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94"/>
  </p:normalViewPr>
  <p:slideViewPr>
    <p:cSldViewPr snapToGrid="0">
      <p:cViewPr>
        <p:scale>
          <a:sx n="38" d="100"/>
          <a:sy n="38" d="100"/>
        </p:scale>
        <p:origin x="2200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tif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tif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tif"/><Relationship Id="rId5" Type="http://schemas.openxmlformats.org/officeDocument/2006/relationships/image" Target="../media/image6.png"/><Relationship Id="rId10" Type="http://schemas.openxmlformats.org/officeDocument/2006/relationships/image" Target="../media/image11.ti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tif"/><Relationship Id="rId7" Type="http://schemas.openxmlformats.org/officeDocument/2006/relationships/image" Target="../media/image19.png"/><Relationship Id="rId12" Type="http://schemas.openxmlformats.org/officeDocument/2006/relationships/image" Target="../media/image24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ti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gif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tif"/><Relationship Id="rId1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On Estimating Gradients of Discrete Stochastic Programs for Detector Design Optimiza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2365188">
              <a:defRPr sz="11252" spc="-225"/>
            </a:lvl1pPr>
          </a:lstStyle>
          <a:p>
            <a:r>
              <a:t>On Estimating Gradients of Discrete Stochastic Programs for Detector Design Optimization</a:t>
            </a:r>
          </a:p>
        </p:txBody>
      </p:sp>
      <p:sp>
        <p:nvSpPr>
          <p:cNvPr id="152" name="CHEP 2023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CHEP 2023</a:t>
            </a:r>
          </a:p>
        </p:txBody>
      </p:sp>
      <p:grpSp>
        <p:nvGrpSpPr>
          <p:cNvPr id="155" name="Group"/>
          <p:cNvGrpSpPr/>
          <p:nvPr/>
        </p:nvGrpSpPr>
        <p:grpSpPr>
          <a:xfrm>
            <a:off x="14586537" y="10803842"/>
            <a:ext cx="8977941" cy="2283265"/>
            <a:chOff x="0" y="0"/>
            <a:chExt cx="8977939" cy="2283263"/>
          </a:xfrm>
        </p:grpSpPr>
        <p:pic>
          <p:nvPicPr>
            <p:cNvPr id="153" name="tlJxfU-EjXCqC30t-b6_HdZLyAeSc-5H-nkUSrh4kNtSj1ipjkXzhCHgP6jC841mwYRcAEdKStRB-IHmQnemQPMSXMkAEX33OFkmZdc2Auq21_3-ddAO95N-QqyF_nejoUYBIbPj14AkdfTm3ho_2w.png" descr="tlJxfU-EjXCqC30t-b6_HdZLyAeSc-5H-nkUSrh4kNtSj1ipjkXzhCHgP6jC841mwYRcAEdKStRB-IHmQnemQPMSXMkAEX33OFkmZdc2Auq21_3-ddAO95N-QqyF_nejoUYBIbPj14AkdfTm3ho_2w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4538" y="0"/>
              <a:ext cx="2473402" cy="2283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TJwzubeOkS_rkbUw2_qoboiEWIqK0rnqDJwuLyhIcY0CPGhsqCoVltbWqCujvCtd8im2cOdRDg-gyAUvGTAu-ToZQb70J-MQWWzPp4fSAh-USVgQIV07oaf6TtQFKVEworRrnJCX1G_jsI0BKAkHRQ.png" descr="TJwzubeOkS_rkbUw2_qoboiEWIqK0rnqDJwuLyhIcY0CPGhsqCoVltbWqCujvCtd8im2cOdRDg-gyAUvGTAu-ToZQb70J-MQWWzPp4fSAh-USVgQIV07oaf6TtQFKVEworRrnJCX1G_jsI0BKAkHRQ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402059"/>
              <a:ext cx="6213874" cy="15491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6" name="Lukas Heinrich, TUM Michael Kagan SLAC"/>
          <p:cNvSpPr txBox="1"/>
          <p:nvPr/>
        </p:nvSpPr>
        <p:spPr>
          <a:xfrm>
            <a:off x="1355262" y="11342506"/>
            <a:ext cx="4702760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5500">
              <a:defRPr sz="3600" b="1">
                <a:solidFill>
                  <a:srgbClr val="000000"/>
                </a:solidFill>
              </a:defRPr>
            </a:pPr>
            <a:r>
              <a:t>Lukas Heinrich, TUM</a:t>
            </a:r>
            <a:br/>
            <a:r>
              <a:t>Michael Kagan SLAC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Differentiating Expectation Val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Differentiating Expectation Values</a:t>
            </a:r>
          </a:p>
        </p:txBody>
      </p:sp>
      <p:sp>
        <p:nvSpPr>
          <p:cNvPr id="398" name="More recently, renewed interest in approaches based on “smoothed pertubation analysis”…"/>
          <p:cNvSpPr txBox="1">
            <a:spLocks noGrp="1"/>
          </p:cNvSpPr>
          <p:nvPr>
            <p:ph type="body" idx="1"/>
          </p:nvPr>
        </p:nvSpPr>
        <p:spPr>
          <a:xfrm>
            <a:off x="1206500" y="3020223"/>
            <a:ext cx="21971000" cy="1018389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6000" b="1"/>
            </a:pPr>
            <a:r>
              <a:t>More recently, renewed interest in approaches based on “smoothed pertubation analysis”  </a:t>
            </a:r>
          </a:p>
          <a:p>
            <a:pPr marL="0" indent="0" algn="ctr">
              <a:buSzTx/>
              <a:buNone/>
              <a:defRPr sz="6000" b="1">
                <a:solidFill>
                  <a:schemeClr val="accent1">
                    <a:lumOff val="-13575"/>
                  </a:schemeClr>
                </a:solidFill>
              </a:defRPr>
            </a:pPr>
            <a:r>
              <a:t>Extend fwd-mode AD to discrete-stochastic environments</a:t>
            </a:r>
            <a:br/>
            <a:endParaRPr i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9" name="Equation"/>
              <p:cNvSpPr txBox="1"/>
              <p:nvPr/>
            </p:nvSpPr>
            <p:spPr>
              <a:xfrm>
                <a:off x="3811940" y="6919752"/>
                <a:ext cx="5565057" cy="67208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6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6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6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6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sz="6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)→(</m:t>
                      </m:r>
                      <m:r>
                        <a:rPr sz="6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6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6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sz="6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6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sz="6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6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6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60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39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940" y="6919752"/>
                <a:ext cx="5565057" cy="672085"/>
              </a:xfrm>
              <a:prstGeom prst="rect">
                <a:avLst/>
              </a:prstGeom>
              <a:blipFill>
                <a:blip r:embed="rId2"/>
                <a:stretch>
                  <a:fillRect l="-6378" r="-17995" b="-8703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0" name="Dual Numbers in Standard AD"/>
          <p:cNvSpPr txBox="1"/>
          <p:nvPr/>
        </p:nvSpPr>
        <p:spPr>
          <a:xfrm>
            <a:off x="3543489" y="7697339"/>
            <a:ext cx="2180845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Dual Numbers</a:t>
            </a:r>
            <a:br/>
            <a:r>
              <a:t>in Standard AD</a:t>
            </a:r>
          </a:p>
        </p:txBody>
      </p:sp>
      <p:sp>
        <p:nvSpPr>
          <p:cNvPr id="401" name="Quadruplets in Stochastic AD"/>
          <p:cNvSpPr txBox="1"/>
          <p:nvPr/>
        </p:nvSpPr>
        <p:spPr>
          <a:xfrm>
            <a:off x="6811067" y="7697339"/>
            <a:ext cx="2378050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Quadruplets</a:t>
            </a:r>
            <a:br/>
            <a:r>
              <a:t>in </a:t>
            </a:r>
            <a:r>
              <a:rPr u="sng"/>
              <a:t>Stochastic</a:t>
            </a:r>
            <a:r>
              <a:t> AD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2" name="Equation"/>
              <p:cNvSpPr txBox="1"/>
              <p:nvPr/>
            </p:nvSpPr>
            <p:spPr>
              <a:xfrm>
                <a:off x="12321387" y="6902208"/>
                <a:ext cx="9030388" cy="11049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650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6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sz="6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bar>
                        <m:barPr>
                          <m:pos m:val="top"/>
                          <m:ctrlPr>
                            <a:rPr sz="6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6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bar>
                      <m:r>
                        <a:rPr sz="6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6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sz="6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sz="6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65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sz="6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6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sz="65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sub>
                      </m:sSub>
                      <m:r>
                        <a:rPr sz="6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sz="6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sz="6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6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sz="6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6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6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6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6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sz="65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40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1387" y="6902208"/>
                <a:ext cx="9030388" cy="1104966"/>
              </a:xfrm>
              <a:prstGeom prst="rect">
                <a:avLst/>
              </a:prstGeom>
              <a:blipFill>
                <a:blip r:embed="rId3"/>
                <a:stretch>
                  <a:fillRect l="-3090" r="-19522" b="-4204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6100" y="8424975"/>
            <a:ext cx="11431699" cy="771213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40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985" y="9358361"/>
            <a:ext cx="12614556" cy="367297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405" name="arxiv: 2210.08572"/>
          <p:cNvSpPr txBox="1"/>
          <p:nvPr/>
        </p:nvSpPr>
        <p:spPr>
          <a:xfrm>
            <a:off x="21436705" y="8673115"/>
            <a:ext cx="253685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arxiv: 2210.08572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radients Estimation in Stochastic Programs can suffer from very high variance → unstable optimization…"/>
          <p:cNvSpPr txBox="1">
            <a:spLocks noGrp="1"/>
          </p:cNvSpPr>
          <p:nvPr>
            <p:ph type="body" idx="1"/>
          </p:nvPr>
        </p:nvSpPr>
        <p:spPr>
          <a:xfrm>
            <a:off x="1206500" y="3020223"/>
            <a:ext cx="21971000" cy="1018389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6000" b="1"/>
            </a:pPr>
            <a:r>
              <a:t>Gradients Estimation in Stochastic Programs can suffer from very high variance → unstable optimization</a:t>
            </a:r>
          </a:p>
          <a:p>
            <a:pPr marL="0" indent="0">
              <a:buSzTx/>
              <a:buNone/>
              <a:defRPr sz="6000" b="1"/>
            </a:pPr>
            <a:br/>
            <a:r>
              <a:t>HEP is in an interesting corner:</a:t>
            </a:r>
          </a:p>
          <a:p>
            <a:pPr marL="762000" indent="-762000">
              <a:defRPr sz="6000" b="1"/>
            </a:pPr>
            <a:r>
              <a:rPr u="sng"/>
              <a:t>a lot</a:t>
            </a:r>
            <a:r>
              <a:t> of tiny stochastic steps</a:t>
            </a:r>
          </a:p>
          <a:p>
            <a:pPr marL="762000" indent="-762000">
              <a:spcBef>
                <a:spcPts val="1500"/>
              </a:spcBef>
              <a:defRPr sz="6000" b="1"/>
            </a:pPr>
            <a:r>
              <a:t>branching processes, many</a:t>
            </a:r>
            <a:br/>
            <a:r>
              <a:t>independently, variable-length</a:t>
            </a:r>
            <a:br/>
            <a:r>
              <a:t>processes</a:t>
            </a:r>
          </a:p>
        </p:txBody>
      </p:sp>
      <p:sp>
        <p:nvSpPr>
          <p:cNvPr id="408" name="Line"/>
          <p:cNvSpPr/>
          <p:nvPr/>
        </p:nvSpPr>
        <p:spPr>
          <a:xfrm>
            <a:off x="15564908" y="7442685"/>
            <a:ext cx="4504672" cy="3689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08" extrusionOk="0">
                <a:moveTo>
                  <a:pt x="0" y="21094"/>
                </a:moveTo>
                <a:cubicBezTo>
                  <a:pt x="1399" y="21287"/>
                  <a:pt x="2809" y="21117"/>
                  <a:pt x="4139" y="20606"/>
                </a:cubicBezTo>
                <a:cubicBezTo>
                  <a:pt x="5236" y="20184"/>
                  <a:pt x="6272" y="19531"/>
                  <a:pt x="7136" y="18601"/>
                </a:cubicBezTo>
                <a:cubicBezTo>
                  <a:pt x="10916" y="14539"/>
                  <a:pt x="10178" y="7776"/>
                  <a:pt x="10453" y="1711"/>
                </a:cubicBezTo>
                <a:cubicBezTo>
                  <a:pt x="10487" y="964"/>
                  <a:pt x="10654" y="161"/>
                  <a:pt x="11225" y="20"/>
                </a:cubicBezTo>
                <a:cubicBezTo>
                  <a:pt x="11871" y="-140"/>
                  <a:pt x="12307" y="678"/>
                  <a:pt x="12511" y="1529"/>
                </a:cubicBezTo>
                <a:cubicBezTo>
                  <a:pt x="13809" y="6937"/>
                  <a:pt x="13252" y="12970"/>
                  <a:pt x="15735" y="17796"/>
                </a:cubicBezTo>
                <a:cubicBezTo>
                  <a:pt x="16172" y="18644"/>
                  <a:pt x="16728" y="19454"/>
                  <a:pt x="17415" y="20051"/>
                </a:cubicBezTo>
                <a:cubicBezTo>
                  <a:pt x="18619" y="21098"/>
                  <a:pt x="20147" y="21460"/>
                  <a:pt x="21600" y="21031"/>
                </a:cubicBezTo>
              </a:path>
            </a:pathLst>
          </a:cu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09" name="Line"/>
          <p:cNvSpPr/>
          <p:nvPr/>
        </p:nvSpPr>
        <p:spPr>
          <a:xfrm>
            <a:off x="11409358" y="9984053"/>
            <a:ext cx="13940753" cy="1157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27" extrusionOk="0">
                <a:moveTo>
                  <a:pt x="0" y="20115"/>
                </a:moveTo>
                <a:cubicBezTo>
                  <a:pt x="791" y="19630"/>
                  <a:pt x="1584" y="19177"/>
                  <a:pt x="2378" y="18755"/>
                </a:cubicBezTo>
                <a:cubicBezTo>
                  <a:pt x="3304" y="18264"/>
                  <a:pt x="4248" y="17796"/>
                  <a:pt x="5070" y="16117"/>
                </a:cubicBezTo>
                <a:cubicBezTo>
                  <a:pt x="5778" y="14668"/>
                  <a:pt x="6336" y="12437"/>
                  <a:pt x="6850" y="10121"/>
                </a:cubicBezTo>
                <a:cubicBezTo>
                  <a:pt x="8051" y="4708"/>
                  <a:pt x="9415" y="-1321"/>
                  <a:pt x="11189" y="256"/>
                </a:cubicBezTo>
                <a:cubicBezTo>
                  <a:pt x="12349" y="1287"/>
                  <a:pt x="13007" y="5429"/>
                  <a:pt x="13815" y="8650"/>
                </a:cubicBezTo>
                <a:cubicBezTo>
                  <a:pt x="14526" y="11481"/>
                  <a:pt x="15396" y="13655"/>
                  <a:pt x="16297" y="15596"/>
                </a:cubicBezTo>
                <a:cubicBezTo>
                  <a:pt x="17005" y="17121"/>
                  <a:pt x="17752" y="18518"/>
                  <a:pt x="18559" y="19318"/>
                </a:cubicBezTo>
                <a:cubicBezTo>
                  <a:pt x="19527" y="20279"/>
                  <a:pt x="20569" y="20190"/>
                  <a:pt x="21600" y="20021"/>
                </a:cubicBezTo>
              </a:path>
            </a:pathLst>
          </a:custGeom>
          <a:solidFill>
            <a:schemeClr val="accent1">
              <a:lumOff val="-13575"/>
              <a:alpha val="66136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10" name="Key Questions in HE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Key Questions in HEP</a:t>
            </a:r>
          </a:p>
        </p:txBody>
      </p:sp>
      <p:pic>
        <p:nvPicPr>
          <p:cNvPr id="411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596959" y="8832060"/>
            <a:ext cx="5014580" cy="405592"/>
          </a:xfrm>
          <a:prstGeom prst="rect">
            <a:avLst/>
          </a:prstGeom>
        </p:spPr>
      </p:pic>
      <p:pic>
        <p:nvPicPr>
          <p:cNvPr id="413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411967" y="10876358"/>
            <a:ext cx="8468016" cy="405592"/>
          </a:xfrm>
          <a:prstGeom prst="rect">
            <a:avLst/>
          </a:prstGeom>
        </p:spPr>
      </p:pic>
      <p:sp>
        <p:nvSpPr>
          <p:cNvPr id="415" name="Standard AD"/>
          <p:cNvSpPr txBox="1"/>
          <p:nvPr/>
        </p:nvSpPr>
        <p:spPr>
          <a:xfrm>
            <a:off x="17222470" y="6806881"/>
            <a:ext cx="196565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/>
            </a:lvl1pPr>
          </a:lstStyle>
          <a:p>
            <a:r>
              <a:t>Standard AD</a:t>
            </a:r>
          </a:p>
        </p:txBody>
      </p:sp>
      <p:sp>
        <p:nvSpPr>
          <p:cNvPr id="416" name="e.g. naive score function"/>
          <p:cNvSpPr txBox="1"/>
          <p:nvPr/>
        </p:nvSpPr>
        <p:spPr>
          <a:xfrm>
            <a:off x="20913598" y="9562030"/>
            <a:ext cx="2203400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/>
            </a:pPr>
            <a:r>
              <a:t>e.g. naive</a:t>
            </a:r>
            <a:br/>
            <a:r>
              <a:t>score function</a:t>
            </a:r>
          </a:p>
        </p:txBody>
      </p:sp>
      <p:sp>
        <p:nvSpPr>
          <p:cNvPr id="417" name="Q: Will these methods work in a HEP setting?"/>
          <p:cNvSpPr txBox="1"/>
          <p:nvPr/>
        </p:nvSpPr>
        <p:spPr>
          <a:xfrm>
            <a:off x="3938016" y="11910951"/>
            <a:ext cx="16507969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60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Q: Will these methods work in a HEP setting?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Example Appl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 Application</a:t>
            </a:r>
          </a:p>
        </p:txBody>
      </p:sp>
      <p:pic>
        <p:nvPicPr>
          <p:cNvPr id="42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9633" y="8155121"/>
            <a:ext cx="9767759" cy="41065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9" name="Group"/>
          <p:cNvGrpSpPr/>
          <p:nvPr/>
        </p:nvGrpSpPr>
        <p:grpSpPr>
          <a:xfrm>
            <a:off x="12786399" y="1326016"/>
            <a:ext cx="11294226" cy="5676655"/>
            <a:chOff x="0" y="0"/>
            <a:chExt cx="11294225" cy="5676654"/>
          </a:xfrm>
        </p:grpSpPr>
        <p:pic>
          <p:nvPicPr>
            <p:cNvPr id="42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34558"/>
              <a:ext cx="11294226" cy="4942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2" name="Line"/>
            <p:cNvSpPr/>
            <p:nvPr/>
          </p:nvSpPr>
          <p:spPr>
            <a:xfrm flipH="1">
              <a:off x="3163227" y="739072"/>
              <a:ext cx="366887" cy="161796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23" name="Material Distribution"/>
            <p:cNvSpPr txBox="1"/>
            <p:nvPr/>
          </p:nvSpPr>
          <p:spPr>
            <a:xfrm>
              <a:off x="1996022" y="0"/>
              <a:ext cx="2848872" cy="643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Material Distribution</a:t>
              </a:r>
            </a:p>
          </p:txBody>
        </p:sp>
        <p:sp>
          <p:nvSpPr>
            <p:cNvPr id="424" name="Line"/>
            <p:cNvSpPr/>
            <p:nvPr/>
          </p:nvSpPr>
          <p:spPr>
            <a:xfrm flipV="1">
              <a:off x="3368977" y="3377437"/>
              <a:ext cx="190125" cy="922510"/>
            </a:xfrm>
            <a:prstGeom prst="line">
              <a:avLst/>
            </a:prstGeom>
            <a:noFill/>
            <a:ln w="508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25" name="Shower"/>
            <p:cNvSpPr txBox="1"/>
            <p:nvPr/>
          </p:nvSpPr>
          <p:spPr>
            <a:xfrm>
              <a:off x="2671023" y="4328506"/>
              <a:ext cx="2096366" cy="507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chemeClr val="accent6">
                      <a:satOff val="-16844"/>
                      <a:lumOff val="-30747"/>
                    </a:schemeClr>
                  </a:solidFill>
                </a:defRPr>
              </a:lvl1pPr>
            </a:lstStyle>
            <a:p>
              <a:r>
                <a:t>Shower</a:t>
              </a:r>
            </a:p>
          </p:txBody>
        </p:sp>
        <p:sp>
          <p:nvSpPr>
            <p:cNvPr id="426" name="Rectangle"/>
            <p:cNvSpPr/>
            <p:nvPr/>
          </p:nvSpPr>
          <p:spPr>
            <a:xfrm>
              <a:off x="3061526" y="2851573"/>
              <a:ext cx="1315358" cy="708067"/>
            </a:xfrm>
            <a:prstGeom prst="rect">
              <a:avLst/>
            </a:prstGeom>
            <a:noFill/>
            <a:ln w="508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7" name="Line"/>
            <p:cNvSpPr/>
            <p:nvPr/>
          </p:nvSpPr>
          <p:spPr>
            <a:xfrm flipH="1">
              <a:off x="8408446" y="640550"/>
              <a:ext cx="366887" cy="161796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28" name="Radial Hit Distribution"/>
            <p:cNvSpPr txBox="1"/>
            <p:nvPr/>
          </p:nvSpPr>
          <p:spPr>
            <a:xfrm>
              <a:off x="7053115" y="68065"/>
              <a:ext cx="3128484" cy="4766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Radial Hit Distribution</a:t>
              </a:r>
            </a:p>
          </p:txBody>
        </p:sp>
      </p:grpSp>
      <p:sp>
        <p:nvSpPr>
          <p:cNvPr id="430" name="We consider a simplified material- induced particle shower…"/>
          <p:cNvSpPr txBox="1">
            <a:spLocks noGrp="1"/>
          </p:cNvSpPr>
          <p:nvPr>
            <p:ph type="body" idx="1"/>
          </p:nvPr>
        </p:nvSpPr>
        <p:spPr>
          <a:xfrm>
            <a:off x="1206500" y="3020223"/>
            <a:ext cx="21971000" cy="1018389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6000" b="1"/>
            </a:pPr>
            <a:r>
              <a:t>We consider a simplified material-</a:t>
            </a:r>
            <a:br/>
            <a:r>
              <a:t>induced particle shower</a:t>
            </a:r>
          </a:p>
          <a:p>
            <a:pPr marL="0" indent="0">
              <a:buSzTx/>
              <a:buNone/>
              <a:defRPr sz="6000" b="1"/>
            </a:pPr>
            <a:br/>
            <a:r>
              <a:t>High Density: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E-loss and splitting</a:t>
            </a:r>
            <a:br>
              <a:rPr>
                <a:solidFill>
                  <a:schemeClr val="accent1">
                    <a:lumOff val="-13575"/>
                  </a:schemeClr>
                </a:solidFill>
              </a:rPr>
            </a:br>
            <a:r>
              <a:t>Low Density: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linear propagation</a:t>
            </a:r>
          </a:p>
          <a:p>
            <a:pPr marL="0" indent="0">
              <a:buSzTx/>
              <a:buNone/>
              <a:defRPr sz="6000" b="1"/>
            </a:pPr>
            <a:br>
              <a:rPr>
                <a:solidFill>
                  <a:schemeClr val="accent1">
                    <a:lumOff val="-13575"/>
                  </a:schemeClr>
                </a:solidFill>
              </a:rPr>
            </a:br>
            <a:r>
              <a:t>Design Parameter:</a:t>
            </a:r>
            <a:br/>
            <a:r>
              <a:rPr>
                <a:solidFill>
                  <a:schemeClr val="accent1">
                    <a:lumOff val="-13575"/>
                  </a:schemeClr>
                </a:solidFill>
              </a:rPr>
              <a:t>Radial Distance of Material  </a:t>
            </a:r>
          </a:p>
          <a:p>
            <a:pPr marL="0" indent="0">
              <a:buSzTx/>
              <a:buNone/>
              <a:defRPr sz="6000" b="1"/>
            </a:pPr>
            <a:r>
              <a:t>Design Goal: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 Shower Depth</a:t>
            </a:r>
          </a:p>
        </p:txBody>
      </p:sp>
      <p:sp>
        <p:nvSpPr>
          <p:cNvPr id="431" name="Line"/>
          <p:cNvSpPr/>
          <p:nvPr/>
        </p:nvSpPr>
        <p:spPr>
          <a:xfrm flipV="1">
            <a:off x="13623032" y="4876800"/>
            <a:ext cx="2175768" cy="332888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32" name="Line"/>
          <p:cNvSpPr/>
          <p:nvPr/>
        </p:nvSpPr>
        <p:spPr>
          <a:xfrm flipH="1" flipV="1">
            <a:off x="17156509" y="4887019"/>
            <a:ext cx="6115349" cy="324058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carbon-8.png" descr="carbon-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065" y="2369740"/>
            <a:ext cx="13868401" cy="1066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Example Appl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 Application</a:t>
            </a:r>
          </a:p>
        </p:txBody>
      </p:sp>
      <p:pic>
        <p:nvPicPr>
          <p:cNvPr id="43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9633" y="8155121"/>
            <a:ext cx="9767759" cy="41065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5" name="Group"/>
          <p:cNvGrpSpPr/>
          <p:nvPr/>
        </p:nvGrpSpPr>
        <p:grpSpPr>
          <a:xfrm>
            <a:off x="12786399" y="1326016"/>
            <a:ext cx="11294226" cy="5676655"/>
            <a:chOff x="0" y="0"/>
            <a:chExt cx="11294225" cy="5676654"/>
          </a:xfrm>
        </p:grpSpPr>
        <p:pic>
          <p:nvPicPr>
            <p:cNvPr id="437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34558"/>
              <a:ext cx="11294226" cy="4942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Line"/>
            <p:cNvSpPr/>
            <p:nvPr/>
          </p:nvSpPr>
          <p:spPr>
            <a:xfrm flipH="1">
              <a:off x="3163227" y="739072"/>
              <a:ext cx="366887" cy="161796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39" name="Material Distribution"/>
            <p:cNvSpPr txBox="1"/>
            <p:nvPr/>
          </p:nvSpPr>
          <p:spPr>
            <a:xfrm>
              <a:off x="1996022" y="0"/>
              <a:ext cx="2848872" cy="643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Material Distribution</a:t>
              </a:r>
            </a:p>
          </p:txBody>
        </p:sp>
        <p:sp>
          <p:nvSpPr>
            <p:cNvPr id="440" name="Line"/>
            <p:cNvSpPr/>
            <p:nvPr/>
          </p:nvSpPr>
          <p:spPr>
            <a:xfrm flipV="1">
              <a:off x="3368977" y="3377437"/>
              <a:ext cx="190125" cy="922510"/>
            </a:xfrm>
            <a:prstGeom prst="line">
              <a:avLst/>
            </a:prstGeom>
            <a:noFill/>
            <a:ln w="508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41" name="Shower"/>
            <p:cNvSpPr txBox="1"/>
            <p:nvPr/>
          </p:nvSpPr>
          <p:spPr>
            <a:xfrm>
              <a:off x="2671023" y="4328506"/>
              <a:ext cx="2096366" cy="507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chemeClr val="accent6">
                      <a:satOff val="-16844"/>
                      <a:lumOff val="-30747"/>
                    </a:schemeClr>
                  </a:solidFill>
                </a:defRPr>
              </a:lvl1pPr>
            </a:lstStyle>
            <a:p>
              <a:r>
                <a:t>Shower</a:t>
              </a:r>
            </a:p>
          </p:txBody>
        </p:sp>
        <p:sp>
          <p:nvSpPr>
            <p:cNvPr id="442" name="Rectangle"/>
            <p:cNvSpPr/>
            <p:nvPr/>
          </p:nvSpPr>
          <p:spPr>
            <a:xfrm>
              <a:off x="3061526" y="2851573"/>
              <a:ext cx="1315358" cy="708067"/>
            </a:xfrm>
            <a:prstGeom prst="rect">
              <a:avLst/>
            </a:prstGeom>
            <a:noFill/>
            <a:ln w="508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3" name="Line"/>
            <p:cNvSpPr/>
            <p:nvPr/>
          </p:nvSpPr>
          <p:spPr>
            <a:xfrm flipH="1">
              <a:off x="8408446" y="640550"/>
              <a:ext cx="366887" cy="161796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44" name="Radial Hit Distribution"/>
            <p:cNvSpPr txBox="1"/>
            <p:nvPr/>
          </p:nvSpPr>
          <p:spPr>
            <a:xfrm>
              <a:off x="7053115" y="68065"/>
              <a:ext cx="3128484" cy="4766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Radial Hit Distribution</a:t>
              </a:r>
            </a:p>
          </p:txBody>
        </p:sp>
      </p:grpSp>
      <p:sp>
        <p:nvSpPr>
          <p:cNvPr id="446" name="Line"/>
          <p:cNvSpPr/>
          <p:nvPr/>
        </p:nvSpPr>
        <p:spPr>
          <a:xfrm flipV="1">
            <a:off x="13623032" y="4876799"/>
            <a:ext cx="2175769" cy="332889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47" name="Line"/>
          <p:cNvSpPr/>
          <p:nvPr/>
        </p:nvSpPr>
        <p:spPr>
          <a:xfrm flipH="1" flipV="1">
            <a:off x="17156510" y="4887019"/>
            <a:ext cx="6115348" cy="324058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At least for this toy model, optimizing material for hits properties works…"/>
          <p:cNvSpPr txBox="1"/>
          <p:nvPr/>
        </p:nvSpPr>
        <p:spPr>
          <a:xfrm>
            <a:off x="1206500" y="3246180"/>
            <a:ext cx="21971000" cy="1026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000000"/>
                </a:solidFill>
              </a:defRPr>
            </a:pPr>
            <a:r>
              <a:t>At least for this toy model, optimizing material for hits properties works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Objective: Mean Hit Radius → 2.0</a:t>
            </a:r>
          </a:p>
        </p:txBody>
      </p:sp>
      <p:pic>
        <p:nvPicPr>
          <p:cNvPr id="450" name="out.gif" descr="out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733198" y="5560907"/>
            <a:ext cx="18343365" cy="6114456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Optimizing Material Distrib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Optimizing Material Distribution</a:t>
            </a:r>
          </a:p>
        </p:txBody>
      </p:sp>
      <p:sp>
        <p:nvSpPr>
          <p:cNvPr id="452" name="Line"/>
          <p:cNvSpPr/>
          <p:nvPr/>
        </p:nvSpPr>
        <p:spPr>
          <a:xfrm flipV="1">
            <a:off x="11722046" y="6274310"/>
            <a:ext cx="10070" cy="4662249"/>
          </a:xfrm>
          <a:prstGeom prst="line">
            <a:avLst/>
          </a:prstGeom>
          <a:ln w="762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465" name="Connection Line" descr="Connection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110" y="4891334"/>
            <a:ext cx="798805" cy="1171775"/>
          </a:xfrm>
          <a:prstGeom prst="rect">
            <a:avLst/>
          </a:prstGeom>
        </p:spPr>
      </p:pic>
      <p:sp>
        <p:nvSpPr>
          <p:cNvPr id="454" name="Loss Function"/>
          <p:cNvSpPr txBox="1"/>
          <p:nvPr/>
        </p:nvSpPr>
        <p:spPr>
          <a:xfrm>
            <a:off x="21235717" y="6326209"/>
            <a:ext cx="1701928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b="1">
                <a:solidFill>
                  <a:srgbClr val="000000"/>
                </a:solidFill>
              </a:defRPr>
            </a:pPr>
            <a:r>
              <a:t>Loss</a:t>
            </a:r>
            <a:br/>
            <a:r>
              <a:t>Function</a:t>
            </a:r>
          </a:p>
        </p:txBody>
      </p:sp>
      <p:sp>
        <p:nvSpPr>
          <p:cNvPr id="455" name="Gradient Estimate"/>
          <p:cNvSpPr txBox="1"/>
          <p:nvPr/>
        </p:nvSpPr>
        <p:spPr>
          <a:xfrm>
            <a:off x="21235717" y="7512872"/>
            <a:ext cx="1714882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b="1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Gradient</a:t>
            </a:r>
            <a:br/>
            <a:r>
              <a:t>Estimate</a:t>
            </a:r>
          </a:p>
        </p:txBody>
      </p:sp>
      <p:sp>
        <p:nvSpPr>
          <p:cNvPr id="456" name="Evaluated Parameters"/>
          <p:cNvSpPr txBox="1"/>
          <p:nvPr/>
        </p:nvSpPr>
        <p:spPr>
          <a:xfrm>
            <a:off x="21235717" y="8699535"/>
            <a:ext cx="2223517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b="1">
                <a:solidFill>
                  <a:schemeClr val="accent5">
                    <a:lumOff val="-29866"/>
                  </a:schemeClr>
                </a:solidFill>
              </a:defRPr>
            </a:pPr>
            <a:r>
              <a:t>Evaluated</a:t>
            </a:r>
            <a:br/>
            <a:r>
              <a:t>Parameters</a:t>
            </a:r>
          </a:p>
        </p:txBody>
      </p:sp>
      <p:pic>
        <p:nvPicPr>
          <p:cNvPr id="467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702808" y="11168508"/>
            <a:ext cx="1760285" cy="1300361"/>
          </a:xfrm>
          <a:prstGeom prst="rect">
            <a:avLst/>
          </a:prstGeom>
        </p:spPr>
      </p:pic>
      <p:sp>
        <p:nvSpPr>
          <p:cNvPr id="458" name="We do see noisy gradients, but: as long as direction is OK (in expectation), minimization works"/>
          <p:cNvSpPr txBox="1"/>
          <p:nvPr/>
        </p:nvSpPr>
        <p:spPr>
          <a:xfrm>
            <a:off x="1654606" y="11703387"/>
            <a:ext cx="17395242" cy="1485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rPr b="1"/>
              <a:t>We do see </a:t>
            </a:r>
            <a:r>
              <a:rPr b="1">
                <a:solidFill>
                  <a:schemeClr val="accent4">
                    <a:hueOff val="-476017"/>
                    <a:lumOff val="-10042"/>
                  </a:schemeClr>
                </a:solidFill>
              </a:rPr>
              <a:t>noisy gradients</a:t>
            </a:r>
            <a:r>
              <a:rPr b="1"/>
              <a:t>, </a:t>
            </a:r>
            <a:r>
              <a:t>but:</a:t>
            </a:r>
            <a:br>
              <a:rPr b="1"/>
            </a:br>
            <a:r>
              <a:t>as long as direction is OK (in expectation), </a:t>
            </a:r>
            <a:r>
              <a:rPr b="1">
                <a:solidFill>
                  <a:schemeClr val="accent1">
                    <a:lumOff val="-13575"/>
                  </a:schemeClr>
                </a:solidFill>
              </a:rPr>
              <a:t>minimization works</a:t>
            </a:r>
          </a:p>
        </p:txBody>
      </p:sp>
      <p:pic>
        <p:nvPicPr>
          <p:cNvPr id="459" name="Circle Circle" descr="Circle Circ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537545" y="5790794"/>
            <a:ext cx="5171431" cy="5171431"/>
          </a:xfrm>
          <a:prstGeom prst="rect">
            <a:avLst/>
          </a:prstGeom>
        </p:spPr>
      </p:pic>
      <p:pic>
        <p:nvPicPr>
          <p:cNvPr id="461" name="Circle Circle" descr="Circle Circl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429905" y="6683154"/>
            <a:ext cx="3386710" cy="3386710"/>
          </a:xfrm>
          <a:prstGeom prst="rect">
            <a:avLst/>
          </a:prstGeom>
        </p:spPr>
      </p:pic>
      <p:sp>
        <p:nvSpPr>
          <p:cNvPr id="463" name="initial"/>
          <p:cNvSpPr txBox="1"/>
          <p:nvPr/>
        </p:nvSpPr>
        <p:spPr>
          <a:xfrm>
            <a:off x="1423017" y="6815469"/>
            <a:ext cx="1151027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initial</a:t>
            </a:r>
          </a:p>
        </p:txBody>
      </p:sp>
      <p:sp>
        <p:nvSpPr>
          <p:cNvPr id="464" name="final"/>
          <p:cNvSpPr txBox="1"/>
          <p:nvPr/>
        </p:nvSpPr>
        <p:spPr>
          <a:xfrm>
            <a:off x="1527665" y="7735490"/>
            <a:ext cx="941731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chemeClr val="accent6">
                    <a:satOff val="-16844"/>
                    <a:lumOff val="-30747"/>
                  </a:schemeClr>
                </a:solidFill>
              </a:defRPr>
            </a:lvl1pPr>
          </a:lstStyle>
          <a:p>
            <a:r>
              <a:t>final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Both score function and Stochastic AD gradient estimates massively reduce variance and optimization is possible"/>
          <p:cNvSpPr txBox="1"/>
          <p:nvPr/>
        </p:nvSpPr>
        <p:spPr>
          <a:xfrm>
            <a:off x="1206500" y="2993058"/>
            <a:ext cx="21971000" cy="9511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5800" b="1">
                <a:solidFill>
                  <a:srgbClr val="000000"/>
                </a:solidFill>
              </a:defRPr>
            </a:lvl1pPr>
          </a:lstStyle>
          <a:p>
            <a:r>
              <a:t>Both score function and Stochastic AD gradient estimates massively reduce variance and optimization is possible</a:t>
            </a:r>
          </a:p>
        </p:txBody>
      </p:sp>
      <p:sp>
        <p:nvSpPr>
          <p:cNvPr id="471" name="Slide bullet text"/>
          <p:cNvSpPr txBox="1">
            <a:spLocks noGrp="1"/>
          </p:cNvSpPr>
          <p:nvPr>
            <p:ph type="body" idx="1"/>
          </p:nvPr>
        </p:nvSpPr>
        <p:spPr>
          <a:xfrm>
            <a:off x="1739900" y="2993058"/>
            <a:ext cx="21971000" cy="951145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  <a:endParaRPr/>
          </a:p>
        </p:txBody>
      </p:sp>
      <p:pic>
        <p:nvPicPr>
          <p:cNvPr id="4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368" y="5316587"/>
            <a:ext cx="8643743" cy="5880399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Comparis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Comparison</a:t>
            </a:r>
          </a:p>
        </p:txBody>
      </p:sp>
      <p:pic>
        <p:nvPicPr>
          <p:cNvPr id="47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179" y="5291766"/>
            <a:ext cx="6599263" cy="593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7960090">
            <a:off x="5178999" y="9209426"/>
            <a:ext cx="2876955" cy="265195"/>
          </a:xfrm>
          <a:prstGeom prst="rect">
            <a:avLst/>
          </a:prstGeom>
        </p:spPr>
      </p:pic>
      <p:sp>
        <p:nvSpPr>
          <p:cNvPr id="477" name="Rectangle"/>
          <p:cNvSpPr/>
          <p:nvPr/>
        </p:nvSpPr>
        <p:spPr>
          <a:xfrm>
            <a:off x="4385567" y="7586960"/>
            <a:ext cx="4056558" cy="62825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78" name="Rectangle Rectangle" descr="Rectangle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796065" y="5436503"/>
            <a:ext cx="194668" cy="4894243"/>
          </a:xfrm>
          <a:prstGeom prst="rect">
            <a:avLst/>
          </a:prstGeom>
        </p:spPr>
      </p:pic>
      <p:pic>
        <p:nvPicPr>
          <p:cNvPr id="48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3342" y="10284096"/>
            <a:ext cx="3623499" cy="36068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81" name="Equation"/>
              <p:cNvSpPr txBox="1"/>
              <p:nvPr/>
            </p:nvSpPr>
            <p:spPr>
              <a:xfrm>
                <a:off x="7165250" y="11530114"/>
                <a:ext cx="2262630" cy="111476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83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83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83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sz="83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sz="8300">
                  <a:solidFill>
                    <a:srgbClr val="5E5E5E"/>
                  </a:solidFill>
                </a:endParaRPr>
              </a:p>
            </p:txBody>
          </p:sp>
        </mc:Choice>
        <mc:Fallback>
          <p:sp>
            <p:nvSpPr>
              <p:cNvPr id="48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250" y="11530114"/>
                <a:ext cx="2262630" cy="1114764"/>
              </a:xfrm>
              <a:prstGeom prst="rect">
                <a:avLst/>
              </a:prstGeom>
              <a:blipFill>
                <a:blip r:embed="rId7"/>
                <a:stretch>
                  <a:fillRect l="-10056" r="-13408" b="-5618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2758" y="10335430"/>
            <a:ext cx="3895267" cy="3739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Line Line" descr="Line 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12828402" y="8555989"/>
            <a:ext cx="2690921" cy="2651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85" name="Text"/>
              <p:cNvSpPr txBox="1"/>
              <p:nvPr/>
            </p:nvSpPr>
            <p:spPr>
              <a:xfrm>
                <a:off x="12448013" y="7273727"/>
                <a:ext cx="3383380" cy="12197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50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625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625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sz="625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sz="62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sz="625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625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sz="625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sz="625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=2.5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48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8013" y="7273727"/>
                <a:ext cx="3383380" cy="1219795"/>
              </a:xfrm>
              <a:prstGeom prst="rect">
                <a:avLst/>
              </a:prstGeom>
              <a:blipFill>
                <a:blip r:embed="rId10"/>
                <a:stretch>
                  <a:fillRect l="-10112" r="-375" b="-1546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Alternatively: 20 free-floating blocks of detectors."/>
          <p:cNvSpPr txBox="1"/>
          <p:nvPr/>
        </p:nvSpPr>
        <p:spPr>
          <a:xfrm>
            <a:off x="1206500" y="3246180"/>
            <a:ext cx="21971000" cy="1026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000000"/>
                </a:solidFill>
              </a:defRPr>
            </a:pPr>
            <a:r>
              <a:t>Alternatively: </a:t>
            </a:r>
            <a:r>
              <a:rPr b="0"/>
              <a:t>20 free-floating blocks of detectors.</a:t>
            </a:r>
            <a:br>
              <a:rPr b="0"/>
            </a:br>
            <a:endParaRPr b="0"/>
          </a:p>
        </p:txBody>
      </p:sp>
      <p:pic>
        <p:nvPicPr>
          <p:cNvPr id="488" name="out (6).gif" descr="out (6)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493319" y="4527169"/>
            <a:ext cx="15397362" cy="7698681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A fun experiment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fun experiment:</a:t>
            </a:r>
          </a:p>
        </p:txBody>
      </p:sp>
      <p:pic>
        <p:nvPicPr>
          <p:cNvPr id="490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2370877"/>
            <a:ext cx="3160552" cy="405591"/>
          </a:xfrm>
          <a:prstGeom prst="rect">
            <a:avLst/>
          </a:prstGeom>
        </p:spPr>
      </p:pic>
      <p:sp>
        <p:nvSpPr>
          <p:cNvPr id="492" name="x"/>
          <p:cNvSpPr txBox="1"/>
          <p:nvPr/>
        </p:nvSpPr>
        <p:spPr>
          <a:xfrm>
            <a:off x="8867793" y="12768657"/>
            <a:ext cx="305258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solidFill>
                  <a:srgbClr val="000000"/>
                </a:solidFill>
              </a:defRPr>
            </a:lvl1pPr>
          </a:lstStyle>
          <a:p>
            <a:r>
              <a:t>x</a:t>
            </a:r>
          </a:p>
        </p:txBody>
      </p:sp>
      <p:pic>
        <p:nvPicPr>
          <p:cNvPr id="493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932818" y="8762805"/>
            <a:ext cx="2854509" cy="405592"/>
          </a:xfrm>
          <a:prstGeom prst="rect">
            <a:avLst/>
          </a:prstGeom>
        </p:spPr>
      </p:pic>
      <p:sp>
        <p:nvSpPr>
          <p:cNvPr id="495" name="y"/>
          <p:cNvSpPr txBox="1"/>
          <p:nvPr/>
        </p:nvSpPr>
        <p:spPr>
          <a:xfrm>
            <a:off x="4400594" y="8731512"/>
            <a:ext cx="298857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solidFill>
                  <a:srgbClr val="000000"/>
                </a:solidFill>
              </a:defRPr>
            </a:lvl1pPr>
          </a:lstStyle>
          <a:p>
            <a:r>
              <a:t>y</a:t>
            </a:r>
          </a:p>
        </p:txBody>
      </p:sp>
      <p:pic>
        <p:nvPicPr>
          <p:cNvPr id="496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0" y="12370877"/>
            <a:ext cx="3160552" cy="405591"/>
          </a:xfrm>
          <a:prstGeom prst="rect">
            <a:avLst/>
          </a:prstGeom>
        </p:spPr>
      </p:pic>
      <p:sp>
        <p:nvSpPr>
          <p:cNvPr id="498" name="x"/>
          <p:cNvSpPr txBox="1"/>
          <p:nvPr/>
        </p:nvSpPr>
        <p:spPr>
          <a:xfrm>
            <a:off x="15420994" y="12768657"/>
            <a:ext cx="305258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solidFill>
                  <a:srgbClr val="000000"/>
                </a:solidFill>
              </a:defRPr>
            </a:lvl1pPr>
          </a:lstStyle>
          <a:p>
            <a:r>
              <a:t>x</a:t>
            </a:r>
          </a:p>
        </p:txBody>
      </p:sp>
      <p:pic>
        <p:nvPicPr>
          <p:cNvPr id="499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7394818" y="8762805"/>
            <a:ext cx="2854508" cy="405592"/>
          </a:xfrm>
          <a:prstGeom prst="rect">
            <a:avLst/>
          </a:prstGeom>
        </p:spPr>
      </p:pic>
      <p:sp>
        <p:nvSpPr>
          <p:cNvPr id="501" name="z"/>
          <p:cNvSpPr txBox="1"/>
          <p:nvPr/>
        </p:nvSpPr>
        <p:spPr>
          <a:xfrm>
            <a:off x="19183394" y="8731512"/>
            <a:ext cx="298858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solidFill>
                  <a:srgbClr val="000000"/>
                </a:solidFill>
              </a:defRPr>
            </a:lvl1pPr>
          </a:lstStyle>
          <a:p>
            <a:r>
              <a:t>z</a:t>
            </a:r>
          </a:p>
        </p:txBody>
      </p:sp>
      <p:sp>
        <p:nvSpPr>
          <p:cNvPr id="502" name="Self-assembly into a circular shell to contain showers"/>
          <p:cNvSpPr txBox="1"/>
          <p:nvPr/>
        </p:nvSpPr>
        <p:spPr>
          <a:xfrm>
            <a:off x="4819040" y="4237941"/>
            <a:ext cx="1580113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Self-assembly into a circular shell to contain showers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Next Steps &amp; Outloo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Next Steps &amp; Outlook</a:t>
            </a:r>
          </a:p>
        </p:txBody>
      </p:sp>
      <p:sp>
        <p:nvSpPr>
          <p:cNvPr id="505" name="Takeaway message:  The presence of discrete stochastic randomness makes differentiable programming difficult ……"/>
          <p:cNvSpPr txBox="1">
            <a:spLocks noGrp="1"/>
          </p:cNvSpPr>
          <p:nvPr>
            <p:ph type="body" idx="1"/>
          </p:nvPr>
        </p:nvSpPr>
        <p:spPr>
          <a:xfrm>
            <a:off x="1206500" y="2993058"/>
            <a:ext cx="21971000" cy="951145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5800" b="1"/>
            </a:pPr>
            <a:r>
              <a:t>Takeaway message:</a:t>
            </a:r>
            <a:br/>
            <a:br/>
            <a:r>
              <a:rPr b="0"/>
              <a:t>The presence of </a:t>
            </a:r>
            <a:r>
              <a:rPr i="1">
                <a:solidFill>
                  <a:schemeClr val="accent1">
                    <a:lumOff val="-13575"/>
                  </a:schemeClr>
                </a:solidFill>
              </a:rPr>
              <a:t>discrete stochastic randomness</a:t>
            </a:r>
            <a:r>
              <a:rPr b="0"/>
              <a:t> makes</a:t>
            </a:r>
            <a:br>
              <a:rPr b="0"/>
            </a:br>
            <a:r>
              <a:rPr i="1">
                <a:solidFill>
                  <a:schemeClr val="accent1">
                    <a:lumOff val="-13575"/>
                  </a:schemeClr>
                </a:solidFill>
              </a:rPr>
              <a:t>differentiable programming</a:t>
            </a:r>
            <a:r>
              <a:rPr b="0"/>
              <a:t> difficult … </a:t>
            </a:r>
          </a:p>
          <a:p>
            <a:pPr marL="0" indent="0">
              <a:buSzTx/>
              <a:buNone/>
              <a:defRPr sz="5800" b="1"/>
            </a:pPr>
            <a:br>
              <a:rPr b="0"/>
            </a:br>
            <a:r>
              <a:t>But not impossible. </a:t>
            </a:r>
            <a:r>
              <a:rPr b="0"/>
              <a:t>With appropriate techniques, we</a:t>
            </a:r>
            <a:r>
              <a:t> can </a:t>
            </a:r>
            <a:br>
              <a:rPr b="0"/>
            </a:br>
            <a:r>
              <a:rPr b="0"/>
              <a:t>differentiate the seemingly undifferentiable</a:t>
            </a:r>
            <a:br>
              <a:rPr b="0"/>
            </a:br>
            <a:br>
              <a:rPr b="0"/>
            </a:br>
            <a:r>
              <a:t>But,</a:t>
            </a:r>
            <a:r>
              <a:rPr b="0"/>
              <a:t> may require integration of more complex programming constructs than just AD.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Differentiable Programm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Differentiable Programming</a:t>
            </a:r>
          </a:p>
        </p:txBody>
      </p:sp>
      <p:sp>
        <p:nvSpPr>
          <p:cNvPr id="159" name="A major enabler of large-scale Machine Learning:…"/>
          <p:cNvSpPr txBox="1">
            <a:spLocks noGrp="1"/>
          </p:cNvSpPr>
          <p:nvPr>
            <p:ph type="body" idx="1"/>
          </p:nvPr>
        </p:nvSpPr>
        <p:spPr>
          <a:xfrm>
            <a:off x="1206500" y="2993058"/>
            <a:ext cx="21971000" cy="951145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6000" b="1"/>
            </a:pPr>
            <a:r>
              <a:t>A major enabler of large-scale Machine Learning:</a:t>
            </a:r>
          </a:p>
          <a:p>
            <a:pPr marL="0" indent="0" algn="ctr">
              <a:buSzTx/>
              <a:buNone/>
              <a:defRPr sz="6000" b="1" i="1">
                <a:solidFill>
                  <a:schemeClr val="accent1">
                    <a:lumOff val="-13575"/>
                  </a:schemeClr>
                </a:solidFill>
              </a:defRPr>
            </a:pPr>
            <a:r>
              <a:t>Ability to compute gradients of numeric programs</a:t>
            </a:r>
          </a:p>
        </p:txBody>
      </p:sp>
      <p:grpSp>
        <p:nvGrpSpPr>
          <p:cNvPr id="173" name="Group"/>
          <p:cNvGrpSpPr/>
          <p:nvPr/>
        </p:nvGrpSpPr>
        <p:grpSpPr>
          <a:xfrm>
            <a:off x="1495747" y="6059506"/>
            <a:ext cx="7289573" cy="6392196"/>
            <a:chOff x="0" y="0"/>
            <a:chExt cx="7289572" cy="6392194"/>
          </a:xfrm>
        </p:grpSpPr>
        <p:pic>
          <p:nvPicPr>
            <p:cNvPr id="160" name="Image" descr="Image"/>
            <p:cNvPicPr>
              <a:picLocks noChangeAspect="1"/>
            </p:cNvPicPr>
            <p:nvPr/>
          </p:nvPicPr>
          <p:blipFill>
            <a:blip r:embed="rId2"/>
            <a:srcRect t="25856" r="41990"/>
            <a:stretch>
              <a:fillRect/>
            </a:stretch>
          </p:blipFill>
          <p:spPr>
            <a:xfrm>
              <a:off x="310444" y="0"/>
              <a:ext cx="6979128" cy="63921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2" name="Group"/>
            <p:cNvGrpSpPr/>
            <p:nvPr/>
          </p:nvGrpSpPr>
          <p:grpSpPr>
            <a:xfrm>
              <a:off x="-1" y="1829231"/>
              <a:ext cx="6979240" cy="3831063"/>
              <a:chOff x="0" y="0"/>
              <a:chExt cx="6979238" cy="3831061"/>
            </a:xfrm>
          </p:grpSpPr>
          <p:sp>
            <p:nvSpPr>
              <p:cNvPr id="161" name="Line"/>
              <p:cNvSpPr/>
              <p:nvPr/>
            </p:nvSpPr>
            <p:spPr>
              <a:xfrm flipV="1">
                <a:off x="-1" y="0"/>
                <a:ext cx="2" cy="383106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62" name="Line"/>
              <p:cNvSpPr/>
              <p:nvPr/>
            </p:nvSpPr>
            <p:spPr>
              <a:xfrm flipV="1">
                <a:off x="0" y="2877530"/>
                <a:ext cx="533759" cy="95353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63" name="Line"/>
              <p:cNvSpPr/>
              <p:nvPr/>
            </p:nvSpPr>
            <p:spPr>
              <a:xfrm flipV="1">
                <a:off x="0" y="3019787"/>
                <a:ext cx="811275" cy="81127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64" name="Line"/>
              <p:cNvSpPr/>
              <p:nvPr/>
            </p:nvSpPr>
            <p:spPr>
              <a:xfrm flipV="1">
                <a:off x="0" y="3207790"/>
                <a:ext cx="952653" cy="62327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65" name="Line"/>
              <p:cNvSpPr/>
              <p:nvPr/>
            </p:nvSpPr>
            <p:spPr>
              <a:xfrm flipV="1">
                <a:off x="-1" y="3382644"/>
                <a:ext cx="1082500" cy="44841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66" name="Line"/>
              <p:cNvSpPr/>
              <p:nvPr/>
            </p:nvSpPr>
            <p:spPr>
              <a:xfrm flipV="1">
                <a:off x="0" y="3530569"/>
                <a:ext cx="1162708" cy="30049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67" name="Line"/>
              <p:cNvSpPr/>
              <p:nvPr/>
            </p:nvSpPr>
            <p:spPr>
              <a:xfrm>
                <a:off x="0" y="3831061"/>
                <a:ext cx="697923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68" name="Line"/>
              <p:cNvSpPr/>
              <p:nvPr/>
            </p:nvSpPr>
            <p:spPr>
              <a:xfrm flipV="1">
                <a:off x="-1" y="2954615"/>
                <a:ext cx="668934" cy="87644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69" name="Line"/>
              <p:cNvSpPr/>
              <p:nvPr/>
            </p:nvSpPr>
            <p:spPr>
              <a:xfrm flipV="1">
                <a:off x="-1" y="3700309"/>
                <a:ext cx="1217958" cy="13075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70" name="Line"/>
              <p:cNvSpPr/>
              <p:nvPr/>
            </p:nvSpPr>
            <p:spPr>
              <a:xfrm flipV="1">
                <a:off x="-1" y="2819406"/>
                <a:ext cx="358598" cy="101165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71" name="Line"/>
              <p:cNvSpPr/>
              <p:nvPr/>
            </p:nvSpPr>
            <p:spPr>
              <a:xfrm flipV="1">
                <a:off x="0" y="2800066"/>
                <a:ext cx="177103" cy="103099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74" name="To deal with hyper-planes in a 14-dimensional space, visualize a 3D space and say 'fourteen' to yourself very loudly.…"/>
          <p:cNvSpPr txBox="1"/>
          <p:nvPr/>
        </p:nvSpPr>
        <p:spPr>
          <a:xfrm>
            <a:off x="643780" y="12397012"/>
            <a:ext cx="8993506" cy="123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/>
            </a:pPr>
            <a:r>
              <a:t>To deal with hyper-planes in a 14-dimensional space,</a:t>
            </a:r>
            <a:br/>
            <a:r>
              <a:t>visualize a 3D space and say 'fourteen' to yourself very loudly. </a:t>
            </a:r>
          </a:p>
          <a:p>
            <a:pPr lvl="8" algn="l">
              <a:defRPr sz="2500" b="1"/>
            </a:pPr>
            <a:r>
              <a:t>-G. Hinton</a:t>
            </a:r>
          </a:p>
        </p:txBody>
      </p:sp>
      <p:sp>
        <p:nvSpPr>
          <p:cNvPr id="175" name="Program"/>
          <p:cNvSpPr/>
          <p:nvPr/>
        </p:nvSpPr>
        <p:spPr>
          <a:xfrm>
            <a:off x="12860102" y="7721848"/>
            <a:ext cx="4129052" cy="943728"/>
          </a:xfrm>
          <a:prstGeom prst="roundRect">
            <a:avLst>
              <a:gd name="adj" fmla="val 21507"/>
            </a:avLst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Program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6" name="Rounded Rectangle"/>
              <p:cNvSpPr/>
              <p:nvPr/>
            </p:nvSpPr>
            <p:spPr>
              <a:xfrm>
                <a:off x="13355828" y="6547451"/>
                <a:ext cx="1399441" cy="844445"/>
              </a:xfrm>
              <a:prstGeom prst="roundRect">
                <a:avLst>
                  <a:gd name="adj" fmla="val 22559"/>
                </a:avLst>
              </a:prstGeom>
              <a:solidFill>
                <a:srgbClr val="929292"/>
              </a:solidFill>
              <a:ln w="508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36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76" name="Rounded Rectangle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5828" y="6547451"/>
                <a:ext cx="1399441" cy="844445"/>
              </a:xfrm>
              <a:prstGeom prst="roundRect">
                <a:avLst>
                  <a:gd name="adj" fmla="val 22559"/>
                </a:avLst>
              </a:prstGeom>
              <a:blipFill>
                <a:blip r:embed="rId3"/>
                <a:stretch>
                  <a:fillRect/>
                </a:stretch>
              </a:blipFill>
              <a:ln w="508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7" name="Rounded Rectangle"/>
              <p:cNvSpPr/>
              <p:nvPr/>
            </p:nvSpPr>
            <p:spPr>
              <a:xfrm>
                <a:off x="14942151" y="6547450"/>
                <a:ext cx="1399441" cy="844445"/>
              </a:xfrm>
              <a:prstGeom prst="roundRect">
                <a:avLst>
                  <a:gd name="adj" fmla="val 22559"/>
                </a:avLst>
              </a:prstGeom>
              <a:solidFill>
                <a:srgbClr val="929292"/>
              </a:solidFill>
              <a:ln w="508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42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77" name="Rounded Rectangle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2151" y="6547450"/>
                <a:ext cx="1399441" cy="844445"/>
              </a:xfrm>
              <a:prstGeom prst="roundRect">
                <a:avLst>
                  <a:gd name="adj" fmla="val 22559"/>
                </a:avLst>
              </a:prstGeom>
              <a:blipFill>
                <a:blip r:embed="rId4"/>
                <a:stretch>
                  <a:fillRect b="-12500"/>
                </a:stretch>
              </a:blipFill>
              <a:ln w="508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8" name="Rounded Rectangle"/>
              <p:cNvSpPr/>
              <p:nvPr/>
            </p:nvSpPr>
            <p:spPr>
              <a:xfrm>
                <a:off x="14224908" y="9198937"/>
                <a:ext cx="1399440" cy="1006632"/>
              </a:xfrm>
              <a:prstGeom prst="roundRect">
                <a:avLst>
                  <a:gd name="adj" fmla="val 18925"/>
                </a:avLst>
              </a:prstGeom>
              <a:solidFill>
                <a:srgbClr val="929292"/>
              </a:solidFill>
              <a:ln w="508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650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sz="36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sz="36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6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36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78" name="Rounded Rectangle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4908" y="9198937"/>
                <a:ext cx="1399440" cy="1006632"/>
              </a:xfrm>
              <a:prstGeom prst="roundRect">
                <a:avLst>
                  <a:gd name="adj" fmla="val 18925"/>
                </a:avLst>
              </a:prstGeom>
              <a:blipFill>
                <a:blip r:embed="rId5"/>
                <a:stretch>
                  <a:fillRect l="-6897"/>
                </a:stretch>
              </a:blipFill>
              <a:ln w="508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9" name="Program"/>
          <p:cNvSpPr/>
          <p:nvPr/>
        </p:nvSpPr>
        <p:spPr>
          <a:xfrm>
            <a:off x="18985433" y="7721848"/>
            <a:ext cx="4129052" cy="943728"/>
          </a:xfrm>
          <a:prstGeom prst="roundRect">
            <a:avLst>
              <a:gd name="adj" fmla="val 21507"/>
            </a:avLst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Program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0" name="Rounded Rectangle"/>
              <p:cNvSpPr/>
              <p:nvPr/>
            </p:nvSpPr>
            <p:spPr>
              <a:xfrm>
                <a:off x="19481159" y="6547451"/>
                <a:ext cx="1399441" cy="844445"/>
              </a:xfrm>
              <a:prstGeom prst="roundRect">
                <a:avLst>
                  <a:gd name="adj" fmla="val 22559"/>
                </a:avLst>
              </a:prstGeom>
              <a:solidFill>
                <a:srgbClr val="929292"/>
              </a:solidFill>
              <a:ln w="508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36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80" name="Rounded Rectangle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1159" y="6547451"/>
                <a:ext cx="1399441" cy="844445"/>
              </a:xfrm>
              <a:prstGeom prst="roundRect">
                <a:avLst>
                  <a:gd name="adj" fmla="val 22559"/>
                </a:avLst>
              </a:prstGeom>
              <a:blipFill>
                <a:blip r:embed="rId6"/>
                <a:stretch>
                  <a:fillRect/>
                </a:stretch>
              </a:blipFill>
              <a:ln w="508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1" name="Rounded Rectangle"/>
              <p:cNvSpPr/>
              <p:nvPr/>
            </p:nvSpPr>
            <p:spPr>
              <a:xfrm>
                <a:off x="21067483" y="6547450"/>
                <a:ext cx="1399440" cy="844445"/>
              </a:xfrm>
              <a:prstGeom prst="roundRect">
                <a:avLst>
                  <a:gd name="adj" fmla="val 22559"/>
                </a:avLst>
              </a:prstGeom>
              <a:solidFill>
                <a:srgbClr val="929292"/>
              </a:solidFill>
              <a:ln w="508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42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81" name="Rounded Rectangle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7483" y="6547450"/>
                <a:ext cx="1399440" cy="844445"/>
              </a:xfrm>
              <a:prstGeom prst="roundRect">
                <a:avLst>
                  <a:gd name="adj" fmla="val 22559"/>
                </a:avLst>
              </a:prstGeom>
              <a:blipFill>
                <a:blip r:embed="rId7"/>
                <a:stretch>
                  <a:fillRect b="-12500"/>
                </a:stretch>
              </a:blipFill>
              <a:ln w="508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2" name="Rounded Rectangle"/>
              <p:cNvSpPr/>
              <p:nvPr/>
            </p:nvSpPr>
            <p:spPr>
              <a:xfrm>
                <a:off x="19199799" y="8995528"/>
                <a:ext cx="1399441" cy="1006633"/>
              </a:xfrm>
              <a:prstGeom prst="roundRect">
                <a:avLst>
                  <a:gd name="adj" fmla="val 18925"/>
                </a:avLst>
              </a:prstGeom>
              <a:solidFill>
                <a:srgbClr val="929292"/>
              </a:solidFill>
              <a:ln w="508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650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sz="36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sz="36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6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36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182" name="Rounded Rectangle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9799" y="8995528"/>
                <a:ext cx="1399441" cy="1006633"/>
              </a:xfrm>
              <a:prstGeom prst="roundRect">
                <a:avLst>
                  <a:gd name="adj" fmla="val 18925"/>
                </a:avLst>
              </a:prstGeom>
              <a:blipFill>
                <a:blip r:embed="rId8"/>
                <a:stretch>
                  <a:fillRect l="-8772"/>
                </a:stretch>
              </a:blipFill>
              <a:ln w="508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3" name="Rounded Rectangle"/>
              <p:cNvSpPr/>
              <p:nvPr/>
            </p:nvSpPr>
            <p:spPr>
              <a:xfrm>
                <a:off x="20880600" y="8995528"/>
                <a:ext cx="2051485" cy="1006633"/>
              </a:xfrm>
              <a:prstGeom prst="roundRect">
                <a:avLst>
                  <a:gd name="adj" fmla="val 18925"/>
                </a:avLst>
              </a:prstGeom>
              <a:solidFill>
                <a:schemeClr val="accent1">
                  <a:lumOff val="-13575"/>
                </a:schemeClr>
              </a:solidFill>
              <a:ln w="508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100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1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sz="41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sSub>
                        <m:sSubPr>
                          <m:ctrlPr>
                            <a:rPr sz="41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1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sz="41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sz="4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4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83" name="Rounded Rectangle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0600" y="8995528"/>
                <a:ext cx="2051485" cy="1006633"/>
              </a:xfrm>
              <a:prstGeom prst="roundRect">
                <a:avLst>
                  <a:gd name="adj" fmla="val 18925"/>
                </a:avLst>
              </a:prstGeom>
              <a:blipFill>
                <a:blip r:embed="rId9"/>
                <a:stretch>
                  <a:fillRect l="-6024" r="-2410"/>
                </a:stretch>
              </a:blipFill>
              <a:ln w="508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4" name="Connection Line"/>
          <p:cNvCxnSpPr>
            <a:cxnSpLocks/>
            <a:stCxn id="175" idx="0"/>
            <a:endCxn id="176" idx="2"/>
          </p:cNvCxnSpPr>
          <p:nvPr/>
        </p:nvCxnSpPr>
        <p:spPr>
          <a:xfrm flipH="1" flipV="1">
            <a:off x="14055549" y="7391896"/>
            <a:ext cx="869079" cy="329952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185" name="Connection Line"/>
          <p:cNvCxnSpPr>
            <a:cxnSpLocks/>
            <a:stCxn id="175" idx="0"/>
            <a:endCxn id="177" idx="2"/>
          </p:cNvCxnSpPr>
          <p:nvPr/>
        </p:nvCxnSpPr>
        <p:spPr>
          <a:xfrm flipV="1">
            <a:off x="14924628" y="7391895"/>
            <a:ext cx="717244" cy="329953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186" name="Connection Line"/>
          <p:cNvCxnSpPr>
            <a:cxnSpLocks/>
            <a:stCxn id="178" idx="0"/>
            <a:endCxn id="175" idx="0"/>
          </p:cNvCxnSpPr>
          <p:nvPr/>
        </p:nvCxnSpPr>
        <p:spPr>
          <a:xfrm flipV="1">
            <a:off x="14924628" y="7721848"/>
            <a:ext cx="0" cy="1477089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187" name="Connection Line"/>
          <p:cNvCxnSpPr>
            <a:cxnSpLocks/>
            <a:endCxn id="180" idx="2"/>
          </p:cNvCxnSpPr>
          <p:nvPr/>
        </p:nvCxnSpPr>
        <p:spPr>
          <a:xfrm flipH="1" flipV="1">
            <a:off x="20180880" y="7391896"/>
            <a:ext cx="443301" cy="312243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188" name="Connection Line"/>
          <p:cNvCxnSpPr>
            <a:cxnSpLocks/>
            <a:stCxn id="179" idx="0"/>
            <a:endCxn id="181" idx="2"/>
          </p:cNvCxnSpPr>
          <p:nvPr/>
        </p:nvCxnSpPr>
        <p:spPr>
          <a:xfrm flipV="1">
            <a:off x="21049959" y="7391895"/>
            <a:ext cx="717244" cy="329953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189" name="Connection Line"/>
          <p:cNvCxnSpPr>
            <a:cxnSpLocks/>
            <a:stCxn id="182" idx="0"/>
          </p:cNvCxnSpPr>
          <p:nvPr/>
        </p:nvCxnSpPr>
        <p:spPr>
          <a:xfrm flipV="1">
            <a:off x="19899520" y="8665576"/>
            <a:ext cx="981080" cy="329952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</p:cxnSp>
      <p:cxnSp>
        <p:nvCxnSpPr>
          <p:cNvPr id="190" name="Connection Line"/>
          <p:cNvCxnSpPr>
            <a:cxnSpLocks/>
            <a:stCxn id="183" idx="0"/>
            <a:endCxn id="179" idx="2"/>
          </p:cNvCxnSpPr>
          <p:nvPr/>
        </p:nvCxnSpPr>
        <p:spPr>
          <a:xfrm flipH="1" flipV="1">
            <a:off x="21049959" y="8665576"/>
            <a:ext cx="856384" cy="329952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</p:cxnSp>
      <p:grpSp>
        <p:nvGrpSpPr>
          <p:cNvPr id="194" name="Group"/>
          <p:cNvGrpSpPr/>
          <p:nvPr/>
        </p:nvGrpSpPr>
        <p:grpSpPr>
          <a:xfrm>
            <a:off x="10912776" y="11580394"/>
            <a:ext cx="13044144" cy="1408616"/>
            <a:chOff x="0" y="0"/>
            <a:chExt cx="13044143" cy="1408615"/>
          </a:xfrm>
        </p:grpSpPr>
        <p:pic>
          <p:nvPicPr>
            <p:cNvPr id="191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114891"/>
              <a:ext cx="5271380" cy="11788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02265" y="142436"/>
              <a:ext cx="1941762" cy="11237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Image" descr="Imag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74912" y="0"/>
              <a:ext cx="5169232" cy="140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"/>
          <p:cNvGrpSpPr/>
          <p:nvPr/>
        </p:nvGrpSpPr>
        <p:grpSpPr>
          <a:xfrm>
            <a:off x="5015347" y="5224769"/>
            <a:ext cx="6276087" cy="5134842"/>
            <a:chOff x="0" y="0"/>
            <a:chExt cx="6276086" cy="5134840"/>
          </a:xfrm>
        </p:grpSpPr>
        <p:grpSp>
          <p:nvGrpSpPr>
            <p:cNvPr id="199" name="Group"/>
            <p:cNvGrpSpPr/>
            <p:nvPr/>
          </p:nvGrpSpPr>
          <p:grpSpPr>
            <a:xfrm>
              <a:off x="0" y="0"/>
              <a:ext cx="6276087" cy="4184058"/>
              <a:chOff x="0" y="0"/>
              <a:chExt cx="6276086" cy="4184057"/>
            </a:xfrm>
          </p:grpSpPr>
          <p:pic>
            <p:nvPicPr>
              <p:cNvPr id="196" name="demo.png" descr="demo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6276087" cy="41840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7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6228" y="886475"/>
                <a:ext cx="1668484" cy="10091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8" name="Image" descr="Image"/>
              <p:cNvPicPr>
                <a:picLocks noChangeAspect="1"/>
              </p:cNvPicPr>
              <p:nvPr/>
            </p:nvPicPr>
            <p:blipFill>
              <a:blip r:embed="rId4"/>
              <a:srcRect l="14656" t="10910" b="4131"/>
              <a:stretch>
                <a:fillRect/>
              </a:stretch>
            </p:blipFill>
            <p:spPr>
              <a:xfrm>
                <a:off x="2707596" y="2557609"/>
                <a:ext cx="979832" cy="10703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0" name="Differentiable Matrix Elements"/>
            <p:cNvSpPr txBox="1"/>
            <p:nvPr/>
          </p:nvSpPr>
          <p:spPr>
            <a:xfrm>
              <a:off x="94376" y="4011424"/>
              <a:ext cx="4938755" cy="617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/>
              </a:lvl1pPr>
            </a:lstStyle>
            <a:p>
              <a:r>
                <a:t>Differentiable Matrix Elements</a:t>
              </a:r>
            </a:p>
          </p:txBody>
        </p:sp>
        <p:sp>
          <p:nvSpPr>
            <p:cNvPr id="201" name="2203.00057"/>
            <p:cNvSpPr txBox="1"/>
            <p:nvPr/>
          </p:nvSpPr>
          <p:spPr>
            <a:xfrm>
              <a:off x="1701626" y="4673474"/>
              <a:ext cx="1724255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2203.00057</a:t>
              </a:r>
            </a:p>
          </p:txBody>
        </p:sp>
      </p:grpSp>
      <p:sp>
        <p:nvSpPr>
          <p:cNvPr id="203" name="Interest in applying DP to programs that are not NNs:…"/>
          <p:cNvSpPr txBox="1">
            <a:spLocks noGrp="1"/>
          </p:cNvSpPr>
          <p:nvPr>
            <p:ph type="body" idx="1"/>
          </p:nvPr>
        </p:nvSpPr>
        <p:spPr>
          <a:xfrm>
            <a:off x="1206500" y="2993058"/>
            <a:ext cx="21971000" cy="951145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6000" b="1"/>
            </a:pPr>
            <a:r>
              <a:t>Interest in applying DP to programs that are not NNs:</a:t>
            </a:r>
          </a:p>
          <a:p>
            <a:pPr marL="0" indent="0" algn="ctr">
              <a:buSzTx/>
              <a:buNone/>
              <a:defRPr sz="6000" b="1" i="1">
                <a:solidFill>
                  <a:schemeClr val="accent1">
                    <a:lumOff val="-13575"/>
                  </a:schemeClr>
                </a:solidFill>
              </a:defRPr>
            </a:pPr>
            <a:r>
              <a:t>powerful method to combined physics + ML</a:t>
            </a:r>
          </a:p>
          <a:p>
            <a:pPr marL="0" indent="0">
              <a:buSzTx/>
              <a:buNone/>
              <a:defRPr sz="6000" b="1"/>
            </a:pPr>
            <a:endParaRPr/>
          </a:p>
        </p:txBody>
      </p:sp>
      <p:grpSp>
        <p:nvGrpSpPr>
          <p:cNvPr id="208" name="Group"/>
          <p:cNvGrpSpPr/>
          <p:nvPr/>
        </p:nvGrpSpPr>
        <p:grpSpPr>
          <a:xfrm>
            <a:off x="12555295" y="5492502"/>
            <a:ext cx="5319904" cy="3929924"/>
            <a:chOff x="0" y="0"/>
            <a:chExt cx="5319902" cy="3929922"/>
          </a:xfrm>
        </p:grpSpPr>
        <p:grpSp>
          <p:nvGrpSpPr>
            <p:cNvPr id="206" name="Group"/>
            <p:cNvGrpSpPr/>
            <p:nvPr/>
          </p:nvGrpSpPr>
          <p:grpSpPr>
            <a:xfrm>
              <a:off x="0" y="0"/>
              <a:ext cx="4791991" cy="3143370"/>
              <a:chOff x="0" y="0"/>
              <a:chExt cx="4791990" cy="3143369"/>
            </a:xfrm>
          </p:grpSpPr>
          <p:pic>
            <p:nvPicPr>
              <p:cNvPr id="204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4791991" cy="31433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5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6823" y="691018"/>
                <a:ext cx="1785599" cy="6926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07" name="Image" descr="Image"/>
            <p:cNvPicPr>
              <a:picLocks noChangeAspect="1"/>
            </p:cNvPicPr>
            <p:nvPr/>
          </p:nvPicPr>
          <p:blipFill>
            <a:blip r:embed="rId7"/>
            <a:srcRect l="1873" r="3"/>
            <a:stretch>
              <a:fillRect/>
            </a:stretch>
          </p:blipFill>
          <p:spPr>
            <a:xfrm>
              <a:off x="1207053" y="1691932"/>
              <a:ext cx="4112850" cy="2237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"/>
                  </a:moveTo>
                  <a:lnTo>
                    <a:pt x="65" y="21600"/>
                  </a:lnTo>
                  <a:lnTo>
                    <a:pt x="10595" y="21600"/>
                  </a:lnTo>
                  <a:lnTo>
                    <a:pt x="21600" y="21488"/>
                  </a:lnTo>
                  <a:lnTo>
                    <a:pt x="21600" y="10453"/>
                  </a:lnTo>
                  <a:lnTo>
                    <a:pt x="21569" y="0"/>
                  </a:lnTo>
                  <a:lnTo>
                    <a:pt x="10594" y="0"/>
                  </a:lnTo>
                  <a:lnTo>
                    <a:pt x="0" y="108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209" name="Gradients Beyond M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Gradients Beyond ML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278405" y="11326374"/>
            <a:ext cx="241403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11" name="Differentiable Inference"/>
          <p:cNvSpPr txBox="1"/>
          <p:nvPr/>
        </p:nvSpPr>
        <p:spPr>
          <a:xfrm>
            <a:off x="17911814" y="12640316"/>
            <a:ext cx="350763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Differentiable Inference</a:t>
            </a:r>
          </a:p>
        </p:txBody>
      </p:sp>
      <p:grpSp>
        <p:nvGrpSpPr>
          <p:cNvPr id="215" name="Group"/>
          <p:cNvGrpSpPr/>
          <p:nvPr/>
        </p:nvGrpSpPr>
        <p:grpSpPr>
          <a:xfrm>
            <a:off x="17252662" y="7875113"/>
            <a:ext cx="7890524" cy="4667862"/>
            <a:chOff x="306787" y="0"/>
            <a:chExt cx="7890522" cy="4667860"/>
          </a:xfrm>
        </p:grpSpPr>
        <p:pic>
          <p:nvPicPr>
            <p:cNvPr id="212" name="screenshot.png" descr="screenshot.png"/>
            <p:cNvPicPr>
              <a:picLocks noChangeAspect="1"/>
            </p:cNvPicPr>
            <p:nvPr/>
          </p:nvPicPr>
          <p:blipFill>
            <a:blip r:embed="rId8"/>
            <a:srcRect r="5138"/>
            <a:stretch>
              <a:fillRect/>
            </a:stretch>
          </p:blipFill>
          <p:spPr>
            <a:xfrm>
              <a:off x="306787" y="0"/>
              <a:ext cx="5664116" cy="4667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Image" descr="Image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2788280" y="2917501"/>
              <a:ext cx="1421953" cy="962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computational_graph3.pdf" descr="computational_graph3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87870" y="719581"/>
              <a:ext cx="2909440" cy="3228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6" name="Differentiable Proton Structure"/>
          <p:cNvSpPr txBox="1"/>
          <p:nvPr/>
        </p:nvSpPr>
        <p:spPr>
          <a:xfrm>
            <a:off x="13056055" y="9440587"/>
            <a:ext cx="4938756" cy="617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b="1"/>
            </a:lvl1pPr>
          </a:lstStyle>
          <a:p>
            <a:r>
              <a:t>Differentiable Proton Structure</a:t>
            </a:r>
          </a:p>
        </p:txBody>
      </p:sp>
      <p:sp>
        <p:nvSpPr>
          <p:cNvPr id="217" name="Differentiable Accelerator  Simulation"/>
          <p:cNvSpPr txBox="1"/>
          <p:nvPr/>
        </p:nvSpPr>
        <p:spPr>
          <a:xfrm>
            <a:off x="778052" y="11961160"/>
            <a:ext cx="4938756" cy="1062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b="1"/>
            </a:pPr>
            <a:r>
              <a:t>Differentiable Accelerator</a:t>
            </a:r>
            <a:br/>
            <a:r>
              <a:t> Simulation</a:t>
            </a: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418" y="9642707"/>
            <a:ext cx="5985186" cy="2270244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Differentiable Calabi-Yau Manifolds"/>
          <p:cNvSpPr txBox="1"/>
          <p:nvPr/>
        </p:nvSpPr>
        <p:spPr>
          <a:xfrm>
            <a:off x="9480264" y="12150302"/>
            <a:ext cx="4938756" cy="1062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b="1"/>
            </a:pPr>
            <a:r>
              <a:t>Differentiable Calabi-Yau</a:t>
            </a:r>
            <a:br/>
            <a:r>
              <a:t>Manifolds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47161" y="9440587"/>
            <a:ext cx="3243754" cy="3243755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907.05075"/>
          <p:cNvSpPr txBox="1"/>
          <p:nvPr/>
        </p:nvSpPr>
        <p:spPr>
          <a:xfrm>
            <a:off x="14356268" y="10017911"/>
            <a:ext cx="172425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1907.05075</a:t>
            </a:r>
          </a:p>
        </p:txBody>
      </p:sp>
      <p:sp>
        <p:nvSpPr>
          <p:cNvPr id="222" name="10.21105/joss.02823"/>
          <p:cNvSpPr txBox="1"/>
          <p:nvPr/>
        </p:nvSpPr>
        <p:spPr>
          <a:xfrm>
            <a:off x="18182476" y="13071717"/>
            <a:ext cx="296631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10.21105/joss.02823</a:t>
            </a:r>
          </a:p>
        </p:txBody>
      </p:sp>
      <p:sp>
        <p:nvSpPr>
          <p:cNvPr id="223" name="2211.12520"/>
          <p:cNvSpPr txBox="1"/>
          <p:nvPr/>
        </p:nvSpPr>
        <p:spPr>
          <a:xfrm>
            <a:off x="10947132" y="13071717"/>
            <a:ext cx="172425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2211.12520</a:t>
            </a:r>
          </a:p>
        </p:txBody>
      </p:sp>
      <p:sp>
        <p:nvSpPr>
          <p:cNvPr id="224" name="2211.09077"/>
          <p:cNvSpPr txBox="1"/>
          <p:nvPr/>
        </p:nvSpPr>
        <p:spPr>
          <a:xfrm>
            <a:off x="2385303" y="13071717"/>
            <a:ext cx="172425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2211.09077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Emerging Usecase: Design Optim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Emerging Usecase: Design Optimization</a:t>
            </a:r>
          </a:p>
        </p:txBody>
      </p:sp>
      <p:sp>
        <p:nvSpPr>
          <p:cNvPr id="227" name="One of the most consequential high-dim. optimizations:…"/>
          <p:cNvSpPr txBox="1">
            <a:spLocks noGrp="1"/>
          </p:cNvSpPr>
          <p:nvPr>
            <p:ph type="body" idx="1"/>
          </p:nvPr>
        </p:nvSpPr>
        <p:spPr>
          <a:xfrm>
            <a:off x="1206500" y="2993058"/>
            <a:ext cx="21971000" cy="951145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6000" b="1"/>
            </a:pPr>
            <a:r>
              <a:t>One of the most consequential high-dim. optimizations:</a:t>
            </a:r>
          </a:p>
          <a:p>
            <a:pPr marL="0" indent="0" algn="ctr">
              <a:buSzTx/>
              <a:buNone/>
              <a:defRPr sz="6000" b="1" i="1">
                <a:solidFill>
                  <a:schemeClr val="accent1">
                    <a:lumOff val="-13575"/>
                  </a:schemeClr>
                </a:solidFill>
              </a:defRPr>
            </a:pPr>
            <a:r>
              <a:t>find a good detector design</a:t>
            </a:r>
          </a:p>
          <a:p>
            <a:pPr marL="0" indent="0" algn="ctr">
              <a:buSzTx/>
              <a:buNone/>
              <a:defRPr sz="6000" b="1" i="1">
                <a:solidFill>
                  <a:schemeClr val="accent1">
                    <a:lumOff val="-13575"/>
                  </a:schemeClr>
                </a:solidFill>
              </a:defRPr>
            </a:pPr>
            <a:endParaRPr/>
          </a:p>
        </p:txBody>
      </p:sp>
      <p:grpSp>
        <p:nvGrpSpPr>
          <p:cNvPr id="234" name="Group"/>
          <p:cNvGrpSpPr/>
          <p:nvPr/>
        </p:nvGrpSpPr>
        <p:grpSpPr>
          <a:xfrm>
            <a:off x="15296086" y="11238534"/>
            <a:ext cx="8023832" cy="2108792"/>
            <a:chOff x="-51454" y="0"/>
            <a:chExt cx="8023830" cy="2108790"/>
          </a:xfrm>
        </p:grpSpPr>
        <p:pic>
          <p:nvPicPr>
            <p:cNvPr id="228" name="Shape Shape" descr="Shape Shap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1450" y="395788"/>
              <a:ext cx="8023827" cy="1713003"/>
            </a:xfrm>
            <a:prstGeom prst="rect">
              <a:avLst/>
            </a:prstGeom>
            <a:effectLst/>
          </p:spPr>
        </p:pic>
        <p:pic>
          <p:nvPicPr>
            <p:cNvPr id="230" name="Shape Shape" descr="Shape Shap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1455" y="405088"/>
              <a:ext cx="7686729" cy="1694405"/>
            </a:xfrm>
            <a:prstGeom prst="rect">
              <a:avLst/>
            </a:prstGeom>
            <a:effectLst/>
          </p:spPr>
        </p:pic>
        <p:sp>
          <p:nvSpPr>
            <p:cNvPr id="232" name="before"/>
            <p:cNvSpPr txBox="1"/>
            <p:nvPr/>
          </p:nvSpPr>
          <p:spPr>
            <a:xfrm>
              <a:off x="2144176" y="-1"/>
              <a:ext cx="1051257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0000"/>
                  </a:solidFill>
                </a:defRPr>
              </a:lvl1pPr>
            </a:lstStyle>
            <a:p>
              <a:r>
                <a:t>before</a:t>
              </a:r>
            </a:p>
          </p:txBody>
        </p:sp>
        <p:sp>
          <p:nvSpPr>
            <p:cNvPr id="233" name="after"/>
            <p:cNvSpPr txBox="1"/>
            <p:nvPr/>
          </p:nvSpPr>
          <p:spPr>
            <a:xfrm>
              <a:off x="5392403" y="3591"/>
              <a:ext cx="791567" cy="461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chemeClr val="accent5">
                      <a:lumOff val="-29866"/>
                    </a:schemeClr>
                  </a:solidFill>
                </a:defRPr>
              </a:lvl1pPr>
            </a:lstStyle>
            <a:p>
              <a:r>
                <a:t>after</a:t>
              </a:r>
            </a:p>
          </p:txBody>
        </p:sp>
      </p:grpSp>
      <p:pic>
        <p:nvPicPr>
          <p:cNvPr id="235" name="Image" descr="Imag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01165" y="5612672"/>
            <a:ext cx="9839544" cy="55278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" name="Image"/>
          <p:cNvGrpSpPr/>
          <p:nvPr/>
        </p:nvGrpSpPr>
        <p:grpSpPr>
          <a:xfrm>
            <a:off x="1541320" y="6558534"/>
            <a:ext cx="10790636" cy="5620148"/>
            <a:chOff x="0" y="0"/>
            <a:chExt cx="10790634" cy="5620146"/>
          </a:xfrm>
        </p:grpSpPr>
        <p:pic>
          <p:nvPicPr>
            <p:cNvPr id="237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9049" y="19049"/>
              <a:ext cx="10752639" cy="55822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" name="Image" descr="Imag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0790635" cy="5620147"/>
            </a:xfrm>
            <a:prstGeom prst="rect">
              <a:avLst/>
            </a:prstGeom>
            <a:effectLst/>
          </p:spPr>
        </p:pic>
      </p:grpSp>
      <p:sp>
        <p:nvSpPr>
          <p:cNvPr id="239" name="arXiv:2002.04632 […, MK, …]"/>
          <p:cNvSpPr txBox="1"/>
          <p:nvPr/>
        </p:nvSpPr>
        <p:spPr>
          <a:xfrm>
            <a:off x="20489966" y="10065062"/>
            <a:ext cx="2480463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arXiv:2002.04632</a:t>
            </a:r>
            <a:br/>
            <a:r>
              <a:t>[…, MK, …]</a:t>
            </a:r>
          </a:p>
        </p:txBody>
      </p:sp>
      <p:sp>
        <p:nvSpPr>
          <p:cNvPr id="240" name="arxiv:2202.00728"/>
          <p:cNvSpPr txBox="1"/>
          <p:nvPr/>
        </p:nvSpPr>
        <p:spPr>
          <a:xfrm>
            <a:off x="5710579" y="12603910"/>
            <a:ext cx="245211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arxiv:2202.00728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A Requirement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Requirement:</a:t>
            </a:r>
          </a:p>
        </p:txBody>
      </p:sp>
      <p:sp>
        <p:nvSpPr>
          <p:cNvPr id="243" name="For a gradient-based design optimization, one needs both: a differentiable simulation and reco/analysis"/>
          <p:cNvSpPr txBox="1">
            <a:spLocks noGrp="1"/>
          </p:cNvSpPr>
          <p:nvPr>
            <p:ph type="body" idx="1"/>
          </p:nvPr>
        </p:nvSpPr>
        <p:spPr>
          <a:xfrm>
            <a:off x="1206500" y="2993058"/>
            <a:ext cx="21971000" cy="951145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6000" b="1"/>
            </a:pPr>
            <a:r>
              <a:t>For a gradient-based design optimization, one needs both: a </a:t>
            </a:r>
            <a:r>
              <a:rPr i="1">
                <a:solidFill>
                  <a:schemeClr val="accent1">
                    <a:lumOff val="-13575"/>
                  </a:schemeClr>
                </a:solidFill>
              </a:rPr>
              <a:t>differentiable simulation and reco/analysis</a:t>
            </a:r>
          </a:p>
        </p:txBody>
      </p:sp>
      <p:grpSp>
        <p:nvGrpSpPr>
          <p:cNvPr id="246" name="Simulation"/>
          <p:cNvGrpSpPr/>
          <p:nvPr/>
        </p:nvGrpSpPr>
        <p:grpSpPr>
          <a:xfrm>
            <a:off x="5248405" y="8514469"/>
            <a:ext cx="5535557" cy="1716175"/>
            <a:chOff x="0" y="0"/>
            <a:chExt cx="5535555" cy="1716173"/>
          </a:xfrm>
        </p:grpSpPr>
        <p:sp>
          <p:nvSpPr>
            <p:cNvPr id="245" name="Simulation"/>
            <p:cNvSpPr/>
            <p:nvPr/>
          </p:nvSpPr>
          <p:spPr>
            <a:xfrm>
              <a:off x="50800" y="50800"/>
              <a:ext cx="5433956" cy="1614574"/>
            </a:xfrm>
            <a:prstGeom prst="roundRect">
              <a:avLst>
                <a:gd name="adj" fmla="val 7657"/>
              </a:avLst>
            </a:prstGeom>
            <a:solidFill>
              <a:schemeClr val="accent1">
                <a:lumOff val="-1357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Simulation</a:t>
              </a:r>
            </a:p>
          </p:txBody>
        </p:sp>
        <p:pic>
          <p:nvPicPr>
            <p:cNvPr id="244" name="Simulation Simulation" descr="Simulation Simulation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535556" cy="1716174"/>
            </a:xfrm>
            <a:prstGeom prst="rect">
              <a:avLst/>
            </a:prstGeom>
            <a:effectLst/>
          </p:spPr>
        </p:pic>
      </p:grpSp>
      <p:grpSp>
        <p:nvGrpSpPr>
          <p:cNvPr id="249" name="Design Parameters"/>
          <p:cNvGrpSpPr/>
          <p:nvPr/>
        </p:nvGrpSpPr>
        <p:grpSpPr>
          <a:xfrm>
            <a:off x="6339462" y="6522376"/>
            <a:ext cx="3353443" cy="1549789"/>
            <a:chOff x="0" y="0"/>
            <a:chExt cx="3353441" cy="1549787"/>
          </a:xfrm>
        </p:grpSpPr>
        <p:sp>
          <p:nvSpPr>
            <p:cNvPr id="248" name="Design Parameters"/>
            <p:cNvSpPr/>
            <p:nvPr/>
          </p:nvSpPr>
          <p:spPr>
            <a:xfrm>
              <a:off x="50800" y="50800"/>
              <a:ext cx="3251842" cy="1448188"/>
            </a:xfrm>
            <a:prstGeom prst="roundRect">
              <a:avLst>
                <a:gd name="adj" fmla="val 7530"/>
              </a:avLst>
            </a:prstGeom>
            <a:solidFill>
              <a:schemeClr val="accent6">
                <a:satOff val="-16844"/>
                <a:lumOff val="-30747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Design</a:t>
              </a:r>
              <a:br/>
              <a:r>
                <a:t>Parameters</a:t>
              </a:r>
            </a:p>
          </p:txBody>
        </p:sp>
        <p:pic>
          <p:nvPicPr>
            <p:cNvPr id="247" name="Design Parameters Design Parameters" descr="Design Parameters Design Parameters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353442" cy="1549788"/>
            </a:xfrm>
            <a:prstGeom prst="rect">
              <a:avLst/>
            </a:prstGeom>
            <a:effectLst/>
          </p:spPr>
        </p:pic>
      </p:grpSp>
      <p:grpSp>
        <p:nvGrpSpPr>
          <p:cNvPr id="252" name="Analysis /  Objective"/>
          <p:cNvGrpSpPr/>
          <p:nvPr/>
        </p:nvGrpSpPr>
        <p:grpSpPr>
          <a:xfrm>
            <a:off x="13307590" y="8514469"/>
            <a:ext cx="5535556" cy="1716175"/>
            <a:chOff x="0" y="0"/>
            <a:chExt cx="5535555" cy="1716173"/>
          </a:xfrm>
        </p:grpSpPr>
        <p:sp>
          <p:nvSpPr>
            <p:cNvPr id="251" name="Analysis /  Objective"/>
            <p:cNvSpPr/>
            <p:nvPr/>
          </p:nvSpPr>
          <p:spPr>
            <a:xfrm>
              <a:off x="50800" y="50800"/>
              <a:ext cx="5433956" cy="1614574"/>
            </a:xfrm>
            <a:prstGeom prst="roundRect">
              <a:avLst>
                <a:gd name="adj" fmla="val 7657"/>
              </a:avLst>
            </a:prstGeom>
            <a:solidFill>
              <a:schemeClr val="accent2">
                <a:hueOff val="-202083"/>
                <a:satOff val="17755"/>
                <a:lumOff val="-16089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Analysis / </a:t>
              </a:r>
              <a:br/>
              <a:r>
                <a:t>Objective</a:t>
              </a:r>
            </a:p>
          </p:txBody>
        </p:sp>
        <p:pic>
          <p:nvPicPr>
            <p:cNvPr id="250" name="Analysis /  Objective Analysis /  Objective" descr="Analysis /  Objective Analysis /  Objectiv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535556" cy="1716174"/>
            </a:xfrm>
            <a:prstGeom prst="rect">
              <a:avLst/>
            </a:prstGeom>
            <a:effectLst/>
          </p:spPr>
        </p:pic>
      </p:grpSp>
      <p:grpSp>
        <p:nvGrpSpPr>
          <p:cNvPr id="255" name="Events"/>
          <p:cNvGrpSpPr/>
          <p:nvPr/>
        </p:nvGrpSpPr>
        <p:grpSpPr>
          <a:xfrm>
            <a:off x="11032095" y="8514469"/>
            <a:ext cx="1734913" cy="1716175"/>
            <a:chOff x="0" y="0"/>
            <a:chExt cx="1734912" cy="1716173"/>
          </a:xfrm>
        </p:grpSpPr>
        <p:sp>
          <p:nvSpPr>
            <p:cNvPr id="254" name="Events"/>
            <p:cNvSpPr/>
            <p:nvPr/>
          </p:nvSpPr>
          <p:spPr>
            <a:xfrm>
              <a:off x="50800" y="50800"/>
              <a:ext cx="1633313" cy="1614574"/>
            </a:xfrm>
            <a:prstGeom prst="roundRect">
              <a:avLst>
                <a:gd name="adj" fmla="val 7657"/>
              </a:avLst>
            </a:prstGeom>
            <a:solidFill>
              <a:srgbClr val="0000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Events</a:t>
              </a:r>
            </a:p>
          </p:txBody>
        </p:sp>
        <p:pic>
          <p:nvPicPr>
            <p:cNvPr id="253" name="Events Events" descr="Events Events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734913" cy="1716174"/>
            </a:xfrm>
            <a:prstGeom prst="rect">
              <a:avLst/>
            </a:prstGeom>
            <a:effectLst/>
          </p:spPr>
        </p:pic>
      </p:grpSp>
      <p:grpSp>
        <p:nvGrpSpPr>
          <p:cNvPr id="258" name="Theory"/>
          <p:cNvGrpSpPr/>
          <p:nvPr/>
        </p:nvGrpSpPr>
        <p:grpSpPr>
          <a:xfrm>
            <a:off x="3265359" y="8514469"/>
            <a:ext cx="1734913" cy="1716175"/>
            <a:chOff x="0" y="0"/>
            <a:chExt cx="1734912" cy="1716173"/>
          </a:xfrm>
        </p:grpSpPr>
        <p:sp>
          <p:nvSpPr>
            <p:cNvPr id="257" name="Theory"/>
            <p:cNvSpPr/>
            <p:nvPr/>
          </p:nvSpPr>
          <p:spPr>
            <a:xfrm>
              <a:off x="50800" y="50800"/>
              <a:ext cx="1633313" cy="1614574"/>
            </a:xfrm>
            <a:prstGeom prst="roundRect">
              <a:avLst>
                <a:gd name="adj" fmla="val 7657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Theory</a:t>
              </a:r>
            </a:p>
          </p:txBody>
        </p:sp>
        <p:pic>
          <p:nvPicPr>
            <p:cNvPr id="256" name="Theory Theory" descr="Theory Theory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734913" cy="1716174"/>
            </a:xfrm>
            <a:prstGeom prst="rect">
              <a:avLst/>
            </a:prstGeom>
            <a:effectLst/>
          </p:spPr>
        </p:pic>
      </p:grpSp>
      <p:grpSp>
        <p:nvGrpSpPr>
          <p:cNvPr id="261" name="Design Rating"/>
          <p:cNvGrpSpPr/>
          <p:nvPr/>
        </p:nvGrpSpPr>
        <p:grpSpPr>
          <a:xfrm>
            <a:off x="19383728" y="8514469"/>
            <a:ext cx="1734913" cy="1716175"/>
            <a:chOff x="0" y="0"/>
            <a:chExt cx="1734912" cy="1716173"/>
          </a:xfrm>
        </p:grpSpPr>
        <p:sp>
          <p:nvSpPr>
            <p:cNvPr id="260" name="Design Rating"/>
            <p:cNvSpPr/>
            <p:nvPr/>
          </p:nvSpPr>
          <p:spPr>
            <a:xfrm>
              <a:off x="50800" y="50800"/>
              <a:ext cx="1633313" cy="1614574"/>
            </a:xfrm>
            <a:prstGeom prst="roundRect">
              <a:avLst>
                <a:gd name="adj" fmla="val 7657"/>
              </a:avLst>
            </a:prstGeom>
            <a:solidFill>
              <a:srgbClr val="929292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Design</a:t>
              </a:r>
              <a:br/>
              <a:r>
                <a:t>Rating</a:t>
              </a:r>
            </a:p>
          </p:txBody>
        </p:sp>
        <p:pic>
          <p:nvPicPr>
            <p:cNvPr id="259" name="Design Rating Design Rating" descr="Design Rating Design Rati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734913" cy="1716174"/>
            </a:xfrm>
            <a:prstGeom prst="rect">
              <a:avLst/>
            </a:prstGeom>
            <a:effectLst/>
          </p:spPr>
        </p:pic>
      </p:grpSp>
      <p:sp>
        <p:nvSpPr>
          <p:cNvPr id="265" name="Connection Line"/>
          <p:cNvSpPr/>
          <p:nvPr/>
        </p:nvSpPr>
        <p:spPr>
          <a:xfrm>
            <a:off x="8439411" y="8099069"/>
            <a:ext cx="10645256" cy="1499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401" extrusionOk="0">
                <a:moveTo>
                  <a:pt x="21600" y="18718"/>
                </a:moveTo>
                <a:cubicBezTo>
                  <a:pt x="7534" y="21600"/>
                  <a:pt x="334" y="15361"/>
                  <a:pt x="0" y="0"/>
                </a:cubicBezTo>
              </a:path>
            </a:pathLst>
          </a:custGeom>
          <a:ln w="114300">
            <a:solidFill>
              <a:schemeClr val="accent4">
                <a:hueOff val="-476017"/>
                <a:lumOff val="-10042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pic>
        <p:nvPicPr>
          <p:cNvPr id="263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787346" y="8199169"/>
            <a:ext cx="457106" cy="1715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A Small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Small Problem</a:t>
            </a:r>
          </a:p>
        </p:txBody>
      </p:sp>
      <p:sp>
        <p:nvSpPr>
          <p:cNvPr id="268" name="To first order, most of simulation is stochastic branching, while most of analysis is iterative clustering with many discrete choices"/>
          <p:cNvSpPr txBox="1">
            <a:spLocks noGrp="1"/>
          </p:cNvSpPr>
          <p:nvPr>
            <p:ph type="body" idx="1"/>
          </p:nvPr>
        </p:nvSpPr>
        <p:spPr>
          <a:xfrm>
            <a:off x="1206500" y="2993058"/>
            <a:ext cx="21971000" cy="951145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6000"/>
            </a:pPr>
            <a:r>
              <a:t>To first order, most of simulation is </a:t>
            </a:r>
            <a:r>
              <a:rPr b="1">
                <a:solidFill>
                  <a:schemeClr val="accent1">
                    <a:lumOff val="-13575"/>
                  </a:schemeClr>
                </a:solidFill>
              </a:rPr>
              <a:t>stochastic</a:t>
            </a:r>
            <a:r>
              <a:t> </a:t>
            </a:r>
            <a:r>
              <a:rPr b="1">
                <a:solidFill>
                  <a:schemeClr val="accent1">
                    <a:lumOff val="-13575"/>
                  </a:schemeClr>
                </a:solidFill>
              </a:rPr>
              <a:t>branching</a:t>
            </a:r>
            <a:r>
              <a:t>, while most of analysis is </a:t>
            </a:r>
            <a:r>
              <a:rPr b="1"/>
              <a:t>iterative</a:t>
            </a:r>
            <a:r>
              <a:t> </a:t>
            </a:r>
            <a:r>
              <a:rPr b="1"/>
              <a:t>clustering </a:t>
            </a:r>
            <a:r>
              <a:t>with many discrete choices </a:t>
            </a:r>
          </a:p>
        </p:txBody>
      </p:sp>
      <p:sp>
        <p:nvSpPr>
          <p:cNvPr id="269" name="Simulation"/>
          <p:cNvSpPr txBox="1"/>
          <p:nvPr/>
        </p:nvSpPr>
        <p:spPr>
          <a:xfrm>
            <a:off x="6707734" y="10574601"/>
            <a:ext cx="2765184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 b="1" i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Simulation</a:t>
            </a:r>
          </a:p>
        </p:txBody>
      </p:sp>
      <p:sp>
        <p:nvSpPr>
          <p:cNvPr id="270" name="Analysis"/>
          <p:cNvSpPr txBox="1"/>
          <p:nvPr/>
        </p:nvSpPr>
        <p:spPr>
          <a:xfrm>
            <a:off x="15500812" y="10574601"/>
            <a:ext cx="2168463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 b="1" i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r>
              <a:t>Analysis</a:t>
            </a:r>
          </a:p>
        </p:txBody>
      </p:sp>
      <p:grpSp>
        <p:nvGrpSpPr>
          <p:cNvPr id="310" name="Group"/>
          <p:cNvGrpSpPr/>
          <p:nvPr/>
        </p:nvGrpSpPr>
        <p:grpSpPr>
          <a:xfrm>
            <a:off x="4335012" y="5721228"/>
            <a:ext cx="14401873" cy="4845575"/>
            <a:chOff x="-50800" y="0"/>
            <a:chExt cx="14401871" cy="4845574"/>
          </a:xfrm>
        </p:grpSpPr>
        <p:pic>
          <p:nvPicPr>
            <p:cNvPr id="271" name="Line Line" descr="Line 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0800" y="2172187"/>
              <a:ext cx="2510853" cy="405591"/>
            </a:xfrm>
            <a:prstGeom prst="rect">
              <a:avLst/>
            </a:prstGeom>
            <a:effectLst/>
          </p:spPr>
        </p:pic>
        <p:pic>
          <p:nvPicPr>
            <p:cNvPr id="273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98450">
              <a:off x="3062328" y="1515864"/>
              <a:ext cx="2200919" cy="405591"/>
            </a:xfrm>
            <a:prstGeom prst="rect">
              <a:avLst/>
            </a:prstGeom>
            <a:effectLst/>
          </p:spPr>
        </p:pic>
        <p:pic>
          <p:nvPicPr>
            <p:cNvPr id="275" name="Line Line" descr="Line 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186337">
              <a:off x="3089707" y="2898627"/>
              <a:ext cx="2661791" cy="405592"/>
            </a:xfrm>
            <a:prstGeom prst="rect">
              <a:avLst/>
            </a:prstGeom>
            <a:effectLst/>
          </p:spPr>
        </p:pic>
        <p:sp>
          <p:nvSpPr>
            <p:cNvPr id="277" name="Circle"/>
            <p:cNvSpPr/>
            <p:nvPr/>
          </p:nvSpPr>
          <p:spPr>
            <a:xfrm>
              <a:off x="2747224" y="2149525"/>
              <a:ext cx="451067" cy="45106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8" name="Circle"/>
            <p:cNvSpPr/>
            <p:nvPr/>
          </p:nvSpPr>
          <p:spPr>
            <a:xfrm>
              <a:off x="5328944" y="1214219"/>
              <a:ext cx="451067" cy="45106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79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210982">
              <a:off x="5683073" y="516459"/>
              <a:ext cx="2272126" cy="405591"/>
            </a:xfrm>
            <a:prstGeom prst="rect">
              <a:avLst/>
            </a:prstGeom>
            <a:effectLst/>
          </p:spPr>
        </p:pic>
        <p:pic>
          <p:nvPicPr>
            <p:cNvPr id="281" name="Line Line" descr="Line 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59664">
              <a:off x="5996761" y="1461033"/>
              <a:ext cx="2029843" cy="405591"/>
            </a:xfrm>
            <a:prstGeom prst="rect">
              <a:avLst/>
            </a:prstGeom>
            <a:effectLst/>
          </p:spPr>
        </p:pic>
        <p:pic>
          <p:nvPicPr>
            <p:cNvPr id="283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492476">
              <a:off x="6066525" y="2936649"/>
              <a:ext cx="2010723" cy="405591"/>
            </a:xfrm>
            <a:prstGeom prst="rect">
              <a:avLst/>
            </a:prstGeom>
            <a:effectLst/>
          </p:spPr>
        </p:pic>
        <p:pic>
          <p:nvPicPr>
            <p:cNvPr id="285" name="Line Line" descr="Line Line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15037">
              <a:off x="6273097" y="3964122"/>
              <a:ext cx="1806657" cy="405592"/>
            </a:xfrm>
            <a:prstGeom prst="rect">
              <a:avLst/>
            </a:prstGeom>
            <a:effectLst/>
          </p:spPr>
        </p:pic>
        <p:sp>
          <p:nvSpPr>
            <p:cNvPr id="287" name="Circle"/>
            <p:cNvSpPr/>
            <p:nvPr/>
          </p:nvSpPr>
          <p:spPr>
            <a:xfrm>
              <a:off x="5770274" y="3433453"/>
              <a:ext cx="451068" cy="45106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8" name="Circle"/>
            <p:cNvSpPr/>
            <p:nvPr/>
          </p:nvSpPr>
          <p:spPr>
            <a:xfrm>
              <a:off x="8095323" y="4394507"/>
              <a:ext cx="451068" cy="45106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9" name="Circle"/>
            <p:cNvSpPr/>
            <p:nvPr/>
          </p:nvSpPr>
          <p:spPr>
            <a:xfrm>
              <a:off x="8172207" y="2626168"/>
              <a:ext cx="451068" cy="45106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0" name="Circle"/>
            <p:cNvSpPr/>
            <p:nvPr/>
          </p:nvSpPr>
          <p:spPr>
            <a:xfrm>
              <a:off x="8172207" y="1691454"/>
              <a:ext cx="451068" cy="45106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1" name="Circle"/>
            <p:cNvSpPr/>
            <p:nvPr/>
          </p:nvSpPr>
          <p:spPr>
            <a:xfrm>
              <a:off x="8095323" y="0"/>
              <a:ext cx="451068" cy="4510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92" name="Line Line" descr="Line Line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 rot="8947234">
              <a:off x="13108148" y="1844326"/>
              <a:ext cx="859544" cy="405591"/>
            </a:xfrm>
            <a:prstGeom prst="rect">
              <a:avLst/>
            </a:prstGeom>
            <a:effectLst/>
          </p:spPr>
        </p:pic>
        <p:pic>
          <p:nvPicPr>
            <p:cNvPr id="294" name="Line Line" descr="Line Line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037574">
              <a:off x="8720939" y="1663483"/>
              <a:ext cx="1687437" cy="405591"/>
            </a:xfrm>
            <a:prstGeom prst="rect">
              <a:avLst/>
            </a:prstGeom>
            <a:effectLst/>
          </p:spPr>
        </p:pic>
        <p:pic>
          <p:nvPicPr>
            <p:cNvPr id="296" name="Line Line" descr="Line Line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9594890">
              <a:off x="8837905" y="2259614"/>
              <a:ext cx="1733815" cy="405591"/>
            </a:xfrm>
            <a:prstGeom prst="rect">
              <a:avLst/>
            </a:prstGeom>
            <a:effectLst/>
          </p:spPr>
        </p:pic>
        <p:pic>
          <p:nvPicPr>
            <p:cNvPr id="298" name="Line Line" descr="Line Line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1595070">
              <a:off x="11060659" y="2114831"/>
              <a:ext cx="1509557" cy="405592"/>
            </a:xfrm>
            <a:prstGeom prst="rect">
              <a:avLst/>
            </a:prstGeom>
            <a:effectLst/>
          </p:spPr>
        </p:pic>
        <p:sp>
          <p:nvSpPr>
            <p:cNvPr id="300" name="Circle"/>
            <p:cNvSpPr/>
            <p:nvPr/>
          </p:nvSpPr>
          <p:spPr>
            <a:xfrm>
              <a:off x="10527471" y="1835900"/>
              <a:ext cx="451068" cy="451067"/>
            </a:xfrm>
            <a:prstGeom prst="ellipse">
              <a:avLst/>
            </a:prstGeom>
            <a:solidFill>
              <a:schemeClr val="accent2">
                <a:hueOff val="-202083"/>
                <a:satOff val="17755"/>
                <a:lumOff val="-160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1" name="Circle"/>
            <p:cNvSpPr/>
            <p:nvPr/>
          </p:nvSpPr>
          <p:spPr>
            <a:xfrm>
              <a:off x="12610852" y="2226518"/>
              <a:ext cx="451068" cy="451068"/>
            </a:xfrm>
            <a:prstGeom prst="ellipse">
              <a:avLst/>
            </a:prstGeom>
            <a:solidFill>
              <a:schemeClr val="accent2">
                <a:hueOff val="-202083"/>
                <a:satOff val="17755"/>
                <a:lumOff val="-160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02" name="Line Line" descr="Line Line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1486488">
              <a:off x="8598206" y="572196"/>
              <a:ext cx="4902174" cy="405591"/>
            </a:xfrm>
            <a:prstGeom prst="rect">
              <a:avLst/>
            </a:prstGeom>
            <a:effectLst/>
          </p:spPr>
        </p:pic>
        <p:sp>
          <p:nvSpPr>
            <p:cNvPr id="304" name="Circle"/>
            <p:cNvSpPr/>
            <p:nvPr/>
          </p:nvSpPr>
          <p:spPr>
            <a:xfrm>
              <a:off x="13900004" y="1341281"/>
              <a:ext cx="451068" cy="451068"/>
            </a:xfrm>
            <a:prstGeom prst="ellipse">
              <a:avLst/>
            </a:prstGeom>
            <a:solidFill>
              <a:schemeClr val="accent2">
                <a:hueOff val="-202083"/>
                <a:satOff val="17755"/>
                <a:lumOff val="-160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05" name="Line Line" descr="Line Line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9330603">
              <a:off x="8581923" y="3390484"/>
              <a:ext cx="4013812" cy="405592"/>
            </a:xfrm>
            <a:prstGeom prst="rect">
              <a:avLst/>
            </a:prstGeom>
            <a:effectLst/>
          </p:spPr>
        </p:pic>
        <p:sp>
          <p:nvSpPr>
            <p:cNvPr id="307" name="Dice"/>
            <p:cNvSpPr/>
            <p:nvPr/>
          </p:nvSpPr>
          <p:spPr>
            <a:xfrm rot="19898707">
              <a:off x="5303062" y="2725837"/>
              <a:ext cx="553250" cy="644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9" extrusionOk="0">
                  <a:moveTo>
                    <a:pt x="10799" y="0"/>
                  </a:moveTo>
                  <a:cubicBezTo>
                    <a:pt x="10349" y="0"/>
                    <a:pt x="9901" y="98"/>
                    <a:pt x="9496" y="293"/>
                  </a:cubicBezTo>
                  <a:lnTo>
                    <a:pt x="1179" y="4309"/>
                  </a:lnTo>
                  <a:cubicBezTo>
                    <a:pt x="660" y="4560"/>
                    <a:pt x="660" y="5199"/>
                    <a:pt x="1179" y="5449"/>
                  </a:cubicBezTo>
                  <a:lnTo>
                    <a:pt x="9125" y="9287"/>
                  </a:lnTo>
                  <a:cubicBezTo>
                    <a:pt x="10164" y="9788"/>
                    <a:pt x="11435" y="9788"/>
                    <a:pt x="12473" y="9287"/>
                  </a:cubicBezTo>
                  <a:lnTo>
                    <a:pt x="20419" y="5449"/>
                  </a:lnTo>
                  <a:cubicBezTo>
                    <a:pt x="20939" y="5199"/>
                    <a:pt x="20939" y="4560"/>
                    <a:pt x="20419" y="4309"/>
                  </a:cubicBezTo>
                  <a:lnTo>
                    <a:pt x="12104" y="293"/>
                  </a:lnTo>
                  <a:cubicBezTo>
                    <a:pt x="11699" y="98"/>
                    <a:pt x="11249" y="0"/>
                    <a:pt x="10799" y="0"/>
                  </a:cubicBezTo>
                  <a:close/>
                  <a:moveTo>
                    <a:pt x="10799" y="1150"/>
                  </a:moveTo>
                  <a:cubicBezTo>
                    <a:pt x="11133" y="1150"/>
                    <a:pt x="11467" y="1213"/>
                    <a:pt x="11723" y="1336"/>
                  </a:cubicBezTo>
                  <a:cubicBezTo>
                    <a:pt x="12233" y="1582"/>
                    <a:pt x="12233" y="1980"/>
                    <a:pt x="11723" y="2227"/>
                  </a:cubicBezTo>
                  <a:cubicBezTo>
                    <a:pt x="11212" y="2473"/>
                    <a:pt x="10386" y="2473"/>
                    <a:pt x="9876" y="2227"/>
                  </a:cubicBezTo>
                  <a:cubicBezTo>
                    <a:pt x="9365" y="1980"/>
                    <a:pt x="9365" y="1582"/>
                    <a:pt x="9876" y="1336"/>
                  </a:cubicBezTo>
                  <a:cubicBezTo>
                    <a:pt x="10131" y="1213"/>
                    <a:pt x="10465" y="1150"/>
                    <a:pt x="10799" y="1150"/>
                  </a:cubicBezTo>
                  <a:close/>
                  <a:moveTo>
                    <a:pt x="4625" y="4132"/>
                  </a:moveTo>
                  <a:cubicBezTo>
                    <a:pt x="4960" y="4132"/>
                    <a:pt x="5294" y="4195"/>
                    <a:pt x="5549" y="4318"/>
                  </a:cubicBezTo>
                  <a:cubicBezTo>
                    <a:pt x="6059" y="4564"/>
                    <a:pt x="6059" y="4964"/>
                    <a:pt x="5549" y="5210"/>
                  </a:cubicBezTo>
                  <a:cubicBezTo>
                    <a:pt x="5039" y="5456"/>
                    <a:pt x="4212" y="5456"/>
                    <a:pt x="3702" y="5210"/>
                  </a:cubicBezTo>
                  <a:cubicBezTo>
                    <a:pt x="3192" y="4964"/>
                    <a:pt x="3192" y="4564"/>
                    <a:pt x="3702" y="4318"/>
                  </a:cubicBezTo>
                  <a:cubicBezTo>
                    <a:pt x="3957" y="4195"/>
                    <a:pt x="4291" y="4132"/>
                    <a:pt x="4625" y="4132"/>
                  </a:cubicBezTo>
                  <a:close/>
                  <a:moveTo>
                    <a:pt x="10799" y="4132"/>
                  </a:moveTo>
                  <a:cubicBezTo>
                    <a:pt x="11133" y="4132"/>
                    <a:pt x="11467" y="4195"/>
                    <a:pt x="11723" y="4318"/>
                  </a:cubicBezTo>
                  <a:cubicBezTo>
                    <a:pt x="12233" y="4564"/>
                    <a:pt x="12233" y="4964"/>
                    <a:pt x="11723" y="5210"/>
                  </a:cubicBezTo>
                  <a:cubicBezTo>
                    <a:pt x="11212" y="5456"/>
                    <a:pt x="10386" y="5456"/>
                    <a:pt x="9876" y="5210"/>
                  </a:cubicBezTo>
                  <a:cubicBezTo>
                    <a:pt x="9365" y="4964"/>
                    <a:pt x="9365" y="4564"/>
                    <a:pt x="9876" y="4318"/>
                  </a:cubicBezTo>
                  <a:cubicBezTo>
                    <a:pt x="10131" y="4195"/>
                    <a:pt x="10465" y="4132"/>
                    <a:pt x="10799" y="4132"/>
                  </a:cubicBezTo>
                  <a:close/>
                  <a:moveTo>
                    <a:pt x="16973" y="4132"/>
                  </a:moveTo>
                  <a:cubicBezTo>
                    <a:pt x="17307" y="4132"/>
                    <a:pt x="17641" y="4195"/>
                    <a:pt x="17896" y="4318"/>
                  </a:cubicBezTo>
                  <a:cubicBezTo>
                    <a:pt x="18406" y="4564"/>
                    <a:pt x="18406" y="4964"/>
                    <a:pt x="17896" y="5210"/>
                  </a:cubicBezTo>
                  <a:cubicBezTo>
                    <a:pt x="17386" y="5456"/>
                    <a:pt x="16559" y="5456"/>
                    <a:pt x="16049" y="5210"/>
                  </a:cubicBezTo>
                  <a:cubicBezTo>
                    <a:pt x="15539" y="4964"/>
                    <a:pt x="15539" y="4564"/>
                    <a:pt x="16049" y="4318"/>
                  </a:cubicBezTo>
                  <a:cubicBezTo>
                    <a:pt x="16304" y="4195"/>
                    <a:pt x="16638" y="4132"/>
                    <a:pt x="16973" y="4132"/>
                  </a:cubicBezTo>
                  <a:close/>
                  <a:moveTo>
                    <a:pt x="751" y="6059"/>
                  </a:moveTo>
                  <a:cubicBezTo>
                    <a:pt x="356" y="6067"/>
                    <a:pt x="0" y="6338"/>
                    <a:pt x="0" y="6713"/>
                  </a:cubicBezTo>
                  <a:lnTo>
                    <a:pt x="0" y="15191"/>
                  </a:lnTo>
                  <a:cubicBezTo>
                    <a:pt x="0" y="15970"/>
                    <a:pt x="471" y="16694"/>
                    <a:pt x="1248" y="17105"/>
                  </a:cubicBezTo>
                  <a:lnTo>
                    <a:pt x="9225" y="21329"/>
                  </a:lnTo>
                  <a:cubicBezTo>
                    <a:pt x="9737" y="21600"/>
                    <a:pt x="10398" y="21287"/>
                    <a:pt x="10398" y="20773"/>
                  </a:cubicBezTo>
                  <a:lnTo>
                    <a:pt x="10398" y="12278"/>
                  </a:lnTo>
                  <a:cubicBezTo>
                    <a:pt x="10398" y="11234"/>
                    <a:pt x="9739" y="10271"/>
                    <a:pt x="8671" y="9759"/>
                  </a:cubicBezTo>
                  <a:lnTo>
                    <a:pt x="1146" y="6144"/>
                  </a:lnTo>
                  <a:cubicBezTo>
                    <a:pt x="1017" y="6083"/>
                    <a:pt x="882" y="6056"/>
                    <a:pt x="751" y="6059"/>
                  </a:cubicBezTo>
                  <a:close/>
                  <a:moveTo>
                    <a:pt x="20847" y="6059"/>
                  </a:moveTo>
                  <a:cubicBezTo>
                    <a:pt x="20716" y="6056"/>
                    <a:pt x="20581" y="6083"/>
                    <a:pt x="20453" y="6144"/>
                  </a:cubicBezTo>
                  <a:lnTo>
                    <a:pt x="12927" y="9759"/>
                  </a:lnTo>
                  <a:cubicBezTo>
                    <a:pt x="11859" y="10271"/>
                    <a:pt x="11200" y="11234"/>
                    <a:pt x="11200" y="12278"/>
                  </a:cubicBezTo>
                  <a:lnTo>
                    <a:pt x="11200" y="20773"/>
                  </a:lnTo>
                  <a:cubicBezTo>
                    <a:pt x="11200" y="21287"/>
                    <a:pt x="11863" y="21600"/>
                    <a:pt x="12375" y="21329"/>
                  </a:cubicBezTo>
                  <a:lnTo>
                    <a:pt x="20350" y="17105"/>
                  </a:lnTo>
                  <a:cubicBezTo>
                    <a:pt x="21127" y="16694"/>
                    <a:pt x="21600" y="15970"/>
                    <a:pt x="21600" y="15191"/>
                  </a:cubicBezTo>
                  <a:lnTo>
                    <a:pt x="21600" y="6713"/>
                  </a:lnTo>
                  <a:cubicBezTo>
                    <a:pt x="21600" y="6338"/>
                    <a:pt x="21242" y="6067"/>
                    <a:pt x="20847" y="6059"/>
                  </a:cubicBezTo>
                  <a:close/>
                  <a:moveTo>
                    <a:pt x="10799" y="7115"/>
                  </a:moveTo>
                  <a:cubicBezTo>
                    <a:pt x="11133" y="7115"/>
                    <a:pt x="11467" y="7176"/>
                    <a:pt x="11723" y="7299"/>
                  </a:cubicBezTo>
                  <a:cubicBezTo>
                    <a:pt x="12233" y="7546"/>
                    <a:pt x="12233" y="7945"/>
                    <a:pt x="11723" y="8192"/>
                  </a:cubicBezTo>
                  <a:cubicBezTo>
                    <a:pt x="11212" y="8438"/>
                    <a:pt x="10386" y="8438"/>
                    <a:pt x="9876" y="8192"/>
                  </a:cubicBezTo>
                  <a:cubicBezTo>
                    <a:pt x="9365" y="7945"/>
                    <a:pt x="9365" y="7546"/>
                    <a:pt x="9876" y="7299"/>
                  </a:cubicBezTo>
                  <a:cubicBezTo>
                    <a:pt x="10131" y="7176"/>
                    <a:pt x="10465" y="7115"/>
                    <a:pt x="10799" y="7115"/>
                  </a:cubicBezTo>
                  <a:close/>
                  <a:moveTo>
                    <a:pt x="1745" y="8061"/>
                  </a:moveTo>
                  <a:cubicBezTo>
                    <a:pt x="1851" y="8064"/>
                    <a:pt x="1968" y="8093"/>
                    <a:pt x="2091" y="8152"/>
                  </a:cubicBezTo>
                  <a:cubicBezTo>
                    <a:pt x="2582" y="8385"/>
                    <a:pt x="2979" y="8996"/>
                    <a:pt x="2979" y="9516"/>
                  </a:cubicBezTo>
                  <a:cubicBezTo>
                    <a:pt x="2979" y="10036"/>
                    <a:pt x="2582" y="10264"/>
                    <a:pt x="2091" y="10027"/>
                  </a:cubicBezTo>
                  <a:cubicBezTo>
                    <a:pt x="1600" y="9790"/>
                    <a:pt x="1201" y="9181"/>
                    <a:pt x="1201" y="8665"/>
                  </a:cubicBezTo>
                  <a:cubicBezTo>
                    <a:pt x="1201" y="8279"/>
                    <a:pt x="1426" y="8052"/>
                    <a:pt x="1745" y="8061"/>
                  </a:cubicBezTo>
                  <a:close/>
                  <a:moveTo>
                    <a:pt x="19855" y="8061"/>
                  </a:moveTo>
                  <a:cubicBezTo>
                    <a:pt x="20174" y="8052"/>
                    <a:pt x="20397" y="8279"/>
                    <a:pt x="20397" y="8665"/>
                  </a:cubicBezTo>
                  <a:cubicBezTo>
                    <a:pt x="20397" y="9181"/>
                    <a:pt x="19999" y="9790"/>
                    <a:pt x="19507" y="10027"/>
                  </a:cubicBezTo>
                  <a:cubicBezTo>
                    <a:pt x="19016" y="10264"/>
                    <a:pt x="18619" y="10036"/>
                    <a:pt x="18619" y="9516"/>
                  </a:cubicBezTo>
                  <a:cubicBezTo>
                    <a:pt x="18619" y="8996"/>
                    <a:pt x="19016" y="8385"/>
                    <a:pt x="19507" y="8152"/>
                  </a:cubicBezTo>
                  <a:cubicBezTo>
                    <a:pt x="19630" y="8093"/>
                    <a:pt x="19749" y="8064"/>
                    <a:pt x="19855" y="8061"/>
                  </a:cubicBezTo>
                  <a:close/>
                  <a:moveTo>
                    <a:pt x="7689" y="10947"/>
                  </a:moveTo>
                  <a:cubicBezTo>
                    <a:pt x="7795" y="10952"/>
                    <a:pt x="7912" y="10983"/>
                    <a:pt x="8034" y="11044"/>
                  </a:cubicBezTo>
                  <a:cubicBezTo>
                    <a:pt x="8526" y="11290"/>
                    <a:pt x="8925" y="11922"/>
                    <a:pt x="8925" y="12456"/>
                  </a:cubicBezTo>
                  <a:cubicBezTo>
                    <a:pt x="8925" y="12989"/>
                    <a:pt x="8526" y="13219"/>
                    <a:pt x="8034" y="12970"/>
                  </a:cubicBezTo>
                  <a:cubicBezTo>
                    <a:pt x="7543" y="12721"/>
                    <a:pt x="7146" y="12090"/>
                    <a:pt x="7146" y="11560"/>
                  </a:cubicBezTo>
                  <a:cubicBezTo>
                    <a:pt x="7146" y="11163"/>
                    <a:pt x="7369" y="10934"/>
                    <a:pt x="7689" y="10947"/>
                  </a:cubicBezTo>
                  <a:close/>
                  <a:moveTo>
                    <a:pt x="13909" y="10947"/>
                  </a:moveTo>
                  <a:cubicBezTo>
                    <a:pt x="14229" y="10934"/>
                    <a:pt x="14452" y="11163"/>
                    <a:pt x="14452" y="11560"/>
                  </a:cubicBezTo>
                  <a:cubicBezTo>
                    <a:pt x="14452" y="12090"/>
                    <a:pt x="14055" y="12721"/>
                    <a:pt x="13564" y="12970"/>
                  </a:cubicBezTo>
                  <a:cubicBezTo>
                    <a:pt x="13072" y="13219"/>
                    <a:pt x="12674" y="12989"/>
                    <a:pt x="12674" y="12456"/>
                  </a:cubicBezTo>
                  <a:cubicBezTo>
                    <a:pt x="12674" y="11922"/>
                    <a:pt x="13072" y="11290"/>
                    <a:pt x="13564" y="11044"/>
                  </a:cubicBezTo>
                  <a:cubicBezTo>
                    <a:pt x="13686" y="10983"/>
                    <a:pt x="13803" y="10952"/>
                    <a:pt x="13909" y="10947"/>
                  </a:cubicBezTo>
                  <a:close/>
                  <a:moveTo>
                    <a:pt x="1745" y="11188"/>
                  </a:moveTo>
                  <a:cubicBezTo>
                    <a:pt x="1851" y="11193"/>
                    <a:pt x="1968" y="11224"/>
                    <a:pt x="2091" y="11284"/>
                  </a:cubicBezTo>
                  <a:cubicBezTo>
                    <a:pt x="2582" y="11524"/>
                    <a:pt x="2979" y="12142"/>
                    <a:pt x="2979" y="12662"/>
                  </a:cubicBezTo>
                  <a:cubicBezTo>
                    <a:pt x="2979" y="13181"/>
                    <a:pt x="2582" y="13403"/>
                    <a:pt x="2091" y="13159"/>
                  </a:cubicBezTo>
                  <a:cubicBezTo>
                    <a:pt x="1600" y="12915"/>
                    <a:pt x="1201" y="12300"/>
                    <a:pt x="1201" y="11784"/>
                  </a:cubicBezTo>
                  <a:cubicBezTo>
                    <a:pt x="1201" y="11398"/>
                    <a:pt x="1426" y="11175"/>
                    <a:pt x="1745" y="11188"/>
                  </a:cubicBezTo>
                  <a:close/>
                  <a:moveTo>
                    <a:pt x="7689" y="14158"/>
                  </a:moveTo>
                  <a:cubicBezTo>
                    <a:pt x="7795" y="14164"/>
                    <a:pt x="7912" y="14198"/>
                    <a:pt x="8034" y="14261"/>
                  </a:cubicBezTo>
                  <a:cubicBezTo>
                    <a:pt x="8526" y="14513"/>
                    <a:pt x="8925" y="15152"/>
                    <a:pt x="8925" y="15685"/>
                  </a:cubicBezTo>
                  <a:cubicBezTo>
                    <a:pt x="8925" y="16219"/>
                    <a:pt x="8526" y="16443"/>
                    <a:pt x="8034" y="16186"/>
                  </a:cubicBezTo>
                  <a:cubicBezTo>
                    <a:pt x="7543" y="15930"/>
                    <a:pt x="7146" y="15294"/>
                    <a:pt x="7146" y="14764"/>
                  </a:cubicBezTo>
                  <a:cubicBezTo>
                    <a:pt x="7146" y="14367"/>
                    <a:pt x="7369" y="14141"/>
                    <a:pt x="7689" y="14158"/>
                  </a:cubicBezTo>
                  <a:close/>
                  <a:moveTo>
                    <a:pt x="1745" y="14317"/>
                  </a:moveTo>
                  <a:cubicBezTo>
                    <a:pt x="1851" y="14324"/>
                    <a:pt x="1968" y="14356"/>
                    <a:pt x="2091" y="14418"/>
                  </a:cubicBezTo>
                  <a:cubicBezTo>
                    <a:pt x="2582" y="14665"/>
                    <a:pt x="2979" y="15288"/>
                    <a:pt x="2979" y="15807"/>
                  </a:cubicBezTo>
                  <a:cubicBezTo>
                    <a:pt x="2979" y="16327"/>
                    <a:pt x="2582" y="16543"/>
                    <a:pt x="2091" y="16291"/>
                  </a:cubicBezTo>
                  <a:cubicBezTo>
                    <a:pt x="1600" y="16041"/>
                    <a:pt x="1201" y="15421"/>
                    <a:pt x="1201" y="14905"/>
                  </a:cubicBezTo>
                  <a:cubicBezTo>
                    <a:pt x="1201" y="14518"/>
                    <a:pt x="1426" y="14299"/>
                    <a:pt x="1745" y="14317"/>
                  </a:cubicBezTo>
                  <a:close/>
                  <a:moveTo>
                    <a:pt x="19855" y="14317"/>
                  </a:moveTo>
                  <a:cubicBezTo>
                    <a:pt x="20174" y="14299"/>
                    <a:pt x="20397" y="14518"/>
                    <a:pt x="20397" y="14905"/>
                  </a:cubicBezTo>
                  <a:cubicBezTo>
                    <a:pt x="20397" y="15421"/>
                    <a:pt x="19999" y="16041"/>
                    <a:pt x="19507" y="16291"/>
                  </a:cubicBezTo>
                  <a:cubicBezTo>
                    <a:pt x="19016" y="16543"/>
                    <a:pt x="18619" y="16326"/>
                    <a:pt x="18619" y="15806"/>
                  </a:cubicBezTo>
                  <a:cubicBezTo>
                    <a:pt x="18619" y="15286"/>
                    <a:pt x="19016" y="14665"/>
                    <a:pt x="19507" y="14418"/>
                  </a:cubicBezTo>
                  <a:cubicBezTo>
                    <a:pt x="19630" y="14356"/>
                    <a:pt x="19749" y="14324"/>
                    <a:pt x="19855" y="14317"/>
                  </a:cubicBezTo>
                  <a:close/>
                  <a:moveTo>
                    <a:pt x="7689" y="17371"/>
                  </a:moveTo>
                  <a:cubicBezTo>
                    <a:pt x="7795" y="17379"/>
                    <a:pt x="7912" y="17414"/>
                    <a:pt x="8034" y="17478"/>
                  </a:cubicBezTo>
                  <a:cubicBezTo>
                    <a:pt x="8526" y="17738"/>
                    <a:pt x="8925" y="18381"/>
                    <a:pt x="8925" y="18915"/>
                  </a:cubicBezTo>
                  <a:cubicBezTo>
                    <a:pt x="8925" y="19448"/>
                    <a:pt x="8526" y="19665"/>
                    <a:pt x="8034" y="19402"/>
                  </a:cubicBezTo>
                  <a:cubicBezTo>
                    <a:pt x="7543" y="19139"/>
                    <a:pt x="7146" y="18498"/>
                    <a:pt x="7146" y="17969"/>
                  </a:cubicBezTo>
                  <a:cubicBezTo>
                    <a:pt x="7146" y="17572"/>
                    <a:pt x="7369" y="17349"/>
                    <a:pt x="7689" y="17371"/>
                  </a:cubicBezTo>
                  <a:close/>
                  <a:moveTo>
                    <a:pt x="13909" y="17371"/>
                  </a:moveTo>
                  <a:cubicBezTo>
                    <a:pt x="14229" y="17349"/>
                    <a:pt x="14452" y="17572"/>
                    <a:pt x="14452" y="17969"/>
                  </a:cubicBezTo>
                  <a:cubicBezTo>
                    <a:pt x="14452" y="18498"/>
                    <a:pt x="14055" y="19139"/>
                    <a:pt x="13564" y="19402"/>
                  </a:cubicBezTo>
                  <a:cubicBezTo>
                    <a:pt x="13072" y="19666"/>
                    <a:pt x="12674" y="19448"/>
                    <a:pt x="12674" y="18915"/>
                  </a:cubicBezTo>
                  <a:cubicBezTo>
                    <a:pt x="12674" y="18381"/>
                    <a:pt x="13072" y="17738"/>
                    <a:pt x="13564" y="17478"/>
                  </a:cubicBezTo>
                  <a:cubicBezTo>
                    <a:pt x="13686" y="17414"/>
                    <a:pt x="13803" y="17379"/>
                    <a:pt x="13909" y="17371"/>
                  </a:cubicBez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8" name="Dice"/>
            <p:cNvSpPr/>
            <p:nvPr/>
          </p:nvSpPr>
          <p:spPr>
            <a:xfrm rot="19898707">
              <a:off x="2631332" y="1432949"/>
              <a:ext cx="553250" cy="644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9" extrusionOk="0">
                  <a:moveTo>
                    <a:pt x="10799" y="0"/>
                  </a:moveTo>
                  <a:cubicBezTo>
                    <a:pt x="10349" y="0"/>
                    <a:pt x="9901" y="98"/>
                    <a:pt x="9496" y="293"/>
                  </a:cubicBezTo>
                  <a:lnTo>
                    <a:pt x="1179" y="4309"/>
                  </a:lnTo>
                  <a:cubicBezTo>
                    <a:pt x="660" y="4560"/>
                    <a:pt x="660" y="5199"/>
                    <a:pt x="1179" y="5449"/>
                  </a:cubicBezTo>
                  <a:lnTo>
                    <a:pt x="9125" y="9287"/>
                  </a:lnTo>
                  <a:cubicBezTo>
                    <a:pt x="10164" y="9788"/>
                    <a:pt x="11435" y="9788"/>
                    <a:pt x="12473" y="9287"/>
                  </a:cubicBezTo>
                  <a:lnTo>
                    <a:pt x="20419" y="5449"/>
                  </a:lnTo>
                  <a:cubicBezTo>
                    <a:pt x="20939" y="5199"/>
                    <a:pt x="20939" y="4560"/>
                    <a:pt x="20419" y="4309"/>
                  </a:cubicBezTo>
                  <a:lnTo>
                    <a:pt x="12104" y="293"/>
                  </a:lnTo>
                  <a:cubicBezTo>
                    <a:pt x="11699" y="98"/>
                    <a:pt x="11249" y="0"/>
                    <a:pt x="10799" y="0"/>
                  </a:cubicBezTo>
                  <a:close/>
                  <a:moveTo>
                    <a:pt x="10799" y="1150"/>
                  </a:moveTo>
                  <a:cubicBezTo>
                    <a:pt x="11133" y="1150"/>
                    <a:pt x="11467" y="1213"/>
                    <a:pt x="11723" y="1336"/>
                  </a:cubicBezTo>
                  <a:cubicBezTo>
                    <a:pt x="12233" y="1582"/>
                    <a:pt x="12233" y="1980"/>
                    <a:pt x="11723" y="2227"/>
                  </a:cubicBezTo>
                  <a:cubicBezTo>
                    <a:pt x="11212" y="2473"/>
                    <a:pt x="10386" y="2473"/>
                    <a:pt x="9876" y="2227"/>
                  </a:cubicBezTo>
                  <a:cubicBezTo>
                    <a:pt x="9365" y="1980"/>
                    <a:pt x="9365" y="1582"/>
                    <a:pt x="9876" y="1336"/>
                  </a:cubicBezTo>
                  <a:cubicBezTo>
                    <a:pt x="10131" y="1213"/>
                    <a:pt x="10465" y="1150"/>
                    <a:pt x="10799" y="1150"/>
                  </a:cubicBezTo>
                  <a:close/>
                  <a:moveTo>
                    <a:pt x="4625" y="4132"/>
                  </a:moveTo>
                  <a:cubicBezTo>
                    <a:pt x="4960" y="4132"/>
                    <a:pt x="5294" y="4195"/>
                    <a:pt x="5549" y="4318"/>
                  </a:cubicBezTo>
                  <a:cubicBezTo>
                    <a:pt x="6059" y="4564"/>
                    <a:pt x="6059" y="4964"/>
                    <a:pt x="5549" y="5210"/>
                  </a:cubicBezTo>
                  <a:cubicBezTo>
                    <a:pt x="5039" y="5456"/>
                    <a:pt x="4212" y="5456"/>
                    <a:pt x="3702" y="5210"/>
                  </a:cubicBezTo>
                  <a:cubicBezTo>
                    <a:pt x="3192" y="4964"/>
                    <a:pt x="3192" y="4564"/>
                    <a:pt x="3702" y="4318"/>
                  </a:cubicBezTo>
                  <a:cubicBezTo>
                    <a:pt x="3957" y="4195"/>
                    <a:pt x="4291" y="4132"/>
                    <a:pt x="4625" y="4132"/>
                  </a:cubicBezTo>
                  <a:close/>
                  <a:moveTo>
                    <a:pt x="10799" y="4132"/>
                  </a:moveTo>
                  <a:cubicBezTo>
                    <a:pt x="11133" y="4132"/>
                    <a:pt x="11467" y="4195"/>
                    <a:pt x="11723" y="4318"/>
                  </a:cubicBezTo>
                  <a:cubicBezTo>
                    <a:pt x="12233" y="4564"/>
                    <a:pt x="12233" y="4964"/>
                    <a:pt x="11723" y="5210"/>
                  </a:cubicBezTo>
                  <a:cubicBezTo>
                    <a:pt x="11212" y="5456"/>
                    <a:pt x="10386" y="5456"/>
                    <a:pt x="9876" y="5210"/>
                  </a:cubicBezTo>
                  <a:cubicBezTo>
                    <a:pt x="9365" y="4964"/>
                    <a:pt x="9365" y="4564"/>
                    <a:pt x="9876" y="4318"/>
                  </a:cubicBezTo>
                  <a:cubicBezTo>
                    <a:pt x="10131" y="4195"/>
                    <a:pt x="10465" y="4132"/>
                    <a:pt x="10799" y="4132"/>
                  </a:cubicBezTo>
                  <a:close/>
                  <a:moveTo>
                    <a:pt x="16973" y="4132"/>
                  </a:moveTo>
                  <a:cubicBezTo>
                    <a:pt x="17307" y="4132"/>
                    <a:pt x="17641" y="4195"/>
                    <a:pt x="17896" y="4318"/>
                  </a:cubicBezTo>
                  <a:cubicBezTo>
                    <a:pt x="18406" y="4564"/>
                    <a:pt x="18406" y="4964"/>
                    <a:pt x="17896" y="5210"/>
                  </a:cubicBezTo>
                  <a:cubicBezTo>
                    <a:pt x="17386" y="5456"/>
                    <a:pt x="16559" y="5456"/>
                    <a:pt x="16049" y="5210"/>
                  </a:cubicBezTo>
                  <a:cubicBezTo>
                    <a:pt x="15539" y="4964"/>
                    <a:pt x="15539" y="4564"/>
                    <a:pt x="16049" y="4318"/>
                  </a:cubicBezTo>
                  <a:cubicBezTo>
                    <a:pt x="16304" y="4195"/>
                    <a:pt x="16638" y="4132"/>
                    <a:pt x="16973" y="4132"/>
                  </a:cubicBezTo>
                  <a:close/>
                  <a:moveTo>
                    <a:pt x="751" y="6059"/>
                  </a:moveTo>
                  <a:cubicBezTo>
                    <a:pt x="356" y="6067"/>
                    <a:pt x="0" y="6338"/>
                    <a:pt x="0" y="6713"/>
                  </a:cubicBezTo>
                  <a:lnTo>
                    <a:pt x="0" y="15191"/>
                  </a:lnTo>
                  <a:cubicBezTo>
                    <a:pt x="0" y="15970"/>
                    <a:pt x="471" y="16694"/>
                    <a:pt x="1248" y="17105"/>
                  </a:cubicBezTo>
                  <a:lnTo>
                    <a:pt x="9225" y="21329"/>
                  </a:lnTo>
                  <a:cubicBezTo>
                    <a:pt x="9737" y="21600"/>
                    <a:pt x="10398" y="21287"/>
                    <a:pt x="10398" y="20773"/>
                  </a:cubicBezTo>
                  <a:lnTo>
                    <a:pt x="10398" y="12278"/>
                  </a:lnTo>
                  <a:cubicBezTo>
                    <a:pt x="10398" y="11234"/>
                    <a:pt x="9739" y="10271"/>
                    <a:pt x="8671" y="9759"/>
                  </a:cubicBezTo>
                  <a:lnTo>
                    <a:pt x="1146" y="6144"/>
                  </a:lnTo>
                  <a:cubicBezTo>
                    <a:pt x="1017" y="6083"/>
                    <a:pt x="882" y="6056"/>
                    <a:pt x="751" y="6059"/>
                  </a:cubicBezTo>
                  <a:close/>
                  <a:moveTo>
                    <a:pt x="20847" y="6059"/>
                  </a:moveTo>
                  <a:cubicBezTo>
                    <a:pt x="20716" y="6056"/>
                    <a:pt x="20581" y="6083"/>
                    <a:pt x="20453" y="6144"/>
                  </a:cubicBezTo>
                  <a:lnTo>
                    <a:pt x="12927" y="9759"/>
                  </a:lnTo>
                  <a:cubicBezTo>
                    <a:pt x="11859" y="10271"/>
                    <a:pt x="11200" y="11234"/>
                    <a:pt x="11200" y="12278"/>
                  </a:cubicBezTo>
                  <a:lnTo>
                    <a:pt x="11200" y="20773"/>
                  </a:lnTo>
                  <a:cubicBezTo>
                    <a:pt x="11200" y="21287"/>
                    <a:pt x="11863" y="21600"/>
                    <a:pt x="12375" y="21329"/>
                  </a:cubicBezTo>
                  <a:lnTo>
                    <a:pt x="20350" y="17105"/>
                  </a:lnTo>
                  <a:cubicBezTo>
                    <a:pt x="21127" y="16694"/>
                    <a:pt x="21600" y="15970"/>
                    <a:pt x="21600" y="15191"/>
                  </a:cubicBezTo>
                  <a:lnTo>
                    <a:pt x="21600" y="6713"/>
                  </a:lnTo>
                  <a:cubicBezTo>
                    <a:pt x="21600" y="6338"/>
                    <a:pt x="21242" y="6067"/>
                    <a:pt x="20847" y="6059"/>
                  </a:cubicBezTo>
                  <a:close/>
                  <a:moveTo>
                    <a:pt x="10799" y="7115"/>
                  </a:moveTo>
                  <a:cubicBezTo>
                    <a:pt x="11133" y="7115"/>
                    <a:pt x="11467" y="7176"/>
                    <a:pt x="11723" y="7299"/>
                  </a:cubicBezTo>
                  <a:cubicBezTo>
                    <a:pt x="12233" y="7546"/>
                    <a:pt x="12233" y="7945"/>
                    <a:pt x="11723" y="8192"/>
                  </a:cubicBezTo>
                  <a:cubicBezTo>
                    <a:pt x="11212" y="8438"/>
                    <a:pt x="10386" y="8438"/>
                    <a:pt x="9876" y="8192"/>
                  </a:cubicBezTo>
                  <a:cubicBezTo>
                    <a:pt x="9365" y="7945"/>
                    <a:pt x="9365" y="7546"/>
                    <a:pt x="9876" y="7299"/>
                  </a:cubicBezTo>
                  <a:cubicBezTo>
                    <a:pt x="10131" y="7176"/>
                    <a:pt x="10465" y="7115"/>
                    <a:pt x="10799" y="7115"/>
                  </a:cubicBezTo>
                  <a:close/>
                  <a:moveTo>
                    <a:pt x="1745" y="8061"/>
                  </a:moveTo>
                  <a:cubicBezTo>
                    <a:pt x="1851" y="8064"/>
                    <a:pt x="1968" y="8093"/>
                    <a:pt x="2091" y="8152"/>
                  </a:cubicBezTo>
                  <a:cubicBezTo>
                    <a:pt x="2582" y="8385"/>
                    <a:pt x="2979" y="8996"/>
                    <a:pt x="2979" y="9516"/>
                  </a:cubicBezTo>
                  <a:cubicBezTo>
                    <a:pt x="2979" y="10036"/>
                    <a:pt x="2582" y="10264"/>
                    <a:pt x="2091" y="10027"/>
                  </a:cubicBezTo>
                  <a:cubicBezTo>
                    <a:pt x="1600" y="9790"/>
                    <a:pt x="1201" y="9181"/>
                    <a:pt x="1201" y="8665"/>
                  </a:cubicBezTo>
                  <a:cubicBezTo>
                    <a:pt x="1201" y="8279"/>
                    <a:pt x="1426" y="8052"/>
                    <a:pt x="1745" y="8061"/>
                  </a:cubicBezTo>
                  <a:close/>
                  <a:moveTo>
                    <a:pt x="19855" y="8061"/>
                  </a:moveTo>
                  <a:cubicBezTo>
                    <a:pt x="20174" y="8052"/>
                    <a:pt x="20397" y="8279"/>
                    <a:pt x="20397" y="8665"/>
                  </a:cubicBezTo>
                  <a:cubicBezTo>
                    <a:pt x="20397" y="9181"/>
                    <a:pt x="19999" y="9790"/>
                    <a:pt x="19507" y="10027"/>
                  </a:cubicBezTo>
                  <a:cubicBezTo>
                    <a:pt x="19016" y="10264"/>
                    <a:pt x="18619" y="10036"/>
                    <a:pt x="18619" y="9516"/>
                  </a:cubicBezTo>
                  <a:cubicBezTo>
                    <a:pt x="18619" y="8996"/>
                    <a:pt x="19016" y="8385"/>
                    <a:pt x="19507" y="8152"/>
                  </a:cubicBezTo>
                  <a:cubicBezTo>
                    <a:pt x="19630" y="8093"/>
                    <a:pt x="19749" y="8064"/>
                    <a:pt x="19855" y="8061"/>
                  </a:cubicBezTo>
                  <a:close/>
                  <a:moveTo>
                    <a:pt x="7689" y="10947"/>
                  </a:moveTo>
                  <a:cubicBezTo>
                    <a:pt x="7795" y="10952"/>
                    <a:pt x="7912" y="10983"/>
                    <a:pt x="8034" y="11044"/>
                  </a:cubicBezTo>
                  <a:cubicBezTo>
                    <a:pt x="8526" y="11290"/>
                    <a:pt x="8925" y="11922"/>
                    <a:pt x="8925" y="12456"/>
                  </a:cubicBezTo>
                  <a:cubicBezTo>
                    <a:pt x="8925" y="12989"/>
                    <a:pt x="8526" y="13219"/>
                    <a:pt x="8034" y="12970"/>
                  </a:cubicBezTo>
                  <a:cubicBezTo>
                    <a:pt x="7543" y="12721"/>
                    <a:pt x="7146" y="12090"/>
                    <a:pt x="7146" y="11560"/>
                  </a:cubicBezTo>
                  <a:cubicBezTo>
                    <a:pt x="7146" y="11163"/>
                    <a:pt x="7369" y="10934"/>
                    <a:pt x="7689" y="10947"/>
                  </a:cubicBezTo>
                  <a:close/>
                  <a:moveTo>
                    <a:pt x="13909" y="10947"/>
                  </a:moveTo>
                  <a:cubicBezTo>
                    <a:pt x="14229" y="10934"/>
                    <a:pt x="14452" y="11163"/>
                    <a:pt x="14452" y="11560"/>
                  </a:cubicBezTo>
                  <a:cubicBezTo>
                    <a:pt x="14452" y="12090"/>
                    <a:pt x="14055" y="12721"/>
                    <a:pt x="13564" y="12970"/>
                  </a:cubicBezTo>
                  <a:cubicBezTo>
                    <a:pt x="13072" y="13219"/>
                    <a:pt x="12674" y="12989"/>
                    <a:pt x="12674" y="12456"/>
                  </a:cubicBezTo>
                  <a:cubicBezTo>
                    <a:pt x="12674" y="11922"/>
                    <a:pt x="13072" y="11290"/>
                    <a:pt x="13564" y="11044"/>
                  </a:cubicBezTo>
                  <a:cubicBezTo>
                    <a:pt x="13686" y="10983"/>
                    <a:pt x="13803" y="10952"/>
                    <a:pt x="13909" y="10947"/>
                  </a:cubicBezTo>
                  <a:close/>
                  <a:moveTo>
                    <a:pt x="1745" y="11188"/>
                  </a:moveTo>
                  <a:cubicBezTo>
                    <a:pt x="1851" y="11193"/>
                    <a:pt x="1968" y="11224"/>
                    <a:pt x="2091" y="11284"/>
                  </a:cubicBezTo>
                  <a:cubicBezTo>
                    <a:pt x="2582" y="11524"/>
                    <a:pt x="2979" y="12142"/>
                    <a:pt x="2979" y="12662"/>
                  </a:cubicBezTo>
                  <a:cubicBezTo>
                    <a:pt x="2979" y="13181"/>
                    <a:pt x="2582" y="13403"/>
                    <a:pt x="2091" y="13159"/>
                  </a:cubicBezTo>
                  <a:cubicBezTo>
                    <a:pt x="1600" y="12915"/>
                    <a:pt x="1201" y="12300"/>
                    <a:pt x="1201" y="11784"/>
                  </a:cubicBezTo>
                  <a:cubicBezTo>
                    <a:pt x="1201" y="11398"/>
                    <a:pt x="1426" y="11175"/>
                    <a:pt x="1745" y="11188"/>
                  </a:cubicBezTo>
                  <a:close/>
                  <a:moveTo>
                    <a:pt x="7689" y="14158"/>
                  </a:moveTo>
                  <a:cubicBezTo>
                    <a:pt x="7795" y="14164"/>
                    <a:pt x="7912" y="14198"/>
                    <a:pt x="8034" y="14261"/>
                  </a:cubicBezTo>
                  <a:cubicBezTo>
                    <a:pt x="8526" y="14513"/>
                    <a:pt x="8925" y="15152"/>
                    <a:pt x="8925" y="15685"/>
                  </a:cubicBezTo>
                  <a:cubicBezTo>
                    <a:pt x="8925" y="16219"/>
                    <a:pt x="8526" y="16443"/>
                    <a:pt x="8034" y="16186"/>
                  </a:cubicBezTo>
                  <a:cubicBezTo>
                    <a:pt x="7543" y="15930"/>
                    <a:pt x="7146" y="15294"/>
                    <a:pt x="7146" y="14764"/>
                  </a:cubicBezTo>
                  <a:cubicBezTo>
                    <a:pt x="7146" y="14367"/>
                    <a:pt x="7369" y="14141"/>
                    <a:pt x="7689" y="14158"/>
                  </a:cubicBezTo>
                  <a:close/>
                  <a:moveTo>
                    <a:pt x="1745" y="14317"/>
                  </a:moveTo>
                  <a:cubicBezTo>
                    <a:pt x="1851" y="14324"/>
                    <a:pt x="1968" y="14356"/>
                    <a:pt x="2091" y="14418"/>
                  </a:cubicBezTo>
                  <a:cubicBezTo>
                    <a:pt x="2582" y="14665"/>
                    <a:pt x="2979" y="15288"/>
                    <a:pt x="2979" y="15807"/>
                  </a:cubicBezTo>
                  <a:cubicBezTo>
                    <a:pt x="2979" y="16327"/>
                    <a:pt x="2582" y="16543"/>
                    <a:pt x="2091" y="16291"/>
                  </a:cubicBezTo>
                  <a:cubicBezTo>
                    <a:pt x="1600" y="16041"/>
                    <a:pt x="1201" y="15421"/>
                    <a:pt x="1201" y="14905"/>
                  </a:cubicBezTo>
                  <a:cubicBezTo>
                    <a:pt x="1201" y="14518"/>
                    <a:pt x="1426" y="14299"/>
                    <a:pt x="1745" y="14317"/>
                  </a:cubicBezTo>
                  <a:close/>
                  <a:moveTo>
                    <a:pt x="19855" y="14317"/>
                  </a:moveTo>
                  <a:cubicBezTo>
                    <a:pt x="20174" y="14299"/>
                    <a:pt x="20397" y="14518"/>
                    <a:pt x="20397" y="14905"/>
                  </a:cubicBezTo>
                  <a:cubicBezTo>
                    <a:pt x="20397" y="15421"/>
                    <a:pt x="19999" y="16041"/>
                    <a:pt x="19507" y="16291"/>
                  </a:cubicBezTo>
                  <a:cubicBezTo>
                    <a:pt x="19016" y="16543"/>
                    <a:pt x="18619" y="16326"/>
                    <a:pt x="18619" y="15806"/>
                  </a:cubicBezTo>
                  <a:cubicBezTo>
                    <a:pt x="18619" y="15286"/>
                    <a:pt x="19016" y="14665"/>
                    <a:pt x="19507" y="14418"/>
                  </a:cubicBezTo>
                  <a:cubicBezTo>
                    <a:pt x="19630" y="14356"/>
                    <a:pt x="19749" y="14324"/>
                    <a:pt x="19855" y="14317"/>
                  </a:cubicBezTo>
                  <a:close/>
                  <a:moveTo>
                    <a:pt x="7689" y="17371"/>
                  </a:moveTo>
                  <a:cubicBezTo>
                    <a:pt x="7795" y="17379"/>
                    <a:pt x="7912" y="17414"/>
                    <a:pt x="8034" y="17478"/>
                  </a:cubicBezTo>
                  <a:cubicBezTo>
                    <a:pt x="8526" y="17738"/>
                    <a:pt x="8925" y="18381"/>
                    <a:pt x="8925" y="18915"/>
                  </a:cubicBezTo>
                  <a:cubicBezTo>
                    <a:pt x="8925" y="19448"/>
                    <a:pt x="8526" y="19665"/>
                    <a:pt x="8034" y="19402"/>
                  </a:cubicBezTo>
                  <a:cubicBezTo>
                    <a:pt x="7543" y="19139"/>
                    <a:pt x="7146" y="18498"/>
                    <a:pt x="7146" y="17969"/>
                  </a:cubicBezTo>
                  <a:cubicBezTo>
                    <a:pt x="7146" y="17572"/>
                    <a:pt x="7369" y="17349"/>
                    <a:pt x="7689" y="17371"/>
                  </a:cubicBezTo>
                  <a:close/>
                  <a:moveTo>
                    <a:pt x="13909" y="17371"/>
                  </a:moveTo>
                  <a:cubicBezTo>
                    <a:pt x="14229" y="17349"/>
                    <a:pt x="14452" y="17572"/>
                    <a:pt x="14452" y="17969"/>
                  </a:cubicBezTo>
                  <a:cubicBezTo>
                    <a:pt x="14452" y="18498"/>
                    <a:pt x="14055" y="19139"/>
                    <a:pt x="13564" y="19402"/>
                  </a:cubicBezTo>
                  <a:cubicBezTo>
                    <a:pt x="13072" y="19666"/>
                    <a:pt x="12674" y="19448"/>
                    <a:pt x="12674" y="18915"/>
                  </a:cubicBezTo>
                  <a:cubicBezTo>
                    <a:pt x="12674" y="18381"/>
                    <a:pt x="13072" y="17738"/>
                    <a:pt x="13564" y="17478"/>
                  </a:cubicBezTo>
                  <a:cubicBezTo>
                    <a:pt x="13686" y="17414"/>
                    <a:pt x="13803" y="17379"/>
                    <a:pt x="13909" y="17371"/>
                  </a:cubicBez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9" name="Dice"/>
            <p:cNvSpPr/>
            <p:nvPr/>
          </p:nvSpPr>
          <p:spPr>
            <a:xfrm rot="19898707">
              <a:off x="5091630" y="573077"/>
              <a:ext cx="553250" cy="644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9" extrusionOk="0">
                  <a:moveTo>
                    <a:pt x="10799" y="0"/>
                  </a:moveTo>
                  <a:cubicBezTo>
                    <a:pt x="10349" y="0"/>
                    <a:pt x="9901" y="98"/>
                    <a:pt x="9496" y="293"/>
                  </a:cubicBezTo>
                  <a:lnTo>
                    <a:pt x="1179" y="4309"/>
                  </a:lnTo>
                  <a:cubicBezTo>
                    <a:pt x="660" y="4560"/>
                    <a:pt x="660" y="5199"/>
                    <a:pt x="1179" y="5449"/>
                  </a:cubicBezTo>
                  <a:lnTo>
                    <a:pt x="9125" y="9287"/>
                  </a:lnTo>
                  <a:cubicBezTo>
                    <a:pt x="10164" y="9788"/>
                    <a:pt x="11435" y="9788"/>
                    <a:pt x="12473" y="9287"/>
                  </a:cubicBezTo>
                  <a:lnTo>
                    <a:pt x="20419" y="5449"/>
                  </a:lnTo>
                  <a:cubicBezTo>
                    <a:pt x="20939" y="5199"/>
                    <a:pt x="20939" y="4560"/>
                    <a:pt x="20419" y="4309"/>
                  </a:cubicBezTo>
                  <a:lnTo>
                    <a:pt x="12104" y="293"/>
                  </a:lnTo>
                  <a:cubicBezTo>
                    <a:pt x="11699" y="98"/>
                    <a:pt x="11249" y="0"/>
                    <a:pt x="10799" y="0"/>
                  </a:cubicBezTo>
                  <a:close/>
                  <a:moveTo>
                    <a:pt x="10799" y="1150"/>
                  </a:moveTo>
                  <a:cubicBezTo>
                    <a:pt x="11133" y="1150"/>
                    <a:pt x="11467" y="1213"/>
                    <a:pt x="11723" y="1336"/>
                  </a:cubicBezTo>
                  <a:cubicBezTo>
                    <a:pt x="12233" y="1582"/>
                    <a:pt x="12233" y="1980"/>
                    <a:pt x="11723" y="2227"/>
                  </a:cubicBezTo>
                  <a:cubicBezTo>
                    <a:pt x="11212" y="2473"/>
                    <a:pt x="10386" y="2473"/>
                    <a:pt x="9876" y="2227"/>
                  </a:cubicBezTo>
                  <a:cubicBezTo>
                    <a:pt x="9365" y="1980"/>
                    <a:pt x="9365" y="1582"/>
                    <a:pt x="9876" y="1336"/>
                  </a:cubicBezTo>
                  <a:cubicBezTo>
                    <a:pt x="10131" y="1213"/>
                    <a:pt x="10465" y="1150"/>
                    <a:pt x="10799" y="1150"/>
                  </a:cubicBezTo>
                  <a:close/>
                  <a:moveTo>
                    <a:pt x="4625" y="4132"/>
                  </a:moveTo>
                  <a:cubicBezTo>
                    <a:pt x="4960" y="4132"/>
                    <a:pt x="5294" y="4195"/>
                    <a:pt x="5549" y="4318"/>
                  </a:cubicBezTo>
                  <a:cubicBezTo>
                    <a:pt x="6059" y="4564"/>
                    <a:pt x="6059" y="4964"/>
                    <a:pt x="5549" y="5210"/>
                  </a:cubicBezTo>
                  <a:cubicBezTo>
                    <a:pt x="5039" y="5456"/>
                    <a:pt x="4212" y="5456"/>
                    <a:pt x="3702" y="5210"/>
                  </a:cubicBezTo>
                  <a:cubicBezTo>
                    <a:pt x="3192" y="4964"/>
                    <a:pt x="3192" y="4564"/>
                    <a:pt x="3702" y="4318"/>
                  </a:cubicBezTo>
                  <a:cubicBezTo>
                    <a:pt x="3957" y="4195"/>
                    <a:pt x="4291" y="4132"/>
                    <a:pt x="4625" y="4132"/>
                  </a:cubicBezTo>
                  <a:close/>
                  <a:moveTo>
                    <a:pt x="10799" y="4132"/>
                  </a:moveTo>
                  <a:cubicBezTo>
                    <a:pt x="11133" y="4132"/>
                    <a:pt x="11467" y="4195"/>
                    <a:pt x="11723" y="4318"/>
                  </a:cubicBezTo>
                  <a:cubicBezTo>
                    <a:pt x="12233" y="4564"/>
                    <a:pt x="12233" y="4964"/>
                    <a:pt x="11723" y="5210"/>
                  </a:cubicBezTo>
                  <a:cubicBezTo>
                    <a:pt x="11212" y="5456"/>
                    <a:pt x="10386" y="5456"/>
                    <a:pt x="9876" y="5210"/>
                  </a:cubicBezTo>
                  <a:cubicBezTo>
                    <a:pt x="9365" y="4964"/>
                    <a:pt x="9365" y="4564"/>
                    <a:pt x="9876" y="4318"/>
                  </a:cubicBezTo>
                  <a:cubicBezTo>
                    <a:pt x="10131" y="4195"/>
                    <a:pt x="10465" y="4132"/>
                    <a:pt x="10799" y="4132"/>
                  </a:cubicBezTo>
                  <a:close/>
                  <a:moveTo>
                    <a:pt x="16973" y="4132"/>
                  </a:moveTo>
                  <a:cubicBezTo>
                    <a:pt x="17307" y="4132"/>
                    <a:pt x="17641" y="4195"/>
                    <a:pt x="17896" y="4318"/>
                  </a:cubicBezTo>
                  <a:cubicBezTo>
                    <a:pt x="18406" y="4564"/>
                    <a:pt x="18406" y="4964"/>
                    <a:pt x="17896" y="5210"/>
                  </a:cubicBezTo>
                  <a:cubicBezTo>
                    <a:pt x="17386" y="5456"/>
                    <a:pt x="16559" y="5456"/>
                    <a:pt x="16049" y="5210"/>
                  </a:cubicBezTo>
                  <a:cubicBezTo>
                    <a:pt x="15539" y="4964"/>
                    <a:pt x="15539" y="4564"/>
                    <a:pt x="16049" y="4318"/>
                  </a:cubicBezTo>
                  <a:cubicBezTo>
                    <a:pt x="16304" y="4195"/>
                    <a:pt x="16638" y="4132"/>
                    <a:pt x="16973" y="4132"/>
                  </a:cubicBezTo>
                  <a:close/>
                  <a:moveTo>
                    <a:pt x="751" y="6059"/>
                  </a:moveTo>
                  <a:cubicBezTo>
                    <a:pt x="356" y="6067"/>
                    <a:pt x="0" y="6338"/>
                    <a:pt x="0" y="6713"/>
                  </a:cubicBezTo>
                  <a:lnTo>
                    <a:pt x="0" y="15191"/>
                  </a:lnTo>
                  <a:cubicBezTo>
                    <a:pt x="0" y="15970"/>
                    <a:pt x="471" y="16694"/>
                    <a:pt x="1248" y="17105"/>
                  </a:cubicBezTo>
                  <a:lnTo>
                    <a:pt x="9225" y="21329"/>
                  </a:lnTo>
                  <a:cubicBezTo>
                    <a:pt x="9737" y="21600"/>
                    <a:pt x="10398" y="21287"/>
                    <a:pt x="10398" y="20773"/>
                  </a:cubicBezTo>
                  <a:lnTo>
                    <a:pt x="10398" y="12278"/>
                  </a:lnTo>
                  <a:cubicBezTo>
                    <a:pt x="10398" y="11234"/>
                    <a:pt x="9739" y="10271"/>
                    <a:pt x="8671" y="9759"/>
                  </a:cubicBezTo>
                  <a:lnTo>
                    <a:pt x="1146" y="6144"/>
                  </a:lnTo>
                  <a:cubicBezTo>
                    <a:pt x="1017" y="6083"/>
                    <a:pt x="882" y="6056"/>
                    <a:pt x="751" y="6059"/>
                  </a:cubicBezTo>
                  <a:close/>
                  <a:moveTo>
                    <a:pt x="20847" y="6059"/>
                  </a:moveTo>
                  <a:cubicBezTo>
                    <a:pt x="20716" y="6056"/>
                    <a:pt x="20581" y="6083"/>
                    <a:pt x="20453" y="6144"/>
                  </a:cubicBezTo>
                  <a:lnTo>
                    <a:pt x="12927" y="9759"/>
                  </a:lnTo>
                  <a:cubicBezTo>
                    <a:pt x="11859" y="10271"/>
                    <a:pt x="11200" y="11234"/>
                    <a:pt x="11200" y="12278"/>
                  </a:cubicBezTo>
                  <a:lnTo>
                    <a:pt x="11200" y="20773"/>
                  </a:lnTo>
                  <a:cubicBezTo>
                    <a:pt x="11200" y="21287"/>
                    <a:pt x="11863" y="21600"/>
                    <a:pt x="12375" y="21329"/>
                  </a:cubicBezTo>
                  <a:lnTo>
                    <a:pt x="20350" y="17105"/>
                  </a:lnTo>
                  <a:cubicBezTo>
                    <a:pt x="21127" y="16694"/>
                    <a:pt x="21600" y="15970"/>
                    <a:pt x="21600" y="15191"/>
                  </a:cubicBezTo>
                  <a:lnTo>
                    <a:pt x="21600" y="6713"/>
                  </a:lnTo>
                  <a:cubicBezTo>
                    <a:pt x="21600" y="6338"/>
                    <a:pt x="21242" y="6067"/>
                    <a:pt x="20847" y="6059"/>
                  </a:cubicBezTo>
                  <a:close/>
                  <a:moveTo>
                    <a:pt x="10799" y="7115"/>
                  </a:moveTo>
                  <a:cubicBezTo>
                    <a:pt x="11133" y="7115"/>
                    <a:pt x="11467" y="7176"/>
                    <a:pt x="11723" y="7299"/>
                  </a:cubicBezTo>
                  <a:cubicBezTo>
                    <a:pt x="12233" y="7546"/>
                    <a:pt x="12233" y="7945"/>
                    <a:pt x="11723" y="8192"/>
                  </a:cubicBezTo>
                  <a:cubicBezTo>
                    <a:pt x="11212" y="8438"/>
                    <a:pt x="10386" y="8438"/>
                    <a:pt x="9876" y="8192"/>
                  </a:cubicBezTo>
                  <a:cubicBezTo>
                    <a:pt x="9365" y="7945"/>
                    <a:pt x="9365" y="7546"/>
                    <a:pt x="9876" y="7299"/>
                  </a:cubicBezTo>
                  <a:cubicBezTo>
                    <a:pt x="10131" y="7176"/>
                    <a:pt x="10465" y="7115"/>
                    <a:pt x="10799" y="7115"/>
                  </a:cubicBezTo>
                  <a:close/>
                  <a:moveTo>
                    <a:pt x="1745" y="8061"/>
                  </a:moveTo>
                  <a:cubicBezTo>
                    <a:pt x="1851" y="8064"/>
                    <a:pt x="1968" y="8093"/>
                    <a:pt x="2091" y="8152"/>
                  </a:cubicBezTo>
                  <a:cubicBezTo>
                    <a:pt x="2582" y="8385"/>
                    <a:pt x="2979" y="8996"/>
                    <a:pt x="2979" y="9516"/>
                  </a:cubicBezTo>
                  <a:cubicBezTo>
                    <a:pt x="2979" y="10036"/>
                    <a:pt x="2582" y="10264"/>
                    <a:pt x="2091" y="10027"/>
                  </a:cubicBezTo>
                  <a:cubicBezTo>
                    <a:pt x="1600" y="9790"/>
                    <a:pt x="1201" y="9181"/>
                    <a:pt x="1201" y="8665"/>
                  </a:cubicBezTo>
                  <a:cubicBezTo>
                    <a:pt x="1201" y="8279"/>
                    <a:pt x="1426" y="8052"/>
                    <a:pt x="1745" y="8061"/>
                  </a:cubicBezTo>
                  <a:close/>
                  <a:moveTo>
                    <a:pt x="19855" y="8061"/>
                  </a:moveTo>
                  <a:cubicBezTo>
                    <a:pt x="20174" y="8052"/>
                    <a:pt x="20397" y="8279"/>
                    <a:pt x="20397" y="8665"/>
                  </a:cubicBezTo>
                  <a:cubicBezTo>
                    <a:pt x="20397" y="9181"/>
                    <a:pt x="19999" y="9790"/>
                    <a:pt x="19507" y="10027"/>
                  </a:cubicBezTo>
                  <a:cubicBezTo>
                    <a:pt x="19016" y="10264"/>
                    <a:pt x="18619" y="10036"/>
                    <a:pt x="18619" y="9516"/>
                  </a:cubicBezTo>
                  <a:cubicBezTo>
                    <a:pt x="18619" y="8996"/>
                    <a:pt x="19016" y="8385"/>
                    <a:pt x="19507" y="8152"/>
                  </a:cubicBezTo>
                  <a:cubicBezTo>
                    <a:pt x="19630" y="8093"/>
                    <a:pt x="19749" y="8064"/>
                    <a:pt x="19855" y="8061"/>
                  </a:cubicBezTo>
                  <a:close/>
                  <a:moveTo>
                    <a:pt x="7689" y="10947"/>
                  </a:moveTo>
                  <a:cubicBezTo>
                    <a:pt x="7795" y="10952"/>
                    <a:pt x="7912" y="10983"/>
                    <a:pt x="8034" y="11044"/>
                  </a:cubicBezTo>
                  <a:cubicBezTo>
                    <a:pt x="8526" y="11290"/>
                    <a:pt x="8925" y="11922"/>
                    <a:pt x="8925" y="12456"/>
                  </a:cubicBezTo>
                  <a:cubicBezTo>
                    <a:pt x="8925" y="12989"/>
                    <a:pt x="8526" y="13219"/>
                    <a:pt x="8034" y="12970"/>
                  </a:cubicBezTo>
                  <a:cubicBezTo>
                    <a:pt x="7543" y="12721"/>
                    <a:pt x="7146" y="12090"/>
                    <a:pt x="7146" y="11560"/>
                  </a:cubicBezTo>
                  <a:cubicBezTo>
                    <a:pt x="7146" y="11163"/>
                    <a:pt x="7369" y="10934"/>
                    <a:pt x="7689" y="10947"/>
                  </a:cubicBezTo>
                  <a:close/>
                  <a:moveTo>
                    <a:pt x="13909" y="10947"/>
                  </a:moveTo>
                  <a:cubicBezTo>
                    <a:pt x="14229" y="10934"/>
                    <a:pt x="14452" y="11163"/>
                    <a:pt x="14452" y="11560"/>
                  </a:cubicBezTo>
                  <a:cubicBezTo>
                    <a:pt x="14452" y="12090"/>
                    <a:pt x="14055" y="12721"/>
                    <a:pt x="13564" y="12970"/>
                  </a:cubicBezTo>
                  <a:cubicBezTo>
                    <a:pt x="13072" y="13219"/>
                    <a:pt x="12674" y="12989"/>
                    <a:pt x="12674" y="12456"/>
                  </a:cubicBezTo>
                  <a:cubicBezTo>
                    <a:pt x="12674" y="11922"/>
                    <a:pt x="13072" y="11290"/>
                    <a:pt x="13564" y="11044"/>
                  </a:cubicBezTo>
                  <a:cubicBezTo>
                    <a:pt x="13686" y="10983"/>
                    <a:pt x="13803" y="10952"/>
                    <a:pt x="13909" y="10947"/>
                  </a:cubicBezTo>
                  <a:close/>
                  <a:moveTo>
                    <a:pt x="1745" y="11188"/>
                  </a:moveTo>
                  <a:cubicBezTo>
                    <a:pt x="1851" y="11193"/>
                    <a:pt x="1968" y="11224"/>
                    <a:pt x="2091" y="11284"/>
                  </a:cubicBezTo>
                  <a:cubicBezTo>
                    <a:pt x="2582" y="11524"/>
                    <a:pt x="2979" y="12142"/>
                    <a:pt x="2979" y="12662"/>
                  </a:cubicBezTo>
                  <a:cubicBezTo>
                    <a:pt x="2979" y="13181"/>
                    <a:pt x="2582" y="13403"/>
                    <a:pt x="2091" y="13159"/>
                  </a:cubicBezTo>
                  <a:cubicBezTo>
                    <a:pt x="1600" y="12915"/>
                    <a:pt x="1201" y="12300"/>
                    <a:pt x="1201" y="11784"/>
                  </a:cubicBezTo>
                  <a:cubicBezTo>
                    <a:pt x="1201" y="11398"/>
                    <a:pt x="1426" y="11175"/>
                    <a:pt x="1745" y="11188"/>
                  </a:cubicBezTo>
                  <a:close/>
                  <a:moveTo>
                    <a:pt x="7689" y="14158"/>
                  </a:moveTo>
                  <a:cubicBezTo>
                    <a:pt x="7795" y="14164"/>
                    <a:pt x="7912" y="14198"/>
                    <a:pt x="8034" y="14261"/>
                  </a:cubicBezTo>
                  <a:cubicBezTo>
                    <a:pt x="8526" y="14513"/>
                    <a:pt x="8925" y="15152"/>
                    <a:pt x="8925" y="15685"/>
                  </a:cubicBezTo>
                  <a:cubicBezTo>
                    <a:pt x="8925" y="16219"/>
                    <a:pt x="8526" y="16443"/>
                    <a:pt x="8034" y="16186"/>
                  </a:cubicBezTo>
                  <a:cubicBezTo>
                    <a:pt x="7543" y="15930"/>
                    <a:pt x="7146" y="15294"/>
                    <a:pt x="7146" y="14764"/>
                  </a:cubicBezTo>
                  <a:cubicBezTo>
                    <a:pt x="7146" y="14367"/>
                    <a:pt x="7369" y="14141"/>
                    <a:pt x="7689" y="14158"/>
                  </a:cubicBezTo>
                  <a:close/>
                  <a:moveTo>
                    <a:pt x="1745" y="14317"/>
                  </a:moveTo>
                  <a:cubicBezTo>
                    <a:pt x="1851" y="14324"/>
                    <a:pt x="1968" y="14356"/>
                    <a:pt x="2091" y="14418"/>
                  </a:cubicBezTo>
                  <a:cubicBezTo>
                    <a:pt x="2582" y="14665"/>
                    <a:pt x="2979" y="15288"/>
                    <a:pt x="2979" y="15807"/>
                  </a:cubicBezTo>
                  <a:cubicBezTo>
                    <a:pt x="2979" y="16327"/>
                    <a:pt x="2582" y="16543"/>
                    <a:pt x="2091" y="16291"/>
                  </a:cubicBezTo>
                  <a:cubicBezTo>
                    <a:pt x="1600" y="16041"/>
                    <a:pt x="1201" y="15421"/>
                    <a:pt x="1201" y="14905"/>
                  </a:cubicBezTo>
                  <a:cubicBezTo>
                    <a:pt x="1201" y="14518"/>
                    <a:pt x="1426" y="14299"/>
                    <a:pt x="1745" y="14317"/>
                  </a:cubicBezTo>
                  <a:close/>
                  <a:moveTo>
                    <a:pt x="19855" y="14317"/>
                  </a:moveTo>
                  <a:cubicBezTo>
                    <a:pt x="20174" y="14299"/>
                    <a:pt x="20397" y="14518"/>
                    <a:pt x="20397" y="14905"/>
                  </a:cubicBezTo>
                  <a:cubicBezTo>
                    <a:pt x="20397" y="15421"/>
                    <a:pt x="19999" y="16041"/>
                    <a:pt x="19507" y="16291"/>
                  </a:cubicBezTo>
                  <a:cubicBezTo>
                    <a:pt x="19016" y="16543"/>
                    <a:pt x="18619" y="16326"/>
                    <a:pt x="18619" y="15806"/>
                  </a:cubicBezTo>
                  <a:cubicBezTo>
                    <a:pt x="18619" y="15286"/>
                    <a:pt x="19016" y="14665"/>
                    <a:pt x="19507" y="14418"/>
                  </a:cubicBezTo>
                  <a:cubicBezTo>
                    <a:pt x="19630" y="14356"/>
                    <a:pt x="19749" y="14324"/>
                    <a:pt x="19855" y="14317"/>
                  </a:cubicBezTo>
                  <a:close/>
                  <a:moveTo>
                    <a:pt x="7689" y="17371"/>
                  </a:moveTo>
                  <a:cubicBezTo>
                    <a:pt x="7795" y="17379"/>
                    <a:pt x="7912" y="17414"/>
                    <a:pt x="8034" y="17478"/>
                  </a:cubicBezTo>
                  <a:cubicBezTo>
                    <a:pt x="8526" y="17738"/>
                    <a:pt x="8925" y="18381"/>
                    <a:pt x="8925" y="18915"/>
                  </a:cubicBezTo>
                  <a:cubicBezTo>
                    <a:pt x="8925" y="19448"/>
                    <a:pt x="8526" y="19665"/>
                    <a:pt x="8034" y="19402"/>
                  </a:cubicBezTo>
                  <a:cubicBezTo>
                    <a:pt x="7543" y="19139"/>
                    <a:pt x="7146" y="18498"/>
                    <a:pt x="7146" y="17969"/>
                  </a:cubicBezTo>
                  <a:cubicBezTo>
                    <a:pt x="7146" y="17572"/>
                    <a:pt x="7369" y="17349"/>
                    <a:pt x="7689" y="17371"/>
                  </a:cubicBezTo>
                  <a:close/>
                  <a:moveTo>
                    <a:pt x="13909" y="17371"/>
                  </a:moveTo>
                  <a:cubicBezTo>
                    <a:pt x="14229" y="17349"/>
                    <a:pt x="14452" y="17572"/>
                    <a:pt x="14452" y="17969"/>
                  </a:cubicBezTo>
                  <a:cubicBezTo>
                    <a:pt x="14452" y="18498"/>
                    <a:pt x="14055" y="19139"/>
                    <a:pt x="13564" y="19402"/>
                  </a:cubicBezTo>
                  <a:cubicBezTo>
                    <a:pt x="13072" y="19666"/>
                    <a:pt x="12674" y="19448"/>
                    <a:pt x="12674" y="18915"/>
                  </a:cubicBezTo>
                  <a:cubicBezTo>
                    <a:pt x="12674" y="18381"/>
                    <a:pt x="13072" y="17738"/>
                    <a:pt x="13564" y="17478"/>
                  </a:cubicBezTo>
                  <a:cubicBezTo>
                    <a:pt x="13686" y="17414"/>
                    <a:pt x="13803" y="17379"/>
                    <a:pt x="13909" y="17371"/>
                  </a:cubicBez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11" name="Data"/>
          <p:cNvSpPr txBox="1"/>
          <p:nvPr/>
        </p:nvSpPr>
        <p:spPr>
          <a:xfrm>
            <a:off x="12024430" y="10574601"/>
            <a:ext cx="1290562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 b="1" i="1"/>
            </a:lvl1pPr>
          </a:lstStyle>
          <a:p>
            <a:r>
              <a:t>Data</a:t>
            </a:r>
          </a:p>
        </p:txBody>
      </p:sp>
      <p:sp>
        <p:nvSpPr>
          <p:cNvPr id="312" name="HEP: fundamentally incompatible with differentiable programming?"/>
          <p:cNvSpPr txBox="1"/>
          <p:nvPr/>
        </p:nvSpPr>
        <p:spPr>
          <a:xfrm>
            <a:off x="1530476" y="12223691"/>
            <a:ext cx="21323047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 b="1" i="1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t>HEP: fundamentally incompatible with differentiable programming?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he gradients we need are gradients of expectation values over probability distributions &amp; observables with discrete aspects"/>
          <p:cNvSpPr txBox="1">
            <a:spLocks noGrp="1"/>
          </p:cNvSpPr>
          <p:nvPr>
            <p:ph type="body" idx="1"/>
          </p:nvPr>
        </p:nvSpPr>
        <p:spPr>
          <a:xfrm>
            <a:off x="1206500" y="3020223"/>
            <a:ext cx="22603520" cy="1018389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6000"/>
            </a:pPr>
            <a:r>
              <a:t>The gradients we need are gradients of </a:t>
            </a:r>
            <a:r>
              <a:rPr b="1"/>
              <a:t>expectation values</a:t>
            </a:r>
            <a:br/>
            <a:r>
              <a:t>over probability distributions &amp; observables with discrete aspects</a:t>
            </a:r>
            <a:br/>
            <a:endParaRPr/>
          </a:p>
          <a:p>
            <a:pPr marL="0" indent="0">
              <a:buSzTx/>
              <a:buNone/>
              <a:defRPr sz="6000"/>
            </a:pPr>
            <a:endParaRPr/>
          </a:p>
        </p:txBody>
      </p:sp>
      <p:sp>
        <p:nvSpPr>
          <p:cNvPr id="315" name="Rounded Rectangle"/>
          <p:cNvSpPr/>
          <p:nvPr/>
        </p:nvSpPr>
        <p:spPr>
          <a:xfrm>
            <a:off x="14026650" y="6620907"/>
            <a:ext cx="2280727" cy="1078572"/>
          </a:xfrm>
          <a:prstGeom prst="roundRect">
            <a:avLst>
              <a:gd name="adj" fmla="val 14710"/>
            </a:avLst>
          </a:prstGeom>
          <a:solidFill>
            <a:schemeClr val="accent2">
              <a:hueOff val="-202083"/>
              <a:satOff val="17755"/>
              <a:lumOff val="-16089"/>
              <a:alpha val="4553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6" name="Not necessaril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Not necessarily</a:t>
            </a:r>
          </a:p>
        </p:txBody>
      </p:sp>
      <p:sp>
        <p:nvSpPr>
          <p:cNvPr id="317" name="Rounded Rectangle"/>
          <p:cNvSpPr/>
          <p:nvPr/>
        </p:nvSpPr>
        <p:spPr>
          <a:xfrm>
            <a:off x="16740194" y="6965616"/>
            <a:ext cx="545247" cy="797903"/>
          </a:xfrm>
          <a:prstGeom prst="roundRect">
            <a:avLst>
              <a:gd name="adj" fmla="val 21951"/>
            </a:avLst>
          </a:prstGeom>
          <a:solidFill>
            <a:schemeClr val="accent1">
              <a:lumOff val="-13575"/>
              <a:alpha val="4553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27" name="Connection Line" descr="Connection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597190" y="7604929"/>
            <a:ext cx="1546960" cy="13734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9" name="discrete data"/>
              <p:cNvSpPr txBox="1"/>
              <p:nvPr/>
            </p:nvSpPr>
            <p:spPr>
              <a:xfrm>
                <a:off x="19220240" y="8734923"/>
                <a:ext cx="3094159" cy="68676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3200" b="1">
                    <a:solidFill>
                      <a:schemeClr val="accent6">
                        <a:satOff val="-16844"/>
                        <a:lumOff val="-30747"/>
                      </a:schemeClr>
                    </a:solidFill>
                  </a:defRPr>
                </a:pPr>
                <a:r>
                  <a:t>discrete data  </a:t>
                </a:r>
                <a14:m>
                  <m:oMath xmlns:m="http://schemas.openxmlformats.org/officeDocument/2006/math">
                    <m:r>
                      <a:rPr sz="360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>
                  <a:solidFill>
                    <a:srgbClr val="970E53"/>
                  </a:solidFill>
                </a:endParaRPr>
              </a:p>
            </p:txBody>
          </p:sp>
        </mc:Choice>
        <mc:Fallback>
          <p:sp>
            <p:nvSpPr>
              <p:cNvPr id="319" name="discrete data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0240" y="8734923"/>
                <a:ext cx="3094159" cy="686765"/>
              </a:xfrm>
              <a:prstGeom prst="rect">
                <a:avLst/>
              </a:prstGeom>
              <a:blipFill>
                <a:blip r:embed="rId3"/>
                <a:stretch>
                  <a:fillRect l="-6557" r="-2459" b="-2142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9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001584" y="5518642"/>
            <a:ext cx="2320501" cy="1415401"/>
          </a:xfrm>
          <a:prstGeom prst="rect">
            <a:avLst/>
          </a:prstGeom>
        </p:spPr>
      </p:pic>
      <p:sp>
        <p:nvSpPr>
          <p:cNvPr id="321" name="probability density"/>
          <p:cNvSpPr txBox="1"/>
          <p:nvPr/>
        </p:nvSpPr>
        <p:spPr>
          <a:xfrm>
            <a:off x="19601251" y="5200473"/>
            <a:ext cx="3672739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probability density</a:t>
            </a:r>
          </a:p>
        </p:txBody>
      </p:sp>
      <p:sp>
        <p:nvSpPr>
          <p:cNvPr id="322" name="Rounded Rectangle"/>
          <p:cNvSpPr/>
          <p:nvPr/>
        </p:nvSpPr>
        <p:spPr>
          <a:xfrm>
            <a:off x="17491989" y="6729567"/>
            <a:ext cx="597455" cy="797903"/>
          </a:xfrm>
          <a:prstGeom prst="roundRect">
            <a:avLst>
              <a:gd name="adj" fmla="val 20033"/>
            </a:avLst>
          </a:prstGeom>
          <a:solidFill>
            <a:schemeClr val="accent6">
              <a:satOff val="-16844"/>
              <a:lumOff val="-30747"/>
              <a:alpha val="4553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31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4095193" y="7801558"/>
            <a:ext cx="1418876" cy="1485672"/>
          </a:xfrm>
          <a:prstGeom prst="rect">
            <a:avLst/>
          </a:prstGeom>
        </p:spPr>
      </p:pic>
      <p:sp>
        <p:nvSpPr>
          <p:cNvPr id="324" name="non-differentiable evaluation function"/>
          <p:cNvSpPr txBox="1"/>
          <p:nvPr/>
        </p:nvSpPr>
        <p:spPr>
          <a:xfrm>
            <a:off x="10749160" y="9195378"/>
            <a:ext cx="3809290" cy="1080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non-differentiable</a:t>
            </a:r>
            <a:br/>
            <a:r>
              <a:t>evaluation function</a:t>
            </a:r>
          </a:p>
        </p:txBody>
      </p:sp>
      <p:sp>
        <p:nvSpPr>
          <p:cNvPr id="325" name="In many cases, the expectation value is differentiable (just not via standard automatic differentiation)"/>
          <p:cNvSpPr txBox="1"/>
          <p:nvPr/>
        </p:nvSpPr>
        <p:spPr>
          <a:xfrm>
            <a:off x="2672079" y="10957068"/>
            <a:ext cx="19293841" cy="164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sz="6000" b="1">
                <a:solidFill>
                  <a:srgbClr val="000000"/>
                </a:solidFill>
              </a:defRPr>
            </a:pPr>
            <a:r>
              <a:t>In many cases, the expectation value </a:t>
            </a:r>
            <a:r>
              <a:rPr i="1" u="sng"/>
              <a:t>is</a:t>
            </a:r>
            <a:r>
              <a:t> differentiable</a:t>
            </a:r>
            <a:br/>
            <a:r>
              <a:rPr sz="4600" i="1">
                <a:solidFill>
                  <a:srgbClr val="929292"/>
                </a:solidFill>
              </a:rPr>
              <a:t>(just not via standard automatic differentiation)</a:t>
            </a:r>
          </a:p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659" y="6301435"/>
            <a:ext cx="15956209" cy="1826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carbon-3.png" descr="carbon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381" y="1787563"/>
            <a:ext cx="8261376" cy="7062835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Simple Examp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Simple Examples</a:t>
            </a:r>
          </a:p>
        </p:txBody>
      </p:sp>
      <p:pic>
        <p:nvPicPr>
          <p:cNvPr id="33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9802" y="3164159"/>
            <a:ext cx="8131316" cy="5139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857322" y="5185943"/>
            <a:ext cx="1436900" cy="266074"/>
          </a:xfrm>
          <a:prstGeom prst="rect">
            <a:avLst/>
          </a:prstGeom>
        </p:spPr>
      </p:pic>
      <p:sp>
        <p:nvSpPr>
          <p:cNvPr id="339" name="Discrete Jumps"/>
          <p:cNvSpPr txBox="1"/>
          <p:nvPr/>
        </p:nvSpPr>
        <p:spPr>
          <a:xfrm>
            <a:off x="14652266" y="2542350"/>
            <a:ext cx="2957323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/>
            </a:lvl1pPr>
          </a:lstStyle>
          <a:p>
            <a:r>
              <a:t>Discrete Jumps</a:t>
            </a:r>
          </a:p>
        </p:txBody>
      </p:sp>
      <p:pic>
        <p:nvPicPr>
          <p:cNvPr id="340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1541294">
            <a:off x="18296805" y="5420255"/>
            <a:ext cx="2773109" cy="265195"/>
          </a:xfrm>
          <a:prstGeom prst="rect">
            <a:avLst/>
          </a:prstGeom>
        </p:spPr>
      </p:pic>
      <p:sp>
        <p:nvSpPr>
          <p:cNvPr id="342" name="Smooth Expectation Value"/>
          <p:cNvSpPr txBox="1"/>
          <p:nvPr/>
        </p:nvSpPr>
        <p:spPr>
          <a:xfrm>
            <a:off x="20468104" y="5750720"/>
            <a:ext cx="3803905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solidFill>
                  <a:srgbClr val="75140C"/>
                </a:solidFill>
              </a:defRPr>
            </a:pPr>
            <a:r>
              <a:t>Smooth Expectation</a:t>
            </a:r>
            <a:br/>
            <a:r>
              <a:t>Value</a:t>
            </a:r>
          </a:p>
        </p:txBody>
      </p:sp>
      <p:pic>
        <p:nvPicPr>
          <p:cNvPr id="34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790" y="8546552"/>
            <a:ext cx="7273964" cy="4861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carbon-7.png" descr="carbon-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411" y="7476977"/>
            <a:ext cx="8131316" cy="5932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6593922" y="11485143"/>
            <a:ext cx="1436900" cy="266074"/>
          </a:xfrm>
          <a:prstGeom prst="rect">
            <a:avLst/>
          </a:prstGeom>
        </p:spPr>
      </p:pic>
      <p:pic>
        <p:nvPicPr>
          <p:cNvPr id="347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984322" y="9808743"/>
            <a:ext cx="1436900" cy="2660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Differentiating Expectation Val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Differentiating Expectation Values</a:t>
            </a:r>
          </a:p>
        </p:txBody>
      </p:sp>
      <p:sp>
        <p:nvSpPr>
          <p:cNvPr id="351" name="The best known algorithm for gradient estimation is used a lot in Reinforcement Learning - score function estimation"/>
          <p:cNvSpPr txBox="1">
            <a:spLocks noGrp="1"/>
          </p:cNvSpPr>
          <p:nvPr>
            <p:ph type="body" idx="1"/>
          </p:nvPr>
        </p:nvSpPr>
        <p:spPr>
          <a:xfrm>
            <a:off x="1206500" y="3020223"/>
            <a:ext cx="21971000" cy="1018389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6000" b="1"/>
            </a:pPr>
            <a:r>
              <a:rPr dirty="0"/>
              <a:t>The best known algorithm for gradient estimation is used a lot in </a:t>
            </a:r>
            <a:r>
              <a:rPr i="1" dirty="0">
                <a:solidFill>
                  <a:schemeClr val="accent1">
                    <a:lumOff val="-13575"/>
                  </a:schemeClr>
                </a:solidFill>
              </a:rPr>
              <a:t>Reinforcement Learning - score function estimation</a:t>
            </a:r>
          </a:p>
          <a:p>
            <a:pPr marL="0" indent="0">
              <a:buSzTx/>
              <a:buNone/>
              <a:defRPr sz="6000" b="1"/>
            </a:pPr>
            <a:endParaRPr i="1" dirty="0"/>
          </a:p>
          <a:p>
            <a:pPr marL="0" indent="0">
              <a:buSzTx/>
              <a:buNone/>
              <a:defRPr sz="6000" b="1"/>
            </a:pPr>
            <a:endParaRPr i="1" dirty="0"/>
          </a:p>
          <a:p>
            <a:pPr marL="0" indent="0">
              <a:buSzTx/>
              <a:buNone/>
              <a:defRPr sz="6000" b="1"/>
            </a:pPr>
            <a:endParaRPr dirty="0">
              <a:solidFill>
                <a:schemeClr val="accent1">
                  <a:lumOff val="-13575"/>
                </a:schemeClr>
              </a:solidFill>
            </a:endParaRPr>
          </a:p>
        </p:txBody>
      </p:sp>
      <p:grpSp>
        <p:nvGrpSpPr>
          <p:cNvPr id="373" name="Group"/>
          <p:cNvGrpSpPr/>
          <p:nvPr/>
        </p:nvGrpSpPr>
        <p:grpSpPr>
          <a:xfrm rot="5400000">
            <a:off x="1089181" y="8003937"/>
            <a:ext cx="5918495" cy="3304312"/>
            <a:chOff x="-50799" y="-7147"/>
            <a:chExt cx="5918494" cy="3304311"/>
          </a:xfrm>
        </p:grpSpPr>
        <p:pic>
          <p:nvPicPr>
            <p:cNvPr id="352" name="Line Line" descr="Line 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0800" y="1413473"/>
              <a:ext cx="1740973" cy="405591"/>
            </a:xfrm>
            <a:prstGeom prst="rect">
              <a:avLst/>
            </a:prstGeom>
            <a:effectLst/>
          </p:spPr>
        </p:pic>
        <p:pic>
          <p:nvPicPr>
            <p:cNvPr id="354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98450">
              <a:off x="2067573" y="966873"/>
              <a:ext cx="1530078" cy="405591"/>
            </a:xfrm>
            <a:prstGeom prst="rect">
              <a:avLst/>
            </a:prstGeom>
            <a:effectLst/>
          </p:spPr>
        </p:pic>
        <p:pic>
          <p:nvPicPr>
            <p:cNvPr id="356" name="Line Line" descr="Line 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186337">
              <a:off x="2086081" y="1907765"/>
              <a:ext cx="1843678" cy="405592"/>
            </a:xfrm>
            <a:prstGeom prst="rect">
              <a:avLst/>
            </a:prstGeom>
            <a:effectLst/>
          </p:spPr>
        </p:pic>
        <p:sp>
          <p:nvSpPr>
            <p:cNvPr id="358" name="Circle"/>
            <p:cNvSpPr/>
            <p:nvPr/>
          </p:nvSpPr>
          <p:spPr>
            <a:xfrm>
              <a:off x="1869344" y="1462641"/>
              <a:ext cx="306929" cy="30692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chemeClr val="accent1">
                      <a:lumOff val="-13575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9" name="Circle"/>
            <p:cNvSpPr/>
            <p:nvPr/>
          </p:nvSpPr>
          <p:spPr>
            <a:xfrm>
              <a:off x="3626071" y="826214"/>
              <a:ext cx="306929" cy="306928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chemeClr val="accent1">
                      <a:lumOff val="-13575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60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210982">
              <a:off x="3850890" y="286817"/>
              <a:ext cx="1578531" cy="405592"/>
            </a:xfrm>
            <a:prstGeom prst="rect">
              <a:avLst/>
            </a:prstGeom>
            <a:effectLst/>
          </p:spPr>
        </p:pic>
        <p:pic>
          <p:nvPicPr>
            <p:cNvPr id="362" name="Line Line" descr="Line 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59664">
              <a:off x="4064219" y="929566"/>
              <a:ext cx="1413670" cy="405591"/>
            </a:xfrm>
            <a:prstGeom prst="rect">
              <a:avLst/>
            </a:prstGeom>
            <a:effectLst/>
          </p:spPr>
        </p:pic>
        <p:pic>
          <p:nvPicPr>
            <p:cNvPr id="364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492476">
              <a:off x="4111792" y="1933639"/>
              <a:ext cx="1400660" cy="405591"/>
            </a:xfrm>
            <a:prstGeom prst="rect">
              <a:avLst/>
            </a:prstGeom>
            <a:effectLst/>
          </p:spPr>
        </p:pic>
        <p:pic>
          <p:nvPicPr>
            <p:cNvPr id="366" name="Line Line" descr="Line Line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15037">
              <a:off x="4252194" y="2632772"/>
              <a:ext cx="1261804" cy="405591"/>
            </a:xfrm>
            <a:prstGeom prst="rect">
              <a:avLst/>
            </a:prstGeom>
            <a:effectLst/>
          </p:spPr>
        </p:pic>
        <p:sp>
          <p:nvSpPr>
            <p:cNvPr id="368" name="Circle"/>
            <p:cNvSpPr/>
            <p:nvPr/>
          </p:nvSpPr>
          <p:spPr>
            <a:xfrm>
              <a:off x="3926374" y="2336288"/>
              <a:ext cx="306929" cy="306929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chemeClr val="accent1">
                      <a:lumOff val="-13575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9" name="Circle"/>
            <p:cNvSpPr/>
            <p:nvPr/>
          </p:nvSpPr>
          <p:spPr>
            <a:xfrm>
              <a:off x="5508450" y="2990236"/>
              <a:ext cx="306929" cy="30692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0" name="Circle"/>
            <p:cNvSpPr/>
            <p:nvPr/>
          </p:nvSpPr>
          <p:spPr>
            <a:xfrm>
              <a:off x="5560766" y="1786972"/>
              <a:ext cx="306929" cy="30692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1" name="Circle"/>
            <p:cNvSpPr/>
            <p:nvPr/>
          </p:nvSpPr>
          <p:spPr>
            <a:xfrm>
              <a:off x="5560766" y="1150947"/>
              <a:ext cx="306929" cy="30692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2" name="Circle"/>
            <p:cNvSpPr/>
            <p:nvPr/>
          </p:nvSpPr>
          <p:spPr>
            <a:xfrm>
              <a:off x="5508450" y="0"/>
              <a:ext cx="306929" cy="30692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74" name="Dice"/>
          <p:cNvSpPr/>
          <p:nvPr/>
        </p:nvSpPr>
        <p:spPr>
          <a:xfrm rot="3698707">
            <a:off x="3431253" y="10325172"/>
            <a:ext cx="376458" cy="438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29" extrusionOk="0">
                <a:moveTo>
                  <a:pt x="10799" y="0"/>
                </a:moveTo>
                <a:cubicBezTo>
                  <a:pt x="10349" y="0"/>
                  <a:pt x="9901" y="98"/>
                  <a:pt x="9496" y="293"/>
                </a:cubicBezTo>
                <a:lnTo>
                  <a:pt x="1179" y="4309"/>
                </a:lnTo>
                <a:cubicBezTo>
                  <a:pt x="660" y="4560"/>
                  <a:pt x="660" y="5199"/>
                  <a:pt x="1179" y="5449"/>
                </a:cubicBezTo>
                <a:lnTo>
                  <a:pt x="9125" y="9287"/>
                </a:lnTo>
                <a:cubicBezTo>
                  <a:pt x="10164" y="9788"/>
                  <a:pt x="11435" y="9788"/>
                  <a:pt x="12473" y="9287"/>
                </a:cubicBezTo>
                <a:lnTo>
                  <a:pt x="20419" y="5449"/>
                </a:lnTo>
                <a:cubicBezTo>
                  <a:pt x="20939" y="5199"/>
                  <a:pt x="20939" y="4560"/>
                  <a:pt x="20419" y="4309"/>
                </a:cubicBezTo>
                <a:lnTo>
                  <a:pt x="12104" y="293"/>
                </a:lnTo>
                <a:cubicBezTo>
                  <a:pt x="11699" y="98"/>
                  <a:pt x="11249" y="0"/>
                  <a:pt x="10799" y="0"/>
                </a:cubicBezTo>
                <a:close/>
                <a:moveTo>
                  <a:pt x="10799" y="1150"/>
                </a:moveTo>
                <a:cubicBezTo>
                  <a:pt x="11133" y="1150"/>
                  <a:pt x="11467" y="1213"/>
                  <a:pt x="11723" y="1336"/>
                </a:cubicBezTo>
                <a:cubicBezTo>
                  <a:pt x="12233" y="1582"/>
                  <a:pt x="12233" y="1980"/>
                  <a:pt x="11723" y="2227"/>
                </a:cubicBezTo>
                <a:cubicBezTo>
                  <a:pt x="11212" y="2473"/>
                  <a:pt x="10386" y="2473"/>
                  <a:pt x="9876" y="2227"/>
                </a:cubicBezTo>
                <a:cubicBezTo>
                  <a:pt x="9365" y="1980"/>
                  <a:pt x="9365" y="1582"/>
                  <a:pt x="9876" y="1336"/>
                </a:cubicBezTo>
                <a:cubicBezTo>
                  <a:pt x="10131" y="1213"/>
                  <a:pt x="10465" y="1150"/>
                  <a:pt x="10799" y="1150"/>
                </a:cubicBezTo>
                <a:close/>
                <a:moveTo>
                  <a:pt x="4625" y="4132"/>
                </a:moveTo>
                <a:cubicBezTo>
                  <a:pt x="4960" y="4132"/>
                  <a:pt x="5294" y="4195"/>
                  <a:pt x="5549" y="4318"/>
                </a:cubicBezTo>
                <a:cubicBezTo>
                  <a:pt x="6059" y="4564"/>
                  <a:pt x="6059" y="4964"/>
                  <a:pt x="5549" y="5210"/>
                </a:cubicBezTo>
                <a:cubicBezTo>
                  <a:pt x="5039" y="5456"/>
                  <a:pt x="4212" y="5456"/>
                  <a:pt x="3702" y="5210"/>
                </a:cubicBezTo>
                <a:cubicBezTo>
                  <a:pt x="3192" y="4964"/>
                  <a:pt x="3192" y="4564"/>
                  <a:pt x="3702" y="4318"/>
                </a:cubicBezTo>
                <a:cubicBezTo>
                  <a:pt x="3957" y="4195"/>
                  <a:pt x="4291" y="4132"/>
                  <a:pt x="4625" y="4132"/>
                </a:cubicBezTo>
                <a:close/>
                <a:moveTo>
                  <a:pt x="10799" y="4132"/>
                </a:moveTo>
                <a:cubicBezTo>
                  <a:pt x="11133" y="4132"/>
                  <a:pt x="11467" y="4195"/>
                  <a:pt x="11723" y="4318"/>
                </a:cubicBezTo>
                <a:cubicBezTo>
                  <a:pt x="12233" y="4564"/>
                  <a:pt x="12233" y="4964"/>
                  <a:pt x="11723" y="5210"/>
                </a:cubicBezTo>
                <a:cubicBezTo>
                  <a:pt x="11212" y="5456"/>
                  <a:pt x="10386" y="5456"/>
                  <a:pt x="9876" y="5210"/>
                </a:cubicBezTo>
                <a:cubicBezTo>
                  <a:pt x="9365" y="4964"/>
                  <a:pt x="9365" y="4564"/>
                  <a:pt x="9876" y="4318"/>
                </a:cubicBezTo>
                <a:cubicBezTo>
                  <a:pt x="10131" y="4195"/>
                  <a:pt x="10465" y="4132"/>
                  <a:pt x="10799" y="4132"/>
                </a:cubicBezTo>
                <a:close/>
                <a:moveTo>
                  <a:pt x="16973" y="4132"/>
                </a:moveTo>
                <a:cubicBezTo>
                  <a:pt x="17307" y="4132"/>
                  <a:pt x="17641" y="4195"/>
                  <a:pt x="17896" y="4318"/>
                </a:cubicBezTo>
                <a:cubicBezTo>
                  <a:pt x="18406" y="4564"/>
                  <a:pt x="18406" y="4964"/>
                  <a:pt x="17896" y="5210"/>
                </a:cubicBezTo>
                <a:cubicBezTo>
                  <a:pt x="17386" y="5456"/>
                  <a:pt x="16559" y="5456"/>
                  <a:pt x="16049" y="5210"/>
                </a:cubicBezTo>
                <a:cubicBezTo>
                  <a:pt x="15539" y="4964"/>
                  <a:pt x="15539" y="4564"/>
                  <a:pt x="16049" y="4318"/>
                </a:cubicBezTo>
                <a:cubicBezTo>
                  <a:pt x="16304" y="4195"/>
                  <a:pt x="16638" y="4132"/>
                  <a:pt x="16973" y="4132"/>
                </a:cubicBezTo>
                <a:close/>
                <a:moveTo>
                  <a:pt x="751" y="6059"/>
                </a:moveTo>
                <a:cubicBezTo>
                  <a:pt x="356" y="6067"/>
                  <a:pt x="0" y="6338"/>
                  <a:pt x="0" y="6713"/>
                </a:cubicBezTo>
                <a:lnTo>
                  <a:pt x="0" y="15191"/>
                </a:lnTo>
                <a:cubicBezTo>
                  <a:pt x="0" y="15970"/>
                  <a:pt x="471" y="16694"/>
                  <a:pt x="1248" y="17105"/>
                </a:cubicBezTo>
                <a:lnTo>
                  <a:pt x="9225" y="21329"/>
                </a:lnTo>
                <a:cubicBezTo>
                  <a:pt x="9737" y="21600"/>
                  <a:pt x="10398" y="21287"/>
                  <a:pt x="10398" y="20773"/>
                </a:cubicBezTo>
                <a:lnTo>
                  <a:pt x="10398" y="12278"/>
                </a:lnTo>
                <a:cubicBezTo>
                  <a:pt x="10398" y="11234"/>
                  <a:pt x="9739" y="10271"/>
                  <a:pt x="8671" y="9759"/>
                </a:cubicBezTo>
                <a:lnTo>
                  <a:pt x="1146" y="6144"/>
                </a:lnTo>
                <a:cubicBezTo>
                  <a:pt x="1017" y="6083"/>
                  <a:pt x="882" y="6056"/>
                  <a:pt x="751" y="6059"/>
                </a:cubicBezTo>
                <a:close/>
                <a:moveTo>
                  <a:pt x="20847" y="6059"/>
                </a:moveTo>
                <a:cubicBezTo>
                  <a:pt x="20716" y="6056"/>
                  <a:pt x="20581" y="6083"/>
                  <a:pt x="20453" y="6144"/>
                </a:cubicBezTo>
                <a:lnTo>
                  <a:pt x="12927" y="9759"/>
                </a:lnTo>
                <a:cubicBezTo>
                  <a:pt x="11859" y="10271"/>
                  <a:pt x="11200" y="11234"/>
                  <a:pt x="11200" y="12278"/>
                </a:cubicBezTo>
                <a:lnTo>
                  <a:pt x="11200" y="20773"/>
                </a:lnTo>
                <a:cubicBezTo>
                  <a:pt x="11200" y="21287"/>
                  <a:pt x="11863" y="21600"/>
                  <a:pt x="12375" y="21329"/>
                </a:cubicBezTo>
                <a:lnTo>
                  <a:pt x="20350" y="17105"/>
                </a:lnTo>
                <a:cubicBezTo>
                  <a:pt x="21127" y="16694"/>
                  <a:pt x="21600" y="15970"/>
                  <a:pt x="21600" y="15191"/>
                </a:cubicBezTo>
                <a:lnTo>
                  <a:pt x="21600" y="6713"/>
                </a:lnTo>
                <a:cubicBezTo>
                  <a:pt x="21600" y="6338"/>
                  <a:pt x="21242" y="6067"/>
                  <a:pt x="20847" y="6059"/>
                </a:cubicBezTo>
                <a:close/>
                <a:moveTo>
                  <a:pt x="10799" y="7115"/>
                </a:moveTo>
                <a:cubicBezTo>
                  <a:pt x="11133" y="7115"/>
                  <a:pt x="11467" y="7176"/>
                  <a:pt x="11723" y="7299"/>
                </a:cubicBezTo>
                <a:cubicBezTo>
                  <a:pt x="12233" y="7546"/>
                  <a:pt x="12233" y="7945"/>
                  <a:pt x="11723" y="8192"/>
                </a:cubicBezTo>
                <a:cubicBezTo>
                  <a:pt x="11212" y="8438"/>
                  <a:pt x="10386" y="8438"/>
                  <a:pt x="9876" y="8192"/>
                </a:cubicBezTo>
                <a:cubicBezTo>
                  <a:pt x="9365" y="7945"/>
                  <a:pt x="9365" y="7546"/>
                  <a:pt x="9876" y="7299"/>
                </a:cubicBezTo>
                <a:cubicBezTo>
                  <a:pt x="10131" y="7176"/>
                  <a:pt x="10465" y="7115"/>
                  <a:pt x="10799" y="7115"/>
                </a:cubicBezTo>
                <a:close/>
                <a:moveTo>
                  <a:pt x="1745" y="8061"/>
                </a:moveTo>
                <a:cubicBezTo>
                  <a:pt x="1851" y="8064"/>
                  <a:pt x="1968" y="8093"/>
                  <a:pt x="2091" y="8152"/>
                </a:cubicBezTo>
                <a:cubicBezTo>
                  <a:pt x="2582" y="8385"/>
                  <a:pt x="2979" y="8996"/>
                  <a:pt x="2979" y="9516"/>
                </a:cubicBezTo>
                <a:cubicBezTo>
                  <a:pt x="2979" y="10036"/>
                  <a:pt x="2582" y="10264"/>
                  <a:pt x="2091" y="10027"/>
                </a:cubicBezTo>
                <a:cubicBezTo>
                  <a:pt x="1600" y="9790"/>
                  <a:pt x="1201" y="9181"/>
                  <a:pt x="1201" y="8665"/>
                </a:cubicBezTo>
                <a:cubicBezTo>
                  <a:pt x="1201" y="8279"/>
                  <a:pt x="1426" y="8052"/>
                  <a:pt x="1745" y="8061"/>
                </a:cubicBezTo>
                <a:close/>
                <a:moveTo>
                  <a:pt x="19855" y="8061"/>
                </a:moveTo>
                <a:cubicBezTo>
                  <a:pt x="20174" y="8052"/>
                  <a:pt x="20397" y="8279"/>
                  <a:pt x="20397" y="8665"/>
                </a:cubicBezTo>
                <a:cubicBezTo>
                  <a:pt x="20397" y="9181"/>
                  <a:pt x="19999" y="9790"/>
                  <a:pt x="19507" y="10027"/>
                </a:cubicBezTo>
                <a:cubicBezTo>
                  <a:pt x="19016" y="10264"/>
                  <a:pt x="18619" y="10036"/>
                  <a:pt x="18619" y="9516"/>
                </a:cubicBezTo>
                <a:cubicBezTo>
                  <a:pt x="18619" y="8996"/>
                  <a:pt x="19016" y="8385"/>
                  <a:pt x="19507" y="8152"/>
                </a:cubicBezTo>
                <a:cubicBezTo>
                  <a:pt x="19630" y="8093"/>
                  <a:pt x="19749" y="8064"/>
                  <a:pt x="19855" y="8061"/>
                </a:cubicBezTo>
                <a:close/>
                <a:moveTo>
                  <a:pt x="7689" y="10947"/>
                </a:moveTo>
                <a:cubicBezTo>
                  <a:pt x="7795" y="10952"/>
                  <a:pt x="7912" y="10983"/>
                  <a:pt x="8034" y="11044"/>
                </a:cubicBezTo>
                <a:cubicBezTo>
                  <a:pt x="8526" y="11290"/>
                  <a:pt x="8925" y="11922"/>
                  <a:pt x="8925" y="12456"/>
                </a:cubicBezTo>
                <a:cubicBezTo>
                  <a:pt x="8925" y="12989"/>
                  <a:pt x="8526" y="13219"/>
                  <a:pt x="8034" y="12970"/>
                </a:cubicBezTo>
                <a:cubicBezTo>
                  <a:pt x="7543" y="12721"/>
                  <a:pt x="7146" y="12090"/>
                  <a:pt x="7146" y="11560"/>
                </a:cubicBezTo>
                <a:cubicBezTo>
                  <a:pt x="7146" y="11163"/>
                  <a:pt x="7369" y="10934"/>
                  <a:pt x="7689" y="10947"/>
                </a:cubicBezTo>
                <a:close/>
                <a:moveTo>
                  <a:pt x="13909" y="10947"/>
                </a:moveTo>
                <a:cubicBezTo>
                  <a:pt x="14229" y="10934"/>
                  <a:pt x="14452" y="11163"/>
                  <a:pt x="14452" y="11560"/>
                </a:cubicBezTo>
                <a:cubicBezTo>
                  <a:pt x="14452" y="12090"/>
                  <a:pt x="14055" y="12721"/>
                  <a:pt x="13564" y="12970"/>
                </a:cubicBezTo>
                <a:cubicBezTo>
                  <a:pt x="13072" y="13219"/>
                  <a:pt x="12674" y="12989"/>
                  <a:pt x="12674" y="12456"/>
                </a:cubicBezTo>
                <a:cubicBezTo>
                  <a:pt x="12674" y="11922"/>
                  <a:pt x="13072" y="11290"/>
                  <a:pt x="13564" y="11044"/>
                </a:cubicBezTo>
                <a:cubicBezTo>
                  <a:pt x="13686" y="10983"/>
                  <a:pt x="13803" y="10952"/>
                  <a:pt x="13909" y="10947"/>
                </a:cubicBezTo>
                <a:close/>
                <a:moveTo>
                  <a:pt x="1745" y="11188"/>
                </a:moveTo>
                <a:cubicBezTo>
                  <a:pt x="1851" y="11193"/>
                  <a:pt x="1968" y="11224"/>
                  <a:pt x="2091" y="11284"/>
                </a:cubicBezTo>
                <a:cubicBezTo>
                  <a:pt x="2582" y="11524"/>
                  <a:pt x="2979" y="12142"/>
                  <a:pt x="2979" y="12662"/>
                </a:cubicBezTo>
                <a:cubicBezTo>
                  <a:pt x="2979" y="13181"/>
                  <a:pt x="2582" y="13403"/>
                  <a:pt x="2091" y="13159"/>
                </a:cubicBezTo>
                <a:cubicBezTo>
                  <a:pt x="1600" y="12915"/>
                  <a:pt x="1201" y="12300"/>
                  <a:pt x="1201" y="11784"/>
                </a:cubicBezTo>
                <a:cubicBezTo>
                  <a:pt x="1201" y="11398"/>
                  <a:pt x="1426" y="11175"/>
                  <a:pt x="1745" y="11188"/>
                </a:cubicBezTo>
                <a:close/>
                <a:moveTo>
                  <a:pt x="7689" y="14158"/>
                </a:moveTo>
                <a:cubicBezTo>
                  <a:pt x="7795" y="14164"/>
                  <a:pt x="7912" y="14198"/>
                  <a:pt x="8034" y="14261"/>
                </a:cubicBezTo>
                <a:cubicBezTo>
                  <a:pt x="8526" y="14513"/>
                  <a:pt x="8925" y="15152"/>
                  <a:pt x="8925" y="15685"/>
                </a:cubicBezTo>
                <a:cubicBezTo>
                  <a:pt x="8925" y="16219"/>
                  <a:pt x="8526" y="16443"/>
                  <a:pt x="8034" y="16186"/>
                </a:cubicBezTo>
                <a:cubicBezTo>
                  <a:pt x="7543" y="15930"/>
                  <a:pt x="7146" y="15294"/>
                  <a:pt x="7146" y="14764"/>
                </a:cubicBezTo>
                <a:cubicBezTo>
                  <a:pt x="7146" y="14367"/>
                  <a:pt x="7369" y="14141"/>
                  <a:pt x="7689" y="14158"/>
                </a:cubicBezTo>
                <a:close/>
                <a:moveTo>
                  <a:pt x="1745" y="14317"/>
                </a:moveTo>
                <a:cubicBezTo>
                  <a:pt x="1851" y="14324"/>
                  <a:pt x="1968" y="14356"/>
                  <a:pt x="2091" y="14418"/>
                </a:cubicBezTo>
                <a:cubicBezTo>
                  <a:pt x="2582" y="14665"/>
                  <a:pt x="2979" y="15288"/>
                  <a:pt x="2979" y="15807"/>
                </a:cubicBezTo>
                <a:cubicBezTo>
                  <a:pt x="2979" y="16327"/>
                  <a:pt x="2582" y="16543"/>
                  <a:pt x="2091" y="16291"/>
                </a:cubicBezTo>
                <a:cubicBezTo>
                  <a:pt x="1600" y="16041"/>
                  <a:pt x="1201" y="15421"/>
                  <a:pt x="1201" y="14905"/>
                </a:cubicBezTo>
                <a:cubicBezTo>
                  <a:pt x="1201" y="14518"/>
                  <a:pt x="1426" y="14299"/>
                  <a:pt x="1745" y="14317"/>
                </a:cubicBezTo>
                <a:close/>
                <a:moveTo>
                  <a:pt x="19855" y="14317"/>
                </a:moveTo>
                <a:cubicBezTo>
                  <a:pt x="20174" y="14299"/>
                  <a:pt x="20397" y="14518"/>
                  <a:pt x="20397" y="14905"/>
                </a:cubicBezTo>
                <a:cubicBezTo>
                  <a:pt x="20397" y="15421"/>
                  <a:pt x="19999" y="16041"/>
                  <a:pt x="19507" y="16291"/>
                </a:cubicBezTo>
                <a:cubicBezTo>
                  <a:pt x="19016" y="16543"/>
                  <a:pt x="18619" y="16326"/>
                  <a:pt x="18619" y="15806"/>
                </a:cubicBezTo>
                <a:cubicBezTo>
                  <a:pt x="18619" y="15286"/>
                  <a:pt x="19016" y="14665"/>
                  <a:pt x="19507" y="14418"/>
                </a:cubicBezTo>
                <a:cubicBezTo>
                  <a:pt x="19630" y="14356"/>
                  <a:pt x="19749" y="14324"/>
                  <a:pt x="19855" y="14317"/>
                </a:cubicBezTo>
                <a:close/>
                <a:moveTo>
                  <a:pt x="7689" y="17371"/>
                </a:moveTo>
                <a:cubicBezTo>
                  <a:pt x="7795" y="17379"/>
                  <a:pt x="7912" y="17414"/>
                  <a:pt x="8034" y="17478"/>
                </a:cubicBezTo>
                <a:cubicBezTo>
                  <a:pt x="8526" y="17738"/>
                  <a:pt x="8925" y="18381"/>
                  <a:pt x="8925" y="18915"/>
                </a:cubicBezTo>
                <a:cubicBezTo>
                  <a:pt x="8925" y="19448"/>
                  <a:pt x="8526" y="19665"/>
                  <a:pt x="8034" y="19402"/>
                </a:cubicBezTo>
                <a:cubicBezTo>
                  <a:pt x="7543" y="19139"/>
                  <a:pt x="7146" y="18498"/>
                  <a:pt x="7146" y="17969"/>
                </a:cubicBezTo>
                <a:cubicBezTo>
                  <a:pt x="7146" y="17572"/>
                  <a:pt x="7369" y="17349"/>
                  <a:pt x="7689" y="17371"/>
                </a:cubicBezTo>
                <a:close/>
                <a:moveTo>
                  <a:pt x="13909" y="17371"/>
                </a:moveTo>
                <a:cubicBezTo>
                  <a:pt x="14229" y="17349"/>
                  <a:pt x="14452" y="17572"/>
                  <a:pt x="14452" y="17969"/>
                </a:cubicBezTo>
                <a:cubicBezTo>
                  <a:pt x="14452" y="18498"/>
                  <a:pt x="14055" y="19139"/>
                  <a:pt x="13564" y="19402"/>
                </a:cubicBezTo>
                <a:cubicBezTo>
                  <a:pt x="13072" y="19666"/>
                  <a:pt x="12674" y="19448"/>
                  <a:pt x="12674" y="18915"/>
                </a:cubicBezTo>
                <a:cubicBezTo>
                  <a:pt x="12674" y="18381"/>
                  <a:pt x="13072" y="17738"/>
                  <a:pt x="13564" y="17478"/>
                </a:cubicBezTo>
                <a:cubicBezTo>
                  <a:pt x="13686" y="17414"/>
                  <a:pt x="13803" y="17379"/>
                  <a:pt x="13909" y="17371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5" name="Dice"/>
          <p:cNvSpPr/>
          <p:nvPr/>
        </p:nvSpPr>
        <p:spPr>
          <a:xfrm rot="3698707">
            <a:off x="4310997" y="8507198"/>
            <a:ext cx="376458" cy="438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29" extrusionOk="0">
                <a:moveTo>
                  <a:pt x="10799" y="0"/>
                </a:moveTo>
                <a:cubicBezTo>
                  <a:pt x="10349" y="0"/>
                  <a:pt x="9901" y="98"/>
                  <a:pt x="9496" y="293"/>
                </a:cubicBezTo>
                <a:lnTo>
                  <a:pt x="1179" y="4309"/>
                </a:lnTo>
                <a:cubicBezTo>
                  <a:pt x="660" y="4560"/>
                  <a:pt x="660" y="5199"/>
                  <a:pt x="1179" y="5449"/>
                </a:cubicBezTo>
                <a:lnTo>
                  <a:pt x="9125" y="9287"/>
                </a:lnTo>
                <a:cubicBezTo>
                  <a:pt x="10164" y="9788"/>
                  <a:pt x="11435" y="9788"/>
                  <a:pt x="12473" y="9287"/>
                </a:cubicBezTo>
                <a:lnTo>
                  <a:pt x="20419" y="5449"/>
                </a:lnTo>
                <a:cubicBezTo>
                  <a:pt x="20939" y="5199"/>
                  <a:pt x="20939" y="4560"/>
                  <a:pt x="20419" y="4309"/>
                </a:cubicBezTo>
                <a:lnTo>
                  <a:pt x="12104" y="293"/>
                </a:lnTo>
                <a:cubicBezTo>
                  <a:pt x="11699" y="98"/>
                  <a:pt x="11249" y="0"/>
                  <a:pt x="10799" y="0"/>
                </a:cubicBezTo>
                <a:close/>
                <a:moveTo>
                  <a:pt x="10799" y="1150"/>
                </a:moveTo>
                <a:cubicBezTo>
                  <a:pt x="11133" y="1150"/>
                  <a:pt x="11467" y="1213"/>
                  <a:pt x="11723" y="1336"/>
                </a:cubicBezTo>
                <a:cubicBezTo>
                  <a:pt x="12233" y="1582"/>
                  <a:pt x="12233" y="1980"/>
                  <a:pt x="11723" y="2227"/>
                </a:cubicBezTo>
                <a:cubicBezTo>
                  <a:pt x="11212" y="2473"/>
                  <a:pt x="10386" y="2473"/>
                  <a:pt x="9876" y="2227"/>
                </a:cubicBezTo>
                <a:cubicBezTo>
                  <a:pt x="9365" y="1980"/>
                  <a:pt x="9365" y="1582"/>
                  <a:pt x="9876" y="1336"/>
                </a:cubicBezTo>
                <a:cubicBezTo>
                  <a:pt x="10131" y="1213"/>
                  <a:pt x="10465" y="1150"/>
                  <a:pt x="10799" y="1150"/>
                </a:cubicBezTo>
                <a:close/>
                <a:moveTo>
                  <a:pt x="4625" y="4132"/>
                </a:moveTo>
                <a:cubicBezTo>
                  <a:pt x="4960" y="4132"/>
                  <a:pt x="5294" y="4195"/>
                  <a:pt x="5549" y="4318"/>
                </a:cubicBezTo>
                <a:cubicBezTo>
                  <a:pt x="6059" y="4564"/>
                  <a:pt x="6059" y="4964"/>
                  <a:pt x="5549" y="5210"/>
                </a:cubicBezTo>
                <a:cubicBezTo>
                  <a:pt x="5039" y="5456"/>
                  <a:pt x="4212" y="5456"/>
                  <a:pt x="3702" y="5210"/>
                </a:cubicBezTo>
                <a:cubicBezTo>
                  <a:pt x="3192" y="4964"/>
                  <a:pt x="3192" y="4564"/>
                  <a:pt x="3702" y="4318"/>
                </a:cubicBezTo>
                <a:cubicBezTo>
                  <a:pt x="3957" y="4195"/>
                  <a:pt x="4291" y="4132"/>
                  <a:pt x="4625" y="4132"/>
                </a:cubicBezTo>
                <a:close/>
                <a:moveTo>
                  <a:pt x="10799" y="4132"/>
                </a:moveTo>
                <a:cubicBezTo>
                  <a:pt x="11133" y="4132"/>
                  <a:pt x="11467" y="4195"/>
                  <a:pt x="11723" y="4318"/>
                </a:cubicBezTo>
                <a:cubicBezTo>
                  <a:pt x="12233" y="4564"/>
                  <a:pt x="12233" y="4964"/>
                  <a:pt x="11723" y="5210"/>
                </a:cubicBezTo>
                <a:cubicBezTo>
                  <a:pt x="11212" y="5456"/>
                  <a:pt x="10386" y="5456"/>
                  <a:pt x="9876" y="5210"/>
                </a:cubicBezTo>
                <a:cubicBezTo>
                  <a:pt x="9365" y="4964"/>
                  <a:pt x="9365" y="4564"/>
                  <a:pt x="9876" y="4318"/>
                </a:cubicBezTo>
                <a:cubicBezTo>
                  <a:pt x="10131" y="4195"/>
                  <a:pt x="10465" y="4132"/>
                  <a:pt x="10799" y="4132"/>
                </a:cubicBezTo>
                <a:close/>
                <a:moveTo>
                  <a:pt x="16973" y="4132"/>
                </a:moveTo>
                <a:cubicBezTo>
                  <a:pt x="17307" y="4132"/>
                  <a:pt x="17641" y="4195"/>
                  <a:pt x="17896" y="4318"/>
                </a:cubicBezTo>
                <a:cubicBezTo>
                  <a:pt x="18406" y="4564"/>
                  <a:pt x="18406" y="4964"/>
                  <a:pt x="17896" y="5210"/>
                </a:cubicBezTo>
                <a:cubicBezTo>
                  <a:pt x="17386" y="5456"/>
                  <a:pt x="16559" y="5456"/>
                  <a:pt x="16049" y="5210"/>
                </a:cubicBezTo>
                <a:cubicBezTo>
                  <a:pt x="15539" y="4964"/>
                  <a:pt x="15539" y="4564"/>
                  <a:pt x="16049" y="4318"/>
                </a:cubicBezTo>
                <a:cubicBezTo>
                  <a:pt x="16304" y="4195"/>
                  <a:pt x="16638" y="4132"/>
                  <a:pt x="16973" y="4132"/>
                </a:cubicBezTo>
                <a:close/>
                <a:moveTo>
                  <a:pt x="751" y="6059"/>
                </a:moveTo>
                <a:cubicBezTo>
                  <a:pt x="356" y="6067"/>
                  <a:pt x="0" y="6338"/>
                  <a:pt x="0" y="6713"/>
                </a:cubicBezTo>
                <a:lnTo>
                  <a:pt x="0" y="15191"/>
                </a:lnTo>
                <a:cubicBezTo>
                  <a:pt x="0" y="15970"/>
                  <a:pt x="471" y="16694"/>
                  <a:pt x="1248" y="17105"/>
                </a:cubicBezTo>
                <a:lnTo>
                  <a:pt x="9225" y="21329"/>
                </a:lnTo>
                <a:cubicBezTo>
                  <a:pt x="9737" y="21600"/>
                  <a:pt x="10398" y="21287"/>
                  <a:pt x="10398" y="20773"/>
                </a:cubicBezTo>
                <a:lnTo>
                  <a:pt x="10398" y="12278"/>
                </a:lnTo>
                <a:cubicBezTo>
                  <a:pt x="10398" y="11234"/>
                  <a:pt x="9739" y="10271"/>
                  <a:pt x="8671" y="9759"/>
                </a:cubicBezTo>
                <a:lnTo>
                  <a:pt x="1146" y="6144"/>
                </a:lnTo>
                <a:cubicBezTo>
                  <a:pt x="1017" y="6083"/>
                  <a:pt x="882" y="6056"/>
                  <a:pt x="751" y="6059"/>
                </a:cubicBezTo>
                <a:close/>
                <a:moveTo>
                  <a:pt x="20847" y="6059"/>
                </a:moveTo>
                <a:cubicBezTo>
                  <a:pt x="20716" y="6056"/>
                  <a:pt x="20581" y="6083"/>
                  <a:pt x="20453" y="6144"/>
                </a:cubicBezTo>
                <a:lnTo>
                  <a:pt x="12927" y="9759"/>
                </a:lnTo>
                <a:cubicBezTo>
                  <a:pt x="11859" y="10271"/>
                  <a:pt x="11200" y="11234"/>
                  <a:pt x="11200" y="12278"/>
                </a:cubicBezTo>
                <a:lnTo>
                  <a:pt x="11200" y="20773"/>
                </a:lnTo>
                <a:cubicBezTo>
                  <a:pt x="11200" y="21287"/>
                  <a:pt x="11863" y="21600"/>
                  <a:pt x="12375" y="21329"/>
                </a:cubicBezTo>
                <a:lnTo>
                  <a:pt x="20350" y="17105"/>
                </a:lnTo>
                <a:cubicBezTo>
                  <a:pt x="21127" y="16694"/>
                  <a:pt x="21600" y="15970"/>
                  <a:pt x="21600" y="15191"/>
                </a:cubicBezTo>
                <a:lnTo>
                  <a:pt x="21600" y="6713"/>
                </a:lnTo>
                <a:cubicBezTo>
                  <a:pt x="21600" y="6338"/>
                  <a:pt x="21242" y="6067"/>
                  <a:pt x="20847" y="6059"/>
                </a:cubicBezTo>
                <a:close/>
                <a:moveTo>
                  <a:pt x="10799" y="7115"/>
                </a:moveTo>
                <a:cubicBezTo>
                  <a:pt x="11133" y="7115"/>
                  <a:pt x="11467" y="7176"/>
                  <a:pt x="11723" y="7299"/>
                </a:cubicBezTo>
                <a:cubicBezTo>
                  <a:pt x="12233" y="7546"/>
                  <a:pt x="12233" y="7945"/>
                  <a:pt x="11723" y="8192"/>
                </a:cubicBezTo>
                <a:cubicBezTo>
                  <a:pt x="11212" y="8438"/>
                  <a:pt x="10386" y="8438"/>
                  <a:pt x="9876" y="8192"/>
                </a:cubicBezTo>
                <a:cubicBezTo>
                  <a:pt x="9365" y="7945"/>
                  <a:pt x="9365" y="7546"/>
                  <a:pt x="9876" y="7299"/>
                </a:cubicBezTo>
                <a:cubicBezTo>
                  <a:pt x="10131" y="7176"/>
                  <a:pt x="10465" y="7115"/>
                  <a:pt x="10799" y="7115"/>
                </a:cubicBezTo>
                <a:close/>
                <a:moveTo>
                  <a:pt x="1745" y="8061"/>
                </a:moveTo>
                <a:cubicBezTo>
                  <a:pt x="1851" y="8064"/>
                  <a:pt x="1968" y="8093"/>
                  <a:pt x="2091" y="8152"/>
                </a:cubicBezTo>
                <a:cubicBezTo>
                  <a:pt x="2582" y="8385"/>
                  <a:pt x="2979" y="8996"/>
                  <a:pt x="2979" y="9516"/>
                </a:cubicBezTo>
                <a:cubicBezTo>
                  <a:pt x="2979" y="10036"/>
                  <a:pt x="2582" y="10264"/>
                  <a:pt x="2091" y="10027"/>
                </a:cubicBezTo>
                <a:cubicBezTo>
                  <a:pt x="1600" y="9790"/>
                  <a:pt x="1201" y="9181"/>
                  <a:pt x="1201" y="8665"/>
                </a:cubicBezTo>
                <a:cubicBezTo>
                  <a:pt x="1201" y="8279"/>
                  <a:pt x="1426" y="8052"/>
                  <a:pt x="1745" y="8061"/>
                </a:cubicBezTo>
                <a:close/>
                <a:moveTo>
                  <a:pt x="19855" y="8061"/>
                </a:moveTo>
                <a:cubicBezTo>
                  <a:pt x="20174" y="8052"/>
                  <a:pt x="20397" y="8279"/>
                  <a:pt x="20397" y="8665"/>
                </a:cubicBezTo>
                <a:cubicBezTo>
                  <a:pt x="20397" y="9181"/>
                  <a:pt x="19999" y="9790"/>
                  <a:pt x="19507" y="10027"/>
                </a:cubicBezTo>
                <a:cubicBezTo>
                  <a:pt x="19016" y="10264"/>
                  <a:pt x="18619" y="10036"/>
                  <a:pt x="18619" y="9516"/>
                </a:cubicBezTo>
                <a:cubicBezTo>
                  <a:pt x="18619" y="8996"/>
                  <a:pt x="19016" y="8385"/>
                  <a:pt x="19507" y="8152"/>
                </a:cubicBezTo>
                <a:cubicBezTo>
                  <a:pt x="19630" y="8093"/>
                  <a:pt x="19749" y="8064"/>
                  <a:pt x="19855" y="8061"/>
                </a:cubicBezTo>
                <a:close/>
                <a:moveTo>
                  <a:pt x="7689" y="10947"/>
                </a:moveTo>
                <a:cubicBezTo>
                  <a:pt x="7795" y="10952"/>
                  <a:pt x="7912" y="10983"/>
                  <a:pt x="8034" y="11044"/>
                </a:cubicBezTo>
                <a:cubicBezTo>
                  <a:pt x="8526" y="11290"/>
                  <a:pt x="8925" y="11922"/>
                  <a:pt x="8925" y="12456"/>
                </a:cubicBezTo>
                <a:cubicBezTo>
                  <a:pt x="8925" y="12989"/>
                  <a:pt x="8526" y="13219"/>
                  <a:pt x="8034" y="12970"/>
                </a:cubicBezTo>
                <a:cubicBezTo>
                  <a:pt x="7543" y="12721"/>
                  <a:pt x="7146" y="12090"/>
                  <a:pt x="7146" y="11560"/>
                </a:cubicBezTo>
                <a:cubicBezTo>
                  <a:pt x="7146" y="11163"/>
                  <a:pt x="7369" y="10934"/>
                  <a:pt x="7689" y="10947"/>
                </a:cubicBezTo>
                <a:close/>
                <a:moveTo>
                  <a:pt x="13909" y="10947"/>
                </a:moveTo>
                <a:cubicBezTo>
                  <a:pt x="14229" y="10934"/>
                  <a:pt x="14452" y="11163"/>
                  <a:pt x="14452" y="11560"/>
                </a:cubicBezTo>
                <a:cubicBezTo>
                  <a:pt x="14452" y="12090"/>
                  <a:pt x="14055" y="12721"/>
                  <a:pt x="13564" y="12970"/>
                </a:cubicBezTo>
                <a:cubicBezTo>
                  <a:pt x="13072" y="13219"/>
                  <a:pt x="12674" y="12989"/>
                  <a:pt x="12674" y="12456"/>
                </a:cubicBezTo>
                <a:cubicBezTo>
                  <a:pt x="12674" y="11922"/>
                  <a:pt x="13072" y="11290"/>
                  <a:pt x="13564" y="11044"/>
                </a:cubicBezTo>
                <a:cubicBezTo>
                  <a:pt x="13686" y="10983"/>
                  <a:pt x="13803" y="10952"/>
                  <a:pt x="13909" y="10947"/>
                </a:cubicBezTo>
                <a:close/>
                <a:moveTo>
                  <a:pt x="1745" y="11188"/>
                </a:moveTo>
                <a:cubicBezTo>
                  <a:pt x="1851" y="11193"/>
                  <a:pt x="1968" y="11224"/>
                  <a:pt x="2091" y="11284"/>
                </a:cubicBezTo>
                <a:cubicBezTo>
                  <a:pt x="2582" y="11524"/>
                  <a:pt x="2979" y="12142"/>
                  <a:pt x="2979" y="12662"/>
                </a:cubicBezTo>
                <a:cubicBezTo>
                  <a:pt x="2979" y="13181"/>
                  <a:pt x="2582" y="13403"/>
                  <a:pt x="2091" y="13159"/>
                </a:cubicBezTo>
                <a:cubicBezTo>
                  <a:pt x="1600" y="12915"/>
                  <a:pt x="1201" y="12300"/>
                  <a:pt x="1201" y="11784"/>
                </a:cubicBezTo>
                <a:cubicBezTo>
                  <a:pt x="1201" y="11398"/>
                  <a:pt x="1426" y="11175"/>
                  <a:pt x="1745" y="11188"/>
                </a:cubicBezTo>
                <a:close/>
                <a:moveTo>
                  <a:pt x="7689" y="14158"/>
                </a:moveTo>
                <a:cubicBezTo>
                  <a:pt x="7795" y="14164"/>
                  <a:pt x="7912" y="14198"/>
                  <a:pt x="8034" y="14261"/>
                </a:cubicBezTo>
                <a:cubicBezTo>
                  <a:pt x="8526" y="14513"/>
                  <a:pt x="8925" y="15152"/>
                  <a:pt x="8925" y="15685"/>
                </a:cubicBezTo>
                <a:cubicBezTo>
                  <a:pt x="8925" y="16219"/>
                  <a:pt x="8526" y="16443"/>
                  <a:pt x="8034" y="16186"/>
                </a:cubicBezTo>
                <a:cubicBezTo>
                  <a:pt x="7543" y="15930"/>
                  <a:pt x="7146" y="15294"/>
                  <a:pt x="7146" y="14764"/>
                </a:cubicBezTo>
                <a:cubicBezTo>
                  <a:pt x="7146" y="14367"/>
                  <a:pt x="7369" y="14141"/>
                  <a:pt x="7689" y="14158"/>
                </a:cubicBezTo>
                <a:close/>
                <a:moveTo>
                  <a:pt x="1745" y="14317"/>
                </a:moveTo>
                <a:cubicBezTo>
                  <a:pt x="1851" y="14324"/>
                  <a:pt x="1968" y="14356"/>
                  <a:pt x="2091" y="14418"/>
                </a:cubicBezTo>
                <a:cubicBezTo>
                  <a:pt x="2582" y="14665"/>
                  <a:pt x="2979" y="15288"/>
                  <a:pt x="2979" y="15807"/>
                </a:cubicBezTo>
                <a:cubicBezTo>
                  <a:pt x="2979" y="16327"/>
                  <a:pt x="2582" y="16543"/>
                  <a:pt x="2091" y="16291"/>
                </a:cubicBezTo>
                <a:cubicBezTo>
                  <a:pt x="1600" y="16041"/>
                  <a:pt x="1201" y="15421"/>
                  <a:pt x="1201" y="14905"/>
                </a:cubicBezTo>
                <a:cubicBezTo>
                  <a:pt x="1201" y="14518"/>
                  <a:pt x="1426" y="14299"/>
                  <a:pt x="1745" y="14317"/>
                </a:cubicBezTo>
                <a:close/>
                <a:moveTo>
                  <a:pt x="19855" y="14317"/>
                </a:moveTo>
                <a:cubicBezTo>
                  <a:pt x="20174" y="14299"/>
                  <a:pt x="20397" y="14518"/>
                  <a:pt x="20397" y="14905"/>
                </a:cubicBezTo>
                <a:cubicBezTo>
                  <a:pt x="20397" y="15421"/>
                  <a:pt x="19999" y="16041"/>
                  <a:pt x="19507" y="16291"/>
                </a:cubicBezTo>
                <a:cubicBezTo>
                  <a:pt x="19016" y="16543"/>
                  <a:pt x="18619" y="16326"/>
                  <a:pt x="18619" y="15806"/>
                </a:cubicBezTo>
                <a:cubicBezTo>
                  <a:pt x="18619" y="15286"/>
                  <a:pt x="19016" y="14665"/>
                  <a:pt x="19507" y="14418"/>
                </a:cubicBezTo>
                <a:cubicBezTo>
                  <a:pt x="19630" y="14356"/>
                  <a:pt x="19749" y="14324"/>
                  <a:pt x="19855" y="14317"/>
                </a:cubicBezTo>
                <a:close/>
                <a:moveTo>
                  <a:pt x="7689" y="17371"/>
                </a:moveTo>
                <a:cubicBezTo>
                  <a:pt x="7795" y="17379"/>
                  <a:pt x="7912" y="17414"/>
                  <a:pt x="8034" y="17478"/>
                </a:cubicBezTo>
                <a:cubicBezTo>
                  <a:pt x="8526" y="17738"/>
                  <a:pt x="8925" y="18381"/>
                  <a:pt x="8925" y="18915"/>
                </a:cubicBezTo>
                <a:cubicBezTo>
                  <a:pt x="8925" y="19448"/>
                  <a:pt x="8526" y="19665"/>
                  <a:pt x="8034" y="19402"/>
                </a:cubicBezTo>
                <a:cubicBezTo>
                  <a:pt x="7543" y="19139"/>
                  <a:pt x="7146" y="18498"/>
                  <a:pt x="7146" y="17969"/>
                </a:cubicBezTo>
                <a:cubicBezTo>
                  <a:pt x="7146" y="17572"/>
                  <a:pt x="7369" y="17349"/>
                  <a:pt x="7689" y="17371"/>
                </a:cubicBezTo>
                <a:close/>
                <a:moveTo>
                  <a:pt x="13909" y="17371"/>
                </a:moveTo>
                <a:cubicBezTo>
                  <a:pt x="14229" y="17349"/>
                  <a:pt x="14452" y="17572"/>
                  <a:pt x="14452" y="17969"/>
                </a:cubicBezTo>
                <a:cubicBezTo>
                  <a:pt x="14452" y="18498"/>
                  <a:pt x="14055" y="19139"/>
                  <a:pt x="13564" y="19402"/>
                </a:cubicBezTo>
                <a:cubicBezTo>
                  <a:pt x="13072" y="19666"/>
                  <a:pt x="12674" y="19448"/>
                  <a:pt x="12674" y="18915"/>
                </a:cubicBezTo>
                <a:cubicBezTo>
                  <a:pt x="12674" y="18381"/>
                  <a:pt x="13072" y="17738"/>
                  <a:pt x="13564" y="17478"/>
                </a:cubicBezTo>
                <a:cubicBezTo>
                  <a:pt x="13686" y="17414"/>
                  <a:pt x="13803" y="17379"/>
                  <a:pt x="13909" y="17371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6" name="Dice"/>
          <p:cNvSpPr/>
          <p:nvPr/>
        </p:nvSpPr>
        <p:spPr>
          <a:xfrm rot="3698707">
            <a:off x="4896096" y="10181304"/>
            <a:ext cx="376458" cy="438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29" extrusionOk="0">
                <a:moveTo>
                  <a:pt x="10799" y="0"/>
                </a:moveTo>
                <a:cubicBezTo>
                  <a:pt x="10349" y="0"/>
                  <a:pt x="9901" y="98"/>
                  <a:pt x="9496" y="293"/>
                </a:cubicBezTo>
                <a:lnTo>
                  <a:pt x="1179" y="4309"/>
                </a:lnTo>
                <a:cubicBezTo>
                  <a:pt x="660" y="4560"/>
                  <a:pt x="660" y="5199"/>
                  <a:pt x="1179" y="5449"/>
                </a:cubicBezTo>
                <a:lnTo>
                  <a:pt x="9125" y="9287"/>
                </a:lnTo>
                <a:cubicBezTo>
                  <a:pt x="10164" y="9788"/>
                  <a:pt x="11435" y="9788"/>
                  <a:pt x="12473" y="9287"/>
                </a:cubicBezTo>
                <a:lnTo>
                  <a:pt x="20419" y="5449"/>
                </a:lnTo>
                <a:cubicBezTo>
                  <a:pt x="20939" y="5199"/>
                  <a:pt x="20939" y="4560"/>
                  <a:pt x="20419" y="4309"/>
                </a:cubicBezTo>
                <a:lnTo>
                  <a:pt x="12104" y="293"/>
                </a:lnTo>
                <a:cubicBezTo>
                  <a:pt x="11699" y="98"/>
                  <a:pt x="11249" y="0"/>
                  <a:pt x="10799" y="0"/>
                </a:cubicBezTo>
                <a:close/>
                <a:moveTo>
                  <a:pt x="10799" y="1150"/>
                </a:moveTo>
                <a:cubicBezTo>
                  <a:pt x="11133" y="1150"/>
                  <a:pt x="11467" y="1213"/>
                  <a:pt x="11723" y="1336"/>
                </a:cubicBezTo>
                <a:cubicBezTo>
                  <a:pt x="12233" y="1582"/>
                  <a:pt x="12233" y="1980"/>
                  <a:pt x="11723" y="2227"/>
                </a:cubicBezTo>
                <a:cubicBezTo>
                  <a:pt x="11212" y="2473"/>
                  <a:pt x="10386" y="2473"/>
                  <a:pt x="9876" y="2227"/>
                </a:cubicBezTo>
                <a:cubicBezTo>
                  <a:pt x="9365" y="1980"/>
                  <a:pt x="9365" y="1582"/>
                  <a:pt x="9876" y="1336"/>
                </a:cubicBezTo>
                <a:cubicBezTo>
                  <a:pt x="10131" y="1213"/>
                  <a:pt x="10465" y="1150"/>
                  <a:pt x="10799" y="1150"/>
                </a:cubicBezTo>
                <a:close/>
                <a:moveTo>
                  <a:pt x="4625" y="4132"/>
                </a:moveTo>
                <a:cubicBezTo>
                  <a:pt x="4960" y="4132"/>
                  <a:pt x="5294" y="4195"/>
                  <a:pt x="5549" y="4318"/>
                </a:cubicBezTo>
                <a:cubicBezTo>
                  <a:pt x="6059" y="4564"/>
                  <a:pt x="6059" y="4964"/>
                  <a:pt x="5549" y="5210"/>
                </a:cubicBezTo>
                <a:cubicBezTo>
                  <a:pt x="5039" y="5456"/>
                  <a:pt x="4212" y="5456"/>
                  <a:pt x="3702" y="5210"/>
                </a:cubicBezTo>
                <a:cubicBezTo>
                  <a:pt x="3192" y="4964"/>
                  <a:pt x="3192" y="4564"/>
                  <a:pt x="3702" y="4318"/>
                </a:cubicBezTo>
                <a:cubicBezTo>
                  <a:pt x="3957" y="4195"/>
                  <a:pt x="4291" y="4132"/>
                  <a:pt x="4625" y="4132"/>
                </a:cubicBezTo>
                <a:close/>
                <a:moveTo>
                  <a:pt x="10799" y="4132"/>
                </a:moveTo>
                <a:cubicBezTo>
                  <a:pt x="11133" y="4132"/>
                  <a:pt x="11467" y="4195"/>
                  <a:pt x="11723" y="4318"/>
                </a:cubicBezTo>
                <a:cubicBezTo>
                  <a:pt x="12233" y="4564"/>
                  <a:pt x="12233" y="4964"/>
                  <a:pt x="11723" y="5210"/>
                </a:cubicBezTo>
                <a:cubicBezTo>
                  <a:pt x="11212" y="5456"/>
                  <a:pt x="10386" y="5456"/>
                  <a:pt x="9876" y="5210"/>
                </a:cubicBezTo>
                <a:cubicBezTo>
                  <a:pt x="9365" y="4964"/>
                  <a:pt x="9365" y="4564"/>
                  <a:pt x="9876" y="4318"/>
                </a:cubicBezTo>
                <a:cubicBezTo>
                  <a:pt x="10131" y="4195"/>
                  <a:pt x="10465" y="4132"/>
                  <a:pt x="10799" y="4132"/>
                </a:cubicBezTo>
                <a:close/>
                <a:moveTo>
                  <a:pt x="16973" y="4132"/>
                </a:moveTo>
                <a:cubicBezTo>
                  <a:pt x="17307" y="4132"/>
                  <a:pt x="17641" y="4195"/>
                  <a:pt x="17896" y="4318"/>
                </a:cubicBezTo>
                <a:cubicBezTo>
                  <a:pt x="18406" y="4564"/>
                  <a:pt x="18406" y="4964"/>
                  <a:pt x="17896" y="5210"/>
                </a:cubicBezTo>
                <a:cubicBezTo>
                  <a:pt x="17386" y="5456"/>
                  <a:pt x="16559" y="5456"/>
                  <a:pt x="16049" y="5210"/>
                </a:cubicBezTo>
                <a:cubicBezTo>
                  <a:pt x="15539" y="4964"/>
                  <a:pt x="15539" y="4564"/>
                  <a:pt x="16049" y="4318"/>
                </a:cubicBezTo>
                <a:cubicBezTo>
                  <a:pt x="16304" y="4195"/>
                  <a:pt x="16638" y="4132"/>
                  <a:pt x="16973" y="4132"/>
                </a:cubicBezTo>
                <a:close/>
                <a:moveTo>
                  <a:pt x="751" y="6059"/>
                </a:moveTo>
                <a:cubicBezTo>
                  <a:pt x="356" y="6067"/>
                  <a:pt x="0" y="6338"/>
                  <a:pt x="0" y="6713"/>
                </a:cubicBezTo>
                <a:lnTo>
                  <a:pt x="0" y="15191"/>
                </a:lnTo>
                <a:cubicBezTo>
                  <a:pt x="0" y="15970"/>
                  <a:pt x="471" y="16694"/>
                  <a:pt x="1248" y="17105"/>
                </a:cubicBezTo>
                <a:lnTo>
                  <a:pt x="9225" y="21329"/>
                </a:lnTo>
                <a:cubicBezTo>
                  <a:pt x="9737" y="21600"/>
                  <a:pt x="10398" y="21287"/>
                  <a:pt x="10398" y="20773"/>
                </a:cubicBezTo>
                <a:lnTo>
                  <a:pt x="10398" y="12278"/>
                </a:lnTo>
                <a:cubicBezTo>
                  <a:pt x="10398" y="11234"/>
                  <a:pt x="9739" y="10271"/>
                  <a:pt x="8671" y="9759"/>
                </a:cubicBezTo>
                <a:lnTo>
                  <a:pt x="1146" y="6144"/>
                </a:lnTo>
                <a:cubicBezTo>
                  <a:pt x="1017" y="6083"/>
                  <a:pt x="882" y="6056"/>
                  <a:pt x="751" y="6059"/>
                </a:cubicBezTo>
                <a:close/>
                <a:moveTo>
                  <a:pt x="20847" y="6059"/>
                </a:moveTo>
                <a:cubicBezTo>
                  <a:pt x="20716" y="6056"/>
                  <a:pt x="20581" y="6083"/>
                  <a:pt x="20453" y="6144"/>
                </a:cubicBezTo>
                <a:lnTo>
                  <a:pt x="12927" y="9759"/>
                </a:lnTo>
                <a:cubicBezTo>
                  <a:pt x="11859" y="10271"/>
                  <a:pt x="11200" y="11234"/>
                  <a:pt x="11200" y="12278"/>
                </a:cubicBezTo>
                <a:lnTo>
                  <a:pt x="11200" y="20773"/>
                </a:lnTo>
                <a:cubicBezTo>
                  <a:pt x="11200" y="21287"/>
                  <a:pt x="11863" y="21600"/>
                  <a:pt x="12375" y="21329"/>
                </a:cubicBezTo>
                <a:lnTo>
                  <a:pt x="20350" y="17105"/>
                </a:lnTo>
                <a:cubicBezTo>
                  <a:pt x="21127" y="16694"/>
                  <a:pt x="21600" y="15970"/>
                  <a:pt x="21600" y="15191"/>
                </a:cubicBezTo>
                <a:lnTo>
                  <a:pt x="21600" y="6713"/>
                </a:lnTo>
                <a:cubicBezTo>
                  <a:pt x="21600" y="6338"/>
                  <a:pt x="21242" y="6067"/>
                  <a:pt x="20847" y="6059"/>
                </a:cubicBezTo>
                <a:close/>
                <a:moveTo>
                  <a:pt x="10799" y="7115"/>
                </a:moveTo>
                <a:cubicBezTo>
                  <a:pt x="11133" y="7115"/>
                  <a:pt x="11467" y="7176"/>
                  <a:pt x="11723" y="7299"/>
                </a:cubicBezTo>
                <a:cubicBezTo>
                  <a:pt x="12233" y="7546"/>
                  <a:pt x="12233" y="7945"/>
                  <a:pt x="11723" y="8192"/>
                </a:cubicBezTo>
                <a:cubicBezTo>
                  <a:pt x="11212" y="8438"/>
                  <a:pt x="10386" y="8438"/>
                  <a:pt x="9876" y="8192"/>
                </a:cubicBezTo>
                <a:cubicBezTo>
                  <a:pt x="9365" y="7945"/>
                  <a:pt x="9365" y="7546"/>
                  <a:pt x="9876" y="7299"/>
                </a:cubicBezTo>
                <a:cubicBezTo>
                  <a:pt x="10131" y="7176"/>
                  <a:pt x="10465" y="7115"/>
                  <a:pt x="10799" y="7115"/>
                </a:cubicBezTo>
                <a:close/>
                <a:moveTo>
                  <a:pt x="1745" y="8061"/>
                </a:moveTo>
                <a:cubicBezTo>
                  <a:pt x="1851" y="8064"/>
                  <a:pt x="1968" y="8093"/>
                  <a:pt x="2091" y="8152"/>
                </a:cubicBezTo>
                <a:cubicBezTo>
                  <a:pt x="2582" y="8385"/>
                  <a:pt x="2979" y="8996"/>
                  <a:pt x="2979" y="9516"/>
                </a:cubicBezTo>
                <a:cubicBezTo>
                  <a:pt x="2979" y="10036"/>
                  <a:pt x="2582" y="10264"/>
                  <a:pt x="2091" y="10027"/>
                </a:cubicBezTo>
                <a:cubicBezTo>
                  <a:pt x="1600" y="9790"/>
                  <a:pt x="1201" y="9181"/>
                  <a:pt x="1201" y="8665"/>
                </a:cubicBezTo>
                <a:cubicBezTo>
                  <a:pt x="1201" y="8279"/>
                  <a:pt x="1426" y="8052"/>
                  <a:pt x="1745" y="8061"/>
                </a:cubicBezTo>
                <a:close/>
                <a:moveTo>
                  <a:pt x="19855" y="8061"/>
                </a:moveTo>
                <a:cubicBezTo>
                  <a:pt x="20174" y="8052"/>
                  <a:pt x="20397" y="8279"/>
                  <a:pt x="20397" y="8665"/>
                </a:cubicBezTo>
                <a:cubicBezTo>
                  <a:pt x="20397" y="9181"/>
                  <a:pt x="19999" y="9790"/>
                  <a:pt x="19507" y="10027"/>
                </a:cubicBezTo>
                <a:cubicBezTo>
                  <a:pt x="19016" y="10264"/>
                  <a:pt x="18619" y="10036"/>
                  <a:pt x="18619" y="9516"/>
                </a:cubicBezTo>
                <a:cubicBezTo>
                  <a:pt x="18619" y="8996"/>
                  <a:pt x="19016" y="8385"/>
                  <a:pt x="19507" y="8152"/>
                </a:cubicBezTo>
                <a:cubicBezTo>
                  <a:pt x="19630" y="8093"/>
                  <a:pt x="19749" y="8064"/>
                  <a:pt x="19855" y="8061"/>
                </a:cubicBezTo>
                <a:close/>
                <a:moveTo>
                  <a:pt x="7689" y="10947"/>
                </a:moveTo>
                <a:cubicBezTo>
                  <a:pt x="7795" y="10952"/>
                  <a:pt x="7912" y="10983"/>
                  <a:pt x="8034" y="11044"/>
                </a:cubicBezTo>
                <a:cubicBezTo>
                  <a:pt x="8526" y="11290"/>
                  <a:pt x="8925" y="11922"/>
                  <a:pt x="8925" y="12456"/>
                </a:cubicBezTo>
                <a:cubicBezTo>
                  <a:pt x="8925" y="12989"/>
                  <a:pt x="8526" y="13219"/>
                  <a:pt x="8034" y="12970"/>
                </a:cubicBezTo>
                <a:cubicBezTo>
                  <a:pt x="7543" y="12721"/>
                  <a:pt x="7146" y="12090"/>
                  <a:pt x="7146" y="11560"/>
                </a:cubicBezTo>
                <a:cubicBezTo>
                  <a:pt x="7146" y="11163"/>
                  <a:pt x="7369" y="10934"/>
                  <a:pt x="7689" y="10947"/>
                </a:cubicBezTo>
                <a:close/>
                <a:moveTo>
                  <a:pt x="13909" y="10947"/>
                </a:moveTo>
                <a:cubicBezTo>
                  <a:pt x="14229" y="10934"/>
                  <a:pt x="14452" y="11163"/>
                  <a:pt x="14452" y="11560"/>
                </a:cubicBezTo>
                <a:cubicBezTo>
                  <a:pt x="14452" y="12090"/>
                  <a:pt x="14055" y="12721"/>
                  <a:pt x="13564" y="12970"/>
                </a:cubicBezTo>
                <a:cubicBezTo>
                  <a:pt x="13072" y="13219"/>
                  <a:pt x="12674" y="12989"/>
                  <a:pt x="12674" y="12456"/>
                </a:cubicBezTo>
                <a:cubicBezTo>
                  <a:pt x="12674" y="11922"/>
                  <a:pt x="13072" y="11290"/>
                  <a:pt x="13564" y="11044"/>
                </a:cubicBezTo>
                <a:cubicBezTo>
                  <a:pt x="13686" y="10983"/>
                  <a:pt x="13803" y="10952"/>
                  <a:pt x="13909" y="10947"/>
                </a:cubicBezTo>
                <a:close/>
                <a:moveTo>
                  <a:pt x="1745" y="11188"/>
                </a:moveTo>
                <a:cubicBezTo>
                  <a:pt x="1851" y="11193"/>
                  <a:pt x="1968" y="11224"/>
                  <a:pt x="2091" y="11284"/>
                </a:cubicBezTo>
                <a:cubicBezTo>
                  <a:pt x="2582" y="11524"/>
                  <a:pt x="2979" y="12142"/>
                  <a:pt x="2979" y="12662"/>
                </a:cubicBezTo>
                <a:cubicBezTo>
                  <a:pt x="2979" y="13181"/>
                  <a:pt x="2582" y="13403"/>
                  <a:pt x="2091" y="13159"/>
                </a:cubicBezTo>
                <a:cubicBezTo>
                  <a:pt x="1600" y="12915"/>
                  <a:pt x="1201" y="12300"/>
                  <a:pt x="1201" y="11784"/>
                </a:cubicBezTo>
                <a:cubicBezTo>
                  <a:pt x="1201" y="11398"/>
                  <a:pt x="1426" y="11175"/>
                  <a:pt x="1745" y="11188"/>
                </a:cubicBezTo>
                <a:close/>
                <a:moveTo>
                  <a:pt x="7689" y="14158"/>
                </a:moveTo>
                <a:cubicBezTo>
                  <a:pt x="7795" y="14164"/>
                  <a:pt x="7912" y="14198"/>
                  <a:pt x="8034" y="14261"/>
                </a:cubicBezTo>
                <a:cubicBezTo>
                  <a:pt x="8526" y="14513"/>
                  <a:pt x="8925" y="15152"/>
                  <a:pt x="8925" y="15685"/>
                </a:cubicBezTo>
                <a:cubicBezTo>
                  <a:pt x="8925" y="16219"/>
                  <a:pt x="8526" y="16443"/>
                  <a:pt x="8034" y="16186"/>
                </a:cubicBezTo>
                <a:cubicBezTo>
                  <a:pt x="7543" y="15930"/>
                  <a:pt x="7146" y="15294"/>
                  <a:pt x="7146" y="14764"/>
                </a:cubicBezTo>
                <a:cubicBezTo>
                  <a:pt x="7146" y="14367"/>
                  <a:pt x="7369" y="14141"/>
                  <a:pt x="7689" y="14158"/>
                </a:cubicBezTo>
                <a:close/>
                <a:moveTo>
                  <a:pt x="1745" y="14317"/>
                </a:moveTo>
                <a:cubicBezTo>
                  <a:pt x="1851" y="14324"/>
                  <a:pt x="1968" y="14356"/>
                  <a:pt x="2091" y="14418"/>
                </a:cubicBezTo>
                <a:cubicBezTo>
                  <a:pt x="2582" y="14665"/>
                  <a:pt x="2979" y="15288"/>
                  <a:pt x="2979" y="15807"/>
                </a:cubicBezTo>
                <a:cubicBezTo>
                  <a:pt x="2979" y="16327"/>
                  <a:pt x="2582" y="16543"/>
                  <a:pt x="2091" y="16291"/>
                </a:cubicBezTo>
                <a:cubicBezTo>
                  <a:pt x="1600" y="16041"/>
                  <a:pt x="1201" y="15421"/>
                  <a:pt x="1201" y="14905"/>
                </a:cubicBezTo>
                <a:cubicBezTo>
                  <a:pt x="1201" y="14518"/>
                  <a:pt x="1426" y="14299"/>
                  <a:pt x="1745" y="14317"/>
                </a:cubicBezTo>
                <a:close/>
                <a:moveTo>
                  <a:pt x="19855" y="14317"/>
                </a:moveTo>
                <a:cubicBezTo>
                  <a:pt x="20174" y="14299"/>
                  <a:pt x="20397" y="14518"/>
                  <a:pt x="20397" y="14905"/>
                </a:cubicBezTo>
                <a:cubicBezTo>
                  <a:pt x="20397" y="15421"/>
                  <a:pt x="19999" y="16041"/>
                  <a:pt x="19507" y="16291"/>
                </a:cubicBezTo>
                <a:cubicBezTo>
                  <a:pt x="19016" y="16543"/>
                  <a:pt x="18619" y="16326"/>
                  <a:pt x="18619" y="15806"/>
                </a:cubicBezTo>
                <a:cubicBezTo>
                  <a:pt x="18619" y="15286"/>
                  <a:pt x="19016" y="14665"/>
                  <a:pt x="19507" y="14418"/>
                </a:cubicBezTo>
                <a:cubicBezTo>
                  <a:pt x="19630" y="14356"/>
                  <a:pt x="19749" y="14324"/>
                  <a:pt x="19855" y="14317"/>
                </a:cubicBezTo>
                <a:close/>
                <a:moveTo>
                  <a:pt x="7689" y="17371"/>
                </a:moveTo>
                <a:cubicBezTo>
                  <a:pt x="7795" y="17379"/>
                  <a:pt x="7912" y="17414"/>
                  <a:pt x="8034" y="17478"/>
                </a:cubicBezTo>
                <a:cubicBezTo>
                  <a:pt x="8526" y="17738"/>
                  <a:pt x="8925" y="18381"/>
                  <a:pt x="8925" y="18915"/>
                </a:cubicBezTo>
                <a:cubicBezTo>
                  <a:pt x="8925" y="19448"/>
                  <a:pt x="8526" y="19665"/>
                  <a:pt x="8034" y="19402"/>
                </a:cubicBezTo>
                <a:cubicBezTo>
                  <a:pt x="7543" y="19139"/>
                  <a:pt x="7146" y="18498"/>
                  <a:pt x="7146" y="17969"/>
                </a:cubicBezTo>
                <a:cubicBezTo>
                  <a:pt x="7146" y="17572"/>
                  <a:pt x="7369" y="17349"/>
                  <a:pt x="7689" y="17371"/>
                </a:cubicBezTo>
                <a:close/>
                <a:moveTo>
                  <a:pt x="13909" y="17371"/>
                </a:moveTo>
                <a:cubicBezTo>
                  <a:pt x="14229" y="17349"/>
                  <a:pt x="14452" y="17572"/>
                  <a:pt x="14452" y="17969"/>
                </a:cubicBezTo>
                <a:cubicBezTo>
                  <a:pt x="14452" y="18498"/>
                  <a:pt x="14055" y="19139"/>
                  <a:pt x="13564" y="19402"/>
                </a:cubicBezTo>
                <a:cubicBezTo>
                  <a:pt x="13072" y="19666"/>
                  <a:pt x="12674" y="19448"/>
                  <a:pt x="12674" y="18915"/>
                </a:cubicBezTo>
                <a:cubicBezTo>
                  <a:pt x="12674" y="18381"/>
                  <a:pt x="13072" y="17738"/>
                  <a:pt x="13564" y="17478"/>
                </a:cubicBezTo>
                <a:cubicBezTo>
                  <a:pt x="13686" y="17414"/>
                  <a:pt x="13803" y="17379"/>
                  <a:pt x="13909" y="17371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7" name="Dice"/>
          <p:cNvSpPr/>
          <p:nvPr/>
        </p:nvSpPr>
        <p:spPr>
          <a:xfrm rot="3698707">
            <a:off x="10261760" y="7738270"/>
            <a:ext cx="376459" cy="438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29" extrusionOk="0">
                <a:moveTo>
                  <a:pt x="10799" y="0"/>
                </a:moveTo>
                <a:cubicBezTo>
                  <a:pt x="10349" y="0"/>
                  <a:pt x="9901" y="98"/>
                  <a:pt x="9496" y="293"/>
                </a:cubicBezTo>
                <a:lnTo>
                  <a:pt x="1179" y="4309"/>
                </a:lnTo>
                <a:cubicBezTo>
                  <a:pt x="660" y="4560"/>
                  <a:pt x="660" y="5199"/>
                  <a:pt x="1179" y="5449"/>
                </a:cubicBezTo>
                <a:lnTo>
                  <a:pt x="9125" y="9287"/>
                </a:lnTo>
                <a:cubicBezTo>
                  <a:pt x="10164" y="9788"/>
                  <a:pt x="11435" y="9788"/>
                  <a:pt x="12473" y="9287"/>
                </a:cubicBezTo>
                <a:lnTo>
                  <a:pt x="20419" y="5449"/>
                </a:lnTo>
                <a:cubicBezTo>
                  <a:pt x="20939" y="5199"/>
                  <a:pt x="20939" y="4560"/>
                  <a:pt x="20419" y="4309"/>
                </a:cubicBezTo>
                <a:lnTo>
                  <a:pt x="12104" y="293"/>
                </a:lnTo>
                <a:cubicBezTo>
                  <a:pt x="11699" y="98"/>
                  <a:pt x="11249" y="0"/>
                  <a:pt x="10799" y="0"/>
                </a:cubicBezTo>
                <a:close/>
                <a:moveTo>
                  <a:pt x="10799" y="1150"/>
                </a:moveTo>
                <a:cubicBezTo>
                  <a:pt x="11133" y="1150"/>
                  <a:pt x="11467" y="1213"/>
                  <a:pt x="11723" y="1336"/>
                </a:cubicBezTo>
                <a:cubicBezTo>
                  <a:pt x="12233" y="1582"/>
                  <a:pt x="12233" y="1980"/>
                  <a:pt x="11723" y="2227"/>
                </a:cubicBezTo>
                <a:cubicBezTo>
                  <a:pt x="11212" y="2473"/>
                  <a:pt x="10386" y="2473"/>
                  <a:pt x="9876" y="2227"/>
                </a:cubicBezTo>
                <a:cubicBezTo>
                  <a:pt x="9365" y="1980"/>
                  <a:pt x="9365" y="1582"/>
                  <a:pt x="9876" y="1336"/>
                </a:cubicBezTo>
                <a:cubicBezTo>
                  <a:pt x="10131" y="1213"/>
                  <a:pt x="10465" y="1150"/>
                  <a:pt x="10799" y="1150"/>
                </a:cubicBezTo>
                <a:close/>
                <a:moveTo>
                  <a:pt x="4625" y="4132"/>
                </a:moveTo>
                <a:cubicBezTo>
                  <a:pt x="4960" y="4132"/>
                  <a:pt x="5294" y="4195"/>
                  <a:pt x="5549" y="4318"/>
                </a:cubicBezTo>
                <a:cubicBezTo>
                  <a:pt x="6059" y="4564"/>
                  <a:pt x="6059" y="4964"/>
                  <a:pt x="5549" y="5210"/>
                </a:cubicBezTo>
                <a:cubicBezTo>
                  <a:pt x="5039" y="5456"/>
                  <a:pt x="4212" y="5456"/>
                  <a:pt x="3702" y="5210"/>
                </a:cubicBezTo>
                <a:cubicBezTo>
                  <a:pt x="3192" y="4964"/>
                  <a:pt x="3192" y="4564"/>
                  <a:pt x="3702" y="4318"/>
                </a:cubicBezTo>
                <a:cubicBezTo>
                  <a:pt x="3957" y="4195"/>
                  <a:pt x="4291" y="4132"/>
                  <a:pt x="4625" y="4132"/>
                </a:cubicBezTo>
                <a:close/>
                <a:moveTo>
                  <a:pt x="10799" y="4132"/>
                </a:moveTo>
                <a:cubicBezTo>
                  <a:pt x="11133" y="4132"/>
                  <a:pt x="11467" y="4195"/>
                  <a:pt x="11723" y="4318"/>
                </a:cubicBezTo>
                <a:cubicBezTo>
                  <a:pt x="12233" y="4564"/>
                  <a:pt x="12233" y="4964"/>
                  <a:pt x="11723" y="5210"/>
                </a:cubicBezTo>
                <a:cubicBezTo>
                  <a:pt x="11212" y="5456"/>
                  <a:pt x="10386" y="5456"/>
                  <a:pt x="9876" y="5210"/>
                </a:cubicBezTo>
                <a:cubicBezTo>
                  <a:pt x="9365" y="4964"/>
                  <a:pt x="9365" y="4564"/>
                  <a:pt x="9876" y="4318"/>
                </a:cubicBezTo>
                <a:cubicBezTo>
                  <a:pt x="10131" y="4195"/>
                  <a:pt x="10465" y="4132"/>
                  <a:pt x="10799" y="4132"/>
                </a:cubicBezTo>
                <a:close/>
                <a:moveTo>
                  <a:pt x="16973" y="4132"/>
                </a:moveTo>
                <a:cubicBezTo>
                  <a:pt x="17307" y="4132"/>
                  <a:pt x="17641" y="4195"/>
                  <a:pt x="17896" y="4318"/>
                </a:cubicBezTo>
                <a:cubicBezTo>
                  <a:pt x="18406" y="4564"/>
                  <a:pt x="18406" y="4964"/>
                  <a:pt x="17896" y="5210"/>
                </a:cubicBezTo>
                <a:cubicBezTo>
                  <a:pt x="17386" y="5456"/>
                  <a:pt x="16559" y="5456"/>
                  <a:pt x="16049" y="5210"/>
                </a:cubicBezTo>
                <a:cubicBezTo>
                  <a:pt x="15539" y="4964"/>
                  <a:pt x="15539" y="4564"/>
                  <a:pt x="16049" y="4318"/>
                </a:cubicBezTo>
                <a:cubicBezTo>
                  <a:pt x="16304" y="4195"/>
                  <a:pt x="16638" y="4132"/>
                  <a:pt x="16973" y="4132"/>
                </a:cubicBezTo>
                <a:close/>
                <a:moveTo>
                  <a:pt x="751" y="6059"/>
                </a:moveTo>
                <a:cubicBezTo>
                  <a:pt x="356" y="6067"/>
                  <a:pt x="0" y="6338"/>
                  <a:pt x="0" y="6713"/>
                </a:cubicBezTo>
                <a:lnTo>
                  <a:pt x="0" y="15191"/>
                </a:lnTo>
                <a:cubicBezTo>
                  <a:pt x="0" y="15970"/>
                  <a:pt x="471" y="16694"/>
                  <a:pt x="1248" y="17105"/>
                </a:cubicBezTo>
                <a:lnTo>
                  <a:pt x="9225" y="21329"/>
                </a:lnTo>
                <a:cubicBezTo>
                  <a:pt x="9737" y="21600"/>
                  <a:pt x="10398" y="21287"/>
                  <a:pt x="10398" y="20773"/>
                </a:cubicBezTo>
                <a:lnTo>
                  <a:pt x="10398" y="12278"/>
                </a:lnTo>
                <a:cubicBezTo>
                  <a:pt x="10398" y="11234"/>
                  <a:pt x="9739" y="10271"/>
                  <a:pt x="8671" y="9759"/>
                </a:cubicBezTo>
                <a:lnTo>
                  <a:pt x="1146" y="6144"/>
                </a:lnTo>
                <a:cubicBezTo>
                  <a:pt x="1017" y="6083"/>
                  <a:pt x="882" y="6056"/>
                  <a:pt x="751" y="6059"/>
                </a:cubicBezTo>
                <a:close/>
                <a:moveTo>
                  <a:pt x="20847" y="6059"/>
                </a:moveTo>
                <a:cubicBezTo>
                  <a:pt x="20716" y="6056"/>
                  <a:pt x="20581" y="6083"/>
                  <a:pt x="20453" y="6144"/>
                </a:cubicBezTo>
                <a:lnTo>
                  <a:pt x="12927" y="9759"/>
                </a:lnTo>
                <a:cubicBezTo>
                  <a:pt x="11859" y="10271"/>
                  <a:pt x="11200" y="11234"/>
                  <a:pt x="11200" y="12278"/>
                </a:cubicBezTo>
                <a:lnTo>
                  <a:pt x="11200" y="20773"/>
                </a:lnTo>
                <a:cubicBezTo>
                  <a:pt x="11200" y="21287"/>
                  <a:pt x="11863" y="21600"/>
                  <a:pt x="12375" y="21329"/>
                </a:cubicBezTo>
                <a:lnTo>
                  <a:pt x="20350" y="17105"/>
                </a:lnTo>
                <a:cubicBezTo>
                  <a:pt x="21127" y="16694"/>
                  <a:pt x="21600" y="15970"/>
                  <a:pt x="21600" y="15191"/>
                </a:cubicBezTo>
                <a:lnTo>
                  <a:pt x="21600" y="6713"/>
                </a:lnTo>
                <a:cubicBezTo>
                  <a:pt x="21600" y="6338"/>
                  <a:pt x="21242" y="6067"/>
                  <a:pt x="20847" y="6059"/>
                </a:cubicBezTo>
                <a:close/>
                <a:moveTo>
                  <a:pt x="10799" y="7115"/>
                </a:moveTo>
                <a:cubicBezTo>
                  <a:pt x="11133" y="7115"/>
                  <a:pt x="11467" y="7176"/>
                  <a:pt x="11723" y="7299"/>
                </a:cubicBezTo>
                <a:cubicBezTo>
                  <a:pt x="12233" y="7546"/>
                  <a:pt x="12233" y="7945"/>
                  <a:pt x="11723" y="8192"/>
                </a:cubicBezTo>
                <a:cubicBezTo>
                  <a:pt x="11212" y="8438"/>
                  <a:pt x="10386" y="8438"/>
                  <a:pt x="9876" y="8192"/>
                </a:cubicBezTo>
                <a:cubicBezTo>
                  <a:pt x="9365" y="7945"/>
                  <a:pt x="9365" y="7546"/>
                  <a:pt x="9876" y="7299"/>
                </a:cubicBezTo>
                <a:cubicBezTo>
                  <a:pt x="10131" y="7176"/>
                  <a:pt x="10465" y="7115"/>
                  <a:pt x="10799" y="7115"/>
                </a:cubicBezTo>
                <a:close/>
                <a:moveTo>
                  <a:pt x="1745" y="8061"/>
                </a:moveTo>
                <a:cubicBezTo>
                  <a:pt x="1851" y="8064"/>
                  <a:pt x="1968" y="8093"/>
                  <a:pt x="2091" y="8152"/>
                </a:cubicBezTo>
                <a:cubicBezTo>
                  <a:pt x="2582" y="8385"/>
                  <a:pt x="2979" y="8996"/>
                  <a:pt x="2979" y="9516"/>
                </a:cubicBezTo>
                <a:cubicBezTo>
                  <a:pt x="2979" y="10036"/>
                  <a:pt x="2582" y="10264"/>
                  <a:pt x="2091" y="10027"/>
                </a:cubicBezTo>
                <a:cubicBezTo>
                  <a:pt x="1600" y="9790"/>
                  <a:pt x="1201" y="9181"/>
                  <a:pt x="1201" y="8665"/>
                </a:cubicBezTo>
                <a:cubicBezTo>
                  <a:pt x="1201" y="8279"/>
                  <a:pt x="1426" y="8052"/>
                  <a:pt x="1745" y="8061"/>
                </a:cubicBezTo>
                <a:close/>
                <a:moveTo>
                  <a:pt x="19855" y="8061"/>
                </a:moveTo>
                <a:cubicBezTo>
                  <a:pt x="20174" y="8052"/>
                  <a:pt x="20397" y="8279"/>
                  <a:pt x="20397" y="8665"/>
                </a:cubicBezTo>
                <a:cubicBezTo>
                  <a:pt x="20397" y="9181"/>
                  <a:pt x="19999" y="9790"/>
                  <a:pt x="19507" y="10027"/>
                </a:cubicBezTo>
                <a:cubicBezTo>
                  <a:pt x="19016" y="10264"/>
                  <a:pt x="18619" y="10036"/>
                  <a:pt x="18619" y="9516"/>
                </a:cubicBezTo>
                <a:cubicBezTo>
                  <a:pt x="18619" y="8996"/>
                  <a:pt x="19016" y="8385"/>
                  <a:pt x="19507" y="8152"/>
                </a:cubicBezTo>
                <a:cubicBezTo>
                  <a:pt x="19630" y="8093"/>
                  <a:pt x="19749" y="8064"/>
                  <a:pt x="19855" y="8061"/>
                </a:cubicBezTo>
                <a:close/>
                <a:moveTo>
                  <a:pt x="7689" y="10947"/>
                </a:moveTo>
                <a:cubicBezTo>
                  <a:pt x="7795" y="10952"/>
                  <a:pt x="7912" y="10983"/>
                  <a:pt x="8034" y="11044"/>
                </a:cubicBezTo>
                <a:cubicBezTo>
                  <a:pt x="8526" y="11290"/>
                  <a:pt x="8925" y="11922"/>
                  <a:pt x="8925" y="12456"/>
                </a:cubicBezTo>
                <a:cubicBezTo>
                  <a:pt x="8925" y="12989"/>
                  <a:pt x="8526" y="13219"/>
                  <a:pt x="8034" y="12970"/>
                </a:cubicBezTo>
                <a:cubicBezTo>
                  <a:pt x="7543" y="12721"/>
                  <a:pt x="7146" y="12090"/>
                  <a:pt x="7146" y="11560"/>
                </a:cubicBezTo>
                <a:cubicBezTo>
                  <a:pt x="7146" y="11163"/>
                  <a:pt x="7369" y="10934"/>
                  <a:pt x="7689" y="10947"/>
                </a:cubicBezTo>
                <a:close/>
                <a:moveTo>
                  <a:pt x="13909" y="10947"/>
                </a:moveTo>
                <a:cubicBezTo>
                  <a:pt x="14229" y="10934"/>
                  <a:pt x="14452" y="11163"/>
                  <a:pt x="14452" y="11560"/>
                </a:cubicBezTo>
                <a:cubicBezTo>
                  <a:pt x="14452" y="12090"/>
                  <a:pt x="14055" y="12721"/>
                  <a:pt x="13564" y="12970"/>
                </a:cubicBezTo>
                <a:cubicBezTo>
                  <a:pt x="13072" y="13219"/>
                  <a:pt x="12674" y="12989"/>
                  <a:pt x="12674" y="12456"/>
                </a:cubicBezTo>
                <a:cubicBezTo>
                  <a:pt x="12674" y="11922"/>
                  <a:pt x="13072" y="11290"/>
                  <a:pt x="13564" y="11044"/>
                </a:cubicBezTo>
                <a:cubicBezTo>
                  <a:pt x="13686" y="10983"/>
                  <a:pt x="13803" y="10952"/>
                  <a:pt x="13909" y="10947"/>
                </a:cubicBezTo>
                <a:close/>
                <a:moveTo>
                  <a:pt x="1745" y="11188"/>
                </a:moveTo>
                <a:cubicBezTo>
                  <a:pt x="1851" y="11193"/>
                  <a:pt x="1968" y="11224"/>
                  <a:pt x="2091" y="11284"/>
                </a:cubicBezTo>
                <a:cubicBezTo>
                  <a:pt x="2582" y="11524"/>
                  <a:pt x="2979" y="12142"/>
                  <a:pt x="2979" y="12662"/>
                </a:cubicBezTo>
                <a:cubicBezTo>
                  <a:pt x="2979" y="13181"/>
                  <a:pt x="2582" y="13403"/>
                  <a:pt x="2091" y="13159"/>
                </a:cubicBezTo>
                <a:cubicBezTo>
                  <a:pt x="1600" y="12915"/>
                  <a:pt x="1201" y="12300"/>
                  <a:pt x="1201" y="11784"/>
                </a:cubicBezTo>
                <a:cubicBezTo>
                  <a:pt x="1201" y="11398"/>
                  <a:pt x="1426" y="11175"/>
                  <a:pt x="1745" y="11188"/>
                </a:cubicBezTo>
                <a:close/>
                <a:moveTo>
                  <a:pt x="7689" y="14158"/>
                </a:moveTo>
                <a:cubicBezTo>
                  <a:pt x="7795" y="14164"/>
                  <a:pt x="7912" y="14198"/>
                  <a:pt x="8034" y="14261"/>
                </a:cubicBezTo>
                <a:cubicBezTo>
                  <a:pt x="8526" y="14513"/>
                  <a:pt x="8925" y="15152"/>
                  <a:pt x="8925" y="15685"/>
                </a:cubicBezTo>
                <a:cubicBezTo>
                  <a:pt x="8925" y="16219"/>
                  <a:pt x="8526" y="16443"/>
                  <a:pt x="8034" y="16186"/>
                </a:cubicBezTo>
                <a:cubicBezTo>
                  <a:pt x="7543" y="15930"/>
                  <a:pt x="7146" y="15294"/>
                  <a:pt x="7146" y="14764"/>
                </a:cubicBezTo>
                <a:cubicBezTo>
                  <a:pt x="7146" y="14367"/>
                  <a:pt x="7369" y="14141"/>
                  <a:pt x="7689" y="14158"/>
                </a:cubicBezTo>
                <a:close/>
                <a:moveTo>
                  <a:pt x="1745" y="14317"/>
                </a:moveTo>
                <a:cubicBezTo>
                  <a:pt x="1851" y="14324"/>
                  <a:pt x="1968" y="14356"/>
                  <a:pt x="2091" y="14418"/>
                </a:cubicBezTo>
                <a:cubicBezTo>
                  <a:pt x="2582" y="14665"/>
                  <a:pt x="2979" y="15288"/>
                  <a:pt x="2979" y="15807"/>
                </a:cubicBezTo>
                <a:cubicBezTo>
                  <a:pt x="2979" y="16327"/>
                  <a:pt x="2582" y="16543"/>
                  <a:pt x="2091" y="16291"/>
                </a:cubicBezTo>
                <a:cubicBezTo>
                  <a:pt x="1600" y="16041"/>
                  <a:pt x="1201" y="15421"/>
                  <a:pt x="1201" y="14905"/>
                </a:cubicBezTo>
                <a:cubicBezTo>
                  <a:pt x="1201" y="14518"/>
                  <a:pt x="1426" y="14299"/>
                  <a:pt x="1745" y="14317"/>
                </a:cubicBezTo>
                <a:close/>
                <a:moveTo>
                  <a:pt x="19855" y="14317"/>
                </a:moveTo>
                <a:cubicBezTo>
                  <a:pt x="20174" y="14299"/>
                  <a:pt x="20397" y="14518"/>
                  <a:pt x="20397" y="14905"/>
                </a:cubicBezTo>
                <a:cubicBezTo>
                  <a:pt x="20397" y="15421"/>
                  <a:pt x="19999" y="16041"/>
                  <a:pt x="19507" y="16291"/>
                </a:cubicBezTo>
                <a:cubicBezTo>
                  <a:pt x="19016" y="16543"/>
                  <a:pt x="18619" y="16326"/>
                  <a:pt x="18619" y="15806"/>
                </a:cubicBezTo>
                <a:cubicBezTo>
                  <a:pt x="18619" y="15286"/>
                  <a:pt x="19016" y="14665"/>
                  <a:pt x="19507" y="14418"/>
                </a:cubicBezTo>
                <a:cubicBezTo>
                  <a:pt x="19630" y="14356"/>
                  <a:pt x="19749" y="14324"/>
                  <a:pt x="19855" y="14317"/>
                </a:cubicBezTo>
                <a:close/>
                <a:moveTo>
                  <a:pt x="7689" y="17371"/>
                </a:moveTo>
                <a:cubicBezTo>
                  <a:pt x="7795" y="17379"/>
                  <a:pt x="7912" y="17414"/>
                  <a:pt x="8034" y="17478"/>
                </a:cubicBezTo>
                <a:cubicBezTo>
                  <a:pt x="8526" y="17738"/>
                  <a:pt x="8925" y="18381"/>
                  <a:pt x="8925" y="18915"/>
                </a:cubicBezTo>
                <a:cubicBezTo>
                  <a:pt x="8925" y="19448"/>
                  <a:pt x="8526" y="19665"/>
                  <a:pt x="8034" y="19402"/>
                </a:cubicBezTo>
                <a:cubicBezTo>
                  <a:pt x="7543" y="19139"/>
                  <a:pt x="7146" y="18498"/>
                  <a:pt x="7146" y="17969"/>
                </a:cubicBezTo>
                <a:cubicBezTo>
                  <a:pt x="7146" y="17572"/>
                  <a:pt x="7369" y="17349"/>
                  <a:pt x="7689" y="17371"/>
                </a:cubicBezTo>
                <a:close/>
                <a:moveTo>
                  <a:pt x="13909" y="17371"/>
                </a:moveTo>
                <a:cubicBezTo>
                  <a:pt x="14229" y="17349"/>
                  <a:pt x="14452" y="17572"/>
                  <a:pt x="14452" y="17969"/>
                </a:cubicBezTo>
                <a:cubicBezTo>
                  <a:pt x="14452" y="18498"/>
                  <a:pt x="14055" y="19139"/>
                  <a:pt x="13564" y="19402"/>
                </a:cubicBezTo>
                <a:cubicBezTo>
                  <a:pt x="13072" y="19666"/>
                  <a:pt x="12674" y="19448"/>
                  <a:pt x="12674" y="18915"/>
                </a:cubicBezTo>
                <a:cubicBezTo>
                  <a:pt x="12674" y="18381"/>
                  <a:pt x="13072" y="17738"/>
                  <a:pt x="13564" y="17478"/>
                </a:cubicBezTo>
                <a:cubicBezTo>
                  <a:pt x="13686" y="17414"/>
                  <a:pt x="13803" y="17379"/>
                  <a:pt x="13909" y="17371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8" name="Dice"/>
          <p:cNvSpPr/>
          <p:nvPr/>
        </p:nvSpPr>
        <p:spPr>
          <a:xfrm rot="3698707">
            <a:off x="10261760" y="9865468"/>
            <a:ext cx="376459" cy="438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29" extrusionOk="0">
                <a:moveTo>
                  <a:pt x="10799" y="0"/>
                </a:moveTo>
                <a:cubicBezTo>
                  <a:pt x="10349" y="0"/>
                  <a:pt x="9901" y="98"/>
                  <a:pt x="9496" y="293"/>
                </a:cubicBezTo>
                <a:lnTo>
                  <a:pt x="1179" y="4309"/>
                </a:lnTo>
                <a:cubicBezTo>
                  <a:pt x="660" y="4560"/>
                  <a:pt x="660" y="5199"/>
                  <a:pt x="1179" y="5449"/>
                </a:cubicBezTo>
                <a:lnTo>
                  <a:pt x="9125" y="9287"/>
                </a:lnTo>
                <a:cubicBezTo>
                  <a:pt x="10164" y="9788"/>
                  <a:pt x="11435" y="9788"/>
                  <a:pt x="12473" y="9287"/>
                </a:cubicBezTo>
                <a:lnTo>
                  <a:pt x="20419" y="5449"/>
                </a:lnTo>
                <a:cubicBezTo>
                  <a:pt x="20939" y="5199"/>
                  <a:pt x="20939" y="4560"/>
                  <a:pt x="20419" y="4309"/>
                </a:cubicBezTo>
                <a:lnTo>
                  <a:pt x="12104" y="293"/>
                </a:lnTo>
                <a:cubicBezTo>
                  <a:pt x="11699" y="98"/>
                  <a:pt x="11249" y="0"/>
                  <a:pt x="10799" y="0"/>
                </a:cubicBezTo>
                <a:close/>
                <a:moveTo>
                  <a:pt x="10799" y="1150"/>
                </a:moveTo>
                <a:cubicBezTo>
                  <a:pt x="11133" y="1150"/>
                  <a:pt x="11467" y="1213"/>
                  <a:pt x="11723" y="1336"/>
                </a:cubicBezTo>
                <a:cubicBezTo>
                  <a:pt x="12233" y="1582"/>
                  <a:pt x="12233" y="1980"/>
                  <a:pt x="11723" y="2227"/>
                </a:cubicBezTo>
                <a:cubicBezTo>
                  <a:pt x="11212" y="2473"/>
                  <a:pt x="10386" y="2473"/>
                  <a:pt x="9876" y="2227"/>
                </a:cubicBezTo>
                <a:cubicBezTo>
                  <a:pt x="9365" y="1980"/>
                  <a:pt x="9365" y="1582"/>
                  <a:pt x="9876" y="1336"/>
                </a:cubicBezTo>
                <a:cubicBezTo>
                  <a:pt x="10131" y="1213"/>
                  <a:pt x="10465" y="1150"/>
                  <a:pt x="10799" y="1150"/>
                </a:cubicBezTo>
                <a:close/>
                <a:moveTo>
                  <a:pt x="4625" y="4132"/>
                </a:moveTo>
                <a:cubicBezTo>
                  <a:pt x="4960" y="4132"/>
                  <a:pt x="5294" y="4195"/>
                  <a:pt x="5549" y="4318"/>
                </a:cubicBezTo>
                <a:cubicBezTo>
                  <a:pt x="6059" y="4564"/>
                  <a:pt x="6059" y="4964"/>
                  <a:pt x="5549" y="5210"/>
                </a:cubicBezTo>
                <a:cubicBezTo>
                  <a:pt x="5039" y="5456"/>
                  <a:pt x="4212" y="5456"/>
                  <a:pt x="3702" y="5210"/>
                </a:cubicBezTo>
                <a:cubicBezTo>
                  <a:pt x="3192" y="4964"/>
                  <a:pt x="3192" y="4564"/>
                  <a:pt x="3702" y="4318"/>
                </a:cubicBezTo>
                <a:cubicBezTo>
                  <a:pt x="3957" y="4195"/>
                  <a:pt x="4291" y="4132"/>
                  <a:pt x="4625" y="4132"/>
                </a:cubicBezTo>
                <a:close/>
                <a:moveTo>
                  <a:pt x="10799" y="4132"/>
                </a:moveTo>
                <a:cubicBezTo>
                  <a:pt x="11133" y="4132"/>
                  <a:pt x="11467" y="4195"/>
                  <a:pt x="11723" y="4318"/>
                </a:cubicBezTo>
                <a:cubicBezTo>
                  <a:pt x="12233" y="4564"/>
                  <a:pt x="12233" y="4964"/>
                  <a:pt x="11723" y="5210"/>
                </a:cubicBezTo>
                <a:cubicBezTo>
                  <a:pt x="11212" y="5456"/>
                  <a:pt x="10386" y="5456"/>
                  <a:pt x="9876" y="5210"/>
                </a:cubicBezTo>
                <a:cubicBezTo>
                  <a:pt x="9365" y="4964"/>
                  <a:pt x="9365" y="4564"/>
                  <a:pt x="9876" y="4318"/>
                </a:cubicBezTo>
                <a:cubicBezTo>
                  <a:pt x="10131" y="4195"/>
                  <a:pt x="10465" y="4132"/>
                  <a:pt x="10799" y="4132"/>
                </a:cubicBezTo>
                <a:close/>
                <a:moveTo>
                  <a:pt x="16973" y="4132"/>
                </a:moveTo>
                <a:cubicBezTo>
                  <a:pt x="17307" y="4132"/>
                  <a:pt x="17641" y="4195"/>
                  <a:pt x="17896" y="4318"/>
                </a:cubicBezTo>
                <a:cubicBezTo>
                  <a:pt x="18406" y="4564"/>
                  <a:pt x="18406" y="4964"/>
                  <a:pt x="17896" y="5210"/>
                </a:cubicBezTo>
                <a:cubicBezTo>
                  <a:pt x="17386" y="5456"/>
                  <a:pt x="16559" y="5456"/>
                  <a:pt x="16049" y="5210"/>
                </a:cubicBezTo>
                <a:cubicBezTo>
                  <a:pt x="15539" y="4964"/>
                  <a:pt x="15539" y="4564"/>
                  <a:pt x="16049" y="4318"/>
                </a:cubicBezTo>
                <a:cubicBezTo>
                  <a:pt x="16304" y="4195"/>
                  <a:pt x="16638" y="4132"/>
                  <a:pt x="16973" y="4132"/>
                </a:cubicBezTo>
                <a:close/>
                <a:moveTo>
                  <a:pt x="751" y="6059"/>
                </a:moveTo>
                <a:cubicBezTo>
                  <a:pt x="356" y="6067"/>
                  <a:pt x="0" y="6338"/>
                  <a:pt x="0" y="6713"/>
                </a:cubicBezTo>
                <a:lnTo>
                  <a:pt x="0" y="15191"/>
                </a:lnTo>
                <a:cubicBezTo>
                  <a:pt x="0" y="15970"/>
                  <a:pt x="471" y="16694"/>
                  <a:pt x="1248" y="17105"/>
                </a:cubicBezTo>
                <a:lnTo>
                  <a:pt x="9225" y="21329"/>
                </a:lnTo>
                <a:cubicBezTo>
                  <a:pt x="9737" y="21600"/>
                  <a:pt x="10398" y="21287"/>
                  <a:pt x="10398" y="20773"/>
                </a:cubicBezTo>
                <a:lnTo>
                  <a:pt x="10398" y="12278"/>
                </a:lnTo>
                <a:cubicBezTo>
                  <a:pt x="10398" y="11234"/>
                  <a:pt x="9739" y="10271"/>
                  <a:pt x="8671" y="9759"/>
                </a:cubicBezTo>
                <a:lnTo>
                  <a:pt x="1146" y="6144"/>
                </a:lnTo>
                <a:cubicBezTo>
                  <a:pt x="1017" y="6083"/>
                  <a:pt x="882" y="6056"/>
                  <a:pt x="751" y="6059"/>
                </a:cubicBezTo>
                <a:close/>
                <a:moveTo>
                  <a:pt x="20847" y="6059"/>
                </a:moveTo>
                <a:cubicBezTo>
                  <a:pt x="20716" y="6056"/>
                  <a:pt x="20581" y="6083"/>
                  <a:pt x="20453" y="6144"/>
                </a:cubicBezTo>
                <a:lnTo>
                  <a:pt x="12927" y="9759"/>
                </a:lnTo>
                <a:cubicBezTo>
                  <a:pt x="11859" y="10271"/>
                  <a:pt x="11200" y="11234"/>
                  <a:pt x="11200" y="12278"/>
                </a:cubicBezTo>
                <a:lnTo>
                  <a:pt x="11200" y="20773"/>
                </a:lnTo>
                <a:cubicBezTo>
                  <a:pt x="11200" y="21287"/>
                  <a:pt x="11863" y="21600"/>
                  <a:pt x="12375" y="21329"/>
                </a:cubicBezTo>
                <a:lnTo>
                  <a:pt x="20350" y="17105"/>
                </a:lnTo>
                <a:cubicBezTo>
                  <a:pt x="21127" y="16694"/>
                  <a:pt x="21600" y="15970"/>
                  <a:pt x="21600" y="15191"/>
                </a:cubicBezTo>
                <a:lnTo>
                  <a:pt x="21600" y="6713"/>
                </a:lnTo>
                <a:cubicBezTo>
                  <a:pt x="21600" y="6338"/>
                  <a:pt x="21242" y="6067"/>
                  <a:pt x="20847" y="6059"/>
                </a:cubicBezTo>
                <a:close/>
                <a:moveTo>
                  <a:pt x="10799" y="7115"/>
                </a:moveTo>
                <a:cubicBezTo>
                  <a:pt x="11133" y="7115"/>
                  <a:pt x="11467" y="7176"/>
                  <a:pt x="11723" y="7299"/>
                </a:cubicBezTo>
                <a:cubicBezTo>
                  <a:pt x="12233" y="7546"/>
                  <a:pt x="12233" y="7945"/>
                  <a:pt x="11723" y="8192"/>
                </a:cubicBezTo>
                <a:cubicBezTo>
                  <a:pt x="11212" y="8438"/>
                  <a:pt x="10386" y="8438"/>
                  <a:pt x="9876" y="8192"/>
                </a:cubicBezTo>
                <a:cubicBezTo>
                  <a:pt x="9365" y="7945"/>
                  <a:pt x="9365" y="7546"/>
                  <a:pt x="9876" y="7299"/>
                </a:cubicBezTo>
                <a:cubicBezTo>
                  <a:pt x="10131" y="7176"/>
                  <a:pt x="10465" y="7115"/>
                  <a:pt x="10799" y="7115"/>
                </a:cubicBezTo>
                <a:close/>
                <a:moveTo>
                  <a:pt x="1745" y="8061"/>
                </a:moveTo>
                <a:cubicBezTo>
                  <a:pt x="1851" y="8064"/>
                  <a:pt x="1968" y="8093"/>
                  <a:pt x="2091" y="8152"/>
                </a:cubicBezTo>
                <a:cubicBezTo>
                  <a:pt x="2582" y="8385"/>
                  <a:pt x="2979" y="8996"/>
                  <a:pt x="2979" y="9516"/>
                </a:cubicBezTo>
                <a:cubicBezTo>
                  <a:pt x="2979" y="10036"/>
                  <a:pt x="2582" y="10264"/>
                  <a:pt x="2091" y="10027"/>
                </a:cubicBezTo>
                <a:cubicBezTo>
                  <a:pt x="1600" y="9790"/>
                  <a:pt x="1201" y="9181"/>
                  <a:pt x="1201" y="8665"/>
                </a:cubicBezTo>
                <a:cubicBezTo>
                  <a:pt x="1201" y="8279"/>
                  <a:pt x="1426" y="8052"/>
                  <a:pt x="1745" y="8061"/>
                </a:cubicBezTo>
                <a:close/>
                <a:moveTo>
                  <a:pt x="19855" y="8061"/>
                </a:moveTo>
                <a:cubicBezTo>
                  <a:pt x="20174" y="8052"/>
                  <a:pt x="20397" y="8279"/>
                  <a:pt x="20397" y="8665"/>
                </a:cubicBezTo>
                <a:cubicBezTo>
                  <a:pt x="20397" y="9181"/>
                  <a:pt x="19999" y="9790"/>
                  <a:pt x="19507" y="10027"/>
                </a:cubicBezTo>
                <a:cubicBezTo>
                  <a:pt x="19016" y="10264"/>
                  <a:pt x="18619" y="10036"/>
                  <a:pt x="18619" y="9516"/>
                </a:cubicBezTo>
                <a:cubicBezTo>
                  <a:pt x="18619" y="8996"/>
                  <a:pt x="19016" y="8385"/>
                  <a:pt x="19507" y="8152"/>
                </a:cubicBezTo>
                <a:cubicBezTo>
                  <a:pt x="19630" y="8093"/>
                  <a:pt x="19749" y="8064"/>
                  <a:pt x="19855" y="8061"/>
                </a:cubicBezTo>
                <a:close/>
                <a:moveTo>
                  <a:pt x="7689" y="10947"/>
                </a:moveTo>
                <a:cubicBezTo>
                  <a:pt x="7795" y="10952"/>
                  <a:pt x="7912" y="10983"/>
                  <a:pt x="8034" y="11044"/>
                </a:cubicBezTo>
                <a:cubicBezTo>
                  <a:pt x="8526" y="11290"/>
                  <a:pt x="8925" y="11922"/>
                  <a:pt x="8925" y="12456"/>
                </a:cubicBezTo>
                <a:cubicBezTo>
                  <a:pt x="8925" y="12989"/>
                  <a:pt x="8526" y="13219"/>
                  <a:pt x="8034" y="12970"/>
                </a:cubicBezTo>
                <a:cubicBezTo>
                  <a:pt x="7543" y="12721"/>
                  <a:pt x="7146" y="12090"/>
                  <a:pt x="7146" y="11560"/>
                </a:cubicBezTo>
                <a:cubicBezTo>
                  <a:pt x="7146" y="11163"/>
                  <a:pt x="7369" y="10934"/>
                  <a:pt x="7689" y="10947"/>
                </a:cubicBezTo>
                <a:close/>
                <a:moveTo>
                  <a:pt x="13909" y="10947"/>
                </a:moveTo>
                <a:cubicBezTo>
                  <a:pt x="14229" y="10934"/>
                  <a:pt x="14452" y="11163"/>
                  <a:pt x="14452" y="11560"/>
                </a:cubicBezTo>
                <a:cubicBezTo>
                  <a:pt x="14452" y="12090"/>
                  <a:pt x="14055" y="12721"/>
                  <a:pt x="13564" y="12970"/>
                </a:cubicBezTo>
                <a:cubicBezTo>
                  <a:pt x="13072" y="13219"/>
                  <a:pt x="12674" y="12989"/>
                  <a:pt x="12674" y="12456"/>
                </a:cubicBezTo>
                <a:cubicBezTo>
                  <a:pt x="12674" y="11922"/>
                  <a:pt x="13072" y="11290"/>
                  <a:pt x="13564" y="11044"/>
                </a:cubicBezTo>
                <a:cubicBezTo>
                  <a:pt x="13686" y="10983"/>
                  <a:pt x="13803" y="10952"/>
                  <a:pt x="13909" y="10947"/>
                </a:cubicBezTo>
                <a:close/>
                <a:moveTo>
                  <a:pt x="1745" y="11188"/>
                </a:moveTo>
                <a:cubicBezTo>
                  <a:pt x="1851" y="11193"/>
                  <a:pt x="1968" y="11224"/>
                  <a:pt x="2091" y="11284"/>
                </a:cubicBezTo>
                <a:cubicBezTo>
                  <a:pt x="2582" y="11524"/>
                  <a:pt x="2979" y="12142"/>
                  <a:pt x="2979" y="12662"/>
                </a:cubicBezTo>
                <a:cubicBezTo>
                  <a:pt x="2979" y="13181"/>
                  <a:pt x="2582" y="13403"/>
                  <a:pt x="2091" y="13159"/>
                </a:cubicBezTo>
                <a:cubicBezTo>
                  <a:pt x="1600" y="12915"/>
                  <a:pt x="1201" y="12300"/>
                  <a:pt x="1201" y="11784"/>
                </a:cubicBezTo>
                <a:cubicBezTo>
                  <a:pt x="1201" y="11398"/>
                  <a:pt x="1426" y="11175"/>
                  <a:pt x="1745" y="11188"/>
                </a:cubicBezTo>
                <a:close/>
                <a:moveTo>
                  <a:pt x="7689" y="14158"/>
                </a:moveTo>
                <a:cubicBezTo>
                  <a:pt x="7795" y="14164"/>
                  <a:pt x="7912" y="14198"/>
                  <a:pt x="8034" y="14261"/>
                </a:cubicBezTo>
                <a:cubicBezTo>
                  <a:pt x="8526" y="14513"/>
                  <a:pt x="8925" y="15152"/>
                  <a:pt x="8925" y="15685"/>
                </a:cubicBezTo>
                <a:cubicBezTo>
                  <a:pt x="8925" y="16219"/>
                  <a:pt x="8526" y="16443"/>
                  <a:pt x="8034" y="16186"/>
                </a:cubicBezTo>
                <a:cubicBezTo>
                  <a:pt x="7543" y="15930"/>
                  <a:pt x="7146" y="15294"/>
                  <a:pt x="7146" y="14764"/>
                </a:cubicBezTo>
                <a:cubicBezTo>
                  <a:pt x="7146" y="14367"/>
                  <a:pt x="7369" y="14141"/>
                  <a:pt x="7689" y="14158"/>
                </a:cubicBezTo>
                <a:close/>
                <a:moveTo>
                  <a:pt x="1745" y="14317"/>
                </a:moveTo>
                <a:cubicBezTo>
                  <a:pt x="1851" y="14324"/>
                  <a:pt x="1968" y="14356"/>
                  <a:pt x="2091" y="14418"/>
                </a:cubicBezTo>
                <a:cubicBezTo>
                  <a:pt x="2582" y="14665"/>
                  <a:pt x="2979" y="15288"/>
                  <a:pt x="2979" y="15807"/>
                </a:cubicBezTo>
                <a:cubicBezTo>
                  <a:pt x="2979" y="16327"/>
                  <a:pt x="2582" y="16543"/>
                  <a:pt x="2091" y="16291"/>
                </a:cubicBezTo>
                <a:cubicBezTo>
                  <a:pt x="1600" y="16041"/>
                  <a:pt x="1201" y="15421"/>
                  <a:pt x="1201" y="14905"/>
                </a:cubicBezTo>
                <a:cubicBezTo>
                  <a:pt x="1201" y="14518"/>
                  <a:pt x="1426" y="14299"/>
                  <a:pt x="1745" y="14317"/>
                </a:cubicBezTo>
                <a:close/>
                <a:moveTo>
                  <a:pt x="19855" y="14317"/>
                </a:moveTo>
                <a:cubicBezTo>
                  <a:pt x="20174" y="14299"/>
                  <a:pt x="20397" y="14518"/>
                  <a:pt x="20397" y="14905"/>
                </a:cubicBezTo>
                <a:cubicBezTo>
                  <a:pt x="20397" y="15421"/>
                  <a:pt x="19999" y="16041"/>
                  <a:pt x="19507" y="16291"/>
                </a:cubicBezTo>
                <a:cubicBezTo>
                  <a:pt x="19016" y="16543"/>
                  <a:pt x="18619" y="16326"/>
                  <a:pt x="18619" y="15806"/>
                </a:cubicBezTo>
                <a:cubicBezTo>
                  <a:pt x="18619" y="15286"/>
                  <a:pt x="19016" y="14665"/>
                  <a:pt x="19507" y="14418"/>
                </a:cubicBezTo>
                <a:cubicBezTo>
                  <a:pt x="19630" y="14356"/>
                  <a:pt x="19749" y="14324"/>
                  <a:pt x="19855" y="14317"/>
                </a:cubicBezTo>
                <a:close/>
                <a:moveTo>
                  <a:pt x="7689" y="17371"/>
                </a:moveTo>
                <a:cubicBezTo>
                  <a:pt x="7795" y="17379"/>
                  <a:pt x="7912" y="17414"/>
                  <a:pt x="8034" y="17478"/>
                </a:cubicBezTo>
                <a:cubicBezTo>
                  <a:pt x="8526" y="17738"/>
                  <a:pt x="8925" y="18381"/>
                  <a:pt x="8925" y="18915"/>
                </a:cubicBezTo>
                <a:cubicBezTo>
                  <a:pt x="8925" y="19448"/>
                  <a:pt x="8526" y="19665"/>
                  <a:pt x="8034" y="19402"/>
                </a:cubicBezTo>
                <a:cubicBezTo>
                  <a:pt x="7543" y="19139"/>
                  <a:pt x="7146" y="18498"/>
                  <a:pt x="7146" y="17969"/>
                </a:cubicBezTo>
                <a:cubicBezTo>
                  <a:pt x="7146" y="17572"/>
                  <a:pt x="7369" y="17349"/>
                  <a:pt x="7689" y="17371"/>
                </a:cubicBezTo>
                <a:close/>
                <a:moveTo>
                  <a:pt x="13909" y="17371"/>
                </a:moveTo>
                <a:cubicBezTo>
                  <a:pt x="14229" y="17349"/>
                  <a:pt x="14452" y="17572"/>
                  <a:pt x="14452" y="17969"/>
                </a:cubicBezTo>
                <a:cubicBezTo>
                  <a:pt x="14452" y="18498"/>
                  <a:pt x="14055" y="19139"/>
                  <a:pt x="13564" y="19402"/>
                </a:cubicBezTo>
                <a:cubicBezTo>
                  <a:pt x="13072" y="19666"/>
                  <a:pt x="12674" y="19448"/>
                  <a:pt x="12674" y="18915"/>
                </a:cubicBezTo>
                <a:cubicBezTo>
                  <a:pt x="12674" y="18381"/>
                  <a:pt x="13072" y="17738"/>
                  <a:pt x="13564" y="17478"/>
                </a:cubicBezTo>
                <a:cubicBezTo>
                  <a:pt x="13686" y="17414"/>
                  <a:pt x="13803" y="17379"/>
                  <a:pt x="13909" y="17371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79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1750" y="6814064"/>
            <a:ext cx="1594354" cy="1666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Line Line" descr="Line 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786051" y="7242077"/>
            <a:ext cx="1176126" cy="405591"/>
          </a:xfrm>
          <a:prstGeom prst="rect">
            <a:avLst/>
          </a:prstGeom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6273" y="8906813"/>
            <a:ext cx="1594354" cy="1666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Line Line" descr="Line 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9993408" y="9537303"/>
            <a:ext cx="1180071" cy="405591"/>
          </a:xfrm>
          <a:prstGeom prst="rect">
            <a:avLst/>
          </a:prstGeom>
        </p:spPr>
      </p:pic>
      <p:sp>
        <p:nvSpPr>
          <p:cNvPr id="385" name="Dice"/>
          <p:cNvSpPr/>
          <p:nvPr/>
        </p:nvSpPr>
        <p:spPr>
          <a:xfrm rot="3698707">
            <a:off x="10287160" y="12123265"/>
            <a:ext cx="376459" cy="438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29" extrusionOk="0">
                <a:moveTo>
                  <a:pt x="10799" y="0"/>
                </a:moveTo>
                <a:cubicBezTo>
                  <a:pt x="10349" y="0"/>
                  <a:pt x="9901" y="98"/>
                  <a:pt x="9496" y="293"/>
                </a:cubicBezTo>
                <a:lnTo>
                  <a:pt x="1179" y="4309"/>
                </a:lnTo>
                <a:cubicBezTo>
                  <a:pt x="660" y="4560"/>
                  <a:pt x="660" y="5199"/>
                  <a:pt x="1179" y="5449"/>
                </a:cubicBezTo>
                <a:lnTo>
                  <a:pt x="9125" y="9287"/>
                </a:lnTo>
                <a:cubicBezTo>
                  <a:pt x="10164" y="9788"/>
                  <a:pt x="11435" y="9788"/>
                  <a:pt x="12473" y="9287"/>
                </a:cubicBezTo>
                <a:lnTo>
                  <a:pt x="20419" y="5449"/>
                </a:lnTo>
                <a:cubicBezTo>
                  <a:pt x="20939" y="5199"/>
                  <a:pt x="20939" y="4560"/>
                  <a:pt x="20419" y="4309"/>
                </a:cubicBezTo>
                <a:lnTo>
                  <a:pt x="12104" y="293"/>
                </a:lnTo>
                <a:cubicBezTo>
                  <a:pt x="11699" y="98"/>
                  <a:pt x="11249" y="0"/>
                  <a:pt x="10799" y="0"/>
                </a:cubicBezTo>
                <a:close/>
                <a:moveTo>
                  <a:pt x="10799" y="1150"/>
                </a:moveTo>
                <a:cubicBezTo>
                  <a:pt x="11133" y="1150"/>
                  <a:pt x="11467" y="1213"/>
                  <a:pt x="11723" y="1336"/>
                </a:cubicBezTo>
                <a:cubicBezTo>
                  <a:pt x="12233" y="1582"/>
                  <a:pt x="12233" y="1980"/>
                  <a:pt x="11723" y="2227"/>
                </a:cubicBezTo>
                <a:cubicBezTo>
                  <a:pt x="11212" y="2473"/>
                  <a:pt x="10386" y="2473"/>
                  <a:pt x="9876" y="2227"/>
                </a:cubicBezTo>
                <a:cubicBezTo>
                  <a:pt x="9365" y="1980"/>
                  <a:pt x="9365" y="1582"/>
                  <a:pt x="9876" y="1336"/>
                </a:cubicBezTo>
                <a:cubicBezTo>
                  <a:pt x="10131" y="1213"/>
                  <a:pt x="10465" y="1150"/>
                  <a:pt x="10799" y="1150"/>
                </a:cubicBezTo>
                <a:close/>
                <a:moveTo>
                  <a:pt x="4625" y="4132"/>
                </a:moveTo>
                <a:cubicBezTo>
                  <a:pt x="4960" y="4132"/>
                  <a:pt x="5294" y="4195"/>
                  <a:pt x="5549" y="4318"/>
                </a:cubicBezTo>
                <a:cubicBezTo>
                  <a:pt x="6059" y="4564"/>
                  <a:pt x="6059" y="4964"/>
                  <a:pt x="5549" y="5210"/>
                </a:cubicBezTo>
                <a:cubicBezTo>
                  <a:pt x="5039" y="5456"/>
                  <a:pt x="4212" y="5456"/>
                  <a:pt x="3702" y="5210"/>
                </a:cubicBezTo>
                <a:cubicBezTo>
                  <a:pt x="3192" y="4964"/>
                  <a:pt x="3192" y="4564"/>
                  <a:pt x="3702" y="4318"/>
                </a:cubicBezTo>
                <a:cubicBezTo>
                  <a:pt x="3957" y="4195"/>
                  <a:pt x="4291" y="4132"/>
                  <a:pt x="4625" y="4132"/>
                </a:cubicBezTo>
                <a:close/>
                <a:moveTo>
                  <a:pt x="10799" y="4132"/>
                </a:moveTo>
                <a:cubicBezTo>
                  <a:pt x="11133" y="4132"/>
                  <a:pt x="11467" y="4195"/>
                  <a:pt x="11723" y="4318"/>
                </a:cubicBezTo>
                <a:cubicBezTo>
                  <a:pt x="12233" y="4564"/>
                  <a:pt x="12233" y="4964"/>
                  <a:pt x="11723" y="5210"/>
                </a:cubicBezTo>
                <a:cubicBezTo>
                  <a:pt x="11212" y="5456"/>
                  <a:pt x="10386" y="5456"/>
                  <a:pt x="9876" y="5210"/>
                </a:cubicBezTo>
                <a:cubicBezTo>
                  <a:pt x="9365" y="4964"/>
                  <a:pt x="9365" y="4564"/>
                  <a:pt x="9876" y="4318"/>
                </a:cubicBezTo>
                <a:cubicBezTo>
                  <a:pt x="10131" y="4195"/>
                  <a:pt x="10465" y="4132"/>
                  <a:pt x="10799" y="4132"/>
                </a:cubicBezTo>
                <a:close/>
                <a:moveTo>
                  <a:pt x="16973" y="4132"/>
                </a:moveTo>
                <a:cubicBezTo>
                  <a:pt x="17307" y="4132"/>
                  <a:pt x="17641" y="4195"/>
                  <a:pt x="17896" y="4318"/>
                </a:cubicBezTo>
                <a:cubicBezTo>
                  <a:pt x="18406" y="4564"/>
                  <a:pt x="18406" y="4964"/>
                  <a:pt x="17896" y="5210"/>
                </a:cubicBezTo>
                <a:cubicBezTo>
                  <a:pt x="17386" y="5456"/>
                  <a:pt x="16559" y="5456"/>
                  <a:pt x="16049" y="5210"/>
                </a:cubicBezTo>
                <a:cubicBezTo>
                  <a:pt x="15539" y="4964"/>
                  <a:pt x="15539" y="4564"/>
                  <a:pt x="16049" y="4318"/>
                </a:cubicBezTo>
                <a:cubicBezTo>
                  <a:pt x="16304" y="4195"/>
                  <a:pt x="16638" y="4132"/>
                  <a:pt x="16973" y="4132"/>
                </a:cubicBezTo>
                <a:close/>
                <a:moveTo>
                  <a:pt x="751" y="6059"/>
                </a:moveTo>
                <a:cubicBezTo>
                  <a:pt x="356" y="6067"/>
                  <a:pt x="0" y="6338"/>
                  <a:pt x="0" y="6713"/>
                </a:cubicBezTo>
                <a:lnTo>
                  <a:pt x="0" y="15191"/>
                </a:lnTo>
                <a:cubicBezTo>
                  <a:pt x="0" y="15970"/>
                  <a:pt x="471" y="16694"/>
                  <a:pt x="1248" y="17105"/>
                </a:cubicBezTo>
                <a:lnTo>
                  <a:pt x="9225" y="21329"/>
                </a:lnTo>
                <a:cubicBezTo>
                  <a:pt x="9737" y="21600"/>
                  <a:pt x="10398" y="21287"/>
                  <a:pt x="10398" y="20773"/>
                </a:cubicBezTo>
                <a:lnTo>
                  <a:pt x="10398" y="12278"/>
                </a:lnTo>
                <a:cubicBezTo>
                  <a:pt x="10398" y="11234"/>
                  <a:pt x="9739" y="10271"/>
                  <a:pt x="8671" y="9759"/>
                </a:cubicBezTo>
                <a:lnTo>
                  <a:pt x="1146" y="6144"/>
                </a:lnTo>
                <a:cubicBezTo>
                  <a:pt x="1017" y="6083"/>
                  <a:pt x="882" y="6056"/>
                  <a:pt x="751" y="6059"/>
                </a:cubicBezTo>
                <a:close/>
                <a:moveTo>
                  <a:pt x="20847" y="6059"/>
                </a:moveTo>
                <a:cubicBezTo>
                  <a:pt x="20716" y="6056"/>
                  <a:pt x="20581" y="6083"/>
                  <a:pt x="20453" y="6144"/>
                </a:cubicBezTo>
                <a:lnTo>
                  <a:pt x="12927" y="9759"/>
                </a:lnTo>
                <a:cubicBezTo>
                  <a:pt x="11859" y="10271"/>
                  <a:pt x="11200" y="11234"/>
                  <a:pt x="11200" y="12278"/>
                </a:cubicBezTo>
                <a:lnTo>
                  <a:pt x="11200" y="20773"/>
                </a:lnTo>
                <a:cubicBezTo>
                  <a:pt x="11200" y="21287"/>
                  <a:pt x="11863" y="21600"/>
                  <a:pt x="12375" y="21329"/>
                </a:cubicBezTo>
                <a:lnTo>
                  <a:pt x="20350" y="17105"/>
                </a:lnTo>
                <a:cubicBezTo>
                  <a:pt x="21127" y="16694"/>
                  <a:pt x="21600" y="15970"/>
                  <a:pt x="21600" y="15191"/>
                </a:cubicBezTo>
                <a:lnTo>
                  <a:pt x="21600" y="6713"/>
                </a:lnTo>
                <a:cubicBezTo>
                  <a:pt x="21600" y="6338"/>
                  <a:pt x="21242" y="6067"/>
                  <a:pt x="20847" y="6059"/>
                </a:cubicBezTo>
                <a:close/>
                <a:moveTo>
                  <a:pt x="10799" y="7115"/>
                </a:moveTo>
                <a:cubicBezTo>
                  <a:pt x="11133" y="7115"/>
                  <a:pt x="11467" y="7176"/>
                  <a:pt x="11723" y="7299"/>
                </a:cubicBezTo>
                <a:cubicBezTo>
                  <a:pt x="12233" y="7546"/>
                  <a:pt x="12233" y="7945"/>
                  <a:pt x="11723" y="8192"/>
                </a:cubicBezTo>
                <a:cubicBezTo>
                  <a:pt x="11212" y="8438"/>
                  <a:pt x="10386" y="8438"/>
                  <a:pt x="9876" y="8192"/>
                </a:cubicBezTo>
                <a:cubicBezTo>
                  <a:pt x="9365" y="7945"/>
                  <a:pt x="9365" y="7546"/>
                  <a:pt x="9876" y="7299"/>
                </a:cubicBezTo>
                <a:cubicBezTo>
                  <a:pt x="10131" y="7176"/>
                  <a:pt x="10465" y="7115"/>
                  <a:pt x="10799" y="7115"/>
                </a:cubicBezTo>
                <a:close/>
                <a:moveTo>
                  <a:pt x="1745" y="8061"/>
                </a:moveTo>
                <a:cubicBezTo>
                  <a:pt x="1851" y="8064"/>
                  <a:pt x="1968" y="8093"/>
                  <a:pt x="2091" y="8152"/>
                </a:cubicBezTo>
                <a:cubicBezTo>
                  <a:pt x="2582" y="8385"/>
                  <a:pt x="2979" y="8996"/>
                  <a:pt x="2979" y="9516"/>
                </a:cubicBezTo>
                <a:cubicBezTo>
                  <a:pt x="2979" y="10036"/>
                  <a:pt x="2582" y="10264"/>
                  <a:pt x="2091" y="10027"/>
                </a:cubicBezTo>
                <a:cubicBezTo>
                  <a:pt x="1600" y="9790"/>
                  <a:pt x="1201" y="9181"/>
                  <a:pt x="1201" y="8665"/>
                </a:cubicBezTo>
                <a:cubicBezTo>
                  <a:pt x="1201" y="8279"/>
                  <a:pt x="1426" y="8052"/>
                  <a:pt x="1745" y="8061"/>
                </a:cubicBezTo>
                <a:close/>
                <a:moveTo>
                  <a:pt x="19855" y="8061"/>
                </a:moveTo>
                <a:cubicBezTo>
                  <a:pt x="20174" y="8052"/>
                  <a:pt x="20397" y="8279"/>
                  <a:pt x="20397" y="8665"/>
                </a:cubicBezTo>
                <a:cubicBezTo>
                  <a:pt x="20397" y="9181"/>
                  <a:pt x="19999" y="9790"/>
                  <a:pt x="19507" y="10027"/>
                </a:cubicBezTo>
                <a:cubicBezTo>
                  <a:pt x="19016" y="10264"/>
                  <a:pt x="18619" y="10036"/>
                  <a:pt x="18619" y="9516"/>
                </a:cubicBezTo>
                <a:cubicBezTo>
                  <a:pt x="18619" y="8996"/>
                  <a:pt x="19016" y="8385"/>
                  <a:pt x="19507" y="8152"/>
                </a:cubicBezTo>
                <a:cubicBezTo>
                  <a:pt x="19630" y="8093"/>
                  <a:pt x="19749" y="8064"/>
                  <a:pt x="19855" y="8061"/>
                </a:cubicBezTo>
                <a:close/>
                <a:moveTo>
                  <a:pt x="7689" y="10947"/>
                </a:moveTo>
                <a:cubicBezTo>
                  <a:pt x="7795" y="10952"/>
                  <a:pt x="7912" y="10983"/>
                  <a:pt x="8034" y="11044"/>
                </a:cubicBezTo>
                <a:cubicBezTo>
                  <a:pt x="8526" y="11290"/>
                  <a:pt x="8925" y="11922"/>
                  <a:pt x="8925" y="12456"/>
                </a:cubicBezTo>
                <a:cubicBezTo>
                  <a:pt x="8925" y="12989"/>
                  <a:pt x="8526" y="13219"/>
                  <a:pt x="8034" y="12970"/>
                </a:cubicBezTo>
                <a:cubicBezTo>
                  <a:pt x="7543" y="12721"/>
                  <a:pt x="7146" y="12090"/>
                  <a:pt x="7146" y="11560"/>
                </a:cubicBezTo>
                <a:cubicBezTo>
                  <a:pt x="7146" y="11163"/>
                  <a:pt x="7369" y="10934"/>
                  <a:pt x="7689" y="10947"/>
                </a:cubicBezTo>
                <a:close/>
                <a:moveTo>
                  <a:pt x="13909" y="10947"/>
                </a:moveTo>
                <a:cubicBezTo>
                  <a:pt x="14229" y="10934"/>
                  <a:pt x="14452" y="11163"/>
                  <a:pt x="14452" y="11560"/>
                </a:cubicBezTo>
                <a:cubicBezTo>
                  <a:pt x="14452" y="12090"/>
                  <a:pt x="14055" y="12721"/>
                  <a:pt x="13564" y="12970"/>
                </a:cubicBezTo>
                <a:cubicBezTo>
                  <a:pt x="13072" y="13219"/>
                  <a:pt x="12674" y="12989"/>
                  <a:pt x="12674" y="12456"/>
                </a:cubicBezTo>
                <a:cubicBezTo>
                  <a:pt x="12674" y="11922"/>
                  <a:pt x="13072" y="11290"/>
                  <a:pt x="13564" y="11044"/>
                </a:cubicBezTo>
                <a:cubicBezTo>
                  <a:pt x="13686" y="10983"/>
                  <a:pt x="13803" y="10952"/>
                  <a:pt x="13909" y="10947"/>
                </a:cubicBezTo>
                <a:close/>
                <a:moveTo>
                  <a:pt x="1745" y="11188"/>
                </a:moveTo>
                <a:cubicBezTo>
                  <a:pt x="1851" y="11193"/>
                  <a:pt x="1968" y="11224"/>
                  <a:pt x="2091" y="11284"/>
                </a:cubicBezTo>
                <a:cubicBezTo>
                  <a:pt x="2582" y="11524"/>
                  <a:pt x="2979" y="12142"/>
                  <a:pt x="2979" y="12662"/>
                </a:cubicBezTo>
                <a:cubicBezTo>
                  <a:pt x="2979" y="13181"/>
                  <a:pt x="2582" y="13403"/>
                  <a:pt x="2091" y="13159"/>
                </a:cubicBezTo>
                <a:cubicBezTo>
                  <a:pt x="1600" y="12915"/>
                  <a:pt x="1201" y="12300"/>
                  <a:pt x="1201" y="11784"/>
                </a:cubicBezTo>
                <a:cubicBezTo>
                  <a:pt x="1201" y="11398"/>
                  <a:pt x="1426" y="11175"/>
                  <a:pt x="1745" y="11188"/>
                </a:cubicBezTo>
                <a:close/>
                <a:moveTo>
                  <a:pt x="7689" y="14158"/>
                </a:moveTo>
                <a:cubicBezTo>
                  <a:pt x="7795" y="14164"/>
                  <a:pt x="7912" y="14198"/>
                  <a:pt x="8034" y="14261"/>
                </a:cubicBezTo>
                <a:cubicBezTo>
                  <a:pt x="8526" y="14513"/>
                  <a:pt x="8925" y="15152"/>
                  <a:pt x="8925" y="15685"/>
                </a:cubicBezTo>
                <a:cubicBezTo>
                  <a:pt x="8925" y="16219"/>
                  <a:pt x="8526" y="16443"/>
                  <a:pt x="8034" y="16186"/>
                </a:cubicBezTo>
                <a:cubicBezTo>
                  <a:pt x="7543" y="15930"/>
                  <a:pt x="7146" y="15294"/>
                  <a:pt x="7146" y="14764"/>
                </a:cubicBezTo>
                <a:cubicBezTo>
                  <a:pt x="7146" y="14367"/>
                  <a:pt x="7369" y="14141"/>
                  <a:pt x="7689" y="14158"/>
                </a:cubicBezTo>
                <a:close/>
                <a:moveTo>
                  <a:pt x="1745" y="14317"/>
                </a:moveTo>
                <a:cubicBezTo>
                  <a:pt x="1851" y="14324"/>
                  <a:pt x="1968" y="14356"/>
                  <a:pt x="2091" y="14418"/>
                </a:cubicBezTo>
                <a:cubicBezTo>
                  <a:pt x="2582" y="14665"/>
                  <a:pt x="2979" y="15288"/>
                  <a:pt x="2979" y="15807"/>
                </a:cubicBezTo>
                <a:cubicBezTo>
                  <a:pt x="2979" y="16327"/>
                  <a:pt x="2582" y="16543"/>
                  <a:pt x="2091" y="16291"/>
                </a:cubicBezTo>
                <a:cubicBezTo>
                  <a:pt x="1600" y="16041"/>
                  <a:pt x="1201" y="15421"/>
                  <a:pt x="1201" y="14905"/>
                </a:cubicBezTo>
                <a:cubicBezTo>
                  <a:pt x="1201" y="14518"/>
                  <a:pt x="1426" y="14299"/>
                  <a:pt x="1745" y="14317"/>
                </a:cubicBezTo>
                <a:close/>
                <a:moveTo>
                  <a:pt x="19855" y="14317"/>
                </a:moveTo>
                <a:cubicBezTo>
                  <a:pt x="20174" y="14299"/>
                  <a:pt x="20397" y="14518"/>
                  <a:pt x="20397" y="14905"/>
                </a:cubicBezTo>
                <a:cubicBezTo>
                  <a:pt x="20397" y="15421"/>
                  <a:pt x="19999" y="16041"/>
                  <a:pt x="19507" y="16291"/>
                </a:cubicBezTo>
                <a:cubicBezTo>
                  <a:pt x="19016" y="16543"/>
                  <a:pt x="18619" y="16326"/>
                  <a:pt x="18619" y="15806"/>
                </a:cubicBezTo>
                <a:cubicBezTo>
                  <a:pt x="18619" y="15286"/>
                  <a:pt x="19016" y="14665"/>
                  <a:pt x="19507" y="14418"/>
                </a:cubicBezTo>
                <a:cubicBezTo>
                  <a:pt x="19630" y="14356"/>
                  <a:pt x="19749" y="14324"/>
                  <a:pt x="19855" y="14317"/>
                </a:cubicBezTo>
                <a:close/>
                <a:moveTo>
                  <a:pt x="7689" y="17371"/>
                </a:moveTo>
                <a:cubicBezTo>
                  <a:pt x="7795" y="17379"/>
                  <a:pt x="7912" y="17414"/>
                  <a:pt x="8034" y="17478"/>
                </a:cubicBezTo>
                <a:cubicBezTo>
                  <a:pt x="8526" y="17738"/>
                  <a:pt x="8925" y="18381"/>
                  <a:pt x="8925" y="18915"/>
                </a:cubicBezTo>
                <a:cubicBezTo>
                  <a:pt x="8925" y="19448"/>
                  <a:pt x="8526" y="19665"/>
                  <a:pt x="8034" y="19402"/>
                </a:cubicBezTo>
                <a:cubicBezTo>
                  <a:pt x="7543" y="19139"/>
                  <a:pt x="7146" y="18498"/>
                  <a:pt x="7146" y="17969"/>
                </a:cubicBezTo>
                <a:cubicBezTo>
                  <a:pt x="7146" y="17572"/>
                  <a:pt x="7369" y="17349"/>
                  <a:pt x="7689" y="17371"/>
                </a:cubicBezTo>
                <a:close/>
                <a:moveTo>
                  <a:pt x="13909" y="17371"/>
                </a:moveTo>
                <a:cubicBezTo>
                  <a:pt x="14229" y="17349"/>
                  <a:pt x="14452" y="17572"/>
                  <a:pt x="14452" y="17969"/>
                </a:cubicBezTo>
                <a:cubicBezTo>
                  <a:pt x="14452" y="18498"/>
                  <a:pt x="14055" y="19139"/>
                  <a:pt x="13564" y="19402"/>
                </a:cubicBezTo>
                <a:cubicBezTo>
                  <a:pt x="13072" y="19666"/>
                  <a:pt x="12674" y="19448"/>
                  <a:pt x="12674" y="18915"/>
                </a:cubicBezTo>
                <a:cubicBezTo>
                  <a:pt x="12674" y="18381"/>
                  <a:pt x="13072" y="17738"/>
                  <a:pt x="13564" y="17478"/>
                </a:cubicBezTo>
                <a:cubicBezTo>
                  <a:pt x="13686" y="17414"/>
                  <a:pt x="13803" y="17379"/>
                  <a:pt x="13909" y="17371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8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1673" y="11164610"/>
            <a:ext cx="1594354" cy="1666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Line Line" descr="Line 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10104398" y="11443019"/>
            <a:ext cx="1010308" cy="405591"/>
          </a:xfrm>
          <a:prstGeom prst="rect">
            <a:avLst/>
          </a:prstGeom>
        </p:spPr>
      </p:pic>
      <p:sp>
        <p:nvSpPr>
          <p:cNvPr id="389" name="HEP Simulator: discrete processe"/>
          <p:cNvSpPr txBox="1"/>
          <p:nvPr/>
        </p:nvSpPr>
        <p:spPr>
          <a:xfrm>
            <a:off x="1701400" y="12963054"/>
            <a:ext cx="468691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HEP Simulator: discrete processe</a:t>
            </a:r>
          </a:p>
        </p:txBody>
      </p:sp>
      <p:sp>
        <p:nvSpPr>
          <p:cNvPr id="390" name="Atari Games discrete actions"/>
          <p:cNvSpPr txBox="1"/>
          <p:nvPr/>
        </p:nvSpPr>
        <p:spPr>
          <a:xfrm>
            <a:off x="7594904" y="12866897"/>
            <a:ext cx="403768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Atari Games discrete actions</a:t>
            </a:r>
          </a:p>
        </p:txBody>
      </p:sp>
      <p:pic>
        <p:nvPicPr>
          <p:cNvPr id="391" name="1*T8F3VFth72p84gnd0dvhPw.gif" descr="1*T8F3VFth72p84gnd0dvhPw.gif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3534057" y="7536572"/>
            <a:ext cx="9304619" cy="506918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92" name="Equation"/>
              <p:cNvSpPr txBox="1"/>
              <p:nvPr/>
            </p:nvSpPr>
            <p:spPr>
              <a:xfrm>
                <a:off x="6833767" y="5248922"/>
                <a:ext cx="10030924" cy="113896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bar>
                        <m:barPr>
                          <m:pos m:val="top"/>
                          <m:ctrlPr>
                            <a:rPr sz="6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6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bar>
                      <m:r>
                        <a:rPr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sz="6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6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sz="6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6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sz="6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sub>
                      </m:sSub>
                      <m:r>
                        <a:rPr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6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6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sz="6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m:rPr>
                          <m:sty m:val="p"/>
                        </m:rPr>
                        <a:rPr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sSub>
                        <m:sSubPr>
                          <m:ctrlPr>
                            <a:rPr sz="6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6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sz="6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sz="6700"/>
              </a:p>
            </p:txBody>
          </p:sp>
        </mc:Choice>
        <mc:Fallback>
          <p:sp>
            <p:nvSpPr>
              <p:cNvPr id="39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767" y="5248922"/>
                <a:ext cx="10030924" cy="1138965"/>
              </a:xfrm>
              <a:prstGeom prst="rect">
                <a:avLst/>
              </a:prstGeom>
              <a:blipFill>
                <a:blip r:embed="rId14"/>
                <a:stretch>
                  <a:fillRect l="-2908" r="-17067" b="-4065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3" name="requires tracking probabilities (and their gradients) while running code → probabilistic programming"/>
          <p:cNvSpPr txBox="1"/>
          <p:nvPr/>
        </p:nvSpPr>
        <p:spPr>
          <a:xfrm>
            <a:off x="18581287" y="5660341"/>
            <a:ext cx="5175810" cy="1197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/>
            </a:pPr>
            <a:r>
              <a:rPr dirty="0"/>
              <a:t>requires tracking probabilities (and</a:t>
            </a:r>
            <a:br>
              <a:rPr dirty="0"/>
            </a:br>
            <a:r>
              <a:rPr dirty="0"/>
              <a:t>their gradients) while running code</a:t>
            </a:r>
            <a:br>
              <a:rPr dirty="0"/>
            </a:br>
            <a:r>
              <a:rPr dirty="0"/>
              <a:t>→ probabilistic programming</a:t>
            </a:r>
          </a:p>
        </p:txBody>
      </p:sp>
      <p:sp>
        <p:nvSpPr>
          <p:cNvPr id="395" name="Connection Line"/>
          <p:cNvSpPr/>
          <p:nvPr/>
        </p:nvSpPr>
        <p:spPr>
          <a:xfrm>
            <a:off x="15733163" y="6607161"/>
            <a:ext cx="1131528" cy="710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11" extrusionOk="0">
                <a:moveTo>
                  <a:pt x="21600" y="13921"/>
                </a:moveTo>
                <a:cubicBezTo>
                  <a:pt x="11730" y="21600"/>
                  <a:pt x="4530" y="16960"/>
                  <a:pt x="0" y="0"/>
                </a:cubicBezTo>
              </a:path>
            </a:pathLst>
          </a:custGeom>
          <a:ln w="508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689</Words>
  <Application>Microsoft Macintosh PowerPoint</Application>
  <PresentationFormat>Custom</PresentationFormat>
  <Paragraphs>119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Cambria Math</vt:lpstr>
      <vt:lpstr>Helvetica Neue</vt:lpstr>
      <vt:lpstr>Helvetica Neue Medium</vt:lpstr>
      <vt:lpstr>21_BasicWhite</vt:lpstr>
      <vt:lpstr>On Estimating Gradients of Discrete Stochastic Programs for Detector Design Optimization</vt:lpstr>
      <vt:lpstr>Differentiable Programming</vt:lpstr>
      <vt:lpstr>Gradients Beyond ML</vt:lpstr>
      <vt:lpstr>Emerging Usecase: Design Optimization</vt:lpstr>
      <vt:lpstr>A Requirement:</vt:lpstr>
      <vt:lpstr>A Small Problem</vt:lpstr>
      <vt:lpstr>Not necessarily</vt:lpstr>
      <vt:lpstr>Simple Examples</vt:lpstr>
      <vt:lpstr>Differentiating Expectation Values</vt:lpstr>
      <vt:lpstr>Differentiating Expectation Values</vt:lpstr>
      <vt:lpstr>Key Questions in HEP</vt:lpstr>
      <vt:lpstr>Example Application</vt:lpstr>
      <vt:lpstr>Example Application</vt:lpstr>
      <vt:lpstr>Optimizing Material Distribution</vt:lpstr>
      <vt:lpstr>Comparison</vt:lpstr>
      <vt:lpstr>A fun experiment:</vt:lpstr>
      <vt:lpstr>Next Steps &amp;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Estimating Gradients of Discrete Stochastic Programs for Detector Design Optimization</dc:title>
  <cp:lastModifiedBy>Heinrich, Lukas</cp:lastModifiedBy>
  <cp:revision>1</cp:revision>
  <dcterms:modified xsi:type="dcterms:W3CDTF">2023-05-08T15:03:06Z</dcterms:modified>
</cp:coreProperties>
</file>