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772" r:id="rId5"/>
    <p:sldMasterId id="2147483781" r:id="rId6"/>
  </p:sldMasterIdLst>
  <p:notesMasterIdLst>
    <p:notesMasterId r:id="rId24"/>
  </p:notesMasterIdLst>
  <p:handoutMasterIdLst>
    <p:handoutMasterId r:id="rId25"/>
  </p:handoutMasterIdLst>
  <p:sldIdLst>
    <p:sldId id="257" r:id="rId7"/>
    <p:sldId id="259" r:id="rId8"/>
    <p:sldId id="260" r:id="rId9"/>
    <p:sldId id="267" r:id="rId10"/>
    <p:sldId id="276" r:id="rId11"/>
    <p:sldId id="262" r:id="rId12"/>
    <p:sldId id="288" r:id="rId13"/>
    <p:sldId id="270" r:id="rId14"/>
    <p:sldId id="263" r:id="rId15"/>
    <p:sldId id="285" r:id="rId16"/>
    <p:sldId id="286" r:id="rId17"/>
    <p:sldId id="289" r:id="rId18"/>
    <p:sldId id="287" r:id="rId19"/>
    <p:sldId id="280" r:id="rId20"/>
    <p:sldId id="284" r:id="rId21"/>
    <p:sldId id="273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A97"/>
    <a:srgbClr val="2CA02C"/>
    <a:srgbClr val="1CADE4"/>
    <a:srgbClr val="7D46A7"/>
    <a:srgbClr val="FF1111"/>
    <a:srgbClr val="1E4C8C"/>
    <a:srgbClr val="7F36AA"/>
    <a:srgbClr val="ABD190"/>
    <a:srgbClr val="610099"/>
    <a:srgbClr val="BD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5116" autoAdjust="0"/>
  </p:normalViewPr>
  <p:slideViewPr>
    <p:cSldViewPr snapToGrid="0">
      <p:cViewPr varScale="1">
        <p:scale>
          <a:sx n="72" d="100"/>
          <a:sy n="72" d="100"/>
        </p:scale>
        <p:origin x="1207" y="80"/>
      </p:cViewPr>
      <p:guideLst/>
    </p:cSldViewPr>
  </p:slideViewPr>
  <p:outlineViewPr>
    <p:cViewPr>
      <p:scale>
        <a:sx n="33" d="100"/>
        <a:sy n="33" d="100"/>
      </p:scale>
      <p:origin x="0" y="-289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CDA276-48FA-42A2-A922-BD7E50C85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CB718-9CED-409E-AED3-3BE2C1C59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2BB4-F22F-4F4F-B0A9-BDE46B0C11E7}" type="datetimeFigureOut">
              <a:rPr lang="en-AU" smtClean="0"/>
              <a:t>9/05/2023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7DC4A-1A14-4955-BF03-0CE8689CE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422B4-329F-4E18-8EA0-82D52A70B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2AE5-A13B-4DAF-B0C8-1A3C6A8632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27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EDE3B-6F5A-4A3A-992D-F725B7DA5447}" type="datetimeFigureOut">
              <a:rPr lang="en-AU" smtClean="0"/>
              <a:t>9/05/2023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E1E92-FDF2-4AAB-97DB-453D5F2D5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66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4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TODO: Make slide less busy</a:t>
            </a:r>
          </a:p>
          <a:p>
            <a:pPr marL="171450" indent="-171450">
              <a:buFontTx/>
              <a:buChar char="-"/>
            </a:pPr>
            <a:r>
              <a:rPr lang="en-AU" dirty="0"/>
              <a:t>X? Highlight key points more clearly</a:t>
            </a:r>
          </a:p>
          <a:p>
            <a:pPr marL="171450" indent="-171450">
              <a:buFontTx/>
              <a:buChar char="-"/>
            </a:pPr>
            <a:r>
              <a:rPr lang="en-AU" dirty="0"/>
              <a:t>X Crop image?</a:t>
            </a:r>
          </a:p>
          <a:p>
            <a:pPr marL="171450" indent="-171450">
              <a:buFontTx/>
              <a:buChar char="-"/>
            </a:pPr>
            <a:r>
              <a:rPr lang="en-AU" dirty="0"/>
              <a:t>X Users vs. points vs.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67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77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37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magic number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20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backup slide for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1E92-FDF2-4AAB-97DB-453D5F2D5E0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13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CC79-A069-47B0-BE1E-9D29C815D88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E2A0-75AD-4FB3-9C4B-EA1C288B5EB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B298-C33E-40A8-A85E-56A9160B1B5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1B69A-0509-4F1C-B41C-22F41569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7C4-7013-4B5E-AD92-114FD245234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4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97C4-7013-4B5E-AD92-114FD245234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5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A143-1549-4EF0-B05E-13F6BB72A55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32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60804"/>
            <a:ext cx="11029615" cy="4204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8A2-A9DA-412F-B715-907FA863753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4589523"/>
            <a:ext cx="11290860" cy="147790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1679575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398896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53AC-5C1B-45B1-9CB7-88578278CC20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D340-9005-45FB-8388-282E2ACB61C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3EF2-702D-4A5A-8EB3-A4C03C3726C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B750-A6DF-481F-913B-2B06DD1900F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254-807D-4606-B416-0227BC34BAB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AF6B392C-6FCA-4CC5-9963-06582688981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4078-6CD1-405A-8C9A-0C5D7DC1102F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D8FF55-C3A0-4C9F-B6E1-0885DE5D01B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98" y="632426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0D65E9D7-ECFE-4009-B240-989CFCFB9E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6173150"/>
            <a:ext cx="1721807" cy="572501"/>
          </a:xfrm>
          <a:prstGeom prst="rect">
            <a:avLst/>
          </a:prstGeom>
        </p:spPr>
      </p:pic>
      <p:pic>
        <p:nvPicPr>
          <p:cNvPr id="13" name="Picture 2" descr="Berkeley Lab Masterbrand Logo">
            <a:extLst>
              <a:ext uri="{FF2B5EF4-FFF2-40B4-BE49-F238E27FC236}">
                <a16:creationId xmlns:a16="http://schemas.microsoft.com/office/drawing/2014/main" id="{EEEE98C5-D05D-4E6F-B184-59F651FCB0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35571"/>
          <a:stretch/>
        </p:blipFill>
        <p:spPr bwMode="auto">
          <a:xfrm>
            <a:off x="2153847" y="6275840"/>
            <a:ext cx="1885950" cy="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7E39D4-F314-415A-8046-BAA4A2D06A28}"/>
              </a:ext>
            </a:extLst>
          </p:cNvPr>
          <p:cNvSpPr/>
          <p:nvPr userDrawn="1"/>
        </p:nvSpPr>
        <p:spPr>
          <a:xfrm>
            <a:off x="5200190" y="6324264"/>
            <a:ext cx="372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Paolo Calafiura, CHEP, May 9</a:t>
            </a:r>
            <a: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2023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98" y="632426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35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91" r:id="rId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A7F08B-DC69-44D2-A6FE-BF959936A78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98" y="632426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sky&#10;&#10;Description automatically generated">
            <a:extLst>
              <a:ext uri="{FF2B5EF4-FFF2-40B4-BE49-F238E27FC236}">
                <a16:creationId xmlns:a16="http://schemas.microsoft.com/office/drawing/2014/main" id="{A9096374-BD5A-4CE3-8DD1-6C2745F062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6173150"/>
            <a:ext cx="1721807" cy="572501"/>
          </a:xfrm>
          <a:prstGeom prst="rect">
            <a:avLst/>
          </a:prstGeom>
        </p:spPr>
      </p:pic>
      <p:pic>
        <p:nvPicPr>
          <p:cNvPr id="14" name="Picture 2" descr="Berkeley Lab Masterbrand Logo">
            <a:extLst>
              <a:ext uri="{FF2B5EF4-FFF2-40B4-BE49-F238E27FC236}">
                <a16:creationId xmlns:a16="http://schemas.microsoft.com/office/drawing/2014/main" id="{91B0FC2F-D5DD-43F4-B5BD-4D5A1393A3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35571"/>
          <a:stretch/>
        </p:blipFill>
        <p:spPr bwMode="auto">
          <a:xfrm>
            <a:off x="2153847" y="6275840"/>
            <a:ext cx="1885950" cy="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38A93D-79B2-426B-8803-3638838B723D}"/>
              </a:ext>
            </a:extLst>
          </p:cNvPr>
          <p:cNvSpPr/>
          <p:nvPr userDrawn="1"/>
        </p:nvSpPr>
        <p:spPr>
          <a:xfrm>
            <a:off x="5200190" y="6324264"/>
            <a:ext cx="381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Paolo Calafiura, CHEP, May 9</a:t>
            </a:r>
            <a:r>
              <a:rPr lang="en-US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2023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0" r:id="rId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lab.org/event/459/contributions/11741/" TargetMode="External"/><Relationship Id="rId2" Type="http://schemas.openxmlformats.org/officeDocument/2006/relationships/hyperlink" Target="https://arxiv.org/pdf/2002.036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review.net/pdf?id=nuAGobCwb8V" TargetMode="External"/><Relationship Id="rId3" Type="http://schemas.openxmlformats.org/officeDocument/2006/relationships/hyperlink" Target="https://arxiv.org/pdf/2106.01832.pdf" TargetMode="External"/><Relationship Id="rId7" Type="http://schemas.openxmlformats.org/officeDocument/2006/relationships/hyperlink" Target="https://arxiv.org/pdf/1906.11109.pdf" TargetMode="External"/><Relationship Id="rId2" Type="http://schemas.openxmlformats.org/officeDocument/2006/relationships/hyperlink" Target="https://arxiv.org/pdf/2002.036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912.00145.pdf" TargetMode="External"/><Relationship Id="rId5" Type="http://schemas.openxmlformats.org/officeDocument/2006/relationships/hyperlink" Target="https://arxiv.org/pdf/1902.07987.pdf" TargetMode="External"/><Relationship Id="rId4" Type="http://schemas.openxmlformats.org/officeDocument/2006/relationships/hyperlink" Target="https://arxiv.org/pdf/2204.01681.pdf" TargetMode="External"/><Relationship Id="rId9" Type="http://schemas.openxmlformats.org/officeDocument/2006/relationships/hyperlink" Target="OBJECT%20CONDENS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aggle.com/c/trackml-particle-identific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02.03605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68" y="1963231"/>
            <a:ext cx="7062530" cy="2233371"/>
          </a:xfrm>
          <a:prstGeom prst="rect">
            <a:avLst/>
          </a:prstGeom>
          <a:noFill/>
          <a:effectLst>
            <a:softEdge rad="127000"/>
          </a:effectLst>
        </p:spPr>
        <p:txBody>
          <a:bodyPr anchor="ctr">
            <a:normAutofit/>
          </a:bodyPr>
          <a:lstStyle/>
          <a:p>
            <a:r>
              <a:rPr lang="en-US" b="1" dirty="0"/>
              <a:t>End-to-End Geometric </a:t>
            </a:r>
            <a:r>
              <a:rPr lang="en-US" sz="3200" b="1" dirty="0"/>
              <a:t>Representation Learning </a:t>
            </a:r>
            <a:br>
              <a:rPr lang="en-US" sz="3200" b="1" dirty="0"/>
            </a:br>
            <a:r>
              <a:rPr lang="en-US" sz="3200" b="1" dirty="0"/>
              <a:t>for Track Reconstruction</a:t>
            </a:r>
            <a:br>
              <a:rPr lang="en-GB" sz="3200" dirty="0"/>
            </a:br>
            <a:r>
              <a:rPr lang="en-GB" sz="1800" dirty="0"/>
              <a:t>CHEP, </a:t>
            </a:r>
            <a:r>
              <a:rPr lang="en-GB" sz="1800" dirty="0" err="1"/>
              <a:t>northfolk</a:t>
            </a:r>
            <a:r>
              <a:rPr lang="en-GB" sz="1800" dirty="0"/>
              <a:t> VA, may 9</a:t>
            </a:r>
            <a:r>
              <a:rPr lang="en-GB" sz="1800" baseline="30000" dirty="0"/>
              <a:t>th</a:t>
            </a:r>
            <a:r>
              <a:rPr lang="en-GB" sz="1800" dirty="0"/>
              <a:t> 2023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968" y="4529165"/>
            <a:ext cx="10993546" cy="16917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Paolo Calafiura for Daniel Murnane</a:t>
            </a:r>
          </a:p>
          <a:p>
            <a:pPr>
              <a:spcAft>
                <a:spcPts val="0"/>
              </a:spcAft>
            </a:pPr>
            <a:r>
              <a:rPr lang="en-US" sz="1400" dirty="0"/>
              <a:t>on behalf of the </a:t>
            </a:r>
            <a:r>
              <a:rPr lang="en-US" sz="1400" b="1" dirty="0" err="1"/>
              <a:t>Exatrkx</a:t>
            </a:r>
            <a:r>
              <a:rPr lang="en-US" sz="1400" b="1" dirty="0"/>
              <a:t> project</a:t>
            </a:r>
          </a:p>
          <a:p>
            <a:pPr>
              <a:spcAft>
                <a:spcPts val="0"/>
              </a:spcAft>
            </a:pPr>
            <a:endParaRPr lang="en-US" sz="1400" b="1" dirty="0"/>
          </a:p>
          <a:p>
            <a:pPr>
              <a:spcAft>
                <a:spcPts val="0"/>
              </a:spcAft>
            </a:pPr>
            <a:r>
              <a:rPr lang="en-US" sz="1400" b="1" dirty="0"/>
              <a:t>Thanks </a:t>
            </a:r>
            <a:r>
              <a:rPr lang="en-US" sz="1400" dirty="0"/>
              <a:t>to the</a:t>
            </a:r>
            <a:r>
              <a:rPr lang="en-US" sz="1400" b="1" dirty="0"/>
              <a:t> SCIDAC4-HEP </a:t>
            </a:r>
            <a:r>
              <a:rPr lang="en-US" sz="1400" dirty="0"/>
              <a:t>project </a:t>
            </a:r>
            <a:r>
              <a:rPr lang="en-US" sz="1400" b="1" dirty="0"/>
              <a:t>HEP DATA Analytics on HPC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915C-C0DE-4EC5-84D9-38643E40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13" name="Picture 12" descr="A picture containing sky&#10;&#10;Description automatically generated">
            <a:extLst>
              <a:ext uri="{FF2B5EF4-FFF2-40B4-BE49-F238E27FC236}">
                <a16:creationId xmlns:a16="http://schemas.microsoft.com/office/drawing/2014/main" id="{235B60B0-BA56-4269-803A-91DDFC47E5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8" y="5888457"/>
            <a:ext cx="1904823" cy="633354"/>
          </a:xfrm>
          <a:prstGeom prst="rect">
            <a:avLst/>
          </a:prstGeom>
        </p:spPr>
      </p:pic>
      <p:pic>
        <p:nvPicPr>
          <p:cNvPr id="14" name="Picture 2" descr="Berkeley Lab Masterbrand Logo">
            <a:extLst>
              <a:ext uri="{FF2B5EF4-FFF2-40B4-BE49-F238E27FC236}">
                <a16:creationId xmlns:a16="http://schemas.microsoft.com/office/drawing/2014/main" id="{04EDE3B6-DEDB-4FE5-A389-663DB83C4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35571"/>
          <a:stretch/>
        </p:blipFill>
        <p:spPr bwMode="auto">
          <a:xfrm>
            <a:off x="2582411" y="5974525"/>
            <a:ext cx="2036027" cy="5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7A1975-550F-42AE-BF3D-7F082ECE7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7" t="4008" r="4558" b="9290"/>
          <a:stretch/>
        </p:blipFill>
        <p:spPr>
          <a:xfrm>
            <a:off x="6733090" y="1463040"/>
            <a:ext cx="5458910" cy="43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"/>
    </mc:Choice>
    <mc:Fallback xmlns="">
      <p:transition spd="slow" advTm="20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051" y="-40197"/>
            <a:ext cx="11029950" cy="754063"/>
          </a:xfrm>
        </p:spPr>
        <p:txBody>
          <a:bodyPr/>
          <a:lstStyle/>
          <a:p>
            <a:pPr algn="ctr"/>
            <a:r>
              <a:rPr lang="en-AU" dirty="0"/>
              <a:t>A training montage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0FCC5-472C-4EFC-AA79-E6D2DDB2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5" y="685290"/>
            <a:ext cx="10672650" cy="36938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27DA96-789C-419A-9F18-008B6AE4D0A0}"/>
              </a:ext>
            </a:extLst>
          </p:cNvPr>
          <p:cNvSpPr txBox="1"/>
          <p:nvPr/>
        </p:nvSpPr>
        <p:spPr>
          <a:xfrm>
            <a:off x="357051" y="4403681"/>
            <a:ext cx="10728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 can see the Influencer Loss working on two tracks above, across training 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b="1" dirty="0"/>
              <a:t>Real Space</a:t>
            </a:r>
            <a:r>
              <a:rPr lang="en-AU" dirty="0"/>
              <a:t>, we show only Users (circles) and Influencers (stars) when they are associated with an Influencer or User (respectively)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</a:t>
            </a:r>
            <a:r>
              <a:rPr lang="en-AU" dirty="0" err="1"/>
              <a:t>color</a:t>
            </a:r>
            <a:r>
              <a:rPr lang="en-AU" dirty="0"/>
              <a:t> in </a:t>
            </a:r>
            <a:r>
              <a:rPr lang="en-AU" b="1" dirty="0"/>
              <a:t>Real Space </a:t>
            </a:r>
            <a:r>
              <a:rPr lang="en-AU" dirty="0"/>
              <a:t>is a projection in 1D of the location in </a:t>
            </a:r>
            <a:r>
              <a:rPr lang="en-AU" b="1" dirty="0"/>
              <a:t>Embedding Space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b="1" dirty="0"/>
              <a:t>Embedding Space</a:t>
            </a:r>
            <a:r>
              <a:rPr lang="en-AU" dirty="0"/>
              <a:t>, we should edges created, and connected Influencers are large stars, unconnected Influencers are small stars</a:t>
            </a:r>
          </a:p>
        </p:txBody>
      </p:sp>
    </p:spTree>
    <p:extLst>
      <p:ext uri="{BB962C8B-B14F-4D97-AF65-F5344CB8AC3E}">
        <p14:creationId xmlns:p14="http://schemas.microsoft.com/office/powerpoint/2010/main" val="304773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AC62BA-EC35-4E0D-82D6-86C9767F2F47}"/>
              </a:ext>
            </a:extLst>
          </p:cNvPr>
          <p:cNvGrpSpPr/>
          <p:nvPr/>
        </p:nvGrpSpPr>
        <p:grpSpPr>
          <a:xfrm>
            <a:off x="136432" y="401722"/>
            <a:ext cx="11919136" cy="4384574"/>
            <a:chOff x="-87542" y="401722"/>
            <a:chExt cx="11919136" cy="43845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210F34-CE66-4CF5-A664-587BAB11B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408" y="401722"/>
              <a:ext cx="6111372" cy="43652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191F11-7546-4D58-A14D-BCDA02639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7542" y="421030"/>
              <a:ext cx="6111372" cy="436526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EB4325-7104-4231-B98E-705BCB4DAFD1}"/>
                </a:ext>
              </a:extLst>
            </p:cNvPr>
            <p:cNvSpPr/>
            <p:nvPr/>
          </p:nvSpPr>
          <p:spPr>
            <a:xfrm>
              <a:off x="5250656" y="1300163"/>
              <a:ext cx="773174" cy="464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18E9FC-7673-4935-8ABF-757A538C8071}"/>
                </a:ext>
              </a:extLst>
            </p:cNvPr>
            <p:cNvSpPr/>
            <p:nvPr/>
          </p:nvSpPr>
          <p:spPr>
            <a:xfrm>
              <a:off x="10789444" y="1253188"/>
              <a:ext cx="1042150" cy="947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F64B4CD-B61D-4144-936F-D62A160B73F6}"/>
              </a:ext>
            </a:extLst>
          </p:cNvPr>
          <p:cNvSpPr txBox="1">
            <a:spLocks/>
          </p:cNvSpPr>
          <p:nvPr/>
        </p:nvSpPr>
        <p:spPr>
          <a:xfrm>
            <a:off x="596536" y="401722"/>
            <a:ext cx="5124995" cy="75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1600" dirty="0"/>
              <a:t>Real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051" y="-40197"/>
            <a:ext cx="11029950" cy="754063"/>
          </a:xfrm>
        </p:spPr>
        <p:txBody>
          <a:bodyPr/>
          <a:lstStyle/>
          <a:p>
            <a:pPr algn="ctr"/>
            <a:r>
              <a:rPr lang="en-AU" dirty="0"/>
              <a:t>A training montage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B8F84B2-0FC8-494E-A381-79BF82D53748}"/>
              </a:ext>
            </a:extLst>
          </p:cNvPr>
          <p:cNvSpPr txBox="1">
            <a:spLocks/>
          </p:cNvSpPr>
          <p:nvPr/>
        </p:nvSpPr>
        <p:spPr>
          <a:xfrm>
            <a:off x="6706599" y="421030"/>
            <a:ext cx="5124995" cy="75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1600" dirty="0"/>
              <a:t>Embedding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5A491-A1B3-4F36-8056-668916617FAC}"/>
              </a:ext>
            </a:extLst>
          </p:cNvPr>
          <p:cNvSpPr txBox="1"/>
          <p:nvPr/>
        </p:nvSpPr>
        <p:spPr>
          <a:xfrm>
            <a:off x="357051" y="4403681"/>
            <a:ext cx="10728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 can see the Influencer Loss working on two tracks above, across training 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b="1" dirty="0"/>
              <a:t>Real Space</a:t>
            </a:r>
            <a:r>
              <a:rPr lang="en-AU" dirty="0"/>
              <a:t>, we show only Users (circles) and Influencers (stars) when they are associated with an Influencer or User (respectively)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</a:t>
            </a:r>
            <a:r>
              <a:rPr lang="en-AU" dirty="0" err="1"/>
              <a:t>color</a:t>
            </a:r>
            <a:r>
              <a:rPr lang="en-AU" dirty="0"/>
              <a:t> in </a:t>
            </a:r>
            <a:r>
              <a:rPr lang="en-AU" b="1" dirty="0"/>
              <a:t>Real Space </a:t>
            </a:r>
            <a:r>
              <a:rPr lang="en-AU" dirty="0"/>
              <a:t>is a projection in 1D of the location in </a:t>
            </a:r>
            <a:r>
              <a:rPr lang="en-AU" b="1" dirty="0"/>
              <a:t>Embedding Space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b="1" dirty="0"/>
              <a:t>Embedding Space</a:t>
            </a:r>
            <a:r>
              <a:rPr lang="en-AU" dirty="0"/>
              <a:t>, we should edges created, and connected Influencers are large stars, unconnected Influencers are small stars</a:t>
            </a:r>
          </a:p>
        </p:txBody>
      </p:sp>
    </p:spTree>
    <p:extLst>
      <p:ext uri="{BB962C8B-B14F-4D97-AF65-F5344CB8AC3E}">
        <p14:creationId xmlns:p14="http://schemas.microsoft.com/office/powerpoint/2010/main" val="370749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F64B4CD-B61D-4144-936F-D62A160B73F6}"/>
              </a:ext>
            </a:extLst>
          </p:cNvPr>
          <p:cNvSpPr txBox="1">
            <a:spLocks/>
          </p:cNvSpPr>
          <p:nvPr/>
        </p:nvSpPr>
        <p:spPr>
          <a:xfrm>
            <a:off x="596536" y="401722"/>
            <a:ext cx="5124995" cy="75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1600" dirty="0"/>
              <a:t>Real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051" y="-40197"/>
            <a:ext cx="11029950" cy="754063"/>
          </a:xfrm>
        </p:spPr>
        <p:txBody>
          <a:bodyPr/>
          <a:lstStyle/>
          <a:p>
            <a:pPr algn="ctr"/>
            <a:r>
              <a:rPr lang="en-AU" dirty="0"/>
              <a:t>A training montage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E1B50-B2F9-4527-91D4-B4170060DEE7}"/>
              </a:ext>
            </a:extLst>
          </p:cNvPr>
          <p:cNvSpPr txBox="1"/>
          <p:nvPr/>
        </p:nvSpPr>
        <p:spPr>
          <a:xfrm>
            <a:off x="357051" y="4403681"/>
            <a:ext cx="10728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We can see the Influencer Loss working on two tracks above, across training epochs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b="1" dirty="0"/>
              <a:t>Real Space</a:t>
            </a:r>
            <a:r>
              <a:rPr lang="en-AU" dirty="0"/>
              <a:t>, we show only Users (circles) and Influencers (stars) when they are associated with an Influencer or User (respectively)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</a:t>
            </a:r>
            <a:r>
              <a:rPr lang="en-AU" dirty="0" err="1"/>
              <a:t>color</a:t>
            </a:r>
            <a:r>
              <a:rPr lang="en-AU" dirty="0"/>
              <a:t> in </a:t>
            </a:r>
            <a:r>
              <a:rPr lang="en-AU" b="1" dirty="0"/>
              <a:t>Real Space </a:t>
            </a:r>
            <a:r>
              <a:rPr lang="en-AU" dirty="0"/>
              <a:t>is a projection in 1D of the location in </a:t>
            </a:r>
            <a:r>
              <a:rPr lang="en-AU" b="1" dirty="0"/>
              <a:t>Embedding Space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</a:t>
            </a:r>
            <a:r>
              <a:rPr lang="en-AU" b="1" dirty="0"/>
              <a:t>Embedding Space</a:t>
            </a:r>
            <a:r>
              <a:rPr lang="en-AU" dirty="0"/>
              <a:t>, we should edges created, and connected Influencers are large stars, unconnected Influencers are small stars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B8F84B2-0FC8-494E-A381-79BF82D53748}"/>
              </a:ext>
            </a:extLst>
          </p:cNvPr>
          <p:cNvSpPr txBox="1">
            <a:spLocks/>
          </p:cNvSpPr>
          <p:nvPr/>
        </p:nvSpPr>
        <p:spPr>
          <a:xfrm>
            <a:off x="6706599" y="421030"/>
            <a:ext cx="5124995" cy="75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1600" dirty="0"/>
              <a:t>Embedding Space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06526-DFB2-4E68-AB7D-A8946FD0A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6" y="1213168"/>
            <a:ext cx="10647599" cy="31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D5F2E2-90D0-4AAE-8F5A-70D39F38B729}"/>
              </a:ext>
            </a:extLst>
          </p:cNvPr>
          <p:cNvSpPr/>
          <p:nvPr/>
        </p:nvSpPr>
        <p:spPr>
          <a:xfrm>
            <a:off x="4114006" y="3302532"/>
            <a:ext cx="3890145" cy="222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A63D5-886A-48FB-92C3-9050F67B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26380"/>
            <a:ext cx="11029616" cy="753264"/>
          </a:xfrm>
        </p:spPr>
        <p:txBody>
          <a:bodyPr/>
          <a:lstStyle/>
          <a:p>
            <a:r>
              <a:rPr lang="en-AU" dirty="0"/>
              <a:t>Influencer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E5C6F5B-911D-4104-80F0-CDBA91B55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190262"/>
                <a:ext cx="11029615" cy="20438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To construct track candidates,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dirty="0"/>
                  <a:t>Embed hits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60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AU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dirty="0"/>
                  <a:t>Perform fixed-radius nearest neighbour (FRNN) search,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as database,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as query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AU" dirty="0"/>
                  <a:t>All non-empty Influencer neighbourhoods are track candidates of user hits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𝒰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AU" dirty="0"/>
                  <a:t>, each represented by an influencer hit. No further processing is required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E5C6F5B-911D-4104-80F0-CDBA91B55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190262"/>
                <a:ext cx="11029615" cy="2043819"/>
              </a:xfrm>
              <a:blipFill>
                <a:blip r:embed="rId2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C7F0A-EFD2-40F8-BD44-619E3D78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62C516-2CC8-417B-BEFF-425999A66557}"/>
              </a:ext>
            </a:extLst>
          </p:cNvPr>
          <p:cNvGrpSpPr/>
          <p:nvPr/>
        </p:nvGrpSpPr>
        <p:grpSpPr>
          <a:xfrm>
            <a:off x="2181628" y="4167266"/>
            <a:ext cx="1684020" cy="450723"/>
            <a:chOff x="3862699" y="3640708"/>
            <a:chExt cx="1684020" cy="45072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8E52FA8-A6D1-4788-ACA7-B82082870810}"/>
                </a:ext>
              </a:extLst>
            </p:cNvPr>
            <p:cNvCxnSpPr>
              <a:cxnSpLocks/>
            </p:cNvCxnSpPr>
            <p:nvPr/>
          </p:nvCxnSpPr>
          <p:spPr>
            <a:xfrm>
              <a:off x="4114667" y="4091431"/>
              <a:ext cx="13073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B09E21-EE0E-4DB7-B4B9-197C40016B92}"/>
                    </a:ext>
                  </a:extLst>
                </p:cNvPr>
                <p:cNvSpPr txBox="1"/>
                <p:nvPr/>
              </p:nvSpPr>
              <p:spPr>
                <a:xfrm>
                  <a:off x="3862699" y="3640708"/>
                  <a:ext cx="16840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3B09E21-EE0E-4DB7-B4B9-197C40016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699" y="3640708"/>
                  <a:ext cx="168402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29604B-777B-42E7-8E3C-41AAAAC68F55}"/>
              </a:ext>
            </a:extLst>
          </p:cNvPr>
          <p:cNvGrpSpPr/>
          <p:nvPr/>
        </p:nvGrpSpPr>
        <p:grpSpPr>
          <a:xfrm>
            <a:off x="4329246" y="5659658"/>
            <a:ext cx="3879850" cy="646331"/>
            <a:chOff x="8602028" y="5436389"/>
            <a:chExt cx="3879850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EAD0FE-9AF8-4D21-A5AD-C8038264AB50}"/>
                </a:ext>
              </a:extLst>
            </p:cNvPr>
            <p:cNvSpPr/>
            <p:nvPr/>
          </p:nvSpPr>
          <p:spPr>
            <a:xfrm>
              <a:off x="8602028" y="5579264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734558-3916-4048-B9D3-AB2A21115059}"/>
                </a:ext>
              </a:extLst>
            </p:cNvPr>
            <p:cNvSpPr txBox="1"/>
            <p:nvPr/>
          </p:nvSpPr>
          <p:spPr>
            <a:xfrm>
              <a:off x="8780459" y="5436389"/>
              <a:ext cx="3701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Position of </a:t>
              </a:r>
              <a:r>
                <a:rPr lang="en-AU" b="1" dirty="0"/>
                <a:t>user-embeddings</a:t>
              </a:r>
            </a:p>
            <a:p>
              <a:r>
                <a:rPr lang="en-AU" dirty="0"/>
                <a:t>Position of </a:t>
              </a:r>
              <a:r>
                <a:rPr lang="en-AU" b="1" dirty="0"/>
                <a:t>influencer-embeddings</a:t>
              </a:r>
              <a:endParaRPr lang="en-AU" dirty="0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7D23CFFB-E9BC-4141-9650-9315EE0F7DFB}"/>
                </a:ext>
              </a:extLst>
            </p:cNvPr>
            <p:cNvSpPr/>
            <p:nvPr/>
          </p:nvSpPr>
          <p:spPr>
            <a:xfrm>
              <a:off x="8602028" y="5827946"/>
              <a:ext cx="114300" cy="1143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14717-0364-4C0D-9CFE-4BFD0A8E949C}"/>
              </a:ext>
            </a:extLst>
          </p:cNvPr>
          <p:cNvGrpSpPr/>
          <p:nvPr/>
        </p:nvGrpSpPr>
        <p:grpSpPr>
          <a:xfrm rot="19718669">
            <a:off x="423017" y="4154937"/>
            <a:ext cx="2293141" cy="1154011"/>
            <a:chOff x="700090" y="3217293"/>
            <a:chExt cx="2293141" cy="115401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D7A84B-6079-49F1-A53B-34C234A34F9B}"/>
                </a:ext>
              </a:extLst>
            </p:cNvPr>
            <p:cNvSpPr/>
            <p:nvPr/>
          </p:nvSpPr>
          <p:spPr>
            <a:xfrm>
              <a:off x="700090" y="4224463"/>
              <a:ext cx="146841" cy="1468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8961C-10B6-4DF6-8EDC-F01C9F2FF232}"/>
                </a:ext>
              </a:extLst>
            </p:cNvPr>
            <p:cNvSpPr/>
            <p:nvPr/>
          </p:nvSpPr>
          <p:spPr>
            <a:xfrm>
              <a:off x="1081090" y="3816207"/>
              <a:ext cx="146841" cy="14684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D3DF15-EEF6-416A-8F0A-BF60113A23B7}"/>
                </a:ext>
              </a:extLst>
            </p:cNvPr>
            <p:cNvSpPr/>
            <p:nvPr/>
          </p:nvSpPr>
          <p:spPr>
            <a:xfrm>
              <a:off x="1562335" y="3496647"/>
              <a:ext cx="146841" cy="14684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4F44FC-38F3-453F-AEBA-6B9900CEE9A5}"/>
                </a:ext>
              </a:extLst>
            </p:cNvPr>
            <p:cNvSpPr/>
            <p:nvPr/>
          </p:nvSpPr>
          <p:spPr>
            <a:xfrm>
              <a:off x="2154240" y="3290713"/>
              <a:ext cx="146841" cy="14684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620914-837B-4B78-990F-898BB871D993}"/>
                </a:ext>
              </a:extLst>
            </p:cNvPr>
            <p:cNvSpPr/>
            <p:nvPr/>
          </p:nvSpPr>
          <p:spPr>
            <a:xfrm>
              <a:off x="2846390" y="3217293"/>
              <a:ext cx="146841" cy="14684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17C008F-09D1-456C-959C-E36FC3479813}"/>
              </a:ext>
            </a:extLst>
          </p:cNvPr>
          <p:cNvSpPr/>
          <p:nvPr/>
        </p:nvSpPr>
        <p:spPr>
          <a:xfrm>
            <a:off x="4183608" y="3522538"/>
            <a:ext cx="1128672" cy="11286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5AA42C5-9B33-4D3F-BF46-AEAC0593D3F9}"/>
              </a:ext>
            </a:extLst>
          </p:cNvPr>
          <p:cNvSpPr/>
          <p:nvPr/>
        </p:nvSpPr>
        <p:spPr>
          <a:xfrm>
            <a:off x="4467767" y="5075075"/>
            <a:ext cx="146841" cy="1468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49312B-F4DE-4E37-BBD2-E3CEEE312431}"/>
              </a:ext>
            </a:extLst>
          </p:cNvPr>
          <p:cNvSpPr/>
          <p:nvPr/>
        </p:nvSpPr>
        <p:spPr>
          <a:xfrm>
            <a:off x="5494188" y="3875273"/>
            <a:ext cx="1128672" cy="11286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342EAAB-2C8B-441F-86BC-8E27FF8078E7}"/>
              </a:ext>
            </a:extLst>
          </p:cNvPr>
          <p:cNvSpPr/>
          <p:nvPr/>
        </p:nvSpPr>
        <p:spPr>
          <a:xfrm>
            <a:off x="4669869" y="4013454"/>
            <a:ext cx="146841" cy="14684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15746AA4-AA20-45F6-94DB-D6D8CB37A606}"/>
              </a:ext>
            </a:extLst>
          </p:cNvPr>
          <p:cNvSpPr/>
          <p:nvPr/>
        </p:nvSpPr>
        <p:spPr>
          <a:xfrm>
            <a:off x="5985104" y="4312600"/>
            <a:ext cx="146841" cy="14684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903A169D-0BDB-40FD-8469-3979A3F0A194}"/>
              </a:ext>
            </a:extLst>
          </p:cNvPr>
          <p:cNvSpPr/>
          <p:nvPr/>
        </p:nvSpPr>
        <p:spPr>
          <a:xfrm>
            <a:off x="6753539" y="3745409"/>
            <a:ext cx="146841" cy="14684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FD02D5A4-D6B0-476F-8FF5-7A1E3DE11F7C}"/>
              </a:ext>
            </a:extLst>
          </p:cNvPr>
          <p:cNvSpPr/>
          <p:nvPr/>
        </p:nvSpPr>
        <p:spPr>
          <a:xfrm>
            <a:off x="7782188" y="3982194"/>
            <a:ext cx="146841" cy="14684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BA1A09-64AF-473C-A992-BE4EA72A4A2F}"/>
              </a:ext>
            </a:extLst>
          </p:cNvPr>
          <p:cNvSpPr/>
          <p:nvPr/>
        </p:nvSpPr>
        <p:spPr>
          <a:xfrm>
            <a:off x="4992965" y="3847604"/>
            <a:ext cx="146841" cy="146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AC656B-1859-4671-A9DF-B19BDF39D45F}"/>
              </a:ext>
            </a:extLst>
          </p:cNvPr>
          <p:cNvSpPr/>
          <p:nvPr/>
        </p:nvSpPr>
        <p:spPr>
          <a:xfrm>
            <a:off x="5116392" y="4095908"/>
            <a:ext cx="146841" cy="1468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21BE1E-EE54-40A9-A053-F50A91CEA9A7}"/>
              </a:ext>
            </a:extLst>
          </p:cNvPr>
          <p:cNvSpPr/>
          <p:nvPr/>
        </p:nvSpPr>
        <p:spPr>
          <a:xfrm>
            <a:off x="5621941" y="4328657"/>
            <a:ext cx="146841" cy="1468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15773C-8E82-4BAB-ACC1-619508E05539}"/>
              </a:ext>
            </a:extLst>
          </p:cNvPr>
          <p:cNvSpPr/>
          <p:nvPr/>
        </p:nvSpPr>
        <p:spPr>
          <a:xfrm>
            <a:off x="5695362" y="4564872"/>
            <a:ext cx="146841" cy="1468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3FDDEC-AA07-473C-9E8E-25D653784C92}"/>
              </a:ext>
            </a:extLst>
          </p:cNvPr>
          <p:cNvSpPr/>
          <p:nvPr/>
        </p:nvSpPr>
        <p:spPr>
          <a:xfrm>
            <a:off x="5950690" y="4659613"/>
            <a:ext cx="146841" cy="1468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9093326-8976-4487-9181-2D5C576E5D24}"/>
                  </a:ext>
                </a:extLst>
              </p:cNvPr>
              <p:cNvSpPr/>
              <p:nvPr/>
            </p:nvSpPr>
            <p:spPr>
              <a:xfrm>
                <a:off x="5168861" y="3516782"/>
                <a:ext cx="960326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ℐ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AU" sz="1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9093326-8976-4487-9181-2D5C576E5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61" y="3516782"/>
                <a:ext cx="960326" cy="335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553E05-B7B5-4D7B-AFE0-BFEC442B2D9C}"/>
              </a:ext>
            </a:extLst>
          </p:cNvPr>
          <p:cNvCxnSpPr>
            <a:cxnSpLocks/>
          </p:cNvCxnSpPr>
          <p:nvPr/>
        </p:nvCxnSpPr>
        <p:spPr>
          <a:xfrm>
            <a:off x="8209096" y="4617989"/>
            <a:ext cx="13073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80B33F9-A7D7-4E38-874C-02C86D1C4CE5}"/>
              </a:ext>
            </a:extLst>
          </p:cNvPr>
          <p:cNvSpPr/>
          <p:nvPr/>
        </p:nvSpPr>
        <p:spPr>
          <a:xfrm>
            <a:off x="10134015" y="4507230"/>
            <a:ext cx="146841" cy="14684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269938C-273C-4EBE-85FA-2B8E86DE0E47}"/>
              </a:ext>
            </a:extLst>
          </p:cNvPr>
          <p:cNvSpPr/>
          <p:nvPr/>
        </p:nvSpPr>
        <p:spPr>
          <a:xfrm>
            <a:off x="10532958" y="4516651"/>
            <a:ext cx="146841" cy="1468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29A73B4-BD39-48BB-BEFA-798E282602A2}"/>
              </a:ext>
            </a:extLst>
          </p:cNvPr>
          <p:cNvSpPr/>
          <p:nvPr/>
        </p:nvSpPr>
        <p:spPr>
          <a:xfrm>
            <a:off x="10768228" y="4509120"/>
            <a:ext cx="146841" cy="1468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B673EB9-8102-46D4-9525-614442B9AE25}"/>
              </a:ext>
            </a:extLst>
          </p:cNvPr>
          <p:cNvSpPr/>
          <p:nvPr/>
        </p:nvSpPr>
        <p:spPr>
          <a:xfrm>
            <a:off x="11015666" y="4506377"/>
            <a:ext cx="146841" cy="1468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1B0C47-B000-4B0F-B763-C4296A63CE04}"/>
              </a:ext>
            </a:extLst>
          </p:cNvPr>
          <p:cNvSpPr/>
          <p:nvPr/>
        </p:nvSpPr>
        <p:spPr>
          <a:xfrm>
            <a:off x="9628663" y="3892250"/>
            <a:ext cx="194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Track candidates: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CCB9C9-76CB-45B2-9FD8-D46190A421C8}"/>
                  </a:ext>
                </a:extLst>
              </p:cNvPr>
              <p:cNvSpPr txBox="1"/>
              <p:nvPr/>
            </p:nvSpPr>
            <p:spPr>
              <a:xfrm>
                <a:off x="9883197" y="4374144"/>
                <a:ext cx="2264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,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CCB9C9-76CB-45B2-9FD8-D46190A42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197" y="4374144"/>
                <a:ext cx="2264938" cy="369332"/>
              </a:xfrm>
              <a:prstGeom prst="rect">
                <a:avLst/>
              </a:prstGeom>
              <a:blipFill>
                <a:blip r:embed="rId5"/>
                <a:stretch>
                  <a:fillRect l="-806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CBD80A00-7992-415B-8131-B4448E1537C9}"/>
              </a:ext>
            </a:extLst>
          </p:cNvPr>
          <p:cNvSpPr/>
          <p:nvPr/>
        </p:nvSpPr>
        <p:spPr>
          <a:xfrm>
            <a:off x="10134015" y="4871280"/>
            <a:ext cx="146841" cy="14684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C88F163-9D2C-4800-B1F9-F9AF062147F1}"/>
              </a:ext>
            </a:extLst>
          </p:cNvPr>
          <p:cNvSpPr/>
          <p:nvPr/>
        </p:nvSpPr>
        <p:spPr>
          <a:xfrm>
            <a:off x="10536377" y="4887535"/>
            <a:ext cx="146841" cy="146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F9FB1A5-076E-4CDC-B17C-48C235957736}"/>
              </a:ext>
            </a:extLst>
          </p:cNvPr>
          <p:cNvSpPr/>
          <p:nvPr/>
        </p:nvSpPr>
        <p:spPr>
          <a:xfrm>
            <a:off x="10771647" y="4887437"/>
            <a:ext cx="146841" cy="14684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ABBCD3A-F121-42D6-926A-1A93ACD5E9E9}"/>
                  </a:ext>
                </a:extLst>
              </p:cNvPr>
              <p:cNvSpPr txBox="1"/>
              <p:nvPr/>
            </p:nvSpPr>
            <p:spPr>
              <a:xfrm>
                <a:off x="9883197" y="4731942"/>
                <a:ext cx="2264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,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ABBCD3A-F121-42D6-926A-1A93ACD5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197" y="4731942"/>
                <a:ext cx="2264938" cy="369332"/>
              </a:xfrm>
              <a:prstGeom prst="rect">
                <a:avLst/>
              </a:prstGeom>
              <a:blipFill>
                <a:blip r:embed="rId6"/>
                <a:stretch>
                  <a:fillRect l="-806"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2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87349"/>
            <a:ext cx="11029616" cy="753264"/>
          </a:xfrm>
        </p:spPr>
        <p:txBody>
          <a:bodyPr/>
          <a:lstStyle/>
          <a:p>
            <a:r>
              <a:rPr lang="en-AU" dirty="0"/>
              <a:t>Physics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7B37-98AB-405D-9BA4-A24D4B7B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299730"/>
            <a:ext cx="11029615" cy="1300407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Comparison of track reconstruction of naïve condensation and influencer condensation event size</a:t>
            </a:r>
          </a:p>
          <a:p>
            <a:r>
              <a:rPr lang="en-AU" dirty="0"/>
              <a:t>Unfortunately, was not able to get performance results of Learned Object Condensation loss </a:t>
            </a:r>
            <a:r>
              <a:rPr lang="en-AU" sz="1800" i="1" dirty="0"/>
              <a:t>(</a:t>
            </a:r>
            <a:r>
              <a:rPr lang="en-AU" sz="1800" i="1" dirty="0" err="1">
                <a:hlinkClick r:id="rId2"/>
              </a:rPr>
              <a:t>Kiesler</a:t>
            </a:r>
            <a:r>
              <a:rPr lang="en-AU" sz="1800" i="1" dirty="0">
                <a:hlinkClick r:id="rId2"/>
              </a:rPr>
              <a:t> 2020</a:t>
            </a:r>
            <a:r>
              <a:rPr lang="en-AU" sz="1800" i="1" dirty="0"/>
              <a:t>) </a:t>
            </a:r>
            <a:r>
              <a:rPr lang="en-AU" sz="1800" dirty="0"/>
              <a:t>for this study, but see </a:t>
            </a:r>
            <a:r>
              <a:rPr lang="en-AU" sz="1800" dirty="0">
                <a:hlinkClick r:id="rId3"/>
              </a:rPr>
              <a:t>Killian </a:t>
            </a:r>
            <a:r>
              <a:rPr lang="en-AU" sz="1800" dirty="0" err="1">
                <a:hlinkClick r:id="rId3"/>
              </a:rPr>
              <a:t>Lieret</a:t>
            </a:r>
            <a:r>
              <a:rPr lang="en-AU" sz="1800" dirty="0">
                <a:hlinkClick r:id="rId3"/>
              </a:rPr>
              <a:t> &amp; Gage </a:t>
            </a:r>
            <a:r>
              <a:rPr lang="en-AU" sz="1800" dirty="0" err="1">
                <a:hlinkClick r:id="rId3"/>
              </a:rPr>
              <a:t>deZoort’s</a:t>
            </a:r>
            <a:r>
              <a:rPr lang="en-AU" sz="1800" dirty="0">
                <a:hlinkClick r:id="rId3"/>
              </a:rPr>
              <a:t> talk for tracking results with this model</a:t>
            </a:r>
            <a:r>
              <a:rPr lang="en-AU" sz="1800" dirty="0"/>
              <a:t> (it’s right after this one!)</a:t>
            </a:r>
            <a:endParaRPr lang="en-AU" dirty="0"/>
          </a:p>
          <a:p>
            <a:r>
              <a:rPr lang="en-AU" dirty="0"/>
              <a:t>Influencer loss is able to condense tracks much more efficiently, and with far fewer fake track candidates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3AAF8-1F3D-47D1-B246-C5AC95D8B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98" y="2629101"/>
            <a:ext cx="10130828" cy="35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3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4C7F-BD7B-4671-9DBB-DC18A3D8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3556"/>
            <a:ext cx="11029616" cy="753264"/>
          </a:xfrm>
        </p:spPr>
        <p:txBody>
          <a:bodyPr/>
          <a:lstStyle/>
          <a:p>
            <a:r>
              <a:rPr lang="en-AU" dirty="0"/>
              <a:t>Computational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CCCC-16C7-40EC-B7FE-4E5898A2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56812"/>
            <a:ext cx="11029615" cy="2059305"/>
          </a:xfrm>
        </p:spPr>
        <p:txBody>
          <a:bodyPr/>
          <a:lstStyle/>
          <a:p>
            <a:r>
              <a:rPr lang="en-AU" dirty="0"/>
              <a:t>Influencer loss is currently an expensive calculation and a slow function to minimize, compared with the </a:t>
            </a:r>
            <a:br>
              <a:rPr lang="en-AU" dirty="0"/>
            </a:br>
            <a:r>
              <a:rPr lang="en-AU" dirty="0"/>
              <a:t>Naïve Hinge Loss</a:t>
            </a:r>
          </a:p>
          <a:p>
            <a:r>
              <a:rPr lang="en-AU" dirty="0"/>
              <a:t>However, this cost is only incurred during training and is amortized in inference</a:t>
            </a:r>
          </a:p>
          <a:p>
            <a:r>
              <a:rPr lang="en-AU" dirty="0"/>
              <a:t>The Naïve model’s greedy condensation creates tracks sequentially, while the Influencer condensation occurs in parallel and on a significantly more sparse neighbourhood structure (c.f. the training montage to see this at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F8533-3023-4039-81AE-1964D701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50DFA-212A-473D-A4A9-86225023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473029"/>
            <a:ext cx="11158537" cy="27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1978"/>
            <a:ext cx="11029616" cy="753264"/>
          </a:xfrm>
        </p:spPr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7B37-98AB-405D-9BA4-A24D4B7B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15242"/>
            <a:ext cx="6962607" cy="1778002"/>
          </a:xfrm>
        </p:spPr>
        <p:txBody>
          <a:bodyPr>
            <a:normAutofit/>
          </a:bodyPr>
          <a:lstStyle/>
          <a:p>
            <a:r>
              <a:rPr lang="en-AU" sz="1800" dirty="0"/>
              <a:t>Influencer Condensation is a </a:t>
            </a:r>
            <a:r>
              <a:rPr lang="en-AU" sz="1800" b="1" dirty="0"/>
              <a:t>direct mapping </a:t>
            </a:r>
            <a:r>
              <a:rPr lang="en-AU" sz="1800" dirty="0"/>
              <a:t>of the Tracking Problem onto geometry: one representative per track, with no post-processing step</a:t>
            </a:r>
          </a:p>
          <a:p>
            <a:r>
              <a:rPr lang="en-AU" sz="1800" dirty="0"/>
              <a:t>We see favourable performance of Influencer Condensation across event size, compared with the Naïve Condensation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689D6-C1A6-4849-96F2-571D60F4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03" y="1230289"/>
            <a:ext cx="3102400" cy="24861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8B7917-6F42-4C32-B275-99C779E58355}"/>
              </a:ext>
            </a:extLst>
          </p:cNvPr>
          <p:cNvSpPr txBox="1">
            <a:spLocks/>
          </p:cNvSpPr>
          <p:nvPr/>
        </p:nvSpPr>
        <p:spPr>
          <a:xfrm>
            <a:off x="581192" y="2963158"/>
            <a:ext cx="11029616" cy="753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DAC797-C4C2-40EB-9F32-F2A30F4EEA87}"/>
              </a:ext>
            </a:extLst>
          </p:cNvPr>
          <p:cNvSpPr txBox="1">
            <a:spLocks/>
          </p:cNvSpPr>
          <p:nvPr/>
        </p:nvSpPr>
        <p:spPr>
          <a:xfrm>
            <a:off x="410849" y="3801375"/>
            <a:ext cx="11370302" cy="2287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Training of Influencer contains an expensive loop over each track – to replace this with a tensor implementation of User-Influencer loss</a:t>
            </a:r>
          </a:p>
          <a:p>
            <a:r>
              <a:rPr lang="en-AU" sz="1800" dirty="0"/>
              <a:t>Still running on simplified tracking problem (subset of </a:t>
            </a:r>
            <a:r>
              <a:rPr lang="en-AU" sz="1800" dirty="0" err="1"/>
              <a:t>TrackML</a:t>
            </a:r>
            <a:r>
              <a:rPr lang="en-AU" sz="1800" dirty="0"/>
              <a:t>) – to study performance in realistic LHC-like conditions</a:t>
            </a:r>
          </a:p>
          <a:p>
            <a:r>
              <a:rPr lang="en-AU" sz="1800" dirty="0"/>
              <a:t>Influencer can create high duplicate rate (see figure): Investigating ways to tune loss for lower duplication</a:t>
            </a:r>
          </a:p>
          <a:p>
            <a:r>
              <a:rPr lang="en-AU" sz="1800" dirty="0"/>
              <a:t>Use Influencer representatives as way to regress and classify track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8D85A-C8FF-4DE3-8DC6-9B89C26CA0FF}"/>
              </a:ext>
            </a:extLst>
          </p:cNvPr>
          <p:cNvSpPr txBox="1"/>
          <p:nvPr/>
        </p:nvSpPr>
        <p:spPr>
          <a:xfrm>
            <a:off x="7990490" y="707069"/>
            <a:ext cx="337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A sample of Influencer condensed tracks with high duplicate rate</a:t>
            </a:r>
          </a:p>
        </p:txBody>
      </p:sp>
    </p:spTree>
    <p:extLst>
      <p:ext uri="{BB962C8B-B14F-4D97-AF65-F5344CB8AC3E}">
        <p14:creationId xmlns:p14="http://schemas.microsoft.com/office/powerpoint/2010/main" val="290173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Thank you!</a:t>
            </a:r>
            <a:br>
              <a:rPr lang="en-AU" dirty="0"/>
            </a:br>
            <a:r>
              <a:rPr lang="en-AU" dirty="0"/>
              <a:t>						Previous work &amp;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7B37-98AB-405D-9BA4-A24D4B7B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Object condensation: one-stage grid-free multi-object reconstruction in physics detectors, graph, and image data</a:t>
            </a:r>
            <a:r>
              <a:rPr lang="en-US" dirty="0"/>
              <a:t>, </a:t>
            </a:r>
            <a:r>
              <a:rPr lang="en-US" dirty="0" err="1"/>
              <a:t>Kiesler</a:t>
            </a:r>
            <a:r>
              <a:rPr lang="en-US" dirty="0"/>
              <a:t> 2020 [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]</a:t>
            </a:r>
          </a:p>
          <a:p>
            <a:r>
              <a:rPr lang="en-US" i="1" dirty="0"/>
              <a:t>Multi-particle reconstruction in the High Granularity Calorimeter using object condensation and graph neural networks, </a:t>
            </a:r>
            <a:r>
              <a:rPr lang="en-US" dirty="0" err="1"/>
              <a:t>Qasim</a:t>
            </a:r>
            <a:r>
              <a:rPr lang="en-US" dirty="0"/>
              <a:t> et al 2021 [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]</a:t>
            </a:r>
          </a:p>
          <a:p>
            <a:r>
              <a:rPr lang="en-US" i="1" dirty="0"/>
              <a:t>End-to-end multi-particle reconstruction in high occupancy imaging calorimeters with graph neural networks, </a:t>
            </a:r>
            <a:r>
              <a:rPr lang="en-US" dirty="0" err="1"/>
              <a:t>Qasim</a:t>
            </a:r>
            <a:r>
              <a:rPr lang="en-US" dirty="0"/>
              <a:t> et al</a:t>
            </a:r>
            <a:r>
              <a:rPr lang="en-US" i="1" dirty="0"/>
              <a:t> </a:t>
            </a:r>
            <a:r>
              <a:rPr lang="en-US" dirty="0"/>
              <a:t>2022</a:t>
            </a:r>
            <a:r>
              <a:rPr lang="en-US" i="1" dirty="0"/>
              <a:t> </a:t>
            </a:r>
            <a:r>
              <a:rPr lang="en-US" dirty="0"/>
              <a:t>[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]</a:t>
            </a:r>
          </a:p>
          <a:p>
            <a:r>
              <a:rPr lang="en-US" i="1" dirty="0"/>
              <a:t>Learning representations of irregular particle-detector geometry with distance-weighted graph networks, </a:t>
            </a:r>
            <a:r>
              <a:rPr lang="en-US" dirty="0" err="1"/>
              <a:t>Qasim</a:t>
            </a:r>
            <a:r>
              <a:rPr lang="en-US" dirty="0"/>
              <a:t> et al 2019 [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]</a:t>
            </a:r>
            <a:endParaRPr lang="en-US" i="1" dirty="0"/>
          </a:p>
          <a:p>
            <a:r>
              <a:rPr lang="en-US" i="1" dirty="0"/>
              <a:t>Point Cloud Instance Segmentation using Probabilistic Embeddings, </a:t>
            </a:r>
            <a:r>
              <a:rPr lang="en-US" dirty="0"/>
              <a:t>Zhang et al 2019 [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]</a:t>
            </a:r>
          </a:p>
          <a:p>
            <a:r>
              <a:rPr lang="en-US" i="1" dirty="0"/>
              <a:t>Instance Segmentation by Jointly Optimizing Spatial Embeddings and Clustering Bandwidth, </a:t>
            </a:r>
            <a:r>
              <a:rPr lang="en-US" dirty="0"/>
              <a:t>Neven et al 2019 [</a:t>
            </a:r>
            <a:r>
              <a:rPr lang="en-US" dirty="0">
                <a:hlinkClick r:id="rId7"/>
              </a:rPr>
              <a:t>link</a:t>
            </a:r>
            <a:r>
              <a:rPr lang="en-US" dirty="0"/>
              <a:t>]</a:t>
            </a:r>
            <a:endParaRPr lang="en-US" i="1" dirty="0"/>
          </a:p>
          <a:p>
            <a:r>
              <a:rPr lang="en-US" i="1" dirty="0"/>
              <a:t>Representation Learning for Object Detection from Unlabeled Point Cloud Sequences, </a:t>
            </a:r>
            <a:r>
              <a:rPr lang="en-US" dirty="0"/>
              <a:t>Huang et al 2022 [</a:t>
            </a:r>
            <a:r>
              <a:rPr lang="en-US" dirty="0">
                <a:hlinkClick r:id="rId8"/>
              </a:rPr>
              <a:t>link</a:t>
            </a:r>
            <a:r>
              <a:rPr lang="en-US" dirty="0"/>
              <a:t>]</a:t>
            </a:r>
          </a:p>
          <a:p>
            <a:r>
              <a:rPr lang="en-US" i="1" dirty="0"/>
              <a:t>Object Condensation for GNN-Based Particle Tracking</a:t>
            </a:r>
            <a:r>
              <a:rPr lang="en-US" dirty="0"/>
              <a:t>, De </a:t>
            </a:r>
            <a:r>
              <a:rPr lang="en-US" dirty="0" err="1"/>
              <a:t>Zoort</a:t>
            </a:r>
            <a:r>
              <a:rPr lang="en-US" dirty="0"/>
              <a:t> 2022 [</a:t>
            </a:r>
            <a:r>
              <a:rPr lang="en-US" dirty="0">
                <a:hlinkClick r:id="rId9" action="ppaction://hlinkfile"/>
              </a:rPr>
              <a:t>link</a:t>
            </a:r>
            <a:r>
              <a:rPr lang="en-US" dirty="0"/>
              <a:t>]</a:t>
            </a:r>
          </a:p>
          <a:p>
            <a:endParaRPr lang="en-AU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2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0730"/>
            <a:ext cx="11029616" cy="753264"/>
          </a:xfrm>
        </p:spPr>
        <p:txBody>
          <a:bodyPr/>
          <a:lstStyle/>
          <a:p>
            <a:r>
              <a:rPr lang="en-AU" dirty="0"/>
              <a:t>The tracking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7B37-98AB-405D-9BA4-A24D4B7B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130795"/>
            <a:ext cx="7656358" cy="349240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Protons collide in center of detector, “shattering” into thousands of particles</a:t>
            </a:r>
          </a:p>
          <a:p>
            <a:r>
              <a:rPr lang="en-US" sz="1800" dirty="0"/>
              <a:t>The </a:t>
            </a:r>
            <a:r>
              <a:rPr lang="en-US" sz="1800" i="1" dirty="0"/>
              <a:t>charged</a:t>
            </a:r>
            <a:r>
              <a:rPr lang="en-US" sz="1800" dirty="0"/>
              <a:t> particles travel in curved </a:t>
            </a:r>
            <a:r>
              <a:rPr lang="en-US" sz="1800" b="1" dirty="0"/>
              <a:t>tracks</a:t>
            </a:r>
            <a:r>
              <a:rPr lang="en-US" sz="1800" dirty="0"/>
              <a:t> through detector’s magnetic field (Lorentz force)</a:t>
            </a:r>
          </a:p>
          <a:p>
            <a:r>
              <a:rPr lang="en-US" sz="1800" dirty="0"/>
              <a:t>A track is defined by the </a:t>
            </a:r>
            <a:r>
              <a:rPr lang="en-US" sz="1800" b="1" dirty="0"/>
              <a:t>hits </a:t>
            </a:r>
            <a:r>
              <a:rPr lang="en-US" sz="1800" dirty="0"/>
              <a:t>left as energy deposits in the detector material, when the particle interacts with material</a:t>
            </a:r>
          </a:p>
          <a:p>
            <a:r>
              <a:rPr lang="en-US" sz="1800" b="1" dirty="0"/>
              <a:t>In this study, we use the </a:t>
            </a:r>
            <a:r>
              <a:rPr lang="en-US" sz="1800" b="1" dirty="0" err="1"/>
              <a:t>TrackML</a:t>
            </a:r>
            <a:r>
              <a:rPr lang="en-US" sz="1800" b="1" dirty="0"/>
              <a:t> Dataset [</a:t>
            </a:r>
            <a:r>
              <a:rPr lang="en-US" sz="1800" b="1" dirty="0">
                <a:hlinkClick r:id="rId2"/>
              </a:rPr>
              <a:t>link</a:t>
            </a:r>
            <a:r>
              <a:rPr lang="en-US" sz="1800" b="1" dirty="0"/>
              <a:t>], with variable-sized subsets of tracks selected</a:t>
            </a:r>
          </a:p>
          <a:p>
            <a:r>
              <a:rPr lang="en-US" sz="1800" dirty="0"/>
              <a:t>The goal of track reconstruction: Given set of hits from particles in a detector, assign label(s) to each hit.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48421-259E-4FD2-B26B-84BD652D911C}"/>
              </a:ext>
            </a:extLst>
          </p:cNvPr>
          <p:cNvSpPr/>
          <p:nvPr/>
        </p:nvSpPr>
        <p:spPr>
          <a:xfrm>
            <a:off x="1076244" y="4855113"/>
            <a:ext cx="815395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Can reframe the problem of assigning </a:t>
            </a:r>
            <a:r>
              <a:rPr lang="en-US" b="1" i="1" dirty="0"/>
              <a:t>label </a:t>
            </a:r>
            <a:r>
              <a:rPr lang="en-US" b="1" i="1" dirty="0">
                <a:sym typeface="Wingdings" panose="05000000000000000000" pitchFamily="2" charset="2"/>
              </a:rPr>
              <a:t> hits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Assume the existence of some uniquely labelled “</a:t>
            </a:r>
            <a:r>
              <a:rPr lang="en-US" i="1" dirty="0">
                <a:sym typeface="Wingdings" panose="05000000000000000000" pitchFamily="2" charset="2"/>
              </a:rPr>
              <a:t>representative point</a:t>
            </a:r>
            <a:r>
              <a:rPr lang="en-US" dirty="0">
                <a:sym typeface="Wingdings" panose="05000000000000000000" pitchFamily="2" charset="2"/>
              </a:rPr>
              <a:t>” in each track object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Then our task is to assign </a:t>
            </a:r>
            <a:r>
              <a:rPr lang="en-US" b="1" i="1" dirty="0">
                <a:sym typeface="Wingdings" panose="05000000000000000000" pitchFamily="2" charset="2"/>
              </a:rPr>
              <a:t>hits  representative point</a:t>
            </a:r>
            <a:endParaRPr lang="en-US" b="1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6E59D8-BD62-45CD-8CF1-DA5521DD2494}"/>
              </a:ext>
            </a:extLst>
          </p:cNvPr>
          <p:cNvGrpSpPr/>
          <p:nvPr/>
        </p:nvGrpSpPr>
        <p:grpSpPr>
          <a:xfrm>
            <a:off x="9713558" y="3890541"/>
            <a:ext cx="2004989" cy="2526729"/>
            <a:chOff x="8100601" y="994636"/>
            <a:chExt cx="990954" cy="1248821"/>
          </a:xfrm>
        </p:grpSpPr>
        <p:pic>
          <p:nvPicPr>
            <p:cNvPr id="9" name="Picture 2" descr="https://lh6.googleusercontent.com/FL3pyVggndXsZur0mFps3P6h7tOnn4BMdY-KZsm2YIVG0oNvGbYSW2-2laZYXK_4j1dUP6PmxbkU23ICNgwZLV-Rnh91-t555yelbTFLBRL_wgu5UTZ5Jiftw97_hvyabCp4jwjI42z-Bc9PyYkZWQ">
              <a:extLst>
                <a:ext uri="{FF2B5EF4-FFF2-40B4-BE49-F238E27FC236}">
                  <a16:creationId xmlns:a16="http://schemas.microsoft.com/office/drawing/2014/main" id="{F8BB327C-D5C6-4F6A-AD88-A9218F4726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53"/>
            <a:stretch/>
          </p:blipFill>
          <p:spPr bwMode="auto">
            <a:xfrm>
              <a:off x="8100601" y="1036655"/>
              <a:ext cx="972377" cy="120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5BA33D-CA22-402E-B86E-C9C2A2891772}"/>
                </a:ext>
              </a:extLst>
            </p:cNvPr>
            <p:cNvSpPr/>
            <p:nvPr/>
          </p:nvSpPr>
          <p:spPr>
            <a:xfrm>
              <a:off x="8182086" y="994636"/>
              <a:ext cx="66182" cy="66182"/>
            </a:xfrm>
            <a:prstGeom prst="ellipse">
              <a:avLst/>
            </a:prstGeom>
            <a:solidFill>
              <a:srgbClr val="AAD2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94E79F-AEF1-48D5-90ED-22C7BB3124EF}"/>
                </a:ext>
              </a:extLst>
            </p:cNvPr>
            <p:cNvSpPr/>
            <p:nvPr/>
          </p:nvSpPr>
          <p:spPr>
            <a:xfrm>
              <a:off x="8457692" y="1110554"/>
              <a:ext cx="66182" cy="66182"/>
            </a:xfrm>
            <a:prstGeom prst="ellipse">
              <a:avLst/>
            </a:prstGeom>
            <a:solidFill>
              <a:srgbClr val="E5DB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11E9CD-E506-4F39-BB2E-E1F972E5F69F}"/>
                </a:ext>
              </a:extLst>
            </p:cNvPr>
            <p:cNvSpPr/>
            <p:nvPr/>
          </p:nvSpPr>
          <p:spPr>
            <a:xfrm>
              <a:off x="8687624" y="1180293"/>
              <a:ext cx="66182" cy="66182"/>
            </a:xfrm>
            <a:prstGeom prst="ellipse">
              <a:avLst/>
            </a:prstGeom>
            <a:solidFill>
              <a:srgbClr val="00B9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D91B10-E712-4E27-A5BB-F0BB70ED0FE9}"/>
                </a:ext>
              </a:extLst>
            </p:cNvPr>
            <p:cNvSpPr/>
            <p:nvPr/>
          </p:nvSpPr>
          <p:spPr>
            <a:xfrm>
              <a:off x="8857660" y="1327293"/>
              <a:ext cx="66182" cy="66182"/>
            </a:xfrm>
            <a:prstGeom prst="ellipse">
              <a:avLst/>
            </a:prstGeom>
            <a:solidFill>
              <a:srgbClr val="FFB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C3B4B2-2312-496F-827C-41C0E14EA88A}"/>
                </a:ext>
              </a:extLst>
            </p:cNvPr>
            <p:cNvSpPr/>
            <p:nvPr/>
          </p:nvSpPr>
          <p:spPr>
            <a:xfrm>
              <a:off x="8949618" y="1466812"/>
              <a:ext cx="66182" cy="66182"/>
            </a:xfrm>
            <a:prstGeom prst="ellipse">
              <a:avLst/>
            </a:prstGeom>
            <a:solidFill>
              <a:srgbClr val="C3961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C50EC8-9F41-4B58-928D-DAA23462F2A0}"/>
                </a:ext>
              </a:extLst>
            </p:cNvPr>
            <p:cNvSpPr/>
            <p:nvPr/>
          </p:nvSpPr>
          <p:spPr>
            <a:xfrm>
              <a:off x="9006796" y="1577212"/>
              <a:ext cx="66182" cy="66182"/>
            </a:xfrm>
            <a:prstGeom prst="ellipse">
              <a:avLst/>
            </a:prstGeom>
            <a:solidFill>
              <a:srgbClr val="ADD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49A7D9-67E4-43F1-8CC1-EB98653BA4D5}"/>
                </a:ext>
              </a:extLst>
            </p:cNvPr>
            <p:cNvSpPr/>
            <p:nvPr/>
          </p:nvSpPr>
          <p:spPr>
            <a:xfrm>
              <a:off x="9025373" y="1808526"/>
              <a:ext cx="66182" cy="66182"/>
            </a:xfrm>
            <a:prstGeom prst="ellipse">
              <a:avLst/>
            </a:prstGeom>
            <a:solidFill>
              <a:srgbClr val="03378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418E1BC-C64E-40C7-BED2-2AE423F26FC9}"/>
                </a:ext>
              </a:extLst>
            </p:cNvPr>
            <p:cNvSpPr/>
            <p:nvPr/>
          </p:nvSpPr>
          <p:spPr>
            <a:xfrm>
              <a:off x="9014746" y="1940612"/>
              <a:ext cx="66182" cy="66182"/>
            </a:xfrm>
            <a:prstGeom prst="ellipse">
              <a:avLst/>
            </a:prstGeom>
            <a:solidFill>
              <a:srgbClr val="FF2E2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200"/>
            </a:p>
          </p:txBody>
        </p:sp>
      </p:grpSp>
      <p:pic>
        <p:nvPicPr>
          <p:cNvPr id="6" name="Picture 2" descr="https://lh6.googleusercontent.com/FL3pyVggndXsZur0mFps3P6h7tOnn4BMdY-KZsm2YIVG0oNvGbYSW2-2laZYXK_4j1dUP6PmxbkU23ICNgwZLV-Rnh91-t555yelbTFLBRL_wgu5UTZ5Jiftw97_hvyabCp4jwjI42z-Bc9PyYkZWQ">
            <a:extLst>
              <a:ext uri="{FF2B5EF4-FFF2-40B4-BE49-F238E27FC236}">
                <a16:creationId xmlns:a16="http://schemas.microsoft.com/office/drawing/2014/main" id="{8F6D3627-D4E4-4830-8A5F-F6DE30C55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53"/>
          <a:stretch/>
        </p:blipFill>
        <p:spPr bwMode="auto">
          <a:xfrm>
            <a:off x="8437929" y="870478"/>
            <a:ext cx="2293451" cy="28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F16B3F-4671-489D-A969-C4F23DE358D4}"/>
              </a:ext>
            </a:extLst>
          </p:cNvPr>
          <p:cNvSpPr/>
          <p:nvPr/>
        </p:nvSpPr>
        <p:spPr>
          <a:xfrm>
            <a:off x="8476093" y="1064851"/>
            <a:ext cx="3048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ACD2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DE964-4BFC-460F-BDE7-1C751BF1757E}"/>
              </a:ext>
            </a:extLst>
          </p:cNvPr>
          <p:cNvSpPr/>
          <p:nvPr/>
        </p:nvSpPr>
        <p:spPr>
          <a:xfrm>
            <a:off x="8483265" y="1418300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ACD2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61F99F-577F-480B-8BB5-08F9915409BD}"/>
              </a:ext>
            </a:extLst>
          </p:cNvPr>
          <p:cNvSpPr/>
          <p:nvPr/>
        </p:nvSpPr>
        <p:spPr>
          <a:xfrm>
            <a:off x="8496339" y="1799510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rgbClr val="ACD2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962E44-4006-429A-A592-1B34C1B7BB15}"/>
              </a:ext>
            </a:extLst>
          </p:cNvPr>
          <p:cNvSpPr/>
          <p:nvPr/>
        </p:nvSpPr>
        <p:spPr>
          <a:xfrm>
            <a:off x="8497543" y="2176992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ACD2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83455-63F7-4F7D-BF6B-BBE688D93E91}"/>
              </a:ext>
            </a:extLst>
          </p:cNvPr>
          <p:cNvSpPr/>
          <p:nvPr/>
        </p:nvSpPr>
        <p:spPr>
          <a:xfrm>
            <a:off x="8833653" y="1104984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E1D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600" b="0" cap="none" spc="0" dirty="0">
              <a:ln w="0"/>
              <a:solidFill>
                <a:srgbClr val="E1D4E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F3EEAE-F396-48EF-ADE2-6C9B84898910}"/>
              </a:ext>
            </a:extLst>
          </p:cNvPr>
          <p:cNvSpPr/>
          <p:nvPr/>
        </p:nvSpPr>
        <p:spPr>
          <a:xfrm>
            <a:off x="9260211" y="1274261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AD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6D93D2-E676-4943-9408-6B8CDE9996FA}"/>
              </a:ext>
            </a:extLst>
          </p:cNvPr>
          <p:cNvSpPr/>
          <p:nvPr/>
        </p:nvSpPr>
        <p:spPr>
          <a:xfrm>
            <a:off x="9675579" y="1572189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B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600" b="0" cap="none" spc="0" dirty="0">
              <a:ln w="0"/>
              <a:solidFill>
                <a:srgbClr val="FFB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6589BE-A2DD-461A-9BB3-4BE1D2E6E371}"/>
              </a:ext>
            </a:extLst>
          </p:cNvPr>
          <p:cNvSpPr/>
          <p:nvPr/>
        </p:nvSpPr>
        <p:spPr>
          <a:xfrm>
            <a:off x="9877873" y="1877526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BD8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600" b="0" cap="none" spc="0" dirty="0">
              <a:ln w="0"/>
              <a:solidFill>
                <a:srgbClr val="BD8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4955C-72D7-433C-BB63-B1ED55742B59}"/>
              </a:ext>
            </a:extLst>
          </p:cNvPr>
          <p:cNvSpPr/>
          <p:nvPr/>
        </p:nvSpPr>
        <p:spPr>
          <a:xfrm>
            <a:off x="10012976" y="21909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7F36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</a:t>
            </a:r>
            <a:r>
              <a:rPr lang="en-US" sz="1600" dirty="0">
                <a:ln w="0"/>
                <a:solidFill>
                  <a:srgbClr val="ABD1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1600" b="0" cap="none" spc="0" dirty="0">
              <a:ln w="0"/>
              <a:solidFill>
                <a:srgbClr val="ABD1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EE3F5B-3877-473C-83AD-DF63B0FD0D09}"/>
              </a:ext>
            </a:extLst>
          </p:cNvPr>
          <p:cNvSpPr/>
          <p:nvPr/>
        </p:nvSpPr>
        <p:spPr>
          <a:xfrm>
            <a:off x="10162048" y="2730335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1E4C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600" b="0" cap="none" spc="0" dirty="0">
              <a:ln w="0"/>
              <a:solidFill>
                <a:srgbClr val="1E4C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4C67A-7877-44D0-864C-99E25BACEDB0}"/>
              </a:ext>
            </a:extLst>
          </p:cNvPr>
          <p:cNvSpPr/>
          <p:nvPr/>
        </p:nvSpPr>
        <p:spPr>
          <a:xfrm>
            <a:off x="10171573" y="3018707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11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600" b="0" cap="none" spc="0" dirty="0">
              <a:ln w="0"/>
              <a:solidFill>
                <a:srgbClr val="FF11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630096-0AEA-4363-AB00-3512C587B28F}"/>
              </a:ext>
            </a:extLst>
          </p:cNvPr>
          <p:cNvSpPr/>
          <p:nvPr/>
        </p:nvSpPr>
        <p:spPr>
          <a:xfrm>
            <a:off x="8754849" y="1447569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E1D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400" b="0" cap="none" spc="0" dirty="0">
              <a:ln w="0"/>
              <a:solidFill>
                <a:srgbClr val="E1D4E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8B655F-1A23-4738-BC1D-2F2073579EE4}"/>
              </a:ext>
            </a:extLst>
          </p:cNvPr>
          <p:cNvSpPr/>
          <p:nvPr/>
        </p:nvSpPr>
        <p:spPr>
          <a:xfrm>
            <a:off x="8994397" y="1523214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00AD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6310E-CCAD-42BD-87FA-6FD03DF98114}"/>
              </a:ext>
            </a:extLst>
          </p:cNvPr>
          <p:cNvSpPr/>
          <p:nvPr/>
        </p:nvSpPr>
        <p:spPr>
          <a:xfrm>
            <a:off x="8760759" y="1878986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rgbClr val="00AD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AC2C5-D64E-4844-B123-6B490AF41A41}"/>
              </a:ext>
            </a:extLst>
          </p:cNvPr>
          <p:cNvSpPr/>
          <p:nvPr/>
        </p:nvSpPr>
        <p:spPr>
          <a:xfrm>
            <a:off x="8658832" y="2203726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00AD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D4ACE3-465E-47A7-AA60-0EF5CD55C768}"/>
              </a:ext>
            </a:extLst>
          </p:cNvPr>
          <p:cNvSpPr/>
          <p:nvPr/>
        </p:nvSpPr>
        <p:spPr>
          <a:xfrm>
            <a:off x="9284590" y="1738178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B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400" b="0" cap="none" spc="0" dirty="0">
              <a:ln w="0"/>
              <a:solidFill>
                <a:srgbClr val="FFB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DE061F-F41F-4D87-BF46-B913CABBF563}"/>
              </a:ext>
            </a:extLst>
          </p:cNvPr>
          <p:cNvSpPr/>
          <p:nvPr/>
        </p:nvSpPr>
        <p:spPr>
          <a:xfrm>
            <a:off x="9006152" y="1983579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FFB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100" b="0" cap="none" spc="0" dirty="0">
              <a:ln w="0"/>
              <a:solidFill>
                <a:srgbClr val="FFB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553635-9402-4473-B554-748F687AAFDE}"/>
              </a:ext>
            </a:extLst>
          </p:cNvPr>
          <p:cNvSpPr/>
          <p:nvPr/>
        </p:nvSpPr>
        <p:spPr>
          <a:xfrm>
            <a:off x="8773069" y="2259272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solidFill>
                  <a:srgbClr val="FFB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050" b="0" cap="none" spc="0" dirty="0">
              <a:ln w="0"/>
              <a:solidFill>
                <a:srgbClr val="FFB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394C38-9E43-43FF-9A7A-6A5C849BBB64}"/>
              </a:ext>
            </a:extLst>
          </p:cNvPr>
          <p:cNvSpPr/>
          <p:nvPr/>
        </p:nvSpPr>
        <p:spPr>
          <a:xfrm>
            <a:off x="9584654" y="2056419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BD8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400" b="0" cap="none" spc="0" dirty="0">
              <a:ln w="0"/>
              <a:solidFill>
                <a:srgbClr val="BD8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F7EA00-9982-444B-A8B6-95D078E737E6}"/>
              </a:ext>
            </a:extLst>
          </p:cNvPr>
          <p:cNvSpPr/>
          <p:nvPr/>
        </p:nvSpPr>
        <p:spPr>
          <a:xfrm>
            <a:off x="9269490" y="2251598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BD8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100" b="0" cap="none" spc="0" dirty="0">
              <a:ln w="0"/>
              <a:solidFill>
                <a:srgbClr val="BD8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423408-43A6-4BCE-A7B7-410E5AFF8468}"/>
              </a:ext>
            </a:extLst>
          </p:cNvPr>
          <p:cNvSpPr/>
          <p:nvPr/>
        </p:nvSpPr>
        <p:spPr>
          <a:xfrm>
            <a:off x="8941854" y="2410028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solidFill>
                  <a:srgbClr val="BD8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050" b="0" cap="none" spc="0" dirty="0">
              <a:ln w="0"/>
              <a:solidFill>
                <a:srgbClr val="BD8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5AE4CD-6CB7-4902-B724-7135A643D664}"/>
              </a:ext>
            </a:extLst>
          </p:cNvPr>
          <p:cNvSpPr/>
          <p:nvPr/>
        </p:nvSpPr>
        <p:spPr>
          <a:xfrm>
            <a:off x="9713558" y="2332551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0"/>
                <a:solidFill>
                  <a:srgbClr val="7F36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AU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BB43E6-B305-4E7C-86A8-D7286870BF58}"/>
              </a:ext>
            </a:extLst>
          </p:cNvPr>
          <p:cNvSpPr/>
          <p:nvPr/>
        </p:nvSpPr>
        <p:spPr>
          <a:xfrm>
            <a:off x="9818376" y="2607171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n w="0"/>
                <a:solidFill>
                  <a:srgbClr val="ABD1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AU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5E00CC-FEFF-4ED7-9946-F74C31F57D57}"/>
              </a:ext>
            </a:extLst>
          </p:cNvPr>
          <p:cNvSpPr/>
          <p:nvPr/>
        </p:nvSpPr>
        <p:spPr>
          <a:xfrm>
            <a:off x="9367273" y="2421111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n w="0"/>
                <a:solidFill>
                  <a:srgbClr val="7F36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AU" sz="11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989CC2-0792-407D-AA54-3C0B7A603AB1}"/>
              </a:ext>
            </a:extLst>
          </p:cNvPr>
          <p:cNvSpPr/>
          <p:nvPr/>
        </p:nvSpPr>
        <p:spPr>
          <a:xfrm>
            <a:off x="9445536" y="2628632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n w="0"/>
                <a:solidFill>
                  <a:srgbClr val="ABD1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AU" sz="11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A689B3-447E-4D23-ADE5-8D58DCC45A84}"/>
              </a:ext>
            </a:extLst>
          </p:cNvPr>
          <p:cNvSpPr/>
          <p:nvPr/>
        </p:nvSpPr>
        <p:spPr>
          <a:xfrm>
            <a:off x="9024637" y="2548004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n w="0"/>
                <a:solidFill>
                  <a:srgbClr val="7F36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AU" sz="105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ADB516-97B2-4663-917E-0BF338F9641F}"/>
              </a:ext>
            </a:extLst>
          </p:cNvPr>
          <p:cNvSpPr/>
          <p:nvPr/>
        </p:nvSpPr>
        <p:spPr>
          <a:xfrm>
            <a:off x="9096183" y="2705863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n w="0"/>
                <a:solidFill>
                  <a:srgbClr val="ABD1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AU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1D1ADF-98A5-40F9-8000-36037155E91F}"/>
              </a:ext>
            </a:extLst>
          </p:cNvPr>
          <p:cNvSpPr/>
          <p:nvPr/>
        </p:nvSpPr>
        <p:spPr>
          <a:xfrm>
            <a:off x="9834972" y="2836798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1E4C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400" b="0" cap="none" spc="0" dirty="0">
              <a:ln w="0"/>
              <a:solidFill>
                <a:srgbClr val="1E4C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D76EF0-3971-4DA7-8682-AC8CA6C8F6A7}"/>
              </a:ext>
            </a:extLst>
          </p:cNvPr>
          <p:cNvSpPr/>
          <p:nvPr/>
        </p:nvSpPr>
        <p:spPr>
          <a:xfrm>
            <a:off x="9504217" y="2904764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1E4C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100" b="0" cap="none" spc="0" dirty="0">
              <a:ln w="0"/>
              <a:solidFill>
                <a:srgbClr val="1E4C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8826417-0795-4AC2-BC3B-59FC3C78AA06}"/>
              </a:ext>
            </a:extLst>
          </p:cNvPr>
          <p:cNvSpPr/>
          <p:nvPr/>
        </p:nvSpPr>
        <p:spPr>
          <a:xfrm>
            <a:off x="9142220" y="2914948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solidFill>
                  <a:srgbClr val="1E4C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050" b="0" cap="none" spc="0" dirty="0">
              <a:ln w="0"/>
              <a:solidFill>
                <a:srgbClr val="1E4C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817791-1525-4BF6-93C6-A02DAAB9BC16}"/>
              </a:ext>
            </a:extLst>
          </p:cNvPr>
          <p:cNvSpPr/>
          <p:nvPr/>
        </p:nvSpPr>
        <p:spPr>
          <a:xfrm>
            <a:off x="9829060" y="3092923"/>
            <a:ext cx="2904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11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400" b="0" cap="none" spc="0" dirty="0">
              <a:ln w="0"/>
              <a:solidFill>
                <a:srgbClr val="FF11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FD25E3E-ED12-486F-89C4-DBA23CFB5D49}"/>
              </a:ext>
            </a:extLst>
          </p:cNvPr>
          <p:cNvSpPr/>
          <p:nvPr/>
        </p:nvSpPr>
        <p:spPr>
          <a:xfrm>
            <a:off x="9473411" y="3092923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FF11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100" b="0" cap="none" spc="0" dirty="0">
              <a:ln w="0"/>
              <a:solidFill>
                <a:srgbClr val="FF11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EE1A52-7548-4AE0-91CF-767C50F8AA0A}"/>
              </a:ext>
            </a:extLst>
          </p:cNvPr>
          <p:cNvSpPr/>
          <p:nvPr/>
        </p:nvSpPr>
        <p:spPr>
          <a:xfrm>
            <a:off x="9115513" y="3053495"/>
            <a:ext cx="2680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dirty="0">
                <a:ln w="0"/>
                <a:solidFill>
                  <a:srgbClr val="FF11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050" b="0" cap="none" spc="0" dirty="0">
              <a:ln w="0"/>
              <a:solidFill>
                <a:srgbClr val="FF11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B0FF19-EDC4-4DDF-9D08-6FEFEA521A83}"/>
              </a:ext>
            </a:extLst>
          </p:cNvPr>
          <p:cNvSpPr/>
          <p:nvPr/>
        </p:nvSpPr>
        <p:spPr>
          <a:xfrm>
            <a:off x="9984678" y="3624649"/>
            <a:ext cx="3048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ACD29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AA2953-0567-46A5-B02E-65804CE75D6D}"/>
              </a:ext>
            </a:extLst>
          </p:cNvPr>
          <p:cNvSpPr/>
          <p:nvPr/>
        </p:nvSpPr>
        <p:spPr>
          <a:xfrm>
            <a:off x="10492356" y="3780346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E1D4E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600" b="0" cap="none" spc="0" dirty="0">
              <a:ln w="0"/>
              <a:solidFill>
                <a:srgbClr val="E1D4E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77140D-2E1A-49D7-9455-CBC199337F39}"/>
              </a:ext>
            </a:extLst>
          </p:cNvPr>
          <p:cNvSpPr/>
          <p:nvPr/>
        </p:nvSpPr>
        <p:spPr>
          <a:xfrm>
            <a:off x="10897541" y="3967546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AD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71A5E4-D12E-464D-B58A-35B8780B60BD}"/>
              </a:ext>
            </a:extLst>
          </p:cNvPr>
          <p:cNvSpPr/>
          <p:nvPr/>
        </p:nvSpPr>
        <p:spPr>
          <a:xfrm>
            <a:off x="11271344" y="4222896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B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1600" b="0" cap="none" spc="0" dirty="0">
              <a:ln w="0"/>
              <a:solidFill>
                <a:srgbClr val="FFB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0C0FEDA-8675-4F86-8C3C-AEBB5EC2B919}"/>
              </a:ext>
            </a:extLst>
          </p:cNvPr>
          <p:cNvSpPr/>
          <p:nvPr/>
        </p:nvSpPr>
        <p:spPr>
          <a:xfrm>
            <a:off x="11565272" y="4582766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BD8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600" b="0" cap="none" spc="0" dirty="0">
              <a:ln w="0"/>
              <a:solidFill>
                <a:srgbClr val="BD8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A0CF991-94C0-4043-827F-98522AEB1D42}"/>
              </a:ext>
            </a:extLst>
          </p:cNvPr>
          <p:cNvSpPr/>
          <p:nvPr/>
        </p:nvSpPr>
        <p:spPr>
          <a:xfrm>
            <a:off x="11785733" y="5148415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7F36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600" b="0" cap="none" spc="0" dirty="0">
              <a:ln w="0"/>
              <a:solidFill>
                <a:srgbClr val="ABD19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564404F-1690-4193-9ED9-3075877DB4CF}"/>
              </a:ext>
            </a:extLst>
          </p:cNvPr>
          <p:cNvSpPr/>
          <p:nvPr/>
        </p:nvSpPr>
        <p:spPr>
          <a:xfrm>
            <a:off x="11774540" y="5464049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1E4C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1600" b="0" cap="none" spc="0" dirty="0">
              <a:ln w="0"/>
              <a:solidFill>
                <a:srgbClr val="1E4C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1353CD-220B-4FB8-92EE-895D03E39844}"/>
              </a:ext>
            </a:extLst>
          </p:cNvPr>
          <p:cNvSpPr/>
          <p:nvPr/>
        </p:nvSpPr>
        <p:spPr>
          <a:xfrm>
            <a:off x="11715080" y="5746674"/>
            <a:ext cx="3048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FF111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600" b="0" cap="none" spc="0" dirty="0">
              <a:ln w="0"/>
              <a:solidFill>
                <a:srgbClr val="FF111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37F910-92AE-4A5A-B6EB-5656E3572B4F}"/>
              </a:ext>
            </a:extLst>
          </p:cNvPr>
          <p:cNvSpPr/>
          <p:nvPr/>
        </p:nvSpPr>
        <p:spPr>
          <a:xfrm>
            <a:off x="11590835" y="5293912"/>
            <a:ext cx="133905" cy="133905"/>
          </a:xfrm>
          <a:prstGeom prst="ellipse">
            <a:avLst/>
          </a:prstGeom>
          <a:solidFill>
            <a:srgbClr val="7D46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DA6AAAD-B57B-4647-8CB4-692F0302239A}"/>
              </a:ext>
            </a:extLst>
          </p:cNvPr>
          <p:cNvSpPr/>
          <p:nvPr/>
        </p:nvSpPr>
        <p:spPr>
          <a:xfrm>
            <a:off x="11736953" y="4855113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n w="0"/>
                <a:solidFill>
                  <a:srgbClr val="ABD1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AU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85C686-95D2-485A-92D3-C8EC1E46B6BB}"/>
              </a:ext>
            </a:extLst>
          </p:cNvPr>
          <p:cNvSpPr txBox="1"/>
          <p:nvPr/>
        </p:nvSpPr>
        <p:spPr>
          <a:xfrm>
            <a:off x="9622003" y="761463"/>
            <a:ext cx="16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Labels on hits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FCCD73-FD81-4B51-A0C6-2D7E3FF011E5}"/>
              </a:ext>
            </a:extLst>
          </p:cNvPr>
          <p:cNvSpPr txBox="1"/>
          <p:nvPr/>
        </p:nvSpPr>
        <p:spPr>
          <a:xfrm>
            <a:off x="9312822" y="6226155"/>
            <a:ext cx="16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Hits to labels</a:t>
            </a:r>
          </a:p>
        </p:txBody>
      </p:sp>
    </p:spTree>
    <p:extLst>
      <p:ext uri="{BB962C8B-B14F-4D97-AF65-F5344CB8AC3E}">
        <p14:creationId xmlns:p14="http://schemas.microsoft.com/office/powerpoint/2010/main" val="420457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3AADE3-F0C1-4996-B4DA-221761A7D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145" t="5922" r="3134" b="6044"/>
          <a:stretch/>
        </p:blipFill>
        <p:spPr>
          <a:xfrm>
            <a:off x="7651059" y="539772"/>
            <a:ext cx="3586038" cy="3543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Tracking as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7B37-98AB-405D-9BA4-A24D4B7B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" y="1550504"/>
            <a:ext cx="7418568" cy="2154804"/>
          </a:xfrm>
        </p:spPr>
        <p:txBody>
          <a:bodyPr/>
          <a:lstStyle/>
          <a:p>
            <a:r>
              <a:rPr lang="en-AU" dirty="0"/>
              <a:t>A well-studied problem in computer vision: Given an image, can we identify all discrete objects of interest and predict information about them?</a:t>
            </a:r>
          </a:p>
          <a:p>
            <a:r>
              <a:rPr lang="en-AU" dirty="0"/>
              <a:t>Popular approach is to draw a bounding box as the representative label</a:t>
            </a:r>
          </a:p>
          <a:p>
            <a:r>
              <a:rPr lang="en-AU" dirty="0"/>
              <a:t>Can’t directly use this approach for tracking: tracks are not localized in 3D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32F48-8B66-420C-9DCE-159FBE826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2" y="3980819"/>
            <a:ext cx="8065273" cy="1795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25AD5-DF14-4CF8-AF4F-CB0BAB6414DB}"/>
              </a:ext>
            </a:extLst>
          </p:cNvPr>
          <p:cNvSpPr txBox="1"/>
          <p:nvPr/>
        </p:nvSpPr>
        <p:spPr>
          <a:xfrm>
            <a:off x="8646465" y="4139685"/>
            <a:ext cx="28386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“You Only Look Once” (YOLO) approach to detection: draw a bounding box and predict the object in a single step.</a:t>
            </a:r>
          </a:p>
          <a:p>
            <a:r>
              <a:rPr lang="en-AU" sz="1400" i="1" dirty="0"/>
              <a:t>Redmond et al, </a:t>
            </a:r>
            <a:r>
              <a:rPr lang="en-AU" sz="1400" i="1" dirty="0" err="1"/>
              <a:t>arXiv</a:t>
            </a:r>
            <a:r>
              <a:rPr lang="en-AU" sz="1400" i="1" dirty="0"/>
              <a:t>: 1506.02640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E78BEC-74A5-4782-917D-A10FC6F00DE6}"/>
              </a:ext>
            </a:extLst>
          </p:cNvPr>
          <p:cNvSpPr/>
          <p:nvPr/>
        </p:nvSpPr>
        <p:spPr>
          <a:xfrm rot="14544869">
            <a:off x="10050581" y="1014759"/>
            <a:ext cx="333375" cy="173729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F0B55-30A0-40DB-A202-57FCC3D5360B}"/>
              </a:ext>
            </a:extLst>
          </p:cNvPr>
          <p:cNvSpPr txBox="1"/>
          <p:nvPr/>
        </p:nvSpPr>
        <p:spPr>
          <a:xfrm>
            <a:off x="11034712" y="1214818"/>
            <a:ext cx="81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774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DA15-ED17-4F36-95BA-32FBD059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2437"/>
            <a:ext cx="11029616" cy="753264"/>
          </a:xfrm>
        </p:spPr>
        <p:txBody>
          <a:bodyPr>
            <a:normAutofit/>
          </a:bodyPr>
          <a:lstStyle/>
          <a:p>
            <a:r>
              <a:rPr lang="en-AU" dirty="0"/>
              <a:t>Object detection as metric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1EBC9-FE82-43EB-BFC4-35E3A9082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494" y="634832"/>
                <a:ext cx="8819981" cy="5015484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We consider a “naïve” solution to the object detection problem</a:t>
                </a:r>
              </a:p>
              <a:p>
                <a:r>
                  <a:rPr lang="en-AU" dirty="0"/>
                  <a:t>Using a transformer or graph neural network (GNN), embed each hit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in a latent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r>
                  <a:rPr lang="en-AU" dirty="0"/>
                  <a:t>Use a hinge loss to encourage hits from the same particle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AU" dirty="0"/>
                  <a:t> to be close, hits from different particles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dirty="0"/>
                  <a:t>) to be distant: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ij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      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0, 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ij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To create </a:t>
                </a:r>
                <a:r>
                  <a:rPr lang="en-AU" i="1" dirty="0"/>
                  <a:t>representative points</a:t>
                </a:r>
                <a:r>
                  <a:rPr lang="en-AU" dirty="0"/>
                  <a:t>, we use a “greedy condensation” approach. For all points:</a:t>
                </a:r>
              </a:p>
              <a:p>
                <a:pPr marL="666900" lvl="1" indent="-342900">
                  <a:buAutoNum type="arabicPeriod"/>
                </a:pPr>
                <a:r>
                  <a:rPr lang="en-AU" dirty="0"/>
                  <a:t>Randomly select a point</a:t>
                </a:r>
              </a:p>
              <a:p>
                <a:pPr marL="666900" lvl="1" indent="-342900">
                  <a:buAutoNum type="arabicPeriod"/>
                </a:pPr>
                <a:r>
                  <a:rPr lang="en-AU" dirty="0"/>
                  <a:t>Find all </a:t>
                </a:r>
                <a:r>
                  <a:rPr lang="en-AU" dirty="0" err="1"/>
                  <a:t>neighbors</a:t>
                </a:r>
                <a:r>
                  <a:rPr lang="en-AU" dirty="0"/>
                  <a:t> (within radius R)</a:t>
                </a:r>
              </a:p>
              <a:p>
                <a:pPr marL="666900" lvl="1" indent="-342900">
                  <a:buAutoNum type="arabicPeriod"/>
                </a:pPr>
                <a:r>
                  <a:rPr lang="en-AU" dirty="0"/>
                  <a:t>If none of the </a:t>
                </a:r>
                <a:r>
                  <a:rPr lang="en-AU" dirty="0" err="1"/>
                  <a:t>neighbors</a:t>
                </a:r>
                <a:r>
                  <a:rPr lang="en-AU" dirty="0"/>
                  <a:t> are already a representative, then convert the point to a representative, and attach all </a:t>
                </a:r>
                <a:r>
                  <a:rPr lang="en-AU" dirty="0" err="1"/>
                  <a:t>neighbors</a:t>
                </a:r>
                <a:r>
                  <a:rPr lang="en-AU" dirty="0"/>
                  <a:t> to that representative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1EBC9-FE82-43EB-BFC4-35E3A9082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494" y="634832"/>
                <a:ext cx="8819981" cy="5015484"/>
              </a:xfrm>
              <a:blipFill>
                <a:blip r:embed="rId3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057C8-80ED-47DB-BF4D-A478457F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F71FC14-7014-4387-85C7-2452C45EDB5F}"/>
              </a:ext>
            </a:extLst>
          </p:cNvPr>
          <p:cNvSpPr/>
          <p:nvPr/>
        </p:nvSpPr>
        <p:spPr>
          <a:xfrm>
            <a:off x="368108" y="4244181"/>
            <a:ext cx="266891" cy="666750"/>
          </a:xfrm>
          <a:custGeom>
            <a:avLst/>
            <a:gdLst>
              <a:gd name="connsiteX0" fmla="*/ 241406 w 266806"/>
              <a:gd name="connsiteY0" fmla="*/ 781050 h 781050"/>
              <a:gd name="connsiteX1" fmla="*/ 106 w 266806"/>
              <a:gd name="connsiteY1" fmla="*/ 361950 h 781050"/>
              <a:gd name="connsiteX2" fmla="*/ 266806 w 266806"/>
              <a:gd name="connsiteY2" fmla="*/ 0 h 781050"/>
              <a:gd name="connsiteX0" fmla="*/ 241406 w 266806"/>
              <a:gd name="connsiteY0" fmla="*/ 781050 h 781050"/>
              <a:gd name="connsiteX1" fmla="*/ 106 w 266806"/>
              <a:gd name="connsiteY1" fmla="*/ 361950 h 781050"/>
              <a:gd name="connsiteX2" fmla="*/ 266806 w 266806"/>
              <a:gd name="connsiteY2" fmla="*/ 0 h 781050"/>
              <a:gd name="connsiteX0" fmla="*/ 241491 w 266891"/>
              <a:gd name="connsiteY0" fmla="*/ 781050 h 781050"/>
              <a:gd name="connsiteX1" fmla="*/ 191 w 266891"/>
              <a:gd name="connsiteY1" fmla="*/ 361950 h 781050"/>
              <a:gd name="connsiteX2" fmla="*/ 266891 w 266891"/>
              <a:gd name="connsiteY2" fmla="*/ 0 h 781050"/>
              <a:gd name="connsiteX0" fmla="*/ 241491 w 266891"/>
              <a:gd name="connsiteY0" fmla="*/ 781050 h 781050"/>
              <a:gd name="connsiteX1" fmla="*/ 191 w 266891"/>
              <a:gd name="connsiteY1" fmla="*/ 361950 h 781050"/>
              <a:gd name="connsiteX2" fmla="*/ 266891 w 266891"/>
              <a:gd name="connsiteY2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891" h="781050">
                <a:moveTo>
                  <a:pt x="241491" y="781050"/>
                </a:moveTo>
                <a:cubicBezTo>
                  <a:pt x="61574" y="671512"/>
                  <a:pt x="-4042" y="546100"/>
                  <a:pt x="191" y="361950"/>
                </a:cubicBezTo>
                <a:cubicBezTo>
                  <a:pt x="4424" y="177800"/>
                  <a:pt x="94382" y="77787"/>
                  <a:pt x="266891" y="0"/>
                </a:cubicBezTo>
              </a:path>
            </a:pathLst>
          </a:custGeom>
          <a:noFill/>
          <a:ln>
            <a:solidFill>
              <a:srgbClr val="1CADE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E26CCC6-81FB-4654-9109-5E99BD2F8E77}"/>
              </a:ext>
            </a:extLst>
          </p:cNvPr>
          <p:cNvGrpSpPr/>
          <p:nvPr/>
        </p:nvGrpSpPr>
        <p:grpSpPr>
          <a:xfrm>
            <a:off x="9031665" y="1038268"/>
            <a:ext cx="3160336" cy="3268463"/>
            <a:chOff x="9031665" y="694699"/>
            <a:chExt cx="3160336" cy="3268463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43289B0-2E4E-4430-8903-21F7075D6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21"/>
            <a:stretch/>
          </p:blipFill>
          <p:spPr bwMode="auto">
            <a:xfrm>
              <a:off x="9031665" y="694699"/>
              <a:ext cx="3160336" cy="273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5E88A9-E407-4B30-9714-DBD0E68FF98A}"/>
                </a:ext>
              </a:extLst>
            </p:cNvPr>
            <p:cNvCxnSpPr>
              <a:cxnSpLocks/>
            </p:cNvCxnSpPr>
            <p:nvPr/>
          </p:nvCxnSpPr>
          <p:spPr>
            <a:xfrm>
              <a:off x="10398918" y="2474119"/>
              <a:ext cx="0" cy="1489043"/>
            </a:xfrm>
            <a:prstGeom prst="straightConnector1">
              <a:avLst/>
            </a:prstGeom>
            <a:ln>
              <a:solidFill>
                <a:srgbClr val="2CA0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5C48-0D73-4D81-9C5E-7F7149CA9F0E}"/>
                </a:ext>
              </a:extLst>
            </p:cNvPr>
            <p:cNvSpPr/>
            <p:nvPr/>
          </p:nvSpPr>
          <p:spPr>
            <a:xfrm>
              <a:off x="10266759" y="2209800"/>
              <a:ext cx="264319" cy="264319"/>
            </a:xfrm>
            <a:prstGeom prst="ellipse">
              <a:avLst/>
            </a:prstGeom>
            <a:noFill/>
            <a:ln>
              <a:solidFill>
                <a:srgbClr val="2CA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CDF03072-7C60-4472-9C67-BA9BE0E3948E}"/>
              </a:ext>
            </a:extLst>
          </p:cNvPr>
          <p:cNvSpPr/>
          <p:nvPr/>
        </p:nvSpPr>
        <p:spPr>
          <a:xfrm>
            <a:off x="9756775" y="4257675"/>
            <a:ext cx="95250" cy="95250"/>
          </a:xfrm>
          <a:prstGeom prst="ellipse">
            <a:avLst/>
          </a:prstGeom>
          <a:solidFill>
            <a:srgbClr val="2CA02C"/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3BD4F0-9BF8-4434-9F64-DF50E3D15A15}"/>
              </a:ext>
            </a:extLst>
          </p:cNvPr>
          <p:cNvSpPr/>
          <p:nvPr/>
        </p:nvSpPr>
        <p:spPr>
          <a:xfrm>
            <a:off x="9852025" y="4410075"/>
            <a:ext cx="95250" cy="952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EBBAA5-2118-457A-BA0E-26467F4434FD}"/>
              </a:ext>
            </a:extLst>
          </p:cNvPr>
          <p:cNvSpPr/>
          <p:nvPr/>
        </p:nvSpPr>
        <p:spPr>
          <a:xfrm>
            <a:off x="9913603" y="4607385"/>
            <a:ext cx="95250" cy="95250"/>
          </a:xfrm>
          <a:prstGeom prst="ellipse">
            <a:avLst/>
          </a:prstGeom>
          <a:solidFill>
            <a:srgbClr val="2CA02C"/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776449-426A-427F-9DAB-F124F9E9463B}"/>
              </a:ext>
            </a:extLst>
          </p:cNvPr>
          <p:cNvSpPr/>
          <p:nvPr/>
        </p:nvSpPr>
        <p:spPr>
          <a:xfrm>
            <a:off x="10093325" y="4781382"/>
            <a:ext cx="95250" cy="95250"/>
          </a:xfrm>
          <a:prstGeom prst="ellipse">
            <a:avLst/>
          </a:prstGeom>
          <a:solidFill>
            <a:srgbClr val="2CA02C"/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C19F982-B093-47D7-BACD-C53722F0C4E2}"/>
              </a:ext>
            </a:extLst>
          </p:cNvPr>
          <p:cNvSpPr/>
          <p:nvPr/>
        </p:nvSpPr>
        <p:spPr>
          <a:xfrm>
            <a:off x="10086975" y="4410075"/>
            <a:ext cx="95250" cy="95250"/>
          </a:xfrm>
          <a:prstGeom prst="ellipse">
            <a:avLst/>
          </a:prstGeom>
          <a:solidFill>
            <a:srgbClr val="2CA02C"/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BB3880-E54C-4F58-A716-AEF120F440D2}"/>
              </a:ext>
            </a:extLst>
          </p:cNvPr>
          <p:cNvSpPr/>
          <p:nvPr/>
        </p:nvSpPr>
        <p:spPr>
          <a:xfrm>
            <a:off x="10313193" y="4781382"/>
            <a:ext cx="95250" cy="952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C51440-1E74-4919-9947-16D0552493C8}"/>
              </a:ext>
            </a:extLst>
          </p:cNvPr>
          <p:cNvSpPr/>
          <p:nvPr/>
        </p:nvSpPr>
        <p:spPr>
          <a:xfrm>
            <a:off x="10265568" y="4972050"/>
            <a:ext cx="95250" cy="95250"/>
          </a:xfrm>
          <a:prstGeom prst="ellipse">
            <a:avLst/>
          </a:prstGeom>
          <a:solidFill>
            <a:srgbClr val="2CA02C"/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6E6160-CBCA-423C-9946-E1D8267B8346}"/>
              </a:ext>
            </a:extLst>
          </p:cNvPr>
          <p:cNvSpPr/>
          <p:nvPr/>
        </p:nvSpPr>
        <p:spPr>
          <a:xfrm>
            <a:off x="10483453" y="4800727"/>
            <a:ext cx="95250" cy="95250"/>
          </a:xfrm>
          <a:prstGeom prst="ellipse">
            <a:avLst/>
          </a:prstGeom>
          <a:solidFill>
            <a:srgbClr val="2CA02C"/>
          </a:solidFill>
          <a:ln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DC65256-4167-427B-B9EE-3DE16251A090}"/>
              </a:ext>
            </a:extLst>
          </p:cNvPr>
          <p:cNvSpPr/>
          <p:nvPr/>
        </p:nvSpPr>
        <p:spPr>
          <a:xfrm>
            <a:off x="9537565" y="4091004"/>
            <a:ext cx="724170" cy="72417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BE51494-D995-4377-A245-86550685097A}"/>
              </a:ext>
            </a:extLst>
          </p:cNvPr>
          <p:cNvSpPr/>
          <p:nvPr/>
        </p:nvSpPr>
        <p:spPr>
          <a:xfrm>
            <a:off x="9994436" y="4472646"/>
            <a:ext cx="724170" cy="72417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3CBD90-9590-438A-91E9-14DF7A4767DD}"/>
              </a:ext>
            </a:extLst>
          </p:cNvPr>
          <p:cNvSpPr txBox="1"/>
          <p:nvPr/>
        </p:nvSpPr>
        <p:spPr>
          <a:xfrm>
            <a:off x="9084924" y="4719080"/>
            <a:ext cx="83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Random hit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734BD-05B5-4264-8D2B-41A138B1842E}"/>
              </a:ext>
            </a:extLst>
          </p:cNvPr>
          <p:cNvSpPr txBox="1"/>
          <p:nvPr/>
        </p:nvSpPr>
        <p:spPr>
          <a:xfrm>
            <a:off x="10578439" y="4184134"/>
            <a:ext cx="83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Random hit 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C054EC4-EEC0-452A-A998-54ADDC82599B}"/>
              </a:ext>
            </a:extLst>
          </p:cNvPr>
          <p:cNvCxnSpPr>
            <a:cxnSpLocks/>
          </p:cNvCxnSpPr>
          <p:nvPr/>
        </p:nvCxnSpPr>
        <p:spPr>
          <a:xfrm flipH="1" flipV="1">
            <a:off x="9805988" y="4310063"/>
            <a:ext cx="93662" cy="143027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A0D15B-8D24-4B87-BDFC-52474865606A}"/>
              </a:ext>
            </a:extLst>
          </p:cNvPr>
          <p:cNvCxnSpPr>
            <a:cxnSpLocks/>
          </p:cNvCxnSpPr>
          <p:nvPr/>
        </p:nvCxnSpPr>
        <p:spPr>
          <a:xfrm>
            <a:off x="9907189" y="4457700"/>
            <a:ext cx="229792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33D24E9-75F6-4CD7-A35B-02DC2AC542EF}"/>
              </a:ext>
            </a:extLst>
          </p:cNvPr>
          <p:cNvCxnSpPr>
            <a:cxnSpLocks/>
          </p:cNvCxnSpPr>
          <p:nvPr/>
        </p:nvCxnSpPr>
        <p:spPr>
          <a:xfrm>
            <a:off x="9907189" y="4453089"/>
            <a:ext cx="60724" cy="214161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510311B-56D6-4953-BE8A-4D21CBD930BF}"/>
              </a:ext>
            </a:extLst>
          </p:cNvPr>
          <p:cNvCxnSpPr>
            <a:cxnSpLocks/>
          </p:cNvCxnSpPr>
          <p:nvPr/>
        </p:nvCxnSpPr>
        <p:spPr>
          <a:xfrm flipH="1" flipV="1">
            <a:off x="10136981" y="4824413"/>
            <a:ext cx="223838" cy="4763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D702EF-D628-475E-85C1-03470359473C}"/>
              </a:ext>
            </a:extLst>
          </p:cNvPr>
          <p:cNvCxnSpPr>
            <a:cxnSpLocks/>
          </p:cNvCxnSpPr>
          <p:nvPr/>
        </p:nvCxnSpPr>
        <p:spPr>
          <a:xfrm flipH="1">
            <a:off x="10308431" y="4833938"/>
            <a:ext cx="54770" cy="19050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C777E8A-AA87-4AA5-83A5-026C6DD500EE}"/>
              </a:ext>
            </a:extLst>
          </p:cNvPr>
          <p:cNvCxnSpPr>
            <a:cxnSpLocks/>
          </p:cNvCxnSpPr>
          <p:nvPr/>
        </p:nvCxnSpPr>
        <p:spPr>
          <a:xfrm>
            <a:off x="10365581" y="4836319"/>
            <a:ext cx="176213" cy="14287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130D5CF-94B0-4430-AA09-1E425D50BF4E}"/>
              </a:ext>
            </a:extLst>
          </p:cNvPr>
          <p:cNvSpPr/>
          <p:nvPr/>
        </p:nvSpPr>
        <p:spPr>
          <a:xfrm>
            <a:off x="912018" y="5416262"/>
            <a:ext cx="1025366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dirty="0"/>
              <a:t>Works quite well, but some points are clearly better candidates for representative than others. Can we learn which points are good representative points?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78217C-7935-41F2-9891-7873925E6AF9}"/>
                  </a:ext>
                </a:extLst>
              </p:cNvPr>
              <p:cNvSpPr txBox="1"/>
              <p:nvPr/>
            </p:nvSpPr>
            <p:spPr>
              <a:xfrm>
                <a:off x="9671050" y="723900"/>
                <a:ext cx="2425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/>
                  <a:t>Latent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400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AU" sz="1400" dirty="0"/>
                  <a:t> projected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40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400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78217C-7935-41F2-9891-7873925E6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050" y="723900"/>
                <a:ext cx="2425700" cy="307777"/>
              </a:xfrm>
              <a:prstGeom prst="rect">
                <a:avLst/>
              </a:prstGeom>
              <a:blipFill>
                <a:blip r:embed="rId5"/>
                <a:stretch>
                  <a:fillRect l="-754" t="-6000" b="-1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7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C74CF-8DFC-4B0D-AFE2-F5CCAE40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75" y="1427478"/>
            <a:ext cx="4773931" cy="352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2DA15-ED17-4F36-95BA-32FBD059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Object condensation: learning Representative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1EBC9-FE82-43EB-BFC4-35E3A9082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4" y="1550504"/>
                <a:ext cx="6352502" cy="451501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AU" dirty="0"/>
                  <a:t>Idea from particle flow reconstruction: </a:t>
                </a:r>
                <a:r>
                  <a:rPr lang="en-US" i="1" dirty="0"/>
                  <a:t>Object condensation: one-stage grid-free multi-object reconstruction in physics detectors, graph, and image data</a:t>
                </a:r>
                <a:r>
                  <a:rPr lang="en-US" dirty="0"/>
                  <a:t>, </a:t>
                </a:r>
                <a:r>
                  <a:rPr lang="en-US" dirty="0" err="1"/>
                  <a:t>Kiesler</a:t>
                </a:r>
                <a:r>
                  <a:rPr lang="en-US" dirty="0"/>
                  <a:t> 2020 [</a:t>
                </a:r>
                <a:r>
                  <a:rPr lang="en-US" dirty="0">
                    <a:hlinkClick r:id="rId3"/>
                  </a:rPr>
                  <a:t>link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Simultaneously learn an embedding similarity space </a:t>
                </a:r>
                <a:r>
                  <a:rPr lang="en-US" b="1" dirty="0"/>
                  <a:t>and</a:t>
                </a:r>
                <a:r>
                  <a:rPr lang="en-US" dirty="0"/>
                  <a:t> a condensation score for each hit, where a higher score is a more “attractive” point charge in similarity space</a:t>
                </a:r>
              </a:p>
              <a:p>
                <a:r>
                  <a:rPr lang="en-US" dirty="0"/>
                  <a:t>All hits with learned condensation score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above some threshold are considered candidates for representation points, then we apply greedy condensation to the representatives sorted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Shortcomings:</a:t>
                </a:r>
              </a:p>
              <a:p>
                <a:pPr lvl="1"/>
                <a:r>
                  <a:rPr lang="en-AU" dirty="0"/>
                  <a:t>Having this “hard cut” charge threshold requires fine-tuning</a:t>
                </a:r>
              </a:p>
              <a:p>
                <a:pPr lvl="1"/>
                <a:r>
                  <a:rPr lang="en-AU" dirty="0"/>
                  <a:t>Inference requires sorting likely condensation points and sequentially considering each condensation point based on all previous condensation points</a:t>
                </a:r>
              </a:p>
              <a:p>
                <a:pPr lvl="1"/>
                <a:r>
                  <a:rPr lang="en-AU" dirty="0"/>
                  <a:t>Training (as a simplification) only considers </a:t>
                </a:r>
                <a:r>
                  <a:rPr lang="en-AU" i="1" dirty="0"/>
                  <a:t>maximum-scoring </a:t>
                </a:r>
                <a:r>
                  <a:rPr lang="en-AU" dirty="0"/>
                  <a:t>condensation point in each class, which neglects global optima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1EBC9-FE82-43EB-BFC4-35E3A9082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4" y="1550504"/>
                <a:ext cx="6352502" cy="4515016"/>
              </a:xfrm>
              <a:blipFill>
                <a:blip r:embed="rId4"/>
                <a:stretch>
                  <a:fillRect l="-192" b="-9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057C8-80ED-47DB-BF4D-A478457F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BB903-0614-40A2-9057-8E62C3A8F137}"/>
              </a:ext>
            </a:extLst>
          </p:cNvPr>
          <p:cNvSpPr txBox="1"/>
          <p:nvPr/>
        </p:nvSpPr>
        <p:spPr>
          <a:xfrm>
            <a:off x="7311309" y="5003768"/>
            <a:ext cx="4299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The potential function of members of the same class relative to the representation point of that class </a:t>
            </a:r>
            <a:br>
              <a:rPr lang="en-AU" sz="1400" dirty="0"/>
            </a:br>
            <a:r>
              <a:rPr lang="en-AU" sz="1400" i="1" dirty="0"/>
              <a:t>(</a:t>
            </a:r>
            <a:r>
              <a:rPr lang="en-AU" sz="1400" i="1" dirty="0" err="1">
                <a:hlinkClick r:id="rId3"/>
              </a:rPr>
              <a:t>Kiesler</a:t>
            </a:r>
            <a:r>
              <a:rPr lang="en-AU" sz="1400" i="1" dirty="0">
                <a:hlinkClick r:id="rId3"/>
              </a:rPr>
              <a:t> 2020</a:t>
            </a:r>
            <a:r>
              <a:rPr lang="en-AU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45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3020"/>
            <a:ext cx="11029616" cy="753264"/>
          </a:xfrm>
        </p:spPr>
        <p:txBody>
          <a:bodyPr/>
          <a:lstStyle/>
          <a:p>
            <a:r>
              <a:rPr lang="en-AU" dirty="0"/>
              <a:t>Desired loss function behaviour: a twitter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7B37-98AB-405D-9BA4-A24D4B7B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856" y="1299017"/>
            <a:ext cx="6994381" cy="3226594"/>
          </a:xfrm>
        </p:spPr>
        <p:txBody>
          <a:bodyPr>
            <a:normAutofit fontScale="92500"/>
          </a:bodyPr>
          <a:lstStyle/>
          <a:p>
            <a:r>
              <a:rPr lang="en-AU" dirty="0"/>
              <a:t>Idea: We can represent a social network as a </a:t>
            </a:r>
            <a:r>
              <a:rPr lang="en-AU" b="1" dirty="0"/>
              <a:t>directed</a:t>
            </a:r>
            <a:r>
              <a:rPr lang="en-AU" dirty="0"/>
              <a:t> graph of influence flow</a:t>
            </a:r>
          </a:p>
          <a:p>
            <a:r>
              <a:rPr lang="en-AU" i="1" dirty="0" err="1"/>
              <a:t>Recuero</a:t>
            </a:r>
            <a:r>
              <a:rPr lang="en-AU" i="1" dirty="0"/>
              <a:t> et al, 2019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i="1" dirty="0"/>
              <a:t>Kim &amp; Valente 2020 </a:t>
            </a:r>
            <a:r>
              <a:rPr lang="en-US" dirty="0"/>
              <a:t>used network analysis to identify several types of user based on in-degree and out-degree of information flow</a:t>
            </a:r>
            <a:endParaRPr lang="en-US" i="1" dirty="0"/>
          </a:p>
          <a:p>
            <a:r>
              <a:rPr lang="en-AU" dirty="0"/>
              <a:t>Let’s simplify: All members of network can be </a:t>
            </a:r>
            <a:r>
              <a:rPr lang="en-AU" b="1" dirty="0"/>
              <a:t>users </a:t>
            </a:r>
            <a:r>
              <a:rPr lang="en-AU" dirty="0"/>
              <a:t>(receive information from incoming edge) </a:t>
            </a:r>
            <a:r>
              <a:rPr lang="en-AU" i="1" dirty="0"/>
              <a:t>and</a:t>
            </a:r>
            <a:r>
              <a:rPr lang="en-AU" dirty="0"/>
              <a:t> </a:t>
            </a:r>
            <a:r>
              <a:rPr lang="en-AU" b="1" dirty="0"/>
              <a:t>influencers </a:t>
            </a:r>
            <a:r>
              <a:rPr lang="en-AU" dirty="0"/>
              <a:t>(send information to outgoing edge)</a:t>
            </a:r>
          </a:p>
          <a:p>
            <a:r>
              <a:rPr lang="en-AU" dirty="0"/>
              <a:t>We can build a directed graph by learning for each member of the point cloud two embeddings in the </a:t>
            </a:r>
            <a:r>
              <a:rPr lang="en-AU" i="1" dirty="0"/>
              <a:t>same space</a:t>
            </a:r>
            <a:r>
              <a:rPr lang="en-AU" dirty="0"/>
              <a:t>: a </a:t>
            </a:r>
            <a:r>
              <a:rPr lang="en-AU" b="1" dirty="0"/>
              <a:t>user-embedding</a:t>
            </a:r>
            <a:r>
              <a:rPr lang="en-AU" dirty="0"/>
              <a:t> and an </a:t>
            </a:r>
            <a:r>
              <a:rPr lang="en-AU" b="1" dirty="0"/>
              <a:t>influencer-embedding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F19AC5-2E40-4F5E-94B5-CA2B317B2037}"/>
              </a:ext>
            </a:extLst>
          </p:cNvPr>
          <p:cNvGrpSpPr/>
          <p:nvPr/>
        </p:nvGrpSpPr>
        <p:grpSpPr>
          <a:xfrm>
            <a:off x="376406" y="1632108"/>
            <a:ext cx="4362450" cy="2587349"/>
            <a:chOff x="7575573" y="1437417"/>
            <a:chExt cx="4362450" cy="258734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AB0D51-FE41-4EE8-BD35-9525E9C4AF57}"/>
                </a:ext>
              </a:extLst>
            </p:cNvPr>
            <p:cNvSpPr txBox="1"/>
            <p:nvPr/>
          </p:nvSpPr>
          <p:spPr>
            <a:xfrm>
              <a:off x="7575573" y="3563101"/>
              <a:ext cx="4362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i="1" dirty="0"/>
                <a:t>Kim &amp; Valente 2020, </a:t>
              </a:r>
              <a:r>
                <a:rPr lang="en-US" sz="1200" i="1" dirty="0"/>
                <a:t>COVID-19 Health Communication Networks on Twitter: Identifying Sources, Disseminators, and Brokers</a:t>
              </a:r>
              <a:endParaRPr lang="en-AU" sz="1200" i="1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F02E7B-FB14-4289-A84F-4E9E3155F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5573" y="1437417"/>
              <a:ext cx="4240189" cy="1983667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66E8AD8-66DA-4A93-822A-52CEC780DF27}"/>
              </a:ext>
            </a:extLst>
          </p:cNvPr>
          <p:cNvSpPr/>
          <p:nvPr/>
        </p:nvSpPr>
        <p:spPr>
          <a:xfrm>
            <a:off x="1309855" y="4614722"/>
            <a:ext cx="418065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b="1" dirty="0"/>
              <a:t>Goal 1 </a:t>
            </a:r>
            <a:br>
              <a:rPr lang="en-AU" b="1" dirty="0"/>
            </a:br>
            <a:r>
              <a:rPr lang="en-AU" dirty="0"/>
              <a:t>We would like users of each class to crowd around exactly one influencer that represents their 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DCCBF-ED9D-4D47-A303-433AC3CD597F}"/>
              </a:ext>
            </a:extLst>
          </p:cNvPr>
          <p:cNvSpPr/>
          <p:nvPr/>
        </p:nvSpPr>
        <p:spPr>
          <a:xfrm>
            <a:off x="6524625" y="4753221"/>
            <a:ext cx="4180658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b="1" dirty="0"/>
              <a:t>Goal 2 </a:t>
            </a:r>
            <a:br>
              <a:rPr lang="en-AU" b="1" dirty="0"/>
            </a:br>
            <a:r>
              <a:rPr lang="en-AU" dirty="0"/>
              <a:t>We want influencers to be distant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209719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Desired loss function behaviour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47B37-98AB-405D-9BA4-A24D4B7BD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239" y="1025116"/>
                <a:ext cx="10455273" cy="2656016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Given each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dirty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in track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AU" dirty="0"/>
                  <a:t> embedded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AU" dirty="0"/>
                  <a:t> with two models: a user-embedding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AU" dirty="0"/>
                  <a:t> and an influencer-embedding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US" b="0" dirty="0"/>
              </a:p>
              <a:p>
                <a:r>
                  <a:rPr lang="en-AU" dirty="0"/>
                  <a:t>We want a minimum in the loss when </a:t>
                </a:r>
                <a:r>
                  <a:rPr lang="en-AU" i="1" dirty="0"/>
                  <a:t>all</a:t>
                </a:r>
                <a:r>
                  <a:rPr lang="en-AU" dirty="0"/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AU" dirty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inside neighbourhood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AU" dirty="0"/>
                  <a:t> for at least one influencer (and preferably </a:t>
                </a:r>
                <a:r>
                  <a:rPr lang="en-AU" i="1" dirty="0"/>
                  <a:t>only</a:t>
                </a:r>
                <a:r>
                  <a:rPr lang="en-AU" dirty="0"/>
                  <a:t> one influencer)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47B37-98AB-405D-9BA4-A24D4B7BD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239" y="1025116"/>
                <a:ext cx="10455273" cy="2656016"/>
              </a:xfrm>
              <a:blipFill>
                <a:blip r:embed="rId3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90BD13-FDCF-4A58-B7A8-F2F6C86323F2}"/>
              </a:ext>
            </a:extLst>
          </p:cNvPr>
          <p:cNvGrpSpPr/>
          <p:nvPr/>
        </p:nvGrpSpPr>
        <p:grpSpPr>
          <a:xfrm>
            <a:off x="3764756" y="3893178"/>
            <a:ext cx="2593182" cy="450723"/>
            <a:chOff x="3386005" y="3640708"/>
            <a:chExt cx="2593182" cy="45072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FE0B3C-D7A9-426C-9CFD-6EBF3C443276}"/>
                </a:ext>
              </a:extLst>
            </p:cNvPr>
            <p:cNvCxnSpPr>
              <a:cxnSpLocks/>
            </p:cNvCxnSpPr>
            <p:nvPr/>
          </p:nvCxnSpPr>
          <p:spPr>
            <a:xfrm>
              <a:off x="3386005" y="4091431"/>
              <a:ext cx="25931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28D610-38B8-4774-8385-736283A26CB2}"/>
                    </a:ext>
                  </a:extLst>
                </p:cNvPr>
                <p:cNvSpPr txBox="1"/>
                <p:nvPr/>
              </p:nvSpPr>
              <p:spPr>
                <a:xfrm>
                  <a:off x="3862699" y="3640708"/>
                  <a:ext cx="16840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28D610-38B8-4774-8385-736283A26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699" y="3640708"/>
                  <a:ext cx="168402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52CD55-27A4-4C3F-845C-EF3EB267B2FF}"/>
              </a:ext>
            </a:extLst>
          </p:cNvPr>
          <p:cNvGrpSpPr/>
          <p:nvPr/>
        </p:nvGrpSpPr>
        <p:grpSpPr>
          <a:xfrm>
            <a:off x="8340573" y="5556484"/>
            <a:ext cx="3879850" cy="646331"/>
            <a:chOff x="8602028" y="5436389"/>
            <a:chExt cx="3879850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57CBB5-EE8B-4F5D-A66A-013DB1BF6A81}"/>
                </a:ext>
              </a:extLst>
            </p:cNvPr>
            <p:cNvSpPr/>
            <p:nvPr/>
          </p:nvSpPr>
          <p:spPr>
            <a:xfrm>
              <a:off x="8602028" y="5579264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732295-2FDF-4957-B9E5-D6228DC72E66}"/>
                </a:ext>
              </a:extLst>
            </p:cNvPr>
            <p:cNvSpPr txBox="1"/>
            <p:nvPr/>
          </p:nvSpPr>
          <p:spPr>
            <a:xfrm>
              <a:off x="8780459" y="5436389"/>
              <a:ext cx="3701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Position of </a:t>
              </a:r>
              <a:r>
                <a:rPr lang="en-AU" b="1" dirty="0"/>
                <a:t>user-embeddings</a:t>
              </a:r>
            </a:p>
            <a:p>
              <a:r>
                <a:rPr lang="en-AU" dirty="0"/>
                <a:t>Position of </a:t>
              </a:r>
              <a:r>
                <a:rPr lang="en-AU" b="1" dirty="0"/>
                <a:t>influencer-embeddings</a:t>
              </a:r>
              <a:endParaRPr lang="en-AU" dirty="0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AECE6247-5577-4679-B226-3FF9E5009389}"/>
                </a:ext>
              </a:extLst>
            </p:cNvPr>
            <p:cNvSpPr/>
            <p:nvPr/>
          </p:nvSpPr>
          <p:spPr>
            <a:xfrm>
              <a:off x="8602028" y="5827946"/>
              <a:ext cx="114300" cy="1143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86AE826-673B-4F0A-B7DA-B09E3960C2FF}"/>
              </a:ext>
            </a:extLst>
          </p:cNvPr>
          <p:cNvSpPr/>
          <p:nvPr/>
        </p:nvSpPr>
        <p:spPr>
          <a:xfrm>
            <a:off x="6600125" y="3043239"/>
            <a:ext cx="4889265" cy="2501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id="{41198521-F005-47D0-AD5C-91E43FF26215}"/>
              </a:ext>
            </a:extLst>
          </p:cNvPr>
          <p:cNvSpPr/>
          <p:nvPr/>
        </p:nvSpPr>
        <p:spPr>
          <a:xfrm>
            <a:off x="7416525" y="5094388"/>
            <a:ext cx="146841" cy="1468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2B0A4A1-0A4F-4D16-AE6A-AD3685D83793}"/>
              </a:ext>
            </a:extLst>
          </p:cNvPr>
          <p:cNvSpPr/>
          <p:nvPr/>
        </p:nvSpPr>
        <p:spPr>
          <a:xfrm>
            <a:off x="8442946" y="3894586"/>
            <a:ext cx="1128672" cy="11286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44E6EDC5-26C0-42D1-AD34-467F54520B3A}"/>
              </a:ext>
            </a:extLst>
          </p:cNvPr>
          <p:cNvSpPr/>
          <p:nvPr/>
        </p:nvSpPr>
        <p:spPr>
          <a:xfrm>
            <a:off x="7618627" y="4032767"/>
            <a:ext cx="146841" cy="14684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69B84FBB-557F-449E-906C-228A1113A9F2}"/>
              </a:ext>
            </a:extLst>
          </p:cNvPr>
          <p:cNvSpPr/>
          <p:nvPr/>
        </p:nvSpPr>
        <p:spPr>
          <a:xfrm>
            <a:off x="8933862" y="4331913"/>
            <a:ext cx="146841" cy="14684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A202C782-85B5-4320-B89B-253A9B39DA32}"/>
              </a:ext>
            </a:extLst>
          </p:cNvPr>
          <p:cNvSpPr/>
          <p:nvPr/>
        </p:nvSpPr>
        <p:spPr>
          <a:xfrm>
            <a:off x="9702297" y="3764722"/>
            <a:ext cx="146841" cy="14684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4CFBFFAB-BA2A-4F3C-85DB-3E883195DA2E}"/>
              </a:ext>
            </a:extLst>
          </p:cNvPr>
          <p:cNvSpPr/>
          <p:nvPr/>
        </p:nvSpPr>
        <p:spPr>
          <a:xfrm>
            <a:off x="10484877" y="3229050"/>
            <a:ext cx="146841" cy="14684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97AEA9-2954-45EC-8A27-7C623D2F696D}"/>
              </a:ext>
            </a:extLst>
          </p:cNvPr>
          <p:cNvGrpSpPr/>
          <p:nvPr/>
        </p:nvGrpSpPr>
        <p:grpSpPr>
          <a:xfrm>
            <a:off x="729777" y="3582902"/>
            <a:ext cx="5435549" cy="4816636"/>
            <a:chOff x="288922" y="3217293"/>
            <a:chExt cx="5435549" cy="4816636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E7564B7D-4970-48FA-AE79-13953BDE0E47}"/>
                </a:ext>
              </a:extLst>
            </p:cNvPr>
            <p:cNvSpPr/>
            <p:nvPr/>
          </p:nvSpPr>
          <p:spPr>
            <a:xfrm rot="17545726">
              <a:off x="712810" y="3022269"/>
              <a:ext cx="4691443" cy="5331878"/>
            </a:xfrm>
            <a:prstGeom prst="arc">
              <a:avLst>
                <a:gd name="adj1" fmla="val 16200000"/>
                <a:gd name="adj2" fmla="val 20470162"/>
              </a:avLst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5E577B-CCA7-4E49-8137-AC07D26BFAA0}"/>
                </a:ext>
              </a:extLst>
            </p:cNvPr>
            <p:cNvSpPr/>
            <p:nvPr/>
          </p:nvSpPr>
          <p:spPr>
            <a:xfrm>
              <a:off x="700090" y="4224463"/>
              <a:ext cx="146841" cy="1468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0EF6243-DA9A-4726-BD99-C0139E6E4995}"/>
                </a:ext>
              </a:extLst>
            </p:cNvPr>
            <p:cNvSpPr/>
            <p:nvPr/>
          </p:nvSpPr>
          <p:spPr>
            <a:xfrm>
              <a:off x="1081090" y="3816207"/>
              <a:ext cx="146841" cy="14684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74A12C-751A-4CB1-A0C3-0BE9EF4FA65A}"/>
                </a:ext>
              </a:extLst>
            </p:cNvPr>
            <p:cNvSpPr/>
            <p:nvPr/>
          </p:nvSpPr>
          <p:spPr>
            <a:xfrm>
              <a:off x="1562335" y="3496647"/>
              <a:ext cx="146841" cy="14684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AB9ECF0-DF36-4B4A-AD2B-41893613F027}"/>
                </a:ext>
              </a:extLst>
            </p:cNvPr>
            <p:cNvSpPr/>
            <p:nvPr/>
          </p:nvSpPr>
          <p:spPr>
            <a:xfrm>
              <a:off x="2154240" y="3290713"/>
              <a:ext cx="146841" cy="14684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013762-C8A9-43C0-B713-B5BDBA56290D}"/>
                </a:ext>
              </a:extLst>
            </p:cNvPr>
            <p:cNvSpPr/>
            <p:nvPr/>
          </p:nvSpPr>
          <p:spPr>
            <a:xfrm>
              <a:off x="2846390" y="3217293"/>
              <a:ext cx="146841" cy="14684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1BCAA9F-AD80-4A1C-9947-539F21EE7BE3}"/>
                    </a:ext>
                  </a:extLst>
                </p:cNvPr>
                <p:cNvSpPr txBox="1"/>
                <p:nvPr/>
              </p:nvSpPr>
              <p:spPr>
                <a:xfrm>
                  <a:off x="288922" y="4724893"/>
                  <a:ext cx="1420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AU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1BCAA9F-AD80-4A1C-9947-539F21EE7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22" y="4724893"/>
                  <a:ext cx="142025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CEDA4FC-C238-4E50-A3AD-8876ED100B47}"/>
              </a:ext>
            </a:extLst>
          </p:cNvPr>
          <p:cNvGrpSpPr/>
          <p:nvPr/>
        </p:nvGrpSpPr>
        <p:grpSpPr>
          <a:xfrm>
            <a:off x="8784281" y="4315451"/>
            <a:ext cx="598800" cy="871200"/>
            <a:chOff x="8740363" y="2639214"/>
            <a:chExt cx="598800" cy="8712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9E202B-05A2-4FF9-ABD1-73AA359BD493}"/>
                </a:ext>
              </a:extLst>
            </p:cNvPr>
            <p:cNvSpPr/>
            <p:nvPr/>
          </p:nvSpPr>
          <p:spPr>
            <a:xfrm>
              <a:off x="8787020" y="3363573"/>
              <a:ext cx="146841" cy="1468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9331240-E579-4F96-B445-86E2144E26B6}"/>
                </a:ext>
              </a:extLst>
            </p:cNvPr>
            <p:cNvSpPr/>
            <p:nvPr/>
          </p:nvSpPr>
          <p:spPr>
            <a:xfrm>
              <a:off x="8740363" y="3120800"/>
              <a:ext cx="146841" cy="14684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30C50A0-6F79-4293-80A7-2109CACC2456}"/>
                </a:ext>
              </a:extLst>
            </p:cNvPr>
            <p:cNvSpPr/>
            <p:nvPr/>
          </p:nvSpPr>
          <p:spPr>
            <a:xfrm>
              <a:off x="8860441" y="2894189"/>
              <a:ext cx="146841" cy="14684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C968BF6-1B5A-4484-92D8-C78DD89C5D4D}"/>
                </a:ext>
              </a:extLst>
            </p:cNvPr>
            <p:cNvSpPr/>
            <p:nvPr/>
          </p:nvSpPr>
          <p:spPr>
            <a:xfrm>
              <a:off x="9027170" y="2753002"/>
              <a:ext cx="146841" cy="14684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C48A3C5-7CDC-47B7-90D9-1FED3FC46974}"/>
                </a:ext>
              </a:extLst>
            </p:cNvPr>
            <p:cNvSpPr/>
            <p:nvPr/>
          </p:nvSpPr>
          <p:spPr>
            <a:xfrm>
              <a:off x="9192322" y="2639214"/>
              <a:ext cx="146841" cy="14684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294882E-57FE-4AD8-A3BD-314EB09D4B89}"/>
                  </a:ext>
                </a:extLst>
              </p:cNvPr>
              <p:cNvSpPr/>
              <p:nvPr/>
            </p:nvSpPr>
            <p:spPr>
              <a:xfrm>
                <a:off x="8552256" y="3582902"/>
                <a:ext cx="960326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ℐ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AU" sz="1400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294882E-57FE-4AD8-A3BD-314EB09D4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256" y="3582902"/>
                <a:ext cx="960326" cy="335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>
            <a:extLst>
              <a:ext uri="{FF2B5EF4-FFF2-40B4-BE49-F238E27FC236}">
                <a16:creationId xmlns:a16="http://schemas.microsoft.com/office/drawing/2014/main" id="{B7148A20-6E34-49F9-A9CE-9EF9C03E7A5B}"/>
              </a:ext>
            </a:extLst>
          </p:cNvPr>
          <p:cNvSpPr/>
          <p:nvPr/>
        </p:nvSpPr>
        <p:spPr>
          <a:xfrm>
            <a:off x="3576826" y="5172027"/>
            <a:ext cx="3070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In this case, 4 out of 5 users are in the neighbourhood </a:t>
            </a:r>
          </a:p>
          <a:p>
            <a:r>
              <a:rPr lang="en-AU" dirty="0"/>
              <a:t>of an influencer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1ABA5F-2AE6-4B4D-90BC-F3C6DC237565}"/>
                  </a:ext>
                </a:extLst>
              </p:cNvPr>
              <p:cNvSpPr/>
              <p:nvPr/>
            </p:nvSpPr>
            <p:spPr>
              <a:xfrm>
                <a:off x="6663601" y="3136620"/>
                <a:ext cx="5750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dirty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1ABA5F-2AE6-4B4D-90BC-F3C6DC237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601" y="3136620"/>
                <a:ext cx="5750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8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47B37-98AB-405D-9BA4-A24D4B7BD64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92906" y="1240762"/>
                <a:ext cx="10663238" cy="2655888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Given each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dirty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in track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AU" dirty="0"/>
                  <a:t> embedded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AU" dirty="0"/>
                  <a:t> with two models: a user-embedding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AU" dirty="0"/>
                  <a:t> and an influencer-embedding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US" dirty="0"/>
              </a:p>
              <a:p>
                <a:r>
                  <a:rPr lang="en-AU" dirty="0"/>
                  <a:t>We want a minimum in the loss when </a:t>
                </a:r>
                <a:r>
                  <a:rPr lang="en-AU" b="1" i="1" dirty="0"/>
                  <a:t>all</a:t>
                </a:r>
                <a:r>
                  <a:rPr lang="en-AU" dirty="0"/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AU" dirty="0"/>
                  <a:t>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inside neighbourhood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AU" dirty="0"/>
                  <a:t> for at least one influencer (and preferably </a:t>
                </a:r>
                <a:r>
                  <a:rPr lang="en-AU" i="1" dirty="0"/>
                  <a:t>only</a:t>
                </a:r>
                <a:r>
                  <a:rPr lang="en-AU" dirty="0"/>
                  <a:t> one influencer)</a:t>
                </a:r>
              </a:p>
              <a:p>
                <a:r>
                  <a:rPr lang="en-AU" dirty="0"/>
                  <a:t>We can achieve this by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g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𝒰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AU" dirty="0"/>
              </a:p>
              <a:p>
                <a:r>
                  <a:rPr lang="en-AU" dirty="0"/>
                  <a:t>Consider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 in simple example of two points in three different cases: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47B37-98AB-405D-9BA4-A24D4B7BD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2906" y="1240762"/>
                <a:ext cx="10663238" cy="2655888"/>
              </a:xfrm>
              <a:blipFill>
                <a:blip r:embed="rId3"/>
                <a:stretch>
                  <a:fillRect l="-171" b="-16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794" y="463768"/>
            <a:ext cx="11029950" cy="754063"/>
          </a:xfrm>
        </p:spPr>
        <p:txBody>
          <a:bodyPr/>
          <a:lstStyle/>
          <a:p>
            <a:r>
              <a:rPr lang="en-AU" dirty="0"/>
              <a:t>Desired loss function behaviour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DE3F3C9-AB3B-4791-A6FE-D4CF366B1560}"/>
              </a:ext>
            </a:extLst>
          </p:cNvPr>
          <p:cNvGrpSpPr/>
          <p:nvPr/>
        </p:nvGrpSpPr>
        <p:grpSpPr>
          <a:xfrm>
            <a:off x="8169683" y="3058799"/>
            <a:ext cx="3879850" cy="646331"/>
            <a:chOff x="8602028" y="5436389"/>
            <a:chExt cx="3879850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57CBB5-EE8B-4F5D-A66A-013DB1BF6A81}"/>
                </a:ext>
              </a:extLst>
            </p:cNvPr>
            <p:cNvSpPr/>
            <p:nvPr/>
          </p:nvSpPr>
          <p:spPr>
            <a:xfrm>
              <a:off x="8602028" y="5579264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732295-2FDF-4957-B9E5-D6228DC72E66}"/>
                </a:ext>
              </a:extLst>
            </p:cNvPr>
            <p:cNvSpPr txBox="1"/>
            <p:nvPr/>
          </p:nvSpPr>
          <p:spPr>
            <a:xfrm>
              <a:off x="8780459" y="5436389"/>
              <a:ext cx="3701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Position of </a:t>
              </a:r>
              <a:r>
                <a:rPr lang="en-AU" b="1" dirty="0"/>
                <a:t>user-embeddings</a:t>
              </a:r>
            </a:p>
            <a:p>
              <a:r>
                <a:rPr lang="en-AU" dirty="0"/>
                <a:t>Position of </a:t>
              </a:r>
              <a:r>
                <a:rPr lang="en-AU" b="1" dirty="0"/>
                <a:t>influencer-embeddings</a:t>
              </a:r>
              <a:endParaRPr lang="en-AU" dirty="0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AECE6247-5577-4679-B226-3FF9E5009389}"/>
                </a:ext>
              </a:extLst>
            </p:cNvPr>
            <p:cNvSpPr/>
            <p:nvPr/>
          </p:nvSpPr>
          <p:spPr>
            <a:xfrm>
              <a:off x="8602028" y="5827946"/>
              <a:ext cx="114300" cy="1143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453835-3F72-41D2-B91B-69A13B931B7E}"/>
              </a:ext>
            </a:extLst>
          </p:cNvPr>
          <p:cNvGrpSpPr/>
          <p:nvPr/>
        </p:nvGrpSpPr>
        <p:grpSpPr>
          <a:xfrm>
            <a:off x="984710" y="4051030"/>
            <a:ext cx="2619375" cy="1920972"/>
            <a:chOff x="114300" y="4365267"/>
            <a:chExt cx="2619375" cy="1920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D1D491A-6C12-4B59-8F86-C87E966C9385}"/>
                    </a:ext>
                  </a:extLst>
                </p:cNvPr>
                <p:cNvSpPr txBox="1"/>
                <p:nvPr/>
              </p:nvSpPr>
              <p:spPr>
                <a:xfrm>
                  <a:off x="358775" y="5352009"/>
                  <a:ext cx="2371725" cy="93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b="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D1D491A-6C12-4B59-8F86-C87E966C9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75" y="5352009"/>
                  <a:ext cx="2371725" cy="9342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B6647E-A237-43CB-A826-21744E4FF481}"/>
                </a:ext>
              </a:extLst>
            </p:cNvPr>
            <p:cNvGrpSpPr/>
            <p:nvPr/>
          </p:nvGrpSpPr>
          <p:grpSpPr>
            <a:xfrm>
              <a:off x="114300" y="4365267"/>
              <a:ext cx="2619375" cy="1717453"/>
              <a:chOff x="114300" y="4365267"/>
              <a:chExt cx="2619375" cy="1717453"/>
            </a:xfrm>
          </p:grpSpPr>
          <p:sp>
            <p:nvSpPr>
              <p:cNvPr id="15" name="Star: 5 Points 14">
                <a:extLst>
                  <a:ext uri="{FF2B5EF4-FFF2-40B4-BE49-F238E27FC236}">
                    <a16:creationId xmlns:a16="http://schemas.microsoft.com/office/drawing/2014/main" id="{2827F22E-75E5-4E5E-980A-BEFA6A2E6AB4}"/>
                  </a:ext>
                </a:extLst>
              </p:cNvPr>
              <p:cNvSpPr/>
              <p:nvPr/>
            </p:nvSpPr>
            <p:spPr>
              <a:xfrm>
                <a:off x="544418" y="4846600"/>
                <a:ext cx="302149" cy="3021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B08B8B8B-A8DD-4B1D-94C4-662CEA30349A}"/>
                  </a:ext>
                </a:extLst>
              </p:cNvPr>
              <p:cNvSpPr/>
              <p:nvPr/>
            </p:nvSpPr>
            <p:spPr>
              <a:xfrm>
                <a:off x="2021884" y="4846599"/>
                <a:ext cx="302149" cy="3021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F433109-C469-4F0B-B936-3F8DE28F0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9550" y="4572000"/>
                <a:ext cx="69340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882EEB8-9893-4CCF-9E30-C192D21FC9F7}"/>
                  </a:ext>
                </a:extLst>
              </p:cNvPr>
              <p:cNvSpPr/>
              <p:nvPr/>
            </p:nvSpPr>
            <p:spPr>
              <a:xfrm>
                <a:off x="1345079" y="4858197"/>
                <a:ext cx="185052" cy="1850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5C1BA4-57D8-467B-B5DA-BAD74E65FA7A}"/>
                  </a:ext>
                </a:extLst>
              </p:cNvPr>
              <p:cNvSpPr/>
              <p:nvPr/>
            </p:nvSpPr>
            <p:spPr>
              <a:xfrm>
                <a:off x="1345079" y="4975294"/>
                <a:ext cx="185052" cy="1850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3E45448-3A45-44CE-A035-362BF85F3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93" y="4572000"/>
                <a:ext cx="69340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DC8524-9E4F-4CFB-9892-B69CA86B8B96}"/>
                  </a:ext>
                </a:extLst>
              </p:cNvPr>
              <p:cNvSpPr/>
              <p:nvPr/>
            </p:nvSpPr>
            <p:spPr>
              <a:xfrm>
                <a:off x="114300" y="4365267"/>
                <a:ext cx="2619375" cy="1717453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A6EE123-AD2A-4278-91EB-BE991B822D55}"/>
                      </a:ext>
                    </a:extLst>
                  </p:cNvPr>
                  <p:cNvSpPr txBox="1"/>
                  <p:nvPr/>
                </p:nvSpPr>
                <p:spPr>
                  <a:xfrm>
                    <a:off x="1423987" y="4555182"/>
                    <a:ext cx="8516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A6EE123-AD2A-4278-91EB-BE991B822D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3987" y="4555182"/>
                    <a:ext cx="85164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1CC22E3-FA9B-4938-8B62-E37C2B57B377}"/>
                      </a:ext>
                    </a:extLst>
                  </p:cNvPr>
                  <p:cNvSpPr txBox="1"/>
                  <p:nvPr/>
                </p:nvSpPr>
                <p:spPr>
                  <a:xfrm>
                    <a:off x="620307" y="4555182"/>
                    <a:ext cx="8516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1CC22E3-FA9B-4938-8B62-E37C2B57B3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307" y="4555182"/>
                    <a:ext cx="851647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2FAE86-A464-480C-A279-DF23910E426F}"/>
              </a:ext>
            </a:extLst>
          </p:cNvPr>
          <p:cNvGrpSpPr/>
          <p:nvPr/>
        </p:nvGrpSpPr>
        <p:grpSpPr>
          <a:xfrm>
            <a:off x="4564941" y="4051030"/>
            <a:ext cx="2619375" cy="1920972"/>
            <a:chOff x="114300" y="4365267"/>
            <a:chExt cx="2619375" cy="1920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3BC83C-DC49-412D-9CEE-DD04A97DB0D2}"/>
                    </a:ext>
                  </a:extLst>
                </p:cNvPr>
                <p:cNvSpPr txBox="1"/>
                <p:nvPr/>
              </p:nvSpPr>
              <p:spPr>
                <a:xfrm>
                  <a:off x="358775" y="5352009"/>
                  <a:ext cx="2371725" cy="93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b="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3BC83C-DC49-412D-9CEE-DD04A97DB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75" y="5352009"/>
                  <a:ext cx="2371725" cy="9342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8DC489C-14AC-4107-A1AE-20A7A299AC39}"/>
                </a:ext>
              </a:extLst>
            </p:cNvPr>
            <p:cNvGrpSpPr/>
            <p:nvPr/>
          </p:nvGrpSpPr>
          <p:grpSpPr>
            <a:xfrm>
              <a:off x="114300" y="4365267"/>
              <a:ext cx="2619375" cy="1717453"/>
              <a:chOff x="114300" y="4365267"/>
              <a:chExt cx="2619375" cy="1717453"/>
            </a:xfrm>
          </p:grpSpPr>
          <p:sp>
            <p:nvSpPr>
              <p:cNvPr id="42" name="Star: 5 Points 41">
                <a:extLst>
                  <a:ext uri="{FF2B5EF4-FFF2-40B4-BE49-F238E27FC236}">
                    <a16:creationId xmlns:a16="http://schemas.microsoft.com/office/drawing/2014/main" id="{0356D023-7A30-433D-BF3A-A314135CC4D7}"/>
                  </a:ext>
                </a:extLst>
              </p:cNvPr>
              <p:cNvSpPr/>
              <p:nvPr/>
            </p:nvSpPr>
            <p:spPr>
              <a:xfrm>
                <a:off x="544418" y="4846600"/>
                <a:ext cx="302149" cy="3021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Star: 5 Points 42">
                <a:extLst>
                  <a:ext uri="{FF2B5EF4-FFF2-40B4-BE49-F238E27FC236}">
                    <a16:creationId xmlns:a16="http://schemas.microsoft.com/office/drawing/2014/main" id="{AFA0CCD2-DA26-4956-A83E-A4B44E5761B4}"/>
                  </a:ext>
                </a:extLst>
              </p:cNvPr>
              <p:cNvSpPr/>
              <p:nvPr/>
            </p:nvSpPr>
            <p:spPr>
              <a:xfrm>
                <a:off x="2021884" y="4846599"/>
                <a:ext cx="302149" cy="3021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A05DAF6-4592-4A9A-9438-6030FE590B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92" y="4572000"/>
                <a:ext cx="147746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BF8E45B-B990-45A4-B28E-AEC014B1ECB2}"/>
                  </a:ext>
                </a:extLst>
              </p:cNvPr>
              <p:cNvSpPr/>
              <p:nvPr/>
            </p:nvSpPr>
            <p:spPr>
              <a:xfrm>
                <a:off x="2075544" y="4858197"/>
                <a:ext cx="185052" cy="1850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9E4F9B5-5C0C-4B7E-95E2-C75512A6E317}"/>
                  </a:ext>
                </a:extLst>
              </p:cNvPr>
              <p:cNvSpPr/>
              <p:nvPr/>
            </p:nvSpPr>
            <p:spPr>
              <a:xfrm>
                <a:off x="602966" y="4975294"/>
                <a:ext cx="185052" cy="1850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F1937C4-D2A5-4357-949F-B1FF4FA81108}"/>
                  </a:ext>
                </a:extLst>
              </p:cNvPr>
              <p:cNvSpPr/>
              <p:nvPr/>
            </p:nvSpPr>
            <p:spPr>
              <a:xfrm>
                <a:off x="114300" y="4365267"/>
                <a:ext cx="2619375" cy="1717453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986557B-D935-4338-8C78-3446896AE2AE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477" y="4555182"/>
                    <a:ext cx="8516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986557B-D935-4338-8C78-3446896AE2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5477" y="4555182"/>
                    <a:ext cx="85164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B3ECC7-5B2B-434B-ABC3-BDF6DF246476}"/>
              </a:ext>
            </a:extLst>
          </p:cNvPr>
          <p:cNvGrpSpPr/>
          <p:nvPr/>
        </p:nvGrpSpPr>
        <p:grpSpPr>
          <a:xfrm>
            <a:off x="8145172" y="4051030"/>
            <a:ext cx="2619375" cy="1920972"/>
            <a:chOff x="114300" y="4365267"/>
            <a:chExt cx="2619375" cy="1920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CBE5D9-A2E3-4AD4-97A3-00F9A3DA40BA}"/>
                    </a:ext>
                  </a:extLst>
                </p:cNvPr>
                <p:cNvSpPr txBox="1"/>
                <p:nvPr/>
              </p:nvSpPr>
              <p:spPr>
                <a:xfrm>
                  <a:off x="358775" y="5352009"/>
                  <a:ext cx="2371725" cy="934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b="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CBE5D9-A2E3-4AD4-97A3-00F9A3DA4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775" y="5352009"/>
                  <a:ext cx="2371725" cy="9342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BE76D05-6624-40D2-9B14-D313FB7F0B9E}"/>
                </a:ext>
              </a:extLst>
            </p:cNvPr>
            <p:cNvGrpSpPr/>
            <p:nvPr/>
          </p:nvGrpSpPr>
          <p:grpSpPr>
            <a:xfrm>
              <a:off x="114300" y="4365267"/>
              <a:ext cx="2619375" cy="1717453"/>
              <a:chOff x="114300" y="4365267"/>
              <a:chExt cx="2619375" cy="1717453"/>
            </a:xfrm>
          </p:grpSpPr>
          <p:sp>
            <p:nvSpPr>
              <p:cNvPr id="54" name="Star: 5 Points 53">
                <a:extLst>
                  <a:ext uri="{FF2B5EF4-FFF2-40B4-BE49-F238E27FC236}">
                    <a16:creationId xmlns:a16="http://schemas.microsoft.com/office/drawing/2014/main" id="{DF13A9A7-3BDD-478E-B2C9-0CFBB9BCE5BD}"/>
                  </a:ext>
                </a:extLst>
              </p:cNvPr>
              <p:cNvSpPr/>
              <p:nvPr/>
            </p:nvSpPr>
            <p:spPr>
              <a:xfrm>
                <a:off x="544418" y="4846600"/>
                <a:ext cx="302149" cy="3021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Star: 5 Points 54">
                <a:extLst>
                  <a:ext uri="{FF2B5EF4-FFF2-40B4-BE49-F238E27FC236}">
                    <a16:creationId xmlns:a16="http://schemas.microsoft.com/office/drawing/2014/main" id="{151C601E-8AA9-4755-AB86-28F008FDB5D6}"/>
                  </a:ext>
                </a:extLst>
              </p:cNvPr>
              <p:cNvSpPr/>
              <p:nvPr/>
            </p:nvSpPr>
            <p:spPr>
              <a:xfrm>
                <a:off x="2021884" y="4846599"/>
                <a:ext cx="302149" cy="302149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671232A-CA8B-49E8-A783-DA215FCFD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92" y="4572000"/>
                <a:ext cx="147746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F3FB0B0-7AF4-49F8-8052-0AFE59E60B4B}"/>
                  </a:ext>
                </a:extLst>
              </p:cNvPr>
              <p:cNvSpPr/>
              <p:nvPr/>
            </p:nvSpPr>
            <p:spPr>
              <a:xfrm>
                <a:off x="2078736" y="4858197"/>
                <a:ext cx="185052" cy="1850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E80FF44-8D74-490B-8CEA-34E0DF6B22BC}"/>
                  </a:ext>
                </a:extLst>
              </p:cNvPr>
              <p:cNvSpPr/>
              <p:nvPr/>
            </p:nvSpPr>
            <p:spPr>
              <a:xfrm>
                <a:off x="2078736" y="4975294"/>
                <a:ext cx="185052" cy="1850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E8733D-50BA-45DA-BF45-7A5027714294}"/>
                  </a:ext>
                </a:extLst>
              </p:cNvPr>
              <p:cNvSpPr/>
              <p:nvPr/>
            </p:nvSpPr>
            <p:spPr>
              <a:xfrm>
                <a:off x="114300" y="4365267"/>
                <a:ext cx="2619375" cy="1717453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CB3FCD7-9EBB-410A-A95A-B0ABAC36064E}"/>
                      </a:ext>
                    </a:extLst>
                  </p:cNvPr>
                  <p:cNvSpPr txBox="1"/>
                  <p:nvPr/>
                </p:nvSpPr>
                <p:spPr>
                  <a:xfrm>
                    <a:off x="990762" y="4555182"/>
                    <a:ext cx="8516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CB3FCD7-9EBB-410A-A95A-B0ABAC3606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762" y="4555182"/>
                    <a:ext cx="85164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FA5F210-E643-43C3-BF0C-0FE2BC86C2A2}"/>
              </a:ext>
            </a:extLst>
          </p:cNvPr>
          <p:cNvSpPr txBox="1"/>
          <p:nvPr/>
        </p:nvSpPr>
        <p:spPr>
          <a:xfrm>
            <a:off x="1420610" y="5870013"/>
            <a:ext cx="162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Case 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D3842E-2B1E-4EEE-BD6D-91973EDF14A0}"/>
              </a:ext>
            </a:extLst>
          </p:cNvPr>
          <p:cNvSpPr txBox="1"/>
          <p:nvPr/>
        </p:nvSpPr>
        <p:spPr>
          <a:xfrm>
            <a:off x="4995059" y="5870013"/>
            <a:ext cx="162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Case 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409899-D6A1-4B7F-9852-8A97A4955977}"/>
              </a:ext>
            </a:extLst>
          </p:cNvPr>
          <p:cNvSpPr txBox="1"/>
          <p:nvPr/>
        </p:nvSpPr>
        <p:spPr>
          <a:xfrm>
            <a:off x="8636078" y="5870013"/>
            <a:ext cx="162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Case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76F0FC2-6C4C-421F-B496-2D5A89A29D0B}"/>
                  </a:ext>
                </a:extLst>
              </p:cNvPr>
              <p:cNvSpPr txBox="1"/>
              <p:nvPr/>
            </p:nvSpPr>
            <p:spPr>
              <a:xfrm>
                <a:off x="300038" y="6324264"/>
                <a:ext cx="10856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/>
                  <a:t>Note: Noise is given a class label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𝑁𝑎𝑁</m:t>
                    </m:r>
                  </m:oMath>
                </a14:m>
                <a:r>
                  <a:rPr lang="en-AU" sz="1600" dirty="0"/>
                  <a:t> and handled like all other data points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76F0FC2-6C4C-421F-B496-2D5A89A2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8" y="6324264"/>
                <a:ext cx="10856119" cy="338554"/>
              </a:xfrm>
              <a:prstGeom prst="rect">
                <a:avLst/>
              </a:prstGeom>
              <a:blipFill>
                <a:blip r:embed="rId11"/>
                <a:stretch>
                  <a:fillRect l="-281" t="-5357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1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E4225F4-E766-4195-A19F-C68EA2A73E83}"/>
              </a:ext>
            </a:extLst>
          </p:cNvPr>
          <p:cNvSpPr/>
          <p:nvPr/>
        </p:nvSpPr>
        <p:spPr>
          <a:xfrm>
            <a:off x="9346718" y="1964531"/>
            <a:ext cx="2761938" cy="3929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085413-69B9-4920-BB7F-22C85A84F097}"/>
              </a:ext>
            </a:extLst>
          </p:cNvPr>
          <p:cNvCxnSpPr>
            <a:cxnSpLocks/>
          </p:cNvCxnSpPr>
          <p:nvPr/>
        </p:nvCxnSpPr>
        <p:spPr>
          <a:xfrm>
            <a:off x="10108406" y="2628900"/>
            <a:ext cx="978694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6E9864-867D-45CA-9FCE-5D25DE6F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86" y="587774"/>
            <a:ext cx="11029616" cy="753264"/>
          </a:xfrm>
        </p:spPr>
        <p:txBody>
          <a:bodyPr/>
          <a:lstStyle/>
          <a:p>
            <a:r>
              <a:rPr lang="en-AU" dirty="0"/>
              <a:t>The Influencer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47B37-98AB-405D-9BA4-A24D4B7BD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803" y="1600200"/>
                <a:ext cx="9136915" cy="446532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AU" dirty="0"/>
                  <a:t>The attractive Influencer-User loss is actually the </a:t>
                </a:r>
                <a:r>
                  <a:rPr lang="en-AU" b="1" dirty="0"/>
                  <a:t>geometric mean across influencers</a:t>
                </a:r>
                <a:r>
                  <a:rPr lang="en-AU" dirty="0"/>
                  <a:t> of the </a:t>
                </a:r>
                <a:r>
                  <a:rPr lang="en-AU" b="1" dirty="0"/>
                  <a:t>arithmetic mean across users </a:t>
                </a:r>
                <a:r>
                  <a:rPr lang="en-AU" dirty="0"/>
                  <a:t>of the distance between each positive pair across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dirty="0"/>
                  <a:t> tracks, so we can rewrite it for numerical stability:</a:t>
                </a:r>
                <a:endParaRPr lang="en-A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𝒰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func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We include a repulsive Influencer-User hinge loss to punish users condensing towards an influencer from a different class: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𝒰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mean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 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And finally, we encourage influencers being a distance of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AU" dirty="0"/>
                  <a:t> from each other, to avoid users being “overrepresented” by multiple influencers: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mean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ℐ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ℐ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We take this combination as the </a:t>
                </a:r>
                <a:r>
                  <a:rPr lang="en-AU" b="1" dirty="0"/>
                  <a:t>Influencer Loss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𝒰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𝒰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</m:sSub>
                  </m:oMath>
                </a14:m>
                <a:r>
                  <a:rPr lang="en-AU" dirty="0"/>
                  <a:t>, where the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 can be used to tune the efficiency-purity rate and the efficiency-duplicate rate, respectively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047B37-98AB-405D-9BA4-A24D4B7BD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803" y="1600200"/>
                <a:ext cx="9136915" cy="4465320"/>
              </a:xfrm>
              <a:blipFill>
                <a:blip r:embed="rId3"/>
                <a:stretch>
                  <a:fillRect l="-133" b="-13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9F1A-86E4-4E52-9C7C-DA78895A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1740648-D469-41DA-A13C-53729C3285FD}"/>
              </a:ext>
            </a:extLst>
          </p:cNvPr>
          <p:cNvSpPr/>
          <p:nvPr/>
        </p:nvSpPr>
        <p:spPr>
          <a:xfrm>
            <a:off x="9939747" y="2454292"/>
            <a:ext cx="302149" cy="3021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530B6C8-0844-4761-BE2B-EB381C0C51E5}"/>
              </a:ext>
            </a:extLst>
          </p:cNvPr>
          <p:cNvSpPr/>
          <p:nvPr/>
        </p:nvSpPr>
        <p:spPr>
          <a:xfrm>
            <a:off x="10933478" y="4547411"/>
            <a:ext cx="302149" cy="3021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E0DF85-B165-415F-8361-37BFA36DFCB8}"/>
                  </a:ext>
                </a:extLst>
              </p:cNvPr>
              <p:cNvSpPr txBox="1"/>
              <p:nvPr/>
            </p:nvSpPr>
            <p:spPr>
              <a:xfrm>
                <a:off x="10398669" y="3383980"/>
                <a:ext cx="1371765" cy="38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E0DF85-B165-415F-8361-37BFA36D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669" y="3383980"/>
                <a:ext cx="1371765" cy="381836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37F0B022-4946-4D5A-A073-73FBD7FA7043}"/>
              </a:ext>
            </a:extLst>
          </p:cNvPr>
          <p:cNvSpPr/>
          <p:nvPr/>
        </p:nvSpPr>
        <p:spPr>
          <a:xfrm>
            <a:off x="10207735" y="2603968"/>
            <a:ext cx="185052" cy="185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CAC978-8394-418D-AF29-4786CFFDBF9C}"/>
              </a:ext>
            </a:extLst>
          </p:cNvPr>
          <p:cNvSpPr/>
          <p:nvPr/>
        </p:nvSpPr>
        <p:spPr>
          <a:xfrm>
            <a:off x="9796775" y="2599429"/>
            <a:ext cx="185052" cy="185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BAE5A5-C93E-4845-86B2-0C0F113DC722}"/>
                  </a:ext>
                </a:extLst>
              </p:cNvPr>
              <p:cNvSpPr txBox="1"/>
              <p:nvPr/>
            </p:nvSpPr>
            <p:spPr>
              <a:xfrm>
                <a:off x="9306117" y="2089736"/>
                <a:ext cx="19882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BAE5A5-C93E-4845-86B2-0C0F113DC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7" y="2089736"/>
                <a:ext cx="1988287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C74A7A8-6583-4686-802C-636AA527959C}"/>
              </a:ext>
            </a:extLst>
          </p:cNvPr>
          <p:cNvSpPr/>
          <p:nvPr/>
        </p:nvSpPr>
        <p:spPr>
          <a:xfrm>
            <a:off x="9264284" y="5166204"/>
            <a:ext cx="290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The total Influencer Loss is at a minimum in this case</a:t>
            </a:r>
          </a:p>
        </p:txBody>
      </p:sp>
    </p:spTree>
    <p:extLst>
      <p:ext uri="{BB962C8B-B14F-4D97-AF65-F5344CB8AC3E}">
        <p14:creationId xmlns:p14="http://schemas.microsoft.com/office/powerpoint/2010/main" val="22291042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Blank Maste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1_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{EFCD7E9D-9A6A-487C-BFD5-B4D9CBFA51EC}tf33552983</Template>
  <TotalTime>33953</TotalTime>
  <Words>2046</Words>
  <Application>Microsoft Office PowerPoint</Application>
  <PresentationFormat>Widescreen</PresentationFormat>
  <Paragraphs>222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Franklin Gothic Book</vt:lpstr>
      <vt:lpstr>Franklin Gothic Demi</vt:lpstr>
      <vt:lpstr>Wingdings 2</vt:lpstr>
      <vt:lpstr>DividendVTI</vt:lpstr>
      <vt:lpstr>Blank Master</vt:lpstr>
      <vt:lpstr>1_DividendVTI</vt:lpstr>
      <vt:lpstr>End-to-End Geometric Representation Learning  for Track Reconstruction CHEP, northfolk VA, may 9th 2023</vt:lpstr>
      <vt:lpstr>The tracking problem</vt:lpstr>
      <vt:lpstr>Tracking as Object detection</vt:lpstr>
      <vt:lpstr>Object detection as metric learning</vt:lpstr>
      <vt:lpstr>Object condensation: learning Representative points</vt:lpstr>
      <vt:lpstr>Desired loss function behaviour: a twitter inspiration</vt:lpstr>
      <vt:lpstr>Desired loss function behaviour</vt:lpstr>
      <vt:lpstr>Desired loss function behaviour</vt:lpstr>
      <vt:lpstr>The Influencer loss</vt:lpstr>
      <vt:lpstr>A training montage</vt:lpstr>
      <vt:lpstr>A training montage</vt:lpstr>
      <vt:lpstr>A training montage</vt:lpstr>
      <vt:lpstr>Influencer Inference</vt:lpstr>
      <vt:lpstr>Physics Performance</vt:lpstr>
      <vt:lpstr>Computational performance</vt:lpstr>
      <vt:lpstr>Conclusion</vt:lpstr>
      <vt:lpstr>Thank you!       Previous work &amp;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Multitasking &amp; Multiscale Physics ML</dc:title>
  <dc:creator>Daniel Murnane</dc:creator>
  <cp:lastModifiedBy>Paolo Calafiura</cp:lastModifiedBy>
  <cp:revision>691</cp:revision>
  <dcterms:created xsi:type="dcterms:W3CDTF">2020-08-11T01:33:07Z</dcterms:created>
  <dcterms:modified xsi:type="dcterms:W3CDTF">2023-05-09T11:53:23Z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