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image3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266" r:id="rId3"/>
    <p:sldId id="268" r:id="rId4"/>
    <p:sldId id="269" r:id="rId5"/>
    <p:sldId id="272" r:id="rId6"/>
    <p:sldId id="271" r:id="rId7"/>
    <p:sldId id="275" r:id="rId8"/>
    <p:sldId id="278" r:id="rId9"/>
    <p:sldId id="270" r:id="rId10"/>
    <p:sldId id="274" r:id="rId11"/>
    <p:sldId id="276" r:id="rId12"/>
    <p:sldId id="282" r:id="rId13"/>
    <p:sldId id="280" r:id="rId14"/>
    <p:sldId id="281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D7F"/>
    <a:srgbClr val="83737B"/>
    <a:srgbClr val="9E8A93"/>
    <a:srgbClr val="487DAC"/>
    <a:srgbClr val="0B6038"/>
    <a:srgbClr val="3100E5"/>
    <a:srgbClr val="F45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4" autoAdjust="0"/>
    <p:restoredTop sz="96534"/>
  </p:normalViewPr>
  <p:slideViewPr>
    <p:cSldViewPr snapToGrid="0">
      <p:cViewPr>
        <p:scale>
          <a:sx n="94" d="100"/>
          <a:sy n="94" d="100"/>
        </p:scale>
        <p:origin x="416" y="8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8" d="100"/>
          <a:sy n="138" d="100"/>
        </p:scale>
        <p:origin x="350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2D29A7-8755-92B4-D6FB-2C4B54F94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52BFA-0C3D-4EA9-0607-5A6C465557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D4433-9F47-2C4F-AA9A-89E35F4716BD}" type="datetimeFigureOut">
              <a:rPr lang="en-DE" smtClean="0"/>
              <a:t>07.05.23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463F7-1BC0-61D9-E3C9-1717CAE639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0CD87-9A5F-BA10-BF92-2BB1C0C9AD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17090-4767-2548-8A90-16FBCBF14B9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40462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75E1F-20DC-4B3D-9232-57D41D53FB16}" type="datetimeFigureOut">
              <a:rPr lang="en-US" smtClean="0"/>
              <a:t>5/7/23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4846" y="458787"/>
            <a:ext cx="4326722" cy="243378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5563" y="2892568"/>
            <a:ext cx="6289963" cy="59189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A871-59CA-4F81-BE5D-9744C4688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0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885AC86-BCDC-4E49-B8CA-2C941035B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36" y="0"/>
            <a:ext cx="122032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22109C-17CE-4FAE-A8D1-B99945189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C9CC7-4D46-4937-AB29-A80030CC1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D6C15-F2A2-49BE-8A62-E39FD71B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23CDF-2558-40D8-823F-F6C03429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2870-D87F-4A93-98FC-4A4CEED7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3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4EE3-1D0C-492A-9210-4402FECE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D0F35-F110-4309-A64A-908F19C79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2692-383E-427C-95E8-A38185DB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CEE2B-C162-4930-94C7-C33D2CB4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D2621-B829-43A1-A8FC-85E3059F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483B0-4391-424F-B11C-6E969FB55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EAB4C-5F4F-4FD0-A006-37F2C0042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F9AD2-7A56-45F7-A40B-F933824B3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A910E-EE19-4685-8FBD-DFDDD024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8635A-E476-450D-9D59-AF509827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2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036267-6F47-48C4-97D6-B32FB48DC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36" y="0"/>
            <a:ext cx="122032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25D77-C67C-437F-AE4C-B43BE210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8" y="199098"/>
            <a:ext cx="10515600" cy="64613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93D4A-D9F7-4C32-9090-52D0C3A1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4" y="1044334"/>
            <a:ext cx="11254506" cy="5456291"/>
          </a:xfrm>
        </p:spPr>
        <p:txBody>
          <a:bodyPr>
            <a:normAutofit/>
          </a:bodyPr>
          <a:lstStyle>
            <a:lvl1pPr>
              <a:defRPr sz="2400">
                <a:latin typeface=""/>
                <a:cs typeface="Calibri" panose="020F0502020204030204" pitchFamily="34" charset="0"/>
              </a:defRPr>
            </a:lvl1pPr>
            <a:lvl2pPr>
              <a:defRPr sz="2000">
                <a:latin typeface=""/>
                <a:cs typeface="Calibri" panose="020F0502020204030204" pitchFamily="34" charset="0"/>
              </a:defRPr>
            </a:lvl2pPr>
            <a:lvl3pPr>
              <a:defRPr sz="1800">
                <a:latin typeface=""/>
                <a:cs typeface="Calibri" panose="020F0502020204030204" pitchFamily="34" charset="0"/>
              </a:defRPr>
            </a:lvl3pPr>
            <a:lvl4pPr>
              <a:defRPr sz="1600">
                <a:latin typeface=""/>
                <a:cs typeface="Calibri" panose="020F0502020204030204" pitchFamily="34" charset="0"/>
              </a:defRPr>
            </a:lvl4pPr>
            <a:lvl5pPr>
              <a:defRPr sz="1600">
                <a:latin typeface="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0B7D0-9F8F-43F9-AC57-072ABA7C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4618" y="6594764"/>
            <a:ext cx="665019" cy="252515"/>
          </a:xfrm>
        </p:spPr>
        <p:txBody>
          <a:bodyPr/>
          <a:lstStyle>
            <a:lvl1pPr algn="ctr">
              <a:defRPr/>
            </a:lvl1pPr>
          </a:lstStyle>
          <a:p>
            <a:fld id="{A2805F71-4877-4317-97F3-C81C3805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15119C-AA3C-2134-5AE3-23F44A0266A6}"/>
              </a:ext>
            </a:extLst>
          </p:cNvPr>
          <p:cNvSpPr txBox="1">
            <a:spLocks/>
          </p:cNvSpPr>
          <p:nvPr userDrawn="1"/>
        </p:nvSpPr>
        <p:spPr>
          <a:xfrm>
            <a:off x="280555" y="6538458"/>
            <a:ext cx="10864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 Object Condensation Tracking  |  Gage </a:t>
            </a:r>
            <a:r>
              <a:rPr lang="en-US" dirty="0" err="1"/>
              <a:t>deZoort</a:t>
            </a:r>
            <a:r>
              <a:rPr lang="en-US" dirty="0"/>
              <a:t>, Kilian Lieret</a:t>
            </a:r>
          </a:p>
        </p:txBody>
      </p:sp>
    </p:spTree>
    <p:extLst>
      <p:ext uri="{BB962C8B-B14F-4D97-AF65-F5344CB8AC3E}">
        <p14:creationId xmlns:p14="http://schemas.microsoft.com/office/powerpoint/2010/main" val="365970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3B11-FB24-4820-B19F-D340F945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88187-B69A-4764-9CAC-3647776A8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DFA08-1C3E-4887-B04C-C4DBBAB5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BACBD-F41C-4530-A407-D42E3DC8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743B-4FB1-4A42-9110-DA9B71F6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4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973E-4339-4D49-B385-735731AB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5DEF7-BEF8-4644-8A9F-19C54DD81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2D41F-BE79-410D-9C7D-5471BD935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2BF2E-771E-47DD-A438-533FC80D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8AD4B-9365-42F5-A457-14B352C6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E1635-4976-4E63-A844-736B9080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AC2E-EB55-462D-9C74-313AD6CD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E485E-0806-477B-BEA7-7D9B5A9F7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1BEF6-6C36-4D3A-9EA0-D17BBD27B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3EC62-57A0-4A6F-B115-0DC60D612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7E9BE-A372-4795-97E8-A2DA66BE0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99726-D299-47F7-B153-EFB41449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CB158-E4E8-4C54-BB18-FDE28A2F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1C4202-6D22-4C4F-8C51-985C8343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4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376A-E074-480E-A849-DCD8BB46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B93FC-EFA9-44E8-985A-BB9C808A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E5D08-25AC-44B4-897A-E4C5D005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621A0-93A3-4865-A88D-8FBC4708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6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8378F-B0AE-4555-B129-2ACE2E1E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0C050-9111-42CA-9317-C4D4039E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70AA8-C1E3-4248-A43A-C395EDF8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D1DB-9AEB-4852-87ED-208BB676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9943F-7186-408F-87A7-70F9FC56E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FA4CE-7A12-42A7-BEAF-6BE226587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C62D0-A981-4D79-A1BC-E797E929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99B8B-1620-458A-96F4-3F56EE8A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88DD7-CFA8-4D84-B47A-4BB74737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8FF7-A553-43A0-BB17-C0F1BBFF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A41A4-C800-418F-A82E-96B32CE72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05565-772A-4F80-AC60-FC7CDEDA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B60FB-BF10-4A83-BE87-A9BE7E1F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7DD39-8163-4FA9-A452-2D48725E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885AA-A830-4AE1-8277-96FA6F90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9F348-D88A-4530-B96C-C63D76D0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0DF83-A53D-4EDD-8EEB-5D1022241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70E9E-8581-417F-9863-EE7104808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CC38-0612-4578-9C88-A0EAA14CD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3A5F2-6EFF-4874-AF6C-E2AF58FDC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05F71-4877-4317-97F3-C81C3805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nn-tracking/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raw.githubusercontent.com/gnn-tracking/media/main/latent_space_animations/scatter_ntc_tpr1.mp4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://arxiv.org/abs/2002.03605" TargetMode="Externa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12.00222" TargetMode="External"/><Relationship Id="rId2" Type="http://schemas.openxmlformats.org/officeDocument/2006/relationships/hyperlink" Target="http://arxiv.org/abs/2103.167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arxiv.org/abs/1708.0200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DB839-449B-9BFF-7E09-C723D331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C9BCD-A4CC-037B-F9B2-B4545159C5D2}"/>
              </a:ext>
            </a:extLst>
          </p:cNvPr>
          <p:cNvSpPr txBox="1"/>
          <p:nvPr/>
        </p:nvSpPr>
        <p:spPr>
          <a:xfrm>
            <a:off x="3953594" y="3175101"/>
            <a:ext cx="215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000" dirty="0">
                <a:latin typeface=""/>
              </a:rPr>
              <a:t>Gage DeZoort</a:t>
            </a:r>
            <a:r>
              <a:rPr lang="en-DE" sz="2000" baseline="30000" dirty="0">
                <a:latin typeface=""/>
              </a:rPr>
              <a:t>1</a:t>
            </a:r>
          </a:p>
          <a:p>
            <a:pPr algn="ctr"/>
            <a:r>
              <a:rPr lang="en-DE" sz="1600" dirty="0">
                <a:latin typeface=""/>
              </a:rPr>
              <a:t>   @</a:t>
            </a:r>
            <a:r>
              <a:rPr lang="en-GB" sz="1600" dirty="0" err="1">
                <a:latin typeface=""/>
              </a:rPr>
              <a:t>gageDeZoort</a:t>
            </a:r>
            <a:endParaRPr lang="en-DE" sz="1600" dirty="0"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519CC-3F9E-B974-45EB-C61471386B67}"/>
              </a:ext>
            </a:extLst>
          </p:cNvPr>
          <p:cNvSpPr txBox="1"/>
          <p:nvPr/>
        </p:nvSpPr>
        <p:spPr>
          <a:xfrm>
            <a:off x="3492263" y="3907699"/>
            <a:ext cx="520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baseline="30000" dirty="0">
                <a:latin typeface=""/>
              </a:rPr>
              <a:t>1</a:t>
            </a:r>
            <a:r>
              <a:rPr lang="en-DE" dirty="0">
                <a:latin typeface=""/>
              </a:rPr>
              <a:t>Princeton University, </a:t>
            </a:r>
            <a:r>
              <a:rPr lang="en-DE" baseline="30000" dirty="0">
                <a:latin typeface=""/>
              </a:rPr>
              <a:t>2</a:t>
            </a:r>
            <a:r>
              <a:rPr lang="en-DE" dirty="0">
                <a:latin typeface=""/>
              </a:rPr>
              <a:t>IRIS-HEP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56EA93-8F56-1B09-7391-2698145195B8}"/>
              </a:ext>
            </a:extLst>
          </p:cNvPr>
          <p:cNvGrpSpPr/>
          <p:nvPr/>
        </p:nvGrpSpPr>
        <p:grpSpPr>
          <a:xfrm>
            <a:off x="4194172" y="5645965"/>
            <a:ext cx="3803655" cy="633922"/>
            <a:chOff x="2904661" y="5316317"/>
            <a:chExt cx="5619843" cy="936610"/>
          </a:xfrm>
        </p:grpSpPr>
        <p:pic>
          <p:nvPicPr>
            <p:cNvPr id="1032" name="Picture 8" descr="alt text">
              <a:extLst>
                <a:ext uri="{FF2B5EF4-FFF2-40B4-BE49-F238E27FC236}">
                  <a16:creationId xmlns:a16="http://schemas.microsoft.com/office/drawing/2014/main" id="{EE674254-D486-3086-8CD8-8A20E7A5F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678" y="5334112"/>
              <a:ext cx="1678826" cy="901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rinceton University">
              <a:extLst>
                <a:ext uri="{FF2B5EF4-FFF2-40B4-BE49-F238E27FC236}">
                  <a16:creationId xmlns:a16="http://schemas.microsoft.com/office/drawing/2014/main" id="{F20C9A35-3FF6-C177-0320-FD2E0D1C3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661" y="5316317"/>
              <a:ext cx="3496139" cy="936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8DA95A-9D0A-D67C-B0CB-BC8228FB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394" y="895074"/>
            <a:ext cx="8307209" cy="646139"/>
          </a:xfrm>
          <a:noFill/>
          <a:effectLst>
            <a:softEdge rad="96839"/>
          </a:effectLst>
        </p:spPr>
        <p:txBody>
          <a:bodyPr>
            <a:noAutofit/>
          </a:bodyPr>
          <a:lstStyle/>
          <a:p>
            <a:pPr algn="ctr"/>
            <a:r>
              <a:rPr lang="en-DE" sz="4400" dirty="0">
                <a:latin typeface=""/>
              </a:rPr>
              <a:t>Object Condensation Tracking</a:t>
            </a:r>
          </a:p>
        </p:txBody>
      </p:sp>
      <p:pic>
        <p:nvPicPr>
          <p:cNvPr id="1036" name="Picture 12" descr="Profile photo for Kilian Lieret">
            <a:extLst>
              <a:ext uri="{FF2B5EF4-FFF2-40B4-BE49-F238E27FC236}">
                <a16:creationId xmlns:a16="http://schemas.microsoft.com/office/drawing/2014/main" id="{A7B9C859-58A2-9025-1EF8-DE4BDF6EC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96" y="1739106"/>
            <a:ext cx="1301371" cy="14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file photo for Gage DeZoort">
            <a:extLst>
              <a:ext uri="{FF2B5EF4-FFF2-40B4-BE49-F238E27FC236}">
                <a16:creationId xmlns:a16="http://schemas.microsoft.com/office/drawing/2014/main" id="{00ED4411-8379-B429-D334-A1D373317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49" y="1739107"/>
            <a:ext cx="1435994" cy="14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965310-0F99-970E-ECD4-721BF127B436}"/>
              </a:ext>
            </a:extLst>
          </p:cNvPr>
          <p:cNvSpPr txBox="1"/>
          <p:nvPr/>
        </p:nvSpPr>
        <p:spPr>
          <a:xfrm>
            <a:off x="2267640" y="4334828"/>
            <a:ext cx="76567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</a:t>
            </a:r>
            <a:r>
              <a:rPr lang="en-DE" dirty="0"/>
              <a:t>ith contributions from</a:t>
            </a:r>
          </a:p>
          <a:p>
            <a:pPr algn="ctr"/>
            <a:r>
              <a:rPr lang="en-DE" sz="2000" dirty="0"/>
              <a:t>Javier Duarte, Peter Elmer</a:t>
            </a:r>
            <a:r>
              <a:rPr lang="en-GB" sz="2000" dirty="0"/>
              <a:t>, </a:t>
            </a:r>
            <a:br>
              <a:rPr lang="en-GB" sz="2000" dirty="0"/>
            </a:br>
            <a:r>
              <a:rPr lang="en-GB" sz="2000" dirty="0"/>
              <a:t>Isobel </a:t>
            </a:r>
            <a:r>
              <a:rPr lang="en-GB" sz="2000" dirty="0" err="1"/>
              <a:t>Ojalvo</a:t>
            </a:r>
            <a:r>
              <a:rPr lang="en-GB" sz="2000" dirty="0"/>
              <a:t>, </a:t>
            </a:r>
            <a:r>
              <a:rPr lang="en-DE" sz="2000" dirty="0"/>
              <a:t>Savannah Thais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89CD9E-AF18-0F59-BC8C-6B56C2CBB909}"/>
              </a:ext>
            </a:extLst>
          </p:cNvPr>
          <p:cNvSpPr txBox="1"/>
          <p:nvPr/>
        </p:nvSpPr>
        <p:spPr>
          <a:xfrm>
            <a:off x="6159897" y="3175101"/>
            <a:ext cx="191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000" u="sng" dirty="0">
                <a:latin typeface=""/>
              </a:rPr>
              <a:t>Kilian Lieret</a:t>
            </a:r>
            <a:r>
              <a:rPr lang="en-DE" sz="2000" baseline="30000" dirty="0">
                <a:latin typeface=""/>
              </a:rPr>
              <a:t>1,2</a:t>
            </a:r>
          </a:p>
          <a:p>
            <a:pPr algn="ctr"/>
            <a:r>
              <a:rPr lang="en-DE" sz="1600" dirty="0">
                <a:latin typeface=""/>
              </a:rPr>
              <a:t> @klieret</a:t>
            </a:r>
            <a:endParaRPr lang="en-DE" sz="2000" dirty="0">
              <a:latin typeface=""/>
            </a:endParaRPr>
          </a:p>
        </p:txBody>
      </p:sp>
      <p:pic>
        <p:nvPicPr>
          <p:cNvPr id="1048" name="Picture 24" descr="Free Github Icon - Download in Glyph Style">
            <a:extLst>
              <a:ext uri="{FF2B5EF4-FFF2-40B4-BE49-F238E27FC236}">
                <a16:creationId xmlns:a16="http://schemas.microsoft.com/office/drawing/2014/main" id="{F717062A-CE8F-D3B1-13EA-026857F3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00" y="3522459"/>
            <a:ext cx="278910" cy="2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Free Github Icon - Download in Glyph Style">
            <a:extLst>
              <a:ext uri="{FF2B5EF4-FFF2-40B4-BE49-F238E27FC236}">
                <a16:creationId xmlns:a16="http://schemas.microsoft.com/office/drawing/2014/main" id="{E7D5D9EA-571B-3423-013A-6052A807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33" y="3522459"/>
            <a:ext cx="278910" cy="2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6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2F86-2FB9-426A-F60A-0FE5890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Most recent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47F1-E44C-87DC-599D-0ECFC1B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A68B66-EFA8-3824-64AD-EC0EB86599DF}"/>
              </a:ext>
            </a:extLst>
          </p:cNvPr>
          <p:cNvSpPr txBox="1"/>
          <p:nvPr/>
        </p:nvSpPr>
        <p:spPr>
          <a:xfrm>
            <a:off x="931199" y="1245709"/>
            <a:ext cx="10234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/>
              <a:t>Evaluated on trackML 2.0 dataset (generated with the ACTS geometry)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b="1" dirty="0">
                <a:solidFill>
                  <a:schemeClr val="accent1"/>
                </a:solidFill>
              </a:rPr>
              <a:t>Pixel layers only: This might be a </a:t>
            </a:r>
            <a:r>
              <a:rPr lang="en-DE" sz="2000" b="1" u="sng" dirty="0">
                <a:solidFill>
                  <a:schemeClr val="accent1"/>
                </a:solidFill>
              </a:rPr>
              <a:t>harder</a:t>
            </a:r>
            <a:r>
              <a:rPr lang="en-DE" sz="2000" b="1" dirty="0">
                <a:solidFill>
                  <a:schemeClr val="accent1"/>
                </a:solidFill>
              </a:rPr>
              <a:t> problem than using the full detector</a:t>
            </a:r>
            <a:r>
              <a:rPr lang="en-DE" sz="2000" dirty="0"/>
              <a:t> (very dense regions)!</a:t>
            </a:r>
            <a:r>
              <a:rPr lang="en-DE" sz="2000" b="1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/>
              <a:t>Full trackML detector results very soon</a:t>
            </a:r>
            <a:endParaRPr lang="en-DE" sz="2000" b="1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55341F-AE9D-7DCD-F5C5-57FD60C94104}"/>
              </a:ext>
            </a:extLst>
          </p:cNvPr>
          <p:cNvSpPr txBox="1"/>
          <p:nvPr/>
        </p:nvSpPr>
        <p:spPr>
          <a:xfrm>
            <a:off x="931198" y="859742"/>
            <a:ext cx="803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b="1" dirty="0"/>
              <a:t>Regarding 🍏 to 🍎 comparisons for HL-LHC benchmarking: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8CCBCE9-66E9-538C-D5B3-ED8C48ED049A}"/>
              </a:ext>
            </a:extLst>
          </p:cNvPr>
          <p:cNvGrpSpPr/>
          <p:nvPr/>
        </p:nvGrpSpPr>
        <p:grpSpPr>
          <a:xfrm>
            <a:off x="931199" y="2617870"/>
            <a:ext cx="10464564" cy="3752829"/>
            <a:chOff x="931199" y="2617870"/>
            <a:chExt cx="10464564" cy="375282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0DB4F1-714E-1D96-36ED-03E4460FB8FB}"/>
                </a:ext>
              </a:extLst>
            </p:cNvPr>
            <p:cNvSpPr txBox="1"/>
            <p:nvPr/>
          </p:nvSpPr>
          <p:spPr>
            <a:xfrm>
              <a:off x="1778645" y="6032145"/>
              <a:ext cx="9522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6"/>
                  </a:solidFill>
                </a:rPr>
                <a:t>EC </a:t>
              </a:r>
              <a:r>
                <a:rPr lang="en-GB" sz="1600" dirty="0" err="1">
                  <a:solidFill>
                    <a:schemeClr val="accent6"/>
                  </a:solidFill>
                </a:rPr>
                <a:t>FocalLoss</a:t>
              </a:r>
              <a:r>
                <a:rPr lang="en-GB" sz="1600" dirty="0">
                  <a:solidFill>
                    <a:schemeClr val="accent6"/>
                  </a:solidFill>
                </a:rPr>
                <a:t> currently set to ignore low </a:t>
              </a:r>
              <a:r>
                <a:rPr lang="en-GB" sz="1600" dirty="0" err="1">
                  <a:solidFill>
                    <a:schemeClr val="accent6"/>
                  </a:solidFill>
                </a:rPr>
                <a:t>p</a:t>
              </a:r>
              <a:r>
                <a:rPr lang="en-GB" sz="1600" baseline="-25000" dirty="0" err="1">
                  <a:solidFill>
                    <a:schemeClr val="accent6"/>
                  </a:solidFill>
                </a:rPr>
                <a:t>T</a:t>
              </a:r>
              <a:r>
                <a:rPr lang="en-GB" sz="1600" dirty="0">
                  <a:solidFill>
                    <a:schemeClr val="accent6"/>
                  </a:solidFill>
                </a:rPr>
                <a:t> false negatives </a:t>
              </a:r>
              <a:r>
                <a:rPr lang="en-DE" sz="1600" dirty="0">
                  <a:solidFill>
                    <a:schemeClr val="accent6"/>
                  </a:solidFill>
                </a:rPr>
                <a:t>→ lower performance for low p</a:t>
              </a:r>
              <a:r>
                <a:rPr lang="en-DE" sz="1600" baseline="-25000" dirty="0">
                  <a:solidFill>
                    <a:schemeClr val="accent6"/>
                  </a:solidFill>
                </a:rPr>
                <a:t>T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C86877E-8DC6-5037-066E-528EFEB030AB}"/>
                </a:ext>
              </a:extLst>
            </p:cNvPr>
            <p:cNvGrpSpPr/>
            <p:nvPr/>
          </p:nvGrpSpPr>
          <p:grpSpPr>
            <a:xfrm>
              <a:off x="931199" y="2617870"/>
              <a:ext cx="10464564" cy="3381166"/>
              <a:chOff x="931199" y="2423903"/>
              <a:chExt cx="10464564" cy="338116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1F7AD46-1695-0C21-D6A3-84523495BC11}"/>
                  </a:ext>
                </a:extLst>
              </p:cNvPr>
              <p:cNvGrpSpPr/>
              <p:nvPr/>
            </p:nvGrpSpPr>
            <p:grpSpPr>
              <a:xfrm>
                <a:off x="931199" y="2686425"/>
                <a:ext cx="10464564" cy="3118644"/>
                <a:chOff x="931199" y="2090491"/>
                <a:chExt cx="10464564" cy="3118644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0E06F032-34F4-B3D8-3434-96F4392BDF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9868" t="8741"/>
                <a:stretch/>
              </p:blipFill>
              <p:spPr>
                <a:xfrm>
                  <a:off x="8064709" y="2743241"/>
                  <a:ext cx="3196092" cy="2465893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C2309955-D20C-C6E2-1B3E-8B29EA9597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0537" t="9216"/>
                <a:stretch/>
              </p:blipFill>
              <p:spPr>
                <a:xfrm>
                  <a:off x="4943481" y="2756078"/>
                  <a:ext cx="3196092" cy="2453057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73D872AB-B8CF-BA28-AD14-3AB56E3692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9216"/>
                <a:stretch/>
              </p:blipFill>
              <p:spPr>
                <a:xfrm>
                  <a:off x="931199" y="2756078"/>
                  <a:ext cx="4084200" cy="2453055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2A5E80C-E02E-F89D-CE57-65374D446812}"/>
                    </a:ext>
                  </a:extLst>
                </p:cNvPr>
                <p:cNvSpPr txBox="1"/>
                <p:nvPr/>
              </p:nvSpPr>
              <p:spPr>
                <a:xfrm>
                  <a:off x="1943073" y="2156696"/>
                  <a:ext cx="28795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DE" b="1" dirty="0">
                      <a:solidFill>
                        <a:schemeClr val="accent1"/>
                      </a:solidFill>
                    </a:rPr>
                    <a:t>Perfect</a:t>
                  </a:r>
                </a:p>
                <a:p>
                  <a:pPr algn="ctr"/>
                  <a:r>
                    <a:rPr lang="en-DE" dirty="0"/>
                    <a:t>(“cluster = particle”)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A8195C9-3B06-565B-37EC-7199A1083538}"/>
                    </a:ext>
                  </a:extLst>
                </p:cNvPr>
                <p:cNvSpPr txBox="1"/>
                <p:nvPr/>
              </p:nvSpPr>
              <p:spPr>
                <a:xfrm>
                  <a:off x="5100197" y="2156695"/>
                  <a:ext cx="28795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DE" b="1" dirty="0">
                      <a:solidFill>
                        <a:schemeClr val="accent1"/>
                      </a:solidFill>
                    </a:rPr>
                    <a:t>LHC</a:t>
                  </a:r>
                </a:p>
                <a:p>
                  <a:pPr algn="ctr"/>
                  <a:r>
                    <a:rPr lang="en-DE" dirty="0"/>
                    <a:t>(“homogeneous clusters”)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A146A6-1D25-4A70-E75C-377E56AE8099}"/>
                    </a:ext>
                  </a:extLst>
                </p:cNvPr>
                <p:cNvSpPr txBox="1"/>
                <p:nvPr/>
              </p:nvSpPr>
              <p:spPr>
                <a:xfrm>
                  <a:off x="7979785" y="2090491"/>
                  <a:ext cx="34159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DE" b="1" dirty="0">
                      <a:solidFill>
                        <a:schemeClr val="accent1"/>
                      </a:solidFill>
                    </a:rPr>
                    <a:t>Double Majority</a:t>
                  </a:r>
                </a:p>
                <a:p>
                  <a:pPr algn="ctr"/>
                  <a:r>
                    <a:rPr lang="en-DE" dirty="0"/>
                    <a:t>(“1:1 match cluster &lt;&gt; particle”)</a:t>
                  </a: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48A706-EAB5-C54D-F1D8-2389BA400214}"/>
                  </a:ext>
                </a:extLst>
              </p:cNvPr>
              <p:cNvSpPr txBox="1"/>
              <p:nvPr/>
            </p:nvSpPr>
            <p:spPr>
              <a:xfrm>
                <a:off x="2822233" y="2423903"/>
                <a:ext cx="74355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DE" dirty="0"/>
                  <a:t>No truth cut on pT or other simplification</a:t>
                </a:r>
                <a:endParaRPr lang="en-DE" baseline="-25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19A270D-D60B-E02A-30E8-A00C451BF2A9}"/>
                  </a:ext>
                </a:extLst>
              </p:cNvPr>
              <p:cNvSpPr txBox="1"/>
              <p:nvPr/>
            </p:nvSpPr>
            <p:spPr>
              <a:xfrm>
                <a:off x="5971341" y="3951461"/>
                <a:ext cx="8589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DE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ake: 2.9%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9AE27A3-39C2-66CA-11A0-3EB2A874FFDE}"/>
                  </a:ext>
                </a:extLst>
              </p:cNvPr>
              <p:cNvSpPr txBox="1"/>
              <p:nvPr/>
            </p:nvSpPr>
            <p:spPr>
              <a:xfrm>
                <a:off x="5994589" y="4960539"/>
                <a:ext cx="8589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DE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ake: 2.7%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4945F2F-1598-99A2-FD28-1A30AB25A14C}"/>
                  </a:ext>
                </a:extLst>
              </p:cNvPr>
              <p:cNvSpPr txBox="1"/>
              <p:nvPr/>
            </p:nvSpPr>
            <p:spPr>
              <a:xfrm>
                <a:off x="9146489" y="3937318"/>
                <a:ext cx="8589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DE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ake: 3.4%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344634-E784-D9DE-E07E-D222A4E49BE8}"/>
                  </a:ext>
                </a:extLst>
              </p:cNvPr>
              <p:cNvSpPr txBox="1"/>
              <p:nvPr/>
            </p:nvSpPr>
            <p:spPr>
              <a:xfrm>
                <a:off x="9169737" y="4946396"/>
                <a:ext cx="85895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DE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ake: 3.4%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2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A49B-242A-1105-AFE7-1FC1EA3C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51FF-DCB3-1247-A42C-70D4C2F1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64" y="833563"/>
            <a:ext cx="10821554" cy="5320018"/>
          </a:xfrm>
        </p:spPr>
        <p:txBody>
          <a:bodyPr>
            <a:normAutofit/>
          </a:bodyPr>
          <a:lstStyle/>
          <a:p>
            <a:r>
              <a:rPr lang="en-DE" sz="2000" dirty="0">
                <a:latin typeface="+mn-lt"/>
              </a:rPr>
              <a:t>Proof of concept for object condensation applied to the HL-LHC tracking challenge without truth cuts</a:t>
            </a:r>
          </a:p>
          <a:p>
            <a:r>
              <a:rPr lang="en-DE" sz="2000" b="1" dirty="0">
                <a:solidFill>
                  <a:schemeClr val="accent1"/>
                </a:solidFill>
                <a:latin typeface="+mn-lt"/>
              </a:rPr>
              <a:t>Promising performance on trackML pixel layer:</a:t>
            </a:r>
            <a:r>
              <a:rPr lang="en-DE" sz="2000" dirty="0">
                <a:latin typeface="+mn-lt"/>
              </a:rPr>
              <a:t> </a:t>
            </a:r>
            <a:r>
              <a:rPr lang="en-DE" sz="2000" b="1" dirty="0">
                <a:latin typeface="+mn-lt"/>
              </a:rPr>
              <a:t>&gt; 90% of particles with pT &gt; 0.9 GeV are uniquely (double majority) matched to a cluster</a:t>
            </a:r>
          </a:p>
          <a:p>
            <a:r>
              <a:rPr lang="en-DE" sz="2000" dirty="0">
                <a:latin typeface="+mn-lt"/>
              </a:rPr>
              <a:t>Currently working on on applying to full detector geometry</a:t>
            </a:r>
          </a:p>
          <a:p>
            <a:r>
              <a:rPr lang="en-DE" sz="2000" dirty="0">
                <a:latin typeface="+mn-lt"/>
              </a:rPr>
              <a:t>Much to be explored: Point cloud networks and more</a:t>
            </a:r>
          </a:p>
          <a:p>
            <a:r>
              <a:rPr lang="en-DE" sz="2000" b="1" dirty="0">
                <a:solidFill>
                  <a:schemeClr val="accent1"/>
                </a:solidFill>
                <a:latin typeface="+mn-lt"/>
              </a:rPr>
              <a:t>Fully open-source framework</a:t>
            </a:r>
            <a:r>
              <a:rPr lang="en-DE" sz="2000" dirty="0">
                <a:latin typeface="+mn-lt"/>
              </a:rPr>
              <a:t>: Let’s make prototyping new architectures for tracking accessible to everyone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7E626-734D-C978-D96A-E6783C0D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26B9CB-4B0D-C593-832A-CB9A4FE5762D}"/>
              </a:ext>
            </a:extLst>
          </p:cNvPr>
          <p:cNvGrpSpPr/>
          <p:nvPr/>
        </p:nvGrpSpPr>
        <p:grpSpPr>
          <a:xfrm>
            <a:off x="872373" y="3559736"/>
            <a:ext cx="6726576" cy="2607493"/>
            <a:chOff x="873052" y="3815397"/>
            <a:chExt cx="6511573" cy="252414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7DDC70-C3D5-6E20-C166-FDA87DC1F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052" y="3815397"/>
              <a:ext cx="6511573" cy="2524149"/>
            </a:xfrm>
            <a:prstGeom prst="rect">
              <a:avLst/>
            </a:prstGeom>
          </p:spPr>
        </p:pic>
        <p:sp>
          <p:nvSpPr>
            <p:cNvPr id="11" name="TextBox 10">
              <a:hlinkClick r:id="rId3"/>
              <a:extLst>
                <a:ext uri="{FF2B5EF4-FFF2-40B4-BE49-F238E27FC236}">
                  <a16:creationId xmlns:a16="http://schemas.microsoft.com/office/drawing/2014/main" id="{046E0BA3-A517-1106-FDBC-CD91E74DEDDB}"/>
                </a:ext>
              </a:extLst>
            </p:cNvPr>
            <p:cNvSpPr txBox="1"/>
            <p:nvPr/>
          </p:nvSpPr>
          <p:spPr>
            <a:xfrm>
              <a:off x="3791337" y="3836908"/>
              <a:ext cx="3052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E" sz="1800" b="1" u="sng" dirty="0">
                  <a:solidFill>
                    <a:schemeClr val="accent1"/>
                  </a:solidFill>
                  <a:hlinkClick r:id="rId3"/>
                </a:rPr>
                <a:t>github.com/gnn-tracking</a:t>
              </a:r>
              <a:endParaRPr lang="en-DE" b="1" u="sng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67BD79-07D6-7294-9C4F-0CD7862703CC}"/>
              </a:ext>
            </a:extLst>
          </p:cNvPr>
          <p:cNvGrpSpPr/>
          <p:nvPr/>
        </p:nvGrpSpPr>
        <p:grpSpPr>
          <a:xfrm>
            <a:off x="7941356" y="4265450"/>
            <a:ext cx="3150854" cy="1772635"/>
            <a:chOff x="7713850" y="4470360"/>
            <a:chExt cx="3150854" cy="1772635"/>
          </a:xfrm>
        </p:grpSpPr>
        <p:pic>
          <p:nvPicPr>
            <p:cNvPr id="26" name="Picture 4" descr="Scaling up PyTorch Lightning hyperparameter tuning with Ray Tune | Anyscale">
              <a:extLst>
                <a:ext uri="{FF2B5EF4-FFF2-40B4-BE49-F238E27FC236}">
                  <a16:creationId xmlns:a16="http://schemas.microsoft.com/office/drawing/2014/main" id="{C40DF325-D595-9CC1-8619-9F7F8BD0F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850" y="4929932"/>
              <a:ext cx="3053002" cy="96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Getting started with PyTorch. Deep Learning and Artificial… | by Navaneeth  Dinesh | Medium">
              <a:extLst>
                <a:ext uri="{FF2B5EF4-FFF2-40B4-BE49-F238E27FC236}">
                  <a16:creationId xmlns:a16="http://schemas.microsoft.com/office/drawing/2014/main" id="{C044E136-B50A-4CB5-E8CE-103A45ACD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702" y="4476112"/>
              <a:ext cx="887203" cy="576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GitHub - pyg-team/pytorch_geometric: Graph Neural Network Library for  PyTorch">
              <a:extLst>
                <a:ext uri="{FF2B5EF4-FFF2-40B4-BE49-F238E27FC236}">
                  <a16:creationId xmlns:a16="http://schemas.microsoft.com/office/drawing/2014/main" id="{0B4DDD84-65F0-7DA8-8DFC-FAA8F2C4B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6938" y="4470360"/>
              <a:ext cx="1737766" cy="582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Sooftware ML - wandb (Weight &amp; Bias)">
              <a:extLst>
                <a:ext uri="{FF2B5EF4-FFF2-40B4-BE49-F238E27FC236}">
                  <a16:creationId xmlns:a16="http://schemas.microsoft.com/office/drawing/2014/main" id="{1E5DD4E8-4479-D45C-0EDC-F2EF049BE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702" y="5805879"/>
              <a:ext cx="2955150" cy="437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685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2976-EAD3-A142-017E-FCDF392A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Shoutouts: More object condensation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5F107-E360-E7C1-47A6-2C8160C9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E0F88-0222-3420-9BE6-BF98174BF18E}"/>
              </a:ext>
            </a:extLst>
          </p:cNvPr>
          <p:cNvSpPr txBox="1"/>
          <p:nvPr/>
        </p:nvSpPr>
        <p:spPr>
          <a:xfrm>
            <a:off x="-187060" y="904216"/>
            <a:ext cx="546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E" b="1" dirty="0">
                <a:solidFill>
                  <a:schemeClr val="accent1"/>
                </a:solidFill>
              </a:rPr>
              <a:t>Lea Reuter</a:t>
            </a:r>
          </a:p>
          <a:p>
            <a:pPr algn="r"/>
            <a:r>
              <a:rPr lang="en-DE" b="1" dirty="0"/>
              <a:t>Object condensation </a:t>
            </a:r>
            <a:br>
              <a:rPr lang="en-DE" b="1" dirty="0"/>
            </a:br>
            <a:r>
              <a:rPr lang="en-DE" b="1" dirty="0"/>
              <a:t>tracking at Belle II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DCC639B-7830-473A-3795-4A3C17138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63" y="1897196"/>
            <a:ext cx="2995070" cy="42632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 descr="A picture containing mammal, drawing, sketch, illustration&#10;&#10;Description automatically generated">
            <a:extLst>
              <a:ext uri="{FF2B5EF4-FFF2-40B4-BE49-F238E27FC236}">
                <a16:creationId xmlns:a16="http://schemas.microsoft.com/office/drawing/2014/main" id="{4C4BB529-A601-B164-1625-4CA600A26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82" y="5235864"/>
            <a:ext cx="1146132" cy="114613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88F28-250F-D321-32DA-B577686C264F}"/>
              </a:ext>
            </a:extLst>
          </p:cNvPr>
          <p:cNvSpPr txBox="1"/>
          <p:nvPr/>
        </p:nvSpPr>
        <p:spPr>
          <a:xfrm>
            <a:off x="963596" y="1476674"/>
            <a:ext cx="1583487" cy="461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DE" sz="2400" b="1" dirty="0"/>
              <a:t>Poster #10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918BD7-E64D-DCFF-8368-D040D0353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891" y="2076157"/>
            <a:ext cx="5978236" cy="32720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82EA6F-6A2D-4232-0BB8-4761DE76F592}"/>
              </a:ext>
            </a:extLst>
          </p:cNvPr>
          <p:cNvSpPr txBox="1"/>
          <p:nvPr/>
        </p:nvSpPr>
        <p:spPr>
          <a:xfrm>
            <a:off x="6359200" y="1338174"/>
            <a:ext cx="486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Daniel Murnane/Paolo Calafiura</a:t>
            </a:r>
          </a:p>
          <a:p>
            <a:r>
              <a:rPr lang="en-DE" b="1" dirty="0"/>
              <a:t>Object Condensation with “Influencer” approach</a:t>
            </a:r>
          </a:p>
        </p:txBody>
      </p:sp>
    </p:spTree>
    <p:extLst>
      <p:ext uri="{BB962C8B-B14F-4D97-AF65-F5344CB8AC3E}">
        <p14:creationId xmlns:p14="http://schemas.microsoft.com/office/powerpoint/2010/main" val="47708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CFA5-454F-BD9A-E782-F24F2F36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2861"/>
            <a:ext cx="10515600" cy="646139"/>
          </a:xfrm>
        </p:spPr>
        <p:txBody>
          <a:bodyPr/>
          <a:lstStyle/>
          <a:p>
            <a:pPr algn="ctr"/>
            <a:r>
              <a:rPr lang="en-DE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C71BE-0694-6889-6548-1D16402C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0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E08F-B718-B6AA-7FD3-71DB75F0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Point cloud sectorization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C102E-CDD3-10B3-0FF5-CA04153C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54C9AD0-0AA7-4228-E3E4-06B18888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1" y="1617774"/>
            <a:ext cx="11434618" cy="36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43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5431-D1A5-3F4A-4B73-E2559987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78393-ABB6-6D58-721E-593C1700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2895CB7-780C-58A7-67B0-1836AEC06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83" y="199098"/>
            <a:ext cx="4438233" cy="62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2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2F86-2FB9-426A-F60A-0FE5890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47F1-E44C-87DC-599D-0ECFC1B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86EAC-E771-0502-EC57-E38881465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29" y="1840374"/>
            <a:ext cx="4265419" cy="3465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88A22B-4CF1-E58B-4F9B-E0FA959B344F}"/>
              </a:ext>
            </a:extLst>
          </p:cNvPr>
          <p:cNvSpPr txBox="1"/>
          <p:nvPr/>
        </p:nvSpPr>
        <p:spPr>
          <a:xfrm>
            <a:off x="1433930" y="978600"/>
            <a:ext cx="42922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2500" b="1" dirty="0">
                <a:latin typeface="Calibri" panose="020F0502020204030204" pitchFamily="34" charset="0"/>
                <a:cs typeface="Calibri" panose="020F0502020204030204" pitchFamily="34" charset="0"/>
              </a:rPr>
              <a:t>Point cloud </a:t>
            </a:r>
          </a:p>
          <a:p>
            <a:pPr algn="ctr"/>
            <a:r>
              <a:rPr lang="en-DE" sz="2500" dirty="0">
                <a:latin typeface="Calibri" panose="020F0502020204030204" pitchFamily="34" charset="0"/>
                <a:cs typeface="Calibri" panose="020F0502020204030204" pitchFamily="34" charset="0"/>
              </a:rPr>
              <a:t>(coordinates of hits in detector)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89B09-7BCC-E7F4-D0F5-BDD84BC12E9F}"/>
              </a:ext>
            </a:extLst>
          </p:cNvPr>
          <p:cNvSpPr txBox="1"/>
          <p:nvPr/>
        </p:nvSpPr>
        <p:spPr>
          <a:xfrm>
            <a:off x="6962542" y="1312299"/>
            <a:ext cx="48045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DE" sz="2500" dirty="0">
                <a:latin typeface="Calibri" panose="020F0502020204030204" pitchFamily="34" charset="0"/>
                <a:cs typeface="Calibri" panose="020F0502020204030204" pitchFamily="34" charset="0"/>
              </a:rPr>
              <a:t>ifferent colors = different particles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AB583D-0D2E-B882-6FB4-9EC8A4F5239A}"/>
              </a:ext>
            </a:extLst>
          </p:cNvPr>
          <p:cNvSpPr txBox="1"/>
          <p:nvPr/>
        </p:nvSpPr>
        <p:spPr>
          <a:xfrm>
            <a:off x="7268900" y="2256415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noise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DD4083-2C5F-2D37-021E-482A547C7614}"/>
              </a:ext>
            </a:extLst>
          </p:cNvPr>
          <p:cNvCxnSpPr/>
          <p:nvPr/>
        </p:nvCxnSpPr>
        <p:spPr>
          <a:xfrm>
            <a:off x="7847635" y="2581154"/>
            <a:ext cx="335666" cy="4821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2F5699D-AD28-898C-3AF3-5C7C67744539}"/>
              </a:ext>
            </a:extLst>
          </p:cNvPr>
          <p:cNvSpPr/>
          <p:nvPr/>
        </p:nvSpPr>
        <p:spPr>
          <a:xfrm>
            <a:off x="5455315" y="2195164"/>
            <a:ext cx="1016145" cy="259390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83567-750E-43DB-0519-619D9CB9A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42" y="1944546"/>
            <a:ext cx="4257969" cy="34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2F86-2FB9-426A-F60A-0FE5890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Tracking as an edge classification task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47F1-E44C-87DC-599D-0ECFC1B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86EAC-E771-0502-EC57-E38881465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1" y="1021576"/>
            <a:ext cx="2552738" cy="207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29D8A-0021-BEB6-B33C-2F981592B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246" y="881695"/>
            <a:ext cx="3162025" cy="2569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4828E4-E0FB-13A5-575C-EE532F841F3C}"/>
              </a:ext>
            </a:extLst>
          </p:cNvPr>
          <p:cNvSpPr txBox="1"/>
          <p:nvPr/>
        </p:nvSpPr>
        <p:spPr>
          <a:xfrm>
            <a:off x="2289545" y="786903"/>
            <a:ext cx="3020636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Edge construction</a:t>
            </a:r>
          </a:p>
          <a:p>
            <a:r>
              <a:rPr lang="en-DE" sz="1400" dirty="0">
                <a:solidFill>
                  <a:schemeClr val="accent6"/>
                </a:solidFill>
              </a:rPr>
              <a:t>(geometric constraints, module map,  latent space)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48F151C-7DE1-A176-2A90-75D547D9F9AA}"/>
              </a:ext>
            </a:extLst>
          </p:cNvPr>
          <p:cNvSpPr/>
          <p:nvPr/>
        </p:nvSpPr>
        <p:spPr>
          <a:xfrm>
            <a:off x="7849368" y="1362457"/>
            <a:ext cx="738654" cy="18855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A9B75-DF7D-02AE-7E5A-38F8D72B360C}"/>
              </a:ext>
            </a:extLst>
          </p:cNvPr>
          <p:cNvSpPr txBox="1"/>
          <p:nvPr/>
        </p:nvSpPr>
        <p:spPr>
          <a:xfrm>
            <a:off x="7530271" y="650736"/>
            <a:ext cx="224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Edge Classifier (EC)</a:t>
            </a:r>
          </a:p>
          <a:p>
            <a:r>
              <a:rPr lang="en-DE" dirty="0">
                <a:solidFill>
                  <a:schemeClr val="accent6"/>
                </a:solidFill>
              </a:rPr>
              <a:t>Graph neural network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B626EA-07BD-20BF-0F6C-ADCE87AF4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965" y="898254"/>
            <a:ext cx="2916820" cy="23699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0A67AA-2C55-2FBA-8CE9-58429A492587}"/>
              </a:ext>
            </a:extLst>
          </p:cNvPr>
          <p:cNvSpPr txBox="1"/>
          <p:nvPr/>
        </p:nvSpPr>
        <p:spPr>
          <a:xfrm>
            <a:off x="9652587" y="370395"/>
            <a:ext cx="215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400" dirty="0">
                <a:solidFill>
                  <a:schemeClr val="accent6"/>
                </a:solidFill>
              </a:rPr>
              <a:t>Thicker line = </a:t>
            </a:r>
          </a:p>
          <a:p>
            <a:pPr algn="ctr"/>
            <a:r>
              <a:rPr lang="en-DE" sz="1400" dirty="0">
                <a:solidFill>
                  <a:schemeClr val="accent6"/>
                </a:solidFill>
              </a:rPr>
              <a:t>higher assigned probability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CF5A58-DE48-A1E2-5EAB-707A59F71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2025" y="3804381"/>
            <a:ext cx="2916821" cy="2369917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2C2108D8-25C0-F120-CDAD-C9CC6E194A9B}"/>
              </a:ext>
            </a:extLst>
          </p:cNvPr>
          <p:cNvSpPr/>
          <p:nvPr/>
        </p:nvSpPr>
        <p:spPr>
          <a:xfrm>
            <a:off x="2729159" y="4155310"/>
            <a:ext cx="738654" cy="18855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AB2892-B43C-9B71-90CD-9901BD1D2C1F}"/>
              </a:ext>
            </a:extLst>
          </p:cNvPr>
          <p:cNvSpPr txBox="1"/>
          <p:nvPr/>
        </p:nvSpPr>
        <p:spPr>
          <a:xfrm>
            <a:off x="2110223" y="3608216"/>
            <a:ext cx="197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b="1" dirty="0">
                <a:solidFill>
                  <a:schemeClr val="accent1"/>
                </a:solidFill>
              </a:rPr>
              <a:t>Postprocessing</a:t>
            </a:r>
          </a:p>
          <a:p>
            <a:pPr algn="ctr"/>
            <a:r>
              <a:rPr lang="en-DE" sz="1400" b="1" dirty="0">
                <a:solidFill>
                  <a:schemeClr val="accent1"/>
                </a:solidFill>
              </a:rPr>
              <a:t>(e.g., “graph walking”)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576671-051B-AD60-59C5-28F1E1BA5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120" y="3364925"/>
            <a:ext cx="2672802" cy="3207362"/>
          </a:xfrm>
          <a:prstGeom prst="rect">
            <a:avLst/>
          </a:prstGeom>
        </p:spPr>
      </p:pic>
      <p:sp>
        <p:nvSpPr>
          <p:cNvPr id="25" name="Right Arrow 24">
            <a:extLst>
              <a:ext uri="{FF2B5EF4-FFF2-40B4-BE49-F238E27FC236}">
                <a16:creationId xmlns:a16="http://schemas.microsoft.com/office/drawing/2014/main" id="{1C277FDA-766A-1A9A-F99A-DBE4C863E16D}"/>
              </a:ext>
            </a:extLst>
          </p:cNvPr>
          <p:cNvSpPr/>
          <p:nvPr/>
        </p:nvSpPr>
        <p:spPr>
          <a:xfrm>
            <a:off x="6791617" y="4074190"/>
            <a:ext cx="738654" cy="18855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33BFB4-1BDF-CB03-E2C7-DF72691A69A5}"/>
              </a:ext>
            </a:extLst>
          </p:cNvPr>
          <p:cNvSpPr txBox="1"/>
          <p:nvPr/>
        </p:nvSpPr>
        <p:spPr>
          <a:xfrm>
            <a:off x="6451703" y="3645430"/>
            <a:ext cx="141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b="1" dirty="0">
                <a:solidFill>
                  <a:schemeClr val="accent1"/>
                </a:solidFill>
              </a:rPr>
              <a:t>Fitting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2F5699D-AD28-898C-3AF3-5C7C67744539}"/>
              </a:ext>
            </a:extLst>
          </p:cNvPr>
          <p:cNvSpPr/>
          <p:nvPr/>
        </p:nvSpPr>
        <p:spPr>
          <a:xfrm>
            <a:off x="3426430" y="1362457"/>
            <a:ext cx="738654" cy="18855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5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52"/>
    </mc:Choice>
    <mc:Fallback xmlns="">
      <p:transition spd="slow" advTm="175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/>
      <p:bldP spid="17" grpId="0"/>
      <p:bldP spid="22" grpId="0" animBg="1"/>
      <p:bldP spid="23" grpId="0"/>
      <p:bldP spid="25" grpId="0" animBg="1"/>
      <p:bldP spid="2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2F86-2FB9-426A-F60A-0FE5890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Tracking with Object Condensation: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47F1-E44C-87DC-599D-0ECFC1B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86EAC-E771-0502-EC57-E38881465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8" y="2303362"/>
            <a:ext cx="2676520" cy="2174672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32F5699D-AD28-898C-3AF3-5C7C67744539}"/>
              </a:ext>
            </a:extLst>
          </p:cNvPr>
          <p:cNvSpPr/>
          <p:nvPr/>
        </p:nvSpPr>
        <p:spPr>
          <a:xfrm>
            <a:off x="3395487" y="3078510"/>
            <a:ext cx="3710683" cy="81956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5743E3-E9F3-A39C-93E8-F211C31D5239}"/>
              </a:ext>
            </a:extLst>
          </p:cNvPr>
          <p:cNvSpPr txBox="1"/>
          <p:nvPr/>
        </p:nvSpPr>
        <p:spPr>
          <a:xfrm>
            <a:off x="7344705" y="863713"/>
            <a:ext cx="4828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Learnt latent space</a:t>
            </a:r>
          </a:p>
          <a:p>
            <a:r>
              <a:rPr lang="en-US" sz="2000" dirty="0"/>
              <a:t>Hits already clustered by particle;</a:t>
            </a:r>
          </a:p>
          <a:p>
            <a:r>
              <a:rPr lang="en-US" sz="2000" dirty="0"/>
              <a:t>Clusters can be collected trivially</a:t>
            </a:r>
            <a:endParaRPr lang="en-DE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53E183-31FA-5DE0-369E-E376B2474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709" y="1899650"/>
            <a:ext cx="3892047" cy="24413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0BD36-B63E-F84C-E414-9D5ABD604082}"/>
              </a:ext>
            </a:extLst>
          </p:cNvPr>
          <p:cNvSpPr txBox="1"/>
          <p:nvPr/>
        </p:nvSpPr>
        <p:spPr>
          <a:xfrm>
            <a:off x="7396634" y="5069079"/>
            <a:ext cx="3572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C</a:t>
            </a:r>
            <a:r>
              <a:rPr lang="en-DE" sz="2000" b="1" dirty="0">
                <a:solidFill>
                  <a:schemeClr val="accent1"/>
                </a:solidFill>
              </a:rPr>
              <a:t>ondensation point</a:t>
            </a:r>
          </a:p>
          <a:p>
            <a:r>
              <a:rPr lang="en-DE" sz="2000" dirty="0"/>
              <a:t>Represents the track, can learn track </a:t>
            </a:r>
            <a:r>
              <a:rPr lang="en-GB" sz="2000" dirty="0"/>
              <a:t>p</a:t>
            </a:r>
            <a:r>
              <a:rPr lang="en-DE" sz="2000" dirty="0"/>
              <a:t>arameters like pT </a:t>
            </a:r>
            <a:r>
              <a:rPr lang="en-DE" sz="2000" dirty="0">
                <a:solidFill>
                  <a:schemeClr val="accent6"/>
                </a:solidFill>
              </a:rPr>
              <a:t>(WIP)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4F928E-32E1-2BD5-947D-8B9F27BC6A61}"/>
              </a:ext>
            </a:extLst>
          </p:cNvPr>
          <p:cNvCxnSpPr>
            <a:cxnSpLocks/>
          </p:cNvCxnSpPr>
          <p:nvPr/>
        </p:nvCxnSpPr>
        <p:spPr>
          <a:xfrm flipV="1">
            <a:off x="9346732" y="3219718"/>
            <a:ext cx="1239702" cy="1818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B9D1456-8422-2C3B-9F7F-0F17898C3299}"/>
              </a:ext>
            </a:extLst>
          </p:cNvPr>
          <p:cNvSpPr txBox="1"/>
          <p:nvPr/>
        </p:nvSpPr>
        <p:spPr>
          <a:xfrm>
            <a:off x="931252" y="1709749"/>
            <a:ext cx="17538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2500" b="1" dirty="0">
                <a:latin typeface="Calibri" panose="020F0502020204030204" pitchFamily="34" charset="0"/>
                <a:cs typeface="Calibri" panose="020F0502020204030204" pitchFamily="34" charset="0"/>
              </a:rPr>
              <a:t>Point cloud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12C6C-17EF-B07D-38CA-E29F21D7F528}"/>
              </a:ext>
            </a:extLst>
          </p:cNvPr>
          <p:cNvSpPr txBox="1"/>
          <p:nvPr/>
        </p:nvSpPr>
        <p:spPr>
          <a:xfrm>
            <a:off x="3778885" y="3814603"/>
            <a:ext cx="332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b="1" dirty="0">
                <a:solidFill>
                  <a:schemeClr val="accent1"/>
                </a:solidFill>
              </a:rPr>
              <a:t>Repulsion</a:t>
            </a:r>
            <a:r>
              <a:rPr lang="en-DE" sz="2000" b="1" dirty="0"/>
              <a:t> </a:t>
            </a:r>
            <a:r>
              <a:rPr lang="en-DE" sz="2000" dirty="0"/>
              <a:t>&amp;</a:t>
            </a:r>
            <a:r>
              <a:rPr lang="en-DE" sz="2000" b="1" dirty="0"/>
              <a:t> </a:t>
            </a:r>
            <a:r>
              <a:rPr lang="en-DE" sz="2000" b="1" dirty="0">
                <a:solidFill>
                  <a:schemeClr val="accent1"/>
                </a:solidFill>
              </a:rPr>
              <a:t>attraction</a:t>
            </a:r>
            <a:r>
              <a:rPr lang="en-DE" sz="2000" b="1" dirty="0"/>
              <a:t> </a:t>
            </a:r>
            <a:br>
              <a:rPr lang="en-DE" sz="2000" b="1" dirty="0"/>
            </a:br>
            <a:r>
              <a:rPr lang="en-DE" sz="2000" dirty="0"/>
              <a:t>of points in latent space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AEFE22-CF32-A0C9-06E7-FC54784D6EDF}"/>
              </a:ext>
            </a:extLst>
          </p:cNvPr>
          <p:cNvSpPr txBox="1"/>
          <p:nvPr/>
        </p:nvSpPr>
        <p:spPr>
          <a:xfrm>
            <a:off x="8600777" y="2422701"/>
            <a:ext cx="74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>
                <a:highlight>
                  <a:srgbClr val="C0C0C0"/>
                </a:highlight>
              </a:rPr>
              <a:t>p</a:t>
            </a:r>
            <a:r>
              <a:rPr lang="en-DE" sz="1400" baseline="-25000" dirty="0">
                <a:highlight>
                  <a:srgbClr val="C0C0C0"/>
                </a:highlight>
              </a:rPr>
              <a:t>T</a:t>
            </a:r>
            <a:r>
              <a:rPr lang="en-DE" sz="1400" dirty="0">
                <a:highlight>
                  <a:srgbClr val="C0C0C0"/>
                </a:highlight>
              </a:rPr>
              <a:t>=1.1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144DB5-AAD4-25C7-59FA-7456051E3FEB}"/>
              </a:ext>
            </a:extLst>
          </p:cNvPr>
          <p:cNvSpPr txBox="1"/>
          <p:nvPr/>
        </p:nvSpPr>
        <p:spPr>
          <a:xfrm>
            <a:off x="7986905" y="3409982"/>
            <a:ext cx="84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>
                <a:highlight>
                  <a:srgbClr val="C0C0C0"/>
                </a:highlight>
              </a:rPr>
              <a:t>p</a:t>
            </a:r>
            <a:r>
              <a:rPr lang="en-DE" sz="1400" baseline="-25000" dirty="0">
                <a:highlight>
                  <a:srgbClr val="C0C0C0"/>
                </a:highlight>
              </a:rPr>
              <a:t>T</a:t>
            </a:r>
            <a:r>
              <a:rPr lang="en-DE" sz="1400" dirty="0">
                <a:highlight>
                  <a:srgbClr val="C0C0C0"/>
                </a:highlight>
              </a:rPr>
              <a:t>=1.0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B3BC8-C6AC-794A-8334-DE75F51A4948}"/>
              </a:ext>
            </a:extLst>
          </p:cNvPr>
          <p:cNvSpPr txBox="1"/>
          <p:nvPr/>
        </p:nvSpPr>
        <p:spPr>
          <a:xfrm>
            <a:off x="9689399" y="2692258"/>
            <a:ext cx="84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>
                <a:highlight>
                  <a:srgbClr val="C0C0C0"/>
                </a:highlight>
              </a:rPr>
              <a:t>p</a:t>
            </a:r>
            <a:r>
              <a:rPr lang="en-DE" sz="1400" baseline="-25000" dirty="0">
                <a:highlight>
                  <a:srgbClr val="C0C0C0"/>
                </a:highlight>
              </a:rPr>
              <a:t>T</a:t>
            </a:r>
            <a:r>
              <a:rPr lang="en-DE" sz="1400" dirty="0">
                <a:highlight>
                  <a:srgbClr val="C0C0C0"/>
                </a:highlight>
              </a:rPr>
              <a:t>=0.9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E39E70-4550-4ECF-8623-2FC9EA6CD113}"/>
              </a:ext>
            </a:extLst>
          </p:cNvPr>
          <p:cNvSpPr txBox="1"/>
          <p:nvPr/>
        </p:nvSpPr>
        <p:spPr>
          <a:xfrm>
            <a:off x="10745084" y="3014541"/>
            <a:ext cx="689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>
                <a:highlight>
                  <a:srgbClr val="C0C0C0"/>
                </a:highlight>
              </a:rPr>
              <a:t>p</a:t>
            </a:r>
            <a:r>
              <a:rPr lang="en-DE" sz="1400" baseline="-25000" dirty="0">
                <a:highlight>
                  <a:srgbClr val="C0C0C0"/>
                </a:highlight>
              </a:rPr>
              <a:t>T</a:t>
            </a:r>
            <a:r>
              <a:rPr lang="en-DE" sz="1400" dirty="0">
                <a:highlight>
                  <a:srgbClr val="C0C0C0"/>
                </a:highlight>
              </a:rPr>
              <a:t>=1.5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5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2"/>
    </mc:Choice>
    <mc:Fallback xmlns="">
      <p:transition spd="slow" advTm="5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2F86-2FB9-426A-F60A-0FE5890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Object condensation in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47F1-E44C-87DC-599D-0ECFC1B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0" name="scatter_ntc">
            <a:hlinkClick r:id="" action="ppaction://media"/>
            <a:extLst>
              <a:ext uri="{FF2B5EF4-FFF2-40B4-BE49-F238E27FC236}">
                <a16:creationId xmlns:a16="http://schemas.microsoft.com/office/drawing/2014/main" id="{E5AD2C34-9E6A-1F03-E59D-608D63D8BD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2477" y="989715"/>
            <a:ext cx="7107046" cy="533028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9F4DAF5-7733-B55C-ABCE-1356823CE098}"/>
              </a:ext>
            </a:extLst>
          </p:cNvPr>
          <p:cNvSpPr txBox="1"/>
          <p:nvPr/>
        </p:nvSpPr>
        <p:spPr>
          <a:xfrm>
            <a:off x="3323064" y="913332"/>
            <a:ext cx="560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2D latent space; random selection of particles colored </a:t>
            </a:r>
          </a:p>
          <a:p>
            <a:r>
              <a:rPr lang="en-DE" dirty="0">
                <a:solidFill>
                  <a:schemeClr val="accent6"/>
                </a:solidFill>
              </a:rPr>
              <a:t>Early simplified study (much fewer hits than in real life)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6F7CFB-B8D3-E40A-8B36-66D33B05FC74}"/>
              </a:ext>
            </a:extLst>
          </p:cNvPr>
          <p:cNvSpPr txBox="1"/>
          <p:nvPr/>
        </p:nvSpPr>
        <p:spPr>
          <a:xfrm>
            <a:off x="5122175" y="6051114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DE" dirty="0"/>
              <a:t>atent space dim 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F9F9B8-792D-B12F-931A-90F078414195}"/>
              </a:ext>
            </a:extLst>
          </p:cNvPr>
          <p:cNvSpPr txBox="1"/>
          <p:nvPr/>
        </p:nvSpPr>
        <p:spPr>
          <a:xfrm rot="16200000">
            <a:off x="1917421" y="3299345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  <a:r>
              <a:rPr lang="en-DE" dirty="0"/>
              <a:t>atent space dim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8CE70-F465-7478-548A-176BFA15FAC0}"/>
              </a:ext>
            </a:extLst>
          </p:cNvPr>
          <p:cNvSpPr txBox="1"/>
          <p:nvPr/>
        </p:nvSpPr>
        <p:spPr>
          <a:xfrm>
            <a:off x="304315" y="2959003"/>
            <a:ext cx="2320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b="1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if video doesn’t play</a:t>
            </a:r>
            <a:endParaRPr lang="en-DE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2F86-2FB9-426A-F60A-0FE5890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Object condensation: Our current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47F1-E44C-87DC-599D-0ECFC1B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EED21-65BE-A714-362B-A496FC98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9311"/>
            <a:ext cx="2152471" cy="174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297D54-BB6F-B8E7-548F-98D4640BD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573" y="1559311"/>
            <a:ext cx="2152472" cy="1748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F6BAE3-07C9-A4E7-6F8B-2DBAA56B7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178" y="1559310"/>
            <a:ext cx="2152472" cy="1748883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C4E372EE-3D63-C8F6-4C5C-2C1B8ABECEBC}"/>
              </a:ext>
            </a:extLst>
          </p:cNvPr>
          <p:cNvSpPr/>
          <p:nvPr/>
        </p:nvSpPr>
        <p:spPr>
          <a:xfrm>
            <a:off x="2716420" y="1606471"/>
            <a:ext cx="673130" cy="1464526"/>
          </a:xfrm>
          <a:prstGeom prst="rightArrow">
            <a:avLst>
              <a:gd name="adj1" fmla="val 37383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423DBB-6492-A45C-DDDB-880776ECC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888" y="1369275"/>
            <a:ext cx="2386361" cy="193891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49CAECF5-9EF2-E7B2-C8A0-AB579A4BF806}"/>
              </a:ext>
            </a:extLst>
          </p:cNvPr>
          <p:cNvSpPr/>
          <p:nvPr/>
        </p:nvSpPr>
        <p:spPr>
          <a:xfrm>
            <a:off x="5830823" y="1863297"/>
            <a:ext cx="418762" cy="950874"/>
          </a:xfrm>
          <a:prstGeom prst="rightArrow">
            <a:avLst>
              <a:gd name="adj1" fmla="val 37383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E27370C5-4756-6CB1-ABC8-CE28D4535655}"/>
              </a:ext>
            </a:extLst>
          </p:cNvPr>
          <p:cNvSpPr/>
          <p:nvPr/>
        </p:nvSpPr>
        <p:spPr>
          <a:xfrm>
            <a:off x="8860600" y="1863297"/>
            <a:ext cx="418762" cy="950874"/>
          </a:xfrm>
          <a:prstGeom prst="rightArrow">
            <a:avLst>
              <a:gd name="adj1" fmla="val 37383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586B6B-BA17-8928-C0D2-D165BB223E4B}"/>
              </a:ext>
            </a:extLst>
          </p:cNvPr>
          <p:cNvSpPr txBox="1"/>
          <p:nvPr/>
        </p:nvSpPr>
        <p:spPr>
          <a:xfrm>
            <a:off x="2611415" y="1206911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EC GNN</a:t>
            </a:r>
            <a:endParaRPr lang="en-DE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E6403A-3A05-0DE9-B74F-311B6A3B4436}"/>
              </a:ext>
            </a:extLst>
          </p:cNvPr>
          <p:cNvSpPr txBox="1"/>
          <p:nvPr/>
        </p:nvSpPr>
        <p:spPr>
          <a:xfrm>
            <a:off x="5663523" y="1373749"/>
            <a:ext cx="90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EC score </a:t>
            </a:r>
          </a:p>
          <a:p>
            <a:pPr algn="ctr"/>
            <a:r>
              <a:rPr lang="en-US" sz="1400" b="1" dirty="0">
                <a:solidFill>
                  <a:schemeClr val="accent5"/>
                </a:solidFill>
              </a:rPr>
              <a:t>threshold</a:t>
            </a:r>
            <a:endParaRPr lang="en-DE" sz="1400" b="1" dirty="0">
              <a:solidFill>
                <a:schemeClr val="accent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8D4785-80D9-6446-8F78-04988759309B}"/>
              </a:ext>
            </a:extLst>
          </p:cNvPr>
          <p:cNvSpPr txBox="1"/>
          <p:nvPr/>
        </p:nvSpPr>
        <p:spPr>
          <a:xfrm>
            <a:off x="8484276" y="1373749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Orphan node</a:t>
            </a:r>
          </a:p>
          <a:p>
            <a:pPr algn="ctr"/>
            <a:r>
              <a:rPr lang="en-US" sz="1400" b="1" dirty="0">
                <a:solidFill>
                  <a:schemeClr val="accent5"/>
                </a:solidFill>
              </a:rPr>
              <a:t>mask</a:t>
            </a:r>
            <a:endParaRPr lang="en-DE" sz="1400" b="1" dirty="0">
              <a:solidFill>
                <a:schemeClr val="accent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9CD3E5-A33D-ACBE-0AC0-84EFB235C9F4}"/>
              </a:ext>
            </a:extLst>
          </p:cNvPr>
          <p:cNvSpPr txBox="1"/>
          <p:nvPr/>
        </p:nvSpPr>
        <p:spPr>
          <a:xfrm>
            <a:off x="427697" y="784680"/>
            <a:ext cx="12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i="1" dirty="0">
                <a:solidFill>
                  <a:schemeClr val="accent1"/>
                </a:solidFill>
              </a:rPr>
              <a:t>STAGE 1: EC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56E5119-6006-A653-657A-AEDB1C648AD2}"/>
              </a:ext>
            </a:extLst>
          </p:cNvPr>
          <p:cNvSpPr/>
          <p:nvPr/>
        </p:nvSpPr>
        <p:spPr>
          <a:xfrm>
            <a:off x="184728" y="1092818"/>
            <a:ext cx="11783122" cy="2386361"/>
          </a:xfrm>
          <a:prstGeom prst="roundRect">
            <a:avLst/>
          </a:prstGeom>
          <a:noFill/>
          <a:ln w="2222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783122"/>
                      <a:gd name="connsiteY0" fmla="*/ 397735 h 2386361"/>
                      <a:gd name="connsiteX1" fmla="*/ 397735 w 11783122"/>
                      <a:gd name="connsiteY1" fmla="*/ 0 h 2386361"/>
                      <a:gd name="connsiteX2" fmla="*/ 1304216 w 11783122"/>
                      <a:gd name="connsiteY2" fmla="*/ 0 h 2386361"/>
                      <a:gd name="connsiteX3" fmla="*/ 1881068 w 11783122"/>
                      <a:gd name="connsiteY3" fmla="*/ 0 h 2386361"/>
                      <a:gd name="connsiteX4" fmla="*/ 2348043 w 11783122"/>
                      <a:gd name="connsiteY4" fmla="*/ 0 h 2386361"/>
                      <a:gd name="connsiteX5" fmla="*/ 3144648 w 11783122"/>
                      <a:gd name="connsiteY5" fmla="*/ 0 h 2386361"/>
                      <a:gd name="connsiteX6" fmla="*/ 3721500 w 11783122"/>
                      <a:gd name="connsiteY6" fmla="*/ 0 h 2386361"/>
                      <a:gd name="connsiteX7" fmla="*/ 4627981 w 11783122"/>
                      <a:gd name="connsiteY7" fmla="*/ 0 h 2386361"/>
                      <a:gd name="connsiteX8" fmla="*/ 5094956 w 11783122"/>
                      <a:gd name="connsiteY8" fmla="*/ 0 h 2386361"/>
                      <a:gd name="connsiteX9" fmla="*/ 6001438 w 11783122"/>
                      <a:gd name="connsiteY9" fmla="*/ 0 h 2386361"/>
                      <a:gd name="connsiteX10" fmla="*/ 6358536 w 11783122"/>
                      <a:gd name="connsiteY10" fmla="*/ 0 h 2386361"/>
                      <a:gd name="connsiteX11" fmla="*/ 7045264 w 11783122"/>
                      <a:gd name="connsiteY11" fmla="*/ 0 h 2386361"/>
                      <a:gd name="connsiteX12" fmla="*/ 7731993 w 11783122"/>
                      <a:gd name="connsiteY12" fmla="*/ 0 h 2386361"/>
                      <a:gd name="connsiteX13" fmla="*/ 8308844 w 11783122"/>
                      <a:gd name="connsiteY13" fmla="*/ 0 h 2386361"/>
                      <a:gd name="connsiteX14" fmla="*/ 9215326 w 11783122"/>
                      <a:gd name="connsiteY14" fmla="*/ 0 h 2386361"/>
                      <a:gd name="connsiteX15" fmla="*/ 10121807 w 11783122"/>
                      <a:gd name="connsiteY15" fmla="*/ 0 h 2386361"/>
                      <a:gd name="connsiteX16" fmla="*/ 10588782 w 11783122"/>
                      <a:gd name="connsiteY16" fmla="*/ 0 h 2386361"/>
                      <a:gd name="connsiteX17" fmla="*/ 11385387 w 11783122"/>
                      <a:gd name="connsiteY17" fmla="*/ 0 h 2386361"/>
                      <a:gd name="connsiteX18" fmla="*/ 11783122 w 11783122"/>
                      <a:gd name="connsiteY18" fmla="*/ 397735 h 2386361"/>
                      <a:gd name="connsiteX19" fmla="*/ 11783122 w 11783122"/>
                      <a:gd name="connsiteY19" fmla="*/ 943941 h 2386361"/>
                      <a:gd name="connsiteX20" fmla="*/ 11783122 w 11783122"/>
                      <a:gd name="connsiteY20" fmla="*/ 1442420 h 2386361"/>
                      <a:gd name="connsiteX21" fmla="*/ 11783122 w 11783122"/>
                      <a:gd name="connsiteY21" fmla="*/ 1988626 h 2386361"/>
                      <a:gd name="connsiteX22" fmla="*/ 11385387 w 11783122"/>
                      <a:gd name="connsiteY22" fmla="*/ 2386361 h 2386361"/>
                      <a:gd name="connsiteX23" fmla="*/ 10918412 w 11783122"/>
                      <a:gd name="connsiteY23" fmla="*/ 2386361 h 2386361"/>
                      <a:gd name="connsiteX24" fmla="*/ 10561313 w 11783122"/>
                      <a:gd name="connsiteY24" fmla="*/ 2386361 h 2386361"/>
                      <a:gd name="connsiteX25" fmla="*/ 10204214 w 11783122"/>
                      <a:gd name="connsiteY25" fmla="*/ 2386361 h 2386361"/>
                      <a:gd name="connsiteX26" fmla="*/ 9517486 w 11783122"/>
                      <a:gd name="connsiteY26" fmla="*/ 2386361 h 2386361"/>
                      <a:gd name="connsiteX27" fmla="*/ 9050511 w 11783122"/>
                      <a:gd name="connsiteY27" fmla="*/ 2386361 h 2386361"/>
                      <a:gd name="connsiteX28" fmla="*/ 8253906 w 11783122"/>
                      <a:gd name="connsiteY28" fmla="*/ 2386361 h 2386361"/>
                      <a:gd name="connsiteX29" fmla="*/ 7786931 w 11783122"/>
                      <a:gd name="connsiteY29" fmla="*/ 2386361 h 2386361"/>
                      <a:gd name="connsiteX30" fmla="*/ 6990326 w 11783122"/>
                      <a:gd name="connsiteY30" fmla="*/ 2386361 h 2386361"/>
                      <a:gd name="connsiteX31" fmla="*/ 6633228 w 11783122"/>
                      <a:gd name="connsiteY31" fmla="*/ 2386361 h 2386361"/>
                      <a:gd name="connsiteX32" fmla="*/ 5836623 w 11783122"/>
                      <a:gd name="connsiteY32" fmla="*/ 2386361 h 2386361"/>
                      <a:gd name="connsiteX33" fmla="*/ 5369648 w 11783122"/>
                      <a:gd name="connsiteY33" fmla="*/ 2386361 h 2386361"/>
                      <a:gd name="connsiteX34" fmla="*/ 5012549 w 11783122"/>
                      <a:gd name="connsiteY34" fmla="*/ 2386361 h 2386361"/>
                      <a:gd name="connsiteX35" fmla="*/ 4545574 w 11783122"/>
                      <a:gd name="connsiteY35" fmla="*/ 2386361 h 2386361"/>
                      <a:gd name="connsiteX36" fmla="*/ 3748969 w 11783122"/>
                      <a:gd name="connsiteY36" fmla="*/ 2386361 h 2386361"/>
                      <a:gd name="connsiteX37" fmla="*/ 3281994 w 11783122"/>
                      <a:gd name="connsiteY37" fmla="*/ 2386361 h 2386361"/>
                      <a:gd name="connsiteX38" fmla="*/ 2924895 w 11783122"/>
                      <a:gd name="connsiteY38" fmla="*/ 2386361 h 2386361"/>
                      <a:gd name="connsiteX39" fmla="*/ 2457920 w 11783122"/>
                      <a:gd name="connsiteY39" fmla="*/ 2386361 h 2386361"/>
                      <a:gd name="connsiteX40" fmla="*/ 1881068 w 11783122"/>
                      <a:gd name="connsiteY40" fmla="*/ 2386361 h 2386361"/>
                      <a:gd name="connsiteX41" fmla="*/ 1194340 w 11783122"/>
                      <a:gd name="connsiteY41" fmla="*/ 2386361 h 2386361"/>
                      <a:gd name="connsiteX42" fmla="*/ 397735 w 11783122"/>
                      <a:gd name="connsiteY42" fmla="*/ 2386361 h 2386361"/>
                      <a:gd name="connsiteX43" fmla="*/ 0 w 11783122"/>
                      <a:gd name="connsiteY43" fmla="*/ 1988626 h 2386361"/>
                      <a:gd name="connsiteX44" fmla="*/ 0 w 11783122"/>
                      <a:gd name="connsiteY44" fmla="*/ 1458329 h 2386361"/>
                      <a:gd name="connsiteX45" fmla="*/ 0 w 11783122"/>
                      <a:gd name="connsiteY45" fmla="*/ 912123 h 2386361"/>
                      <a:gd name="connsiteX46" fmla="*/ 0 w 11783122"/>
                      <a:gd name="connsiteY46" fmla="*/ 397735 h 2386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1783122" h="2386361" extrusionOk="0">
                        <a:moveTo>
                          <a:pt x="0" y="397735"/>
                        </a:moveTo>
                        <a:cubicBezTo>
                          <a:pt x="-40635" y="153007"/>
                          <a:pt x="144044" y="12771"/>
                          <a:pt x="397735" y="0"/>
                        </a:cubicBezTo>
                        <a:cubicBezTo>
                          <a:pt x="721290" y="33808"/>
                          <a:pt x="908549" y="44938"/>
                          <a:pt x="1304216" y="0"/>
                        </a:cubicBezTo>
                        <a:cubicBezTo>
                          <a:pt x="1699883" y="-44938"/>
                          <a:pt x="1701741" y="26617"/>
                          <a:pt x="1881068" y="0"/>
                        </a:cubicBezTo>
                        <a:cubicBezTo>
                          <a:pt x="2060395" y="-26617"/>
                          <a:pt x="2157263" y="-11136"/>
                          <a:pt x="2348043" y="0"/>
                        </a:cubicBezTo>
                        <a:cubicBezTo>
                          <a:pt x="2538824" y="11136"/>
                          <a:pt x="2886396" y="-25806"/>
                          <a:pt x="3144648" y="0"/>
                        </a:cubicBezTo>
                        <a:cubicBezTo>
                          <a:pt x="3402900" y="25806"/>
                          <a:pt x="3562819" y="25416"/>
                          <a:pt x="3721500" y="0"/>
                        </a:cubicBezTo>
                        <a:cubicBezTo>
                          <a:pt x="3880181" y="-25416"/>
                          <a:pt x="4208825" y="9016"/>
                          <a:pt x="4627981" y="0"/>
                        </a:cubicBezTo>
                        <a:cubicBezTo>
                          <a:pt x="5047137" y="-9016"/>
                          <a:pt x="4874829" y="-13006"/>
                          <a:pt x="5094956" y="0"/>
                        </a:cubicBezTo>
                        <a:cubicBezTo>
                          <a:pt x="5315084" y="13006"/>
                          <a:pt x="5687079" y="-44926"/>
                          <a:pt x="6001438" y="0"/>
                        </a:cubicBezTo>
                        <a:cubicBezTo>
                          <a:pt x="6315797" y="44926"/>
                          <a:pt x="6281039" y="14030"/>
                          <a:pt x="6358536" y="0"/>
                        </a:cubicBezTo>
                        <a:cubicBezTo>
                          <a:pt x="6436033" y="-14030"/>
                          <a:pt x="6823483" y="-27450"/>
                          <a:pt x="7045264" y="0"/>
                        </a:cubicBezTo>
                        <a:cubicBezTo>
                          <a:pt x="7267045" y="27450"/>
                          <a:pt x="7399683" y="12484"/>
                          <a:pt x="7731993" y="0"/>
                        </a:cubicBezTo>
                        <a:cubicBezTo>
                          <a:pt x="8064303" y="-12484"/>
                          <a:pt x="8083549" y="21703"/>
                          <a:pt x="8308844" y="0"/>
                        </a:cubicBezTo>
                        <a:cubicBezTo>
                          <a:pt x="8534139" y="-21703"/>
                          <a:pt x="8835350" y="-16"/>
                          <a:pt x="9215326" y="0"/>
                        </a:cubicBezTo>
                        <a:cubicBezTo>
                          <a:pt x="9595302" y="16"/>
                          <a:pt x="9724545" y="44197"/>
                          <a:pt x="10121807" y="0"/>
                        </a:cubicBezTo>
                        <a:cubicBezTo>
                          <a:pt x="10519069" y="-44197"/>
                          <a:pt x="10401167" y="22925"/>
                          <a:pt x="10588782" y="0"/>
                        </a:cubicBezTo>
                        <a:cubicBezTo>
                          <a:pt x="10776398" y="-22925"/>
                          <a:pt x="11041547" y="14825"/>
                          <a:pt x="11385387" y="0"/>
                        </a:cubicBezTo>
                        <a:cubicBezTo>
                          <a:pt x="11581974" y="-47040"/>
                          <a:pt x="11786499" y="132386"/>
                          <a:pt x="11783122" y="397735"/>
                        </a:cubicBezTo>
                        <a:cubicBezTo>
                          <a:pt x="11783536" y="568573"/>
                          <a:pt x="11788707" y="702464"/>
                          <a:pt x="11783122" y="943941"/>
                        </a:cubicBezTo>
                        <a:cubicBezTo>
                          <a:pt x="11777537" y="1185418"/>
                          <a:pt x="11779442" y="1194445"/>
                          <a:pt x="11783122" y="1442420"/>
                        </a:cubicBezTo>
                        <a:cubicBezTo>
                          <a:pt x="11786802" y="1690395"/>
                          <a:pt x="11758766" y="1804246"/>
                          <a:pt x="11783122" y="1988626"/>
                        </a:cubicBezTo>
                        <a:cubicBezTo>
                          <a:pt x="11833555" y="2197617"/>
                          <a:pt x="11609959" y="2432971"/>
                          <a:pt x="11385387" y="2386361"/>
                        </a:cubicBezTo>
                        <a:cubicBezTo>
                          <a:pt x="11168781" y="2394105"/>
                          <a:pt x="11139120" y="2400818"/>
                          <a:pt x="10918412" y="2386361"/>
                        </a:cubicBezTo>
                        <a:cubicBezTo>
                          <a:pt x="10697705" y="2371904"/>
                          <a:pt x="10678719" y="2401131"/>
                          <a:pt x="10561313" y="2386361"/>
                        </a:cubicBezTo>
                        <a:cubicBezTo>
                          <a:pt x="10443907" y="2371591"/>
                          <a:pt x="10292991" y="2372542"/>
                          <a:pt x="10204214" y="2386361"/>
                        </a:cubicBezTo>
                        <a:cubicBezTo>
                          <a:pt x="10115437" y="2400180"/>
                          <a:pt x="9784670" y="2365444"/>
                          <a:pt x="9517486" y="2386361"/>
                        </a:cubicBezTo>
                        <a:cubicBezTo>
                          <a:pt x="9250302" y="2407278"/>
                          <a:pt x="9181804" y="2403578"/>
                          <a:pt x="9050511" y="2386361"/>
                        </a:cubicBezTo>
                        <a:cubicBezTo>
                          <a:pt x="8919219" y="2369144"/>
                          <a:pt x="8518675" y="2389345"/>
                          <a:pt x="8253906" y="2386361"/>
                        </a:cubicBezTo>
                        <a:cubicBezTo>
                          <a:pt x="7989138" y="2383377"/>
                          <a:pt x="7889411" y="2397044"/>
                          <a:pt x="7786931" y="2386361"/>
                        </a:cubicBezTo>
                        <a:cubicBezTo>
                          <a:pt x="7684452" y="2375678"/>
                          <a:pt x="7376198" y="2363407"/>
                          <a:pt x="6990326" y="2386361"/>
                        </a:cubicBezTo>
                        <a:cubicBezTo>
                          <a:pt x="6604454" y="2409315"/>
                          <a:pt x="6790966" y="2379294"/>
                          <a:pt x="6633228" y="2386361"/>
                        </a:cubicBezTo>
                        <a:cubicBezTo>
                          <a:pt x="6475490" y="2393428"/>
                          <a:pt x="6189505" y="2399454"/>
                          <a:pt x="5836623" y="2386361"/>
                        </a:cubicBezTo>
                        <a:cubicBezTo>
                          <a:pt x="5483742" y="2373268"/>
                          <a:pt x="5569406" y="2385514"/>
                          <a:pt x="5369648" y="2386361"/>
                        </a:cubicBezTo>
                        <a:cubicBezTo>
                          <a:pt x="5169891" y="2387208"/>
                          <a:pt x="5177396" y="2388655"/>
                          <a:pt x="5012549" y="2386361"/>
                        </a:cubicBezTo>
                        <a:cubicBezTo>
                          <a:pt x="4847702" y="2384067"/>
                          <a:pt x="4646732" y="2382869"/>
                          <a:pt x="4545574" y="2386361"/>
                        </a:cubicBezTo>
                        <a:cubicBezTo>
                          <a:pt x="4444416" y="2389853"/>
                          <a:pt x="4059381" y="2360944"/>
                          <a:pt x="3748969" y="2386361"/>
                        </a:cubicBezTo>
                        <a:cubicBezTo>
                          <a:pt x="3438558" y="2411778"/>
                          <a:pt x="3384213" y="2395683"/>
                          <a:pt x="3281994" y="2386361"/>
                        </a:cubicBezTo>
                        <a:cubicBezTo>
                          <a:pt x="3179775" y="2377039"/>
                          <a:pt x="3001424" y="2376345"/>
                          <a:pt x="2924895" y="2386361"/>
                        </a:cubicBezTo>
                        <a:cubicBezTo>
                          <a:pt x="2848366" y="2396377"/>
                          <a:pt x="2684956" y="2407579"/>
                          <a:pt x="2457920" y="2386361"/>
                        </a:cubicBezTo>
                        <a:cubicBezTo>
                          <a:pt x="2230884" y="2365143"/>
                          <a:pt x="2104999" y="2394958"/>
                          <a:pt x="1881068" y="2386361"/>
                        </a:cubicBezTo>
                        <a:cubicBezTo>
                          <a:pt x="1657137" y="2377764"/>
                          <a:pt x="1420969" y="2409002"/>
                          <a:pt x="1194340" y="2386361"/>
                        </a:cubicBezTo>
                        <a:cubicBezTo>
                          <a:pt x="967711" y="2363720"/>
                          <a:pt x="716557" y="2376424"/>
                          <a:pt x="397735" y="2386361"/>
                        </a:cubicBezTo>
                        <a:cubicBezTo>
                          <a:pt x="183468" y="2400230"/>
                          <a:pt x="25734" y="2220261"/>
                          <a:pt x="0" y="1988626"/>
                        </a:cubicBezTo>
                        <a:cubicBezTo>
                          <a:pt x="21681" y="1755973"/>
                          <a:pt x="-21030" y="1577422"/>
                          <a:pt x="0" y="1458329"/>
                        </a:cubicBezTo>
                        <a:cubicBezTo>
                          <a:pt x="21030" y="1339236"/>
                          <a:pt x="11831" y="1161803"/>
                          <a:pt x="0" y="912123"/>
                        </a:cubicBezTo>
                        <a:cubicBezTo>
                          <a:pt x="-11831" y="662443"/>
                          <a:pt x="-12088" y="573223"/>
                          <a:pt x="0" y="39773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878138-D3AB-430C-7DAE-853BAA546AF0}"/>
              </a:ext>
            </a:extLst>
          </p:cNvPr>
          <p:cNvSpPr txBox="1"/>
          <p:nvPr/>
        </p:nvSpPr>
        <p:spPr>
          <a:xfrm>
            <a:off x="427697" y="3593272"/>
            <a:ext cx="134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i="1" dirty="0">
                <a:solidFill>
                  <a:schemeClr val="accent1"/>
                </a:solidFill>
              </a:rPr>
              <a:t>STAGE 2: OC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5E98AF8-E9CD-5063-E0F5-F882FCEAA84A}"/>
              </a:ext>
            </a:extLst>
          </p:cNvPr>
          <p:cNvSpPr/>
          <p:nvPr/>
        </p:nvSpPr>
        <p:spPr>
          <a:xfrm>
            <a:off x="184729" y="3901410"/>
            <a:ext cx="3874316" cy="2386361"/>
          </a:xfrm>
          <a:prstGeom prst="roundRect">
            <a:avLst/>
          </a:prstGeom>
          <a:noFill/>
          <a:ln w="2222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783122"/>
                      <a:gd name="connsiteY0" fmla="*/ 397735 h 2386361"/>
                      <a:gd name="connsiteX1" fmla="*/ 397735 w 11783122"/>
                      <a:gd name="connsiteY1" fmla="*/ 0 h 2386361"/>
                      <a:gd name="connsiteX2" fmla="*/ 1304216 w 11783122"/>
                      <a:gd name="connsiteY2" fmla="*/ 0 h 2386361"/>
                      <a:gd name="connsiteX3" fmla="*/ 1881068 w 11783122"/>
                      <a:gd name="connsiteY3" fmla="*/ 0 h 2386361"/>
                      <a:gd name="connsiteX4" fmla="*/ 2348043 w 11783122"/>
                      <a:gd name="connsiteY4" fmla="*/ 0 h 2386361"/>
                      <a:gd name="connsiteX5" fmla="*/ 3144648 w 11783122"/>
                      <a:gd name="connsiteY5" fmla="*/ 0 h 2386361"/>
                      <a:gd name="connsiteX6" fmla="*/ 3721500 w 11783122"/>
                      <a:gd name="connsiteY6" fmla="*/ 0 h 2386361"/>
                      <a:gd name="connsiteX7" fmla="*/ 4627981 w 11783122"/>
                      <a:gd name="connsiteY7" fmla="*/ 0 h 2386361"/>
                      <a:gd name="connsiteX8" fmla="*/ 5094956 w 11783122"/>
                      <a:gd name="connsiteY8" fmla="*/ 0 h 2386361"/>
                      <a:gd name="connsiteX9" fmla="*/ 6001438 w 11783122"/>
                      <a:gd name="connsiteY9" fmla="*/ 0 h 2386361"/>
                      <a:gd name="connsiteX10" fmla="*/ 6358536 w 11783122"/>
                      <a:gd name="connsiteY10" fmla="*/ 0 h 2386361"/>
                      <a:gd name="connsiteX11" fmla="*/ 7045264 w 11783122"/>
                      <a:gd name="connsiteY11" fmla="*/ 0 h 2386361"/>
                      <a:gd name="connsiteX12" fmla="*/ 7731993 w 11783122"/>
                      <a:gd name="connsiteY12" fmla="*/ 0 h 2386361"/>
                      <a:gd name="connsiteX13" fmla="*/ 8308844 w 11783122"/>
                      <a:gd name="connsiteY13" fmla="*/ 0 h 2386361"/>
                      <a:gd name="connsiteX14" fmla="*/ 9215326 w 11783122"/>
                      <a:gd name="connsiteY14" fmla="*/ 0 h 2386361"/>
                      <a:gd name="connsiteX15" fmla="*/ 10121807 w 11783122"/>
                      <a:gd name="connsiteY15" fmla="*/ 0 h 2386361"/>
                      <a:gd name="connsiteX16" fmla="*/ 10588782 w 11783122"/>
                      <a:gd name="connsiteY16" fmla="*/ 0 h 2386361"/>
                      <a:gd name="connsiteX17" fmla="*/ 11385387 w 11783122"/>
                      <a:gd name="connsiteY17" fmla="*/ 0 h 2386361"/>
                      <a:gd name="connsiteX18" fmla="*/ 11783122 w 11783122"/>
                      <a:gd name="connsiteY18" fmla="*/ 397735 h 2386361"/>
                      <a:gd name="connsiteX19" fmla="*/ 11783122 w 11783122"/>
                      <a:gd name="connsiteY19" fmla="*/ 943941 h 2386361"/>
                      <a:gd name="connsiteX20" fmla="*/ 11783122 w 11783122"/>
                      <a:gd name="connsiteY20" fmla="*/ 1442420 h 2386361"/>
                      <a:gd name="connsiteX21" fmla="*/ 11783122 w 11783122"/>
                      <a:gd name="connsiteY21" fmla="*/ 1988626 h 2386361"/>
                      <a:gd name="connsiteX22" fmla="*/ 11385387 w 11783122"/>
                      <a:gd name="connsiteY22" fmla="*/ 2386361 h 2386361"/>
                      <a:gd name="connsiteX23" fmla="*/ 10918412 w 11783122"/>
                      <a:gd name="connsiteY23" fmla="*/ 2386361 h 2386361"/>
                      <a:gd name="connsiteX24" fmla="*/ 10561313 w 11783122"/>
                      <a:gd name="connsiteY24" fmla="*/ 2386361 h 2386361"/>
                      <a:gd name="connsiteX25" fmla="*/ 10204214 w 11783122"/>
                      <a:gd name="connsiteY25" fmla="*/ 2386361 h 2386361"/>
                      <a:gd name="connsiteX26" fmla="*/ 9517486 w 11783122"/>
                      <a:gd name="connsiteY26" fmla="*/ 2386361 h 2386361"/>
                      <a:gd name="connsiteX27" fmla="*/ 9050511 w 11783122"/>
                      <a:gd name="connsiteY27" fmla="*/ 2386361 h 2386361"/>
                      <a:gd name="connsiteX28" fmla="*/ 8253906 w 11783122"/>
                      <a:gd name="connsiteY28" fmla="*/ 2386361 h 2386361"/>
                      <a:gd name="connsiteX29" fmla="*/ 7786931 w 11783122"/>
                      <a:gd name="connsiteY29" fmla="*/ 2386361 h 2386361"/>
                      <a:gd name="connsiteX30" fmla="*/ 6990326 w 11783122"/>
                      <a:gd name="connsiteY30" fmla="*/ 2386361 h 2386361"/>
                      <a:gd name="connsiteX31" fmla="*/ 6633228 w 11783122"/>
                      <a:gd name="connsiteY31" fmla="*/ 2386361 h 2386361"/>
                      <a:gd name="connsiteX32" fmla="*/ 5836623 w 11783122"/>
                      <a:gd name="connsiteY32" fmla="*/ 2386361 h 2386361"/>
                      <a:gd name="connsiteX33" fmla="*/ 5369648 w 11783122"/>
                      <a:gd name="connsiteY33" fmla="*/ 2386361 h 2386361"/>
                      <a:gd name="connsiteX34" fmla="*/ 5012549 w 11783122"/>
                      <a:gd name="connsiteY34" fmla="*/ 2386361 h 2386361"/>
                      <a:gd name="connsiteX35" fmla="*/ 4545574 w 11783122"/>
                      <a:gd name="connsiteY35" fmla="*/ 2386361 h 2386361"/>
                      <a:gd name="connsiteX36" fmla="*/ 3748969 w 11783122"/>
                      <a:gd name="connsiteY36" fmla="*/ 2386361 h 2386361"/>
                      <a:gd name="connsiteX37" fmla="*/ 3281994 w 11783122"/>
                      <a:gd name="connsiteY37" fmla="*/ 2386361 h 2386361"/>
                      <a:gd name="connsiteX38" fmla="*/ 2924895 w 11783122"/>
                      <a:gd name="connsiteY38" fmla="*/ 2386361 h 2386361"/>
                      <a:gd name="connsiteX39" fmla="*/ 2457920 w 11783122"/>
                      <a:gd name="connsiteY39" fmla="*/ 2386361 h 2386361"/>
                      <a:gd name="connsiteX40" fmla="*/ 1881068 w 11783122"/>
                      <a:gd name="connsiteY40" fmla="*/ 2386361 h 2386361"/>
                      <a:gd name="connsiteX41" fmla="*/ 1194340 w 11783122"/>
                      <a:gd name="connsiteY41" fmla="*/ 2386361 h 2386361"/>
                      <a:gd name="connsiteX42" fmla="*/ 397735 w 11783122"/>
                      <a:gd name="connsiteY42" fmla="*/ 2386361 h 2386361"/>
                      <a:gd name="connsiteX43" fmla="*/ 0 w 11783122"/>
                      <a:gd name="connsiteY43" fmla="*/ 1988626 h 2386361"/>
                      <a:gd name="connsiteX44" fmla="*/ 0 w 11783122"/>
                      <a:gd name="connsiteY44" fmla="*/ 1458329 h 2386361"/>
                      <a:gd name="connsiteX45" fmla="*/ 0 w 11783122"/>
                      <a:gd name="connsiteY45" fmla="*/ 912123 h 2386361"/>
                      <a:gd name="connsiteX46" fmla="*/ 0 w 11783122"/>
                      <a:gd name="connsiteY46" fmla="*/ 397735 h 2386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1783122" h="2386361" extrusionOk="0">
                        <a:moveTo>
                          <a:pt x="0" y="397735"/>
                        </a:moveTo>
                        <a:cubicBezTo>
                          <a:pt x="-40635" y="153007"/>
                          <a:pt x="144044" y="12771"/>
                          <a:pt x="397735" y="0"/>
                        </a:cubicBezTo>
                        <a:cubicBezTo>
                          <a:pt x="721290" y="33808"/>
                          <a:pt x="908549" y="44938"/>
                          <a:pt x="1304216" y="0"/>
                        </a:cubicBezTo>
                        <a:cubicBezTo>
                          <a:pt x="1699883" y="-44938"/>
                          <a:pt x="1701741" y="26617"/>
                          <a:pt x="1881068" y="0"/>
                        </a:cubicBezTo>
                        <a:cubicBezTo>
                          <a:pt x="2060395" y="-26617"/>
                          <a:pt x="2157263" y="-11136"/>
                          <a:pt x="2348043" y="0"/>
                        </a:cubicBezTo>
                        <a:cubicBezTo>
                          <a:pt x="2538824" y="11136"/>
                          <a:pt x="2886396" y="-25806"/>
                          <a:pt x="3144648" y="0"/>
                        </a:cubicBezTo>
                        <a:cubicBezTo>
                          <a:pt x="3402900" y="25806"/>
                          <a:pt x="3562819" y="25416"/>
                          <a:pt x="3721500" y="0"/>
                        </a:cubicBezTo>
                        <a:cubicBezTo>
                          <a:pt x="3880181" y="-25416"/>
                          <a:pt x="4208825" y="9016"/>
                          <a:pt x="4627981" y="0"/>
                        </a:cubicBezTo>
                        <a:cubicBezTo>
                          <a:pt x="5047137" y="-9016"/>
                          <a:pt x="4874829" y="-13006"/>
                          <a:pt x="5094956" y="0"/>
                        </a:cubicBezTo>
                        <a:cubicBezTo>
                          <a:pt x="5315084" y="13006"/>
                          <a:pt x="5687079" y="-44926"/>
                          <a:pt x="6001438" y="0"/>
                        </a:cubicBezTo>
                        <a:cubicBezTo>
                          <a:pt x="6315797" y="44926"/>
                          <a:pt x="6281039" y="14030"/>
                          <a:pt x="6358536" y="0"/>
                        </a:cubicBezTo>
                        <a:cubicBezTo>
                          <a:pt x="6436033" y="-14030"/>
                          <a:pt x="6823483" y="-27450"/>
                          <a:pt x="7045264" y="0"/>
                        </a:cubicBezTo>
                        <a:cubicBezTo>
                          <a:pt x="7267045" y="27450"/>
                          <a:pt x="7399683" y="12484"/>
                          <a:pt x="7731993" y="0"/>
                        </a:cubicBezTo>
                        <a:cubicBezTo>
                          <a:pt x="8064303" y="-12484"/>
                          <a:pt x="8083549" y="21703"/>
                          <a:pt x="8308844" y="0"/>
                        </a:cubicBezTo>
                        <a:cubicBezTo>
                          <a:pt x="8534139" y="-21703"/>
                          <a:pt x="8835350" y="-16"/>
                          <a:pt x="9215326" y="0"/>
                        </a:cubicBezTo>
                        <a:cubicBezTo>
                          <a:pt x="9595302" y="16"/>
                          <a:pt x="9724545" y="44197"/>
                          <a:pt x="10121807" y="0"/>
                        </a:cubicBezTo>
                        <a:cubicBezTo>
                          <a:pt x="10519069" y="-44197"/>
                          <a:pt x="10401167" y="22925"/>
                          <a:pt x="10588782" y="0"/>
                        </a:cubicBezTo>
                        <a:cubicBezTo>
                          <a:pt x="10776398" y="-22925"/>
                          <a:pt x="11041547" y="14825"/>
                          <a:pt x="11385387" y="0"/>
                        </a:cubicBezTo>
                        <a:cubicBezTo>
                          <a:pt x="11581974" y="-47040"/>
                          <a:pt x="11786499" y="132386"/>
                          <a:pt x="11783122" y="397735"/>
                        </a:cubicBezTo>
                        <a:cubicBezTo>
                          <a:pt x="11783536" y="568573"/>
                          <a:pt x="11788707" y="702464"/>
                          <a:pt x="11783122" y="943941"/>
                        </a:cubicBezTo>
                        <a:cubicBezTo>
                          <a:pt x="11777537" y="1185418"/>
                          <a:pt x="11779442" y="1194445"/>
                          <a:pt x="11783122" y="1442420"/>
                        </a:cubicBezTo>
                        <a:cubicBezTo>
                          <a:pt x="11786802" y="1690395"/>
                          <a:pt x="11758766" y="1804246"/>
                          <a:pt x="11783122" y="1988626"/>
                        </a:cubicBezTo>
                        <a:cubicBezTo>
                          <a:pt x="11833555" y="2197617"/>
                          <a:pt x="11609959" y="2432971"/>
                          <a:pt x="11385387" y="2386361"/>
                        </a:cubicBezTo>
                        <a:cubicBezTo>
                          <a:pt x="11168781" y="2394105"/>
                          <a:pt x="11139120" y="2400818"/>
                          <a:pt x="10918412" y="2386361"/>
                        </a:cubicBezTo>
                        <a:cubicBezTo>
                          <a:pt x="10697705" y="2371904"/>
                          <a:pt x="10678719" y="2401131"/>
                          <a:pt x="10561313" y="2386361"/>
                        </a:cubicBezTo>
                        <a:cubicBezTo>
                          <a:pt x="10443907" y="2371591"/>
                          <a:pt x="10292991" y="2372542"/>
                          <a:pt x="10204214" y="2386361"/>
                        </a:cubicBezTo>
                        <a:cubicBezTo>
                          <a:pt x="10115437" y="2400180"/>
                          <a:pt x="9784670" y="2365444"/>
                          <a:pt x="9517486" y="2386361"/>
                        </a:cubicBezTo>
                        <a:cubicBezTo>
                          <a:pt x="9250302" y="2407278"/>
                          <a:pt x="9181804" y="2403578"/>
                          <a:pt x="9050511" y="2386361"/>
                        </a:cubicBezTo>
                        <a:cubicBezTo>
                          <a:pt x="8919219" y="2369144"/>
                          <a:pt x="8518675" y="2389345"/>
                          <a:pt x="8253906" y="2386361"/>
                        </a:cubicBezTo>
                        <a:cubicBezTo>
                          <a:pt x="7989138" y="2383377"/>
                          <a:pt x="7889411" y="2397044"/>
                          <a:pt x="7786931" y="2386361"/>
                        </a:cubicBezTo>
                        <a:cubicBezTo>
                          <a:pt x="7684452" y="2375678"/>
                          <a:pt x="7376198" y="2363407"/>
                          <a:pt x="6990326" y="2386361"/>
                        </a:cubicBezTo>
                        <a:cubicBezTo>
                          <a:pt x="6604454" y="2409315"/>
                          <a:pt x="6790966" y="2379294"/>
                          <a:pt x="6633228" y="2386361"/>
                        </a:cubicBezTo>
                        <a:cubicBezTo>
                          <a:pt x="6475490" y="2393428"/>
                          <a:pt x="6189505" y="2399454"/>
                          <a:pt x="5836623" y="2386361"/>
                        </a:cubicBezTo>
                        <a:cubicBezTo>
                          <a:pt x="5483742" y="2373268"/>
                          <a:pt x="5569406" y="2385514"/>
                          <a:pt x="5369648" y="2386361"/>
                        </a:cubicBezTo>
                        <a:cubicBezTo>
                          <a:pt x="5169891" y="2387208"/>
                          <a:pt x="5177396" y="2388655"/>
                          <a:pt x="5012549" y="2386361"/>
                        </a:cubicBezTo>
                        <a:cubicBezTo>
                          <a:pt x="4847702" y="2384067"/>
                          <a:pt x="4646732" y="2382869"/>
                          <a:pt x="4545574" y="2386361"/>
                        </a:cubicBezTo>
                        <a:cubicBezTo>
                          <a:pt x="4444416" y="2389853"/>
                          <a:pt x="4059381" y="2360944"/>
                          <a:pt x="3748969" y="2386361"/>
                        </a:cubicBezTo>
                        <a:cubicBezTo>
                          <a:pt x="3438558" y="2411778"/>
                          <a:pt x="3384213" y="2395683"/>
                          <a:pt x="3281994" y="2386361"/>
                        </a:cubicBezTo>
                        <a:cubicBezTo>
                          <a:pt x="3179775" y="2377039"/>
                          <a:pt x="3001424" y="2376345"/>
                          <a:pt x="2924895" y="2386361"/>
                        </a:cubicBezTo>
                        <a:cubicBezTo>
                          <a:pt x="2848366" y="2396377"/>
                          <a:pt x="2684956" y="2407579"/>
                          <a:pt x="2457920" y="2386361"/>
                        </a:cubicBezTo>
                        <a:cubicBezTo>
                          <a:pt x="2230884" y="2365143"/>
                          <a:pt x="2104999" y="2394958"/>
                          <a:pt x="1881068" y="2386361"/>
                        </a:cubicBezTo>
                        <a:cubicBezTo>
                          <a:pt x="1657137" y="2377764"/>
                          <a:pt x="1420969" y="2409002"/>
                          <a:pt x="1194340" y="2386361"/>
                        </a:cubicBezTo>
                        <a:cubicBezTo>
                          <a:pt x="967711" y="2363720"/>
                          <a:pt x="716557" y="2376424"/>
                          <a:pt x="397735" y="2386361"/>
                        </a:cubicBezTo>
                        <a:cubicBezTo>
                          <a:pt x="183468" y="2400230"/>
                          <a:pt x="25734" y="2220261"/>
                          <a:pt x="0" y="1988626"/>
                        </a:cubicBezTo>
                        <a:cubicBezTo>
                          <a:pt x="21681" y="1755973"/>
                          <a:pt x="-21030" y="1577422"/>
                          <a:pt x="0" y="1458329"/>
                        </a:cubicBezTo>
                        <a:cubicBezTo>
                          <a:pt x="21030" y="1339236"/>
                          <a:pt x="11831" y="1161803"/>
                          <a:pt x="0" y="912123"/>
                        </a:cubicBezTo>
                        <a:cubicBezTo>
                          <a:pt x="-11831" y="662443"/>
                          <a:pt x="-12088" y="573223"/>
                          <a:pt x="0" y="39773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B61E773-8982-E59A-0C44-57AE98BBEFCD}"/>
              </a:ext>
            </a:extLst>
          </p:cNvPr>
          <p:cNvSpPr/>
          <p:nvPr/>
        </p:nvSpPr>
        <p:spPr>
          <a:xfrm>
            <a:off x="566711" y="4362327"/>
            <a:ext cx="673130" cy="1464526"/>
          </a:xfrm>
          <a:prstGeom prst="rightArrow">
            <a:avLst>
              <a:gd name="adj1" fmla="val 37383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6845BD-A399-43A7-267A-13E5CA300404}"/>
              </a:ext>
            </a:extLst>
          </p:cNvPr>
          <p:cNvSpPr txBox="1"/>
          <p:nvPr/>
        </p:nvSpPr>
        <p:spPr>
          <a:xfrm>
            <a:off x="464309" y="401550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OC GNN</a:t>
            </a:r>
            <a:endParaRPr lang="en-DE" b="1" dirty="0">
              <a:solidFill>
                <a:schemeClr val="accent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91A0E69-3CF3-E537-E781-6E30CB2F03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2243" y="4292528"/>
            <a:ext cx="2499377" cy="15343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176372D-7CC2-3996-FC38-8BE781DD18BC}"/>
              </a:ext>
            </a:extLst>
          </p:cNvPr>
          <p:cNvSpPr txBox="1"/>
          <p:nvPr/>
        </p:nvSpPr>
        <p:spPr>
          <a:xfrm>
            <a:off x="2288309" y="4200169"/>
            <a:ext cx="157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Learnt latent space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4A79A4-5447-E77A-670C-56F5CAE72F95}"/>
              </a:ext>
            </a:extLst>
          </p:cNvPr>
          <p:cNvSpPr txBox="1"/>
          <p:nvPr/>
        </p:nvSpPr>
        <p:spPr>
          <a:xfrm>
            <a:off x="4581593" y="3593272"/>
            <a:ext cx="267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i="1" dirty="0">
                <a:solidFill>
                  <a:schemeClr val="accent1"/>
                </a:solidFill>
              </a:rPr>
              <a:t>STAGE 3: Collect clusters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5D1F82B-BEBC-D52C-CF0A-698813640E57}"/>
              </a:ext>
            </a:extLst>
          </p:cNvPr>
          <p:cNvSpPr/>
          <p:nvPr/>
        </p:nvSpPr>
        <p:spPr>
          <a:xfrm>
            <a:off x="4338625" y="3901410"/>
            <a:ext cx="3874316" cy="2386361"/>
          </a:xfrm>
          <a:prstGeom prst="roundRect">
            <a:avLst/>
          </a:prstGeom>
          <a:noFill/>
          <a:ln w="2222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783122"/>
                      <a:gd name="connsiteY0" fmla="*/ 397735 h 2386361"/>
                      <a:gd name="connsiteX1" fmla="*/ 397735 w 11783122"/>
                      <a:gd name="connsiteY1" fmla="*/ 0 h 2386361"/>
                      <a:gd name="connsiteX2" fmla="*/ 1304216 w 11783122"/>
                      <a:gd name="connsiteY2" fmla="*/ 0 h 2386361"/>
                      <a:gd name="connsiteX3" fmla="*/ 1881068 w 11783122"/>
                      <a:gd name="connsiteY3" fmla="*/ 0 h 2386361"/>
                      <a:gd name="connsiteX4" fmla="*/ 2348043 w 11783122"/>
                      <a:gd name="connsiteY4" fmla="*/ 0 h 2386361"/>
                      <a:gd name="connsiteX5" fmla="*/ 3144648 w 11783122"/>
                      <a:gd name="connsiteY5" fmla="*/ 0 h 2386361"/>
                      <a:gd name="connsiteX6" fmla="*/ 3721500 w 11783122"/>
                      <a:gd name="connsiteY6" fmla="*/ 0 h 2386361"/>
                      <a:gd name="connsiteX7" fmla="*/ 4627981 w 11783122"/>
                      <a:gd name="connsiteY7" fmla="*/ 0 h 2386361"/>
                      <a:gd name="connsiteX8" fmla="*/ 5094956 w 11783122"/>
                      <a:gd name="connsiteY8" fmla="*/ 0 h 2386361"/>
                      <a:gd name="connsiteX9" fmla="*/ 6001438 w 11783122"/>
                      <a:gd name="connsiteY9" fmla="*/ 0 h 2386361"/>
                      <a:gd name="connsiteX10" fmla="*/ 6358536 w 11783122"/>
                      <a:gd name="connsiteY10" fmla="*/ 0 h 2386361"/>
                      <a:gd name="connsiteX11" fmla="*/ 7045264 w 11783122"/>
                      <a:gd name="connsiteY11" fmla="*/ 0 h 2386361"/>
                      <a:gd name="connsiteX12" fmla="*/ 7731993 w 11783122"/>
                      <a:gd name="connsiteY12" fmla="*/ 0 h 2386361"/>
                      <a:gd name="connsiteX13" fmla="*/ 8308844 w 11783122"/>
                      <a:gd name="connsiteY13" fmla="*/ 0 h 2386361"/>
                      <a:gd name="connsiteX14" fmla="*/ 9215326 w 11783122"/>
                      <a:gd name="connsiteY14" fmla="*/ 0 h 2386361"/>
                      <a:gd name="connsiteX15" fmla="*/ 10121807 w 11783122"/>
                      <a:gd name="connsiteY15" fmla="*/ 0 h 2386361"/>
                      <a:gd name="connsiteX16" fmla="*/ 10588782 w 11783122"/>
                      <a:gd name="connsiteY16" fmla="*/ 0 h 2386361"/>
                      <a:gd name="connsiteX17" fmla="*/ 11385387 w 11783122"/>
                      <a:gd name="connsiteY17" fmla="*/ 0 h 2386361"/>
                      <a:gd name="connsiteX18" fmla="*/ 11783122 w 11783122"/>
                      <a:gd name="connsiteY18" fmla="*/ 397735 h 2386361"/>
                      <a:gd name="connsiteX19" fmla="*/ 11783122 w 11783122"/>
                      <a:gd name="connsiteY19" fmla="*/ 943941 h 2386361"/>
                      <a:gd name="connsiteX20" fmla="*/ 11783122 w 11783122"/>
                      <a:gd name="connsiteY20" fmla="*/ 1442420 h 2386361"/>
                      <a:gd name="connsiteX21" fmla="*/ 11783122 w 11783122"/>
                      <a:gd name="connsiteY21" fmla="*/ 1988626 h 2386361"/>
                      <a:gd name="connsiteX22" fmla="*/ 11385387 w 11783122"/>
                      <a:gd name="connsiteY22" fmla="*/ 2386361 h 2386361"/>
                      <a:gd name="connsiteX23" fmla="*/ 10918412 w 11783122"/>
                      <a:gd name="connsiteY23" fmla="*/ 2386361 h 2386361"/>
                      <a:gd name="connsiteX24" fmla="*/ 10561313 w 11783122"/>
                      <a:gd name="connsiteY24" fmla="*/ 2386361 h 2386361"/>
                      <a:gd name="connsiteX25" fmla="*/ 10204214 w 11783122"/>
                      <a:gd name="connsiteY25" fmla="*/ 2386361 h 2386361"/>
                      <a:gd name="connsiteX26" fmla="*/ 9517486 w 11783122"/>
                      <a:gd name="connsiteY26" fmla="*/ 2386361 h 2386361"/>
                      <a:gd name="connsiteX27" fmla="*/ 9050511 w 11783122"/>
                      <a:gd name="connsiteY27" fmla="*/ 2386361 h 2386361"/>
                      <a:gd name="connsiteX28" fmla="*/ 8253906 w 11783122"/>
                      <a:gd name="connsiteY28" fmla="*/ 2386361 h 2386361"/>
                      <a:gd name="connsiteX29" fmla="*/ 7786931 w 11783122"/>
                      <a:gd name="connsiteY29" fmla="*/ 2386361 h 2386361"/>
                      <a:gd name="connsiteX30" fmla="*/ 6990326 w 11783122"/>
                      <a:gd name="connsiteY30" fmla="*/ 2386361 h 2386361"/>
                      <a:gd name="connsiteX31" fmla="*/ 6633228 w 11783122"/>
                      <a:gd name="connsiteY31" fmla="*/ 2386361 h 2386361"/>
                      <a:gd name="connsiteX32" fmla="*/ 5836623 w 11783122"/>
                      <a:gd name="connsiteY32" fmla="*/ 2386361 h 2386361"/>
                      <a:gd name="connsiteX33" fmla="*/ 5369648 w 11783122"/>
                      <a:gd name="connsiteY33" fmla="*/ 2386361 h 2386361"/>
                      <a:gd name="connsiteX34" fmla="*/ 5012549 w 11783122"/>
                      <a:gd name="connsiteY34" fmla="*/ 2386361 h 2386361"/>
                      <a:gd name="connsiteX35" fmla="*/ 4545574 w 11783122"/>
                      <a:gd name="connsiteY35" fmla="*/ 2386361 h 2386361"/>
                      <a:gd name="connsiteX36" fmla="*/ 3748969 w 11783122"/>
                      <a:gd name="connsiteY36" fmla="*/ 2386361 h 2386361"/>
                      <a:gd name="connsiteX37" fmla="*/ 3281994 w 11783122"/>
                      <a:gd name="connsiteY37" fmla="*/ 2386361 h 2386361"/>
                      <a:gd name="connsiteX38" fmla="*/ 2924895 w 11783122"/>
                      <a:gd name="connsiteY38" fmla="*/ 2386361 h 2386361"/>
                      <a:gd name="connsiteX39" fmla="*/ 2457920 w 11783122"/>
                      <a:gd name="connsiteY39" fmla="*/ 2386361 h 2386361"/>
                      <a:gd name="connsiteX40" fmla="*/ 1881068 w 11783122"/>
                      <a:gd name="connsiteY40" fmla="*/ 2386361 h 2386361"/>
                      <a:gd name="connsiteX41" fmla="*/ 1194340 w 11783122"/>
                      <a:gd name="connsiteY41" fmla="*/ 2386361 h 2386361"/>
                      <a:gd name="connsiteX42" fmla="*/ 397735 w 11783122"/>
                      <a:gd name="connsiteY42" fmla="*/ 2386361 h 2386361"/>
                      <a:gd name="connsiteX43" fmla="*/ 0 w 11783122"/>
                      <a:gd name="connsiteY43" fmla="*/ 1988626 h 2386361"/>
                      <a:gd name="connsiteX44" fmla="*/ 0 w 11783122"/>
                      <a:gd name="connsiteY44" fmla="*/ 1458329 h 2386361"/>
                      <a:gd name="connsiteX45" fmla="*/ 0 w 11783122"/>
                      <a:gd name="connsiteY45" fmla="*/ 912123 h 2386361"/>
                      <a:gd name="connsiteX46" fmla="*/ 0 w 11783122"/>
                      <a:gd name="connsiteY46" fmla="*/ 397735 h 2386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1783122" h="2386361" extrusionOk="0">
                        <a:moveTo>
                          <a:pt x="0" y="397735"/>
                        </a:moveTo>
                        <a:cubicBezTo>
                          <a:pt x="-40635" y="153007"/>
                          <a:pt x="144044" y="12771"/>
                          <a:pt x="397735" y="0"/>
                        </a:cubicBezTo>
                        <a:cubicBezTo>
                          <a:pt x="721290" y="33808"/>
                          <a:pt x="908549" y="44938"/>
                          <a:pt x="1304216" y="0"/>
                        </a:cubicBezTo>
                        <a:cubicBezTo>
                          <a:pt x="1699883" y="-44938"/>
                          <a:pt x="1701741" y="26617"/>
                          <a:pt x="1881068" y="0"/>
                        </a:cubicBezTo>
                        <a:cubicBezTo>
                          <a:pt x="2060395" y="-26617"/>
                          <a:pt x="2157263" y="-11136"/>
                          <a:pt x="2348043" y="0"/>
                        </a:cubicBezTo>
                        <a:cubicBezTo>
                          <a:pt x="2538824" y="11136"/>
                          <a:pt x="2886396" y="-25806"/>
                          <a:pt x="3144648" y="0"/>
                        </a:cubicBezTo>
                        <a:cubicBezTo>
                          <a:pt x="3402900" y="25806"/>
                          <a:pt x="3562819" y="25416"/>
                          <a:pt x="3721500" y="0"/>
                        </a:cubicBezTo>
                        <a:cubicBezTo>
                          <a:pt x="3880181" y="-25416"/>
                          <a:pt x="4208825" y="9016"/>
                          <a:pt x="4627981" y="0"/>
                        </a:cubicBezTo>
                        <a:cubicBezTo>
                          <a:pt x="5047137" y="-9016"/>
                          <a:pt x="4874829" y="-13006"/>
                          <a:pt x="5094956" y="0"/>
                        </a:cubicBezTo>
                        <a:cubicBezTo>
                          <a:pt x="5315084" y="13006"/>
                          <a:pt x="5687079" y="-44926"/>
                          <a:pt x="6001438" y="0"/>
                        </a:cubicBezTo>
                        <a:cubicBezTo>
                          <a:pt x="6315797" y="44926"/>
                          <a:pt x="6281039" y="14030"/>
                          <a:pt x="6358536" y="0"/>
                        </a:cubicBezTo>
                        <a:cubicBezTo>
                          <a:pt x="6436033" y="-14030"/>
                          <a:pt x="6823483" y="-27450"/>
                          <a:pt x="7045264" y="0"/>
                        </a:cubicBezTo>
                        <a:cubicBezTo>
                          <a:pt x="7267045" y="27450"/>
                          <a:pt x="7399683" y="12484"/>
                          <a:pt x="7731993" y="0"/>
                        </a:cubicBezTo>
                        <a:cubicBezTo>
                          <a:pt x="8064303" y="-12484"/>
                          <a:pt x="8083549" y="21703"/>
                          <a:pt x="8308844" y="0"/>
                        </a:cubicBezTo>
                        <a:cubicBezTo>
                          <a:pt x="8534139" y="-21703"/>
                          <a:pt x="8835350" y="-16"/>
                          <a:pt x="9215326" y="0"/>
                        </a:cubicBezTo>
                        <a:cubicBezTo>
                          <a:pt x="9595302" y="16"/>
                          <a:pt x="9724545" y="44197"/>
                          <a:pt x="10121807" y="0"/>
                        </a:cubicBezTo>
                        <a:cubicBezTo>
                          <a:pt x="10519069" y="-44197"/>
                          <a:pt x="10401167" y="22925"/>
                          <a:pt x="10588782" y="0"/>
                        </a:cubicBezTo>
                        <a:cubicBezTo>
                          <a:pt x="10776398" y="-22925"/>
                          <a:pt x="11041547" y="14825"/>
                          <a:pt x="11385387" y="0"/>
                        </a:cubicBezTo>
                        <a:cubicBezTo>
                          <a:pt x="11581974" y="-47040"/>
                          <a:pt x="11786499" y="132386"/>
                          <a:pt x="11783122" y="397735"/>
                        </a:cubicBezTo>
                        <a:cubicBezTo>
                          <a:pt x="11783536" y="568573"/>
                          <a:pt x="11788707" y="702464"/>
                          <a:pt x="11783122" y="943941"/>
                        </a:cubicBezTo>
                        <a:cubicBezTo>
                          <a:pt x="11777537" y="1185418"/>
                          <a:pt x="11779442" y="1194445"/>
                          <a:pt x="11783122" y="1442420"/>
                        </a:cubicBezTo>
                        <a:cubicBezTo>
                          <a:pt x="11786802" y="1690395"/>
                          <a:pt x="11758766" y="1804246"/>
                          <a:pt x="11783122" y="1988626"/>
                        </a:cubicBezTo>
                        <a:cubicBezTo>
                          <a:pt x="11833555" y="2197617"/>
                          <a:pt x="11609959" y="2432971"/>
                          <a:pt x="11385387" y="2386361"/>
                        </a:cubicBezTo>
                        <a:cubicBezTo>
                          <a:pt x="11168781" y="2394105"/>
                          <a:pt x="11139120" y="2400818"/>
                          <a:pt x="10918412" y="2386361"/>
                        </a:cubicBezTo>
                        <a:cubicBezTo>
                          <a:pt x="10697705" y="2371904"/>
                          <a:pt x="10678719" y="2401131"/>
                          <a:pt x="10561313" y="2386361"/>
                        </a:cubicBezTo>
                        <a:cubicBezTo>
                          <a:pt x="10443907" y="2371591"/>
                          <a:pt x="10292991" y="2372542"/>
                          <a:pt x="10204214" y="2386361"/>
                        </a:cubicBezTo>
                        <a:cubicBezTo>
                          <a:pt x="10115437" y="2400180"/>
                          <a:pt x="9784670" y="2365444"/>
                          <a:pt x="9517486" y="2386361"/>
                        </a:cubicBezTo>
                        <a:cubicBezTo>
                          <a:pt x="9250302" y="2407278"/>
                          <a:pt x="9181804" y="2403578"/>
                          <a:pt x="9050511" y="2386361"/>
                        </a:cubicBezTo>
                        <a:cubicBezTo>
                          <a:pt x="8919219" y="2369144"/>
                          <a:pt x="8518675" y="2389345"/>
                          <a:pt x="8253906" y="2386361"/>
                        </a:cubicBezTo>
                        <a:cubicBezTo>
                          <a:pt x="7989138" y="2383377"/>
                          <a:pt x="7889411" y="2397044"/>
                          <a:pt x="7786931" y="2386361"/>
                        </a:cubicBezTo>
                        <a:cubicBezTo>
                          <a:pt x="7684452" y="2375678"/>
                          <a:pt x="7376198" y="2363407"/>
                          <a:pt x="6990326" y="2386361"/>
                        </a:cubicBezTo>
                        <a:cubicBezTo>
                          <a:pt x="6604454" y="2409315"/>
                          <a:pt x="6790966" y="2379294"/>
                          <a:pt x="6633228" y="2386361"/>
                        </a:cubicBezTo>
                        <a:cubicBezTo>
                          <a:pt x="6475490" y="2393428"/>
                          <a:pt x="6189505" y="2399454"/>
                          <a:pt x="5836623" y="2386361"/>
                        </a:cubicBezTo>
                        <a:cubicBezTo>
                          <a:pt x="5483742" y="2373268"/>
                          <a:pt x="5569406" y="2385514"/>
                          <a:pt x="5369648" y="2386361"/>
                        </a:cubicBezTo>
                        <a:cubicBezTo>
                          <a:pt x="5169891" y="2387208"/>
                          <a:pt x="5177396" y="2388655"/>
                          <a:pt x="5012549" y="2386361"/>
                        </a:cubicBezTo>
                        <a:cubicBezTo>
                          <a:pt x="4847702" y="2384067"/>
                          <a:pt x="4646732" y="2382869"/>
                          <a:pt x="4545574" y="2386361"/>
                        </a:cubicBezTo>
                        <a:cubicBezTo>
                          <a:pt x="4444416" y="2389853"/>
                          <a:pt x="4059381" y="2360944"/>
                          <a:pt x="3748969" y="2386361"/>
                        </a:cubicBezTo>
                        <a:cubicBezTo>
                          <a:pt x="3438558" y="2411778"/>
                          <a:pt x="3384213" y="2395683"/>
                          <a:pt x="3281994" y="2386361"/>
                        </a:cubicBezTo>
                        <a:cubicBezTo>
                          <a:pt x="3179775" y="2377039"/>
                          <a:pt x="3001424" y="2376345"/>
                          <a:pt x="2924895" y="2386361"/>
                        </a:cubicBezTo>
                        <a:cubicBezTo>
                          <a:pt x="2848366" y="2396377"/>
                          <a:pt x="2684956" y="2407579"/>
                          <a:pt x="2457920" y="2386361"/>
                        </a:cubicBezTo>
                        <a:cubicBezTo>
                          <a:pt x="2230884" y="2365143"/>
                          <a:pt x="2104999" y="2394958"/>
                          <a:pt x="1881068" y="2386361"/>
                        </a:cubicBezTo>
                        <a:cubicBezTo>
                          <a:pt x="1657137" y="2377764"/>
                          <a:pt x="1420969" y="2409002"/>
                          <a:pt x="1194340" y="2386361"/>
                        </a:cubicBezTo>
                        <a:cubicBezTo>
                          <a:pt x="967711" y="2363720"/>
                          <a:pt x="716557" y="2376424"/>
                          <a:pt x="397735" y="2386361"/>
                        </a:cubicBezTo>
                        <a:cubicBezTo>
                          <a:pt x="183468" y="2400230"/>
                          <a:pt x="25734" y="2220261"/>
                          <a:pt x="0" y="1988626"/>
                        </a:cubicBezTo>
                        <a:cubicBezTo>
                          <a:pt x="21681" y="1755973"/>
                          <a:pt x="-21030" y="1577422"/>
                          <a:pt x="0" y="1458329"/>
                        </a:cubicBezTo>
                        <a:cubicBezTo>
                          <a:pt x="21030" y="1339236"/>
                          <a:pt x="11831" y="1161803"/>
                          <a:pt x="0" y="912123"/>
                        </a:cubicBezTo>
                        <a:cubicBezTo>
                          <a:pt x="-11831" y="662443"/>
                          <a:pt x="-12088" y="573223"/>
                          <a:pt x="0" y="39773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0872BA71-664E-3D28-7852-9DB44991EA61}"/>
              </a:ext>
            </a:extLst>
          </p:cNvPr>
          <p:cNvSpPr/>
          <p:nvPr/>
        </p:nvSpPr>
        <p:spPr>
          <a:xfrm>
            <a:off x="4720607" y="4362327"/>
            <a:ext cx="673130" cy="1464526"/>
          </a:xfrm>
          <a:prstGeom prst="rightArrow">
            <a:avLst>
              <a:gd name="adj1" fmla="val 37383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23254F-508B-59B5-ACB5-BE895E319205}"/>
              </a:ext>
            </a:extLst>
          </p:cNvPr>
          <p:cNvSpPr txBox="1"/>
          <p:nvPr/>
        </p:nvSpPr>
        <p:spPr>
          <a:xfrm>
            <a:off x="4618205" y="4015503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DBSCAN</a:t>
            </a:r>
            <a:endParaRPr lang="en-DE" b="1" dirty="0">
              <a:solidFill>
                <a:schemeClr val="accent1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C7DBED9-69DC-3AB9-2320-A5EA60899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0465" y="4292528"/>
            <a:ext cx="2555600" cy="160301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33254CC-3FEF-330C-256B-28196FECC26B}"/>
              </a:ext>
            </a:extLst>
          </p:cNvPr>
          <p:cNvSpPr txBox="1"/>
          <p:nvPr/>
        </p:nvSpPr>
        <p:spPr>
          <a:xfrm>
            <a:off x="8513650" y="4287854"/>
            <a:ext cx="3277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All three stages have their own hyperparameters</a:t>
            </a:r>
            <a:endParaRPr lang="en-DE" sz="14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Can be trained/optimized separately (fixing the previous stage)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120134-D563-D129-EF7E-7B12C9B76F0E}"/>
              </a:ext>
            </a:extLst>
          </p:cNvPr>
          <p:cNvSpPr txBox="1"/>
          <p:nvPr/>
        </p:nvSpPr>
        <p:spPr>
          <a:xfrm>
            <a:off x="2441667" y="2997797"/>
            <a:ext cx="157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</a:rPr>
              <a:t>L</a:t>
            </a:r>
            <a:r>
              <a:rPr lang="en-DE" sz="1200" dirty="0">
                <a:solidFill>
                  <a:schemeClr val="accent6"/>
                </a:solidFill>
              </a:rPr>
              <a:t>oss fct = focal loss for pt &gt; 0.9 hits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0023B-48A2-1522-B335-AD10D0730373}"/>
              </a:ext>
            </a:extLst>
          </p:cNvPr>
          <p:cNvSpPr txBox="1"/>
          <p:nvPr/>
        </p:nvSpPr>
        <p:spPr>
          <a:xfrm>
            <a:off x="464309" y="1102142"/>
            <a:ext cx="227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>
                <a:solidFill>
                  <a:schemeClr val="accent6"/>
                </a:solidFill>
              </a:rPr>
              <a:t>Graph construction based on geometric cuts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EE05F-B99A-FBFA-48E5-A1F222A37B2C}"/>
              </a:ext>
            </a:extLst>
          </p:cNvPr>
          <p:cNvSpPr txBox="1"/>
          <p:nvPr/>
        </p:nvSpPr>
        <p:spPr>
          <a:xfrm>
            <a:off x="3389551" y="747324"/>
            <a:ext cx="804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→ Working on replacing this with dynamic edge creation “Point cloud network”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7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/>
      <p:bldP spid="22" grpId="0"/>
      <p:bldP spid="23" grpId="0"/>
      <p:bldP spid="31" grpId="0"/>
      <p:bldP spid="32" grpId="0" animBg="1"/>
      <p:bldP spid="33" grpId="0" animBg="1"/>
      <p:bldP spid="36" grpId="0"/>
      <p:bldP spid="39" grpId="0"/>
      <p:bldP spid="40" grpId="0"/>
      <p:bldP spid="41" grpId="0" animBg="1"/>
      <p:bldP spid="42" grpId="0" animBg="1"/>
      <p:bldP spid="43" grpId="0"/>
      <p:bldP spid="47" grpId="0"/>
      <p:bldP spid="4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2F86-2FB9-426A-F60A-0FE5890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Object condensation: Training losses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47F1-E44C-87DC-599D-0ECFC1B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C8302-D0E2-BF7F-E12A-E9FA1EF72938}"/>
              </a:ext>
            </a:extLst>
          </p:cNvPr>
          <p:cNvSpPr txBox="1"/>
          <p:nvPr/>
        </p:nvSpPr>
        <p:spPr>
          <a:xfrm>
            <a:off x="184728" y="747180"/>
            <a:ext cx="1266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chemeClr val="accent6"/>
                </a:solidFill>
              </a:rPr>
              <a:t>Latent space </a:t>
            </a:r>
          </a:p>
          <a:p>
            <a:r>
              <a:rPr lang="en-DE" sz="1400" b="1" dirty="0">
                <a:solidFill>
                  <a:schemeClr val="accent6"/>
                </a:solidFill>
              </a:rPr>
              <a:t>before</a:t>
            </a:r>
            <a:r>
              <a:rPr lang="en-DE" sz="1400" dirty="0">
                <a:solidFill>
                  <a:schemeClr val="accent6"/>
                </a:solidFill>
              </a:rPr>
              <a:t> training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57466C-389D-B171-6227-637FEA55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552" y="1442235"/>
            <a:ext cx="3209969" cy="20315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DC9C7-E51A-29F6-A119-4EABED836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13" y="931904"/>
            <a:ext cx="2953713" cy="252420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EA051C-6D0C-C429-C868-682F42066756}"/>
              </a:ext>
            </a:extLst>
          </p:cNvPr>
          <p:cNvSpPr txBox="1"/>
          <p:nvPr/>
        </p:nvSpPr>
        <p:spPr>
          <a:xfrm>
            <a:off x="3710258" y="734982"/>
            <a:ext cx="30771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GNN predicts </a:t>
            </a:r>
            <a:r>
              <a:rPr lang="en-DE" dirty="0">
                <a:solidFill>
                  <a:schemeClr val="accent1"/>
                </a:solidFill>
              </a:rPr>
              <a:t>c</a:t>
            </a:r>
            <a:r>
              <a:rPr lang="en-DE" b="1" dirty="0">
                <a:solidFill>
                  <a:schemeClr val="accent1"/>
                </a:solidFill>
              </a:rPr>
              <a:t>ondensation likelihoods (CL)</a:t>
            </a:r>
            <a:r>
              <a:rPr lang="en-DE" b="1" dirty="0"/>
              <a:t> </a:t>
            </a:r>
            <a:r>
              <a:rPr lang="en-DE" dirty="0"/>
              <a:t>for every hit. Hit with max CL for particle* is </a:t>
            </a:r>
            <a:r>
              <a:rPr lang="en-DE" b="1" dirty="0">
                <a:solidFill>
                  <a:schemeClr val="accent1"/>
                </a:solidFill>
              </a:rPr>
              <a:t>condensation point (CP)</a:t>
            </a:r>
          </a:p>
          <a:p>
            <a:endParaRPr lang="en-DE" b="1" dirty="0">
              <a:solidFill>
                <a:schemeClr val="accent1"/>
              </a:solidFill>
            </a:endParaRPr>
          </a:p>
          <a:p>
            <a:r>
              <a:rPr lang="en-DE" sz="1400" dirty="0">
                <a:solidFill>
                  <a:schemeClr val="accent6"/>
                </a:solidFill>
              </a:rPr>
              <a:t>*during inference: for cluster</a:t>
            </a:r>
            <a:endParaRPr lang="en-DE" dirty="0">
              <a:solidFill>
                <a:schemeClr val="accent6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BEF635-45D0-5ADE-4673-264AF40C0CA0}"/>
              </a:ext>
            </a:extLst>
          </p:cNvPr>
          <p:cNvCxnSpPr>
            <a:cxnSpLocks/>
          </p:cNvCxnSpPr>
          <p:nvPr/>
        </p:nvCxnSpPr>
        <p:spPr>
          <a:xfrm flipH="1">
            <a:off x="2591616" y="1144859"/>
            <a:ext cx="1096340" cy="768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74E94DA3-E2AA-234C-A1B2-E0399FBC0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616" y="3737007"/>
            <a:ext cx="3963567" cy="241597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75B199A-9ABA-3F84-4CBA-E504240C8954}"/>
              </a:ext>
            </a:extLst>
          </p:cNvPr>
          <p:cNvSpPr txBox="1"/>
          <p:nvPr/>
        </p:nvSpPr>
        <p:spPr>
          <a:xfrm>
            <a:off x="4029765" y="3198398"/>
            <a:ext cx="3570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Attractive loss function </a:t>
            </a:r>
            <a:br>
              <a:rPr lang="en-DE" b="1" dirty="0">
                <a:solidFill>
                  <a:schemeClr val="accent1"/>
                </a:solidFill>
              </a:rPr>
            </a:br>
            <a:r>
              <a:rPr lang="en-DE" dirty="0"/>
              <a:t>rewards hits close to </a:t>
            </a:r>
            <a:r>
              <a:rPr lang="en-DE" u="sng" dirty="0"/>
              <a:t>their</a:t>
            </a:r>
            <a:r>
              <a:rPr lang="en-DE" dirty="0"/>
              <a:t> CP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q</a:t>
            </a:r>
            <a:r>
              <a:rPr lang="en-DE" sz="1400" dirty="0">
                <a:solidFill>
                  <a:schemeClr val="accent6"/>
                </a:solidFill>
              </a:rPr>
              <a:t>uadratic potential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A</a:t>
            </a:r>
            <a:r>
              <a:rPr lang="en-DE" sz="1400" dirty="0">
                <a:solidFill>
                  <a:schemeClr val="accent6"/>
                </a:solidFill>
              </a:rPr>
              <a:t>ttraction stronger if CP’s CL is high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D30B3C-6BB5-0084-E6FA-53170561279E}"/>
              </a:ext>
            </a:extLst>
          </p:cNvPr>
          <p:cNvSpPr txBox="1"/>
          <p:nvPr/>
        </p:nvSpPr>
        <p:spPr>
          <a:xfrm>
            <a:off x="7653738" y="348171"/>
            <a:ext cx="3995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Repulsive loss function </a:t>
            </a:r>
            <a:br>
              <a:rPr lang="en-DE" b="1" dirty="0">
                <a:solidFill>
                  <a:schemeClr val="accent1"/>
                </a:solidFill>
              </a:rPr>
            </a:br>
            <a:r>
              <a:rPr lang="en-DE" dirty="0"/>
              <a:t>penalizes hits close to </a:t>
            </a:r>
            <a:r>
              <a:rPr lang="en-DE" u="sng" dirty="0"/>
              <a:t>other</a:t>
            </a:r>
            <a:r>
              <a:rPr lang="en-DE" dirty="0"/>
              <a:t> CP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h</a:t>
            </a:r>
            <a:r>
              <a:rPr lang="en-DE" sz="1400" dirty="0">
                <a:solidFill>
                  <a:schemeClr val="accent6"/>
                </a:solidFill>
              </a:rPr>
              <a:t>inge loss: no more repulsion after certain distance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r</a:t>
            </a:r>
            <a:r>
              <a:rPr lang="en-DE" sz="1400" dirty="0">
                <a:solidFill>
                  <a:schemeClr val="accent6"/>
                </a:solidFill>
              </a:rPr>
              <a:t>epulsion stronger for strong CP CLs</a:t>
            </a:r>
            <a:endParaRPr lang="en-DE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711505-582B-4EFE-F341-4369D56A1DA1}"/>
              </a:ext>
            </a:extLst>
          </p:cNvPr>
          <p:cNvSpPr txBox="1"/>
          <p:nvPr/>
        </p:nvSpPr>
        <p:spPr>
          <a:xfrm>
            <a:off x="8374290" y="4522969"/>
            <a:ext cx="327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Background loss function </a:t>
            </a:r>
            <a:br>
              <a:rPr lang="en-DE" b="1" dirty="0">
                <a:solidFill>
                  <a:schemeClr val="accent1"/>
                </a:solidFill>
              </a:rPr>
            </a:br>
            <a:r>
              <a:rPr lang="en-DE" dirty="0"/>
              <a:t>noise hits should have low CL</a:t>
            </a:r>
          </a:p>
          <a:p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9A4B3-C4A4-D4A3-5462-593032D042FD}"/>
              </a:ext>
            </a:extLst>
          </p:cNvPr>
          <p:cNvSpPr txBox="1"/>
          <p:nvPr/>
        </p:nvSpPr>
        <p:spPr>
          <a:xfrm>
            <a:off x="8421544" y="5823828"/>
            <a:ext cx="334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Loss functions implemented from Kieseler 2020 (</a:t>
            </a:r>
            <a:r>
              <a:rPr lang="en-GB" dirty="0">
                <a:hlinkClick r:id="rId6"/>
              </a:rPr>
              <a:t>2002.03605</a:t>
            </a:r>
            <a:r>
              <a:rPr lang="en-GB" dirty="0"/>
              <a:t>)</a:t>
            </a:r>
            <a:endParaRPr lang="en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0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47F1-E44C-87DC-599D-0ECFC1B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07A95F-D99A-9893-1E8E-3875BA20AB6F}"/>
              </a:ext>
            </a:extLst>
          </p:cNvPr>
          <p:cNvSpPr txBox="1"/>
          <p:nvPr/>
        </p:nvSpPr>
        <p:spPr>
          <a:xfrm>
            <a:off x="4298876" y="828720"/>
            <a:ext cx="72899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Full event is sectorized in 32 sectors (see </a:t>
            </a:r>
            <a:r>
              <a:rPr lang="en-DE" dirty="0">
                <a:hlinkClick r:id="rId2"/>
              </a:rPr>
              <a:t>2103.16701</a:t>
            </a:r>
            <a:r>
              <a:rPr lang="en-DE" dirty="0"/>
              <a:t>); 5 random sectors per batch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b="1" dirty="0"/>
              <a:t>Graph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dirty="0"/>
              <a:t>Currently: </a:t>
            </a:r>
            <a:r>
              <a:rPr lang="en-DE" b="1" dirty="0"/>
              <a:t>Geometric cuts</a:t>
            </a:r>
            <a:r>
              <a:rPr lang="en-DE" dirty="0"/>
              <a:t> only (see </a:t>
            </a:r>
            <a:r>
              <a:rPr lang="en-DE" dirty="0">
                <a:hlinkClick r:id="rId2"/>
              </a:rPr>
              <a:t>2103.16701</a:t>
            </a:r>
            <a:r>
              <a:rPr lang="en-DE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dirty="0"/>
              <a:t>Soon: Comparison to module 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dirty="0"/>
              <a:t>Mid term: transitioning to a point cloud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Main building block: </a:t>
            </a:r>
            <a:r>
              <a:rPr lang="en-DE" b="1" dirty="0"/>
              <a:t>Interaction Networks </a:t>
            </a:r>
            <a:r>
              <a:rPr lang="en-DE" dirty="0"/>
              <a:t>(</a:t>
            </a:r>
            <a:r>
              <a:rPr lang="en-GB" dirty="0">
                <a:hlinkClick r:id="rId3"/>
              </a:rPr>
              <a:t>1612.00222</a:t>
            </a:r>
            <a:r>
              <a:rPr lang="en-GB" dirty="0"/>
              <a:t>) </a:t>
            </a:r>
            <a:endParaRPr lang="en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b="1" dirty="0"/>
              <a:t>Edge classification</a:t>
            </a:r>
            <a:r>
              <a:rPr lang="en-DE" dirty="0"/>
              <a:t> (EC) performance is vital: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dirty="0"/>
              <a:t>Using FocalLoss (</a:t>
            </a:r>
            <a:r>
              <a:rPr lang="en-GB" dirty="0">
                <a:hlinkClick r:id="rId4"/>
              </a:rPr>
              <a:t>https://arxiv.org/abs/1708.02002</a:t>
            </a:r>
            <a:r>
              <a:rPr lang="en-GB" dirty="0"/>
              <a:t>) for class imbalance</a:t>
            </a:r>
            <a:endParaRPr lang="en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dirty="0"/>
              <a:t>Ignoring false negatives for edges connecting p</a:t>
            </a:r>
            <a:r>
              <a:rPr lang="en-DE" baseline="-25000" dirty="0"/>
              <a:t>T</a:t>
            </a:r>
            <a:r>
              <a:rPr lang="en-DE" dirty="0"/>
              <a:t> &lt; 0.9 GeV hits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dirty="0"/>
              <a:t>E</a:t>
            </a:r>
            <a:r>
              <a:rPr lang="en-GB" dirty="0"/>
              <a:t>C threshold is around maximum attainable MCC (and this is used to rank different ECs)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Track condensation network starts from</a:t>
            </a:r>
            <a:br>
              <a:rPr lang="en-GB" dirty="0"/>
            </a:br>
            <a:r>
              <a:rPr lang="en-GB" dirty="0"/>
              <a:t>edge classification latent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Condensation space</a:t>
            </a:r>
            <a:r>
              <a:rPr lang="en-GB" dirty="0"/>
              <a:t> dimension is ~10</a:t>
            </a:r>
            <a:endParaRPr lang="en-DE" dirty="0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C3EC2B62-CF70-BE9A-6DD2-20B09906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Some details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D3A825-8CDF-6D64-E9E3-DCEAB2AE4D69}"/>
              </a:ext>
            </a:extLst>
          </p:cNvPr>
          <p:cNvGrpSpPr/>
          <p:nvPr/>
        </p:nvGrpSpPr>
        <p:grpSpPr>
          <a:xfrm>
            <a:off x="494022" y="817121"/>
            <a:ext cx="3503620" cy="5486512"/>
            <a:chOff x="494022" y="817121"/>
            <a:chExt cx="3503620" cy="54865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BF1F02-059F-8D6C-591D-60A17957CCEB}"/>
                </a:ext>
              </a:extLst>
            </p:cNvPr>
            <p:cNvSpPr txBox="1"/>
            <p:nvPr/>
          </p:nvSpPr>
          <p:spPr>
            <a:xfrm>
              <a:off x="507257" y="5995856"/>
              <a:ext cx="318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E" sz="1400" dirty="0">
                  <a:solidFill>
                    <a:schemeClr val="accent6"/>
                  </a:solidFill>
                </a:rPr>
                <a:t>IN: Interaction Network</a:t>
              </a:r>
            </a:p>
          </p:txBody>
        </p:sp>
        <p:pic>
          <p:nvPicPr>
            <p:cNvPr id="29" name="Picture 28" descr="A picture containing text, screenshot, font, number&#10;&#10;Description automatically generated">
              <a:extLst>
                <a:ext uri="{FF2B5EF4-FFF2-40B4-BE49-F238E27FC236}">
                  <a16:creationId xmlns:a16="http://schemas.microsoft.com/office/drawing/2014/main" id="{59165EBF-D8CB-7641-EAB2-13A797F3B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022" y="1248858"/>
              <a:ext cx="3503620" cy="469916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215C8D-805B-4DDE-CA3B-93AEC1686704}"/>
                </a:ext>
              </a:extLst>
            </p:cNvPr>
            <p:cNvSpPr txBox="1"/>
            <p:nvPr/>
          </p:nvSpPr>
          <p:spPr>
            <a:xfrm>
              <a:off x="494022" y="817121"/>
              <a:ext cx="350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DE" dirty="0">
                  <a:solidFill>
                    <a:schemeClr val="accent6"/>
                  </a:solidFill>
                </a:rPr>
                <a:t>Detailed sketch in backup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72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2F86-2FB9-426A-F60A-0FE5890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47F1-E44C-87DC-599D-0ECFC1B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F71-4877-4317-97F3-C81C380533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45186-9B3F-EAFF-AD83-897A8F45004B}"/>
              </a:ext>
            </a:extLst>
          </p:cNvPr>
          <p:cNvSpPr txBox="1"/>
          <p:nvPr/>
        </p:nvSpPr>
        <p:spPr>
          <a:xfrm>
            <a:off x="237893" y="674250"/>
            <a:ext cx="35386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b="1" dirty="0">
                <a:solidFill>
                  <a:schemeClr val="accent1"/>
                </a:solidFill>
              </a:rPr>
              <a:t>Perfect</a:t>
            </a:r>
          </a:p>
          <a:p>
            <a:pPr algn="ctr"/>
            <a:r>
              <a:rPr lang="en-DE" sz="1400" dirty="0"/>
              <a:t>Cluster contains only hits from one particle </a:t>
            </a:r>
          </a:p>
          <a:p>
            <a:pPr algn="ctr"/>
            <a:r>
              <a:rPr lang="en-DE" sz="1400" dirty="0"/>
              <a:t>and</a:t>
            </a:r>
          </a:p>
          <a:p>
            <a:pPr algn="ctr"/>
            <a:r>
              <a:rPr lang="en-DE" sz="1400" dirty="0"/>
              <a:t>no hits outside of cluster</a:t>
            </a:r>
          </a:p>
          <a:p>
            <a:pPr algn="ctr"/>
            <a:r>
              <a:rPr lang="en-D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98B73-6303-8C1F-8853-7DCCB74B78D4}"/>
              </a:ext>
            </a:extLst>
          </p:cNvPr>
          <p:cNvSpPr txBox="1"/>
          <p:nvPr/>
        </p:nvSpPr>
        <p:spPr>
          <a:xfrm>
            <a:off x="2007219" y="4108915"/>
            <a:ext cx="366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</a:t>
            </a:r>
            <a:r>
              <a:rPr lang="en-DE" sz="1400" dirty="0"/>
              <a:t>lusters with &lt; 3 hits or non-reconstructable majority particle are discarded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B543EC-ABD2-62FC-42BD-2384DBB38656}"/>
              </a:ext>
            </a:extLst>
          </p:cNvPr>
          <p:cNvCxnSpPr>
            <a:cxnSpLocks/>
          </p:cNvCxnSpPr>
          <p:nvPr/>
        </p:nvCxnSpPr>
        <p:spPr>
          <a:xfrm flipH="1" flipV="1">
            <a:off x="2193073" y="3828588"/>
            <a:ext cx="96644" cy="371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F4EAC1-D4E3-71A2-5ADD-C2A1AAAF5E12}"/>
              </a:ext>
            </a:extLst>
          </p:cNvPr>
          <p:cNvSpPr txBox="1"/>
          <p:nvPr/>
        </p:nvSpPr>
        <p:spPr>
          <a:xfrm>
            <a:off x="836193" y="4988312"/>
            <a:ext cx="2342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</a:t>
            </a:r>
            <a:r>
              <a:rPr lang="en-DE" dirty="0"/>
              <a:t>erfect efficiency = </a:t>
            </a:r>
            <a:r>
              <a:rPr lang="en-DE" b="1" dirty="0">
                <a:solidFill>
                  <a:schemeClr val="accent1"/>
                </a:solidFill>
              </a:rPr>
              <a:t>1/5</a:t>
            </a:r>
          </a:p>
          <a:p>
            <a:pPr algn="ctr"/>
            <a:r>
              <a:rPr lang="en-DE" dirty="0"/>
              <a:t>Perfect fakes = </a:t>
            </a:r>
            <a:r>
              <a:rPr lang="en-DE" b="1" dirty="0">
                <a:solidFill>
                  <a:schemeClr val="accent1"/>
                </a:solidFill>
              </a:rPr>
              <a:t>5/5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BF87E2-0F2A-8B90-94F0-381015299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000" y="1721065"/>
            <a:ext cx="3184300" cy="2213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40A34C-91A3-9EEB-F6DA-80FA55BCF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7163" y="1721065"/>
            <a:ext cx="3184300" cy="22139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B34974-114A-6DA3-53C7-B93FA854F140}"/>
              </a:ext>
            </a:extLst>
          </p:cNvPr>
          <p:cNvSpPr txBox="1"/>
          <p:nvPr/>
        </p:nvSpPr>
        <p:spPr>
          <a:xfrm>
            <a:off x="3198540" y="4598208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#reconstructable particles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BFA026-537B-FBD3-ED0F-B05A00A1A1F6}"/>
              </a:ext>
            </a:extLst>
          </p:cNvPr>
          <p:cNvCxnSpPr>
            <a:cxnSpLocks/>
          </p:cNvCxnSpPr>
          <p:nvPr/>
        </p:nvCxnSpPr>
        <p:spPr>
          <a:xfrm flipH="1">
            <a:off x="3092605" y="4854499"/>
            <a:ext cx="505769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66B900E-6280-CB3C-A352-EF1A6F9FBB67}"/>
              </a:ext>
            </a:extLst>
          </p:cNvPr>
          <p:cNvSpPr txBox="1"/>
          <p:nvPr/>
        </p:nvSpPr>
        <p:spPr>
          <a:xfrm>
            <a:off x="4148418" y="672993"/>
            <a:ext cx="3895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b="1" dirty="0">
                <a:solidFill>
                  <a:schemeClr val="accent1"/>
                </a:solidFill>
              </a:rPr>
              <a:t>LHC</a:t>
            </a:r>
          </a:p>
          <a:p>
            <a:pPr algn="ctr"/>
            <a:r>
              <a:rPr lang="en-DE" sz="1400" dirty="0"/>
              <a:t>Cluster contains &gt;= 75% hits from one particle</a:t>
            </a:r>
          </a:p>
          <a:p>
            <a:pPr algn="ctr"/>
            <a:r>
              <a:rPr lang="en-DE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0EE3B7-BE7E-7F62-908E-50557FCDC63B}"/>
              </a:ext>
            </a:extLst>
          </p:cNvPr>
          <p:cNvSpPr txBox="1"/>
          <p:nvPr/>
        </p:nvSpPr>
        <p:spPr>
          <a:xfrm>
            <a:off x="7918492" y="672993"/>
            <a:ext cx="3983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b="1" dirty="0">
                <a:solidFill>
                  <a:schemeClr val="accent1"/>
                </a:solidFill>
              </a:rPr>
              <a:t>Double Majority</a:t>
            </a:r>
          </a:p>
          <a:p>
            <a:pPr algn="ctr"/>
            <a:r>
              <a:rPr lang="en-DE" sz="1400" dirty="0"/>
              <a:t>Cluster contains &gt;= 50% hits from one particle</a:t>
            </a:r>
          </a:p>
          <a:p>
            <a:pPr algn="ctr"/>
            <a:r>
              <a:rPr lang="en-DE" sz="1400" dirty="0"/>
              <a:t>and</a:t>
            </a:r>
          </a:p>
          <a:p>
            <a:pPr algn="ctr"/>
            <a:r>
              <a:rPr lang="en-DE" sz="1400" dirty="0"/>
              <a:t>This particle has &lt; 50% of its hits outside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827C5A-E214-63AE-DE35-D131EDBF1842}"/>
              </a:ext>
            </a:extLst>
          </p:cNvPr>
          <p:cNvSpPr txBox="1"/>
          <p:nvPr/>
        </p:nvSpPr>
        <p:spPr>
          <a:xfrm>
            <a:off x="5069661" y="5013890"/>
            <a:ext cx="205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LHC</a:t>
            </a:r>
            <a:r>
              <a:rPr lang="en-DE" dirty="0"/>
              <a:t> efficiency = </a:t>
            </a:r>
            <a:r>
              <a:rPr lang="en-DE" b="1" dirty="0">
                <a:solidFill>
                  <a:schemeClr val="accent1"/>
                </a:solidFill>
              </a:rPr>
              <a:t>2/5</a:t>
            </a:r>
          </a:p>
          <a:p>
            <a:pPr algn="ctr"/>
            <a:r>
              <a:rPr lang="en-DE" dirty="0"/>
              <a:t>LHC fakes = </a:t>
            </a:r>
            <a:r>
              <a:rPr lang="en-DE" b="1" dirty="0">
                <a:solidFill>
                  <a:schemeClr val="accent1"/>
                </a:solidFill>
              </a:rPr>
              <a:t>4/6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214A25-F983-D8A2-F618-92E18C5CDCA0}"/>
              </a:ext>
            </a:extLst>
          </p:cNvPr>
          <p:cNvSpPr txBox="1"/>
          <p:nvPr/>
        </p:nvSpPr>
        <p:spPr>
          <a:xfrm>
            <a:off x="9055798" y="4988311"/>
            <a:ext cx="2027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DM</a:t>
            </a:r>
            <a:r>
              <a:rPr lang="en-DE" dirty="0"/>
              <a:t> efficiency = </a:t>
            </a:r>
            <a:r>
              <a:rPr lang="en-DE" b="1" dirty="0">
                <a:solidFill>
                  <a:schemeClr val="accent1"/>
                </a:solidFill>
              </a:rPr>
              <a:t>2/5</a:t>
            </a:r>
          </a:p>
          <a:p>
            <a:pPr algn="ctr"/>
            <a:r>
              <a:rPr lang="en-DE" dirty="0"/>
              <a:t>DM fakes = </a:t>
            </a:r>
            <a:r>
              <a:rPr lang="en-DE" b="1" dirty="0">
                <a:solidFill>
                  <a:schemeClr val="accent1"/>
                </a:solidFill>
              </a:rPr>
              <a:t>4/5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0C37B3-D437-3C0F-585B-643D81A53812}"/>
              </a:ext>
            </a:extLst>
          </p:cNvPr>
          <p:cNvSpPr txBox="1"/>
          <p:nvPr/>
        </p:nvSpPr>
        <p:spPr>
          <a:xfrm>
            <a:off x="153194" y="5872531"/>
            <a:ext cx="8415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600" dirty="0"/>
              <a:t>We also evaluate these </a:t>
            </a:r>
            <a:r>
              <a:rPr lang="en-DE" sz="1600" b="1" dirty="0">
                <a:solidFill>
                  <a:schemeClr val="accent1"/>
                </a:solidFill>
              </a:rPr>
              <a:t>metrics at pT thresholds</a:t>
            </a:r>
            <a:r>
              <a:rPr lang="en-DE" sz="1600" dirty="0"/>
              <a:t>: pT cut is applied to majority particle of cluster or particle (this is </a:t>
            </a:r>
            <a:r>
              <a:rPr lang="en-DE" sz="1600" u="sng" dirty="0"/>
              <a:t>not</a:t>
            </a:r>
            <a:r>
              <a:rPr lang="en-DE" sz="1600" dirty="0"/>
              <a:t> a truth cut on the data, but simply a efficiency vs pT study)</a:t>
            </a:r>
            <a:endParaRPr lang="en-DE" sz="1600" u="sng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A79B26-D6C7-D982-C2C4-D5747257318D}"/>
              </a:ext>
            </a:extLst>
          </p:cNvPr>
          <p:cNvSpPr txBox="1"/>
          <p:nvPr/>
        </p:nvSpPr>
        <p:spPr>
          <a:xfrm>
            <a:off x="6200031" y="4270641"/>
            <a:ext cx="266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/>
              <a:t>#clusters with &gt;= 3 hits &amp; majority particle reconstructable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F40D63-E0B1-6668-1B05-A87A8C91D3AB}"/>
              </a:ext>
            </a:extLst>
          </p:cNvPr>
          <p:cNvCxnSpPr>
            <a:cxnSpLocks/>
          </p:cNvCxnSpPr>
          <p:nvPr/>
        </p:nvCxnSpPr>
        <p:spPr>
          <a:xfrm flipH="1">
            <a:off x="7060474" y="4774138"/>
            <a:ext cx="477457" cy="385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0682EE0-35A4-7369-1EC8-8691745A6FDD}"/>
              </a:ext>
            </a:extLst>
          </p:cNvPr>
          <p:cNvSpPr txBox="1"/>
          <p:nvPr/>
        </p:nvSpPr>
        <p:spPr>
          <a:xfrm>
            <a:off x="10040715" y="4473241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#reconstructable particles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1A920C-A5E5-B625-D641-AFF4E90C20AF}"/>
              </a:ext>
            </a:extLst>
          </p:cNvPr>
          <p:cNvCxnSpPr>
            <a:cxnSpLocks/>
          </p:cNvCxnSpPr>
          <p:nvPr/>
        </p:nvCxnSpPr>
        <p:spPr>
          <a:xfrm flipH="1">
            <a:off x="11000031" y="4748653"/>
            <a:ext cx="482631" cy="343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B40C1E9-D546-8FF7-8FBD-0C53E98D5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72" y="1689993"/>
            <a:ext cx="3225547" cy="2242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170F7-A1F2-2109-6ABA-D6E27D0D4D8E}"/>
              </a:ext>
            </a:extLst>
          </p:cNvPr>
          <p:cNvSpPr txBox="1"/>
          <p:nvPr/>
        </p:nvSpPr>
        <p:spPr>
          <a:xfrm>
            <a:off x="9134540" y="6000341"/>
            <a:ext cx="290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  <a:r>
              <a:rPr lang="en-DE" dirty="0"/>
              <a:t>econstructable: &gt;= 3 hits</a:t>
            </a:r>
          </a:p>
        </p:txBody>
      </p:sp>
    </p:spTree>
    <p:extLst>
      <p:ext uri="{BB962C8B-B14F-4D97-AF65-F5344CB8AC3E}">
        <p14:creationId xmlns:p14="http://schemas.microsoft.com/office/powerpoint/2010/main" val="41239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31" grpId="0"/>
      <p:bldP spid="32" grpId="0"/>
      <p:bldP spid="33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7|22.7|40.8|3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|1.3|0.7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202020"/>
      </a:dk1>
      <a:lt1>
        <a:srgbClr val="FFFFFF"/>
      </a:lt1>
      <a:dk2>
        <a:srgbClr val="44546A"/>
      </a:dk2>
      <a:lt2>
        <a:srgbClr val="D9D9D9"/>
      </a:lt2>
      <a:accent1>
        <a:srgbClr val="E77500"/>
      </a:accent1>
      <a:accent2>
        <a:srgbClr val="A20043"/>
      </a:accent2>
      <a:accent3>
        <a:srgbClr val="A20043"/>
      </a:accent3>
      <a:accent4>
        <a:srgbClr val="FFC000"/>
      </a:accent4>
      <a:accent5>
        <a:srgbClr val="5B9BD5"/>
      </a:accent5>
      <a:accent6>
        <a:srgbClr val="808080"/>
      </a:accent6>
      <a:hlink>
        <a:srgbClr val="E775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12278</TotalTime>
  <Words>905</Words>
  <Application>Microsoft Macintosh PowerPoint</Application>
  <PresentationFormat>Widescreen</PresentationFormat>
  <Paragraphs>160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Object Condensation Tracking</vt:lpstr>
      <vt:lpstr>Tracking</vt:lpstr>
      <vt:lpstr>Tracking as an edge classification task</vt:lpstr>
      <vt:lpstr>Tracking with Object Condensation: Vision</vt:lpstr>
      <vt:lpstr>Object condensation in action</vt:lpstr>
      <vt:lpstr>Object condensation: Our current pipeline</vt:lpstr>
      <vt:lpstr>Object condensation: Training losses</vt:lpstr>
      <vt:lpstr>Some details</vt:lpstr>
      <vt:lpstr>Metrics</vt:lpstr>
      <vt:lpstr>Most recent result</vt:lpstr>
      <vt:lpstr>Summary</vt:lpstr>
      <vt:lpstr>Shoutouts: More object condensation</vt:lpstr>
      <vt:lpstr>Backup</vt:lpstr>
      <vt:lpstr>Point cloud sectorization</vt:lpstr>
      <vt:lpstr>Architecture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ETP Standard User</dc:creator>
  <cp:lastModifiedBy>Kilian A. Lieret</cp:lastModifiedBy>
  <cp:revision>88</cp:revision>
  <cp:lastPrinted>2022-05-26T19:38:59Z</cp:lastPrinted>
  <dcterms:created xsi:type="dcterms:W3CDTF">2021-09-24T10:05:06Z</dcterms:created>
  <dcterms:modified xsi:type="dcterms:W3CDTF">2023-05-09T15:10:34Z</dcterms:modified>
</cp:coreProperties>
</file>