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19"/>
  </p:notesMasterIdLst>
  <p:sldIdLst>
    <p:sldId id="256" r:id="rId4"/>
    <p:sldId id="257" r:id="rId5"/>
    <p:sldId id="259" r:id="rId6"/>
    <p:sldId id="260" r:id="rId7"/>
    <p:sldId id="268" r:id="rId8"/>
    <p:sldId id="262" r:id="rId9"/>
    <p:sldId id="267" r:id="rId10"/>
    <p:sldId id="263" r:id="rId11"/>
    <p:sldId id="269" r:id="rId12"/>
    <p:sldId id="264" r:id="rId13"/>
    <p:sldId id="270" r:id="rId14"/>
    <p:sldId id="265" r:id="rId15"/>
    <p:sldId id="271" r:id="rId16"/>
    <p:sldId id="266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F33488-AC88-B732-5203-0118921550FF}" v="353" dt="2023-05-03T17:56:15.860"/>
    <p1510:client id="{2F5D6B20-0340-DC99-FB11-66489451A747}" v="308" dt="2023-05-03T21:37:36.519"/>
    <p1510:client id="{8201A2FD-C8B8-2BC0-E38A-EC5D9BCE91EC}" v="121" dt="2023-05-03T18:30:44.106"/>
    <p1510:client id="{B296A55A-DC7B-D145-0AD0-A21B818D6DC8}" v="26" dt="2023-05-07T19:56:41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A4F96-698E-C04C-8BED-256FEC1827C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A8E5F-51E4-214B-9849-D53EAD030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6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B142-0C34-894E-821C-FE65988D1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FF29D-8AF4-3B4C-BC9A-F20721DD0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759C-7001-1446-98A1-F5810D763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2B3AE-39B2-2E4A-83E9-0B058E32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981B2-6A4E-D341-9561-4D149690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8575-64DE-7648-BF9E-2F6C013F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36E56-5D3A-A648-9AD7-D5DA2E812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8859E-DA43-244A-A87A-C0F1DD6F5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B2E3A-CB40-3647-BBF4-3C01503C7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8B736-21D6-8041-8AF1-9D12FFDA4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ED961-C415-0242-9669-25C25A4F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6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8DBA-B2CD-1048-94BA-B9948864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88D87-22B2-A446-A4B1-87060BC2A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F2A1-6C32-844A-AC07-1E70C92D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A96D6-1584-FF4F-BFC3-BCA32D23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AC9E-A768-624F-8917-ED01D237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64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D6089B-1DA6-5D40-AFE3-0C9B31576A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C669C3-418B-7E45-A18B-4F59C46C9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AB536-8589-7546-9FA0-38FA672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899AD-7E30-5448-896D-CEE0BF6C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D5F5C-59D7-8F46-80AC-D8D33B5A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6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78AD6-8C1E-E147-90C9-3336990F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BE9B7-5CC6-D743-9D3B-9B2E69BA9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40E25-1766-A148-9362-B66F3949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B4B8B-487D-7746-96E0-D4EF79E2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18CEE-7D00-904A-A0A0-2F2F28FB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9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245A-5908-674A-8DA5-BF36CF7E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C94EB-08AB-A247-8451-93AE9A84E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3CB1E-B133-8B4B-AE5E-B5986163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467D1-564F-5242-9279-6A5E0D4F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F6B0-B9F7-814A-B344-451018C1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517DA-0F0C-9A4D-9058-B95D494D7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3C0A4-BC44-E846-99B7-634CD3E4A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5B2F1-9630-7E43-93E3-4A788B7FC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C3B0C-D8ED-034E-8C42-8F31DB14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AECE7-BD7F-4541-8F09-D676C753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6C198-5828-3548-A2DB-5CB42481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28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12564-8D04-384D-9A04-FD27BEAB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2774B-44E8-6E43-B30F-80FB42DB2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1DE64-58F8-544A-8783-027845A82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DCA4F-9933-F847-8C79-F64E506BA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07543-3045-DC43-951F-03F7EBC43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CF144-600F-494E-9F37-CFA05ED3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6D769A-F1E0-BD47-8B6D-F2B91C7F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33E42-9D94-5743-8045-3098B150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9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8674-7E14-4B4E-AF24-75E845F2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88D71-A869-AB4E-9BCA-0E4AB386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87555-4FEB-E74D-ABBE-D3689565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374FD-D141-9242-9BD4-F13BD15B0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1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7B5F32-4903-D845-81AB-D4647AD2D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5CEFD-0B56-E046-B682-FAEDB7B9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A651-6135-4242-AEE3-665194CD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8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5CEFD-0B56-E046-B682-FAEDB7B9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2106" y="6524130"/>
            <a:ext cx="8058908" cy="365125"/>
          </a:xfrm>
        </p:spPr>
        <p:txBody>
          <a:bodyPr/>
          <a:lstStyle>
            <a:lvl1pPr>
              <a:defRPr b="0">
                <a:latin typeface="Chalkboard SE" panose="03050602040202020205" pitchFamily="66" charset="77"/>
              </a:defRPr>
            </a:lvl1pPr>
          </a:lstStyle>
          <a:p>
            <a:r>
              <a:rPr lang="en-US"/>
              <a:t>CHEP 2023 | Uncertainty Aware Machine Learning Models for Particle Physics Applications | </a:t>
            </a:r>
            <a:r>
              <a:rPr lang="en-US" err="1"/>
              <a:t>kishan@jlab.org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3FA05-7629-644B-B768-0D8AFE55CE98}"/>
              </a:ext>
            </a:extLst>
          </p:cNvPr>
          <p:cNvSpPr/>
          <p:nvPr userDrawn="1"/>
        </p:nvSpPr>
        <p:spPr>
          <a:xfrm>
            <a:off x="0" y="838899"/>
            <a:ext cx="12192000" cy="5033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BC8F2-63AF-AD4D-957A-57A8815E7847}"/>
              </a:ext>
            </a:extLst>
          </p:cNvPr>
          <p:cNvSpPr/>
          <p:nvPr userDrawn="1"/>
        </p:nvSpPr>
        <p:spPr>
          <a:xfrm>
            <a:off x="-1" y="864066"/>
            <a:ext cx="302003" cy="549228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7BF683C-8916-9740-8EF4-2F2184708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670" y="6356350"/>
            <a:ext cx="16891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6CE678-812E-2944-8B04-A9BF91257D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13" y="6448629"/>
            <a:ext cx="1764121" cy="2961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A651-6135-4242-AEE3-665194CD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336" y="6016392"/>
            <a:ext cx="4026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E4A31E-0351-9D44-A886-A7A10A443F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111E-E182-AE41-9332-C8E3B9C5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F3B0-AEB2-1948-B8BA-31DC599E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BDA4A-FA33-E649-8E12-0327B2452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AEBAE-9A4D-CE40-8E30-6510967E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CHEP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87A09-9E0C-3246-8B27-3B1D18CE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C8F22-02FF-6D47-802E-6022274F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4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B4173-D2F1-3741-8D75-DCF37736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318BF-7A47-B14D-9337-19DECD961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8CB91-49C5-434E-BD8B-7628AEB40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CHEP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086EF-B1C0-1742-8413-1331CD1C0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Uncertainty Aware Machine Learning Models for Particle Physics Applications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B8A17-C779-4A49-91B3-4DD9D8A3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4A31E-0351-9D44-A886-A7A10A44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3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ab/abstract/10.1103/PhysRevAccelBeams.26.044602" TargetMode="External"/><Relationship Id="rId2" Type="http://schemas.openxmlformats.org/officeDocument/2006/relationships/hyperlink" Target="https://journals.aps.org/prab/abstract/10.1103/PhysRevAccelBeams.25.122802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roceedings.neurips.cc/paper/2020/file/543e83748234f7cbab21aa0ade66565f-Paper.pdf" TargetMode="External"/><Relationship Id="rId5" Type="http://schemas.openxmlformats.org/officeDocument/2006/relationships/hyperlink" Target="https://arxiv.org/abs/2203.05999" TargetMode="External"/><Relationship Id="rId4" Type="http://schemas.openxmlformats.org/officeDocument/2006/relationships/hyperlink" Target="https://ml4physicalsciences.github.io/2022/files/NeurIPS_ML4PS_2022_182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0DF70-358F-3248-AFC2-2F63BAA9D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582" y="660450"/>
            <a:ext cx="10846966" cy="2387600"/>
          </a:xfrm>
        </p:spPr>
        <p:txBody>
          <a:bodyPr>
            <a:normAutofit/>
          </a:bodyPr>
          <a:lstStyle/>
          <a:p>
            <a:r>
              <a:rPr lang="en-US" sz="4000">
                <a:latin typeface="Book Antiqua" panose="02040602050305030304" pitchFamily="18" charset="0"/>
              </a:rPr>
              <a:t>Uncertainty Aware Machine Learning Models for Particle Physics Applications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E29F5-83FE-C94F-A90F-89D906BD4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473" y="3354628"/>
            <a:ext cx="4411140" cy="12776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Book Antiqua"/>
              </a:rPr>
              <a:t>Kishansingh Rajput</a:t>
            </a:r>
          </a:p>
          <a:p>
            <a:r>
              <a:rPr lang="en-US" sz="1600">
                <a:latin typeface="Book Antiqua"/>
              </a:rPr>
              <a:t>Diana McSpadden, Malachi Schram</a:t>
            </a:r>
          </a:p>
          <a:p>
            <a:r>
              <a:rPr lang="en-US" sz="1600">
                <a:solidFill>
                  <a:schemeClr val="bg2">
                    <a:lumMod val="50000"/>
                  </a:schemeClr>
                </a:solidFill>
                <a:latin typeface="Book Antiqua"/>
              </a:rPr>
              <a:t>Thomas Jefferson National Accelerator Facility</a:t>
            </a:r>
            <a:r>
              <a:rPr lang="en-US" sz="1600">
                <a:latin typeface="Book Antiqua"/>
              </a:rPr>
              <a:t>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AA8B7-8260-114A-AD80-4B6D9374971B}"/>
              </a:ext>
            </a:extLst>
          </p:cNvPr>
          <p:cNvSpPr txBox="1"/>
          <p:nvPr/>
        </p:nvSpPr>
        <p:spPr>
          <a:xfrm>
            <a:off x="5396070" y="4487159"/>
            <a:ext cx="233429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latin typeface="Book Antiqua"/>
              </a:rPr>
              <a:t>Willem Blokland</a:t>
            </a:r>
          </a:p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Book Antiqua"/>
              </a:rPr>
              <a:t>Oak Ridge National Laboratory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FC1FB-F78A-6F44-B621-4D8F37CC7B9D}"/>
              </a:ext>
            </a:extLst>
          </p:cNvPr>
          <p:cNvSpPr txBox="1"/>
          <p:nvPr/>
        </p:nvSpPr>
        <p:spPr>
          <a:xfrm>
            <a:off x="8255529" y="4487159"/>
            <a:ext cx="135325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latin typeface="Book Antiqua"/>
              </a:rPr>
              <a:t>Zhiwen Zhao</a:t>
            </a:r>
          </a:p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Book Antiqua"/>
              </a:rPr>
              <a:t>Duke University</a:t>
            </a:r>
            <a:r>
              <a:rPr lang="en-US" sz="1200">
                <a:latin typeface="Book Antiqua"/>
              </a:rPr>
              <a:t> </a:t>
            </a:r>
            <a:endParaRPr lang="en-US" sz="12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F0713-8DF4-CC4A-8BD9-EB2F5F301BEA}"/>
              </a:ext>
            </a:extLst>
          </p:cNvPr>
          <p:cNvSpPr txBox="1"/>
          <p:nvPr/>
        </p:nvSpPr>
        <p:spPr>
          <a:xfrm>
            <a:off x="2211996" y="4487159"/>
            <a:ext cx="282160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latin typeface="Book Antiqua"/>
              </a:rPr>
              <a:t>Karthik Somayaji, Peng Li</a:t>
            </a:r>
          </a:p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Book Antiqua"/>
              </a:rPr>
              <a:t>University of California, Santa Barbara</a:t>
            </a:r>
          </a:p>
        </p:txBody>
      </p:sp>
      <p:pic>
        <p:nvPicPr>
          <p:cNvPr id="7" name="Picture 7" descr="Communications Dept. Resources | Jefferson Lab">
            <a:extLst>
              <a:ext uri="{FF2B5EF4-FFF2-40B4-BE49-F238E27FC236}">
                <a16:creationId xmlns:a16="http://schemas.microsoft.com/office/drawing/2014/main" id="{FD76A2B3-9FFC-C3A7-E4DF-035C61974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" y="5969548"/>
            <a:ext cx="2813268" cy="892284"/>
          </a:xfrm>
          <a:prstGeom prst="rect">
            <a:avLst/>
          </a:prstGeom>
        </p:spPr>
      </p:pic>
      <p:pic>
        <p:nvPicPr>
          <p:cNvPr id="8" name="Picture 8" descr="Logos – Website Standards">
            <a:extLst>
              <a:ext uri="{FF2B5EF4-FFF2-40B4-BE49-F238E27FC236}">
                <a16:creationId xmlns:a16="http://schemas.microsoft.com/office/drawing/2014/main" id="{D5D93364-EBA1-E8DD-818C-F8D7B8F47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13" y="6165094"/>
            <a:ext cx="2200165" cy="527468"/>
          </a:xfrm>
          <a:prstGeom prst="rect">
            <a:avLst/>
          </a:prstGeom>
        </p:spPr>
      </p:pic>
      <p:pic>
        <p:nvPicPr>
          <p:cNvPr id="9" name="Picture 9" descr="University of California, Santa Barbara - Wikipedia">
            <a:extLst>
              <a:ext uri="{FF2B5EF4-FFF2-40B4-BE49-F238E27FC236}">
                <a16:creationId xmlns:a16="http://schemas.microsoft.com/office/drawing/2014/main" id="{F33AF02A-188D-9869-1AA3-5C20C45E8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631" y="5866666"/>
            <a:ext cx="861564" cy="887839"/>
          </a:xfrm>
          <a:prstGeom prst="rect">
            <a:avLst/>
          </a:prstGeom>
        </p:spPr>
      </p:pic>
      <p:pic>
        <p:nvPicPr>
          <p:cNvPr id="10" name="Picture 10" descr="File:Duke University logo.svg - Wikipedia">
            <a:extLst>
              <a:ext uri="{FF2B5EF4-FFF2-40B4-BE49-F238E27FC236}">
                <a16:creationId xmlns:a16="http://schemas.microsoft.com/office/drawing/2014/main" id="{47A561C4-FBD6-8AC9-EADE-A4948C1CD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6675" y="5938235"/>
            <a:ext cx="1788511" cy="77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537C33-6766-AB4D-8261-256BB731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D7340-0E86-E64D-A5F4-0CC6B2A0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773DB-7A4A-E343-84DA-E904FBA8C388}"/>
              </a:ext>
            </a:extLst>
          </p:cNvPr>
          <p:cNvSpPr/>
          <p:nvPr/>
        </p:nvSpPr>
        <p:spPr>
          <a:xfrm>
            <a:off x="260220" y="378828"/>
            <a:ext cx="5572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Uncertainty Aware PID for SoLID</a:t>
            </a:r>
          </a:p>
        </p:txBody>
      </p:sp>
      <p:pic>
        <p:nvPicPr>
          <p:cNvPr id="1026" name="Picture 2" descr="page4image27022208">
            <a:extLst>
              <a:ext uri="{FF2B5EF4-FFF2-40B4-BE49-F238E27FC236}">
                <a16:creationId xmlns:a16="http://schemas.microsoft.com/office/drawing/2014/main" id="{73431D5D-CFBD-E549-B5FC-808D1105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6" y="958239"/>
            <a:ext cx="2885292" cy="38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D07BD-35E3-BB49-AC27-FC4C52CB20A2}"/>
              </a:ext>
            </a:extLst>
          </p:cNvPr>
          <p:cNvSpPr txBox="1"/>
          <p:nvPr/>
        </p:nvSpPr>
        <p:spPr>
          <a:xfrm>
            <a:off x="3309498" y="1096856"/>
            <a:ext cx="7867859" cy="319068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Book Antiqua"/>
              </a:rPr>
              <a:t>Cherenkov Readout:</a:t>
            </a:r>
            <a:br>
              <a:rPr lang="en-US" sz="2800" b="1">
                <a:latin typeface="Book Antiqua" panose="02040602050305030304" pitchFamily="18" charset="0"/>
              </a:rPr>
            </a:br>
            <a:r>
              <a:rPr lang="en-US">
                <a:latin typeface="Book Antiqua"/>
              </a:rPr>
              <a:t>each 5cmx5cm MAPMT can have </a:t>
            </a:r>
            <a:endParaRPr lang="en-US">
              <a:latin typeface="Book Antiqua" panose="0204060205030503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1 </a:t>
            </a:r>
            <a:r>
              <a:rPr lang="en-US" err="1">
                <a:latin typeface="Book Antiqua"/>
              </a:rPr>
              <a:t>pmt</a:t>
            </a:r>
            <a:r>
              <a:rPr lang="en-US">
                <a:latin typeface="Book Antiqua"/>
              </a:rPr>
              <a:t> sum output with </a:t>
            </a:r>
            <a:r>
              <a:rPr lang="en-US">
                <a:latin typeface="Bookman Old Style"/>
              </a:rPr>
              <a:t>Number of photoelectrons (</a:t>
            </a:r>
            <a:r>
              <a:rPr lang="en-US" err="1">
                <a:latin typeface="Book Antiqua"/>
              </a:rPr>
              <a:t>Npe</a:t>
            </a:r>
            <a:r>
              <a:rPr lang="en-US">
                <a:latin typeface="Book Antiqua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4 2.5cm x 2.5cm quad sum output with </a:t>
            </a:r>
            <a:r>
              <a:rPr lang="en-US" err="1">
                <a:latin typeface="Book Antiqua"/>
              </a:rPr>
              <a:t>Npe</a:t>
            </a:r>
            <a:r>
              <a:rPr lang="en-US">
                <a:latin typeface="Book Antiqua"/>
              </a:rPr>
              <a:t> </a:t>
            </a:r>
            <a:endParaRPr lang="en-US">
              <a:latin typeface="Book Antiqua" panose="0204060205030503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64 6mm x 6mm pixels with 0/1 </a:t>
            </a:r>
            <a:endParaRPr lang="en-US">
              <a:latin typeface="Book Antiqua" panose="0204060205030503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Cost increase with more readout channels and increasing resolution</a:t>
            </a:r>
          </a:p>
          <a:p>
            <a:pPr>
              <a:lnSpc>
                <a:spcPct val="150000"/>
              </a:lnSpc>
            </a:pPr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FBC630-DC28-6246-8443-569C61C35401}"/>
              </a:ext>
            </a:extLst>
          </p:cNvPr>
          <p:cNvSpPr/>
          <p:nvPr/>
        </p:nvSpPr>
        <p:spPr>
          <a:xfrm>
            <a:off x="7322250" y="958239"/>
            <a:ext cx="4660807" cy="12003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AD76DF-4543-614D-A13F-A984D69EEE8E}"/>
              </a:ext>
            </a:extLst>
          </p:cNvPr>
          <p:cNvSpPr/>
          <p:nvPr/>
        </p:nvSpPr>
        <p:spPr>
          <a:xfrm>
            <a:off x="7386083" y="995948"/>
            <a:ext cx="46425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C00000"/>
                </a:solidFill>
                <a:latin typeface="Book Antiqua" panose="02040602050305030304" pitchFamily="18" charset="0"/>
              </a:rPr>
              <a:t>Goal:</a:t>
            </a:r>
            <a:r>
              <a:rPr lang="en-US" altLang="en-US" sz="2100">
                <a:solidFill>
                  <a:srgbClr val="C00000"/>
                </a:solidFill>
                <a:latin typeface="Book Antiqua" panose="02040602050305030304" pitchFamily="18" charset="0"/>
              </a:rPr>
              <a:t> Use ML to understand what level of readout is needed to achieve desired performance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4BF2D61-5F2F-E840-BCEE-012AB9ED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5001815"/>
            <a:ext cx="3736571" cy="13172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F3DECE-77C7-DB41-93BD-FB76EE6B0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878" y="5001815"/>
            <a:ext cx="3736731" cy="13172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3B9962B-0F4B-D044-B721-6FCBB02B4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711" y="5007342"/>
            <a:ext cx="3720889" cy="131168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7226D73-CD62-0B43-A4C0-281E77AB97C4}"/>
              </a:ext>
            </a:extLst>
          </p:cNvPr>
          <p:cNvSpPr txBox="1"/>
          <p:nvPr/>
        </p:nvSpPr>
        <p:spPr>
          <a:xfrm>
            <a:off x="3407746" y="3916535"/>
            <a:ext cx="8497039" cy="990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b="1">
                <a:latin typeface="Book Antiqua" panose="02040602050305030304" pitchFamily="18" charset="0"/>
              </a:rPr>
              <a:t>Dataset: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</a:rPr>
              <a:t>Readout hits on the sensors from PMT having the lowest to Pixel readout having the highest resolution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BF1AC4-4BC2-4747-850A-1FADF7FC3DC5}"/>
              </a:ext>
            </a:extLst>
          </p:cNvPr>
          <p:cNvSpPr txBox="1"/>
          <p:nvPr/>
        </p:nvSpPr>
        <p:spPr>
          <a:xfrm>
            <a:off x="3530475" y="5001815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Book Antiqua" panose="02040602050305030304" pitchFamily="18" charset="0"/>
              </a:rPr>
              <a:t>Pixel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765BF2-45F4-C54D-AAA3-7C5E6F88107F}"/>
              </a:ext>
            </a:extLst>
          </p:cNvPr>
          <p:cNvSpPr txBox="1"/>
          <p:nvPr/>
        </p:nvSpPr>
        <p:spPr>
          <a:xfrm>
            <a:off x="7423267" y="4995627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Book Antiqua" panose="02040602050305030304" pitchFamily="18" charset="0"/>
              </a:rPr>
              <a:t>Quad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A55B7C-6F42-E247-ACD7-6057F587D665}"/>
              </a:ext>
            </a:extLst>
          </p:cNvPr>
          <p:cNvSpPr txBox="1"/>
          <p:nvPr/>
        </p:nvSpPr>
        <p:spPr>
          <a:xfrm>
            <a:off x="11383384" y="4995627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Book Antiqua" panose="02040602050305030304" pitchFamily="18" charset="0"/>
              </a:rPr>
              <a:t>PMT</a:t>
            </a:r>
          </a:p>
        </p:txBody>
      </p:sp>
    </p:spTree>
    <p:extLst>
      <p:ext uri="{BB962C8B-B14F-4D97-AF65-F5344CB8AC3E}">
        <p14:creationId xmlns:p14="http://schemas.microsoft.com/office/powerpoint/2010/main" val="13045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1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537C33-6766-AB4D-8261-256BB731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D7340-0E86-E64D-A5F4-0CC6B2A0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773DB-7A4A-E343-84DA-E904FBA8C388}"/>
              </a:ext>
            </a:extLst>
          </p:cNvPr>
          <p:cNvSpPr/>
          <p:nvPr/>
        </p:nvSpPr>
        <p:spPr>
          <a:xfrm>
            <a:off x="260220" y="378828"/>
            <a:ext cx="5572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Uncertainty Aware PID for SoLID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69319E2-6CAA-7C40-9600-ADAB2CA5E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237" y="929525"/>
            <a:ext cx="4134965" cy="311984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EA7AC19-73A3-0247-9BE0-BCA7C62A7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" t="4722" r="-126" b="5902"/>
          <a:stretch/>
        </p:blipFill>
        <p:spPr>
          <a:xfrm>
            <a:off x="9082295" y="1250355"/>
            <a:ext cx="2501657" cy="17464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DC9592-7120-774D-A5B0-E69FC3803D2A}"/>
              </a:ext>
            </a:extLst>
          </p:cNvPr>
          <p:cNvSpPr/>
          <p:nvPr/>
        </p:nvSpPr>
        <p:spPr>
          <a:xfrm>
            <a:off x="8150298" y="1113101"/>
            <a:ext cx="315747" cy="703061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Bent 10">
            <a:extLst>
              <a:ext uri="{FF2B5EF4-FFF2-40B4-BE49-F238E27FC236}">
                <a16:creationId xmlns:a16="http://schemas.microsoft.com/office/drawing/2014/main" id="{90190A18-6F97-A145-B45D-89DD4C9DECD6}"/>
              </a:ext>
            </a:extLst>
          </p:cNvPr>
          <p:cNvSpPr/>
          <p:nvPr/>
        </p:nvSpPr>
        <p:spPr>
          <a:xfrm flipV="1">
            <a:off x="8271897" y="1817708"/>
            <a:ext cx="724110" cy="202077"/>
          </a:xfrm>
          <a:prstGeom prst="ben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6ED916-AF12-C145-B2E7-DACA4E2A0D3D}"/>
              </a:ext>
            </a:extLst>
          </p:cNvPr>
          <p:cNvCxnSpPr>
            <a:cxnSpLocks/>
          </p:cNvCxnSpPr>
          <p:nvPr/>
        </p:nvCxnSpPr>
        <p:spPr>
          <a:xfrm>
            <a:off x="10377305" y="1255515"/>
            <a:ext cx="0" cy="161966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AF6F93-C0C0-6743-8B7F-80111E75CA0D}"/>
              </a:ext>
            </a:extLst>
          </p:cNvPr>
          <p:cNvSpPr txBox="1"/>
          <p:nvPr/>
        </p:nvSpPr>
        <p:spPr>
          <a:xfrm>
            <a:off x="532053" y="1291184"/>
            <a:ext cx="6997153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Pion vs Kaon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The PID data is converted to images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The deep learning model is designed using conv2D layers to learn the patterns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GP approximation layer to provide UQ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Simulation data is used with higher background noise to mimic the realistic scenario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8461943-499F-8D46-8972-C1597848A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477192"/>
              </p:ext>
            </p:extLst>
          </p:nvPr>
        </p:nvGraphicFramePr>
        <p:xfrm>
          <a:off x="5424772" y="4712773"/>
          <a:ext cx="6418360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4439">
                  <a:extLst>
                    <a:ext uri="{9D8B030D-6E8A-4147-A177-3AD203B41FA5}">
                      <a16:colId xmlns:a16="http://schemas.microsoft.com/office/drawing/2014/main" val="4243714136"/>
                    </a:ext>
                  </a:extLst>
                </a:gridCol>
                <a:gridCol w="1069893">
                  <a:extLst>
                    <a:ext uri="{9D8B030D-6E8A-4147-A177-3AD203B41FA5}">
                      <a16:colId xmlns:a16="http://schemas.microsoft.com/office/drawing/2014/main" val="2355011922"/>
                    </a:ext>
                  </a:extLst>
                </a:gridCol>
                <a:gridCol w="932948">
                  <a:extLst>
                    <a:ext uri="{9D8B030D-6E8A-4147-A177-3AD203B41FA5}">
                      <a16:colId xmlns:a16="http://schemas.microsoft.com/office/drawing/2014/main" val="2792647073"/>
                    </a:ext>
                  </a:extLst>
                </a:gridCol>
                <a:gridCol w="935540">
                  <a:extLst>
                    <a:ext uri="{9D8B030D-6E8A-4147-A177-3AD203B41FA5}">
                      <a16:colId xmlns:a16="http://schemas.microsoft.com/office/drawing/2014/main" val="3566703737"/>
                    </a:ext>
                  </a:extLst>
                </a:gridCol>
                <a:gridCol w="935540">
                  <a:extLst>
                    <a:ext uri="{9D8B030D-6E8A-4147-A177-3AD203B41FA5}">
                      <a16:colId xmlns:a16="http://schemas.microsoft.com/office/drawing/2014/main" val="3988135665"/>
                    </a:ext>
                  </a:extLst>
                </a:gridCol>
              </a:tblGrid>
              <a:tr h="3138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Book Antiqua"/>
                        </a:rPr>
                        <a:t>Section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Book Antiqua"/>
                        </a:rPr>
                        <a:t>PMT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Book Antiqua"/>
                        </a:rPr>
                        <a:t>Quad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Book Antiqua"/>
                        </a:rPr>
                        <a:t>Pixel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latin typeface="Book Antiqua"/>
                        </a:rPr>
                        <a:t>Npe</a:t>
                      </a:r>
                      <a:r>
                        <a:rPr lang="en-US" sz="1500" b="1" dirty="0">
                          <a:latin typeface="Book Antiqua"/>
                        </a:rPr>
                        <a:t> cut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043064"/>
                  </a:ext>
                </a:extLst>
              </a:tr>
              <a:tr h="31380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P 2.5 GeV theta 8.0 degree </a:t>
                      </a:r>
                      <a:r>
                        <a:rPr lang="en-US" sz="1200" dirty="0">
                          <a:latin typeface="Book Antiqua"/>
                        </a:rPr>
                        <a:t>(most difficult for pion acceptance)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0.978</a:t>
                      </a:r>
                      <a:endParaRPr lang="en-US" sz="1500" dirty="0">
                        <a:latin typeface="Book Antiqua" panose="020406020503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0.991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0.994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801845"/>
                  </a:ext>
                </a:extLst>
              </a:tr>
              <a:tr h="3138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Book Antiqua"/>
                        </a:rPr>
                        <a:t>P 7.5 GeV theta 14.0 degree </a:t>
                      </a:r>
                      <a:r>
                        <a:rPr lang="en-US" sz="1200" dirty="0">
                          <a:latin typeface="Book Antiqua"/>
                        </a:rPr>
                        <a:t>(most difficult for kaon rejection)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0.991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0.995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0.997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Book Antiqua"/>
                        </a:rPr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28752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8D7C9DD-B8F3-5C46-B467-ECF9B1B71436}"/>
              </a:ext>
            </a:extLst>
          </p:cNvPr>
          <p:cNvSpPr txBox="1"/>
          <p:nvPr/>
        </p:nvSpPr>
        <p:spPr>
          <a:xfrm>
            <a:off x="6816027" y="4415876"/>
            <a:ext cx="4359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>
                <a:latin typeface="Bookman Old Style" panose="02050604050505020204" pitchFamily="18" charset="0"/>
              </a:rPr>
              <a:t>True prediction rate at False Positive rate of 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227E86-1973-F045-B2DE-A64C601BFF42}"/>
              </a:ext>
            </a:extLst>
          </p:cNvPr>
          <p:cNvSpPr txBox="1"/>
          <p:nvPr/>
        </p:nvSpPr>
        <p:spPr>
          <a:xfrm>
            <a:off x="532053" y="4224607"/>
            <a:ext cx="5042271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DNN based PID model has shown much better performance than traditional cuts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i="1">
                <a:latin typeface="Book Antiqua" panose="02040602050305030304" pitchFamily="18" charset="0"/>
              </a:rPr>
              <a:t>Next Step: Evaluate the UQ robustness by introducing third/ noise particle</a:t>
            </a:r>
          </a:p>
        </p:txBody>
      </p:sp>
    </p:spTree>
    <p:extLst>
      <p:ext uri="{BB962C8B-B14F-4D97-AF65-F5344CB8AC3E}">
        <p14:creationId xmlns:p14="http://schemas.microsoft.com/office/powerpoint/2010/main" val="1435471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B2B5ED-1B09-AF47-BD6A-41624A7F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26F10-EC6B-8244-ACF1-F2F042C9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467AB-B3E4-6742-B44B-D031B842C1BF}"/>
              </a:ext>
            </a:extLst>
          </p:cNvPr>
          <p:cNvSpPr/>
          <p:nvPr/>
        </p:nvSpPr>
        <p:spPr>
          <a:xfrm>
            <a:off x="260220" y="378828"/>
            <a:ext cx="890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Uncertainty Aware Surrogate Model for FNAL Booster</a:t>
            </a:r>
          </a:p>
        </p:txBody>
      </p:sp>
      <p:grpSp>
        <p:nvGrpSpPr>
          <p:cNvPr id="5" name="Google Shape;598;p31">
            <a:extLst>
              <a:ext uri="{FF2B5EF4-FFF2-40B4-BE49-F238E27FC236}">
                <a16:creationId xmlns:a16="http://schemas.microsoft.com/office/drawing/2014/main" id="{8D1A5AB5-278D-0E4F-8BA7-1EAA5E92DD61}"/>
              </a:ext>
            </a:extLst>
          </p:cNvPr>
          <p:cNvGrpSpPr/>
          <p:nvPr/>
        </p:nvGrpSpPr>
        <p:grpSpPr>
          <a:xfrm>
            <a:off x="402380" y="990691"/>
            <a:ext cx="9017753" cy="3455822"/>
            <a:chOff x="1599592" y="2681650"/>
            <a:chExt cx="6151779" cy="2242005"/>
          </a:xfrm>
        </p:grpSpPr>
        <p:grpSp>
          <p:nvGrpSpPr>
            <p:cNvPr id="6" name="Google Shape;599;p31">
              <a:extLst>
                <a:ext uri="{FF2B5EF4-FFF2-40B4-BE49-F238E27FC236}">
                  <a16:creationId xmlns:a16="http://schemas.microsoft.com/office/drawing/2014/main" id="{837D5BB1-D2A8-C949-80E0-620376774F1C}"/>
                </a:ext>
              </a:extLst>
            </p:cNvPr>
            <p:cNvGrpSpPr/>
            <p:nvPr/>
          </p:nvGrpSpPr>
          <p:grpSpPr>
            <a:xfrm>
              <a:off x="3844998" y="2701753"/>
              <a:ext cx="3238253" cy="2021233"/>
              <a:chOff x="0" y="0"/>
              <a:chExt cx="7675403" cy="4793060"/>
            </a:xfrm>
          </p:grpSpPr>
          <p:pic>
            <p:nvPicPr>
              <p:cNvPr id="16" name="Google Shape;600;p31" descr="07-0329-14D.hr_-1024x580.jpg">
                <a:extLst>
                  <a:ext uri="{FF2B5EF4-FFF2-40B4-BE49-F238E27FC236}">
                    <a16:creationId xmlns:a16="http://schemas.microsoft.com/office/drawing/2014/main" id="{8495B9FE-197E-0B41-9C9D-41D0434D50BB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r="16756"/>
              <a:stretch/>
            </p:blipFill>
            <p:spPr>
              <a:xfrm>
                <a:off x="0" y="0"/>
                <a:ext cx="7675403" cy="47930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601;p31">
                <a:extLst>
                  <a:ext uri="{FF2B5EF4-FFF2-40B4-BE49-F238E27FC236}">
                    <a16:creationId xmlns:a16="http://schemas.microsoft.com/office/drawing/2014/main" id="{6F3CA906-7278-F441-AC30-757D5898289C}"/>
                  </a:ext>
                </a:extLst>
              </p:cNvPr>
              <p:cNvSpPr/>
              <p:nvPr/>
            </p:nvSpPr>
            <p:spPr>
              <a:xfrm>
                <a:off x="2550500" y="278821"/>
                <a:ext cx="695400" cy="828000"/>
              </a:xfrm>
              <a:prstGeom prst="rect">
                <a:avLst/>
              </a:prstGeom>
              <a:noFill/>
              <a:ln w="50800" cap="flat" cmpd="sng">
                <a:solidFill>
                  <a:srgbClr val="93111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5700" tIns="35700" rIns="35700" bIns="35700" anchor="ctr" anchorCtr="0">
                <a:noAutofit/>
              </a:bodyPr>
              <a:lstStyle/>
              <a:p>
                <a:pPr algn="ctr"/>
                <a:endParaRPr sz="1687">
                  <a:solidFill>
                    <a:srgbClr val="FEFEF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pic>
          <p:nvPicPr>
            <p:cNvPr id="7" name="Google Shape;602;p31" descr="CCtev2_09_11.jpg">
              <a:extLst>
                <a:ext uri="{FF2B5EF4-FFF2-40B4-BE49-F238E27FC236}">
                  <a16:creationId xmlns:a16="http://schemas.microsoft.com/office/drawing/2014/main" id="{0ED56EC0-8248-2549-9C4E-41E24981DF2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4733"/>
            <a:stretch/>
          </p:blipFill>
          <p:spPr>
            <a:xfrm>
              <a:off x="1599592" y="2681650"/>
              <a:ext cx="2224736" cy="2021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603;p31">
              <a:extLst>
                <a:ext uri="{FF2B5EF4-FFF2-40B4-BE49-F238E27FC236}">
                  <a16:creationId xmlns:a16="http://schemas.microsoft.com/office/drawing/2014/main" id="{60108C9B-41E3-4041-8C69-62A411360149}"/>
                </a:ext>
              </a:extLst>
            </p:cNvPr>
            <p:cNvSpPr/>
            <p:nvPr/>
          </p:nvSpPr>
          <p:spPr>
            <a:xfrm>
              <a:off x="3911710" y="3390202"/>
              <a:ext cx="2503200" cy="1189200"/>
            </a:xfrm>
            <a:prstGeom prst="ellipse">
              <a:avLst/>
            </a:prstGeom>
            <a:noFill/>
            <a:ln w="38100" cap="flat" cmpd="sng">
              <a:solidFill>
                <a:srgbClr val="DD1C0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9" name="Google Shape;604;p31">
              <a:extLst>
                <a:ext uri="{FF2B5EF4-FFF2-40B4-BE49-F238E27FC236}">
                  <a16:creationId xmlns:a16="http://schemas.microsoft.com/office/drawing/2014/main" id="{206F77C0-576A-4549-8A49-2E08CE102396}"/>
                </a:ext>
              </a:extLst>
            </p:cNvPr>
            <p:cNvSpPr/>
            <p:nvPr/>
          </p:nvSpPr>
          <p:spPr>
            <a:xfrm>
              <a:off x="5248170" y="2730187"/>
              <a:ext cx="2503200" cy="803400"/>
            </a:xfrm>
            <a:prstGeom prst="ellipse">
              <a:avLst/>
            </a:prstGeom>
            <a:noFill/>
            <a:ln w="38100" cap="flat" cmpd="sng">
              <a:solidFill>
                <a:srgbClr val="0277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0" name="Google Shape;605;p31">
              <a:extLst>
                <a:ext uri="{FF2B5EF4-FFF2-40B4-BE49-F238E27FC236}">
                  <a16:creationId xmlns:a16="http://schemas.microsoft.com/office/drawing/2014/main" id="{8A17A46B-7984-5945-A25E-9A42E9017CE1}"/>
                </a:ext>
              </a:extLst>
            </p:cNvPr>
            <p:cNvSpPr/>
            <p:nvPr/>
          </p:nvSpPr>
          <p:spPr>
            <a:xfrm>
              <a:off x="6134489" y="2723498"/>
              <a:ext cx="931500" cy="228300"/>
            </a:xfrm>
            <a:prstGeom prst="rect">
              <a:avLst/>
            </a:prstGeom>
            <a:solidFill>
              <a:srgbClr val="E9EAEB"/>
            </a:solidFill>
            <a:ln w="508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r>
                <a:rPr lang="en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Fermilab Site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" name="Google Shape;606;p31" descr="94-1023-02.jpg">
              <a:extLst>
                <a:ext uri="{FF2B5EF4-FFF2-40B4-BE49-F238E27FC236}">
                  <a16:creationId xmlns:a16="http://schemas.microsoft.com/office/drawing/2014/main" id="{3AB318E1-EB18-9147-868C-0449DE8DD74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16722"/>
            <a:stretch/>
          </p:blipFill>
          <p:spPr>
            <a:xfrm>
              <a:off x="5341286" y="3747675"/>
              <a:ext cx="1706625" cy="891083"/>
            </a:xfrm>
            <a:prstGeom prst="rect">
              <a:avLst/>
            </a:prstGeom>
            <a:noFill/>
            <a:ln w="50800" cap="flat" cmpd="sng">
              <a:solidFill>
                <a:srgbClr val="931111"/>
              </a:solidFill>
              <a:prstDash val="solid"/>
              <a:miter lim="400000"/>
              <a:headEnd type="none" w="sm" len="sm"/>
              <a:tailEnd type="none" w="sm" len="sm"/>
            </a:ln>
          </p:spPr>
        </p:pic>
        <p:sp>
          <p:nvSpPr>
            <p:cNvPr id="12" name="Google Shape;607;p31">
              <a:extLst>
                <a:ext uri="{FF2B5EF4-FFF2-40B4-BE49-F238E27FC236}">
                  <a16:creationId xmlns:a16="http://schemas.microsoft.com/office/drawing/2014/main" id="{F7ED7091-FB1C-1346-8F82-E926C7E4CA49}"/>
                </a:ext>
              </a:extLst>
            </p:cNvPr>
            <p:cNvSpPr/>
            <p:nvPr/>
          </p:nvSpPr>
          <p:spPr>
            <a:xfrm>
              <a:off x="6251910" y="4427317"/>
              <a:ext cx="813300" cy="228300"/>
            </a:xfrm>
            <a:prstGeom prst="rect">
              <a:avLst/>
            </a:prstGeom>
            <a:solidFill>
              <a:srgbClr val="E9EAEB"/>
            </a:solidFill>
            <a:ln w="50800" cap="flat" cmpd="sng">
              <a:solidFill>
                <a:srgbClr val="93111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r>
                <a:rPr lang="en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Booster ring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608;p31">
              <a:extLst>
                <a:ext uri="{FF2B5EF4-FFF2-40B4-BE49-F238E27FC236}">
                  <a16:creationId xmlns:a16="http://schemas.microsoft.com/office/drawing/2014/main" id="{6A17E2BF-2CA9-CD44-8500-506AE044D4CA}"/>
                </a:ext>
              </a:extLst>
            </p:cNvPr>
            <p:cNvSpPr/>
            <p:nvPr/>
          </p:nvSpPr>
          <p:spPr>
            <a:xfrm>
              <a:off x="4974785" y="3060683"/>
              <a:ext cx="159000" cy="67800"/>
            </a:xfrm>
            <a:prstGeom prst="ellipse">
              <a:avLst/>
            </a:prstGeom>
            <a:noFill/>
            <a:ln w="50800" cap="flat" cmpd="sng">
              <a:solidFill>
                <a:srgbClr val="FF0F38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" name="Google Shape;609;p31">
              <a:extLst>
                <a:ext uri="{FF2B5EF4-FFF2-40B4-BE49-F238E27FC236}">
                  <a16:creationId xmlns:a16="http://schemas.microsoft.com/office/drawing/2014/main" id="{3B6E791B-949F-3049-98B5-5FF33BB67A6B}"/>
                </a:ext>
              </a:extLst>
            </p:cNvPr>
            <p:cNvSpPr/>
            <p:nvPr/>
          </p:nvSpPr>
          <p:spPr>
            <a:xfrm>
              <a:off x="5949815" y="3826417"/>
              <a:ext cx="724800" cy="309600"/>
            </a:xfrm>
            <a:prstGeom prst="ellipse">
              <a:avLst/>
            </a:prstGeom>
            <a:noFill/>
            <a:ln w="101600" cap="flat" cmpd="sng">
              <a:solidFill>
                <a:srgbClr val="FF0F38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5" name="Google Shape;610;p31">
              <a:extLst>
                <a:ext uri="{FF2B5EF4-FFF2-40B4-BE49-F238E27FC236}">
                  <a16:creationId xmlns:a16="http://schemas.microsoft.com/office/drawing/2014/main" id="{BCB4C979-6D44-B64A-9674-E61003CA3A8F}"/>
                </a:ext>
              </a:extLst>
            </p:cNvPr>
            <p:cNvSpPr/>
            <p:nvPr/>
          </p:nvSpPr>
          <p:spPr>
            <a:xfrm>
              <a:off x="1604591" y="4702255"/>
              <a:ext cx="1637100" cy="2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Courtesy: Christian Herwig</a:t>
              </a:r>
              <a:endParaRPr sz="1100">
                <a:solidFill>
                  <a:srgbClr val="61626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042EE67-A438-9542-B4F8-F2B48C11F449}"/>
              </a:ext>
            </a:extLst>
          </p:cNvPr>
          <p:cNvSpPr/>
          <p:nvPr/>
        </p:nvSpPr>
        <p:spPr>
          <a:xfrm>
            <a:off x="8440751" y="1021678"/>
            <a:ext cx="1080754" cy="143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888BB7-E247-A946-8C13-DF98C86D4DCD}"/>
              </a:ext>
            </a:extLst>
          </p:cNvPr>
          <p:cNvSpPr txBox="1"/>
          <p:nvPr/>
        </p:nvSpPr>
        <p:spPr>
          <a:xfrm>
            <a:off x="8570143" y="994305"/>
            <a:ext cx="353999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Book Antiqua"/>
              </a:rPr>
              <a:t>The Booster accelerates 400 MeV beam to 8GeV with the help of booster cavities and Combined-function bending and focusing electromagnets known as gradient magnets.</a:t>
            </a:r>
          </a:p>
          <a:p>
            <a:endParaRPr lang="en-US" sz="1600">
              <a:latin typeface="Book Antiqua"/>
            </a:endParaRPr>
          </a:p>
          <a:p>
            <a:r>
              <a:rPr lang="en-US" sz="1600">
                <a:latin typeface="Book Antiqua"/>
              </a:rPr>
              <a:t>These magnets are powered by the gradient magnet power supply (GMPS)</a:t>
            </a:r>
          </a:p>
          <a:p>
            <a:endParaRPr lang="en-US" sz="1600">
              <a:latin typeface="Book Antiqua"/>
            </a:endParaRPr>
          </a:p>
          <a:p>
            <a:endParaRPr lang="en-US" sz="1600">
              <a:latin typeface="Bookman Old Style" panose="02050604050505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F04479-18AE-8344-9312-21B3C32F1246}"/>
              </a:ext>
            </a:extLst>
          </p:cNvPr>
          <p:cNvSpPr/>
          <p:nvPr/>
        </p:nvSpPr>
        <p:spPr>
          <a:xfrm>
            <a:off x="8570143" y="3651431"/>
            <a:ext cx="3539991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latin typeface="Book Antiqua"/>
              </a:rPr>
              <a:t>Fluctuations in GMPS electrical current due to neighboring electrical loads and thus fluctuations of the magnetic field in the Booster gradient magnets</a:t>
            </a:r>
          </a:p>
          <a:p>
            <a:endParaRPr lang="en-US" sz="1600">
              <a:latin typeface="Book Antiqua"/>
            </a:endParaRPr>
          </a:p>
          <a:p>
            <a:pPr>
              <a:spcAft>
                <a:spcPts val="1000"/>
              </a:spcAft>
            </a:pPr>
            <a:r>
              <a:rPr lang="en-US" sz="1600">
                <a:latin typeface="Book Antiqua"/>
              </a:rPr>
              <a:t>A GMPS regulator is required to stabilize the accelerating magnetic field</a:t>
            </a:r>
          </a:p>
        </p:txBody>
      </p:sp>
      <p:sp>
        <p:nvSpPr>
          <p:cNvPr id="21" name="Google Shape;597;p31">
            <a:extLst>
              <a:ext uri="{FF2B5EF4-FFF2-40B4-BE49-F238E27FC236}">
                <a16:creationId xmlns:a16="http://schemas.microsoft.com/office/drawing/2014/main" id="{75055D37-7492-454D-9677-29A364A39C16}"/>
              </a:ext>
            </a:extLst>
          </p:cNvPr>
          <p:cNvSpPr txBox="1"/>
          <p:nvPr/>
        </p:nvSpPr>
        <p:spPr>
          <a:xfrm>
            <a:off x="481727" y="4672020"/>
            <a:ext cx="7806596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>
                <a:latin typeface="Book Antiqua" panose="02040602050305030304" pitchFamily="18" charset="0"/>
                <a:ea typeface="Lato"/>
                <a:cs typeface="Arial" panose="020B0604020202020204" pitchFamily="34" charset="0"/>
                <a:sym typeface="Lato"/>
              </a:rPr>
              <a:t>Problem definition:</a:t>
            </a:r>
            <a:endParaRPr b="1">
              <a:latin typeface="Book Antiqua" panose="02040602050305030304" pitchFamily="18" charset="0"/>
              <a:ea typeface="Lato"/>
              <a:cs typeface="Arial" panose="020B0604020202020204" pitchFamily="34" charset="0"/>
              <a:sym typeface="Lato"/>
            </a:endParaRPr>
          </a:p>
          <a:p>
            <a:r>
              <a:rPr lang="en">
                <a:latin typeface="Book Antiqua" panose="02040602050305030304" pitchFamily="18" charset="0"/>
                <a:ea typeface="Lato"/>
                <a:cs typeface="Arial" panose="020B0604020202020204" pitchFamily="34" charset="0"/>
                <a:sym typeface="Lato"/>
              </a:rPr>
              <a:t>Develop a surrogate model of the GMPS that can be leveraged to train a modern control system such as reinforcement learning agent to stabilize the GMPS power supply</a:t>
            </a:r>
            <a:endParaRPr>
              <a:latin typeface="Book Antiqua" panose="02040602050305030304" pitchFamily="18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402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B2B5ED-1B09-AF47-BD6A-41624A7F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26F10-EC6B-8244-ACF1-F2F042C9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467AB-B3E4-6742-B44B-D031B842C1BF}"/>
              </a:ext>
            </a:extLst>
          </p:cNvPr>
          <p:cNvSpPr/>
          <p:nvPr/>
        </p:nvSpPr>
        <p:spPr>
          <a:xfrm>
            <a:off x="260220" y="378828"/>
            <a:ext cx="890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Uncertainty Aware Surrogate Model for FNAL Booster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B35DE-5060-884F-9951-66341928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5"/>
          <a:stretch/>
        </p:blipFill>
        <p:spPr>
          <a:xfrm>
            <a:off x="7172674" y="931706"/>
            <a:ext cx="4829971" cy="3649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C60734-A1F5-414F-B32A-CCB40B105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89" y="3497170"/>
            <a:ext cx="2600351" cy="2593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31BA3E-F2FA-ED40-AFAA-55520319C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8" b="53318"/>
          <a:stretch/>
        </p:blipFill>
        <p:spPr>
          <a:xfrm>
            <a:off x="3326331" y="4533283"/>
            <a:ext cx="5129511" cy="1791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C6BCD-1D02-6E4B-9B3F-541A96A0B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359" y="4788523"/>
            <a:ext cx="166254" cy="1355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493D88-C01E-A14F-AA56-661C0DAA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976" y="2078952"/>
            <a:ext cx="166254" cy="13552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2DC480-9B3B-DA4D-8A07-9F61F10F99BF}"/>
              </a:ext>
            </a:extLst>
          </p:cNvPr>
          <p:cNvSpPr/>
          <p:nvPr/>
        </p:nvSpPr>
        <p:spPr>
          <a:xfrm>
            <a:off x="352335" y="930931"/>
            <a:ext cx="6796610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700"/>
              </a:spcAft>
              <a:buFont typeface="Arial"/>
              <a:buChar char="•"/>
              <a:defRPr/>
            </a:pPr>
            <a:r>
              <a:rPr lang="en-US" sz="1500">
                <a:latin typeface="Book Antiqua" panose="02040602050305030304" pitchFamily="18" charset="0"/>
              </a:rPr>
              <a:t>Surrogate model is developed using </a:t>
            </a:r>
            <a:r>
              <a:rPr lang="en-US" sz="1500" err="1">
                <a:latin typeface="Book Antiqua" panose="02040602050305030304" pitchFamily="18" charset="0"/>
              </a:rPr>
              <a:t>ResNet</a:t>
            </a:r>
            <a:r>
              <a:rPr lang="en-US" sz="1500">
                <a:latin typeface="Book Antiqua" panose="02040602050305030304" pitchFamily="18" charset="0"/>
              </a:rPr>
              <a:t> Conv1D blocks followed by fully connected layers</a:t>
            </a:r>
          </a:p>
          <a:p>
            <a:pPr marL="742950" lvl="1" indent="-285750">
              <a:spcAft>
                <a:spcPts val="700"/>
              </a:spcAft>
              <a:buFont typeface="Arial"/>
              <a:buChar char="•"/>
              <a:defRPr/>
            </a:pPr>
            <a:r>
              <a:rPr lang="en-US" sz="1500" b="1">
                <a:latin typeface="Book Antiqua" panose="02040602050305030304" pitchFamily="18" charset="0"/>
              </a:rPr>
              <a:t>UQ is important to know which areas are not well modeled by the surrogate model</a:t>
            </a:r>
          </a:p>
          <a:p>
            <a:pPr marL="285750" lvl="0" indent="-285750">
              <a:spcAft>
                <a:spcPts val="700"/>
              </a:spcAft>
              <a:buFont typeface="Arial"/>
              <a:buChar char="•"/>
              <a:defRPr/>
            </a:pPr>
            <a:r>
              <a:rPr lang="en-US" sz="1500">
                <a:latin typeface="Book Antiqua" panose="02040602050305030304" pitchFamily="18" charset="0"/>
              </a:rPr>
              <a:t>We evaluated three different methods of UQ for DNN regression</a:t>
            </a:r>
          </a:p>
          <a:p>
            <a:pPr marL="742950" lvl="1" indent="-285750">
              <a:spcAft>
                <a:spcPts val="700"/>
              </a:spcAft>
              <a:buFont typeface="Arial"/>
              <a:buChar char="•"/>
              <a:defRPr/>
            </a:pPr>
            <a:r>
              <a:rPr lang="en-US" sz="1500">
                <a:latin typeface="Book Antiqua" panose="02040602050305030304" pitchFamily="18" charset="0"/>
              </a:rPr>
              <a:t>DQR provide robust UQ in-distribution but not on OOD</a:t>
            </a:r>
          </a:p>
          <a:p>
            <a:pPr marL="742950" lvl="1" indent="-285750">
              <a:spcAft>
                <a:spcPts val="700"/>
              </a:spcAft>
              <a:buFont typeface="Arial"/>
              <a:buChar char="•"/>
              <a:defRPr/>
            </a:pPr>
            <a:r>
              <a:rPr lang="en-US" sz="1500">
                <a:latin typeface="Book Antiqua" panose="02040602050305030304" pitchFamily="18" charset="0"/>
                <a:cs typeface="Calibri" panose="020F0502020204030204"/>
              </a:rPr>
              <a:t>BNN method does a better job at estimating OOD uncertainty</a:t>
            </a:r>
          </a:p>
          <a:p>
            <a:pPr marL="742950" lvl="1" indent="-285750">
              <a:spcAft>
                <a:spcPts val="700"/>
              </a:spcAft>
              <a:buFont typeface="Arial"/>
              <a:buChar char="•"/>
              <a:defRPr/>
            </a:pPr>
            <a:r>
              <a:rPr lang="en-US" sz="1500">
                <a:latin typeface="Book Antiqua" panose="02040602050305030304" pitchFamily="18" charset="0"/>
                <a:cs typeface="Calibri" panose="020F0502020204030204"/>
              </a:rPr>
              <a:t>GP approximation model provide the best OOD estimation and is calibrated by design</a:t>
            </a:r>
            <a:endParaRPr lang="en-US" sz="150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A3743-A55D-EA45-AA67-301D18146F22}"/>
              </a:ext>
            </a:extLst>
          </p:cNvPr>
          <p:cNvSpPr txBox="1"/>
          <p:nvPr/>
        </p:nvSpPr>
        <p:spPr>
          <a:xfrm>
            <a:off x="1057480" y="6016749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Book Antiqua" panose="02040602050305030304" pitchFamily="18" charset="0"/>
              </a:rPr>
              <a:t>In distribution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5F5279-1746-1443-9499-53EF894592BA}"/>
              </a:ext>
            </a:extLst>
          </p:cNvPr>
          <p:cNvSpPr/>
          <p:nvPr/>
        </p:nvSpPr>
        <p:spPr>
          <a:xfrm>
            <a:off x="287451" y="6239010"/>
            <a:ext cx="19383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/>
              <a:t>https://</a:t>
            </a:r>
            <a:r>
              <a:rPr lang="en-US" sz="900" err="1"/>
              <a:t>arxiv.org</a:t>
            </a:r>
            <a:r>
              <a:rPr lang="en-US" sz="900"/>
              <a:t>/pdf/2109.10254.pdf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EA96811-986C-1B4F-B7C8-FD89A2AEB7B1}"/>
              </a:ext>
            </a:extLst>
          </p:cNvPr>
          <p:cNvSpPr/>
          <p:nvPr/>
        </p:nvSpPr>
        <p:spPr>
          <a:xfrm>
            <a:off x="8768256" y="4611085"/>
            <a:ext cx="2994185" cy="104346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D005323-6993-1948-988E-8A3D5613E52F}"/>
              </a:ext>
            </a:extLst>
          </p:cNvPr>
          <p:cNvSpPr/>
          <p:nvPr/>
        </p:nvSpPr>
        <p:spPr>
          <a:xfrm>
            <a:off x="3668508" y="3560283"/>
            <a:ext cx="3242820" cy="100755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2A41E4-D680-2A4C-96DE-E729B2E47525}"/>
              </a:ext>
            </a:extLst>
          </p:cNvPr>
          <p:cNvSpPr txBox="1"/>
          <p:nvPr/>
        </p:nvSpPr>
        <p:spPr>
          <a:xfrm>
            <a:off x="3768772" y="3677114"/>
            <a:ext cx="3408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ook Antiqua" panose="02040602050305030304" pitchFamily="18" charset="0"/>
              </a:rPr>
              <a:t>The high frequency with higher fluctuation in amplitude are removed from training to make it 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F69AB4-AFB8-354E-80E2-F964C56EE270}"/>
              </a:ext>
            </a:extLst>
          </p:cNvPr>
          <p:cNvSpPr txBox="1"/>
          <p:nvPr/>
        </p:nvSpPr>
        <p:spPr>
          <a:xfrm>
            <a:off x="8860687" y="4747880"/>
            <a:ext cx="3085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ook Antiqua" panose="02040602050305030304" pitchFamily="18" charset="0"/>
              </a:rPr>
              <a:t>One of the input variable is monotonically increased manually to make it go OOD</a:t>
            </a:r>
          </a:p>
        </p:txBody>
      </p:sp>
    </p:spTree>
    <p:extLst>
      <p:ext uri="{BB962C8B-B14F-4D97-AF65-F5344CB8AC3E}">
        <p14:creationId xmlns:p14="http://schemas.microsoft.com/office/powerpoint/2010/main" val="17994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E4C00A-1825-0541-B1F2-4F137661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ADCAAE-4C54-5643-BCAE-1280473A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7A98F2-5F85-3740-B74C-B6D35548818D}"/>
              </a:ext>
            </a:extLst>
          </p:cNvPr>
          <p:cNvSpPr/>
          <p:nvPr/>
        </p:nvSpPr>
        <p:spPr>
          <a:xfrm>
            <a:off x="260220" y="378828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4FAA5-DA43-274C-8E8D-7C0B52FED360}"/>
              </a:ext>
            </a:extLst>
          </p:cNvPr>
          <p:cNvSpPr txBox="1"/>
          <p:nvPr/>
        </p:nvSpPr>
        <p:spPr>
          <a:xfrm>
            <a:off x="532053" y="1027401"/>
            <a:ext cx="11015782" cy="36112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GP provides robust uncertainty quantifications for both in-distribution and OOD samples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Presented application of GP to autonomously calibrate CDC in </a:t>
            </a:r>
            <a:r>
              <a:rPr lang="en-US" err="1">
                <a:latin typeface="Book Antiqua"/>
              </a:rPr>
              <a:t>GlueX</a:t>
            </a:r>
            <a:r>
              <a:rPr lang="en-US">
                <a:latin typeface="Book Antiqua"/>
              </a:rPr>
              <a:t> detector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With larger datasets and higher dimension, GP does not scale; approximation required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DNN can handle large multi-model datasets with ease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GP can be attached to DNN models to provide UQ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Distance between input samples need to be preserved through hidden layers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Presented uncertainty aware anomaly prediction for SNS accelerator with GP approximation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Presented comparison of PID in SoLID with different readout resolutions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/>
              </a:rPr>
              <a:t>Presented uncertainty aware surrogate model for FNAL booster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6D4FE-191E-A34A-8D1C-744C7CCD8DA8}"/>
              </a:ext>
            </a:extLst>
          </p:cNvPr>
          <p:cNvSpPr txBox="1"/>
          <p:nvPr/>
        </p:nvSpPr>
        <p:spPr>
          <a:xfrm>
            <a:off x="530887" y="5053894"/>
            <a:ext cx="1128134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latin typeface="Book Antiqua"/>
              </a:rPr>
              <a:t>Acknowledgement   </a:t>
            </a:r>
            <a:r>
              <a:rPr lang="en-US" sz="1200" dirty="0">
                <a:latin typeface="Book Antiqua"/>
                <a:ea typeface="+mn-lt"/>
                <a:cs typeface="+mn-lt"/>
              </a:rPr>
              <a:t>This work was supported by the DOE Office of Science, United States under Grant No. DE-SC0009915 (Office of Basic Energy Sciences, Scientific User Facilities program) and DE-FG02-87ER40315. ORNL is managed by UT-Battelle, LLC for the US Department of Energy (DOE) under contract DE-AC05-00OR22725 . Jefferson Laboratory is managed by Jefferson Sc. Assoc., LLC for the US Department of Energy (DOE)  under Contract No. DE-AC05-06OR2317.</a:t>
            </a:r>
            <a:r>
              <a:rPr lang="en-US" sz="1200" dirty="0">
                <a:latin typeface="Book Antiqua"/>
              </a:rPr>
              <a:t> This research used resources at the Spallation Neutron Source, a DOE Office of Science User Facility operated by the Oak Ridge National Laboratory, resources at </a:t>
            </a:r>
            <a:r>
              <a:rPr lang="en-US" sz="1200" err="1">
                <a:latin typeface="Book Antiqua"/>
              </a:rPr>
              <a:t>GlueX</a:t>
            </a:r>
            <a:r>
              <a:rPr lang="en-US" sz="1200" dirty="0">
                <a:latin typeface="Book Antiqua"/>
              </a:rPr>
              <a:t> experiment, and upcoming </a:t>
            </a:r>
            <a:r>
              <a:rPr lang="en-US" sz="1200" err="1">
                <a:latin typeface="Book Antiqua"/>
              </a:rPr>
              <a:t>SoLID</a:t>
            </a:r>
            <a:r>
              <a:rPr lang="en-US" sz="1200" dirty="0">
                <a:latin typeface="Book Antiqua"/>
              </a:rPr>
              <a:t> experiment </a:t>
            </a:r>
            <a:r>
              <a:rPr lang="en-US" sz="1200" dirty="0">
                <a:latin typeface="Book Antiqua"/>
                <a:ea typeface="+mn-lt"/>
                <a:cs typeface="+mn-lt"/>
              </a:rPr>
              <a:t>at Jefferson lab</a:t>
            </a:r>
            <a:r>
              <a:rPr lang="en-US" sz="1200" dirty="0">
                <a:latin typeface="Book Antiqua"/>
              </a:rPr>
              <a:t>, and open sourced data from Fermi National Accelerator Laboratory. </a:t>
            </a:r>
          </a:p>
        </p:txBody>
      </p:sp>
    </p:spTree>
    <p:extLst>
      <p:ext uri="{BB962C8B-B14F-4D97-AF65-F5344CB8AC3E}">
        <p14:creationId xmlns:p14="http://schemas.microsoft.com/office/powerpoint/2010/main" val="330100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4324E3-536C-3647-8E08-464D4860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0E76B-FC02-D245-80D7-9227FA86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C60B5D-5AF9-BD48-9036-77ED6172B220}"/>
              </a:ext>
            </a:extLst>
          </p:cNvPr>
          <p:cNvSpPr/>
          <p:nvPr/>
        </p:nvSpPr>
        <p:spPr>
          <a:xfrm>
            <a:off x="260220" y="378828"/>
            <a:ext cx="1891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E9768-8834-0E4A-9EC0-DF41231A7D18}"/>
              </a:ext>
            </a:extLst>
          </p:cNvPr>
          <p:cNvSpPr txBox="1"/>
          <p:nvPr/>
        </p:nvSpPr>
        <p:spPr>
          <a:xfrm>
            <a:off x="469783" y="1258617"/>
            <a:ext cx="112496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ook Antiqua" panose="02040602050305030304" pitchFamily="18" charset="0"/>
              </a:rPr>
              <a:t>Willem </a:t>
            </a:r>
            <a:r>
              <a:rPr lang="en-US" sz="1400" err="1">
                <a:latin typeface="Book Antiqua" panose="02040602050305030304" pitchFamily="18" charset="0"/>
              </a:rPr>
              <a:t>Blokland</a:t>
            </a:r>
            <a:r>
              <a:rPr lang="en-US" sz="1400">
                <a:latin typeface="Book Antiqua" panose="02040602050305030304" pitchFamily="18" charset="0"/>
              </a:rPr>
              <a:t> et. al. </a:t>
            </a:r>
            <a:r>
              <a:rPr lang="en-US" sz="1400" b="1"/>
              <a:t>Uncertainty aware anomaly detection to predict errant beam pulses in the Oak Ridge Spallation Neutron Source accelerator</a:t>
            </a:r>
          </a:p>
          <a:p>
            <a:r>
              <a:rPr lang="en-US" sz="1400">
                <a:latin typeface="Book Antiqua" panose="02040602050305030304" pitchFamily="18" charset="0"/>
              </a:rPr>
              <a:t>- </a:t>
            </a:r>
            <a:r>
              <a:rPr lang="en-US" sz="1400">
                <a:latin typeface="Book Antiqua" panose="02040602050305030304" pitchFamily="18" charset="0"/>
                <a:hlinkClick r:id="rId2"/>
              </a:rPr>
              <a:t>https://journals.aps.org/prab/abstract/10.1103/PhysRevAccelBeams.25.122802</a:t>
            </a:r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r>
              <a:rPr lang="en-US" sz="1400">
                <a:latin typeface="Book Antiqua" panose="02040602050305030304" pitchFamily="18" charset="0"/>
              </a:rPr>
              <a:t>Malachi Schram et. al. </a:t>
            </a:r>
            <a:r>
              <a:rPr lang="en-US" sz="1400" b="1"/>
              <a:t>Uncertainty aware machine-learning-based surrogate models for particle accelerators: Study at the </a:t>
            </a:r>
            <a:r>
              <a:rPr lang="en-US" sz="1400" b="1" err="1"/>
              <a:t>Fermilab</a:t>
            </a:r>
            <a:r>
              <a:rPr lang="en-US" sz="1400" b="1"/>
              <a:t> Booster Accelerator Complex - </a:t>
            </a:r>
            <a:r>
              <a:rPr lang="en-US" sz="1400">
                <a:hlinkClick r:id="rId3"/>
              </a:rPr>
              <a:t>https://journals.aps.org/prab/abstract/10.1103/PhysRevAccelBeams.26.044602</a:t>
            </a:r>
            <a:endParaRPr lang="en-US" sz="1400"/>
          </a:p>
          <a:p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r>
              <a:rPr lang="en-US" sz="1400">
                <a:latin typeface="Book Antiqua" panose="02040602050305030304" pitchFamily="18" charset="0"/>
              </a:rPr>
              <a:t>Kishansingh Rajput et. al. </a:t>
            </a:r>
            <a:r>
              <a:rPr lang="en-US" sz="1400" b="1">
                <a:latin typeface="Book Antiqua" panose="02040602050305030304" pitchFamily="18" charset="0"/>
              </a:rPr>
              <a:t>Uncertainty Aware Deep Learning for Particle Accelerators</a:t>
            </a:r>
            <a:r>
              <a:rPr lang="en-US" sz="1400">
                <a:latin typeface="Book Antiqua" panose="02040602050305030304" pitchFamily="18" charset="0"/>
              </a:rPr>
              <a:t> -</a:t>
            </a:r>
            <a:r>
              <a:rPr lang="en-US" sz="1400">
                <a:latin typeface="Book Antiqua" panose="02040602050305030304" pitchFamily="18" charset="0"/>
                <a:hlinkClick r:id="rId4"/>
              </a:rPr>
              <a:t>https://ml4physicalsciences.github.io/2022/files/NeurIPS_ML4PS_2022_182.pdf</a:t>
            </a:r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r>
              <a:rPr lang="en-US" sz="1400">
                <a:latin typeface="Book Antiqua" panose="02040602050305030304" pitchFamily="18" charset="0"/>
              </a:rPr>
              <a:t>Torri </a:t>
            </a:r>
            <a:r>
              <a:rPr lang="en-US" sz="1400" err="1">
                <a:latin typeface="Book Antiqua" panose="02040602050305030304" pitchFamily="18" charset="0"/>
              </a:rPr>
              <a:t>Jeske</a:t>
            </a:r>
            <a:r>
              <a:rPr lang="en-US" sz="1400">
                <a:latin typeface="Book Antiqua" panose="02040602050305030304" pitchFamily="18" charset="0"/>
              </a:rPr>
              <a:t> et. al. </a:t>
            </a:r>
            <a:r>
              <a:rPr lang="en-US" sz="1400" b="1">
                <a:latin typeface="Book Antiqua" panose="02040602050305030304" pitchFamily="18" charset="0"/>
              </a:rPr>
              <a:t>AI for Experimental Controls at Jefferson Lab </a:t>
            </a:r>
            <a:r>
              <a:rPr lang="en-US" sz="1400">
                <a:latin typeface="Book Antiqua" panose="02040602050305030304" pitchFamily="18" charset="0"/>
              </a:rPr>
              <a:t>- </a:t>
            </a:r>
            <a:r>
              <a:rPr lang="en-US" sz="1400">
                <a:latin typeface="Book Antiqua" panose="02040602050305030304" pitchFamily="18" charset="0"/>
                <a:hlinkClick r:id="rId5"/>
              </a:rPr>
              <a:t>https://arxiv.org/abs/2203.05999</a:t>
            </a:r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r>
              <a:rPr lang="en-US" sz="1400">
                <a:latin typeface="Book Antiqua" panose="02040602050305030304" pitchFamily="18" charset="0"/>
              </a:rPr>
              <a:t>Jeremiah </a:t>
            </a:r>
            <a:r>
              <a:rPr lang="en-US" sz="1400" err="1">
                <a:latin typeface="Book Antiqua" panose="02040602050305030304" pitchFamily="18" charset="0"/>
              </a:rPr>
              <a:t>Zhe</a:t>
            </a:r>
            <a:r>
              <a:rPr lang="en-US" sz="1400">
                <a:latin typeface="Book Antiqua" panose="02040602050305030304" pitchFamily="18" charset="0"/>
              </a:rPr>
              <a:t> Liu et. al. </a:t>
            </a:r>
            <a:r>
              <a:rPr lang="en-US" sz="1400" b="1">
                <a:latin typeface="Book Antiqua" panose="02040602050305030304" pitchFamily="18" charset="0"/>
              </a:rPr>
              <a:t>Simple and Principled Uncertainty Estimation with Deterministic Deep Learning via Distance Awareness</a:t>
            </a:r>
            <a:r>
              <a:rPr lang="en-US" sz="1400">
                <a:latin typeface="Book Antiqua" panose="02040602050305030304" pitchFamily="18" charset="0"/>
              </a:rPr>
              <a:t> - </a:t>
            </a:r>
            <a:r>
              <a:rPr lang="en-US" sz="1400">
                <a:latin typeface="Book Antiqua" panose="02040602050305030304" pitchFamily="18" charset="0"/>
                <a:hlinkClick r:id="rId6"/>
              </a:rPr>
              <a:t>https://proceedings.neurips.cc/paper/2020/file/543e83748234f7cbab21aa0ade66565f-Paper.pdf</a:t>
            </a:r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  <a:p>
            <a:endParaRPr lang="en-US" sz="140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0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049F76-79C9-134C-9FA8-33222E3E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Book Antiqua" panose="02040602050305030304" pitchFamily="18" charset="0"/>
              </a:rPr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B444FD-DC02-B74B-A21B-5B65963C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>
                <a:latin typeface="Book Antiqua" panose="02040602050305030304" pitchFamily="18" charset="0"/>
              </a:rPr>
              <a:t>2</a:t>
            </a:fld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48AAA-4A8C-0841-9D0E-1AA4377C4688}"/>
              </a:ext>
            </a:extLst>
          </p:cNvPr>
          <p:cNvSpPr txBox="1"/>
          <p:nvPr/>
        </p:nvSpPr>
        <p:spPr>
          <a:xfrm>
            <a:off x="529399" y="973418"/>
            <a:ext cx="770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Deterministic transformation functions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E3D118-5DC5-E74E-B3C4-011D00CDA374}"/>
              </a:ext>
            </a:extLst>
          </p:cNvPr>
          <p:cNvSpPr/>
          <p:nvPr/>
        </p:nvSpPr>
        <p:spPr>
          <a:xfrm>
            <a:off x="3416006" y="1525068"/>
            <a:ext cx="1262326" cy="819112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Book Antiqua" panose="02040602050305030304" pitchFamily="18" charset="0"/>
              </a:rPr>
              <a:t>ML model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D4C0436-3DCA-C947-AA51-2CC5B1F9EC41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981844" y="1931906"/>
            <a:ext cx="434162" cy="2718"/>
          </a:xfrm>
          <a:prstGeom prst="straightConnector1">
            <a:avLst/>
          </a:prstGeom>
          <a:ln w="38100">
            <a:solidFill>
              <a:srgbClr val="002060">
                <a:alpha val="50000"/>
              </a:srgb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144CEB7-C428-0B4A-A2AF-1BB38044752A}"/>
              </a:ext>
            </a:extLst>
          </p:cNvPr>
          <p:cNvSpPr txBox="1"/>
          <p:nvPr/>
        </p:nvSpPr>
        <p:spPr>
          <a:xfrm>
            <a:off x="1904775" y="1715935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ook Antiqua" panose="02040602050305030304" pitchFamily="18" charset="0"/>
              </a:rPr>
              <a:t>Input(s)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4E455E-712B-9643-93CF-82AF68062C56}"/>
              </a:ext>
            </a:extLst>
          </p:cNvPr>
          <p:cNvCxnSpPr>
            <a:cxnSpLocks/>
          </p:cNvCxnSpPr>
          <p:nvPr/>
        </p:nvCxnSpPr>
        <p:spPr>
          <a:xfrm>
            <a:off x="4678332" y="1931906"/>
            <a:ext cx="359133" cy="0"/>
          </a:xfrm>
          <a:prstGeom prst="straightConnector1">
            <a:avLst/>
          </a:prstGeom>
          <a:ln w="38100">
            <a:solidFill>
              <a:srgbClr val="002060">
                <a:alpha val="50000"/>
              </a:srgb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EA6C79-2428-8744-A28D-64F5E7E81D41}"/>
              </a:ext>
            </a:extLst>
          </p:cNvPr>
          <p:cNvSpPr txBox="1"/>
          <p:nvPr/>
        </p:nvSpPr>
        <p:spPr>
          <a:xfrm>
            <a:off x="5098126" y="1734194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ook Antiqua" panose="02040602050305030304" pitchFamily="18" charset="0"/>
              </a:rPr>
              <a:t>Output(s)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FBD54-1496-F541-9744-3F2B2B291443}"/>
              </a:ext>
            </a:extLst>
          </p:cNvPr>
          <p:cNvSpPr txBox="1"/>
          <p:nvPr/>
        </p:nvSpPr>
        <p:spPr>
          <a:xfrm>
            <a:off x="446738" y="3393802"/>
            <a:ext cx="6481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Book Antiqua" panose="02040602050305030304" pitchFamily="18" charset="0"/>
              </a:rPr>
              <a:t>Uncertainty Types: Aleatoric vs Epistemic uncertainties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61FB4D-8C65-2042-8B34-E5977DD58C9D}"/>
              </a:ext>
            </a:extLst>
          </p:cNvPr>
          <p:cNvSpPr txBox="1"/>
          <p:nvPr/>
        </p:nvSpPr>
        <p:spPr>
          <a:xfrm>
            <a:off x="529222" y="3729244"/>
            <a:ext cx="7582769" cy="88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Aleatoric </a:t>
            </a:r>
            <a:r>
              <a:rPr lang="en-US">
                <a:latin typeface="Book Antiqua" panose="02040602050305030304" pitchFamily="18" charset="0"/>
                <a:sym typeface="Wingdings" pitchFamily="2" charset="2"/>
              </a:rPr>
              <a:t> Data uncertainties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  <a:sym typeface="Wingdings" pitchFamily="2" charset="2"/>
              </a:rPr>
              <a:t>Epistemic  Model or Out of training distribution uncertainty (OOD)</a:t>
            </a:r>
            <a:endParaRPr lang="en-US">
              <a:latin typeface="Book Antiqua" panose="0204060205030503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ABA26B-7806-E241-91D5-B7E7F5E9C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205" y="3609870"/>
            <a:ext cx="3684460" cy="2496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74A364-0103-1B45-9B85-BA4FBE4B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162" y="962270"/>
            <a:ext cx="3611503" cy="228848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8C6BF8-2F80-2749-83BC-4D946046E5F1}"/>
              </a:ext>
            </a:extLst>
          </p:cNvPr>
          <p:cNvCxnSpPr/>
          <p:nvPr/>
        </p:nvCxnSpPr>
        <p:spPr>
          <a:xfrm>
            <a:off x="11150981" y="3729244"/>
            <a:ext cx="0" cy="40163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7F438D-EF4A-634D-A7E9-C5C97574716A}"/>
              </a:ext>
            </a:extLst>
          </p:cNvPr>
          <p:cNvCxnSpPr>
            <a:cxnSpLocks/>
          </p:cNvCxnSpPr>
          <p:nvPr/>
        </p:nvCxnSpPr>
        <p:spPr>
          <a:xfrm>
            <a:off x="11071412" y="5695459"/>
            <a:ext cx="735106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FAC1D3C-A9E7-4F4B-9919-0FBE71FCA300}"/>
              </a:ext>
            </a:extLst>
          </p:cNvPr>
          <p:cNvSpPr txBox="1"/>
          <p:nvPr/>
        </p:nvSpPr>
        <p:spPr>
          <a:xfrm>
            <a:off x="11143716" y="3609871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latin typeface="Book Antiqua" panose="02040602050305030304" pitchFamily="18" charset="0"/>
              </a:rPr>
              <a:t>Aleatoric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0B6F9-C510-1342-9396-AF733C448FD7}"/>
              </a:ext>
            </a:extLst>
          </p:cNvPr>
          <p:cNvSpPr txBox="1"/>
          <p:nvPr/>
        </p:nvSpPr>
        <p:spPr>
          <a:xfrm>
            <a:off x="10437642" y="5387682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7030A0"/>
                </a:solidFill>
                <a:latin typeface="Book Antiqua" panose="02040602050305030304" pitchFamily="18" charset="0"/>
              </a:rPr>
              <a:t>Epistemic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AFCA1C-0E11-EE46-9C5D-9B93C6C81E96}"/>
              </a:ext>
            </a:extLst>
          </p:cNvPr>
          <p:cNvSpPr/>
          <p:nvPr/>
        </p:nvSpPr>
        <p:spPr>
          <a:xfrm>
            <a:off x="260220" y="378828"/>
            <a:ext cx="7840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Uncertainty Quantification in Machine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A15CB8-B8F1-2A40-B281-3EC5898457E6}"/>
              </a:ext>
            </a:extLst>
          </p:cNvPr>
          <p:cNvSpPr txBox="1"/>
          <p:nvPr/>
        </p:nvSpPr>
        <p:spPr>
          <a:xfrm>
            <a:off x="529399" y="2526978"/>
            <a:ext cx="7701806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Decision making based on predictions from ML models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</a:rPr>
              <a:t>Uncertainty Quantification is required to make an informed decision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9CFF17-8615-8E45-A38B-8089C28AA144}"/>
              </a:ext>
            </a:extLst>
          </p:cNvPr>
          <p:cNvSpPr txBox="1"/>
          <p:nvPr/>
        </p:nvSpPr>
        <p:spPr>
          <a:xfrm>
            <a:off x="11284780" y="458251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Book Antiqua" panose="02040602050305030304" pitchFamily="18" charset="0"/>
              </a:rPr>
              <a:t>OOD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B3277-202C-944B-AD02-8B553668371B}"/>
              </a:ext>
            </a:extLst>
          </p:cNvPr>
          <p:cNvGrpSpPr/>
          <p:nvPr/>
        </p:nvGrpSpPr>
        <p:grpSpPr>
          <a:xfrm>
            <a:off x="4086629" y="4662125"/>
            <a:ext cx="4002492" cy="2427541"/>
            <a:chOff x="7007259" y="590589"/>
            <a:chExt cx="3825026" cy="2151260"/>
          </a:xfrm>
        </p:grpSpPr>
        <p:pic>
          <p:nvPicPr>
            <p:cNvPr id="23" name="Google Shape;256;p37">
              <a:extLst>
                <a:ext uri="{FF2B5EF4-FFF2-40B4-BE49-F238E27FC236}">
                  <a16:creationId xmlns:a16="http://schemas.microsoft.com/office/drawing/2014/main" id="{17D9C8D0-C3E1-DE44-8FEC-6A2EA6FC12C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9263" y="590589"/>
              <a:ext cx="2752047" cy="1664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33228E-53BA-FF4E-A5EF-E40A26277098}"/>
                </a:ext>
              </a:extLst>
            </p:cNvPr>
            <p:cNvSpPr txBox="1"/>
            <p:nvPr/>
          </p:nvSpPr>
          <p:spPr>
            <a:xfrm>
              <a:off x="7007259" y="2372517"/>
              <a:ext cx="3825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D50DE5-2319-2F4E-B4EC-383048EF719B}"/>
              </a:ext>
            </a:extLst>
          </p:cNvPr>
          <p:cNvSpPr txBox="1"/>
          <p:nvPr/>
        </p:nvSpPr>
        <p:spPr>
          <a:xfrm>
            <a:off x="529222" y="5137078"/>
            <a:ext cx="3983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Book Antiqua" panose="02040602050305030304" pitchFamily="18" charset="0"/>
              </a:rPr>
              <a:t>Gaussian Process (GP) provide robust uncertainty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138705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20" grpId="0"/>
      <p:bldP spid="21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81F0F4-0245-D948-B28F-2E4BA7B7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430A7E-4E86-1D4C-96F7-E6D2D3AD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B526B7-BAB2-E04E-A9D6-EE4549BDC702}"/>
              </a:ext>
            </a:extLst>
          </p:cNvPr>
          <p:cNvSpPr/>
          <p:nvPr/>
        </p:nvSpPr>
        <p:spPr>
          <a:xfrm>
            <a:off x="260220" y="378828"/>
            <a:ext cx="138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BD1C5-BAA1-C44B-AB90-12DE3139977B}"/>
              </a:ext>
            </a:extLst>
          </p:cNvPr>
          <p:cNvSpPr txBox="1"/>
          <p:nvPr/>
        </p:nvSpPr>
        <p:spPr>
          <a:xfrm>
            <a:off x="599770" y="1112930"/>
            <a:ext cx="7495963" cy="38947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Wingdings,Sans-Serif" pitchFamily="2" charset="2"/>
              <a:buChar char="Ø"/>
            </a:pPr>
            <a:r>
              <a:rPr lang="en-US">
                <a:ea typeface="+mn-lt"/>
                <a:cs typeface="+mn-lt"/>
              </a:rPr>
              <a:t>Traditional application of Gaussian Process (GP):</a:t>
            </a:r>
          </a:p>
          <a:p>
            <a:pPr marL="742950" lvl="1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>
                <a:latin typeface="Book Antiqua"/>
              </a:rPr>
              <a:t>Uncertainty aware experiment control at </a:t>
            </a:r>
            <a:r>
              <a:rPr lang="en-US" err="1">
                <a:latin typeface="Book Antiqua"/>
              </a:rPr>
              <a:t>GlueX</a:t>
            </a:r>
            <a:r>
              <a:rPr lang="en-US">
                <a:latin typeface="Book Antiqua"/>
              </a:rPr>
              <a:t> with GP</a:t>
            </a:r>
            <a:endParaRPr lang="en-US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>
                <a:latin typeface="Book Antiqua"/>
              </a:rPr>
              <a:t>Scaling limitations of GP and UQ for Deep Neural Networks (DNN):</a:t>
            </a:r>
          </a:p>
          <a:p>
            <a:pPr marL="742950" lvl="1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>
                <a:latin typeface="Book Antiqua"/>
              </a:rPr>
              <a:t>Uncertainty aware anomaly prediction at SNS</a:t>
            </a:r>
          </a:p>
          <a:p>
            <a:pPr marL="742950" lvl="1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>
                <a:latin typeface="Book Antiqua"/>
              </a:rPr>
              <a:t>Uncertainty aware particle identification for </a:t>
            </a:r>
            <a:r>
              <a:rPr lang="en-US" err="1">
                <a:latin typeface="Book Antiqua"/>
              </a:rPr>
              <a:t>SoLID</a:t>
            </a:r>
            <a:endParaRPr lang="en-US">
              <a:latin typeface="Book Antiqua"/>
            </a:endParaRPr>
          </a:p>
          <a:p>
            <a:pPr marL="742950" lvl="1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>
                <a:latin typeface="Book Antiqua"/>
              </a:rPr>
              <a:t>Uncertainty aware surrogate  model for FNAL booster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>
                <a:latin typeface="Book Antiqua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3731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C81B8-5B20-224F-835B-2739EAC9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Book Antiqua" panose="02040602050305030304" pitchFamily="18" charset="0"/>
              </a:rPr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A6901-A089-C74C-9DDC-7B527542B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>
                <a:latin typeface="Book Antiqua" panose="02040602050305030304" pitchFamily="18" charset="0"/>
              </a:rPr>
              <a:t>4</a:t>
            </a:fld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AE6656-AC7C-7949-BCBB-EF296CD7FCDF}"/>
              </a:ext>
            </a:extLst>
          </p:cNvPr>
          <p:cNvSpPr/>
          <p:nvPr/>
        </p:nvSpPr>
        <p:spPr>
          <a:xfrm>
            <a:off x="260220" y="378828"/>
            <a:ext cx="11960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Gaussian Process (GP) for Calibration of the Central Drift Chamber (CDC)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3C66C-E6CF-764C-9B75-DE419F95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54" y="1243464"/>
            <a:ext cx="3953068" cy="2401608"/>
          </a:xfrm>
          <a:prstGeom prst="rect">
            <a:avLst/>
          </a:prstGeom>
        </p:spPr>
      </p:pic>
      <p:cxnSp>
        <p:nvCxnSpPr>
          <p:cNvPr id="8" name="Google Shape;142;p28">
            <a:extLst>
              <a:ext uri="{FF2B5EF4-FFF2-40B4-BE49-F238E27FC236}">
                <a16:creationId xmlns:a16="http://schemas.microsoft.com/office/drawing/2014/main" id="{9B3840D0-42E1-1B4C-B967-0D606B7C9634}"/>
              </a:ext>
            </a:extLst>
          </p:cNvPr>
          <p:cNvCxnSpPr>
            <a:cxnSpLocks/>
          </p:cNvCxnSpPr>
          <p:nvPr/>
        </p:nvCxnSpPr>
        <p:spPr>
          <a:xfrm>
            <a:off x="3256463" y="2506919"/>
            <a:ext cx="574961" cy="446596"/>
          </a:xfrm>
          <a:prstGeom prst="straightConnector1">
            <a:avLst/>
          </a:prstGeom>
          <a:noFill/>
          <a:ln w="38100" cap="flat" cmpd="sng">
            <a:solidFill>
              <a:srgbClr val="FF3333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9" name="Google Shape;155;p29">
            <a:extLst>
              <a:ext uri="{FF2B5EF4-FFF2-40B4-BE49-F238E27FC236}">
                <a16:creationId xmlns:a16="http://schemas.microsoft.com/office/drawing/2014/main" id="{A56B712F-8E5D-C74F-AA6F-FEEF7101A74A}"/>
              </a:ext>
            </a:extLst>
          </p:cNvPr>
          <p:cNvSpPr txBox="1"/>
          <p:nvPr/>
        </p:nvSpPr>
        <p:spPr>
          <a:xfrm>
            <a:off x="4931551" y="1111102"/>
            <a:ext cx="7242945" cy="2357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Requires two calibrations: </a:t>
            </a:r>
            <a:r>
              <a:rPr lang="en" sz="1600" b="1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gain</a:t>
            </a:r>
            <a:r>
              <a:rPr lang="en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 and drift time-to-distance</a:t>
            </a:r>
            <a:endParaRPr sz="1600">
              <a:latin typeface="Book Antiqua" panose="02040602050305030304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14400" marR="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" sz="1600" b="1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Gain Correction Factor (GCF) </a:t>
            </a:r>
            <a:r>
              <a:rPr lang="en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[variation +/- 15%]</a:t>
            </a:r>
            <a:endParaRPr sz="1600">
              <a:latin typeface="Book Antiqua" panose="02040602050305030304" pitchFamily="18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Has </a:t>
            </a:r>
            <a:r>
              <a:rPr lang="en" sz="1600" b="1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one </a:t>
            </a:r>
            <a:r>
              <a:rPr lang="en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control: </a:t>
            </a:r>
            <a:r>
              <a:rPr lang="en" sz="1600" b="1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operating voltage</a:t>
            </a: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CDC is gas filled, </a:t>
            </a:r>
            <a:r>
              <a:rPr lang="en-US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sensitive to </a:t>
            </a:r>
          </a:p>
          <a:p>
            <a:pPr marL="914400" lvl="1" indent="-336550">
              <a:lnSpc>
                <a:spcPct val="115000"/>
              </a:lnSpc>
              <a:buSzPts val="1700"/>
              <a:buFont typeface="Calibri"/>
              <a:buChar char="●"/>
            </a:pPr>
            <a:r>
              <a:rPr lang="en-US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Atmospheric pressure</a:t>
            </a:r>
          </a:p>
          <a:p>
            <a:pPr marL="914400" lvl="1" indent="-336550">
              <a:lnSpc>
                <a:spcPct val="115000"/>
              </a:lnSpc>
              <a:buSzPts val="1700"/>
              <a:buFont typeface="Calibri"/>
              <a:buChar char="●"/>
            </a:pPr>
            <a:r>
              <a:rPr lang="en-US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Temperature</a:t>
            </a:r>
          </a:p>
          <a:p>
            <a:pPr marL="457200" indent="-336550">
              <a:lnSpc>
                <a:spcPct val="115000"/>
              </a:lnSpc>
              <a:buSzPts val="1700"/>
              <a:buFont typeface="Calibri"/>
              <a:buChar char="●"/>
            </a:pPr>
            <a:r>
              <a:rPr lang="en-US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Experimental conditions change, i.e. beam current</a:t>
            </a:r>
          </a:p>
          <a:p>
            <a:pPr marL="914400" lvl="1" indent="-336550">
              <a:lnSpc>
                <a:spcPct val="115000"/>
              </a:lnSpc>
              <a:buSzPts val="1700"/>
              <a:buFont typeface="Calibri"/>
              <a:buChar char="●"/>
            </a:pPr>
            <a:r>
              <a:rPr lang="en-US" sz="1600">
                <a:latin typeface="Book Antiqua" panose="02040602050305030304" pitchFamily="18" charset="0"/>
                <a:ea typeface="Calibri"/>
                <a:cs typeface="Arial" panose="020B0604020202020204" pitchFamily="34" charset="0"/>
                <a:sym typeface="Calibri"/>
              </a:rPr>
              <a:t>model uses high voltage board current as a proxy for beam current</a:t>
            </a:r>
            <a:endParaRPr lang="en" sz="1600">
              <a:latin typeface="Book Antiqua" panose="02040602050305030304" pitchFamily="18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40;p28">
            <a:extLst>
              <a:ext uri="{FF2B5EF4-FFF2-40B4-BE49-F238E27FC236}">
                <a16:creationId xmlns:a16="http://schemas.microsoft.com/office/drawing/2014/main" id="{137A3226-C7CB-6648-817A-C8133A4A7D77}"/>
              </a:ext>
            </a:extLst>
          </p:cNvPr>
          <p:cNvSpPr/>
          <p:nvPr/>
        </p:nvSpPr>
        <p:spPr>
          <a:xfrm>
            <a:off x="3567446" y="2962942"/>
            <a:ext cx="578855" cy="24874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ook Antiqua" panose="0204060205030503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265E4E7-B761-7E41-B0B2-ACB36C0BB1B1}"/>
              </a:ext>
            </a:extLst>
          </p:cNvPr>
          <p:cNvSpPr txBox="1">
            <a:spLocks/>
          </p:cNvSpPr>
          <p:nvPr/>
        </p:nvSpPr>
        <p:spPr>
          <a:xfrm>
            <a:off x="2495896" y="4362496"/>
            <a:ext cx="3300810" cy="19034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b="1">
                <a:latin typeface="Book Antiqua" panose="02040602050305030304" pitchFamily="18" charset="0"/>
              </a:rPr>
              <a:t>Conventional</a:t>
            </a:r>
          </a:p>
          <a:p>
            <a:pPr marL="0" indent="0">
              <a:spcBef>
                <a:spcPts val="0"/>
              </a:spcBef>
              <a:buNone/>
            </a:pPr>
            <a:endParaRPr lang="en-US" sz="1500">
              <a:latin typeface="Book Antiqua" panose="02040602050305030304" pitchFamily="18" charset="0"/>
            </a:endParaRPr>
          </a:p>
          <a:p>
            <a:pPr marL="146050" indent="0">
              <a:spcBef>
                <a:spcPts val="0"/>
              </a:spcBef>
              <a:buSzPts val="1300"/>
              <a:buNone/>
            </a:pPr>
            <a:r>
              <a:rPr lang="en-US" sz="1500" b="1">
                <a:latin typeface="Book Antiqua" panose="02040602050305030304" pitchFamily="18" charset="0"/>
              </a:rPr>
              <a:t>Calibrate</a:t>
            </a:r>
            <a:r>
              <a:rPr lang="en-US" sz="1500">
                <a:latin typeface="Book Antiqua" panose="02040602050305030304" pitchFamily="18" charset="0"/>
              </a:rPr>
              <a:t>: calibration values </a:t>
            </a:r>
            <a:r>
              <a:rPr lang="en-US" sz="1500" b="1">
                <a:latin typeface="Book Antiqua" panose="02040602050305030304" pitchFamily="18" charset="0"/>
              </a:rPr>
              <a:t>iteratively </a:t>
            </a:r>
            <a:r>
              <a:rPr lang="en-US" sz="1500">
                <a:latin typeface="Book Antiqua" panose="02040602050305030304" pitchFamily="18" charset="0"/>
              </a:rPr>
              <a:t>produced after the experiment</a:t>
            </a:r>
          </a:p>
          <a:p>
            <a:pPr marL="146050" indent="0">
              <a:spcBef>
                <a:spcPts val="0"/>
              </a:spcBef>
              <a:buSzPts val="1300"/>
              <a:buNone/>
            </a:pPr>
            <a:endParaRPr lang="en-US" sz="1500">
              <a:latin typeface="Book Antiqua" panose="02040602050305030304" pitchFamily="18" charset="0"/>
            </a:endParaRPr>
          </a:p>
          <a:p>
            <a:pPr marL="146050" indent="0">
              <a:spcBef>
                <a:spcPts val="0"/>
              </a:spcBef>
              <a:buSzPts val="1300"/>
              <a:buNone/>
            </a:pPr>
            <a:r>
              <a:rPr lang="en-US" sz="1500" b="1">
                <a:latin typeface="Book Antiqua" panose="02040602050305030304" pitchFamily="18" charset="0"/>
              </a:rPr>
              <a:t>No Control</a:t>
            </a:r>
            <a:r>
              <a:rPr lang="en-US" sz="1500">
                <a:latin typeface="Book Antiqua" panose="02040602050305030304" pitchFamily="18" charset="0"/>
              </a:rPr>
              <a:t>: CDC operating voltage is </a:t>
            </a:r>
            <a:r>
              <a:rPr lang="en-US" sz="1500" b="1" i="1">
                <a:latin typeface="Book Antiqua" panose="02040602050305030304" pitchFamily="18" charset="0"/>
              </a:rPr>
              <a:t>fixed </a:t>
            </a:r>
            <a:r>
              <a:rPr lang="en-US" sz="1500">
                <a:latin typeface="Book Antiqua" panose="02040602050305030304" pitchFamily="18" charset="0"/>
              </a:rPr>
              <a:t> at 2125 V</a:t>
            </a:r>
          </a:p>
        </p:txBody>
      </p:sp>
      <p:sp>
        <p:nvSpPr>
          <p:cNvPr id="13" name="Google Shape;168;p30">
            <a:extLst>
              <a:ext uri="{FF2B5EF4-FFF2-40B4-BE49-F238E27FC236}">
                <a16:creationId xmlns:a16="http://schemas.microsoft.com/office/drawing/2014/main" id="{FF8B4E71-9701-944B-A4BB-5B9CE293C54C}"/>
              </a:ext>
            </a:extLst>
          </p:cNvPr>
          <p:cNvSpPr txBox="1"/>
          <p:nvPr/>
        </p:nvSpPr>
        <p:spPr>
          <a:xfrm>
            <a:off x="2471706" y="3621975"/>
            <a:ext cx="6722808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0563C1"/>
                </a:solidFill>
                <a:latin typeface="Book Antiqua"/>
              </a:rPr>
              <a:t>Motivation: Online calibration </a:t>
            </a:r>
            <a:r>
              <a:rPr lang="en-US" sz="1400" b="1">
                <a:solidFill>
                  <a:srgbClr val="0563C1"/>
                </a:solidFill>
                <a:latin typeface="Book Antiqua"/>
              </a:rPr>
              <a:t>to save time and computing resources required for post calibration</a:t>
            </a:r>
            <a:endParaRPr lang="en" sz="1400" b="1">
              <a:solidFill>
                <a:srgbClr val="0563C1"/>
              </a:solidFill>
              <a:latin typeface="Book Antiqu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7C484F-1DEB-E445-9C86-7540BA19FD6E}"/>
              </a:ext>
            </a:extLst>
          </p:cNvPr>
          <p:cNvSpPr/>
          <p:nvPr/>
        </p:nvSpPr>
        <p:spPr>
          <a:xfrm>
            <a:off x="6199723" y="4362496"/>
            <a:ext cx="32567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>
                <a:latin typeface="Book Antiqua" panose="02040602050305030304" pitchFamily="18" charset="0"/>
              </a:rPr>
              <a:t>Online and ML</a:t>
            </a:r>
          </a:p>
          <a:p>
            <a:pPr lvl="0"/>
            <a:endParaRPr lang="en-US" sz="1500">
              <a:latin typeface="Book Antiqua" panose="02040602050305030304" pitchFamily="18" charset="0"/>
            </a:endParaRPr>
          </a:p>
          <a:p>
            <a:pPr marL="139700" lvl="0">
              <a:buSzPts val="1400"/>
            </a:pPr>
            <a:r>
              <a:rPr lang="en-US" sz="1500" b="1">
                <a:latin typeface="Book Antiqua" panose="02040602050305030304" pitchFamily="18" charset="0"/>
              </a:rPr>
              <a:t>Online. calibration and </a:t>
            </a:r>
            <a:r>
              <a:rPr lang="en-US" sz="1500" b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Control</a:t>
            </a:r>
            <a:r>
              <a:rPr lang="en-US" sz="150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: </a:t>
            </a:r>
            <a:r>
              <a:rPr lang="en-US" sz="1500">
                <a:latin typeface="Book Antiqua" panose="02040602050305030304" pitchFamily="18" charset="0"/>
              </a:rPr>
              <a:t>Stabilize detector response to changing environmental/experimental conditions by </a:t>
            </a:r>
            <a:r>
              <a:rPr lang="en-US" sz="1500" b="1" i="1">
                <a:latin typeface="Book Antiqua" panose="02040602050305030304" pitchFamily="18" charset="0"/>
              </a:rPr>
              <a:t>adjusting</a:t>
            </a:r>
            <a:r>
              <a:rPr lang="en-US" sz="1500">
                <a:latin typeface="Book Antiqua" panose="02040602050305030304" pitchFamily="18" charset="0"/>
              </a:rPr>
              <a:t> CDC HV</a:t>
            </a:r>
          </a:p>
        </p:txBody>
      </p:sp>
    </p:spTree>
    <p:extLst>
      <p:ext uri="{BB962C8B-B14F-4D97-AF65-F5344CB8AC3E}">
        <p14:creationId xmlns:p14="http://schemas.microsoft.com/office/powerpoint/2010/main" val="27766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C81B8-5B20-224F-835B-2739EAC9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Book Antiqua" panose="02040602050305030304" pitchFamily="18" charset="0"/>
              </a:rPr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A6901-A089-C74C-9DDC-7B527542B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>
                <a:latin typeface="Book Antiqua" panose="02040602050305030304" pitchFamily="18" charset="0"/>
              </a:rPr>
              <a:t>5</a:t>
            </a:fld>
            <a:endParaRPr lang="en-US">
              <a:latin typeface="Book Antiqua" panose="020406020503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CEBAD-9941-FB42-9ED0-2A253EB8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17" y="2223131"/>
            <a:ext cx="3721683" cy="34886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F6412B-AE53-C84E-90C6-C7F26B4EF98B}"/>
              </a:ext>
            </a:extLst>
          </p:cNvPr>
          <p:cNvSpPr/>
          <p:nvPr/>
        </p:nvSpPr>
        <p:spPr>
          <a:xfrm>
            <a:off x="855956" y="4429030"/>
            <a:ext cx="2047042" cy="249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53834-F29D-6445-8E8D-0F2A68C2AE2B}"/>
              </a:ext>
            </a:extLst>
          </p:cNvPr>
          <p:cNvSpPr txBox="1"/>
          <p:nvPr/>
        </p:nvSpPr>
        <p:spPr>
          <a:xfrm>
            <a:off x="5333280" y="957220"/>
            <a:ext cx="6743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Book Antiqua" panose="02040602050305030304" pitchFamily="18" charset="0"/>
              </a:rPr>
              <a:t>Experimental Control Requires Uncertainty Quantification</a:t>
            </a:r>
            <a:endParaRPr lang="en-US" sz="160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</a:rPr>
              <a:t>Training data rarely has complete coverage: 601 runs, 2 run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</a:rPr>
              <a:t>Do experts trust model predictions?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>
              <a:latin typeface="Book Antiqua" panose="0204060205030503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A0DFD2-08A5-DC46-A8F5-7EAC402DF14B}"/>
              </a:ext>
            </a:extLst>
          </p:cNvPr>
          <p:cNvGrpSpPr>
            <a:grpSpLocks noChangeAspect="1"/>
          </p:cNvGrpSpPr>
          <p:nvPr/>
        </p:nvGrpSpPr>
        <p:grpSpPr>
          <a:xfrm>
            <a:off x="412525" y="3022428"/>
            <a:ext cx="4980945" cy="3112050"/>
            <a:chOff x="6527333" y="2258598"/>
            <a:chExt cx="4949208" cy="3175702"/>
          </a:xfrm>
        </p:grpSpPr>
        <p:pic>
          <p:nvPicPr>
            <p:cNvPr id="14" name="Google Shape;314;p43">
              <a:extLst>
                <a:ext uri="{FF2B5EF4-FFF2-40B4-BE49-F238E27FC236}">
                  <a16:creationId xmlns:a16="http://schemas.microsoft.com/office/drawing/2014/main" id="{000A8342-EDCB-1F44-B782-06BF23976AA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68749" y="2258598"/>
              <a:ext cx="1353489" cy="1319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8DDA87-1273-1C4A-AB85-023913051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7333" y="3678499"/>
              <a:ext cx="4949208" cy="175580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E264145-9C56-D246-9CB7-C07944AA1A53}"/>
              </a:ext>
            </a:extLst>
          </p:cNvPr>
          <p:cNvSpPr/>
          <p:nvPr/>
        </p:nvSpPr>
        <p:spPr>
          <a:xfrm>
            <a:off x="219661" y="946157"/>
            <a:ext cx="4946228" cy="19946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60863">
              <a:lnSpc>
                <a:spcPct val="150000"/>
              </a:lnSpc>
              <a:buSzPts val="1700"/>
            </a:pPr>
            <a:r>
              <a:rPr lang="en-US" sz="2000" b="1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Cosmic Ray Experiment</a:t>
            </a:r>
          </a:p>
          <a:p>
            <a:pPr marL="446405" indent="-285750">
              <a:lnSpc>
                <a:spcPct val="15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600">
                <a:latin typeface="Book Antiqua"/>
                <a:ea typeface="Calibri"/>
                <a:cs typeface="Calibri"/>
                <a:sym typeface="Calibri"/>
              </a:rPr>
              <a:t>Sorted the CDC into </a:t>
            </a:r>
            <a:r>
              <a:rPr lang="en-US" sz="1600" b="1">
                <a:latin typeface="Book Antiqua"/>
                <a:ea typeface="Calibri"/>
                <a:cs typeface="Calibri"/>
                <a:sym typeface="Calibri"/>
              </a:rPr>
              <a:t>2 halves</a:t>
            </a:r>
            <a:endParaRPr lang="en-US" sz="1600" b="1">
              <a:latin typeface="Book Antiqua"/>
              <a:ea typeface="Calibri"/>
              <a:cs typeface="Calibri"/>
            </a:endParaRPr>
          </a:p>
          <a:p>
            <a:pPr marL="446613" indent="-285750">
              <a:lnSpc>
                <a:spcPct val="15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Leave one side at a </a:t>
            </a:r>
            <a:r>
              <a:rPr lang="en-US" sz="1600" b="1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fixed HV (conventional)</a:t>
            </a:r>
          </a:p>
          <a:p>
            <a:pPr marL="446613" indent="-285750">
              <a:lnSpc>
                <a:spcPct val="15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Let the </a:t>
            </a:r>
            <a:r>
              <a:rPr lang="en-US" sz="1600" b="1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ML control the other</a:t>
            </a:r>
          </a:p>
          <a:p>
            <a:pPr marL="446613" indent="-285750">
              <a:lnSpc>
                <a:spcPct val="15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600" b="1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Autonomously </a:t>
            </a:r>
            <a:r>
              <a:rPr lang="en-US" sz="1600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adjust HV every 5 min</a:t>
            </a:r>
            <a:endParaRPr lang="en-US"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C63880-878F-B342-A5D6-944A23E1A05F}"/>
              </a:ext>
            </a:extLst>
          </p:cNvPr>
          <p:cNvSpPr txBox="1"/>
          <p:nvPr/>
        </p:nvSpPr>
        <p:spPr>
          <a:xfrm>
            <a:off x="2319581" y="3284767"/>
            <a:ext cx="229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accent2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Conventional in orange</a:t>
            </a:r>
          </a:p>
          <a:p>
            <a:pPr algn="r"/>
            <a:r>
              <a:rPr lang="en-US" sz="1400" b="1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ML-tuned in blue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0FA8CF-5E74-0841-BBCC-4585CBB55AC0}"/>
              </a:ext>
            </a:extLst>
          </p:cNvPr>
          <p:cNvSpPr txBox="1"/>
          <p:nvPr/>
        </p:nvSpPr>
        <p:spPr>
          <a:xfrm>
            <a:off x="5333280" y="2223131"/>
            <a:ext cx="3359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Book Antiqua" panose="02040602050305030304" pitchFamily="18" charset="0"/>
              </a:rPr>
              <a:t>Uncertainty Surface Mesh</a:t>
            </a:r>
            <a:r>
              <a:rPr lang="en-US" sz="1600">
                <a:latin typeface="Book Antiqua" panose="0204060205030503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</a:rPr>
              <a:t>Threshold of standard deviation, visualize feature space</a:t>
            </a:r>
          </a:p>
          <a:p>
            <a:endParaRPr lang="en-US" sz="160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CCE9BE-C6C8-E947-BA4F-85AA2459B8E4}"/>
              </a:ext>
            </a:extLst>
          </p:cNvPr>
          <p:cNvSpPr txBox="1"/>
          <p:nvPr/>
        </p:nvSpPr>
        <p:spPr>
          <a:xfrm>
            <a:off x="5333280" y="3539343"/>
            <a:ext cx="3524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Book Antiqua" panose="02040602050305030304" pitchFamily="18" charset="0"/>
              </a:rPr>
              <a:t>Uncertainty &gt; threshold</a:t>
            </a:r>
            <a:r>
              <a:rPr lang="en-US" sz="160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22A0A6-2568-6943-A74A-2774C4C0C3AE}"/>
              </a:ext>
            </a:extLst>
          </p:cNvPr>
          <p:cNvSpPr txBox="1"/>
          <p:nvPr/>
        </p:nvSpPr>
        <p:spPr>
          <a:xfrm>
            <a:off x="4763216" y="3929618"/>
            <a:ext cx="3786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1600">
                <a:latin typeface="Book Antiqua" panose="02040602050305030304" pitchFamily="18" charset="0"/>
              </a:rPr>
              <a:t>Approach-1: use prediction for the closest point on the surface</a:t>
            </a:r>
          </a:p>
          <a:p>
            <a:pPr lvl="2"/>
            <a:endParaRPr lang="en-US" sz="1600">
              <a:latin typeface="Book Antiqua" panose="02040602050305030304" pitchFamily="18" charset="0"/>
            </a:endParaRPr>
          </a:p>
          <a:p>
            <a:pPr lvl="2"/>
            <a:r>
              <a:rPr lang="en-US" sz="1600">
                <a:latin typeface="Book Antiqua" panose="02040602050305030304" pitchFamily="18" charset="0"/>
              </a:rPr>
              <a:t>Approach-2: return CDC to traditional high voltage setting, 2125 V and  collect more data to train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1897B0-F6ED-4B4C-9973-75E122B27290}"/>
              </a:ext>
            </a:extLst>
          </p:cNvPr>
          <p:cNvSpPr/>
          <p:nvPr/>
        </p:nvSpPr>
        <p:spPr>
          <a:xfrm>
            <a:off x="260220" y="378828"/>
            <a:ext cx="9005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GP for Calibration of the Central Drift Chamber (CDC)</a:t>
            </a:r>
          </a:p>
        </p:txBody>
      </p:sp>
    </p:spTree>
    <p:extLst>
      <p:ext uri="{BB962C8B-B14F-4D97-AF65-F5344CB8AC3E}">
        <p14:creationId xmlns:p14="http://schemas.microsoft.com/office/powerpoint/2010/main" val="217446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3084B7-DD5E-CE4D-83EB-0E91D8BF0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1BDBF-30F5-D34B-9A2C-DD796610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9C901B-176F-F74B-9D71-5EC54ADEEC14}"/>
              </a:ext>
            </a:extLst>
          </p:cNvPr>
          <p:cNvSpPr/>
          <p:nvPr/>
        </p:nvSpPr>
        <p:spPr>
          <a:xfrm>
            <a:off x="260220" y="378828"/>
            <a:ext cx="7709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Large data sets with higher dimensions and GP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E7D73D-1877-E246-8588-51834D0E5678}"/>
                  </a:ext>
                </a:extLst>
              </p:cNvPr>
              <p:cNvSpPr txBox="1"/>
              <p:nvPr/>
            </p:nvSpPr>
            <p:spPr>
              <a:xfrm>
                <a:off x="1587246" y="1729131"/>
                <a:ext cx="8839279" cy="3460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b="1">
                    <a:latin typeface="Book Antiqua" panose="02040602050305030304" pitchFamily="18" charset="0"/>
                  </a:rPr>
                  <a:t>GP provides robust UQ but scales poorly with increase in data samples (O(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b="1">
                    <a:latin typeface="Book Antiqua" panose="02040602050305030304" pitchFamily="18" charset="0"/>
                  </a:rPr>
                  <a:t>))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latin typeface="Book Antiqua" panose="02040602050305030304" pitchFamily="18" charset="0"/>
                  </a:rPr>
                  <a:t>For large datasets and/or in large feature space, </a:t>
                </a:r>
                <a:r>
                  <a:rPr lang="en-US" b="1">
                    <a:latin typeface="Book Antiqua" panose="02040602050305030304" pitchFamily="18" charset="0"/>
                  </a:rPr>
                  <a:t>GP approximation</a:t>
                </a:r>
                <a:r>
                  <a:rPr lang="en-US">
                    <a:latin typeface="Book Antiqua" panose="02040602050305030304" pitchFamily="18" charset="0"/>
                  </a:rPr>
                  <a:t> is required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latin typeface="Book Antiqua" panose="02040602050305030304" pitchFamily="18" charset="0"/>
                  </a:rPr>
                  <a:t>Deep Neural Networks (DNN)  are very expressive and scales with size of dataset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latin typeface="Book Antiqua" panose="02040602050305030304" pitchFamily="18" charset="0"/>
                  </a:rPr>
                  <a:t>DNN can deal with different types of data including images, text, and timeseries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latin typeface="Book Antiqua" panose="02040602050305030304" pitchFamily="18" charset="0"/>
                  </a:rPr>
                  <a:t>What about UQ for DNN?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E7D73D-1877-E246-8588-51834D0E5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246" y="1729131"/>
                <a:ext cx="8839279" cy="3460178"/>
              </a:xfrm>
              <a:prstGeom prst="rect">
                <a:avLst/>
              </a:prstGeom>
              <a:blipFill>
                <a:blip r:embed="rId2"/>
                <a:stretch>
                  <a:fillRect l="-414" b="-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41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B2ED1B-9525-DC41-85BC-2DF07AC7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</a:t>
            </a:r>
            <a:r>
              <a:rPr lang="en-US" err="1"/>
              <a:t>kishan@jlab.org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473B31-DD97-7A44-899C-94FA8E44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7</a:t>
            </a:fld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2EFEA98-E4AE-3F4D-B3C6-4A156C752AD6}"/>
              </a:ext>
            </a:extLst>
          </p:cNvPr>
          <p:cNvSpPr txBox="1"/>
          <p:nvPr/>
        </p:nvSpPr>
        <p:spPr>
          <a:xfrm>
            <a:off x="424279" y="3724525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(a) MC Dropout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8402CF6-93C3-DB47-B81A-1272553C6859}"/>
              </a:ext>
            </a:extLst>
          </p:cNvPr>
          <p:cNvSpPr txBox="1"/>
          <p:nvPr/>
        </p:nvSpPr>
        <p:spPr>
          <a:xfrm>
            <a:off x="2531845" y="3724525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(b) Ensemble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27174EB-A7DF-CB4B-9672-33E6905C05DE}"/>
              </a:ext>
            </a:extLst>
          </p:cNvPr>
          <p:cNvSpPr txBox="1"/>
          <p:nvPr/>
        </p:nvSpPr>
        <p:spPr>
          <a:xfrm>
            <a:off x="6641857" y="1687665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latin typeface="Bookman Old Style" panose="02050604050505020204" pitchFamily="18" charset="0"/>
              </a:rPr>
              <a:t>Q</a:t>
            </a:r>
            <a:r>
              <a:rPr lang="en-US" sz="1400" baseline="-25000">
                <a:solidFill>
                  <a:srgbClr val="C00000"/>
                </a:solidFill>
                <a:latin typeface="Bookman Old Style" panose="02050604050505020204" pitchFamily="18" charset="0"/>
              </a:rPr>
              <a:t>1</a:t>
            </a:r>
            <a:endParaRPr lang="en-US" sz="140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9EE7148-AD43-C745-BCCE-A43D4A7E8018}"/>
              </a:ext>
            </a:extLst>
          </p:cNvPr>
          <p:cNvSpPr/>
          <p:nvPr/>
        </p:nvSpPr>
        <p:spPr>
          <a:xfrm>
            <a:off x="4693000" y="1742379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06A132C-CEFE-7240-91E0-4B4B659229D7}"/>
              </a:ext>
            </a:extLst>
          </p:cNvPr>
          <p:cNvSpPr/>
          <p:nvPr/>
        </p:nvSpPr>
        <p:spPr>
          <a:xfrm>
            <a:off x="4693000" y="2242329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88FF382A-3F39-DA45-8F47-A4C8C4CC491C}"/>
              </a:ext>
            </a:extLst>
          </p:cNvPr>
          <p:cNvSpPr/>
          <p:nvPr/>
        </p:nvSpPr>
        <p:spPr>
          <a:xfrm>
            <a:off x="4693000" y="2742279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2C950C38-CA90-E546-8794-E6150EFB3494}"/>
              </a:ext>
            </a:extLst>
          </p:cNvPr>
          <p:cNvSpPr/>
          <p:nvPr/>
        </p:nvSpPr>
        <p:spPr>
          <a:xfrm>
            <a:off x="5264598" y="1742379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0C33E8ED-85FF-ED45-92C4-E7ADE4B81FA2}"/>
              </a:ext>
            </a:extLst>
          </p:cNvPr>
          <p:cNvSpPr/>
          <p:nvPr/>
        </p:nvSpPr>
        <p:spPr>
          <a:xfrm>
            <a:off x="5264598" y="2242329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BCCAEA20-7D2E-6E47-9569-50809F09E5C3}"/>
              </a:ext>
            </a:extLst>
          </p:cNvPr>
          <p:cNvSpPr/>
          <p:nvPr/>
        </p:nvSpPr>
        <p:spPr>
          <a:xfrm>
            <a:off x="5264598" y="2742279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29F5C756-4907-FE4C-8539-51048A0F7DF5}"/>
              </a:ext>
            </a:extLst>
          </p:cNvPr>
          <p:cNvSpPr/>
          <p:nvPr/>
        </p:nvSpPr>
        <p:spPr>
          <a:xfrm>
            <a:off x="5827129" y="1973570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ABB6AD03-7BAE-9842-8717-A50A429F5B68}"/>
              </a:ext>
            </a:extLst>
          </p:cNvPr>
          <p:cNvSpPr/>
          <p:nvPr/>
        </p:nvSpPr>
        <p:spPr>
          <a:xfrm>
            <a:off x="5827129" y="2473520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F9DD0044-D25D-2442-8D7E-D5FF8F132FB4}"/>
              </a:ext>
            </a:extLst>
          </p:cNvPr>
          <p:cNvSpPr/>
          <p:nvPr/>
        </p:nvSpPr>
        <p:spPr>
          <a:xfrm>
            <a:off x="6379338" y="1724642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6A813219-9EDC-F843-A2B4-86524777F90F}"/>
              </a:ext>
            </a:extLst>
          </p:cNvPr>
          <p:cNvCxnSpPr>
            <a:endCxn id="128" idx="2"/>
          </p:cNvCxnSpPr>
          <p:nvPr/>
        </p:nvCxnSpPr>
        <p:spPr>
          <a:xfrm>
            <a:off x="4879115" y="1881332"/>
            <a:ext cx="38548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44BA8FF-36C8-8944-BE37-BEEA14BAF342}"/>
              </a:ext>
            </a:extLst>
          </p:cNvPr>
          <p:cNvCxnSpPr>
            <a:cxnSpLocks/>
            <a:stCxn id="125" idx="6"/>
            <a:endCxn id="129" idx="2"/>
          </p:cNvCxnSpPr>
          <p:nvPr/>
        </p:nvCxnSpPr>
        <p:spPr>
          <a:xfrm>
            <a:off x="4970906" y="1881332"/>
            <a:ext cx="293692" cy="499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7FD2D981-5534-CE4C-9D2B-A1CD79A07EA7}"/>
              </a:ext>
            </a:extLst>
          </p:cNvPr>
          <p:cNvCxnSpPr>
            <a:cxnSpLocks/>
            <a:endCxn id="130" idx="1"/>
          </p:cNvCxnSpPr>
          <p:nvPr/>
        </p:nvCxnSpPr>
        <p:spPr>
          <a:xfrm>
            <a:off x="4879114" y="1909263"/>
            <a:ext cx="426182" cy="8737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3D7EA798-280C-024E-A4B3-AF3AE1965F06}"/>
              </a:ext>
            </a:extLst>
          </p:cNvPr>
          <p:cNvCxnSpPr>
            <a:cxnSpLocks/>
            <a:stCxn id="126" idx="6"/>
            <a:endCxn id="130" idx="1"/>
          </p:cNvCxnSpPr>
          <p:nvPr/>
        </p:nvCxnSpPr>
        <p:spPr>
          <a:xfrm>
            <a:off x="4970906" y="2381282"/>
            <a:ext cx="334390" cy="4016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6107FD0-5CA8-1543-A658-7EA7DB711CCC}"/>
              </a:ext>
            </a:extLst>
          </p:cNvPr>
          <p:cNvCxnSpPr>
            <a:cxnSpLocks/>
            <a:stCxn id="126" idx="6"/>
            <a:endCxn id="129" idx="2"/>
          </p:cNvCxnSpPr>
          <p:nvPr/>
        </p:nvCxnSpPr>
        <p:spPr>
          <a:xfrm>
            <a:off x="4970906" y="2381282"/>
            <a:ext cx="29369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0FAFEDC2-94FD-0F4B-B1D0-093B49271FE1}"/>
              </a:ext>
            </a:extLst>
          </p:cNvPr>
          <p:cNvCxnSpPr>
            <a:cxnSpLocks/>
            <a:endCxn id="128" idx="2"/>
          </p:cNvCxnSpPr>
          <p:nvPr/>
        </p:nvCxnSpPr>
        <p:spPr>
          <a:xfrm flipV="1">
            <a:off x="4879115" y="1881332"/>
            <a:ext cx="385483" cy="499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4F54AB35-8C45-7943-9DFC-8304DC4A7D5E}"/>
              </a:ext>
            </a:extLst>
          </p:cNvPr>
          <p:cNvCxnSpPr>
            <a:cxnSpLocks/>
            <a:stCxn id="127" idx="6"/>
            <a:endCxn id="130" idx="2"/>
          </p:cNvCxnSpPr>
          <p:nvPr/>
        </p:nvCxnSpPr>
        <p:spPr>
          <a:xfrm>
            <a:off x="4970906" y="2881232"/>
            <a:ext cx="29369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9270F00C-03CC-1443-864C-3EA1FA31E20D}"/>
              </a:ext>
            </a:extLst>
          </p:cNvPr>
          <p:cNvCxnSpPr>
            <a:cxnSpLocks/>
            <a:endCxn id="129" idx="2"/>
          </p:cNvCxnSpPr>
          <p:nvPr/>
        </p:nvCxnSpPr>
        <p:spPr>
          <a:xfrm flipV="1">
            <a:off x="4879114" y="2381282"/>
            <a:ext cx="385484" cy="499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B6AD7AA0-2FFE-504D-BFA6-7054228AAA48}"/>
              </a:ext>
            </a:extLst>
          </p:cNvPr>
          <p:cNvCxnSpPr>
            <a:cxnSpLocks/>
            <a:stCxn id="127" idx="6"/>
            <a:endCxn id="128" idx="2"/>
          </p:cNvCxnSpPr>
          <p:nvPr/>
        </p:nvCxnSpPr>
        <p:spPr>
          <a:xfrm flipV="1">
            <a:off x="4970906" y="1881332"/>
            <a:ext cx="293692" cy="9999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26DEDEE5-CFFD-124E-8347-618BCA79A30B}"/>
              </a:ext>
            </a:extLst>
          </p:cNvPr>
          <p:cNvCxnSpPr>
            <a:cxnSpLocks/>
            <a:stCxn id="128" idx="6"/>
            <a:endCxn id="131" idx="2"/>
          </p:cNvCxnSpPr>
          <p:nvPr/>
        </p:nvCxnSpPr>
        <p:spPr>
          <a:xfrm>
            <a:off x="5542504" y="1881332"/>
            <a:ext cx="284625" cy="23119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173BF10C-1628-6C46-B7B7-952F5F0CAB0D}"/>
              </a:ext>
            </a:extLst>
          </p:cNvPr>
          <p:cNvCxnSpPr>
            <a:cxnSpLocks/>
            <a:stCxn id="128" idx="6"/>
            <a:endCxn id="132" idx="2"/>
          </p:cNvCxnSpPr>
          <p:nvPr/>
        </p:nvCxnSpPr>
        <p:spPr>
          <a:xfrm>
            <a:off x="5542504" y="1881332"/>
            <a:ext cx="284625" cy="73114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36652E28-7863-B549-A38B-F1E48CF31D68}"/>
              </a:ext>
            </a:extLst>
          </p:cNvPr>
          <p:cNvCxnSpPr>
            <a:cxnSpLocks/>
            <a:stCxn id="129" idx="6"/>
            <a:endCxn id="132" idx="2"/>
          </p:cNvCxnSpPr>
          <p:nvPr/>
        </p:nvCxnSpPr>
        <p:spPr>
          <a:xfrm>
            <a:off x="5542504" y="2381282"/>
            <a:ext cx="284625" cy="23119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BD67664-1D0F-5740-8D78-71F8B72EDCBD}"/>
              </a:ext>
            </a:extLst>
          </p:cNvPr>
          <p:cNvCxnSpPr>
            <a:cxnSpLocks/>
            <a:stCxn id="130" idx="6"/>
            <a:endCxn id="132" idx="2"/>
          </p:cNvCxnSpPr>
          <p:nvPr/>
        </p:nvCxnSpPr>
        <p:spPr>
          <a:xfrm flipV="1">
            <a:off x="5542504" y="2612473"/>
            <a:ext cx="284625" cy="26875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AC62B275-9044-B34E-B7D7-6461538E30CA}"/>
              </a:ext>
            </a:extLst>
          </p:cNvPr>
          <p:cNvCxnSpPr>
            <a:cxnSpLocks/>
            <a:stCxn id="130" idx="6"/>
            <a:endCxn id="131" idx="2"/>
          </p:cNvCxnSpPr>
          <p:nvPr/>
        </p:nvCxnSpPr>
        <p:spPr>
          <a:xfrm flipV="1">
            <a:off x="5542504" y="2112523"/>
            <a:ext cx="284625" cy="7687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90B9E545-D335-EB49-BB30-E387C2FE6218}"/>
              </a:ext>
            </a:extLst>
          </p:cNvPr>
          <p:cNvCxnSpPr>
            <a:cxnSpLocks/>
            <a:stCxn id="129" idx="6"/>
            <a:endCxn id="131" idx="2"/>
          </p:cNvCxnSpPr>
          <p:nvPr/>
        </p:nvCxnSpPr>
        <p:spPr>
          <a:xfrm flipV="1">
            <a:off x="5542504" y="2112523"/>
            <a:ext cx="284625" cy="26875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79F4BA17-2F19-6140-9779-7EA8A57A8F12}"/>
              </a:ext>
            </a:extLst>
          </p:cNvPr>
          <p:cNvCxnSpPr>
            <a:cxnSpLocks/>
            <a:stCxn id="131" idx="6"/>
            <a:endCxn id="133" idx="2"/>
          </p:cNvCxnSpPr>
          <p:nvPr/>
        </p:nvCxnSpPr>
        <p:spPr>
          <a:xfrm flipV="1">
            <a:off x="6105035" y="1863595"/>
            <a:ext cx="274303" cy="24892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E9631630-D6FE-B54E-9691-0D310FFAE8F5}"/>
              </a:ext>
            </a:extLst>
          </p:cNvPr>
          <p:cNvCxnSpPr>
            <a:cxnSpLocks/>
            <a:stCxn id="132" idx="6"/>
            <a:endCxn id="133" idx="2"/>
          </p:cNvCxnSpPr>
          <p:nvPr/>
        </p:nvCxnSpPr>
        <p:spPr>
          <a:xfrm flipV="1">
            <a:off x="6105035" y="1863595"/>
            <a:ext cx="274303" cy="74887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>
            <a:extLst>
              <a:ext uri="{FF2B5EF4-FFF2-40B4-BE49-F238E27FC236}">
                <a16:creationId xmlns:a16="http://schemas.microsoft.com/office/drawing/2014/main" id="{B65D96B1-CC5B-3645-8BE0-BDE18422A6D5}"/>
              </a:ext>
            </a:extLst>
          </p:cNvPr>
          <p:cNvSpPr/>
          <p:nvPr/>
        </p:nvSpPr>
        <p:spPr>
          <a:xfrm>
            <a:off x="6385576" y="2077913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A51FC002-E50C-0A4F-A0B7-C906EE3BFEC4}"/>
              </a:ext>
            </a:extLst>
          </p:cNvPr>
          <p:cNvSpPr/>
          <p:nvPr/>
        </p:nvSpPr>
        <p:spPr>
          <a:xfrm>
            <a:off x="6391814" y="2431184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71A573F0-B655-0C42-B37B-27D2F611EF0E}"/>
              </a:ext>
            </a:extLst>
          </p:cNvPr>
          <p:cNvSpPr/>
          <p:nvPr/>
        </p:nvSpPr>
        <p:spPr>
          <a:xfrm>
            <a:off x="6398052" y="2784455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A8776EDB-5CAC-444B-A1D2-4FFE29D4FE43}"/>
              </a:ext>
            </a:extLst>
          </p:cNvPr>
          <p:cNvCxnSpPr>
            <a:cxnSpLocks/>
            <a:stCxn id="131" idx="6"/>
            <a:endCxn id="153" idx="1"/>
          </p:cNvCxnSpPr>
          <p:nvPr/>
        </p:nvCxnSpPr>
        <p:spPr>
          <a:xfrm>
            <a:off x="6105035" y="2112523"/>
            <a:ext cx="321239" cy="608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4526EA5C-8BFA-6945-8B93-7D79B9F30E72}"/>
              </a:ext>
            </a:extLst>
          </p:cNvPr>
          <p:cNvCxnSpPr>
            <a:cxnSpLocks/>
            <a:endCxn id="154" idx="1"/>
          </p:cNvCxnSpPr>
          <p:nvPr/>
        </p:nvCxnSpPr>
        <p:spPr>
          <a:xfrm>
            <a:off x="5943800" y="2085639"/>
            <a:ext cx="488712" cy="3862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834434F9-335E-C746-9CAA-C5DD6C02B747}"/>
              </a:ext>
            </a:extLst>
          </p:cNvPr>
          <p:cNvCxnSpPr>
            <a:cxnSpLocks/>
            <a:stCxn id="131" idx="6"/>
            <a:endCxn id="155" idx="1"/>
          </p:cNvCxnSpPr>
          <p:nvPr/>
        </p:nvCxnSpPr>
        <p:spPr>
          <a:xfrm>
            <a:off x="6105035" y="2112523"/>
            <a:ext cx="333715" cy="7126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50740A19-C365-3D41-8DF1-01AB1DC62740}"/>
              </a:ext>
            </a:extLst>
          </p:cNvPr>
          <p:cNvCxnSpPr>
            <a:cxnSpLocks/>
            <a:stCxn id="132" idx="6"/>
            <a:endCxn id="153" idx="2"/>
          </p:cNvCxnSpPr>
          <p:nvPr/>
        </p:nvCxnSpPr>
        <p:spPr>
          <a:xfrm flipV="1">
            <a:off x="6105035" y="2216866"/>
            <a:ext cx="280541" cy="39560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3DFFEB60-1DFD-7949-8C8A-47EB06B608B3}"/>
              </a:ext>
            </a:extLst>
          </p:cNvPr>
          <p:cNvCxnSpPr>
            <a:cxnSpLocks/>
            <a:stCxn id="132" idx="6"/>
            <a:endCxn id="154" idx="2"/>
          </p:cNvCxnSpPr>
          <p:nvPr/>
        </p:nvCxnSpPr>
        <p:spPr>
          <a:xfrm flipV="1">
            <a:off x="6105035" y="2570137"/>
            <a:ext cx="286779" cy="4233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9E7CE08-A0D6-7A4C-9F13-F2CAC4BC2A39}"/>
              </a:ext>
            </a:extLst>
          </p:cNvPr>
          <p:cNvCxnSpPr>
            <a:cxnSpLocks/>
            <a:stCxn id="132" idx="6"/>
            <a:endCxn id="155" idx="1"/>
          </p:cNvCxnSpPr>
          <p:nvPr/>
        </p:nvCxnSpPr>
        <p:spPr>
          <a:xfrm>
            <a:off x="6105035" y="2612473"/>
            <a:ext cx="333715" cy="2126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6B98F291-F8C3-A041-821E-FDD15CEE6925}"/>
              </a:ext>
            </a:extLst>
          </p:cNvPr>
          <p:cNvSpPr txBox="1"/>
          <p:nvPr/>
        </p:nvSpPr>
        <p:spPr>
          <a:xfrm>
            <a:off x="4580705" y="3224580"/>
            <a:ext cx="2302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Book Antiqua" panose="02040602050305030304" pitchFamily="18" charset="0"/>
              </a:rPr>
              <a:t>(c) Quantile Regression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0DBEFD1C-24EC-974A-AE8D-E47927696F3B}"/>
              </a:ext>
            </a:extLst>
          </p:cNvPr>
          <p:cNvSpPr txBox="1"/>
          <p:nvPr/>
        </p:nvSpPr>
        <p:spPr>
          <a:xfrm>
            <a:off x="6657244" y="2037776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latin typeface="Bookman Old Style" panose="02050604050505020204" pitchFamily="18" charset="0"/>
              </a:rPr>
              <a:t>Q</a:t>
            </a:r>
            <a:r>
              <a:rPr lang="en-US" sz="1400" baseline="-25000">
                <a:solidFill>
                  <a:srgbClr val="C00000"/>
                </a:solidFill>
                <a:latin typeface="Bookman Old Style" panose="02050604050505020204" pitchFamily="18" charset="0"/>
              </a:rPr>
              <a:t>2</a:t>
            </a:r>
            <a:endParaRPr lang="en-US" sz="140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3C85E8A-690E-E14D-989A-F92CB0B4FDF1}"/>
              </a:ext>
            </a:extLst>
          </p:cNvPr>
          <p:cNvSpPr txBox="1"/>
          <p:nvPr/>
        </p:nvSpPr>
        <p:spPr>
          <a:xfrm>
            <a:off x="6661253" y="2398874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latin typeface="Bookman Old Style" panose="02050604050505020204" pitchFamily="18" charset="0"/>
              </a:rPr>
              <a:t>Q</a:t>
            </a:r>
            <a:r>
              <a:rPr lang="en-US" sz="1400" baseline="-25000">
                <a:solidFill>
                  <a:srgbClr val="C00000"/>
                </a:solidFill>
                <a:latin typeface="Bookman Old Style" panose="02050604050505020204" pitchFamily="18" charset="0"/>
              </a:rPr>
              <a:t>3</a:t>
            </a:r>
            <a:endParaRPr lang="en-US" sz="140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CAFE289-86FC-1E45-B89D-0D83E4D2F709}"/>
              </a:ext>
            </a:extLst>
          </p:cNvPr>
          <p:cNvSpPr txBox="1"/>
          <p:nvPr/>
        </p:nvSpPr>
        <p:spPr>
          <a:xfrm>
            <a:off x="6674227" y="2759972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rgbClr val="C00000"/>
                </a:solidFill>
                <a:latin typeface="Bookman Old Style" panose="02050604050505020204" pitchFamily="18" charset="0"/>
              </a:rPr>
              <a:t>Q</a:t>
            </a:r>
            <a:r>
              <a:rPr lang="en-US" sz="1400" baseline="-25000" err="1">
                <a:solidFill>
                  <a:srgbClr val="C00000"/>
                </a:solidFill>
                <a:latin typeface="Bookman Old Style" panose="02050604050505020204" pitchFamily="18" charset="0"/>
              </a:rPr>
              <a:t>n</a:t>
            </a:r>
            <a:endParaRPr lang="en-US" sz="140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3389199-DB2E-7146-A53F-77254535E373}"/>
              </a:ext>
            </a:extLst>
          </p:cNvPr>
          <p:cNvSpPr/>
          <p:nvPr/>
        </p:nvSpPr>
        <p:spPr>
          <a:xfrm>
            <a:off x="522635" y="1011604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55FFD57-7C63-1F4E-81DE-1CE8C3D41704}"/>
              </a:ext>
            </a:extLst>
          </p:cNvPr>
          <p:cNvSpPr/>
          <p:nvPr/>
        </p:nvSpPr>
        <p:spPr>
          <a:xfrm>
            <a:off x="522635" y="1511554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8F1B0589-9602-5441-9B23-45B4EFC1C125}"/>
              </a:ext>
            </a:extLst>
          </p:cNvPr>
          <p:cNvSpPr/>
          <p:nvPr/>
        </p:nvSpPr>
        <p:spPr>
          <a:xfrm>
            <a:off x="495428" y="2011504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0E25FA1C-B3C7-B542-82D2-14D73B7D40A4}"/>
              </a:ext>
            </a:extLst>
          </p:cNvPr>
          <p:cNvSpPr/>
          <p:nvPr/>
        </p:nvSpPr>
        <p:spPr>
          <a:xfrm>
            <a:off x="1047071" y="989661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4F672BC9-5F32-F740-85BB-D8DF819EEDD8}"/>
              </a:ext>
            </a:extLst>
          </p:cNvPr>
          <p:cNvSpPr/>
          <p:nvPr/>
        </p:nvSpPr>
        <p:spPr>
          <a:xfrm>
            <a:off x="1047071" y="1526728"/>
            <a:ext cx="277906" cy="2779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E5B80AE1-17D0-EB46-8DE9-5EAFB0C7C385}"/>
              </a:ext>
            </a:extLst>
          </p:cNvPr>
          <p:cNvSpPr/>
          <p:nvPr/>
        </p:nvSpPr>
        <p:spPr>
          <a:xfrm>
            <a:off x="1047071" y="2011504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3E028EF-C8ED-2442-B49E-385D9146B7DD}"/>
              </a:ext>
            </a:extLst>
          </p:cNvPr>
          <p:cNvSpPr/>
          <p:nvPr/>
        </p:nvSpPr>
        <p:spPr>
          <a:xfrm>
            <a:off x="1571507" y="1233648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97CB9D29-2D81-AB43-A020-46EAB7852C26}"/>
              </a:ext>
            </a:extLst>
          </p:cNvPr>
          <p:cNvSpPr/>
          <p:nvPr/>
        </p:nvSpPr>
        <p:spPr>
          <a:xfrm>
            <a:off x="1571507" y="1733598"/>
            <a:ext cx="277906" cy="2779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8415A0BC-BF6B-1947-ADE6-4A05683E9DC0}"/>
              </a:ext>
            </a:extLst>
          </p:cNvPr>
          <p:cNvSpPr/>
          <p:nvPr/>
        </p:nvSpPr>
        <p:spPr>
          <a:xfrm>
            <a:off x="1999340" y="1461105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E3FEE3F5-99DB-584C-A697-4C3479D37D50}"/>
              </a:ext>
            </a:extLst>
          </p:cNvPr>
          <p:cNvCxnSpPr>
            <a:cxnSpLocks/>
            <a:stCxn id="167" idx="6"/>
            <a:endCxn id="170" idx="2"/>
          </p:cNvCxnSpPr>
          <p:nvPr/>
        </p:nvCxnSpPr>
        <p:spPr>
          <a:xfrm flipV="1">
            <a:off x="800541" y="1128614"/>
            <a:ext cx="246530" cy="2194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919227C0-CA70-6145-B6D2-5C9A53D05E45}"/>
              </a:ext>
            </a:extLst>
          </p:cNvPr>
          <p:cNvCxnSpPr>
            <a:cxnSpLocks/>
            <a:stCxn id="167" idx="6"/>
            <a:endCxn id="171" idx="2"/>
          </p:cNvCxnSpPr>
          <p:nvPr/>
        </p:nvCxnSpPr>
        <p:spPr>
          <a:xfrm>
            <a:off x="800541" y="1150557"/>
            <a:ext cx="246530" cy="51512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A66AB96C-B25B-7343-8D97-D6E135684A17}"/>
              </a:ext>
            </a:extLst>
          </p:cNvPr>
          <p:cNvCxnSpPr>
            <a:cxnSpLocks/>
            <a:endCxn id="172" idx="1"/>
          </p:cNvCxnSpPr>
          <p:nvPr/>
        </p:nvCxnSpPr>
        <p:spPr>
          <a:xfrm>
            <a:off x="661587" y="1178488"/>
            <a:ext cx="426182" cy="87371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C289E41-E5A7-C246-BA9F-6D67BDA72F23}"/>
              </a:ext>
            </a:extLst>
          </p:cNvPr>
          <p:cNvCxnSpPr>
            <a:cxnSpLocks/>
            <a:stCxn id="168" idx="6"/>
            <a:endCxn id="172" idx="1"/>
          </p:cNvCxnSpPr>
          <p:nvPr/>
        </p:nvCxnSpPr>
        <p:spPr>
          <a:xfrm>
            <a:off x="800541" y="1650507"/>
            <a:ext cx="287228" cy="40169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1B763EA6-216B-8642-B443-CE4793ACFE5E}"/>
              </a:ext>
            </a:extLst>
          </p:cNvPr>
          <p:cNvCxnSpPr>
            <a:cxnSpLocks/>
            <a:stCxn id="168" idx="6"/>
            <a:endCxn id="171" idx="2"/>
          </p:cNvCxnSpPr>
          <p:nvPr/>
        </p:nvCxnSpPr>
        <p:spPr>
          <a:xfrm>
            <a:off x="800541" y="1650507"/>
            <a:ext cx="246530" cy="151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FE7CAB5F-4163-C84F-9E45-53D39705109F}"/>
              </a:ext>
            </a:extLst>
          </p:cNvPr>
          <p:cNvCxnSpPr>
            <a:cxnSpLocks/>
            <a:stCxn id="168" idx="6"/>
            <a:endCxn id="170" idx="2"/>
          </p:cNvCxnSpPr>
          <p:nvPr/>
        </p:nvCxnSpPr>
        <p:spPr>
          <a:xfrm flipV="1">
            <a:off x="800541" y="1128614"/>
            <a:ext cx="246530" cy="52189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9D4C6E5F-8539-054F-B864-E47AABA5670E}"/>
              </a:ext>
            </a:extLst>
          </p:cNvPr>
          <p:cNvCxnSpPr>
            <a:cxnSpLocks/>
            <a:stCxn id="169" idx="6"/>
            <a:endCxn id="172" idx="2"/>
          </p:cNvCxnSpPr>
          <p:nvPr/>
        </p:nvCxnSpPr>
        <p:spPr>
          <a:xfrm>
            <a:off x="773334" y="2150457"/>
            <a:ext cx="273737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A6B78986-F83C-AB49-A244-BD9066ABE54E}"/>
              </a:ext>
            </a:extLst>
          </p:cNvPr>
          <p:cNvCxnSpPr>
            <a:cxnSpLocks/>
            <a:stCxn id="169" idx="6"/>
            <a:endCxn id="171" idx="2"/>
          </p:cNvCxnSpPr>
          <p:nvPr/>
        </p:nvCxnSpPr>
        <p:spPr>
          <a:xfrm flipV="1">
            <a:off x="773334" y="1665681"/>
            <a:ext cx="273737" cy="48477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9B60BAA8-9C16-2B4F-9498-1D03882300C2}"/>
              </a:ext>
            </a:extLst>
          </p:cNvPr>
          <p:cNvCxnSpPr>
            <a:cxnSpLocks/>
            <a:stCxn id="169" idx="6"/>
            <a:endCxn id="170" idx="2"/>
          </p:cNvCxnSpPr>
          <p:nvPr/>
        </p:nvCxnSpPr>
        <p:spPr>
          <a:xfrm flipV="1">
            <a:off x="773334" y="1128614"/>
            <a:ext cx="273737" cy="102184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3503DEC8-EBD5-2C44-A891-3DE44A34F27D}"/>
              </a:ext>
            </a:extLst>
          </p:cNvPr>
          <p:cNvCxnSpPr>
            <a:cxnSpLocks/>
            <a:stCxn id="170" idx="6"/>
            <a:endCxn id="173" idx="2"/>
          </p:cNvCxnSpPr>
          <p:nvPr/>
        </p:nvCxnSpPr>
        <p:spPr>
          <a:xfrm>
            <a:off x="1324977" y="1128614"/>
            <a:ext cx="246530" cy="24398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7C15DA52-001D-C441-B1C8-57C29B80C2E7}"/>
              </a:ext>
            </a:extLst>
          </p:cNvPr>
          <p:cNvCxnSpPr>
            <a:cxnSpLocks/>
            <a:stCxn id="170" idx="6"/>
            <a:endCxn id="174" idx="2"/>
          </p:cNvCxnSpPr>
          <p:nvPr/>
        </p:nvCxnSpPr>
        <p:spPr>
          <a:xfrm>
            <a:off x="1324977" y="1128614"/>
            <a:ext cx="246530" cy="74393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04C0BF13-5A47-5048-8AA0-F309ADA003FF}"/>
              </a:ext>
            </a:extLst>
          </p:cNvPr>
          <p:cNvCxnSpPr>
            <a:cxnSpLocks/>
            <a:stCxn id="171" idx="6"/>
            <a:endCxn id="174" idx="2"/>
          </p:cNvCxnSpPr>
          <p:nvPr/>
        </p:nvCxnSpPr>
        <p:spPr>
          <a:xfrm>
            <a:off x="1324977" y="1665681"/>
            <a:ext cx="246530" cy="206870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8CF8056F-72C1-A041-AE17-FADD18AF9001}"/>
              </a:ext>
            </a:extLst>
          </p:cNvPr>
          <p:cNvCxnSpPr>
            <a:cxnSpLocks/>
            <a:stCxn id="172" idx="6"/>
            <a:endCxn id="174" idx="2"/>
          </p:cNvCxnSpPr>
          <p:nvPr/>
        </p:nvCxnSpPr>
        <p:spPr>
          <a:xfrm flipV="1">
            <a:off x="1324977" y="1872551"/>
            <a:ext cx="246530" cy="2779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8E0A149B-CFC0-F645-B662-0CA1A1643B5D}"/>
              </a:ext>
            </a:extLst>
          </p:cNvPr>
          <p:cNvCxnSpPr>
            <a:cxnSpLocks/>
            <a:stCxn id="172" idx="6"/>
            <a:endCxn id="173" idx="2"/>
          </p:cNvCxnSpPr>
          <p:nvPr/>
        </p:nvCxnSpPr>
        <p:spPr>
          <a:xfrm flipV="1">
            <a:off x="1324977" y="1372601"/>
            <a:ext cx="246530" cy="77785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D6E741CA-62B6-AE4A-93A7-CD9E5280D649}"/>
              </a:ext>
            </a:extLst>
          </p:cNvPr>
          <p:cNvCxnSpPr>
            <a:cxnSpLocks/>
            <a:stCxn id="171" idx="6"/>
            <a:endCxn id="173" idx="2"/>
          </p:cNvCxnSpPr>
          <p:nvPr/>
        </p:nvCxnSpPr>
        <p:spPr>
          <a:xfrm flipV="1">
            <a:off x="1324977" y="1372601"/>
            <a:ext cx="246530" cy="293080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7D51820A-371A-AF4C-8968-614B8AC046E7}"/>
              </a:ext>
            </a:extLst>
          </p:cNvPr>
          <p:cNvCxnSpPr>
            <a:cxnSpLocks/>
            <a:stCxn id="173" idx="6"/>
            <a:endCxn id="175" idx="2"/>
          </p:cNvCxnSpPr>
          <p:nvPr/>
        </p:nvCxnSpPr>
        <p:spPr>
          <a:xfrm>
            <a:off x="1849413" y="1372601"/>
            <a:ext cx="149927" cy="22745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6206868-0A1E-F643-AA3C-7927C929A135}"/>
              </a:ext>
            </a:extLst>
          </p:cNvPr>
          <p:cNvCxnSpPr>
            <a:cxnSpLocks/>
            <a:stCxn id="174" idx="6"/>
            <a:endCxn id="175" idx="2"/>
          </p:cNvCxnSpPr>
          <p:nvPr/>
        </p:nvCxnSpPr>
        <p:spPr>
          <a:xfrm flipV="1">
            <a:off x="1849413" y="1600058"/>
            <a:ext cx="149927" cy="272493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Oval 192">
            <a:extLst>
              <a:ext uri="{FF2B5EF4-FFF2-40B4-BE49-F238E27FC236}">
                <a16:creationId xmlns:a16="http://schemas.microsoft.com/office/drawing/2014/main" id="{B8921F34-74FF-BD4E-A637-5A8A8359FD13}"/>
              </a:ext>
            </a:extLst>
          </p:cNvPr>
          <p:cNvSpPr/>
          <p:nvPr/>
        </p:nvSpPr>
        <p:spPr>
          <a:xfrm>
            <a:off x="531989" y="2392038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A5524F90-AA0C-DB42-A21F-50CD9E948663}"/>
              </a:ext>
            </a:extLst>
          </p:cNvPr>
          <p:cNvSpPr/>
          <p:nvPr/>
        </p:nvSpPr>
        <p:spPr>
          <a:xfrm>
            <a:off x="531989" y="2891988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C2043DE0-E39B-FB44-A860-46CBA28D7F40}"/>
              </a:ext>
            </a:extLst>
          </p:cNvPr>
          <p:cNvSpPr/>
          <p:nvPr/>
        </p:nvSpPr>
        <p:spPr>
          <a:xfrm>
            <a:off x="504782" y="3391938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4FCD01BC-EE24-DA4C-9688-5B1DDDD9579D}"/>
              </a:ext>
            </a:extLst>
          </p:cNvPr>
          <p:cNvSpPr/>
          <p:nvPr/>
        </p:nvSpPr>
        <p:spPr>
          <a:xfrm>
            <a:off x="1046936" y="2393867"/>
            <a:ext cx="277906" cy="2779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F510F864-611B-0A4F-BF20-E3B90B6A4308}"/>
              </a:ext>
            </a:extLst>
          </p:cNvPr>
          <p:cNvSpPr/>
          <p:nvPr/>
        </p:nvSpPr>
        <p:spPr>
          <a:xfrm>
            <a:off x="1056425" y="2907162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9624B29-144B-F247-99C5-4C8FA18858D2}"/>
              </a:ext>
            </a:extLst>
          </p:cNvPr>
          <p:cNvSpPr/>
          <p:nvPr/>
        </p:nvSpPr>
        <p:spPr>
          <a:xfrm>
            <a:off x="1056425" y="3391938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21BF4973-C9F6-BF4E-A034-1D096F170767}"/>
              </a:ext>
            </a:extLst>
          </p:cNvPr>
          <p:cNvSpPr/>
          <p:nvPr/>
        </p:nvSpPr>
        <p:spPr>
          <a:xfrm>
            <a:off x="1580861" y="2614082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49E9DF0A-F64A-CA44-BE8C-A4A39E122AFF}"/>
              </a:ext>
            </a:extLst>
          </p:cNvPr>
          <p:cNvSpPr/>
          <p:nvPr/>
        </p:nvSpPr>
        <p:spPr>
          <a:xfrm>
            <a:off x="1580861" y="3114032"/>
            <a:ext cx="277906" cy="2779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31A777DB-5B09-1B4D-A3D9-5A9622C824CF}"/>
              </a:ext>
            </a:extLst>
          </p:cNvPr>
          <p:cNvSpPr/>
          <p:nvPr/>
        </p:nvSpPr>
        <p:spPr>
          <a:xfrm>
            <a:off x="2008694" y="2841539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3E90C415-2CA0-F247-A351-F9AF55DE952C}"/>
              </a:ext>
            </a:extLst>
          </p:cNvPr>
          <p:cNvCxnSpPr>
            <a:cxnSpLocks/>
            <a:stCxn id="193" idx="6"/>
            <a:endCxn id="196" idx="2"/>
          </p:cNvCxnSpPr>
          <p:nvPr/>
        </p:nvCxnSpPr>
        <p:spPr>
          <a:xfrm>
            <a:off x="809895" y="2530991"/>
            <a:ext cx="237041" cy="1829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7C0F4E6D-9751-5E4A-B52C-E6DF2D2348A0}"/>
              </a:ext>
            </a:extLst>
          </p:cNvPr>
          <p:cNvCxnSpPr>
            <a:cxnSpLocks/>
            <a:stCxn id="193" idx="6"/>
            <a:endCxn id="197" idx="2"/>
          </p:cNvCxnSpPr>
          <p:nvPr/>
        </p:nvCxnSpPr>
        <p:spPr>
          <a:xfrm>
            <a:off x="809895" y="2530991"/>
            <a:ext cx="246530" cy="51512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0C385BA2-029F-7D4D-BB09-7162C5FDED55}"/>
              </a:ext>
            </a:extLst>
          </p:cNvPr>
          <p:cNvCxnSpPr>
            <a:cxnSpLocks/>
            <a:endCxn id="198" idx="1"/>
          </p:cNvCxnSpPr>
          <p:nvPr/>
        </p:nvCxnSpPr>
        <p:spPr>
          <a:xfrm>
            <a:off x="670941" y="2558922"/>
            <a:ext cx="426182" cy="87371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0D86DE1F-2FE5-184D-9DDB-3A1669B5B9A2}"/>
              </a:ext>
            </a:extLst>
          </p:cNvPr>
          <p:cNvCxnSpPr>
            <a:cxnSpLocks/>
            <a:stCxn id="194" idx="6"/>
            <a:endCxn id="198" idx="1"/>
          </p:cNvCxnSpPr>
          <p:nvPr/>
        </p:nvCxnSpPr>
        <p:spPr>
          <a:xfrm>
            <a:off x="809895" y="3030941"/>
            <a:ext cx="287228" cy="40169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56EAA0BC-BD08-7142-BE78-48C50FA1FF59}"/>
              </a:ext>
            </a:extLst>
          </p:cNvPr>
          <p:cNvCxnSpPr>
            <a:cxnSpLocks/>
            <a:stCxn id="194" idx="6"/>
            <a:endCxn id="197" idx="2"/>
          </p:cNvCxnSpPr>
          <p:nvPr/>
        </p:nvCxnSpPr>
        <p:spPr>
          <a:xfrm>
            <a:off x="809895" y="3030941"/>
            <a:ext cx="246530" cy="151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AFC16B56-7935-1049-8727-21F5C07255AA}"/>
              </a:ext>
            </a:extLst>
          </p:cNvPr>
          <p:cNvCxnSpPr>
            <a:cxnSpLocks/>
            <a:stCxn id="194" idx="6"/>
            <a:endCxn id="196" idx="2"/>
          </p:cNvCxnSpPr>
          <p:nvPr/>
        </p:nvCxnSpPr>
        <p:spPr>
          <a:xfrm flipV="1">
            <a:off x="809895" y="2532820"/>
            <a:ext cx="237041" cy="498121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C523A8BE-98C1-DB44-B0E6-1285009CA0BA}"/>
              </a:ext>
            </a:extLst>
          </p:cNvPr>
          <p:cNvCxnSpPr>
            <a:cxnSpLocks/>
            <a:stCxn id="195" idx="6"/>
            <a:endCxn id="198" idx="2"/>
          </p:cNvCxnSpPr>
          <p:nvPr/>
        </p:nvCxnSpPr>
        <p:spPr>
          <a:xfrm>
            <a:off x="782688" y="3530891"/>
            <a:ext cx="273737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D781BC67-0008-6040-80FC-21CABF249157}"/>
              </a:ext>
            </a:extLst>
          </p:cNvPr>
          <p:cNvCxnSpPr>
            <a:cxnSpLocks/>
            <a:stCxn id="195" idx="6"/>
            <a:endCxn id="197" idx="2"/>
          </p:cNvCxnSpPr>
          <p:nvPr/>
        </p:nvCxnSpPr>
        <p:spPr>
          <a:xfrm flipV="1">
            <a:off x="782688" y="3046115"/>
            <a:ext cx="273737" cy="48477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5381ED60-52E5-9E42-A919-02209198DBF0}"/>
              </a:ext>
            </a:extLst>
          </p:cNvPr>
          <p:cNvCxnSpPr>
            <a:cxnSpLocks/>
            <a:stCxn id="195" idx="6"/>
            <a:endCxn id="196" idx="2"/>
          </p:cNvCxnSpPr>
          <p:nvPr/>
        </p:nvCxnSpPr>
        <p:spPr>
          <a:xfrm flipV="1">
            <a:off x="782688" y="2532820"/>
            <a:ext cx="264248" cy="998071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F66F16FF-2960-D645-BF8A-FF8B780C5B79}"/>
              </a:ext>
            </a:extLst>
          </p:cNvPr>
          <p:cNvCxnSpPr>
            <a:cxnSpLocks/>
            <a:stCxn id="196" idx="6"/>
            <a:endCxn id="199" idx="2"/>
          </p:cNvCxnSpPr>
          <p:nvPr/>
        </p:nvCxnSpPr>
        <p:spPr>
          <a:xfrm>
            <a:off x="1324842" y="2532820"/>
            <a:ext cx="256019" cy="220215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D89B69C5-596B-D244-8ACE-8A33E7E179E9}"/>
              </a:ext>
            </a:extLst>
          </p:cNvPr>
          <p:cNvCxnSpPr>
            <a:cxnSpLocks/>
            <a:stCxn id="196" idx="6"/>
            <a:endCxn id="200" idx="2"/>
          </p:cNvCxnSpPr>
          <p:nvPr/>
        </p:nvCxnSpPr>
        <p:spPr>
          <a:xfrm>
            <a:off x="1324842" y="2532820"/>
            <a:ext cx="256019" cy="720165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8D964D6A-5227-FD40-9009-E993A951FF9A}"/>
              </a:ext>
            </a:extLst>
          </p:cNvPr>
          <p:cNvCxnSpPr>
            <a:cxnSpLocks/>
            <a:stCxn id="197" idx="6"/>
            <a:endCxn id="200" idx="2"/>
          </p:cNvCxnSpPr>
          <p:nvPr/>
        </p:nvCxnSpPr>
        <p:spPr>
          <a:xfrm>
            <a:off x="1334331" y="3046115"/>
            <a:ext cx="246530" cy="206870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AC528033-ED90-9344-ADF5-7CF59306D659}"/>
              </a:ext>
            </a:extLst>
          </p:cNvPr>
          <p:cNvCxnSpPr>
            <a:cxnSpLocks/>
            <a:stCxn id="198" idx="6"/>
            <a:endCxn id="200" idx="2"/>
          </p:cNvCxnSpPr>
          <p:nvPr/>
        </p:nvCxnSpPr>
        <p:spPr>
          <a:xfrm flipV="1">
            <a:off x="1334331" y="3252985"/>
            <a:ext cx="246530" cy="277906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59B4785B-1C6E-2F4D-AF9B-D09F540D3669}"/>
              </a:ext>
            </a:extLst>
          </p:cNvPr>
          <p:cNvCxnSpPr>
            <a:cxnSpLocks/>
            <a:stCxn id="198" idx="6"/>
            <a:endCxn id="199" idx="2"/>
          </p:cNvCxnSpPr>
          <p:nvPr/>
        </p:nvCxnSpPr>
        <p:spPr>
          <a:xfrm flipV="1">
            <a:off x="1334331" y="2753035"/>
            <a:ext cx="246530" cy="77785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557665A4-73BB-EA45-8254-C6586A89EDB4}"/>
              </a:ext>
            </a:extLst>
          </p:cNvPr>
          <p:cNvCxnSpPr>
            <a:cxnSpLocks/>
            <a:stCxn id="197" idx="6"/>
            <a:endCxn id="199" idx="2"/>
          </p:cNvCxnSpPr>
          <p:nvPr/>
        </p:nvCxnSpPr>
        <p:spPr>
          <a:xfrm flipV="1">
            <a:off x="1334331" y="2753035"/>
            <a:ext cx="246530" cy="29308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2271B545-2807-8F49-A37C-281F69AA0211}"/>
              </a:ext>
            </a:extLst>
          </p:cNvPr>
          <p:cNvCxnSpPr>
            <a:cxnSpLocks/>
            <a:stCxn id="199" idx="6"/>
            <a:endCxn id="201" idx="2"/>
          </p:cNvCxnSpPr>
          <p:nvPr/>
        </p:nvCxnSpPr>
        <p:spPr>
          <a:xfrm>
            <a:off x="1858767" y="2753035"/>
            <a:ext cx="149927" cy="22745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C947B35A-200A-4B46-813B-C60C52523F5C}"/>
              </a:ext>
            </a:extLst>
          </p:cNvPr>
          <p:cNvCxnSpPr>
            <a:cxnSpLocks/>
            <a:stCxn id="200" idx="6"/>
            <a:endCxn id="201" idx="2"/>
          </p:cNvCxnSpPr>
          <p:nvPr/>
        </p:nvCxnSpPr>
        <p:spPr>
          <a:xfrm flipV="1">
            <a:off x="1858767" y="2980492"/>
            <a:ext cx="149927" cy="272493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Oval 218">
            <a:extLst>
              <a:ext uri="{FF2B5EF4-FFF2-40B4-BE49-F238E27FC236}">
                <a16:creationId xmlns:a16="http://schemas.microsoft.com/office/drawing/2014/main" id="{FA8DD9CA-81B3-1041-8868-DF31573E111B}"/>
              </a:ext>
            </a:extLst>
          </p:cNvPr>
          <p:cNvSpPr/>
          <p:nvPr/>
        </p:nvSpPr>
        <p:spPr>
          <a:xfrm>
            <a:off x="2565927" y="101139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55D0BB20-AFEE-5F41-A47F-6A9E00916498}"/>
              </a:ext>
            </a:extLst>
          </p:cNvPr>
          <p:cNvSpPr/>
          <p:nvPr/>
        </p:nvSpPr>
        <p:spPr>
          <a:xfrm>
            <a:off x="2565927" y="151134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81A32CEF-00C1-5648-AE4D-D034322291A3}"/>
              </a:ext>
            </a:extLst>
          </p:cNvPr>
          <p:cNvSpPr/>
          <p:nvPr/>
        </p:nvSpPr>
        <p:spPr>
          <a:xfrm>
            <a:off x="2565927" y="201129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4253C764-D9EA-1440-9963-E1D814AEB1D2}"/>
              </a:ext>
            </a:extLst>
          </p:cNvPr>
          <p:cNvSpPr/>
          <p:nvPr/>
        </p:nvSpPr>
        <p:spPr>
          <a:xfrm>
            <a:off x="3135243" y="1011604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23CB3B11-2F45-3D42-AE31-472B44DA01BD}"/>
              </a:ext>
            </a:extLst>
          </p:cNvPr>
          <p:cNvSpPr/>
          <p:nvPr/>
        </p:nvSpPr>
        <p:spPr>
          <a:xfrm>
            <a:off x="3135243" y="1511554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50EA43F6-4A59-A940-A475-CAA5394AD065}"/>
              </a:ext>
            </a:extLst>
          </p:cNvPr>
          <p:cNvSpPr/>
          <p:nvPr/>
        </p:nvSpPr>
        <p:spPr>
          <a:xfrm>
            <a:off x="3135243" y="2011504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9793A6DB-AE64-8640-91F8-07E085B40AE2}"/>
              </a:ext>
            </a:extLst>
          </p:cNvPr>
          <p:cNvSpPr/>
          <p:nvPr/>
        </p:nvSpPr>
        <p:spPr>
          <a:xfrm>
            <a:off x="3620359" y="1224692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20B640EE-2314-504D-9063-DA3DBE484B9A}"/>
              </a:ext>
            </a:extLst>
          </p:cNvPr>
          <p:cNvSpPr/>
          <p:nvPr/>
        </p:nvSpPr>
        <p:spPr>
          <a:xfrm>
            <a:off x="3620359" y="1724642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2C5610C0-CB45-7245-898A-F2418592F036}"/>
              </a:ext>
            </a:extLst>
          </p:cNvPr>
          <p:cNvSpPr/>
          <p:nvPr/>
        </p:nvSpPr>
        <p:spPr>
          <a:xfrm>
            <a:off x="4046814" y="1445383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7A162B20-04F7-5F4A-A2FC-421A05B0D639}"/>
              </a:ext>
            </a:extLst>
          </p:cNvPr>
          <p:cNvCxnSpPr>
            <a:endCxn id="222" idx="2"/>
          </p:cNvCxnSpPr>
          <p:nvPr/>
        </p:nvCxnSpPr>
        <p:spPr>
          <a:xfrm>
            <a:off x="2749760" y="1150557"/>
            <a:ext cx="385483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9B49ED79-5315-CA4B-8475-AC21D364C27F}"/>
              </a:ext>
            </a:extLst>
          </p:cNvPr>
          <p:cNvCxnSpPr>
            <a:cxnSpLocks/>
            <a:stCxn id="219" idx="6"/>
            <a:endCxn id="223" idx="2"/>
          </p:cNvCxnSpPr>
          <p:nvPr/>
        </p:nvCxnSpPr>
        <p:spPr>
          <a:xfrm>
            <a:off x="2843833" y="1150351"/>
            <a:ext cx="291410" cy="50015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A3303E5C-1F17-2540-AD04-78D14A0A70F0}"/>
              </a:ext>
            </a:extLst>
          </p:cNvPr>
          <p:cNvCxnSpPr>
            <a:cxnSpLocks/>
            <a:endCxn id="224" idx="1"/>
          </p:cNvCxnSpPr>
          <p:nvPr/>
        </p:nvCxnSpPr>
        <p:spPr>
          <a:xfrm>
            <a:off x="2749759" y="1178488"/>
            <a:ext cx="426182" cy="87371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10736E67-0F00-974D-A602-0444B7E3B9A1}"/>
              </a:ext>
            </a:extLst>
          </p:cNvPr>
          <p:cNvCxnSpPr>
            <a:cxnSpLocks/>
            <a:stCxn id="220" idx="6"/>
            <a:endCxn id="224" idx="1"/>
          </p:cNvCxnSpPr>
          <p:nvPr/>
        </p:nvCxnSpPr>
        <p:spPr>
          <a:xfrm>
            <a:off x="2843833" y="1650301"/>
            <a:ext cx="332108" cy="40190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E274C05D-F5B8-604B-BCF4-2FBCD5E199B3}"/>
              </a:ext>
            </a:extLst>
          </p:cNvPr>
          <p:cNvCxnSpPr>
            <a:cxnSpLocks/>
            <a:stCxn id="220" idx="6"/>
            <a:endCxn id="223" idx="2"/>
          </p:cNvCxnSpPr>
          <p:nvPr/>
        </p:nvCxnSpPr>
        <p:spPr>
          <a:xfrm>
            <a:off x="2843833" y="1650301"/>
            <a:ext cx="291410" cy="20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1AACAF0C-C57D-C248-9B5B-426F9ABD9C1B}"/>
              </a:ext>
            </a:extLst>
          </p:cNvPr>
          <p:cNvCxnSpPr>
            <a:cxnSpLocks/>
            <a:endCxn id="222" idx="2"/>
          </p:cNvCxnSpPr>
          <p:nvPr/>
        </p:nvCxnSpPr>
        <p:spPr>
          <a:xfrm flipV="1">
            <a:off x="2749760" y="1150557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748585CF-4AD8-414D-AEB7-E7CFBEC849D8}"/>
              </a:ext>
            </a:extLst>
          </p:cNvPr>
          <p:cNvCxnSpPr>
            <a:cxnSpLocks/>
            <a:stCxn id="221" idx="6"/>
            <a:endCxn id="224" idx="2"/>
          </p:cNvCxnSpPr>
          <p:nvPr/>
        </p:nvCxnSpPr>
        <p:spPr>
          <a:xfrm>
            <a:off x="2843833" y="2150251"/>
            <a:ext cx="291410" cy="20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629BB094-9368-AB41-BA05-CDA20E40A4A7}"/>
              </a:ext>
            </a:extLst>
          </p:cNvPr>
          <p:cNvCxnSpPr>
            <a:cxnSpLocks/>
            <a:endCxn id="223" idx="2"/>
          </p:cNvCxnSpPr>
          <p:nvPr/>
        </p:nvCxnSpPr>
        <p:spPr>
          <a:xfrm flipV="1">
            <a:off x="2749759" y="1650507"/>
            <a:ext cx="385484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CF230089-811C-0A4D-98ED-E48CE7173FA5}"/>
              </a:ext>
            </a:extLst>
          </p:cNvPr>
          <p:cNvCxnSpPr>
            <a:cxnSpLocks/>
            <a:stCxn id="221" idx="6"/>
          </p:cNvCxnSpPr>
          <p:nvPr/>
        </p:nvCxnSpPr>
        <p:spPr>
          <a:xfrm flipV="1">
            <a:off x="2843833" y="1150351"/>
            <a:ext cx="385482" cy="99990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B55A7E10-2C8C-2D41-ACB8-63F067933D62}"/>
              </a:ext>
            </a:extLst>
          </p:cNvPr>
          <p:cNvCxnSpPr>
            <a:cxnSpLocks/>
            <a:stCxn id="222" idx="6"/>
            <a:endCxn id="225" idx="2"/>
          </p:cNvCxnSpPr>
          <p:nvPr/>
        </p:nvCxnSpPr>
        <p:spPr>
          <a:xfrm>
            <a:off x="3413149" y="1150557"/>
            <a:ext cx="207210" cy="21308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1D13237-7A94-AA42-859C-FB64F78B4C4A}"/>
              </a:ext>
            </a:extLst>
          </p:cNvPr>
          <p:cNvCxnSpPr>
            <a:cxnSpLocks/>
            <a:stCxn id="222" idx="6"/>
            <a:endCxn id="226" idx="2"/>
          </p:cNvCxnSpPr>
          <p:nvPr/>
        </p:nvCxnSpPr>
        <p:spPr>
          <a:xfrm>
            <a:off x="3413149" y="1150557"/>
            <a:ext cx="207210" cy="71303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0939BE38-4A52-A848-B359-D7EC41722B53}"/>
              </a:ext>
            </a:extLst>
          </p:cNvPr>
          <p:cNvCxnSpPr>
            <a:cxnSpLocks/>
            <a:stCxn id="223" idx="6"/>
          </p:cNvCxnSpPr>
          <p:nvPr/>
        </p:nvCxnSpPr>
        <p:spPr>
          <a:xfrm>
            <a:off x="3413149" y="1650507"/>
            <a:ext cx="385483" cy="22204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E664F6D0-89DA-5E48-AC08-594D3AF55A98}"/>
              </a:ext>
            </a:extLst>
          </p:cNvPr>
          <p:cNvCxnSpPr>
            <a:cxnSpLocks/>
            <a:stCxn id="224" idx="6"/>
            <a:endCxn id="226" idx="2"/>
          </p:cNvCxnSpPr>
          <p:nvPr/>
        </p:nvCxnSpPr>
        <p:spPr>
          <a:xfrm flipV="1">
            <a:off x="3413149" y="1863595"/>
            <a:ext cx="207210" cy="28686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E227FA9F-C3B6-024D-ABE8-EDD1C420E71B}"/>
              </a:ext>
            </a:extLst>
          </p:cNvPr>
          <p:cNvCxnSpPr>
            <a:cxnSpLocks/>
            <a:stCxn id="224" idx="6"/>
            <a:endCxn id="225" idx="2"/>
          </p:cNvCxnSpPr>
          <p:nvPr/>
        </p:nvCxnSpPr>
        <p:spPr>
          <a:xfrm flipV="1">
            <a:off x="3413149" y="1363645"/>
            <a:ext cx="207210" cy="78681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18B73A-57ED-CF46-A98E-D4B0B70D510F}"/>
              </a:ext>
            </a:extLst>
          </p:cNvPr>
          <p:cNvCxnSpPr>
            <a:cxnSpLocks/>
            <a:stCxn id="223" idx="6"/>
            <a:endCxn id="225" idx="2"/>
          </p:cNvCxnSpPr>
          <p:nvPr/>
        </p:nvCxnSpPr>
        <p:spPr>
          <a:xfrm flipV="1">
            <a:off x="3413149" y="1363645"/>
            <a:ext cx="207210" cy="28686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78F2B13B-98A4-0540-BB32-8F78170CBB85}"/>
              </a:ext>
            </a:extLst>
          </p:cNvPr>
          <p:cNvCxnSpPr>
            <a:cxnSpLocks/>
            <a:stCxn id="225" idx="6"/>
            <a:endCxn id="227" idx="2"/>
          </p:cNvCxnSpPr>
          <p:nvPr/>
        </p:nvCxnSpPr>
        <p:spPr>
          <a:xfrm>
            <a:off x="3898265" y="1363645"/>
            <a:ext cx="148549" cy="22069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748426DF-C1BB-FB4E-9264-46FC30ADB103}"/>
              </a:ext>
            </a:extLst>
          </p:cNvPr>
          <p:cNvCxnSpPr>
            <a:cxnSpLocks/>
            <a:stCxn id="226" idx="6"/>
            <a:endCxn id="227" idx="2"/>
          </p:cNvCxnSpPr>
          <p:nvPr/>
        </p:nvCxnSpPr>
        <p:spPr>
          <a:xfrm flipV="1">
            <a:off x="3898265" y="1584336"/>
            <a:ext cx="148549" cy="27925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Oval 244">
            <a:extLst>
              <a:ext uri="{FF2B5EF4-FFF2-40B4-BE49-F238E27FC236}">
                <a16:creationId xmlns:a16="http://schemas.microsoft.com/office/drawing/2014/main" id="{8075983B-4A37-5647-BF77-D6908D578865}"/>
              </a:ext>
            </a:extLst>
          </p:cNvPr>
          <p:cNvSpPr/>
          <p:nvPr/>
        </p:nvSpPr>
        <p:spPr>
          <a:xfrm>
            <a:off x="2610380" y="240524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99BBA33D-FF7A-0D4C-9BD9-323AADED16F3}"/>
              </a:ext>
            </a:extLst>
          </p:cNvPr>
          <p:cNvSpPr/>
          <p:nvPr/>
        </p:nvSpPr>
        <p:spPr>
          <a:xfrm>
            <a:off x="2610380" y="290519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6751AFD-E99F-4348-8D19-059DD8A63173}"/>
              </a:ext>
            </a:extLst>
          </p:cNvPr>
          <p:cNvSpPr/>
          <p:nvPr/>
        </p:nvSpPr>
        <p:spPr>
          <a:xfrm>
            <a:off x="2610380" y="340514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197469E6-815B-2A4D-A0F1-7E34D476F343}"/>
              </a:ext>
            </a:extLst>
          </p:cNvPr>
          <p:cNvSpPr/>
          <p:nvPr/>
        </p:nvSpPr>
        <p:spPr>
          <a:xfrm>
            <a:off x="3179696" y="2405454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0DC17A6B-3BA6-F54D-83C6-9842E3E9A240}"/>
              </a:ext>
            </a:extLst>
          </p:cNvPr>
          <p:cNvSpPr/>
          <p:nvPr/>
        </p:nvSpPr>
        <p:spPr>
          <a:xfrm>
            <a:off x="3179696" y="2905404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7D032D30-5A57-BD4F-80BE-EF73FBC38978}"/>
              </a:ext>
            </a:extLst>
          </p:cNvPr>
          <p:cNvSpPr/>
          <p:nvPr/>
        </p:nvSpPr>
        <p:spPr>
          <a:xfrm>
            <a:off x="3179696" y="3405354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68ABA3EC-1456-4647-8F2C-2D739C31E23D}"/>
              </a:ext>
            </a:extLst>
          </p:cNvPr>
          <p:cNvSpPr/>
          <p:nvPr/>
        </p:nvSpPr>
        <p:spPr>
          <a:xfrm>
            <a:off x="3664812" y="2618542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80FDF609-08D3-534E-BE12-5DE4F013B029}"/>
              </a:ext>
            </a:extLst>
          </p:cNvPr>
          <p:cNvSpPr/>
          <p:nvPr/>
        </p:nvSpPr>
        <p:spPr>
          <a:xfrm>
            <a:off x="3664812" y="3118492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C40469C8-5497-1E41-B360-35660CDAF433}"/>
              </a:ext>
            </a:extLst>
          </p:cNvPr>
          <p:cNvSpPr/>
          <p:nvPr/>
        </p:nvSpPr>
        <p:spPr>
          <a:xfrm>
            <a:off x="4091267" y="2839233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CE193F7E-630C-0A4D-A71C-CFF1C7D62379}"/>
              </a:ext>
            </a:extLst>
          </p:cNvPr>
          <p:cNvCxnSpPr>
            <a:endCxn id="248" idx="2"/>
          </p:cNvCxnSpPr>
          <p:nvPr/>
        </p:nvCxnSpPr>
        <p:spPr>
          <a:xfrm>
            <a:off x="2794213" y="2544407"/>
            <a:ext cx="385483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B6890FC5-864D-3146-A736-054822F46376}"/>
              </a:ext>
            </a:extLst>
          </p:cNvPr>
          <p:cNvCxnSpPr>
            <a:cxnSpLocks/>
            <a:stCxn id="245" idx="6"/>
            <a:endCxn id="249" idx="2"/>
          </p:cNvCxnSpPr>
          <p:nvPr/>
        </p:nvCxnSpPr>
        <p:spPr>
          <a:xfrm>
            <a:off x="2888286" y="2544201"/>
            <a:ext cx="291410" cy="50015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6AE0CC1C-176B-3D4C-A1E2-2A7C11DE61E9}"/>
              </a:ext>
            </a:extLst>
          </p:cNvPr>
          <p:cNvCxnSpPr>
            <a:cxnSpLocks/>
            <a:endCxn id="250" idx="1"/>
          </p:cNvCxnSpPr>
          <p:nvPr/>
        </p:nvCxnSpPr>
        <p:spPr>
          <a:xfrm>
            <a:off x="2794212" y="2572338"/>
            <a:ext cx="426182" cy="87371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954569C8-E6CE-0C4D-967F-C6D27FDF6B28}"/>
              </a:ext>
            </a:extLst>
          </p:cNvPr>
          <p:cNvCxnSpPr>
            <a:cxnSpLocks/>
            <a:stCxn id="246" idx="6"/>
            <a:endCxn id="250" idx="1"/>
          </p:cNvCxnSpPr>
          <p:nvPr/>
        </p:nvCxnSpPr>
        <p:spPr>
          <a:xfrm>
            <a:off x="2888286" y="3044151"/>
            <a:ext cx="332108" cy="40190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DB426B91-46E7-1A47-B19E-629C7AD51DF5}"/>
              </a:ext>
            </a:extLst>
          </p:cNvPr>
          <p:cNvCxnSpPr>
            <a:cxnSpLocks/>
            <a:stCxn id="246" idx="6"/>
            <a:endCxn id="249" idx="2"/>
          </p:cNvCxnSpPr>
          <p:nvPr/>
        </p:nvCxnSpPr>
        <p:spPr>
          <a:xfrm>
            <a:off x="2888286" y="3044151"/>
            <a:ext cx="291410" cy="20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89951B60-1A23-A94B-AF73-65CD1E7E6BE9}"/>
              </a:ext>
            </a:extLst>
          </p:cNvPr>
          <p:cNvCxnSpPr>
            <a:cxnSpLocks/>
            <a:endCxn id="248" idx="2"/>
          </p:cNvCxnSpPr>
          <p:nvPr/>
        </p:nvCxnSpPr>
        <p:spPr>
          <a:xfrm flipV="1">
            <a:off x="2794213" y="2544407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4B695DD4-93A9-CF46-A284-D28AA5AAF91C}"/>
              </a:ext>
            </a:extLst>
          </p:cNvPr>
          <p:cNvCxnSpPr>
            <a:cxnSpLocks/>
            <a:stCxn id="247" idx="6"/>
            <a:endCxn id="250" idx="2"/>
          </p:cNvCxnSpPr>
          <p:nvPr/>
        </p:nvCxnSpPr>
        <p:spPr>
          <a:xfrm>
            <a:off x="2888286" y="3544101"/>
            <a:ext cx="291410" cy="20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19AC8813-E346-4C48-AF2B-E21E821D5232}"/>
              </a:ext>
            </a:extLst>
          </p:cNvPr>
          <p:cNvCxnSpPr>
            <a:cxnSpLocks/>
            <a:endCxn id="249" idx="2"/>
          </p:cNvCxnSpPr>
          <p:nvPr/>
        </p:nvCxnSpPr>
        <p:spPr>
          <a:xfrm flipV="1">
            <a:off x="2794212" y="3044357"/>
            <a:ext cx="385484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43A15DDC-4812-5341-AC8A-EBE6DF51DB35}"/>
              </a:ext>
            </a:extLst>
          </p:cNvPr>
          <p:cNvCxnSpPr>
            <a:cxnSpLocks/>
            <a:stCxn id="247" idx="6"/>
          </p:cNvCxnSpPr>
          <p:nvPr/>
        </p:nvCxnSpPr>
        <p:spPr>
          <a:xfrm flipV="1">
            <a:off x="2888286" y="2544201"/>
            <a:ext cx="385482" cy="99990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5FD53D67-FB72-F44F-9054-C1DE2C071926}"/>
              </a:ext>
            </a:extLst>
          </p:cNvPr>
          <p:cNvCxnSpPr>
            <a:cxnSpLocks/>
            <a:stCxn id="248" idx="6"/>
            <a:endCxn id="251" idx="2"/>
          </p:cNvCxnSpPr>
          <p:nvPr/>
        </p:nvCxnSpPr>
        <p:spPr>
          <a:xfrm>
            <a:off x="3457602" y="2544407"/>
            <a:ext cx="207210" cy="21308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AED94A14-10F2-4642-B33B-33510BECB5C3}"/>
              </a:ext>
            </a:extLst>
          </p:cNvPr>
          <p:cNvCxnSpPr>
            <a:cxnSpLocks/>
            <a:stCxn id="248" idx="6"/>
            <a:endCxn id="252" idx="2"/>
          </p:cNvCxnSpPr>
          <p:nvPr/>
        </p:nvCxnSpPr>
        <p:spPr>
          <a:xfrm>
            <a:off x="3457602" y="2544407"/>
            <a:ext cx="207210" cy="71303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DB455E54-8375-884C-BE63-5C01C811DC10}"/>
              </a:ext>
            </a:extLst>
          </p:cNvPr>
          <p:cNvCxnSpPr>
            <a:cxnSpLocks/>
            <a:stCxn id="249" idx="6"/>
          </p:cNvCxnSpPr>
          <p:nvPr/>
        </p:nvCxnSpPr>
        <p:spPr>
          <a:xfrm>
            <a:off x="3457602" y="3044357"/>
            <a:ext cx="385483" cy="22204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5BEC73D2-DCCB-F445-8580-4CC39349B78A}"/>
              </a:ext>
            </a:extLst>
          </p:cNvPr>
          <p:cNvCxnSpPr>
            <a:cxnSpLocks/>
            <a:stCxn id="250" idx="6"/>
            <a:endCxn id="252" idx="2"/>
          </p:cNvCxnSpPr>
          <p:nvPr/>
        </p:nvCxnSpPr>
        <p:spPr>
          <a:xfrm flipV="1">
            <a:off x="3457602" y="3257445"/>
            <a:ext cx="207210" cy="28686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6C4DD09D-ADD9-6B48-BA66-D587A41B50C7}"/>
              </a:ext>
            </a:extLst>
          </p:cNvPr>
          <p:cNvCxnSpPr>
            <a:cxnSpLocks/>
            <a:stCxn id="250" idx="6"/>
            <a:endCxn id="251" idx="2"/>
          </p:cNvCxnSpPr>
          <p:nvPr/>
        </p:nvCxnSpPr>
        <p:spPr>
          <a:xfrm flipV="1">
            <a:off x="3457602" y="2757495"/>
            <a:ext cx="207210" cy="78681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C47DD360-EC14-1D4D-A69A-F488E763663D}"/>
              </a:ext>
            </a:extLst>
          </p:cNvPr>
          <p:cNvCxnSpPr>
            <a:cxnSpLocks/>
            <a:stCxn id="249" idx="6"/>
            <a:endCxn id="251" idx="2"/>
          </p:cNvCxnSpPr>
          <p:nvPr/>
        </p:nvCxnSpPr>
        <p:spPr>
          <a:xfrm flipV="1">
            <a:off x="3457602" y="2757495"/>
            <a:ext cx="207210" cy="28686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D5CA6A2B-A038-1E46-98B2-488D38C921F0}"/>
              </a:ext>
            </a:extLst>
          </p:cNvPr>
          <p:cNvCxnSpPr>
            <a:cxnSpLocks/>
            <a:stCxn id="251" idx="6"/>
            <a:endCxn id="253" idx="2"/>
          </p:cNvCxnSpPr>
          <p:nvPr/>
        </p:nvCxnSpPr>
        <p:spPr>
          <a:xfrm>
            <a:off x="3942718" y="2757495"/>
            <a:ext cx="148549" cy="22069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3FDCA41-DB55-6844-BA69-FDE82D1234FC}"/>
              </a:ext>
            </a:extLst>
          </p:cNvPr>
          <p:cNvCxnSpPr>
            <a:cxnSpLocks/>
            <a:stCxn id="252" idx="6"/>
            <a:endCxn id="253" idx="2"/>
          </p:cNvCxnSpPr>
          <p:nvPr/>
        </p:nvCxnSpPr>
        <p:spPr>
          <a:xfrm flipV="1">
            <a:off x="3942718" y="2978186"/>
            <a:ext cx="148549" cy="27925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Rectangle 312">
            <a:extLst>
              <a:ext uri="{FF2B5EF4-FFF2-40B4-BE49-F238E27FC236}">
                <a16:creationId xmlns:a16="http://schemas.microsoft.com/office/drawing/2014/main" id="{2D310541-8DFC-D949-8A2E-1A8A87CA7825}"/>
              </a:ext>
            </a:extLst>
          </p:cNvPr>
          <p:cNvSpPr/>
          <p:nvPr/>
        </p:nvSpPr>
        <p:spPr>
          <a:xfrm>
            <a:off x="3056590" y="5840939"/>
            <a:ext cx="19431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/>
              <a:t>https://</a:t>
            </a:r>
            <a:r>
              <a:rPr lang="en-US" sz="1000" err="1"/>
              <a:t>arxiv.org</a:t>
            </a:r>
            <a:r>
              <a:rPr lang="en-US" sz="1000"/>
              <a:t>/abs/2107.07511</a:t>
            </a:r>
          </a:p>
        </p:txBody>
      </p:sp>
      <p:pic>
        <p:nvPicPr>
          <p:cNvPr id="314" name="Picture 313">
            <a:extLst>
              <a:ext uri="{FF2B5EF4-FFF2-40B4-BE49-F238E27FC236}">
                <a16:creationId xmlns:a16="http://schemas.microsoft.com/office/drawing/2014/main" id="{95F06795-5109-6E4C-BCC5-9964E1DFF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0" y="4199203"/>
            <a:ext cx="4075923" cy="1731426"/>
          </a:xfrm>
          <a:prstGeom prst="rect">
            <a:avLst/>
          </a:prstGeom>
        </p:spPr>
      </p:pic>
      <p:sp>
        <p:nvSpPr>
          <p:cNvPr id="319" name="TextBox 318">
            <a:extLst>
              <a:ext uri="{FF2B5EF4-FFF2-40B4-BE49-F238E27FC236}">
                <a16:creationId xmlns:a16="http://schemas.microsoft.com/office/drawing/2014/main" id="{8D632C0A-1C22-1445-BD38-D85B24B6B85D}"/>
              </a:ext>
            </a:extLst>
          </p:cNvPr>
          <p:cNvSpPr txBox="1"/>
          <p:nvPr/>
        </p:nvSpPr>
        <p:spPr>
          <a:xfrm>
            <a:off x="1380355" y="6013857"/>
            <a:ext cx="2558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(d) Conformal Predictions</a:t>
            </a:r>
          </a:p>
        </p:txBody>
      </p:sp>
      <p:sp>
        <p:nvSpPr>
          <p:cNvPr id="321" name="Rounded Rectangle 320">
            <a:extLst>
              <a:ext uri="{FF2B5EF4-FFF2-40B4-BE49-F238E27FC236}">
                <a16:creationId xmlns:a16="http://schemas.microsoft.com/office/drawing/2014/main" id="{CC8803A6-DA32-C34A-A68A-CF509EAEA0AA}"/>
              </a:ext>
            </a:extLst>
          </p:cNvPr>
          <p:cNvSpPr/>
          <p:nvPr/>
        </p:nvSpPr>
        <p:spPr>
          <a:xfrm>
            <a:off x="7239787" y="1011399"/>
            <a:ext cx="4722828" cy="5370118"/>
          </a:xfrm>
          <a:prstGeom prst="roundRect">
            <a:avLst>
              <a:gd name="adj" fmla="val 13182"/>
            </a:avLst>
          </a:prstGeom>
          <a:noFill/>
          <a:ln w="28575">
            <a:solidFill>
              <a:schemeClr val="tx1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6" name="Picture 325">
            <a:extLst>
              <a:ext uri="{FF2B5EF4-FFF2-40B4-BE49-F238E27FC236}">
                <a16:creationId xmlns:a16="http://schemas.microsoft.com/office/drawing/2014/main" id="{61694DC6-2DEB-5B41-B7C0-BCC298E46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025" y="1325410"/>
            <a:ext cx="4111709" cy="1344534"/>
          </a:xfrm>
          <a:prstGeom prst="rect">
            <a:avLst/>
          </a:prstGeom>
        </p:spPr>
      </p:pic>
      <p:sp>
        <p:nvSpPr>
          <p:cNvPr id="327" name="TextBox 326">
            <a:extLst>
              <a:ext uri="{FF2B5EF4-FFF2-40B4-BE49-F238E27FC236}">
                <a16:creationId xmlns:a16="http://schemas.microsoft.com/office/drawing/2014/main" id="{E887D58A-C873-6B4F-80F0-D70D811D0520}"/>
              </a:ext>
            </a:extLst>
          </p:cNvPr>
          <p:cNvSpPr txBox="1"/>
          <p:nvPr/>
        </p:nvSpPr>
        <p:spPr>
          <a:xfrm>
            <a:off x="7964185" y="2841539"/>
            <a:ext cx="3799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Book Antiqua" panose="02040602050305030304" pitchFamily="18" charset="0"/>
              </a:rPr>
              <a:t>Spectral Neural Gaussian Process</a:t>
            </a:r>
          </a:p>
        </p:txBody>
      </p: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602981E4-ADE1-7443-A5CA-D62FB6A1EDDC}"/>
              </a:ext>
            </a:extLst>
          </p:cNvPr>
          <p:cNvCxnSpPr>
            <a:cxnSpLocks/>
          </p:cNvCxnSpPr>
          <p:nvPr/>
        </p:nvCxnSpPr>
        <p:spPr>
          <a:xfrm>
            <a:off x="10844046" y="2443536"/>
            <a:ext cx="298436" cy="298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D90814F-4AFF-B34D-A119-9AF8E0F75551}"/>
                  </a:ext>
                </a:extLst>
              </p:cNvPr>
              <p:cNvSpPr/>
              <p:nvPr/>
            </p:nvSpPr>
            <p:spPr>
              <a:xfrm>
                <a:off x="11198757" y="2690858"/>
                <a:ext cx="308188" cy="18204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D90814F-4AFF-B34D-A119-9AF8E0F755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757" y="2690858"/>
                <a:ext cx="308188" cy="182044"/>
              </a:xfrm>
              <a:prstGeom prst="rect">
                <a:avLst/>
              </a:prstGeom>
              <a:blipFill>
                <a:blip r:embed="rId4"/>
                <a:stretch>
                  <a:fillRect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3" name="Rounded Rectangle 332">
            <a:extLst>
              <a:ext uri="{FF2B5EF4-FFF2-40B4-BE49-F238E27FC236}">
                <a16:creationId xmlns:a16="http://schemas.microsoft.com/office/drawing/2014/main" id="{161D3A9B-2DAD-F342-87A1-F26C1D6D7BBA}"/>
              </a:ext>
            </a:extLst>
          </p:cNvPr>
          <p:cNvSpPr/>
          <p:nvPr/>
        </p:nvSpPr>
        <p:spPr>
          <a:xfrm>
            <a:off x="7324564" y="1011398"/>
            <a:ext cx="4609770" cy="5295134"/>
          </a:xfrm>
          <a:prstGeom prst="roundRect">
            <a:avLst>
              <a:gd name="adj" fmla="val 8487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0522514A-C98F-804A-BCAE-D238AF183ED3}"/>
              </a:ext>
            </a:extLst>
          </p:cNvPr>
          <p:cNvSpPr txBox="1"/>
          <p:nvPr/>
        </p:nvSpPr>
        <p:spPr>
          <a:xfrm>
            <a:off x="5055982" y="4328333"/>
            <a:ext cx="2080415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ook Antiqua"/>
              </a:rPr>
              <a:t>GP takes into account distance between input samples explicitly</a:t>
            </a:r>
            <a:endParaRPr lang="en-US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D17D19D4-E9D5-F44D-90AF-6F3AE437A636}"/>
                  </a:ext>
                </a:extLst>
              </p:cNvPr>
              <p:cNvSpPr txBox="1"/>
              <p:nvPr/>
            </p:nvSpPr>
            <p:spPr>
              <a:xfrm>
                <a:off x="7433709" y="3224580"/>
                <a:ext cx="4440025" cy="3345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Book Antiqua" panose="02040602050305030304" pitchFamily="18" charset="0"/>
                  </a:rPr>
                  <a:t>Distance preservation via Spectral Norm on  each hidden layer</a:t>
                </a:r>
              </a:p>
              <a:p>
                <a:pPr marL="742950" lvl="1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Book Antiqua" panose="02040602050305030304" pitchFamily="18" charset="0"/>
                  </a:rPr>
                  <a:t>Reduced expressivity, harder to learn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Book Antiqua" panose="02040602050305030304" pitchFamily="18" charset="0"/>
                  </a:rPr>
                  <a:t>Distance preservation via </a:t>
                </a:r>
                <a:r>
                  <a:rPr lang="en-US" sz="1600" err="1">
                    <a:latin typeface="Book Antiqua" panose="02040602050305030304" pitchFamily="18" charset="0"/>
                  </a:rPr>
                  <a:t>bi-lipschitz</a:t>
                </a:r>
                <a:endParaRPr lang="en-US" sz="1600">
                  <a:latin typeface="Book Antiqua" panose="02040602050305030304" pitchFamily="18" charset="0"/>
                </a:endParaRP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US" sz="1600">
                  <a:latin typeface="Book Antiqua" panose="02040602050305030304" pitchFamily="18" charset="0"/>
                </a:endParaRPr>
              </a:p>
              <a:p>
                <a:pPr>
                  <a:spcAft>
                    <a:spcPts val="1000"/>
                  </a:spcAft>
                </a:pPr>
                <a:endParaRPr lang="en-US" sz="1600" i="1">
                  <a:latin typeface="Cambria Math" panose="02040503050406030204" pitchFamily="18" charset="0"/>
                </a:endParaRPr>
              </a:p>
              <a:p>
                <a:pPr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>
                    <a:latin typeface="Book Antiqua" panose="0204060205030503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>
                    <a:latin typeface="Book Antiqua" panose="02040602050305030304" pitchFamily="18" charset="0"/>
                  </a:rPr>
                  <a:t> are hyper-parameters,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>
                    <a:latin typeface="Book Antiqua" panose="0204060205030503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>
                    <a:latin typeface="Book Antiqua" panose="02040602050305030304" pitchFamily="18" charset="0"/>
                  </a:rPr>
                  <a:t>are hidden layer outputs corresponding to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>
                    <a:latin typeface="Book Antiqua" panose="0204060205030503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>
                    <a:latin typeface="Book Antiqua" panose="02040602050305030304" pitchFamily="18" charset="0"/>
                  </a:rPr>
                  <a:t> respectively</a:t>
                </a:r>
              </a:p>
              <a:p>
                <a:pPr marL="285750" indent="-28575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US" sz="160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D17D19D4-E9D5-F44D-90AF-6F3AE437A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709" y="3224580"/>
                <a:ext cx="4440025" cy="3345147"/>
              </a:xfrm>
              <a:prstGeom prst="rect">
                <a:avLst/>
              </a:prstGeom>
              <a:blipFill>
                <a:blip r:embed="rId5"/>
                <a:stretch>
                  <a:fillRect l="-686" t="-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6" name="Picture 335">
            <a:extLst>
              <a:ext uri="{FF2B5EF4-FFF2-40B4-BE49-F238E27FC236}">
                <a16:creationId xmlns:a16="http://schemas.microsoft.com/office/drawing/2014/main" id="{A32F7075-0650-EF4D-8D13-DCD4FBCA7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678" y="4746200"/>
            <a:ext cx="4253387" cy="454471"/>
          </a:xfrm>
          <a:prstGeom prst="rect">
            <a:avLst/>
          </a:prstGeom>
        </p:spPr>
      </p:pic>
      <p:sp>
        <p:nvSpPr>
          <p:cNvPr id="337" name="Rectangle 336">
            <a:extLst>
              <a:ext uri="{FF2B5EF4-FFF2-40B4-BE49-F238E27FC236}">
                <a16:creationId xmlns:a16="http://schemas.microsoft.com/office/drawing/2014/main" id="{F7423402-F0DF-D14B-86F8-0674D56826AC}"/>
              </a:ext>
            </a:extLst>
          </p:cNvPr>
          <p:cNvSpPr/>
          <p:nvPr/>
        </p:nvSpPr>
        <p:spPr>
          <a:xfrm>
            <a:off x="260220" y="378828"/>
            <a:ext cx="3597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UQ in Deep Learning</a:t>
            </a:r>
          </a:p>
        </p:txBody>
      </p:sp>
    </p:spTree>
    <p:extLst>
      <p:ext uri="{BB962C8B-B14F-4D97-AF65-F5344CB8AC3E}">
        <p14:creationId xmlns:p14="http://schemas.microsoft.com/office/powerpoint/2010/main" val="32539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0"/>
      <p:bldP spid="329" grpId="0" animBg="1"/>
      <p:bldP spid="333" grpId="0" animBg="1"/>
      <p:bldP spid="334" grpId="0" animBg="1"/>
      <p:bldP spid="3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3B082F-2150-DB4C-B3FD-327314AD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465C6-B4D1-914F-A770-E3CD0A2A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D9D021-C2C1-E64E-8A79-52200483DCAA}"/>
              </a:ext>
            </a:extLst>
          </p:cNvPr>
          <p:cNvSpPr/>
          <p:nvPr/>
        </p:nvSpPr>
        <p:spPr>
          <a:xfrm>
            <a:off x="260220" y="378828"/>
            <a:ext cx="6455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Anomaly Prediction at SNS Accelerator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5EE03-5E43-8840-8CD0-4B783FE6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581" y="3151527"/>
            <a:ext cx="2773557" cy="30970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5CA4FB-5ACA-7948-B149-5CAC230EC846}"/>
              </a:ext>
            </a:extLst>
          </p:cNvPr>
          <p:cNvSpPr txBox="1"/>
          <p:nvPr/>
        </p:nvSpPr>
        <p:spPr>
          <a:xfrm>
            <a:off x="565609" y="989377"/>
            <a:ext cx="7491096" cy="14568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Accelerators are complex multi-system machine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Failure in any equipment can cause errant beams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Book Antiqua" panose="02040602050305030304" pitchFamily="18" charset="0"/>
              </a:rPr>
              <a:t>Fault prediction is beneficial in many ways including reduced downtime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25D076-293D-AC44-A46C-0EC498B6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04" y="989377"/>
            <a:ext cx="3859312" cy="194318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5BB37E-55A7-154D-A295-D1DD4F335696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9986360" y="2932565"/>
            <a:ext cx="0" cy="21896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B81A2D6-F63E-1744-AD43-B550CE9C318C}"/>
              </a:ext>
            </a:extLst>
          </p:cNvPr>
          <p:cNvSpPr txBox="1"/>
          <p:nvPr/>
        </p:nvSpPr>
        <p:spPr>
          <a:xfrm>
            <a:off x="565609" y="3746025"/>
            <a:ext cx="7716745" cy="26366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b="1">
                <a:latin typeface="Book Antiqua" panose="02040602050305030304" pitchFamily="18" charset="0"/>
              </a:rPr>
              <a:t>Dataset:</a:t>
            </a:r>
            <a:endParaRPr lang="en-US" sz="1600">
              <a:latin typeface="Book Antiqua" panose="02040602050305030304" pitchFamily="18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</a:rPr>
              <a:t>We used the </a:t>
            </a:r>
            <a:r>
              <a:rPr lang="en-US" sz="1600">
                <a:solidFill>
                  <a:srgbClr val="C00000"/>
                </a:solidFill>
                <a:latin typeface="Book Antiqua" panose="02040602050305030304" pitchFamily="18" charset="0"/>
              </a:rPr>
              <a:t>macro-pulse before an errant beam pulse (and labeled it as anomaly)</a:t>
            </a:r>
            <a:r>
              <a:rPr lang="en-US" sz="1600">
                <a:latin typeface="Book Antiqua" panose="02040602050305030304" pitchFamily="18" charset="0"/>
              </a:rPr>
              <a:t> and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macro-pulses from the normal operation (and labeled them as normal) </a:t>
            </a:r>
            <a:r>
              <a:rPr lang="en-US" sz="1600">
                <a:latin typeface="Book Antiqua" panose="02040602050305030304" pitchFamily="18" charset="0"/>
              </a:rPr>
              <a:t>for our studies 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</a:rPr>
              <a:t>Our hypothesis: there is a sign about upcoming anomaly in macro-pulses even before it happens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Book Antiqua" panose="02040602050305030304" pitchFamily="18" charset="0"/>
              </a:rPr>
              <a:t>We also need to forecast the fault within a </a:t>
            </a:r>
            <a:r>
              <a:rPr lang="en-US" sz="1600" b="1">
                <a:latin typeface="Book Antiqua" panose="02040602050305030304" pitchFamily="18" charset="0"/>
              </a:rPr>
              <a:t>short time window </a:t>
            </a:r>
            <a:r>
              <a:rPr lang="en-US" sz="1600">
                <a:latin typeface="Book Antiqua" panose="02040602050305030304" pitchFamily="18" charset="0"/>
              </a:rPr>
              <a:t>to be actionable</a:t>
            </a:r>
          </a:p>
          <a:p>
            <a:pPr algn="just">
              <a:spcAft>
                <a:spcPts val="1000"/>
              </a:spcAft>
            </a:pPr>
            <a:endParaRPr lang="en-US" b="1">
              <a:latin typeface="Book Antiqua" panose="0204060205030503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5B0715-61A5-9A4D-B3CA-1AFEE671A1E3}"/>
              </a:ext>
            </a:extLst>
          </p:cNvPr>
          <p:cNvSpPr txBox="1"/>
          <p:nvPr/>
        </p:nvSpPr>
        <p:spPr>
          <a:xfrm>
            <a:off x="490192" y="2650430"/>
            <a:ext cx="7566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Book Antiqua" panose="02040602050305030304" pitchFamily="18" charset="0"/>
              </a:rPr>
              <a:t>Goal: </a:t>
            </a:r>
            <a:r>
              <a:rPr lang="en-US">
                <a:latin typeface="Book Antiqua" panose="02040602050305030304" pitchFamily="18" charset="0"/>
              </a:rPr>
              <a:t>To predict errant beam pulses (with uncertainty quantification) before they occur to avoid potential damage to the equipment(s) and reduce the downtime</a:t>
            </a:r>
            <a:endParaRPr lang="en-US" b="1">
              <a:latin typeface="Book Antiqua" panose="02040602050305030304" pitchFamily="18" charset="0"/>
            </a:endParaRPr>
          </a:p>
          <a:p>
            <a:endParaRPr lang="en-US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3B082F-2150-DB4C-B3FD-327314AD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CHEP 2023 | Uncertainty Aware Machine Learning Models for Particle Physics Applications | kishan@jlab.org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465C6-B4D1-914F-A770-E3CD0A2A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A31E-0351-9D44-A886-A7A10A443F49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D9D021-C2C1-E64E-8A79-52200483DCAA}"/>
              </a:ext>
            </a:extLst>
          </p:cNvPr>
          <p:cNvSpPr/>
          <p:nvPr/>
        </p:nvSpPr>
        <p:spPr>
          <a:xfrm>
            <a:off x="260220" y="378828"/>
            <a:ext cx="7667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Book Antiqua" panose="02040602050305030304" pitchFamily="18" charset="0"/>
              </a:rPr>
              <a:t>Uncertainty Aware Siamese Model and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63B5E-54FB-DD4A-B7B9-4A2272D1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73"/>
          <a:stretch/>
        </p:blipFill>
        <p:spPr>
          <a:xfrm>
            <a:off x="2146848" y="3486003"/>
            <a:ext cx="7481895" cy="26058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3E9964-F7AE-044E-83A3-877BA5790DBB}"/>
              </a:ext>
            </a:extLst>
          </p:cNvPr>
          <p:cNvSpPr txBox="1"/>
          <p:nvPr/>
        </p:nvSpPr>
        <p:spPr>
          <a:xfrm>
            <a:off x="536895" y="978123"/>
            <a:ext cx="9276408" cy="2303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>
                <a:latin typeface="Book Antiqua" panose="02040602050305030304" pitchFamily="18" charset="0"/>
              </a:rPr>
              <a:t>We use Siamese Model to predict similarities with normal reference waveforms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>
                <a:latin typeface="Book Antiqua" panose="02040602050305030304" pitchFamily="18" charset="0"/>
              </a:rPr>
              <a:t>Attached GP approximation layer at the end to provide UQ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>
                <a:latin typeface="Book Antiqua" panose="02040602050305030304" pitchFamily="18" charset="0"/>
              </a:rPr>
              <a:t>The ROC curves bands are produced by smearing the predictions with uncertainty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>
                <a:latin typeface="Book Antiqua" panose="02040602050305030304" pitchFamily="18" charset="0"/>
              </a:rPr>
              <a:t>To evaluate the OOD uncertainty robustness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>
                <a:latin typeface="Book Antiqua" panose="02040602050305030304" pitchFamily="18" charset="0"/>
              </a:rPr>
              <a:t>Introduced a different anomaly type (not included in training)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700">
                <a:latin typeface="Book Antiqua" panose="02040602050305030304" pitchFamily="18" charset="0"/>
              </a:rPr>
              <a:t>The model predicts OOD anomaly reasonably well with higher uncertainty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DF4825-B513-F146-82CF-7F92270EE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303" y="1177815"/>
            <a:ext cx="2217932" cy="42104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68C6D7-51BC-5B49-B589-549525457A6C}"/>
              </a:ext>
            </a:extLst>
          </p:cNvPr>
          <p:cNvSpPr txBox="1"/>
          <p:nvPr/>
        </p:nvSpPr>
        <p:spPr>
          <a:xfrm>
            <a:off x="452487" y="4313153"/>
            <a:ext cx="164264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Maximize TPR at FPR &lt; 0.5%</a:t>
            </a:r>
          </a:p>
        </p:txBody>
      </p:sp>
    </p:spTree>
    <p:extLst>
      <p:ext uri="{BB962C8B-B14F-4D97-AF65-F5344CB8AC3E}">
        <p14:creationId xmlns:p14="http://schemas.microsoft.com/office/powerpoint/2010/main" val="3852077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DBC9A3F2504849A1048045A4EDD4D4" ma:contentTypeVersion="13" ma:contentTypeDescription="Create a new document." ma:contentTypeScope="" ma:versionID="732df6c00d047dc050c372575d0a17f3">
  <xsd:schema xmlns:xsd="http://www.w3.org/2001/XMLSchema" xmlns:xs="http://www.w3.org/2001/XMLSchema" xmlns:p="http://schemas.microsoft.com/office/2006/metadata/properties" xmlns:ns2="5329d96c-e131-447a-a90f-f19f5814bed1" xmlns:ns3="bb268b6e-6e2a-4a7f-bcb7-585ac62b9958" targetNamespace="http://schemas.microsoft.com/office/2006/metadata/properties" ma:root="true" ma:fieldsID="aa913334148e1c96d5b4cd4e1c861bc8" ns2:_="" ns3:_="">
    <xsd:import namespace="5329d96c-e131-447a-a90f-f19f5814bed1"/>
    <xsd:import namespace="bb268b6e-6e2a-4a7f-bcb7-585ac62b99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9d96c-e131-447a-a90f-f19f5814b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68b6e-6e2a-4a7f-bcb7-585ac62b99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3b2403d-1fa0-4dc8-ad67-6d512683ffd4}" ma:internalName="TaxCatchAll" ma:showField="CatchAllData" ma:web="bb268b6e-6e2a-4a7f-bcb7-585ac62b99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96B995-DB43-40A9-924E-FC9C7E0A1614}">
  <ds:schemaRefs>
    <ds:schemaRef ds:uri="5329d96c-e131-447a-a90f-f19f5814bed1"/>
    <ds:schemaRef ds:uri="bb268b6e-6e2a-4a7f-bcb7-585ac62b99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A8B711-8C9A-4470-901B-582F185439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Uncertainty Aware Machine Learning Models for Particle Physics Applications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Kishansingh Rajput</dc:creator>
  <cp:revision>39</cp:revision>
  <dcterms:created xsi:type="dcterms:W3CDTF">2023-04-18T17:09:15Z</dcterms:created>
  <dcterms:modified xsi:type="dcterms:W3CDTF">2023-05-08T15:20:50Z</dcterms:modified>
</cp:coreProperties>
</file>