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1"/>
  </p:notesMasterIdLst>
  <p:sldIdLst>
    <p:sldId id="256" r:id="rId2"/>
    <p:sldId id="642" r:id="rId3"/>
    <p:sldId id="789" r:id="rId4"/>
    <p:sldId id="791" r:id="rId5"/>
    <p:sldId id="790" r:id="rId6"/>
    <p:sldId id="794" r:id="rId7"/>
    <p:sldId id="795" r:id="rId8"/>
    <p:sldId id="792" r:id="rId9"/>
    <p:sldId id="728" r:id="rId10"/>
    <p:sldId id="797" r:id="rId11"/>
    <p:sldId id="796" r:id="rId12"/>
    <p:sldId id="798" r:id="rId13"/>
    <p:sldId id="799" r:id="rId14"/>
    <p:sldId id="800" r:id="rId15"/>
    <p:sldId id="801" r:id="rId16"/>
    <p:sldId id="802" r:id="rId17"/>
    <p:sldId id="804" r:id="rId18"/>
    <p:sldId id="805" r:id="rId19"/>
    <p:sldId id="80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e Faucci Giannelli" initials="MFG" lastIdx="2" clrIdx="0">
    <p:extLst>
      <p:ext uri="{19B8F6BF-5375-455C-9EA6-DF929625EA0E}">
        <p15:presenceInfo xmlns:p15="http://schemas.microsoft.com/office/powerpoint/2012/main" userId="4d0a29167cdded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66"/>
    <a:srgbClr val="FF00FF"/>
    <a:srgbClr val="04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954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620D2-2075-4AAC-ABE6-2F7DA590964E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28538-1504-419A-BBFB-90511D91B3E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066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11/05/2023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9" name="Picture 8" descr="AN_atlas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1" y="225298"/>
            <a:ext cx="1473200" cy="1371600"/>
          </a:xfrm>
          <a:prstGeom prst="rect">
            <a:avLst/>
          </a:prstGeom>
        </p:spPr>
      </p:pic>
      <p:pic>
        <p:nvPicPr>
          <p:cNvPr id="15" name="Immagine 7">
            <a:extLst>
              <a:ext uri="{FF2B5EF4-FFF2-40B4-BE49-F238E27FC236}">
                <a16:creationId xmlns:a16="http://schemas.microsoft.com/office/drawing/2014/main" id="{A0B6CAD6-6C75-4CCB-A4A9-10C2F090FE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9" y="225299"/>
            <a:ext cx="2592721" cy="1539159"/>
          </a:xfrm>
          <a:prstGeom prst="rect">
            <a:avLst/>
          </a:prstGeom>
        </p:spPr>
      </p:pic>
      <p:pic>
        <p:nvPicPr>
          <p:cNvPr id="17" name="Immagine 8">
            <a:extLst>
              <a:ext uri="{FF2B5EF4-FFF2-40B4-BE49-F238E27FC236}">
                <a16:creationId xmlns:a16="http://schemas.microsoft.com/office/drawing/2014/main" id="{85371B58-F506-4919-BAC7-1C241BBBEE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796" y="126060"/>
            <a:ext cx="2433204" cy="1097287"/>
          </a:xfrm>
          <a:prstGeom prst="rect">
            <a:avLst/>
          </a:prstGeom>
        </p:spPr>
      </p:pic>
      <p:sp>
        <p:nvSpPr>
          <p:cNvPr id="19" name="CasellaDiTesto 9">
            <a:extLst>
              <a:ext uri="{FF2B5EF4-FFF2-40B4-BE49-F238E27FC236}">
                <a16:creationId xmlns:a16="http://schemas.microsoft.com/office/drawing/2014/main" id="{A62DEB90-B5C6-4756-ABBE-EFDDBE6C2D2A}"/>
              </a:ext>
            </a:extLst>
          </p:cNvPr>
          <p:cNvSpPr txBox="1"/>
          <p:nvPr userDrawn="1"/>
        </p:nvSpPr>
        <p:spPr>
          <a:xfrm>
            <a:off x="3916423" y="1089395"/>
            <a:ext cx="2066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/>
              <a:t>H2020 MSCA COFUND</a:t>
            </a:r>
          </a:p>
          <a:p>
            <a:pPr algn="ctr"/>
            <a:r>
              <a:rPr lang="en-US" sz="1600" b="1" i="1" dirty="0"/>
              <a:t>G.A. 754496</a:t>
            </a:r>
            <a:endParaRPr lang="en-GB" sz="1600" i="1" dirty="0"/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1F938C43-8A1D-4693-8A48-C63D4225272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82" y="266355"/>
            <a:ext cx="2843128" cy="10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0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11/05/2023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8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11/05/2023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6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990600"/>
            <a:ext cx="11988800" cy="54102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/>
              <a:t>11/05/2023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59200" y="6492876"/>
            <a:ext cx="49784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Michele Faucci Giannelli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41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t">
            <a:normAutofit/>
          </a:bodyPr>
          <a:lstStyle>
            <a:lvl1pPr marL="0" indent="0" algn="ctr">
              <a:buNone/>
              <a:defRPr sz="44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11/05/2023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54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11/05/2023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4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11/05/2023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11/05/2023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9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11/05/2023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6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11/05/2023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4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11/05/2023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8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373"/>
            <a:ext cx="11125200" cy="91440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rgbClr val="0033CC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76200"/>
            <a:ext cx="10972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" y="990600"/>
            <a:ext cx="119888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11/05/2023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28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Michele Faucci Giannelli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56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77001"/>
            <a:ext cx="12192000" cy="381001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rgbClr val="0033CC"/>
              </a:solidFill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4C51970-78E7-4682-BB2B-B449E23EE53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38100"/>
            <a:ext cx="942728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9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agenda.infn.it/event/34036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2210.1424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11.15380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06.11898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alochallenge.github.io/homepag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01.08320" TargetMode="External"/><Relationship Id="rId2" Type="http://schemas.openxmlformats.org/officeDocument/2006/relationships/hyperlink" Target="https://arxiv.org/abs/1902.0991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opendata.cern.ch/record/1501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292351"/>
            <a:ext cx="8686800" cy="2508250"/>
          </a:xfrm>
        </p:spPr>
        <p:txBody>
          <a:bodyPr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#CaloChallenge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029200"/>
            <a:ext cx="11506200" cy="1752600"/>
          </a:xfrm>
        </p:spPr>
        <p:txBody>
          <a:bodyPr>
            <a:normAutofit/>
          </a:bodyPr>
          <a:lstStyle/>
          <a:p>
            <a:r>
              <a:rPr lang="en-GB" u="sng" dirty="0"/>
              <a:t>Michele Faucci Giannelli</a:t>
            </a:r>
            <a:r>
              <a:rPr lang="en-GB" dirty="0"/>
              <a:t>, </a:t>
            </a:r>
            <a:r>
              <a:rPr lang="sv-SE" dirty="0"/>
              <a:t>Gregor Kasieczka, Claudius Krause, </a:t>
            </a:r>
          </a:p>
          <a:p>
            <a:r>
              <a:rPr lang="sv-SE" dirty="0"/>
              <a:t>Ben Nachman, Dalila Salamani, David Shih and Anna Zaborowska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2607558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BA313F-A635-2928-9E73-824A57CD0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metric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116B34-DD4B-D541-A16D-4D7E5488D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each dataset, we have a test sample with identical statistics to the training sample that will be use to evaluate all models </a:t>
            </a:r>
          </a:p>
          <a:p>
            <a:r>
              <a:rPr lang="en-GB" dirty="0"/>
              <a:t>Several metric will be used:</a:t>
            </a:r>
          </a:p>
          <a:p>
            <a:pPr lvl="1"/>
            <a:r>
              <a:rPr lang="en-GB" dirty="0"/>
              <a:t>Chi2 for energies as in </a:t>
            </a:r>
            <a:r>
              <a:rPr lang="en-GB" dirty="0" err="1"/>
              <a:t>FastCaloGAN</a:t>
            </a:r>
            <a:endParaRPr lang="en-GB" dirty="0"/>
          </a:p>
          <a:p>
            <a:pPr lvl="1"/>
            <a:r>
              <a:rPr lang="en-GB" dirty="0"/>
              <a:t>Include additional shape information</a:t>
            </a:r>
          </a:p>
          <a:p>
            <a:pPr lvl="1"/>
            <a:r>
              <a:rPr lang="en-GB" dirty="0"/>
              <a:t>Use other test variable</a:t>
            </a:r>
          </a:p>
          <a:p>
            <a:pPr lvl="1"/>
            <a:r>
              <a:rPr lang="en-GB" dirty="0"/>
              <a:t>Train a classifier</a:t>
            </a:r>
          </a:p>
          <a:p>
            <a:pPr lvl="1"/>
            <a:endParaRPr lang="en-GB" dirty="0"/>
          </a:p>
          <a:p>
            <a:r>
              <a:rPr lang="en-GB" dirty="0"/>
              <a:t>Finding the best metric is in itself a major challenge, maybe we will define the new standard for this topic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EEDF60-1B7F-30E7-1D3C-140B3ADB6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11/05/2023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13FB31-F2C2-D72D-F9A6-25C8B3745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 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AE4260-931E-3A57-7535-6844E444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78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2F4821-5678-5A63-C4C9-DC7649047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other metrics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50D4A2-161D-7E75-30D5-C237F9C38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While accuracy is clearly the main metric, we cannot forget that other parameters are also crucial for a production system</a:t>
            </a:r>
          </a:p>
          <a:p>
            <a:r>
              <a:rPr lang="en-GB" dirty="0"/>
              <a:t>Training time: these are narrow detector regions, can we afford a x100 training time like in </a:t>
            </a:r>
            <a:r>
              <a:rPr lang="en-GB" dirty="0" err="1"/>
              <a:t>FastCaloGAN</a:t>
            </a:r>
            <a:r>
              <a:rPr lang="en-GB" dirty="0"/>
              <a:t>? Conditioning on </a:t>
            </a:r>
            <a:r>
              <a:rPr lang="el-GR" dirty="0"/>
              <a:t>η</a:t>
            </a:r>
            <a:r>
              <a:rPr lang="en-GB" dirty="0"/>
              <a:t> can help, but the model will be more complex</a:t>
            </a:r>
          </a:p>
          <a:p>
            <a:r>
              <a:rPr lang="en-GB" dirty="0"/>
              <a:t>Memory consumption: The GRID typical node has 1-2 </a:t>
            </a:r>
            <a:r>
              <a:rPr lang="en-GB" dirty="0" err="1"/>
              <a:t>GByte</a:t>
            </a:r>
            <a:r>
              <a:rPr lang="en-GB" dirty="0"/>
              <a:t> of Ram/core</a:t>
            </a:r>
          </a:p>
          <a:p>
            <a:pPr lvl="1"/>
            <a:r>
              <a:rPr lang="en-GB" dirty="0"/>
              <a:t>This put a constraint on larger models</a:t>
            </a:r>
          </a:p>
          <a:p>
            <a:r>
              <a:rPr lang="en-GB" dirty="0"/>
              <a:t>Inference time: normally not a problem, but large models can be slow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E97B36-7E2B-0E08-54AF-D9291B0D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11/05/2023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021377-7ED7-CC43-BC9F-9EE6F57DF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 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0A8E27-6080-F008-9C84-7EBB83DE6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6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F6BCAD-1EF0-47D0-B99D-EAA7FE707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#CaloChallenge workshop @ Frascati</a:t>
            </a:r>
          </a:p>
        </p:txBody>
      </p:sp>
      <p:pic>
        <p:nvPicPr>
          <p:cNvPr id="8" name="Segnaposto contenuto 7" descr="Immagine che contiene faraglioni&#10;&#10;Descrizione generata automaticamente">
            <a:extLst>
              <a:ext uri="{FF2B5EF4-FFF2-40B4-BE49-F238E27FC236}">
                <a16:creationId xmlns:a16="http://schemas.microsoft.com/office/drawing/2014/main" id="{1129B7D9-1F26-9DAE-4E41-08509B53E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72" y="990600"/>
            <a:ext cx="9626056" cy="54102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5F18B6-5A1D-9990-D13D-49FD56FBC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11/05/2023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5304DB-9116-BAA4-7535-28335DDD5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 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2AD87E-B104-5AF1-36DA-103100D3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78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C85277-76DD-CFBB-87B3-963B3A999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Workshop information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17B73E-74E2-45AD-CC8C-73415E7DA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30</a:t>
            </a:r>
            <a:r>
              <a:rPr lang="en-GB" baseline="30000" dirty="0"/>
              <a:t>th</a:t>
            </a:r>
            <a:r>
              <a:rPr lang="en-GB" dirty="0"/>
              <a:t> and 31</a:t>
            </a:r>
            <a:r>
              <a:rPr lang="en-GB" baseline="30000" dirty="0"/>
              <a:t>st</a:t>
            </a:r>
            <a:r>
              <a:rPr lang="en-GB" dirty="0"/>
              <a:t> of May in Frascati</a:t>
            </a:r>
          </a:p>
          <a:p>
            <a:r>
              <a:rPr lang="en-GB" dirty="0">
                <a:hlinkClick r:id="rId2"/>
              </a:rPr>
              <a:t>Webpage</a:t>
            </a:r>
            <a:endParaRPr lang="en-GB" dirty="0"/>
          </a:p>
          <a:p>
            <a:r>
              <a:rPr lang="en-GB" dirty="0"/>
              <a:t>13 abstracts with GANs, VAEs, Diffusion and NF</a:t>
            </a:r>
          </a:p>
          <a:p>
            <a:r>
              <a:rPr lang="en-GB" dirty="0"/>
              <a:t>41 participants</a:t>
            </a:r>
          </a:p>
          <a:p>
            <a:r>
              <a:rPr lang="en-GB" dirty="0"/>
              <a:t>Still some room for in-person attendance and definitively for remote participation</a:t>
            </a:r>
          </a:p>
          <a:p>
            <a:pPr lvl="1"/>
            <a:r>
              <a:rPr lang="en-GB" dirty="0"/>
              <a:t>please approach me if you want to attend in person</a:t>
            </a:r>
          </a:p>
          <a:p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AD02F9-2C23-5D52-EB81-EBF53DBDD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11/05/2023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AD51DE-11E4-5D64-618B-CEF3A96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 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C07866-5AF9-48DE-D07E-6280245BD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04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9431B5-4172-31AF-419D-A2F20A9A8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CaloFlow: a NL model</a:t>
            </a:r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EE1B6BD1-FCBB-3E44-5ADE-F84C1A538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87" y="1219200"/>
            <a:ext cx="5340121" cy="5254626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E5DCF8-4491-5532-66F3-97325DB12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11/05/2023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82DDA3-A2F8-2411-5FB9-E26A8E9F3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 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869DA1-18BD-EC30-8279-9A4DD45C0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EB5CC9D6-0D52-D743-24CC-77FC357F4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475" y="1152524"/>
            <a:ext cx="5096924" cy="525462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2316288-F135-2514-D92E-D348C2F4C1F1}"/>
              </a:ext>
            </a:extLst>
          </p:cNvPr>
          <p:cNvSpPr txBox="1"/>
          <p:nvPr/>
        </p:nvSpPr>
        <p:spPr>
          <a:xfrm>
            <a:off x="8634937" y="896906"/>
            <a:ext cx="3504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https://arxiv.org/abs/2210.14245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231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C797A3-41E7-0E72-128A-B7471F4E0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CaloShowerGAN</a:t>
            </a:r>
            <a:r>
              <a:rPr lang="en-GB" dirty="0"/>
              <a:t>: an evolution of </a:t>
            </a:r>
            <a:r>
              <a:rPr lang="en-GB" dirty="0" err="1"/>
              <a:t>FastCaloGAN</a:t>
            </a: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FBA3DD-79BE-A734-1E58-83EAD8448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11/05/2023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02EDE3-5C44-1211-93EA-759A6959C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 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7A55AC-571B-DCB7-710B-6C4B28C7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Immagine 6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09136EB3-54CD-6597-3471-E89148A14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" y="923923"/>
            <a:ext cx="5986215" cy="2819401"/>
          </a:xfrm>
          <a:prstGeom prst="rect">
            <a:avLst/>
          </a:prstGeom>
        </p:spPr>
      </p:pic>
      <p:pic>
        <p:nvPicPr>
          <p:cNvPr id="8" name="Immagine 7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39B6A0E2-7F33-8AC4-930C-7B374D1FF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" y="3615322"/>
            <a:ext cx="5974862" cy="281405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57EF6AF-FEDC-E1AB-DA51-7927F04D749D}"/>
              </a:ext>
            </a:extLst>
          </p:cNvPr>
          <p:cNvSpPr txBox="1"/>
          <p:nvPr/>
        </p:nvSpPr>
        <p:spPr>
          <a:xfrm>
            <a:off x="6182214" y="3810000"/>
            <a:ext cx="590818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Exploiting physics knowledge and train 3 GANs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energy dominated by EMB1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Medium energies dominated by EMB2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energies dominated by leakage 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 a GAN with 3 times the parameters does not achieve the same results!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GB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/NDF=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1173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491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2.39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7682348A-C68C-C843-F94A-B57EEBC6C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785" y="923923"/>
            <a:ext cx="5986215" cy="289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33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8CFA9F-B26F-FA6D-8FB0-85A4FCCE3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CaloShoweGAN</a:t>
            </a:r>
            <a:r>
              <a:rPr lang="en-GB" dirty="0"/>
              <a:t> on </a:t>
            </a:r>
            <a:r>
              <a:rPr lang="en-GB" dirty="0" err="1"/>
              <a:t>pions</a:t>
            </a:r>
            <a:endParaRPr lang="en-GB" dirty="0"/>
          </a:p>
        </p:txBody>
      </p:sp>
      <p:pic>
        <p:nvPicPr>
          <p:cNvPr id="8" name="Segnaposto contenuto 7" descr="Immagine che contiene grafico, poligono&#10;&#10;Descrizione generata automaticamente">
            <a:extLst>
              <a:ext uri="{FF2B5EF4-FFF2-40B4-BE49-F238E27FC236}">
                <a16:creationId xmlns:a16="http://schemas.microsoft.com/office/drawing/2014/main" id="{CE24C981-F801-4E95-58DD-8883FC6E7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48" y="990600"/>
            <a:ext cx="5559104" cy="54102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3E09FF-FA7E-5743-3F1A-A8FACC51B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11/05/2023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C1817E-1881-A57E-517C-6956BEE03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 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044388-DA61-3CE5-39A0-204EF5107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08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344ECD-9523-C444-D62A-6B84BB5C4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CaloMan: </a:t>
            </a:r>
            <a:r>
              <a:rPr lang="en-US" dirty="0"/>
              <a:t>density estimation on learned manifolds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11048B-7D1B-A274-6F12-FDAA1C12D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990600"/>
            <a:ext cx="11988800" cy="1676400"/>
          </a:xfrm>
        </p:spPr>
        <p:txBody>
          <a:bodyPr>
            <a:normAutofit/>
          </a:bodyPr>
          <a:lstStyle/>
          <a:p>
            <a:pPr algn="l"/>
            <a:r>
              <a:rPr lang="en-US" sz="2800" b="0" i="0" u="none" strike="noStrike" baseline="0" dirty="0"/>
              <a:t>Two-step approach: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0" i="0" u="none" strike="noStrike" baseline="0" dirty="0"/>
              <a:t>Learn the data manifold with a VAE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0" i="0" u="none" strike="noStrike" baseline="0" dirty="0"/>
              <a:t>Perform density estimation on the manifold using a NL</a:t>
            </a:r>
          </a:p>
          <a:p>
            <a:pPr marL="57150" indent="0">
              <a:buNone/>
            </a:pPr>
            <a:endParaRPr lang="en-US" sz="28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5D52C8-6D3D-E310-1718-9FE5C97C2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11/05/2023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E040BD-F073-0AF3-72C4-06491F656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 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525DBC-547C-3FD0-84AD-7F5E73BBC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2674461-D951-7D85-765E-A10AF0C47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2362200"/>
            <a:ext cx="12192000" cy="294954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11EEA56-0951-44D2-1412-9B93327DCD2C}"/>
              </a:ext>
            </a:extLst>
          </p:cNvPr>
          <p:cNvSpPr txBox="1"/>
          <p:nvPr/>
        </p:nvSpPr>
        <p:spPr>
          <a:xfrm>
            <a:off x="304800" y="5532980"/>
            <a:ext cx="11785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binary classifier achieved 0.78 AUC, meaning that most generated showers are not distinguishable from input ones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2BBA838-9500-21C3-EB2E-C2D491CB95FF}"/>
              </a:ext>
            </a:extLst>
          </p:cNvPr>
          <p:cNvSpPr txBox="1"/>
          <p:nvPr/>
        </p:nvSpPr>
        <p:spPr>
          <a:xfrm>
            <a:off x="8543925" y="990600"/>
            <a:ext cx="350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https://arxiv.org/abs/2211.15380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739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2A6432-2278-6172-E484-02B784828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CaloScore</a:t>
            </a:r>
            <a:r>
              <a:rPr lang="en-GB" dirty="0"/>
              <a:t>: diffusion model </a:t>
            </a:r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95A9E29C-815E-8E6F-0F9A-B346E08D1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0" y="1393494"/>
            <a:ext cx="11988800" cy="3647446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B676DC-699E-6811-6E3B-C002DA8B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11/05/2023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549AAA-5077-7F5B-C2E5-C91C48355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 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11E113-6F0C-E8A7-BBEA-098A8EAB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E4AAA7E-D575-D8C9-24D4-328E5A628A3A}"/>
              </a:ext>
            </a:extLst>
          </p:cNvPr>
          <p:cNvSpPr txBox="1"/>
          <p:nvPr/>
        </p:nvSpPr>
        <p:spPr>
          <a:xfrm>
            <a:off x="165873" y="5404879"/>
            <a:ext cx="11873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not an absolute best stochastic differential equation; it depends on the complexity of the dataset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7E2BB54-71AC-9EF0-991A-88A83F00DC24}"/>
              </a:ext>
            </a:extLst>
          </p:cNvPr>
          <p:cNvSpPr txBox="1"/>
          <p:nvPr/>
        </p:nvSpPr>
        <p:spPr>
          <a:xfrm>
            <a:off x="8737600" y="975579"/>
            <a:ext cx="335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https://arxiv.org/abs/2206.11898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587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61D671-730D-EFB8-1C05-4C66B2854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Conclusions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9A3B54-4516-48CB-79FC-861B146C4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Fast calorimeter simulation is a hot topic and it will continue to be in high demand by the LHC experiments</a:t>
            </a:r>
          </a:p>
          <a:p>
            <a:r>
              <a:rPr lang="en-GB" dirty="0"/>
              <a:t>Many models have been proposed but there is not yet a common benchmark</a:t>
            </a:r>
          </a:p>
          <a:p>
            <a:r>
              <a:rPr lang="en-GB" dirty="0"/>
              <a:t>The </a:t>
            </a:r>
            <a:r>
              <a:rPr lang="en-GB" dirty="0" err="1"/>
              <a:t>CaloChallenge</a:t>
            </a:r>
            <a:r>
              <a:rPr lang="en-GB" dirty="0"/>
              <a:t> provides such benchmark for different particles and detectors</a:t>
            </a:r>
          </a:p>
          <a:p>
            <a:r>
              <a:rPr lang="en-GB" dirty="0"/>
              <a:t>We will have a dedicated workshop in Rome where we will assess the current state of the art, discuss the best solutions and encourage further development</a:t>
            </a:r>
          </a:p>
          <a:p>
            <a:r>
              <a:rPr lang="en-GB" dirty="0"/>
              <a:t>The results will be summarised in a paper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0085B4-0A99-E079-707E-F53DD815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11/05/2023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ADC431-8746-818B-621D-2FF907CF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 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1E0471-9E14-7558-03AA-A5756A4A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637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BE8CD-B825-4128-B713-F745DCEEE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E24ED-B8BA-4C59-B42B-0F022260F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We need it for HL-LHC experiment to keep up with luminosity</a:t>
            </a:r>
          </a:p>
          <a:p>
            <a:pPr lvl="1"/>
            <a:r>
              <a:rPr lang="en-GB" sz="2400" dirty="0"/>
              <a:t>but also to reduce the environmental impact of our MC production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Speeding up the calorimeter simulation is the obvious first task to speed up the MC production</a:t>
            </a:r>
          </a:p>
          <a:p>
            <a:pPr lvl="1"/>
            <a:r>
              <a:rPr lang="en-GB" sz="2400" dirty="0"/>
              <a:t>This is not the only approach, more radical solution have been proposed and presented this week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34608-61B3-4609-80F7-442A6631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11/05/2023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EF84A-D4C3-4214-9D4D-8EA4F3600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87A56-7100-4173-91EC-ECAC44FD6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19608DF9-6C78-CFA3-DA29-E6AD92CE9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130" y="1828800"/>
            <a:ext cx="3249098" cy="290708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C0EF093-FFD5-F38B-6E14-F11FB413C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72" y="1981200"/>
            <a:ext cx="2596053" cy="248333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B78248F3-F955-5030-5883-1E626C2AE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176" y="2342339"/>
            <a:ext cx="2407876" cy="212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8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722B0C-613C-8411-3D73-9DA942489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current landscape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6C7FD4-8CE6-0724-FF3D-5B8DD1364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Many methods exists on the market and several were presented during this week</a:t>
            </a:r>
          </a:p>
          <a:p>
            <a:pPr lvl="1"/>
            <a:r>
              <a:rPr lang="en-GB" sz="2400" dirty="0"/>
              <a:t>GANs, VAE, Normalised Flows, Diffusion,… </a:t>
            </a:r>
          </a:p>
          <a:p>
            <a:r>
              <a:rPr lang="en-GB" sz="2800" dirty="0"/>
              <a:t>Which one is </a:t>
            </a:r>
            <a:r>
              <a:rPr lang="en-GB" sz="2800" dirty="0">
                <a:solidFill>
                  <a:srgbClr val="FF0000"/>
                </a:solidFill>
              </a:rPr>
              <a:t>the best </a:t>
            </a:r>
            <a:r>
              <a:rPr lang="en-GB" sz="2800" dirty="0"/>
              <a:t>that experiment should use?</a:t>
            </a:r>
          </a:p>
          <a:p>
            <a:pPr lvl="1"/>
            <a:r>
              <a:rPr lang="en-GB" sz="2400" dirty="0"/>
              <a:t>Maybe a combination? Different particles may be best simulated by different methods</a:t>
            </a:r>
          </a:p>
          <a:p>
            <a:r>
              <a:rPr lang="en-GB" sz="2800" dirty="0"/>
              <a:t>So far different datasets have been used</a:t>
            </a:r>
          </a:p>
          <a:p>
            <a:pPr lvl="1"/>
            <a:r>
              <a:rPr lang="en-GB" sz="2400" dirty="0" err="1"/>
              <a:t>CaloGAN</a:t>
            </a:r>
            <a:r>
              <a:rPr lang="en-GB" sz="2400" dirty="0"/>
              <a:t>, ILD, ATLAS,…</a:t>
            </a:r>
          </a:p>
          <a:p>
            <a:r>
              <a:rPr lang="en-GB" sz="2800" dirty="0"/>
              <a:t>Each approach use a different metric to asses the performance</a:t>
            </a:r>
          </a:p>
          <a:p>
            <a:pPr lvl="1"/>
            <a:r>
              <a:rPr lang="el-GR" sz="2400" dirty="0"/>
              <a:t>χ</a:t>
            </a:r>
            <a:r>
              <a:rPr lang="en-GB" sz="2400" baseline="30000" dirty="0"/>
              <a:t>2</a:t>
            </a:r>
            <a:r>
              <a:rPr lang="en-GB" sz="2400" dirty="0"/>
              <a:t>, classifiers, W1, W2, …</a:t>
            </a:r>
          </a:p>
          <a:p>
            <a:r>
              <a:rPr lang="en-GB" sz="2800" dirty="0"/>
              <a:t>The only option is to compare these methods on the </a:t>
            </a:r>
            <a:r>
              <a:rPr lang="en-GB" sz="2800" dirty="0">
                <a:solidFill>
                  <a:srgbClr val="FF0000"/>
                </a:solidFill>
              </a:rPr>
              <a:t>same dataset(s)</a:t>
            </a:r>
            <a:r>
              <a:rPr lang="en-GB" sz="2800" dirty="0"/>
              <a:t> and use the same </a:t>
            </a:r>
            <a:r>
              <a:rPr lang="en-GB" sz="2800" dirty="0">
                <a:solidFill>
                  <a:srgbClr val="FF0000"/>
                </a:solidFill>
              </a:rPr>
              <a:t>metric</a:t>
            </a:r>
            <a:r>
              <a:rPr lang="en-GB" sz="2800" b="1" u="sng" dirty="0">
                <a:solidFill>
                  <a:srgbClr val="FF0000"/>
                </a:solidFill>
              </a:rPr>
              <a:t>s</a:t>
            </a:r>
          </a:p>
          <a:p>
            <a:r>
              <a:rPr lang="en-GB" sz="2800" dirty="0"/>
              <a:t>This is what we prepared in the </a:t>
            </a:r>
            <a:r>
              <a:rPr lang="en-GB" sz="2800" dirty="0">
                <a:hlinkClick r:id="rId2"/>
              </a:rPr>
              <a:t>#CaloChallenge</a:t>
            </a:r>
            <a:r>
              <a:rPr lang="en-GB" sz="2400" dirty="0"/>
              <a:t> </a:t>
            </a:r>
          </a:p>
          <a:p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27430A-A279-C541-3C67-D547C8FD4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11/05/2023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34E529-5648-4AA6-282C-919DDDFDB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 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18AC66-78B2-A414-9EE0-04E3B024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43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2C7F76-7275-69F8-F546-52A3A61FC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a challenge?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EF63E3-7495-2DDD-6481-D8A3326BA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Previous challenges (</a:t>
            </a:r>
            <a:r>
              <a:rPr lang="en-GB" dirty="0">
                <a:hlinkClick r:id="rId2"/>
              </a:rPr>
              <a:t>top tagging</a:t>
            </a:r>
            <a:r>
              <a:rPr lang="en-GB" dirty="0"/>
              <a:t>, </a:t>
            </a:r>
            <a:r>
              <a:rPr lang="en-GB" dirty="0">
                <a:hlinkClick r:id="rId3"/>
              </a:rPr>
              <a:t>anomaly detection</a:t>
            </a:r>
            <a:r>
              <a:rPr lang="en-GB" dirty="0"/>
              <a:t>) were very successful </a:t>
            </a:r>
          </a:p>
          <a:p>
            <a:r>
              <a:rPr lang="en-GB" dirty="0"/>
              <a:t>The datasets we prepared will remain the benchmark for this topic long after this challenge is over</a:t>
            </a:r>
          </a:p>
          <a:p>
            <a:r>
              <a:rPr lang="en-GB" dirty="0"/>
              <a:t>Comparing the methods is the main goal, but we can also evaluate the impact of different pre-processing, training strategies, hyper parameters, and other details to improve each others methods</a:t>
            </a:r>
          </a:p>
          <a:p>
            <a:r>
              <a:rPr lang="en-GB" dirty="0"/>
              <a:t>Ultimately we can summarise the status of the field and propose the best directions for those experiments that want to implement these tools ~now.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F9C14B-B8F2-ED79-91F5-957A28303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11/05/2023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7269FB-9FBD-08E7-0CC5-A15E8548A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 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1A6884-42BF-6BE1-C6C9-4C4F17783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06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9F8F0A-885D-04A6-E606-DABF499FC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Datasets 1, the ATLAS dataset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2D6976-02EF-04F8-E0F5-29E45A08D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ATLAS </a:t>
            </a:r>
            <a:r>
              <a:rPr lang="en-GB" dirty="0" err="1"/>
              <a:t>voxelised</a:t>
            </a:r>
            <a:r>
              <a:rPr lang="en-GB" dirty="0"/>
              <a:t> data used in AF3 that was released on </a:t>
            </a:r>
            <a:r>
              <a:rPr lang="en-GB" dirty="0">
                <a:hlinkClick r:id="rId2"/>
              </a:rPr>
              <a:t>open data</a:t>
            </a:r>
            <a:r>
              <a:rPr lang="en-GB" dirty="0"/>
              <a:t>.</a:t>
            </a:r>
          </a:p>
          <a:p>
            <a:r>
              <a:rPr lang="en-GB" dirty="0"/>
              <a:t>Two samples, photons and </a:t>
            </a:r>
            <a:r>
              <a:rPr lang="en-GB" dirty="0" err="1"/>
              <a:t>pions</a:t>
            </a:r>
            <a:r>
              <a:rPr lang="en-GB" dirty="0"/>
              <a:t>, in 0.2&lt;|</a:t>
            </a:r>
            <a:r>
              <a:rPr lang="el-GR" dirty="0"/>
              <a:t>η</a:t>
            </a:r>
            <a:r>
              <a:rPr lang="en-GB" dirty="0"/>
              <a:t>|&lt;0.25</a:t>
            </a:r>
          </a:p>
          <a:p>
            <a:pPr lvl="1"/>
            <a:r>
              <a:rPr lang="en-US" dirty="0"/>
              <a:t>368 voxels (in 5 layers) for photons and 533 (in 7 layers) for </a:t>
            </a:r>
            <a:r>
              <a:rPr lang="en-US" dirty="0" err="1"/>
              <a:t>pions</a:t>
            </a:r>
            <a:endParaRPr lang="en-GB" dirty="0"/>
          </a:p>
          <a:p>
            <a:pPr lvl="1"/>
            <a:r>
              <a:rPr lang="en-GB" dirty="0"/>
              <a:t>15 energy points (256 MeV – 4 </a:t>
            </a:r>
            <a:r>
              <a:rPr lang="en-GB" dirty="0" err="1"/>
              <a:t>TeV</a:t>
            </a:r>
            <a:r>
              <a:rPr lang="en-GB" dirty="0"/>
              <a:t>) generated by momentum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BF5B71-E41E-186D-1BDC-F80DB236A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11/05/2023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2120BB-417C-7B21-0A8A-E07F69CE0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 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90A0EE-E683-B02F-4A91-08680ABC9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2383216-D586-87CD-4CBC-CBA1933EB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276600"/>
            <a:ext cx="930031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3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63DED6-B305-26BB-0BCD-88AA39DB3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Photon example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292BF10F-0E68-E808-E958-FDECD8C61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014" y="881889"/>
            <a:ext cx="7355390" cy="2808000"/>
          </a:xfrm>
          <a:prstGeom prst="rect">
            <a:avLst/>
          </a:prstGeo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A45669-5285-66FC-2AA7-4A1FDC9BF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11/05/2023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B4BC92-C673-9C18-F1AC-1B1385A9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 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64161C-B2B6-E96A-36A1-83411F972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9361F00E-3727-06CA-89C0-54BE5E8F9D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7ACF001-328F-37DF-0A76-BED1D22EF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14" y="3687383"/>
            <a:ext cx="7355390" cy="2808000"/>
          </a:xfrm>
          <a:prstGeom prst="rect">
            <a:avLst/>
          </a:prstGeom>
        </p:spPr>
      </p:pic>
      <p:grpSp>
        <p:nvGrpSpPr>
          <p:cNvPr id="13" name="Group 62">
            <a:extLst>
              <a:ext uri="{FF2B5EF4-FFF2-40B4-BE49-F238E27FC236}">
                <a16:creationId xmlns:a16="http://schemas.microsoft.com/office/drawing/2014/main" id="{6D356175-931E-52C7-7FD8-CC623069AFA2}"/>
              </a:ext>
            </a:extLst>
          </p:cNvPr>
          <p:cNvGrpSpPr/>
          <p:nvPr/>
        </p:nvGrpSpPr>
        <p:grpSpPr>
          <a:xfrm>
            <a:off x="8928120" y="1294500"/>
            <a:ext cx="2273280" cy="2311883"/>
            <a:chOff x="854984" y="1527058"/>
            <a:chExt cx="2880000" cy="2880000"/>
          </a:xfrm>
        </p:grpSpPr>
        <p:sp>
          <p:nvSpPr>
            <p:cNvPr id="14" name="Oval 38">
              <a:extLst>
                <a:ext uri="{FF2B5EF4-FFF2-40B4-BE49-F238E27FC236}">
                  <a16:creationId xmlns:a16="http://schemas.microsoft.com/office/drawing/2014/main" id="{DD3EEB4D-89B9-2BB8-02C5-AD9CF7CE7550}"/>
                </a:ext>
              </a:extLst>
            </p:cNvPr>
            <p:cNvSpPr/>
            <p:nvPr/>
          </p:nvSpPr>
          <p:spPr>
            <a:xfrm>
              <a:off x="1394984" y="2067058"/>
              <a:ext cx="1800000" cy="180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39">
              <a:extLst>
                <a:ext uri="{FF2B5EF4-FFF2-40B4-BE49-F238E27FC236}">
                  <a16:creationId xmlns:a16="http://schemas.microsoft.com/office/drawing/2014/main" id="{6F871A1E-97CD-6CF6-2FC2-E0E49F00BF5A}"/>
                </a:ext>
              </a:extLst>
            </p:cNvPr>
            <p:cNvSpPr/>
            <p:nvPr/>
          </p:nvSpPr>
          <p:spPr>
            <a:xfrm>
              <a:off x="1754984" y="2417896"/>
              <a:ext cx="1080000" cy="10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40">
              <a:extLst>
                <a:ext uri="{FF2B5EF4-FFF2-40B4-BE49-F238E27FC236}">
                  <a16:creationId xmlns:a16="http://schemas.microsoft.com/office/drawing/2014/main" id="{13C4FAFF-242C-9524-A8B4-14F8F838FE23}"/>
                </a:ext>
              </a:extLst>
            </p:cNvPr>
            <p:cNvSpPr/>
            <p:nvPr/>
          </p:nvSpPr>
          <p:spPr>
            <a:xfrm>
              <a:off x="854984" y="1527058"/>
              <a:ext cx="2880000" cy="28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41">
              <a:extLst>
                <a:ext uri="{FF2B5EF4-FFF2-40B4-BE49-F238E27FC236}">
                  <a16:creationId xmlns:a16="http://schemas.microsoft.com/office/drawing/2014/main" id="{89D4E870-9720-596A-D890-BCB78564B766}"/>
                </a:ext>
              </a:extLst>
            </p:cNvPr>
            <p:cNvCxnSpPr>
              <a:stCxn id="16" idx="0"/>
              <a:endCxn id="16" idx="4"/>
            </p:cNvCxnSpPr>
            <p:nvPr/>
          </p:nvCxnSpPr>
          <p:spPr>
            <a:xfrm>
              <a:off x="2294984" y="1527058"/>
              <a:ext cx="0" cy="288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42">
              <a:extLst>
                <a:ext uri="{FF2B5EF4-FFF2-40B4-BE49-F238E27FC236}">
                  <a16:creationId xmlns:a16="http://schemas.microsoft.com/office/drawing/2014/main" id="{996B11F4-40A9-0430-46A7-3C695EA79511}"/>
                </a:ext>
              </a:extLst>
            </p:cNvPr>
            <p:cNvCxnSpPr>
              <a:cxnSpLocks/>
              <a:stCxn id="16" idx="2"/>
              <a:endCxn id="16" idx="6"/>
            </p:cNvCxnSpPr>
            <p:nvPr/>
          </p:nvCxnSpPr>
          <p:spPr>
            <a:xfrm>
              <a:off x="854984" y="2967058"/>
              <a:ext cx="2880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43">
              <a:extLst>
                <a:ext uri="{FF2B5EF4-FFF2-40B4-BE49-F238E27FC236}">
                  <a16:creationId xmlns:a16="http://schemas.microsoft.com/office/drawing/2014/main" id="{55A7B095-4E1F-E060-DF0E-1DB7335C3735}"/>
                </a:ext>
              </a:extLst>
            </p:cNvPr>
            <p:cNvCxnSpPr>
              <a:cxnSpLocks/>
              <a:stCxn id="16" idx="1"/>
              <a:endCxn id="15" idx="5"/>
            </p:cNvCxnSpPr>
            <p:nvPr/>
          </p:nvCxnSpPr>
          <p:spPr>
            <a:xfrm>
              <a:off x="1276750" y="1948824"/>
              <a:ext cx="1400072" cy="13909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44">
              <a:extLst>
                <a:ext uri="{FF2B5EF4-FFF2-40B4-BE49-F238E27FC236}">
                  <a16:creationId xmlns:a16="http://schemas.microsoft.com/office/drawing/2014/main" id="{4C6DBCBF-5937-7848-F5DA-A8FD322A6D36}"/>
                </a:ext>
              </a:extLst>
            </p:cNvPr>
            <p:cNvCxnSpPr>
              <a:cxnSpLocks/>
              <a:endCxn id="16" idx="5"/>
            </p:cNvCxnSpPr>
            <p:nvPr/>
          </p:nvCxnSpPr>
          <p:spPr>
            <a:xfrm>
              <a:off x="2685974" y="3335456"/>
              <a:ext cx="627244" cy="6498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45">
              <a:extLst>
                <a:ext uri="{FF2B5EF4-FFF2-40B4-BE49-F238E27FC236}">
                  <a16:creationId xmlns:a16="http://schemas.microsoft.com/office/drawing/2014/main" id="{06B5E555-7D21-C144-2F63-9C466E69D710}"/>
                </a:ext>
              </a:extLst>
            </p:cNvPr>
            <p:cNvCxnSpPr>
              <a:cxnSpLocks/>
              <a:stCxn id="16" idx="7"/>
              <a:endCxn id="15" idx="3"/>
            </p:cNvCxnSpPr>
            <p:nvPr/>
          </p:nvCxnSpPr>
          <p:spPr>
            <a:xfrm flipH="1">
              <a:off x="1913146" y="1948824"/>
              <a:ext cx="1400072" cy="13909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46">
              <a:extLst>
                <a:ext uri="{FF2B5EF4-FFF2-40B4-BE49-F238E27FC236}">
                  <a16:creationId xmlns:a16="http://schemas.microsoft.com/office/drawing/2014/main" id="{47A55929-2FAD-C523-88AA-F4377E1975E4}"/>
                </a:ext>
              </a:extLst>
            </p:cNvPr>
            <p:cNvCxnSpPr>
              <a:cxnSpLocks/>
              <a:endCxn id="16" idx="3"/>
            </p:cNvCxnSpPr>
            <p:nvPr/>
          </p:nvCxnSpPr>
          <p:spPr>
            <a:xfrm flipH="1">
              <a:off x="1276750" y="3339734"/>
              <a:ext cx="614662" cy="64555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62">
            <a:extLst>
              <a:ext uri="{FF2B5EF4-FFF2-40B4-BE49-F238E27FC236}">
                <a16:creationId xmlns:a16="http://schemas.microsoft.com/office/drawing/2014/main" id="{B1788FF6-27EB-0D39-F8D1-BFEE892D8662}"/>
              </a:ext>
            </a:extLst>
          </p:cNvPr>
          <p:cNvGrpSpPr/>
          <p:nvPr/>
        </p:nvGrpSpPr>
        <p:grpSpPr>
          <a:xfrm>
            <a:off x="8915400" y="4075823"/>
            <a:ext cx="2273280" cy="2311883"/>
            <a:chOff x="854984" y="1527058"/>
            <a:chExt cx="2880000" cy="2880000"/>
          </a:xfrm>
        </p:grpSpPr>
        <p:sp>
          <p:nvSpPr>
            <p:cNvPr id="24" name="Oval 38">
              <a:extLst>
                <a:ext uri="{FF2B5EF4-FFF2-40B4-BE49-F238E27FC236}">
                  <a16:creationId xmlns:a16="http://schemas.microsoft.com/office/drawing/2014/main" id="{DFE8B141-3620-49AB-C0B8-D63413B5D820}"/>
                </a:ext>
              </a:extLst>
            </p:cNvPr>
            <p:cNvSpPr/>
            <p:nvPr/>
          </p:nvSpPr>
          <p:spPr>
            <a:xfrm>
              <a:off x="1394984" y="2067058"/>
              <a:ext cx="1800000" cy="180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39">
              <a:extLst>
                <a:ext uri="{FF2B5EF4-FFF2-40B4-BE49-F238E27FC236}">
                  <a16:creationId xmlns:a16="http://schemas.microsoft.com/office/drawing/2014/main" id="{82BDB064-82CF-43CE-81F6-0CD764FAFEDF}"/>
                </a:ext>
              </a:extLst>
            </p:cNvPr>
            <p:cNvSpPr/>
            <p:nvPr/>
          </p:nvSpPr>
          <p:spPr>
            <a:xfrm>
              <a:off x="1754984" y="2417896"/>
              <a:ext cx="1080000" cy="10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40">
              <a:extLst>
                <a:ext uri="{FF2B5EF4-FFF2-40B4-BE49-F238E27FC236}">
                  <a16:creationId xmlns:a16="http://schemas.microsoft.com/office/drawing/2014/main" id="{E8450CF4-74CE-AE01-B0E9-90308F6B6626}"/>
                </a:ext>
              </a:extLst>
            </p:cNvPr>
            <p:cNvSpPr/>
            <p:nvPr/>
          </p:nvSpPr>
          <p:spPr>
            <a:xfrm>
              <a:off x="854984" y="1527058"/>
              <a:ext cx="2880000" cy="28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93509B0E-6104-B11F-FDE5-936F3D59102E}"/>
              </a:ext>
            </a:extLst>
          </p:cNvPr>
          <p:cNvSpPr txBox="1"/>
          <p:nvPr/>
        </p:nvSpPr>
        <p:spPr>
          <a:xfrm>
            <a:off x="9582150" y="838200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L1, L2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96D42F6C-6245-10B5-79C4-2CBEEF0B7AA1}"/>
              </a:ext>
            </a:extLst>
          </p:cNvPr>
          <p:cNvSpPr txBox="1"/>
          <p:nvPr/>
        </p:nvSpPr>
        <p:spPr>
          <a:xfrm>
            <a:off x="9224532" y="3662660"/>
            <a:ext cx="167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L0, L3, L12</a:t>
            </a:r>
          </a:p>
        </p:txBody>
      </p:sp>
    </p:spTree>
    <p:extLst>
      <p:ext uri="{BB962C8B-B14F-4D97-AF65-F5344CB8AC3E}">
        <p14:creationId xmlns:p14="http://schemas.microsoft.com/office/powerpoint/2010/main" val="3050340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63DED6-B305-26BB-0BCD-88AA39DB3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Pion example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A45669-5285-66FC-2AA7-4A1FDC9BF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11/05/2023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B4BC92-C673-9C18-F1AC-1B1385A9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 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64161C-B2B6-E96A-36A1-83411F972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9361F00E-3727-06CA-89C0-54BE5E8F9D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49F7016-6A52-42F1-04F4-C53296DE9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03" y="898461"/>
            <a:ext cx="10257322" cy="2808000"/>
          </a:xfrm>
          <a:prstGeom prst="rect">
            <a:avLst/>
          </a:prstGeom>
        </p:spPr>
      </p:pic>
      <p:pic>
        <p:nvPicPr>
          <p:cNvPr id="28" name="Segnaposto contenuto 27">
            <a:extLst>
              <a:ext uri="{FF2B5EF4-FFF2-40B4-BE49-F238E27FC236}">
                <a16:creationId xmlns:a16="http://schemas.microsoft.com/office/drawing/2014/main" id="{0FCC97A4-16D1-2930-B81E-3D80567F5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002" y="3612876"/>
            <a:ext cx="10257325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14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FBB9AB-DED4-195A-AD6F-D827825C1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Dataset 2 and 3, a </a:t>
            </a:r>
            <a:r>
              <a:rPr lang="en-GB" dirty="0" err="1"/>
              <a:t>SiW</a:t>
            </a:r>
            <a:r>
              <a:rPr lang="en-GB" dirty="0"/>
              <a:t> high granularity calorimeter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2452E1-47E2-5C18-6D43-1725CB873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100k Electrons produced a </a:t>
            </a:r>
            <a:r>
              <a:rPr lang="it-IT" dirty="0"/>
              <a:t>log-</a:t>
            </a:r>
            <a:r>
              <a:rPr lang="it-IT" dirty="0" err="1"/>
              <a:t>uniform</a:t>
            </a:r>
            <a:r>
              <a:rPr lang="it-IT" dirty="0"/>
              <a:t> </a:t>
            </a:r>
            <a:r>
              <a:rPr lang="it-IT" dirty="0" err="1"/>
              <a:t>distribution</a:t>
            </a:r>
            <a:r>
              <a:rPr lang="it-IT" dirty="0"/>
              <a:t> in the energy range </a:t>
            </a:r>
            <a:r>
              <a:rPr lang="en-GB" dirty="0"/>
              <a:t>1 GeV - 1 </a:t>
            </a:r>
            <a:r>
              <a:rPr lang="en-GB" dirty="0" err="1"/>
              <a:t>TeV</a:t>
            </a:r>
            <a:endParaRPr lang="en-GB" dirty="0"/>
          </a:p>
          <a:p>
            <a:r>
              <a:rPr lang="en-GB" dirty="0"/>
              <a:t>Generic </a:t>
            </a:r>
            <a:r>
              <a:rPr lang="en-GB" dirty="0" err="1"/>
              <a:t>SiW</a:t>
            </a:r>
            <a:r>
              <a:rPr lang="en-GB" dirty="0"/>
              <a:t> calorimeter with 45 layers</a:t>
            </a:r>
          </a:p>
          <a:p>
            <a:r>
              <a:rPr lang="en-GB" dirty="0"/>
              <a:t>Different </a:t>
            </a:r>
            <a:r>
              <a:rPr lang="en-GB" dirty="0" err="1"/>
              <a:t>voxelisation</a:t>
            </a:r>
            <a:r>
              <a:rPr lang="en-GB" dirty="0"/>
              <a:t> between the two datasets </a:t>
            </a:r>
          </a:p>
          <a:p>
            <a:endParaRPr lang="it-IT" dirty="0"/>
          </a:p>
          <a:p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B7905F-F9DB-6A63-A4D3-41C610FDD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11/05/2023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EF1E65-CF98-4F4D-ADCD-484245018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Michele Faucci Giannelli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CF0D80-369E-A5AA-59B7-7F29479CA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Immagine 6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CEAD3D9A-AB92-D309-3966-ABC20ACA69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824" y="3381375"/>
            <a:ext cx="6095576" cy="3047788"/>
          </a:xfrm>
          <a:prstGeom prst="rect">
            <a:avLst/>
          </a:prstGeom>
        </p:spPr>
      </p:pic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2E9BA264-041E-8106-A0D1-BDB0A293B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150341"/>
              </p:ext>
            </p:extLst>
          </p:nvPr>
        </p:nvGraphicFramePr>
        <p:xfrm>
          <a:off x="381212" y="3962400"/>
          <a:ext cx="5334000" cy="1181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11199318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1257754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732298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34570335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594842298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>
                          <a:effectLst/>
                        </a:rPr>
                        <a:t>Dataset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>
                          <a:effectLst/>
                        </a:rPr>
                        <a:t># Voxels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>
                          <a:effectLst/>
                        </a:rPr>
                        <a:t>Layers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N</a:t>
                      </a:r>
                      <a:r>
                        <a:rPr lang="el-GR" sz="2400" u="none" strike="noStrike" dirty="0">
                          <a:effectLst/>
                        </a:rPr>
                        <a:t>α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>
                          <a:effectLst/>
                        </a:rPr>
                        <a:t>Nr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0474469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>
                          <a:effectLst/>
                        </a:rPr>
                        <a:t>2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>
                          <a:effectLst/>
                        </a:rPr>
                        <a:t>6480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>
                          <a:effectLst/>
                        </a:rPr>
                        <a:t>45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16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>
                          <a:effectLst/>
                        </a:rPr>
                        <a:t>9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09684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>
                          <a:effectLst/>
                        </a:rPr>
                        <a:t>3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>
                          <a:effectLst/>
                        </a:rPr>
                        <a:t>40500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>
                          <a:effectLst/>
                        </a:rPr>
                        <a:t>45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>
                          <a:effectLst/>
                        </a:rPr>
                        <a:t>50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18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6599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30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41DC6-6E2E-439B-BAF9-C4AC22FD2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A0C01-CF0A-45CD-A632-C78BAD6FD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11/05/2023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699A9-51ED-4F41-AEEE-66174F423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Michele Faucci Giannelli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04800-66DE-4203-B4AF-6E366347D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8" name="AutoShape 2">
            <a:extLst>
              <a:ext uri="{FF2B5EF4-FFF2-40B4-BE49-F238E27FC236}">
                <a16:creationId xmlns:a16="http://schemas.microsoft.com/office/drawing/2014/main" id="{EC082AB3-F354-76C9-630D-E16503A96C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0AEFF0B8-D093-7BC1-89B1-0D60B34EA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684" y="906463"/>
            <a:ext cx="2458181" cy="5562601"/>
          </a:xfrm>
          <a:prstGeom prst="rect">
            <a:avLst/>
          </a:prstGeom>
        </p:spPr>
      </p:pic>
      <p:sp>
        <p:nvSpPr>
          <p:cNvPr id="50" name="AutoShape 4">
            <a:extLst>
              <a:ext uri="{FF2B5EF4-FFF2-40B4-BE49-F238E27FC236}">
                <a16:creationId xmlns:a16="http://schemas.microsoft.com/office/drawing/2014/main" id="{46C32D51-0851-A950-8144-22CA6E118A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" name="Immagine 50">
            <a:extLst>
              <a:ext uri="{FF2B5EF4-FFF2-40B4-BE49-F238E27FC236}">
                <a16:creationId xmlns:a16="http://schemas.microsoft.com/office/drawing/2014/main" id="{874F4719-E53F-A41B-1B32-2C38A1D3D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19" y="906464"/>
            <a:ext cx="2458181" cy="5562600"/>
          </a:xfrm>
          <a:prstGeom prst="rect">
            <a:avLst/>
          </a:prstGeom>
        </p:spPr>
      </p:pic>
      <p:pic>
        <p:nvPicPr>
          <p:cNvPr id="52" name="Immagine 51">
            <a:extLst>
              <a:ext uri="{FF2B5EF4-FFF2-40B4-BE49-F238E27FC236}">
                <a16:creationId xmlns:a16="http://schemas.microsoft.com/office/drawing/2014/main" id="{4E2208A3-FA5A-6A8D-8DB0-6C2439A70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4219" y="914400"/>
            <a:ext cx="2458181" cy="5562600"/>
          </a:xfrm>
          <a:prstGeom prst="rect">
            <a:avLst/>
          </a:prstGeom>
        </p:spPr>
      </p:pic>
      <p:pic>
        <p:nvPicPr>
          <p:cNvPr id="53" name="Immagine 52">
            <a:extLst>
              <a:ext uri="{FF2B5EF4-FFF2-40B4-BE49-F238E27FC236}">
                <a16:creationId xmlns:a16="http://schemas.microsoft.com/office/drawing/2014/main" id="{D61E53F2-2D15-827C-2EE1-B7186EB9DD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906463"/>
            <a:ext cx="2458182" cy="5562602"/>
          </a:xfrm>
          <a:prstGeom prst="rect">
            <a:avLst/>
          </a:prstGeom>
        </p:spPr>
      </p:pic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D2CB8997-F43E-1FDF-5234-5B5586920133}"/>
              </a:ext>
            </a:extLst>
          </p:cNvPr>
          <p:cNvSpPr txBox="1"/>
          <p:nvPr/>
        </p:nvSpPr>
        <p:spPr>
          <a:xfrm>
            <a:off x="790985" y="990600"/>
            <a:ext cx="1766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D2: 3.1 GeV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E478314E-33A0-4D33-24E6-812816901DEA}"/>
              </a:ext>
            </a:extLst>
          </p:cNvPr>
          <p:cNvSpPr txBox="1"/>
          <p:nvPr/>
        </p:nvSpPr>
        <p:spPr>
          <a:xfrm>
            <a:off x="3500887" y="990600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D2: 545 GeV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8CACB7CD-D6B2-E920-B759-FF2B293FDF43}"/>
              </a:ext>
            </a:extLst>
          </p:cNvPr>
          <p:cNvSpPr txBox="1"/>
          <p:nvPr/>
        </p:nvSpPr>
        <p:spPr>
          <a:xfrm>
            <a:off x="6657613" y="990600"/>
            <a:ext cx="1766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D3: 3.1 GeV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795F71D2-A22F-E96D-9327-B639735DEA26}"/>
              </a:ext>
            </a:extLst>
          </p:cNvPr>
          <p:cNvSpPr txBox="1"/>
          <p:nvPr/>
        </p:nvSpPr>
        <p:spPr>
          <a:xfrm>
            <a:off x="9367515" y="990600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D3: 913 GeV</a:t>
            </a:r>
          </a:p>
        </p:txBody>
      </p:sp>
    </p:spTree>
    <p:extLst>
      <p:ext uri="{BB962C8B-B14F-4D97-AF65-F5344CB8AC3E}">
        <p14:creationId xmlns:p14="http://schemas.microsoft.com/office/powerpoint/2010/main" val="330860108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39935</TotalTime>
  <Words>955</Words>
  <Application>Microsoft Office PowerPoint</Application>
  <PresentationFormat>Widescreen</PresentationFormat>
  <Paragraphs>165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1_Office Theme</vt:lpstr>
      <vt:lpstr>#CaloChallenge</vt:lpstr>
      <vt:lpstr>Motivation</vt:lpstr>
      <vt:lpstr>The current landscape</vt:lpstr>
      <vt:lpstr>Why a challenge?</vt:lpstr>
      <vt:lpstr>Datasets 1, the ATLAS dataset</vt:lpstr>
      <vt:lpstr>Photon example</vt:lpstr>
      <vt:lpstr>Pion example</vt:lpstr>
      <vt:lpstr>Dataset 2 and 3, a SiW high granularity calorimeter</vt:lpstr>
      <vt:lpstr>Example</vt:lpstr>
      <vt:lpstr>The metric</vt:lpstr>
      <vt:lpstr>The other metrics</vt:lpstr>
      <vt:lpstr>#CaloChallenge workshop @ Frascati</vt:lpstr>
      <vt:lpstr>Workshop information</vt:lpstr>
      <vt:lpstr>CaloFlow: a NL model</vt:lpstr>
      <vt:lpstr>CaloShowerGAN: an evolution of FastCaloGAN</vt:lpstr>
      <vt:lpstr>CaloShoweGAN on pions</vt:lpstr>
      <vt:lpstr>CaloMan: density estimation on learned manifolds</vt:lpstr>
      <vt:lpstr>CaloScore: diffusion model 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</dc:creator>
  <cp:lastModifiedBy>Michele Faucci Giannelli</cp:lastModifiedBy>
  <cp:revision>275</cp:revision>
  <dcterms:created xsi:type="dcterms:W3CDTF">2006-08-16T00:00:00Z</dcterms:created>
  <dcterms:modified xsi:type="dcterms:W3CDTF">2023-05-11T13:59:40Z</dcterms:modified>
</cp:coreProperties>
</file>