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4" r:id="rId21"/>
    <p:sldId id="275" r:id="rId22"/>
    <p:sldId id="276" r:id="rId23"/>
    <p:sldId id="277" r:id="rId24"/>
    <p:sldId id="278" r:id="rId25"/>
  </p:sldIdLst>
  <p:sldSz cx="12171363" cy="6838950"/>
  <p:notesSz cx="6858000" cy="9144000"/>
  <p:embeddedFontLst>
    <p:embeddedFont>
      <p:font typeface="Calibri" panose="020F0502020204030204" pitchFamily="34" charset="0"/>
      <p:regular r:id="rId27"/>
      <p:bold r:id="rId28"/>
      <p:italic r:id="rId29"/>
      <p:boldItalic r:id="rId30"/>
    </p:embeddedFont>
    <p:embeddedFont>
      <p:font typeface="Merriweather Sans" pitchFamily="2"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sv-SE"/>
              <a:t>Hello everyone, we are Alex and Axel from Lund University and Today we will present “Baler”, which is a tool our team has developed to perform machine learning based data compression</a:t>
            </a:r>
            <a:endParaRPr/>
          </a:p>
        </p:txBody>
      </p:sp>
      <p:sp>
        <p:nvSpPr>
          <p:cNvPr id="83" name="Google Shape;83;p1: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e2327a91a0_0_53: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e2327a91a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189" name="Google Shape;189;g1e2327a91a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e2327a91a0_0_61: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2327a91a0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198" name="Google Shape;198;g1e2327a91a0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e2327a91a0_0_77: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e2327a91a0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209" name="Google Shape;209;g1e2327a91a0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2327a91a0_0_122: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e2327a91a0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218" name="Google Shape;218;g1e2327a91a0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e2327a91a0_0_89: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e2327a91a0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229" name="Google Shape;229;g1e2327a91a0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e2327a91a0_0_97: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e2327a91a0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238" name="Google Shape;238;g1e2327a91a0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e2327a91a0_0_105: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e2327a91a0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247" name="Google Shape;247;g1e2327a91a0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c29e630b7_0_0: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3c29e630b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Thank you Axel</a:t>
            </a:r>
            <a:endParaRPr/>
          </a:p>
          <a:p>
            <a:pPr marL="457200" lvl="0" indent="-317500" algn="l" rtl="0">
              <a:spcBef>
                <a:spcPts val="0"/>
              </a:spcBef>
              <a:spcAft>
                <a:spcPts val="0"/>
              </a:spcAft>
              <a:buSzPts val="1400"/>
              <a:buChar char="●"/>
            </a:pPr>
            <a:r>
              <a:rPr lang="sv-SE"/>
              <a:t>So now we have shown you cross-disciplinary results, both in computational fluid dynamics and in particle physics</a:t>
            </a:r>
            <a:endParaRPr/>
          </a:p>
          <a:p>
            <a:pPr marL="457200" lvl="0" indent="-317500" algn="l" rtl="0">
              <a:spcBef>
                <a:spcPts val="0"/>
              </a:spcBef>
              <a:spcAft>
                <a:spcPts val="0"/>
              </a:spcAft>
              <a:buSzPts val="1400"/>
              <a:buChar char="●"/>
            </a:pPr>
            <a:r>
              <a:rPr lang="sv-SE"/>
              <a:t>But when working with lossy compression we cannot only look at the loss in precision of our variables</a:t>
            </a:r>
            <a:endParaRPr/>
          </a:p>
          <a:p>
            <a:pPr marL="457200" lvl="0" indent="-317500" algn="l" rtl="0">
              <a:spcBef>
                <a:spcPts val="0"/>
              </a:spcBef>
              <a:spcAft>
                <a:spcPts val="0"/>
              </a:spcAft>
              <a:buSzPts val="1400"/>
              <a:buChar char="●"/>
            </a:pPr>
            <a:r>
              <a:rPr lang="sv-SE"/>
              <a:t>We also have to actually compare the compression factor to other methods</a:t>
            </a:r>
            <a:endParaRPr/>
          </a:p>
          <a:p>
            <a:pPr marL="457200" lvl="0" indent="-317500" algn="l" rtl="0">
              <a:spcBef>
                <a:spcPts val="0"/>
              </a:spcBef>
              <a:spcAft>
                <a:spcPts val="0"/>
              </a:spcAft>
              <a:buSzPts val="1400"/>
              <a:buChar char="●"/>
            </a:pPr>
            <a:r>
              <a:rPr lang="sv-SE"/>
              <a:t>In this case, we will compare it to gzip, which is a common loss-less compression method</a:t>
            </a:r>
            <a:endParaRPr/>
          </a:p>
          <a:p>
            <a:pPr marL="914400" lvl="1" indent="-317500" algn="l" rtl="0">
              <a:spcBef>
                <a:spcPts val="0"/>
              </a:spcBef>
              <a:spcAft>
                <a:spcPts val="0"/>
              </a:spcAft>
              <a:buSzPts val="1400"/>
              <a:buChar char="○"/>
            </a:pPr>
            <a:r>
              <a:rPr lang="sv-SE"/>
              <a:t>Utilising Duplicate string elimination and Bit reduction</a:t>
            </a:r>
            <a:endParaRPr/>
          </a:p>
          <a:p>
            <a:pPr marL="457200" lvl="0" indent="-317500" algn="l" rtl="0">
              <a:spcBef>
                <a:spcPts val="0"/>
              </a:spcBef>
              <a:spcAft>
                <a:spcPts val="0"/>
              </a:spcAft>
              <a:buSzPts val="1400"/>
              <a:buChar char="●"/>
            </a:pPr>
            <a:endParaRPr/>
          </a:p>
        </p:txBody>
      </p:sp>
      <p:sp>
        <p:nvSpPr>
          <p:cNvPr id="256" name="Google Shape;256;g23c29e630b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3e4d455811_4_78: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3e4d455811_4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Thank you Axel</a:t>
            </a:r>
            <a:endParaRPr/>
          </a:p>
          <a:p>
            <a:pPr marL="457200" lvl="0" indent="-317500" algn="l" rtl="0">
              <a:spcBef>
                <a:spcPts val="0"/>
              </a:spcBef>
              <a:spcAft>
                <a:spcPts val="0"/>
              </a:spcAft>
              <a:buSzPts val="1400"/>
              <a:buChar char="●"/>
            </a:pPr>
            <a:r>
              <a:rPr lang="sv-SE"/>
              <a:t>So now we have shown you cross-disciplinary results, both in computational fluid dynamics and in particle physics</a:t>
            </a:r>
            <a:endParaRPr/>
          </a:p>
          <a:p>
            <a:pPr marL="457200" lvl="0" indent="-317500" algn="l" rtl="0">
              <a:spcBef>
                <a:spcPts val="0"/>
              </a:spcBef>
              <a:spcAft>
                <a:spcPts val="0"/>
              </a:spcAft>
              <a:buSzPts val="1400"/>
              <a:buChar char="●"/>
            </a:pPr>
            <a:r>
              <a:rPr lang="sv-SE"/>
              <a:t>But when working with lossy compression we cannot only look at the loss in precision of our variables</a:t>
            </a:r>
            <a:endParaRPr/>
          </a:p>
          <a:p>
            <a:pPr marL="457200" lvl="0" indent="-317500" algn="l" rtl="0">
              <a:spcBef>
                <a:spcPts val="0"/>
              </a:spcBef>
              <a:spcAft>
                <a:spcPts val="0"/>
              </a:spcAft>
              <a:buSzPts val="1400"/>
              <a:buChar char="●"/>
            </a:pPr>
            <a:r>
              <a:rPr lang="sv-SE"/>
              <a:t>We also have to actually compare the compression factor to other methods</a:t>
            </a:r>
            <a:endParaRPr/>
          </a:p>
          <a:p>
            <a:pPr marL="457200" lvl="0" indent="-317500" algn="l" rtl="0">
              <a:spcBef>
                <a:spcPts val="0"/>
              </a:spcBef>
              <a:spcAft>
                <a:spcPts val="0"/>
              </a:spcAft>
              <a:buSzPts val="1400"/>
              <a:buChar char="●"/>
            </a:pPr>
            <a:r>
              <a:rPr lang="sv-SE"/>
              <a:t>In this case, we will compare it to gzip, which is a common loss-less compression method</a:t>
            </a:r>
            <a:endParaRPr/>
          </a:p>
          <a:p>
            <a:pPr marL="914400" lvl="1" indent="-317500" algn="l" rtl="0">
              <a:spcBef>
                <a:spcPts val="0"/>
              </a:spcBef>
              <a:spcAft>
                <a:spcPts val="0"/>
              </a:spcAft>
              <a:buSzPts val="1400"/>
              <a:buChar char="○"/>
            </a:pPr>
            <a:r>
              <a:rPr lang="sv-SE"/>
              <a:t>Utilising Duplicate string elimination and Bit reduction</a:t>
            </a:r>
            <a:endParaRPr/>
          </a:p>
          <a:p>
            <a:pPr marL="457200" lvl="0" indent="-317500" algn="l" rtl="0">
              <a:spcBef>
                <a:spcPts val="0"/>
              </a:spcBef>
              <a:spcAft>
                <a:spcPts val="0"/>
              </a:spcAft>
              <a:buSzPts val="1400"/>
              <a:buChar char="●"/>
            </a:pPr>
            <a:endParaRPr/>
          </a:p>
        </p:txBody>
      </p:sp>
      <p:sp>
        <p:nvSpPr>
          <p:cNvPr id="264" name="Google Shape;264;g23e4d455811_4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3e4d455811_4_42: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3e4d455811_4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23e4d455811_4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19</a:t>
            </a:fld>
            <a:endParaRPr/>
          </a:p>
        </p:txBody>
      </p:sp>
    </p:spTree>
    <p:extLst>
      <p:ext uri="{BB962C8B-B14F-4D97-AF65-F5344CB8AC3E}">
        <p14:creationId xmlns:p14="http://schemas.microsoft.com/office/powerpoint/2010/main" val="175115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06af8bf8ce_0_151: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06af8bf8ce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Many different fields in science and industry struggle with having too much data and too little storage</a:t>
            </a:r>
            <a:endParaRPr/>
          </a:p>
          <a:p>
            <a:pPr marL="457200" lvl="0" indent="-317500" algn="l" rtl="0">
              <a:spcBef>
                <a:spcPts val="0"/>
              </a:spcBef>
              <a:spcAft>
                <a:spcPts val="0"/>
              </a:spcAft>
              <a:buSzPts val="1400"/>
              <a:buChar char="●"/>
            </a:pPr>
            <a:r>
              <a:rPr lang="sv-SE"/>
              <a:t>We know this too well at the ATLAS experiment where the estimated resources needed for the High luminosity LHC vastly exceed the storage projections</a:t>
            </a:r>
            <a:endParaRPr/>
          </a:p>
          <a:p>
            <a:pPr marL="457200" lvl="0" indent="-317500" algn="l" rtl="0">
              <a:spcBef>
                <a:spcPts val="0"/>
              </a:spcBef>
              <a:spcAft>
                <a:spcPts val="0"/>
              </a:spcAft>
              <a:buSzPts val="1400"/>
              <a:buChar char="●"/>
            </a:pPr>
            <a:r>
              <a:rPr lang="sv-SE"/>
              <a:t>But this issue is not unique to the ATLAS experiment and it is not unique to particle physics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sv-SE"/>
              <a:t>The Square Kilometre Array experiment is expected to record 8.5EB of data over its 15-year lifespan [4]</a:t>
            </a:r>
            <a:endParaRPr/>
          </a:p>
          <a:p>
            <a:pPr marL="457200" lvl="0" indent="-317500" algn="l" rtl="0">
              <a:spcBef>
                <a:spcPts val="0"/>
              </a:spcBef>
              <a:spcAft>
                <a:spcPts val="0"/>
              </a:spcAft>
              <a:buSzPts val="1400"/>
              <a:buChar char="●"/>
            </a:pPr>
            <a:r>
              <a:rPr lang="sv-SE"/>
              <a:t>And in fields like computational fluid dynamics the TB-sized simulations often have to be deleted after results are published</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sv-SE"/>
              <a:t>It’s easy to say that there is a high demand, Inside and outside particle physics, to effectively compress data more than conventional loss-less methods do</a:t>
            </a:r>
            <a:endParaRPr/>
          </a:p>
          <a:p>
            <a:pPr marL="0" lvl="0" indent="0" algn="l" rtl="0">
              <a:spcBef>
                <a:spcPts val="0"/>
              </a:spcBef>
              <a:spcAft>
                <a:spcPts val="0"/>
              </a:spcAft>
              <a:buNone/>
            </a:pPr>
            <a:endParaRPr/>
          </a:p>
        </p:txBody>
      </p:sp>
      <p:sp>
        <p:nvSpPr>
          <p:cNvPr id="99" name="Google Shape;99;g206af8bf8ce_0_1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3e4d455811_4_42: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3e4d455811_4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23e4d455811_4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06af8bf8ce_0_18: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06af8bf8c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Lastly, a big thank you from the baler team, thank you for listening</a:t>
            </a:r>
            <a:endParaRPr/>
          </a:p>
          <a:p>
            <a:pPr marL="457200" lvl="0" indent="-317500" algn="l" rtl="0">
              <a:spcBef>
                <a:spcPts val="0"/>
              </a:spcBef>
              <a:spcAft>
                <a:spcPts val="0"/>
              </a:spcAft>
              <a:buSzPts val="1400"/>
              <a:buChar char="●"/>
            </a:pPr>
            <a:r>
              <a:rPr lang="sv-SE"/>
              <a:t>And please try our working examples at our Github repository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sv-SE"/>
              <a:t>Before we show you the results, I just will take the opportunity to present our team of contributors</a:t>
            </a:r>
            <a:endParaRPr/>
          </a:p>
          <a:p>
            <a:pPr marL="457200" lvl="0" indent="-317500" algn="l" rtl="0">
              <a:spcBef>
                <a:spcPts val="0"/>
              </a:spcBef>
              <a:spcAft>
                <a:spcPts val="0"/>
              </a:spcAft>
              <a:buSzPts val="1400"/>
              <a:buChar char="●"/>
            </a:pPr>
            <a:r>
              <a:rPr lang="sv-SE"/>
              <a:t>The Baler team is a mixture of students and researchers from Lund University and the University of Manchester</a:t>
            </a:r>
            <a:endParaRPr/>
          </a:p>
          <a:p>
            <a:pPr marL="914400" lvl="1" indent="-317500" algn="l" rtl="0">
              <a:spcBef>
                <a:spcPts val="0"/>
              </a:spcBef>
              <a:spcAft>
                <a:spcPts val="0"/>
              </a:spcAft>
              <a:buSzPts val="1400"/>
              <a:buChar char="○"/>
            </a:pPr>
            <a:r>
              <a:rPr lang="sv-SE"/>
              <a:t>It is truly A cross-disciplinary collaboration, we come from particle physics, computational fluid dynamics, and computer science</a:t>
            </a:r>
            <a:endParaRPr/>
          </a:p>
          <a:p>
            <a:pPr marL="914400" lvl="1" indent="-317500" algn="l" rtl="0">
              <a:spcBef>
                <a:spcPts val="0"/>
              </a:spcBef>
              <a:spcAft>
                <a:spcPts val="0"/>
              </a:spcAft>
              <a:buSzPts val="1400"/>
              <a:buChar char="○"/>
            </a:pPr>
            <a:r>
              <a:rPr lang="sv-SE"/>
              <a:t>And We are very keen on having more collaborators joining </a:t>
            </a:r>
            <a:endParaRPr/>
          </a:p>
        </p:txBody>
      </p:sp>
      <p:sp>
        <p:nvSpPr>
          <p:cNvPr id="280" name="Google Shape;280;g206af8bf8ce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3e4d455811_4_26: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3e4d455811_4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23e4d455811_4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2327a91a0_0_9: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2327a91a0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1e2327a91a0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3e4d455811_4_33: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3e4d455811_4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23e4d455811_4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3e4d455811_4_85: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3e4d455811_4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One way to approach this is to investigate different methods of lossy compression</a:t>
            </a:r>
            <a:endParaRPr/>
          </a:p>
          <a:p>
            <a:pPr marL="457200" lvl="0" indent="-317500" algn="l" rtl="0">
              <a:spcBef>
                <a:spcPts val="0"/>
              </a:spcBef>
              <a:spcAft>
                <a:spcPts val="0"/>
              </a:spcAft>
              <a:buSzPts val="1400"/>
              <a:buChar char="●"/>
            </a:pPr>
            <a:r>
              <a:rPr lang="sv-SE"/>
              <a:t>In lossy compression some information is lost, but it provides much greater data reduction than loss-less methods</a:t>
            </a:r>
            <a:endParaRPr/>
          </a:p>
          <a:p>
            <a:pPr marL="457200" lvl="0" indent="-317500" algn="l" rtl="0">
              <a:spcBef>
                <a:spcPts val="0"/>
              </a:spcBef>
              <a:spcAft>
                <a:spcPts val="0"/>
              </a:spcAft>
              <a:buSzPts val="1400"/>
              <a:buChar char="●"/>
            </a:pPr>
            <a:r>
              <a:rPr lang="sv-SE"/>
              <a:t>The catch is that too have a good lossy compression with a large data reduction, it needs to be tailored for your data type. We can't just compress our particle physics data into an mp3 audio file. Because mp3 compression uses clever techniques applied specifically to audio frequencies.</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r>
              <a:rPr lang="sv-SE"/>
              <a:t>So how do I get a lossy compression method tailored for my data?</a:t>
            </a:r>
            <a:endParaRPr/>
          </a:p>
          <a:p>
            <a:pPr marL="457200" lvl="0" indent="-317500" algn="l" rtl="0">
              <a:spcBef>
                <a:spcPts val="0"/>
              </a:spcBef>
              <a:spcAft>
                <a:spcPts val="0"/>
              </a:spcAft>
              <a:buSzPts val="1400"/>
              <a:buChar char="●"/>
            </a:pPr>
            <a:r>
              <a:rPr lang="sv-SE"/>
              <a:t>One contender is a neural network called  an Autoencoder which is trained to compress and decompress the dimensionality of data. And it it is this bottleneck, called latent space, which we can save as a compressed file to disk</a:t>
            </a:r>
            <a:endParaRPr/>
          </a:p>
        </p:txBody>
      </p:sp>
      <p:sp>
        <p:nvSpPr>
          <p:cNvPr id="109" name="Google Shape;109;g23e4d455811_4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06af8bf8ce_0_183: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06af8bf8ce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sv-SE"/>
              <a:t>However, Lossy compression comes with a price:</a:t>
            </a:r>
            <a:endParaRPr/>
          </a:p>
          <a:p>
            <a:pPr marL="914400" lvl="1" indent="-317500" algn="l" rtl="0">
              <a:spcBef>
                <a:spcPts val="0"/>
              </a:spcBef>
              <a:spcAft>
                <a:spcPts val="0"/>
              </a:spcAft>
              <a:buClr>
                <a:schemeClr val="dk1"/>
              </a:buClr>
              <a:buSzPts val="1400"/>
              <a:buChar char="○"/>
            </a:pPr>
            <a:r>
              <a:rPr lang="sv-SE"/>
              <a:t>The decompressed data is not equal to the original data</a:t>
            </a:r>
            <a:endParaRPr/>
          </a:p>
          <a:p>
            <a:pPr marL="914400" lvl="1" indent="-317500" algn="l" rtl="0">
              <a:spcBef>
                <a:spcPts val="0"/>
              </a:spcBef>
              <a:spcAft>
                <a:spcPts val="0"/>
              </a:spcAft>
              <a:buClr>
                <a:schemeClr val="dk1"/>
              </a:buClr>
              <a:buSzPts val="1400"/>
              <a:buChar char="○"/>
            </a:pPr>
            <a:r>
              <a:rPr lang="sv-SE"/>
              <a:t>And the question is, does this mean that lossy compression is inherently bad?</a:t>
            </a:r>
            <a:endParaRPr/>
          </a:p>
          <a:p>
            <a:pPr marL="457200" lvl="0" indent="-317500" algn="l" rtl="0">
              <a:spcBef>
                <a:spcPts val="0"/>
              </a:spcBef>
              <a:spcAft>
                <a:spcPts val="0"/>
              </a:spcAft>
              <a:buClr>
                <a:schemeClr val="dk1"/>
              </a:buClr>
              <a:buSzPts val="1400"/>
              <a:buChar char="●"/>
            </a:pPr>
            <a:r>
              <a:rPr lang="sv-SE"/>
              <a:t>Not necessarily, it works well in cases where more data is better</a:t>
            </a:r>
            <a:endParaRPr/>
          </a:p>
          <a:p>
            <a:pPr marL="914400" lvl="1" indent="-317500" algn="l" rtl="0">
              <a:spcBef>
                <a:spcPts val="0"/>
              </a:spcBef>
              <a:spcAft>
                <a:spcPts val="0"/>
              </a:spcAft>
              <a:buClr>
                <a:schemeClr val="dk1"/>
              </a:buClr>
              <a:buSzPts val="1400"/>
              <a:buChar char="○"/>
            </a:pPr>
            <a:r>
              <a:rPr lang="sv-SE"/>
              <a:t>For example: Particle physics, where more data compensate for the loss in precision</a:t>
            </a:r>
            <a:endParaRPr/>
          </a:p>
          <a:p>
            <a:pPr marL="914400" lvl="1" indent="-317500" algn="l" rtl="0">
              <a:spcBef>
                <a:spcPts val="0"/>
              </a:spcBef>
              <a:spcAft>
                <a:spcPts val="0"/>
              </a:spcAft>
              <a:buClr>
                <a:schemeClr val="dk1"/>
              </a:buClr>
              <a:buSzPts val="1400"/>
              <a:buChar char="○"/>
            </a:pPr>
            <a:r>
              <a:rPr lang="sv-SE"/>
              <a:t>Or for in cases where the only option is to delete the data.</a:t>
            </a:r>
            <a:endParaRPr/>
          </a:p>
          <a:p>
            <a:pPr marL="1371600" lvl="2" indent="-317500" algn="l" rtl="0">
              <a:spcBef>
                <a:spcPts val="0"/>
              </a:spcBef>
              <a:spcAft>
                <a:spcPts val="0"/>
              </a:spcAft>
              <a:buClr>
                <a:schemeClr val="dk1"/>
              </a:buClr>
              <a:buSzPts val="1400"/>
              <a:buChar char="■"/>
            </a:pPr>
            <a:r>
              <a:rPr lang="sv-SE"/>
              <a:t>Fore example, in Computational Fluid dynamics, or if you dare to dream, at trigger level</a:t>
            </a:r>
            <a:endParaRPr/>
          </a:p>
        </p:txBody>
      </p:sp>
      <p:sp>
        <p:nvSpPr>
          <p:cNvPr id="131" name="Google Shape;131;g206af8bf8ce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0fe725ddd6_0_69: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0fe725ddd6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sv-SE"/>
              <a:t>We have created a tool called “Baler” to helps us investigate the performance of this compression</a:t>
            </a:r>
            <a:endParaRPr/>
          </a:p>
          <a:p>
            <a:pPr marL="914400" lvl="1" indent="-317500" algn="l" rtl="0">
              <a:spcBef>
                <a:spcPts val="0"/>
              </a:spcBef>
              <a:spcAft>
                <a:spcPts val="0"/>
              </a:spcAft>
              <a:buClr>
                <a:schemeClr val="dk1"/>
              </a:buClr>
              <a:buSzPts val="1400"/>
              <a:buChar char="○"/>
            </a:pPr>
            <a:r>
              <a:rPr lang="sv-SE"/>
              <a:t>Baler is a multidisciplinary tool, created to help researchers from vastly different fields to try autoencoder based compression on their data</a:t>
            </a:r>
            <a:endParaRPr/>
          </a:p>
          <a:p>
            <a:pPr marL="457200" lvl="0" indent="-317500" algn="l" rtl="0">
              <a:spcBef>
                <a:spcPts val="0"/>
              </a:spcBef>
              <a:spcAft>
                <a:spcPts val="0"/>
              </a:spcAft>
              <a:buClr>
                <a:schemeClr val="dk1"/>
              </a:buClr>
              <a:buSzPts val="1400"/>
              <a:buChar char="●"/>
            </a:pPr>
            <a:r>
              <a:rPr lang="sv-SE"/>
              <a:t>It is distributed and developed as an open source project, so please feel free to give it a try</a:t>
            </a:r>
            <a:endParaRPr/>
          </a:p>
          <a:p>
            <a:pPr marL="0" lvl="0" indent="0" algn="l" rtl="0">
              <a:spcBef>
                <a:spcPts val="0"/>
              </a:spcBef>
              <a:spcAft>
                <a:spcPts val="0"/>
              </a:spcAft>
              <a:buNone/>
            </a:pPr>
            <a:endParaRPr/>
          </a:p>
          <a:p>
            <a:pPr marL="457200" lvl="0" indent="-317500" algn="l" rtl="0">
              <a:spcBef>
                <a:spcPts val="0"/>
              </a:spcBef>
              <a:spcAft>
                <a:spcPts val="0"/>
              </a:spcAft>
              <a:buClr>
                <a:schemeClr val="dk1"/>
              </a:buClr>
              <a:buSzPts val="1400"/>
              <a:buChar char="●"/>
            </a:pPr>
            <a:r>
              <a:rPr lang="sv-SE"/>
              <a:t>It is very simple to run, we’ve packaged it with poetry, but you can run it with any environment of your choice</a:t>
            </a:r>
            <a:endParaRPr/>
          </a:p>
          <a:p>
            <a:pPr marL="457200" lvl="0" indent="-317500" algn="l" rtl="0">
              <a:spcBef>
                <a:spcPts val="0"/>
              </a:spcBef>
              <a:spcAft>
                <a:spcPts val="0"/>
              </a:spcAft>
              <a:buClr>
                <a:schemeClr val="dk1"/>
              </a:buClr>
              <a:buSzPts val="1400"/>
              <a:buChar char="●"/>
            </a:pPr>
            <a:r>
              <a:rPr lang="sv-SE"/>
              <a:t>We also provide a docker implementation for running it on computing clusters</a:t>
            </a:r>
            <a:endParaRPr/>
          </a:p>
          <a:p>
            <a:pPr marL="914400" lvl="1" indent="-317500" algn="l" rtl="0">
              <a:spcBef>
                <a:spcPts val="0"/>
              </a:spcBef>
              <a:spcAft>
                <a:spcPts val="0"/>
              </a:spcAft>
              <a:buClr>
                <a:schemeClr val="dk1"/>
              </a:buClr>
              <a:buSzPts val="1400"/>
              <a:buChar char="○"/>
            </a:pPr>
            <a:r>
              <a:rPr lang="sv-SE"/>
              <a:t>And we are currently part of the docker-sponsored open source program</a:t>
            </a:r>
            <a:endParaRPr/>
          </a:p>
        </p:txBody>
      </p:sp>
      <p:sp>
        <p:nvSpPr>
          <p:cNvPr id="139" name="Google Shape;139;g20fe725ddd6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3a9108ce24_0_0:notes"/>
          <p:cNvSpPr>
            <a:spLocks noGrp="1" noRot="1" noChangeAspect="1"/>
          </p:cNvSpPr>
          <p:nvPr>
            <p:ph type="sldImg" idx="2"/>
          </p:nvPr>
        </p:nvSpPr>
        <p:spPr>
          <a:xfrm>
            <a:off x="684213" y="1143000"/>
            <a:ext cx="54895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3a9108ce2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sv-SE"/>
              <a:t>Baler has 3 main running modes</a:t>
            </a:r>
            <a:endParaRPr/>
          </a:p>
          <a:p>
            <a:pPr marL="914400" lvl="1" indent="-317500" algn="l" rtl="0">
              <a:spcBef>
                <a:spcPts val="0"/>
              </a:spcBef>
              <a:spcAft>
                <a:spcPts val="0"/>
              </a:spcAft>
              <a:buSzPts val="1400"/>
              <a:buChar char="○"/>
            </a:pPr>
            <a:r>
              <a:rPr lang="sv-SE"/>
              <a:t>Training</a:t>
            </a:r>
            <a:endParaRPr/>
          </a:p>
          <a:p>
            <a:pPr marL="914400" lvl="1" indent="-317500" algn="l" rtl="0">
              <a:spcBef>
                <a:spcPts val="0"/>
              </a:spcBef>
              <a:spcAft>
                <a:spcPts val="0"/>
              </a:spcAft>
              <a:buSzPts val="1400"/>
              <a:buChar char="○"/>
            </a:pPr>
            <a:r>
              <a:rPr lang="sv-SE"/>
              <a:t>Compression</a:t>
            </a:r>
            <a:endParaRPr/>
          </a:p>
          <a:p>
            <a:pPr marL="914400" lvl="1" indent="-317500" algn="l" rtl="0">
              <a:spcBef>
                <a:spcPts val="0"/>
              </a:spcBef>
              <a:spcAft>
                <a:spcPts val="0"/>
              </a:spcAft>
              <a:buSzPts val="1400"/>
              <a:buChar char="○"/>
            </a:pPr>
            <a:r>
              <a:rPr lang="sv-SE"/>
              <a:t>Decompression</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sv-SE"/>
              <a:t>For the training the user provides an input file in the form of a numpy array, and a configuration file with training parameters such as number of epocs, compression ratio, learning rate, and a model.</a:t>
            </a:r>
            <a:endParaRPr/>
          </a:p>
          <a:p>
            <a:pPr marL="457200" lvl="0" indent="-317500" algn="l" rtl="0">
              <a:spcBef>
                <a:spcPts val="0"/>
              </a:spcBef>
              <a:spcAft>
                <a:spcPts val="0"/>
              </a:spcAft>
              <a:buSzPts val="1400"/>
              <a:buChar char="●"/>
            </a:pPr>
            <a:r>
              <a:rPr lang="sv-SE"/>
              <a:t>The user can then evaluate the performance of the process and run again or move on to compression</a:t>
            </a:r>
            <a:br>
              <a:rPr lang="sv-SE"/>
            </a:br>
            <a:endParaRPr/>
          </a:p>
          <a:p>
            <a:pPr marL="457200" lvl="0" indent="-317500" algn="l" rtl="0">
              <a:spcBef>
                <a:spcPts val="0"/>
              </a:spcBef>
              <a:spcAft>
                <a:spcPts val="0"/>
              </a:spcAft>
              <a:buSzPts val="1400"/>
              <a:buChar char="●"/>
            </a:pPr>
            <a:r>
              <a:rPr lang="sv-SE"/>
              <a:t>In the compression, baler takes the input data together with the recently trained model and saves a compressed file, together with the model, headers, and normalization constants to disk. We call these other files auxiliary files</a:t>
            </a:r>
            <a:endParaRPr/>
          </a:p>
          <a:p>
            <a:pPr marL="457200" lvl="0" indent="-317500" algn="l" rtl="0">
              <a:spcBef>
                <a:spcPts val="0"/>
              </a:spcBef>
              <a:spcAft>
                <a:spcPts val="0"/>
              </a:spcAft>
              <a:buSzPts val="1400"/>
              <a:buChar char="●"/>
            </a:pPr>
            <a:r>
              <a:rPr lang="sv-SE"/>
              <a:t>After this, you can run the decompression at a later stage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sv-SE"/>
              <a:t>Given the model and the compressed file baler decompresses the file to its original shape</a:t>
            </a:r>
            <a:endParaRPr/>
          </a:p>
        </p:txBody>
      </p:sp>
      <p:sp>
        <p:nvSpPr>
          <p:cNvPr id="150" name="Google Shape;150;g23a9108ce2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3c29128462_3_34: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3c29128462_3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159" name="Google Shape;159;g23c29128462_3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e2327a91a0_0_37: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e2327a91a0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1e2327a91a0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3e4d455811_4_3:notes"/>
          <p:cNvSpPr>
            <a:spLocks noGrp="1" noRot="1" noChangeAspect="1"/>
          </p:cNvSpPr>
          <p:nvPr>
            <p:ph type="sldImg" idx="2"/>
          </p:nvPr>
        </p:nvSpPr>
        <p:spPr>
          <a:xfrm>
            <a:off x="684213" y="1143000"/>
            <a:ext cx="54897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3e4d455811_4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179" name="Google Shape;179;g23e4d455811_4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r large images">
  <p:cSld name="For large images">
    <p:spTree>
      <p:nvGrpSpPr>
        <p:cNvPr id="1" name="Shape 17"/>
        <p:cNvGrpSpPr/>
        <p:nvPr/>
      </p:nvGrpSpPr>
      <p:grpSpPr>
        <a:xfrm>
          <a:off x="0" y="0"/>
          <a:ext cx="0" cy="0"/>
          <a:chOff x="0" y="0"/>
          <a:chExt cx="0" cy="0"/>
        </a:xfrm>
      </p:grpSpPr>
      <p:sp>
        <p:nvSpPr>
          <p:cNvPr id="18" name="Google Shape;18;p2"/>
          <p:cNvSpPr>
            <a:spLocks noGrp="1"/>
          </p:cNvSpPr>
          <p:nvPr>
            <p:ph type="pic" idx="2"/>
          </p:nvPr>
        </p:nvSpPr>
        <p:spPr>
          <a:xfrm>
            <a:off x="180975" y="177798"/>
            <a:ext cx="11804700" cy="6480300"/>
          </a:xfrm>
          <a:prstGeom prst="rect">
            <a:avLst/>
          </a:prstGeom>
          <a:solidFill>
            <a:schemeClr val="lt1"/>
          </a:solidFill>
          <a:ln>
            <a:noFill/>
          </a:ln>
        </p:spPr>
        <p:txBody>
          <a:bodyPr spcFirstLastPara="1" wrap="square" lIns="90500" tIns="45250" rIns="90500" bIns="45250" anchor="t" anchorCtr="0">
            <a:noAutofit/>
          </a:bodyPr>
          <a:lstStyle>
            <a:lvl1pPr marR="0" lvl="0" algn="l" rtl="0">
              <a:lnSpc>
                <a:spcPct val="100000"/>
              </a:lnSpc>
              <a:spcBef>
                <a:spcPts val="440"/>
              </a:spcBef>
              <a:spcAft>
                <a:spcPts val="0"/>
              </a:spcAft>
              <a:buClr>
                <a:schemeClr val="dk2"/>
              </a:buClr>
              <a:buSzPts val="2200"/>
              <a:buFont typeface="Arial"/>
              <a:buNone/>
              <a:defRPr sz="2200" b="0" i="0" u="none" strike="noStrike" cap="none">
                <a:solidFill>
                  <a:schemeClr val="dk2"/>
                </a:solidFill>
                <a:latin typeface="Arial"/>
                <a:ea typeface="Arial"/>
                <a:cs typeface="Arial"/>
                <a:sym typeface="Arial"/>
              </a:defRPr>
            </a:lvl1pPr>
            <a:lvl2pPr marR="0" lvl="1" algn="l" rtl="0">
              <a:spcBef>
                <a:spcPts val="440"/>
              </a:spcBef>
              <a:spcAft>
                <a:spcPts val="0"/>
              </a:spcAft>
              <a:buClr>
                <a:srgbClr val="9C6114"/>
              </a:buClr>
              <a:buSzPts val="2200"/>
              <a:buFont typeface="Arial"/>
              <a:buChar char="–"/>
              <a:defRPr sz="2200" b="0" i="0" u="none" strike="noStrike" cap="none">
                <a:solidFill>
                  <a:schemeClr val="dk2"/>
                </a:solidFill>
                <a:latin typeface="Arial"/>
                <a:ea typeface="Arial"/>
                <a:cs typeface="Arial"/>
                <a:sym typeface="Arial"/>
              </a:defRPr>
            </a:lvl2pPr>
            <a:lvl3pPr marR="0" lvl="2" algn="l" rtl="0">
              <a:spcBef>
                <a:spcPts val="400"/>
              </a:spcBef>
              <a:spcAft>
                <a:spcPts val="0"/>
              </a:spcAft>
              <a:buClr>
                <a:srgbClr val="9C6114"/>
              </a:buClr>
              <a:buSzPts val="2000"/>
              <a:buFont typeface="Merriweather Sans"/>
              <a:buChar char="»"/>
              <a:defRPr sz="2000" b="0" i="0" u="none" strike="noStrike" cap="none">
                <a:solidFill>
                  <a:schemeClr val="dk2"/>
                </a:solidFill>
                <a:latin typeface="Arial"/>
                <a:ea typeface="Arial"/>
                <a:cs typeface="Arial"/>
                <a:sym typeface="Arial"/>
              </a:defRPr>
            </a:lvl3pPr>
            <a:lvl4pPr marR="0" lvl="3" algn="l" rtl="0">
              <a:spcBef>
                <a:spcPts val="400"/>
              </a:spcBef>
              <a:spcAft>
                <a:spcPts val="0"/>
              </a:spcAft>
              <a:buClr>
                <a:srgbClr val="9C6114"/>
              </a:buClr>
              <a:buSzPts val="2000"/>
              <a:buFont typeface="Arial"/>
              <a:buChar char="–"/>
              <a:defRPr sz="2000" b="0" i="0" u="none" strike="noStrike" cap="none">
                <a:solidFill>
                  <a:schemeClr val="dk2"/>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11"/>
          <p:cNvSpPr txBox="1"/>
          <p:nvPr/>
        </p:nvSpPr>
        <p:spPr>
          <a:xfrm>
            <a:off x="3734527" y="188116"/>
            <a:ext cx="8318700" cy="417600"/>
          </a:xfrm>
          <a:prstGeom prst="rect">
            <a:avLst/>
          </a:prstGeom>
          <a:noFill/>
          <a:ln>
            <a:noFill/>
          </a:ln>
        </p:spPr>
        <p:txBody>
          <a:bodyPr spcFirstLastPara="1" wrap="square" lIns="91225" tIns="45600" rIns="91225" bIns="45600" anchor="b" anchorCtr="0">
            <a:normAutofit/>
          </a:bodyPr>
          <a:lstStyle/>
          <a:p>
            <a:pPr marL="0" marR="0" lvl="0" indent="0" algn="r" rtl="0">
              <a:lnSpc>
                <a:spcPct val="90000"/>
              </a:lnSpc>
              <a:spcBef>
                <a:spcPts val="0"/>
              </a:spcBef>
              <a:spcAft>
                <a:spcPts val="0"/>
              </a:spcAft>
              <a:buClr>
                <a:schemeClr val="lt1"/>
              </a:buClr>
              <a:buSzPts val="1900"/>
              <a:buFont typeface="Arial"/>
              <a:buNone/>
            </a:pPr>
            <a:r>
              <a:rPr lang="sv-SE" sz="1900" b="0" i="0">
                <a:solidFill>
                  <a:schemeClr val="lt1"/>
                </a:solidFill>
                <a:latin typeface="Arial"/>
                <a:ea typeface="Arial"/>
                <a:cs typeface="Arial"/>
                <a:sym typeface="Arial"/>
              </a:rPr>
              <a:t>Title Here</a:t>
            </a:r>
            <a:endParaRPr sz="1900" b="0" i="0">
              <a:solidFill>
                <a:schemeClr val="lt1"/>
              </a:solidFill>
              <a:latin typeface="Arial"/>
              <a:ea typeface="Arial"/>
              <a:cs typeface="Arial"/>
              <a:sym typeface="Arial"/>
            </a:endParaRPr>
          </a:p>
        </p:txBody>
      </p:sp>
      <p:sp>
        <p:nvSpPr>
          <p:cNvPr id="76" name="Google Shape;76;p11"/>
          <p:cNvSpPr txBox="1">
            <a:spLocks noGrp="1"/>
          </p:cNvSpPr>
          <p:nvPr>
            <p:ph type="title"/>
          </p:nvPr>
        </p:nvSpPr>
        <p:spPr>
          <a:xfrm>
            <a:off x="1691281" y="0"/>
            <a:ext cx="7854000" cy="1322100"/>
          </a:xfrm>
          <a:prstGeom prst="rect">
            <a:avLst/>
          </a:prstGeom>
          <a:noFill/>
          <a:ln>
            <a:noFill/>
          </a:ln>
        </p:spPr>
        <p:txBody>
          <a:bodyPr spcFirstLastPara="1" wrap="square" lIns="91225" tIns="45600" rIns="91225" bIns="45600" anchor="ctr" anchorCtr="0">
            <a:normAutofit/>
          </a:bodyPr>
          <a:lstStyle>
            <a:lvl1pPr lvl="0" algn="l" rtl="0">
              <a:lnSpc>
                <a:spcPct val="90000"/>
              </a:lnSpc>
              <a:spcBef>
                <a:spcPts val="0"/>
              </a:spcBef>
              <a:spcAft>
                <a:spcPts val="0"/>
              </a:spcAft>
              <a:buClr>
                <a:srgbClr val="044C9F"/>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11072982" y="6374935"/>
            <a:ext cx="980100" cy="337200"/>
          </a:xfrm>
          <a:prstGeom prst="rect">
            <a:avLst/>
          </a:prstGeom>
          <a:noFill/>
          <a:ln>
            <a:noFill/>
          </a:ln>
        </p:spPr>
        <p:txBody>
          <a:bodyPr spcFirstLastPara="1" wrap="square" lIns="91225" tIns="45600" rIns="91225" bIns="45600" anchor="ctr" anchorCtr="0">
            <a:noAutofit/>
          </a:bodyPr>
          <a:lstStyle>
            <a:lvl1pPr marL="0" lvl="0" indent="0" algn="r" rtl="0">
              <a:spcBef>
                <a:spcPts val="0"/>
              </a:spcBef>
              <a:buNone/>
              <a:defRPr sz="2000">
                <a:solidFill>
                  <a:schemeClr val="lt1"/>
                </a:solidFill>
                <a:latin typeface="Open Sans"/>
                <a:ea typeface="Open Sans"/>
                <a:cs typeface="Open Sans"/>
                <a:sym typeface="Open Sans"/>
              </a:defRPr>
            </a:lvl1pPr>
            <a:lvl2pPr marL="0" lvl="1" indent="0" algn="r" rtl="0">
              <a:spcBef>
                <a:spcPts val="0"/>
              </a:spcBef>
              <a:buNone/>
              <a:defRPr sz="2000">
                <a:solidFill>
                  <a:schemeClr val="lt1"/>
                </a:solidFill>
                <a:latin typeface="Open Sans"/>
                <a:ea typeface="Open Sans"/>
                <a:cs typeface="Open Sans"/>
                <a:sym typeface="Open Sans"/>
              </a:defRPr>
            </a:lvl2pPr>
            <a:lvl3pPr marL="0" lvl="2" indent="0" algn="r" rtl="0">
              <a:spcBef>
                <a:spcPts val="0"/>
              </a:spcBef>
              <a:buNone/>
              <a:defRPr sz="2000">
                <a:solidFill>
                  <a:schemeClr val="lt1"/>
                </a:solidFill>
                <a:latin typeface="Open Sans"/>
                <a:ea typeface="Open Sans"/>
                <a:cs typeface="Open Sans"/>
                <a:sym typeface="Open Sans"/>
              </a:defRPr>
            </a:lvl3pPr>
            <a:lvl4pPr marL="0" lvl="3" indent="0" algn="r" rtl="0">
              <a:spcBef>
                <a:spcPts val="0"/>
              </a:spcBef>
              <a:buNone/>
              <a:defRPr sz="2000">
                <a:solidFill>
                  <a:schemeClr val="lt1"/>
                </a:solidFill>
                <a:latin typeface="Open Sans"/>
                <a:ea typeface="Open Sans"/>
                <a:cs typeface="Open Sans"/>
                <a:sym typeface="Open Sans"/>
              </a:defRPr>
            </a:lvl4pPr>
            <a:lvl5pPr marL="0" lvl="4" indent="0" algn="r" rtl="0">
              <a:spcBef>
                <a:spcPts val="0"/>
              </a:spcBef>
              <a:buNone/>
              <a:defRPr sz="2000">
                <a:solidFill>
                  <a:schemeClr val="lt1"/>
                </a:solidFill>
                <a:latin typeface="Open Sans"/>
                <a:ea typeface="Open Sans"/>
                <a:cs typeface="Open Sans"/>
                <a:sym typeface="Open Sans"/>
              </a:defRPr>
            </a:lvl5pPr>
            <a:lvl6pPr marL="0" lvl="5" indent="0" algn="r" rtl="0">
              <a:spcBef>
                <a:spcPts val="0"/>
              </a:spcBef>
              <a:buNone/>
              <a:defRPr sz="2000">
                <a:solidFill>
                  <a:schemeClr val="lt1"/>
                </a:solidFill>
                <a:latin typeface="Open Sans"/>
                <a:ea typeface="Open Sans"/>
                <a:cs typeface="Open Sans"/>
                <a:sym typeface="Open Sans"/>
              </a:defRPr>
            </a:lvl6pPr>
            <a:lvl7pPr marL="0" lvl="6" indent="0" algn="r" rtl="0">
              <a:spcBef>
                <a:spcPts val="0"/>
              </a:spcBef>
              <a:buNone/>
              <a:defRPr sz="2000">
                <a:solidFill>
                  <a:schemeClr val="lt1"/>
                </a:solidFill>
                <a:latin typeface="Open Sans"/>
                <a:ea typeface="Open Sans"/>
                <a:cs typeface="Open Sans"/>
                <a:sym typeface="Open Sans"/>
              </a:defRPr>
            </a:lvl7pPr>
            <a:lvl8pPr marL="0" lvl="7" indent="0" algn="r" rtl="0">
              <a:spcBef>
                <a:spcPts val="0"/>
              </a:spcBef>
              <a:buNone/>
              <a:defRPr sz="2000">
                <a:solidFill>
                  <a:schemeClr val="lt1"/>
                </a:solidFill>
                <a:latin typeface="Open Sans"/>
                <a:ea typeface="Open Sans"/>
                <a:cs typeface="Open Sans"/>
                <a:sym typeface="Open Sans"/>
              </a:defRPr>
            </a:lvl8pPr>
            <a:lvl9pPr marL="0" lvl="8" indent="0" algn="r" rtl="0">
              <a:spcBef>
                <a:spcPts val="0"/>
              </a:spcBef>
              <a:buNone/>
              <a:defRPr sz="2000">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sv-SE"/>
              <a:t>‹#›</a:t>
            </a:fld>
            <a:endParaRPr/>
          </a:p>
        </p:txBody>
      </p:sp>
      <p:pic>
        <p:nvPicPr>
          <p:cNvPr id="78" name="Google Shape;78;p11"/>
          <p:cNvPicPr preferRelativeResize="0"/>
          <p:nvPr/>
        </p:nvPicPr>
        <p:blipFill rotWithShape="1">
          <a:blip r:embed="rId2">
            <a:alphaModFix/>
          </a:blip>
          <a:srcRect/>
          <a:stretch/>
        </p:blipFill>
        <p:spPr>
          <a:xfrm>
            <a:off x="263854" y="6442958"/>
            <a:ext cx="431702" cy="323776"/>
          </a:xfrm>
          <a:prstGeom prst="rect">
            <a:avLst/>
          </a:prstGeom>
          <a:noFill/>
          <a:ln>
            <a:noFill/>
          </a:ln>
        </p:spPr>
      </p:pic>
      <p:sp>
        <p:nvSpPr>
          <p:cNvPr id="79" name="Google Shape;79;p11"/>
          <p:cNvSpPr txBox="1"/>
          <p:nvPr/>
        </p:nvSpPr>
        <p:spPr>
          <a:xfrm>
            <a:off x="822080" y="6374631"/>
            <a:ext cx="4363500" cy="461400"/>
          </a:xfrm>
          <a:prstGeom prst="rect">
            <a:avLst/>
          </a:prstGeom>
          <a:noFill/>
          <a:ln>
            <a:noFill/>
          </a:ln>
        </p:spPr>
        <p:txBody>
          <a:bodyPr spcFirstLastPara="1" wrap="square" lIns="91225" tIns="45600" rIns="91225" bIns="45600" anchor="t" anchorCtr="0">
            <a:spAutoFit/>
          </a:bodyPr>
          <a:lstStyle/>
          <a:p>
            <a:pPr marL="0" marR="0" lvl="0" indent="0" algn="l" rtl="0">
              <a:spcBef>
                <a:spcPts val="0"/>
              </a:spcBef>
              <a:spcAft>
                <a:spcPts val="0"/>
              </a:spcAft>
              <a:buNone/>
            </a:pPr>
            <a:r>
              <a:rPr lang="sv-SE" sz="800" i="0" u="none" strike="noStrike">
                <a:solidFill>
                  <a:schemeClr val="lt1"/>
                </a:solidFill>
                <a:latin typeface="Open Sans"/>
                <a:ea typeface="Open Sans"/>
                <a:cs typeface="Open Sans"/>
                <a:sym typeface="Open Sans"/>
              </a:rPr>
              <a:t>ESCAPE - The European Science Cluster of Astronomy &amp; Particle Physics ESFRI Research Infrastructures has received funding from the European Union’s Horizon 2020 research and innovation programme under Grant Agreement no. 824064.</a:t>
            </a:r>
            <a:endParaRPr sz="800">
              <a:solidFill>
                <a:schemeClr val="lt1"/>
              </a:solidFill>
              <a:latin typeface="Open Sans"/>
              <a:ea typeface="Open Sans"/>
              <a:cs typeface="Open Sans"/>
              <a:sym typeface="Open Sans"/>
            </a:endParaRPr>
          </a:p>
        </p:txBody>
      </p:sp>
      <p:pic>
        <p:nvPicPr>
          <p:cNvPr id="80" name="Google Shape;80;p11"/>
          <p:cNvPicPr preferRelativeResize="0"/>
          <p:nvPr/>
        </p:nvPicPr>
        <p:blipFill rotWithShape="1">
          <a:blip r:embed="rId3">
            <a:alphaModFix/>
          </a:blip>
          <a:srcRect/>
          <a:stretch/>
        </p:blipFill>
        <p:spPr>
          <a:xfrm>
            <a:off x="9545381" y="5161"/>
            <a:ext cx="2623117" cy="13115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and text">
  <p:cSld name="Header and tex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74250" y="318000"/>
            <a:ext cx="10458600" cy="617100"/>
          </a:xfrm>
          <a:prstGeom prst="rect">
            <a:avLst/>
          </a:prstGeom>
          <a:noFill/>
          <a:ln>
            <a:noFill/>
          </a:ln>
        </p:spPr>
        <p:txBody>
          <a:bodyPr spcFirstLastPara="1" wrap="square" lIns="90500" tIns="45250" rIns="90500" bIns="45250" anchor="b"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74975" y="935100"/>
            <a:ext cx="10390200" cy="4471800"/>
          </a:xfrm>
          <a:prstGeom prst="rect">
            <a:avLst/>
          </a:prstGeom>
          <a:noFill/>
          <a:ln>
            <a:noFill/>
          </a:ln>
        </p:spPr>
        <p:txBody>
          <a:bodyPr spcFirstLastPara="1" wrap="square" lIns="90500" tIns="45250" rIns="90500" bIns="45250" anchor="t" anchorCtr="0">
            <a:noAutofit/>
          </a:bodyPr>
          <a:lstStyle>
            <a:lvl1pPr marL="457200" lvl="0" indent="-368300" algn="l">
              <a:spcBef>
                <a:spcPts val="440"/>
              </a:spcBef>
              <a:spcAft>
                <a:spcPts val="0"/>
              </a:spcAft>
              <a:buSzPts val="2200"/>
              <a:buChar char="•"/>
              <a:defRPr/>
            </a:lvl1pPr>
            <a:lvl2pPr marL="914400" lvl="1" indent="-330200" algn="l">
              <a:spcBef>
                <a:spcPts val="360"/>
              </a:spcBef>
              <a:spcAft>
                <a:spcPts val="0"/>
              </a:spcAft>
              <a:buSzPts val="1600"/>
              <a:buChar char="–"/>
              <a:defRPr sz="2000"/>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4"/>
        <p:cNvGrpSpPr/>
        <p:nvPr/>
      </p:nvGrpSpPr>
      <p:grpSpPr>
        <a:xfrm>
          <a:off x="0" y="0"/>
          <a:ext cx="0" cy="0"/>
          <a:chOff x="0" y="0"/>
          <a:chExt cx="0" cy="0"/>
        </a:xfrm>
      </p:grpSpPr>
      <p:sp>
        <p:nvSpPr>
          <p:cNvPr id="25" name="Google Shape;25;p4"/>
          <p:cNvSpPr/>
          <p:nvPr/>
        </p:nvSpPr>
        <p:spPr>
          <a:xfrm>
            <a:off x="-53150" y="0"/>
            <a:ext cx="12260400" cy="683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 name="Google Shape;26;p4" descr="LundUniversity_C2line RGB 150.png"/>
          <p:cNvPicPr preferRelativeResize="0"/>
          <p:nvPr/>
        </p:nvPicPr>
        <p:blipFill rotWithShape="1">
          <a:blip r:embed="rId2">
            <a:alphaModFix/>
          </a:blip>
          <a:srcRect/>
          <a:stretch/>
        </p:blipFill>
        <p:spPr>
          <a:xfrm>
            <a:off x="4489450" y="1112256"/>
            <a:ext cx="3207776" cy="4285244"/>
          </a:xfrm>
          <a:prstGeom prst="rect">
            <a:avLst/>
          </a:prstGeom>
          <a:noFill/>
          <a:ln>
            <a:noFill/>
          </a:ln>
        </p:spPr>
      </p:pic>
      <p:sp>
        <p:nvSpPr>
          <p:cNvPr id="27" name="Google Shape;27;p4"/>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line pink">
  <p:cSld name="Title slide 1 line pink">
    <p:spTree>
      <p:nvGrpSpPr>
        <p:cNvPr id="1" name="Shape 28"/>
        <p:cNvGrpSpPr/>
        <p:nvPr/>
      </p:nvGrpSpPr>
      <p:grpSpPr>
        <a:xfrm>
          <a:off x="0" y="0"/>
          <a:ext cx="0" cy="0"/>
          <a:chOff x="0" y="0"/>
          <a:chExt cx="0" cy="0"/>
        </a:xfrm>
      </p:grpSpPr>
      <p:pic>
        <p:nvPicPr>
          <p:cNvPr id="29" name="Google Shape;29;p5" descr="huset-rosa_16-9.jpg"/>
          <p:cNvPicPr preferRelativeResize="0"/>
          <p:nvPr/>
        </p:nvPicPr>
        <p:blipFill rotWithShape="1">
          <a:blip r:embed="rId2">
            <a:alphaModFix/>
          </a:blip>
          <a:srcRect/>
          <a:stretch/>
        </p:blipFill>
        <p:spPr>
          <a:xfrm>
            <a:off x="180975" y="180000"/>
            <a:ext cx="11807952" cy="6480048"/>
          </a:xfrm>
          <a:prstGeom prst="rect">
            <a:avLst/>
          </a:prstGeom>
          <a:noFill/>
          <a:ln>
            <a:noFill/>
          </a:ln>
        </p:spPr>
      </p:pic>
      <p:sp>
        <p:nvSpPr>
          <p:cNvPr id="30" name="Google Shape;30;p5"/>
          <p:cNvSpPr/>
          <p:nvPr/>
        </p:nvSpPr>
        <p:spPr>
          <a:xfrm>
            <a:off x="4109337" y="1467998"/>
            <a:ext cx="8062026" cy="1296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sp>
        <p:nvSpPr>
          <p:cNvPr id="31" name="Google Shape;31;p5"/>
          <p:cNvSpPr txBox="1">
            <a:spLocks noGrp="1"/>
          </p:cNvSpPr>
          <p:nvPr>
            <p:ph type="ctrTitle"/>
          </p:nvPr>
        </p:nvSpPr>
        <p:spPr>
          <a:xfrm>
            <a:off x="4383598" y="1583677"/>
            <a:ext cx="7490902" cy="714380"/>
          </a:xfrm>
          <a:prstGeom prst="rect">
            <a:avLst/>
          </a:prstGeom>
          <a:noFill/>
          <a:ln>
            <a:noFill/>
          </a:ln>
        </p:spPr>
        <p:txBody>
          <a:bodyPr spcFirstLastPara="1" wrap="square" lIns="0" tIns="97200" rIns="0" bIns="82800" anchor="b" anchorCtr="0">
            <a:noAutofit/>
          </a:bodyPr>
          <a:lstStyle>
            <a:lvl1pPr lvl="0" algn="l">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4383598" y="2400299"/>
            <a:ext cx="7490902" cy="212213"/>
          </a:xfrm>
          <a:prstGeom prst="rect">
            <a:avLst/>
          </a:prstGeom>
          <a:noFill/>
          <a:ln>
            <a:noFill/>
          </a:ln>
        </p:spPr>
        <p:txBody>
          <a:bodyPr spcFirstLastPara="1" wrap="square" lIns="0" tIns="0" rIns="0" bIns="0" anchor="t" anchorCtr="0">
            <a:noAutofit/>
          </a:bodyPr>
          <a:lstStyle>
            <a:lvl1pPr lvl="0" algn="l">
              <a:spcBef>
                <a:spcPts val="240"/>
              </a:spcBef>
              <a:spcAft>
                <a:spcPts val="0"/>
              </a:spcAft>
              <a:buSzPts val="1200"/>
              <a:buNone/>
              <a:defRPr sz="1200" b="1" cap="none">
                <a:solidFill>
                  <a:schemeClr val="dk1"/>
                </a:solidFill>
              </a:defRPr>
            </a:lvl1pPr>
            <a:lvl2pPr lvl="1" algn="ctr">
              <a:spcBef>
                <a:spcPts val="440"/>
              </a:spcBef>
              <a:spcAft>
                <a:spcPts val="0"/>
              </a:spcAft>
              <a:buSzPts val="2200"/>
              <a:buNone/>
              <a:defRPr/>
            </a:lvl2pPr>
            <a:lvl3pPr lvl="2" algn="ctr">
              <a:spcBef>
                <a:spcPts val="40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cxnSp>
        <p:nvCxnSpPr>
          <p:cNvPr id="33" name="Google Shape;33;p5"/>
          <p:cNvCxnSpPr/>
          <p:nvPr/>
        </p:nvCxnSpPr>
        <p:spPr>
          <a:xfrm>
            <a:off x="4380178" y="2282088"/>
            <a:ext cx="7605447"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34" name="Google Shape;34;p5" descr="Lunds sigill RGB 150.png"/>
          <p:cNvPicPr preferRelativeResize="0"/>
          <p:nvPr/>
        </p:nvPicPr>
        <p:blipFill rotWithShape="1">
          <a:blip r:embed="rId3">
            <a:alphaModFix/>
          </a:blip>
          <a:srcRect r="17691" b="21541"/>
          <a:stretch/>
        </p:blipFill>
        <p:spPr>
          <a:xfrm>
            <a:off x="9253855" y="4042124"/>
            <a:ext cx="2917508" cy="2796826"/>
          </a:xfrm>
          <a:prstGeom prst="rect">
            <a:avLst/>
          </a:prstGeom>
          <a:noFill/>
          <a:ln>
            <a:noFill/>
          </a:ln>
        </p:spPr>
      </p:pic>
      <p:pic>
        <p:nvPicPr>
          <p:cNvPr id="35" name="Google Shape;35;p5" descr="LundUniversity_C2line RGB 150.png"/>
          <p:cNvPicPr preferRelativeResize="0"/>
          <p:nvPr/>
        </p:nvPicPr>
        <p:blipFill rotWithShape="1">
          <a:blip r:embed="rId4">
            <a:alphaModFix/>
          </a:blip>
          <a:srcRect/>
          <a:stretch/>
        </p:blipFill>
        <p:spPr>
          <a:xfrm>
            <a:off x="486800" y="359907"/>
            <a:ext cx="708740" cy="946800"/>
          </a:xfrm>
          <a:prstGeom prst="rect">
            <a:avLst/>
          </a:prstGeom>
          <a:noFill/>
          <a:ln>
            <a:noFill/>
          </a:ln>
        </p:spPr>
      </p:pic>
      <p:sp>
        <p:nvSpPr>
          <p:cNvPr id="36" name="Google Shape;36;p5"/>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line green">
  <p:cSld name="Title slide 1 line green">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a:stretch/>
        </p:blipFill>
        <p:spPr>
          <a:xfrm>
            <a:off x="180975" y="180000"/>
            <a:ext cx="11807952" cy="6480048"/>
          </a:xfrm>
          <a:prstGeom prst="rect">
            <a:avLst/>
          </a:prstGeom>
          <a:noFill/>
          <a:ln>
            <a:noFill/>
          </a:ln>
        </p:spPr>
      </p:pic>
      <p:sp>
        <p:nvSpPr>
          <p:cNvPr id="39" name="Google Shape;39;p6"/>
          <p:cNvSpPr/>
          <p:nvPr/>
        </p:nvSpPr>
        <p:spPr>
          <a:xfrm>
            <a:off x="4109337" y="1467998"/>
            <a:ext cx="8062026" cy="1296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cxnSp>
        <p:nvCxnSpPr>
          <p:cNvPr id="40" name="Google Shape;40;p6"/>
          <p:cNvCxnSpPr/>
          <p:nvPr/>
        </p:nvCxnSpPr>
        <p:spPr>
          <a:xfrm>
            <a:off x="4380178" y="2282088"/>
            <a:ext cx="7605447"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41" name="Google Shape;41;p6" descr="Lunds sigill RGB 150.png"/>
          <p:cNvPicPr preferRelativeResize="0"/>
          <p:nvPr/>
        </p:nvPicPr>
        <p:blipFill rotWithShape="1">
          <a:blip r:embed="rId3">
            <a:alphaModFix/>
          </a:blip>
          <a:srcRect r="17691" b="21541"/>
          <a:stretch/>
        </p:blipFill>
        <p:spPr>
          <a:xfrm>
            <a:off x="9253855" y="4042124"/>
            <a:ext cx="2917508" cy="2796826"/>
          </a:xfrm>
          <a:prstGeom prst="rect">
            <a:avLst/>
          </a:prstGeom>
          <a:noFill/>
          <a:ln>
            <a:noFill/>
          </a:ln>
        </p:spPr>
      </p:pic>
      <p:pic>
        <p:nvPicPr>
          <p:cNvPr id="42" name="Google Shape;42;p6" descr="LundUniversity_C2line RGB 150.png"/>
          <p:cNvPicPr preferRelativeResize="0"/>
          <p:nvPr/>
        </p:nvPicPr>
        <p:blipFill rotWithShape="1">
          <a:blip r:embed="rId4">
            <a:alphaModFix/>
          </a:blip>
          <a:srcRect/>
          <a:stretch/>
        </p:blipFill>
        <p:spPr>
          <a:xfrm>
            <a:off x="486800" y="359907"/>
            <a:ext cx="708740" cy="946800"/>
          </a:xfrm>
          <a:prstGeom prst="rect">
            <a:avLst/>
          </a:prstGeom>
          <a:noFill/>
          <a:ln>
            <a:noFill/>
          </a:ln>
        </p:spPr>
      </p:pic>
      <p:sp>
        <p:nvSpPr>
          <p:cNvPr id="43" name="Google Shape;43;p6"/>
          <p:cNvSpPr txBox="1">
            <a:spLocks noGrp="1"/>
          </p:cNvSpPr>
          <p:nvPr>
            <p:ph type="ctrTitle"/>
          </p:nvPr>
        </p:nvSpPr>
        <p:spPr>
          <a:xfrm>
            <a:off x="4383598" y="1583677"/>
            <a:ext cx="7490902" cy="714380"/>
          </a:xfrm>
          <a:prstGeom prst="rect">
            <a:avLst/>
          </a:prstGeom>
          <a:noFill/>
          <a:ln>
            <a:noFill/>
          </a:ln>
        </p:spPr>
        <p:txBody>
          <a:bodyPr spcFirstLastPara="1" wrap="square" lIns="0" tIns="97200" rIns="0" bIns="82800" anchor="b" anchorCtr="0">
            <a:noAutofit/>
          </a:bodyPr>
          <a:lstStyle>
            <a:lvl1pPr lvl="0" algn="l">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subTitle" idx="1"/>
          </p:nvPr>
        </p:nvSpPr>
        <p:spPr>
          <a:xfrm>
            <a:off x="4383598" y="2400299"/>
            <a:ext cx="7490902" cy="212213"/>
          </a:xfrm>
          <a:prstGeom prst="rect">
            <a:avLst/>
          </a:prstGeom>
          <a:noFill/>
          <a:ln>
            <a:noFill/>
          </a:ln>
        </p:spPr>
        <p:txBody>
          <a:bodyPr spcFirstLastPara="1" wrap="square" lIns="0" tIns="0" rIns="0" bIns="0" anchor="t" anchorCtr="0">
            <a:noAutofit/>
          </a:bodyPr>
          <a:lstStyle>
            <a:lvl1pPr lvl="0" algn="l">
              <a:spcBef>
                <a:spcPts val="240"/>
              </a:spcBef>
              <a:spcAft>
                <a:spcPts val="0"/>
              </a:spcAft>
              <a:buSzPts val="1200"/>
              <a:buNone/>
              <a:defRPr sz="1200" b="1" cap="none">
                <a:solidFill>
                  <a:schemeClr val="dk1"/>
                </a:solidFill>
              </a:defRPr>
            </a:lvl1pPr>
            <a:lvl2pPr lvl="1" algn="ctr">
              <a:spcBef>
                <a:spcPts val="440"/>
              </a:spcBef>
              <a:spcAft>
                <a:spcPts val="0"/>
              </a:spcAft>
              <a:buSzPts val="2200"/>
              <a:buNone/>
              <a:defRPr/>
            </a:lvl2pPr>
            <a:lvl3pPr lvl="2" algn="ctr">
              <a:spcBef>
                <a:spcPts val="40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sp>
        <p:nvSpPr>
          <p:cNvPr id="45" name="Google Shape;45;p6"/>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1 line blue">
  <p:cSld name="Title slide 1 line blue">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a:stretch/>
        </p:blipFill>
        <p:spPr>
          <a:xfrm>
            <a:off x="180975" y="180000"/>
            <a:ext cx="11807952" cy="6480048"/>
          </a:xfrm>
          <a:prstGeom prst="rect">
            <a:avLst/>
          </a:prstGeom>
          <a:noFill/>
          <a:ln>
            <a:noFill/>
          </a:ln>
        </p:spPr>
      </p:pic>
      <p:sp>
        <p:nvSpPr>
          <p:cNvPr id="48" name="Google Shape;48;p7"/>
          <p:cNvSpPr/>
          <p:nvPr/>
        </p:nvSpPr>
        <p:spPr>
          <a:xfrm>
            <a:off x="4109337" y="1467998"/>
            <a:ext cx="8062026" cy="1296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sp>
        <p:nvSpPr>
          <p:cNvPr id="49" name="Google Shape;49;p7"/>
          <p:cNvSpPr txBox="1">
            <a:spLocks noGrp="1"/>
          </p:cNvSpPr>
          <p:nvPr>
            <p:ph type="ctrTitle"/>
          </p:nvPr>
        </p:nvSpPr>
        <p:spPr>
          <a:xfrm>
            <a:off x="4383598" y="1583677"/>
            <a:ext cx="7490902" cy="714380"/>
          </a:xfrm>
          <a:prstGeom prst="rect">
            <a:avLst/>
          </a:prstGeom>
          <a:noFill/>
          <a:ln>
            <a:noFill/>
          </a:ln>
        </p:spPr>
        <p:txBody>
          <a:bodyPr spcFirstLastPara="1" wrap="square" lIns="0" tIns="97200" rIns="0" bIns="82800" anchor="b" anchorCtr="0">
            <a:noAutofit/>
          </a:bodyPr>
          <a:lstStyle>
            <a:lvl1pPr lvl="0" algn="l">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subTitle" idx="1"/>
          </p:nvPr>
        </p:nvSpPr>
        <p:spPr>
          <a:xfrm>
            <a:off x="4383598" y="2400299"/>
            <a:ext cx="7490902" cy="212213"/>
          </a:xfrm>
          <a:prstGeom prst="rect">
            <a:avLst/>
          </a:prstGeom>
          <a:noFill/>
          <a:ln>
            <a:noFill/>
          </a:ln>
        </p:spPr>
        <p:txBody>
          <a:bodyPr spcFirstLastPara="1" wrap="square" lIns="0" tIns="0" rIns="0" bIns="0" anchor="t" anchorCtr="0">
            <a:noAutofit/>
          </a:bodyPr>
          <a:lstStyle>
            <a:lvl1pPr lvl="0" algn="l">
              <a:spcBef>
                <a:spcPts val="240"/>
              </a:spcBef>
              <a:spcAft>
                <a:spcPts val="0"/>
              </a:spcAft>
              <a:buSzPts val="1200"/>
              <a:buNone/>
              <a:defRPr sz="1200" b="1" cap="none">
                <a:solidFill>
                  <a:schemeClr val="dk1"/>
                </a:solidFill>
              </a:defRPr>
            </a:lvl1pPr>
            <a:lvl2pPr lvl="1" algn="ctr">
              <a:spcBef>
                <a:spcPts val="440"/>
              </a:spcBef>
              <a:spcAft>
                <a:spcPts val="0"/>
              </a:spcAft>
              <a:buSzPts val="2200"/>
              <a:buNone/>
              <a:defRPr/>
            </a:lvl2pPr>
            <a:lvl3pPr lvl="2" algn="ctr">
              <a:spcBef>
                <a:spcPts val="40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cxnSp>
        <p:nvCxnSpPr>
          <p:cNvPr id="51" name="Google Shape;51;p7"/>
          <p:cNvCxnSpPr/>
          <p:nvPr/>
        </p:nvCxnSpPr>
        <p:spPr>
          <a:xfrm>
            <a:off x="4380178" y="2282088"/>
            <a:ext cx="7605447"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52" name="Google Shape;52;p7" descr="Lunds sigill RGB 150.png"/>
          <p:cNvPicPr preferRelativeResize="0"/>
          <p:nvPr/>
        </p:nvPicPr>
        <p:blipFill rotWithShape="1">
          <a:blip r:embed="rId3">
            <a:alphaModFix/>
          </a:blip>
          <a:srcRect r="17691" b="21541"/>
          <a:stretch/>
        </p:blipFill>
        <p:spPr>
          <a:xfrm>
            <a:off x="9253855" y="4042124"/>
            <a:ext cx="2917508" cy="2796826"/>
          </a:xfrm>
          <a:prstGeom prst="rect">
            <a:avLst/>
          </a:prstGeom>
          <a:noFill/>
          <a:ln>
            <a:noFill/>
          </a:ln>
        </p:spPr>
      </p:pic>
      <p:pic>
        <p:nvPicPr>
          <p:cNvPr id="53" name="Google Shape;53;p7" descr="LundUniversity_C2line RGB 150.png"/>
          <p:cNvPicPr preferRelativeResize="0"/>
          <p:nvPr/>
        </p:nvPicPr>
        <p:blipFill rotWithShape="1">
          <a:blip r:embed="rId4">
            <a:alphaModFix/>
          </a:blip>
          <a:srcRect/>
          <a:stretch/>
        </p:blipFill>
        <p:spPr>
          <a:xfrm>
            <a:off x="486800" y="359907"/>
            <a:ext cx="708740" cy="946800"/>
          </a:xfrm>
          <a:prstGeom prst="rect">
            <a:avLst/>
          </a:prstGeom>
          <a:noFill/>
          <a:ln>
            <a:noFill/>
          </a:ln>
        </p:spPr>
      </p:pic>
      <p:sp>
        <p:nvSpPr>
          <p:cNvPr id="54" name="Google Shape;54;p7"/>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line beige">
  <p:cSld name="Title slide 1 line beige">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a:stretch/>
        </p:blipFill>
        <p:spPr>
          <a:xfrm>
            <a:off x="180975" y="180000"/>
            <a:ext cx="11807952" cy="6480048"/>
          </a:xfrm>
          <a:prstGeom prst="rect">
            <a:avLst/>
          </a:prstGeom>
          <a:noFill/>
          <a:ln>
            <a:noFill/>
          </a:ln>
        </p:spPr>
      </p:pic>
      <p:sp>
        <p:nvSpPr>
          <p:cNvPr id="57" name="Google Shape;57;p8"/>
          <p:cNvSpPr/>
          <p:nvPr/>
        </p:nvSpPr>
        <p:spPr>
          <a:xfrm>
            <a:off x="4109337" y="1467998"/>
            <a:ext cx="8062026" cy="1296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cxnSp>
        <p:nvCxnSpPr>
          <p:cNvPr id="58" name="Google Shape;58;p8"/>
          <p:cNvCxnSpPr/>
          <p:nvPr/>
        </p:nvCxnSpPr>
        <p:spPr>
          <a:xfrm>
            <a:off x="4380178" y="2282088"/>
            <a:ext cx="7605447"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59" name="Google Shape;59;p8" descr="Lunds sigill RGB 150.png"/>
          <p:cNvPicPr preferRelativeResize="0"/>
          <p:nvPr/>
        </p:nvPicPr>
        <p:blipFill rotWithShape="1">
          <a:blip r:embed="rId3">
            <a:alphaModFix/>
          </a:blip>
          <a:srcRect r="17691" b="21541"/>
          <a:stretch/>
        </p:blipFill>
        <p:spPr>
          <a:xfrm>
            <a:off x="9253855" y="4042124"/>
            <a:ext cx="2917508" cy="2796826"/>
          </a:xfrm>
          <a:prstGeom prst="rect">
            <a:avLst/>
          </a:prstGeom>
          <a:noFill/>
          <a:ln>
            <a:noFill/>
          </a:ln>
        </p:spPr>
      </p:pic>
      <p:pic>
        <p:nvPicPr>
          <p:cNvPr id="60" name="Google Shape;60;p8" descr="LundUniversity_C2line RGB 150.png"/>
          <p:cNvPicPr preferRelativeResize="0"/>
          <p:nvPr/>
        </p:nvPicPr>
        <p:blipFill rotWithShape="1">
          <a:blip r:embed="rId4">
            <a:alphaModFix/>
          </a:blip>
          <a:srcRect/>
          <a:stretch/>
        </p:blipFill>
        <p:spPr>
          <a:xfrm>
            <a:off x="486800" y="359907"/>
            <a:ext cx="708740" cy="946800"/>
          </a:xfrm>
          <a:prstGeom prst="rect">
            <a:avLst/>
          </a:prstGeom>
          <a:noFill/>
          <a:ln>
            <a:noFill/>
          </a:ln>
        </p:spPr>
      </p:pic>
      <p:sp>
        <p:nvSpPr>
          <p:cNvPr id="61" name="Google Shape;61;p8"/>
          <p:cNvSpPr txBox="1">
            <a:spLocks noGrp="1"/>
          </p:cNvSpPr>
          <p:nvPr>
            <p:ph type="ctrTitle"/>
          </p:nvPr>
        </p:nvSpPr>
        <p:spPr>
          <a:xfrm>
            <a:off x="4383598" y="1583677"/>
            <a:ext cx="7490902" cy="714380"/>
          </a:xfrm>
          <a:prstGeom prst="rect">
            <a:avLst/>
          </a:prstGeom>
          <a:noFill/>
          <a:ln>
            <a:noFill/>
          </a:ln>
        </p:spPr>
        <p:txBody>
          <a:bodyPr spcFirstLastPara="1" wrap="square" lIns="0" tIns="97200" rIns="0" bIns="82800" anchor="b" anchorCtr="0">
            <a:noAutofit/>
          </a:bodyPr>
          <a:lstStyle>
            <a:lvl1pPr lvl="0" algn="l">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txBox="1">
            <a:spLocks noGrp="1"/>
          </p:cNvSpPr>
          <p:nvPr>
            <p:ph type="subTitle" idx="1"/>
          </p:nvPr>
        </p:nvSpPr>
        <p:spPr>
          <a:xfrm>
            <a:off x="4383598" y="2400299"/>
            <a:ext cx="7490902" cy="212213"/>
          </a:xfrm>
          <a:prstGeom prst="rect">
            <a:avLst/>
          </a:prstGeom>
          <a:noFill/>
          <a:ln>
            <a:noFill/>
          </a:ln>
        </p:spPr>
        <p:txBody>
          <a:bodyPr spcFirstLastPara="1" wrap="square" lIns="0" tIns="0" rIns="0" bIns="0" anchor="t" anchorCtr="0">
            <a:noAutofit/>
          </a:bodyPr>
          <a:lstStyle>
            <a:lvl1pPr lvl="0" algn="l">
              <a:spcBef>
                <a:spcPts val="240"/>
              </a:spcBef>
              <a:spcAft>
                <a:spcPts val="0"/>
              </a:spcAft>
              <a:buSzPts val="1200"/>
              <a:buNone/>
              <a:defRPr sz="1200" b="1" cap="none">
                <a:solidFill>
                  <a:schemeClr val="dk1"/>
                </a:solidFill>
              </a:defRPr>
            </a:lvl1pPr>
            <a:lvl2pPr lvl="1" algn="ctr">
              <a:spcBef>
                <a:spcPts val="440"/>
              </a:spcBef>
              <a:spcAft>
                <a:spcPts val="0"/>
              </a:spcAft>
              <a:buSzPts val="2200"/>
              <a:buNone/>
              <a:defRPr/>
            </a:lvl2pPr>
            <a:lvl3pPr lvl="2" algn="ctr">
              <a:spcBef>
                <a:spcPts val="40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sp>
        <p:nvSpPr>
          <p:cNvPr id="63" name="Google Shape;63;p8"/>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1 line grey">
  <p:cSld name="Title slide 1 line grey">
    <p:spTree>
      <p:nvGrpSpPr>
        <p:cNvPr id="1" name="Shape 64"/>
        <p:cNvGrpSpPr/>
        <p:nvPr/>
      </p:nvGrpSpPr>
      <p:grpSpPr>
        <a:xfrm>
          <a:off x="0" y="0"/>
          <a:ext cx="0" cy="0"/>
          <a:chOff x="0" y="0"/>
          <a:chExt cx="0" cy="0"/>
        </a:xfrm>
      </p:grpSpPr>
      <p:pic>
        <p:nvPicPr>
          <p:cNvPr id="65" name="Google Shape;65;p9"/>
          <p:cNvPicPr preferRelativeResize="0"/>
          <p:nvPr/>
        </p:nvPicPr>
        <p:blipFill rotWithShape="1">
          <a:blip r:embed="rId2">
            <a:alphaModFix/>
          </a:blip>
          <a:srcRect/>
          <a:stretch/>
        </p:blipFill>
        <p:spPr>
          <a:xfrm>
            <a:off x="180975" y="180000"/>
            <a:ext cx="11807952" cy="6480048"/>
          </a:xfrm>
          <a:prstGeom prst="rect">
            <a:avLst/>
          </a:prstGeom>
          <a:noFill/>
          <a:ln>
            <a:noFill/>
          </a:ln>
        </p:spPr>
      </p:pic>
      <p:sp>
        <p:nvSpPr>
          <p:cNvPr id="66" name="Google Shape;66;p9"/>
          <p:cNvSpPr/>
          <p:nvPr/>
        </p:nvSpPr>
        <p:spPr>
          <a:xfrm>
            <a:off x="4109337" y="1467998"/>
            <a:ext cx="8062026" cy="1296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cxnSp>
        <p:nvCxnSpPr>
          <p:cNvPr id="67" name="Google Shape;67;p9"/>
          <p:cNvCxnSpPr/>
          <p:nvPr/>
        </p:nvCxnSpPr>
        <p:spPr>
          <a:xfrm>
            <a:off x="4380178" y="2282088"/>
            <a:ext cx="7605447" cy="0"/>
          </a:xfrm>
          <a:prstGeom prst="straightConnector1">
            <a:avLst/>
          </a:prstGeom>
          <a:solidFill>
            <a:schemeClr val="accent1"/>
          </a:solidFill>
          <a:ln w="9525" cap="flat" cmpd="sng">
            <a:solidFill>
              <a:schemeClr val="dk1"/>
            </a:solidFill>
            <a:prstDash val="solid"/>
            <a:round/>
            <a:headEnd type="none" w="sm" len="sm"/>
            <a:tailEnd type="none" w="sm" len="sm"/>
          </a:ln>
        </p:spPr>
      </p:cxnSp>
      <p:pic>
        <p:nvPicPr>
          <p:cNvPr id="68" name="Google Shape;68;p9" descr="Lunds sigill RGB 150.png"/>
          <p:cNvPicPr preferRelativeResize="0"/>
          <p:nvPr/>
        </p:nvPicPr>
        <p:blipFill rotWithShape="1">
          <a:blip r:embed="rId3">
            <a:alphaModFix/>
          </a:blip>
          <a:srcRect r="17691" b="21541"/>
          <a:stretch/>
        </p:blipFill>
        <p:spPr>
          <a:xfrm>
            <a:off x="9253855" y="4042124"/>
            <a:ext cx="2917508" cy="2796826"/>
          </a:xfrm>
          <a:prstGeom prst="rect">
            <a:avLst/>
          </a:prstGeom>
          <a:noFill/>
          <a:ln>
            <a:noFill/>
          </a:ln>
        </p:spPr>
      </p:pic>
      <p:pic>
        <p:nvPicPr>
          <p:cNvPr id="69" name="Google Shape;69;p9" descr="LundUniversity_C2line RGB 150.png"/>
          <p:cNvPicPr preferRelativeResize="0"/>
          <p:nvPr/>
        </p:nvPicPr>
        <p:blipFill rotWithShape="1">
          <a:blip r:embed="rId4">
            <a:alphaModFix/>
          </a:blip>
          <a:srcRect/>
          <a:stretch/>
        </p:blipFill>
        <p:spPr>
          <a:xfrm>
            <a:off x="486800" y="359907"/>
            <a:ext cx="708740" cy="946800"/>
          </a:xfrm>
          <a:prstGeom prst="rect">
            <a:avLst/>
          </a:prstGeom>
          <a:noFill/>
          <a:ln>
            <a:noFill/>
          </a:ln>
        </p:spPr>
      </p:pic>
      <p:sp>
        <p:nvSpPr>
          <p:cNvPr id="70" name="Google Shape;70;p9"/>
          <p:cNvSpPr txBox="1">
            <a:spLocks noGrp="1"/>
          </p:cNvSpPr>
          <p:nvPr>
            <p:ph type="ctrTitle"/>
          </p:nvPr>
        </p:nvSpPr>
        <p:spPr>
          <a:xfrm>
            <a:off x="4383598" y="1583677"/>
            <a:ext cx="7490902" cy="714380"/>
          </a:xfrm>
          <a:prstGeom prst="rect">
            <a:avLst/>
          </a:prstGeom>
          <a:noFill/>
          <a:ln>
            <a:noFill/>
          </a:ln>
        </p:spPr>
        <p:txBody>
          <a:bodyPr spcFirstLastPara="1" wrap="square" lIns="0" tIns="97200" rIns="0" bIns="82800" anchor="b" anchorCtr="0">
            <a:noAutofit/>
          </a:bodyPr>
          <a:lstStyle>
            <a:lvl1pPr lvl="0" algn="l">
              <a:spcBef>
                <a:spcPts val="0"/>
              </a:spcBef>
              <a:spcAft>
                <a:spcPts val="0"/>
              </a:spcAft>
              <a:buClr>
                <a:schemeClr val="dk1"/>
              </a:buClr>
              <a:buSzPts val="4000"/>
              <a:buFont typeface="Times New Roman"/>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
          <p:cNvSpPr txBox="1">
            <a:spLocks noGrp="1"/>
          </p:cNvSpPr>
          <p:nvPr>
            <p:ph type="subTitle" idx="1"/>
          </p:nvPr>
        </p:nvSpPr>
        <p:spPr>
          <a:xfrm>
            <a:off x="4383598" y="2400299"/>
            <a:ext cx="7490902" cy="212213"/>
          </a:xfrm>
          <a:prstGeom prst="rect">
            <a:avLst/>
          </a:prstGeom>
          <a:noFill/>
          <a:ln>
            <a:noFill/>
          </a:ln>
        </p:spPr>
        <p:txBody>
          <a:bodyPr spcFirstLastPara="1" wrap="square" lIns="0" tIns="0" rIns="0" bIns="0" anchor="t" anchorCtr="0">
            <a:noAutofit/>
          </a:bodyPr>
          <a:lstStyle>
            <a:lvl1pPr lvl="0" algn="l">
              <a:spcBef>
                <a:spcPts val="240"/>
              </a:spcBef>
              <a:spcAft>
                <a:spcPts val="0"/>
              </a:spcAft>
              <a:buSzPts val="1200"/>
              <a:buNone/>
              <a:defRPr sz="1200" b="1" cap="none">
                <a:solidFill>
                  <a:schemeClr val="dk1"/>
                </a:solidFill>
              </a:defRPr>
            </a:lvl1pPr>
            <a:lvl2pPr lvl="1" algn="ctr">
              <a:spcBef>
                <a:spcPts val="440"/>
              </a:spcBef>
              <a:spcAft>
                <a:spcPts val="0"/>
              </a:spcAft>
              <a:buSzPts val="2200"/>
              <a:buNone/>
              <a:defRPr/>
            </a:lvl2pPr>
            <a:lvl3pPr lvl="2" algn="ctr">
              <a:spcBef>
                <a:spcPts val="400"/>
              </a:spcBef>
              <a:spcAft>
                <a:spcPts val="0"/>
              </a:spcAft>
              <a:buSzPts val="2000"/>
              <a:buNone/>
              <a:defRPr/>
            </a:lvl3pPr>
            <a:lvl4pPr lvl="3" algn="ctr">
              <a:spcBef>
                <a:spcPts val="400"/>
              </a:spcBef>
              <a:spcAft>
                <a:spcPts val="0"/>
              </a:spcAft>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sp>
        <p:nvSpPr>
          <p:cNvPr id="72" name="Google Shape;72;p9"/>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
    <p:spTree>
      <p:nvGrpSpPr>
        <p:cNvPr id="1" name="Shape 7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74975" y="61475"/>
            <a:ext cx="10421400" cy="873600"/>
          </a:xfrm>
          <a:prstGeom prst="rect">
            <a:avLst/>
          </a:prstGeom>
          <a:noFill/>
          <a:ln>
            <a:noFill/>
          </a:ln>
        </p:spPr>
        <p:txBody>
          <a:bodyPr spcFirstLastPara="1" wrap="square" lIns="90500" tIns="45250" rIns="90500" bIns="45250" anchor="b" anchorCtr="0">
            <a:noAutofit/>
          </a:bodyPr>
          <a:lstStyle>
            <a:lvl1pPr marR="0" lvl="0" algn="l" rtl="0">
              <a:spcBef>
                <a:spcPts val="0"/>
              </a:spcBef>
              <a:spcAft>
                <a:spcPts val="0"/>
              </a:spcAft>
              <a:buClr>
                <a:schemeClr val="dk1"/>
              </a:buClr>
              <a:buSzPts val="4000"/>
              <a:buFont typeface="Times New Roman"/>
              <a:buNone/>
              <a:defRPr sz="40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74975" y="935100"/>
            <a:ext cx="10390200" cy="4471800"/>
          </a:xfrm>
          <a:prstGeom prst="rect">
            <a:avLst/>
          </a:prstGeom>
          <a:noFill/>
          <a:ln>
            <a:noFill/>
          </a:ln>
        </p:spPr>
        <p:txBody>
          <a:bodyPr spcFirstLastPara="1" wrap="square" lIns="90500" tIns="45250" rIns="90500" bIns="45250" anchor="t" anchorCtr="0">
            <a:noAutofit/>
          </a:bodyPr>
          <a:lstStyle>
            <a:lvl1pPr marL="457200" marR="0" lvl="0" indent="-368300" algn="l" rtl="0">
              <a:spcBef>
                <a:spcPts val="440"/>
              </a:spcBef>
              <a:spcAft>
                <a:spcPts val="0"/>
              </a:spcAft>
              <a:buClr>
                <a:schemeClr val="dk2"/>
              </a:buClr>
              <a:buSzPts val="2200"/>
              <a:buFont typeface="Arial"/>
              <a:buChar char="•"/>
              <a:defRPr sz="22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rgbClr val="9C6114"/>
              </a:buClr>
              <a:buSzPts val="2200"/>
              <a:buFont typeface="Arial"/>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rgbClr val="9C6114"/>
              </a:buClr>
              <a:buSzPts val="2000"/>
              <a:buFont typeface="Merriweather Sans"/>
              <a:buChar char="»"/>
              <a:defRPr sz="2000" b="0" i="0" u="none" strike="noStrike" cap="none">
                <a:solidFill>
                  <a:schemeClr val="dk2"/>
                </a:solidFill>
                <a:latin typeface="Arial"/>
                <a:ea typeface="Arial"/>
                <a:cs typeface="Arial"/>
                <a:sym typeface="Arial"/>
              </a:defRPr>
            </a:lvl3pPr>
            <a:lvl4pPr marL="1828800" marR="0" lvl="3" indent="-355600" algn="l" rtl="0">
              <a:spcBef>
                <a:spcPts val="400"/>
              </a:spcBef>
              <a:spcAft>
                <a:spcPts val="0"/>
              </a:spcAft>
              <a:buClr>
                <a:srgbClr val="9C6114"/>
              </a:buClr>
              <a:buSzPts val="2000"/>
              <a:buFont typeface="Arial"/>
              <a:buChar char="–"/>
              <a:defRPr sz="2000" b="0" i="0" u="none" strike="noStrike" cap="none">
                <a:solidFill>
                  <a:schemeClr val="dk2"/>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375100" y="6522923"/>
            <a:ext cx="730500" cy="3570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sv-SE"/>
              <a:t>‹#›</a:t>
            </a:fld>
            <a:endParaRPr/>
          </a:p>
        </p:txBody>
      </p:sp>
      <p:pic>
        <p:nvPicPr>
          <p:cNvPr id="13" name="Google Shape;13;p1"/>
          <p:cNvPicPr preferRelativeResize="0"/>
          <p:nvPr/>
        </p:nvPicPr>
        <p:blipFill>
          <a:blip r:embed="rId12">
            <a:alphaModFix/>
          </a:blip>
          <a:stretch>
            <a:fillRect/>
          </a:stretch>
        </p:blipFill>
        <p:spPr>
          <a:xfrm>
            <a:off x="7893675" y="-39737"/>
            <a:ext cx="2380600" cy="1076025"/>
          </a:xfrm>
          <a:prstGeom prst="rect">
            <a:avLst/>
          </a:prstGeom>
          <a:noFill/>
          <a:ln>
            <a:noFill/>
          </a:ln>
        </p:spPr>
      </p:pic>
      <p:cxnSp>
        <p:nvCxnSpPr>
          <p:cNvPr id="14" name="Google Shape;14;p1"/>
          <p:cNvCxnSpPr/>
          <p:nvPr/>
        </p:nvCxnSpPr>
        <p:spPr>
          <a:xfrm>
            <a:off x="874963" y="935108"/>
            <a:ext cx="10421400" cy="0"/>
          </a:xfrm>
          <a:prstGeom prst="straightConnector1">
            <a:avLst/>
          </a:prstGeom>
          <a:solidFill>
            <a:schemeClr val="accent1"/>
          </a:solidFill>
          <a:ln w="9525" cap="flat" cmpd="sng">
            <a:solidFill>
              <a:srgbClr val="9C6114"/>
            </a:solidFill>
            <a:prstDash val="solid"/>
            <a:round/>
            <a:headEnd type="none" w="sm" len="sm"/>
            <a:tailEnd type="none" w="sm" len="sm"/>
          </a:ln>
        </p:spPr>
      </p:cxnSp>
      <p:pic>
        <p:nvPicPr>
          <p:cNvPr id="15" name="Google Shape;15;p1" descr="LundUniversity_C2line RGB 150.png"/>
          <p:cNvPicPr preferRelativeResize="0"/>
          <p:nvPr/>
        </p:nvPicPr>
        <p:blipFill rotWithShape="1">
          <a:blip r:embed="rId13">
            <a:alphaModFix/>
          </a:blip>
          <a:srcRect/>
          <a:stretch/>
        </p:blipFill>
        <p:spPr>
          <a:xfrm>
            <a:off x="10274280" y="30725"/>
            <a:ext cx="653994" cy="873651"/>
          </a:xfrm>
          <a:prstGeom prst="rect">
            <a:avLst/>
          </a:prstGeom>
          <a:noFill/>
          <a:ln>
            <a:noFill/>
          </a:ln>
        </p:spPr>
      </p:pic>
      <p:pic>
        <p:nvPicPr>
          <p:cNvPr id="16" name="Google Shape;16;p1"/>
          <p:cNvPicPr preferRelativeResize="0"/>
          <p:nvPr/>
        </p:nvPicPr>
        <p:blipFill>
          <a:blip r:embed="rId14">
            <a:alphaModFix/>
          </a:blip>
          <a:stretch>
            <a:fillRect/>
          </a:stretch>
        </p:blipFill>
        <p:spPr>
          <a:xfrm>
            <a:off x="11272800" y="-1"/>
            <a:ext cx="935101" cy="9351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89">
          <p15:clr>
            <a:srgbClr val="EA4335"/>
          </p15:clr>
        </p15:guide>
        <p15:guide id="2" pos="551">
          <p15:clr>
            <a:srgbClr val="EA4335"/>
          </p15:clr>
        </p15:guide>
        <p15:guide id="3" pos="3834">
          <p15:clr>
            <a:srgbClr val="EA4335"/>
          </p15:clr>
        </p15:guide>
        <p15:guide id="4" pos="7116">
          <p15:clr>
            <a:srgbClr val="EA4335"/>
          </p15:clr>
        </p15:guide>
        <p15:guide id="5" orient="horz" pos="2322">
          <p15:clr>
            <a:srgbClr val="EA4335"/>
          </p15:clr>
        </p15:guide>
        <p15:guide id="6" orient="horz" pos="4109">
          <p15:clr>
            <a:srgbClr val="EA4335"/>
          </p15:clr>
        </p15:guide>
        <p15:guide id="7" pos="7597">
          <p15:clr>
            <a:srgbClr val="EA4335"/>
          </p15:clr>
        </p15:guide>
        <p15:guide id="8" pos="70">
          <p15:clr>
            <a:srgbClr val="EA4335"/>
          </p15:clr>
        </p15:guide>
        <p15:guide id="9" orient="horz" pos="39">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48550/arXiv.2305.02283" TargetMode="External"/><Relationship Id="rId7" Type="http://schemas.openxmlformats.org/officeDocument/2006/relationships/hyperlink" Target="https://doi.org/10.48550/arXiv.2210.0926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i.org/10.1103/PhysRevFluids.5.114602" TargetMode="External"/><Relationship Id="rId5" Type="http://schemas.openxmlformats.org/officeDocument/2006/relationships/hyperlink" Target="https://doi.org/10.1109/TBDATA.2021.3066151" TargetMode="External"/><Relationship Id="rId4" Type="http://schemas.openxmlformats.org/officeDocument/2006/relationships/hyperlink" Target="https://doi.org/10.48550/arXiv.2105.117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305.0228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github.com/baler-collaboration/baler"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305.0228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ithub.com/baler-collaboration/bal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arxiv.org/abs/2305.02283"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hyperlink" Target="http://doi.org/10.7483/OPENDATA.CMS.KL8H.HFV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p:nvPr/>
        </p:nvSpPr>
        <p:spPr>
          <a:xfrm>
            <a:off x="8772000" y="-62700"/>
            <a:ext cx="3333600" cy="113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2"/>
          <p:cNvSpPr/>
          <p:nvPr/>
        </p:nvSpPr>
        <p:spPr>
          <a:xfrm>
            <a:off x="7858050" y="3900"/>
            <a:ext cx="4911000" cy="9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2"/>
          <p:cNvPicPr preferRelativeResize="0"/>
          <p:nvPr/>
        </p:nvPicPr>
        <p:blipFill rotWithShape="1">
          <a:blip r:embed="rId3">
            <a:alphaModFix/>
          </a:blip>
          <a:srcRect t="9985" b="15046"/>
          <a:stretch/>
        </p:blipFill>
        <p:spPr>
          <a:xfrm>
            <a:off x="438125" y="216250"/>
            <a:ext cx="11295075" cy="6406447"/>
          </a:xfrm>
          <a:prstGeom prst="rect">
            <a:avLst/>
          </a:prstGeom>
          <a:noFill/>
          <a:ln>
            <a:noFill/>
          </a:ln>
        </p:spPr>
      </p:pic>
      <p:sp>
        <p:nvSpPr>
          <p:cNvPr id="88" name="Google Shape;88;p12"/>
          <p:cNvSpPr txBox="1">
            <a:spLocks noGrp="1"/>
          </p:cNvSpPr>
          <p:nvPr>
            <p:ph type="sldNum" idx="12"/>
          </p:nvPr>
        </p:nvSpPr>
        <p:spPr>
          <a:xfrm>
            <a:off x="11375100" y="6522923"/>
            <a:ext cx="730500" cy="35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a:t>
            </a:fld>
            <a:endParaRPr/>
          </a:p>
        </p:txBody>
      </p:sp>
      <p:sp>
        <p:nvSpPr>
          <p:cNvPr id="89" name="Google Shape;89;p12"/>
          <p:cNvSpPr/>
          <p:nvPr/>
        </p:nvSpPr>
        <p:spPr>
          <a:xfrm>
            <a:off x="3760475" y="1989175"/>
            <a:ext cx="8837700" cy="1697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1" i="0" u="none" strike="noStrike" cap="none">
              <a:solidFill>
                <a:schemeClr val="dk1"/>
              </a:solidFill>
              <a:latin typeface="Arial"/>
              <a:ea typeface="Arial"/>
              <a:cs typeface="Arial"/>
              <a:sym typeface="Arial"/>
            </a:endParaRPr>
          </a:p>
        </p:txBody>
      </p:sp>
      <p:pic>
        <p:nvPicPr>
          <p:cNvPr id="90" name="Google Shape;90;p12"/>
          <p:cNvPicPr preferRelativeResize="0"/>
          <p:nvPr/>
        </p:nvPicPr>
        <p:blipFill>
          <a:blip r:embed="rId4">
            <a:alphaModFix/>
          </a:blip>
          <a:stretch>
            <a:fillRect/>
          </a:stretch>
        </p:blipFill>
        <p:spPr>
          <a:xfrm>
            <a:off x="912175" y="441275"/>
            <a:ext cx="1484584" cy="628825"/>
          </a:xfrm>
          <a:prstGeom prst="rect">
            <a:avLst/>
          </a:prstGeom>
          <a:noFill/>
          <a:ln>
            <a:noFill/>
          </a:ln>
        </p:spPr>
      </p:pic>
      <p:pic>
        <p:nvPicPr>
          <p:cNvPr id="91" name="Google Shape;91;p12"/>
          <p:cNvPicPr preferRelativeResize="0"/>
          <p:nvPr/>
        </p:nvPicPr>
        <p:blipFill>
          <a:blip r:embed="rId5">
            <a:alphaModFix/>
          </a:blip>
          <a:stretch>
            <a:fillRect/>
          </a:stretch>
        </p:blipFill>
        <p:spPr>
          <a:xfrm>
            <a:off x="8944925" y="5930900"/>
            <a:ext cx="2701400" cy="592025"/>
          </a:xfrm>
          <a:prstGeom prst="rect">
            <a:avLst/>
          </a:prstGeom>
          <a:noFill/>
          <a:ln>
            <a:noFill/>
          </a:ln>
        </p:spPr>
      </p:pic>
      <p:grpSp>
        <p:nvGrpSpPr>
          <p:cNvPr id="92" name="Google Shape;92;p12"/>
          <p:cNvGrpSpPr/>
          <p:nvPr/>
        </p:nvGrpSpPr>
        <p:grpSpPr>
          <a:xfrm>
            <a:off x="3968425" y="1989175"/>
            <a:ext cx="7677900" cy="1550472"/>
            <a:chOff x="4004575" y="1847825"/>
            <a:chExt cx="7677900" cy="1550472"/>
          </a:xfrm>
        </p:grpSpPr>
        <p:sp>
          <p:nvSpPr>
            <p:cNvPr id="93" name="Google Shape;93;p12"/>
            <p:cNvSpPr txBox="1"/>
            <p:nvPr/>
          </p:nvSpPr>
          <p:spPr>
            <a:xfrm>
              <a:off x="4004575" y="1847825"/>
              <a:ext cx="7677900" cy="1192800"/>
            </a:xfrm>
            <a:prstGeom prst="rect">
              <a:avLst/>
            </a:prstGeom>
            <a:noFill/>
            <a:ln>
              <a:noFill/>
            </a:ln>
          </p:spPr>
          <p:txBody>
            <a:bodyPr spcFirstLastPara="1" wrap="square" lIns="0" tIns="97200" rIns="0" bIns="82800" anchor="t" anchorCtr="0">
              <a:noAutofit/>
            </a:bodyPr>
            <a:lstStyle/>
            <a:p>
              <a:pPr marL="0" marR="0" lvl="0" indent="0" algn="l" rtl="0">
                <a:spcBef>
                  <a:spcPts val="0"/>
                </a:spcBef>
                <a:spcAft>
                  <a:spcPts val="0"/>
                </a:spcAft>
                <a:buClr>
                  <a:schemeClr val="dk1"/>
                </a:buClr>
                <a:buSzPts val="4000"/>
                <a:buFont typeface="Times New Roman"/>
                <a:buNone/>
              </a:pPr>
              <a:r>
                <a:rPr lang="sv-SE" sz="4000">
                  <a:solidFill>
                    <a:schemeClr val="dk1"/>
                  </a:solidFill>
                  <a:latin typeface="Times New Roman"/>
                  <a:ea typeface="Times New Roman"/>
                  <a:cs typeface="Times New Roman"/>
                  <a:sym typeface="Times New Roman"/>
                </a:rPr>
                <a:t>Baler: A tool for machine learning based data compression</a:t>
              </a:r>
              <a:endParaRPr sz="1000" b="0" i="0" u="none" strike="noStrike" cap="none" baseline="30000">
                <a:solidFill>
                  <a:srgbClr val="E06666"/>
                </a:solidFill>
                <a:latin typeface="Times New Roman"/>
                <a:ea typeface="Times New Roman"/>
                <a:cs typeface="Times New Roman"/>
                <a:sym typeface="Times New Roman"/>
              </a:endParaRPr>
            </a:p>
          </p:txBody>
        </p:sp>
        <p:cxnSp>
          <p:nvCxnSpPr>
            <p:cNvPr id="94" name="Google Shape;94;p12"/>
            <p:cNvCxnSpPr/>
            <p:nvPr/>
          </p:nvCxnSpPr>
          <p:spPr>
            <a:xfrm>
              <a:off x="4040875" y="3088012"/>
              <a:ext cx="7605300" cy="0"/>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95" name="Google Shape;95;p12"/>
            <p:cNvSpPr txBox="1"/>
            <p:nvPr/>
          </p:nvSpPr>
          <p:spPr>
            <a:xfrm>
              <a:off x="4040875" y="3192197"/>
              <a:ext cx="7491000" cy="206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200"/>
                <a:buFont typeface="Arial"/>
                <a:buNone/>
              </a:pPr>
              <a:r>
                <a:rPr lang="sv-SE" sz="1200">
                  <a:solidFill>
                    <a:srgbClr val="9C6114"/>
                  </a:solidFill>
                  <a:latin typeface="Times New Roman"/>
                  <a:ea typeface="Times New Roman"/>
                  <a:cs typeface="Times New Roman"/>
                  <a:sym typeface="Times New Roman"/>
                </a:rPr>
                <a:t>Alexander Ekman &amp; Axel Gallén</a:t>
              </a:r>
              <a:endParaRPr sz="1200" i="0" u="none" strike="noStrike" cap="none">
                <a:solidFill>
                  <a:srgbClr val="9C6114"/>
                </a:solidFill>
                <a:latin typeface="Times New Roman"/>
                <a:ea typeface="Times New Roman"/>
                <a:cs typeface="Times New Roman"/>
                <a:sym typeface="Times New Roman"/>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Transverse Momentum</a:t>
            </a:r>
            <a:endParaRPr/>
          </a:p>
        </p:txBody>
      </p:sp>
      <p:sp>
        <p:nvSpPr>
          <p:cNvPr id="192" name="Google Shape;192;p21"/>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193" name="Google Shape;193;p21"/>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10</a:t>
            </a:fld>
            <a:endParaRPr/>
          </a:p>
        </p:txBody>
      </p:sp>
      <p:pic>
        <p:nvPicPr>
          <p:cNvPr id="194" name="Google Shape;194;p21"/>
          <p:cNvPicPr preferRelativeResize="0"/>
          <p:nvPr/>
        </p:nvPicPr>
        <p:blipFill rotWithShape="1">
          <a:blip r:embed="rId3">
            <a:alphaModFix/>
          </a:blip>
          <a:srcRect t="1143" r="49420" b="1143"/>
          <a:stretch/>
        </p:blipFill>
        <p:spPr>
          <a:xfrm>
            <a:off x="874975" y="976600"/>
            <a:ext cx="5077627" cy="58623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2"/>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Transverse Momentum</a:t>
            </a:r>
            <a:endParaRPr/>
          </a:p>
        </p:txBody>
      </p:sp>
      <p:sp>
        <p:nvSpPr>
          <p:cNvPr id="201" name="Google Shape;201;p22"/>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02" name="Google Shape;202;p22"/>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11</a:t>
            </a:fld>
            <a:endParaRPr/>
          </a:p>
        </p:txBody>
      </p:sp>
      <p:sp>
        <p:nvSpPr>
          <p:cNvPr id="203" name="Google Shape;203;p22"/>
          <p:cNvSpPr/>
          <p:nvPr/>
        </p:nvSpPr>
        <p:spPr>
          <a:xfrm>
            <a:off x="6015100" y="3931350"/>
            <a:ext cx="4727700" cy="290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22"/>
          <p:cNvPicPr preferRelativeResize="0"/>
          <p:nvPr/>
        </p:nvPicPr>
        <p:blipFill rotWithShape="1">
          <a:blip r:embed="rId3">
            <a:alphaModFix/>
          </a:blip>
          <a:srcRect t="1143" b="1143"/>
          <a:stretch/>
        </p:blipFill>
        <p:spPr>
          <a:xfrm>
            <a:off x="874975" y="976600"/>
            <a:ext cx="10038748" cy="5862348"/>
          </a:xfrm>
          <a:prstGeom prst="rect">
            <a:avLst/>
          </a:prstGeom>
          <a:noFill/>
          <a:ln>
            <a:noFill/>
          </a:ln>
        </p:spPr>
      </p:pic>
      <p:sp>
        <p:nvSpPr>
          <p:cNvPr id="205" name="Google Shape;205;p22"/>
          <p:cNvSpPr/>
          <p:nvPr/>
        </p:nvSpPr>
        <p:spPr>
          <a:xfrm>
            <a:off x="6015100" y="3931500"/>
            <a:ext cx="4866300" cy="290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Transverse Momentum</a:t>
            </a:r>
            <a:endParaRPr/>
          </a:p>
        </p:txBody>
      </p:sp>
      <p:sp>
        <p:nvSpPr>
          <p:cNvPr id="212" name="Google Shape;212;p23"/>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13" name="Google Shape;213;p23"/>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12</a:t>
            </a:fld>
            <a:endParaRPr/>
          </a:p>
        </p:txBody>
      </p:sp>
      <p:pic>
        <p:nvPicPr>
          <p:cNvPr id="214" name="Google Shape;214;p23"/>
          <p:cNvPicPr preferRelativeResize="0"/>
          <p:nvPr/>
        </p:nvPicPr>
        <p:blipFill rotWithShape="1">
          <a:blip r:embed="rId3">
            <a:alphaModFix/>
          </a:blip>
          <a:srcRect t="1143" b="1143"/>
          <a:stretch/>
        </p:blipFill>
        <p:spPr>
          <a:xfrm>
            <a:off x="874975" y="976600"/>
            <a:ext cx="10038748" cy="5862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Mass</a:t>
            </a:r>
            <a:endParaRPr/>
          </a:p>
        </p:txBody>
      </p:sp>
      <p:sp>
        <p:nvSpPr>
          <p:cNvPr id="221" name="Google Shape;221;p24"/>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22" name="Google Shape;222;p24"/>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13</a:t>
            </a:fld>
            <a:endParaRPr/>
          </a:p>
        </p:txBody>
      </p:sp>
      <p:pic>
        <p:nvPicPr>
          <p:cNvPr id="223" name="Google Shape;223;p24"/>
          <p:cNvPicPr preferRelativeResize="0"/>
          <p:nvPr/>
        </p:nvPicPr>
        <p:blipFill>
          <a:blip r:embed="rId3">
            <a:alphaModFix/>
          </a:blip>
          <a:stretch>
            <a:fillRect/>
          </a:stretch>
        </p:blipFill>
        <p:spPr>
          <a:xfrm>
            <a:off x="6109225" y="2053975"/>
            <a:ext cx="255925" cy="734400"/>
          </a:xfrm>
          <a:prstGeom prst="rect">
            <a:avLst/>
          </a:prstGeom>
          <a:noFill/>
          <a:ln>
            <a:noFill/>
          </a:ln>
        </p:spPr>
      </p:pic>
      <p:pic>
        <p:nvPicPr>
          <p:cNvPr id="224" name="Google Shape;224;p24"/>
          <p:cNvPicPr preferRelativeResize="0"/>
          <p:nvPr/>
        </p:nvPicPr>
        <p:blipFill>
          <a:blip r:embed="rId3">
            <a:alphaModFix/>
          </a:blip>
          <a:stretch>
            <a:fillRect/>
          </a:stretch>
        </p:blipFill>
        <p:spPr>
          <a:xfrm>
            <a:off x="6085800" y="4688150"/>
            <a:ext cx="302775" cy="868850"/>
          </a:xfrm>
          <a:prstGeom prst="rect">
            <a:avLst/>
          </a:prstGeom>
          <a:noFill/>
          <a:ln>
            <a:noFill/>
          </a:ln>
        </p:spPr>
      </p:pic>
      <p:pic>
        <p:nvPicPr>
          <p:cNvPr id="225" name="Google Shape;225;p24"/>
          <p:cNvPicPr preferRelativeResize="0"/>
          <p:nvPr/>
        </p:nvPicPr>
        <p:blipFill>
          <a:blip r:embed="rId4">
            <a:alphaModFix/>
          </a:blip>
          <a:stretch>
            <a:fillRect/>
          </a:stretch>
        </p:blipFill>
        <p:spPr>
          <a:xfrm>
            <a:off x="874250" y="985150"/>
            <a:ext cx="9725102" cy="5812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Pseudorapidity, η</a:t>
            </a:r>
            <a:endParaRPr/>
          </a:p>
        </p:txBody>
      </p:sp>
      <p:sp>
        <p:nvSpPr>
          <p:cNvPr id="232" name="Google Shape;232;p25"/>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33" name="Google Shape;233;p25"/>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14</a:t>
            </a:fld>
            <a:endParaRPr/>
          </a:p>
        </p:txBody>
      </p:sp>
      <p:pic>
        <p:nvPicPr>
          <p:cNvPr id="234" name="Google Shape;234;p25"/>
          <p:cNvPicPr preferRelativeResize="0"/>
          <p:nvPr/>
        </p:nvPicPr>
        <p:blipFill rotWithShape="1">
          <a:blip r:embed="rId3">
            <a:alphaModFix/>
          </a:blip>
          <a:srcRect t="79" b="79"/>
          <a:stretch/>
        </p:blipFill>
        <p:spPr>
          <a:xfrm>
            <a:off x="874975" y="974350"/>
            <a:ext cx="9828347" cy="5864600"/>
          </a:xfrm>
          <a:prstGeom prst="rect">
            <a:avLst/>
          </a:prstGeom>
          <a:noFill/>
          <a:ln>
            <a:noFill/>
          </a:ln>
        </p:spPr>
      </p:pic>
      <p:sp>
        <p:nvSpPr>
          <p:cNvPr id="2" name="Rectangle 1">
            <a:extLst>
              <a:ext uri="{FF2B5EF4-FFF2-40B4-BE49-F238E27FC236}">
                <a16:creationId xmlns:a16="http://schemas.microsoft.com/office/drawing/2014/main" id="{A94D3DF0-205D-64F1-1C7B-F554E3D89891}"/>
              </a:ext>
            </a:extLst>
          </p:cNvPr>
          <p:cNvSpPr/>
          <p:nvPr/>
        </p:nvSpPr>
        <p:spPr>
          <a:xfrm>
            <a:off x="10145486" y="3820886"/>
            <a:ext cx="435428" cy="206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Rectangle 2">
            <a:extLst>
              <a:ext uri="{FF2B5EF4-FFF2-40B4-BE49-F238E27FC236}">
                <a16:creationId xmlns:a16="http://schemas.microsoft.com/office/drawing/2014/main" id="{2A779412-9757-A846-F9F9-64BBF2D18F0C}"/>
              </a:ext>
            </a:extLst>
          </p:cNvPr>
          <p:cNvSpPr/>
          <p:nvPr/>
        </p:nvSpPr>
        <p:spPr>
          <a:xfrm>
            <a:off x="10145486" y="6604908"/>
            <a:ext cx="435428" cy="206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6"/>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Polar Angle, ɸ</a:t>
            </a:r>
            <a:endParaRPr/>
          </a:p>
        </p:txBody>
      </p:sp>
      <p:sp>
        <p:nvSpPr>
          <p:cNvPr id="241" name="Google Shape;241;p26"/>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42" name="Google Shape;242;p26"/>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15</a:t>
            </a:fld>
            <a:endParaRPr/>
          </a:p>
        </p:txBody>
      </p:sp>
      <p:pic>
        <p:nvPicPr>
          <p:cNvPr id="243" name="Google Shape;243;p26"/>
          <p:cNvPicPr preferRelativeResize="0"/>
          <p:nvPr/>
        </p:nvPicPr>
        <p:blipFill rotWithShape="1">
          <a:blip r:embed="rId3">
            <a:alphaModFix/>
          </a:blip>
          <a:srcRect t="970" b="961"/>
          <a:stretch/>
        </p:blipFill>
        <p:spPr>
          <a:xfrm>
            <a:off x="874975" y="1009200"/>
            <a:ext cx="9875676" cy="5788226"/>
          </a:xfrm>
          <a:prstGeom prst="rect">
            <a:avLst/>
          </a:prstGeom>
          <a:noFill/>
          <a:ln>
            <a:noFill/>
          </a:ln>
        </p:spPr>
      </p:pic>
      <p:sp>
        <p:nvSpPr>
          <p:cNvPr id="2" name="Rectangle 1">
            <a:extLst>
              <a:ext uri="{FF2B5EF4-FFF2-40B4-BE49-F238E27FC236}">
                <a16:creationId xmlns:a16="http://schemas.microsoft.com/office/drawing/2014/main" id="{5BAD0705-2651-6AB4-429D-B5752B5DA6F5}"/>
              </a:ext>
            </a:extLst>
          </p:cNvPr>
          <p:cNvSpPr/>
          <p:nvPr/>
        </p:nvSpPr>
        <p:spPr>
          <a:xfrm>
            <a:off x="10189029" y="3810000"/>
            <a:ext cx="435428" cy="206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Rectangle 2">
            <a:extLst>
              <a:ext uri="{FF2B5EF4-FFF2-40B4-BE49-F238E27FC236}">
                <a16:creationId xmlns:a16="http://schemas.microsoft.com/office/drawing/2014/main" id="{AB9657A9-188E-DF45-A55F-9F143E2974CF}"/>
              </a:ext>
            </a:extLst>
          </p:cNvPr>
          <p:cNvSpPr/>
          <p:nvPr/>
        </p:nvSpPr>
        <p:spPr>
          <a:xfrm>
            <a:off x="10189028" y="6607629"/>
            <a:ext cx="435428" cy="206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7"/>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Neutral Hadron Energy</a:t>
            </a:r>
            <a:endParaRPr/>
          </a:p>
        </p:txBody>
      </p:sp>
      <p:sp>
        <p:nvSpPr>
          <p:cNvPr id="250" name="Google Shape;250;p27"/>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251" name="Google Shape;251;p27"/>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16</a:t>
            </a:fld>
            <a:endParaRPr/>
          </a:p>
        </p:txBody>
      </p:sp>
      <p:pic>
        <p:nvPicPr>
          <p:cNvPr id="252" name="Google Shape;252;p27"/>
          <p:cNvPicPr preferRelativeResize="0"/>
          <p:nvPr/>
        </p:nvPicPr>
        <p:blipFill rotWithShape="1">
          <a:blip r:embed="rId3">
            <a:alphaModFix/>
          </a:blip>
          <a:srcRect t="1143" b="1143"/>
          <a:stretch/>
        </p:blipFill>
        <p:spPr>
          <a:xfrm>
            <a:off x="874975" y="976600"/>
            <a:ext cx="9967642" cy="58208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8"/>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HEP gzip dilemma</a:t>
            </a:r>
            <a:endParaRPr/>
          </a:p>
        </p:txBody>
      </p:sp>
      <p:sp>
        <p:nvSpPr>
          <p:cNvPr id="259" name="Google Shape;259;p28"/>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360"/>
              </a:spcBef>
              <a:spcAft>
                <a:spcPts val="0"/>
              </a:spcAft>
              <a:buSzPts val="2200"/>
              <a:buChar char="•"/>
            </a:pPr>
            <a:r>
              <a:rPr lang="sv-SE"/>
              <a:t>HEP</a:t>
            </a:r>
            <a:endParaRPr/>
          </a:p>
          <a:p>
            <a:pPr marL="914400" lvl="1" indent="-355600" algn="l" rtl="0">
              <a:spcBef>
                <a:spcPts val="0"/>
              </a:spcBef>
              <a:spcAft>
                <a:spcPts val="0"/>
              </a:spcAft>
              <a:buSzPts val="2000"/>
              <a:buChar char="–"/>
            </a:pPr>
            <a:r>
              <a:rPr lang="sv-SE"/>
              <a:t>Baler -&gt; 	OK reconstruction      		58% original file size</a:t>
            </a:r>
            <a:endParaRPr/>
          </a:p>
          <a:p>
            <a:pPr marL="914400" lvl="1" indent="-355600" algn="l" rtl="0">
              <a:spcBef>
                <a:spcPts val="0"/>
              </a:spcBef>
              <a:spcAft>
                <a:spcPts val="0"/>
              </a:spcAft>
              <a:buSzPts val="2000"/>
              <a:buChar char="–"/>
            </a:pPr>
            <a:r>
              <a:rPr lang="sv-SE"/>
              <a:t>gzip   -&gt; 	Perfect reconstruction 		25% original file size</a:t>
            </a:r>
            <a:endParaRPr/>
          </a:p>
          <a:p>
            <a:pPr marL="457200" lvl="0" indent="0" algn="l" rtl="0">
              <a:spcBef>
                <a:spcPts val="360"/>
              </a:spcBef>
              <a:spcAft>
                <a:spcPts val="0"/>
              </a:spcAft>
              <a:buNone/>
            </a:pPr>
            <a:endParaRPr/>
          </a:p>
          <a:p>
            <a:pPr marL="457200" lvl="0" indent="-368300" algn="l" rtl="0">
              <a:spcBef>
                <a:spcPts val="360"/>
              </a:spcBef>
              <a:spcAft>
                <a:spcPts val="0"/>
              </a:spcAft>
              <a:buSzPts val="2200"/>
              <a:buChar char="•"/>
            </a:pPr>
            <a:r>
              <a:rPr lang="sv-SE"/>
              <a:t>Reason for the big difference:</a:t>
            </a:r>
            <a:endParaRPr/>
          </a:p>
          <a:p>
            <a:pPr marL="914400" lvl="1" indent="-368300" algn="l" rtl="0">
              <a:spcBef>
                <a:spcPts val="0"/>
              </a:spcBef>
              <a:spcAft>
                <a:spcPts val="0"/>
              </a:spcAft>
              <a:buSzPts val="2200"/>
              <a:buChar char="–"/>
            </a:pPr>
            <a:r>
              <a:rPr lang="sv-SE"/>
              <a:t>A lot of repeating values in HEP data is beneficial for methods like gzip</a:t>
            </a:r>
            <a:br>
              <a:rPr lang="sv-SE" sz="2200"/>
            </a:br>
            <a:endParaRPr sz="2200"/>
          </a:p>
          <a:p>
            <a:pPr marL="457200" lvl="0" indent="-368300" algn="l" rtl="0">
              <a:spcBef>
                <a:spcPts val="0"/>
              </a:spcBef>
              <a:spcAft>
                <a:spcPts val="0"/>
              </a:spcAft>
              <a:buSzPts val="2200"/>
              <a:buChar char="•"/>
            </a:pPr>
            <a:r>
              <a:rPr lang="sv-SE"/>
              <a:t>Future work:</a:t>
            </a:r>
            <a:endParaRPr/>
          </a:p>
          <a:p>
            <a:pPr marL="914400" lvl="1" indent="-330200" algn="l" rtl="0">
              <a:spcBef>
                <a:spcPts val="0"/>
              </a:spcBef>
              <a:spcAft>
                <a:spcPts val="0"/>
              </a:spcAft>
              <a:buSzPts val="1600"/>
              <a:buChar char="–"/>
            </a:pPr>
            <a:r>
              <a:rPr lang="sv-SE"/>
              <a:t>Run on other datasets</a:t>
            </a:r>
            <a:endParaRPr/>
          </a:p>
          <a:p>
            <a:pPr marL="914400" lvl="1" indent="-330200" algn="l" rtl="0">
              <a:spcBef>
                <a:spcPts val="0"/>
              </a:spcBef>
              <a:spcAft>
                <a:spcPts val="0"/>
              </a:spcAft>
              <a:buSzPts val="1600"/>
              <a:buChar char="–"/>
            </a:pPr>
            <a:r>
              <a:rPr lang="sv-SE"/>
              <a:t>Evaluate impact on full physics analysis</a:t>
            </a:r>
            <a:endParaRPr/>
          </a:p>
          <a:p>
            <a:pPr marL="914400" lvl="0" indent="0" algn="l" rtl="0">
              <a:spcBef>
                <a:spcPts val="360"/>
              </a:spcBef>
              <a:spcAft>
                <a:spcPts val="0"/>
              </a:spcAft>
              <a:buNone/>
            </a:pPr>
            <a:endParaRPr/>
          </a:p>
          <a:p>
            <a:pPr marL="0" lvl="0" indent="0" algn="l" rtl="0">
              <a:spcBef>
                <a:spcPts val="360"/>
              </a:spcBef>
              <a:spcAft>
                <a:spcPts val="0"/>
              </a:spcAft>
              <a:buNone/>
            </a:pPr>
            <a:endParaRPr/>
          </a:p>
        </p:txBody>
      </p:sp>
      <p:sp>
        <p:nvSpPr>
          <p:cNvPr id="260" name="Google Shape;260;p28"/>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CFD Auxiliary file dilemma</a:t>
            </a:r>
            <a:endParaRPr/>
          </a:p>
        </p:txBody>
      </p:sp>
      <p:sp>
        <p:nvSpPr>
          <p:cNvPr id="267" name="Google Shape;267;p29"/>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360"/>
              </a:spcBef>
              <a:spcAft>
                <a:spcPts val="0"/>
              </a:spcAft>
              <a:buSzPts val="2200"/>
              <a:buChar char="•"/>
            </a:pPr>
            <a:r>
              <a:rPr lang="sv-SE"/>
              <a:t>CFD</a:t>
            </a:r>
            <a:endParaRPr/>
          </a:p>
          <a:p>
            <a:pPr marL="914400" lvl="1" indent="-355600" algn="l" rtl="0">
              <a:spcBef>
                <a:spcPts val="0"/>
              </a:spcBef>
              <a:spcAft>
                <a:spcPts val="0"/>
              </a:spcAft>
              <a:buSzPts val="2000"/>
              <a:buChar char="–"/>
            </a:pPr>
            <a:r>
              <a:rPr lang="sv-SE"/>
              <a:t>Baler -&gt; 	Good reconstruction 		0.5% original file size</a:t>
            </a:r>
            <a:endParaRPr/>
          </a:p>
          <a:p>
            <a:pPr marL="914400" lvl="1" indent="-355600" algn="l" rtl="0">
              <a:spcBef>
                <a:spcPts val="0"/>
              </a:spcBef>
              <a:spcAft>
                <a:spcPts val="0"/>
              </a:spcAft>
              <a:buSzPts val="2000"/>
              <a:buChar char="–"/>
            </a:pPr>
            <a:r>
              <a:rPr lang="sv-SE"/>
              <a:t>gzip   -&gt; 	Lossless reconstruction 		50% original file size</a:t>
            </a:r>
            <a:endParaRPr/>
          </a:p>
          <a:p>
            <a:pPr marL="457200" lvl="0" indent="0" algn="l" rtl="0">
              <a:spcBef>
                <a:spcPts val="360"/>
              </a:spcBef>
              <a:spcAft>
                <a:spcPts val="0"/>
              </a:spcAft>
              <a:buNone/>
            </a:pPr>
            <a:endParaRPr/>
          </a:p>
          <a:p>
            <a:pPr marL="457200" lvl="0" indent="-368300" algn="l" rtl="0">
              <a:spcBef>
                <a:spcPts val="360"/>
              </a:spcBef>
              <a:spcAft>
                <a:spcPts val="0"/>
              </a:spcAft>
              <a:buSzPts val="2200"/>
              <a:buChar char="•"/>
            </a:pPr>
            <a:r>
              <a:rPr lang="sv-SE"/>
              <a:t>Reason for the big difference:</a:t>
            </a:r>
            <a:endParaRPr/>
          </a:p>
          <a:p>
            <a:pPr marL="914400" lvl="1" indent="-355600" algn="l" rtl="0">
              <a:spcBef>
                <a:spcPts val="0"/>
              </a:spcBef>
              <a:spcAft>
                <a:spcPts val="0"/>
              </a:spcAft>
              <a:buSzPts val="2000"/>
              <a:buChar char="–"/>
            </a:pPr>
            <a:r>
              <a:rPr lang="sv-SE"/>
              <a:t>Few repeating values in CFD data</a:t>
            </a:r>
            <a:endParaRPr/>
          </a:p>
          <a:p>
            <a:pPr marL="457200" lvl="0" indent="0" algn="l" rtl="0">
              <a:spcBef>
                <a:spcPts val="360"/>
              </a:spcBef>
              <a:spcAft>
                <a:spcPts val="0"/>
              </a:spcAft>
              <a:buNone/>
            </a:pPr>
            <a:endParaRPr/>
          </a:p>
          <a:p>
            <a:pPr marL="457200" lvl="0" indent="-368300" algn="l" rtl="0">
              <a:spcBef>
                <a:spcPts val="360"/>
              </a:spcBef>
              <a:spcAft>
                <a:spcPts val="0"/>
              </a:spcAft>
              <a:buSzPts val="2200"/>
              <a:buChar char="•"/>
            </a:pPr>
            <a:r>
              <a:rPr lang="sv-SE"/>
              <a:t>One problem… Auxiliary files</a:t>
            </a:r>
            <a:endParaRPr/>
          </a:p>
          <a:p>
            <a:pPr marL="914400" lvl="1" indent="-355600" algn="l" rtl="0">
              <a:spcBef>
                <a:spcPts val="0"/>
              </a:spcBef>
              <a:spcAft>
                <a:spcPts val="0"/>
              </a:spcAft>
              <a:buSzPts val="2000"/>
              <a:buChar char="–"/>
            </a:pPr>
            <a:r>
              <a:rPr lang="sv-SE"/>
              <a:t>Input CFD data size: ~1.2 MB</a:t>
            </a:r>
            <a:endParaRPr/>
          </a:p>
          <a:p>
            <a:pPr marL="914400" lvl="1" indent="-368300" algn="l" rtl="0">
              <a:spcBef>
                <a:spcPts val="0"/>
              </a:spcBef>
              <a:spcAft>
                <a:spcPts val="0"/>
              </a:spcAft>
              <a:buSzPts val="2200"/>
              <a:buChar char="–"/>
            </a:pPr>
            <a:r>
              <a:rPr lang="sv-SE"/>
              <a:t>Decoder: ~600 MB</a:t>
            </a:r>
            <a:br>
              <a:rPr lang="sv-SE" sz="2200"/>
            </a:br>
            <a:endParaRPr sz="2200"/>
          </a:p>
          <a:p>
            <a:pPr marL="457200" lvl="0" indent="-368300" algn="l" rtl="0">
              <a:spcBef>
                <a:spcPts val="0"/>
              </a:spcBef>
              <a:spcAft>
                <a:spcPts val="0"/>
              </a:spcAft>
              <a:buSzPts val="2200"/>
              <a:buChar char="•"/>
            </a:pPr>
            <a:r>
              <a:rPr lang="sv-SE"/>
              <a:t>Future work:</a:t>
            </a:r>
            <a:endParaRPr/>
          </a:p>
          <a:p>
            <a:pPr marL="914400" lvl="1" indent="-330200" algn="l" rtl="0">
              <a:spcBef>
                <a:spcPts val="0"/>
              </a:spcBef>
              <a:spcAft>
                <a:spcPts val="0"/>
              </a:spcAft>
              <a:buSzPts val="1600"/>
              <a:buChar char="–"/>
            </a:pPr>
            <a:r>
              <a:rPr lang="sv-SE"/>
              <a:t>Run on large 3D time series datasets</a:t>
            </a:r>
            <a:endParaRPr/>
          </a:p>
          <a:p>
            <a:pPr marL="914400" lvl="0" indent="0" algn="l" rtl="0">
              <a:spcBef>
                <a:spcPts val="360"/>
              </a:spcBef>
              <a:spcAft>
                <a:spcPts val="0"/>
              </a:spcAft>
              <a:buNone/>
            </a:pPr>
            <a:endParaRPr/>
          </a:p>
          <a:p>
            <a:pPr marL="0" lvl="0" indent="0" algn="l" rtl="0">
              <a:spcBef>
                <a:spcPts val="360"/>
              </a:spcBef>
              <a:spcAft>
                <a:spcPts val="0"/>
              </a:spcAft>
              <a:buNone/>
            </a:pPr>
            <a:endParaRPr/>
          </a:p>
        </p:txBody>
      </p:sp>
      <p:sp>
        <p:nvSpPr>
          <p:cNvPr id="268" name="Google Shape;268;p29"/>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0"/>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Summary</a:t>
            </a:r>
            <a:endParaRPr/>
          </a:p>
        </p:txBody>
      </p:sp>
      <p:sp>
        <p:nvSpPr>
          <p:cNvPr id="275" name="Google Shape;275;p30"/>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440"/>
              </a:spcBef>
              <a:spcAft>
                <a:spcPts val="0"/>
              </a:spcAft>
              <a:buSzPts val="2200"/>
              <a:buChar char="•"/>
            </a:pPr>
            <a:r>
              <a:rPr lang="sv-SE" dirty="0"/>
              <a:t>Open-source tool for machine learning based compression</a:t>
            </a:r>
            <a:endParaRPr dirty="0"/>
          </a:p>
          <a:p>
            <a:pPr marL="457200" lvl="0" indent="-368300" algn="l" rtl="0">
              <a:spcBef>
                <a:spcPts val="0"/>
              </a:spcBef>
              <a:spcAft>
                <a:spcPts val="0"/>
              </a:spcAft>
              <a:buSzPts val="2200"/>
              <a:buChar char="•"/>
            </a:pPr>
            <a:r>
              <a:rPr lang="sv-SE" dirty="0"/>
              <a:t>HEP results:</a:t>
            </a:r>
            <a:endParaRPr dirty="0"/>
          </a:p>
          <a:p>
            <a:pPr marL="914400" lvl="1" indent="-355600" algn="l" rtl="0">
              <a:spcBef>
                <a:spcPts val="0"/>
              </a:spcBef>
              <a:spcAft>
                <a:spcPts val="0"/>
              </a:spcAft>
              <a:buSzPts val="2000"/>
              <a:buChar char="–"/>
            </a:pPr>
            <a:r>
              <a:rPr lang="sv-SE" dirty="0"/>
              <a:t>Compression to 58% of input size</a:t>
            </a:r>
            <a:endParaRPr dirty="0"/>
          </a:p>
          <a:p>
            <a:pPr marL="914400" lvl="1" indent="-355600" algn="l" rtl="0">
              <a:spcBef>
                <a:spcPts val="0"/>
              </a:spcBef>
              <a:spcAft>
                <a:spcPts val="0"/>
              </a:spcAft>
              <a:buSzPts val="2000"/>
              <a:buChar char="–"/>
            </a:pPr>
            <a:r>
              <a:rPr lang="sv-SE" dirty="0"/>
              <a:t>On average jet pT and mass differ on order of 0.2%, eta and phi 0.003%</a:t>
            </a:r>
            <a:endParaRPr dirty="0"/>
          </a:p>
          <a:p>
            <a:pPr marL="914400" lvl="1" indent="-355600" algn="l" rtl="0">
              <a:spcBef>
                <a:spcPts val="0"/>
              </a:spcBef>
              <a:spcAft>
                <a:spcPts val="0"/>
              </a:spcAft>
              <a:buSzPts val="2000"/>
              <a:buChar char="–"/>
            </a:pPr>
            <a:r>
              <a:rPr lang="sv-SE" dirty="0"/>
              <a:t>Other 20 variables have varying performance</a:t>
            </a:r>
            <a:endParaRPr dirty="0"/>
          </a:p>
          <a:p>
            <a:pPr marL="457200" lvl="0" indent="-368300" algn="l" rtl="0">
              <a:spcBef>
                <a:spcPts val="0"/>
              </a:spcBef>
              <a:spcAft>
                <a:spcPts val="0"/>
              </a:spcAft>
              <a:buSzPts val="2200"/>
              <a:buChar char="•"/>
            </a:pPr>
            <a:r>
              <a:rPr lang="sv-SE" dirty="0"/>
              <a:t>CFD results:</a:t>
            </a:r>
            <a:endParaRPr dirty="0"/>
          </a:p>
          <a:p>
            <a:pPr marL="914400" lvl="1" indent="-355600" algn="l" rtl="0">
              <a:spcBef>
                <a:spcPts val="0"/>
              </a:spcBef>
              <a:spcAft>
                <a:spcPts val="0"/>
              </a:spcAft>
              <a:buSzPts val="2000"/>
              <a:buChar char="–"/>
            </a:pPr>
            <a:r>
              <a:rPr lang="sv-SE" dirty="0"/>
              <a:t>Huge compression to 0.5% of input size, small error, but large auxiliary files</a:t>
            </a:r>
            <a:endParaRPr dirty="0"/>
          </a:p>
          <a:p>
            <a:pPr marL="457200" lvl="0" indent="-368300" algn="l" rtl="0">
              <a:spcBef>
                <a:spcPts val="0"/>
              </a:spcBef>
              <a:spcAft>
                <a:spcPts val="0"/>
              </a:spcAft>
              <a:buSzPts val="2200"/>
              <a:buChar char="•"/>
            </a:pPr>
            <a:r>
              <a:rPr lang="sv-SE" dirty="0"/>
              <a:t>Future improvements: </a:t>
            </a:r>
            <a:endParaRPr dirty="0"/>
          </a:p>
          <a:p>
            <a:pPr marL="914400" lvl="1" indent="-355600" algn="l" rtl="0">
              <a:spcBef>
                <a:spcPts val="0"/>
              </a:spcBef>
              <a:spcAft>
                <a:spcPts val="0"/>
              </a:spcAft>
              <a:buSzPts val="2000"/>
              <a:buChar char="–"/>
            </a:pPr>
            <a:r>
              <a:rPr lang="en-US" dirty="0"/>
              <a:t>Try more “suitable” input files</a:t>
            </a:r>
          </a:p>
          <a:p>
            <a:pPr marL="914400" lvl="1" indent="-355600" algn="l" rtl="0">
              <a:spcBef>
                <a:spcPts val="0"/>
              </a:spcBef>
              <a:spcAft>
                <a:spcPts val="0"/>
              </a:spcAft>
              <a:buSzPts val="2000"/>
              <a:buChar char="–"/>
            </a:pPr>
            <a:r>
              <a:rPr lang="en-US" dirty="0"/>
              <a:t>Apply methods employed by the other 4 “major” AE-compression research groups</a:t>
            </a:r>
            <a:endParaRPr dirty="0"/>
          </a:p>
        </p:txBody>
      </p:sp>
      <p:sp>
        <p:nvSpPr>
          <p:cNvPr id="276" name="Google Shape;276;p30"/>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19</a:t>
            </a:fld>
            <a:endParaRPr/>
          </a:p>
        </p:txBody>
      </p:sp>
    </p:spTree>
    <p:extLst>
      <p:ext uri="{BB962C8B-B14F-4D97-AF65-F5344CB8AC3E}">
        <p14:creationId xmlns:p14="http://schemas.microsoft.com/office/powerpoint/2010/main" val="2218614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lnSpc>
                <a:spcPct val="90000"/>
              </a:lnSpc>
              <a:spcBef>
                <a:spcPts val="0"/>
              </a:spcBef>
              <a:spcAft>
                <a:spcPts val="0"/>
              </a:spcAft>
              <a:buNone/>
            </a:pPr>
            <a:r>
              <a:rPr lang="sv-SE"/>
              <a:t>The problem</a:t>
            </a:r>
            <a:endParaRPr/>
          </a:p>
        </p:txBody>
      </p:sp>
      <p:sp>
        <p:nvSpPr>
          <p:cNvPr id="102" name="Google Shape;102;p13"/>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0"/>
              </a:spcBef>
              <a:spcAft>
                <a:spcPts val="0"/>
              </a:spcAft>
              <a:buSzPts val="2200"/>
              <a:buChar char="•"/>
            </a:pPr>
            <a:r>
              <a:rPr lang="sv-SE"/>
              <a:t>Problem: Too much data, too little storage</a:t>
            </a:r>
            <a:endParaRPr/>
          </a:p>
          <a:p>
            <a:pPr marL="457200" lvl="0" indent="-368300" algn="l" rtl="0">
              <a:spcBef>
                <a:spcPts val="0"/>
              </a:spcBef>
              <a:spcAft>
                <a:spcPts val="0"/>
              </a:spcAft>
              <a:buSzPts val="2200"/>
              <a:buChar char="•"/>
            </a:pPr>
            <a:r>
              <a:rPr lang="sv-SE"/>
              <a:t>Not unique to LHC Experiments</a:t>
            </a:r>
            <a:endParaRPr/>
          </a:p>
          <a:p>
            <a:pPr marL="457200" lvl="0" indent="-368300" algn="l" rtl="0">
              <a:spcBef>
                <a:spcPts val="0"/>
              </a:spcBef>
              <a:spcAft>
                <a:spcPts val="0"/>
              </a:spcAft>
              <a:buSzPts val="2200"/>
              <a:buChar char="•"/>
            </a:pPr>
            <a:r>
              <a:rPr lang="sv-SE"/>
              <a:t>High demand for compression</a:t>
            </a:r>
            <a:endParaRPr/>
          </a:p>
        </p:txBody>
      </p:sp>
      <p:sp>
        <p:nvSpPr>
          <p:cNvPr id="103" name="Google Shape;103;p13"/>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a:t>
            </a:fld>
            <a:endParaRPr/>
          </a:p>
        </p:txBody>
      </p:sp>
      <p:sp>
        <p:nvSpPr>
          <p:cNvPr id="104" name="Google Shape;104;p13"/>
          <p:cNvSpPr txBox="1"/>
          <p:nvPr/>
        </p:nvSpPr>
        <p:spPr>
          <a:xfrm>
            <a:off x="4623275" y="6109375"/>
            <a:ext cx="3371700" cy="646500"/>
          </a:xfrm>
          <a:prstGeom prst="rect">
            <a:avLst/>
          </a:prstGeom>
          <a:noFill/>
          <a:ln w="9525" cap="flat" cmpd="sng">
            <a:solidFill>
              <a:srgbClr val="79797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SE" sz="1000">
                <a:solidFill>
                  <a:srgbClr val="797979"/>
                </a:solidFill>
              </a:rPr>
              <a:t>ATLAS HL-LHC Computing Conceptual Design Report</a:t>
            </a:r>
            <a:endParaRPr sz="1000">
              <a:solidFill>
                <a:srgbClr val="797979"/>
              </a:solidFill>
            </a:endParaRPr>
          </a:p>
          <a:p>
            <a:pPr marL="0" lvl="0" indent="0" algn="l" rtl="0">
              <a:spcBef>
                <a:spcPts val="0"/>
              </a:spcBef>
              <a:spcAft>
                <a:spcPts val="0"/>
              </a:spcAft>
              <a:buNone/>
            </a:pPr>
            <a:r>
              <a:rPr lang="sv-SE" sz="1000">
                <a:solidFill>
                  <a:srgbClr val="797979"/>
                </a:solidFill>
              </a:rPr>
              <a:t>Calafiura, P ; Catmore, J ; Costanzo, D ; Di Girolamo, A</a:t>
            </a:r>
            <a:endParaRPr sz="1000">
              <a:solidFill>
                <a:srgbClr val="797979"/>
              </a:solidFill>
            </a:endParaRPr>
          </a:p>
          <a:p>
            <a:pPr marL="0" lvl="0" indent="0" algn="l" rtl="0">
              <a:spcBef>
                <a:spcPts val="0"/>
              </a:spcBef>
              <a:spcAft>
                <a:spcPts val="0"/>
              </a:spcAft>
              <a:buNone/>
            </a:pPr>
            <a:r>
              <a:rPr lang="sv-SE" sz="1000">
                <a:solidFill>
                  <a:srgbClr val="797979"/>
                </a:solidFill>
              </a:rPr>
              <a:t>http://cds.cern.ch/record/2729668/</a:t>
            </a:r>
            <a:endParaRPr sz="1000">
              <a:solidFill>
                <a:srgbClr val="797979"/>
              </a:solidFill>
            </a:endParaRPr>
          </a:p>
        </p:txBody>
      </p:sp>
      <p:pic>
        <p:nvPicPr>
          <p:cNvPr id="105" name="Google Shape;105;p13"/>
          <p:cNvPicPr preferRelativeResize="0"/>
          <p:nvPr/>
        </p:nvPicPr>
        <p:blipFill>
          <a:blip r:embed="rId3">
            <a:alphaModFix/>
          </a:blip>
          <a:stretch>
            <a:fillRect/>
          </a:stretch>
        </p:blipFill>
        <p:spPr>
          <a:xfrm>
            <a:off x="3324900" y="2166325"/>
            <a:ext cx="5264101" cy="39430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0"/>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dirty="0"/>
              <a:t>Further reading</a:t>
            </a:r>
            <a:endParaRPr dirty="0"/>
          </a:p>
        </p:txBody>
      </p:sp>
      <p:sp>
        <p:nvSpPr>
          <p:cNvPr id="275" name="Google Shape;275;p30"/>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r>
              <a:rPr lang="en-US" dirty="0"/>
              <a:t>Read our </a:t>
            </a:r>
            <a:r>
              <a:rPr lang="en-US" dirty="0" err="1"/>
              <a:t>Arxiv</a:t>
            </a:r>
            <a:r>
              <a:rPr lang="en-US" dirty="0"/>
              <a:t> paper: </a:t>
            </a:r>
            <a:r>
              <a:rPr lang="en-US" dirty="0">
                <a:hlinkClick r:id="rId3"/>
              </a:rPr>
              <a:t>https://doi.org/10.48550/arXiv.2305.02283</a:t>
            </a:r>
            <a:br>
              <a:rPr lang="en-US" dirty="0"/>
            </a:br>
            <a:endParaRPr lang="en-US" dirty="0"/>
          </a:p>
          <a:p>
            <a:r>
              <a:rPr lang="en-US" dirty="0"/>
              <a:t>Leading AE compressor: </a:t>
            </a:r>
            <a:r>
              <a:rPr lang="en-US" dirty="0">
                <a:hlinkClick r:id="rId4"/>
              </a:rPr>
              <a:t>https://doi.org/10.48550/arXiv.2105.11730</a:t>
            </a:r>
            <a:endParaRPr lang="en-US" dirty="0"/>
          </a:p>
          <a:p>
            <a:pPr marL="457200" lvl="0" indent="-368300" algn="l" rtl="0">
              <a:spcBef>
                <a:spcPts val="440"/>
              </a:spcBef>
              <a:spcAft>
                <a:spcPts val="0"/>
              </a:spcAft>
              <a:buSzPts val="2200"/>
              <a:buChar char="•"/>
            </a:pPr>
            <a:r>
              <a:rPr lang="en-US" dirty="0"/>
              <a:t>Others:</a:t>
            </a:r>
          </a:p>
          <a:p>
            <a:pPr lvl="1" indent="-368300">
              <a:spcBef>
                <a:spcPts val="440"/>
              </a:spcBef>
              <a:buSzPts val="2200"/>
              <a:buFont typeface="Arial"/>
              <a:buChar char="•"/>
            </a:pPr>
            <a:r>
              <a:rPr lang="en-SE" dirty="0">
                <a:hlinkClick r:id="rId5"/>
              </a:rPr>
              <a:t>https://doi.org/10.1109/TBDATA.2021.3066151</a:t>
            </a:r>
            <a:endParaRPr lang="en-US" dirty="0"/>
          </a:p>
          <a:p>
            <a:pPr lvl="1" indent="-368300">
              <a:spcBef>
                <a:spcPts val="440"/>
              </a:spcBef>
              <a:buSzPts val="2200"/>
              <a:buFont typeface="Arial"/>
              <a:buChar char="•"/>
            </a:pPr>
            <a:r>
              <a:rPr lang="en-US" dirty="0">
                <a:hlinkClick r:id="rId6"/>
              </a:rPr>
              <a:t>https://doi.org/10.1103/PhysRevFluids.5.114602</a:t>
            </a:r>
            <a:endParaRPr lang="en-US" dirty="0"/>
          </a:p>
          <a:p>
            <a:pPr lvl="1" indent="-368300">
              <a:spcBef>
                <a:spcPts val="440"/>
              </a:spcBef>
              <a:buSzPts val="2200"/>
              <a:buChar char="•"/>
            </a:pPr>
            <a:r>
              <a:rPr lang="en-US" dirty="0">
                <a:hlinkClick r:id="rId7"/>
              </a:rPr>
              <a:t>https://doi.org/10.48550/arXiv.2210.09262</a:t>
            </a:r>
            <a:endParaRPr lang="en-US" dirty="0"/>
          </a:p>
        </p:txBody>
      </p:sp>
      <p:sp>
        <p:nvSpPr>
          <p:cNvPr id="276" name="Google Shape;276;p30"/>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The Baler Team</a:t>
            </a:r>
            <a:endParaRPr/>
          </a:p>
        </p:txBody>
      </p:sp>
      <p:sp>
        <p:nvSpPr>
          <p:cNvPr id="283" name="Google Shape;283;p31"/>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440"/>
              </a:spcBef>
              <a:spcAft>
                <a:spcPts val="0"/>
              </a:spcAft>
              <a:buSzPts val="2200"/>
              <a:buChar char="•"/>
            </a:pPr>
            <a:r>
              <a:rPr lang="sv-SE"/>
              <a:t>Big thank you from the Baler team!</a:t>
            </a:r>
            <a:endParaRPr/>
          </a:p>
          <a:p>
            <a:pPr marL="457200" lvl="0" indent="-368300" algn="l" rtl="0">
              <a:spcBef>
                <a:spcPts val="0"/>
              </a:spcBef>
              <a:spcAft>
                <a:spcPts val="0"/>
              </a:spcAft>
              <a:buSzPts val="2200"/>
              <a:buChar char="•"/>
            </a:pPr>
            <a:r>
              <a:rPr lang="sv-SE"/>
              <a:t>For more details see:</a:t>
            </a:r>
            <a:br>
              <a:rPr lang="sv-SE"/>
            </a:br>
            <a:r>
              <a:rPr lang="sv-SE" u="sng">
                <a:solidFill>
                  <a:schemeClr val="hlink"/>
                </a:solidFill>
                <a:hlinkClick r:id="rId3"/>
              </a:rPr>
              <a:t>https://arxiv.org/abs/2305.02283</a:t>
            </a:r>
            <a:endParaRPr/>
          </a:p>
          <a:p>
            <a:pPr marL="457200" lvl="0" indent="-368300" algn="l" rtl="0">
              <a:spcBef>
                <a:spcPts val="0"/>
              </a:spcBef>
              <a:spcAft>
                <a:spcPts val="0"/>
              </a:spcAft>
              <a:buSzPts val="2200"/>
              <a:buChar char="•"/>
            </a:pPr>
            <a:r>
              <a:rPr lang="sv-SE"/>
              <a:t>Try our working examples at our GitHub repository</a:t>
            </a:r>
            <a:endParaRPr/>
          </a:p>
          <a:p>
            <a:pPr marL="914400" lvl="1" indent="-355600" algn="l" rtl="0">
              <a:spcBef>
                <a:spcPts val="360"/>
              </a:spcBef>
              <a:spcAft>
                <a:spcPts val="0"/>
              </a:spcAft>
              <a:buClr>
                <a:schemeClr val="dk1"/>
              </a:buClr>
              <a:buSzPts val="2000"/>
              <a:buChar char="–"/>
            </a:pPr>
            <a:r>
              <a:rPr lang="sv-SE" u="sng">
                <a:solidFill>
                  <a:schemeClr val="hlink"/>
                </a:solidFill>
                <a:hlinkClick r:id="rId4"/>
              </a:rPr>
              <a:t>https://github.com/baler-collaboration/baler</a:t>
            </a:r>
            <a:endParaRPr/>
          </a:p>
        </p:txBody>
      </p:sp>
      <p:sp>
        <p:nvSpPr>
          <p:cNvPr id="284" name="Google Shape;284;p31"/>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21</a:t>
            </a:fld>
            <a:endParaRPr/>
          </a:p>
        </p:txBody>
      </p:sp>
      <p:sp>
        <p:nvSpPr>
          <p:cNvPr id="285" name="Google Shape;285;p31"/>
          <p:cNvSpPr txBox="1"/>
          <p:nvPr/>
        </p:nvSpPr>
        <p:spPr>
          <a:xfrm>
            <a:off x="6803571" y="3567625"/>
            <a:ext cx="5114754" cy="295462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SE" sz="1800" dirty="0"/>
              <a:t>Marta Camps Santasmasas 	(UoM, </a:t>
            </a:r>
            <a:r>
              <a:rPr lang="sv-SE" sz="1800" dirty="0">
                <a:solidFill>
                  <a:srgbClr val="FF2600"/>
                </a:solidFill>
              </a:rPr>
              <a:t>CFD</a:t>
            </a:r>
            <a:r>
              <a:rPr lang="sv-SE" sz="1800" dirty="0"/>
              <a:t>)</a:t>
            </a:r>
            <a:endParaRPr sz="1800" dirty="0"/>
          </a:p>
          <a:p>
            <a:pPr marL="0" lvl="0" indent="0" algn="l" rtl="0">
              <a:spcBef>
                <a:spcPts val="0"/>
              </a:spcBef>
              <a:spcAft>
                <a:spcPts val="0"/>
              </a:spcAft>
              <a:buNone/>
            </a:pPr>
            <a:r>
              <a:rPr lang="sv-SE" sz="1800" dirty="0"/>
              <a:t>Nicole Skidmore 			(UoM, HEP)</a:t>
            </a:r>
            <a:endParaRPr sz="1800" dirty="0"/>
          </a:p>
          <a:p>
            <a:pPr marL="0" lvl="0" indent="0" algn="l" rtl="0">
              <a:spcBef>
                <a:spcPts val="0"/>
              </a:spcBef>
              <a:spcAft>
                <a:spcPts val="0"/>
              </a:spcAft>
              <a:buNone/>
            </a:pPr>
            <a:r>
              <a:rPr lang="sv-SE" sz="1800" dirty="0"/>
              <a:t>Caterina Doglioni 			(UoM, </a:t>
            </a:r>
            <a:r>
              <a:rPr lang="sv-SE" sz="1800" dirty="0">
                <a:solidFill>
                  <a:srgbClr val="FF2600"/>
                </a:solidFill>
              </a:rPr>
              <a:t>HEP</a:t>
            </a:r>
            <a:r>
              <a:rPr lang="sv-SE" sz="1800" dirty="0"/>
              <a:t>)</a:t>
            </a:r>
            <a:endParaRPr sz="1800" dirty="0"/>
          </a:p>
          <a:p>
            <a:pPr marL="0" lvl="0" indent="0" algn="l" rtl="0">
              <a:spcBef>
                <a:spcPts val="0"/>
              </a:spcBef>
              <a:spcAft>
                <a:spcPts val="0"/>
              </a:spcAft>
              <a:buClr>
                <a:schemeClr val="dk2"/>
              </a:buClr>
              <a:buSzPts val="1100"/>
              <a:buFont typeface="Arial"/>
              <a:buNone/>
            </a:pPr>
            <a:r>
              <a:rPr lang="sv-SE" sz="1800" dirty="0">
                <a:solidFill>
                  <a:schemeClr val="dk2"/>
                </a:solidFill>
              </a:rPr>
              <a:t>Pratik Jawahar 			(UoM, HEP)</a:t>
            </a:r>
            <a:endParaRPr sz="1800" dirty="0"/>
          </a:p>
          <a:p>
            <a:pPr marL="0" lvl="0" indent="0" algn="l" rtl="0">
              <a:spcBef>
                <a:spcPts val="0"/>
              </a:spcBef>
              <a:spcAft>
                <a:spcPts val="0"/>
              </a:spcAft>
              <a:buNone/>
            </a:pPr>
            <a:r>
              <a:rPr lang="sv-SE" sz="1800" dirty="0">
                <a:solidFill>
                  <a:schemeClr val="dk2"/>
                </a:solidFill>
              </a:rPr>
              <a:t>Oliver Woolland 			(UoM, RSE)</a:t>
            </a:r>
            <a:endParaRPr sz="1800" dirty="0">
              <a:solidFill>
                <a:schemeClr val="dk2"/>
              </a:solidFill>
            </a:endParaRPr>
          </a:p>
          <a:p>
            <a:pPr marL="0" lvl="0" indent="0" algn="l" rtl="0">
              <a:spcBef>
                <a:spcPts val="0"/>
              </a:spcBef>
              <a:spcAft>
                <a:spcPts val="0"/>
              </a:spcAft>
              <a:buClr>
                <a:schemeClr val="dk2"/>
              </a:buClr>
              <a:buSzPts val="1100"/>
              <a:buFont typeface="Arial"/>
              <a:buNone/>
            </a:pPr>
            <a:endParaRPr sz="1800" dirty="0">
              <a:solidFill>
                <a:schemeClr val="dk2"/>
              </a:solidFill>
            </a:endParaRPr>
          </a:p>
          <a:p>
            <a:pPr marL="0" lvl="0" indent="0" algn="l" rtl="0">
              <a:spcBef>
                <a:spcPts val="0"/>
              </a:spcBef>
              <a:spcAft>
                <a:spcPts val="0"/>
              </a:spcAft>
              <a:buNone/>
            </a:pPr>
            <a:r>
              <a:rPr lang="sv-SE" sz="1800" dirty="0"/>
              <a:t>Alma Orucevic-Alagic 		(Lund, CS)</a:t>
            </a:r>
            <a:endParaRPr sz="1800" dirty="0"/>
          </a:p>
          <a:p>
            <a:pPr marL="0" lvl="0" indent="0" algn="l" rtl="0">
              <a:spcBef>
                <a:spcPts val="0"/>
              </a:spcBef>
              <a:spcAft>
                <a:spcPts val="0"/>
              </a:spcAft>
              <a:buNone/>
            </a:pPr>
            <a:r>
              <a:rPr lang="sv-SE" sz="1800" dirty="0"/>
              <a:t>Fritjof Bengtsson 			(Lund, </a:t>
            </a:r>
            <a:r>
              <a:rPr lang="sv-SE" sz="1800" dirty="0">
                <a:solidFill>
                  <a:srgbClr val="FF2600"/>
                </a:solidFill>
              </a:rPr>
              <a:t>CS</a:t>
            </a:r>
            <a:r>
              <a:rPr lang="sv-SE" sz="1800" dirty="0"/>
              <a:t>)</a:t>
            </a:r>
            <a:endParaRPr sz="1800" dirty="0"/>
          </a:p>
          <a:p>
            <a:pPr marL="0" lvl="0" indent="0" algn="l" rtl="0">
              <a:spcBef>
                <a:spcPts val="0"/>
              </a:spcBef>
              <a:spcAft>
                <a:spcPts val="0"/>
              </a:spcAft>
              <a:buNone/>
            </a:pPr>
            <a:r>
              <a:rPr lang="sv-SE" sz="1800" dirty="0"/>
              <a:t>Axel Gallén 			(Lund, HEP)</a:t>
            </a:r>
            <a:endParaRPr sz="1800" dirty="0"/>
          </a:p>
          <a:p>
            <a:pPr marL="0" lvl="0" indent="0" algn="l" rtl="0">
              <a:spcBef>
                <a:spcPts val="0"/>
              </a:spcBef>
              <a:spcAft>
                <a:spcPts val="0"/>
              </a:spcAft>
              <a:buNone/>
            </a:pPr>
            <a:r>
              <a:rPr lang="sv-SE" sz="1800" dirty="0"/>
              <a:t>Alexander Ekman 		(Lund, HEP)</a:t>
            </a:r>
            <a:endParaRPr sz="1800" dirty="0"/>
          </a:p>
        </p:txBody>
      </p:sp>
      <p:pic>
        <p:nvPicPr>
          <p:cNvPr id="286" name="Google Shape;286;p31"/>
          <p:cNvPicPr preferRelativeResize="0"/>
          <p:nvPr/>
        </p:nvPicPr>
        <p:blipFill rotWithShape="1">
          <a:blip r:embed="rId5">
            <a:alphaModFix/>
          </a:blip>
          <a:srcRect l="24060" t="51797" r="31865" b="12602"/>
          <a:stretch/>
        </p:blipFill>
        <p:spPr>
          <a:xfrm>
            <a:off x="7899275" y="1093400"/>
            <a:ext cx="4019052" cy="2434698"/>
          </a:xfrm>
          <a:prstGeom prst="rect">
            <a:avLst/>
          </a:prstGeom>
          <a:noFill/>
          <a:ln>
            <a:noFill/>
          </a:ln>
        </p:spPr>
      </p:pic>
      <p:pic>
        <p:nvPicPr>
          <p:cNvPr id="287" name="Google Shape;287;p31"/>
          <p:cNvPicPr preferRelativeResize="0"/>
          <p:nvPr/>
        </p:nvPicPr>
        <p:blipFill>
          <a:blip r:embed="rId6">
            <a:alphaModFix/>
          </a:blip>
          <a:stretch>
            <a:fillRect/>
          </a:stretch>
        </p:blipFill>
        <p:spPr>
          <a:xfrm>
            <a:off x="2429725" y="2933775"/>
            <a:ext cx="3482275" cy="3482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title"/>
          </p:nvPr>
        </p:nvSpPr>
        <p:spPr>
          <a:xfrm>
            <a:off x="3480000" y="2951925"/>
            <a:ext cx="5211600" cy="935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7000"/>
              <a:t>Backup slides</a:t>
            </a:r>
            <a:endParaRPr sz="7000"/>
          </a:p>
        </p:txBody>
      </p:sp>
      <p:sp>
        <p:nvSpPr>
          <p:cNvPr id="294" name="Google Shape;294;p32"/>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3"/>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1.7x vs 6x compression</a:t>
            </a:r>
            <a:endParaRPr/>
          </a:p>
        </p:txBody>
      </p:sp>
      <p:sp>
        <p:nvSpPr>
          <p:cNvPr id="301" name="Google Shape;301;p33"/>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23</a:t>
            </a:fld>
            <a:endParaRPr/>
          </a:p>
        </p:txBody>
      </p:sp>
      <p:sp>
        <p:nvSpPr>
          <p:cNvPr id="302" name="Google Shape;302;p33"/>
          <p:cNvSpPr txBox="1"/>
          <p:nvPr/>
        </p:nvSpPr>
        <p:spPr>
          <a:xfrm>
            <a:off x="1784050" y="1430100"/>
            <a:ext cx="2463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200"/>
              <a:t>1.7x compression</a:t>
            </a:r>
            <a:endParaRPr sz="2200"/>
          </a:p>
        </p:txBody>
      </p:sp>
      <p:sp>
        <p:nvSpPr>
          <p:cNvPr id="303" name="Google Shape;303;p33"/>
          <p:cNvSpPr txBox="1"/>
          <p:nvPr/>
        </p:nvSpPr>
        <p:spPr>
          <a:xfrm>
            <a:off x="7416150" y="1430100"/>
            <a:ext cx="2463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200"/>
              <a:t>6x compression</a:t>
            </a:r>
            <a:endParaRPr sz="2200"/>
          </a:p>
        </p:txBody>
      </p:sp>
      <p:pic>
        <p:nvPicPr>
          <p:cNvPr id="304" name="Google Shape;304;p33"/>
          <p:cNvPicPr preferRelativeResize="0"/>
          <p:nvPr/>
        </p:nvPicPr>
        <p:blipFill rotWithShape="1">
          <a:blip r:embed="rId3">
            <a:alphaModFix/>
          </a:blip>
          <a:srcRect r="872"/>
          <a:stretch/>
        </p:blipFill>
        <p:spPr>
          <a:xfrm>
            <a:off x="449725" y="2520725"/>
            <a:ext cx="5087449" cy="2741175"/>
          </a:xfrm>
          <a:prstGeom prst="rect">
            <a:avLst/>
          </a:prstGeom>
          <a:noFill/>
          <a:ln>
            <a:noFill/>
          </a:ln>
        </p:spPr>
      </p:pic>
      <p:pic>
        <p:nvPicPr>
          <p:cNvPr id="305" name="Google Shape;305;p33"/>
          <p:cNvPicPr preferRelativeResize="0"/>
          <p:nvPr/>
        </p:nvPicPr>
        <p:blipFill>
          <a:blip r:embed="rId4">
            <a:alphaModFix/>
          </a:blip>
          <a:stretch>
            <a:fillRect/>
          </a:stretch>
        </p:blipFill>
        <p:spPr>
          <a:xfrm>
            <a:off x="5821261" y="2545200"/>
            <a:ext cx="5225565" cy="2741175"/>
          </a:xfrm>
          <a:prstGeom prst="rect">
            <a:avLst/>
          </a:prstGeom>
          <a:noFill/>
          <a:ln>
            <a:noFill/>
          </a:ln>
        </p:spPr>
      </p:pic>
      <p:pic>
        <p:nvPicPr>
          <p:cNvPr id="306" name="Google Shape;306;p33"/>
          <p:cNvPicPr preferRelativeResize="0"/>
          <p:nvPr/>
        </p:nvPicPr>
        <p:blipFill>
          <a:blip r:embed="rId5">
            <a:alphaModFix/>
          </a:blip>
          <a:stretch>
            <a:fillRect/>
          </a:stretch>
        </p:blipFill>
        <p:spPr>
          <a:xfrm>
            <a:off x="10317850" y="3037725"/>
            <a:ext cx="463100" cy="105325"/>
          </a:xfrm>
          <a:prstGeom prst="rect">
            <a:avLst/>
          </a:prstGeom>
          <a:noFill/>
          <a:ln>
            <a:noFill/>
          </a:ln>
        </p:spPr>
      </p:pic>
      <p:pic>
        <p:nvPicPr>
          <p:cNvPr id="307" name="Google Shape;307;p33"/>
          <p:cNvPicPr preferRelativeResize="0"/>
          <p:nvPr/>
        </p:nvPicPr>
        <p:blipFill>
          <a:blip r:embed="rId5">
            <a:alphaModFix/>
          </a:blip>
          <a:stretch>
            <a:fillRect/>
          </a:stretch>
        </p:blipFill>
        <p:spPr>
          <a:xfrm>
            <a:off x="4804775" y="3037725"/>
            <a:ext cx="463100" cy="105325"/>
          </a:xfrm>
          <a:prstGeom prst="rect">
            <a:avLst/>
          </a:prstGeom>
          <a:noFill/>
          <a:ln>
            <a:noFill/>
          </a:ln>
        </p:spPr>
      </p:pic>
      <p:sp>
        <p:nvSpPr>
          <p:cNvPr id="308" name="Google Shape;308;p33"/>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0" lvl="0" indent="0" algn="l" rtl="0">
              <a:spcBef>
                <a:spcPts val="44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Full variable list </a:t>
            </a:r>
            <a:r>
              <a:rPr lang="sv-SE" sz="1600"/>
              <a:t>(see </a:t>
            </a:r>
            <a:r>
              <a:rPr lang="sv-SE" sz="1600" u="sng">
                <a:solidFill>
                  <a:schemeClr val="hlink"/>
                </a:solidFill>
                <a:hlinkClick r:id="rId3"/>
              </a:rPr>
              <a:t>https://arxiv.org/abs/2305.02283</a:t>
            </a:r>
            <a:r>
              <a:rPr lang="sv-SE" sz="1600"/>
              <a:t>)</a:t>
            </a:r>
            <a:endParaRPr sz="1600"/>
          </a:p>
        </p:txBody>
      </p:sp>
      <p:sp>
        <p:nvSpPr>
          <p:cNvPr id="315" name="Google Shape;315;p34"/>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0" lvl="0" indent="0" algn="l" rtl="0">
              <a:spcBef>
                <a:spcPts val="440"/>
              </a:spcBef>
              <a:spcAft>
                <a:spcPts val="0"/>
              </a:spcAft>
              <a:buNone/>
            </a:pPr>
            <a:endParaRPr/>
          </a:p>
        </p:txBody>
      </p:sp>
      <p:sp>
        <p:nvSpPr>
          <p:cNvPr id="316" name="Google Shape;316;p34"/>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24</a:t>
            </a:fld>
            <a:endParaRPr/>
          </a:p>
        </p:txBody>
      </p:sp>
      <p:pic>
        <p:nvPicPr>
          <p:cNvPr id="317" name="Google Shape;317;p34"/>
          <p:cNvPicPr preferRelativeResize="0"/>
          <p:nvPr/>
        </p:nvPicPr>
        <p:blipFill>
          <a:blip r:embed="rId4">
            <a:alphaModFix/>
          </a:blip>
          <a:stretch>
            <a:fillRect/>
          </a:stretch>
        </p:blipFill>
        <p:spPr>
          <a:xfrm>
            <a:off x="2108224" y="1144200"/>
            <a:ext cx="7990649" cy="5507524"/>
          </a:xfrm>
          <a:prstGeom prst="rect">
            <a:avLst/>
          </a:prstGeom>
          <a:noFill/>
          <a:ln w="9525" cap="flat" cmpd="sng">
            <a:solidFill>
              <a:schemeClr val="dk2"/>
            </a:solidFill>
            <a:prstDash val="solid"/>
            <a:round/>
            <a:headEnd type="none" w="sm" len="sm"/>
            <a:tailEnd type="none" w="sm" len="sm"/>
          </a:ln>
          <a:effectLst>
            <a:outerShdw blurRad="57150" dist="133350" dir="324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lnSpc>
                <a:spcPct val="90000"/>
              </a:lnSpc>
              <a:spcBef>
                <a:spcPts val="0"/>
              </a:spcBef>
              <a:spcAft>
                <a:spcPts val="0"/>
              </a:spcAft>
              <a:buNone/>
            </a:pPr>
            <a:r>
              <a:rPr lang="sv-SE"/>
              <a:t>A Solution</a:t>
            </a:r>
            <a:endParaRPr/>
          </a:p>
        </p:txBody>
      </p:sp>
      <p:sp>
        <p:nvSpPr>
          <p:cNvPr id="112" name="Google Shape;112;p14"/>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0"/>
              </a:spcBef>
              <a:spcAft>
                <a:spcPts val="0"/>
              </a:spcAft>
              <a:buSzPts val="2200"/>
              <a:buChar char="•"/>
            </a:pPr>
            <a:r>
              <a:rPr lang="sv-SE"/>
              <a:t>One approach: Lossy compression</a:t>
            </a:r>
            <a:endParaRPr/>
          </a:p>
          <a:p>
            <a:pPr marL="457200" lvl="0" indent="-368300" algn="l" rtl="0">
              <a:spcBef>
                <a:spcPts val="0"/>
              </a:spcBef>
              <a:spcAft>
                <a:spcPts val="0"/>
              </a:spcAft>
              <a:buSzPts val="2200"/>
              <a:buChar char="•"/>
            </a:pPr>
            <a:r>
              <a:rPr lang="sv-SE"/>
              <a:t>One problem: Lossy compression needs to be tailored</a:t>
            </a:r>
            <a:endParaRPr/>
          </a:p>
          <a:p>
            <a:pPr marL="457200" lvl="0" indent="-368300" algn="l" rtl="0">
              <a:spcBef>
                <a:spcPts val="0"/>
              </a:spcBef>
              <a:spcAft>
                <a:spcPts val="0"/>
              </a:spcAft>
              <a:buSzPts val="2200"/>
              <a:buChar char="•"/>
            </a:pPr>
            <a:r>
              <a:rPr lang="sv-SE"/>
              <a:t>Solution: Lossy Machine Learning based compression</a:t>
            </a:r>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latin typeface="Open Sans"/>
              <a:ea typeface="Open Sans"/>
              <a:cs typeface="Open Sans"/>
              <a:sym typeface="Open Sans"/>
            </a:endParaRPr>
          </a:p>
          <a:p>
            <a:pPr marL="0" lvl="0" indent="0" algn="l" rtl="0">
              <a:spcBef>
                <a:spcPts val="0"/>
              </a:spcBef>
              <a:spcAft>
                <a:spcPts val="0"/>
              </a:spcAft>
              <a:buClr>
                <a:schemeClr val="dk2"/>
              </a:buClr>
              <a:buSzPts val="1100"/>
              <a:buFont typeface="Arial"/>
              <a:buNone/>
            </a:pPr>
            <a:endParaRPr>
              <a:solidFill>
                <a:srgbClr val="0096FF"/>
              </a:solidFill>
              <a:latin typeface="Open Sans"/>
              <a:ea typeface="Open Sans"/>
              <a:cs typeface="Open Sans"/>
              <a:sym typeface="Open Sans"/>
            </a:endParaRPr>
          </a:p>
          <a:p>
            <a:pPr marL="0" lvl="0" indent="0" algn="l" rtl="0">
              <a:spcBef>
                <a:spcPts val="440"/>
              </a:spcBef>
              <a:spcAft>
                <a:spcPts val="0"/>
              </a:spcAft>
              <a:buNone/>
            </a:pPr>
            <a:endParaRPr/>
          </a:p>
        </p:txBody>
      </p:sp>
      <p:sp>
        <p:nvSpPr>
          <p:cNvPr id="113" name="Google Shape;113;p14"/>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3</a:t>
            </a:fld>
            <a:endParaRPr/>
          </a:p>
        </p:txBody>
      </p:sp>
      <p:grpSp>
        <p:nvGrpSpPr>
          <p:cNvPr id="114" name="Google Shape;114;p14"/>
          <p:cNvGrpSpPr/>
          <p:nvPr/>
        </p:nvGrpSpPr>
        <p:grpSpPr>
          <a:xfrm>
            <a:off x="874963" y="2145284"/>
            <a:ext cx="9099869" cy="3866491"/>
            <a:chOff x="2733063" y="2572684"/>
            <a:chExt cx="9099869" cy="3866491"/>
          </a:xfrm>
        </p:grpSpPr>
        <p:sp>
          <p:nvSpPr>
            <p:cNvPr id="115" name="Google Shape;115;p14"/>
            <p:cNvSpPr txBox="1"/>
            <p:nvPr/>
          </p:nvSpPr>
          <p:spPr>
            <a:xfrm>
              <a:off x="10156232" y="5800856"/>
              <a:ext cx="1676700" cy="615300"/>
            </a:xfrm>
            <a:prstGeom prst="rect">
              <a:avLst/>
            </a:prstGeom>
            <a:noFill/>
            <a:ln w="19050" cap="flat" cmpd="sng">
              <a:solidFill>
                <a:srgbClr val="FF2600"/>
              </a:solidFill>
              <a:prstDash val="solid"/>
              <a:round/>
              <a:headEnd type="none" w="sm" len="sm"/>
              <a:tailEnd type="none" w="sm" len="sm"/>
            </a:ln>
          </p:spPr>
          <p:txBody>
            <a:bodyPr spcFirstLastPara="1" wrap="square" lIns="91225" tIns="91225" rIns="91225" bIns="91225" anchor="t" anchorCtr="0">
              <a:spAutoFit/>
            </a:bodyPr>
            <a:lstStyle/>
            <a:p>
              <a:pPr marL="0" lvl="0" indent="0" algn="l" rtl="0">
                <a:spcBef>
                  <a:spcPts val="0"/>
                </a:spcBef>
                <a:spcAft>
                  <a:spcPts val="0"/>
                </a:spcAft>
                <a:buNone/>
              </a:pPr>
              <a:r>
                <a:rPr lang="sv-SE" sz="1400">
                  <a:latin typeface="Open Sans"/>
                  <a:ea typeface="Open Sans"/>
                  <a:cs typeface="Open Sans"/>
                  <a:sym typeface="Open Sans"/>
                </a:rPr>
                <a:t>Compressed data saved to disk</a:t>
              </a:r>
              <a:endParaRPr sz="1400">
                <a:latin typeface="Open Sans"/>
                <a:ea typeface="Open Sans"/>
                <a:cs typeface="Open Sans"/>
                <a:sym typeface="Open Sans"/>
              </a:endParaRPr>
            </a:p>
          </p:txBody>
        </p:sp>
        <p:sp>
          <p:nvSpPr>
            <p:cNvPr id="116" name="Google Shape;116;p14"/>
            <p:cNvSpPr/>
            <p:nvPr/>
          </p:nvSpPr>
          <p:spPr>
            <a:xfrm rot="5400000">
              <a:off x="6005150" y="-2450"/>
              <a:ext cx="186000" cy="6455400"/>
            </a:xfrm>
            <a:prstGeom prst="leftBrace">
              <a:avLst>
                <a:gd name="adj1" fmla="val 50000"/>
                <a:gd name="adj2" fmla="val 50000"/>
              </a:avLst>
            </a:prstGeom>
            <a:noFill/>
            <a:ln w="19050" cap="flat" cmpd="sng">
              <a:solidFill>
                <a:srgbClr val="797979"/>
              </a:solidFill>
              <a:prstDash val="solid"/>
              <a:round/>
              <a:headEnd type="none" w="sm" len="sm"/>
              <a:tailEnd type="none" w="sm" len="sm"/>
            </a:ln>
          </p:spPr>
          <p:txBody>
            <a:bodyPr spcFirstLastPara="1" wrap="square" lIns="91225" tIns="91225" rIns="91225" bIns="91225" anchor="ctr" anchorCtr="0">
              <a:noAutofit/>
            </a:bodyPr>
            <a:lstStyle/>
            <a:p>
              <a:pPr marL="0" lvl="0" indent="0" algn="l" rtl="0">
                <a:spcBef>
                  <a:spcPts val="0"/>
                </a:spcBef>
                <a:spcAft>
                  <a:spcPts val="0"/>
                </a:spcAft>
                <a:buNone/>
              </a:pPr>
              <a:endParaRPr/>
            </a:p>
          </p:txBody>
        </p:sp>
        <p:sp>
          <p:nvSpPr>
            <p:cNvPr id="117" name="Google Shape;117;p14"/>
            <p:cNvSpPr txBox="1"/>
            <p:nvPr/>
          </p:nvSpPr>
          <p:spPr>
            <a:xfrm>
              <a:off x="5387892" y="2572684"/>
              <a:ext cx="1420500" cy="399900"/>
            </a:xfrm>
            <a:prstGeom prst="rect">
              <a:avLst/>
            </a:prstGeom>
            <a:noFill/>
            <a:ln w="19050" cap="flat" cmpd="sng">
              <a:solidFill>
                <a:srgbClr val="797979"/>
              </a:solidFill>
              <a:prstDash val="solid"/>
              <a:round/>
              <a:headEnd type="none" w="sm" len="sm"/>
              <a:tailEnd type="none" w="sm" len="sm"/>
            </a:ln>
          </p:spPr>
          <p:txBody>
            <a:bodyPr spcFirstLastPara="1" wrap="square" lIns="91225" tIns="91225" rIns="91225" bIns="91225" anchor="t" anchorCtr="0">
              <a:spAutoFit/>
            </a:bodyPr>
            <a:lstStyle/>
            <a:p>
              <a:pPr marL="0" lvl="0" indent="0" algn="ctr" rtl="0">
                <a:spcBef>
                  <a:spcPts val="0"/>
                </a:spcBef>
                <a:spcAft>
                  <a:spcPts val="0"/>
                </a:spcAft>
                <a:buNone/>
              </a:pPr>
              <a:r>
                <a:rPr lang="sv-SE" sz="1400" b="1">
                  <a:solidFill>
                    <a:srgbClr val="797979"/>
                  </a:solidFill>
                  <a:latin typeface="Open Sans"/>
                  <a:ea typeface="Open Sans"/>
                  <a:cs typeface="Open Sans"/>
                  <a:sym typeface="Open Sans"/>
                </a:rPr>
                <a:t>Autoencoder</a:t>
              </a:r>
              <a:endParaRPr sz="1400" b="1">
                <a:solidFill>
                  <a:srgbClr val="797979"/>
                </a:solidFill>
                <a:latin typeface="Open Sans"/>
                <a:ea typeface="Open Sans"/>
                <a:cs typeface="Open Sans"/>
                <a:sym typeface="Open Sans"/>
              </a:endParaRPr>
            </a:p>
          </p:txBody>
        </p:sp>
        <p:pic>
          <p:nvPicPr>
            <p:cNvPr id="118" name="Google Shape;118;p14"/>
            <p:cNvPicPr preferRelativeResize="0"/>
            <p:nvPr/>
          </p:nvPicPr>
          <p:blipFill>
            <a:blip r:embed="rId3">
              <a:alphaModFix/>
            </a:blip>
            <a:stretch>
              <a:fillRect/>
            </a:stretch>
          </p:blipFill>
          <p:spPr>
            <a:xfrm>
              <a:off x="2733063" y="3318252"/>
              <a:ext cx="6740975" cy="3097899"/>
            </a:xfrm>
            <a:prstGeom prst="rect">
              <a:avLst/>
            </a:prstGeom>
            <a:noFill/>
            <a:ln>
              <a:noFill/>
            </a:ln>
          </p:spPr>
        </p:pic>
        <p:grpSp>
          <p:nvGrpSpPr>
            <p:cNvPr id="119" name="Google Shape;119;p14"/>
            <p:cNvGrpSpPr/>
            <p:nvPr/>
          </p:nvGrpSpPr>
          <p:grpSpPr>
            <a:xfrm>
              <a:off x="5673225" y="4060750"/>
              <a:ext cx="767325" cy="1709625"/>
              <a:chOff x="5673225" y="4060750"/>
              <a:chExt cx="767325" cy="1709625"/>
            </a:xfrm>
          </p:grpSpPr>
          <p:cxnSp>
            <p:nvCxnSpPr>
              <p:cNvPr id="120" name="Google Shape;120;p14"/>
              <p:cNvCxnSpPr/>
              <p:nvPr/>
            </p:nvCxnSpPr>
            <p:spPr>
              <a:xfrm>
                <a:off x="6061800" y="4070350"/>
                <a:ext cx="369300" cy="77700"/>
              </a:xfrm>
              <a:prstGeom prst="straightConnector1">
                <a:avLst/>
              </a:prstGeom>
              <a:noFill/>
              <a:ln w="19050" cap="flat" cmpd="sng">
                <a:solidFill>
                  <a:srgbClr val="FF2600"/>
                </a:solidFill>
                <a:prstDash val="solid"/>
                <a:round/>
                <a:headEnd type="none" w="med" len="med"/>
                <a:tailEnd type="none" w="med" len="med"/>
              </a:ln>
            </p:spPr>
          </p:cxnSp>
          <p:cxnSp>
            <p:nvCxnSpPr>
              <p:cNvPr id="121" name="Google Shape;121;p14"/>
              <p:cNvCxnSpPr/>
              <p:nvPr/>
            </p:nvCxnSpPr>
            <p:spPr>
              <a:xfrm>
                <a:off x="6430950" y="4148050"/>
                <a:ext cx="9600" cy="1515600"/>
              </a:xfrm>
              <a:prstGeom prst="straightConnector1">
                <a:avLst/>
              </a:prstGeom>
              <a:noFill/>
              <a:ln w="19050" cap="flat" cmpd="sng">
                <a:solidFill>
                  <a:srgbClr val="FF2600"/>
                </a:solidFill>
                <a:prstDash val="solid"/>
                <a:round/>
                <a:headEnd type="none" w="med" len="med"/>
                <a:tailEnd type="none" w="med" len="med"/>
              </a:ln>
            </p:spPr>
          </p:cxnSp>
          <p:cxnSp>
            <p:nvCxnSpPr>
              <p:cNvPr id="122" name="Google Shape;122;p14"/>
              <p:cNvCxnSpPr/>
              <p:nvPr/>
            </p:nvCxnSpPr>
            <p:spPr>
              <a:xfrm rot="10800000" flipH="1">
                <a:off x="6071500" y="5663575"/>
                <a:ext cx="359700" cy="106800"/>
              </a:xfrm>
              <a:prstGeom prst="straightConnector1">
                <a:avLst/>
              </a:prstGeom>
              <a:noFill/>
              <a:ln w="19050" cap="flat" cmpd="sng">
                <a:solidFill>
                  <a:srgbClr val="FF2600"/>
                </a:solidFill>
                <a:prstDash val="solid"/>
                <a:round/>
                <a:headEnd type="none" w="med" len="med"/>
                <a:tailEnd type="none" w="med" len="med"/>
              </a:ln>
            </p:spPr>
          </p:cxnSp>
          <p:cxnSp>
            <p:nvCxnSpPr>
              <p:cNvPr id="123" name="Google Shape;123;p14"/>
              <p:cNvCxnSpPr/>
              <p:nvPr/>
            </p:nvCxnSpPr>
            <p:spPr>
              <a:xfrm rot="10800000">
                <a:off x="5673225" y="5653850"/>
                <a:ext cx="408000" cy="106800"/>
              </a:xfrm>
              <a:prstGeom prst="straightConnector1">
                <a:avLst/>
              </a:prstGeom>
              <a:noFill/>
              <a:ln w="19050" cap="flat" cmpd="sng">
                <a:solidFill>
                  <a:srgbClr val="FF2600"/>
                </a:solidFill>
                <a:prstDash val="solid"/>
                <a:round/>
                <a:headEnd type="none" w="med" len="med"/>
                <a:tailEnd type="none" w="med" len="med"/>
              </a:ln>
            </p:spPr>
          </p:cxnSp>
          <p:cxnSp>
            <p:nvCxnSpPr>
              <p:cNvPr id="124" name="Google Shape;124;p14"/>
              <p:cNvCxnSpPr/>
              <p:nvPr/>
            </p:nvCxnSpPr>
            <p:spPr>
              <a:xfrm rot="10800000">
                <a:off x="5673325" y="4148200"/>
                <a:ext cx="9600" cy="1515300"/>
              </a:xfrm>
              <a:prstGeom prst="straightConnector1">
                <a:avLst/>
              </a:prstGeom>
              <a:noFill/>
              <a:ln w="19050" cap="flat" cmpd="sng">
                <a:solidFill>
                  <a:srgbClr val="FF2600"/>
                </a:solidFill>
                <a:prstDash val="solid"/>
                <a:round/>
                <a:headEnd type="none" w="med" len="med"/>
                <a:tailEnd type="none" w="med" len="med"/>
              </a:ln>
            </p:spPr>
          </p:cxnSp>
          <p:cxnSp>
            <p:nvCxnSpPr>
              <p:cNvPr id="125" name="Google Shape;125;p14"/>
              <p:cNvCxnSpPr/>
              <p:nvPr/>
            </p:nvCxnSpPr>
            <p:spPr>
              <a:xfrm rot="10800000" flipH="1">
                <a:off x="5682925" y="4060750"/>
                <a:ext cx="388500" cy="87300"/>
              </a:xfrm>
              <a:prstGeom prst="straightConnector1">
                <a:avLst/>
              </a:prstGeom>
              <a:noFill/>
              <a:ln w="19050" cap="flat" cmpd="sng">
                <a:solidFill>
                  <a:srgbClr val="FF2600"/>
                </a:solidFill>
                <a:prstDash val="solid"/>
                <a:round/>
                <a:headEnd type="none" w="med" len="med"/>
                <a:tailEnd type="none" w="med" len="med"/>
              </a:ln>
            </p:spPr>
          </p:cxnSp>
        </p:grpSp>
        <p:sp>
          <p:nvSpPr>
            <p:cNvPr id="126" name="Google Shape;126;p14"/>
            <p:cNvSpPr/>
            <p:nvPr/>
          </p:nvSpPr>
          <p:spPr>
            <a:xfrm>
              <a:off x="6100650" y="5770375"/>
              <a:ext cx="4070350" cy="668800"/>
            </a:xfrm>
            <a:custGeom>
              <a:avLst/>
              <a:gdLst/>
              <a:ahLst/>
              <a:cxnLst/>
              <a:rect l="l" t="t" r="r" b="b"/>
              <a:pathLst>
                <a:path w="162814" h="26752" extrusionOk="0">
                  <a:moveTo>
                    <a:pt x="162814" y="13600"/>
                  </a:moveTo>
                  <a:cubicBezTo>
                    <a:pt x="149732" y="15737"/>
                    <a:pt x="111457" y="28690"/>
                    <a:pt x="84321" y="26423"/>
                  </a:cubicBezTo>
                  <a:cubicBezTo>
                    <a:pt x="57185" y="24156"/>
                    <a:pt x="14054" y="4404"/>
                    <a:pt x="0" y="0"/>
                  </a:cubicBezTo>
                </a:path>
              </a:pathLst>
            </a:custGeom>
            <a:noFill/>
            <a:ln w="19050" cap="flat" cmpd="sng">
              <a:solidFill>
                <a:srgbClr val="FF2600"/>
              </a:solidFill>
              <a:prstDash val="solid"/>
              <a:round/>
              <a:headEnd type="none" w="med" len="med"/>
              <a:tailEnd type="triangle" w="med" len="med"/>
            </a:ln>
          </p:spPr>
        </p:sp>
      </p:grpSp>
      <p:sp>
        <p:nvSpPr>
          <p:cNvPr id="127" name="Google Shape;127;p14"/>
          <p:cNvSpPr txBox="1"/>
          <p:nvPr/>
        </p:nvSpPr>
        <p:spPr>
          <a:xfrm>
            <a:off x="3205750" y="6218350"/>
            <a:ext cx="2010900" cy="492600"/>
          </a:xfrm>
          <a:prstGeom prst="rect">
            <a:avLst/>
          </a:prstGeom>
          <a:noFill/>
          <a:ln w="9525" cap="flat" cmpd="sng">
            <a:solidFill>
              <a:srgbClr val="79797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sv-SE" sz="1000">
                <a:solidFill>
                  <a:srgbClr val="797979"/>
                </a:solidFill>
              </a:rPr>
              <a:t>Figure modified from:</a:t>
            </a:r>
            <a:br>
              <a:rPr lang="sv-SE" sz="1000">
                <a:solidFill>
                  <a:srgbClr val="797979"/>
                </a:solidFill>
              </a:rPr>
            </a:br>
            <a:r>
              <a:rPr lang="sv-SE" sz="1000">
                <a:solidFill>
                  <a:srgbClr val="797979"/>
                </a:solidFill>
              </a:rPr>
              <a:t>https://tikz.net/neural_networks/</a:t>
            </a:r>
            <a:endParaRPr sz="1000">
              <a:solidFill>
                <a:srgbClr val="79797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lnSpc>
                <a:spcPct val="90000"/>
              </a:lnSpc>
              <a:spcBef>
                <a:spcPts val="0"/>
              </a:spcBef>
              <a:spcAft>
                <a:spcPts val="0"/>
              </a:spcAft>
              <a:buClr>
                <a:schemeClr val="dk2"/>
              </a:buClr>
              <a:buSzPts val="1100"/>
              <a:buFont typeface="Arial"/>
              <a:buNone/>
            </a:pPr>
            <a:r>
              <a:rPr lang="sv-SE"/>
              <a:t>Lossy compression</a:t>
            </a:r>
            <a:endParaRPr/>
          </a:p>
        </p:txBody>
      </p:sp>
      <p:sp>
        <p:nvSpPr>
          <p:cNvPr id="134" name="Google Shape;134;p15"/>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440"/>
              </a:spcBef>
              <a:spcAft>
                <a:spcPts val="0"/>
              </a:spcAft>
              <a:buSzPts val="2200"/>
              <a:buChar char="•"/>
            </a:pPr>
            <a:r>
              <a:rPr lang="sv-SE"/>
              <a:t>Works well in cases where more data is better</a:t>
            </a:r>
            <a:endParaRPr/>
          </a:p>
          <a:p>
            <a:pPr marL="914400" lvl="1" indent="-317500" algn="l" rtl="0">
              <a:spcBef>
                <a:spcPts val="0"/>
              </a:spcBef>
              <a:spcAft>
                <a:spcPts val="0"/>
              </a:spcAft>
              <a:buSzPts val="1400"/>
              <a:buChar char="–"/>
            </a:pPr>
            <a:r>
              <a:rPr lang="sv-SE" sz="1800"/>
              <a:t>Particle physics: where more events compensate for the loss in precision</a:t>
            </a:r>
            <a:endParaRPr sz="1800"/>
          </a:p>
          <a:p>
            <a:pPr marL="0" lvl="0" indent="0" algn="l" rtl="0">
              <a:spcBef>
                <a:spcPts val="440"/>
              </a:spcBef>
              <a:spcAft>
                <a:spcPts val="0"/>
              </a:spcAft>
              <a:buNone/>
            </a:pPr>
            <a:endParaRPr/>
          </a:p>
          <a:p>
            <a:pPr marL="457200" lvl="0" indent="-368300" algn="l" rtl="0">
              <a:spcBef>
                <a:spcPts val="440"/>
              </a:spcBef>
              <a:spcAft>
                <a:spcPts val="0"/>
              </a:spcAft>
              <a:buSzPts val="2200"/>
              <a:buChar char="•"/>
            </a:pPr>
            <a:r>
              <a:rPr lang="sv-SE"/>
              <a:t>Works well where the only option is to delete the data</a:t>
            </a:r>
            <a:endParaRPr/>
          </a:p>
          <a:p>
            <a:pPr marL="914400" lvl="1" indent="-317500" algn="l" rtl="0">
              <a:spcBef>
                <a:spcPts val="0"/>
              </a:spcBef>
              <a:spcAft>
                <a:spcPts val="0"/>
              </a:spcAft>
              <a:buSzPts val="1400"/>
              <a:buChar char="–"/>
            </a:pPr>
            <a:r>
              <a:rPr lang="sv-SE" sz="1800"/>
              <a:t>Computational Fluid dynamics: No infrastructure to store generated data for long times after publication</a:t>
            </a:r>
            <a:endParaRPr sz="1800"/>
          </a:p>
        </p:txBody>
      </p:sp>
      <p:sp>
        <p:nvSpPr>
          <p:cNvPr id="135" name="Google Shape;135;p15"/>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lnSpc>
                <a:spcPct val="90000"/>
              </a:lnSpc>
              <a:spcBef>
                <a:spcPts val="0"/>
              </a:spcBef>
              <a:spcAft>
                <a:spcPts val="0"/>
              </a:spcAft>
              <a:buClr>
                <a:schemeClr val="dk2"/>
              </a:buClr>
              <a:buSzPts val="1100"/>
              <a:buFont typeface="Arial"/>
              <a:buNone/>
            </a:pPr>
            <a:r>
              <a:rPr lang="sv-SE"/>
              <a:t>Our Tool: “Baler”</a:t>
            </a:r>
            <a:endParaRPr/>
          </a:p>
        </p:txBody>
      </p:sp>
      <p:sp>
        <p:nvSpPr>
          <p:cNvPr id="142" name="Google Shape;142;p16"/>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440"/>
              </a:spcBef>
              <a:spcAft>
                <a:spcPts val="0"/>
              </a:spcAft>
              <a:buSzPts val="2200"/>
              <a:buChar char="•"/>
            </a:pPr>
            <a:r>
              <a:rPr lang="sv-SE"/>
              <a:t>We have created a tool called “Baler” to help investigate the viability of this compression</a:t>
            </a:r>
            <a:endParaRPr/>
          </a:p>
          <a:p>
            <a:pPr marL="457200" lvl="0" indent="-368300" algn="l" rtl="0">
              <a:spcBef>
                <a:spcPts val="440"/>
              </a:spcBef>
              <a:spcAft>
                <a:spcPts val="0"/>
              </a:spcAft>
              <a:buSzPts val="2200"/>
              <a:buChar char="•"/>
            </a:pPr>
            <a:r>
              <a:rPr lang="sv-SE"/>
              <a:t>Multidisciplinary tool</a:t>
            </a:r>
            <a:endParaRPr/>
          </a:p>
          <a:p>
            <a:pPr marL="457200" lvl="0" indent="-368300" algn="l" rtl="0">
              <a:spcBef>
                <a:spcPts val="440"/>
              </a:spcBef>
              <a:spcAft>
                <a:spcPts val="0"/>
              </a:spcAft>
              <a:buSzPts val="2200"/>
              <a:buChar char="•"/>
            </a:pPr>
            <a:r>
              <a:rPr lang="sv-SE"/>
              <a:t>Distributed and developed as an open source project</a:t>
            </a:r>
            <a:endParaRPr/>
          </a:p>
          <a:p>
            <a:pPr marL="914400" lvl="1" indent="-330200" algn="l" rtl="0">
              <a:spcBef>
                <a:spcPts val="360"/>
              </a:spcBef>
              <a:spcAft>
                <a:spcPts val="0"/>
              </a:spcAft>
              <a:buSzPts val="1600"/>
              <a:buChar char="–"/>
            </a:pPr>
            <a:r>
              <a:rPr lang="sv-SE" u="sng">
                <a:solidFill>
                  <a:schemeClr val="hlink"/>
                </a:solidFill>
                <a:hlinkClick r:id="rId3"/>
              </a:rPr>
              <a:t>https://github.com/baler-collaboration/baler</a:t>
            </a:r>
            <a:br>
              <a:rPr lang="sv-SE"/>
            </a:br>
            <a:endParaRPr/>
          </a:p>
          <a:p>
            <a:pPr marL="457200" lvl="0" indent="-368300" algn="l" rtl="0">
              <a:spcBef>
                <a:spcPts val="0"/>
              </a:spcBef>
              <a:spcAft>
                <a:spcPts val="0"/>
              </a:spcAft>
              <a:buSzPts val="2200"/>
              <a:buChar char="•"/>
            </a:pPr>
            <a:r>
              <a:rPr lang="sv-SE"/>
              <a:t>Simple to run with python through Poetry</a:t>
            </a:r>
            <a:br>
              <a:rPr lang="sv-SE"/>
            </a:br>
            <a:br>
              <a:rPr lang="sv-SE"/>
            </a:br>
            <a:endParaRPr/>
          </a:p>
          <a:p>
            <a:pPr marL="457200" lvl="0" indent="-368300" algn="l" rtl="0">
              <a:spcBef>
                <a:spcPts val="0"/>
              </a:spcBef>
              <a:spcAft>
                <a:spcPts val="0"/>
              </a:spcAft>
              <a:buSzPts val="2200"/>
              <a:buChar char="•"/>
            </a:pPr>
            <a:r>
              <a:rPr lang="sv-SE"/>
              <a:t>Docker implementation also available</a:t>
            </a:r>
            <a:endParaRPr/>
          </a:p>
          <a:p>
            <a:pPr marL="914400" lvl="1" indent="-330200" algn="l" rtl="0">
              <a:spcBef>
                <a:spcPts val="0"/>
              </a:spcBef>
              <a:spcAft>
                <a:spcPts val="0"/>
              </a:spcAft>
              <a:buClr>
                <a:schemeClr val="dk1"/>
              </a:buClr>
              <a:buSzPts val="1600"/>
              <a:buChar char="–"/>
            </a:pPr>
            <a:r>
              <a:rPr lang="sv-SE"/>
              <a:t>Docker-Sponsored Open Source program</a:t>
            </a:r>
            <a:endParaRPr/>
          </a:p>
        </p:txBody>
      </p:sp>
      <p:sp>
        <p:nvSpPr>
          <p:cNvPr id="143" name="Google Shape;143;p16"/>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5</a:t>
            </a:fld>
            <a:endParaRPr/>
          </a:p>
        </p:txBody>
      </p:sp>
      <p:pic>
        <p:nvPicPr>
          <p:cNvPr id="144" name="Google Shape;144;p16"/>
          <p:cNvPicPr preferRelativeResize="0"/>
          <p:nvPr/>
        </p:nvPicPr>
        <p:blipFill>
          <a:blip r:embed="rId4">
            <a:alphaModFix/>
          </a:blip>
          <a:stretch>
            <a:fillRect/>
          </a:stretch>
        </p:blipFill>
        <p:spPr>
          <a:xfrm>
            <a:off x="8440975" y="1515450"/>
            <a:ext cx="3309624" cy="4687751"/>
          </a:xfrm>
          <a:prstGeom prst="rect">
            <a:avLst/>
          </a:prstGeom>
          <a:noFill/>
          <a:ln w="9525" cap="flat" cmpd="sng">
            <a:solidFill>
              <a:schemeClr val="dk2"/>
            </a:solidFill>
            <a:prstDash val="solid"/>
            <a:round/>
            <a:headEnd type="none" w="sm" len="sm"/>
            <a:tailEnd type="none" w="sm" len="sm"/>
          </a:ln>
          <a:effectLst>
            <a:outerShdw blurRad="57150" dist="161925" dir="3180000" algn="bl" rotWithShape="0">
              <a:srgbClr val="000000">
                <a:alpha val="50000"/>
              </a:srgbClr>
            </a:outerShdw>
          </a:effectLst>
        </p:spPr>
      </p:pic>
      <p:sp>
        <p:nvSpPr>
          <p:cNvPr id="145" name="Google Shape;145;p16"/>
          <p:cNvSpPr txBox="1"/>
          <p:nvPr/>
        </p:nvSpPr>
        <p:spPr>
          <a:xfrm>
            <a:off x="8721488" y="6272525"/>
            <a:ext cx="274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u="sng" dirty="0">
                <a:solidFill>
                  <a:schemeClr val="hlink"/>
                </a:solidFill>
                <a:hlinkClick r:id="rId5"/>
              </a:rPr>
              <a:t>https://arxiv.org/abs/2305.02283</a:t>
            </a:r>
            <a:endParaRPr dirty="0"/>
          </a:p>
        </p:txBody>
      </p:sp>
      <p:pic>
        <p:nvPicPr>
          <p:cNvPr id="146" name="Google Shape;146;p16"/>
          <p:cNvPicPr preferRelativeResize="0"/>
          <p:nvPr/>
        </p:nvPicPr>
        <p:blipFill>
          <a:blip r:embed="rId6">
            <a:alphaModFix/>
          </a:blip>
          <a:stretch>
            <a:fillRect/>
          </a:stretch>
        </p:blipFill>
        <p:spPr>
          <a:xfrm>
            <a:off x="1462975" y="3686412"/>
            <a:ext cx="6210899" cy="265300"/>
          </a:xfrm>
          <a:prstGeom prst="rect">
            <a:avLst/>
          </a:prstGeom>
          <a:noFill/>
          <a:ln w="19050" cap="flat" cmpd="sng">
            <a:solidFill>
              <a:schemeClr val="dk2"/>
            </a:solidFill>
            <a:prstDash val="solid"/>
            <a:round/>
            <a:headEnd type="none" w="sm" len="sm"/>
            <a:tailEnd type="none" w="sm" len="sm"/>
          </a:ln>
          <a:effectLst>
            <a:outerShdw blurRad="57150" dist="95250" dir="228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Baler Workflow</a:t>
            </a:r>
            <a:endParaRPr/>
          </a:p>
        </p:txBody>
      </p:sp>
      <p:sp>
        <p:nvSpPr>
          <p:cNvPr id="154" name="Google Shape;154;p17"/>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6</a:t>
            </a:fld>
            <a:endParaRPr/>
          </a:p>
        </p:txBody>
      </p:sp>
      <p:pic>
        <p:nvPicPr>
          <p:cNvPr id="155" name="Google Shape;155;p17"/>
          <p:cNvPicPr preferRelativeResize="0"/>
          <p:nvPr/>
        </p:nvPicPr>
        <p:blipFill>
          <a:blip r:embed="rId3">
            <a:alphaModFix/>
          </a:blip>
          <a:stretch>
            <a:fillRect/>
          </a:stretch>
        </p:blipFill>
        <p:spPr>
          <a:xfrm>
            <a:off x="932150" y="1009725"/>
            <a:ext cx="10307049" cy="578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Computational Fluid Dynamics</a:t>
            </a:r>
            <a:endParaRPr/>
          </a:p>
        </p:txBody>
      </p:sp>
      <p:sp>
        <p:nvSpPr>
          <p:cNvPr id="162" name="Google Shape;162;p18"/>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42900" algn="l" rtl="0">
              <a:spcBef>
                <a:spcPts val="360"/>
              </a:spcBef>
              <a:spcAft>
                <a:spcPts val="0"/>
              </a:spcAft>
              <a:buSzPts val="1800"/>
              <a:buChar char="•"/>
            </a:pPr>
            <a:r>
              <a:rPr lang="sv-SE" sz="1800"/>
              <a:t>Data consists of 2D slice of the x-velocity component for a liquid flowing over a cube</a:t>
            </a:r>
            <a:endParaRPr sz="1800"/>
          </a:p>
          <a:p>
            <a:pPr marL="457200" lvl="0" indent="-342900" algn="l" rtl="0">
              <a:spcBef>
                <a:spcPts val="0"/>
              </a:spcBef>
              <a:spcAft>
                <a:spcPts val="0"/>
              </a:spcAft>
              <a:buSzPts val="1800"/>
              <a:buChar char="•"/>
            </a:pPr>
            <a:r>
              <a:rPr lang="sv-SE" sz="1800"/>
              <a:t>The compressed file is 0.5% the size of the input</a:t>
            </a:r>
            <a:endParaRPr sz="1800"/>
          </a:p>
          <a:p>
            <a:pPr marL="457200" lvl="0" indent="-342900" algn="l" rtl="0">
              <a:spcBef>
                <a:spcPts val="0"/>
              </a:spcBef>
              <a:spcAft>
                <a:spcPts val="0"/>
              </a:spcAft>
              <a:buSzPts val="1800"/>
              <a:buChar char="•"/>
            </a:pPr>
            <a:r>
              <a:rPr lang="sv-SE" sz="1800"/>
              <a:t>We present:</a:t>
            </a:r>
            <a:endParaRPr sz="1800"/>
          </a:p>
          <a:p>
            <a:pPr marL="914400" lvl="1" indent="-342900" algn="l" rtl="0">
              <a:spcBef>
                <a:spcPts val="0"/>
              </a:spcBef>
              <a:spcAft>
                <a:spcPts val="0"/>
              </a:spcAft>
              <a:buSzPts val="1800"/>
              <a:buChar char="–"/>
            </a:pPr>
            <a:r>
              <a:rPr lang="sv-SE" sz="1800"/>
              <a:t>Data </a:t>
            </a:r>
            <a:r>
              <a:rPr lang="sv-SE" sz="1800" b="1"/>
              <a:t>before</a:t>
            </a:r>
            <a:r>
              <a:rPr lang="sv-SE" sz="1800"/>
              <a:t> and </a:t>
            </a:r>
            <a:r>
              <a:rPr lang="sv-SE" sz="1800" b="1"/>
              <a:t>after</a:t>
            </a:r>
            <a:r>
              <a:rPr lang="sv-SE" sz="1800"/>
              <a:t> compression+decompression</a:t>
            </a:r>
            <a:endParaRPr sz="1800"/>
          </a:p>
          <a:p>
            <a:pPr marL="914400" lvl="1" indent="-342900" algn="l" rtl="0">
              <a:spcBef>
                <a:spcPts val="0"/>
              </a:spcBef>
              <a:spcAft>
                <a:spcPts val="0"/>
              </a:spcAft>
              <a:buSzPts val="1800"/>
              <a:buChar char="–"/>
            </a:pPr>
            <a:r>
              <a:rPr lang="sv-SE" sz="1800" b="1"/>
              <a:t>Difference</a:t>
            </a:r>
            <a:r>
              <a:rPr lang="sv-SE" sz="1800"/>
              <a:t> between before and after</a:t>
            </a:r>
            <a:endParaRPr sz="1800"/>
          </a:p>
        </p:txBody>
      </p:sp>
      <p:sp>
        <p:nvSpPr>
          <p:cNvPr id="163" name="Google Shape;163;p18"/>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7</a:t>
            </a:fld>
            <a:endParaRPr/>
          </a:p>
        </p:txBody>
      </p:sp>
      <p:pic>
        <p:nvPicPr>
          <p:cNvPr id="164" name="Google Shape;164;p18"/>
          <p:cNvPicPr preferRelativeResize="0"/>
          <p:nvPr/>
        </p:nvPicPr>
        <p:blipFill>
          <a:blip r:embed="rId3">
            <a:alphaModFix/>
          </a:blip>
          <a:stretch>
            <a:fillRect/>
          </a:stretch>
        </p:blipFill>
        <p:spPr>
          <a:xfrm>
            <a:off x="7529663" y="1494425"/>
            <a:ext cx="3019425" cy="819150"/>
          </a:xfrm>
          <a:prstGeom prst="rect">
            <a:avLst/>
          </a:prstGeom>
          <a:noFill/>
          <a:ln w="9525" cap="flat" cmpd="sng">
            <a:solidFill>
              <a:schemeClr val="dk2"/>
            </a:solidFill>
            <a:prstDash val="solid"/>
            <a:round/>
            <a:headEnd type="none" w="sm" len="sm"/>
            <a:tailEnd type="none" w="sm" len="sm"/>
          </a:ln>
          <a:effectLst>
            <a:outerShdw blurRad="57150" dist="123825" dir="2460000" algn="bl" rotWithShape="0">
              <a:srgbClr val="000000">
                <a:alpha val="50000"/>
              </a:srgbClr>
            </a:outerShdw>
          </a:effectLst>
        </p:spPr>
      </p:pic>
      <p:pic>
        <p:nvPicPr>
          <p:cNvPr id="165" name="Google Shape;165;p18"/>
          <p:cNvPicPr preferRelativeResize="0"/>
          <p:nvPr/>
        </p:nvPicPr>
        <p:blipFill>
          <a:blip r:embed="rId4">
            <a:alphaModFix/>
          </a:blip>
          <a:stretch>
            <a:fillRect/>
          </a:stretch>
        </p:blipFill>
        <p:spPr>
          <a:xfrm>
            <a:off x="604900" y="2809727"/>
            <a:ext cx="10997300" cy="359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a:t>Methodology</a:t>
            </a:r>
            <a:endParaRPr/>
          </a:p>
        </p:txBody>
      </p:sp>
      <p:sp>
        <p:nvSpPr>
          <p:cNvPr id="172" name="Google Shape;172;p19"/>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457200" lvl="0" indent="-368300" algn="l" rtl="0">
              <a:spcBef>
                <a:spcPts val="440"/>
              </a:spcBef>
              <a:spcAft>
                <a:spcPts val="0"/>
              </a:spcAft>
              <a:buSzPts val="2200"/>
              <a:buChar char="•"/>
            </a:pPr>
            <a:r>
              <a:rPr lang="sv-SE"/>
              <a:t>HEP Data</a:t>
            </a:r>
            <a:endParaRPr/>
          </a:p>
          <a:p>
            <a:pPr marL="914400" lvl="1" indent="-355600" algn="l" rtl="0">
              <a:spcBef>
                <a:spcPts val="0"/>
              </a:spcBef>
              <a:spcAft>
                <a:spcPts val="0"/>
              </a:spcAft>
              <a:buSzPts val="2000"/>
              <a:buChar char="–"/>
            </a:pPr>
            <a:r>
              <a:rPr lang="sv-SE"/>
              <a:t>Open CMS Data </a:t>
            </a:r>
            <a:r>
              <a:rPr lang="sv-SE" sz="1000"/>
              <a:t>(DOI:</a:t>
            </a:r>
            <a:r>
              <a:rPr lang="sv-SE" sz="1000" u="sng">
                <a:solidFill>
                  <a:schemeClr val="hlink"/>
                </a:solidFill>
                <a:hlinkClick r:id="rId3"/>
              </a:rPr>
              <a:t>10.7483/OPENDATA.CMS.KL8H.HFVH</a:t>
            </a:r>
            <a:r>
              <a:rPr lang="sv-SE" sz="1000"/>
              <a:t>)</a:t>
            </a:r>
            <a:endParaRPr sz="1000"/>
          </a:p>
          <a:p>
            <a:pPr marL="914400" lvl="1" indent="-355600" algn="l" rtl="0">
              <a:spcBef>
                <a:spcPts val="0"/>
              </a:spcBef>
              <a:spcAft>
                <a:spcPts val="0"/>
              </a:spcAft>
              <a:buSzPts val="2000"/>
              <a:buChar char="–"/>
            </a:pPr>
            <a:r>
              <a:rPr lang="sv-SE"/>
              <a:t>~ 600 000 jets</a:t>
            </a:r>
            <a:endParaRPr/>
          </a:p>
          <a:p>
            <a:pPr marL="914400" lvl="1" indent="-355600" algn="l" rtl="0">
              <a:spcBef>
                <a:spcPts val="0"/>
              </a:spcBef>
              <a:spcAft>
                <a:spcPts val="0"/>
              </a:spcAft>
              <a:buSzPts val="2000"/>
              <a:buChar char="–"/>
            </a:pPr>
            <a:r>
              <a:rPr lang="sv-SE"/>
              <a:t> 24 variables per jet compressed to 14 variables -&gt; 58% original size</a:t>
            </a:r>
            <a:endParaRPr/>
          </a:p>
          <a:p>
            <a:pPr marL="914400" lvl="0" indent="0" algn="l" rtl="0">
              <a:spcBef>
                <a:spcPts val="440"/>
              </a:spcBef>
              <a:spcAft>
                <a:spcPts val="0"/>
              </a:spcAft>
              <a:buNone/>
            </a:pPr>
            <a:endParaRPr/>
          </a:p>
          <a:p>
            <a:pPr marL="457200" lvl="0" indent="-368300" algn="l" rtl="0">
              <a:spcBef>
                <a:spcPts val="440"/>
              </a:spcBef>
              <a:spcAft>
                <a:spcPts val="0"/>
              </a:spcAft>
              <a:buSzPts val="2200"/>
              <a:buChar char="•"/>
            </a:pPr>
            <a:r>
              <a:rPr lang="sv-SE"/>
              <a:t>Evaluation Metrics:</a:t>
            </a:r>
            <a:endParaRPr/>
          </a:p>
        </p:txBody>
      </p:sp>
      <p:sp>
        <p:nvSpPr>
          <p:cNvPr id="173" name="Google Shape;173;p19"/>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8</a:t>
            </a:fld>
            <a:endParaRPr/>
          </a:p>
        </p:txBody>
      </p:sp>
      <p:pic>
        <p:nvPicPr>
          <p:cNvPr id="174" name="Google Shape;174;p19"/>
          <p:cNvPicPr preferRelativeResize="0"/>
          <p:nvPr/>
        </p:nvPicPr>
        <p:blipFill rotWithShape="1">
          <a:blip r:embed="rId4">
            <a:alphaModFix/>
          </a:blip>
          <a:srcRect l="-2052" t="78032" r="-3188"/>
          <a:stretch/>
        </p:blipFill>
        <p:spPr>
          <a:xfrm>
            <a:off x="0" y="4656700"/>
            <a:ext cx="6824576" cy="379075"/>
          </a:xfrm>
          <a:prstGeom prst="rect">
            <a:avLst/>
          </a:prstGeom>
          <a:noFill/>
          <a:ln>
            <a:noFill/>
          </a:ln>
        </p:spPr>
      </p:pic>
      <p:pic>
        <p:nvPicPr>
          <p:cNvPr id="175" name="Google Shape;175;p19"/>
          <p:cNvPicPr preferRelativeResize="0"/>
          <p:nvPr/>
        </p:nvPicPr>
        <p:blipFill rotWithShape="1">
          <a:blip r:embed="rId4">
            <a:alphaModFix/>
          </a:blip>
          <a:srcRect l="-2052" r="-3188" b="52494"/>
          <a:stretch/>
        </p:blipFill>
        <p:spPr>
          <a:xfrm>
            <a:off x="1257975" y="3444300"/>
            <a:ext cx="6824576" cy="819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874250" y="318000"/>
            <a:ext cx="10458600" cy="617100"/>
          </a:xfrm>
          <a:prstGeom prst="rect">
            <a:avLst/>
          </a:prstGeom>
        </p:spPr>
        <p:txBody>
          <a:bodyPr spcFirstLastPara="1" wrap="square" lIns="90500" tIns="45250" rIns="90500" bIns="45250" anchor="b" anchorCtr="0">
            <a:noAutofit/>
          </a:bodyPr>
          <a:lstStyle/>
          <a:p>
            <a:pPr marL="0" lvl="0" indent="0" algn="l" rtl="0">
              <a:spcBef>
                <a:spcPts val="0"/>
              </a:spcBef>
              <a:spcAft>
                <a:spcPts val="0"/>
              </a:spcAft>
              <a:buNone/>
            </a:pPr>
            <a:r>
              <a:rPr lang="sv-SE" sz="3500"/>
              <a:t>Results in HEP: Transverse Momentum</a:t>
            </a:r>
            <a:endParaRPr sz="3500"/>
          </a:p>
        </p:txBody>
      </p:sp>
      <p:sp>
        <p:nvSpPr>
          <p:cNvPr id="182" name="Google Shape;182;p20"/>
          <p:cNvSpPr txBox="1">
            <a:spLocks noGrp="1"/>
          </p:cNvSpPr>
          <p:nvPr>
            <p:ph type="body" idx="1"/>
          </p:nvPr>
        </p:nvSpPr>
        <p:spPr>
          <a:xfrm>
            <a:off x="874975" y="935100"/>
            <a:ext cx="10390200" cy="4471800"/>
          </a:xfrm>
          <a:prstGeom prst="rect">
            <a:avLst/>
          </a:prstGeom>
        </p:spPr>
        <p:txBody>
          <a:bodyPr spcFirstLastPara="1" wrap="square" lIns="90500" tIns="45250" rIns="90500" bIns="45250" anchor="t" anchorCtr="0">
            <a:noAutofit/>
          </a:bodyPr>
          <a:lstStyle/>
          <a:p>
            <a:pPr marL="914400" lvl="0" indent="0" algn="l" rtl="0">
              <a:spcBef>
                <a:spcPts val="440"/>
              </a:spcBef>
              <a:spcAft>
                <a:spcPts val="0"/>
              </a:spcAft>
              <a:buNone/>
            </a:pPr>
            <a:endParaRPr/>
          </a:p>
        </p:txBody>
      </p:sp>
      <p:sp>
        <p:nvSpPr>
          <p:cNvPr id="183" name="Google Shape;183;p20"/>
          <p:cNvSpPr txBox="1">
            <a:spLocks noGrp="1"/>
          </p:cNvSpPr>
          <p:nvPr>
            <p:ph type="sldNum" idx="12"/>
          </p:nvPr>
        </p:nvSpPr>
        <p:spPr>
          <a:xfrm>
            <a:off x="11332850" y="6522925"/>
            <a:ext cx="730500" cy="27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sv-SE"/>
              <a:t>9</a:t>
            </a:fld>
            <a:endParaRPr/>
          </a:p>
        </p:txBody>
      </p:sp>
      <p:sp>
        <p:nvSpPr>
          <p:cNvPr id="184" name="Google Shape;184;p20"/>
          <p:cNvSpPr/>
          <p:nvPr/>
        </p:nvSpPr>
        <p:spPr>
          <a:xfrm>
            <a:off x="1250750" y="4016150"/>
            <a:ext cx="585300" cy="19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20"/>
          <p:cNvPicPr preferRelativeResize="0"/>
          <p:nvPr/>
        </p:nvPicPr>
        <p:blipFill rotWithShape="1">
          <a:blip r:embed="rId3">
            <a:alphaModFix/>
          </a:blip>
          <a:srcRect t="1145" r="50176" b="47498"/>
          <a:stretch/>
        </p:blipFill>
        <p:spPr>
          <a:xfrm>
            <a:off x="874975" y="974350"/>
            <a:ext cx="5001498" cy="3081050"/>
          </a:xfrm>
          <a:prstGeom prst="rect">
            <a:avLst/>
          </a:prstGeom>
          <a:noFill/>
          <a:ln>
            <a:noFill/>
          </a:ln>
        </p:spPr>
      </p:pic>
    </p:spTree>
  </p:cSld>
  <p:clrMapOvr>
    <a:masterClrMapping/>
  </p:clrMapOvr>
</p:sld>
</file>

<file path=ppt/theme/theme1.xml><?xml version="1.0" encoding="utf-8"?>
<a:theme xmlns:a="http://schemas.openxmlformats.org/drawingml/2006/main" name="LU_PPT-mall_ENG_16-9">
  <a:themeElements>
    <a:clrScheme name="Anpassad 3">
      <a:dk1>
        <a:srgbClr val="9C6114"/>
      </a:dk1>
      <a:lt1>
        <a:srgbClr val="FFFFFF"/>
      </a:lt1>
      <a:dk2>
        <a:srgbClr val="000000"/>
      </a:dk2>
      <a:lt2>
        <a:srgbClr val="00008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1733</Words>
  <Application>Microsoft Office PowerPoint</Application>
  <PresentationFormat>Custom</PresentationFormat>
  <Paragraphs>231</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Merriweather Sans</vt:lpstr>
      <vt:lpstr>Times New Roman</vt:lpstr>
      <vt:lpstr>Open Sans</vt:lpstr>
      <vt:lpstr>Arial</vt:lpstr>
      <vt:lpstr>LU_PPT-mall_ENG_16-9</vt:lpstr>
      <vt:lpstr>PowerPoint Presentation</vt:lpstr>
      <vt:lpstr>The problem</vt:lpstr>
      <vt:lpstr>A Solution</vt:lpstr>
      <vt:lpstr>Lossy compression</vt:lpstr>
      <vt:lpstr>Our Tool: “Baler”</vt:lpstr>
      <vt:lpstr>Baler Workflow</vt:lpstr>
      <vt:lpstr>Computational Fluid Dynamics</vt:lpstr>
      <vt:lpstr>Methodology</vt:lpstr>
      <vt:lpstr>Results in HEP: Transverse Momentum</vt:lpstr>
      <vt:lpstr>Results in HEP: Transverse Momentum</vt:lpstr>
      <vt:lpstr>Results in HEP: Transverse Momentum</vt:lpstr>
      <vt:lpstr>Results in HEP: Transverse Momentum</vt:lpstr>
      <vt:lpstr>Results in HEP: Mass</vt:lpstr>
      <vt:lpstr>Results in HEP: Pseudorapidity, η</vt:lpstr>
      <vt:lpstr>Results in HEP: Polar Angle, ɸ</vt:lpstr>
      <vt:lpstr>Results in HEP: Neutral Hadron Energy</vt:lpstr>
      <vt:lpstr>HEP gzip dilemma</vt:lpstr>
      <vt:lpstr>CFD Auxiliary file dilemma</vt:lpstr>
      <vt:lpstr>Summary</vt:lpstr>
      <vt:lpstr>Further reading</vt:lpstr>
      <vt:lpstr>The Baler Team</vt:lpstr>
      <vt:lpstr>Backup slides</vt:lpstr>
      <vt:lpstr>1.7x vs 6x compression</vt:lpstr>
      <vt:lpstr>Full variable list (see https://arxiv.org/abs/2305.02283)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Alexander Ekman</cp:lastModifiedBy>
  <cp:revision>2</cp:revision>
  <dcterms:modified xsi:type="dcterms:W3CDTF">2023-05-08T00:04:45Z</dcterms:modified>
</cp:coreProperties>
</file>