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1" r:id="rId3"/>
  </p:sldMasterIdLst>
  <p:notesMasterIdLst>
    <p:notesMasterId r:id="rId25"/>
  </p:notesMasterIdLst>
  <p:handoutMasterIdLst>
    <p:handoutMasterId r:id="rId26"/>
  </p:handoutMasterIdLst>
  <p:sldIdLst>
    <p:sldId id="268" r:id="rId4"/>
    <p:sldId id="320" r:id="rId5"/>
    <p:sldId id="322" r:id="rId6"/>
    <p:sldId id="324" r:id="rId7"/>
    <p:sldId id="328" r:id="rId8"/>
    <p:sldId id="329" r:id="rId9"/>
    <p:sldId id="333" r:id="rId10"/>
    <p:sldId id="330" r:id="rId11"/>
    <p:sldId id="332" r:id="rId12"/>
    <p:sldId id="331" r:id="rId13"/>
    <p:sldId id="335" r:id="rId14"/>
    <p:sldId id="316" r:id="rId15"/>
    <p:sldId id="337" r:id="rId16"/>
    <p:sldId id="313" r:id="rId17"/>
    <p:sldId id="334" r:id="rId18"/>
    <p:sldId id="314" r:id="rId19"/>
    <p:sldId id="327" r:id="rId20"/>
    <p:sldId id="321" r:id="rId21"/>
    <p:sldId id="312" r:id="rId22"/>
    <p:sldId id="310" r:id="rId23"/>
    <p:sldId id="336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C4D"/>
    <a:srgbClr val="4297B9"/>
    <a:srgbClr val="FF0000"/>
    <a:srgbClr val="017701"/>
    <a:srgbClr val="1A1A1A"/>
    <a:srgbClr val="0000FF"/>
    <a:srgbClr val="0000CE"/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686900-D48B-D54B-B9BE-02BF24CD0781}" v="33" dt="2023-05-04T10:13:26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2" autoAdjust="0"/>
    <p:restoredTop sz="94577" autoAdjust="0"/>
  </p:normalViewPr>
  <p:slideViewPr>
    <p:cSldViewPr showGuides="1">
      <p:cViewPr varScale="1">
        <p:scale>
          <a:sx n="98" d="100"/>
          <a:sy n="98" d="100"/>
        </p:scale>
        <p:origin x="232" y="5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Rinaldi" userId="29c7cf97-3f21-4f5f-99d3-c992c343f3d3" providerId="ADAL" clId="{2F686900-D48B-D54B-B9BE-02BF24CD0781}"/>
    <pc:docChg chg="custSel modSld">
      <pc:chgData name="Lorenzo Rinaldi" userId="29c7cf97-3f21-4f5f-99d3-c992c343f3d3" providerId="ADAL" clId="{2F686900-D48B-D54B-B9BE-02BF24CD0781}" dt="2023-05-04T13:33:41.242" v="91" actId="20577"/>
      <pc:docMkLst>
        <pc:docMk/>
      </pc:docMkLst>
      <pc:sldChg chg="modSp mod">
        <pc:chgData name="Lorenzo Rinaldi" userId="29c7cf97-3f21-4f5f-99d3-c992c343f3d3" providerId="ADAL" clId="{2F686900-D48B-D54B-B9BE-02BF24CD0781}" dt="2023-05-04T13:31:51.853" v="16" actId="20577"/>
        <pc:sldMkLst>
          <pc:docMk/>
          <pc:sldMk cId="3600701420" sldId="330"/>
        </pc:sldMkLst>
        <pc:spChg chg="mod">
          <ac:chgData name="Lorenzo Rinaldi" userId="29c7cf97-3f21-4f5f-99d3-c992c343f3d3" providerId="ADAL" clId="{2F686900-D48B-D54B-B9BE-02BF24CD0781}" dt="2023-05-04T13:31:51.853" v="16" actId="20577"/>
          <ac:spMkLst>
            <pc:docMk/>
            <pc:sldMk cId="3600701420" sldId="330"/>
            <ac:spMk id="25" creationId="{58895E42-F46C-A93B-63CC-BAC94038461F}"/>
          </ac:spMkLst>
        </pc:spChg>
      </pc:sldChg>
      <pc:sldChg chg="modSp mod">
        <pc:chgData name="Lorenzo Rinaldi" userId="29c7cf97-3f21-4f5f-99d3-c992c343f3d3" providerId="ADAL" clId="{2F686900-D48B-D54B-B9BE-02BF24CD0781}" dt="2023-05-04T13:33:41.242" v="91" actId="20577"/>
        <pc:sldMkLst>
          <pc:docMk/>
          <pc:sldMk cId="1083668632" sldId="332"/>
        </pc:sldMkLst>
        <pc:spChg chg="mod">
          <ac:chgData name="Lorenzo Rinaldi" userId="29c7cf97-3f21-4f5f-99d3-c992c343f3d3" providerId="ADAL" clId="{2F686900-D48B-D54B-B9BE-02BF24CD0781}" dt="2023-05-04T13:33:41.242" v="91" actId="20577"/>
          <ac:spMkLst>
            <pc:docMk/>
            <pc:sldMk cId="1083668632" sldId="332"/>
            <ac:spMk id="31" creationId="{2E52E76B-A5E8-6DC5-932C-19B21842B8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99E8B9C-CC38-2D69-3D4B-38E26FCD5D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EB14DA-5B76-AB8C-4A08-A903EF28BF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03/05/23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41357F-9F95-568D-3076-20DC67F44D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1EA3C3-293E-F634-3AB6-5AC72E5C0E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DEDA-3D2D-B843-B34C-A982833B75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968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03/05/23</a:t>
            </a:r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D2B8A-9712-AE45-B79B-378EB1FF25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576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69DCE-F781-8C4E-842B-ED797185D2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87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744118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5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 userDrawn="1"/>
        </p:nvCxnSpPr>
        <p:spPr>
          <a:xfrm>
            <a:off x="4367808" y="188640"/>
            <a:ext cx="0" cy="64087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1" y="1701318"/>
            <a:ext cx="3526945" cy="24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12" y="5693184"/>
            <a:ext cx="1583526" cy="111996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4AE421-09DA-412D-AAD7-5E65002B1FDA}"/>
              </a:ext>
            </a:extLst>
          </p:cNvPr>
          <p:cNvSpPr txBox="1"/>
          <p:nvPr userDrawn="1"/>
        </p:nvSpPr>
        <p:spPr>
          <a:xfrm>
            <a:off x="179512" y="65250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4175787" y="6453336"/>
            <a:ext cx="38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57" y="405065"/>
            <a:ext cx="2778684" cy="19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vid19.infn.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hyperlink" Target="https://covid19.infn.i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773554" y="1268760"/>
            <a:ext cx="7341575" cy="2880320"/>
          </a:xfrm>
        </p:spPr>
        <p:txBody>
          <a:bodyPr/>
          <a:lstStyle/>
          <a:p>
            <a:r>
              <a:rPr lang="it-IT" sz="4000" dirty="0"/>
              <a:t>Using </a:t>
            </a:r>
            <a:r>
              <a:rPr lang="it-IT" sz="4000" i="1" dirty="0"/>
              <a:t>ZOOM-events</a:t>
            </a:r>
            <a:r>
              <a:rPr lang="it-IT" sz="4000" dirty="0"/>
              <a:t> for Scientific Conferences: </a:t>
            </a:r>
          </a:p>
          <a:p>
            <a:r>
              <a:rPr lang="it-IT" sz="4000" dirty="0"/>
              <a:t>the ICHEP2022 Experience</a:t>
            </a:r>
          </a:p>
          <a:p>
            <a:endParaRPr lang="it-IT" sz="4000" dirty="0"/>
          </a:p>
          <a:p>
            <a:r>
              <a:rPr lang="it-IT" sz="3200" b="0" i="1" dirty="0"/>
              <a:t>Conferences in Post-Pandemic Times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4773556" y="5158179"/>
            <a:ext cx="6696744" cy="862122"/>
          </a:xfrm>
        </p:spPr>
        <p:txBody>
          <a:bodyPr/>
          <a:lstStyle/>
          <a:p>
            <a:r>
              <a:rPr lang="it-IT" sz="2000" u="sng" dirty="0"/>
              <a:t>Lorenzo Rinaldi</a:t>
            </a:r>
            <a:r>
              <a:rPr lang="it-IT" sz="2000" dirty="0"/>
              <a:t>, Lorenzo Bellagamba, Paolo Giacomelli, Roberto Giacomelli, Stefano Zani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AABD92-62B1-754F-980F-B36B955328FF}"/>
              </a:ext>
            </a:extLst>
          </p:cNvPr>
          <p:cNvSpPr txBox="1"/>
          <p:nvPr/>
        </p:nvSpPr>
        <p:spPr>
          <a:xfrm>
            <a:off x="12268200" y="2046514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hape 60">
            <a:extLst>
              <a:ext uri="{FF2B5EF4-FFF2-40B4-BE49-F238E27FC236}">
                <a16:creationId xmlns:a16="http://schemas.microsoft.com/office/drawing/2014/main" id="{0CF9E291-C799-4940-3CAC-445FCD4585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3547"/>
          <a:stretch/>
        </p:blipFill>
        <p:spPr>
          <a:xfrm>
            <a:off x="962198" y="4542027"/>
            <a:ext cx="2448272" cy="1232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926295-944C-F17F-EFBA-6E1ECC5CC08C}"/>
              </a:ext>
            </a:extLst>
          </p:cNvPr>
          <p:cNvSpPr txBox="1"/>
          <p:nvPr/>
        </p:nvSpPr>
        <p:spPr>
          <a:xfrm>
            <a:off x="854187" y="5733256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BOLOGNA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&amp; CNAF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1880FB-2560-58EA-AFE4-1E89B19D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" y="180472"/>
            <a:ext cx="4218930" cy="12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95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BD8A08C-B9E6-FCA4-A853-D39A694D2F98}"/>
              </a:ext>
            </a:extLst>
          </p:cNvPr>
          <p:cNvSpPr/>
          <p:nvPr/>
        </p:nvSpPr>
        <p:spPr>
          <a:xfrm>
            <a:off x="407368" y="1268760"/>
            <a:ext cx="6624736" cy="44644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Conference Lobby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AC2F611-E8F0-7999-40BF-143D3446935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C1E6E32-83B5-2A8E-0004-5A0A7D102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04664"/>
            <a:ext cx="5424933" cy="576062"/>
          </a:xfrm>
        </p:spPr>
        <p:txBody>
          <a:bodyPr anchor="ctr"/>
          <a:lstStyle/>
          <a:p>
            <a:r>
              <a:rPr lang="it-IT" sz="3600" dirty="0"/>
              <a:t>The Lobby and the Sessions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655A87-3D25-BF65-06EB-EDFBF584B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"/>
          <a:stretch/>
        </p:blipFill>
        <p:spPr bwMode="auto">
          <a:xfrm>
            <a:off x="695400" y="1756313"/>
            <a:ext cx="5904656" cy="3760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7DAC174-6983-4C81-BE3F-8302BB7A47BA}"/>
              </a:ext>
            </a:extLst>
          </p:cNvPr>
          <p:cNvSpPr/>
          <p:nvPr/>
        </p:nvSpPr>
        <p:spPr>
          <a:xfrm>
            <a:off x="7320136" y="282631"/>
            <a:ext cx="3384376" cy="21935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Higgs </a:t>
            </a:r>
            <a:r>
              <a:rPr lang="it-IT" dirty="0" err="1">
                <a:solidFill>
                  <a:schemeClr val="accent4">
                    <a:lumMod val="75000"/>
                  </a:schemeClr>
                </a:solidFill>
              </a:rPr>
              <a:t>Physics</a:t>
            </a:r>
            <a:endParaRPr lang="it-IT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5" name="Immagine 24" descr="Immagine che contiene Sito Web&#10;&#10;Descrizione generata automaticamente">
            <a:extLst>
              <a:ext uri="{FF2B5EF4-FFF2-40B4-BE49-F238E27FC236}">
                <a16:creationId xmlns:a16="http://schemas.microsoft.com/office/drawing/2014/main" id="{958F298E-B615-7F72-4E34-E81AD977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3" y="817617"/>
            <a:ext cx="2520279" cy="1466661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9544AFDC-6E84-AAF8-1B32-4CFD2EB8C8D8}"/>
              </a:ext>
            </a:extLst>
          </p:cNvPr>
          <p:cNvGrpSpPr/>
          <p:nvPr/>
        </p:nvGrpSpPr>
        <p:grpSpPr>
          <a:xfrm>
            <a:off x="8472264" y="1988840"/>
            <a:ext cx="3384376" cy="2193590"/>
            <a:chOff x="8472264" y="1988840"/>
            <a:chExt cx="3384376" cy="2193590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FF371968-EB80-8471-B5BC-243AA4C89701}"/>
                </a:ext>
              </a:extLst>
            </p:cNvPr>
            <p:cNvSpPr/>
            <p:nvPr/>
          </p:nvSpPr>
          <p:spPr>
            <a:xfrm>
              <a:off x="8472264" y="1988840"/>
              <a:ext cx="3384376" cy="219359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it-IT" dirty="0">
                  <a:solidFill>
                    <a:schemeClr val="accent4">
                      <a:lumMod val="75000"/>
                    </a:schemeClr>
                  </a:solidFill>
                </a:rPr>
                <a:t>Neutrino </a:t>
              </a:r>
              <a:r>
                <a:rPr lang="it-IT" dirty="0" err="1">
                  <a:solidFill>
                    <a:schemeClr val="accent4">
                      <a:lumMod val="75000"/>
                    </a:schemeClr>
                  </a:solidFill>
                </a:rPr>
                <a:t>Physics</a:t>
              </a:r>
              <a:endParaRPr lang="it-IT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ED462832-4320-8AD4-CFCE-D8CAB0203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2290" y="2485884"/>
              <a:ext cx="2670009" cy="1495205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DA1507E-24B7-9735-5449-68DC45751485}"/>
              </a:ext>
            </a:extLst>
          </p:cNvPr>
          <p:cNvGrpSpPr/>
          <p:nvPr/>
        </p:nvGrpSpPr>
        <p:grpSpPr>
          <a:xfrm>
            <a:off x="7320136" y="3870713"/>
            <a:ext cx="3384376" cy="2193590"/>
            <a:chOff x="7320136" y="3870713"/>
            <a:chExt cx="3384376" cy="2193590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C4D13645-5DCB-EDF8-10F7-29CFFC308784}"/>
                </a:ext>
              </a:extLst>
            </p:cNvPr>
            <p:cNvSpPr/>
            <p:nvPr/>
          </p:nvSpPr>
          <p:spPr>
            <a:xfrm>
              <a:off x="7320136" y="3870713"/>
              <a:ext cx="3384376" cy="219359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it-IT" dirty="0" err="1">
                  <a:solidFill>
                    <a:schemeClr val="accent4">
                      <a:lumMod val="75000"/>
                    </a:schemeClr>
                  </a:solidFill>
                </a:rPr>
                <a:t>Plenary</a:t>
              </a:r>
              <a:endParaRPr lang="it-IT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10" name="Immagine 9" descr="Immagine che contiene testo, monitor, schermo/paravento, interno&#10;&#10;Descrizione generata automaticamente">
              <a:extLst>
                <a:ext uri="{FF2B5EF4-FFF2-40B4-BE49-F238E27FC236}">
                  <a16:creationId xmlns:a16="http://schemas.microsoft.com/office/drawing/2014/main" id="{C9F295FA-31E2-A116-D01C-5548E194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2184" y="4303172"/>
              <a:ext cx="2520279" cy="157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91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AC2F611-E8F0-7999-40BF-143D3446935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C1E6E32-83B5-2A8E-0004-5A0A7D102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04664"/>
            <a:ext cx="5424933" cy="576062"/>
          </a:xfrm>
        </p:spPr>
        <p:txBody>
          <a:bodyPr anchor="ctr"/>
          <a:lstStyle/>
          <a:p>
            <a:r>
              <a:rPr lang="it-IT" sz="3600" dirty="0"/>
              <a:t>The Lobby and the Sessions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9D3AEA6-9607-3DD6-3AE9-C9B248A87B1E}"/>
              </a:ext>
            </a:extLst>
          </p:cNvPr>
          <p:cNvGrpSpPr/>
          <p:nvPr/>
        </p:nvGrpSpPr>
        <p:grpSpPr>
          <a:xfrm>
            <a:off x="8040216" y="4060397"/>
            <a:ext cx="3384376" cy="2193590"/>
            <a:chOff x="7320136" y="282631"/>
            <a:chExt cx="3384376" cy="2193590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F7DAC174-6983-4C81-BE3F-8302BB7A47BA}"/>
                </a:ext>
              </a:extLst>
            </p:cNvPr>
            <p:cNvSpPr/>
            <p:nvPr/>
          </p:nvSpPr>
          <p:spPr>
            <a:xfrm>
              <a:off x="7320136" y="282631"/>
              <a:ext cx="3384376" cy="219359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it-IT" dirty="0">
                  <a:solidFill>
                    <a:schemeClr val="accent4">
                      <a:lumMod val="75000"/>
                    </a:schemeClr>
                  </a:solidFill>
                </a:rPr>
                <a:t>Higgs </a:t>
              </a:r>
              <a:r>
                <a:rPr lang="it-IT" dirty="0" err="1">
                  <a:solidFill>
                    <a:schemeClr val="accent4">
                      <a:lumMod val="75000"/>
                    </a:schemeClr>
                  </a:solidFill>
                </a:rPr>
                <a:t>Physics</a:t>
              </a:r>
              <a:endParaRPr lang="it-IT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5" name="Immagine 24" descr="Immagine che contiene Sito Web&#10;&#10;Descrizione generata automaticamente">
              <a:extLst>
                <a:ext uri="{FF2B5EF4-FFF2-40B4-BE49-F238E27FC236}">
                  <a16:creationId xmlns:a16="http://schemas.microsoft.com/office/drawing/2014/main" id="{958F298E-B615-7F72-4E34-E81AD977C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52183" y="817617"/>
              <a:ext cx="2520279" cy="1466661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0AB469C-EB0A-7DB2-75AF-31C1ABCEB6A3}"/>
              </a:ext>
            </a:extLst>
          </p:cNvPr>
          <p:cNvGrpSpPr/>
          <p:nvPr/>
        </p:nvGrpSpPr>
        <p:grpSpPr>
          <a:xfrm>
            <a:off x="474265" y="1052736"/>
            <a:ext cx="6624736" cy="4464496"/>
            <a:chOff x="407368" y="1268760"/>
            <a:chExt cx="6624736" cy="446449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BD8A08C-B9E6-FCA4-A853-D39A694D2F98}"/>
                </a:ext>
              </a:extLst>
            </p:cNvPr>
            <p:cNvSpPr/>
            <p:nvPr/>
          </p:nvSpPr>
          <p:spPr>
            <a:xfrm>
              <a:off x="407368" y="1268760"/>
              <a:ext cx="6624736" cy="44644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it-IT" b="1" dirty="0">
                  <a:solidFill>
                    <a:schemeClr val="accent1">
                      <a:lumMod val="75000"/>
                    </a:schemeClr>
                  </a:solidFill>
                </a:rPr>
                <a:t>Conference Lobby</a:t>
              </a:r>
            </a:p>
            <a:p>
              <a:pPr algn="ctr"/>
              <a:r>
                <a:rPr lang="it-IT" b="1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it-IT" b="1" dirty="0" err="1">
                  <a:solidFill>
                    <a:schemeClr val="accent1">
                      <a:lumMod val="75000"/>
                    </a:schemeClr>
                  </a:solidFill>
                </a:rPr>
                <a:t>calendar</a:t>
              </a:r>
              <a:r>
                <a:rPr lang="it-IT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it-IT" b="1" dirty="0" err="1">
                  <a:solidFill>
                    <a:schemeClr val="accent1">
                      <a:lumMod val="75000"/>
                    </a:schemeClr>
                  </a:solidFill>
                </a:rPr>
                <a:t>view</a:t>
              </a:r>
              <a:r>
                <a:rPr lang="it-IT" b="1" dirty="0">
                  <a:solidFill>
                    <a:schemeClr val="accent1">
                      <a:lumMod val="75000"/>
                    </a:schemeClr>
                  </a:solidFill>
                </a:rPr>
                <a:t>)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4D42DFF-3FC3-BFEA-7367-C000F63C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51" y="1988840"/>
              <a:ext cx="6289708" cy="3384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66B28910-F96B-9EB1-3EAA-463E6E5768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4166" r="5627" b="2655"/>
          <a:stretch/>
        </p:blipFill>
        <p:spPr bwMode="auto">
          <a:xfrm>
            <a:off x="8688288" y="995305"/>
            <a:ext cx="1797050" cy="21888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D58D3483-DCA3-E7B2-9DF9-2FB84A0B7AA1}"/>
              </a:ext>
            </a:extLst>
          </p:cNvPr>
          <p:cNvSpPr/>
          <p:nvPr/>
        </p:nvSpPr>
        <p:spPr>
          <a:xfrm>
            <a:off x="7392144" y="2089727"/>
            <a:ext cx="648072" cy="2880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82EE1723-7B00-C041-F6E9-E23958DF0525}"/>
              </a:ext>
            </a:extLst>
          </p:cNvPr>
          <p:cNvSpPr/>
          <p:nvPr/>
        </p:nvSpPr>
        <p:spPr>
          <a:xfrm rot="5400000">
            <a:off x="9264350" y="3504269"/>
            <a:ext cx="648072" cy="2880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8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1C8C1E6-8A9D-11DB-14AF-CEF1AA4544DA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0A4DEFC-B4D4-BCC8-CD1B-7D604FE26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it-IT" sz="3600" dirty="0" err="1"/>
              <a:t>Parallel</a:t>
            </a:r>
            <a:r>
              <a:rPr lang="it-IT" sz="3600" dirty="0"/>
              <a:t> sessions </a:t>
            </a:r>
            <a:r>
              <a:rPr lang="it-IT" sz="3600" dirty="0" err="1"/>
              <a:t>configuration</a:t>
            </a:r>
            <a:r>
              <a:rPr lang="it-IT" sz="3600" dirty="0"/>
              <a:t>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ACB210-6F18-B7A4-E01D-57E39BBF8F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631" y="1340768"/>
            <a:ext cx="10537501" cy="4392487"/>
          </a:xfrm>
        </p:spPr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dedicated</a:t>
            </a:r>
            <a:r>
              <a:rPr lang="it-IT" dirty="0"/>
              <a:t>  </a:t>
            </a:r>
            <a:r>
              <a:rPr lang="it-IT" i="1" dirty="0"/>
              <a:t>ZOOM-events </a:t>
            </a:r>
            <a:r>
              <a:rPr lang="it-IT" dirty="0"/>
              <a:t>session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 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active</a:t>
            </a:r>
            <a:r>
              <a:rPr lang="it-IT" dirty="0"/>
              <a:t> </a:t>
            </a:r>
            <a:r>
              <a:rPr lang="it-IT" dirty="0" err="1"/>
              <a:t>parallel</a:t>
            </a:r>
            <a:r>
              <a:rPr lang="it-IT" dirty="0"/>
              <a:t> session in a </a:t>
            </a:r>
            <a:r>
              <a:rPr lang="it-IT" dirty="0" err="1"/>
              <a:t>given</a:t>
            </a:r>
            <a:r>
              <a:rPr lang="it-IT" dirty="0"/>
              <a:t> time window</a:t>
            </a:r>
          </a:p>
          <a:p>
            <a:endParaRPr lang="it-IT" dirty="0"/>
          </a:p>
          <a:p>
            <a:r>
              <a:rPr lang="it-IT" dirty="0"/>
              <a:t>Common account (ichep2022_XX) </a:t>
            </a:r>
            <a:r>
              <a:rPr lang="it-IT" dirty="0" err="1"/>
              <a:t>created</a:t>
            </a:r>
            <a:r>
              <a:rPr lang="it-IT" dirty="0"/>
              <a:t> for ZOOM session management (i.e. session </a:t>
            </a:r>
            <a:r>
              <a:rPr lang="it-IT" dirty="0" err="1"/>
              <a:t>start</a:t>
            </a:r>
            <a:r>
              <a:rPr lang="it-IT" dirty="0" err="1">
                <a:sym typeface="Wingdings" pitchFamily="2" charset="2"/>
              </a:rPr>
              <a:t>delicate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 err="1">
                <a:sym typeface="Wingdings" pitchFamily="2" charset="2"/>
              </a:rPr>
              <a:t>operation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ZOOM-speaker </a:t>
            </a:r>
            <a:r>
              <a:rPr lang="it-IT" dirty="0" err="1"/>
              <a:t>role</a:t>
            </a:r>
            <a:r>
              <a:rPr lang="it-IT" dirty="0"/>
              <a:t> </a:t>
            </a:r>
            <a:r>
              <a:rPr lang="it-IT" dirty="0" err="1"/>
              <a:t>assigned</a:t>
            </a:r>
            <a:r>
              <a:rPr lang="it-IT" dirty="0"/>
              <a:t> to the </a:t>
            </a:r>
            <a:r>
              <a:rPr lang="it-IT" dirty="0" err="1"/>
              <a:t>parallel</a:t>
            </a:r>
            <a:r>
              <a:rPr lang="it-IT" dirty="0"/>
              <a:t> session </a:t>
            </a:r>
            <a:r>
              <a:rPr lang="it-IT" dirty="0" err="1"/>
              <a:t>convenors</a:t>
            </a:r>
            <a:r>
              <a:rPr lang="it-IT" dirty="0"/>
              <a:t> and to the common account. </a:t>
            </a:r>
            <a:r>
              <a:rPr lang="it-IT" dirty="0" err="1"/>
              <a:t>Convenors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know the </a:t>
            </a:r>
            <a:r>
              <a:rPr lang="it-IT" dirty="0" err="1"/>
              <a:t>credentials</a:t>
            </a:r>
            <a:r>
              <a:rPr lang="it-IT" dirty="0"/>
              <a:t> to access and </a:t>
            </a:r>
            <a:r>
              <a:rPr lang="it-IT" dirty="0" err="1"/>
              <a:t>manage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rooms</a:t>
            </a:r>
          </a:p>
          <a:p>
            <a:r>
              <a:rPr lang="it-IT" dirty="0"/>
              <a:t>(</a:t>
            </a:r>
            <a:r>
              <a:rPr lang="it-IT" dirty="0" err="1"/>
              <a:t>instruction</a:t>
            </a:r>
            <a:r>
              <a:rPr lang="it-IT" dirty="0"/>
              <a:t> check-list </a:t>
            </a:r>
            <a:r>
              <a:rPr lang="it-IT" dirty="0" err="1"/>
              <a:t>provided</a:t>
            </a:r>
            <a:r>
              <a:rPr lang="it-IT" dirty="0"/>
              <a:t> to </a:t>
            </a:r>
            <a:r>
              <a:rPr lang="it-IT" dirty="0" err="1"/>
              <a:t>convs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entered</a:t>
            </a:r>
            <a:r>
              <a:rPr lang="it-IT" dirty="0"/>
              <a:t> the sessions with </a:t>
            </a:r>
            <a:r>
              <a:rPr lang="it-IT" dirty="0" err="1"/>
              <a:t>muted</a:t>
            </a:r>
            <a:r>
              <a:rPr lang="it-IT" dirty="0"/>
              <a:t> </a:t>
            </a:r>
            <a:r>
              <a:rPr lang="it-IT" dirty="0" err="1"/>
              <a:t>microphone</a:t>
            </a:r>
            <a:r>
              <a:rPr lang="it-IT" dirty="0"/>
              <a:t> and camera off</a:t>
            </a:r>
          </a:p>
          <a:p>
            <a:endParaRPr lang="it-IT" dirty="0"/>
          </a:p>
          <a:p>
            <a:r>
              <a:rPr lang="it-IT" dirty="0" err="1"/>
              <a:t>Convenors</a:t>
            </a:r>
            <a:r>
              <a:rPr lang="it-IT" dirty="0"/>
              <a:t> </a:t>
            </a:r>
            <a:r>
              <a:rPr lang="it-IT" dirty="0" err="1"/>
              <a:t>invited</a:t>
            </a:r>
            <a:r>
              <a:rPr lang="it-IT" dirty="0"/>
              <a:t>  remote speakers to </a:t>
            </a:r>
            <a:r>
              <a:rPr lang="it-IT" dirty="0" err="1"/>
              <a:t>unmute</a:t>
            </a:r>
            <a:r>
              <a:rPr lang="it-IT" dirty="0"/>
              <a:t>, slide shows </a:t>
            </a:r>
            <a:r>
              <a:rPr lang="it-IT" dirty="0" err="1"/>
              <a:t>driven</a:t>
            </a:r>
            <a:r>
              <a:rPr lang="it-IT" dirty="0"/>
              <a:t> by the </a:t>
            </a:r>
            <a:r>
              <a:rPr lang="it-IT" dirty="0" err="1"/>
              <a:t>convenors</a:t>
            </a:r>
            <a:r>
              <a:rPr lang="it-IT" dirty="0"/>
              <a:t> from </a:t>
            </a:r>
            <a:r>
              <a:rPr lang="it-IT" dirty="0" err="1"/>
              <a:t>real</a:t>
            </a:r>
            <a:r>
              <a:rPr lang="it-IT" dirty="0"/>
              <a:t> rooms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7234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1C8C1E6-8A9D-11DB-14AF-CEF1AA4544DA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0A4DEFC-B4D4-BCC8-CD1B-7D604FE26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it-IT" sz="3600" dirty="0" err="1"/>
              <a:t>Plenary</a:t>
            </a:r>
            <a:r>
              <a:rPr lang="it-IT" sz="3600" dirty="0"/>
              <a:t> sessions </a:t>
            </a:r>
            <a:r>
              <a:rPr lang="it-IT" sz="3600" dirty="0" err="1"/>
              <a:t>configuration</a:t>
            </a:r>
            <a:r>
              <a:rPr lang="it-IT" sz="3600" dirty="0"/>
              <a:t>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D9A85F-2E8B-1B50-B9D8-302026031C56}"/>
              </a:ext>
            </a:extLst>
          </p:cNvPr>
          <p:cNvSpPr txBox="1"/>
          <p:nvPr/>
        </p:nvSpPr>
        <p:spPr>
          <a:xfrm>
            <a:off x="656314" y="1646661"/>
            <a:ext cx="111038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Plenary</a:t>
            </a:r>
            <a:r>
              <a:rPr lang="it-IT" b="1" dirty="0"/>
              <a:t> sessions</a:t>
            </a:r>
          </a:p>
          <a:p>
            <a:endParaRPr lang="it-IT" b="1" dirty="0"/>
          </a:p>
          <a:p>
            <a:r>
              <a:rPr lang="it-IT" dirty="0" err="1"/>
              <a:t>Dedicated</a:t>
            </a:r>
            <a:r>
              <a:rPr lang="it-IT" dirty="0"/>
              <a:t>  </a:t>
            </a:r>
            <a:r>
              <a:rPr lang="it-IT" i="1" dirty="0"/>
              <a:t>ZOOM-events</a:t>
            </a:r>
            <a:r>
              <a:rPr lang="it-IT" dirty="0"/>
              <a:t> sessions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created</a:t>
            </a:r>
            <a:r>
              <a:rPr lang="it-IT" dirty="0"/>
              <a:t> for the 6 </a:t>
            </a:r>
            <a:r>
              <a:rPr lang="it-IT" dirty="0" err="1"/>
              <a:t>plenary</a:t>
            </a:r>
            <a:r>
              <a:rPr lang="it-IT" dirty="0"/>
              <a:t> sessions (</a:t>
            </a:r>
            <a:r>
              <a:rPr lang="it-IT" dirty="0" err="1"/>
              <a:t>morning-afternoon</a:t>
            </a:r>
            <a:r>
              <a:rPr lang="it-IT" dirty="0"/>
              <a:t> of</a:t>
            </a:r>
            <a:r>
              <a:rPr lang="it-IT" b="1" dirty="0"/>
              <a:t> </a:t>
            </a:r>
            <a:r>
              <a:rPr lang="it-IT" dirty="0"/>
              <a:t>11</a:t>
            </a:r>
            <a:r>
              <a:rPr lang="it-IT" baseline="30000" dirty="0"/>
              <a:t>th</a:t>
            </a:r>
            <a:r>
              <a:rPr lang="it-IT" dirty="0"/>
              <a:t> – 12</a:t>
            </a:r>
            <a:r>
              <a:rPr lang="it-IT" baseline="30000" dirty="0"/>
              <a:t>th</a:t>
            </a:r>
            <a:r>
              <a:rPr lang="it-IT" dirty="0"/>
              <a:t> </a:t>
            </a:r>
            <a:r>
              <a:rPr lang="it-IT" dirty="0" err="1"/>
              <a:t>July</a:t>
            </a:r>
            <a:r>
              <a:rPr lang="it-IT" b="1" dirty="0"/>
              <a:t>)</a:t>
            </a:r>
          </a:p>
          <a:p>
            <a:endParaRPr lang="it-IT" dirty="0"/>
          </a:p>
          <a:p>
            <a:r>
              <a:rPr lang="it-IT" dirty="0"/>
              <a:t>Common account </a:t>
            </a:r>
            <a:r>
              <a:rPr lang="it-IT" dirty="0" err="1"/>
              <a:t>created</a:t>
            </a:r>
            <a:r>
              <a:rPr lang="it-IT" dirty="0"/>
              <a:t> for ZOOM session management (ichep2022_00).</a:t>
            </a:r>
          </a:p>
          <a:p>
            <a:r>
              <a:rPr lang="it-IT" dirty="0" err="1"/>
              <a:t>Plenary</a:t>
            </a:r>
            <a:r>
              <a:rPr lang="it-IT" dirty="0"/>
              <a:t> </a:t>
            </a:r>
            <a:r>
              <a:rPr lang="it-IT" dirty="0" err="1"/>
              <a:t>configured</a:t>
            </a:r>
            <a:r>
              <a:rPr lang="it-IT" dirty="0"/>
              <a:t> in broadcast </a:t>
            </a:r>
            <a:r>
              <a:rPr lang="it-IT" dirty="0" err="1"/>
              <a:t>modality</a:t>
            </a:r>
            <a:r>
              <a:rPr lang="it-IT" dirty="0"/>
              <a:t> (no </a:t>
            </a:r>
            <a:r>
              <a:rPr lang="it-IT" dirty="0" err="1"/>
              <a:t>possibility</a:t>
            </a:r>
            <a:r>
              <a:rPr lang="it-IT" dirty="0"/>
              <a:t> for </a:t>
            </a:r>
            <a:r>
              <a:rPr lang="it-IT" dirty="0" err="1"/>
              <a:t>connected</a:t>
            </a:r>
            <a:r>
              <a:rPr lang="it-IT" dirty="0"/>
              <a:t> people to use the </a:t>
            </a:r>
            <a:r>
              <a:rPr lang="it-IT" dirty="0" err="1"/>
              <a:t>microphone</a:t>
            </a:r>
            <a:r>
              <a:rPr lang="it-IT" dirty="0"/>
              <a:t>, </a:t>
            </a:r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write</a:t>
            </a:r>
            <a:r>
              <a:rPr lang="it-IT" dirty="0"/>
              <a:t> </a:t>
            </a:r>
            <a:r>
              <a:rPr lang="it-IT" dirty="0" err="1"/>
              <a:t>questions</a:t>
            </a:r>
            <a:r>
              <a:rPr lang="it-IT" dirty="0"/>
              <a:t> on the chat</a:t>
            </a:r>
          </a:p>
          <a:p>
            <a:endParaRPr lang="it-IT" dirty="0"/>
          </a:p>
          <a:p>
            <a:r>
              <a:rPr lang="it-IT" dirty="0"/>
              <a:t>Speaker </a:t>
            </a:r>
            <a:r>
              <a:rPr lang="it-IT" dirty="0" err="1"/>
              <a:t>role</a:t>
            </a:r>
            <a:r>
              <a:rPr lang="it-IT" dirty="0"/>
              <a:t> </a:t>
            </a:r>
            <a:r>
              <a:rPr lang="it-IT" dirty="0" err="1"/>
              <a:t>granted</a:t>
            </a:r>
            <a:r>
              <a:rPr lang="it-IT" dirty="0"/>
              <a:t> to remote speakers</a:t>
            </a:r>
          </a:p>
        </p:txBody>
      </p:sp>
    </p:spTree>
    <p:extLst>
      <p:ext uri="{BB962C8B-B14F-4D97-AF65-F5344CB8AC3E}">
        <p14:creationId xmlns:p14="http://schemas.microsoft.com/office/powerpoint/2010/main" val="2443424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1B1E027-15D3-C477-F7C4-71D81EE56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it-IT" sz="3600" dirty="0"/>
              <a:t>Survey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366A913-DFFF-83B2-E130-61224A5263CB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8743A9F-F54F-4AFB-D659-0868F03B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8" r="6094"/>
          <a:stretch/>
        </p:blipFill>
        <p:spPr>
          <a:xfrm>
            <a:off x="263352" y="2215880"/>
            <a:ext cx="5476042" cy="28693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B77CE0-287D-71A6-FCF1-27D5E424F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23" r="3187"/>
          <a:stretch/>
        </p:blipFill>
        <p:spPr>
          <a:xfrm>
            <a:off x="6085469" y="2215880"/>
            <a:ext cx="5726685" cy="28693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3F1BBF-21B8-8E06-E4A9-C28327EEC5D8}"/>
              </a:ext>
            </a:extLst>
          </p:cNvPr>
          <p:cNvSpPr txBox="1"/>
          <p:nvPr/>
        </p:nvSpPr>
        <p:spPr>
          <a:xfrm>
            <a:off x="1096201" y="1275488"/>
            <a:ext cx="9286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More </a:t>
            </a:r>
            <a:r>
              <a:rPr lang="it-IT" sz="2000" dirty="0" err="1"/>
              <a:t>than</a:t>
            </a:r>
            <a:r>
              <a:rPr lang="it-IT" sz="2000" dirty="0"/>
              <a:t> 500 </a:t>
            </a:r>
            <a:r>
              <a:rPr lang="it-IT" sz="2000" dirty="0" err="1"/>
              <a:t>attendees</a:t>
            </a:r>
            <a:r>
              <a:rPr lang="it-IT" sz="2000" dirty="0"/>
              <a:t> </a:t>
            </a:r>
            <a:r>
              <a:rPr lang="it-IT" sz="2000" dirty="0" err="1"/>
              <a:t>answered</a:t>
            </a:r>
            <a:r>
              <a:rPr lang="it-IT" sz="2000" dirty="0"/>
              <a:t> the survey </a:t>
            </a:r>
            <a:r>
              <a:rPr lang="it-IT" sz="2000" dirty="0" err="1"/>
              <a:t>distributed</a:t>
            </a:r>
            <a:r>
              <a:rPr lang="it-IT" sz="2000" dirty="0"/>
              <a:t> </a:t>
            </a:r>
            <a:r>
              <a:rPr lang="it-IT" sz="2000" dirty="0" err="1"/>
              <a:t>soon</a:t>
            </a:r>
            <a:r>
              <a:rPr lang="it-IT" sz="2000" dirty="0"/>
              <a:t> after the conference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41E22F-E3A7-B8D5-F201-8387E05ABF9E}"/>
              </a:ext>
            </a:extLst>
          </p:cNvPr>
          <p:cNvSpPr txBox="1"/>
          <p:nvPr/>
        </p:nvSpPr>
        <p:spPr>
          <a:xfrm>
            <a:off x="1731713" y="5764968"/>
            <a:ext cx="8707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 general </a:t>
            </a:r>
            <a:r>
              <a:rPr lang="it-IT" sz="2000" b="1" dirty="0" err="1"/>
              <a:t>very</a:t>
            </a:r>
            <a:r>
              <a:rPr lang="it-IT" sz="2000" b="1" dirty="0"/>
              <a:t> positive </a:t>
            </a:r>
            <a:r>
              <a:rPr lang="it-IT" sz="2000" dirty="0"/>
              <a:t>feedback (</a:t>
            </a:r>
            <a:r>
              <a:rPr lang="it-IT" sz="2000" dirty="0" err="1"/>
              <a:t>here</a:t>
            </a:r>
            <a:r>
              <a:rPr lang="it-IT" sz="2000" dirty="0"/>
              <a:t> </a:t>
            </a:r>
            <a:r>
              <a:rPr lang="it-IT" sz="2000" dirty="0" err="1"/>
              <a:t>reported</a:t>
            </a:r>
            <a:r>
              <a:rPr lang="it-IT" sz="2000" dirty="0"/>
              <a:t> </a:t>
            </a:r>
            <a:r>
              <a:rPr lang="it-IT" sz="2000" dirty="0" err="1"/>
              <a:t>answers</a:t>
            </a:r>
            <a:r>
              <a:rPr lang="it-IT" sz="2000" dirty="0"/>
              <a:t> on online </a:t>
            </a:r>
            <a:r>
              <a:rPr lang="it-IT" sz="2000" dirty="0" err="1"/>
              <a:t>participation</a:t>
            </a:r>
            <a:r>
              <a:rPr lang="it-IT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08456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BAB2F52-23D5-91D2-3405-89728B9E8C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it-IT" sz="3600" dirty="0"/>
              <a:t>Outlook and </a:t>
            </a:r>
            <a:r>
              <a:rPr lang="it-IT" sz="3600" dirty="0" err="1"/>
              <a:t>conclusions</a:t>
            </a:r>
            <a:endParaRPr lang="it-IT" sz="36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B90E47-A989-DAD4-4F9A-9623BBA028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051" y="1412875"/>
            <a:ext cx="11233149" cy="3528293"/>
          </a:xfrm>
        </p:spPr>
        <p:txBody>
          <a:bodyPr/>
          <a:lstStyle/>
          <a:p>
            <a:r>
              <a:rPr lang="it-IT" sz="2000" b="1" dirty="0"/>
              <a:t>ICHEP2022</a:t>
            </a:r>
            <a:r>
              <a:rPr lang="it-IT" sz="2000" dirty="0"/>
              <a:t> conference </a:t>
            </a:r>
            <a:r>
              <a:rPr lang="it-IT" sz="2000" dirty="0" err="1"/>
              <a:t>was</a:t>
            </a:r>
            <a:r>
              <a:rPr lang="it-IT" sz="2000"/>
              <a:t> held</a:t>
            </a:r>
            <a:r>
              <a:rPr lang="it-IT" sz="2000" dirty="0"/>
              <a:t> in Bologna (in </a:t>
            </a:r>
            <a:r>
              <a:rPr lang="it-IT" sz="2000" dirty="0" err="1"/>
              <a:t>presence</a:t>
            </a:r>
            <a:r>
              <a:rPr lang="it-IT" sz="2000" dirty="0"/>
              <a:t>) with the </a:t>
            </a:r>
            <a:r>
              <a:rPr lang="it-IT" sz="2000" dirty="0" err="1"/>
              <a:t>possibility</a:t>
            </a:r>
            <a:r>
              <a:rPr lang="it-IT" sz="2000" dirty="0"/>
              <a:t> of remote </a:t>
            </a:r>
            <a:r>
              <a:rPr lang="it-IT" sz="2000" dirty="0" err="1"/>
              <a:t>attendance</a:t>
            </a:r>
            <a:r>
              <a:rPr lang="it-IT" sz="2000" dirty="0"/>
              <a:t> with the </a:t>
            </a:r>
            <a:r>
              <a:rPr lang="it-IT" sz="2000" i="1" dirty="0"/>
              <a:t>ZOOM-events</a:t>
            </a:r>
            <a:r>
              <a:rPr lang="it-IT" sz="2000" dirty="0"/>
              <a:t> </a:t>
            </a:r>
            <a:r>
              <a:rPr lang="it-IT" sz="2000" dirty="0" err="1"/>
              <a:t>platform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Due to the covid19 pandemic trend, </a:t>
            </a:r>
            <a:r>
              <a:rPr lang="it-IT" sz="2000" dirty="0" err="1"/>
              <a:t>several</a:t>
            </a:r>
            <a:r>
              <a:rPr lang="it-IT" sz="2000" dirty="0"/>
              <a:t> in-</a:t>
            </a:r>
            <a:r>
              <a:rPr lang="it-IT" sz="2000" dirty="0" err="1"/>
              <a:t>presence</a:t>
            </a:r>
            <a:r>
              <a:rPr lang="it-IT" sz="2000" dirty="0"/>
              <a:t> </a:t>
            </a:r>
            <a:r>
              <a:rPr lang="it-IT" sz="2000" dirty="0" err="1"/>
              <a:t>participants</a:t>
            </a:r>
            <a:r>
              <a:rPr lang="it-IT" sz="2000" dirty="0"/>
              <a:t> </a:t>
            </a:r>
            <a:r>
              <a:rPr lang="it-IT" sz="2000" dirty="0" err="1"/>
              <a:t>switched</a:t>
            </a:r>
            <a:r>
              <a:rPr lang="it-IT" sz="2000" dirty="0"/>
              <a:t> to on-line </a:t>
            </a:r>
            <a:r>
              <a:rPr lang="it-IT" sz="2000" dirty="0" err="1"/>
              <a:t>modality</a:t>
            </a:r>
            <a:r>
              <a:rPr lang="it-IT" sz="2000" dirty="0"/>
              <a:t> (last minute!)</a:t>
            </a:r>
          </a:p>
          <a:p>
            <a:endParaRPr lang="it-IT" sz="2000" dirty="0"/>
          </a:p>
          <a:p>
            <a:r>
              <a:rPr lang="it-IT" sz="2000" b="1" dirty="0"/>
              <a:t>Intense</a:t>
            </a:r>
            <a:r>
              <a:rPr lang="it-IT" sz="2000" dirty="0"/>
              <a:t> </a:t>
            </a:r>
            <a:r>
              <a:rPr lang="it-IT" sz="2000" dirty="0" err="1"/>
              <a:t>amount</a:t>
            </a:r>
            <a:r>
              <a:rPr lang="it-IT" sz="2000" dirty="0"/>
              <a:t> of work for </a:t>
            </a:r>
            <a:r>
              <a:rPr lang="it-IT" sz="2000" dirty="0" err="1"/>
              <a:t>configuring</a:t>
            </a:r>
            <a:r>
              <a:rPr lang="it-IT" sz="2000" dirty="0"/>
              <a:t> and </a:t>
            </a:r>
            <a:r>
              <a:rPr lang="it-IT" sz="2000" dirty="0" err="1"/>
              <a:t>managing</a:t>
            </a:r>
            <a:r>
              <a:rPr lang="it-IT" sz="2000" dirty="0"/>
              <a:t> the </a:t>
            </a:r>
            <a:r>
              <a:rPr lang="it-IT" sz="2000" i="1" dirty="0"/>
              <a:t>ZOOM-events</a:t>
            </a:r>
            <a:r>
              <a:rPr lang="it-IT" sz="2000" dirty="0"/>
              <a:t> </a:t>
            </a:r>
            <a:r>
              <a:rPr lang="it-IT" sz="2000" dirty="0" err="1"/>
              <a:t>platform</a:t>
            </a:r>
            <a:r>
              <a:rPr lang="it-IT" sz="2000" dirty="0"/>
              <a:t> and for user support</a:t>
            </a:r>
          </a:p>
          <a:p>
            <a:endParaRPr lang="it-IT" sz="2000" dirty="0"/>
          </a:p>
          <a:p>
            <a:r>
              <a:rPr lang="it-IT" sz="2000" b="1" dirty="0" err="1"/>
              <a:t>Excellent</a:t>
            </a:r>
            <a:r>
              <a:rPr lang="it-IT" sz="2000" dirty="0"/>
              <a:t> performance of the online </a:t>
            </a:r>
            <a:r>
              <a:rPr lang="it-IT" sz="2000" dirty="0" err="1"/>
              <a:t>participation</a:t>
            </a:r>
            <a:r>
              <a:rPr lang="it-IT" sz="2000" dirty="0"/>
              <a:t>, </a:t>
            </a:r>
            <a:r>
              <a:rPr lang="it-IT" sz="2000" dirty="0" err="1"/>
              <a:t>very</a:t>
            </a:r>
            <a:r>
              <a:rPr lang="it-IT" sz="2000" dirty="0"/>
              <a:t> high </a:t>
            </a:r>
            <a:r>
              <a:rPr lang="it-IT" sz="2000" dirty="0" err="1"/>
              <a:t>satisfaction</a:t>
            </a:r>
            <a:r>
              <a:rPr lang="it-IT" sz="2000" dirty="0"/>
              <a:t> </a:t>
            </a:r>
            <a:r>
              <a:rPr lang="it-IT" sz="2000" dirty="0" err="1"/>
              <a:t>level</a:t>
            </a:r>
            <a:r>
              <a:rPr lang="it-IT" sz="2000" dirty="0"/>
              <a:t> from </a:t>
            </a:r>
            <a:r>
              <a:rPr lang="it-IT" sz="2000" dirty="0" err="1"/>
              <a:t>participants</a:t>
            </a:r>
            <a:endParaRPr lang="it-IT" sz="2000" dirty="0"/>
          </a:p>
          <a:p>
            <a:endParaRPr lang="it-IT" sz="20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1110F0B-63FB-3665-B22F-E9085578DCDE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962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5F72E35-9CE7-BC84-D2D7-6CE42BB8D9B0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05F9863-D3A0-0E44-CC6D-0BE55F024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337554"/>
            <a:ext cx="11233149" cy="648071"/>
          </a:xfrm>
        </p:spPr>
        <p:txBody>
          <a:bodyPr anchor="ctr"/>
          <a:lstStyle/>
          <a:p>
            <a:pPr algn="ctr"/>
            <a:r>
              <a:rPr lang="it-IT" sz="3600" dirty="0"/>
              <a:t>Thank </a:t>
            </a:r>
            <a:r>
              <a:rPr lang="it-IT" sz="3600" dirty="0" err="1"/>
              <a:t>you</a:t>
            </a:r>
            <a:r>
              <a:rPr lang="it-IT" sz="3600" dirty="0"/>
              <a:t>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429A709-2FB5-B32B-5C1F-93129510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59" y="739852"/>
            <a:ext cx="9173682" cy="5378296"/>
          </a:xfrm>
          <a:prstGeom prst="rect">
            <a:avLst/>
          </a:prstGeom>
        </p:spPr>
      </p:pic>
      <p:sp>
        <p:nvSpPr>
          <p:cNvPr id="5" name="Segnaposto testo 1">
            <a:extLst>
              <a:ext uri="{FF2B5EF4-FFF2-40B4-BE49-F238E27FC236}">
                <a16:creationId xmlns:a16="http://schemas.microsoft.com/office/drawing/2014/main" id="{22483AFE-65A3-4A22-779C-C519FA1364CF}"/>
              </a:ext>
            </a:extLst>
          </p:cNvPr>
          <p:cNvSpPr txBox="1">
            <a:spLocks/>
          </p:cNvSpPr>
          <p:nvPr/>
        </p:nvSpPr>
        <p:spPr>
          <a:xfrm>
            <a:off x="1919586" y="6111185"/>
            <a:ext cx="8352878" cy="6480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BD2B0B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800" b="0" dirty="0" err="1"/>
              <a:t>lorenzo.rinaldi@unibo.it</a:t>
            </a:r>
            <a:endParaRPr lang="it-IT" sz="1800" b="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C1886E8-5342-16D1-2ADC-CA37B5D33D8C}"/>
              </a:ext>
            </a:extLst>
          </p:cNvPr>
          <p:cNvSpPr/>
          <p:nvPr/>
        </p:nvSpPr>
        <p:spPr>
          <a:xfrm>
            <a:off x="94341" y="6165304"/>
            <a:ext cx="745075" cy="6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logo_infn.png">
            <a:extLst>
              <a:ext uri="{FF2B5EF4-FFF2-40B4-BE49-F238E27FC236}">
                <a16:creationId xmlns:a16="http://schemas.microsoft.com/office/drawing/2014/main" id="{F6909A46-3C4D-C8BD-F99E-DA7761D0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286" y1="82643" x2="24286" y2="82643"/>
                        <a14:foregroundMark x1="24286" y1="45643" x2="24286" y2="45643"/>
                        <a14:foregroundMark x1="35500" y1="49714" x2="35500" y2="49714"/>
                        <a14:foregroundMark x1="53214" y1="53714" x2="53214" y2="53714"/>
                        <a14:foregroundMark x1="81357" y1="23143" x2="81357" y2="23143"/>
                        <a14:backgroundMark x1="66857" y1="54500" x2="66857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32" y="5531858"/>
            <a:ext cx="1267826" cy="12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Universit___di_Bologna.ai.ps">
            <a:extLst>
              <a:ext uri="{FF2B5EF4-FFF2-40B4-BE49-F238E27FC236}">
                <a16:creationId xmlns:a16="http://schemas.microsoft.com/office/drawing/2014/main" id="{AE9D2147-3158-3280-9DAE-2D1604B79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1" t="47726" r="48251" b="49496"/>
          <a:stretch/>
        </p:blipFill>
        <p:spPr>
          <a:xfrm>
            <a:off x="162728" y="5727932"/>
            <a:ext cx="936054" cy="874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778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73B180F1-85D9-BC03-6039-CFE1FE392A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7488" y="3017921"/>
            <a:ext cx="9217024" cy="432370"/>
          </a:xfrm>
        </p:spPr>
        <p:txBody>
          <a:bodyPr/>
          <a:lstStyle/>
          <a:p>
            <a:pPr algn="ctr"/>
            <a:r>
              <a:rPr lang="it-IT" dirty="0"/>
              <a:t>backup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430532F-08F8-AED8-333B-D2FF86E4F845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737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D21B126-4491-1CC1-A054-976F3B44C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sz="2800" dirty="0" err="1"/>
              <a:t>Past</a:t>
            </a:r>
            <a:r>
              <a:rPr lang="it-IT" sz="2800" dirty="0"/>
              <a:t> ICHEP </a:t>
            </a:r>
            <a:r>
              <a:rPr lang="it-IT" sz="2800" dirty="0" err="1"/>
              <a:t>editions</a:t>
            </a:r>
            <a:endParaRPr lang="it-IT" sz="2800" dirty="0"/>
          </a:p>
        </p:txBody>
      </p:sp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4EDB2F8E-E9C7-2790-C865-308A31D3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78"/>
          <a:stretch/>
        </p:blipFill>
        <p:spPr>
          <a:xfrm>
            <a:off x="695400" y="1124744"/>
            <a:ext cx="9907209" cy="496855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D4AC571F-4806-9D8F-86AA-F54BB019CA80}"/>
              </a:ext>
            </a:extLst>
          </p:cNvPr>
          <p:cNvSpPr/>
          <p:nvPr/>
        </p:nvSpPr>
        <p:spPr>
          <a:xfrm>
            <a:off x="8832304" y="5445225"/>
            <a:ext cx="1080119" cy="288031"/>
          </a:xfrm>
          <a:custGeom>
            <a:avLst/>
            <a:gdLst>
              <a:gd name="connsiteX0" fmla="*/ 0 w 1080119"/>
              <a:gd name="connsiteY0" fmla="*/ 144016 h 288031"/>
              <a:gd name="connsiteX1" fmla="*/ 540060 w 1080119"/>
              <a:gd name="connsiteY1" fmla="*/ 0 h 288031"/>
              <a:gd name="connsiteX2" fmla="*/ 1080120 w 1080119"/>
              <a:gd name="connsiteY2" fmla="*/ 144016 h 288031"/>
              <a:gd name="connsiteX3" fmla="*/ 540060 w 1080119"/>
              <a:gd name="connsiteY3" fmla="*/ 288032 h 288031"/>
              <a:gd name="connsiteX4" fmla="*/ 0 w 1080119"/>
              <a:gd name="connsiteY4" fmla="*/ 144016 h 28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119" h="288031" extrusionOk="0">
                <a:moveTo>
                  <a:pt x="0" y="144016"/>
                </a:moveTo>
                <a:cubicBezTo>
                  <a:pt x="-27758" y="47356"/>
                  <a:pt x="230506" y="4236"/>
                  <a:pt x="540060" y="0"/>
                </a:cubicBezTo>
                <a:cubicBezTo>
                  <a:pt x="846139" y="1645"/>
                  <a:pt x="1077488" y="64562"/>
                  <a:pt x="1080120" y="144016"/>
                </a:cubicBezTo>
                <a:cubicBezTo>
                  <a:pt x="1070770" y="232684"/>
                  <a:pt x="831224" y="327291"/>
                  <a:pt x="540060" y="288032"/>
                </a:cubicBezTo>
                <a:cubicBezTo>
                  <a:pt x="239892" y="286992"/>
                  <a:pt x="8552" y="227640"/>
                  <a:pt x="0" y="144016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087843D-4196-2E0A-F4D6-7E20BB40F8AF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72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D8592F0-7CE7-9B25-8F29-141E61297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Parallel</a:t>
            </a:r>
            <a:r>
              <a:rPr lang="it-IT" dirty="0"/>
              <a:t> sessions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BFCACD-20B1-3B35-49D9-8F6C0DE8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96752"/>
            <a:ext cx="6975370" cy="30724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4049F0-B296-EAFF-C2CE-1D2536C5C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60" r="4096"/>
          <a:stretch/>
        </p:blipFill>
        <p:spPr>
          <a:xfrm>
            <a:off x="1196235" y="3717032"/>
            <a:ext cx="5311211" cy="223224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C218285-0287-D92C-603A-C73F7824FFD6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63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2CA45BB9-A03F-821F-AD35-31D70D786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663" y="260648"/>
            <a:ext cx="11244630" cy="1044873"/>
          </a:xfrm>
        </p:spPr>
        <p:txBody>
          <a:bodyPr anchor="ctr"/>
          <a:lstStyle/>
          <a:p>
            <a:r>
              <a:rPr lang="it-IT" sz="3200" dirty="0"/>
              <a:t>The International Conference on High Energy </a:t>
            </a:r>
            <a:r>
              <a:rPr lang="it-IT" sz="3200" dirty="0" err="1"/>
              <a:t>Physics</a:t>
            </a:r>
            <a:r>
              <a:rPr lang="it-IT" sz="3200" dirty="0"/>
              <a:t>, ICHEP2022,</a:t>
            </a:r>
          </a:p>
          <a:p>
            <a:r>
              <a:rPr lang="it-IT" sz="3200" dirty="0"/>
              <a:t>Bologna (</a:t>
            </a:r>
            <a:r>
              <a:rPr lang="it-IT" sz="3200" dirty="0" err="1"/>
              <a:t>Italy</a:t>
            </a:r>
            <a:r>
              <a:rPr lang="it-IT" sz="3200" dirty="0"/>
              <a:t>), 6-13 </a:t>
            </a:r>
            <a:r>
              <a:rPr lang="it-IT" sz="3200" dirty="0" err="1"/>
              <a:t>July</a:t>
            </a:r>
            <a:r>
              <a:rPr lang="it-IT" sz="3200" dirty="0"/>
              <a:t> 2022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7C236D-37F6-23FC-8874-487865CD1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19" y="1331136"/>
            <a:ext cx="5572659" cy="104487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F2F357-BC24-1B57-C8D3-4A0C85C872AA}"/>
              </a:ext>
            </a:extLst>
          </p:cNvPr>
          <p:cNvSpPr txBox="1"/>
          <p:nvPr/>
        </p:nvSpPr>
        <p:spPr>
          <a:xfrm>
            <a:off x="1462688" y="2349169"/>
            <a:ext cx="3487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/>
              <a:t>https://www.ichep2022.it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58A3DC-9224-787D-B692-29EBB34AE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1" r="5397" b="2464"/>
          <a:stretch/>
        </p:blipFill>
        <p:spPr>
          <a:xfrm>
            <a:off x="262335" y="5084693"/>
            <a:ext cx="4897561" cy="151265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62B6F46-6AC6-A8E2-7652-6ABC574B4D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77"/>
          <a:stretch/>
        </p:blipFill>
        <p:spPr>
          <a:xfrm>
            <a:off x="6744072" y="1192636"/>
            <a:ext cx="5051075" cy="2596404"/>
          </a:xfrm>
          <a:prstGeom prst="rect">
            <a:avLst/>
          </a:prstGeom>
          <a:ln>
            <a:noFill/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56997EA2-1922-5C71-CDB8-C2658EEF53AF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B71A3EE-D62F-6725-C9F0-F19AB50FC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524" y="3973703"/>
            <a:ext cx="5771156" cy="2695657"/>
          </a:xfrm>
          <a:prstGeom prst="rect">
            <a:avLst/>
          </a:prstGeom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FC61566-9A66-1389-8D6E-B4FF1E79AE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842" y="4509120"/>
            <a:ext cx="1825278" cy="214821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60A481-474B-3994-1272-E5D53653BD0A}"/>
              </a:ext>
            </a:extLst>
          </p:cNvPr>
          <p:cNvSpPr txBox="1"/>
          <p:nvPr/>
        </p:nvSpPr>
        <p:spPr>
          <a:xfrm>
            <a:off x="396853" y="2780928"/>
            <a:ext cx="62752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ICHEP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largest</a:t>
            </a:r>
            <a:r>
              <a:rPr lang="it-IT" sz="2000" dirty="0"/>
              <a:t> and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important</a:t>
            </a:r>
            <a:r>
              <a:rPr lang="it-IT" sz="2000" dirty="0"/>
              <a:t> conference in HEP</a:t>
            </a:r>
          </a:p>
          <a:p>
            <a:endParaRPr lang="it-IT" sz="2000" dirty="0"/>
          </a:p>
          <a:p>
            <a:r>
              <a:rPr lang="it-IT" sz="2000" dirty="0"/>
              <a:t>ICHEP 2022 first big HEP conference post-pandemic </a:t>
            </a:r>
          </a:p>
          <a:p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b="1" dirty="0" err="1"/>
              <a:t>fully</a:t>
            </a:r>
            <a:r>
              <a:rPr lang="it-IT" sz="2000" b="1" dirty="0"/>
              <a:t> </a:t>
            </a:r>
            <a:r>
              <a:rPr lang="it-IT" sz="2000" b="1" dirty="0" err="1"/>
              <a:t>hybrid</a:t>
            </a:r>
            <a:r>
              <a:rPr lang="it-IT" sz="2000" b="1" dirty="0"/>
              <a:t> </a:t>
            </a:r>
            <a:r>
              <a:rPr lang="it-IT" sz="2000" dirty="0"/>
              <a:t>(in-</a:t>
            </a:r>
            <a:r>
              <a:rPr lang="it-IT" sz="2000" dirty="0" err="1"/>
              <a:t>presence</a:t>
            </a:r>
            <a:r>
              <a:rPr lang="it-IT" sz="2000" dirty="0"/>
              <a:t> and online </a:t>
            </a:r>
            <a:r>
              <a:rPr lang="it-IT" sz="2000" dirty="0" err="1"/>
              <a:t>participation</a:t>
            </a:r>
            <a:r>
              <a:rPr lang="it-IT" sz="2000" dirty="0"/>
              <a:t>)</a:t>
            </a:r>
          </a:p>
          <a:p>
            <a:r>
              <a:rPr lang="it-IT" sz="2000" dirty="0"/>
              <a:t>     </a:t>
            </a:r>
            <a:r>
              <a:rPr lang="it-IT" sz="2000" i="1" dirty="0"/>
              <a:t>ZOOM-events</a:t>
            </a:r>
            <a:r>
              <a:rPr lang="it-IT" sz="2000" dirty="0"/>
              <a:t> </a:t>
            </a:r>
            <a:r>
              <a:rPr lang="en-US" sz="2000" dirty="0"/>
              <a:t>platform</a:t>
            </a:r>
            <a:r>
              <a:rPr lang="it-IT" sz="2000" dirty="0"/>
              <a:t> for online connection,</a:t>
            </a:r>
          </a:p>
          <a:p>
            <a:r>
              <a:rPr lang="it-IT" sz="2000" dirty="0"/>
              <a:t>     broadcasting and video-recordings</a:t>
            </a:r>
          </a:p>
        </p:txBody>
      </p:sp>
    </p:spTree>
    <p:extLst>
      <p:ext uri="{BB962C8B-B14F-4D97-AF65-F5344CB8AC3E}">
        <p14:creationId xmlns:p14="http://schemas.microsoft.com/office/powerpoint/2010/main" val="206768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F86CB61-945A-E6F3-5664-E19C63E84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2022 </a:t>
            </a:r>
            <a:r>
              <a:rPr lang="it-IT" dirty="0" err="1"/>
              <a:t>Pandemics</a:t>
            </a:r>
            <a:r>
              <a:rPr lang="it-IT" dirty="0"/>
              <a:t> trend: </a:t>
            </a:r>
            <a:r>
              <a:rPr lang="it-IT" dirty="0" err="1"/>
              <a:t>around</a:t>
            </a:r>
            <a:r>
              <a:rPr lang="it-IT" dirty="0"/>
              <a:t> the world and in Bologna</a:t>
            </a:r>
          </a:p>
        </p:txBody>
      </p:sp>
      <p:pic>
        <p:nvPicPr>
          <p:cNvPr id="3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7DD93670-8050-843C-5554-A37DD3F58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" t="-656" r="13953" b="6258"/>
          <a:stretch/>
        </p:blipFill>
        <p:spPr>
          <a:xfrm>
            <a:off x="1271464" y="2451424"/>
            <a:ext cx="4207574" cy="2664295"/>
          </a:xfrm>
          <a:prstGeom prst="rect">
            <a:avLst/>
          </a:prstGeom>
        </p:spPr>
      </p:pic>
      <p:pic>
        <p:nvPicPr>
          <p:cNvPr id="4" name="Immagine 3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D24F2579-4EBA-8C16-4AAC-8D0A55D03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2376124"/>
            <a:ext cx="3898905" cy="292417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C8CC73-7AC6-1D04-8A6C-538BC28D1CB2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019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A055EEB9-344C-A77C-F166-217BBD60F810}"/>
              </a:ext>
            </a:extLst>
          </p:cNvPr>
          <p:cNvGrpSpPr/>
          <p:nvPr/>
        </p:nvGrpSpPr>
        <p:grpSpPr>
          <a:xfrm>
            <a:off x="3899755" y="2492896"/>
            <a:ext cx="4392489" cy="1872208"/>
            <a:chOff x="1415479" y="2996952"/>
            <a:chExt cx="4392489" cy="1872208"/>
          </a:xfrm>
        </p:grpSpPr>
        <p:pic>
          <p:nvPicPr>
            <p:cNvPr id="4" name="Shape 60">
              <a:extLst>
                <a:ext uri="{FF2B5EF4-FFF2-40B4-BE49-F238E27FC236}">
                  <a16:creationId xmlns:a16="http://schemas.microsoft.com/office/drawing/2014/main" id="{B24805C5-922A-A3E2-14F1-889B2171F69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13547"/>
            <a:stretch/>
          </p:blipFill>
          <p:spPr>
            <a:xfrm>
              <a:off x="1415479" y="2996952"/>
              <a:ext cx="3719597" cy="1872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113A361-A012-842E-3515-88031F5EF92B}"/>
                </a:ext>
              </a:extLst>
            </p:cNvPr>
            <p:cNvSpPr/>
            <p:nvPr/>
          </p:nvSpPr>
          <p:spPr>
            <a:xfrm>
              <a:off x="3863752" y="3573016"/>
              <a:ext cx="1271324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EF15B836-4811-4C23-B368-15E96DAA7B38}"/>
                </a:ext>
              </a:extLst>
            </p:cNvPr>
            <p:cNvSpPr txBox="1"/>
            <p:nvPr/>
          </p:nvSpPr>
          <p:spPr>
            <a:xfrm>
              <a:off x="3719736" y="3350022"/>
              <a:ext cx="208823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400" b="1" dirty="0">
                  <a:solidFill>
                    <a:srgbClr val="4297B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7400" b="1" dirty="0">
                  <a:solidFill>
                    <a:srgbClr val="152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7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F86CB61-945A-E6F3-5664-E19C63E849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04664"/>
            <a:ext cx="11233149" cy="648071"/>
          </a:xfrm>
        </p:spPr>
        <p:txBody>
          <a:bodyPr anchor="ctr"/>
          <a:lstStyle/>
          <a:p>
            <a:r>
              <a:rPr lang="it-IT" sz="3600" dirty="0"/>
              <a:t>2022 pandemic timeline</a:t>
            </a:r>
          </a:p>
        </p:txBody>
      </p:sp>
      <p:pic>
        <p:nvPicPr>
          <p:cNvPr id="5" name="Immagine 4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324D1A10-F88C-2078-FB16-57B43F74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" t="-656" r="13953" b="6258"/>
          <a:stretch/>
        </p:blipFill>
        <p:spPr>
          <a:xfrm>
            <a:off x="1357198" y="836712"/>
            <a:ext cx="7619122" cy="48245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559A85-622C-229E-2834-53A472B185A8}"/>
              </a:ext>
            </a:extLst>
          </p:cNvPr>
          <p:cNvSpPr txBox="1"/>
          <p:nvPr/>
        </p:nvSpPr>
        <p:spPr>
          <a:xfrm>
            <a:off x="1401164" y="916014"/>
            <a:ext cx="7619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daily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/100k </a:t>
            </a:r>
            <a:r>
              <a:rPr lang="it-IT" dirty="0" err="1"/>
              <a:t>inhabitants</a:t>
            </a:r>
            <a:endParaRPr lang="it-IT" dirty="0"/>
          </a:p>
          <a:p>
            <a:pPr algn="ctr"/>
            <a:r>
              <a:rPr lang="it-IT" dirty="0"/>
              <a:t>(7-days </a:t>
            </a:r>
            <a:r>
              <a:rPr lang="it-IT" dirty="0" err="1"/>
              <a:t>average</a:t>
            </a:r>
            <a:r>
              <a:rPr lang="it-IT" dirty="0"/>
              <a:t>)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FBBCF38-4E55-4FF3-E6F8-51D4693995BB}"/>
              </a:ext>
            </a:extLst>
          </p:cNvPr>
          <p:cNvSpPr/>
          <p:nvPr/>
        </p:nvSpPr>
        <p:spPr>
          <a:xfrm>
            <a:off x="3719735" y="3068960"/>
            <a:ext cx="3744416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34CC356-08ED-5E88-52DE-ED71A819E7E8}"/>
              </a:ext>
            </a:extLst>
          </p:cNvPr>
          <p:cNvSpPr/>
          <p:nvPr/>
        </p:nvSpPr>
        <p:spPr>
          <a:xfrm>
            <a:off x="6240016" y="2420888"/>
            <a:ext cx="2731645" cy="309634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A036E7-19D2-5CB3-1017-38FE328F39A6}"/>
              </a:ext>
            </a:extLst>
          </p:cNvPr>
          <p:cNvSpPr txBox="1"/>
          <p:nvPr/>
        </p:nvSpPr>
        <p:spPr>
          <a:xfrm>
            <a:off x="227705" y="1905799"/>
            <a:ext cx="1142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CE"/>
              </a:buClr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CE"/>
                </a:solidFill>
              </a:rPr>
              <a:t>Italy</a:t>
            </a:r>
            <a:endParaRPr lang="it-IT" dirty="0">
              <a:solidFill>
                <a:srgbClr val="0000CE"/>
              </a:solidFill>
            </a:endParaRPr>
          </a:p>
          <a:p>
            <a:pPr marL="285750" indent="-285750">
              <a:buClr>
                <a:srgbClr val="0000FF"/>
              </a:buClr>
              <a:buFont typeface="Font di sistema regolare"/>
              <a:buChar char="★"/>
            </a:pPr>
            <a:r>
              <a:rPr lang="it-IT" dirty="0">
                <a:solidFill>
                  <a:srgbClr val="0000FF"/>
                </a:solidFill>
              </a:rPr>
              <a:t>Europe</a:t>
            </a:r>
          </a:p>
          <a:p>
            <a:pPr marL="285750" indent="-285750">
              <a:buClr>
                <a:srgbClr val="1A1A1A"/>
              </a:buClr>
              <a:buFont typeface="Menlo Regular" panose="020B0609030804020204" pitchFamily="49" charset="0"/>
              <a:buChar char="⚀"/>
            </a:pPr>
            <a:r>
              <a:rPr lang="it-IT" dirty="0">
                <a:solidFill>
                  <a:srgbClr val="1A1A1A"/>
                </a:solidFill>
              </a:rPr>
              <a:t>USA</a:t>
            </a:r>
          </a:p>
          <a:p>
            <a:pPr marL="285750" indent="-285750">
              <a:buClr>
                <a:srgbClr val="017701"/>
              </a:buClr>
              <a:buFont typeface="Font di sistema regolare"/>
              <a:buChar char="★"/>
            </a:pPr>
            <a:r>
              <a:rPr lang="it-IT" dirty="0">
                <a:solidFill>
                  <a:srgbClr val="017701"/>
                </a:solidFill>
              </a:rPr>
              <a:t>World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1669E82-330E-8F76-06F8-4F5387B2A90C}"/>
              </a:ext>
            </a:extLst>
          </p:cNvPr>
          <p:cNvGrpSpPr/>
          <p:nvPr/>
        </p:nvGrpSpPr>
        <p:grpSpPr>
          <a:xfrm>
            <a:off x="4943872" y="2528901"/>
            <a:ext cx="4224501" cy="4140459"/>
            <a:chOff x="3297344" y="2708920"/>
            <a:chExt cx="4224501" cy="4140459"/>
          </a:xfrm>
        </p:grpSpPr>
        <p:pic>
          <p:nvPicPr>
            <p:cNvPr id="15" name="Immagine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62D7D3AE-0345-193B-DEFD-B6EF0D5D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7344" y="6057291"/>
              <a:ext cx="4224501" cy="79208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13B32E7-21FB-ECE1-F30A-E14072B01E5F}"/>
                </a:ext>
              </a:extLst>
            </p:cNvPr>
            <p:cNvSpPr/>
            <p:nvPr/>
          </p:nvSpPr>
          <p:spPr>
            <a:xfrm>
              <a:off x="5313567" y="2708920"/>
              <a:ext cx="144017" cy="3312368"/>
            </a:xfrm>
            <a:prstGeom prst="rect">
              <a:avLst/>
            </a:prstGeom>
            <a:solidFill>
              <a:srgbClr val="FF0000">
                <a:alpha val="1568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875839-59F6-1DB4-9D29-56911BBBC2CA}"/>
              </a:ext>
            </a:extLst>
          </p:cNvPr>
          <p:cNvSpPr txBox="1"/>
          <p:nvPr/>
        </p:nvSpPr>
        <p:spPr>
          <a:xfrm>
            <a:off x="911424" y="6100587"/>
            <a:ext cx="337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Covid Data: </a:t>
            </a:r>
            <a:r>
              <a:rPr lang="it-IT" dirty="0">
                <a:hlinkClick r:id="rId4"/>
              </a:rPr>
              <a:t>https://covid19.infn.it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5FBBEB3-828B-034A-D143-5B56059FE13C}"/>
              </a:ext>
            </a:extLst>
          </p:cNvPr>
          <p:cNvSpPr txBox="1"/>
          <p:nvPr/>
        </p:nvSpPr>
        <p:spPr>
          <a:xfrm>
            <a:off x="9174336" y="4072846"/>
            <a:ext cx="258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June 2022:</a:t>
            </a:r>
          </a:p>
          <a:p>
            <a:r>
              <a:rPr lang="it-IT" dirty="0" err="1"/>
              <a:t>Contract</a:t>
            </a:r>
            <a:r>
              <a:rPr lang="it-IT" dirty="0"/>
              <a:t> with </a:t>
            </a:r>
            <a:r>
              <a:rPr lang="it-IT" i="1" dirty="0"/>
              <a:t>ZOOM-Events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4557EF6-C25E-9FEF-977E-FAFAAFA2A28D}"/>
              </a:ext>
            </a:extLst>
          </p:cNvPr>
          <p:cNvSpPr txBox="1"/>
          <p:nvPr/>
        </p:nvSpPr>
        <p:spPr>
          <a:xfrm>
            <a:off x="9168373" y="1323184"/>
            <a:ext cx="295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Dec</a:t>
            </a:r>
            <a:r>
              <a:rPr lang="it-IT" dirty="0"/>
              <a:t>. 2021: high Omicron.1 </a:t>
            </a:r>
            <a:r>
              <a:rPr lang="it-IT" dirty="0" err="1"/>
              <a:t>peak</a:t>
            </a:r>
            <a:endParaRPr lang="it-IT" dirty="0"/>
          </a:p>
          <a:p>
            <a:r>
              <a:rPr lang="it-IT" dirty="0"/>
              <a:t>first </a:t>
            </a:r>
            <a:r>
              <a:rPr lang="it-IT" dirty="0" err="1"/>
              <a:t>contacts</a:t>
            </a:r>
            <a:r>
              <a:rPr lang="it-IT" dirty="0"/>
              <a:t> with ZOOM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C93B350-00C5-C4CF-F2BE-759EA42ABBBC}"/>
              </a:ext>
            </a:extLst>
          </p:cNvPr>
          <p:cNvSpPr txBox="1"/>
          <p:nvPr/>
        </p:nvSpPr>
        <p:spPr>
          <a:xfrm>
            <a:off x="9166231" y="2282517"/>
            <a:ext cx="2798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March-</a:t>
            </a:r>
            <a:r>
              <a:rPr lang="it-IT" dirty="0" err="1"/>
              <a:t>May</a:t>
            </a:r>
            <a:r>
              <a:rPr lang="it-IT" dirty="0"/>
              <a:t> 2022: </a:t>
            </a:r>
          </a:p>
          <a:p>
            <a:r>
              <a:rPr lang="it-IT" dirty="0"/>
              <a:t>Omicron.2 </a:t>
            </a:r>
            <a:r>
              <a:rPr lang="it-IT" dirty="0" err="1"/>
              <a:t>peak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Mid</a:t>
            </a:r>
            <a:r>
              <a:rPr lang="it-IT" dirty="0"/>
              <a:t>-March 2022: </a:t>
            </a:r>
            <a:r>
              <a:rPr lang="it-IT" dirty="0" err="1"/>
              <a:t>decision</a:t>
            </a:r>
            <a:r>
              <a:rPr lang="it-IT" dirty="0"/>
              <a:t> for the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hybrid</a:t>
            </a:r>
            <a:r>
              <a:rPr lang="it-IT" dirty="0"/>
              <a:t> conference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B1D4CD1-1F02-FEE0-7839-F25DFFEC2BE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E9233A6-F44D-9372-F07F-D9363E9399AC}"/>
              </a:ext>
            </a:extLst>
          </p:cNvPr>
          <p:cNvSpPr txBox="1"/>
          <p:nvPr/>
        </p:nvSpPr>
        <p:spPr>
          <a:xfrm>
            <a:off x="9174336" y="5085184"/>
            <a:ext cx="2070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July</a:t>
            </a:r>
            <a:r>
              <a:rPr lang="it-IT" dirty="0"/>
              <a:t> 2022: a new </a:t>
            </a:r>
            <a:r>
              <a:rPr lang="it-IT" dirty="0" err="1"/>
              <a:t>infection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102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904510A-080A-1730-AFF1-EC89684483A2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324D1A10-F88C-2078-FB16-57B43F74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" t="-656" r="13953" b="6258"/>
          <a:stretch/>
        </p:blipFill>
        <p:spPr>
          <a:xfrm>
            <a:off x="1388092" y="1185877"/>
            <a:ext cx="6399860" cy="40524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559A85-622C-229E-2834-53A472B185A8}"/>
              </a:ext>
            </a:extLst>
          </p:cNvPr>
          <p:cNvSpPr txBox="1"/>
          <p:nvPr/>
        </p:nvSpPr>
        <p:spPr>
          <a:xfrm>
            <a:off x="1401164" y="1342509"/>
            <a:ext cx="63998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daily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/100k </a:t>
            </a:r>
            <a:r>
              <a:rPr lang="it-IT" dirty="0" err="1"/>
              <a:t>inhabitants</a:t>
            </a:r>
            <a:endParaRPr lang="it-IT" dirty="0"/>
          </a:p>
          <a:p>
            <a:pPr algn="ctr"/>
            <a:r>
              <a:rPr lang="it-IT" dirty="0"/>
              <a:t>(7-days </a:t>
            </a:r>
            <a:r>
              <a:rPr lang="it-IT" dirty="0" err="1"/>
              <a:t>average</a:t>
            </a:r>
            <a:r>
              <a:rPr lang="it-IT" dirty="0"/>
              <a:t>)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A036E7-19D2-5CB3-1017-38FE328F39A6}"/>
              </a:ext>
            </a:extLst>
          </p:cNvPr>
          <p:cNvSpPr txBox="1"/>
          <p:nvPr/>
        </p:nvSpPr>
        <p:spPr>
          <a:xfrm>
            <a:off x="227706" y="2121887"/>
            <a:ext cx="117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CE"/>
              </a:buClr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0000CE"/>
                </a:solidFill>
              </a:rPr>
              <a:t>Italy</a:t>
            </a:r>
            <a:endParaRPr lang="it-IT" dirty="0">
              <a:solidFill>
                <a:srgbClr val="0000CE"/>
              </a:solidFill>
            </a:endParaRPr>
          </a:p>
          <a:p>
            <a:pPr marL="285750" indent="-285750">
              <a:buClr>
                <a:srgbClr val="0000FF"/>
              </a:buClr>
              <a:buFont typeface="Font di sistema regolare"/>
              <a:buChar char="★"/>
            </a:pPr>
            <a:r>
              <a:rPr lang="it-IT" dirty="0">
                <a:solidFill>
                  <a:srgbClr val="0000FF"/>
                </a:solidFill>
              </a:rPr>
              <a:t>Europe</a:t>
            </a:r>
          </a:p>
          <a:p>
            <a:pPr marL="285750" indent="-285750">
              <a:buClr>
                <a:srgbClr val="1A1A1A"/>
              </a:buClr>
              <a:buFont typeface="Menlo Regular" panose="020B0609030804020204" pitchFamily="49" charset="0"/>
              <a:buChar char="⚀"/>
            </a:pPr>
            <a:r>
              <a:rPr lang="it-IT" dirty="0">
                <a:solidFill>
                  <a:srgbClr val="1A1A1A"/>
                </a:solidFill>
              </a:rPr>
              <a:t>USA</a:t>
            </a:r>
          </a:p>
          <a:p>
            <a:pPr marL="285750" indent="-285750">
              <a:buClr>
                <a:srgbClr val="017701"/>
              </a:buClr>
              <a:buFont typeface="Font di sistema regolare"/>
              <a:buChar char="★"/>
            </a:pPr>
            <a:r>
              <a:rPr lang="it-IT" dirty="0">
                <a:solidFill>
                  <a:srgbClr val="017701"/>
                </a:solidFill>
              </a:rPr>
              <a:t>World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1669E82-330E-8F76-06F8-4F5387B2A90C}"/>
              </a:ext>
            </a:extLst>
          </p:cNvPr>
          <p:cNvGrpSpPr/>
          <p:nvPr/>
        </p:nvGrpSpPr>
        <p:grpSpPr>
          <a:xfrm>
            <a:off x="4419740" y="2680198"/>
            <a:ext cx="3548468" cy="3485106"/>
            <a:chOff x="3284957" y="2708920"/>
            <a:chExt cx="4224501" cy="4149066"/>
          </a:xfrm>
        </p:grpSpPr>
        <p:pic>
          <p:nvPicPr>
            <p:cNvPr id="15" name="Immagine 1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62D7D3AE-0345-193B-DEFD-B6EF0D5D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4957" y="6065898"/>
              <a:ext cx="4224501" cy="79208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13B32E7-21FB-ECE1-F30A-E14072B01E5F}"/>
                </a:ext>
              </a:extLst>
            </p:cNvPr>
            <p:cNvSpPr/>
            <p:nvPr/>
          </p:nvSpPr>
          <p:spPr>
            <a:xfrm>
              <a:off x="5256667" y="2708920"/>
              <a:ext cx="171453" cy="3312368"/>
            </a:xfrm>
            <a:prstGeom prst="rect">
              <a:avLst/>
            </a:prstGeom>
            <a:solidFill>
              <a:srgbClr val="FF0000">
                <a:alpha val="1568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875839-59F6-1DB4-9D29-56911BBBC2CA}"/>
              </a:ext>
            </a:extLst>
          </p:cNvPr>
          <p:cNvSpPr txBox="1"/>
          <p:nvPr/>
        </p:nvSpPr>
        <p:spPr>
          <a:xfrm>
            <a:off x="227706" y="578874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Covid Data: </a:t>
            </a:r>
            <a:r>
              <a:rPr lang="it-IT" dirty="0">
                <a:hlinkClick r:id="rId4"/>
              </a:rPr>
              <a:t>https://covid19.infn.it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4557EF6-C25E-9FEF-977E-FAFAAFA2A28D}"/>
              </a:ext>
            </a:extLst>
          </p:cNvPr>
          <p:cNvSpPr txBox="1"/>
          <p:nvPr/>
        </p:nvSpPr>
        <p:spPr>
          <a:xfrm>
            <a:off x="7914757" y="417320"/>
            <a:ext cx="413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Luckily</a:t>
            </a:r>
            <a:r>
              <a:rPr lang="it-IT" dirty="0"/>
              <a:t> a </a:t>
            </a:r>
            <a:r>
              <a:rPr lang="it-IT" dirty="0" err="1"/>
              <a:t>relatively</a:t>
            </a:r>
            <a:r>
              <a:rPr lang="it-IT" dirty="0"/>
              <a:t> small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hospitalizations</a:t>
            </a:r>
            <a:r>
              <a:rPr lang="it-IT" dirty="0"/>
              <a:t> and </a:t>
            </a:r>
            <a:r>
              <a:rPr lang="it-IT" dirty="0" err="1"/>
              <a:t>deaths</a:t>
            </a:r>
            <a:r>
              <a:rPr lang="it-IT" dirty="0"/>
              <a:t> (thanks to large-scale </a:t>
            </a:r>
            <a:r>
              <a:rPr lang="it-IT" dirty="0" err="1"/>
              <a:t>vaccination</a:t>
            </a:r>
            <a:r>
              <a:rPr lang="it-IT" dirty="0"/>
              <a:t> and </a:t>
            </a:r>
            <a:r>
              <a:rPr lang="it-IT" dirty="0" err="1"/>
              <a:t>immunization</a:t>
            </a:r>
            <a:r>
              <a:rPr lang="it-IT" dirty="0"/>
              <a:t>) </a:t>
            </a:r>
            <a:r>
              <a:rPr lang="it-IT" dirty="0" err="1"/>
              <a:t>but</a:t>
            </a:r>
            <a:r>
              <a:rPr lang="it-IT" dirty="0"/>
              <a:t>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DDBEFC-9F84-97C8-DC29-0FB6A8BBC0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" t="3290" r="11666" b="6404"/>
          <a:stretch/>
        </p:blipFill>
        <p:spPr>
          <a:xfrm>
            <a:off x="8133499" y="3354874"/>
            <a:ext cx="3830795" cy="27967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84DFB1-329F-82AB-DDF9-85EBABEEDB86}"/>
              </a:ext>
            </a:extLst>
          </p:cNvPr>
          <p:cNvSpPr txBox="1"/>
          <p:nvPr/>
        </p:nvSpPr>
        <p:spPr>
          <a:xfrm>
            <a:off x="7926672" y="1916832"/>
            <a:ext cx="4193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At </a:t>
            </a:r>
            <a:r>
              <a:rPr lang="it-IT" dirty="0" err="1"/>
              <a:t>that</a:t>
            </a:r>
            <a:r>
              <a:rPr lang="it-IT" dirty="0"/>
              <a:t> time,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b="1" dirty="0" err="1"/>
              <a:t>restrictions</a:t>
            </a:r>
            <a:r>
              <a:rPr lang="it-IT" dirty="0"/>
              <a:t> for </a:t>
            </a:r>
            <a:r>
              <a:rPr lang="it-IT" dirty="0" err="1"/>
              <a:t>infected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isolation</a:t>
            </a:r>
            <a:r>
              <a:rPr lang="it-IT" dirty="0"/>
              <a:t>/quarantine</a:t>
            </a:r>
          </a:p>
        </p:txBody>
      </p:sp>
      <p:sp>
        <p:nvSpPr>
          <p:cNvPr id="13" name="Segnaposto testo 1">
            <a:extLst>
              <a:ext uri="{FF2B5EF4-FFF2-40B4-BE49-F238E27FC236}">
                <a16:creationId xmlns:a16="http://schemas.microsoft.com/office/drawing/2014/main" id="{A7CBEF97-022F-37D9-5A15-62A4FF0F0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04664"/>
            <a:ext cx="11233149" cy="648071"/>
          </a:xfrm>
        </p:spPr>
        <p:txBody>
          <a:bodyPr anchor="ctr"/>
          <a:lstStyle/>
          <a:p>
            <a:r>
              <a:rPr lang="it-IT" sz="3600" dirty="0"/>
              <a:t>2022 pandemic timeline</a:t>
            </a:r>
          </a:p>
        </p:txBody>
      </p:sp>
    </p:spTree>
    <p:extLst>
      <p:ext uri="{BB962C8B-B14F-4D97-AF65-F5344CB8AC3E}">
        <p14:creationId xmlns:p14="http://schemas.microsoft.com/office/powerpoint/2010/main" val="146444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88B61DE-3F26-CF8D-C33F-0573C66DB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04664"/>
            <a:ext cx="11233149" cy="648071"/>
          </a:xfrm>
        </p:spPr>
        <p:txBody>
          <a:bodyPr anchor="ctr"/>
          <a:lstStyle/>
          <a:p>
            <a:r>
              <a:rPr lang="it-IT" sz="3600" dirty="0"/>
              <a:t>Conference </a:t>
            </a:r>
            <a:r>
              <a:rPr lang="it-IT" sz="3600" dirty="0" err="1"/>
              <a:t>timetable</a:t>
            </a:r>
            <a:r>
              <a:rPr lang="it-IT" sz="3600" dirty="0"/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C6D006B-18EE-1118-9C49-8343E358C723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85AA04-0682-8FF2-C612-9B3A72066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" t="9800" r="3096" b="22161"/>
          <a:stretch/>
        </p:blipFill>
        <p:spPr>
          <a:xfrm>
            <a:off x="4114397" y="1227034"/>
            <a:ext cx="8005595" cy="45365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70D0F8-4A7B-9E39-E8D1-6A3727A9291C}"/>
              </a:ext>
            </a:extLst>
          </p:cNvPr>
          <p:cNvSpPr txBox="1"/>
          <p:nvPr/>
        </p:nvSpPr>
        <p:spPr>
          <a:xfrm>
            <a:off x="263352" y="1544016"/>
            <a:ext cx="473745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Days 1 – 2 – 3 (7</a:t>
            </a:r>
            <a:r>
              <a:rPr lang="en-US" b="1" baseline="30000"/>
              <a:t>th</a:t>
            </a:r>
            <a:r>
              <a:rPr lang="en-US" b="1"/>
              <a:t> – 9</a:t>
            </a:r>
            <a:r>
              <a:rPr lang="en-US" b="1" baseline="30000"/>
              <a:t>th</a:t>
            </a:r>
            <a:r>
              <a:rPr lang="en-US" b="1"/>
              <a:t> July)</a:t>
            </a:r>
          </a:p>
          <a:p>
            <a:endParaRPr lang="en-US"/>
          </a:p>
          <a:p>
            <a:r>
              <a:rPr lang="en-US"/>
              <a:t>17 parallel sessions + 2 special events</a:t>
            </a:r>
          </a:p>
          <a:p>
            <a:r>
              <a:rPr lang="en-US"/>
              <a:t>12 rooms for parallel at every given time</a:t>
            </a:r>
          </a:p>
          <a:p>
            <a:endParaRPr lang="en-US"/>
          </a:p>
          <a:p>
            <a:endParaRPr lang="en-US"/>
          </a:p>
          <a:p>
            <a:r>
              <a:rPr lang="en-US" b="1"/>
              <a:t>Day 4 (Sunday 9</a:t>
            </a:r>
            <a:r>
              <a:rPr lang="en-US" b="1" baseline="30000"/>
              <a:t>th</a:t>
            </a:r>
            <a:r>
              <a:rPr lang="en-US" b="1"/>
              <a:t> July)</a:t>
            </a:r>
          </a:p>
          <a:p>
            <a:endParaRPr lang="en-US"/>
          </a:p>
          <a:p>
            <a:r>
              <a:rPr lang="en-US"/>
              <a:t>Excursion and satellite meetings</a:t>
            </a:r>
          </a:p>
          <a:p>
            <a:endParaRPr lang="en-US"/>
          </a:p>
          <a:p>
            <a:endParaRPr lang="en-US"/>
          </a:p>
          <a:p>
            <a:r>
              <a:rPr lang="en-US" b="1"/>
              <a:t>Days 5 – 6 – 7 (11</a:t>
            </a:r>
            <a:r>
              <a:rPr lang="en-US" b="1" baseline="30000"/>
              <a:t>th</a:t>
            </a:r>
            <a:r>
              <a:rPr lang="en-US" b="1"/>
              <a:t> – 12</a:t>
            </a:r>
            <a:r>
              <a:rPr lang="en-US" b="1" baseline="30000"/>
              <a:t>th</a:t>
            </a:r>
            <a:r>
              <a:rPr lang="en-US" b="1"/>
              <a:t> July)</a:t>
            </a:r>
          </a:p>
          <a:p>
            <a:endParaRPr lang="en-US"/>
          </a:p>
          <a:p>
            <a:r>
              <a:rPr lang="en-US"/>
              <a:t>Plenary sessions (in the main Auditorium)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+ poster, sponsor, lunch and coffee break areas…</a:t>
            </a:r>
          </a:p>
        </p:txBody>
      </p:sp>
    </p:spTree>
    <p:extLst>
      <p:ext uri="{BB962C8B-B14F-4D97-AF65-F5344CB8AC3E}">
        <p14:creationId xmlns:p14="http://schemas.microsoft.com/office/powerpoint/2010/main" val="186381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AC2F611-E8F0-7999-40BF-143D3446935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C1E6E32-83B5-2A8E-0004-5A0A7D102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76675"/>
            <a:ext cx="4632845" cy="552480"/>
          </a:xfrm>
        </p:spPr>
        <p:txBody>
          <a:bodyPr anchor="ctr"/>
          <a:lstStyle/>
          <a:p>
            <a:r>
              <a:rPr lang="it-IT" sz="3600" dirty="0"/>
              <a:t>Zoom-Events layout</a:t>
            </a:r>
          </a:p>
        </p:txBody>
      </p:sp>
      <p:pic>
        <p:nvPicPr>
          <p:cNvPr id="11" name="Immagine 10" descr="Immagine che contiene logo&#10;&#10;Descrizione generata automaticamente">
            <a:extLst>
              <a:ext uri="{FF2B5EF4-FFF2-40B4-BE49-F238E27FC236}">
                <a16:creationId xmlns:a16="http://schemas.microsoft.com/office/drawing/2014/main" id="{88814DDE-1A9B-3C0B-DF83-815A119B2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5" t="39376" r="16011" b="35996"/>
          <a:stretch/>
        </p:blipFill>
        <p:spPr>
          <a:xfrm>
            <a:off x="4214841" y="6021286"/>
            <a:ext cx="3857568" cy="720080"/>
          </a:xfrm>
          <a:prstGeom prst="rect">
            <a:avLst/>
          </a:prstGeom>
        </p:spPr>
      </p:pic>
      <p:pic>
        <p:nvPicPr>
          <p:cNvPr id="14" name="Immagine 13" descr="Immagine che contiene grafica vettoriale&#10;&#10;Descrizione generata automaticamente">
            <a:extLst>
              <a:ext uri="{FF2B5EF4-FFF2-40B4-BE49-F238E27FC236}">
                <a16:creationId xmlns:a16="http://schemas.microsoft.com/office/drawing/2014/main" id="{B91064D0-F5C8-3712-734F-4BE61E88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58" y="4334668"/>
            <a:ext cx="2231654" cy="2231654"/>
          </a:xfrm>
          <a:prstGeom prst="rect">
            <a:avLst/>
          </a:prstGeom>
        </p:spPr>
      </p:pic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728D9D99-3C55-4EA9-AB8D-F99805991195}"/>
              </a:ext>
            </a:extLst>
          </p:cNvPr>
          <p:cNvSpPr/>
          <p:nvPr/>
        </p:nvSpPr>
        <p:spPr>
          <a:xfrm>
            <a:off x="2840141" y="2639623"/>
            <a:ext cx="505672" cy="4734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destra con strisce 16">
            <a:extLst>
              <a:ext uri="{FF2B5EF4-FFF2-40B4-BE49-F238E27FC236}">
                <a16:creationId xmlns:a16="http://schemas.microsoft.com/office/drawing/2014/main" id="{B659AB21-954C-7508-CFC0-839EF32AE431}"/>
              </a:ext>
            </a:extLst>
          </p:cNvPr>
          <p:cNvSpPr/>
          <p:nvPr/>
        </p:nvSpPr>
        <p:spPr>
          <a:xfrm rot="16200000">
            <a:off x="1160822" y="3808215"/>
            <a:ext cx="838802" cy="4734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84C4D70-5CE0-F4AE-0E13-D6FF7DFDEF45}"/>
              </a:ext>
            </a:extLst>
          </p:cNvPr>
          <p:cNvSpPr txBox="1"/>
          <p:nvPr/>
        </p:nvSpPr>
        <p:spPr>
          <a:xfrm>
            <a:off x="551384" y="2503410"/>
            <a:ext cx="184752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3">
                    <a:lumMod val="75000"/>
                  </a:schemeClr>
                </a:solidFill>
              </a:rPr>
              <a:t>Sign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-in panel 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it-IT" dirty="0" err="1">
                <a:solidFill>
                  <a:schemeClr val="accent3">
                    <a:lumMod val="75000"/>
                  </a:schemeClr>
                </a:solidFill>
              </a:rPr>
              <a:t>username+pwd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 or SSO or </a:t>
            </a:r>
            <a:r>
              <a:rPr lang="it-IT" dirty="0" err="1">
                <a:solidFill>
                  <a:schemeClr val="accent3">
                    <a:lumMod val="75000"/>
                  </a:schemeClr>
                </a:solidFill>
              </a:rPr>
              <a:t>other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B5F736-F987-8049-7573-F7C95599E77B}"/>
              </a:ext>
            </a:extLst>
          </p:cNvPr>
          <p:cNvSpPr txBox="1"/>
          <p:nvPr/>
        </p:nvSpPr>
        <p:spPr>
          <a:xfrm>
            <a:off x="3895752" y="2137709"/>
            <a:ext cx="2190013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Event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registration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and ticket management</a:t>
            </a:r>
          </a:p>
          <a:p>
            <a:pPr algn="ctr"/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first access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only</a:t>
            </a:r>
            <a:r>
              <a:rPr lang="it-IT" dirty="0"/>
              <a:t>)</a:t>
            </a:r>
          </a:p>
        </p:txBody>
      </p:sp>
      <p:sp>
        <p:nvSpPr>
          <p:cNvPr id="12" name="Freccia destra con strisce 11">
            <a:extLst>
              <a:ext uri="{FF2B5EF4-FFF2-40B4-BE49-F238E27FC236}">
                <a16:creationId xmlns:a16="http://schemas.microsoft.com/office/drawing/2014/main" id="{BB0DD765-2E42-B56D-7917-423747279A93}"/>
              </a:ext>
            </a:extLst>
          </p:cNvPr>
          <p:cNvSpPr/>
          <p:nvPr/>
        </p:nvSpPr>
        <p:spPr>
          <a:xfrm>
            <a:off x="6360734" y="2639623"/>
            <a:ext cx="505672" cy="4734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4269F79A-9E1B-F9C4-3C25-7470A470BB01}"/>
              </a:ext>
            </a:extLst>
          </p:cNvPr>
          <p:cNvGrpSpPr/>
          <p:nvPr/>
        </p:nvGrpSpPr>
        <p:grpSpPr>
          <a:xfrm>
            <a:off x="7036586" y="836712"/>
            <a:ext cx="4652682" cy="3753729"/>
            <a:chOff x="7252610" y="580939"/>
            <a:chExt cx="4652682" cy="3753729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04329638-5E46-A01D-3E70-7BC55A355206}"/>
                </a:ext>
              </a:extLst>
            </p:cNvPr>
            <p:cNvSpPr/>
            <p:nvPr/>
          </p:nvSpPr>
          <p:spPr>
            <a:xfrm>
              <a:off x="7252610" y="1173249"/>
              <a:ext cx="2952801" cy="256910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b="1" dirty="0">
                  <a:solidFill>
                    <a:schemeClr val="tx2">
                      <a:lumMod val="75000"/>
                    </a:schemeClr>
                  </a:solidFill>
                </a:rPr>
                <a:t>Conference Lobby</a:t>
              </a:r>
            </a:p>
            <a:p>
              <a:pPr algn="ctr"/>
              <a:endParaRPr lang="it-IT" b="1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solidFill>
                    <a:schemeClr val="tx2">
                      <a:lumMod val="75000"/>
                    </a:schemeClr>
                  </a:solidFill>
                </a:rPr>
                <a:t>Main</a:t>
              </a:r>
              <a:r>
                <a:rPr lang="it-IT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75000"/>
                    </a:schemeClr>
                  </a:solidFill>
                </a:rPr>
                <a:t>view</a:t>
              </a:r>
              <a:endParaRPr lang="it-IT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it-IT" dirty="0" err="1">
                  <a:solidFill>
                    <a:schemeClr val="tx2">
                      <a:lumMod val="75000"/>
                    </a:schemeClr>
                  </a:solidFill>
                </a:rPr>
                <a:t>Calendar</a:t>
              </a:r>
              <a:r>
                <a:rPr lang="it-IT" dirty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it-IT" dirty="0" err="1">
                  <a:solidFill>
                    <a:schemeClr val="tx2">
                      <a:lumMod val="75000"/>
                    </a:schemeClr>
                  </a:solidFill>
                </a:rPr>
                <a:t>view</a:t>
              </a:r>
              <a:endParaRPr lang="it-IT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it-IT" dirty="0">
                  <a:solidFill>
                    <a:schemeClr val="tx2">
                      <a:lumMod val="75000"/>
                    </a:schemeClr>
                  </a:solidFill>
                </a:rPr>
                <a:t>Speakers</a:t>
              </a:r>
            </a:p>
          </p:txBody>
        </p:sp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04C263E0-70E6-0A02-0928-4B4E2CB428A8}"/>
                </a:ext>
              </a:extLst>
            </p:cNvPr>
            <p:cNvSpPr/>
            <p:nvPr/>
          </p:nvSpPr>
          <p:spPr>
            <a:xfrm>
              <a:off x="7761015" y="580939"/>
              <a:ext cx="1935989" cy="7027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Session 1</a:t>
              </a:r>
            </a:p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it-IT" dirty="0" err="1">
                  <a:solidFill>
                    <a:schemeClr val="accent1">
                      <a:lumMod val="75000"/>
                    </a:schemeClr>
                  </a:solidFill>
                </a:rPr>
                <a:t>parallel</a:t>
              </a: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 session)</a:t>
              </a:r>
            </a:p>
          </p:txBody>
        </p: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2F3E7D77-3BA9-CEDA-127C-975600D9CBFB}"/>
                </a:ext>
              </a:extLst>
            </p:cNvPr>
            <p:cNvSpPr/>
            <p:nvPr/>
          </p:nvSpPr>
          <p:spPr>
            <a:xfrm>
              <a:off x="9969303" y="773381"/>
              <a:ext cx="1935989" cy="7027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Session 2</a:t>
              </a:r>
            </a:p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it-IT" dirty="0" err="1">
                  <a:solidFill>
                    <a:schemeClr val="accent1">
                      <a:lumMod val="75000"/>
                    </a:schemeClr>
                  </a:solidFill>
                </a:rPr>
                <a:t>parallel</a:t>
              </a: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 session)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B0FA1588-D8F3-283B-B7FC-1E42F1BC8747}"/>
                </a:ext>
              </a:extLst>
            </p:cNvPr>
            <p:cNvSpPr/>
            <p:nvPr/>
          </p:nvSpPr>
          <p:spPr>
            <a:xfrm>
              <a:off x="9969303" y="2698076"/>
              <a:ext cx="1935989" cy="7027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Session </a:t>
              </a:r>
              <a:r>
                <a:rPr lang="it-IT" dirty="0" err="1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endParaRPr lang="it-IT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(…)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2DB31318-66BA-1BF2-0D99-550863BBFB2E}"/>
                </a:ext>
              </a:extLst>
            </p:cNvPr>
            <p:cNvSpPr/>
            <p:nvPr/>
          </p:nvSpPr>
          <p:spPr>
            <a:xfrm>
              <a:off x="7874638" y="3631941"/>
              <a:ext cx="1708745" cy="70272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accent2">
                      <a:lumMod val="75000"/>
                    </a:schemeClr>
                  </a:solidFill>
                </a:rPr>
                <a:t>Sponsor </a:t>
              </a:r>
              <a:r>
                <a:rPr lang="it-IT" dirty="0" err="1">
                  <a:solidFill>
                    <a:schemeClr val="accent2">
                      <a:lumMod val="75000"/>
                    </a:schemeClr>
                  </a:solidFill>
                </a:rPr>
                <a:t>gallery</a:t>
              </a:r>
              <a:endParaRPr lang="it-IT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879D8E5A-8B26-B0E7-F610-CB8639AABAC0}"/>
                </a:ext>
              </a:extLst>
            </p:cNvPr>
            <p:cNvSpPr/>
            <p:nvPr/>
          </p:nvSpPr>
          <p:spPr>
            <a:xfrm>
              <a:off x="9969303" y="1710188"/>
              <a:ext cx="1935989" cy="70272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Session 3</a:t>
              </a:r>
            </a:p>
            <a:p>
              <a:pPr algn="ctr"/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(</a:t>
              </a:r>
              <a:r>
                <a:rPr lang="it-IT" dirty="0" err="1">
                  <a:solidFill>
                    <a:schemeClr val="accent1">
                      <a:lumMod val="75000"/>
                    </a:schemeClr>
                  </a:solidFill>
                </a:rPr>
                <a:t>plenary</a:t>
              </a: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 session)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2497DC0-5910-F211-F049-96D6D0549978}"/>
              </a:ext>
            </a:extLst>
          </p:cNvPr>
          <p:cNvSpPr txBox="1"/>
          <p:nvPr/>
        </p:nvSpPr>
        <p:spPr>
          <a:xfrm>
            <a:off x="9989387" y="4220101"/>
            <a:ext cx="2035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Working with ZOOM-app or WEB</a:t>
            </a:r>
          </a:p>
          <a:p>
            <a:endParaRPr lang="it-IT" dirty="0"/>
          </a:p>
          <a:p>
            <a:r>
              <a:rPr lang="it-IT" dirty="0"/>
              <a:t>Sessions </a:t>
            </a:r>
            <a:r>
              <a:rPr lang="it-IT" dirty="0" err="1"/>
              <a:t>have</a:t>
            </a:r>
            <a:r>
              <a:rPr lang="it-IT" dirty="0"/>
              <a:t> the  ZOOM </a:t>
            </a:r>
            <a:r>
              <a:rPr lang="it-IT" dirty="0" err="1"/>
              <a:t>views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use </a:t>
            </a:r>
            <a:r>
              <a:rPr lang="it-IT" dirty="0" err="1"/>
              <a:t>every</a:t>
            </a:r>
            <a:r>
              <a:rPr lang="it-IT" dirty="0"/>
              <a:t> day!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3AA9586-05BD-5BBC-F6FF-A217628A7B2F}"/>
              </a:ext>
            </a:extLst>
          </p:cNvPr>
          <p:cNvSpPr txBox="1"/>
          <p:nvPr/>
        </p:nvSpPr>
        <p:spPr>
          <a:xfrm>
            <a:off x="3658141" y="4271045"/>
            <a:ext cx="3472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Zoom-events INFN </a:t>
            </a:r>
            <a:r>
              <a:rPr lang="it-IT" dirty="0" err="1"/>
              <a:t>license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Cost: 5500 € for 6 </a:t>
            </a:r>
            <a:r>
              <a:rPr lang="it-IT" dirty="0" err="1"/>
              <a:t>months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Event duration: 6 days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Max 12 </a:t>
            </a:r>
            <a:r>
              <a:rPr lang="it-IT" dirty="0" err="1"/>
              <a:t>parallel</a:t>
            </a:r>
            <a:r>
              <a:rPr lang="it-IT" dirty="0"/>
              <a:t> sessions</a:t>
            </a:r>
          </a:p>
        </p:txBody>
      </p:sp>
    </p:spTree>
    <p:extLst>
      <p:ext uri="{BB962C8B-B14F-4D97-AF65-F5344CB8AC3E}">
        <p14:creationId xmlns:p14="http://schemas.microsoft.com/office/powerpoint/2010/main" val="23520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AC2F611-E8F0-7999-40BF-143D3446935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E8A4E8-E2DF-7FAD-7038-D7105083602F}"/>
              </a:ext>
            </a:extLst>
          </p:cNvPr>
          <p:cNvSpPr txBox="1"/>
          <p:nvPr/>
        </p:nvSpPr>
        <p:spPr>
          <a:xfrm>
            <a:off x="4565714" y="954008"/>
            <a:ext cx="7434942" cy="5078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         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Registration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and tickets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C1E6E32-83B5-2A8E-0004-5A0A7D102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04664"/>
            <a:ext cx="8233245" cy="586824"/>
          </a:xfrm>
        </p:spPr>
        <p:txBody>
          <a:bodyPr anchor="ctr"/>
          <a:lstStyle/>
          <a:p>
            <a:r>
              <a:rPr lang="it-IT" sz="3600" dirty="0"/>
              <a:t>Event </a:t>
            </a:r>
            <a:r>
              <a:rPr lang="it-IT" sz="3600" dirty="0" err="1"/>
              <a:t>registration</a:t>
            </a:r>
            <a:r>
              <a:rPr lang="it-IT" sz="3600" dirty="0"/>
              <a:t> and ticket management</a:t>
            </a:r>
          </a:p>
        </p:txBody>
      </p:sp>
      <p:pic>
        <p:nvPicPr>
          <p:cNvPr id="14" name="Immagine 13" descr="Immagine che contiene grafica vettoriale&#10;&#10;Descrizione generata automaticamente">
            <a:extLst>
              <a:ext uri="{FF2B5EF4-FFF2-40B4-BE49-F238E27FC236}">
                <a16:creationId xmlns:a16="http://schemas.microsoft.com/office/drawing/2014/main" id="{B91064D0-F5C8-3712-734F-4BE61E885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1" y="4601938"/>
            <a:ext cx="1847528" cy="1847528"/>
          </a:xfrm>
          <a:prstGeom prst="rect">
            <a:avLst/>
          </a:prstGeom>
        </p:spPr>
      </p:pic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728D9D99-3C55-4EA9-AB8D-F99805991195}"/>
              </a:ext>
            </a:extLst>
          </p:cNvPr>
          <p:cNvSpPr/>
          <p:nvPr/>
        </p:nvSpPr>
        <p:spPr>
          <a:xfrm>
            <a:off x="3709594" y="2254976"/>
            <a:ext cx="505672" cy="4734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destra con strisce 16">
            <a:extLst>
              <a:ext uri="{FF2B5EF4-FFF2-40B4-BE49-F238E27FC236}">
                <a16:creationId xmlns:a16="http://schemas.microsoft.com/office/drawing/2014/main" id="{B659AB21-954C-7508-CFC0-839EF32AE431}"/>
              </a:ext>
            </a:extLst>
          </p:cNvPr>
          <p:cNvSpPr/>
          <p:nvPr/>
        </p:nvSpPr>
        <p:spPr>
          <a:xfrm rot="16200000">
            <a:off x="1233894" y="4365188"/>
            <a:ext cx="838802" cy="47349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84C4D70-5CE0-F4AE-0E13-D6FF7DFDEF45}"/>
              </a:ext>
            </a:extLst>
          </p:cNvPr>
          <p:cNvSpPr txBox="1"/>
          <p:nvPr/>
        </p:nvSpPr>
        <p:spPr>
          <a:xfrm>
            <a:off x="267118" y="1332298"/>
            <a:ext cx="3172581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3">
                    <a:lumMod val="75000"/>
                  </a:schemeClr>
                </a:solidFill>
              </a:rPr>
              <a:t>Sign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-in panel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BFF2DB-496D-3BF9-E003-FD53DD520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t="4553" r="27149" b="5053"/>
          <a:stretch/>
        </p:blipFill>
        <p:spPr>
          <a:xfrm>
            <a:off x="4664285" y="1063499"/>
            <a:ext cx="2230370" cy="2382954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25B57994-9709-9621-4AD9-E8E0CBD940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-1617" r="17706" b="1202"/>
          <a:stretch/>
        </p:blipFill>
        <p:spPr>
          <a:xfrm>
            <a:off x="5725777" y="3493164"/>
            <a:ext cx="2563831" cy="2443740"/>
          </a:xfrm>
          <a:prstGeom prst="rect">
            <a:avLst/>
          </a:prstGeom>
        </p:spPr>
      </p:pic>
      <p:pic>
        <p:nvPicPr>
          <p:cNvPr id="23" name="Immagin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5B993F-3F1E-8872-93E5-9735C5411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03" y="1764489"/>
            <a:ext cx="3170620" cy="31129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D602F79-F054-2739-C7B1-3ED2326962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4" b="2429"/>
          <a:stretch/>
        </p:blipFill>
        <p:spPr bwMode="auto">
          <a:xfrm>
            <a:off x="330138" y="1843626"/>
            <a:ext cx="3046540" cy="1610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ccia curva 12">
            <a:extLst>
              <a:ext uri="{FF2B5EF4-FFF2-40B4-BE49-F238E27FC236}">
                <a16:creationId xmlns:a16="http://schemas.microsoft.com/office/drawing/2014/main" id="{BB0791EF-9A9C-6D2E-71D4-CCC33B086312}"/>
              </a:ext>
            </a:extLst>
          </p:cNvPr>
          <p:cNvSpPr/>
          <p:nvPr/>
        </p:nvSpPr>
        <p:spPr>
          <a:xfrm rot="10800000" flipH="1">
            <a:off x="4795124" y="3565744"/>
            <a:ext cx="735291" cy="1236866"/>
          </a:xfrm>
          <a:prstGeom prst="bentArrow">
            <a:avLst>
              <a:gd name="adj1" fmla="val 25000"/>
              <a:gd name="adj2" fmla="val 32780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curva 18">
            <a:extLst>
              <a:ext uri="{FF2B5EF4-FFF2-40B4-BE49-F238E27FC236}">
                <a16:creationId xmlns:a16="http://schemas.microsoft.com/office/drawing/2014/main" id="{DCA66D8F-E2CC-368B-3212-D823415EB10F}"/>
              </a:ext>
            </a:extLst>
          </p:cNvPr>
          <p:cNvSpPr/>
          <p:nvPr/>
        </p:nvSpPr>
        <p:spPr>
          <a:xfrm rot="5400000" flipH="1">
            <a:off x="9178885" y="4738243"/>
            <a:ext cx="735291" cy="1236866"/>
          </a:xfrm>
          <a:prstGeom prst="bentArrow">
            <a:avLst>
              <a:gd name="adj1" fmla="val 25000"/>
              <a:gd name="adj2" fmla="val 32780"/>
              <a:gd name="adj3" fmla="val 25000"/>
              <a:gd name="adj4" fmla="val 4375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4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AC2F611-E8F0-7999-40BF-143D3446935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C1E6E32-83B5-2A8E-0004-5A0A7D102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476674"/>
            <a:ext cx="5928989" cy="622267"/>
          </a:xfrm>
        </p:spPr>
        <p:txBody>
          <a:bodyPr anchor="ctr"/>
          <a:lstStyle/>
          <a:p>
            <a:r>
              <a:rPr lang="it-IT" sz="3600" dirty="0"/>
              <a:t>Event </a:t>
            </a:r>
            <a:r>
              <a:rPr lang="it-IT" sz="3600" dirty="0" err="1"/>
              <a:t>registration</a:t>
            </a:r>
            <a:endParaRPr lang="it-IT" sz="3600" dirty="0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A181C8A6-89C9-1744-0D02-F50A0C4F3EF6}"/>
              </a:ext>
            </a:extLst>
          </p:cNvPr>
          <p:cNvGrpSpPr/>
          <p:nvPr/>
        </p:nvGrpSpPr>
        <p:grpSpPr>
          <a:xfrm>
            <a:off x="5879976" y="1070147"/>
            <a:ext cx="6120680" cy="3810791"/>
            <a:chOff x="267118" y="1332298"/>
            <a:chExt cx="6933384" cy="4247317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84C4D70-5CE0-F4AE-0E13-D6FF7DFDEF45}"/>
                </a:ext>
              </a:extLst>
            </p:cNvPr>
            <p:cNvSpPr txBox="1"/>
            <p:nvPr/>
          </p:nvSpPr>
          <p:spPr>
            <a:xfrm>
              <a:off x="267118" y="1332298"/>
              <a:ext cx="6933384" cy="424731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it-IT" b="1" dirty="0" err="1">
                  <a:solidFill>
                    <a:schemeClr val="accent3">
                      <a:lumMod val="75000"/>
                    </a:schemeClr>
                  </a:solidFill>
                </a:rPr>
                <a:t>Sign</a:t>
              </a:r>
              <a:r>
                <a:rPr lang="it-IT" b="1" dirty="0">
                  <a:solidFill>
                    <a:schemeClr val="accent3">
                      <a:lumMod val="75000"/>
                    </a:schemeClr>
                  </a:solidFill>
                </a:rPr>
                <a:t>-in panel</a:t>
              </a: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b="1" dirty="0">
                <a:solidFill>
                  <a:schemeClr val="accent3">
                    <a:lumMod val="75000"/>
                  </a:schemeClr>
                </a:solidFill>
              </a:endParaRPr>
            </a:p>
            <a:p>
              <a:pPr algn="ctr"/>
              <a:endParaRPr lang="it-IT" dirty="0"/>
            </a:p>
            <a:p>
              <a:pPr algn="ctr"/>
              <a:endParaRPr lang="it-IT" dirty="0"/>
            </a:p>
            <a:p>
              <a:pPr algn="ctr"/>
              <a:endParaRPr lang="it-IT" dirty="0"/>
            </a:p>
            <a:p>
              <a:pPr algn="ctr"/>
              <a:endParaRPr lang="it-IT" dirty="0"/>
            </a:p>
            <a:p>
              <a:pPr algn="ctr"/>
              <a:endParaRPr lang="it-IT" dirty="0"/>
            </a:p>
            <a:p>
              <a:pPr algn="ctr"/>
              <a:endParaRPr lang="it-IT" dirty="0"/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D602F79-F054-2739-C7B1-3ED232696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14" b="2429"/>
            <a:stretch/>
          </p:blipFill>
          <p:spPr bwMode="auto">
            <a:xfrm>
              <a:off x="430661" y="1844824"/>
              <a:ext cx="6673451" cy="35283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8895E42-F46C-A93B-63CC-BAC94038461F}"/>
              </a:ext>
            </a:extLst>
          </p:cNvPr>
          <p:cNvSpPr txBox="1"/>
          <p:nvPr/>
        </p:nvSpPr>
        <p:spPr>
          <a:xfrm>
            <a:off x="335360" y="1068141"/>
            <a:ext cx="5544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Access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b="1" dirty="0"/>
              <a:t>restricted</a:t>
            </a:r>
            <a:r>
              <a:rPr lang="it-IT" dirty="0"/>
              <a:t> to conference </a:t>
            </a:r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(CSV with the list of emails)</a:t>
            </a:r>
          </a:p>
          <a:p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participants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an </a:t>
            </a:r>
            <a:r>
              <a:rPr lang="it-IT" dirty="0" err="1"/>
              <a:t>invitation</a:t>
            </a:r>
            <a:r>
              <a:rPr lang="it-IT" dirty="0"/>
              <a:t> by email and </a:t>
            </a:r>
            <a:r>
              <a:rPr lang="it-IT" dirty="0" err="1"/>
              <a:t>detailed</a:t>
            </a:r>
            <a:r>
              <a:rPr lang="it-IT" dirty="0"/>
              <a:t> </a:t>
            </a:r>
            <a:r>
              <a:rPr lang="it-IT" dirty="0" err="1"/>
              <a:t>instructions</a:t>
            </a:r>
            <a:r>
              <a:rPr lang="it-IT" dirty="0"/>
              <a:t> for </a:t>
            </a:r>
            <a:r>
              <a:rPr lang="it-IT" dirty="0" err="1"/>
              <a:t>signing</a:t>
            </a:r>
            <a:r>
              <a:rPr lang="it-IT" dirty="0"/>
              <a:t> in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0284F9-22D0-4432-F015-49ECEACA76EB}"/>
              </a:ext>
            </a:extLst>
          </p:cNvPr>
          <p:cNvSpPr txBox="1"/>
          <p:nvPr/>
        </p:nvSpPr>
        <p:spPr>
          <a:xfrm>
            <a:off x="6420801" y="5464687"/>
            <a:ext cx="5015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Maybe</a:t>
            </a:r>
            <a:r>
              <a:rPr lang="it-IT" dirty="0"/>
              <a:t> a ZOOM/INDICO authentication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helped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! (ZOOM </a:t>
            </a:r>
            <a:r>
              <a:rPr lang="it-IT" dirty="0" err="1"/>
              <a:t>devs</a:t>
            </a:r>
            <a:r>
              <a:rPr lang="it-IT" dirty="0"/>
              <a:t> </a:t>
            </a:r>
            <a:r>
              <a:rPr lang="it-IT" dirty="0" err="1"/>
              <a:t>notified</a:t>
            </a:r>
            <a:r>
              <a:rPr lang="it-IT" dirty="0"/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EBFC49-1EE5-1EF6-74A0-3D829AF7E706}"/>
              </a:ext>
            </a:extLst>
          </p:cNvPr>
          <p:cNvSpPr txBox="1"/>
          <p:nvPr/>
        </p:nvSpPr>
        <p:spPr>
          <a:xfrm>
            <a:off x="361762" y="2422597"/>
            <a:ext cx="54966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problem</a:t>
            </a:r>
            <a:r>
              <a:rPr lang="it-IT" b="1" dirty="0"/>
              <a:t>:</a:t>
            </a:r>
          </a:p>
          <a:p>
            <a:endParaRPr lang="it-IT" dirty="0"/>
          </a:p>
          <a:p>
            <a:r>
              <a:rPr lang="it-IT" dirty="0"/>
              <a:t>Conference </a:t>
            </a:r>
            <a:r>
              <a:rPr lang="it-IT" dirty="0" err="1"/>
              <a:t>registration</a:t>
            </a:r>
            <a:r>
              <a:rPr lang="it-IT" dirty="0"/>
              <a:t> with INFN-INDICO account (email)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INDICO and ZOOM </a:t>
            </a:r>
            <a:r>
              <a:rPr lang="it-IT" dirty="0" err="1"/>
              <a:t>credentials</a:t>
            </a:r>
            <a:r>
              <a:rPr lang="it-IT" dirty="0"/>
              <a:t> DID NOT match (</a:t>
            </a:r>
            <a:r>
              <a:rPr lang="it-IT" dirty="0" err="1"/>
              <a:t>also</a:t>
            </a:r>
            <a:r>
              <a:rPr lang="it-IT" dirty="0"/>
              <a:t> CERN username-email mismatch)</a:t>
            </a:r>
          </a:p>
          <a:p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asked</a:t>
            </a:r>
            <a:r>
              <a:rPr lang="it-IT" dirty="0"/>
              <a:t> to </a:t>
            </a:r>
            <a:r>
              <a:rPr lang="it-IT" dirty="0" err="1"/>
              <a:t>participants</a:t>
            </a:r>
            <a:r>
              <a:rPr lang="it-IT" dirty="0"/>
              <a:t> to </a:t>
            </a:r>
            <a:r>
              <a:rPr lang="it-IT" dirty="0" err="1"/>
              <a:t>communicate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usual</a:t>
            </a:r>
            <a:r>
              <a:rPr lang="it-IT" dirty="0"/>
              <a:t> ZOOM account to be </a:t>
            </a:r>
            <a:r>
              <a:rPr lang="it-IT" dirty="0" err="1"/>
              <a:t>added</a:t>
            </a:r>
            <a:r>
              <a:rPr lang="it-IT" dirty="0"/>
              <a:t> to the access list</a:t>
            </a:r>
          </a:p>
          <a:p>
            <a:endParaRPr lang="it-IT" dirty="0"/>
          </a:p>
          <a:p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was</a:t>
            </a:r>
            <a:r>
              <a:rPr lang="it-IT" b="1" dirty="0"/>
              <a:t> hard work!</a:t>
            </a:r>
          </a:p>
          <a:p>
            <a:r>
              <a:rPr lang="it-IT" dirty="0"/>
              <a:t>(more </a:t>
            </a:r>
            <a:r>
              <a:rPr lang="it-IT" dirty="0" err="1"/>
              <a:t>than</a:t>
            </a:r>
            <a:r>
              <a:rPr lang="it-IT" dirty="0"/>
              <a:t> 600 emails </a:t>
            </a:r>
            <a:r>
              <a:rPr lang="it-IT" b="1" dirty="0" err="1"/>
              <a:t>promptly</a:t>
            </a:r>
            <a:r>
              <a:rPr lang="it-IT" dirty="0"/>
              <a:t> </a:t>
            </a:r>
            <a:r>
              <a:rPr lang="it-IT" dirty="0" err="1"/>
              <a:t>handled</a:t>
            </a:r>
            <a:r>
              <a:rPr lang="it-IT" dirty="0"/>
              <a:t>  in one week…)</a:t>
            </a:r>
          </a:p>
        </p:txBody>
      </p:sp>
    </p:spTree>
    <p:extLst>
      <p:ext uri="{BB962C8B-B14F-4D97-AF65-F5344CB8AC3E}">
        <p14:creationId xmlns:p14="http://schemas.microsoft.com/office/powerpoint/2010/main" val="36007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AC2F611-E8F0-7999-40BF-143D34469359}"/>
              </a:ext>
            </a:extLst>
          </p:cNvPr>
          <p:cNvSpPr/>
          <p:nvPr/>
        </p:nvSpPr>
        <p:spPr>
          <a:xfrm>
            <a:off x="10272464" y="5517232"/>
            <a:ext cx="1847528" cy="1268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C1E6E32-83B5-2A8E-0004-5A0A7D1021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470" y="332656"/>
            <a:ext cx="5928989" cy="648069"/>
          </a:xfrm>
        </p:spPr>
        <p:txBody>
          <a:bodyPr anchor="ctr"/>
          <a:lstStyle/>
          <a:p>
            <a:r>
              <a:rPr lang="it-IT" sz="3600" dirty="0"/>
              <a:t>Ticket management</a:t>
            </a:r>
          </a:p>
        </p:txBody>
      </p:sp>
      <p:pic>
        <p:nvPicPr>
          <p:cNvPr id="27" name="Immagine 2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48FB59C-98C0-DE7B-AD36-D0A29186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t="4553" r="27149" b="39164"/>
          <a:stretch/>
        </p:blipFill>
        <p:spPr>
          <a:xfrm>
            <a:off x="7320136" y="554858"/>
            <a:ext cx="4176464" cy="2778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A26F5F8-CD2F-4064-3094-5108D9C34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9690" r="17706" b="13308"/>
          <a:stretch/>
        </p:blipFill>
        <p:spPr>
          <a:xfrm>
            <a:off x="7320136" y="3573016"/>
            <a:ext cx="4176464" cy="30526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E52E76B-A5E8-6DC5-932C-19B21842B836}"/>
              </a:ext>
            </a:extLst>
          </p:cNvPr>
          <p:cNvSpPr txBox="1"/>
          <p:nvPr/>
        </p:nvSpPr>
        <p:spPr>
          <a:xfrm>
            <a:off x="517779" y="3333196"/>
            <a:ext cx="57222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/>
              <a:t>ZOOM-events</a:t>
            </a:r>
            <a:r>
              <a:rPr lang="it-IT" dirty="0"/>
              <a:t> ticket: </a:t>
            </a:r>
            <a:r>
              <a:rPr lang="it-IT" b="1" dirty="0"/>
              <a:t>FREE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registered</a:t>
            </a:r>
            <a:r>
              <a:rPr lang="it-IT" dirty="0"/>
              <a:t> </a:t>
            </a:r>
            <a:r>
              <a:rPr lang="it-IT" dirty="0" err="1"/>
              <a:t>participants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attendees</a:t>
            </a:r>
            <a:r>
              <a:rPr lang="it-IT" dirty="0"/>
              <a:t> </a:t>
            </a:r>
            <a:r>
              <a:rPr lang="it-IT" dirty="0" err="1"/>
              <a:t>registered</a:t>
            </a:r>
            <a:r>
              <a:rPr lang="it-IT" dirty="0"/>
              <a:t> or </a:t>
            </a:r>
            <a:r>
              <a:rPr lang="it-IT" dirty="0" err="1"/>
              <a:t>changed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plans </a:t>
            </a:r>
            <a:r>
              <a:rPr lang="it-IT" dirty="0" err="1"/>
              <a:t>at</a:t>
            </a:r>
            <a:r>
              <a:rPr lang="it-IT" dirty="0"/>
              <a:t> the last minute (or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conference…): </a:t>
            </a:r>
            <a:r>
              <a:rPr lang="it-IT" dirty="0" err="1"/>
              <a:t>fee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refunded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Periodical</a:t>
            </a:r>
            <a:r>
              <a:rPr lang="it-IT" dirty="0"/>
              <a:t> check of accesses (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attendees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actually</a:t>
            </a:r>
            <a:r>
              <a:rPr lang="it-IT" dirty="0"/>
              <a:t> </a:t>
            </a:r>
            <a:r>
              <a:rPr lang="it-IT" dirty="0" err="1"/>
              <a:t>pay</a:t>
            </a:r>
            <a:r>
              <a:rPr lang="it-IT" dirty="0"/>
              <a:t>!)</a:t>
            </a:r>
          </a:p>
          <a:p>
            <a:endParaRPr lang="it-IT" dirty="0"/>
          </a:p>
          <a:p>
            <a:r>
              <a:rPr lang="it-IT" dirty="0" err="1"/>
              <a:t>Daily</a:t>
            </a:r>
            <a:r>
              <a:rPr lang="it-IT" dirty="0"/>
              <a:t>, ~50 free RESERVED tickets for special/</a:t>
            </a:r>
            <a:r>
              <a:rPr lang="it-IT" dirty="0" err="1"/>
              <a:t>problematic</a:t>
            </a:r>
            <a:r>
              <a:rPr lang="it-IT" dirty="0"/>
              <a:t> </a:t>
            </a:r>
            <a:r>
              <a:rPr lang="it-IT" dirty="0" err="1"/>
              <a:t>cases</a:t>
            </a:r>
            <a:endParaRPr lang="it-IT" dirty="0"/>
          </a:p>
          <a:p>
            <a:endParaRPr lang="it-IT" dirty="0"/>
          </a:p>
          <a:p>
            <a:r>
              <a:rPr lang="it-IT" dirty="0"/>
              <a:t>NO geo-</a:t>
            </a:r>
            <a:r>
              <a:rPr lang="it-IT" dirty="0" err="1"/>
              <a:t>blocking</a:t>
            </a:r>
            <a:r>
              <a:rPr lang="it-IT" dirty="0"/>
              <a:t> (remote connection from </a:t>
            </a:r>
            <a:r>
              <a:rPr lang="it-IT" dirty="0" err="1"/>
              <a:t>everywhere</a:t>
            </a:r>
            <a:r>
              <a:rPr lang="it-IT" dirty="0"/>
              <a:t>)</a:t>
            </a: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5E5B92F5-798C-0ED1-5F74-5DA8C38FF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9958"/>
              </p:ext>
            </p:extLst>
          </p:nvPr>
        </p:nvGraphicFramePr>
        <p:xfrm>
          <a:off x="571461" y="996895"/>
          <a:ext cx="5507616" cy="21440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53808">
                  <a:extLst>
                    <a:ext uri="{9D8B030D-6E8A-4147-A177-3AD203B41FA5}">
                      <a16:colId xmlns:a16="http://schemas.microsoft.com/office/drawing/2014/main" val="2031546082"/>
                    </a:ext>
                  </a:extLst>
                </a:gridCol>
                <a:gridCol w="2753808">
                  <a:extLst>
                    <a:ext uri="{9D8B030D-6E8A-4147-A177-3AD203B41FA5}">
                      <a16:colId xmlns:a16="http://schemas.microsoft.com/office/drawing/2014/main" val="2074179891"/>
                    </a:ext>
                  </a:extLst>
                </a:gridCol>
              </a:tblGrid>
              <a:tr h="646300">
                <a:tc>
                  <a:txBody>
                    <a:bodyPr/>
                    <a:lstStyle/>
                    <a:p>
                      <a:r>
                        <a:rPr lang="en-US" sz="1800" dirty="0"/>
                        <a:t>Conference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Regular </a:t>
                      </a:r>
                    </a:p>
                    <a:p>
                      <a:pPr algn="ctr"/>
                      <a:r>
                        <a:rPr lang="en-US" sz="1800" dirty="0"/>
                        <a:t>(half price for students)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00407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r>
                        <a:rPr lang="en-US" sz="1800" dirty="0"/>
                        <a:t>Early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1082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r>
                        <a:rPr lang="en-US" sz="1800" dirty="0"/>
                        <a:t>Late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31514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r>
                        <a:rPr lang="en-US" sz="1800" dirty="0"/>
                        <a:t>On site registration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65810"/>
                  </a:ext>
                </a:extLst>
              </a:tr>
              <a:tr h="374444">
                <a:tc>
                  <a:txBody>
                    <a:bodyPr/>
                    <a:lstStyle/>
                    <a:p>
                      <a:r>
                        <a:rPr lang="en-US" sz="1800" b="1" dirty="0"/>
                        <a:t>Online participation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200 €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26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668632"/>
      </p:ext>
    </p:extLst>
  </p:cSld>
  <p:clrMapOvr>
    <a:masterClrMapping/>
  </p:clrMapOvr>
</p:sld>
</file>

<file path=ppt/theme/theme1.xml><?xml version="1.0" encoding="utf-8"?>
<a:theme xmlns:a="http://schemas.openxmlformats.org/drawingml/2006/main" name="COPERTIN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10916</TotalTime>
  <Words>909</Words>
  <Application>Microsoft Macintosh PowerPoint</Application>
  <PresentationFormat>Widescreen</PresentationFormat>
  <Paragraphs>209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Font di sistema regolare</vt:lpstr>
      <vt:lpstr>Menlo Regular</vt:lpstr>
      <vt:lpstr>Wingdings</vt:lpstr>
      <vt:lpstr>COPERTINA</vt:lpstr>
      <vt:lpstr>DIAPOSITIVE</vt:lpstr>
      <vt:lpstr>CHIUSURA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Lorenzo Rinaldi</cp:lastModifiedBy>
  <cp:revision>116</cp:revision>
  <dcterms:created xsi:type="dcterms:W3CDTF">2017-11-13T10:11:35Z</dcterms:created>
  <dcterms:modified xsi:type="dcterms:W3CDTF">2023-05-08T13:42:43Z</dcterms:modified>
</cp:coreProperties>
</file>