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640" r:id="rId4"/>
    <p:sldId id="1504" r:id="rId6"/>
    <p:sldId id="1518" r:id="rId7"/>
    <p:sldId id="1507" r:id="rId8"/>
    <p:sldId id="1537" r:id="rId9"/>
    <p:sldId id="1508" r:id="rId10"/>
    <p:sldId id="1513" r:id="rId11"/>
    <p:sldId id="1539" r:id="rId12"/>
    <p:sldId id="1540" r:id="rId13"/>
    <p:sldId id="1511" r:id="rId14"/>
    <p:sldId id="1512" r:id="rId15"/>
    <p:sldId id="1516" r:id="rId16"/>
    <p:sldId id="1515" r:id="rId17"/>
    <p:sldId id="1544"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44" d="100"/>
          <a:sy n="144" d="100"/>
        </p:scale>
        <p:origin x="88" y="316"/>
      </p:cViewPr>
      <p:guideLst/>
    </p:cSldViewPr>
  </p:slideViewPr>
  <p:notesTextViewPr>
    <p:cViewPr>
      <p:scale>
        <a:sx n="1" d="1"/>
        <a:sy n="1" d="1"/>
      </p:scale>
      <p:origin x="0" y="0"/>
    </p:cViewPr>
  </p:notesTextViewPr>
  <p:notesViewPr>
    <p:cSldViewPr snapToGrid="0">
      <p:cViewPr varScale="1">
        <p:scale>
          <a:sx n="63" d="100"/>
          <a:sy n="63" d="100"/>
        </p:scale>
        <p:origin x="1982" y="31"/>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9.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3F413B-52DE-CE43-9EA8-680F78179219}" type="doc">
      <dgm:prSet loTypeId="urn:microsoft.com/office/officeart/2005/8/layout/process1" loCatId="" qsTypeId="urn:microsoft.com/office/officeart/2005/8/quickstyle/simple3#1" qsCatId="simple" csTypeId="urn:microsoft.com/office/officeart/2005/8/colors/colorful2#1" csCatId="colorful" phldr="1"/>
      <dgm:spPr/>
    </dgm:pt>
    <dgm:pt modelId="{17551F41-63CE-0943-B7ED-4D6A90D99AB9}">
      <dgm:prSet phldrT="[Text]" custT="1"/>
      <dgm:spPr>
        <a:xfrm>
          <a:off x="6316" y="0"/>
          <a:ext cx="1166317" cy="702072"/>
        </a:xfrm>
        <a:prstGeom prst="roundRect">
          <a:avLst>
            <a:gd name="adj" fmla="val 10000"/>
          </a:avLst>
        </a:prstGeom>
        <a:gradFill rotWithShape="0">
          <a:gsLst>
            <a:gs pos="0">
              <a:srgbClr val="C0504D">
                <a:hueOff val="0"/>
                <a:satOff val="0"/>
                <a:lumOff val="0"/>
                <a:alphaOff val="0"/>
                <a:lumMod val="110000"/>
                <a:satMod val="105000"/>
                <a:tint val="67000"/>
              </a:srgbClr>
            </a:gs>
            <a:gs pos="50000">
              <a:srgbClr val="C0504D">
                <a:hueOff val="0"/>
                <a:satOff val="0"/>
                <a:lumOff val="0"/>
                <a:alphaOff val="0"/>
                <a:lumMod val="105000"/>
                <a:satMod val="103000"/>
                <a:tint val="73000"/>
              </a:srgbClr>
            </a:gs>
            <a:gs pos="100000">
              <a:srgbClr val="C0504D">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en-US" sz="1600" b="1" dirty="0">
              <a:solidFill>
                <a:sysClr val="windowText" lastClr="000000"/>
              </a:solidFill>
              <a:latin typeface="+mj-lt"/>
              <a:ea typeface="微软雅黑" panose="020B0503020204020204" charset="-122"/>
              <a:cs typeface="+mn-cs"/>
            </a:rPr>
            <a:t>Real time data input</a:t>
          </a:r>
        </a:p>
      </dgm:t>
    </dgm:pt>
    <dgm:pt modelId="{C6D37287-F5BB-AF46-BD56-9D7A3A53E64C}" cxnId="{CCA274ED-C1AD-D444-96C5-20788EEFAB1C}" type="parTrans">
      <dgm:prSet/>
      <dgm:spPr/>
      <dgm:t>
        <a:bodyPr/>
        <a:lstStyle/>
        <a:p>
          <a:endParaRPr lang="en-US" sz="1600" b="1">
            <a:solidFill>
              <a:schemeClr val="bg1"/>
            </a:solidFill>
            <a:latin typeface="+mj-lt"/>
          </a:endParaRPr>
        </a:p>
      </dgm:t>
    </dgm:pt>
    <dgm:pt modelId="{F73D647A-48F5-F34E-80C3-DCD3752F9958}" cxnId="{CCA274ED-C1AD-D444-96C5-20788EEFAB1C}" type="sibTrans">
      <dgm:prSet custT="1"/>
      <dgm:spPr>
        <a:xfrm>
          <a:off x="1289265" y="206413"/>
          <a:ext cx="247259" cy="289246"/>
        </a:xfrm>
        <a:prstGeom prst="rightArrow">
          <a:avLst>
            <a:gd name="adj1" fmla="val 60000"/>
            <a:gd name="adj2" fmla="val 50000"/>
          </a:avLst>
        </a:prstGeom>
        <a:gradFill rotWithShape="0">
          <a:gsLst>
            <a:gs pos="0">
              <a:srgbClr val="C0504D">
                <a:hueOff val="0"/>
                <a:satOff val="0"/>
                <a:lumOff val="0"/>
                <a:alphaOff val="0"/>
                <a:lumMod val="110000"/>
                <a:satMod val="105000"/>
                <a:tint val="67000"/>
              </a:srgbClr>
            </a:gs>
            <a:gs pos="50000">
              <a:srgbClr val="C0504D">
                <a:hueOff val="0"/>
                <a:satOff val="0"/>
                <a:lumOff val="0"/>
                <a:alphaOff val="0"/>
                <a:lumMod val="105000"/>
                <a:satMod val="103000"/>
                <a:tint val="73000"/>
              </a:srgbClr>
            </a:gs>
            <a:gs pos="100000">
              <a:srgbClr val="C0504D">
                <a:hueOff val="0"/>
                <a:satOff val="0"/>
                <a:lumOff val="0"/>
                <a:alphaOff val="0"/>
                <a:lumMod val="105000"/>
                <a:satMod val="109000"/>
                <a:tint val="81000"/>
              </a:srgbClr>
            </a:gs>
          </a:gsLst>
          <a:lin ang="5400000" scaled="0"/>
        </a:gradFill>
        <a:ln>
          <a:noFill/>
        </a:ln>
        <a:effectLst/>
      </dgm:spPr>
      <dgm:t>
        <a:bodyPr/>
        <a:lstStyle/>
        <a:p>
          <a:pPr>
            <a:buNone/>
          </a:pPr>
          <a:endParaRPr lang="en-US" sz="1600" b="1">
            <a:solidFill>
              <a:sysClr val="window" lastClr="FFFFFF"/>
            </a:solidFill>
            <a:latin typeface="+mj-lt"/>
            <a:ea typeface="+mn-ea"/>
            <a:cs typeface="+mn-cs"/>
          </a:endParaRPr>
        </a:p>
      </dgm:t>
    </dgm:pt>
    <dgm:pt modelId="{4DC9625C-9505-F44E-9ABA-AFEDB4B69F0E}">
      <dgm:prSet phldrT="[Text]" custT="1"/>
      <dgm:spPr>
        <a:xfrm>
          <a:off x="1639161" y="0"/>
          <a:ext cx="1166317" cy="702072"/>
        </a:xfrm>
        <a:prstGeom prst="roundRect">
          <a:avLst>
            <a:gd name="adj" fmla="val 10000"/>
          </a:avLst>
        </a:prstGeom>
        <a:gradFill rotWithShape="0">
          <a:gsLst>
            <a:gs pos="0">
              <a:srgbClr val="C0504D">
                <a:hueOff val="936304"/>
                <a:satOff val="-1163"/>
                <a:lumOff val="275"/>
                <a:alphaOff val="0"/>
                <a:lumMod val="110000"/>
                <a:satMod val="105000"/>
                <a:tint val="67000"/>
              </a:srgbClr>
            </a:gs>
            <a:gs pos="50000">
              <a:srgbClr val="C0504D">
                <a:hueOff val="936304"/>
                <a:satOff val="-1163"/>
                <a:lumOff val="275"/>
                <a:alphaOff val="0"/>
                <a:lumMod val="105000"/>
                <a:satMod val="103000"/>
                <a:tint val="73000"/>
              </a:srgbClr>
            </a:gs>
            <a:gs pos="100000">
              <a:srgbClr val="C0504D">
                <a:hueOff val="936304"/>
                <a:satOff val="-1163"/>
                <a:lumOff val="27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en-US" sz="1600" b="1" dirty="0">
              <a:solidFill>
                <a:sysClr val="windowText" lastClr="000000"/>
              </a:solidFill>
              <a:latin typeface="+mj-lt"/>
              <a:ea typeface="微软雅黑" panose="020B0503020204020204" charset="-122"/>
              <a:cs typeface="+mn-cs"/>
            </a:rPr>
            <a:t>Matching data acquisition</a:t>
          </a:r>
          <a:endParaRPr lang="en-US" sz="1600" b="1" dirty="0">
            <a:solidFill>
              <a:sysClr val="windowText" lastClr="000000"/>
            </a:solidFill>
            <a:latin typeface="+mj-lt"/>
            <a:ea typeface="微软雅黑" panose="020B0503020204020204" charset="-122"/>
            <a:cs typeface="+mn-cs"/>
          </a:endParaRPr>
        </a:p>
      </dgm:t>
    </dgm:pt>
    <dgm:pt modelId="{64B4F571-8E24-FB4C-905A-336309CBDE38}" cxnId="{572F9015-C4EB-0148-8304-2200874BEF23}" type="parTrans">
      <dgm:prSet/>
      <dgm:spPr/>
      <dgm:t>
        <a:bodyPr/>
        <a:lstStyle/>
        <a:p>
          <a:endParaRPr lang="en-US" sz="1600" b="1">
            <a:solidFill>
              <a:schemeClr val="bg1"/>
            </a:solidFill>
            <a:latin typeface="+mj-lt"/>
          </a:endParaRPr>
        </a:p>
      </dgm:t>
    </dgm:pt>
    <dgm:pt modelId="{D32F33C3-1E3D-474E-B497-45AC0296539A}" cxnId="{572F9015-C4EB-0148-8304-2200874BEF23}" type="sibTrans">
      <dgm:prSet custT="1"/>
      <dgm:spPr>
        <a:xfrm>
          <a:off x="2922110" y="206413"/>
          <a:ext cx="247259" cy="289246"/>
        </a:xfrm>
        <a:prstGeom prst="rightArrow">
          <a:avLst>
            <a:gd name="adj1" fmla="val 60000"/>
            <a:gd name="adj2" fmla="val 50000"/>
          </a:avLst>
        </a:prstGeom>
        <a:gradFill rotWithShape="0">
          <a:gsLst>
            <a:gs pos="0">
              <a:srgbClr val="C0504D">
                <a:hueOff val="1170380"/>
                <a:satOff val="-1455"/>
                <a:lumOff val="343"/>
                <a:alphaOff val="0"/>
                <a:lumMod val="110000"/>
                <a:satMod val="105000"/>
                <a:tint val="67000"/>
              </a:srgbClr>
            </a:gs>
            <a:gs pos="50000">
              <a:srgbClr val="C0504D">
                <a:hueOff val="1170380"/>
                <a:satOff val="-1455"/>
                <a:lumOff val="343"/>
                <a:alphaOff val="0"/>
                <a:lumMod val="105000"/>
                <a:satMod val="103000"/>
                <a:tint val="73000"/>
              </a:srgbClr>
            </a:gs>
            <a:gs pos="100000">
              <a:srgbClr val="C0504D">
                <a:hueOff val="1170380"/>
                <a:satOff val="-1455"/>
                <a:lumOff val="343"/>
                <a:alphaOff val="0"/>
                <a:lumMod val="105000"/>
                <a:satMod val="109000"/>
                <a:tint val="81000"/>
              </a:srgbClr>
            </a:gs>
          </a:gsLst>
          <a:lin ang="5400000" scaled="0"/>
        </a:gradFill>
        <a:ln>
          <a:noFill/>
        </a:ln>
        <a:effectLst/>
      </dgm:spPr>
      <dgm:t>
        <a:bodyPr/>
        <a:lstStyle/>
        <a:p>
          <a:pPr>
            <a:buNone/>
          </a:pPr>
          <a:endParaRPr lang="en-US" sz="1600" b="1">
            <a:solidFill>
              <a:sysClr val="window" lastClr="FFFFFF"/>
            </a:solidFill>
            <a:latin typeface="+mj-lt"/>
            <a:ea typeface="+mn-ea"/>
            <a:cs typeface="+mn-cs"/>
          </a:endParaRPr>
        </a:p>
      </dgm:t>
    </dgm:pt>
    <dgm:pt modelId="{D43323C0-4BC1-AB41-AD68-FF01588A3DA7}">
      <dgm:prSet phldrT="[Text]" custT="1"/>
      <dgm:spPr>
        <a:xfrm>
          <a:off x="3272006" y="0"/>
          <a:ext cx="1166317" cy="702072"/>
        </a:xfrm>
        <a:prstGeom prst="roundRect">
          <a:avLst>
            <a:gd name="adj" fmla="val 10000"/>
          </a:avLst>
        </a:prstGeom>
        <a:gradFill rotWithShape="0">
          <a:gsLst>
            <a:gs pos="0">
              <a:srgbClr val="C0504D">
                <a:hueOff val="1872608"/>
                <a:satOff val="-2331"/>
                <a:lumOff val="549"/>
                <a:alphaOff val="0"/>
                <a:lumMod val="110000"/>
                <a:satMod val="105000"/>
                <a:tint val="67000"/>
              </a:srgbClr>
            </a:gs>
            <a:gs pos="50000">
              <a:srgbClr val="C0504D">
                <a:hueOff val="1872608"/>
                <a:satOff val="-2331"/>
                <a:lumOff val="549"/>
                <a:alphaOff val="0"/>
                <a:lumMod val="105000"/>
                <a:satMod val="103000"/>
                <a:tint val="73000"/>
              </a:srgbClr>
            </a:gs>
            <a:gs pos="100000">
              <a:srgbClr val="C0504D">
                <a:hueOff val="1872608"/>
                <a:satOff val="-2331"/>
                <a:lumOff val="549"/>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kumimoji="0" lang="en-US" altLang="zh-CN" sz="1600" b="1" i="0" u="none" strike="noStrike" cap="none" spc="0" normalizeH="0" baseline="0" noProof="0" dirty="0">
              <a:ln>
                <a:noFill/>
              </a:ln>
              <a:solidFill>
                <a:prstClr val="black"/>
              </a:solidFill>
              <a:effectLst/>
              <a:uLnTx/>
              <a:uFillTx/>
              <a:latin typeface="+mj-lt"/>
              <a:ea typeface="微软雅黑" panose="020B0503020204020204" charset="-122"/>
              <a:cs typeface="+mn-cs"/>
            </a:rPr>
            <a:t>Spectrum matching </a:t>
          </a:r>
          <a:endParaRPr lang="en-US" sz="1600" b="1" dirty="0">
            <a:solidFill>
              <a:sysClr val="windowText" lastClr="000000"/>
            </a:solidFill>
            <a:latin typeface="+mj-lt"/>
            <a:ea typeface="微软雅黑" panose="020B0503020204020204" charset="-122"/>
            <a:cs typeface="+mn-cs"/>
          </a:endParaRPr>
        </a:p>
      </dgm:t>
    </dgm:pt>
    <dgm:pt modelId="{125F019D-ABF7-9B46-98F7-04D70C0942FC}" cxnId="{1B561120-098E-B948-B509-C0157B74F62E}" type="parTrans">
      <dgm:prSet/>
      <dgm:spPr/>
      <dgm:t>
        <a:bodyPr/>
        <a:lstStyle/>
        <a:p>
          <a:endParaRPr lang="en-US" sz="1600" b="1">
            <a:solidFill>
              <a:schemeClr val="bg1"/>
            </a:solidFill>
            <a:latin typeface="+mj-lt"/>
          </a:endParaRPr>
        </a:p>
      </dgm:t>
    </dgm:pt>
    <dgm:pt modelId="{89666C7C-250B-8247-AE0F-74E7614CDD08}" cxnId="{1B561120-098E-B948-B509-C0157B74F62E}" type="sibTrans">
      <dgm:prSet custT="1"/>
      <dgm:spPr>
        <a:xfrm>
          <a:off x="4554956" y="206413"/>
          <a:ext cx="247259" cy="289246"/>
        </a:xfrm>
        <a:prstGeom prst="rightArrow">
          <a:avLst>
            <a:gd name="adj1" fmla="val 60000"/>
            <a:gd name="adj2" fmla="val 50000"/>
          </a:avLst>
        </a:prstGeom>
        <a:gradFill rotWithShape="0">
          <a:gsLst>
            <a:gs pos="0">
              <a:srgbClr val="C0504D">
                <a:hueOff val="2340759"/>
                <a:satOff val="-2914"/>
                <a:lumOff val="686"/>
                <a:alphaOff val="0"/>
                <a:lumMod val="110000"/>
                <a:satMod val="105000"/>
                <a:tint val="67000"/>
              </a:srgbClr>
            </a:gs>
            <a:gs pos="50000">
              <a:srgbClr val="C0504D">
                <a:hueOff val="2340759"/>
                <a:satOff val="-2914"/>
                <a:lumOff val="686"/>
                <a:alphaOff val="0"/>
                <a:lumMod val="105000"/>
                <a:satMod val="103000"/>
                <a:tint val="73000"/>
              </a:srgbClr>
            </a:gs>
            <a:gs pos="100000">
              <a:srgbClr val="C0504D">
                <a:hueOff val="2340759"/>
                <a:satOff val="-2914"/>
                <a:lumOff val="686"/>
                <a:alphaOff val="0"/>
                <a:lumMod val="105000"/>
                <a:satMod val="109000"/>
                <a:tint val="81000"/>
              </a:srgbClr>
            </a:gs>
          </a:gsLst>
          <a:lin ang="5400000" scaled="0"/>
        </a:gradFill>
        <a:ln>
          <a:noFill/>
        </a:ln>
        <a:effectLst/>
      </dgm:spPr>
      <dgm:t>
        <a:bodyPr/>
        <a:lstStyle/>
        <a:p>
          <a:pPr>
            <a:buNone/>
          </a:pPr>
          <a:endParaRPr lang="en-US" sz="1600" b="1">
            <a:solidFill>
              <a:sysClr val="window" lastClr="FFFFFF"/>
            </a:solidFill>
            <a:latin typeface="+mj-lt"/>
            <a:ea typeface="+mn-ea"/>
            <a:cs typeface="+mn-cs"/>
          </a:endParaRPr>
        </a:p>
      </dgm:t>
    </dgm:pt>
    <dgm:pt modelId="{30A7A6FD-8379-A14A-8EFF-F01D869F3CB6}">
      <dgm:prSet phldrT="[Text]" custT="1"/>
      <dgm:spPr>
        <a:xfrm>
          <a:off x="4904851" y="0"/>
          <a:ext cx="1166317" cy="702072"/>
        </a:xfrm>
        <a:prstGeom prst="roundRect">
          <a:avLst>
            <a:gd name="adj" fmla="val 10000"/>
          </a:avLst>
        </a:prstGeom>
        <a:gradFill rotWithShape="0">
          <a:gsLst>
            <a:gs pos="0">
              <a:srgbClr val="C0504D">
                <a:hueOff val="2808911"/>
                <a:satOff val="-3498"/>
                <a:lumOff val="824"/>
                <a:alphaOff val="0"/>
                <a:lumMod val="110000"/>
                <a:satMod val="105000"/>
                <a:tint val="67000"/>
              </a:srgbClr>
            </a:gs>
            <a:gs pos="50000">
              <a:srgbClr val="C0504D">
                <a:hueOff val="2808911"/>
                <a:satOff val="-3498"/>
                <a:lumOff val="824"/>
                <a:alphaOff val="0"/>
                <a:lumMod val="105000"/>
                <a:satMod val="103000"/>
                <a:tint val="73000"/>
              </a:srgbClr>
            </a:gs>
            <a:gs pos="100000">
              <a:srgbClr val="C0504D">
                <a:hueOff val="2808911"/>
                <a:satOff val="-3498"/>
                <a:lumOff val="82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en-US" sz="1600" b="1" dirty="0">
              <a:solidFill>
                <a:sysClr val="windowText" lastClr="000000"/>
              </a:solidFill>
              <a:latin typeface="+mj-lt"/>
              <a:ea typeface="微软雅黑" panose="020B0503020204020204" charset="-122"/>
              <a:cs typeface="+mn-cs"/>
            </a:rPr>
            <a:t>Results save and display</a:t>
          </a:r>
          <a:endParaRPr lang="en-US" sz="1600" b="1" dirty="0">
            <a:solidFill>
              <a:sysClr val="windowText" lastClr="000000"/>
            </a:solidFill>
            <a:latin typeface="+mj-lt"/>
            <a:ea typeface="微软雅黑" panose="020B0503020204020204" charset="-122"/>
            <a:cs typeface="+mn-cs"/>
          </a:endParaRPr>
        </a:p>
      </dgm:t>
    </dgm:pt>
    <dgm:pt modelId="{57B48E4E-15E1-E847-9D30-759B87C3ACB0}" cxnId="{E8E2F11F-2164-0249-A99F-343543846D0E}" type="parTrans">
      <dgm:prSet/>
      <dgm:spPr/>
      <dgm:t>
        <a:bodyPr/>
        <a:lstStyle/>
        <a:p>
          <a:endParaRPr lang="en-US" sz="1600" b="1">
            <a:latin typeface="+mj-lt"/>
          </a:endParaRPr>
        </a:p>
      </dgm:t>
    </dgm:pt>
    <dgm:pt modelId="{4133D996-FD14-EF44-A58A-89DD34C4E1B5}" cxnId="{E8E2F11F-2164-0249-A99F-343543846D0E}" type="sibTrans">
      <dgm:prSet custT="1"/>
      <dgm:spPr>
        <a:xfrm>
          <a:off x="6187801" y="206413"/>
          <a:ext cx="247259" cy="289246"/>
        </a:xfrm>
        <a:prstGeom prst="rightArrow">
          <a:avLst>
            <a:gd name="adj1" fmla="val 60000"/>
            <a:gd name="adj2" fmla="val 50000"/>
          </a:avLst>
        </a:prstGeom>
        <a:gradFill rotWithShape="0">
          <a:gsLst>
            <a:gs pos="0">
              <a:srgbClr val="C0504D">
                <a:hueOff val="3511139"/>
                <a:satOff val="-4374"/>
                <a:lumOff val="1030"/>
                <a:alphaOff val="0"/>
                <a:lumMod val="110000"/>
                <a:satMod val="105000"/>
                <a:tint val="67000"/>
              </a:srgbClr>
            </a:gs>
            <a:gs pos="50000">
              <a:srgbClr val="C0504D">
                <a:hueOff val="3511139"/>
                <a:satOff val="-4374"/>
                <a:lumOff val="1030"/>
                <a:alphaOff val="0"/>
                <a:lumMod val="105000"/>
                <a:satMod val="103000"/>
                <a:tint val="73000"/>
              </a:srgbClr>
            </a:gs>
            <a:gs pos="100000">
              <a:srgbClr val="C0504D">
                <a:hueOff val="3511139"/>
                <a:satOff val="-4374"/>
                <a:lumOff val="1030"/>
                <a:alphaOff val="0"/>
                <a:lumMod val="105000"/>
                <a:satMod val="109000"/>
                <a:tint val="81000"/>
              </a:srgbClr>
            </a:gs>
          </a:gsLst>
          <a:lin ang="5400000" scaled="0"/>
        </a:gradFill>
        <a:ln>
          <a:noFill/>
        </a:ln>
        <a:effectLst/>
      </dgm:spPr>
      <dgm:t>
        <a:bodyPr/>
        <a:lstStyle/>
        <a:p>
          <a:pPr>
            <a:buNone/>
          </a:pPr>
          <a:endParaRPr lang="en-US" sz="1600" b="1">
            <a:solidFill>
              <a:sysClr val="windowText" lastClr="000000"/>
            </a:solidFill>
            <a:latin typeface="+mj-lt"/>
            <a:ea typeface="+mn-ea"/>
            <a:cs typeface="+mn-cs"/>
          </a:endParaRPr>
        </a:p>
      </dgm:t>
    </dgm:pt>
    <dgm:pt modelId="{EF145531-BB01-FD4B-B273-703D2C651227}" type="pres">
      <dgm:prSet presAssocID="{703F413B-52DE-CE43-9EA8-680F78179219}" presName="Name0" presStyleCnt="0">
        <dgm:presLayoutVars>
          <dgm:dir/>
          <dgm:resizeHandles val="exact"/>
        </dgm:presLayoutVars>
      </dgm:prSet>
      <dgm:spPr/>
    </dgm:pt>
    <dgm:pt modelId="{B3B0BDD6-176D-EE4A-8724-D21B7489CE7A}" type="pres">
      <dgm:prSet presAssocID="{17551F41-63CE-0943-B7ED-4D6A90D99AB9}" presName="node" presStyleLbl="node1" presStyleIdx="0" presStyleCnt="4">
        <dgm:presLayoutVars>
          <dgm:bulletEnabled val="1"/>
        </dgm:presLayoutVars>
      </dgm:prSet>
      <dgm:spPr/>
    </dgm:pt>
    <dgm:pt modelId="{08C2190A-E41B-D14A-9BEA-C9C874948492}" type="pres">
      <dgm:prSet presAssocID="{F73D647A-48F5-F34E-80C3-DCD3752F9958}" presName="sibTrans" presStyleLbl="sibTrans2D1" presStyleIdx="0" presStyleCnt="3"/>
      <dgm:spPr/>
    </dgm:pt>
    <dgm:pt modelId="{5B23198A-E1B8-594A-9C94-A5A7E90C8F0D}" type="pres">
      <dgm:prSet presAssocID="{F73D647A-48F5-F34E-80C3-DCD3752F9958}" presName="connectorText" presStyleLbl="sibTrans2D1" presStyleIdx="0" presStyleCnt="3"/>
      <dgm:spPr/>
    </dgm:pt>
    <dgm:pt modelId="{5C65F9EB-E8F3-F04F-A1F8-AC8532349B01}" type="pres">
      <dgm:prSet presAssocID="{4DC9625C-9505-F44E-9ABA-AFEDB4B69F0E}" presName="node" presStyleLbl="node1" presStyleIdx="1" presStyleCnt="4">
        <dgm:presLayoutVars>
          <dgm:bulletEnabled val="1"/>
        </dgm:presLayoutVars>
      </dgm:prSet>
      <dgm:spPr/>
    </dgm:pt>
    <dgm:pt modelId="{87780A51-7575-204E-B5EE-41632FEF7D78}" type="pres">
      <dgm:prSet presAssocID="{D32F33C3-1E3D-474E-B497-45AC0296539A}" presName="sibTrans" presStyleLbl="sibTrans2D1" presStyleIdx="1" presStyleCnt="3"/>
      <dgm:spPr/>
    </dgm:pt>
    <dgm:pt modelId="{20ABEE94-7C2B-C240-9A8A-451AB6277E6C}" type="pres">
      <dgm:prSet presAssocID="{D32F33C3-1E3D-474E-B497-45AC0296539A}" presName="connectorText" presStyleLbl="sibTrans2D1" presStyleIdx="1" presStyleCnt="3"/>
      <dgm:spPr/>
    </dgm:pt>
    <dgm:pt modelId="{D7D6CADD-4EAD-DB42-B194-7CCF496B569B}" type="pres">
      <dgm:prSet presAssocID="{D43323C0-4BC1-AB41-AD68-FF01588A3DA7}" presName="node" presStyleLbl="node1" presStyleIdx="2" presStyleCnt="4">
        <dgm:presLayoutVars>
          <dgm:bulletEnabled val="1"/>
        </dgm:presLayoutVars>
      </dgm:prSet>
      <dgm:spPr/>
    </dgm:pt>
    <dgm:pt modelId="{F77E32A9-4A00-A74B-BB40-ACF82EF44EAA}" type="pres">
      <dgm:prSet presAssocID="{89666C7C-250B-8247-AE0F-74E7614CDD08}" presName="sibTrans" presStyleLbl="sibTrans2D1" presStyleIdx="2" presStyleCnt="3"/>
      <dgm:spPr/>
    </dgm:pt>
    <dgm:pt modelId="{2EE5136D-8767-6540-BC21-6D5FFA85FC5D}" type="pres">
      <dgm:prSet presAssocID="{89666C7C-250B-8247-AE0F-74E7614CDD08}" presName="connectorText" presStyleLbl="sibTrans2D1" presStyleIdx="2" presStyleCnt="3"/>
      <dgm:spPr/>
    </dgm:pt>
    <dgm:pt modelId="{B98F2899-E037-5C44-A34A-4F6EBE530A7D}" type="pres">
      <dgm:prSet presAssocID="{30A7A6FD-8379-A14A-8EFF-F01D869F3CB6}" presName="node" presStyleLbl="node1" presStyleIdx="3" presStyleCnt="4">
        <dgm:presLayoutVars>
          <dgm:bulletEnabled val="1"/>
        </dgm:presLayoutVars>
      </dgm:prSet>
      <dgm:spPr/>
    </dgm:pt>
  </dgm:ptLst>
  <dgm:cxnLst>
    <dgm:cxn modelId="{572F9015-C4EB-0148-8304-2200874BEF23}" srcId="{703F413B-52DE-CE43-9EA8-680F78179219}" destId="{4DC9625C-9505-F44E-9ABA-AFEDB4B69F0E}" srcOrd="1" destOrd="0" parTransId="{64B4F571-8E24-FB4C-905A-336309CBDE38}" sibTransId="{D32F33C3-1E3D-474E-B497-45AC0296539A}"/>
    <dgm:cxn modelId="{CBD97A18-2E5F-A54A-AD7F-0227E1E56EC9}" type="presOf" srcId="{89666C7C-250B-8247-AE0F-74E7614CDD08}" destId="{F77E32A9-4A00-A74B-BB40-ACF82EF44EAA}" srcOrd="0" destOrd="0" presId="urn:microsoft.com/office/officeart/2005/8/layout/process1"/>
    <dgm:cxn modelId="{E8E2F11F-2164-0249-A99F-343543846D0E}" srcId="{703F413B-52DE-CE43-9EA8-680F78179219}" destId="{30A7A6FD-8379-A14A-8EFF-F01D869F3CB6}" srcOrd="3" destOrd="0" parTransId="{57B48E4E-15E1-E847-9D30-759B87C3ACB0}" sibTransId="{4133D996-FD14-EF44-A58A-89DD34C4E1B5}"/>
    <dgm:cxn modelId="{1B561120-098E-B948-B509-C0157B74F62E}" srcId="{703F413B-52DE-CE43-9EA8-680F78179219}" destId="{D43323C0-4BC1-AB41-AD68-FF01588A3DA7}" srcOrd="2" destOrd="0" parTransId="{125F019D-ABF7-9B46-98F7-04D70C0942FC}" sibTransId="{89666C7C-250B-8247-AE0F-74E7614CDD08}"/>
    <dgm:cxn modelId="{909E0A26-E4B9-DC4F-8060-60E543798C02}" type="presOf" srcId="{D32F33C3-1E3D-474E-B497-45AC0296539A}" destId="{87780A51-7575-204E-B5EE-41632FEF7D78}" srcOrd="0" destOrd="0" presId="urn:microsoft.com/office/officeart/2005/8/layout/process1"/>
    <dgm:cxn modelId="{AF32C249-1F07-4241-BEED-FC10E4DAFA22}" type="presOf" srcId="{D32F33C3-1E3D-474E-B497-45AC0296539A}" destId="{20ABEE94-7C2B-C240-9A8A-451AB6277E6C}" srcOrd="1" destOrd="0" presId="urn:microsoft.com/office/officeart/2005/8/layout/process1"/>
    <dgm:cxn modelId="{91C9E04B-9D33-094D-A557-0FDC3CFD60C2}" type="presOf" srcId="{D43323C0-4BC1-AB41-AD68-FF01588A3DA7}" destId="{D7D6CADD-4EAD-DB42-B194-7CCF496B569B}" srcOrd="0" destOrd="0" presId="urn:microsoft.com/office/officeart/2005/8/layout/process1"/>
    <dgm:cxn modelId="{140D7FB8-DF4A-C64C-B355-3AECA83986BC}" type="presOf" srcId="{4DC9625C-9505-F44E-9ABA-AFEDB4B69F0E}" destId="{5C65F9EB-E8F3-F04F-A1F8-AC8532349B01}" srcOrd="0" destOrd="0" presId="urn:microsoft.com/office/officeart/2005/8/layout/process1"/>
    <dgm:cxn modelId="{30A6A5C0-004A-E244-B49B-7377FC93F9B7}" type="presOf" srcId="{30A7A6FD-8379-A14A-8EFF-F01D869F3CB6}" destId="{B98F2899-E037-5C44-A34A-4F6EBE530A7D}" srcOrd="0" destOrd="0" presId="urn:microsoft.com/office/officeart/2005/8/layout/process1"/>
    <dgm:cxn modelId="{16ABF7CC-0081-804B-AC98-4806BFCBB048}" type="presOf" srcId="{89666C7C-250B-8247-AE0F-74E7614CDD08}" destId="{2EE5136D-8767-6540-BC21-6D5FFA85FC5D}" srcOrd="1" destOrd="0" presId="urn:microsoft.com/office/officeart/2005/8/layout/process1"/>
    <dgm:cxn modelId="{4A816FDB-0396-C242-9933-B902A2D9DC4B}" type="presOf" srcId="{703F413B-52DE-CE43-9EA8-680F78179219}" destId="{EF145531-BB01-FD4B-B273-703D2C651227}" srcOrd="0" destOrd="0" presId="urn:microsoft.com/office/officeart/2005/8/layout/process1"/>
    <dgm:cxn modelId="{C2B684DF-B905-3C47-B663-3D17D3691732}" type="presOf" srcId="{F73D647A-48F5-F34E-80C3-DCD3752F9958}" destId="{08C2190A-E41B-D14A-9BEA-C9C874948492}" srcOrd="0" destOrd="0" presId="urn:microsoft.com/office/officeart/2005/8/layout/process1"/>
    <dgm:cxn modelId="{8039F4E8-CFB7-4747-A74A-B8846D1FC3A8}" type="presOf" srcId="{17551F41-63CE-0943-B7ED-4D6A90D99AB9}" destId="{B3B0BDD6-176D-EE4A-8724-D21B7489CE7A}" srcOrd="0" destOrd="0" presId="urn:microsoft.com/office/officeart/2005/8/layout/process1"/>
    <dgm:cxn modelId="{CCA274ED-C1AD-D444-96C5-20788EEFAB1C}" srcId="{703F413B-52DE-CE43-9EA8-680F78179219}" destId="{17551F41-63CE-0943-B7ED-4D6A90D99AB9}" srcOrd="0" destOrd="0" parTransId="{C6D37287-F5BB-AF46-BD56-9D7A3A53E64C}" sibTransId="{F73D647A-48F5-F34E-80C3-DCD3752F9958}"/>
    <dgm:cxn modelId="{D48F0FEE-9B83-3D40-AFD4-BC1F7DF83C99}" type="presOf" srcId="{F73D647A-48F5-F34E-80C3-DCD3752F9958}" destId="{5B23198A-E1B8-594A-9C94-A5A7E90C8F0D}" srcOrd="1" destOrd="0" presId="urn:microsoft.com/office/officeart/2005/8/layout/process1"/>
    <dgm:cxn modelId="{6D37ACF8-7E5E-3147-8BFC-EAA93B4ADBDA}" type="presParOf" srcId="{EF145531-BB01-FD4B-B273-703D2C651227}" destId="{B3B0BDD6-176D-EE4A-8724-D21B7489CE7A}" srcOrd="0" destOrd="0" presId="urn:microsoft.com/office/officeart/2005/8/layout/process1"/>
    <dgm:cxn modelId="{58F3B5DE-352C-744A-9D77-92C48FEE5C89}" type="presParOf" srcId="{EF145531-BB01-FD4B-B273-703D2C651227}" destId="{08C2190A-E41B-D14A-9BEA-C9C874948492}" srcOrd="1" destOrd="0" presId="urn:microsoft.com/office/officeart/2005/8/layout/process1"/>
    <dgm:cxn modelId="{747C54F2-A917-E24E-B73B-6A086082815B}" type="presParOf" srcId="{08C2190A-E41B-D14A-9BEA-C9C874948492}" destId="{5B23198A-E1B8-594A-9C94-A5A7E90C8F0D}" srcOrd="0" destOrd="0" presId="urn:microsoft.com/office/officeart/2005/8/layout/process1"/>
    <dgm:cxn modelId="{8AEDFC90-3F6F-834F-98FF-B112F3502F88}" type="presParOf" srcId="{EF145531-BB01-FD4B-B273-703D2C651227}" destId="{5C65F9EB-E8F3-F04F-A1F8-AC8532349B01}" srcOrd="2" destOrd="0" presId="urn:microsoft.com/office/officeart/2005/8/layout/process1"/>
    <dgm:cxn modelId="{4C6DA4A2-7E80-C841-B0EC-78FD5ACA2194}" type="presParOf" srcId="{EF145531-BB01-FD4B-B273-703D2C651227}" destId="{87780A51-7575-204E-B5EE-41632FEF7D78}" srcOrd="3" destOrd="0" presId="urn:microsoft.com/office/officeart/2005/8/layout/process1"/>
    <dgm:cxn modelId="{EDC2957F-AD83-FA4C-9D0B-1527E54E57BC}" type="presParOf" srcId="{87780A51-7575-204E-B5EE-41632FEF7D78}" destId="{20ABEE94-7C2B-C240-9A8A-451AB6277E6C}" srcOrd="0" destOrd="0" presId="urn:microsoft.com/office/officeart/2005/8/layout/process1"/>
    <dgm:cxn modelId="{19F4290A-D50A-4746-8F27-29072290BAF2}" type="presParOf" srcId="{EF145531-BB01-FD4B-B273-703D2C651227}" destId="{D7D6CADD-4EAD-DB42-B194-7CCF496B569B}" srcOrd="4" destOrd="0" presId="urn:microsoft.com/office/officeart/2005/8/layout/process1"/>
    <dgm:cxn modelId="{CC867DF2-2355-FD49-A4B0-FA29A217F5B4}" type="presParOf" srcId="{EF145531-BB01-FD4B-B273-703D2C651227}" destId="{F77E32A9-4A00-A74B-BB40-ACF82EF44EAA}" srcOrd="5" destOrd="0" presId="urn:microsoft.com/office/officeart/2005/8/layout/process1"/>
    <dgm:cxn modelId="{B211928A-A569-F944-AB9F-2CE526767BB3}" type="presParOf" srcId="{F77E32A9-4A00-A74B-BB40-ACF82EF44EAA}" destId="{2EE5136D-8767-6540-BC21-6D5FFA85FC5D}" srcOrd="0" destOrd="0" presId="urn:microsoft.com/office/officeart/2005/8/layout/process1"/>
    <dgm:cxn modelId="{EF81293A-12D7-1E42-AFAB-5B193DBD6862}" type="presParOf" srcId="{EF145531-BB01-FD4B-B273-703D2C651227}" destId="{B98F2899-E037-5C44-A34A-4F6EBE530A7D}" srcOrd="6"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110143" cy="863225"/>
        <a:chOff x="0" y="0"/>
        <a:chExt cx="10110143" cy="863225"/>
      </a:xfrm>
    </dsp:grpSpPr>
    <dsp:sp modelId="{B3B0BDD6-176D-EE4A-8724-D21B7489CE7A}">
      <dsp:nvSpPr>
        <dsp:cNvPr id="3" name="圆角矩形 2"/>
        <dsp:cNvSpPr/>
      </dsp:nvSpPr>
      <dsp:spPr bwMode="white">
        <a:xfrm>
          <a:off x="0" y="0"/>
          <a:ext cx="1944258" cy="863225"/>
        </a:xfrm>
        <a:prstGeom prst="roundRect">
          <a:avLst>
            <a:gd name="adj" fmla="val 10000"/>
          </a:avLst>
        </a:prstGeom>
        <a:gradFill rotWithShape="0">
          <a:gsLst>
            <a:gs pos="0">
              <a:srgbClr val="C0504D">
                <a:hueOff val="0"/>
                <a:satOff val="0"/>
                <a:lumOff val="0"/>
                <a:alphaOff val="0"/>
                <a:lumMod val="110000"/>
                <a:satMod val="105000"/>
                <a:tint val="67000"/>
              </a:srgbClr>
            </a:gs>
            <a:gs pos="50000">
              <a:srgbClr val="C0504D">
                <a:hueOff val="0"/>
                <a:satOff val="0"/>
                <a:lumOff val="0"/>
                <a:alphaOff val="0"/>
                <a:lumMod val="105000"/>
                <a:satMod val="103000"/>
                <a:tint val="73000"/>
              </a:srgbClr>
            </a:gs>
            <a:gs pos="100000">
              <a:srgbClr val="C0504D">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altLang="en-US" sz="1600" b="1" dirty="0">
              <a:solidFill>
                <a:sysClr val="windowText" lastClr="000000"/>
              </a:solidFill>
              <a:latin typeface="+mj-lt"/>
              <a:ea typeface="微软雅黑" panose="020B0503020204020204" charset="-122"/>
              <a:cs typeface="+mn-cs"/>
            </a:rPr>
            <a:t>Real time data input</a:t>
          </a:r>
        </a:p>
      </dsp:txBody>
      <dsp:txXfrm>
        <a:off x="0" y="0"/>
        <a:ext cx="1944258" cy="863225"/>
      </dsp:txXfrm>
    </dsp:sp>
    <dsp:sp modelId="{08C2190A-E41B-D14A-9BEA-C9C874948492}">
      <dsp:nvSpPr>
        <dsp:cNvPr id="4" name="右箭头 3"/>
        <dsp:cNvSpPr/>
      </dsp:nvSpPr>
      <dsp:spPr bwMode="white">
        <a:xfrm>
          <a:off x="2127019" y="190525"/>
          <a:ext cx="412183" cy="482176"/>
        </a:xfrm>
        <a:prstGeom prst="rightArrow">
          <a:avLst>
            <a:gd name="adj1" fmla="val 60000"/>
            <a:gd name="adj2" fmla="val 50000"/>
          </a:avLst>
        </a:prstGeom>
        <a:gradFill rotWithShape="0">
          <a:gsLst>
            <a:gs pos="0">
              <a:srgbClr val="C0504D">
                <a:hueOff val="0"/>
                <a:satOff val="0"/>
                <a:lumOff val="0"/>
                <a:alphaOff val="0"/>
                <a:lumMod val="110000"/>
                <a:satMod val="105000"/>
                <a:tint val="67000"/>
              </a:srgbClr>
            </a:gs>
            <a:gs pos="50000">
              <a:srgbClr val="C0504D">
                <a:hueOff val="0"/>
                <a:satOff val="0"/>
                <a:lumOff val="0"/>
                <a:alphaOff val="0"/>
                <a:lumMod val="105000"/>
                <a:satMod val="103000"/>
                <a:tint val="73000"/>
              </a:srgbClr>
            </a:gs>
            <a:gs pos="100000">
              <a:srgbClr val="C0504D">
                <a:hueOff val="0"/>
                <a:satOff val="0"/>
                <a:lumOff val="0"/>
                <a:alphaOff val="0"/>
                <a:lumMod val="105000"/>
                <a:satMod val="109000"/>
                <a:tint val="81000"/>
              </a:srgbClr>
            </a:gs>
          </a:gsLst>
          <a:lin ang="5400000" scaled="0"/>
        </a:gradFill>
        <a:ln>
          <a:noFill/>
        </a:ln>
        <a:effectLst/>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en-US" sz="1600" b="1">
            <a:solidFill>
              <a:sysClr val="window" lastClr="FFFFFF"/>
            </a:solidFill>
            <a:latin typeface="+mj-lt"/>
            <a:ea typeface="+mn-ea"/>
            <a:cs typeface="+mn-cs"/>
          </a:endParaRPr>
        </a:p>
      </dsp:txBody>
      <dsp:txXfrm>
        <a:off x="2127019" y="190525"/>
        <a:ext cx="412183" cy="482176"/>
      </dsp:txXfrm>
    </dsp:sp>
    <dsp:sp modelId="{5C65F9EB-E8F3-F04F-A1F8-AC8532349B01}">
      <dsp:nvSpPr>
        <dsp:cNvPr id="5" name="圆角矩形 4"/>
        <dsp:cNvSpPr/>
      </dsp:nvSpPr>
      <dsp:spPr bwMode="white">
        <a:xfrm>
          <a:off x="2721962" y="0"/>
          <a:ext cx="1944258" cy="863225"/>
        </a:xfrm>
        <a:prstGeom prst="roundRect">
          <a:avLst>
            <a:gd name="adj" fmla="val 10000"/>
          </a:avLst>
        </a:prstGeom>
        <a:gradFill rotWithShape="0">
          <a:gsLst>
            <a:gs pos="0">
              <a:srgbClr val="C0504D">
                <a:hueOff val="936304"/>
                <a:satOff val="-1163"/>
                <a:lumOff val="275"/>
                <a:alphaOff val="0"/>
                <a:lumMod val="110000"/>
                <a:satMod val="105000"/>
                <a:tint val="67000"/>
              </a:srgbClr>
            </a:gs>
            <a:gs pos="50000">
              <a:srgbClr val="C0504D">
                <a:hueOff val="936304"/>
                <a:satOff val="-1163"/>
                <a:lumOff val="275"/>
                <a:alphaOff val="0"/>
                <a:lumMod val="105000"/>
                <a:satMod val="103000"/>
                <a:tint val="73000"/>
              </a:srgbClr>
            </a:gs>
            <a:gs pos="100000">
              <a:srgbClr val="C0504D">
                <a:hueOff val="936304"/>
                <a:satOff val="-1163"/>
                <a:lumOff val="27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hemeClr val="lt1"/>
        </a:lnRef>
        <a:fillRef idx="2">
          <a:schemeClr val="accent2">
            <a:hueOff val="640000"/>
            <a:satOff val="-10457"/>
            <a:lumOff val="-1829"/>
            <a:alpha val="100000"/>
          </a:schemeClr>
        </a:fillRef>
        <a:effectRef idx="1">
          <a:scrgbClr r="0" g="0" b="0"/>
        </a:effectRef>
        <a:fontRef idx="minor">
          <a:schemeClr val="dk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altLang="en-US" sz="1600" b="1" dirty="0">
              <a:solidFill>
                <a:sysClr val="windowText" lastClr="000000"/>
              </a:solidFill>
              <a:latin typeface="+mj-lt"/>
              <a:ea typeface="微软雅黑" panose="020B0503020204020204" charset="-122"/>
              <a:cs typeface="+mn-cs"/>
            </a:rPr>
            <a:t>Matching data acquisition</a:t>
          </a:r>
          <a:endParaRPr lang="en-US" sz="1600" b="1" dirty="0">
            <a:solidFill>
              <a:sysClr val="windowText" lastClr="000000"/>
            </a:solidFill>
            <a:latin typeface="+mj-lt"/>
            <a:ea typeface="微软雅黑" panose="020B0503020204020204" charset="-122"/>
            <a:cs typeface="+mn-cs"/>
          </a:endParaRPr>
        </a:p>
      </dsp:txBody>
      <dsp:txXfrm>
        <a:off x="2721962" y="0"/>
        <a:ext cx="1944258" cy="863225"/>
      </dsp:txXfrm>
    </dsp:sp>
    <dsp:sp modelId="{87780A51-7575-204E-B5EE-41632FEF7D78}">
      <dsp:nvSpPr>
        <dsp:cNvPr id="6" name="右箭头 5"/>
        <dsp:cNvSpPr/>
      </dsp:nvSpPr>
      <dsp:spPr bwMode="white">
        <a:xfrm>
          <a:off x="4848980" y="190525"/>
          <a:ext cx="412183" cy="482176"/>
        </a:xfrm>
        <a:prstGeom prst="rightArrow">
          <a:avLst>
            <a:gd name="adj1" fmla="val 60000"/>
            <a:gd name="adj2" fmla="val 50000"/>
          </a:avLst>
        </a:prstGeom>
        <a:gradFill rotWithShape="0">
          <a:gsLst>
            <a:gs pos="0">
              <a:srgbClr val="C0504D">
                <a:hueOff val="1170380"/>
                <a:satOff val="-1455"/>
                <a:lumOff val="343"/>
                <a:alphaOff val="0"/>
                <a:lumMod val="110000"/>
                <a:satMod val="105000"/>
                <a:tint val="67000"/>
              </a:srgbClr>
            </a:gs>
            <a:gs pos="50000">
              <a:srgbClr val="C0504D">
                <a:hueOff val="1170380"/>
                <a:satOff val="-1455"/>
                <a:lumOff val="343"/>
                <a:alphaOff val="0"/>
                <a:lumMod val="105000"/>
                <a:satMod val="103000"/>
                <a:tint val="73000"/>
              </a:srgbClr>
            </a:gs>
            <a:gs pos="100000">
              <a:srgbClr val="C0504D">
                <a:hueOff val="1170380"/>
                <a:satOff val="-1455"/>
                <a:lumOff val="343"/>
                <a:alphaOff val="0"/>
                <a:lumMod val="105000"/>
                <a:satMod val="109000"/>
                <a:tint val="81000"/>
              </a:srgbClr>
            </a:gs>
          </a:gsLst>
          <a:lin ang="5400000" scaled="0"/>
        </a:gradFill>
        <a:ln>
          <a:noFill/>
        </a:ln>
        <a:effectLst/>
      </dsp:spPr>
      <dsp:style>
        <a:lnRef idx="0">
          <a:schemeClr val="lt1"/>
        </a:lnRef>
        <a:fillRef idx="2">
          <a:schemeClr val="accent2">
            <a:hueOff val="960000"/>
            <a:satOff val="-15685"/>
            <a:lumOff val="-2744"/>
            <a:alpha val="10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en-US" sz="1600" b="1">
            <a:solidFill>
              <a:sysClr val="window" lastClr="FFFFFF"/>
            </a:solidFill>
            <a:latin typeface="+mj-lt"/>
            <a:ea typeface="+mn-ea"/>
            <a:cs typeface="+mn-cs"/>
          </a:endParaRPr>
        </a:p>
      </dsp:txBody>
      <dsp:txXfrm>
        <a:off x="4848980" y="190525"/>
        <a:ext cx="412183" cy="482176"/>
      </dsp:txXfrm>
    </dsp:sp>
    <dsp:sp modelId="{D7D6CADD-4EAD-DB42-B194-7CCF496B569B}">
      <dsp:nvSpPr>
        <dsp:cNvPr id="7" name="圆角矩形 6"/>
        <dsp:cNvSpPr/>
      </dsp:nvSpPr>
      <dsp:spPr bwMode="white">
        <a:xfrm>
          <a:off x="5443923" y="0"/>
          <a:ext cx="1944258" cy="863225"/>
        </a:xfrm>
        <a:prstGeom prst="roundRect">
          <a:avLst>
            <a:gd name="adj" fmla="val 10000"/>
          </a:avLst>
        </a:prstGeom>
        <a:gradFill rotWithShape="0">
          <a:gsLst>
            <a:gs pos="0">
              <a:srgbClr val="C0504D">
                <a:hueOff val="1872608"/>
                <a:satOff val="-2331"/>
                <a:lumOff val="549"/>
                <a:alphaOff val="0"/>
                <a:lumMod val="110000"/>
                <a:satMod val="105000"/>
                <a:tint val="67000"/>
              </a:srgbClr>
            </a:gs>
            <a:gs pos="50000">
              <a:srgbClr val="C0504D">
                <a:hueOff val="1872608"/>
                <a:satOff val="-2331"/>
                <a:lumOff val="549"/>
                <a:alphaOff val="0"/>
                <a:lumMod val="105000"/>
                <a:satMod val="103000"/>
                <a:tint val="73000"/>
              </a:srgbClr>
            </a:gs>
            <a:gs pos="100000">
              <a:srgbClr val="C0504D">
                <a:hueOff val="1872608"/>
                <a:satOff val="-2331"/>
                <a:lumOff val="549"/>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hemeClr val="lt1"/>
        </a:lnRef>
        <a:fillRef idx="2">
          <a:schemeClr val="accent2">
            <a:hueOff val="1280000"/>
            <a:satOff val="-20914"/>
            <a:lumOff val="-3659"/>
            <a:alpha val="100000"/>
          </a:schemeClr>
        </a:fillRef>
        <a:effectRef idx="1">
          <a:scrgbClr r="0" g="0" b="0"/>
        </a:effectRef>
        <a:fontRef idx="minor">
          <a:schemeClr val="dk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kumimoji="0" lang="en-US" altLang="zh-CN" sz="1600" b="1" i="0" u="none" strike="noStrike" cap="none" spc="0" normalizeH="0" baseline="0" noProof="0" dirty="0">
              <a:ln>
                <a:noFill/>
              </a:ln>
              <a:solidFill>
                <a:prstClr val="black"/>
              </a:solidFill>
              <a:effectLst/>
              <a:uLnTx/>
              <a:uFillTx/>
              <a:latin typeface="+mj-lt"/>
              <a:ea typeface="微软雅黑" panose="020B0503020204020204" charset="-122"/>
              <a:cs typeface="+mn-cs"/>
            </a:rPr>
            <a:t>Spectrum matching </a:t>
          </a:r>
          <a:endParaRPr lang="en-US" sz="1600" b="1" dirty="0">
            <a:solidFill>
              <a:sysClr val="windowText" lastClr="000000"/>
            </a:solidFill>
            <a:latin typeface="+mj-lt"/>
            <a:ea typeface="微软雅黑" panose="020B0503020204020204" charset="-122"/>
            <a:cs typeface="+mn-cs"/>
          </a:endParaRPr>
        </a:p>
      </dsp:txBody>
      <dsp:txXfrm>
        <a:off x="5443923" y="0"/>
        <a:ext cx="1944258" cy="863225"/>
      </dsp:txXfrm>
    </dsp:sp>
    <dsp:sp modelId="{F77E32A9-4A00-A74B-BB40-ACF82EF44EAA}">
      <dsp:nvSpPr>
        <dsp:cNvPr id="8" name="右箭头 7"/>
        <dsp:cNvSpPr/>
      </dsp:nvSpPr>
      <dsp:spPr bwMode="white">
        <a:xfrm>
          <a:off x="7570942" y="190525"/>
          <a:ext cx="412183" cy="482176"/>
        </a:xfrm>
        <a:prstGeom prst="rightArrow">
          <a:avLst>
            <a:gd name="adj1" fmla="val 60000"/>
            <a:gd name="adj2" fmla="val 50000"/>
          </a:avLst>
        </a:prstGeom>
        <a:gradFill rotWithShape="0">
          <a:gsLst>
            <a:gs pos="0">
              <a:srgbClr val="C0504D">
                <a:hueOff val="2340759"/>
                <a:satOff val="-2914"/>
                <a:lumOff val="686"/>
                <a:alphaOff val="0"/>
                <a:lumMod val="110000"/>
                <a:satMod val="105000"/>
                <a:tint val="67000"/>
              </a:srgbClr>
            </a:gs>
            <a:gs pos="50000">
              <a:srgbClr val="C0504D">
                <a:hueOff val="2340759"/>
                <a:satOff val="-2914"/>
                <a:lumOff val="686"/>
                <a:alphaOff val="0"/>
                <a:lumMod val="105000"/>
                <a:satMod val="103000"/>
                <a:tint val="73000"/>
              </a:srgbClr>
            </a:gs>
            <a:gs pos="100000">
              <a:srgbClr val="C0504D">
                <a:hueOff val="2340759"/>
                <a:satOff val="-2914"/>
                <a:lumOff val="686"/>
                <a:alphaOff val="0"/>
                <a:lumMod val="105000"/>
                <a:satMod val="109000"/>
                <a:tint val="81000"/>
              </a:srgbClr>
            </a:gs>
          </a:gsLst>
          <a:lin ang="5400000" scaled="0"/>
        </a:gradFill>
        <a:ln>
          <a:noFill/>
        </a:ln>
        <a:effectLst/>
      </dsp:spPr>
      <dsp:style>
        <a:lnRef idx="0">
          <a:schemeClr val="lt1"/>
        </a:lnRef>
        <a:fillRef idx="2">
          <a:schemeClr val="accent2">
            <a:hueOff val="1920000"/>
            <a:satOff val="-31372"/>
            <a:lumOff val="-5489"/>
            <a:alpha val="10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en-US" sz="1600" b="1">
            <a:solidFill>
              <a:sysClr val="window" lastClr="FFFFFF"/>
            </a:solidFill>
            <a:latin typeface="+mj-lt"/>
            <a:ea typeface="+mn-ea"/>
            <a:cs typeface="+mn-cs"/>
          </a:endParaRPr>
        </a:p>
      </dsp:txBody>
      <dsp:txXfrm>
        <a:off x="7570942" y="190525"/>
        <a:ext cx="412183" cy="482176"/>
      </dsp:txXfrm>
    </dsp:sp>
    <dsp:sp modelId="{B98F2899-E037-5C44-A34A-4F6EBE530A7D}">
      <dsp:nvSpPr>
        <dsp:cNvPr id="9" name="圆角矩形 8"/>
        <dsp:cNvSpPr/>
      </dsp:nvSpPr>
      <dsp:spPr bwMode="white">
        <a:xfrm>
          <a:off x="8165885" y="0"/>
          <a:ext cx="1944258" cy="863225"/>
        </a:xfrm>
        <a:prstGeom prst="roundRect">
          <a:avLst>
            <a:gd name="adj" fmla="val 10000"/>
          </a:avLst>
        </a:prstGeom>
        <a:gradFill rotWithShape="0">
          <a:gsLst>
            <a:gs pos="0">
              <a:srgbClr val="C0504D">
                <a:hueOff val="2808911"/>
                <a:satOff val="-3498"/>
                <a:lumOff val="824"/>
                <a:alphaOff val="0"/>
                <a:lumMod val="110000"/>
                <a:satMod val="105000"/>
                <a:tint val="67000"/>
              </a:srgbClr>
            </a:gs>
            <a:gs pos="50000">
              <a:srgbClr val="C0504D">
                <a:hueOff val="2808911"/>
                <a:satOff val="-3498"/>
                <a:lumOff val="824"/>
                <a:alphaOff val="0"/>
                <a:lumMod val="105000"/>
                <a:satMod val="103000"/>
                <a:tint val="73000"/>
              </a:srgbClr>
            </a:gs>
            <a:gs pos="100000">
              <a:srgbClr val="C0504D">
                <a:hueOff val="2808911"/>
                <a:satOff val="-3498"/>
                <a:lumOff val="82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hemeClr val="lt1"/>
        </a:lnRef>
        <a:fillRef idx="2">
          <a:schemeClr val="accent2">
            <a:hueOff val="1920000"/>
            <a:satOff val="-31372"/>
            <a:lumOff val="-5489"/>
            <a:alpha val="100000"/>
          </a:schemeClr>
        </a:fillRef>
        <a:effectRef idx="1">
          <a:scrgbClr r="0" g="0" b="0"/>
        </a:effectRef>
        <a:fontRef idx="minor">
          <a:schemeClr val="dk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altLang="en-US" sz="1600" b="1" dirty="0">
              <a:solidFill>
                <a:sysClr val="windowText" lastClr="000000"/>
              </a:solidFill>
              <a:latin typeface="+mj-lt"/>
              <a:ea typeface="微软雅黑" panose="020B0503020204020204" charset="-122"/>
              <a:cs typeface="+mn-cs"/>
            </a:rPr>
            <a:t>Results save and display</a:t>
          </a:r>
          <a:endParaRPr lang="en-US" sz="1600" b="1" dirty="0">
            <a:solidFill>
              <a:sysClr val="windowText" lastClr="000000"/>
            </a:solidFill>
            <a:latin typeface="+mj-lt"/>
            <a:ea typeface="微软雅黑" panose="020B0503020204020204" charset="-122"/>
            <a:cs typeface="+mn-cs"/>
          </a:endParaRPr>
        </a:p>
      </dsp:txBody>
      <dsp:txXfrm>
        <a:off x="8165885" y="0"/>
        <a:ext cx="1944258" cy="8632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18D0-A448-41DF-9D0E-8A0B599DAD1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723BE-829D-47D5-80CF-442AD72B0E6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803275" indent="-307975">
              <a:spcBef>
                <a:spcPct val="30000"/>
              </a:spcBef>
              <a:defRPr sz="1200">
                <a:solidFill>
                  <a:schemeClr val="tx1"/>
                </a:solidFill>
                <a:latin typeface="Times" panose="02020603050405020304" pitchFamily="18" charset="0"/>
              </a:defRPr>
            </a:lvl2pPr>
            <a:lvl3pPr marL="1236980" indent="-246380">
              <a:spcBef>
                <a:spcPct val="30000"/>
              </a:spcBef>
              <a:defRPr sz="1200">
                <a:solidFill>
                  <a:schemeClr val="tx1"/>
                </a:solidFill>
                <a:latin typeface="Times" panose="02020603050405020304" pitchFamily="18" charset="0"/>
              </a:defRPr>
            </a:lvl3pPr>
            <a:lvl4pPr marL="1732280" indent="-246380">
              <a:spcBef>
                <a:spcPct val="30000"/>
              </a:spcBef>
              <a:defRPr sz="1200">
                <a:solidFill>
                  <a:schemeClr val="tx1"/>
                </a:solidFill>
                <a:latin typeface="Times" panose="02020603050405020304" pitchFamily="18" charset="0"/>
              </a:defRPr>
            </a:lvl4pPr>
            <a:lvl5pPr marL="2227580" indent="-246380">
              <a:spcBef>
                <a:spcPct val="30000"/>
              </a:spcBef>
              <a:defRPr sz="1200">
                <a:solidFill>
                  <a:schemeClr val="tx1"/>
                </a:solidFill>
                <a:latin typeface="Times" panose="02020603050405020304" pitchFamily="18" charset="0"/>
              </a:defRPr>
            </a:lvl5pPr>
            <a:lvl6pPr marL="2684780" indent="-246380" eaLnBrk="0" fontAlgn="base" hangingPunct="0">
              <a:spcBef>
                <a:spcPct val="30000"/>
              </a:spcBef>
              <a:spcAft>
                <a:spcPct val="0"/>
              </a:spcAft>
              <a:defRPr sz="1200">
                <a:solidFill>
                  <a:schemeClr val="tx1"/>
                </a:solidFill>
                <a:latin typeface="Times" panose="02020603050405020304" pitchFamily="18" charset="0"/>
              </a:defRPr>
            </a:lvl6pPr>
            <a:lvl7pPr marL="3141980" indent="-246380" eaLnBrk="0" fontAlgn="base" hangingPunct="0">
              <a:spcBef>
                <a:spcPct val="30000"/>
              </a:spcBef>
              <a:spcAft>
                <a:spcPct val="0"/>
              </a:spcAft>
              <a:defRPr sz="1200">
                <a:solidFill>
                  <a:schemeClr val="tx1"/>
                </a:solidFill>
                <a:latin typeface="Times" panose="02020603050405020304" pitchFamily="18" charset="0"/>
              </a:defRPr>
            </a:lvl7pPr>
            <a:lvl8pPr marL="3599180" indent="-246380" eaLnBrk="0" fontAlgn="base" hangingPunct="0">
              <a:spcBef>
                <a:spcPct val="30000"/>
              </a:spcBef>
              <a:spcAft>
                <a:spcPct val="0"/>
              </a:spcAft>
              <a:defRPr sz="1200">
                <a:solidFill>
                  <a:schemeClr val="tx1"/>
                </a:solidFill>
                <a:latin typeface="Times" panose="02020603050405020304" pitchFamily="18" charset="0"/>
              </a:defRPr>
            </a:lvl8pPr>
            <a:lvl9pPr marL="4056380" indent="-246380" eaLnBrk="0" fontAlgn="base" hangingPunct="0">
              <a:spcBef>
                <a:spcPct val="30000"/>
              </a:spcBef>
              <a:spcAft>
                <a:spcPct val="0"/>
              </a:spcAft>
              <a:defRPr sz="12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defRPr/>
            </a:pPr>
            <a:fld id="{CD3EE7A3-2C39-48A0-8B60-7B63AE763599}" type="slidenum">
              <a:rPr kumimoji="0" lang="en-GB" altLang="zh-CN" sz="1300" b="0" i="0" u="none" strike="noStrike" kern="1200" cap="none" spc="0" normalizeH="0" baseline="0" noProof="0" smtClean="0">
                <a:ln>
                  <a:noFill/>
                </a:ln>
                <a:solidFill>
                  <a:prstClr val="black"/>
                </a:solidFill>
                <a:effectLst/>
                <a:uLnTx/>
                <a:uFillTx/>
                <a:latin typeface="Times" panose="02020603050405020304" pitchFamily="18" charset="0"/>
                <a:ea typeface="等线" panose="02010600030101010101" pitchFamily="2" charset="-122"/>
                <a:cs typeface="+mn-cs"/>
              </a:rPr>
            </a:fld>
            <a:endParaRPr kumimoji="0" lang="en-GB" altLang="zh-CN" sz="1300" b="0" i="0" u="none" strike="noStrike" kern="1200" cap="none" spc="0" normalizeH="0" baseline="0" noProof="0">
              <a:ln>
                <a:noFill/>
              </a:ln>
              <a:solidFill>
                <a:prstClr val="black"/>
              </a:solidFill>
              <a:effectLst/>
              <a:uLnTx/>
              <a:uFillTx/>
              <a:latin typeface="Times" panose="02020603050405020304" pitchFamily="18" charset="0"/>
              <a:ea typeface="等线" panose="02010600030101010101" pitchFamily="2" charset="-122"/>
              <a:cs typeface="+mn-cs"/>
            </a:endParaRPr>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Larch is a open-source library and set of applications for processing and analyzing X-ray absorption and fluorescence spectroscopy data and X-ray fluorescence and diffraction image data from synchrotron beamlines.</a:t>
            </a:r>
            <a:endParaRPr lang="zh-CN" altLang="en-US" dirty="0"/>
          </a:p>
        </p:txBody>
      </p:sp>
      <p:sp>
        <p:nvSpPr>
          <p:cNvPr id="4" name="灯片编号占位符 3"/>
          <p:cNvSpPr>
            <a:spLocks noGrp="1"/>
          </p:cNvSpPr>
          <p:nvPr>
            <p:ph type="sldNum" sz="quarter" idx="5"/>
          </p:nvPr>
        </p:nvSpPr>
        <p:spPr/>
        <p:txBody>
          <a:bodyPr/>
          <a:lstStyle/>
          <a:p>
            <a:fld id="{355723BE-829D-47D5-80CF-442AD72B0E6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5723BE-829D-47D5-80CF-442AD72B0E6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5723BE-829D-47D5-80CF-442AD72B0E6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a:fillRect/>
          </a:stretch>
        </p:blipFill>
        <p:spPr>
          <a:xfrm>
            <a:off x="165851" y="233274"/>
            <a:ext cx="1531276" cy="741191"/>
          </a:xfrm>
          <a:prstGeom prst="rect">
            <a:avLst/>
          </a:prstGeom>
        </p:spPr>
      </p:pic>
      <p:grpSp>
        <p:nvGrpSpPr>
          <p:cNvPr id="33" name="组合 32"/>
          <p:cNvGrpSpPr/>
          <p:nvPr/>
        </p:nvGrpSpPr>
        <p:grpSpPr>
          <a:xfrm>
            <a:off x="0" y="1102039"/>
            <a:ext cx="12192000" cy="110846"/>
            <a:chOff x="0" y="846225"/>
            <a:chExt cx="9144000" cy="110846"/>
          </a:xfrm>
        </p:grpSpPr>
        <p:grpSp>
          <p:nvGrpSpPr>
            <p:cNvPr id="34" name="组合 33"/>
            <p:cNvGrpSpPr/>
            <p:nvPr/>
          </p:nvGrpSpPr>
          <p:grpSpPr>
            <a:xfrm>
              <a:off x="0" y="846226"/>
              <a:ext cx="9144000" cy="110845"/>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285939" y="6472191"/>
            <a:ext cx="4906063" cy="400110"/>
            <a:chOff x="3891916" y="6461760"/>
            <a:chExt cx="5252086" cy="515112"/>
          </a:xfrm>
        </p:grpSpPr>
        <p:sp>
          <p:nvSpPr>
            <p:cNvPr id="41" name="文本框 40"/>
            <p:cNvSpPr txBox="1"/>
            <p:nvPr/>
          </p:nvSpPr>
          <p:spPr>
            <a:xfrm>
              <a:off x="3891916" y="6461760"/>
              <a:ext cx="5252086" cy="515112"/>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文本框 43"/>
          <p:cNvSpPr txBox="1"/>
          <p:nvPr/>
        </p:nvSpPr>
        <p:spPr>
          <a:xfrm>
            <a:off x="7701546" y="6496436"/>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计算中心</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
        <p:nvSpPr>
          <p:cNvPr id="45" name="副标题 2"/>
          <p:cNvSpPr txBox="1"/>
          <p:nvPr/>
        </p:nvSpPr>
        <p:spPr>
          <a:xfrm>
            <a:off x="0" y="6404058"/>
            <a:ext cx="7465232" cy="239653"/>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pPr marL="0" indent="0" algn="l">
              <a:buNone/>
            </a:pPr>
            <a:r>
              <a:rPr lang="zh-CN" altLang="en-US" sz="1600" dirty="0"/>
              <a:t>二零二零年终总结 报告</a:t>
            </a:r>
            <a:endParaRPr lang="en-US" altLang="zh-CN" sz="1600" dirty="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pic>
        <p:nvPicPr>
          <p:cNvPr id="20" name="图片 19"/>
          <p:cNvPicPr>
            <a:picLocks noChangeAspect="1"/>
          </p:cNvPicPr>
          <p:nvPr userDrawn="1"/>
        </p:nvPicPr>
        <p:blipFill>
          <a:blip r:embed="rId3"/>
          <a:stretch>
            <a:fillRect/>
          </a:stretch>
        </p:blipFill>
        <p:spPr>
          <a:xfrm>
            <a:off x="8400256" y="150314"/>
            <a:ext cx="3719736" cy="8418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rgbClr val="293546"/>
        </a:solid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
        <p:nvSpPr>
          <p:cNvPr id="4" name="Line 6"/>
          <p:cNvSpPr>
            <a:spLocks noChangeShapeType="1"/>
          </p:cNvSpPr>
          <p:nvPr/>
        </p:nvSpPr>
        <p:spPr bwMode="auto">
          <a:xfrm>
            <a:off x="0" y="5867400"/>
            <a:ext cx="12192000" cy="0"/>
          </a:xfrm>
          <a:prstGeom prst="line">
            <a:avLst/>
          </a:prstGeom>
          <a:noFill/>
          <a:ln w="38100">
            <a:solidFill>
              <a:srgbClr val="00267F"/>
            </a:solidFill>
            <a:round/>
          </a:ln>
          <a:effectLst/>
        </p:spPr>
        <p:txBody>
          <a:bodyPr wrap="none" anchor="ctr"/>
          <a:lstStyle/>
          <a:p>
            <a:pPr eaLnBrk="1" hangingPunct="1">
              <a:lnSpc>
                <a:spcPct val="130000"/>
              </a:lnSpc>
              <a:spcBef>
                <a:spcPct val="20000"/>
              </a:spcBef>
              <a:buClr>
                <a:srgbClr val="FF0066"/>
              </a:buClr>
              <a:buSzPct val="80000"/>
              <a:buFont typeface="Wingdings" panose="05000000000000000000" pitchFamily="2" charset="2"/>
              <a:buChar char="è"/>
              <a:defRPr/>
            </a:pPr>
            <a:endParaRPr lang="zh-CN" altLang="en-US" sz="1800">
              <a:effectLst>
                <a:outerShdw blurRad="38100" dist="38100" dir="2700000" algn="tl">
                  <a:srgbClr val="000000">
                    <a:alpha val="43137"/>
                  </a:srgbClr>
                </a:outerShdw>
              </a:effectLst>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5576"/>
            <a:ext cx="5181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ctrTitle" sz="quarter"/>
          </p:nvPr>
        </p:nvSpPr>
        <p:spPr>
          <a:xfrm>
            <a:off x="1422400" y="1524000"/>
            <a:ext cx="9347200" cy="1143000"/>
          </a:xfrm>
          <a:noFill/>
        </p:spPr>
        <p:txBody>
          <a:bodyPr wrap="none" lIns="91440" tIns="45720" rIns="91440" bIns="45720"/>
          <a:lstStyle>
            <a:lvl1pPr marL="0">
              <a:defRPr b="0">
                <a:solidFill>
                  <a:srgbClr val="00267F"/>
                </a:solidFill>
                <a:effectLst>
                  <a:outerShdw blurRad="38100" dist="38100" dir="2700000" algn="tl">
                    <a:srgbClr val="C0C0C0"/>
                  </a:outerShdw>
                </a:effectLst>
              </a:defRPr>
            </a:lvl1pPr>
          </a:lstStyle>
          <a:p>
            <a:r>
              <a:rPr lang="en-GB"/>
              <a:t>Click to edit Master title style</a:t>
            </a:r>
            <a:endParaRPr lang="en-GB"/>
          </a:p>
        </p:txBody>
      </p:sp>
      <p:sp>
        <p:nvSpPr>
          <p:cNvPr id="50180" name="Rectangle 4"/>
          <p:cNvSpPr>
            <a:spLocks noGrp="1" noChangeArrowheads="1"/>
          </p:cNvSpPr>
          <p:nvPr>
            <p:ph type="subTitle" sz="quarter" idx="1"/>
          </p:nvPr>
        </p:nvSpPr>
        <p:spPr>
          <a:xfrm>
            <a:off x="1422400" y="3124200"/>
            <a:ext cx="9347200" cy="838200"/>
          </a:xfrm>
          <a:ln w="9525"/>
        </p:spPr>
        <p:txBody>
          <a:bodyPr wrap="none"/>
          <a:lstStyle>
            <a:lvl1pPr marL="0" indent="0">
              <a:buFont typeface="Wingdings" panose="05000000000000000000" pitchFamily="2" charset="2"/>
              <a:buNone/>
              <a:defRPr sz="3200" b="1"/>
            </a:lvl1pPr>
          </a:lstStyle>
          <a:p>
            <a:r>
              <a:rPr lang="en-GB"/>
              <a:t>Click to edit Master subtitle style</a:t>
            </a:r>
            <a:endParaRPr lang="en-GB"/>
          </a:p>
        </p:txBody>
      </p:sp>
      <p:sp>
        <p:nvSpPr>
          <p:cNvPr id="7" name="Rectangle 2"/>
          <p:cNvSpPr>
            <a:spLocks noGrp="1" noChangeArrowheads="1"/>
          </p:cNvSpPr>
          <p:nvPr>
            <p:ph type="dt" sz="quarter" idx="10"/>
          </p:nvPr>
        </p:nvSpPr>
        <p:spPr bwMode="auto">
          <a:xfrm>
            <a:off x="9144000" y="5943600"/>
            <a:ext cx="2540000" cy="457200"/>
          </a:xfrm>
          <a:prstGeom prst="rect">
            <a:avLst/>
          </a:prstGeom>
          <a:ln>
            <a:miter lim="800000"/>
          </a:ln>
        </p:spPr>
        <p:txBody>
          <a:bodyPr vert="horz" wrap="square" lIns="91440" tIns="45720" rIns="91440" bIns="45720" numCol="1" anchor="t" anchorCtr="0" compatLnSpc="1"/>
          <a:lstStyle>
            <a:lvl1pPr eaLnBrk="1" hangingPunct="1">
              <a:lnSpc>
                <a:spcPct val="100000"/>
              </a:lnSpc>
              <a:spcBef>
                <a:spcPct val="0"/>
              </a:spcBef>
              <a:buClrTx/>
              <a:buSzTx/>
              <a:buFontTx/>
              <a:buNone/>
              <a:defRPr>
                <a:effectLst/>
                <a:ea typeface="宋体" panose="02010600030101010101" pitchFamily="2" charset="-122"/>
              </a:defRPr>
            </a:lvl1pPr>
          </a:lstStyle>
          <a:p>
            <a:pPr>
              <a:defRPr/>
            </a:pPr>
            <a:endParaRPr lang="zh-CN" altLang="en-GB"/>
          </a:p>
        </p:txBody>
      </p:sp>
      <p:pic>
        <p:nvPicPr>
          <p:cNvPr id="10" name="图片 9"/>
          <p:cNvPicPr>
            <a:picLocks noChangeAspect="1"/>
          </p:cNvPicPr>
          <p:nvPr userDrawn="1"/>
        </p:nvPicPr>
        <p:blipFill>
          <a:blip r:embed="rId3"/>
          <a:stretch>
            <a:fillRect/>
          </a:stretch>
        </p:blipFill>
        <p:spPr>
          <a:xfrm>
            <a:off x="8472264" y="36267"/>
            <a:ext cx="3719736" cy="841866"/>
          </a:xfrm>
          <a:prstGeom prst="rect">
            <a:avLst/>
          </a:prstGeom>
        </p:spPr>
      </p:pic>
      <p:pic>
        <p:nvPicPr>
          <p:cNvPr id="11" name="图片 10"/>
          <p:cNvPicPr>
            <a:picLocks noChangeAspect="1"/>
          </p:cNvPicPr>
          <p:nvPr userDrawn="1"/>
        </p:nvPicPr>
        <p:blipFill>
          <a:blip r:embed="rId3"/>
          <a:stretch>
            <a:fillRect/>
          </a:stretch>
        </p:blipFill>
        <p:spPr>
          <a:xfrm>
            <a:off x="8472264" y="-5508"/>
            <a:ext cx="3719736" cy="841866"/>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a:fillRect/>
          </a:stretch>
        </p:blipFill>
        <p:spPr>
          <a:xfrm>
            <a:off x="165851" y="233274"/>
            <a:ext cx="1531276" cy="741191"/>
          </a:xfrm>
          <a:prstGeom prst="rect">
            <a:avLst/>
          </a:prstGeom>
        </p:spPr>
      </p:pic>
      <p:grpSp>
        <p:nvGrpSpPr>
          <p:cNvPr id="33" name="组合 32"/>
          <p:cNvGrpSpPr/>
          <p:nvPr/>
        </p:nvGrpSpPr>
        <p:grpSpPr>
          <a:xfrm>
            <a:off x="0" y="1102039"/>
            <a:ext cx="12192000" cy="110846"/>
            <a:chOff x="0" y="846225"/>
            <a:chExt cx="9144000" cy="110846"/>
          </a:xfrm>
        </p:grpSpPr>
        <p:grpSp>
          <p:nvGrpSpPr>
            <p:cNvPr id="34" name="组合 33"/>
            <p:cNvGrpSpPr/>
            <p:nvPr/>
          </p:nvGrpSpPr>
          <p:grpSpPr>
            <a:xfrm>
              <a:off x="0" y="846226"/>
              <a:ext cx="9144000" cy="110845"/>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285939" y="6472191"/>
            <a:ext cx="4906063" cy="400110"/>
            <a:chOff x="3891916" y="6461760"/>
            <a:chExt cx="5252086" cy="515112"/>
          </a:xfrm>
        </p:grpSpPr>
        <p:sp>
          <p:nvSpPr>
            <p:cNvPr id="41" name="文本框 40"/>
            <p:cNvSpPr txBox="1"/>
            <p:nvPr/>
          </p:nvSpPr>
          <p:spPr>
            <a:xfrm>
              <a:off x="3891916" y="6461760"/>
              <a:ext cx="5252086" cy="515112"/>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文本框 43"/>
          <p:cNvSpPr txBox="1"/>
          <p:nvPr/>
        </p:nvSpPr>
        <p:spPr>
          <a:xfrm>
            <a:off x="7701546" y="6496436"/>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计算中心</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
        <p:nvSpPr>
          <p:cNvPr id="45" name="副标题 2"/>
          <p:cNvSpPr txBox="1"/>
          <p:nvPr/>
        </p:nvSpPr>
        <p:spPr>
          <a:xfrm>
            <a:off x="0" y="6404058"/>
            <a:ext cx="7465232" cy="239653"/>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pPr marL="0" indent="0" algn="l">
              <a:buNone/>
            </a:pPr>
            <a:r>
              <a:rPr lang="zh-CN" altLang="en-US" sz="1600" dirty="0"/>
              <a:t>二零二零年终总结 报告</a:t>
            </a:r>
            <a:endParaRPr lang="en-US" altLang="zh-CN" sz="1600" dirty="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pic>
        <p:nvPicPr>
          <p:cNvPr id="20" name="图片 19"/>
          <p:cNvPicPr>
            <a:picLocks noChangeAspect="1"/>
          </p:cNvPicPr>
          <p:nvPr userDrawn="1"/>
        </p:nvPicPr>
        <p:blipFill>
          <a:blip r:embed="rId3"/>
          <a:stretch>
            <a:fillRect/>
          </a:stretch>
        </p:blipFill>
        <p:spPr>
          <a:xfrm>
            <a:off x="8400256" y="150314"/>
            <a:ext cx="3719736" cy="84186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558637" y="105353"/>
            <a:ext cx="9433907"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p:cSld name="节标题">
    <p:spTree>
      <p:nvGrpSpPr>
        <p:cNvPr id="1" name=""/>
        <p:cNvGrpSpPr/>
        <p:nvPr/>
      </p:nvGrpSpPr>
      <p:grpSpPr>
        <a:xfrm>
          <a:off x="0" y="0"/>
          <a:ext cx="0" cy="0"/>
          <a:chOff x="0" y="0"/>
          <a:chExt cx="0" cy="0"/>
        </a:xfrm>
      </p:grpSpPr>
      <p:sp>
        <p:nvSpPr>
          <p:cNvPr id="7" name="矩形 6"/>
          <p:cNvSpPr/>
          <p:nvPr/>
        </p:nvSpPr>
        <p:spPr>
          <a:xfrm>
            <a:off x="1" y="6586927"/>
            <a:ext cx="10914276"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10914278" y="6588019"/>
            <a:ext cx="127772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p:nvPr/>
        </p:nvSpPr>
        <p:spPr>
          <a:xfrm>
            <a:off x="10311534" y="6588019"/>
            <a:ext cx="1796516"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fld>
            <a:endParaRPr lang="zh-CN" altLang="en-US" sz="1600" b="1" dirty="0">
              <a:latin typeface="Calibri" panose="020F0502020204030204" pitchFamily="34" charset="0"/>
              <a:cs typeface="Calibri" panose="020F0502020204030204" pitchFamily="34" charset="0"/>
            </a:endParaRPr>
          </a:p>
        </p:txBody>
      </p:sp>
      <p:sp>
        <p:nvSpPr>
          <p:cNvPr id="10" name="文本框 9"/>
          <p:cNvSpPr txBox="1"/>
          <p:nvPr/>
        </p:nvSpPr>
        <p:spPr>
          <a:xfrm>
            <a:off x="0" y="6567603"/>
            <a:ext cx="107154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latin typeface="Calibri" panose="020F0502020204030204" pitchFamily="34" charset="0"/>
                <a:ea typeface="楷体" panose="02010609060101010101" pitchFamily="49" charset="-122"/>
                <a:cs typeface="Calibri" panose="020F0502020204030204" pitchFamily="34" charset="0"/>
              </a:rPr>
              <a:t>HEPS · </a:t>
            </a:r>
            <a:r>
              <a:rPr lang="en-US" altLang="zh-CN" sz="1600" b="1" dirty="0">
                <a:solidFill>
                  <a:schemeClr val="bg1"/>
                </a:solidFill>
              </a:rPr>
              <a:t>The 1</a:t>
            </a:r>
            <a:r>
              <a:rPr lang="en-US" altLang="zh-CN" sz="1600" b="1" baseline="30000" dirty="0">
                <a:solidFill>
                  <a:schemeClr val="bg1"/>
                </a:solidFill>
              </a:rPr>
              <a:t>st</a:t>
            </a:r>
            <a:r>
              <a:rPr lang="en-US" altLang="zh-CN" sz="1600" b="1" baseline="0" dirty="0">
                <a:solidFill>
                  <a:schemeClr val="bg1"/>
                </a:solidFill>
              </a:rPr>
              <a:t> </a:t>
            </a:r>
            <a:r>
              <a:rPr lang="en-US" altLang="zh-CN" sz="1600" b="1" dirty="0">
                <a:solidFill>
                  <a:schemeClr val="bg1"/>
                </a:solidFill>
              </a:rPr>
              <a:t>Meeting of HEPS</a:t>
            </a:r>
            <a:r>
              <a:rPr lang="en-US" altLang="zh-CN" sz="1600" b="1" baseline="0" dirty="0">
                <a:solidFill>
                  <a:schemeClr val="bg1"/>
                </a:solidFill>
              </a:rPr>
              <a:t> </a:t>
            </a:r>
            <a:r>
              <a:rPr lang="en-US" altLang="zh-CN" sz="1600" b="1" dirty="0">
                <a:solidFill>
                  <a:schemeClr val="bg1"/>
                </a:solidFill>
              </a:rPr>
              <a:t>IAC, IHEP, Dec. 11-14, 2018</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1" name="直角三角形 10"/>
          <p:cNvSpPr/>
          <p:nvPr/>
        </p:nvSpPr>
        <p:spPr>
          <a:xfrm flipV="1">
            <a:off x="10909477" y="6588019"/>
            <a:ext cx="526943"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11445105"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3"/>
            <a:ext cx="8783781"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2" y="3460607"/>
            <a:ext cx="9628909" cy="27115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标题 4"/>
          <p:cNvSpPr>
            <a:spLocks noGrp="1"/>
          </p:cNvSpPr>
          <p:nvPr>
            <p:ph type="title" hasCustomPrompt="1"/>
          </p:nvPr>
        </p:nvSpPr>
        <p:spPr>
          <a:xfrm>
            <a:off x="1558637" y="105353"/>
            <a:ext cx="9649931"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558637" y="105353"/>
            <a:ext cx="9433907"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3"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91984"/>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showMasterSp="0">
  <p:cSld name="2_标题幻灯片">
    <p:spTree>
      <p:nvGrpSpPr>
        <p:cNvPr id="1" name=""/>
        <p:cNvGrpSpPr/>
        <p:nvPr/>
      </p:nvGrpSpPr>
      <p:grpSpPr>
        <a:xfrm>
          <a:off x="0" y="0"/>
          <a:ext cx="0" cy="0"/>
          <a:chOff x="0" y="0"/>
          <a:chExt cx="0" cy="0"/>
        </a:xfrm>
      </p:grpSpPr>
      <p:sp>
        <p:nvSpPr>
          <p:cNvPr id="4" name="Line 6"/>
          <p:cNvSpPr>
            <a:spLocks noChangeShapeType="1"/>
          </p:cNvSpPr>
          <p:nvPr/>
        </p:nvSpPr>
        <p:spPr bwMode="auto">
          <a:xfrm>
            <a:off x="0" y="5867400"/>
            <a:ext cx="12192000" cy="0"/>
          </a:xfrm>
          <a:prstGeom prst="line">
            <a:avLst/>
          </a:prstGeom>
          <a:noFill/>
          <a:ln w="38100">
            <a:solidFill>
              <a:srgbClr val="00267F"/>
            </a:solidFill>
            <a:round/>
          </a:ln>
          <a:effectLst/>
        </p:spPr>
        <p:txBody>
          <a:bodyPr wrap="none" anchor="ctr"/>
          <a:lstStyle/>
          <a:p>
            <a:pPr eaLnBrk="1" hangingPunct="1">
              <a:lnSpc>
                <a:spcPct val="130000"/>
              </a:lnSpc>
              <a:spcBef>
                <a:spcPct val="20000"/>
              </a:spcBef>
              <a:buClr>
                <a:srgbClr val="FF0066"/>
              </a:buClr>
              <a:buSzPct val="80000"/>
              <a:buFont typeface="Wingdings" panose="05000000000000000000" pitchFamily="2" charset="2"/>
              <a:buChar char="è"/>
              <a:defRPr/>
            </a:pPr>
            <a:endParaRPr lang="zh-CN" altLang="en-US" sz="1800">
              <a:effectLst>
                <a:outerShdw blurRad="38100" dist="38100" dir="2700000" algn="tl">
                  <a:srgbClr val="000000">
                    <a:alpha val="43137"/>
                  </a:srgbClr>
                </a:outerShdw>
              </a:effectLst>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5576"/>
            <a:ext cx="5181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ctrTitle" sz="quarter"/>
          </p:nvPr>
        </p:nvSpPr>
        <p:spPr>
          <a:xfrm>
            <a:off x="1422400" y="1524000"/>
            <a:ext cx="9347200" cy="1143000"/>
          </a:xfrm>
          <a:noFill/>
        </p:spPr>
        <p:txBody>
          <a:bodyPr wrap="none" lIns="91440" tIns="45720" rIns="91440" bIns="45720"/>
          <a:lstStyle>
            <a:lvl1pPr marL="0">
              <a:defRPr b="0">
                <a:solidFill>
                  <a:srgbClr val="00267F"/>
                </a:solidFill>
                <a:effectLst>
                  <a:outerShdw blurRad="38100" dist="38100" dir="2700000" algn="tl">
                    <a:srgbClr val="C0C0C0"/>
                  </a:outerShdw>
                </a:effectLst>
              </a:defRPr>
            </a:lvl1pPr>
          </a:lstStyle>
          <a:p>
            <a:r>
              <a:rPr lang="en-GB"/>
              <a:t>Click to edit Master title style</a:t>
            </a:r>
            <a:endParaRPr lang="en-GB"/>
          </a:p>
        </p:txBody>
      </p:sp>
      <p:sp>
        <p:nvSpPr>
          <p:cNvPr id="50180" name="Rectangle 4"/>
          <p:cNvSpPr>
            <a:spLocks noGrp="1" noChangeArrowheads="1"/>
          </p:cNvSpPr>
          <p:nvPr>
            <p:ph type="subTitle" sz="quarter" idx="1"/>
          </p:nvPr>
        </p:nvSpPr>
        <p:spPr>
          <a:xfrm>
            <a:off x="1422400" y="3124200"/>
            <a:ext cx="9347200" cy="838200"/>
          </a:xfrm>
          <a:ln w="9525"/>
        </p:spPr>
        <p:txBody>
          <a:bodyPr wrap="none"/>
          <a:lstStyle>
            <a:lvl1pPr marL="0" indent="0">
              <a:buFont typeface="Wingdings" panose="05000000000000000000" pitchFamily="2" charset="2"/>
              <a:buNone/>
              <a:defRPr sz="3200" b="1"/>
            </a:lvl1pPr>
          </a:lstStyle>
          <a:p>
            <a:r>
              <a:rPr lang="en-GB"/>
              <a:t>Click to edit Master subtitle style</a:t>
            </a:r>
            <a:endParaRPr lang="en-GB"/>
          </a:p>
        </p:txBody>
      </p:sp>
      <p:sp>
        <p:nvSpPr>
          <p:cNvPr id="7" name="Rectangle 2"/>
          <p:cNvSpPr>
            <a:spLocks noGrp="1" noChangeArrowheads="1"/>
          </p:cNvSpPr>
          <p:nvPr>
            <p:ph type="dt" sz="quarter" idx="10"/>
          </p:nvPr>
        </p:nvSpPr>
        <p:spPr bwMode="auto">
          <a:xfrm>
            <a:off x="9144000" y="5943600"/>
            <a:ext cx="2540000" cy="457200"/>
          </a:xfrm>
          <a:prstGeom prst="rect">
            <a:avLst/>
          </a:prstGeom>
          <a:ln>
            <a:miter lim="800000"/>
          </a:ln>
        </p:spPr>
        <p:txBody>
          <a:bodyPr vert="horz" wrap="square" lIns="91440" tIns="45720" rIns="91440" bIns="45720" numCol="1" anchor="t" anchorCtr="0" compatLnSpc="1"/>
          <a:lstStyle>
            <a:lvl1pPr eaLnBrk="1" hangingPunct="1">
              <a:lnSpc>
                <a:spcPct val="100000"/>
              </a:lnSpc>
              <a:spcBef>
                <a:spcPct val="0"/>
              </a:spcBef>
              <a:buClrTx/>
              <a:buSzTx/>
              <a:buFontTx/>
              <a:buNone/>
              <a:defRPr>
                <a:effectLst/>
                <a:ea typeface="宋体" panose="02010600030101010101" pitchFamily="2" charset="-122"/>
              </a:defRPr>
            </a:lvl1pPr>
          </a:lstStyle>
          <a:p>
            <a:pPr>
              <a:defRPr/>
            </a:pPr>
            <a:endParaRPr lang="zh-CN" altLang="en-GB"/>
          </a:p>
        </p:txBody>
      </p:sp>
      <p:pic>
        <p:nvPicPr>
          <p:cNvPr id="10" name="图片 9"/>
          <p:cNvPicPr>
            <a:picLocks noChangeAspect="1"/>
          </p:cNvPicPr>
          <p:nvPr userDrawn="1"/>
        </p:nvPicPr>
        <p:blipFill>
          <a:blip r:embed="rId3"/>
          <a:stretch>
            <a:fillRect/>
          </a:stretch>
        </p:blipFill>
        <p:spPr>
          <a:xfrm>
            <a:off x="8472264" y="36267"/>
            <a:ext cx="3719736" cy="841866"/>
          </a:xfrm>
          <a:prstGeom prst="rect">
            <a:avLst/>
          </a:prstGeom>
        </p:spPr>
      </p:pic>
      <p:pic>
        <p:nvPicPr>
          <p:cNvPr id="11" name="图片 10"/>
          <p:cNvPicPr>
            <a:picLocks noChangeAspect="1"/>
          </p:cNvPicPr>
          <p:nvPr userDrawn="1"/>
        </p:nvPicPr>
        <p:blipFill>
          <a:blip r:embed="rId3"/>
          <a:stretch>
            <a:fillRect/>
          </a:stretch>
        </p:blipFill>
        <p:spPr>
          <a:xfrm>
            <a:off x="8472264" y="-5508"/>
            <a:ext cx="3719736" cy="841866"/>
          </a:xfrm>
          <a:prstGeom prst="rect">
            <a:avLst/>
          </a:prstGeom>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a:prstGeom prst="rect">
            <a:avLst/>
          </a:prstGeo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节标题">
    <p:spTree>
      <p:nvGrpSpPr>
        <p:cNvPr id="1" name=""/>
        <p:cNvGrpSpPr/>
        <p:nvPr/>
      </p:nvGrpSpPr>
      <p:grpSpPr>
        <a:xfrm>
          <a:off x="0" y="0"/>
          <a:ext cx="0" cy="0"/>
          <a:chOff x="0" y="0"/>
          <a:chExt cx="0" cy="0"/>
        </a:xfrm>
      </p:grpSpPr>
      <p:sp>
        <p:nvSpPr>
          <p:cNvPr id="7" name="矩形 6"/>
          <p:cNvSpPr/>
          <p:nvPr/>
        </p:nvSpPr>
        <p:spPr>
          <a:xfrm>
            <a:off x="1" y="6586927"/>
            <a:ext cx="10914276"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10914278" y="6588019"/>
            <a:ext cx="127772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p:nvPr/>
        </p:nvSpPr>
        <p:spPr>
          <a:xfrm>
            <a:off x="10311534" y="6588019"/>
            <a:ext cx="1796516"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fld>
            <a:endParaRPr lang="zh-CN" altLang="en-US" sz="1600" b="1" dirty="0">
              <a:latin typeface="Calibri" panose="020F0502020204030204" pitchFamily="34" charset="0"/>
              <a:cs typeface="Calibri" panose="020F0502020204030204" pitchFamily="34" charset="0"/>
            </a:endParaRPr>
          </a:p>
        </p:txBody>
      </p:sp>
      <p:sp>
        <p:nvSpPr>
          <p:cNvPr id="10" name="文本框 9"/>
          <p:cNvSpPr txBox="1"/>
          <p:nvPr/>
        </p:nvSpPr>
        <p:spPr>
          <a:xfrm>
            <a:off x="0" y="6567603"/>
            <a:ext cx="107154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latin typeface="Calibri" panose="020F0502020204030204" pitchFamily="34" charset="0"/>
                <a:ea typeface="楷体" panose="02010609060101010101" pitchFamily="49" charset="-122"/>
                <a:cs typeface="Calibri" panose="020F0502020204030204" pitchFamily="34" charset="0"/>
              </a:rPr>
              <a:t>HEPS · </a:t>
            </a:r>
            <a:r>
              <a:rPr lang="en-US" altLang="zh-CN" sz="1600" b="1" dirty="0">
                <a:solidFill>
                  <a:schemeClr val="bg1"/>
                </a:solidFill>
              </a:rPr>
              <a:t>The 1</a:t>
            </a:r>
            <a:r>
              <a:rPr lang="en-US" altLang="zh-CN" sz="1600" b="1" baseline="30000" dirty="0">
                <a:solidFill>
                  <a:schemeClr val="bg1"/>
                </a:solidFill>
              </a:rPr>
              <a:t>st</a:t>
            </a:r>
            <a:r>
              <a:rPr lang="en-US" altLang="zh-CN" sz="1600" b="1" baseline="0" dirty="0">
                <a:solidFill>
                  <a:schemeClr val="bg1"/>
                </a:solidFill>
              </a:rPr>
              <a:t> </a:t>
            </a:r>
            <a:r>
              <a:rPr lang="en-US" altLang="zh-CN" sz="1600" b="1" dirty="0">
                <a:solidFill>
                  <a:schemeClr val="bg1"/>
                </a:solidFill>
              </a:rPr>
              <a:t>Meeting of HEPS</a:t>
            </a:r>
            <a:r>
              <a:rPr lang="en-US" altLang="zh-CN" sz="1600" b="1" baseline="0" dirty="0">
                <a:solidFill>
                  <a:schemeClr val="bg1"/>
                </a:solidFill>
              </a:rPr>
              <a:t> </a:t>
            </a:r>
            <a:r>
              <a:rPr lang="en-US" altLang="zh-CN" sz="1600" b="1" dirty="0">
                <a:solidFill>
                  <a:schemeClr val="bg1"/>
                </a:solidFill>
              </a:rPr>
              <a:t>IAC, IHEP, Dec. 11-14, 2018</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1" name="直角三角形 10"/>
          <p:cNvSpPr/>
          <p:nvPr/>
        </p:nvSpPr>
        <p:spPr>
          <a:xfrm flipV="1">
            <a:off x="10909477" y="6588019"/>
            <a:ext cx="526943"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11445105"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3"/>
            <a:ext cx="8783781"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2" y="3460607"/>
            <a:ext cx="9628909" cy="27115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标题 4"/>
          <p:cNvSpPr>
            <a:spLocks noGrp="1"/>
          </p:cNvSpPr>
          <p:nvPr>
            <p:ph type="title" hasCustomPrompt="1"/>
          </p:nvPr>
        </p:nvSpPr>
        <p:spPr>
          <a:xfrm>
            <a:off x="1558637" y="105353"/>
            <a:ext cx="9649931"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3"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91984"/>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5.png"/><Relationship Id="rId15" Type="http://schemas.openxmlformats.org/officeDocument/2006/relationships/image" Target="../media/image4.tiff"/><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821645"/>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9786" y="108726"/>
            <a:ext cx="1272156" cy="633385"/>
          </a:xfrm>
          <a:prstGeom prst="rect">
            <a:avLst/>
          </a:prstGeom>
        </p:spPr>
      </p:pic>
      <p:sp>
        <p:nvSpPr>
          <p:cNvPr id="17" name="矩形 16"/>
          <p:cNvSpPr/>
          <p:nvPr/>
        </p:nvSpPr>
        <p:spPr>
          <a:xfrm>
            <a:off x="1" y="6596566"/>
            <a:ext cx="10914276" cy="25869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596565"/>
            <a:ext cx="1277721" cy="25869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p:nvPr/>
        </p:nvSpPr>
        <p:spPr>
          <a:xfrm>
            <a:off x="10311534" y="6597352"/>
            <a:ext cx="1796516" cy="252000"/>
          </a:xfrm>
          <a:prstGeom prst="rect">
            <a:avLst/>
          </a:prstGeom>
        </p:spPr>
        <p:txBody>
          <a:bodyPr vert="horz" lIns="91440" tIns="0" rIns="91440" bIns="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596565"/>
            <a:ext cx="526943" cy="25869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16"/>
          <a:stretch>
            <a:fillRect/>
          </a:stretch>
        </p:blipFill>
        <p:spPr>
          <a:xfrm>
            <a:off x="11111658" y="0"/>
            <a:ext cx="1013508" cy="79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sp>
        <p:nvSpPr>
          <p:cNvPr id="14" name="矩形 13"/>
          <p:cNvSpPr/>
          <p:nvPr/>
        </p:nvSpPr>
        <p:spPr>
          <a:xfrm>
            <a:off x="1224146" y="0"/>
            <a:ext cx="10967855" cy="2592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1" y="0"/>
            <a:ext cx="1293802" cy="2592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1" name="直接连接符 10"/>
          <p:cNvCxnSpPr/>
          <p:nvPr/>
        </p:nvCxnSpPr>
        <p:spPr>
          <a:xfrm flipV="1">
            <a:off x="1293803" y="8648"/>
            <a:ext cx="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 y="6596566"/>
            <a:ext cx="10914276" cy="25869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596565"/>
            <a:ext cx="1277721" cy="25869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p:nvPr/>
        </p:nvSpPr>
        <p:spPr>
          <a:xfrm>
            <a:off x="10311534" y="6597352"/>
            <a:ext cx="1796516" cy="252000"/>
          </a:xfrm>
          <a:prstGeom prst="rect">
            <a:avLst/>
          </a:prstGeom>
        </p:spPr>
        <p:txBody>
          <a:bodyPr vert="horz" lIns="91440" tIns="0" rIns="91440" bIns="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596565"/>
            <a:ext cx="526943" cy="25869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9.png"/><Relationship Id="rId6" Type="http://schemas.openxmlformats.org/officeDocument/2006/relationships/tags" Target="../tags/tag18.xml"/><Relationship Id="rId5" Type="http://schemas.openxmlformats.org/officeDocument/2006/relationships/image" Target="../media/image28.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7.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tags" Target="../tags/tag5.xml"/><Relationship Id="rId2" Type="http://schemas.openxmlformats.org/officeDocument/2006/relationships/image" Target="../media/image8.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13.jpeg"/><Relationship Id="rId7" Type="http://schemas.openxmlformats.org/officeDocument/2006/relationships/tags" Target="../tags/tag9.xml"/><Relationship Id="rId6" Type="http://schemas.openxmlformats.org/officeDocument/2006/relationships/image" Target="../media/image12.png"/><Relationship Id="rId5" Type="http://schemas.openxmlformats.org/officeDocument/2006/relationships/tags" Target="../tags/tag8.xml"/><Relationship Id="rId4" Type="http://schemas.openxmlformats.org/officeDocument/2006/relationships/image" Target="../media/image11.png"/><Relationship Id="rId3" Type="http://schemas.openxmlformats.org/officeDocument/2006/relationships/tags" Target="../tags/tag7.xml"/><Relationship Id="rId2" Type="http://schemas.openxmlformats.org/officeDocument/2006/relationships/image" Target="../media/image10.png"/><Relationship Id="rId19" Type="http://schemas.openxmlformats.org/officeDocument/2006/relationships/notesSlide" Target="../notesSlides/notesSlide2.xml"/><Relationship Id="rId18" Type="http://schemas.openxmlformats.org/officeDocument/2006/relationships/slideLayout" Target="../slideLayouts/slideLayout2.xml"/><Relationship Id="rId17" Type="http://schemas.openxmlformats.org/officeDocument/2006/relationships/tags" Target="../tags/tag14.xml"/><Relationship Id="rId16" Type="http://schemas.openxmlformats.org/officeDocument/2006/relationships/image" Target="../media/image17.png"/><Relationship Id="rId15" Type="http://schemas.openxmlformats.org/officeDocument/2006/relationships/tags" Target="../tags/tag13.xml"/><Relationship Id="rId14" Type="http://schemas.openxmlformats.org/officeDocument/2006/relationships/image" Target="../media/image16.jpeg"/><Relationship Id="rId13" Type="http://schemas.openxmlformats.org/officeDocument/2006/relationships/tags" Target="../tags/tag12.xml"/><Relationship Id="rId12" Type="http://schemas.openxmlformats.org/officeDocument/2006/relationships/image" Target="../media/image15.png"/><Relationship Id="rId11" Type="http://schemas.openxmlformats.org/officeDocument/2006/relationships/tags" Target="../tags/tag11.xml"/><Relationship Id="rId10" Type="http://schemas.openxmlformats.org/officeDocument/2006/relationships/image" Target="../media/image14.jpe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png"/><Relationship Id="rId6" Type="http://schemas.openxmlformats.org/officeDocument/2006/relationships/image" Target="../media/image18.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2411095" y="4636135"/>
            <a:ext cx="7105650" cy="733425"/>
          </a:xfrm>
        </p:spPr>
        <p:txBody>
          <a:bodyPr>
            <a:normAutofit/>
          </a:bodyPr>
          <a:lstStyle/>
          <a:p>
            <a:pPr algn="ctr"/>
            <a:r>
              <a:rPr lang="en-US" altLang="zh-CN" sz="2400" dirty="0">
                <a:ea typeface="宋体" panose="02010600030101010101" pitchFamily="2" charset="-122"/>
              </a:rPr>
              <a:t>9-May-2023</a:t>
            </a:r>
            <a:endParaRPr lang="zh-CN" altLang="en-US" sz="2400" dirty="0">
              <a:ea typeface="宋体" panose="02010600030101010101" pitchFamily="2" charset="-122"/>
            </a:endParaRPr>
          </a:p>
        </p:txBody>
      </p:sp>
      <p:sp>
        <p:nvSpPr>
          <p:cNvPr id="6" name="Text Box 2"/>
          <p:cNvSpPr txBox="1">
            <a:spLocks noChangeArrowheads="1"/>
          </p:cNvSpPr>
          <p:nvPr/>
        </p:nvSpPr>
        <p:spPr bwMode="auto">
          <a:xfrm>
            <a:off x="0" y="1700808"/>
            <a:ext cx="11928648" cy="742319"/>
          </a:xfrm>
          <a:prstGeom prst="rect">
            <a:avLst/>
          </a:prstGeom>
          <a:noFill/>
          <a:ln w="28575">
            <a:noFill/>
            <a:miter lim="800000"/>
          </a:ln>
          <a:effectLst/>
        </p:spPr>
        <p:txBody>
          <a:bodyPr wrap="square">
            <a:spAutoFit/>
          </a:bodyPr>
          <a:lstStyle/>
          <a:p>
            <a:pPr marL="0" marR="0" lvl="0" indent="0" algn="ctr" defTabSz="914400" rtl="0" eaLnBrk="1" fontAlgn="auto" latinLnBrk="0" hangingPunct="1">
              <a:lnSpc>
                <a:spcPct val="130000"/>
              </a:lnSpc>
              <a:spcBef>
                <a:spcPct val="20000"/>
              </a:spcBef>
              <a:spcAft>
                <a:spcPts val="0"/>
              </a:spcAft>
              <a:buClr>
                <a:srgbClr val="FF0066"/>
              </a:buClr>
              <a:buSzPct val="80000"/>
              <a:buFontTx/>
              <a:buNone/>
              <a:defRPr/>
            </a:pPr>
            <a:r>
              <a:rPr kumimoji="0" lang="zh-CN" altLang="en-US" sz="3600" b="1"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XAS Curve Match Application </a:t>
            </a:r>
            <a:r>
              <a:rPr kumimoji="0" lang="en-US" altLang="zh-CN" sz="3600" b="1"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based on Larch</a:t>
            </a:r>
            <a:endParaRPr kumimoji="0" lang="zh-CN" altLang="en-US" sz="3600" b="1"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endParaRPr>
          </a:p>
        </p:txBody>
      </p:sp>
      <p:pic>
        <p:nvPicPr>
          <p:cNvPr id="4" name="图片 3"/>
          <p:cNvPicPr>
            <a:picLocks noChangeAspect="1"/>
          </p:cNvPicPr>
          <p:nvPr/>
        </p:nvPicPr>
        <p:blipFill>
          <a:blip r:embed="rId1"/>
          <a:stretch>
            <a:fillRect/>
          </a:stretch>
        </p:blipFill>
        <p:spPr>
          <a:xfrm>
            <a:off x="8472264" y="1755"/>
            <a:ext cx="3719736" cy="841866"/>
          </a:xfrm>
          <a:prstGeom prst="rect">
            <a:avLst/>
          </a:prstGeom>
        </p:spPr>
      </p:pic>
      <p:sp>
        <p:nvSpPr>
          <p:cNvPr id="3" name="文本框 2"/>
          <p:cNvSpPr txBox="1"/>
          <p:nvPr/>
        </p:nvSpPr>
        <p:spPr>
          <a:xfrm>
            <a:off x="2916555" y="2924810"/>
            <a:ext cx="6096000" cy="1383665"/>
          </a:xfrm>
          <a:prstGeom prst="rect">
            <a:avLst/>
          </a:prstGeom>
          <a:noFill/>
        </p:spPr>
        <p:txBody>
          <a:bodyPr wrap="square" rtlCol="0" anchor="t">
            <a:spAutoFit/>
          </a:bodyPr>
          <a:lstStyle/>
          <a:p>
            <a:pPr algn="ctr"/>
            <a:r>
              <a:rPr lang="en-US" altLang="zh-CN" sz="2800" b="1" dirty="0">
                <a:ea typeface="宋体" panose="02010600030101010101" pitchFamily="2" charset="-122"/>
                <a:sym typeface="+mn-ea"/>
              </a:rPr>
              <a:t>JIANLI LIU</a:t>
            </a:r>
            <a:endParaRPr lang="en-US" altLang="zh-CN" sz="2800" b="1" dirty="0">
              <a:ea typeface="宋体" panose="02010600030101010101" pitchFamily="2" charset="-122"/>
              <a:sym typeface="+mn-ea"/>
            </a:endParaRPr>
          </a:p>
          <a:p>
            <a:pPr algn="ctr"/>
            <a:endParaRPr lang="en-US" altLang="zh-CN" sz="2800" b="1" dirty="0">
              <a:ea typeface="宋体" panose="02010600030101010101" pitchFamily="2" charset="-122"/>
              <a:sym typeface="+mn-ea"/>
            </a:endParaRPr>
          </a:p>
          <a:p>
            <a:pPr algn="ctr"/>
            <a:r>
              <a:rPr lang="en-US" altLang="zh-CN" sz="2800" b="1" dirty="0">
                <a:ea typeface="宋体" panose="02010600030101010101" pitchFamily="2" charset="-122"/>
                <a:sym typeface="+mn-ea"/>
              </a:rPr>
              <a:t>Institute of High Energy Physics, CAS</a:t>
            </a:r>
            <a:endParaRPr lang="en-US" altLang="zh-CN" sz="2800" b="1" dirty="0">
              <a:ea typeface="宋体" panose="02010600030101010101" pitchFamily="2" charset="-122"/>
              <a:sym typeface="+mn-ea"/>
            </a:endParaRPr>
          </a:p>
        </p:txBody>
      </p:sp>
      <p:pic>
        <p:nvPicPr>
          <p:cNvPr id="1026" name="Picture 2" descr="26TH INTERNATIONAL CONFERENCE ON COMPUTING IN HIGH ENERGY &amp; NUCLEAR PHYSICS (CHEP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710" y="108702"/>
            <a:ext cx="2882225" cy="841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14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647152" y="1967878"/>
            <a:ext cx="8527312" cy="4527914"/>
          </a:xfrm>
          <a:prstGeom prst="rect">
            <a:avLst/>
          </a:prstGeom>
        </p:spPr>
      </p:pic>
      <p:sp>
        <p:nvSpPr>
          <p:cNvPr id="5" name="文本框 4"/>
          <p:cNvSpPr txBox="1"/>
          <p:nvPr/>
        </p:nvSpPr>
        <p:spPr>
          <a:xfrm>
            <a:off x="1682750" y="66040"/>
            <a:ext cx="4601092" cy="768350"/>
          </a:xfrm>
          <a:prstGeom prst="rect">
            <a:avLst/>
          </a:prstGeom>
          <a:noFill/>
        </p:spPr>
        <p:txBody>
          <a:bodyPr wrap="square" rtlCol="0">
            <a:spAutoFit/>
          </a:bodyPr>
          <a:lstStyle/>
          <a:p>
            <a:r>
              <a:rPr lang="en-US" altLang="zh-CN" sz="4400" b="1" dirty="0">
                <a:solidFill>
                  <a:srgbClr val="000099"/>
                </a:solidFill>
                <a:latin typeface="Times New Roman" panose="02020603050405020304" pitchFamily="18" charset="0"/>
                <a:cs typeface="Times New Roman" panose="02020603050405020304" pitchFamily="18" charset="0"/>
              </a:rPr>
              <a:t>PCA/LCF-UI</a:t>
            </a:r>
            <a:endParaRPr lang="en-US" altLang="zh-CN" sz="4400" b="1" dirty="0">
              <a:solidFill>
                <a:srgbClr val="000099"/>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60252" y="964935"/>
            <a:ext cx="11114212" cy="707886"/>
          </a:xfrm>
          <a:prstGeom prst="rect">
            <a:avLst/>
          </a:prstGeom>
          <a:noFill/>
        </p:spPr>
        <p:txBody>
          <a:bodyPr wrap="square" rtlCol="0" anchor="t">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Functions: </a:t>
            </a:r>
            <a:r>
              <a:rPr lang="en-US" altLang="zh-CN" sz="2000" dirty="0">
                <a:latin typeface="Times New Roman" panose="02020603050405020304" pitchFamily="18" charset="0"/>
                <a:cs typeface="Times New Roman" panose="02020603050405020304" pitchFamily="18" charset="0"/>
              </a:rPr>
              <a:t>XAS basic processing; Principal component analysis(PCA); Linear component fitting(LCF);</a:t>
            </a:r>
            <a:r>
              <a:rPr lang="zh-CN" altLang="en-US" sz="2000" dirty="0">
                <a:latin typeface="Times New Roman" panose="02020603050405020304" pitchFamily="18" charset="0"/>
                <a:cs typeface="Times New Roman" panose="02020603050405020304" pitchFamily="18" charset="0"/>
              </a:rPr>
              <a:t> </a:t>
            </a:r>
            <a:endParaRPr lang="en-US" altLang="zh-CN" sz="2000" dirty="0">
              <a:solidFill>
                <a:srgbClr val="FF0000"/>
              </a:solidFill>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Component analysis suitable for identifying phase transitions in catalytic and battery reactions.</a:t>
            </a:r>
            <a:endParaRPr lang="en-US" altLang="zh-CN" sz="2000" dirty="0">
              <a:latin typeface="Times New Roman" panose="02020603050405020304" pitchFamily="18" charset="0"/>
              <a:cs typeface="Times New Roman" panose="02020603050405020304" pitchFamily="18" charset="0"/>
            </a:endParaRPr>
          </a:p>
        </p:txBody>
      </p:sp>
      <p:sp>
        <p:nvSpPr>
          <p:cNvPr id="4" name="矩形 3"/>
          <p:cNvSpPr/>
          <p:nvPr/>
        </p:nvSpPr>
        <p:spPr>
          <a:xfrm>
            <a:off x="2561352" y="2254102"/>
            <a:ext cx="1459171" cy="56884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矩形 6"/>
          <p:cNvSpPr/>
          <p:nvPr/>
        </p:nvSpPr>
        <p:spPr>
          <a:xfrm>
            <a:off x="2561351" y="2860157"/>
            <a:ext cx="1459171" cy="81870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矩形 7"/>
          <p:cNvSpPr/>
          <p:nvPr/>
        </p:nvSpPr>
        <p:spPr>
          <a:xfrm>
            <a:off x="2561350" y="3716077"/>
            <a:ext cx="1459171" cy="260497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矩形 8"/>
          <p:cNvSpPr/>
          <p:nvPr/>
        </p:nvSpPr>
        <p:spPr>
          <a:xfrm>
            <a:off x="4058768" y="2254102"/>
            <a:ext cx="5788397" cy="406695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矩形 9"/>
          <p:cNvSpPr/>
          <p:nvPr/>
        </p:nvSpPr>
        <p:spPr>
          <a:xfrm>
            <a:off x="9885410" y="2254102"/>
            <a:ext cx="1289054" cy="406695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 name="文本框 10"/>
          <p:cNvSpPr txBox="1"/>
          <p:nvPr/>
        </p:nvSpPr>
        <p:spPr>
          <a:xfrm>
            <a:off x="1109345" y="2282190"/>
            <a:ext cx="1640840" cy="39878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Input</a:t>
            </a:r>
            <a:endParaRPr lang="en-US" altLang="zh-CN"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386080" y="3084830"/>
            <a:ext cx="2406015" cy="398780"/>
          </a:xfrm>
          <a:prstGeom prst="rect">
            <a:avLst/>
          </a:prstGeom>
          <a:noFill/>
        </p:spPr>
        <p:txBody>
          <a:bodyPr wrap="square">
            <a:spAutoFit/>
          </a:bodyPr>
          <a:lstStyle/>
          <a:p>
            <a:pPr algn="ctr"/>
            <a:r>
              <a:rPr lang="en-US" altLang="zh-CN" sz="2000" dirty="0">
                <a:latin typeface="Times New Roman" panose="02020603050405020304" pitchFamily="18" charset="0"/>
                <a:cs typeface="Times New Roman" panose="02020603050405020304" pitchFamily="18" charset="0"/>
              </a:rPr>
              <a:t>Normalization</a:t>
            </a:r>
            <a:endParaRPr lang="en-US" altLang="zh-CN" sz="20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60325" y="4483100"/>
            <a:ext cx="2736850" cy="706755"/>
          </a:xfrm>
          <a:prstGeom prst="rect">
            <a:avLst/>
          </a:prstGeom>
          <a:noFill/>
        </p:spPr>
        <p:txBody>
          <a:bodyPr wrap="square">
            <a:spAutoFit/>
          </a:bodyPr>
          <a:lstStyle/>
          <a:p>
            <a:pPr algn="ctr"/>
            <a:r>
              <a:rPr lang="en-US" altLang="zh-CN" sz="2000" dirty="0">
                <a:latin typeface="Times New Roman" panose="02020603050405020304" pitchFamily="18" charset="0"/>
                <a:cs typeface="Times New Roman" panose="02020603050405020304" pitchFamily="18" charset="0"/>
              </a:rPr>
              <a:t>PCA</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LCF</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EXAFS</a:t>
            </a:r>
            <a:endParaRPr lang="en-US" altLang="zh-CN" sz="2000" dirty="0">
              <a:latin typeface="Times New Roman" panose="02020603050405020304" pitchFamily="18" charset="0"/>
              <a:cs typeface="Times New Roman" panose="02020603050405020304" pitchFamily="18" charset="0"/>
            </a:endParaRPr>
          </a:p>
          <a:p>
            <a:pPr algn="ctr"/>
            <a:r>
              <a:rPr lang="en-US" altLang="zh-CN" sz="2000" dirty="0">
                <a:latin typeface="Times New Roman" panose="02020603050405020304" pitchFamily="18" charset="0"/>
                <a:cs typeface="Times New Roman" panose="02020603050405020304" pitchFamily="18" charset="0"/>
              </a:rPr>
              <a:t>Data selection area</a:t>
            </a:r>
            <a:endParaRPr lang="en-US" altLang="zh-CN" sz="20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5685790" y="1710055"/>
            <a:ext cx="2201545" cy="39878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Results display</a:t>
            </a:r>
            <a:endParaRPr lang="en-US" altLang="zh-CN" sz="20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8896985" y="1710055"/>
            <a:ext cx="2440940" cy="39878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Sample selection</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82750" y="66040"/>
            <a:ext cx="7270750" cy="768350"/>
          </a:xfrm>
          <a:prstGeom prst="rect">
            <a:avLst/>
          </a:prstGeom>
          <a:noFill/>
        </p:spPr>
        <p:txBody>
          <a:bodyPr wrap="square" rtlCol="0">
            <a:spAutoFit/>
          </a:bodyPr>
          <a:lstStyle/>
          <a:p>
            <a:r>
              <a:rPr lang="en-US" altLang="zh-CN" sz="4400" b="1" dirty="0">
                <a:solidFill>
                  <a:srgbClr val="000099"/>
                </a:solidFill>
                <a:latin typeface="Times New Roman" panose="02020603050405020304" pitchFamily="18" charset="0"/>
                <a:cs typeface="Times New Roman" panose="02020603050405020304" pitchFamily="18" charset="0"/>
              </a:rPr>
              <a:t>PCA/LCF-Functions</a:t>
            </a:r>
            <a:endParaRPr lang="en-US" altLang="zh-CN" sz="4400" b="1" dirty="0">
              <a:solidFill>
                <a:srgbClr val="000099"/>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1"/>
          <a:stretch>
            <a:fillRect/>
          </a:stretch>
        </p:blipFill>
        <p:spPr>
          <a:xfrm>
            <a:off x="4892099" y="1741312"/>
            <a:ext cx="3363112" cy="1800000"/>
          </a:xfrm>
          <a:prstGeom prst="rect">
            <a:avLst/>
          </a:prstGeom>
        </p:spPr>
      </p:pic>
      <p:pic>
        <p:nvPicPr>
          <p:cNvPr id="12" name="图片 11"/>
          <p:cNvPicPr>
            <a:picLocks noChangeAspect="1"/>
          </p:cNvPicPr>
          <p:nvPr/>
        </p:nvPicPr>
        <p:blipFill>
          <a:blip r:embed="rId2"/>
          <a:stretch>
            <a:fillRect/>
          </a:stretch>
        </p:blipFill>
        <p:spPr>
          <a:xfrm>
            <a:off x="8566443" y="1728362"/>
            <a:ext cx="3384921" cy="1800000"/>
          </a:xfrm>
          <a:prstGeom prst="rect">
            <a:avLst/>
          </a:prstGeom>
        </p:spPr>
      </p:pic>
      <p:pic>
        <p:nvPicPr>
          <p:cNvPr id="13" name="图片 12"/>
          <p:cNvPicPr>
            <a:picLocks noChangeAspect="1"/>
          </p:cNvPicPr>
          <p:nvPr/>
        </p:nvPicPr>
        <p:blipFill>
          <a:blip r:embed="rId3"/>
          <a:stretch>
            <a:fillRect/>
          </a:stretch>
        </p:blipFill>
        <p:spPr>
          <a:xfrm>
            <a:off x="4922562" y="4418511"/>
            <a:ext cx="3381605" cy="1800000"/>
          </a:xfrm>
          <a:prstGeom prst="rect">
            <a:avLst/>
          </a:prstGeom>
        </p:spPr>
      </p:pic>
      <p:sp>
        <p:nvSpPr>
          <p:cNvPr id="17" name="文本框 16"/>
          <p:cNvSpPr txBox="1"/>
          <p:nvPr/>
        </p:nvSpPr>
        <p:spPr>
          <a:xfrm>
            <a:off x="260280" y="957941"/>
            <a:ext cx="10295077" cy="1323439"/>
          </a:xfrm>
          <a:prstGeom prst="rect">
            <a:avLst/>
          </a:prstGeom>
          <a:noFill/>
        </p:spPr>
        <p:txBody>
          <a:bodyPr wrap="square">
            <a:spAutoFit/>
          </a:bodyPr>
          <a:lstStyle/>
          <a:p>
            <a:pPr marL="457200" indent="-457200">
              <a:buFont typeface="+mj-ea"/>
              <a:buAutoNum type="circleNumDbPlain"/>
            </a:pPr>
            <a:r>
              <a:rPr lang="en-US" altLang="zh-CN" sz="2000" dirty="0">
                <a:latin typeface="Times New Roman" panose="02020603050405020304" pitchFamily="18" charset="0"/>
                <a:cs typeface="Times New Roman" panose="02020603050405020304" pitchFamily="18" charset="0"/>
              </a:rPr>
              <a:t>XAS basic processing, include Normalization, e0 location, Fourier transform, etc.  </a:t>
            </a:r>
            <a:endParaRPr lang="en-US" altLang="zh-CN" sz="2000" dirty="0">
              <a:latin typeface="Times New Roman" panose="02020603050405020304" pitchFamily="18" charset="0"/>
              <a:cs typeface="Times New Roman" panose="02020603050405020304" pitchFamily="18" charset="0"/>
            </a:endParaRPr>
          </a:p>
          <a:p>
            <a:pPr marL="457200" indent="-457200">
              <a:buFont typeface="+mj-ea"/>
              <a:buAutoNum type="circleNumDbPlain"/>
            </a:pPr>
            <a:r>
              <a:rPr lang="en-US" altLang="zh-CN" sz="2000" dirty="0">
                <a:latin typeface="Times New Roman" panose="02020603050405020304" pitchFamily="18" charset="0"/>
                <a:cs typeface="Times New Roman" panose="02020603050405020304" pitchFamily="18" charset="0"/>
              </a:rPr>
              <a:t>Principal component analysis (PCA)</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buFont typeface="+mj-ea"/>
              <a:buAutoNum type="circleNumDbPlain"/>
            </a:pPr>
            <a:r>
              <a:rPr lang="en-US" altLang="zh-CN" sz="2000" dirty="0">
                <a:latin typeface="Times New Roman" panose="02020603050405020304" pitchFamily="18" charset="0"/>
                <a:cs typeface="Times New Roman" panose="02020603050405020304" pitchFamily="18" charset="0"/>
              </a:rPr>
              <a:t>Linear component fitting (LCF)</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buFont typeface="+mj-ea"/>
              <a:buAutoNum type="circleNumDbPlain"/>
            </a:pPr>
            <a:r>
              <a:rPr lang="en-US" altLang="zh-CN" sz="2000" dirty="0">
                <a:latin typeface="Times New Roman" panose="02020603050405020304" pitchFamily="18" charset="0"/>
                <a:cs typeface="Times New Roman" panose="02020603050405020304" pitchFamily="18" charset="0"/>
              </a:rPr>
              <a:t>EXAFS exception handli</a:t>
            </a:r>
            <a:r>
              <a:rPr lang="en-US" altLang="zh-CN" sz="2000" dirty="0">
                <a:highlight>
                  <a:srgbClr val="000000">
                    <a:alpha val="0"/>
                  </a:srgbClr>
                </a:highlight>
                <a:latin typeface="Times New Roman" panose="02020603050405020304" pitchFamily="18" charset="0"/>
                <a:cs typeface="Times New Roman" panose="02020603050405020304" pitchFamily="18" charset="0"/>
              </a:rPr>
              <a:t>ng</a:t>
            </a:r>
            <a:r>
              <a:rPr lang="en-US" altLang="zh-CN" sz="2000" dirty="0">
                <a:highlight>
                  <a:srgbClr val="000000">
                    <a:alpha val="0"/>
                  </a:srgbClr>
                </a:highlight>
                <a:latin typeface="Times New Roman" panose="02020603050405020304" pitchFamily="18" charset="0"/>
                <a:cs typeface="Times New Roman" panose="02020603050405020304" pitchFamily="18" charset="0"/>
              </a:rPr>
              <a:t>.</a:t>
            </a:r>
            <a:endParaRPr lang="en-US" altLang="zh-CN" sz="2000" dirty="0">
              <a:highlight>
                <a:srgbClr val="000000">
                  <a:alpha val="0"/>
                </a:srgbClr>
              </a:highlight>
              <a:latin typeface="Times New Roman" panose="02020603050405020304" pitchFamily="18" charset="0"/>
              <a:cs typeface="Times New Roman" panose="02020603050405020304" pitchFamily="18" charset="0"/>
            </a:endParaRPr>
          </a:p>
        </p:txBody>
      </p:sp>
      <p:sp>
        <p:nvSpPr>
          <p:cNvPr id="18" name="文本框 17"/>
          <p:cNvSpPr txBox="1"/>
          <p:nvPr/>
        </p:nvSpPr>
        <p:spPr>
          <a:xfrm>
            <a:off x="6349432" y="1310750"/>
            <a:ext cx="595555" cy="369332"/>
          </a:xfrm>
          <a:prstGeom prst="rect">
            <a:avLst/>
          </a:prstGeom>
          <a:noFill/>
        </p:spPr>
        <p:txBody>
          <a:bodyPr wrap="square" rtlCol="0">
            <a:spAutoFit/>
          </a:bodyPr>
          <a:lstStyle/>
          <a:p>
            <a:r>
              <a:rPr lang="zh-CN" altLang="en-US" dirty="0">
                <a:latin typeface="Times New Roman" panose="02020603050405020304" pitchFamily="18" charset="0"/>
              </a:rPr>
              <a:t>①</a:t>
            </a:r>
            <a:endParaRPr lang="zh-CN" altLang="en-US" dirty="0">
              <a:latin typeface="Times New Roman" panose="02020603050405020304" pitchFamily="18" charset="0"/>
            </a:endParaRPr>
          </a:p>
        </p:txBody>
      </p:sp>
      <p:sp>
        <p:nvSpPr>
          <p:cNvPr id="19" name="文本框 18"/>
          <p:cNvSpPr txBox="1"/>
          <p:nvPr/>
        </p:nvSpPr>
        <p:spPr>
          <a:xfrm>
            <a:off x="6349432" y="4140017"/>
            <a:ext cx="595555" cy="369332"/>
          </a:xfrm>
          <a:prstGeom prst="rect">
            <a:avLst/>
          </a:prstGeom>
          <a:noFill/>
        </p:spPr>
        <p:txBody>
          <a:bodyPr wrap="square" rtlCol="0">
            <a:spAutoFit/>
          </a:bodyPr>
          <a:lstStyle/>
          <a:p>
            <a:r>
              <a:rPr lang="zh-CN" altLang="en-US" dirty="0">
                <a:latin typeface="Times New Roman" panose="02020603050405020304" pitchFamily="18" charset="0"/>
              </a:rPr>
              <a:t>③</a:t>
            </a:r>
            <a:endParaRPr lang="zh-CN" altLang="en-US" dirty="0">
              <a:latin typeface="Times New Roman" panose="02020603050405020304" pitchFamily="18" charset="0"/>
            </a:endParaRPr>
          </a:p>
        </p:txBody>
      </p:sp>
      <p:sp>
        <p:nvSpPr>
          <p:cNvPr id="20" name="文本框 19"/>
          <p:cNvSpPr txBox="1"/>
          <p:nvPr/>
        </p:nvSpPr>
        <p:spPr>
          <a:xfrm>
            <a:off x="9959802" y="1297800"/>
            <a:ext cx="595555" cy="369332"/>
          </a:xfrm>
          <a:prstGeom prst="rect">
            <a:avLst/>
          </a:prstGeom>
          <a:noFill/>
        </p:spPr>
        <p:txBody>
          <a:bodyPr wrap="square" rtlCol="0">
            <a:spAutoFit/>
          </a:bodyPr>
          <a:lstStyle/>
          <a:p>
            <a:r>
              <a:rPr lang="zh-CN" altLang="en-US" dirty="0">
                <a:latin typeface="Times New Roman" panose="02020603050405020304" pitchFamily="18" charset="0"/>
              </a:rPr>
              <a:t>②</a:t>
            </a:r>
            <a:endParaRPr lang="zh-CN" altLang="en-US" dirty="0">
              <a:latin typeface="Times New Roman" panose="02020603050405020304" pitchFamily="18" charset="0"/>
            </a:endParaRPr>
          </a:p>
        </p:txBody>
      </p:sp>
      <p:sp>
        <p:nvSpPr>
          <p:cNvPr id="21" name="文本框 20"/>
          <p:cNvSpPr txBox="1"/>
          <p:nvPr/>
        </p:nvSpPr>
        <p:spPr>
          <a:xfrm>
            <a:off x="10204082" y="4158575"/>
            <a:ext cx="595555" cy="369332"/>
          </a:xfrm>
          <a:prstGeom prst="rect">
            <a:avLst/>
          </a:prstGeom>
          <a:noFill/>
        </p:spPr>
        <p:txBody>
          <a:bodyPr wrap="square" rtlCol="0">
            <a:spAutoFit/>
          </a:bodyPr>
          <a:lstStyle/>
          <a:p>
            <a:r>
              <a:rPr lang="zh-CN" altLang="en-US" dirty="0">
                <a:latin typeface="Times New Roman" panose="02020603050405020304" pitchFamily="18" charset="0"/>
              </a:rPr>
              <a:t>④</a:t>
            </a:r>
            <a:endParaRPr lang="zh-CN" altLang="en-US" dirty="0">
              <a:latin typeface="Times New Roman" panose="02020603050405020304" pitchFamily="18" charset="0"/>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7523" y="4467102"/>
            <a:ext cx="3304491" cy="1800000"/>
          </a:xfrm>
          <a:prstGeom prst="rect">
            <a:avLst/>
          </a:prstGeom>
        </p:spPr>
      </p:pic>
      <p:sp>
        <p:nvSpPr>
          <p:cNvPr id="2" name="文本框 1"/>
          <p:cNvSpPr txBox="1"/>
          <p:nvPr>
            <p:custDataLst>
              <p:tags r:id="rId5"/>
            </p:custDataLst>
          </p:nvPr>
        </p:nvSpPr>
        <p:spPr>
          <a:xfrm>
            <a:off x="160889" y="2684398"/>
            <a:ext cx="6486321" cy="3369310"/>
          </a:xfrm>
          <a:prstGeom prst="rect">
            <a:avLst/>
          </a:prstGeom>
          <a:noFill/>
        </p:spPr>
        <p:txBody>
          <a:bodyPr wrap="square">
            <a:spAutoFit/>
          </a:bodyPr>
          <a:p>
            <a:pPr>
              <a:buFont typeface="Wingdings" panose="05000000000000000000" pitchFamily="2" charset="2"/>
              <a:buChar char="p"/>
              <a:defRPr/>
            </a:pPr>
            <a:r>
              <a:rPr lang="en-US" altLang="zh-CN" sz="2400" kern="0" dirty="0">
                <a:latin typeface="+mj-lt"/>
                <a:ea typeface="宋体" panose="02010600030101010101" pitchFamily="2" charset="-122"/>
              </a:rPr>
              <a:t>Advantages</a:t>
            </a:r>
            <a:endParaRPr lang="en-US" altLang="zh-CN" sz="2400" kern="0" dirty="0">
              <a:latin typeface="+mj-lt"/>
              <a:ea typeface="宋体" panose="02010600030101010101" pitchFamily="2" charset="-122"/>
            </a:endParaRPr>
          </a:p>
          <a:p>
            <a:pPr indent="-285750">
              <a:lnSpc>
                <a:spcPct val="150000"/>
              </a:lnSpc>
              <a:buFont typeface="Wingdings" panose="05000000000000000000" pitchFamily="2" charset="2"/>
              <a:buChar char="ü"/>
              <a:defRPr/>
            </a:pPr>
            <a:r>
              <a:rPr lang="en-US" altLang="zh-CN" b="0" kern="0" dirty="0">
                <a:latin typeface="+mj-lt"/>
                <a:ea typeface="宋体" panose="02010600030101010101" pitchFamily="2" charset="-122"/>
              </a:rPr>
              <a:t>Automated operation;</a:t>
            </a:r>
            <a:endParaRPr lang="en-US" altLang="zh-CN" b="0" kern="0" dirty="0">
              <a:latin typeface="+mj-lt"/>
              <a:ea typeface="宋体" panose="02010600030101010101" pitchFamily="2" charset="-122"/>
            </a:endParaRPr>
          </a:p>
          <a:p>
            <a:pPr indent="-285750">
              <a:lnSpc>
                <a:spcPct val="150000"/>
              </a:lnSpc>
              <a:buFont typeface="Wingdings" panose="05000000000000000000" pitchFamily="2" charset="2"/>
              <a:buChar char="ü"/>
              <a:defRPr/>
            </a:pPr>
            <a:r>
              <a:rPr lang="en-US" altLang="zh-CN" b="0" kern="0" dirty="0">
                <a:latin typeface="+mj-lt"/>
                <a:ea typeface="宋体" panose="02010600030101010101" pitchFamily="2" charset="-122"/>
              </a:rPr>
              <a:t>PCA: </a:t>
            </a:r>
            <a:r>
              <a:rPr lang="en-US" altLang="zh-CN" b="0" kern="0" dirty="0">
                <a:solidFill>
                  <a:schemeClr val="accent6"/>
                </a:solidFill>
                <a:latin typeface="+mj-lt"/>
                <a:ea typeface="宋体" panose="02010600030101010101" pitchFamily="2" charset="-122"/>
              </a:rPr>
              <a:t>Free selection </a:t>
            </a:r>
            <a:r>
              <a:rPr lang="en-US" altLang="zh-CN" b="0" kern="0" dirty="0">
                <a:latin typeface="+mj-lt"/>
                <a:ea typeface="宋体" panose="02010600030101010101" pitchFamily="2" charset="-122"/>
              </a:rPr>
              <a:t>of samples for training and fitting;</a:t>
            </a:r>
            <a:endParaRPr lang="en-US" altLang="zh-CN" b="0" kern="0" dirty="0">
              <a:latin typeface="+mj-lt"/>
              <a:ea typeface="宋体" panose="02010600030101010101" pitchFamily="2" charset="-122"/>
            </a:endParaRPr>
          </a:p>
          <a:p>
            <a:pPr indent="-285750">
              <a:lnSpc>
                <a:spcPct val="150000"/>
              </a:lnSpc>
              <a:buFont typeface="Wingdings" panose="05000000000000000000" pitchFamily="2" charset="2"/>
              <a:buChar char="ü"/>
              <a:defRPr/>
            </a:pPr>
            <a:r>
              <a:rPr lang="en-US" altLang="zh-CN" kern="0" dirty="0">
                <a:latin typeface="+mj-lt"/>
                <a:ea typeface="宋体" panose="02010600030101010101" pitchFamily="2" charset="-122"/>
              </a:rPr>
              <a:t>LCF: </a:t>
            </a:r>
            <a:r>
              <a:rPr lang="en-US" altLang="zh-CN" kern="0" dirty="0">
                <a:solidFill>
                  <a:schemeClr val="accent6"/>
                </a:solidFill>
                <a:latin typeface="+mj-lt"/>
                <a:ea typeface="宋体" panose="02010600030101010101" pitchFamily="2" charset="-122"/>
              </a:rPr>
              <a:t>Free selection </a:t>
            </a:r>
            <a:r>
              <a:rPr lang="en-US" altLang="zh-CN" kern="0" dirty="0">
                <a:latin typeface="+mj-lt"/>
                <a:ea typeface="宋体" panose="02010600030101010101" pitchFamily="2" charset="-122"/>
              </a:rPr>
              <a:t>of samples and standards;</a:t>
            </a:r>
            <a:endParaRPr lang="en-US" altLang="zh-CN" kern="0" dirty="0">
              <a:latin typeface="+mj-lt"/>
              <a:ea typeface="宋体" panose="02010600030101010101" pitchFamily="2" charset="-122"/>
            </a:endParaRPr>
          </a:p>
          <a:p>
            <a:pPr indent="-285750">
              <a:lnSpc>
                <a:spcPct val="150000"/>
              </a:lnSpc>
              <a:buFont typeface="Wingdings" panose="05000000000000000000" pitchFamily="2" charset="2"/>
              <a:buChar char="ü"/>
              <a:defRPr/>
            </a:pPr>
            <a:r>
              <a:rPr lang="en-US" altLang="zh-CN" kern="0" dirty="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User-friendly interface simplifies operations</a:t>
            </a:r>
            <a:endParaRPr lang="en-US" altLang="zh-CN" kern="0" dirty="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a:p>
            <a:pPr indent="-285750">
              <a:lnSpc>
                <a:spcPct val="150000"/>
              </a:lnSpc>
              <a:buFont typeface="Wingdings" panose="05000000000000000000" pitchFamily="2" charset="2"/>
              <a:buChar char="ü"/>
              <a:defRPr/>
            </a:pPr>
            <a:r>
              <a:rPr lang="en-US" altLang="zh-CN" kern="0" dirty="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Multiple ways to save and export results </a:t>
            </a:r>
            <a:endParaRPr lang="en-US" altLang="zh-CN" kern="0" dirty="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a:p>
            <a:pPr indent="-285750">
              <a:lnSpc>
                <a:spcPct val="150000"/>
              </a:lnSpc>
              <a:buFont typeface="Wingdings" panose="05000000000000000000" pitchFamily="2" charset="2"/>
              <a:buChar char="ü"/>
              <a:defRPr/>
            </a:pPr>
            <a:r>
              <a:rPr lang="en-US" altLang="zh-CN" kern="0" dirty="0">
                <a:solidFill>
                  <a:srgbClr val="FF0000"/>
                </a:solidFill>
                <a:latin typeface="+mj-lt"/>
                <a:ea typeface="宋体" panose="02010600030101010101" pitchFamily="2" charset="-122"/>
                <a:sym typeface="+mn-ea"/>
              </a:rPr>
              <a:t>Batch</a:t>
            </a:r>
            <a:r>
              <a:rPr lang="en-US" altLang="zh-CN" kern="0" dirty="0">
                <a:latin typeface="+mj-lt"/>
                <a:ea typeface="宋体" panose="02010600030101010101" pitchFamily="2" charset="-122"/>
                <a:sym typeface="+mn-ea"/>
              </a:rPr>
              <a:t> data processing is possible;</a:t>
            </a:r>
            <a:endParaRPr lang="en-US" altLang="zh-CN" kern="0" dirty="0">
              <a:latin typeface="+mj-lt"/>
              <a:ea typeface="宋体" panose="02010600030101010101" pitchFamily="2" charset="-122"/>
              <a:sym typeface="+mn-ea"/>
            </a:endParaRPr>
          </a:p>
          <a:p>
            <a:pPr indent="-285750">
              <a:lnSpc>
                <a:spcPct val="150000"/>
              </a:lnSpc>
              <a:buFont typeface="Wingdings" panose="05000000000000000000" pitchFamily="2" charset="2"/>
              <a:buChar char="ü"/>
              <a:defRPr/>
            </a:pPr>
            <a:r>
              <a:rPr lang="en-US" altLang="zh-CN" b="0" kern="0" dirty="0">
                <a:latin typeface="+mj-lt"/>
                <a:ea typeface="宋体" panose="02010600030101010101" pitchFamily="2" charset="-122"/>
              </a:rPr>
              <a:t>Running status saving</a:t>
            </a:r>
            <a:r>
              <a:rPr lang="en-US" altLang="zh-CN" kern="0" dirty="0">
                <a:latin typeface="+mj-lt"/>
                <a:ea typeface="宋体" panose="02010600030101010101" pitchFamily="2" charset="-122"/>
                <a:sym typeface="+mn-ea"/>
              </a:rPr>
              <a:t>;(</a:t>
            </a:r>
            <a:r>
              <a:rPr lang="en-US" altLang="zh-CN" kern="0" dirty="0">
                <a:solidFill>
                  <a:srgbClr val="FF0000"/>
                </a:solidFill>
                <a:latin typeface="+mj-lt"/>
                <a:ea typeface="宋体" panose="02010600030101010101" pitchFamily="2" charset="-122"/>
                <a:sym typeface="+mn-ea"/>
              </a:rPr>
              <a:t>Future</a:t>
            </a:r>
            <a:r>
              <a:rPr lang="en-US" altLang="zh-CN" kern="0" dirty="0">
                <a:latin typeface="+mj-lt"/>
                <a:ea typeface="宋体" panose="02010600030101010101" pitchFamily="2" charset="-122"/>
                <a:sym typeface="+mn-ea"/>
              </a:rPr>
              <a:t>)</a:t>
            </a:r>
            <a:endParaRPr lang="en-US" altLang="zh-CN" b="0" kern="0" dirty="0">
              <a:latin typeface="+mj-lt"/>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2750" y="66040"/>
            <a:ext cx="7085074" cy="769441"/>
          </a:xfrm>
          <a:prstGeom prst="rect">
            <a:avLst/>
          </a:prstGeom>
          <a:noFill/>
        </p:spPr>
        <p:txBody>
          <a:bodyPr wrap="square" rtlCol="0">
            <a:spAutoFit/>
          </a:bodyPr>
          <a:lstStyle/>
          <a:p>
            <a:r>
              <a:rPr lang="en-US" altLang="zh-CN" sz="4400" b="1" dirty="0">
                <a:solidFill>
                  <a:srgbClr val="000099"/>
                </a:solidFill>
              </a:rPr>
              <a:t>Summary and Future plans </a:t>
            </a:r>
            <a:endParaRPr lang="en-US" altLang="zh-CN" sz="4400" b="1" dirty="0">
              <a:solidFill>
                <a:srgbClr val="000099"/>
              </a:solidFill>
            </a:endParaRPr>
          </a:p>
        </p:txBody>
      </p:sp>
      <p:sp>
        <p:nvSpPr>
          <p:cNvPr id="2" name="文本框 1"/>
          <p:cNvSpPr txBox="1"/>
          <p:nvPr/>
        </p:nvSpPr>
        <p:spPr>
          <a:xfrm>
            <a:off x="456696" y="1426654"/>
            <a:ext cx="11311233" cy="2168525"/>
          </a:xfrm>
          <a:prstGeom prst="rect">
            <a:avLst/>
          </a:prstGeom>
          <a:noFill/>
        </p:spPr>
        <p:txBody>
          <a:bodyPr wrap="square" rtlCol="0" anchor="t">
            <a:spAutoFit/>
          </a:bodyPr>
          <a:lstStyle/>
          <a:p>
            <a:pPr marL="342900" indent="-342900" algn="just">
              <a:lnSpc>
                <a:spcPct val="150000"/>
              </a:lnSpc>
              <a:buFont typeface="+mj-lt"/>
              <a:buAutoNum type="alphaLcParenR"/>
            </a:pPr>
            <a:r>
              <a:rPr lang="en-US" altLang="zh-CN" dirty="0">
                <a:highlight>
                  <a:srgbClr val="000000">
                    <a:alpha val="0"/>
                  </a:srgbClr>
                </a:highlight>
                <a:latin typeface="+mj-lt"/>
              </a:rPr>
              <a:t>Few XAS data processing software meet all needs of experimental stations and users, leading to the need for independent development;</a:t>
            </a:r>
            <a:endParaRPr lang="en-US" altLang="zh-CN" dirty="0">
              <a:highlight>
                <a:srgbClr val="000000">
                  <a:alpha val="0"/>
                </a:srgbClr>
              </a:highlight>
              <a:latin typeface="+mj-lt"/>
            </a:endParaRPr>
          </a:p>
          <a:p>
            <a:pPr marL="342900" indent="-342900" algn="just">
              <a:lnSpc>
                <a:spcPct val="150000"/>
              </a:lnSpc>
              <a:buFont typeface="+mj-lt"/>
              <a:buAutoNum type="alphaLcParenR"/>
            </a:pPr>
            <a:r>
              <a:rPr lang="en-US" altLang="zh-CN" dirty="0" err="1">
                <a:highlight>
                  <a:srgbClr val="000000">
                    <a:alpha val="0"/>
                  </a:srgbClr>
                </a:highlight>
                <a:latin typeface="+mj-lt"/>
              </a:rPr>
              <a:t>XASCurveMatch and </a:t>
            </a:r>
            <a:r>
              <a:rPr lang="en-US" altLang="zh-CN" dirty="0">
                <a:highlight>
                  <a:srgbClr val="000000">
                    <a:alpha val="0"/>
                  </a:srgbClr>
                </a:highlight>
                <a:latin typeface="+mj-lt"/>
              </a:rPr>
              <a:t>PCA/LCF for general XAS data processing have been developed and tested online</a:t>
            </a:r>
            <a:r>
              <a:rPr lang="zh-CN" altLang="en-US" dirty="0">
                <a:highlight>
                  <a:srgbClr val="000000">
                    <a:alpha val="0"/>
                  </a:srgbClr>
                </a:highlight>
                <a:latin typeface="+mj-lt"/>
              </a:rPr>
              <a:t>；</a:t>
            </a:r>
            <a:endParaRPr lang="en-US" altLang="zh-CN" dirty="0">
              <a:highlight>
                <a:srgbClr val="000000">
                  <a:alpha val="0"/>
                </a:srgbClr>
              </a:highlight>
              <a:latin typeface="+mj-lt"/>
            </a:endParaRPr>
          </a:p>
          <a:p>
            <a:pPr marL="342900" indent="-342900" algn="just">
              <a:lnSpc>
                <a:spcPct val="150000"/>
              </a:lnSpc>
              <a:buFont typeface="+mj-lt"/>
              <a:buAutoNum type="alphaLcParenR"/>
            </a:pPr>
            <a:r>
              <a:rPr lang="en-US" altLang="zh-CN" dirty="0" err="1">
                <a:highlight>
                  <a:srgbClr val="000000">
                    <a:alpha val="0"/>
                  </a:srgbClr>
                </a:highlight>
                <a:latin typeface="+mj-lt"/>
              </a:rPr>
              <a:t>XASMatch</a:t>
            </a:r>
            <a:r>
              <a:rPr lang="en-US" altLang="zh-CN" dirty="0">
                <a:highlight>
                  <a:srgbClr val="000000">
                    <a:alpha val="0"/>
                  </a:srgbClr>
                </a:highlight>
                <a:latin typeface="+mj-lt"/>
              </a:rPr>
              <a:t> and PCA/LCF have been integrated and tested with the Daisy software framework for online data processing at HEPS-XAS line station.</a:t>
            </a:r>
            <a:endParaRPr lang="en-US" altLang="zh-CN" dirty="0">
              <a:highlight>
                <a:srgbClr val="000000">
                  <a:alpha val="0"/>
                </a:srgbClr>
              </a:highlight>
              <a:latin typeface="+mj-lt"/>
            </a:endParaRPr>
          </a:p>
        </p:txBody>
      </p:sp>
      <p:sp>
        <p:nvSpPr>
          <p:cNvPr id="4" name="文本框 3"/>
          <p:cNvSpPr txBox="1"/>
          <p:nvPr/>
        </p:nvSpPr>
        <p:spPr>
          <a:xfrm>
            <a:off x="262885" y="1026544"/>
            <a:ext cx="6095170" cy="400110"/>
          </a:xfrm>
          <a:prstGeom prst="rect">
            <a:avLst/>
          </a:prstGeom>
          <a:noFill/>
        </p:spPr>
        <p:txBody>
          <a:bodyPr wrap="square">
            <a:spAutoFit/>
          </a:bodyPr>
          <a:lstStyle/>
          <a:p>
            <a:r>
              <a:rPr lang="en-US" altLang="zh-CN" sz="2000" b="1" dirty="0">
                <a:solidFill>
                  <a:srgbClr val="000099"/>
                </a:solidFill>
              </a:rPr>
              <a:t>Summary</a:t>
            </a:r>
            <a:endParaRPr lang="zh-CN" altLang="en-US" sz="2000" dirty="0"/>
          </a:p>
        </p:txBody>
      </p:sp>
      <p:sp>
        <p:nvSpPr>
          <p:cNvPr id="7" name="文本框 6"/>
          <p:cNvSpPr txBox="1"/>
          <p:nvPr/>
        </p:nvSpPr>
        <p:spPr>
          <a:xfrm>
            <a:off x="456697" y="4185026"/>
            <a:ext cx="11311233" cy="1753235"/>
          </a:xfrm>
          <a:prstGeom prst="rect">
            <a:avLst/>
          </a:prstGeom>
          <a:noFill/>
        </p:spPr>
        <p:txBody>
          <a:bodyPr wrap="square">
            <a:spAutoFit/>
          </a:bodyPr>
          <a:lstStyle/>
          <a:p>
            <a:pPr marL="342900" indent="-342900" algn="just">
              <a:lnSpc>
                <a:spcPct val="150000"/>
              </a:lnSpc>
              <a:buFont typeface="+mj-lt"/>
              <a:buAutoNum type="alphaLcParenR"/>
            </a:pPr>
            <a:r>
              <a:rPr lang="en-US" altLang="zh-CN" sz="1800" dirty="0">
                <a:highlight>
                  <a:srgbClr val="000000">
                    <a:alpha val="0"/>
                  </a:srgbClr>
                </a:highlight>
                <a:latin typeface="+mj-lt"/>
              </a:rPr>
              <a:t>Iteratively construct a comprehensive database with standardized experimental spectra and continuously improve it by attracting user participation;</a:t>
            </a:r>
            <a:endParaRPr lang="en-US" altLang="zh-CN" sz="1800" dirty="0">
              <a:highlight>
                <a:srgbClr val="000000">
                  <a:alpha val="0"/>
                </a:srgbClr>
              </a:highlight>
              <a:latin typeface="+mj-lt"/>
            </a:endParaRPr>
          </a:p>
          <a:p>
            <a:pPr marL="342900" indent="-342900" algn="just">
              <a:lnSpc>
                <a:spcPct val="150000"/>
              </a:lnSpc>
              <a:buFont typeface="+mj-lt"/>
              <a:buAutoNum type="alphaLcParenR"/>
            </a:pPr>
            <a:r>
              <a:rPr lang="en-US" altLang="zh-CN" sz="1800" dirty="0">
                <a:highlight>
                  <a:srgbClr val="000000">
                    <a:alpha val="0"/>
                  </a:srgbClr>
                </a:highlight>
                <a:latin typeface="+mj-lt"/>
              </a:rPr>
              <a:t>After the completion of HEPS, enable real-time data access, analysis, and spectral line matching;</a:t>
            </a:r>
            <a:endParaRPr lang="en-US" altLang="zh-CN" sz="1800" dirty="0">
              <a:highlight>
                <a:srgbClr val="000000">
                  <a:alpha val="0"/>
                </a:srgbClr>
              </a:highlight>
              <a:latin typeface="+mj-lt"/>
            </a:endParaRPr>
          </a:p>
          <a:p>
            <a:pPr marL="342900" indent="-342900" algn="just">
              <a:lnSpc>
                <a:spcPct val="150000"/>
              </a:lnSpc>
              <a:buFont typeface="+mj-lt"/>
              <a:buAutoNum type="alphaLcParenR"/>
            </a:pPr>
            <a:r>
              <a:rPr lang="en-US" altLang="zh-CN" sz="1800" dirty="0" err="1">
                <a:highlight>
                  <a:srgbClr val="000000">
                    <a:alpha val="0"/>
                  </a:srgbClr>
                </a:highlight>
                <a:latin typeface="+mj-lt"/>
              </a:rPr>
              <a:t>Integrate</a:t>
            </a:r>
            <a:r>
              <a:rPr lang="en-US" altLang="zh-CN" sz="1800" dirty="0">
                <a:highlight>
                  <a:srgbClr val="000000">
                    <a:alpha val="0"/>
                  </a:srgbClr>
                </a:highlight>
                <a:latin typeface="+mj-lt"/>
              </a:rPr>
              <a:t> additional XAS data processing algorithms based on Daisy.</a:t>
            </a:r>
            <a:endParaRPr lang="en-US" altLang="zh-CN" sz="1800" dirty="0">
              <a:highlight>
                <a:srgbClr val="000000">
                  <a:alpha val="0"/>
                </a:srgbClr>
              </a:highlight>
              <a:latin typeface="+mj-lt"/>
            </a:endParaRPr>
          </a:p>
        </p:txBody>
      </p:sp>
      <p:sp>
        <p:nvSpPr>
          <p:cNvPr id="9" name="文本框 8"/>
          <p:cNvSpPr txBox="1"/>
          <p:nvPr/>
        </p:nvSpPr>
        <p:spPr>
          <a:xfrm>
            <a:off x="183873" y="3665819"/>
            <a:ext cx="6095170" cy="400110"/>
          </a:xfrm>
          <a:prstGeom prst="rect">
            <a:avLst/>
          </a:prstGeom>
          <a:noFill/>
        </p:spPr>
        <p:txBody>
          <a:bodyPr wrap="square">
            <a:spAutoFit/>
          </a:bodyPr>
          <a:lstStyle/>
          <a:p>
            <a:r>
              <a:rPr lang="en-US" altLang="zh-CN" sz="2000" b="1" dirty="0">
                <a:solidFill>
                  <a:srgbClr val="000099"/>
                </a:solidFill>
              </a:rPr>
              <a:t>Future plans</a:t>
            </a:r>
            <a:endParaRPr lang="en-US" altLang="zh-CN" sz="2000" b="1" dirty="0">
              <a:solidFill>
                <a:srgbClr val="0000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2750" y="66040"/>
            <a:ext cx="8990965" cy="768350"/>
          </a:xfrm>
          <a:prstGeom prst="rect">
            <a:avLst/>
          </a:prstGeom>
          <a:noFill/>
        </p:spPr>
        <p:txBody>
          <a:bodyPr wrap="square" rtlCol="0">
            <a:spAutoFit/>
          </a:bodyPr>
          <a:lstStyle/>
          <a:p>
            <a:r>
              <a:rPr lang="en-US" altLang="zh-CN" sz="4400" b="1" dirty="0">
                <a:solidFill>
                  <a:srgbClr val="000099"/>
                </a:solidFill>
              </a:rPr>
              <a:t>Download our APP for windows </a:t>
            </a:r>
            <a:endParaRPr lang="en-US" altLang="zh-CN" sz="4400" b="1" dirty="0">
              <a:solidFill>
                <a:srgbClr val="000099"/>
              </a:solidFill>
            </a:endParaRPr>
          </a:p>
        </p:txBody>
      </p:sp>
      <p:pic>
        <p:nvPicPr>
          <p:cNvPr id="3" name="图片 2"/>
          <p:cNvPicPr>
            <a:picLocks noChangeAspect="1"/>
          </p:cNvPicPr>
          <p:nvPr/>
        </p:nvPicPr>
        <p:blipFill>
          <a:blip r:embed="rId1"/>
          <a:stretch>
            <a:fillRect/>
          </a:stretch>
        </p:blipFill>
        <p:spPr>
          <a:xfrm>
            <a:off x="3093720" y="1939925"/>
            <a:ext cx="2028190" cy="2028190"/>
          </a:xfrm>
          <a:prstGeom prst="rect">
            <a:avLst/>
          </a:prstGeom>
        </p:spPr>
      </p:pic>
      <p:pic>
        <p:nvPicPr>
          <p:cNvPr id="4" name="图片 3"/>
          <p:cNvPicPr>
            <a:picLocks noChangeAspect="1"/>
          </p:cNvPicPr>
          <p:nvPr/>
        </p:nvPicPr>
        <p:blipFill>
          <a:blip r:embed="rId2"/>
          <a:stretch>
            <a:fillRect/>
          </a:stretch>
        </p:blipFill>
        <p:spPr>
          <a:xfrm>
            <a:off x="6363335" y="1936115"/>
            <a:ext cx="2032000" cy="2032000"/>
          </a:xfrm>
          <a:prstGeom prst="rect">
            <a:avLst/>
          </a:prstGeom>
        </p:spPr>
      </p:pic>
      <p:sp>
        <p:nvSpPr>
          <p:cNvPr id="6" name="文本框 5"/>
          <p:cNvSpPr txBox="1"/>
          <p:nvPr/>
        </p:nvSpPr>
        <p:spPr>
          <a:xfrm>
            <a:off x="2531110" y="1155700"/>
            <a:ext cx="3152775" cy="460375"/>
          </a:xfrm>
          <a:prstGeom prst="rect">
            <a:avLst/>
          </a:prstGeom>
          <a:noFill/>
        </p:spPr>
        <p:txBody>
          <a:bodyPr wrap="square" rtlCol="0">
            <a:spAutoFit/>
          </a:bodyPr>
          <a:lstStyle/>
          <a:p>
            <a:pPr algn="ctr"/>
            <a:r>
              <a:rPr lang="en-US" altLang="zh-CN" sz="2400" b="1"/>
              <a:t>XASCurveMatch</a:t>
            </a:r>
            <a:endParaRPr lang="en-US" altLang="zh-CN" sz="2400" b="1"/>
          </a:p>
        </p:txBody>
      </p:sp>
      <p:sp>
        <p:nvSpPr>
          <p:cNvPr id="7" name="文本框 6"/>
          <p:cNvSpPr txBox="1"/>
          <p:nvPr>
            <p:custDataLst>
              <p:tags r:id="rId3"/>
            </p:custDataLst>
          </p:nvPr>
        </p:nvSpPr>
        <p:spPr>
          <a:xfrm>
            <a:off x="5739765" y="1155700"/>
            <a:ext cx="3185795" cy="460375"/>
          </a:xfrm>
          <a:prstGeom prst="rect">
            <a:avLst/>
          </a:prstGeom>
          <a:noFill/>
        </p:spPr>
        <p:txBody>
          <a:bodyPr wrap="square" rtlCol="0">
            <a:spAutoFit/>
          </a:bodyPr>
          <a:lstStyle/>
          <a:p>
            <a:pPr algn="ctr"/>
            <a:r>
              <a:rPr lang="en-US" altLang="zh-CN" sz="2400" b="1" dirty="0"/>
              <a:t>PCA/LCF</a:t>
            </a:r>
            <a:endParaRPr lang="en-US" altLang="zh-CN" sz="2400" b="1" dirty="0"/>
          </a:p>
        </p:txBody>
      </p:sp>
      <p:pic>
        <p:nvPicPr>
          <p:cNvPr id="11" name="图片 10"/>
          <p:cNvPicPr>
            <a:picLocks noChangeAspect="1"/>
          </p:cNvPicPr>
          <p:nvPr>
            <p:custDataLst>
              <p:tags r:id="rId4"/>
            </p:custDataLst>
          </p:nvPr>
        </p:nvPicPr>
        <p:blipFill>
          <a:blip r:embed="rId5"/>
          <a:stretch>
            <a:fillRect/>
          </a:stretch>
        </p:blipFill>
        <p:spPr>
          <a:xfrm>
            <a:off x="2968625" y="4062730"/>
            <a:ext cx="2543810" cy="533400"/>
          </a:xfrm>
          <a:prstGeom prst="rect">
            <a:avLst/>
          </a:prstGeom>
        </p:spPr>
      </p:pic>
      <p:pic>
        <p:nvPicPr>
          <p:cNvPr id="13" name="图片 12"/>
          <p:cNvPicPr>
            <a:picLocks noChangeAspect="1"/>
          </p:cNvPicPr>
          <p:nvPr>
            <p:custDataLst>
              <p:tags r:id="rId6"/>
            </p:custDataLst>
          </p:nvPr>
        </p:nvPicPr>
        <p:blipFill>
          <a:blip r:embed="rId7"/>
          <a:stretch>
            <a:fillRect/>
          </a:stretch>
        </p:blipFill>
        <p:spPr>
          <a:xfrm>
            <a:off x="6684645" y="4065270"/>
            <a:ext cx="1504950" cy="530860"/>
          </a:xfrm>
          <a:prstGeom prst="rect">
            <a:avLst/>
          </a:prstGeom>
        </p:spPr>
      </p:pic>
      <p:sp>
        <p:nvSpPr>
          <p:cNvPr id="2" name="文本框 1"/>
          <p:cNvSpPr txBox="1"/>
          <p:nvPr/>
        </p:nvSpPr>
        <p:spPr>
          <a:xfrm>
            <a:off x="5552440" y="5271770"/>
            <a:ext cx="6021705" cy="398780"/>
          </a:xfrm>
          <a:prstGeom prst="rect">
            <a:avLst/>
          </a:prstGeom>
          <a:noFill/>
        </p:spPr>
        <p:txBody>
          <a:bodyPr wrap="square" rtlCol="0">
            <a:spAutoFit/>
          </a:bodyPr>
          <a:lstStyle/>
          <a:p>
            <a:r>
              <a:rPr lang="en-US" altLang="zh-CN" sz="2000"/>
              <a:t>Email:  &lt;liujianli@ihep.ac.cn&gt; or &lt;yaohd@ihep.ac.cn&gt;</a:t>
            </a:r>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575175" y="1979295"/>
            <a:ext cx="3042285" cy="1014730"/>
          </a:xfrm>
          <a:prstGeom prst="rect">
            <a:avLst/>
          </a:prstGeom>
          <a:noFill/>
        </p:spPr>
        <p:txBody>
          <a:bodyPr wrap="square" rtlCol="0">
            <a:spAutoFit/>
          </a:bodyPr>
          <a:lstStyle/>
          <a:p>
            <a:r>
              <a:rPr lang="en-US" altLang="zh-CN" sz="6000"/>
              <a:t>Thanks!</a:t>
            </a:r>
            <a:endParaRPr lang="en-US" altLang="zh-CN" sz="6000"/>
          </a:p>
        </p:txBody>
      </p:sp>
      <p:sp>
        <p:nvSpPr>
          <p:cNvPr id="19" name="文本框 18"/>
          <p:cNvSpPr txBox="1"/>
          <p:nvPr/>
        </p:nvSpPr>
        <p:spPr>
          <a:xfrm>
            <a:off x="338455" y="4011930"/>
            <a:ext cx="11516360" cy="2030095"/>
          </a:xfrm>
          <a:prstGeom prst="rect">
            <a:avLst/>
          </a:prstGeom>
          <a:noFill/>
        </p:spPr>
        <p:txBody>
          <a:bodyPr wrap="square" rtlCol="0">
            <a:spAutoFit/>
          </a:bodyPr>
          <a:lstStyle/>
          <a:p>
            <a:r>
              <a:rPr lang="en-US" altLang="zh-CN" dirty="0"/>
              <a:t>Tips:</a:t>
            </a:r>
            <a:endParaRPr lang="en-US" altLang="zh-CN" dirty="0"/>
          </a:p>
          <a:p>
            <a:pPr marL="285750" indent="-285750">
              <a:buFont typeface="Wingdings" panose="05000000000000000000" charset="0"/>
              <a:buChar char="l"/>
            </a:pPr>
            <a:r>
              <a:rPr lang="en-US" altLang="zh-CN" dirty="0"/>
              <a:t>How to determine e0? &lt;https://bruceravel.github.io/demeter/documents/Athena/params/e0.html?highlight=edge&gt;;</a:t>
            </a:r>
            <a:endParaRPr lang="en-US" altLang="zh-CN" dirty="0"/>
          </a:p>
          <a:p>
            <a:pPr marL="285750" indent="-285750">
              <a:buFont typeface="Wingdings" panose="05000000000000000000" charset="0"/>
              <a:buChar char="l"/>
            </a:pPr>
            <a:r>
              <a:rPr lang="en-US" altLang="zh-CN" dirty="0"/>
              <a:t>What is daisy? &lt;You can check my colleague Hu Yu's report: Scientific application development based on the Daisy&gt;;</a:t>
            </a:r>
            <a:endParaRPr lang="en-US" altLang="zh-CN" dirty="0"/>
          </a:p>
          <a:p>
            <a:pPr marL="285750" indent="-285750">
              <a:buFont typeface="Wingdings" panose="05000000000000000000" charset="0"/>
              <a:buChar char="l"/>
            </a:pPr>
            <a:r>
              <a:rPr lang="en-US" altLang="zh-CN" dirty="0"/>
              <a:t>What is The Materials Project? &lt;https://materialsproject.org/&gt;</a:t>
            </a:r>
            <a:endParaRPr lang="en-US" altLang="zh-CN" dirty="0"/>
          </a:p>
          <a:p>
            <a:pPr marL="285750" indent="-285750">
              <a:buFont typeface="Wingdings" panose="05000000000000000000" charset="0"/>
              <a:buChar char="l"/>
            </a:pPr>
            <a:r>
              <a:rPr lang="en-US" altLang="zh-CN" dirty="0"/>
              <a:t>What is HEPS? &lt;http://english.ihep.cas.cn/heps/index.html&gt;</a:t>
            </a:r>
            <a:endParaRPr lang="en-US" altLang="zh-CN" dirty="0"/>
          </a:p>
          <a:p>
            <a:endParaRPr lang="en-US" altLang="zh-CN" dirty="0"/>
          </a:p>
          <a:p>
            <a:r>
              <a:rPr lang="en-US" altLang="zh-CN" dirty="0"/>
              <a:t>Thanks for my </a:t>
            </a:r>
            <a:r>
              <a:rPr lang="en-US" altLang="zh-CN" dirty="0">
                <a:sym typeface="+mn-ea"/>
              </a:rPr>
              <a:t>colleagues : Haifeng Zhao, </a:t>
            </a:r>
            <a:r>
              <a:rPr lang="en-US" altLang="zh-CN" dirty="0" err="1">
                <a:sym typeface="+mn-ea"/>
              </a:rPr>
              <a:t>Haodong</a:t>
            </a:r>
            <a:r>
              <a:rPr lang="en-US" altLang="zh-CN" dirty="0">
                <a:sym typeface="+mn-ea"/>
              </a:rPr>
              <a:t> Yao, Yu Hu, </a:t>
            </a:r>
            <a:r>
              <a:rPr lang="en-US" altLang="zh-CN" dirty="0" err="1">
                <a:sym typeface="+mn-ea"/>
              </a:rPr>
              <a:t>Haokai</a:t>
            </a:r>
            <a:r>
              <a:rPr lang="en-US" altLang="zh-CN" dirty="0">
                <a:sym typeface="+mn-ea"/>
              </a:rPr>
              <a:t> Sun, Lei Wang, </a:t>
            </a:r>
            <a:r>
              <a:rPr lang="en-US" altLang="zh-CN" dirty="0" err="1">
                <a:sym typeface="+mn-ea"/>
              </a:rPr>
              <a:t>Shiyuan</a:t>
            </a:r>
            <a:r>
              <a:rPr lang="en-US" altLang="zh-CN" dirty="0">
                <a:sym typeface="+mn-ea"/>
              </a:rPr>
              <a:t> Fu.</a:t>
            </a:r>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idx="1"/>
          </p:nvPr>
        </p:nvSpPr>
        <p:spPr>
          <a:xfrm>
            <a:off x="623570" y="929005"/>
            <a:ext cx="10718800" cy="4352925"/>
          </a:xfrm>
        </p:spPr>
        <p:txBody>
          <a:bodyPr>
            <a:normAutofit/>
          </a:bodyPr>
          <a:lstStyle/>
          <a:p>
            <a:pPr marL="0" indent="0">
              <a:buNone/>
            </a:pPr>
            <a:r>
              <a:rPr lang="en-US" altLang="zh-CN" sz="4400" b="1" dirty="0"/>
              <a:t>Contents</a:t>
            </a:r>
            <a:endParaRPr lang="en-US" altLang="zh-CN" sz="4400" b="1" dirty="0"/>
          </a:p>
        </p:txBody>
      </p:sp>
      <p:sp>
        <p:nvSpPr>
          <p:cNvPr id="4" name="矩形 3"/>
          <p:cNvSpPr/>
          <p:nvPr/>
        </p:nvSpPr>
        <p:spPr>
          <a:xfrm>
            <a:off x="561162" y="1990373"/>
            <a:ext cx="8568952" cy="2984500"/>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2400"/>
              </a:spcAft>
              <a:buClrTx/>
              <a:buSzTx/>
              <a:buFont typeface="Arial" panose="020B0604020202020204" pitchFamily="34" charset="0"/>
              <a:buChar char="•"/>
              <a:defRPr/>
            </a:pPr>
            <a:r>
              <a:rPr lang="en-US" sz="3200" b="1" dirty="0">
                <a:solidFill>
                  <a:srgbClr val="000000"/>
                </a:solidFill>
                <a:latin typeface="+mj-lt"/>
                <a:ea typeface="微软雅黑" panose="020B0503020204020204" charset="-122"/>
              </a:rPr>
              <a:t>Introduction to XAS </a:t>
            </a:r>
            <a:endParaRPr kumimoji="0" lang="en-US" sz="3200" b="1" i="0" u="none" strike="noStrike" kern="1200" cap="none" spc="0" normalizeH="0" baseline="0" noProof="0" dirty="0">
              <a:ln>
                <a:noFill/>
              </a:ln>
              <a:solidFill>
                <a:srgbClr val="000000"/>
              </a:solidFill>
              <a:effectLst/>
              <a:uLnTx/>
              <a:uFillTx/>
              <a:latin typeface="+mj-lt"/>
              <a:ea typeface="微软雅黑" panose="020B0503020204020204" charset="-122"/>
              <a:cs typeface="+mn-cs"/>
            </a:endParaRPr>
          </a:p>
          <a:p>
            <a:pPr marL="571500" marR="0" lvl="0" indent="-571500" algn="l" defTabSz="914400" rtl="0" eaLnBrk="1" fontAlgn="auto" latinLnBrk="0" hangingPunct="1">
              <a:lnSpc>
                <a:spcPct val="100000"/>
              </a:lnSpc>
              <a:spcBef>
                <a:spcPts val="0"/>
              </a:spcBef>
              <a:spcAft>
                <a:spcPts val="2400"/>
              </a:spcAft>
              <a:buClrTx/>
              <a:buSzTx/>
              <a:buFont typeface="Arial" panose="020B0604020202020204" pitchFamily="34" charset="0"/>
              <a:buChar char="•"/>
              <a:defRPr/>
            </a:pPr>
            <a:r>
              <a:rPr kumimoji="0" lang="en-US" altLang="zh-CN" sz="3200" b="1" i="0" u="none" strike="noStrike" kern="1200" cap="none" spc="0" normalizeH="0" baseline="0" noProof="0" dirty="0">
                <a:ln>
                  <a:noFill/>
                </a:ln>
                <a:solidFill>
                  <a:srgbClr val="000000"/>
                </a:solidFill>
                <a:effectLst/>
                <a:uLnTx/>
                <a:uFillTx/>
                <a:latin typeface="+mj-lt"/>
                <a:ea typeface="微软雅黑" panose="020B0503020204020204" charset="-122"/>
                <a:cs typeface="+mn-cs"/>
              </a:rPr>
              <a:t>XASCurveMatch Application</a:t>
            </a:r>
            <a:endParaRPr kumimoji="0" lang="en-US" altLang="zh-CN" sz="3200" b="1" i="0" u="none" strike="noStrike" kern="1200" cap="none" spc="0" normalizeH="0" baseline="0" noProof="0" dirty="0">
              <a:ln>
                <a:noFill/>
              </a:ln>
              <a:solidFill>
                <a:srgbClr val="000000"/>
              </a:solidFill>
              <a:effectLst/>
              <a:uLnTx/>
              <a:uFillTx/>
              <a:latin typeface="+mj-lt"/>
              <a:ea typeface="微软雅黑" panose="020B0503020204020204" charset="-122"/>
              <a:cs typeface="+mn-cs"/>
            </a:endParaRPr>
          </a:p>
          <a:p>
            <a:pPr marL="571500" marR="0" lvl="0" indent="-571500" algn="l" defTabSz="914400" rtl="0" eaLnBrk="1" fontAlgn="auto" latinLnBrk="0" hangingPunct="1">
              <a:lnSpc>
                <a:spcPct val="100000"/>
              </a:lnSpc>
              <a:spcBef>
                <a:spcPts val="0"/>
              </a:spcBef>
              <a:spcAft>
                <a:spcPts val="2400"/>
              </a:spcAft>
              <a:buClrTx/>
              <a:buSzTx/>
              <a:buFont typeface="Arial" panose="020B0604020202020204" pitchFamily="34" charset="0"/>
              <a:buChar char="•"/>
              <a:defRPr/>
            </a:pPr>
            <a:r>
              <a:rPr kumimoji="0" lang="en-US" altLang="zh-CN" sz="3200" b="1" i="0" u="none" strike="noStrike" kern="1200" cap="none" spc="0" normalizeH="0" baseline="0" noProof="0" dirty="0">
                <a:ln>
                  <a:noFill/>
                </a:ln>
                <a:solidFill>
                  <a:srgbClr val="000000"/>
                </a:solidFill>
                <a:effectLst/>
                <a:uLnTx/>
                <a:uFillTx/>
                <a:latin typeface="+mj-lt"/>
                <a:ea typeface="微软雅黑" panose="020B0503020204020204" charset="-122"/>
                <a:cs typeface="+mn-cs"/>
              </a:rPr>
              <a:t>PCA/LCF Application</a:t>
            </a:r>
            <a:endParaRPr kumimoji="0" lang="en-US" altLang="zh-CN" sz="3200" b="1" i="0" u="none" strike="noStrike" kern="1200" cap="none" spc="0" normalizeH="0" baseline="0" noProof="0" dirty="0">
              <a:ln>
                <a:noFill/>
              </a:ln>
              <a:solidFill>
                <a:srgbClr val="000000"/>
              </a:solidFill>
              <a:effectLst/>
              <a:uLnTx/>
              <a:uFillTx/>
              <a:latin typeface="+mj-lt"/>
              <a:ea typeface="微软雅黑" panose="020B0503020204020204" charset="-122"/>
              <a:cs typeface="+mn-cs"/>
            </a:endParaRPr>
          </a:p>
          <a:p>
            <a:pPr marL="571500" marR="0" lvl="0" indent="-571500" algn="l" defTabSz="914400" rtl="0" eaLnBrk="1" fontAlgn="auto" latinLnBrk="0" hangingPunct="1">
              <a:lnSpc>
                <a:spcPct val="100000"/>
              </a:lnSpc>
              <a:spcBef>
                <a:spcPts val="0"/>
              </a:spcBef>
              <a:spcAft>
                <a:spcPts val="2400"/>
              </a:spcAft>
              <a:buClrTx/>
              <a:buSzTx/>
              <a:buFont typeface="Arial" panose="020B0604020202020204" pitchFamily="34" charset="0"/>
              <a:buChar char="•"/>
              <a:defRPr/>
            </a:pPr>
            <a:r>
              <a:rPr kumimoji="0" lang="en-US" altLang="zh-CN" sz="3200" b="1" i="0" u="none" strike="noStrike" kern="1200" cap="none" spc="0" normalizeH="0" baseline="0" noProof="0" dirty="0">
                <a:ln>
                  <a:noFill/>
                </a:ln>
                <a:solidFill>
                  <a:srgbClr val="000000"/>
                </a:solidFill>
                <a:effectLst/>
                <a:uLnTx/>
                <a:uFillTx/>
                <a:latin typeface="+mj-lt"/>
                <a:ea typeface="微软雅黑" panose="020B0503020204020204" charset="-122"/>
                <a:cs typeface="+mn-cs"/>
              </a:rPr>
              <a:t>Summary and Further Plans</a:t>
            </a:r>
            <a:endParaRPr kumimoji="0" lang="en-US" altLang="zh-CN" sz="3200" b="1" i="0" u="none" strike="noStrike" kern="1200" cap="none" spc="0" normalizeH="0" baseline="0" noProof="0" dirty="0">
              <a:ln>
                <a:noFill/>
              </a:ln>
              <a:solidFill>
                <a:srgbClr val="000000"/>
              </a:solidFill>
              <a:effectLst/>
              <a:uLnTx/>
              <a:uFillTx/>
              <a:latin typeface="+mj-lt"/>
              <a:ea typeface="微软雅黑" panose="020B050302020402020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2750" y="66040"/>
            <a:ext cx="3627120" cy="768350"/>
          </a:xfrm>
          <a:prstGeom prst="rect">
            <a:avLst/>
          </a:prstGeom>
          <a:noFill/>
        </p:spPr>
        <p:txBody>
          <a:bodyPr wrap="square" rtlCol="0">
            <a:spAutoFit/>
          </a:bodyPr>
          <a:lstStyle/>
          <a:p>
            <a:r>
              <a:rPr lang="en-US" altLang="zh-CN" sz="4400" b="1" dirty="0">
                <a:solidFill>
                  <a:srgbClr val="000099"/>
                </a:solidFill>
              </a:rPr>
              <a:t>What is XAS</a:t>
            </a:r>
            <a:endParaRPr lang="en-US" altLang="zh-CN" sz="4400" b="1" dirty="0">
              <a:solidFill>
                <a:srgbClr val="000099"/>
              </a:solidFill>
            </a:endParaRPr>
          </a:p>
        </p:txBody>
      </p:sp>
      <p:sp>
        <p:nvSpPr>
          <p:cNvPr id="9" name="文本框 8"/>
          <p:cNvSpPr txBox="1"/>
          <p:nvPr/>
        </p:nvSpPr>
        <p:spPr>
          <a:xfrm>
            <a:off x="257175" y="1217295"/>
            <a:ext cx="11765280" cy="645160"/>
          </a:xfrm>
          <a:prstGeom prst="rect">
            <a:avLst/>
          </a:prstGeom>
          <a:noFill/>
        </p:spPr>
        <p:txBody>
          <a:bodyPr wrap="square" rtlCol="0" anchor="t">
            <a:spAutoFit/>
          </a:bodyPr>
          <a:lstStyle/>
          <a:p>
            <a:r>
              <a:rPr lang="en-US" altLang="zh-CN" sz="1800" kern="0" dirty="0">
                <a:solidFill>
                  <a:srgbClr val="00267F"/>
                </a:solidFill>
                <a:latin typeface="+mj-lt"/>
                <a:ea typeface="宋体" panose="02010600030101010101" pitchFamily="2" charset="-122"/>
                <a:sym typeface="+mn-ea"/>
              </a:rPr>
              <a:t>X-ray Absorption Spectroscopy(XAS) is a technique that involves scanning selected materials with specific X-ray photon energy. When atoms absorb energy and undergo scattering, a series of oscillating structures emerge.  </a:t>
            </a:r>
            <a:endParaRPr lang="en-US" altLang="zh-CN" sz="1800" kern="0" dirty="0">
              <a:solidFill>
                <a:srgbClr val="00267F"/>
              </a:solidFill>
              <a:latin typeface="+mj-lt"/>
              <a:ea typeface="宋体" panose="02010600030101010101" pitchFamily="2" charset="-122"/>
              <a:sym typeface="+mn-ea"/>
            </a:endParaRPr>
          </a:p>
        </p:txBody>
      </p:sp>
      <p:pic>
        <p:nvPicPr>
          <p:cNvPr id="100" name="图片 99"/>
          <p:cNvPicPr/>
          <p:nvPr>
            <p:custDataLst>
              <p:tags r:id="rId1"/>
            </p:custDataLst>
          </p:nvPr>
        </p:nvPicPr>
        <p:blipFill>
          <a:blip r:embed="rId2"/>
          <a:stretch>
            <a:fillRect/>
          </a:stretch>
        </p:blipFill>
        <p:spPr>
          <a:xfrm>
            <a:off x="256858" y="1878648"/>
            <a:ext cx="4638675" cy="4543425"/>
          </a:xfrm>
          <a:prstGeom prst="rect">
            <a:avLst/>
          </a:prstGeom>
          <a:noFill/>
          <a:ln w="9525">
            <a:noFill/>
          </a:ln>
        </p:spPr>
      </p:pic>
      <p:sp>
        <p:nvSpPr>
          <p:cNvPr id="4" name="内容占位符 2"/>
          <p:cNvSpPr txBox="1"/>
          <p:nvPr>
            <p:custDataLst>
              <p:tags r:id="rId3"/>
            </p:custDataLst>
          </p:nvPr>
        </p:nvSpPr>
        <p:spPr bwMode="auto">
          <a:xfrm>
            <a:off x="4847907" y="2014276"/>
            <a:ext cx="7344093" cy="3279706"/>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rgbClr val="FF0066"/>
              </a:buClr>
              <a:buSzPct val="80000"/>
              <a:buFont typeface="Wingdings" panose="05000000000000000000" pitchFamily="2" charset="2"/>
              <a:buChar char="è"/>
              <a:defRPr sz="2400">
                <a:solidFill>
                  <a:srgbClr val="00267F"/>
                </a:solidFill>
                <a:latin typeface="+mn-lt"/>
                <a:ea typeface="+mn-ea"/>
                <a:cs typeface="+mn-cs"/>
              </a:defRPr>
            </a:lvl1pPr>
            <a:lvl2pPr marL="742950" indent="-285750" algn="l" rtl="0" eaLnBrk="0" fontAlgn="base" hangingPunct="0">
              <a:spcBef>
                <a:spcPct val="20000"/>
              </a:spcBef>
              <a:spcAft>
                <a:spcPct val="0"/>
              </a:spcAft>
              <a:buClr>
                <a:srgbClr val="FF0066"/>
              </a:buClr>
              <a:buSzPct val="80000"/>
              <a:buFont typeface="Wingdings" panose="05000000000000000000" pitchFamily="2" charset="2"/>
              <a:buChar char="è"/>
              <a:defRPr sz="2000">
                <a:solidFill>
                  <a:srgbClr val="00267F"/>
                </a:solidFill>
                <a:latin typeface="+mn-lt"/>
              </a:defRPr>
            </a:lvl2pPr>
            <a:lvl3pPr marL="1143000" indent="-228600" algn="l" rtl="0" eaLnBrk="0" fontAlgn="base" hangingPunct="0">
              <a:spcBef>
                <a:spcPct val="20000"/>
              </a:spcBef>
              <a:spcAft>
                <a:spcPct val="0"/>
              </a:spcAft>
              <a:buClr>
                <a:srgbClr val="FF0066"/>
              </a:buClr>
              <a:buSzPct val="80000"/>
              <a:buFont typeface="Wingdings" panose="05000000000000000000" pitchFamily="2" charset="2"/>
              <a:buChar char="è"/>
              <a:defRPr>
                <a:solidFill>
                  <a:srgbClr val="00267F"/>
                </a:solidFill>
                <a:latin typeface="+mn-lt"/>
              </a:defRPr>
            </a:lvl3pPr>
            <a:lvl4pPr marL="1600200" indent="-228600" algn="l" rtl="0" eaLnBrk="0" fontAlgn="base" hangingPunct="0">
              <a:spcBef>
                <a:spcPct val="20000"/>
              </a:spcBef>
              <a:spcAft>
                <a:spcPct val="0"/>
              </a:spcAft>
              <a:buClr>
                <a:srgbClr val="1F5394"/>
              </a:buClr>
              <a:buSzPct val="130000"/>
              <a:buChar char="•"/>
              <a:defRPr sz="1600">
                <a:solidFill>
                  <a:srgbClr val="1F5394"/>
                </a:solidFill>
                <a:latin typeface="Arial" panose="020B0604020202020204" pitchFamily="34" charset="0"/>
              </a:defRPr>
            </a:lvl4pPr>
            <a:lvl5pPr marL="2057400" indent="-228600" algn="l" rtl="0" eaLnBrk="0" fontAlgn="base" hangingPunct="0">
              <a:spcBef>
                <a:spcPct val="20000"/>
              </a:spcBef>
              <a:spcAft>
                <a:spcPct val="0"/>
              </a:spcAft>
              <a:buClr>
                <a:srgbClr val="1F5394"/>
              </a:buClr>
              <a:buSzPct val="130000"/>
              <a:buChar char="•"/>
              <a:defRPr sz="1400">
                <a:solidFill>
                  <a:srgbClr val="1F5394"/>
                </a:solidFill>
                <a:latin typeface="Arial" panose="020B0604020202020204" pitchFamily="34" charset="0"/>
              </a:defRPr>
            </a:lvl5pPr>
            <a:lvl6pPr marL="25146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6pPr>
            <a:lvl7pPr marL="29718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7pPr>
            <a:lvl8pPr marL="34290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8pPr>
            <a:lvl9pPr marL="38862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9pPr>
          </a:lstStyle>
          <a:p>
            <a:pPr>
              <a:buFont typeface="Wingdings" panose="05000000000000000000" pitchFamily="2" charset="2"/>
              <a:buChar char="l"/>
            </a:pPr>
            <a:r>
              <a:rPr lang="en-US" altLang="zh-CN" sz="1800" b="0" kern="0" dirty="0">
                <a:latin typeface="+mj-lt"/>
                <a:ea typeface="宋体" panose="02010600030101010101" pitchFamily="2" charset="-122"/>
              </a:rPr>
              <a:t>XAS curves consist of absorbing edge(</a:t>
            </a:r>
            <a:r>
              <a:rPr lang="en-US" altLang="zh-CN" sz="1800" b="0" kern="0" dirty="0">
                <a:solidFill>
                  <a:srgbClr val="FF0000"/>
                </a:solidFill>
                <a:latin typeface="+mj-lt"/>
                <a:ea typeface="宋体" panose="02010600030101010101" pitchFamily="2" charset="-122"/>
              </a:rPr>
              <a:t>Red</a:t>
            </a:r>
            <a:r>
              <a:rPr lang="en-US" altLang="zh-CN" sz="1800" b="0" kern="0" dirty="0">
                <a:latin typeface="+mj-lt"/>
                <a:ea typeface="宋体" panose="02010600030101010101" pitchFamily="2" charset="-122"/>
              </a:rPr>
              <a:t>) and oscillating structures(</a:t>
            </a:r>
            <a:r>
              <a:rPr lang="en-US" altLang="zh-CN" sz="1800" b="0" kern="0" dirty="0">
                <a:solidFill>
                  <a:srgbClr val="00B050"/>
                </a:solidFill>
                <a:latin typeface="+mj-lt"/>
                <a:ea typeface="宋体" panose="02010600030101010101" pitchFamily="2" charset="-122"/>
              </a:rPr>
              <a:t>Green</a:t>
            </a:r>
            <a:r>
              <a:rPr lang="en-US" altLang="zh-CN" sz="1800" b="0" kern="0" dirty="0">
                <a:latin typeface="+mj-lt"/>
                <a:ea typeface="宋体" panose="02010600030101010101" pitchFamily="2" charset="-122"/>
              </a:rPr>
              <a:t>), which contains rich structure information of the material.</a:t>
            </a:r>
            <a:endParaRPr lang="en-US" altLang="zh-CN" sz="1800" b="0" kern="0" dirty="0">
              <a:latin typeface="+mj-lt"/>
              <a:ea typeface="宋体" panose="02010600030101010101" pitchFamily="2" charset="-122"/>
            </a:endParaRPr>
          </a:p>
          <a:p>
            <a:pPr>
              <a:buFont typeface="Wingdings" panose="05000000000000000000" pitchFamily="2" charset="2"/>
              <a:buChar char="l"/>
            </a:pPr>
            <a:r>
              <a:rPr lang="en-US" altLang="zh-CN" sz="1800" kern="0" dirty="0">
                <a:latin typeface="+mj-lt"/>
                <a:ea typeface="宋体" panose="02010600030101010101" pitchFamily="2" charset="-122"/>
              </a:rPr>
              <a:t>A</a:t>
            </a:r>
            <a:r>
              <a:rPr lang="en-US" altLang="zh-CN" sz="1800" b="0" kern="0" dirty="0">
                <a:latin typeface="+mj-lt"/>
                <a:ea typeface="宋体" panose="02010600030101010101" pitchFamily="2" charset="-122"/>
              </a:rPr>
              <a:t>bsorption edge(e0) is related to specific atoms present in the material.</a:t>
            </a:r>
            <a:endParaRPr lang="en-US" altLang="zh-CN" sz="1800" b="0" kern="0" dirty="0">
              <a:latin typeface="+mj-lt"/>
              <a:ea typeface="宋体" panose="02010600030101010101" pitchFamily="2" charset="-122"/>
            </a:endParaRPr>
          </a:p>
          <a:p>
            <a:pPr>
              <a:buFont typeface="Wingdings" panose="05000000000000000000" pitchFamily="2" charset="2"/>
              <a:buChar char="l"/>
            </a:pPr>
            <a:r>
              <a:rPr lang="en-US" altLang="zh-CN" sz="1800" b="0" kern="0" dirty="0">
                <a:latin typeface="+mj-lt"/>
                <a:ea typeface="宋体" panose="02010600030101010101" pitchFamily="2" charset="-122"/>
              </a:rPr>
              <a:t>What can we do with XAS?</a:t>
            </a:r>
            <a:endParaRPr lang="en-US" altLang="zh-CN" sz="1800" b="0" kern="0" dirty="0">
              <a:latin typeface="+mj-lt"/>
              <a:ea typeface="宋体" panose="02010600030101010101" pitchFamily="2" charset="-122"/>
            </a:endParaRPr>
          </a:p>
          <a:p>
            <a:pPr lvl="1">
              <a:buFont typeface="Wingdings" panose="05000000000000000000" pitchFamily="2" charset="2"/>
              <a:buChar char="l"/>
            </a:pPr>
            <a:r>
              <a:rPr lang="en-US" altLang="zh-CN" sz="1800" b="0" kern="0" dirty="0">
                <a:latin typeface="+mj-lt"/>
                <a:ea typeface="宋体" panose="02010600030101010101" pitchFamily="2" charset="-122"/>
              </a:rPr>
              <a:t>Quickly evaluate the quality of </a:t>
            </a:r>
            <a:r>
              <a:rPr lang="en-US" altLang="zh-CN" sz="1800" kern="0" dirty="0">
                <a:latin typeface="+mj-lt"/>
                <a:ea typeface="宋体" panose="02010600030101010101" pitchFamily="2" charset="-122"/>
              </a:rPr>
              <a:t>an </a:t>
            </a:r>
            <a:r>
              <a:rPr lang="en-US" altLang="zh-CN" sz="1800" b="0" kern="0" dirty="0">
                <a:latin typeface="+mj-lt"/>
                <a:ea typeface="宋体" panose="02010600030101010101" pitchFamily="2" charset="-122"/>
              </a:rPr>
              <a:t>experiment.</a:t>
            </a:r>
            <a:endParaRPr lang="en-US" altLang="zh-CN" sz="1800" b="0" kern="0" dirty="0">
              <a:latin typeface="+mj-lt"/>
              <a:ea typeface="宋体" panose="02010600030101010101" pitchFamily="2" charset="-122"/>
            </a:endParaRPr>
          </a:p>
          <a:p>
            <a:pPr lvl="1">
              <a:buFont typeface="Wingdings" panose="05000000000000000000" pitchFamily="2" charset="2"/>
              <a:buChar char="l"/>
            </a:pPr>
            <a:r>
              <a:rPr lang="en-US" altLang="zh-CN" sz="1800" b="0" kern="0" dirty="0">
                <a:latin typeface="+mj-lt"/>
                <a:ea typeface="宋体" panose="02010600030101010101" pitchFamily="2" charset="-122"/>
              </a:rPr>
              <a:t>Quickly obtain analysis results and plan experiments.</a:t>
            </a:r>
            <a:endParaRPr lang="en-US" altLang="zh-CN" sz="1800" b="0" kern="0" dirty="0">
              <a:latin typeface="+mj-lt"/>
              <a:ea typeface="宋体" panose="02010600030101010101" pitchFamily="2" charset="-122"/>
            </a:endParaRPr>
          </a:p>
          <a:p>
            <a:pPr lvl="1">
              <a:buFont typeface="Wingdings" panose="05000000000000000000" pitchFamily="2" charset="2"/>
              <a:buChar char="l"/>
            </a:pPr>
            <a:r>
              <a:rPr lang="en-US" altLang="zh-CN" sz="1800" b="0" kern="0" dirty="0">
                <a:latin typeface="+mj-lt"/>
                <a:ea typeface="宋体" panose="02010600030101010101" pitchFamily="2" charset="-122"/>
              </a:rPr>
              <a:t>Assist users in detailed data analysis.</a:t>
            </a:r>
            <a:endParaRPr lang="en-US" altLang="zh-CN" sz="1800" b="0" kern="0" dirty="0">
              <a:latin typeface="+mj-lt"/>
              <a:ea typeface="宋体" panose="02010600030101010101" pitchFamily="2" charset="-122"/>
            </a:endParaRPr>
          </a:p>
          <a:p>
            <a:pPr>
              <a:buFont typeface="Wingdings" panose="05000000000000000000" pitchFamily="2" charset="2"/>
              <a:buChar char="l"/>
            </a:pPr>
            <a:r>
              <a:rPr lang="en-US" altLang="zh-CN" sz="1800" b="0" kern="0" dirty="0">
                <a:latin typeface="+mj-lt"/>
                <a:ea typeface="宋体" panose="02010600030101010101" pitchFamily="2" charset="-122"/>
              </a:rPr>
              <a:t>XAS is an effective method </a:t>
            </a:r>
            <a:r>
              <a:rPr lang="en-US" altLang="zh-CN" sz="1800" b="0" kern="0" dirty="0">
                <a:latin typeface="+mj-lt"/>
                <a:ea typeface="宋体" panose="02010600030101010101" pitchFamily="2" charset="-122"/>
              </a:rPr>
              <a:t>for material structure analysis.</a:t>
            </a:r>
            <a:endParaRPr lang="en-US" altLang="zh-CN" sz="1800" b="0" kern="0" dirty="0">
              <a:latin typeface="+mj-lt"/>
              <a:ea typeface="宋体" panose="02010600030101010101" pitchFamily="2" charset="-122"/>
            </a:endParaRPr>
          </a:p>
        </p:txBody>
      </p:sp>
      <p:sp>
        <p:nvSpPr>
          <p:cNvPr id="2" name="内容占位符 2"/>
          <p:cNvSpPr txBox="1"/>
          <p:nvPr>
            <p:custDataLst>
              <p:tags r:id="rId4"/>
            </p:custDataLst>
          </p:nvPr>
        </p:nvSpPr>
        <p:spPr bwMode="auto">
          <a:xfrm>
            <a:off x="4847907" y="5310175"/>
            <a:ext cx="7087235" cy="97627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rgbClr val="FF0066"/>
              </a:buClr>
              <a:buSzPct val="80000"/>
              <a:buFont typeface="Wingdings" panose="05000000000000000000" pitchFamily="2" charset="2"/>
              <a:buChar char="è"/>
              <a:defRPr sz="2400">
                <a:solidFill>
                  <a:srgbClr val="00267F"/>
                </a:solidFill>
                <a:latin typeface="+mn-lt"/>
                <a:ea typeface="+mn-ea"/>
                <a:cs typeface="+mn-cs"/>
              </a:defRPr>
            </a:lvl1pPr>
            <a:lvl2pPr marL="742950" indent="-285750" algn="l" rtl="0" eaLnBrk="0" fontAlgn="base" hangingPunct="0">
              <a:spcBef>
                <a:spcPct val="20000"/>
              </a:spcBef>
              <a:spcAft>
                <a:spcPct val="0"/>
              </a:spcAft>
              <a:buClr>
                <a:srgbClr val="FF0066"/>
              </a:buClr>
              <a:buSzPct val="80000"/>
              <a:buFont typeface="Wingdings" panose="05000000000000000000" pitchFamily="2" charset="2"/>
              <a:buChar char="è"/>
              <a:defRPr sz="2000">
                <a:solidFill>
                  <a:srgbClr val="00267F"/>
                </a:solidFill>
                <a:latin typeface="+mn-lt"/>
              </a:defRPr>
            </a:lvl2pPr>
            <a:lvl3pPr marL="1143000" indent="-228600" algn="l" rtl="0" eaLnBrk="0" fontAlgn="base" hangingPunct="0">
              <a:spcBef>
                <a:spcPct val="20000"/>
              </a:spcBef>
              <a:spcAft>
                <a:spcPct val="0"/>
              </a:spcAft>
              <a:buClr>
                <a:srgbClr val="FF0066"/>
              </a:buClr>
              <a:buSzPct val="80000"/>
              <a:buFont typeface="Wingdings" panose="05000000000000000000" pitchFamily="2" charset="2"/>
              <a:buChar char="è"/>
              <a:defRPr>
                <a:solidFill>
                  <a:srgbClr val="00267F"/>
                </a:solidFill>
                <a:latin typeface="+mn-lt"/>
              </a:defRPr>
            </a:lvl3pPr>
            <a:lvl4pPr marL="1600200" indent="-228600" algn="l" rtl="0" eaLnBrk="0" fontAlgn="base" hangingPunct="0">
              <a:spcBef>
                <a:spcPct val="20000"/>
              </a:spcBef>
              <a:spcAft>
                <a:spcPct val="0"/>
              </a:spcAft>
              <a:buClr>
                <a:srgbClr val="1F5394"/>
              </a:buClr>
              <a:buSzPct val="130000"/>
              <a:buChar char="•"/>
              <a:defRPr sz="1600">
                <a:solidFill>
                  <a:srgbClr val="1F5394"/>
                </a:solidFill>
                <a:latin typeface="Arial" panose="020B0604020202020204" pitchFamily="34" charset="0"/>
              </a:defRPr>
            </a:lvl4pPr>
            <a:lvl5pPr marL="2057400" indent="-228600" algn="l" rtl="0" eaLnBrk="0" fontAlgn="base" hangingPunct="0">
              <a:spcBef>
                <a:spcPct val="20000"/>
              </a:spcBef>
              <a:spcAft>
                <a:spcPct val="0"/>
              </a:spcAft>
              <a:buClr>
                <a:srgbClr val="1F5394"/>
              </a:buClr>
              <a:buSzPct val="130000"/>
              <a:buChar char="•"/>
              <a:defRPr sz="1400">
                <a:solidFill>
                  <a:srgbClr val="1F5394"/>
                </a:solidFill>
                <a:latin typeface="Arial" panose="020B0604020202020204" pitchFamily="34" charset="0"/>
              </a:defRPr>
            </a:lvl5pPr>
            <a:lvl6pPr marL="25146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6pPr>
            <a:lvl7pPr marL="29718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7pPr>
            <a:lvl8pPr marL="34290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8pPr>
            <a:lvl9pPr marL="3886200" indent="-228600" algn="l" rtl="0" fontAlgn="base">
              <a:spcBef>
                <a:spcPct val="20000"/>
              </a:spcBef>
              <a:spcAft>
                <a:spcPct val="0"/>
              </a:spcAft>
              <a:buClr>
                <a:srgbClr val="1F5394"/>
              </a:buClr>
              <a:buSzPct val="130000"/>
              <a:buChar char="•"/>
              <a:defRPr>
                <a:solidFill>
                  <a:srgbClr val="1F5394"/>
                </a:solidFill>
                <a:latin typeface="Arial" panose="020B0604020202020204" pitchFamily="34" charset="0"/>
              </a:defRPr>
            </a:lvl9pPr>
          </a:lstStyle>
          <a:p>
            <a:pPr>
              <a:buFont typeface="Wingdings" panose="05000000000000000000" pitchFamily="2" charset="2"/>
              <a:buChar char="l"/>
            </a:pPr>
            <a:r>
              <a:rPr lang="en-US" altLang="zh-CN" sz="1800" b="0" kern="0" dirty="0">
                <a:latin typeface="+mj-lt"/>
                <a:ea typeface="宋体" panose="02010600030101010101" pitchFamily="2" charset="-122"/>
              </a:rPr>
              <a:t>The purpose of XAS curve matching is to compare unknown samples with the known standard samples in the database, so as to determine the composition and structural information of the unknown samples.</a:t>
            </a:r>
            <a:endParaRPr lang="zh-CN" altLang="en-US" sz="1800" b="0" kern="0" dirty="0">
              <a:latin typeface="+mj-lt"/>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2750" y="66040"/>
            <a:ext cx="3627120" cy="768350"/>
          </a:xfrm>
          <a:prstGeom prst="rect">
            <a:avLst/>
          </a:prstGeom>
          <a:noFill/>
        </p:spPr>
        <p:txBody>
          <a:bodyPr wrap="square" rtlCol="0">
            <a:spAutoFit/>
          </a:bodyPr>
          <a:lstStyle/>
          <a:p>
            <a:r>
              <a:rPr lang="en-US" altLang="zh-CN" sz="4400" b="1" dirty="0">
                <a:solidFill>
                  <a:srgbClr val="000099"/>
                </a:solidFill>
              </a:rPr>
              <a:t>The  </a:t>
            </a:r>
            <a:endParaRPr lang="en-US" altLang="zh-CN" sz="4400" b="1" dirty="0">
              <a:solidFill>
                <a:srgbClr val="000099"/>
              </a:solidFill>
            </a:endParaRPr>
          </a:p>
        </p:txBody>
      </p:sp>
      <p:sp>
        <p:nvSpPr>
          <p:cNvPr id="6" name="文本框 5"/>
          <p:cNvSpPr txBox="1"/>
          <p:nvPr/>
        </p:nvSpPr>
        <p:spPr>
          <a:xfrm>
            <a:off x="339725" y="4549775"/>
            <a:ext cx="5594350" cy="368300"/>
          </a:xfrm>
          <a:prstGeom prst="rect">
            <a:avLst/>
          </a:prstGeom>
          <a:noFill/>
        </p:spPr>
        <p:txBody>
          <a:bodyPr wrap="square" rtlCol="0" anchor="t">
            <a:spAutoFit/>
          </a:bodyPr>
          <a:lstStyle/>
          <a:p>
            <a:r>
              <a:rPr lang="en-US" altLang="zh-CN" b="1" dirty="0">
                <a:latin typeface="Times New Roman" panose="02020603050405020304" pitchFamily="18" charset="0"/>
                <a:cs typeface="Times New Roman" panose="02020603050405020304" pitchFamily="18" charset="0"/>
                <a:sym typeface="+mn-ea"/>
              </a:rPr>
              <a:t>HEPS(High Energy Photon Source)</a:t>
            </a:r>
            <a:endParaRPr lang="en-US" altLang="zh-CN" b="1" dirty="0">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339725" y="4966335"/>
            <a:ext cx="11807905" cy="1586230"/>
          </a:xfrm>
          <a:prstGeom prst="rect">
            <a:avLst/>
          </a:prstGeom>
          <a:noFill/>
        </p:spPr>
        <p:txBody>
          <a:bodyPr wrap="square" rtlCol="0" anchor="t">
            <a:spAutoFit/>
          </a:bodyPr>
          <a:lstStyle/>
          <a:p>
            <a:pPr indent="-342900" eaLnBrk="0" fontAlgn="base" hangingPunct="0">
              <a:spcBef>
                <a:spcPct val="20000"/>
              </a:spcBef>
              <a:buClr>
                <a:srgbClr val="FF0066"/>
              </a:buClr>
              <a:buSzPct val="80000"/>
              <a:buFont typeface="Wingdings" panose="05000000000000000000" pitchFamily="2" charset="2"/>
              <a:buChar char="l"/>
            </a:pPr>
            <a:r>
              <a:rPr lang="en-US" altLang="zh-CN" kern="0" dirty="0">
                <a:solidFill>
                  <a:srgbClr val="00267F"/>
                </a:solidFill>
                <a:latin typeface="+mj-lt"/>
                <a:ea typeface="宋体" panose="02010600030101010101" pitchFamily="2" charset="-122"/>
                <a:cs typeface="+mj-lt"/>
                <a:sym typeface="+mn-ea"/>
              </a:rPr>
              <a:t>The High energy synchrotron radiation photon source (HEPS), a fourth generation photon source device currently under construction, is located in </a:t>
            </a:r>
            <a:r>
              <a:rPr lang="en-US" altLang="zh-CN" kern="0" dirty="0" err="1">
                <a:solidFill>
                  <a:srgbClr val="00267F"/>
                </a:solidFill>
                <a:latin typeface="+mj-lt"/>
                <a:ea typeface="宋体" panose="02010600030101010101" pitchFamily="2" charset="-122"/>
                <a:cs typeface="+mj-lt"/>
                <a:sym typeface="+mn-ea"/>
              </a:rPr>
              <a:t>Huairou</a:t>
            </a:r>
            <a:r>
              <a:rPr lang="en-US" altLang="zh-CN" kern="0" dirty="0">
                <a:solidFill>
                  <a:srgbClr val="00267F"/>
                </a:solidFill>
                <a:latin typeface="+mj-lt"/>
                <a:ea typeface="宋体" panose="02010600030101010101" pitchFamily="2" charset="-122"/>
                <a:cs typeface="+mj-lt"/>
                <a:sym typeface="+mn-ea"/>
              </a:rPr>
              <a:t>, Beijing. It is expected to  begin trial operation in 2025.</a:t>
            </a:r>
            <a:endParaRPr lang="en-US" altLang="zh-CN" kern="0" dirty="0">
              <a:solidFill>
                <a:srgbClr val="00267F"/>
              </a:solidFill>
              <a:latin typeface="+mj-lt"/>
              <a:ea typeface="宋体" panose="02010600030101010101" pitchFamily="2" charset="-122"/>
              <a:cs typeface="+mj-lt"/>
              <a:sym typeface="+mn-ea"/>
            </a:endParaRPr>
          </a:p>
          <a:p>
            <a:pPr indent="-342900" eaLnBrk="0" fontAlgn="base" hangingPunct="0">
              <a:spcBef>
                <a:spcPct val="20000"/>
              </a:spcBef>
              <a:buClr>
                <a:srgbClr val="FF0066"/>
              </a:buClr>
              <a:buSzPct val="80000"/>
              <a:buFont typeface="Wingdings" panose="05000000000000000000" pitchFamily="2" charset="2"/>
              <a:buChar char="l"/>
            </a:pPr>
            <a:endParaRPr lang="en-US" altLang="zh-CN" kern="0" dirty="0">
              <a:solidFill>
                <a:srgbClr val="00267F"/>
              </a:solidFill>
              <a:latin typeface="+mj-lt"/>
              <a:ea typeface="宋体" panose="02010600030101010101" pitchFamily="2" charset="-122"/>
              <a:sym typeface="+mn-ea"/>
            </a:endParaRPr>
          </a:p>
          <a:p>
            <a:pPr indent="-342900" eaLnBrk="0" fontAlgn="base" hangingPunct="0">
              <a:spcBef>
                <a:spcPct val="20000"/>
              </a:spcBef>
              <a:buClr>
                <a:srgbClr val="FF0066"/>
              </a:buClr>
              <a:buSzPct val="80000"/>
              <a:buFont typeface="Wingdings" panose="05000000000000000000" pitchFamily="2" charset="2"/>
              <a:buChar char="l"/>
            </a:pPr>
            <a:r>
              <a:rPr lang="en-US" altLang="zh-CN" kern="0" dirty="0">
                <a:solidFill>
                  <a:srgbClr val="00267F"/>
                </a:solidFill>
                <a:latin typeface="+mj-lt"/>
                <a:ea typeface="宋体" panose="02010600030101010101" pitchFamily="2" charset="-122"/>
                <a:sym typeface="+mn-ea"/>
              </a:rPr>
              <a:t>The Daisy software framework supporting HEPS provides a rich interface and hardware and software resources support, which can efficiently provide an algorithm integration environment for users.</a:t>
            </a:r>
            <a:endParaRPr lang="en-US" altLang="zh-CN" kern="0" dirty="0">
              <a:solidFill>
                <a:srgbClr val="00267F"/>
              </a:solidFill>
              <a:latin typeface="+mj-lt"/>
              <a:ea typeface="宋体" panose="02010600030101010101" pitchFamily="2" charset="-122"/>
              <a:sym typeface="+mn-ea"/>
            </a:endParaRPr>
          </a:p>
        </p:txBody>
      </p:sp>
      <p:sp>
        <p:nvSpPr>
          <p:cNvPr id="2" name="文本框 1"/>
          <p:cNvSpPr txBox="1"/>
          <p:nvPr/>
        </p:nvSpPr>
        <p:spPr>
          <a:xfrm>
            <a:off x="1682750" y="66040"/>
            <a:ext cx="8090535" cy="768350"/>
          </a:xfrm>
          <a:prstGeom prst="rect">
            <a:avLst/>
          </a:prstGeom>
          <a:noFill/>
        </p:spPr>
        <p:txBody>
          <a:bodyPr wrap="square" rtlCol="0">
            <a:spAutoFit/>
          </a:bodyPr>
          <a:lstStyle/>
          <a:p>
            <a:r>
              <a:rPr lang="en-US" altLang="zh-CN" sz="4400" b="1" dirty="0">
                <a:solidFill>
                  <a:srgbClr val="000099"/>
                </a:solidFill>
              </a:rPr>
              <a:t>The Research Background  </a:t>
            </a:r>
            <a:endParaRPr lang="en-US" altLang="zh-CN" sz="4400" b="1" dirty="0">
              <a:solidFill>
                <a:srgbClr val="000099"/>
              </a:solidFill>
            </a:endParaRPr>
          </a:p>
        </p:txBody>
      </p:sp>
      <p:pic>
        <p:nvPicPr>
          <p:cNvPr id="100" name="图片 99"/>
          <p:cNvPicPr/>
          <p:nvPr>
            <p:custDataLst>
              <p:tags r:id="rId1"/>
            </p:custDataLst>
          </p:nvPr>
        </p:nvPicPr>
        <p:blipFill>
          <a:blip r:embed="rId2"/>
          <a:stretch>
            <a:fillRect/>
          </a:stretch>
        </p:blipFill>
        <p:spPr>
          <a:xfrm>
            <a:off x="340995" y="1066165"/>
            <a:ext cx="5593080" cy="3418205"/>
          </a:xfrm>
          <a:prstGeom prst="rect">
            <a:avLst/>
          </a:prstGeom>
          <a:noFill/>
          <a:ln w="9525">
            <a:noFill/>
          </a:ln>
        </p:spPr>
      </p:pic>
      <p:sp>
        <p:nvSpPr>
          <p:cNvPr id="19" name="文本框 18"/>
          <p:cNvSpPr txBox="1"/>
          <p:nvPr>
            <p:custDataLst>
              <p:tags r:id="rId3"/>
            </p:custDataLst>
          </p:nvPr>
        </p:nvSpPr>
        <p:spPr>
          <a:xfrm>
            <a:off x="6323330" y="4546600"/>
            <a:ext cx="5589270" cy="368300"/>
          </a:xfrm>
          <a:prstGeom prst="rect">
            <a:avLst/>
          </a:prstGeom>
          <a:noFill/>
        </p:spPr>
        <p:txBody>
          <a:bodyPr wrap="square" rtlCol="0" anchor="t">
            <a:spAutoFit/>
          </a:bodyPr>
          <a:lstStyle/>
          <a:p>
            <a:r>
              <a:rPr lang="en-US" altLang="zh-CN" b="1" dirty="0" err="1">
                <a:latin typeface="Times New Roman" panose="02020603050405020304" pitchFamily="18" charset="0"/>
                <a:cs typeface="Times New Roman" panose="02020603050405020304" pitchFamily="18" charset="0"/>
                <a:sym typeface="+mn-ea"/>
              </a:rPr>
              <a:t>Daisy(Data analysis integrated software system)</a:t>
            </a:r>
            <a:endParaRPr lang="en-US" altLang="zh-CN" b="1" dirty="0" err="1">
              <a:latin typeface="Times New Roman" panose="02020603050405020304" pitchFamily="18" charset="0"/>
              <a:cs typeface="Times New Roman" panose="02020603050405020304" pitchFamily="18" charset="0"/>
              <a:sym typeface="+mn-ea"/>
            </a:endParaRPr>
          </a:p>
        </p:txBody>
      </p:sp>
      <p:pic>
        <p:nvPicPr>
          <p:cNvPr id="4" name="图片 3"/>
          <p:cNvPicPr>
            <a:picLocks noChangeAspect="1"/>
          </p:cNvPicPr>
          <p:nvPr/>
        </p:nvPicPr>
        <p:blipFill>
          <a:blip r:embed="rId4"/>
          <a:stretch>
            <a:fillRect/>
          </a:stretch>
        </p:blipFill>
        <p:spPr>
          <a:xfrm>
            <a:off x="6181725" y="1066165"/>
            <a:ext cx="5427345" cy="34836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2750" y="66040"/>
            <a:ext cx="3627120" cy="768350"/>
          </a:xfrm>
          <a:prstGeom prst="rect">
            <a:avLst/>
          </a:prstGeom>
          <a:noFill/>
        </p:spPr>
        <p:txBody>
          <a:bodyPr wrap="square" rtlCol="0">
            <a:spAutoFit/>
          </a:bodyPr>
          <a:lstStyle/>
          <a:p>
            <a:r>
              <a:rPr lang="en-US" altLang="zh-CN" sz="4400" b="1" dirty="0">
                <a:solidFill>
                  <a:srgbClr val="000099"/>
                </a:solidFill>
              </a:rPr>
              <a:t>The  </a:t>
            </a:r>
            <a:endParaRPr lang="en-US" altLang="zh-CN" sz="4400" b="1" dirty="0">
              <a:solidFill>
                <a:srgbClr val="000099"/>
              </a:solidFill>
            </a:endParaRPr>
          </a:p>
        </p:txBody>
      </p:sp>
      <p:pic>
        <p:nvPicPr>
          <p:cNvPr id="4" name="内容占位符 5"/>
          <p:cNvPicPr>
            <a:picLocks noGrp="1" noChangeAspect="1" noChangeArrowheads="1"/>
          </p:cNvPicPr>
          <p:nvPr>
            <p:ph idx="1"/>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a:xfrm>
            <a:off x="651563" y="1130080"/>
            <a:ext cx="2570286" cy="1889270"/>
          </a:xfrm>
        </p:spPr>
      </p:pic>
      <p:pic>
        <p:nvPicPr>
          <p:cNvPr id="7" name="Picture 2" descr="https://bruceravel.github.io/demeter/images/athena_withdata.pn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621184" y="1107069"/>
            <a:ext cx="2432050" cy="20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175026" y="3218628"/>
            <a:ext cx="1678940" cy="368300"/>
          </a:xfrm>
          <a:prstGeom prst="rect">
            <a:avLst/>
          </a:prstGeom>
          <a:noFill/>
        </p:spPr>
        <p:txBody>
          <a:bodyPr wrap="square" rtlCol="0" anchor="t">
            <a:spAutoFit/>
          </a:bodyPr>
          <a:lstStyle/>
          <a:p>
            <a:r>
              <a:rPr lang="en-US" altLang="zh-CN" dirty="0" err="1">
                <a:sym typeface="+mn-ea"/>
              </a:rPr>
              <a:t>WinXAS(Online)</a:t>
            </a:r>
            <a:endParaRPr lang="en-US" altLang="zh-CN" dirty="0" err="1">
              <a:sym typeface="+mn-ea"/>
            </a:endParaRPr>
          </a:p>
        </p:txBody>
      </p:sp>
      <p:sp>
        <p:nvSpPr>
          <p:cNvPr id="8" name="文本框 7"/>
          <p:cNvSpPr txBox="1"/>
          <p:nvPr/>
        </p:nvSpPr>
        <p:spPr>
          <a:xfrm>
            <a:off x="3992659" y="3217438"/>
            <a:ext cx="1689100" cy="368300"/>
          </a:xfrm>
          <a:prstGeom prst="rect">
            <a:avLst/>
          </a:prstGeom>
          <a:noFill/>
        </p:spPr>
        <p:txBody>
          <a:bodyPr wrap="square" rtlCol="0" anchor="t">
            <a:spAutoFit/>
          </a:bodyPr>
          <a:lstStyle/>
          <a:p>
            <a:r>
              <a:rPr lang="en-US" altLang="zh-CN" dirty="0">
                <a:sym typeface="+mn-ea"/>
              </a:rPr>
              <a:t>Athena(Online)</a:t>
            </a:r>
            <a:endParaRPr lang="en-US" altLang="zh-CN" dirty="0">
              <a:sym typeface="+mn-ea"/>
            </a:endParaRPr>
          </a:p>
        </p:txBody>
      </p:sp>
      <p:pic>
        <p:nvPicPr>
          <p:cNvPr id="9" name="Picture 9" descr="Karma Website Template"/>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10249086" y="2125711"/>
            <a:ext cx="10094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fdmnes.neel.cnrs.fr/wp-content/uploads/2020/09/Logo_FDMNES_B-150x150.jp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8632542" y="1982101"/>
            <a:ext cx="1119832" cy="111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FitIt"/>
          <p:cNvPicPr>
            <a:picLocks noChangeAspect="1" noChangeArrowheads="1"/>
          </p:cNvPicPr>
          <p:nvPr>
            <p:custDataLst>
              <p:tags r:id="rId9"/>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8520917" y="3517228"/>
            <a:ext cx="1399298" cy="10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custDataLst>
              <p:tags r:id="rId11"/>
            </p:custDataLst>
          </p:nvPr>
        </p:nvPicPr>
        <p:blipFill>
          <a:blip r:embed="rId12"/>
          <a:stretch>
            <a:fillRect/>
          </a:stretch>
        </p:blipFill>
        <p:spPr>
          <a:xfrm>
            <a:off x="10176227" y="1261991"/>
            <a:ext cx="1258441" cy="489394"/>
          </a:xfrm>
          <a:prstGeom prst="rect">
            <a:avLst/>
          </a:prstGeom>
        </p:spPr>
      </p:pic>
      <p:pic>
        <p:nvPicPr>
          <p:cNvPr id="16" name="Picture 2" descr="EDA: EXAFS Software Package"/>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9940258" y="3484008"/>
            <a:ext cx="1494316" cy="111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
          <p:cNvPicPr>
            <a:picLocks noChangeAspect="1"/>
          </p:cNvPicPr>
          <p:nvPr>
            <p:custDataLst>
              <p:tags r:id="rId15"/>
            </p:custDataLst>
          </p:nvPr>
        </p:nvPicPr>
        <p:blipFill>
          <a:blip r:embed="rId16">
            <a:extLst>
              <a:ext uri="{28A0092B-C50C-407E-A947-70E740481C1C}">
                <a14:useLocalDpi xmlns:a14="http://schemas.microsoft.com/office/drawing/2010/main" val="0"/>
              </a:ext>
            </a:extLst>
          </a:blip>
          <a:srcRect/>
          <a:stretch>
            <a:fillRect/>
          </a:stretch>
        </p:blipFill>
        <p:spPr bwMode="auto">
          <a:xfrm>
            <a:off x="8632542" y="921753"/>
            <a:ext cx="10461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227044" y="4443961"/>
            <a:ext cx="11853656" cy="2183765"/>
          </a:xfrm>
          <a:prstGeom prst="rect">
            <a:avLst/>
          </a:prstGeom>
          <a:noFill/>
        </p:spPr>
        <p:txBody>
          <a:bodyPr wrap="square" rtlCol="0" anchor="t">
            <a:spAutoFit/>
          </a:bodyPr>
          <a:lstStyle/>
          <a:p>
            <a:pPr marL="342900" indent="-342900" eaLnBrk="0" fontAlgn="base" hangingPunct="0">
              <a:spcBef>
                <a:spcPct val="20000"/>
              </a:spcBef>
              <a:buClr>
                <a:srgbClr val="FF0066"/>
              </a:buClr>
              <a:buSzPct val="80000"/>
              <a:buFont typeface="Wingdings" panose="05000000000000000000" pitchFamily="2" charset="2"/>
              <a:buChar char="p"/>
            </a:pPr>
            <a:r>
              <a:rPr lang="en-US" altLang="zh-CN" sz="2000" b="1" kern="0" dirty="0">
                <a:solidFill>
                  <a:srgbClr val="00267F"/>
                </a:solidFill>
                <a:latin typeface="+mj-lt"/>
                <a:ea typeface="宋体" panose="02010600030101010101" pitchFamily="2" charset="-122"/>
                <a:sym typeface="+mn-ea"/>
              </a:rPr>
              <a:t>Challenges:</a:t>
            </a:r>
            <a:endParaRPr lang="en-US" altLang="zh-CN" sz="2000" b="1" kern="0" dirty="0">
              <a:solidFill>
                <a:srgbClr val="00267F"/>
              </a:solidFill>
              <a:latin typeface="+mj-lt"/>
              <a:ea typeface="宋体" panose="02010600030101010101" pitchFamily="2" charset="-122"/>
              <a:sym typeface="+mn-ea"/>
            </a:endParaRPr>
          </a:p>
          <a:p>
            <a:pPr indent="-342900" algn="l" eaLnBrk="0" fontAlgn="base" hangingPunct="0">
              <a:spcBef>
                <a:spcPct val="20000"/>
              </a:spcBef>
              <a:buClr>
                <a:srgbClr val="FF0066"/>
              </a:buClr>
              <a:buSzPct val="80000"/>
              <a:buFont typeface="Wingdings" panose="05000000000000000000" pitchFamily="2" charset="2"/>
              <a:buChar char="l"/>
            </a:pPr>
            <a:r>
              <a:rPr lang="en-US" altLang="zh-CN" sz="2000" kern="0" dirty="0">
                <a:solidFill>
                  <a:srgbClr val="00267F"/>
                </a:solidFill>
                <a:latin typeface="+mj-lt"/>
                <a:ea typeface="宋体" panose="02010600030101010101" pitchFamily="2" charset="-122"/>
                <a:sym typeface="+mn-ea"/>
              </a:rPr>
              <a:t>Inability to stay online continuously;</a:t>
            </a:r>
            <a:endParaRPr lang="en-US" altLang="zh-CN" sz="2000" kern="0" dirty="0">
              <a:solidFill>
                <a:srgbClr val="00267F"/>
              </a:solidFill>
              <a:latin typeface="+mj-lt"/>
              <a:ea typeface="宋体" panose="02010600030101010101" pitchFamily="2" charset="-122"/>
              <a:sym typeface="+mn-ea"/>
            </a:endParaRPr>
          </a:p>
          <a:p>
            <a:pPr indent="-342900" algn="l" eaLnBrk="0" fontAlgn="base" hangingPunct="0">
              <a:spcBef>
                <a:spcPct val="20000"/>
              </a:spcBef>
              <a:buClr>
                <a:srgbClr val="FF0066"/>
              </a:buClr>
              <a:buSzPct val="80000"/>
              <a:buFont typeface="Wingdings" panose="05000000000000000000" pitchFamily="2" charset="2"/>
              <a:buChar char="l"/>
            </a:pPr>
            <a:r>
              <a:rPr lang="en-US" altLang="zh-CN" sz="2000" kern="0" dirty="0">
                <a:solidFill>
                  <a:srgbClr val="00267F"/>
                </a:solidFill>
                <a:latin typeface="+mj-lt"/>
                <a:ea typeface="宋体" panose="02010600030101010101" pitchFamily="2" charset="-122"/>
                <a:sym typeface="+mn-ea"/>
              </a:rPr>
              <a:t>Lack of batch data processing and automation capabilities;</a:t>
            </a:r>
            <a:endParaRPr lang="en-US" altLang="zh-CN" sz="2000" kern="0" dirty="0">
              <a:solidFill>
                <a:srgbClr val="00267F"/>
              </a:solidFill>
              <a:latin typeface="+mj-lt"/>
              <a:ea typeface="宋体" panose="02010600030101010101" pitchFamily="2" charset="-122"/>
              <a:sym typeface="+mn-ea"/>
            </a:endParaRPr>
          </a:p>
          <a:p>
            <a:pPr indent="-342900" algn="l" eaLnBrk="0" fontAlgn="base" hangingPunct="0">
              <a:spcBef>
                <a:spcPct val="20000"/>
              </a:spcBef>
              <a:buClr>
                <a:srgbClr val="FF0066"/>
              </a:buClr>
              <a:buSzPct val="80000"/>
              <a:buFont typeface="Wingdings" panose="05000000000000000000" pitchFamily="2" charset="2"/>
              <a:buChar char="l"/>
            </a:pPr>
            <a:r>
              <a:rPr lang="en-US" altLang="zh-CN" sz="2000" kern="0" dirty="0">
                <a:solidFill>
                  <a:srgbClr val="00267F"/>
                </a:solidFill>
                <a:latin typeface="+mj-lt"/>
                <a:ea typeface="宋体" panose="02010600030101010101" pitchFamily="2" charset="-122"/>
                <a:sym typeface="+mn-ea"/>
              </a:rPr>
              <a:t>Inability to customize optimization based on line stations and user needs;</a:t>
            </a:r>
            <a:endParaRPr lang="en-US" altLang="zh-CN" sz="2000" kern="0" dirty="0">
              <a:solidFill>
                <a:srgbClr val="00267F"/>
              </a:solidFill>
              <a:latin typeface="+mj-lt"/>
              <a:ea typeface="宋体" panose="02010600030101010101" pitchFamily="2" charset="-122"/>
              <a:sym typeface="+mn-ea"/>
            </a:endParaRPr>
          </a:p>
          <a:p>
            <a:pPr indent="-342900" eaLnBrk="0" fontAlgn="base" hangingPunct="0">
              <a:spcBef>
                <a:spcPct val="20000"/>
              </a:spcBef>
              <a:buClr>
                <a:srgbClr val="FF0066"/>
              </a:buClr>
              <a:buSzPct val="80000"/>
              <a:buFont typeface="Wingdings" panose="05000000000000000000" pitchFamily="2" charset="2"/>
              <a:buChar char="l"/>
            </a:pPr>
            <a:r>
              <a:rPr lang="en-US" altLang="zh-CN" sz="2000" kern="0" dirty="0">
                <a:solidFill>
                  <a:srgbClr val="00267F"/>
                </a:solidFill>
                <a:latin typeface="+mj-lt"/>
                <a:ea typeface="宋体" panose="02010600030101010101" pitchFamily="2" charset="-122"/>
                <a:sym typeface="+mn-ea"/>
              </a:rPr>
              <a:t>Current XAS (online/offline) data processing software cannot be integrated into the Daisy computing framework of HEPS</a:t>
            </a:r>
            <a:r>
              <a:rPr lang="en-US" altLang="zh-CN" sz="2000" kern="0" dirty="0">
                <a:solidFill>
                  <a:srgbClr val="00267F"/>
                </a:solidFill>
                <a:latin typeface="+mj-lt"/>
                <a:ea typeface="宋体" panose="02010600030101010101" pitchFamily="2" charset="-122"/>
                <a:sym typeface="+mn-ea"/>
              </a:rPr>
              <a:t>.</a:t>
            </a:r>
            <a:endParaRPr lang="en-US" altLang="zh-CN" sz="2000" kern="0" dirty="0">
              <a:solidFill>
                <a:srgbClr val="00267F"/>
              </a:solidFill>
              <a:latin typeface="+mj-lt"/>
              <a:ea typeface="宋体" panose="02010600030101010101" pitchFamily="2" charset="-122"/>
              <a:sym typeface="+mn-ea"/>
            </a:endParaRPr>
          </a:p>
        </p:txBody>
      </p:sp>
      <p:sp>
        <p:nvSpPr>
          <p:cNvPr id="2" name="文本框 1"/>
          <p:cNvSpPr txBox="1"/>
          <p:nvPr/>
        </p:nvSpPr>
        <p:spPr>
          <a:xfrm>
            <a:off x="1682750" y="66040"/>
            <a:ext cx="8090535" cy="768350"/>
          </a:xfrm>
          <a:prstGeom prst="rect">
            <a:avLst/>
          </a:prstGeom>
          <a:noFill/>
        </p:spPr>
        <p:txBody>
          <a:bodyPr wrap="square" rtlCol="0">
            <a:spAutoFit/>
          </a:bodyPr>
          <a:lstStyle/>
          <a:p>
            <a:r>
              <a:rPr lang="en-US" altLang="zh-CN" sz="4400" b="1" dirty="0">
                <a:solidFill>
                  <a:srgbClr val="000099"/>
                </a:solidFill>
              </a:rPr>
              <a:t>The  analysis software for XAS</a:t>
            </a:r>
            <a:endParaRPr lang="en-US" altLang="zh-CN" sz="4400" b="1" dirty="0">
              <a:solidFill>
                <a:srgbClr val="000099"/>
              </a:solidFill>
            </a:endParaRPr>
          </a:p>
        </p:txBody>
      </p:sp>
      <p:sp>
        <p:nvSpPr>
          <p:cNvPr id="3" name="文本框 2"/>
          <p:cNvSpPr txBox="1"/>
          <p:nvPr>
            <p:custDataLst>
              <p:tags r:id="rId17"/>
            </p:custDataLst>
          </p:nvPr>
        </p:nvSpPr>
        <p:spPr>
          <a:xfrm>
            <a:off x="9638699" y="4691203"/>
            <a:ext cx="887095" cy="368300"/>
          </a:xfrm>
          <a:prstGeom prst="rect">
            <a:avLst/>
          </a:prstGeom>
          <a:noFill/>
        </p:spPr>
        <p:txBody>
          <a:bodyPr wrap="square" rtlCol="0" anchor="t">
            <a:spAutoFit/>
          </a:bodyPr>
          <a:lstStyle/>
          <a:p>
            <a:r>
              <a:rPr lang="en-US" altLang="zh-CN" dirty="0">
                <a:sym typeface="+mn-ea"/>
              </a:rPr>
              <a:t>Offline</a:t>
            </a:r>
            <a:endParaRPr lang="en-US" altLang="zh-CN" dirty="0">
              <a:sym typeface="+mn-ea"/>
            </a:endParaRPr>
          </a:p>
        </p:txBody>
      </p:sp>
      <p:sp>
        <p:nvSpPr>
          <p:cNvPr id="13" name="文本框 12"/>
          <p:cNvSpPr txBox="1"/>
          <p:nvPr/>
        </p:nvSpPr>
        <p:spPr>
          <a:xfrm>
            <a:off x="8776369" y="4195903"/>
            <a:ext cx="1090930" cy="368300"/>
          </a:xfrm>
          <a:prstGeom prst="rect">
            <a:avLst/>
          </a:prstGeom>
          <a:noFill/>
        </p:spPr>
        <p:txBody>
          <a:bodyPr wrap="square" rtlCol="0">
            <a:spAutoFit/>
          </a:bodyPr>
          <a:lstStyle/>
          <a:p>
            <a:r>
              <a:rPr lang="en-US" altLang="zh-CN"/>
              <a:t>pyfitit</a:t>
            </a:r>
            <a:endParaRPr lang="en-US" altLang="zh-CN"/>
          </a:p>
        </p:txBody>
      </p:sp>
      <p:sp>
        <p:nvSpPr>
          <p:cNvPr id="14" name="文本框 13"/>
          <p:cNvSpPr txBox="1"/>
          <p:nvPr/>
        </p:nvSpPr>
        <p:spPr>
          <a:xfrm>
            <a:off x="307710" y="3676646"/>
            <a:ext cx="8131766" cy="706755"/>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HEPS: Massive real-time data</a:t>
            </a:r>
            <a:endParaRPr lang="en-US" altLang="zh-CN" sz="2000" b="1"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Users: Simple, customized and automatic operation, batch execution</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15440" y="66040"/>
            <a:ext cx="9436100" cy="768350"/>
          </a:xfrm>
          <a:prstGeom prst="rect">
            <a:avLst/>
          </a:prstGeom>
          <a:noFill/>
        </p:spPr>
        <p:txBody>
          <a:bodyPr wrap="square" rtlCol="0">
            <a:spAutoFit/>
          </a:bodyPr>
          <a:lstStyle/>
          <a:p>
            <a:r>
              <a:rPr lang="en-US" altLang="zh-CN" sz="4400" b="1" dirty="0">
                <a:solidFill>
                  <a:srgbClr val="000099"/>
                </a:solidFill>
                <a:latin typeface="Times New Roman" panose="02020603050405020304" pitchFamily="18" charset="0"/>
                <a:cs typeface="Times New Roman" panose="02020603050405020304" pitchFamily="18" charset="0"/>
              </a:rPr>
              <a:t>Framework</a:t>
            </a:r>
            <a:endParaRPr lang="en-US" altLang="zh-CN" sz="4400" b="1" dirty="0">
              <a:solidFill>
                <a:srgbClr val="000099"/>
              </a:solidFill>
              <a:latin typeface="Times New Roman" panose="02020603050405020304" pitchFamily="18" charset="0"/>
              <a:cs typeface="Times New Roman" panose="02020603050405020304" pitchFamily="18" charset="0"/>
            </a:endParaRPr>
          </a:p>
        </p:txBody>
      </p:sp>
      <p:sp>
        <p:nvSpPr>
          <p:cNvPr id="2" name="矩形: 圆角 1"/>
          <p:cNvSpPr/>
          <p:nvPr/>
        </p:nvSpPr>
        <p:spPr>
          <a:xfrm>
            <a:off x="6606362" y="3179402"/>
            <a:ext cx="2806996"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PCA/LCF</a:t>
            </a:r>
            <a:endParaRPr lang="en-US" altLang="zh-CN" b="1" dirty="0">
              <a:solidFill>
                <a:schemeClr val="tx1"/>
              </a:solidFill>
              <a:latin typeface="Times New Roman" panose="02020603050405020304" pitchFamily="18" charset="0"/>
              <a:cs typeface="Times New Roman" panose="02020603050405020304" pitchFamily="18" charset="0"/>
            </a:endParaRPr>
          </a:p>
        </p:txBody>
      </p:sp>
      <p:sp>
        <p:nvSpPr>
          <p:cNvPr id="3" name="矩形: 圆角 2"/>
          <p:cNvSpPr/>
          <p:nvPr/>
        </p:nvSpPr>
        <p:spPr>
          <a:xfrm>
            <a:off x="3640425" y="3179402"/>
            <a:ext cx="2806996"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err="1">
                <a:solidFill>
                  <a:schemeClr val="tx1"/>
                </a:solidFill>
                <a:latin typeface="Times New Roman" panose="02020603050405020304" pitchFamily="18" charset="0"/>
                <a:cs typeface="Times New Roman" panose="02020603050405020304" pitchFamily="18" charset="0"/>
              </a:rPr>
              <a:t>XASCurveMatch</a:t>
            </a:r>
            <a:endParaRPr lang="en-US" altLang="zh-CN" b="1" dirty="0" err="1">
              <a:solidFill>
                <a:schemeClr val="tx1"/>
              </a:solidFill>
              <a:latin typeface="Times New Roman" panose="02020603050405020304" pitchFamily="18" charset="0"/>
              <a:cs typeface="Times New Roman" panose="02020603050405020304" pitchFamily="18" charset="0"/>
            </a:endParaRPr>
          </a:p>
        </p:txBody>
      </p:sp>
      <p:sp>
        <p:nvSpPr>
          <p:cNvPr id="4" name="矩形 3"/>
          <p:cNvSpPr/>
          <p:nvPr/>
        </p:nvSpPr>
        <p:spPr>
          <a:xfrm>
            <a:off x="3640425" y="5234763"/>
            <a:ext cx="577293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Daisy</a:t>
            </a:r>
            <a:endParaRPr lang="en-US" altLang="zh-CN" b="1" dirty="0">
              <a:solidFill>
                <a:schemeClr val="tx1"/>
              </a:solidFill>
              <a:latin typeface="Times New Roman" panose="02020603050405020304" pitchFamily="18" charset="0"/>
              <a:cs typeface="Times New Roman" panose="02020603050405020304" pitchFamily="18" charset="0"/>
            </a:endParaRPr>
          </a:p>
          <a:p>
            <a:pPr algn="ctr"/>
            <a:r>
              <a:rPr lang="en-US" altLang="zh-CN" sz="1600" dirty="0">
                <a:solidFill>
                  <a:schemeClr val="tx1"/>
                </a:solidFill>
                <a:latin typeface="Times New Roman" panose="02020603050405020304" pitchFamily="18" charset="0"/>
                <a:cs typeface="Times New Roman" panose="02020603050405020304" pitchFamily="18" charset="0"/>
              </a:rPr>
              <a:t>(Provide rich interfaces and software and hardware resources, such as memory, high-speed I/O, GPU, CPU, </a:t>
            </a:r>
            <a:r>
              <a:rPr lang="en-US" altLang="zh-CN" sz="1600" dirty="0" err="1">
                <a:solidFill>
                  <a:schemeClr val="tx1"/>
                </a:solidFill>
                <a:latin typeface="Times New Roman" panose="02020603050405020304" pitchFamily="18" charset="0"/>
                <a:cs typeface="Times New Roman" panose="02020603050405020304" pitchFamily="18" charset="0"/>
              </a:rPr>
              <a:t>etc</a:t>
            </a:r>
            <a:r>
              <a:rPr lang="en-US" altLang="zh-CN" sz="1600" dirty="0">
                <a:solidFill>
                  <a:schemeClr val="tx1"/>
                </a:solidFill>
                <a:latin typeface="Times New Roman" panose="02020603050405020304" pitchFamily="18" charset="0"/>
                <a:cs typeface="Times New Roman" panose="02020603050405020304" pitchFamily="18" charset="0"/>
              </a:rPr>
              <a:t>)</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 name="矩形: 剪去左右顶角 6"/>
          <p:cNvSpPr/>
          <p:nvPr/>
        </p:nvSpPr>
        <p:spPr>
          <a:xfrm>
            <a:off x="3640423" y="1437302"/>
            <a:ext cx="5772933" cy="836754"/>
          </a:xfrm>
          <a:prstGeom prst="snip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Larch</a:t>
            </a:r>
            <a:endParaRPr lang="en-US" altLang="zh-CN" b="1" dirty="0">
              <a:solidFill>
                <a:schemeClr val="tx1"/>
              </a:solidFill>
              <a:latin typeface="Times New Roman" panose="02020603050405020304" pitchFamily="18" charset="0"/>
              <a:cs typeface="Times New Roman" panose="02020603050405020304" pitchFamily="18" charset="0"/>
            </a:endParaRPr>
          </a:p>
          <a:p>
            <a:pPr algn="ctr"/>
            <a:r>
              <a:rPr lang="en-US" altLang="zh-CN" sz="1600" dirty="0">
                <a:solidFill>
                  <a:schemeClr val="tx1"/>
                </a:solidFill>
                <a:latin typeface="Times New Roman" panose="02020603050405020304" pitchFamily="18" charset="0"/>
                <a:cs typeface="Times New Roman" panose="02020603050405020304" pitchFamily="18" charset="0"/>
              </a:rPr>
              <a:t>(</a:t>
            </a:r>
            <a:r>
              <a:rPr lang="en-US" altLang="zh-CN" sz="1600" dirty="0" err="1">
                <a:solidFill>
                  <a:schemeClr val="tx1"/>
                </a:solidFill>
                <a:latin typeface="Times New Roman" panose="02020603050405020304" pitchFamily="18" charset="0"/>
                <a:cs typeface="Times New Roman" panose="02020603050405020304" pitchFamily="18" charset="0"/>
              </a:rPr>
              <a:t>xraylarch</a:t>
            </a:r>
            <a:r>
              <a:rPr lang="en-US" altLang="zh-CN" sz="1600" dirty="0">
                <a:solidFill>
                  <a:schemeClr val="tx1"/>
                </a:solidFill>
                <a:latin typeface="Times New Roman" panose="02020603050405020304" pitchFamily="18" charset="0"/>
                <a:cs typeface="Times New Roman" panose="02020603050405020304" pitchFamily="18" charset="0"/>
              </a:rPr>
              <a:t>, Larch is a open-source library and set of applications for processing and analyzing X-ray absorption </a:t>
            </a: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8" name="圆柱体 7"/>
          <p:cNvSpPr/>
          <p:nvPr/>
        </p:nvSpPr>
        <p:spPr>
          <a:xfrm>
            <a:off x="1383939" y="2607902"/>
            <a:ext cx="1451344" cy="1143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r>
              <a:rPr lang="en-US" altLang="zh-CN" b="1" dirty="0">
                <a:solidFill>
                  <a:schemeClr val="tx1"/>
                </a:solidFill>
                <a:latin typeface="Times New Roman" panose="02020603050405020304" pitchFamily="18" charset="0"/>
                <a:cs typeface="Times New Roman" panose="02020603050405020304" pitchFamily="18" charset="0"/>
              </a:rPr>
              <a:t>Experimenta</a:t>
            </a:r>
            <a:r>
              <a:rPr lang="en-US" altLang="zh-CN" dirty="0">
                <a:solidFill>
                  <a:srgbClr val="333333"/>
                </a:solidFill>
                <a:latin typeface="Times New Roman" panose="02020603050405020304" pitchFamily="18" charset="0"/>
                <a:cs typeface="Times New Roman" panose="02020603050405020304" pitchFamily="18" charset="0"/>
              </a:rPr>
              <a:t>l</a:t>
            </a:r>
            <a:endParaRPr lang="en-US" altLang="zh-CN" dirty="0">
              <a:solidFill>
                <a:srgbClr val="333333"/>
              </a:solidFill>
              <a:latin typeface="Times New Roman" panose="02020603050405020304" pitchFamily="18" charset="0"/>
              <a:cs typeface="Times New Roman" panose="02020603050405020304" pitchFamily="18" charset="0"/>
            </a:endParaRPr>
          </a:p>
          <a:p>
            <a:pPr algn="ctr" rtl="0"/>
            <a:r>
              <a:rPr lang="en-US" altLang="zh-CN" b="1" dirty="0">
                <a:solidFill>
                  <a:schemeClr val="tx1"/>
                </a:solidFill>
                <a:latin typeface="Times New Roman" panose="02020603050405020304" pitchFamily="18" charset="0"/>
                <a:cs typeface="Times New Roman" panose="02020603050405020304" pitchFamily="18" charset="0"/>
              </a:rPr>
              <a:t>database</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9" name="圆柱体 8"/>
          <p:cNvSpPr/>
          <p:nvPr/>
        </p:nvSpPr>
        <p:spPr>
          <a:xfrm>
            <a:off x="1383939" y="3948891"/>
            <a:ext cx="1451345" cy="1143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The Materials Project</a:t>
            </a:r>
            <a:endParaRPr lang="en-US" altLang="zh-CN" b="1" dirty="0">
              <a:solidFill>
                <a:schemeClr val="tx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578934" y="2167846"/>
            <a:ext cx="1387549" cy="36830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Database</a:t>
            </a:r>
            <a:endParaRPr lang="en-US" altLang="zh-CN" dirty="0">
              <a:latin typeface="Times New Roman" panose="02020603050405020304" pitchFamily="18" charset="0"/>
              <a:cs typeface="Times New Roman" panose="02020603050405020304" pitchFamily="18" charset="0"/>
            </a:endParaRPr>
          </a:p>
        </p:txBody>
      </p:sp>
      <p:sp>
        <p:nvSpPr>
          <p:cNvPr id="11" name="矩形: 剪去单角 10"/>
          <p:cNvSpPr/>
          <p:nvPr/>
        </p:nvSpPr>
        <p:spPr>
          <a:xfrm>
            <a:off x="10192526" y="1437302"/>
            <a:ext cx="513908" cy="4940461"/>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UI</a:t>
            </a:r>
            <a:endParaRPr lang="en-US" altLang="zh-CN" b="1" dirty="0">
              <a:solidFill>
                <a:schemeClr val="tx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501410" y="1018013"/>
            <a:ext cx="2101704" cy="369332"/>
          </a:xfrm>
          <a:prstGeom prst="rect">
            <a:avLst/>
          </a:prstGeom>
          <a:noFill/>
        </p:spPr>
        <p:txBody>
          <a:bodyPr wrap="square" rtlCol="0">
            <a:spAutoFit/>
          </a:bodyPr>
          <a:lstStyle/>
          <a:p>
            <a:r>
              <a:rPr lang="en-US" altLang="zh-CN" b="0" i="0" dirty="0">
                <a:solidFill>
                  <a:srgbClr val="333333"/>
                </a:solidFill>
                <a:effectLst/>
                <a:latin typeface="Times New Roman" panose="02020603050405020304" pitchFamily="18" charset="0"/>
                <a:cs typeface="Times New Roman" panose="02020603050405020304" pitchFamily="18" charset="0"/>
              </a:rPr>
              <a:t>User Interaction</a:t>
            </a:r>
            <a:endParaRPr lang="en-US" altLang="zh-CN" b="0" i="0" dirty="0">
              <a:solidFill>
                <a:srgbClr val="333333"/>
              </a:solidFill>
              <a:effectLst/>
              <a:latin typeface="Times New Roman" panose="02020603050405020304" pitchFamily="18" charset="0"/>
              <a:cs typeface="Times New Roman" panose="02020603050405020304" pitchFamily="18" charset="0"/>
            </a:endParaRPr>
          </a:p>
        </p:txBody>
      </p:sp>
      <p:cxnSp>
        <p:nvCxnSpPr>
          <p:cNvPr id="14" name="直接箭头连接符 13"/>
          <p:cNvCxnSpPr>
            <a:endCxn id="3" idx="2"/>
          </p:cNvCxnSpPr>
          <p:nvPr/>
        </p:nvCxnSpPr>
        <p:spPr>
          <a:xfrm flipV="1">
            <a:off x="5043923" y="4322402"/>
            <a:ext cx="0" cy="9123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2" idx="2"/>
          </p:cNvCxnSpPr>
          <p:nvPr/>
        </p:nvCxnSpPr>
        <p:spPr>
          <a:xfrm flipV="1">
            <a:off x="8009860" y="4322402"/>
            <a:ext cx="0" cy="8611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580868" y="4594802"/>
            <a:ext cx="2101704" cy="369332"/>
          </a:xfrm>
          <a:prstGeom prst="rect">
            <a:avLst/>
          </a:prstGeom>
          <a:noFill/>
        </p:spPr>
        <p:txBody>
          <a:bodyPr wrap="square" rtlCol="0">
            <a:spAutoFit/>
          </a:bodyPr>
          <a:lstStyle/>
          <a:p>
            <a:pPr algn="ctr"/>
            <a:r>
              <a:rPr lang="en-US" altLang="zh-CN" dirty="0">
                <a:solidFill>
                  <a:srgbClr val="333333"/>
                </a:solidFill>
                <a:latin typeface="Times New Roman" panose="02020603050405020304" pitchFamily="18" charset="0"/>
                <a:cs typeface="Times New Roman" panose="02020603050405020304" pitchFamily="18" charset="0"/>
              </a:rPr>
              <a:t>Interfaces</a:t>
            </a:r>
            <a:endParaRPr lang="en-US" altLang="zh-CN" dirty="0">
              <a:solidFill>
                <a:srgbClr val="333333"/>
              </a:solidFill>
              <a:latin typeface="Times New Roman" panose="02020603050405020304" pitchFamily="18" charset="0"/>
              <a:cs typeface="Times New Roman" panose="02020603050405020304" pitchFamily="18" charset="0"/>
            </a:endParaRPr>
          </a:p>
        </p:txBody>
      </p:sp>
      <p:cxnSp>
        <p:nvCxnSpPr>
          <p:cNvPr id="20" name="直接箭头连接符 19"/>
          <p:cNvCxnSpPr>
            <a:stCxn id="8" idx="4"/>
          </p:cNvCxnSpPr>
          <p:nvPr/>
        </p:nvCxnSpPr>
        <p:spPr>
          <a:xfrm>
            <a:off x="2835283" y="3179402"/>
            <a:ext cx="805141" cy="24959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9" idx="4"/>
          </p:cNvCxnSpPr>
          <p:nvPr/>
        </p:nvCxnSpPr>
        <p:spPr>
          <a:xfrm flipV="1">
            <a:off x="2835284" y="4073733"/>
            <a:ext cx="823565" cy="44665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625151" y="3616667"/>
            <a:ext cx="1199433" cy="369332"/>
          </a:xfrm>
          <a:prstGeom prst="rect">
            <a:avLst/>
          </a:prstGeom>
          <a:noFill/>
        </p:spPr>
        <p:txBody>
          <a:bodyPr wrap="square" rtlCol="0">
            <a:spAutoFit/>
          </a:bodyPr>
          <a:lstStyle/>
          <a:p>
            <a:pPr algn="ctr"/>
            <a:r>
              <a:rPr lang="en-US" altLang="zh-CN" dirty="0">
                <a:solidFill>
                  <a:srgbClr val="333333"/>
                </a:solidFill>
                <a:latin typeface="Times New Roman" panose="02020603050405020304" pitchFamily="18" charset="0"/>
                <a:cs typeface="Times New Roman" panose="02020603050405020304" pitchFamily="18" charset="0"/>
              </a:rPr>
              <a:t>Match</a:t>
            </a:r>
            <a:endParaRPr lang="en-US" altLang="zh-CN" dirty="0">
              <a:solidFill>
                <a:srgbClr val="333333"/>
              </a:solidFill>
              <a:latin typeface="Times New Roman" panose="02020603050405020304" pitchFamily="18" charset="0"/>
              <a:cs typeface="Times New Roman" panose="02020603050405020304" pitchFamily="18" charset="0"/>
            </a:endParaRPr>
          </a:p>
        </p:txBody>
      </p:sp>
      <p:cxnSp>
        <p:nvCxnSpPr>
          <p:cNvPr id="27" name="直接箭头连接符 26"/>
          <p:cNvCxnSpPr/>
          <p:nvPr/>
        </p:nvCxnSpPr>
        <p:spPr>
          <a:xfrm flipV="1">
            <a:off x="6526890" y="2915356"/>
            <a:ext cx="0" cy="1605035"/>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5043923" y="2267041"/>
            <a:ext cx="0" cy="91236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8009860" y="2298453"/>
            <a:ext cx="0" cy="91236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237853" y="2514895"/>
            <a:ext cx="2101704" cy="369332"/>
          </a:xfrm>
          <a:prstGeom prst="rect">
            <a:avLst/>
          </a:prstGeom>
          <a:noFill/>
        </p:spPr>
        <p:txBody>
          <a:bodyPr wrap="square" rtlCol="0">
            <a:spAutoFit/>
          </a:bodyPr>
          <a:lstStyle/>
          <a:p>
            <a:pPr algn="ctr"/>
            <a:r>
              <a:rPr lang="en-US" altLang="zh-CN" dirty="0">
                <a:solidFill>
                  <a:srgbClr val="333333"/>
                </a:solidFill>
                <a:latin typeface="Times New Roman" panose="02020603050405020304" pitchFamily="18" charset="0"/>
                <a:cs typeface="Times New Roman" panose="02020603050405020304" pitchFamily="18" charset="0"/>
              </a:rPr>
              <a:t>e0 judgment</a:t>
            </a:r>
            <a:endParaRPr lang="en-US" altLang="zh-CN" dirty="0">
              <a:solidFill>
                <a:srgbClr val="333333"/>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7998912" y="2325266"/>
            <a:ext cx="1772407" cy="830997"/>
          </a:xfrm>
          <a:prstGeom prst="rect">
            <a:avLst/>
          </a:prstGeom>
          <a:noFill/>
        </p:spPr>
        <p:txBody>
          <a:bodyPr wrap="square" rtlCol="0">
            <a:spAutoFit/>
          </a:bodyPr>
          <a:lstStyle/>
          <a:p>
            <a:r>
              <a:rPr lang="en-US" altLang="zh-CN" sz="1600" dirty="0">
                <a:solidFill>
                  <a:srgbClr val="333333"/>
                </a:solidFill>
                <a:latin typeface="Times New Roman" panose="02020603050405020304" pitchFamily="18" charset="0"/>
                <a:cs typeface="Times New Roman" panose="02020603050405020304" pitchFamily="18" charset="0"/>
              </a:rPr>
              <a:t>normalization;</a:t>
            </a:r>
            <a:endParaRPr lang="en-US" altLang="zh-CN" sz="1600" dirty="0">
              <a:solidFill>
                <a:srgbClr val="333333"/>
              </a:solidFill>
              <a:latin typeface="Times New Roman" panose="02020603050405020304" pitchFamily="18" charset="0"/>
              <a:cs typeface="Times New Roman" panose="02020603050405020304" pitchFamily="18" charset="0"/>
            </a:endParaRPr>
          </a:p>
          <a:p>
            <a:r>
              <a:rPr lang="en-US" altLang="zh-CN" sz="1600" dirty="0" err="1">
                <a:solidFill>
                  <a:srgbClr val="333333"/>
                </a:solidFill>
                <a:latin typeface="Times New Roman" panose="02020603050405020304" pitchFamily="18" charset="0"/>
                <a:cs typeface="Times New Roman" panose="02020603050405020304" pitchFamily="18" charset="0"/>
              </a:rPr>
              <a:t>pca</a:t>
            </a:r>
            <a:r>
              <a:rPr lang="en-US" altLang="zh-CN" sz="1600" dirty="0">
                <a:solidFill>
                  <a:srgbClr val="333333"/>
                </a:solidFill>
                <a:latin typeface="Times New Roman" panose="02020603050405020304" pitchFamily="18" charset="0"/>
                <a:cs typeface="Times New Roman" panose="02020603050405020304" pitchFamily="18" charset="0"/>
              </a:rPr>
              <a:t> train, </a:t>
            </a:r>
            <a:r>
              <a:rPr lang="en-US" altLang="zh-CN" sz="1600" dirty="0" err="1">
                <a:solidFill>
                  <a:srgbClr val="333333"/>
                </a:solidFill>
                <a:latin typeface="Times New Roman" panose="02020603050405020304" pitchFamily="18" charset="0"/>
                <a:cs typeface="Times New Roman" panose="02020603050405020304" pitchFamily="18" charset="0"/>
              </a:rPr>
              <a:t>pca</a:t>
            </a:r>
            <a:r>
              <a:rPr lang="en-US" altLang="zh-CN" sz="1600" dirty="0">
                <a:solidFill>
                  <a:srgbClr val="333333"/>
                </a:solidFill>
                <a:latin typeface="Times New Roman" panose="02020603050405020304" pitchFamily="18" charset="0"/>
                <a:cs typeface="Times New Roman" panose="02020603050405020304" pitchFamily="18" charset="0"/>
              </a:rPr>
              <a:t> fit;</a:t>
            </a:r>
            <a:endParaRPr lang="en-US" altLang="zh-CN" sz="1600" dirty="0">
              <a:solidFill>
                <a:srgbClr val="333333"/>
              </a:solidFill>
              <a:latin typeface="Times New Roman" panose="02020603050405020304" pitchFamily="18" charset="0"/>
              <a:cs typeface="Times New Roman" panose="02020603050405020304" pitchFamily="18" charset="0"/>
            </a:endParaRPr>
          </a:p>
          <a:p>
            <a:r>
              <a:rPr lang="en-US" altLang="zh-CN" sz="1600" dirty="0" err="1">
                <a:solidFill>
                  <a:srgbClr val="333333"/>
                </a:solidFill>
                <a:latin typeface="Times New Roman" panose="02020603050405020304" pitchFamily="18" charset="0"/>
                <a:cs typeface="Times New Roman" panose="02020603050405020304" pitchFamily="18" charset="0"/>
              </a:rPr>
              <a:t>lcf</a:t>
            </a:r>
            <a:r>
              <a:rPr lang="en-US" altLang="zh-CN" sz="1600" dirty="0">
                <a:solidFill>
                  <a:srgbClr val="333333"/>
                </a:solidFill>
                <a:latin typeface="Times New Roman" panose="02020603050405020304" pitchFamily="18" charset="0"/>
                <a:cs typeface="Times New Roman" panose="02020603050405020304" pitchFamily="18" charset="0"/>
              </a:rPr>
              <a:t> fit;</a:t>
            </a:r>
            <a:endParaRPr lang="zh-CN" altLang="en-US" sz="1600" dirty="0">
              <a:latin typeface="Times New Roman" panose="02020603050405020304" pitchFamily="18" charset="0"/>
              <a:cs typeface="Times New Roman" panose="02020603050405020304" pitchFamily="18" charset="0"/>
            </a:endParaRPr>
          </a:p>
        </p:txBody>
      </p:sp>
      <p:cxnSp>
        <p:nvCxnSpPr>
          <p:cNvPr id="35" name="直接箭头连接符 34"/>
          <p:cNvCxnSpPr/>
          <p:nvPr/>
        </p:nvCxnSpPr>
        <p:spPr>
          <a:xfrm>
            <a:off x="9664995" y="3750902"/>
            <a:ext cx="4625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5623" y="2994736"/>
            <a:ext cx="1493311" cy="36830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Locally built </a:t>
            </a:r>
            <a:endParaRPr lang="en-US" altLang="zh-CN"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13249" y="5091891"/>
            <a:ext cx="3594669" cy="1198880"/>
          </a:xfrm>
          <a:prstGeom prst="rect">
            <a:avLst/>
          </a:prstGeom>
          <a:noFill/>
        </p:spPr>
        <p:txBody>
          <a:bodyPr wrap="square" rtlCol="0">
            <a:spAutoFit/>
          </a:bodyPr>
          <a:lstStyle/>
          <a:p>
            <a:r>
              <a:rPr lang="en-US" altLang="zh-CN" dirty="0">
                <a:solidFill>
                  <a:srgbClr val="363636"/>
                </a:solidFill>
                <a:latin typeface="Times New Roman" panose="02020603050405020304" pitchFamily="18" charset="0"/>
                <a:cs typeface="Times New Roman" panose="02020603050405020304" pitchFamily="18" charset="0"/>
              </a:rPr>
              <a:t>The Materials Project is an open-access database offering thousands of materials and dozens of properties. (both real and hypothetical</a:t>
            </a:r>
            <a:r>
              <a:rPr lang="zh-CN" altLang="en-US" dirty="0">
                <a:solidFill>
                  <a:srgbClr val="363636"/>
                </a:solidFill>
                <a:latin typeface="Times New Roman" panose="02020603050405020304" pitchFamily="18" charset="0"/>
                <a:cs typeface="Times New Roman" panose="02020603050405020304" pitchFamily="18" charset="0"/>
              </a:rPr>
              <a:t>）</a:t>
            </a:r>
            <a:endParaRPr lang="en-US" altLang="zh-CN" i="0" dirty="0">
              <a:solidFill>
                <a:srgbClr val="363636"/>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2749" y="66040"/>
            <a:ext cx="5340056" cy="769441"/>
          </a:xfrm>
          <a:prstGeom prst="rect">
            <a:avLst/>
          </a:prstGeom>
          <a:noFill/>
        </p:spPr>
        <p:txBody>
          <a:bodyPr wrap="square" rtlCol="0">
            <a:spAutoFit/>
          </a:bodyPr>
          <a:lstStyle/>
          <a:p>
            <a:r>
              <a:rPr lang="en-US" altLang="zh-CN" sz="4400" b="1" dirty="0" err="1">
                <a:solidFill>
                  <a:srgbClr val="000099"/>
                </a:solidFill>
              </a:rPr>
              <a:t>XASCurveMatch</a:t>
            </a:r>
            <a:r>
              <a:rPr lang="en-US" altLang="zh-CN" sz="4400" b="1" dirty="0">
                <a:solidFill>
                  <a:srgbClr val="000099"/>
                </a:solidFill>
              </a:rPr>
              <a:t>-daisy</a:t>
            </a:r>
            <a:endParaRPr lang="en-US" altLang="zh-CN" sz="4400" b="1" dirty="0">
              <a:solidFill>
                <a:srgbClr val="000099"/>
              </a:solidFill>
            </a:endParaRPr>
          </a:p>
        </p:txBody>
      </p:sp>
      <p:sp>
        <p:nvSpPr>
          <p:cNvPr id="8" name="文本框 7"/>
          <p:cNvSpPr txBox="1"/>
          <p:nvPr/>
        </p:nvSpPr>
        <p:spPr>
          <a:xfrm>
            <a:off x="360143" y="1227366"/>
            <a:ext cx="11034038" cy="706755"/>
          </a:xfrm>
          <a:prstGeom prst="rect">
            <a:avLst/>
          </a:prstGeom>
          <a:noFill/>
        </p:spPr>
        <p:txBody>
          <a:bodyPr wrap="square" rtlCol="0">
            <a:spAutoFit/>
          </a:bodyPr>
          <a:lstStyle/>
          <a:p>
            <a:r>
              <a:rPr lang="en-US" altLang="zh-CN" sz="2000" b="1" dirty="0">
                <a:solidFill>
                  <a:schemeClr val="accent6"/>
                </a:solidFill>
                <a:latin typeface="Times New Roman" panose="02020603050405020304" pitchFamily="18" charset="0"/>
                <a:cs typeface="Times New Roman" panose="02020603050405020304" pitchFamily="18" charset="0"/>
              </a:rPr>
              <a:t>Functions: </a:t>
            </a:r>
            <a:r>
              <a:rPr lang="en-US" altLang="zh-CN" sz="2000" b="1" dirty="0">
                <a:latin typeface="Times New Roman" panose="02020603050405020304" pitchFamily="18" charset="0"/>
                <a:cs typeface="Times New Roman" panose="02020603050405020304" pitchFamily="18" charset="0"/>
              </a:rPr>
              <a:t>It provide the spectral lines in the database which are most similar to the input spectral lines.</a:t>
            </a:r>
            <a:endParaRPr lang="zh-CN" altLang="en-US" sz="2000" b="1" dirty="0">
              <a:latin typeface="Times New Roman" panose="02020603050405020304" pitchFamily="18" charset="0"/>
              <a:cs typeface="Times New Roman" panose="02020603050405020304" pitchFamily="18" charset="0"/>
            </a:endParaRPr>
          </a:p>
        </p:txBody>
      </p:sp>
      <p:grpSp>
        <p:nvGrpSpPr>
          <p:cNvPr id="31" name="组合 30"/>
          <p:cNvGrpSpPr/>
          <p:nvPr/>
        </p:nvGrpSpPr>
        <p:grpSpPr>
          <a:xfrm>
            <a:off x="1028847" y="2115879"/>
            <a:ext cx="10241665" cy="4039092"/>
            <a:chOff x="1682749" y="2264753"/>
            <a:chExt cx="8911736" cy="3587191"/>
          </a:xfrm>
        </p:grpSpPr>
        <p:sp>
          <p:nvSpPr>
            <p:cNvPr id="10" name="Rounded Rectangle 4"/>
            <p:cNvSpPr txBox="1"/>
            <p:nvPr/>
          </p:nvSpPr>
          <p:spPr>
            <a:xfrm>
              <a:off x="1797192" y="2264753"/>
              <a:ext cx="8720432" cy="802512"/>
            </a:xfrm>
            <a:prstGeom prst="rect">
              <a:avLst/>
            </a:prstGeom>
            <a:solidFill>
              <a:srgbClr val="8064A2">
                <a:lumMod val="20000"/>
                <a:lumOff val="80000"/>
              </a:srgbClr>
            </a:solidFill>
            <a:ln>
              <a:noFill/>
            </a:ln>
            <a:effectLst/>
          </p:spPr>
          <p:txBody>
            <a:bodyPr spcFirstLastPara="0" vert="horz" wrap="square" lIns="76200" tIns="76200" rIns="76200" bIns="76200" numCol="1" spcCol="1270" anchor="ctr" anchorCtr="0">
              <a:noAutofit/>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algn="ctr" defTabSz="889000" eaLnBrk="1" fontAlgn="auto" latinLnBrk="0" hangingPunct="1">
                <a:lnSpc>
                  <a:spcPct val="90000"/>
                </a:lnSpc>
                <a:spcBef>
                  <a:spcPts val="0"/>
                </a:spcBef>
                <a:spcAft>
                  <a:spcPct val="3500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mj-lt"/>
                  <a:ea typeface="微软雅黑" panose="020B0503020204020204" charset="-122"/>
                  <a:cs typeface="+mn-cs"/>
                </a:rPr>
                <a:t>Absorption spectrum matching technology route</a:t>
              </a:r>
              <a:endParaRPr kumimoji="0" lang="zh-CN" altLang="en-US" sz="2000" b="0" i="0" u="none" strike="noStrike" kern="0" cap="none" spc="0" normalizeH="0" baseline="0" noProof="0" dirty="0">
                <a:ln>
                  <a:noFill/>
                </a:ln>
                <a:solidFill>
                  <a:prstClr val="black"/>
                </a:solidFill>
                <a:effectLst/>
                <a:uLnTx/>
                <a:uFillTx/>
                <a:latin typeface="+mj-lt"/>
                <a:ea typeface="微软雅黑" panose="020B0503020204020204" charset="-122"/>
                <a:cs typeface="+mn-cs"/>
              </a:endParaRPr>
            </a:p>
          </p:txBody>
        </p:sp>
        <p:graphicFrame>
          <p:nvGraphicFramePr>
            <p:cNvPr id="13" name="Diagram 3"/>
            <p:cNvGraphicFramePr/>
            <p:nvPr/>
          </p:nvGraphicFramePr>
          <p:xfrm>
            <a:off x="1797192" y="3203604"/>
            <a:ext cx="8797293" cy="76664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4" name="组合 13"/>
            <p:cNvGrpSpPr/>
            <p:nvPr/>
          </p:nvGrpSpPr>
          <p:grpSpPr>
            <a:xfrm>
              <a:off x="4113764" y="4137058"/>
              <a:ext cx="1763398" cy="1539184"/>
              <a:chOff x="1472493" y="3470158"/>
              <a:chExt cx="1314450" cy="1493821"/>
            </a:xfrm>
          </p:grpSpPr>
          <p:sp>
            <p:nvSpPr>
              <p:cNvPr id="27" name="圆角矩形 4"/>
              <p:cNvSpPr>
                <a:spLocks noChangeAspect="1"/>
              </p:cNvSpPr>
              <p:nvPr/>
            </p:nvSpPr>
            <p:spPr bwMode="auto">
              <a:xfrm>
                <a:off x="1525328" y="3526700"/>
                <a:ext cx="1221884" cy="412260"/>
              </a:xfrm>
              <a:prstGeom prst="roundRect">
                <a:avLst/>
              </a:prstGeom>
              <a:solidFill>
                <a:srgbClr val="D3AE9E"/>
              </a:solidFill>
              <a:ln w="9525" cap="flat" cmpd="sng" algn="ctr">
                <a:solidFill>
                  <a:srgbClr val="D3AE9E"/>
                </a:solidFill>
                <a:prstDash val="solid"/>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rPr>
                  <a:t>Determine absorption atoms by e0</a:t>
                </a:r>
                <a:endParaRPr kumimoji="0" lang="zh-CN" altLang="en-US" sz="1200" b="0" i="0" u="none" strike="noStrike" kern="0" cap="none" spc="0" normalizeH="0" baseline="0" noProof="0" dirty="0">
                  <a:ln>
                    <a:noFill/>
                  </a:ln>
                  <a:solidFill>
                    <a:prstClr val="black"/>
                  </a:solidFill>
                  <a:effectLst/>
                  <a:uLnTx/>
                  <a:uFillTx/>
                  <a:latin typeface="+mj-lt"/>
                  <a:ea typeface="微软雅黑" panose="020B0503020204020204" charset="-122"/>
                </a:endParaRPr>
              </a:p>
            </p:txBody>
          </p:sp>
          <p:sp>
            <p:nvSpPr>
              <p:cNvPr id="28" name="圆角矩形 4"/>
              <p:cNvSpPr>
                <a:spLocks noChangeAspect="1"/>
              </p:cNvSpPr>
              <p:nvPr/>
            </p:nvSpPr>
            <p:spPr bwMode="auto">
              <a:xfrm>
                <a:off x="1525328" y="4002422"/>
                <a:ext cx="1221884" cy="412260"/>
              </a:xfrm>
              <a:prstGeom prst="roundRect">
                <a:avLst/>
              </a:prstGeom>
              <a:solidFill>
                <a:srgbClr val="D3AE9E"/>
              </a:solidFill>
              <a:ln w="9525" cap="flat" cmpd="sng" algn="ctr">
                <a:solidFill>
                  <a:srgbClr val="D3AE9E"/>
                </a:solidFill>
                <a:prstDash val="solid"/>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rPr>
                  <a:t>Select a database to obtain data(local or </a:t>
                </a:r>
                <a:r>
                  <a:rPr kumimoji="0" lang="en-US" altLang="zh-CN" sz="1200" b="0" i="0" u="none" strike="noStrike" kern="0" cap="none" spc="0" normalizeH="0" baseline="0" noProof="0" dirty="0" err="1">
                    <a:ln>
                      <a:noFill/>
                    </a:ln>
                    <a:solidFill>
                      <a:prstClr val="black"/>
                    </a:solidFill>
                    <a:effectLst/>
                    <a:uLnTx/>
                    <a:uFillTx/>
                    <a:latin typeface="+mj-lt"/>
                    <a:ea typeface="微软雅黑" panose="020B0503020204020204" charset="-122"/>
                  </a:rPr>
                  <a:t>mp</a:t>
                </a:r>
                <a:r>
                  <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rPr>
                  <a:t>)</a:t>
                </a:r>
                <a:endParaRPr kumimoji="0" lang="zh-CN" altLang="en-US" sz="1200" b="0" i="0" u="none" strike="noStrike" kern="0" cap="none" spc="0" normalizeH="0" baseline="0" noProof="0" dirty="0">
                  <a:ln>
                    <a:noFill/>
                  </a:ln>
                  <a:solidFill>
                    <a:prstClr val="black"/>
                  </a:solidFill>
                  <a:effectLst/>
                  <a:uLnTx/>
                  <a:uFillTx/>
                  <a:latin typeface="+mj-lt"/>
                  <a:ea typeface="微软雅黑" panose="020B0503020204020204" charset="-122"/>
                </a:endParaRPr>
              </a:p>
            </p:txBody>
          </p:sp>
          <p:sp>
            <p:nvSpPr>
              <p:cNvPr id="29" name="圆角矩形 4"/>
              <p:cNvSpPr>
                <a:spLocks noChangeAspect="1"/>
              </p:cNvSpPr>
              <p:nvPr/>
            </p:nvSpPr>
            <p:spPr bwMode="auto">
              <a:xfrm>
                <a:off x="1509987" y="4483693"/>
                <a:ext cx="1221884" cy="412260"/>
              </a:xfrm>
              <a:prstGeom prst="roundRect">
                <a:avLst/>
              </a:prstGeom>
              <a:solidFill>
                <a:srgbClr val="D3AE9E"/>
              </a:solidFill>
              <a:ln w="9525" cap="flat" cmpd="sng" algn="ctr">
                <a:solidFill>
                  <a:srgbClr val="D3AE9E"/>
                </a:solidFill>
                <a:prstDash val="solid"/>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rPr>
                  <a:t>Select overlapping areas</a:t>
                </a:r>
                <a:endPar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1200" b="0" kern="0" dirty="0">
                    <a:solidFill>
                      <a:prstClr val="black"/>
                    </a:solidFill>
                    <a:latin typeface="+mj-lt"/>
                    <a:ea typeface="微软雅黑" panose="020B0503020204020204" charset="-122"/>
                  </a:rPr>
                  <a:t>(range of energy)</a:t>
                </a:r>
                <a:endParaRPr kumimoji="0" lang="zh-CN" altLang="en-US" sz="1200" b="0" i="0" u="none" strike="noStrike" kern="0" cap="none" spc="0" normalizeH="0" baseline="0" noProof="0" dirty="0">
                  <a:ln>
                    <a:noFill/>
                  </a:ln>
                  <a:solidFill>
                    <a:prstClr val="black"/>
                  </a:solidFill>
                  <a:effectLst/>
                  <a:uLnTx/>
                  <a:uFillTx/>
                  <a:latin typeface="+mj-lt"/>
                  <a:ea typeface="微软雅黑" panose="020B0503020204020204" charset="-122"/>
                </a:endParaRPr>
              </a:p>
            </p:txBody>
          </p:sp>
          <p:sp>
            <p:nvSpPr>
              <p:cNvPr id="30" name="圆角矩形 53"/>
              <p:cNvSpPr/>
              <p:nvPr/>
            </p:nvSpPr>
            <p:spPr bwMode="auto">
              <a:xfrm>
                <a:off x="1472493" y="3470158"/>
                <a:ext cx="1314450" cy="1493821"/>
              </a:xfrm>
              <a:prstGeom prst="roundRect">
                <a:avLst>
                  <a:gd name="adj" fmla="val 6398"/>
                </a:avLst>
              </a:prstGeom>
              <a:noFill/>
              <a:ln w="28575" cap="flat" cmpd="sng" algn="ctr">
                <a:solidFill>
                  <a:srgbClr val="D3AE9E"/>
                </a:solidFill>
                <a:prstDash val="dash"/>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mj-lt"/>
                  <a:ea typeface="微软雅黑" panose="020B0503020204020204" charset="-122"/>
                </a:endParaRPr>
              </a:p>
            </p:txBody>
          </p:sp>
        </p:grpSp>
        <p:grpSp>
          <p:nvGrpSpPr>
            <p:cNvPr id="16" name="组合 15"/>
            <p:cNvGrpSpPr/>
            <p:nvPr/>
          </p:nvGrpSpPr>
          <p:grpSpPr>
            <a:xfrm>
              <a:off x="6460738" y="4141110"/>
              <a:ext cx="1805043" cy="1513527"/>
              <a:chOff x="3008054" y="3485993"/>
              <a:chExt cx="1303469" cy="1477985"/>
            </a:xfrm>
          </p:grpSpPr>
          <p:grpSp>
            <p:nvGrpSpPr>
              <p:cNvPr id="22" name="组合 21"/>
              <p:cNvGrpSpPr/>
              <p:nvPr/>
            </p:nvGrpSpPr>
            <p:grpSpPr>
              <a:xfrm>
                <a:off x="3059631" y="3555337"/>
                <a:ext cx="1218398" cy="1356452"/>
                <a:chOff x="3059631" y="3555337"/>
                <a:chExt cx="1218398" cy="1356452"/>
              </a:xfrm>
            </p:grpSpPr>
            <p:sp>
              <p:nvSpPr>
                <p:cNvPr id="24" name="圆角矩形 4"/>
                <p:cNvSpPr>
                  <a:spLocks noChangeAspect="1"/>
                </p:cNvSpPr>
                <p:nvPr/>
              </p:nvSpPr>
              <p:spPr bwMode="auto">
                <a:xfrm>
                  <a:off x="3066353" y="3555337"/>
                  <a:ext cx="1211676" cy="412260"/>
                </a:xfrm>
                <a:prstGeom prst="roundRect">
                  <a:avLst/>
                </a:prstGeom>
                <a:solidFill>
                  <a:srgbClr val="D5BF9C"/>
                </a:solidFill>
                <a:ln w="9525" cap="flat" cmpd="sng" algn="ctr">
                  <a:solidFill>
                    <a:srgbClr val="D5BF9C"/>
                  </a:solidFill>
                  <a:prstDash val="solid"/>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rPr>
                    <a:t>Energy shift processing</a:t>
                  </a:r>
                  <a:endParaRPr kumimoji="0" lang="zh-CN" altLang="en-US" sz="1200" b="0" i="0" u="none" strike="noStrike" kern="0" cap="none" spc="0" normalizeH="0" baseline="0" noProof="0" dirty="0">
                    <a:ln>
                      <a:noFill/>
                    </a:ln>
                    <a:solidFill>
                      <a:prstClr val="black"/>
                    </a:solidFill>
                    <a:effectLst/>
                    <a:uLnTx/>
                    <a:uFillTx/>
                    <a:latin typeface="+mj-lt"/>
                    <a:ea typeface="微软雅黑" panose="020B0503020204020204" charset="-122"/>
                  </a:endParaRPr>
                </a:p>
              </p:txBody>
            </p:sp>
            <p:sp>
              <p:nvSpPr>
                <p:cNvPr id="25" name="圆角矩形 4"/>
                <p:cNvSpPr>
                  <a:spLocks noChangeAspect="1"/>
                </p:cNvSpPr>
                <p:nvPr/>
              </p:nvSpPr>
              <p:spPr bwMode="auto">
                <a:xfrm>
                  <a:off x="3059631" y="4026747"/>
                  <a:ext cx="1211676" cy="412260"/>
                </a:xfrm>
                <a:prstGeom prst="roundRect">
                  <a:avLst/>
                </a:prstGeom>
                <a:solidFill>
                  <a:srgbClr val="D5BF9C"/>
                </a:solidFill>
                <a:ln w="9525" cap="flat" cmpd="sng" algn="ctr">
                  <a:solidFill>
                    <a:srgbClr val="D5BF9C"/>
                  </a:solidFill>
                  <a:prstDash val="solid"/>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rPr>
                    <a:t>Energy grid point selection</a:t>
                  </a:r>
                  <a:endParaRPr kumimoji="0" lang="zh-CN" altLang="en-US" sz="1200" b="0" i="0" u="none" strike="noStrike" kern="0" cap="none" spc="0" normalizeH="0" baseline="0" noProof="0" dirty="0">
                    <a:ln>
                      <a:noFill/>
                    </a:ln>
                    <a:solidFill>
                      <a:prstClr val="black"/>
                    </a:solidFill>
                    <a:effectLst/>
                    <a:uLnTx/>
                    <a:uFillTx/>
                    <a:latin typeface="+mj-lt"/>
                    <a:ea typeface="微软雅黑" panose="020B0503020204020204" charset="-122"/>
                  </a:endParaRPr>
                </a:p>
              </p:txBody>
            </p:sp>
            <p:sp>
              <p:nvSpPr>
                <p:cNvPr id="26" name="圆角矩形 4"/>
                <p:cNvSpPr>
                  <a:spLocks noChangeAspect="1"/>
                </p:cNvSpPr>
                <p:nvPr/>
              </p:nvSpPr>
              <p:spPr bwMode="auto">
                <a:xfrm>
                  <a:off x="3066353" y="4499529"/>
                  <a:ext cx="1211675" cy="412260"/>
                </a:xfrm>
                <a:prstGeom prst="roundRect">
                  <a:avLst/>
                </a:prstGeom>
                <a:solidFill>
                  <a:srgbClr val="D5BF9C"/>
                </a:solidFill>
                <a:ln w="9525" cap="flat" cmpd="sng" algn="ctr">
                  <a:solidFill>
                    <a:srgbClr val="D5BF9C"/>
                  </a:solidFill>
                  <a:prstDash val="solid"/>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mj-lt"/>
                      <a:ea typeface="微软雅黑" panose="020B0503020204020204" charset="-122"/>
                    </a:rPr>
                    <a:t>Matching algorithm selection</a:t>
                  </a:r>
                  <a:endParaRPr kumimoji="0" lang="zh-CN" altLang="en-US" sz="1200" b="0" i="0" u="none" strike="noStrike" kern="0" cap="none" spc="0" normalizeH="0" baseline="0" noProof="0" dirty="0">
                    <a:ln>
                      <a:noFill/>
                    </a:ln>
                    <a:solidFill>
                      <a:prstClr val="black"/>
                    </a:solidFill>
                    <a:effectLst/>
                    <a:uLnTx/>
                    <a:uFillTx/>
                    <a:latin typeface="+mj-lt"/>
                    <a:ea typeface="微软雅黑" panose="020B0503020204020204" charset="-122"/>
                  </a:endParaRPr>
                </a:p>
              </p:txBody>
            </p:sp>
          </p:grpSp>
          <p:sp>
            <p:nvSpPr>
              <p:cNvPr id="23" name="圆角矩形 53"/>
              <p:cNvSpPr/>
              <p:nvPr/>
            </p:nvSpPr>
            <p:spPr bwMode="auto">
              <a:xfrm>
                <a:off x="3008054" y="3485993"/>
                <a:ext cx="1303469" cy="1477985"/>
              </a:xfrm>
              <a:prstGeom prst="roundRect">
                <a:avLst>
                  <a:gd name="adj" fmla="val 6398"/>
                </a:avLst>
              </a:prstGeom>
              <a:noFill/>
              <a:ln w="28575" cap="flat" cmpd="sng" algn="ctr">
                <a:solidFill>
                  <a:srgbClr val="D5BF9C"/>
                </a:solidFill>
                <a:prstDash val="dash"/>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mj-lt"/>
                  <a:ea typeface="微软雅黑" panose="020B0503020204020204" charset="-122"/>
                </a:endParaRPr>
              </a:p>
            </p:txBody>
          </p:sp>
        </p:grpSp>
        <p:sp>
          <p:nvSpPr>
            <p:cNvPr id="18" name="圆角矩形 53"/>
            <p:cNvSpPr/>
            <p:nvPr/>
          </p:nvSpPr>
          <p:spPr bwMode="auto">
            <a:xfrm>
              <a:off x="1901379" y="4127117"/>
              <a:ext cx="1543879" cy="1479029"/>
            </a:xfrm>
            <a:prstGeom prst="roundRect">
              <a:avLst>
                <a:gd name="adj" fmla="val 6398"/>
              </a:avLst>
            </a:prstGeom>
            <a:noFill/>
            <a:ln w="28575" cap="flat" cmpd="sng" algn="ctr">
              <a:solidFill>
                <a:srgbClr val="D79593"/>
              </a:solidFill>
              <a:prstDash val="dash"/>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mj-lt"/>
                <a:ea typeface="微软雅黑" panose="020B0503020204020204" charset="-122"/>
              </a:endParaRPr>
            </a:p>
          </p:txBody>
        </p:sp>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404640" y="4283955"/>
              <a:ext cx="1846098" cy="1289879"/>
            </a:xfrm>
            <a:prstGeom prst="rect">
              <a:avLst/>
            </a:prstGeom>
          </p:spPr>
        </p:pic>
        <p:sp>
          <p:nvSpPr>
            <p:cNvPr id="20" name="圆角矩形 53"/>
            <p:cNvSpPr/>
            <p:nvPr/>
          </p:nvSpPr>
          <p:spPr bwMode="auto">
            <a:xfrm>
              <a:off x="8892642" y="4117108"/>
              <a:ext cx="1645008" cy="1513526"/>
            </a:xfrm>
            <a:prstGeom prst="roundRect">
              <a:avLst>
                <a:gd name="adj" fmla="val 6398"/>
              </a:avLst>
            </a:prstGeom>
            <a:noFill/>
            <a:ln w="28575" cap="flat" cmpd="sng" algn="ctr">
              <a:solidFill>
                <a:srgbClr val="D5BF9C"/>
              </a:solidFill>
              <a:prstDash val="dash"/>
              <a:round/>
              <a:headEnd type="none" w="med" len="med"/>
              <a:tailEnd type="none" w="med" len="med"/>
            </a:ln>
          </p:spPr>
          <p:txBody>
            <a:bodyPr/>
            <a:lstStyle>
              <a:defPPr>
                <a:defRPr lang="en-US"/>
              </a:defPPr>
              <a:lvl1pPr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1pPr>
              <a:lvl2pPr marL="4572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2pPr>
              <a:lvl3pPr marL="9144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3pPr>
              <a:lvl4pPr marL="13716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4pPr>
              <a:lvl5pPr marL="1828800" algn="l" rtl="0" eaLnBrk="0" fontAlgn="base" hangingPunct="0">
                <a:spcBef>
                  <a:spcPct val="0"/>
                </a:spcBef>
                <a:spcAft>
                  <a:spcPct val="0"/>
                </a:spcAft>
                <a:defRPr b="1" kern="1200">
                  <a:solidFill>
                    <a:srgbClr val="000066"/>
                  </a:solidFill>
                  <a:latin typeface="GillSans" pitchFamily="34" charset="0"/>
                  <a:ea typeface="黑体" panose="02010609060101010101" pitchFamily="49" charset="-122"/>
                  <a:cs typeface="+mn-cs"/>
                </a:defRPr>
              </a:lvl5pPr>
              <a:lvl6pPr marL="2286000" algn="l" defTabSz="914400" rtl="0" eaLnBrk="1" latinLnBrk="0" hangingPunct="1">
                <a:defRPr b="1" kern="1200">
                  <a:solidFill>
                    <a:srgbClr val="000066"/>
                  </a:solidFill>
                  <a:latin typeface="GillSans" pitchFamily="34" charset="0"/>
                  <a:ea typeface="黑体" panose="02010609060101010101" pitchFamily="49" charset="-122"/>
                  <a:cs typeface="+mn-cs"/>
                </a:defRPr>
              </a:lvl6pPr>
              <a:lvl7pPr marL="2743200" algn="l" defTabSz="914400" rtl="0" eaLnBrk="1" latinLnBrk="0" hangingPunct="1">
                <a:defRPr b="1" kern="1200">
                  <a:solidFill>
                    <a:srgbClr val="000066"/>
                  </a:solidFill>
                  <a:latin typeface="GillSans" pitchFamily="34" charset="0"/>
                  <a:ea typeface="黑体" panose="02010609060101010101" pitchFamily="49" charset="-122"/>
                  <a:cs typeface="+mn-cs"/>
                </a:defRPr>
              </a:lvl7pPr>
              <a:lvl8pPr marL="3200400" algn="l" defTabSz="914400" rtl="0" eaLnBrk="1" latinLnBrk="0" hangingPunct="1">
                <a:defRPr b="1" kern="1200">
                  <a:solidFill>
                    <a:srgbClr val="000066"/>
                  </a:solidFill>
                  <a:latin typeface="GillSans" pitchFamily="34" charset="0"/>
                  <a:ea typeface="黑体" panose="02010609060101010101" pitchFamily="49" charset="-122"/>
                  <a:cs typeface="+mn-cs"/>
                </a:defRPr>
              </a:lvl8pPr>
              <a:lvl9pPr marL="3657600" algn="l" defTabSz="914400" rtl="0" eaLnBrk="1" latinLnBrk="0" hangingPunct="1">
                <a:defRPr b="1" kern="1200">
                  <a:solidFill>
                    <a:srgbClr val="000066"/>
                  </a:solidFill>
                  <a:latin typeface="GillSans" pitchFamily="34" charset="0"/>
                  <a:ea typeface="黑体" panose="02010609060101010101" pitchFamily="49"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mj-lt"/>
                <a:ea typeface="微软雅黑" panose="020B0503020204020204" charset="-122"/>
              </a:endParaRPr>
            </a:p>
          </p:txBody>
        </p:sp>
        <p:pic>
          <p:nvPicPr>
            <p:cNvPr id="21" name="图片 20"/>
            <p:cNvPicPr/>
            <p:nvPr/>
          </p:nvPicPr>
          <p:blipFill>
            <a:blip r:embed="rId7"/>
            <a:stretch>
              <a:fillRect/>
            </a:stretch>
          </p:blipFill>
          <p:spPr>
            <a:xfrm>
              <a:off x="8938300" y="4195315"/>
              <a:ext cx="1587908" cy="134431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2176810" y="1859666"/>
            <a:ext cx="8139455" cy="4319846"/>
          </a:xfrm>
          <a:prstGeom prst="rect">
            <a:avLst/>
          </a:prstGeom>
        </p:spPr>
      </p:pic>
      <p:sp>
        <p:nvSpPr>
          <p:cNvPr id="5" name="文本框 4"/>
          <p:cNvSpPr txBox="1"/>
          <p:nvPr/>
        </p:nvSpPr>
        <p:spPr>
          <a:xfrm>
            <a:off x="1682748" y="66040"/>
            <a:ext cx="6887093" cy="768350"/>
          </a:xfrm>
          <a:prstGeom prst="rect">
            <a:avLst/>
          </a:prstGeom>
          <a:noFill/>
        </p:spPr>
        <p:txBody>
          <a:bodyPr wrap="square" rtlCol="0">
            <a:spAutoFit/>
          </a:bodyPr>
          <a:lstStyle/>
          <a:p>
            <a:r>
              <a:rPr lang="en-US" altLang="zh-CN" sz="4400" b="1" dirty="0" err="1">
                <a:solidFill>
                  <a:srgbClr val="000099"/>
                </a:solidFill>
                <a:latin typeface="Times New Roman" panose="02020603050405020304" pitchFamily="18" charset="0"/>
                <a:cs typeface="Times New Roman" panose="02020603050405020304" pitchFamily="18" charset="0"/>
              </a:rPr>
              <a:t>XASCurveMatch</a:t>
            </a:r>
            <a:r>
              <a:rPr lang="en-US" altLang="zh-CN" sz="4400" b="1" dirty="0">
                <a:solidFill>
                  <a:srgbClr val="000099"/>
                </a:solidFill>
                <a:latin typeface="Times New Roman" panose="02020603050405020304" pitchFamily="18" charset="0"/>
                <a:cs typeface="Times New Roman" panose="02020603050405020304" pitchFamily="18" charset="0"/>
              </a:rPr>
              <a:t>-UI</a:t>
            </a:r>
            <a:endParaRPr lang="en-US" altLang="zh-CN" sz="4400" b="1" dirty="0">
              <a:solidFill>
                <a:srgbClr val="000099"/>
              </a:solidFill>
              <a:latin typeface="Times New Roman" panose="02020603050405020304" pitchFamily="18" charset="0"/>
              <a:cs typeface="Times New Roman" panose="02020603050405020304" pitchFamily="18" charset="0"/>
            </a:endParaRPr>
          </a:p>
        </p:txBody>
      </p:sp>
      <p:sp>
        <p:nvSpPr>
          <p:cNvPr id="11" name="矩形 10"/>
          <p:cNvSpPr/>
          <p:nvPr/>
        </p:nvSpPr>
        <p:spPr>
          <a:xfrm>
            <a:off x="2123262" y="2083764"/>
            <a:ext cx="1733800" cy="80507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矩形 11"/>
          <p:cNvSpPr/>
          <p:nvPr/>
        </p:nvSpPr>
        <p:spPr>
          <a:xfrm>
            <a:off x="2123262" y="2949541"/>
            <a:ext cx="1733800" cy="137687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2123262" y="4387126"/>
            <a:ext cx="1733800" cy="137687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矩形 16"/>
          <p:cNvSpPr/>
          <p:nvPr/>
        </p:nvSpPr>
        <p:spPr>
          <a:xfrm>
            <a:off x="3910610" y="2083764"/>
            <a:ext cx="5113182" cy="376311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矩形 31"/>
          <p:cNvSpPr/>
          <p:nvPr/>
        </p:nvSpPr>
        <p:spPr>
          <a:xfrm>
            <a:off x="9077340" y="2083764"/>
            <a:ext cx="1185146" cy="376311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文本框 32"/>
          <p:cNvSpPr txBox="1"/>
          <p:nvPr/>
        </p:nvSpPr>
        <p:spPr>
          <a:xfrm>
            <a:off x="1393509" y="2301633"/>
            <a:ext cx="119766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Input</a:t>
            </a:r>
            <a:endParaRPr lang="en-US" altLang="zh-CN" dirty="0">
              <a:latin typeface="Times New Roman" panose="02020603050405020304" pitchFamily="18" charset="0"/>
              <a:cs typeface="Times New Roman" panose="02020603050405020304" pitchFamily="18" charset="0"/>
            </a:endParaRPr>
          </a:p>
        </p:txBody>
      </p:sp>
      <p:sp>
        <p:nvSpPr>
          <p:cNvPr id="34" name="文本框 33"/>
          <p:cNvSpPr txBox="1"/>
          <p:nvPr/>
        </p:nvSpPr>
        <p:spPr>
          <a:xfrm>
            <a:off x="1393509" y="3377582"/>
            <a:ext cx="119766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Filters</a:t>
            </a:r>
            <a:endParaRPr lang="en-US" altLang="zh-CN" dirty="0">
              <a:latin typeface="Times New Roman" panose="02020603050405020304" pitchFamily="18" charset="0"/>
              <a:cs typeface="Times New Roman" panose="02020603050405020304" pitchFamily="18" charset="0"/>
            </a:endParaRPr>
          </a:p>
        </p:txBody>
      </p:sp>
      <p:sp>
        <p:nvSpPr>
          <p:cNvPr id="35" name="文本框 34"/>
          <p:cNvSpPr txBox="1"/>
          <p:nvPr/>
        </p:nvSpPr>
        <p:spPr>
          <a:xfrm>
            <a:off x="1100899" y="4709870"/>
            <a:ext cx="1197666"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Algorithm selection</a:t>
            </a:r>
            <a:endParaRPr lang="en-US" altLang="zh-CN"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5731244" y="1602383"/>
            <a:ext cx="160728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Results display</a:t>
            </a:r>
            <a:endParaRPr lang="en-US" altLang="zh-CN"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8852902" y="1585791"/>
            <a:ext cx="1781724"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Sample selection</a:t>
            </a:r>
            <a:endParaRPr lang="en-US" altLang="zh-CN" dirty="0">
              <a:latin typeface="Times New Roman" panose="02020603050405020304" pitchFamily="18" charset="0"/>
              <a:cs typeface="Times New Roman" panose="02020603050405020304" pitchFamily="18" charset="0"/>
            </a:endParaRPr>
          </a:p>
        </p:txBody>
      </p:sp>
      <p:sp>
        <p:nvSpPr>
          <p:cNvPr id="40" name="文本框 39"/>
          <p:cNvSpPr txBox="1"/>
          <p:nvPr/>
        </p:nvSpPr>
        <p:spPr>
          <a:xfrm>
            <a:off x="151424" y="1034266"/>
            <a:ext cx="6095114" cy="36830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Quick matching of experimental spectra in the database</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2750" y="66040"/>
            <a:ext cx="6993255" cy="768350"/>
          </a:xfrm>
          <a:prstGeom prst="rect">
            <a:avLst/>
          </a:prstGeom>
          <a:noFill/>
        </p:spPr>
        <p:txBody>
          <a:bodyPr wrap="square" rtlCol="0">
            <a:spAutoFit/>
          </a:bodyPr>
          <a:lstStyle/>
          <a:p>
            <a:r>
              <a:rPr lang="en-US" altLang="zh-CN" sz="4400" b="1" dirty="0" err="1">
                <a:solidFill>
                  <a:srgbClr val="000099"/>
                </a:solidFill>
                <a:latin typeface="Times New Roman" panose="02020603050405020304" pitchFamily="18" charset="0"/>
                <a:cs typeface="Times New Roman" panose="02020603050405020304" pitchFamily="18" charset="0"/>
              </a:rPr>
              <a:t>XASCurveMatch</a:t>
            </a:r>
            <a:r>
              <a:rPr lang="en-US" altLang="zh-CN" sz="4400" b="1" dirty="0">
                <a:solidFill>
                  <a:srgbClr val="000099"/>
                </a:solidFill>
                <a:latin typeface="Times New Roman" panose="02020603050405020304" pitchFamily="18" charset="0"/>
                <a:cs typeface="Times New Roman" panose="02020603050405020304" pitchFamily="18" charset="0"/>
              </a:rPr>
              <a:t>-daisy</a:t>
            </a:r>
            <a:endParaRPr lang="en-US" altLang="zh-CN" sz="4400" b="1" dirty="0">
              <a:solidFill>
                <a:srgbClr val="000099"/>
              </a:solidFill>
              <a:latin typeface="Times New Roman" panose="02020603050405020304" pitchFamily="18" charset="0"/>
              <a:cs typeface="Times New Roman" panose="02020603050405020304" pitchFamily="18" charset="0"/>
            </a:endParaRPr>
          </a:p>
        </p:txBody>
      </p:sp>
      <p:sp>
        <p:nvSpPr>
          <p:cNvPr id="40" name="文本框 39"/>
          <p:cNvSpPr txBox="1"/>
          <p:nvPr/>
        </p:nvSpPr>
        <p:spPr>
          <a:xfrm>
            <a:off x="378398" y="1144074"/>
            <a:ext cx="6095114"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Quick matching of experimental spectra in the database</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42" name="文本框 41"/>
          <p:cNvSpPr txBox="1"/>
          <p:nvPr/>
        </p:nvSpPr>
        <p:spPr>
          <a:xfrm>
            <a:off x="441127" y="1695174"/>
            <a:ext cx="11309746" cy="4710713"/>
          </a:xfrm>
          <a:prstGeom prst="rect">
            <a:avLst/>
          </a:prstGeom>
          <a:noFill/>
        </p:spPr>
        <p:txBody>
          <a:bodyPr wrap="square">
            <a:spAutoFit/>
          </a:bodyPr>
          <a:lstStyle/>
          <a:p>
            <a:pPr>
              <a:buFont typeface="Wingdings" panose="05000000000000000000" pitchFamily="2" charset="2"/>
              <a:buChar char="p"/>
              <a:defRPr/>
            </a:pP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Advantages</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pPr indent="-285750">
              <a:lnSpc>
                <a:spcPct val="150000"/>
              </a:lnSpc>
              <a:buFont typeface="Wingdings" panose="05000000000000000000" pitchFamily="2" charset="2"/>
              <a:buChar char="ü"/>
              <a:defRPr/>
            </a:pPr>
            <a:r>
              <a:rPr lang="en-US" altLang="zh-CN" b="0"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Multiple</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 matching algorithms: PCM</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Cosine, Area,</a:t>
            </a:r>
            <a:r>
              <a:rPr lang="zh-CN" altLang="en-US" b="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Length,</a:t>
            </a:r>
            <a:r>
              <a:rPr lang="zh-CN" altLang="en-US"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etc.</a:t>
            </a:r>
            <a:endParaRPr lang="en-US" altLang="zh-CN" b="0" kern="0" dirty="0">
              <a:latin typeface="Times New Roman" panose="02020603050405020304" pitchFamily="18" charset="0"/>
              <a:ea typeface="宋体" panose="02010600030101010101" pitchFamily="2" charset="-122"/>
              <a:cs typeface="Times New Roman" panose="02020603050405020304" pitchFamily="18" charset="0"/>
            </a:endParaRPr>
          </a:p>
          <a:p>
            <a:pPr indent="-285750">
              <a:lnSpc>
                <a:spcPct val="150000"/>
              </a:lnSpc>
              <a:buFont typeface="Wingdings" panose="05000000000000000000" pitchFamily="2" charset="2"/>
              <a:buChar char="ü"/>
              <a:defRPr/>
            </a:pPr>
            <a:r>
              <a:rPr lang="en-US" altLang="zh-CN" b="0"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Batch</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 data processing;  </a:t>
            </a:r>
            <a:endParaRPr lang="en-US" altLang="zh-CN" b="0" kern="0" dirty="0">
              <a:latin typeface="Times New Roman" panose="02020603050405020304" pitchFamily="18" charset="0"/>
              <a:ea typeface="宋体" panose="02010600030101010101" pitchFamily="2" charset="-122"/>
              <a:cs typeface="Times New Roman" panose="02020603050405020304" pitchFamily="18" charset="0"/>
            </a:endParaRPr>
          </a:p>
          <a:p>
            <a:pPr indent="-285750">
              <a:lnSpc>
                <a:spcPct val="150000"/>
              </a:lnSpc>
              <a:buFont typeface="Wingdings" panose="05000000000000000000" pitchFamily="2" charset="2"/>
              <a:buChar char="ü"/>
              <a:defRPr/>
            </a:pPr>
            <a:r>
              <a:rPr lang="en-US" altLang="zh-CN" b="0"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Energy shift</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processing: E0</a:t>
            </a:r>
            <a:r>
              <a:rPr lang="zh-CN" altLang="en-US" b="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Peak</a:t>
            </a:r>
            <a:r>
              <a:rPr lang="zh-CN" altLang="en-US" b="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pectrum</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shift(6%);</a:t>
            </a:r>
            <a:endParaRPr lang="en-US" altLang="zh-CN" b="0" kern="0" dirty="0">
              <a:latin typeface="Times New Roman" panose="02020603050405020304" pitchFamily="18" charset="0"/>
              <a:ea typeface="宋体" panose="02010600030101010101" pitchFamily="2" charset="-122"/>
              <a:cs typeface="Times New Roman" panose="02020603050405020304" pitchFamily="18" charset="0"/>
            </a:endParaRPr>
          </a:p>
          <a:p>
            <a:pPr indent="-285750">
              <a:lnSpc>
                <a:spcPct val="150000"/>
              </a:lnSpc>
              <a:buFont typeface="Wingdings" panose="05000000000000000000" pitchFamily="2" charset="2"/>
              <a:buChar char="ü"/>
              <a:defRPr/>
            </a:pPr>
            <a:r>
              <a:rPr lang="en-US" altLang="zh-CN"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b="0"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nergy grid point selection</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line</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log;</a:t>
            </a:r>
            <a:endParaRPr lang="en-US" altLang="zh-CN" b="0" kern="0" dirty="0">
              <a:latin typeface="Times New Roman" panose="02020603050405020304" pitchFamily="18" charset="0"/>
              <a:ea typeface="宋体" panose="02010600030101010101" pitchFamily="2" charset="-122"/>
              <a:cs typeface="Times New Roman" panose="02020603050405020304" pitchFamily="18" charset="0"/>
            </a:endParaRPr>
          </a:p>
          <a:p>
            <a:pPr indent="-285750">
              <a:lnSpc>
                <a:spcPct val="150000"/>
              </a:lnSpc>
              <a:buFont typeface="Wingdings" panose="05000000000000000000" pitchFamily="2" charset="2"/>
              <a:buChar char="ü"/>
              <a:defRPr/>
            </a:pP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Provide matching time and </a:t>
            </a:r>
            <a:r>
              <a:rPr lang="en-US" altLang="zh-CN" b="0"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performance ranking</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b="0" kern="0" dirty="0">
              <a:latin typeface="Times New Roman" panose="02020603050405020304" pitchFamily="18" charset="0"/>
              <a:ea typeface="宋体" panose="02010600030101010101" pitchFamily="2" charset="-122"/>
              <a:cs typeface="Times New Roman" panose="02020603050405020304" pitchFamily="18" charset="0"/>
            </a:endParaRPr>
          </a:p>
          <a:p>
            <a:pPr indent="-285750">
              <a:lnSpc>
                <a:spcPct val="150000"/>
              </a:lnSpc>
              <a:buFont typeface="Wingdings" panose="05000000000000000000" pitchFamily="2" charset="2"/>
              <a:buChar char="ü"/>
              <a:defRPr/>
            </a:pP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D</a:t>
            </a:r>
            <a:r>
              <a:rPr lang="en-US" altLang="zh-CN" b="0" kern="0" dirty="0">
                <a:latin typeface="Times New Roman" panose="02020603050405020304" pitchFamily="18" charset="0"/>
                <a:ea typeface="宋体" panose="02010600030101010101" pitchFamily="2" charset="-122"/>
                <a:cs typeface="Times New Roman" panose="02020603050405020304" pitchFamily="18" charset="0"/>
              </a:rPr>
              <a:t>atabase </a:t>
            </a:r>
            <a:r>
              <a:rPr lang="en-US" altLang="zh-CN" b="0"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filtering</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elements(in and out), number of elements, energy range, Structural stability(</a:t>
            </a:r>
            <a:r>
              <a:rPr lang="en-US" altLang="zh-CN" kern="0" dirty="0" err="1">
                <a:latin typeface="Times New Roman" panose="02020603050405020304" pitchFamily="18" charset="0"/>
                <a:ea typeface="宋体" panose="02010600030101010101" pitchFamily="2" charset="-122"/>
                <a:cs typeface="Times New Roman" panose="02020603050405020304" pitchFamily="18" charset="0"/>
              </a:rPr>
              <a:t>e_above_hull</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b="0" kern="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p"/>
              <a:defRPr/>
            </a:pPr>
            <a:r>
              <a:rPr lang="en-US" altLang="zh-CN" sz="2400" b="1" kern="0" dirty="0">
                <a:latin typeface="Times New Roman" panose="02020603050405020304" pitchFamily="18" charset="0"/>
                <a:ea typeface="宋体" panose="02010600030101010101" pitchFamily="2" charset="-122"/>
                <a:cs typeface="Times New Roman" panose="02020603050405020304" pitchFamily="18" charset="0"/>
              </a:rPr>
              <a:t>Database</a:t>
            </a:r>
            <a:endParaRPr lang="en-US" altLang="zh-CN" sz="2400" b="1" kern="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ü"/>
              <a:defRPr/>
            </a:pP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Experimental database: Iron(Fe), Sulfur(S) and Phosphorus(P) included now, produced from ESRF; (</a:t>
            </a:r>
            <a:r>
              <a:rPr lang="en-US" altLang="zh-CN"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Future</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ü"/>
              <a:defRPr/>
            </a:pP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Materials Project: All elements </a:t>
            </a: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filterable. </a:t>
            </a:r>
            <a:endParaRPr lang="en-US" altLang="zh-CN" kern="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Wingdings" panose="05000000000000000000" pitchFamily="2" charset="2"/>
              <a:buChar char="ü"/>
              <a:defRPr/>
            </a:pPr>
            <a:r>
              <a:rPr lang="en-US" altLang="zh-CN" kern="0" dirty="0">
                <a:latin typeface="Times New Roman" panose="02020603050405020304" pitchFamily="18" charset="0"/>
                <a:ea typeface="宋体" panose="02010600030101010101" pitchFamily="2" charset="-122"/>
                <a:cs typeface="Times New Roman" panose="02020603050405020304" pitchFamily="18" charset="0"/>
              </a:rPr>
              <a:t>url: </a:t>
            </a:r>
            <a:r>
              <a:rPr lang="en-US" altLang="zh-CN" dirty="0">
                <a:latin typeface="Times New Roman" panose="02020603050405020304" pitchFamily="18" charset="0"/>
                <a:cs typeface="Times New Roman" panose="02020603050405020304" pitchFamily="18" charset="0"/>
              </a:rPr>
              <a:t>https://api.materialsproject.org/</a:t>
            </a:r>
            <a:endParaRPr lang="en-US" altLang="zh-CN" kern="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PLACING_PICTURE_USER_VIEWPORT" val="{&quot;height&quot;:1682.5007874015748,&quot;width&quot;:1647.5007874015748}"/>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PP_MARK_KEY" val="8ff98ad8-994c-420b-a2c8-c7fb57f3794c"/>
  <p:tag name="COMMONDATA" val="eyJoZGlkIjoiOTMxZWIwOThhOTg4NWUyMGRlYmZkZTVkNmIyOWFlMzc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PLACING_PICTURE_USER_VIEWPORT" val="{&quot;height&quot;:2975.228346456693,&quot;width&quot;:4047.6944881889763}"/>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5728</Words>
  <Application>WPS 演示</Application>
  <PresentationFormat>宽屏</PresentationFormat>
  <Paragraphs>220</Paragraphs>
  <Slides>14</Slides>
  <Notes>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14</vt:i4>
      </vt:variant>
    </vt:vector>
  </HeadingPairs>
  <TitlesOfParts>
    <vt:vector size="32" baseType="lpstr">
      <vt:lpstr>Arial</vt:lpstr>
      <vt:lpstr>宋体</vt:lpstr>
      <vt:lpstr>Wingdings</vt:lpstr>
      <vt:lpstr>Calibri</vt:lpstr>
      <vt:lpstr>Times New Roman</vt:lpstr>
      <vt:lpstr>Wingdings 2</vt:lpstr>
      <vt:lpstr>黑体</vt:lpstr>
      <vt:lpstr>楷体</vt:lpstr>
      <vt:lpstr>Rockwell Extra Bold</vt:lpstr>
      <vt:lpstr>微软雅黑</vt:lpstr>
      <vt:lpstr>Times</vt:lpstr>
      <vt:lpstr>等线</vt:lpstr>
      <vt:lpstr>GillSans</vt:lpstr>
      <vt:lpstr>Segoe Print</vt:lpstr>
      <vt:lpstr>Wingdings</vt:lpstr>
      <vt:lpstr>Arial Unicode MS</vt:lpstr>
      <vt:lpstr>2nd meeting of HEPS-TF International Advisory Committee</vt:lpstr>
      <vt:lpstr>1_2nd meeting of HEPS-TF International Advisory Committee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jianli liu</dc:creator>
  <cp:lastModifiedBy>刘建利</cp:lastModifiedBy>
  <cp:revision>90</cp:revision>
  <dcterms:created xsi:type="dcterms:W3CDTF">2023-01-04T01:48:00Z</dcterms:created>
  <dcterms:modified xsi:type="dcterms:W3CDTF">2023-05-09T15:20:24Z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60A9B3C7FDE9465BB7083412551AA290_13</vt:lpwstr>
  </property>
  <property fmtid="{D5CDD505-2E9C-101B-9397-08002B2CF9AE}" pid="3" name="KSOProductBuildVer">
    <vt:lpwstr>2052-11.1.0.14036</vt:lpwstr>
  </property>
</Properties>
</file>