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2" name="Textplatzhalter 11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8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07987" y="6309320"/>
            <a:ext cx="3213100" cy="40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, Text and 2 Pictures B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 hidden="0"/>
          <p:cNvSpPr>
            <a:spLocks noGrp="1"/>
          </p:cNvSpPr>
          <p:nvPr isPhoto="0" userDrawn="0">
            <p:ph type="pic" sz="quarter" idx="17" hasCustomPrompt="0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, Text and 2 Objects B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2" name="Inhaltsplatzhalter 5" hidden="0"/>
          <p:cNvSpPr>
            <a:spLocks noGrp="1"/>
          </p:cNvSpPr>
          <p:nvPr isPhoto="0" userDrawn="0">
            <p:ph sz="quarter" idx="18" hasCustomPrompt="1"/>
          </p:nvPr>
        </p:nvSpPr>
        <p:spPr bwMode="auto">
          <a:xfrm>
            <a:off x="8075612" y="1449388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13" name="Inhaltsplatzhalter 5" hidden="0"/>
          <p:cNvSpPr>
            <a:spLocks noGrp="1"/>
          </p:cNvSpPr>
          <p:nvPr isPhoto="0" userDrawn="0">
            <p:ph sz="quarter" idx="19" hasCustomPrompt="1"/>
          </p:nvPr>
        </p:nvSpPr>
        <p:spPr bwMode="auto">
          <a:xfrm>
            <a:off x="8075612" y="4005263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, Text and 4 Picture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9" y="1406427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9" y="3963533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4259262" y="1449389"/>
            <a:ext cx="3673475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 hidden="0"/>
          <p:cNvSpPr>
            <a:spLocks noGrp="1"/>
          </p:cNvSpPr>
          <p:nvPr isPhoto="0" userDrawn="0">
            <p:ph type="pic" sz="quarter" idx="17" hasCustomPrompt="0"/>
          </p:nvPr>
        </p:nvSpPr>
        <p:spPr bwMode="auto">
          <a:xfrm>
            <a:off x="4259263" y="4005263"/>
            <a:ext cx="3673475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2" name="Bildplatzhalter 6" hidden="0"/>
          <p:cNvSpPr>
            <a:spLocks noGrp="1"/>
          </p:cNvSpPr>
          <p:nvPr isPhoto="0" userDrawn="0">
            <p:ph type="pic" sz="quarter" idx="18" hasCustomPrompt="0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3" name="Bildplatzhalter 6" hidden="0"/>
          <p:cNvSpPr>
            <a:spLocks noGrp="1"/>
          </p:cNvSpPr>
          <p:nvPr isPhoto="0" userDrawn="0">
            <p:ph type="pic" sz="quarter" idx="19" hasCustomPrompt="0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Pictu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407989" y="1449389"/>
            <a:ext cx="1137602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2 Picture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407989" y="1449389"/>
            <a:ext cx="561657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Bildplatzhalter 6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6167437" y="1449389"/>
            <a:ext cx="5616575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2 Pictures B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407989" y="1449389"/>
            <a:ext cx="370839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Bildplatzhalter 6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4259263" y="1449389"/>
            <a:ext cx="752474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6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ntac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 hidden="0"/>
          <p:cNvSpPr/>
          <p:nvPr isPhoto="0" userDrawn="1"/>
        </p:nvSpPr>
        <p:spPr bwMode="auto"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b="1"/>
              <a:t>Contact</a:t>
            </a:r>
            <a:endParaRPr/>
          </a:p>
        </p:txBody>
      </p:sp>
      <p:sp>
        <p:nvSpPr>
          <p:cNvPr id="6" name="Rechteck 5" hidden="0"/>
          <p:cNvSpPr/>
          <p:nvPr isPhoto="0" userDrawn="1"/>
        </p:nvSpPr>
        <p:spPr bwMode="auto"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  <a:defRPr/>
            </a:pPr>
            <a:r>
              <a:rPr lang="de-DE"/>
              <a:t>	Deutsches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Elektronen-Synchrotron</a:t>
            </a:r>
            <a:endParaRPr/>
          </a:p>
          <a:p>
            <a:pPr>
              <a:lnSpc>
                <a:spcPct val="120000"/>
              </a:lnSpc>
              <a:defRPr/>
            </a:pPr>
            <a:endParaRPr lang="de-DE"/>
          </a:p>
          <a:p>
            <a:pPr>
              <a:lnSpc>
                <a:spcPct val="120000"/>
              </a:lnSpc>
              <a:defRPr/>
            </a:pPr>
            <a:r>
              <a:rPr lang="de-DE"/>
              <a:t>www.desy.de</a:t>
            </a:r>
            <a:endParaRPr/>
          </a:p>
        </p:txBody>
      </p:sp>
      <p:sp>
        <p:nvSpPr>
          <p:cNvPr id="7" name="Textplatzhalter 7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6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(with Picture)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2" y="1"/>
            <a:ext cx="12191997" cy="342900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2" name="Textplatzhalter 11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8" name="Grafik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0833032" y="5669842"/>
            <a:ext cx="793750" cy="794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Nur Überschrift" preserve="0" showMasterPhAnim="0" userDrawn="1">
  <p:cSld name="Nur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143341" y="188640"/>
            <a:ext cx="11174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3" hidden="0"/>
          <p:cNvSpPr txBox="1">
            <a:spLocks noGrp="1"/>
          </p:cNvSpPr>
          <p:nvPr isPhoto="0" userDrawn="0">
            <p:ph type="dt" idx="10" hasCustomPrompt="0"/>
          </p:nvPr>
        </p:nvSpPr>
        <p:spPr bwMode="auto">
          <a:xfrm>
            <a:off x="150445" y="6627600"/>
            <a:ext cx="5280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3" hidden="0"/>
          <p:cNvSpPr txBox="1">
            <a:spLocks noGrp="1"/>
          </p:cNvSpPr>
          <p:nvPr isPhoto="0" userDrawn="0">
            <p:ph type="ftr" idx="11" hasCustomPrompt="0"/>
          </p:nvPr>
        </p:nvSpPr>
        <p:spPr bwMode="auto">
          <a:xfrm>
            <a:off x="6736061" y="6627600"/>
            <a:ext cx="5280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54" name="Google Shape;54;p13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5712003" y="6627600"/>
            <a:ext cx="768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showMasterSp="0" userDrawn="1">
  <p:cSld name="1_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1"/>
            <a:ext cx="11376025" cy="185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2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987" y="2335014"/>
            <a:ext cx="11376025" cy="152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14396" y="4096780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8" name="Google Shape;18;p2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407987" y="6309320"/>
            <a:ext cx="32131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el und Inhalt" preserve="0" showMasterPhAnim="0" userDrawn="1">
  <p:cSld name="1_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3" hidden="0"/>
          <p:cNvSpPr txBox="1">
            <a:spLocks noGrp="1"/>
          </p:cNvSpPr>
          <p:nvPr isPhoto="0" userDrawn="0">
            <p:ph type="ftr" idx="11" hasCustomPrompt="0"/>
          </p:nvPr>
        </p:nvSpPr>
        <p:spPr bwMode="auto"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23" name="Google Shape;23;p3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07988" y="817500"/>
            <a:ext cx="11376024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Divider cyan">
    <p:bg>
      <p:bgPr shadeToTitle="0">
        <a:solidFill>
          <a:schemeClr val="accen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Divider whi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/>
              <a:buChar char="§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2 Conten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8" y="1406427"/>
            <a:ext cx="5616575" cy="5010249"/>
          </a:xfrm>
        </p:spPr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/>
              <a:buChar char="§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idx="14" hasCustomPrompt="0"/>
          </p:nvPr>
        </p:nvSpPr>
        <p:spPr bwMode="auto">
          <a:xfrm>
            <a:off x="6167439" y="1406427"/>
            <a:ext cx="5616574" cy="5010249"/>
          </a:xfrm>
        </p:spPr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/>
              <a:buChar char="§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3 Conten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9" y="1406427"/>
            <a:ext cx="3708400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idx="14" hasCustomPrompt="0"/>
          </p:nvPr>
        </p:nvSpPr>
        <p:spPr bwMode="auto">
          <a:xfrm>
            <a:off x="4259263" y="1406427"/>
            <a:ext cx="3673475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Content Placeholder 2" hidden="0"/>
          <p:cNvSpPr>
            <a:spLocks noGrp="1"/>
          </p:cNvSpPr>
          <p:nvPr isPhoto="0" userDrawn="0">
            <p:ph idx="15" hasCustomPrompt="0"/>
          </p:nvPr>
        </p:nvSpPr>
        <p:spPr bwMode="auto">
          <a:xfrm>
            <a:off x="8075612" y="1406427"/>
            <a:ext cx="3708399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, Text and 2 Picture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6167437" y="1449389"/>
            <a:ext cx="5616576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 hidden="0"/>
          <p:cNvSpPr>
            <a:spLocks noGrp="1"/>
          </p:cNvSpPr>
          <p:nvPr isPhoto="0" userDrawn="0">
            <p:ph type="pic" sz="quarter" idx="17" hasCustomPrompt="0"/>
          </p:nvPr>
        </p:nvSpPr>
        <p:spPr bwMode="auto">
          <a:xfrm>
            <a:off x="6167438" y="4005263"/>
            <a:ext cx="5616576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, Text and 2 Objec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2" name="Inhaltsplatzhalter 5" hidden="0"/>
          <p:cNvSpPr>
            <a:spLocks noGrp="1"/>
          </p:cNvSpPr>
          <p:nvPr isPhoto="0" userDrawn="0">
            <p:ph sz="quarter" idx="18" hasCustomPrompt="1"/>
          </p:nvPr>
        </p:nvSpPr>
        <p:spPr bwMode="auto">
          <a:xfrm>
            <a:off x="6167438" y="1449388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13" name="Inhaltsplatzhalter 5" hidden="0"/>
          <p:cNvSpPr>
            <a:spLocks noGrp="1"/>
          </p:cNvSpPr>
          <p:nvPr isPhoto="0" userDrawn="0">
            <p:ph sz="quarter" idx="19" hasCustomPrompt="1"/>
          </p:nvPr>
        </p:nvSpPr>
        <p:spPr bwMode="auto">
          <a:xfrm>
            <a:off x="6167438" y="4005263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14" name="Textfeld 13" hidden="0"/>
          <p:cNvSpPr txBox="1"/>
          <p:nvPr isPhoto="0" userDrawn="1"/>
        </p:nvSpPr>
        <p:spPr bwMode="auto"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US" sz="1000" b="1"/>
              <a:t>Page </a:t>
            </a:r>
            <a:fld id="{0427E4B2-AC28-443E-BE04-5CD55098A90B}" type="slidenum">
              <a:rPr lang="en-US" sz="1000" b="1"/>
              <a:t>18</a:t>
            </a:fld>
            <a:endParaRPr lang="en-US" sz="1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>
        <a:lnSpc>
          <a:spcPct val="110000"/>
        </a:lnSpc>
        <a:spcBef>
          <a:spcPts val="0"/>
        </a:spcBef>
        <a:spcAft>
          <a:spcPts val="1200"/>
        </a:spcAft>
        <a:buFont typeface="Arial"/>
        <a:buChar char="•"/>
        <a:tabLst>
          <a:tab pos="36195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9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jp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Relationship Id="rId4" Type="http://schemas.openxmlformats.org/officeDocument/2006/relationships/image" Target="../media/image80.jpg"/><Relationship Id="rId5" Type="http://schemas.openxmlformats.org/officeDocument/2006/relationships/image" Target="../media/image8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8.jpg"/><Relationship Id="rId3" Type="http://schemas.openxmlformats.org/officeDocument/2006/relationships/hyperlink" Target="https://zenodo.org/search?page=1&amp;size=20&amp;q=punch4nfdi&amp;keywords=Wissenschaftskommunikation" TargetMode="External"/><Relationship Id="rId4" Type="http://schemas.openxmlformats.org/officeDocument/2006/relationships/hyperlink" Target="https://einsteinathome.org/" TargetMode="Externa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thomas.schoerner@desy.de" TargetMode="External"/><Relationship Id="rId3" Type="http://schemas.openxmlformats.org/officeDocument/2006/relationships/hyperlink" Target="mailto:punch4nfdi@desy.de" TargetMode="External"/><Relationship Id="rId4" Type="http://schemas.openxmlformats.org/officeDocument/2006/relationships/hyperlink" Target="http://www.punch4nfdi.de/" TargetMode="External"/><Relationship Id="rId5" Type="http://schemas.openxmlformats.org/officeDocument/2006/relationships/image" Target="../media/image8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0" Type="http://schemas.openxmlformats.org/officeDocument/2006/relationships/image" Target="../media/image19.png"/><Relationship Id="rId11" Type="http://schemas.openxmlformats.org/officeDocument/2006/relationships/image" Target="../media/image20.jpg"/><Relationship Id="rId12" Type="http://schemas.openxmlformats.org/officeDocument/2006/relationships/image" Target="../media/image21.jpg"/><Relationship Id="rId13" Type="http://schemas.openxmlformats.org/officeDocument/2006/relationships/image" Target="../media/image22.jp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jp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jp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jp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openxmlformats.org/officeDocument/2006/relationships/image" Target="../media/image51.png"/><Relationship Id="rId43" Type="http://schemas.openxmlformats.org/officeDocument/2006/relationships/image" Target="../media/image5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github.com/bat/batty" TargetMode="External"/><Relationship Id="rId3" Type="http://schemas.openxmlformats.org/officeDocument/2006/relationships/hyperlink" Target="https://www.fz-juelich.de/en/ias/jsc/about-us/structure/simulation-and-data-labs/sdl-astrophysics-and-astronomy/simulation-codes" TargetMode="External"/><Relationship Id="rId4" Type="http://schemas.openxmlformats.org/officeDocument/2006/relationships/hyperlink" Target="https://arxiv.org/abs/2212.01422" TargetMode="External"/><Relationship Id="rId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4" name="Google Shape;384;p77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0" y="1988840"/>
            <a:ext cx="12191998" cy="258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7" hidden="0"/>
          <p:cNvSpPr/>
          <p:nvPr isPhoto="0" userDrawn="0"/>
        </p:nvSpPr>
        <p:spPr bwMode="auto">
          <a:xfrm>
            <a:off x="0" y="5949280"/>
            <a:ext cx="4439700" cy="9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86" name="Google Shape;386;p77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-6" y="0"/>
            <a:ext cx="12192002" cy="685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7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92274" y="4645900"/>
            <a:ext cx="10137299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de-DE" sz="2000">
                <a:solidFill>
                  <a:srgbClr val="FFFFFF"/>
                </a:solidFill>
              </a:rPr>
              <a:t>Christiane Schneide (</a:t>
            </a:r>
            <a:r>
              <a:rPr lang="de-DE" sz="2000">
                <a:solidFill>
                  <a:srgbClr val="FFFFFF"/>
                </a:solidFill>
              </a:rPr>
              <a:t>DESY) </a:t>
            </a:r>
            <a:r>
              <a:rPr lang="de-DE" sz="2000">
                <a:solidFill>
                  <a:srgbClr val="FFFFFF"/>
                </a:solidFill>
              </a:rPr>
              <a:t>for</a:t>
            </a:r>
            <a:r>
              <a:rPr lang="de-DE" sz="2000">
                <a:solidFill>
                  <a:srgbClr val="FFFFFF"/>
                </a:solidFill>
              </a:rPr>
              <a:t> </a:t>
            </a:r>
            <a:r>
              <a:rPr lang="de-DE" sz="2000">
                <a:solidFill>
                  <a:srgbClr val="FFFFFF"/>
                </a:solidFill>
              </a:rPr>
              <a:t>the</a:t>
            </a:r>
            <a:r>
              <a:rPr lang="de-DE" sz="2000">
                <a:solidFill>
                  <a:srgbClr val="FFFFFF"/>
                </a:solidFill>
              </a:rPr>
              <a:t> PUNCH4NFDI </a:t>
            </a:r>
            <a:r>
              <a:rPr lang="de-DE" sz="2000">
                <a:solidFill>
                  <a:srgbClr val="FFFFFF"/>
                </a:solidFill>
              </a:rPr>
              <a:t>Consortium</a:t>
            </a:r>
            <a:endParaRPr sz="2000">
              <a:solidFill>
                <a:srgbClr val="FFFFFF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de-DE" sz="2000">
                <a:solidFill>
                  <a:srgbClr val="FFFFFF"/>
                </a:solidFill>
              </a:rPr>
              <a:t>CHEP2023, May 9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88" name="Google Shape;388;p77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92274" y="1519325"/>
            <a:ext cx="10137299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pPr>
            <a:r>
              <a:rPr lang="de-DE" sz="2800" b="1">
                <a:solidFill>
                  <a:srgbClr val="FFFFFF"/>
                </a:solidFill>
              </a:rPr>
              <a:t>First results from the PUNCH4NFDI </a:t>
            </a:r>
            <a:r>
              <a:rPr lang="de-DE" sz="2800" b="1">
                <a:solidFill>
                  <a:srgbClr val="FFFFFF"/>
                </a:solidFill>
              </a:rPr>
              <a:t>Consortium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891703" name="" hidden="0"/>
          <p:cNvSpPr/>
          <p:nvPr isPhoto="0" userDrawn="0"/>
        </p:nvSpPr>
        <p:spPr bwMode="auto">
          <a:xfrm flipH="0" flipV="0">
            <a:off x="268353" y="5900851"/>
            <a:ext cx="3461523" cy="882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pic>
        <p:nvPicPr>
          <p:cNvPr id="1305770106" name="Google Shape;634;p86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 flipH="0" flipV="0">
            <a:off x="274160" y="778261"/>
            <a:ext cx="10574808" cy="57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30598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4: Data portal</a:t>
            </a:r>
            <a:endParaRPr lang="en-US" sz="3000" b="0" strike="noStrike" spc="0">
              <a:latin typeface="Arial"/>
            </a:endParaRPr>
          </a:p>
        </p:txBody>
      </p:sp>
      <p:pic>
        <p:nvPicPr>
          <p:cNvPr id="1040163016" name="Picture 1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22988" y="1734862"/>
            <a:ext cx="1335822" cy="1303634"/>
          </a:xfrm>
          <a:prstGeom prst="rect">
            <a:avLst/>
          </a:prstGeom>
        </p:spPr>
      </p:pic>
      <p:sp>
        <p:nvSpPr>
          <p:cNvPr id="1402195627" name="Google Shape;636;p86" hidden="0"/>
          <p:cNvSpPr/>
          <p:nvPr isPhoto="0" userDrawn="0"/>
        </p:nvSpPr>
        <p:spPr bwMode="auto">
          <a:xfrm flipH="0" flipV="0">
            <a:off x="6150711" y="3325029"/>
            <a:ext cx="4114800" cy="11391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20871338" name="Google Shape;637;p86" hidden="0"/>
          <p:cNvSpPr/>
          <p:nvPr isPhoto="0" userDrawn="0"/>
        </p:nvSpPr>
        <p:spPr bwMode="auto">
          <a:xfrm>
            <a:off x="7506451" y="3347254"/>
            <a:ext cx="1221300" cy="111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269452023" name="Google Shape;638;p86" hidden="0"/>
          <p:cNvSpPr txBox="1"/>
          <p:nvPr isPhoto="0" userDrawn="0"/>
        </p:nvSpPr>
        <p:spPr bwMode="auto">
          <a:xfrm>
            <a:off x="8607232" y="3278295"/>
            <a:ext cx="1884298" cy="93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700" b="1"/>
              <a:t>Code / tools</a:t>
            </a:r>
            <a:endParaRPr sz="17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700" b="1"/>
              <a:t>Computing / storage</a:t>
            </a:r>
            <a:endParaRPr sz="1700" b="1"/>
          </a:p>
        </p:txBody>
      </p:sp>
      <p:sp>
        <p:nvSpPr>
          <p:cNvPr id="312252245" name="" hidden="0"/>
          <p:cNvSpPr/>
          <p:nvPr isPhoto="0" userDrawn="0"/>
        </p:nvSpPr>
        <p:spPr bwMode="auto">
          <a:xfrm flipH="0" flipV="0">
            <a:off x="422326" y="1630050"/>
            <a:ext cx="4320618" cy="474286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1257" name="" hidden="0"/>
          <p:cNvSpPr/>
          <p:nvPr isPhoto="0" userDrawn="0"/>
        </p:nvSpPr>
        <p:spPr bwMode="auto">
          <a:xfrm flipH="0" flipV="0">
            <a:off x="6755959" y="2602189"/>
            <a:ext cx="3985402" cy="186196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479769" name="" hidden="0"/>
          <p:cNvSpPr/>
          <p:nvPr isPhoto="0" userDrawn="0"/>
        </p:nvSpPr>
        <p:spPr bwMode="auto">
          <a:xfrm flipH="0" flipV="0">
            <a:off x="5381217" y="3338658"/>
            <a:ext cx="5184742" cy="186196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67668" name="Google Shape;260;p45" hidden="0"/>
          <p:cNvSpPr txBox="1">
            <a:spLocks noGrp="1"/>
          </p:cNvSpPr>
          <p:nvPr isPhoto="0" userDrawn="0"/>
        </p:nvSpPr>
        <p:spPr bwMode="auto">
          <a:xfrm flipH="0" flipV="0">
            <a:off x="4118870" y="5949947"/>
            <a:ext cx="594614" cy="379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361949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4" indent="-276224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rgbClr val="FFC000"/>
                </a:solidFill>
              </a:rPr>
              <a:t>TA4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581017486" name="Google Shape;260;p45" hidden="0"/>
          <p:cNvSpPr txBox="1">
            <a:spLocks noGrp="1"/>
          </p:cNvSpPr>
          <p:nvPr isPhoto="0" userDrawn="0"/>
        </p:nvSpPr>
        <p:spPr bwMode="auto">
          <a:xfrm flipH="0" flipV="0">
            <a:off x="6819256" y="4133323"/>
            <a:ext cx="594614" cy="379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361949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4" indent="-276224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rgbClr val="FFC000"/>
                </a:solidFill>
              </a:rPr>
              <a:t>TA3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378146889" name="Google Shape;260;p45" hidden="0"/>
          <p:cNvSpPr txBox="1">
            <a:spLocks noGrp="1"/>
          </p:cNvSpPr>
          <p:nvPr isPhoto="0" userDrawn="0"/>
        </p:nvSpPr>
        <p:spPr bwMode="auto">
          <a:xfrm flipH="0" flipV="0">
            <a:off x="5493612" y="3495051"/>
            <a:ext cx="594614" cy="379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361949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4" indent="-276224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rgbClr val="FFC000"/>
                </a:solidFill>
              </a:rPr>
              <a:t>TA2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1721143533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0626328" y="-9127"/>
            <a:ext cx="1576784" cy="1576784"/>
          </a:xfrm>
          <a:prstGeom prst="ellipse">
            <a:avLst/>
          </a:prstGeom>
        </p:spPr>
      </p:pic>
      <p:sp>
        <p:nvSpPr>
          <p:cNvPr id="490065624" name="Footer Placeholder 2" hidden="0"/>
          <p:cNvSpPr>
            <a:spLocks noGrp="1"/>
          </p:cNvSpPr>
          <p:nvPr isPhoto="0" userDrawn="0"/>
        </p:nvSpPr>
        <p:spPr bwMode="auto">
          <a:xfrm>
            <a:off x="407367" y="6580800"/>
            <a:ext cx="9948936" cy="186840"/>
          </a:xfr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091280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4165286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4: Data portal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1073137297" name="Google Shape;437;p80" hidden="0"/>
          <p:cNvSpPr txBox="1"/>
          <p:nvPr isPhoto="0" userDrawn="0"/>
        </p:nvSpPr>
        <p:spPr bwMode="auto">
          <a:xfrm>
            <a:off x="407367" y="736794"/>
            <a:ext cx="9686628" cy="3159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7" indent="-361947" algn="l" defTabSz="914400">
              <a:lnSpc>
                <a:spcPct val="110000"/>
              </a:lnSpc>
              <a:spcBef>
                <a:spcPts val="0"/>
              </a:spcBef>
              <a:spcAft>
                <a:spcPts val="1197"/>
              </a:spcAft>
              <a:buFont typeface="Arial"/>
              <a:buChar char="•"/>
              <a:tabLst>
                <a:tab pos="361947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2" indent="-276222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sz="1800" b="1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Main topics &amp; Achievements</a:t>
            </a:r>
            <a:endParaRPr/>
          </a:p>
        </p:txBody>
      </p:sp>
      <p:sp>
        <p:nvSpPr>
          <p:cNvPr id="1317540557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243672"/>
            <a:ext cx="11370208" cy="506663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5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5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Prototype of data portal to the Science Data Platform (SDP): web interface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Assembly of elements of portal service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Reana: workflow engine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Docker and Kubernetes infrastructures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Gitlab (CI and registry for Docker images)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Prototype desing of Dynamic Research Products (DRPs): from machine-executable program to data analysis workflows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Metadat schemas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Persistend IDentifiers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Capturing workflows with SciTrace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Prototype design of the PUNCH DRP database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Prototype metadata describing the interaction of software and data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4525848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626327" y="-9127"/>
            <a:ext cx="1576783" cy="1576783"/>
          </a:xfrm>
          <a:prstGeom prst="ellipse">
            <a:avLst/>
          </a:prstGeom>
        </p:spPr>
      </p:pic>
      <p:sp>
        <p:nvSpPr>
          <p:cNvPr id="228259781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080426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650027" y="-48342"/>
            <a:ext cx="1533241" cy="1533241"/>
          </a:xfrm>
          <a:prstGeom prst="ellipse">
            <a:avLst/>
          </a:prstGeom>
        </p:spPr>
      </p:pic>
      <p:sp>
        <p:nvSpPr>
          <p:cNvPr id="919781066" name="Text Placeholder 3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23389" y="4993962"/>
            <a:ext cx="4823915" cy="37925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25000" lnSpcReduction="15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de-DE" sz="7200">
                <a:solidFill>
                  <a:schemeClr val="bg2">
                    <a:lumMod val="50000"/>
                  </a:schemeClr>
                </a:solidFill>
              </a:rPr>
              <a:t>dynamic data life cycle</a:t>
            </a:r>
            <a:endParaRPr sz="7200" b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br>
              <a:rPr lang="de-DE"/>
            </a:br>
            <a:br>
              <a:rPr lang="de-DE">
                <a:solidFill>
                  <a:schemeClr val="tx1"/>
                </a:solidFill>
              </a:rPr>
            </a:b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80725602" name="Group 6" hidden="0"/>
          <p:cNvGrpSpPr/>
          <p:nvPr isPhoto="0" userDrawn="0"/>
        </p:nvGrpSpPr>
        <p:grpSpPr bwMode="auto">
          <a:xfrm>
            <a:off x="191342" y="1748489"/>
            <a:ext cx="5500675" cy="2904643"/>
            <a:chOff x="1499705" y="1146294"/>
            <a:chExt cx="8476629" cy="4779172"/>
          </a:xfrm>
        </p:grpSpPr>
        <p:sp>
          <p:nvSpPr>
            <p:cNvPr id="856757049" name="Textfeld 37" hidden="0"/>
            <p:cNvSpPr txBox="1"/>
            <p:nvPr isPhoto="0" userDrawn="0"/>
          </p:nvSpPr>
          <p:spPr bwMode="auto">
            <a:xfrm>
              <a:off x="2752196" y="4518207"/>
              <a:ext cx="2075708" cy="524531"/>
            </a:xfrm>
            <a:prstGeom prst="rect">
              <a:avLst/>
            </a:prstGeom>
            <a:solidFill>
              <a:srgbClr val="660066">
                <a:alpha val="53999"/>
              </a:srgbClr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bg1"/>
                  </a:solidFill>
                  <a:latin typeface="Calibri"/>
                  <a:cs typeface="Calibri"/>
                </a:rPr>
                <a:t>Archives</a:t>
              </a:r>
              <a:endParaRPr/>
            </a:p>
          </p:txBody>
        </p:sp>
        <p:sp>
          <p:nvSpPr>
            <p:cNvPr id="1603042347" name="Textfeld 36" hidden="0"/>
            <p:cNvSpPr txBox="1"/>
            <p:nvPr isPhoto="0" userDrawn="0"/>
          </p:nvSpPr>
          <p:spPr bwMode="auto">
            <a:xfrm>
              <a:off x="2599799" y="4627243"/>
              <a:ext cx="2075708" cy="524531"/>
            </a:xfrm>
            <a:prstGeom prst="rect">
              <a:avLst/>
            </a:prstGeom>
            <a:solidFill>
              <a:srgbClr val="660066">
                <a:alpha val="53999"/>
              </a:srgbClr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bg1"/>
                  </a:solidFill>
                  <a:latin typeface="Calibri"/>
                  <a:cs typeface="Calibri"/>
                </a:rPr>
                <a:t>Archives</a:t>
              </a:r>
              <a:endParaRPr/>
            </a:p>
          </p:txBody>
        </p:sp>
        <p:sp>
          <p:nvSpPr>
            <p:cNvPr id="491670373" name="Textfeld 28" hidden="0"/>
            <p:cNvSpPr txBox="1"/>
            <p:nvPr isPhoto="0" userDrawn="0"/>
          </p:nvSpPr>
          <p:spPr bwMode="auto">
            <a:xfrm>
              <a:off x="4865261" y="1146294"/>
              <a:ext cx="2140313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Distributed</a:t>
              </a:r>
              <a:endParaRPr/>
            </a:p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Sensors</a:t>
              </a:r>
              <a:endParaRPr/>
            </a:p>
          </p:txBody>
        </p:sp>
        <p:sp>
          <p:nvSpPr>
            <p:cNvPr id="1703837010" name="Textfeld 27" hidden="0"/>
            <p:cNvSpPr txBox="1"/>
            <p:nvPr isPhoto="0" userDrawn="0"/>
          </p:nvSpPr>
          <p:spPr bwMode="auto">
            <a:xfrm>
              <a:off x="4750214" y="1253624"/>
              <a:ext cx="2123295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Distributed</a:t>
              </a:r>
              <a:endParaRPr/>
            </a:p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Sensors</a:t>
              </a:r>
              <a:endParaRPr/>
            </a:p>
          </p:txBody>
        </p:sp>
        <p:sp>
          <p:nvSpPr>
            <p:cNvPr id="1957774346" name="Textfeld 24" hidden="0"/>
            <p:cNvSpPr txBox="1"/>
            <p:nvPr isPhoto="0" userDrawn="0"/>
          </p:nvSpPr>
          <p:spPr bwMode="auto">
            <a:xfrm>
              <a:off x="2752196" y="3687210"/>
              <a:ext cx="2075708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Regional Computing</a:t>
              </a:r>
              <a:endParaRPr/>
            </a:p>
          </p:txBody>
        </p:sp>
        <p:sp>
          <p:nvSpPr>
            <p:cNvPr id="1486728583" name="Textfeld 4" hidden="0"/>
            <p:cNvSpPr txBox="1"/>
            <p:nvPr isPhoto="0" userDrawn="0"/>
          </p:nvSpPr>
          <p:spPr bwMode="auto">
            <a:xfrm>
              <a:off x="4641148" y="1363018"/>
              <a:ext cx="2075708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Distributed</a:t>
              </a:r>
              <a:endParaRPr/>
            </a:p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Sensors</a:t>
              </a:r>
              <a:endParaRPr/>
            </a:p>
          </p:txBody>
        </p:sp>
        <p:sp>
          <p:nvSpPr>
            <p:cNvPr id="176377406" name="Textfeld 13" hidden="0"/>
            <p:cNvSpPr txBox="1"/>
            <p:nvPr isPhoto="0" userDrawn="0"/>
          </p:nvSpPr>
          <p:spPr bwMode="auto">
            <a:xfrm>
              <a:off x="6577552" y="3856818"/>
              <a:ext cx="2219540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Central Computing</a:t>
              </a:r>
              <a:endParaRPr/>
            </a:p>
          </p:txBody>
        </p:sp>
        <p:sp>
          <p:nvSpPr>
            <p:cNvPr id="155037925" name="Gebogener Pfeil 25" hidden="0"/>
            <p:cNvSpPr/>
            <p:nvPr isPhoto="0" userDrawn="0"/>
          </p:nvSpPr>
          <p:spPr bwMode="auto">
            <a:xfrm rot="14455070">
              <a:off x="3390850" y="1886459"/>
              <a:ext cx="2050551" cy="2249221"/>
            </a:xfrm>
            <a:prstGeom prst="circularArrow">
              <a:avLst>
                <a:gd name="adj1" fmla="val 8278"/>
                <a:gd name="adj2" fmla="val 1000217"/>
                <a:gd name="adj3" fmla="val 1156216"/>
                <a:gd name="adj4" fmla="val 16574794"/>
                <a:gd name="adj5" fmla="val 68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232975455" name="Gebogener Pfeil 26" hidden="0"/>
            <p:cNvSpPr/>
            <p:nvPr isPhoto="0" userDrawn="0"/>
          </p:nvSpPr>
          <p:spPr bwMode="auto">
            <a:xfrm rot="6873773">
              <a:off x="4404988" y="3206627"/>
              <a:ext cx="2475069" cy="2962608"/>
            </a:xfrm>
            <a:prstGeom prst="circularArrow">
              <a:avLst>
                <a:gd name="adj1" fmla="val 7454"/>
                <a:gd name="adj2" fmla="val 1000217"/>
                <a:gd name="adj3" fmla="val 1075952"/>
                <a:gd name="adj4" fmla="val 16648596"/>
                <a:gd name="adj5" fmla="val 68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21321974" name="Textfeld 15" hidden="0"/>
            <p:cNvSpPr txBox="1"/>
            <p:nvPr isPhoto="0" userDrawn="0"/>
          </p:nvSpPr>
          <p:spPr bwMode="auto">
            <a:xfrm>
              <a:off x="4373700" y="2712344"/>
              <a:ext cx="2831699" cy="524531"/>
            </a:xfrm>
            <a:prstGeom prst="rect">
              <a:avLst/>
            </a:prstGeom>
            <a:solidFill>
              <a:srgbClr val="FFFF00">
                <a:alpha val="53999"/>
              </a:srgbClr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Calibri"/>
                  <a:cs typeface="Calibri"/>
                </a:rPr>
                <a:t>Scaling Workflows</a:t>
              </a:r>
              <a:endParaRPr/>
            </a:p>
          </p:txBody>
        </p:sp>
        <p:sp>
          <p:nvSpPr>
            <p:cNvPr id="1795785508" name="Pfeil nach rechts 31" hidden="0"/>
            <p:cNvSpPr/>
            <p:nvPr isPhoto="0" userDrawn="0"/>
          </p:nvSpPr>
          <p:spPr bwMode="auto">
            <a:xfrm rot="2854189">
              <a:off x="6148751" y="3428982"/>
              <a:ext cx="521856" cy="16724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latin typeface="Calibri"/>
                <a:cs typeface="Calibri"/>
              </a:endParaRPr>
            </a:p>
          </p:txBody>
        </p:sp>
        <p:sp>
          <p:nvSpPr>
            <p:cNvPr id="438116948" name="Pfeil nach rechts 34" hidden="0"/>
            <p:cNvSpPr/>
            <p:nvPr isPhoto="0" userDrawn="0"/>
          </p:nvSpPr>
          <p:spPr bwMode="auto">
            <a:xfrm rot="8374076">
              <a:off x="4937801" y="3394640"/>
              <a:ext cx="521856" cy="16724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latin typeface="Calibri"/>
                <a:cs typeface="Calibri"/>
              </a:endParaRPr>
            </a:p>
          </p:txBody>
        </p:sp>
        <p:sp>
          <p:nvSpPr>
            <p:cNvPr id="1534013854" name="Textfeld 23" hidden="0"/>
            <p:cNvSpPr txBox="1"/>
            <p:nvPr isPhoto="0" userDrawn="0"/>
          </p:nvSpPr>
          <p:spPr bwMode="auto">
            <a:xfrm>
              <a:off x="2599799" y="3796246"/>
              <a:ext cx="2075708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Regional Computing</a:t>
              </a:r>
              <a:endParaRPr/>
            </a:p>
          </p:txBody>
        </p:sp>
        <p:sp>
          <p:nvSpPr>
            <p:cNvPr id="1323559813" name="Textfeld 16" hidden="0"/>
            <p:cNvSpPr txBox="1"/>
            <p:nvPr isPhoto="0" userDrawn="0"/>
          </p:nvSpPr>
          <p:spPr bwMode="auto">
            <a:xfrm>
              <a:off x="2447397" y="3905281"/>
              <a:ext cx="2075708" cy="906012"/>
            </a:xfrm>
            <a:prstGeom prst="rect">
              <a:avLst/>
            </a:prstGeom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latin typeface="Calibri"/>
                  <a:cs typeface="Calibri"/>
                </a:rPr>
                <a:t>Regional Computing</a:t>
              </a:r>
              <a:endParaRPr/>
            </a:p>
          </p:txBody>
        </p:sp>
        <p:sp>
          <p:nvSpPr>
            <p:cNvPr id="1364560577" name="Textfeld 35" hidden="0"/>
            <p:cNvSpPr txBox="1"/>
            <p:nvPr isPhoto="0" userDrawn="0"/>
          </p:nvSpPr>
          <p:spPr bwMode="auto">
            <a:xfrm>
              <a:off x="2447397" y="4736279"/>
              <a:ext cx="2075708" cy="524531"/>
            </a:xfrm>
            <a:prstGeom prst="rect">
              <a:avLst/>
            </a:prstGeom>
            <a:solidFill>
              <a:srgbClr val="660066"/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bg1"/>
                  </a:solidFill>
                  <a:latin typeface="Calibri"/>
                  <a:cs typeface="Calibri"/>
                </a:rPr>
                <a:t>Archives</a:t>
              </a:r>
              <a:endParaRPr/>
            </a:p>
          </p:txBody>
        </p:sp>
        <p:sp>
          <p:nvSpPr>
            <p:cNvPr id="591246856" name="Textfeld 38" hidden="0"/>
            <p:cNvSpPr txBox="1"/>
            <p:nvPr isPhoto="0" userDrawn="0"/>
          </p:nvSpPr>
          <p:spPr bwMode="auto">
            <a:xfrm>
              <a:off x="6577552" y="4693017"/>
              <a:ext cx="2219540" cy="524531"/>
            </a:xfrm>
            <a:prstGeom prst="rect">
              <a:avLst/>
            </a:prstGeom>
            <a:solidFill>
              <a:srgbClr val="660066"/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bg1"/>
                  </a:solidFill>
                  <a:latin typeface="Calibri"/>
                  <a:cs typeface="Calibri"/>
                </a:rPr>
                <a:t>Data Products</a:t>
              </a:r>
              <a:endParaRPr/>
            </a:p>
          </p:txBody>
        </p:sp>
        <p:sp>
          <p:nvSpPr>
            <p:cNvPr id="1381990895" name="Textfeld 40" hidden="0"/>
            <p:cNvSpPr txBox="1"/>
            <p:nvPr isPhoto="0" userDrawn="0"/>
          </p:nvSpPr>
          <p:spPr bwMode="auto">
            <a:xfrm>
              <a:off x="1499705" y="2543067"/>
              <a:ext cx="1612323" cy="906012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tx1"/>
                  </a:solidFill>
                  <a:latin typeface="Calibri"/>
                  <a:cs typeface="Calibri"/>
                </a:rPr>
                <a:t>Dyn. </a:t>
              </a:r>
              <a:endParaRPr/>
            </a:p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Calibri"/>
                  <a:cs typeface="Calibri"/>
                </a:rPr>
                <a:t>Archiving</a:t>
              </a:r>
              <a:endParaRPr/>
            </a:p>
          </p:txBody>
        </p:sp>
        <p:sp>
          <p:nvSpPr>
            <p:cNvPr id="1743943724" name="Gebogener Pfeil 39" hidden="0"/>
            <p:cNvSpPr/>
            <p:nvPr isPhoto="0" userDrawn="0"/>
          </p:nvSpPr>
          <p:spPr bwMode="auto">
            <a:xfrm rot="17778169" flipV="1">
              <a:off x="6066127" y="2085765"/>
              <a:ext cx="1980648" cy="1917039"/>
            </a:xfrm>
            <a:prstGeom prst="circularArrow">
              <a:avLst>
                <a:gd name="adj1" fmla="val 9676"/>
                <a:gd name="adj2" fmla="val 1000217"/>
                <a:gd name="adj3" fmla="val 1057316"/>
                <a:gd name="adj4" fmla="val 16648596"/>
                <a:gd name="adj5" fmla="val 827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929147113" name="Gebogener Pfeil 41" hidden="0"/>
            <p:cNvSpPr/>
            <p:nvPr isPhoto="0" userDrawn="0"/>
          </p:nvSpPr>
          <p:spPr bwMode="auto">
            <a:xfrm rot="696384">
              <a:off x="6372969" y="1954350"/>
              <a:ext cx="1897221" cy="2249221"/>
            </a:xfrm>
            <a:prstGeom prst="circularArrow">
              <a:avLst>
                <a:gd name="adj1" fmla="val 9676"/>
                <a:gd name="adj2" fmla="val 1000217"/>
                <a:gd name="adj3" fmla="val 1057316"/>
                <a:gd name="adj4" fmla="val 16648596"/>
                <a:gd name="adj5" fmla="val 68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18888985" name="Textfeld 42" hidden="0"/>
            <p:cNvSpPr txBox="1"/>
            <p:nvPr isPhoto="0" userDrawn="0"/>
          </p:nvSpPr>
          <p:spPr bwMode="auto">
            <a:xfrm>
              <a:off x="8444421" y="2550735"/>
              <a:ext cx="1531917" cy="90601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>
                  <a:solidFill>
                    <a:schemeClr val="tx1"/>
                  </a:solidFill>
                  <a:latin typeface="Calibri"/>
                  <a:cs typeface="Calibri"/>
                </a:rPr>
                <a:t>Dyn. </a:t>
              </a:r>
              <a:endParaRPr/>
            </a:p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Calibri"/>
                  <a:cs typeface="Calibri"/>
                </a:rPr>
                <a:t>Filtering</a:t>
              </a:r>
              <a:endParaRPr/>
            </a:p>
          </p:txBody>
        </p:sp>
      </p:grpSp>
      <p:sp>
        <p:nvSpPr>
          <p:cNvPr id="1337491001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5762490" y="1371330"/>
            <a:ext cx="6218408" cy="528634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96"/>
              </a:spcAft>
              <a:buNone/>
              <a:defRPr/>
            </a:pPr>
            <a:r>
              <a:rPr lang="de-DE" sz="2000" b="1"/>
              <a:t>Nowadays: (most) data are stored and re-analysed over and over again.</a:t>
            </a:r>
            <a:endParaRPr sz="2000"/>
          </a:p>
          <a:p>
            <a:pPr marL="0" indent="0">
              <a:lnSpc>
                <a:spcPct val="100000"/>
              </a:lnSpc>
              <a:spcAft>
                <a:spcPts val="396"/>
              </a:spcAft>
              <a:buNone/>
              <a:defRPr/>
            </a:pPr>
            <a:r>
              <a:rPr lang="de-DE" sz="2000" b="1"/>
              <a:t>Soon: only a small fraction of data can be stored long term</a:t>
            </a:r>
            <a:r>
              <a:rPr lang="de-DE" sz="2000" b="1"/>
              <a:t>                         	 ⇒ irreversible loss of information</a:t>
            </a:r>
            <a:endParaRPr sz="2000" b="1"/>
          </a:p>
          <a:p>
            <a:pPr marL="0" indent="0">
              <a:lnSpc>
                <a:spcPct val="100000"/>
              </a:lnSpc>
              <a:spcAft>
                <a:spcPts val="396"/>
              </a:spcAft>
              <a:buNone/>
              <a:defRPr/>
            </a:pPr>
            <a:endParaRPr sz="2000" b="1"/>
          </a:p>
          <a:p>
            <a:pPr marL="0" indent="0">
              <a:lnSpc>
                <a:spcPct val="100000"/>
              </a:lnSpc>
              <a:spcAft>
                <a:spcPts val="396"/>
              </a:spcAft>
              <a:buNone/>
              <a:defRPr/>
            </a:pPr>
            <a:r>
              <a:rPr lang="de-DE" sz="2000" b="1"/>
              <a:t>Solutions: </a:t>
            </a:r>
            <a:endParaRPr sz="2000"/>
          </a:p>
          <a:p>
            <a:pPr marL="296859" lvl="1" indent="-285750">
              <a:spcAft>
                <a:spcPts val="396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accent1"/>
                </a:solidFill>
              </a:rPr>
              <a:t>dynamic filtering</a:t>
            </a:r>
            <a:r>
              <a:rPr lang="de-DE" sz="2000">
                <a:solidFill>
                  <a:srgbClr val="0070C0"/>
                </a:solidFill>
              </a:rPr>
              <a:t>: </a:t>
            </a:r>
            <a:r>
              <a:rPr lang="de-DE" sz="2000"/>
              <a:t>extraction of relevant information from huge data streams in real time (without human assistance, e.g. machine learning algorithms).</a:t>
            </a:r>
            <a:endParaRPr sz="2000"/>
          </a:p>
          <a:p>
            <a:pPr marL="296859" lvl="1" indent="-285750">
              <a:spcAft>
                <a:spcPts val="396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accent1"/>
                </a:solidFill>
              </a:rPr>
              <a:t>dynamic archiving: </a:t>
            </a:r>
            <a:r>
              <a:rPr lang="de-DE" sz="2000"/>
              <a:t>feedback from offline analysis to sensor controls.</a:t>
            </a:r>
            <a:endParaRPr sz="2000"/>
          </a:p>
          <a:p>
            <a:pPr marL="296859" lvl="1" indent="-285750">
              <a:spcAft>
                <a:spcPts val="396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accent1"/>
                </a:solidFill>
              </a:rPr>
              <a:t>scaling: </a:t>
            </a:r>
            <a:r>
              <a:rPr lang="de-DE" sz="2000"/>
              <a:t>increasing collection of information by sensors leads to huge individual data objects. For the analysis of this kind of data we need a paradigm shift: </a:t>
            </a:r>
            <a:endParaRPr sz="2000"/>
          </a:p>
          <a:p>
            <a:pPr marL="11110" lvl="1" indent="0" algn="ctr">
              <a:spcAft>
                <a:spcPts val="396"/>
              </a:spcAft>
              <a:buFont typeface="Wingdings"/>
              <a:buNone/>
              <a:defRPr/>
            </a:pPr>
            <a:r>
              <a:rPr lang="de-DE" sz="2000"/>
              <a:t>from process oriented to storage oriented computing.</a:t>
            </a:r>
            <a:endParaRPr sz="2000"/>
          </a:p>
          <a:p>
            <a:pPr marL="296859" lvl="1" indent="-285750">
              <a:spcAft>
                <a:spcPts val="396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accent1"/>
                </a:solidFill>
              </a:rPr>
              <a:t>reproducability: </a:t>
            </a:r>
            <a:r>
              <a:rPr lang="de-DE" sz="2000"/>
              <a:t>reconstruction of how and why specific decisions were made in real time. Simulations are critical for validation and understanding.</a:t>
            </a:r>
            <a:endParaRPr sz="2000"/>
          </a:p>
        </p:txBody>
      </p:sp>
      <p:sp>
        <p:nvSpPr>
          <p:cNvPr id="534925386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5: Data irreversibility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1828536961" name="" hidden="0"/>
          <p:cNvSpPr/>
          <p:nvPr isPhoto="0" userDrawn="0"/>
        </p:nvSpPr>
        <p:spPr bwMode="auto">
          <a:xfrm flipH="0" flipV="0">
            <a:off x="268353" y="5900851"/>
            <a:ext cx="3461523" cy="882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65798910" name="Google Shape;260;p45" hidden="0"/>
          <p:cNvSpPr txBox="1">
            <a:spLocks noGrp="1"/>
          </p:cNvSpPr>
          <p:nvPr isPhoto="0" userDrawn="0"/>
        </p:nvSpPr>
        <p:spPr bwMode="auto">
          <a:xfrm>
            <a:off x="407988" y="817497"/>
            <a:ext cx="11376000" cy="379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61949" indent="-361949" algn="l" defTabSz="914400">
              <a:lnSpc>
                <a:spcPct val="11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tabLst>
                <a:tab pos="361949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266699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4" indent="-276224" algn="l" defTabSz="91440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IT problems of tomorrow ... solved</a:t>
            </a:r>
            <a:r>
              <a:rPr b="1">
                <a:solidFill>
                  <a:schemeClr val="accent2"/>
                </a:solidFill>
              </a:rPr>
              <a:t> today with high-energy physics and astrophysics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676760754" name="Footer Placeholder 2" hidden="0"/>
          <p:cNvSpPr>
            <a:spLocks noGrp="1"/>
          </p:cNvSpPr>
          <p:nvPr isPhoto="0" userDrawn="0"/>
        </p:nvSpPr>
        <p:spPr bwMode="auto">
          <a:xfrm>
            <a:off x="407367" y="6580800"/>
            <a:ext cx="9948936" cy="186840"/>
          </a:xfr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828802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776095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5: Data irreversibility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939622690" name="" hidden="0"/>
          <p:cNvSpPr/>
          <p:nvPr isPhoto="0" userDrawn="0"/>
        </p:nvSpPr>
        <p:spPr bwMode="auto">
          <a:xfrm>
            <a:off x="6376439" y="409139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647511410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344426"/>
            <a:ext cx="10237079" cy="446150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7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sz="2000"/>
              <a:t>Interconnection between dynamic filtering and dynamic archiving</a:t>
            </a:r>
            <a:endParaRPr sz="2000"/>
          </a:p>
          <a:p>
            <a:pPr lvl="1">
              <a:defRPr/>
            </a:pPr>
            <a:r>
              <a:rPr sz="1800"/>
              <a:t>Dynamic filter: time-dependent process deciding whether some data is kept or discarded</a:t>
            </a:r>
            <a:endParaRPr sz="1800"/>
          </a:p>
          <a:p>
            <a:pPr lvl="1">
              <a:defRPr/>
            </a:pPr>
            <a:r>
              <a:rPr sz="1800"/>
              <a:t>Dynamic archive: product of a dynamic filter and/ or used to create dynamic filter</a:t>
            </a:r>
            <a:endParaRPr sz="1800"/>
          </a:p>
          <a:p>
            <a:pPr lvl="1">
              <a:defRPr/>
            </a:pPr>
            <a:endParaRPr sz="2000"/>
          </a:p>
          <a:p>
            <a:pPr lvl="0">
              <a:defRPr/>
            </a:pPr>
            <a:r>
              <a:rPr sz="2000"/>
              <a:t>Comparison of data with other data and theories in the presence of irreversible information loss</a:t>
            </a:r>
            <a:endParaRPr sz="2000"/>
          </a:p>
          <a:p>
            <a:pPr lvl="0">
              <a:defRPr/>
            </a:pPr>
            <a:r>
              <a:rPr sz="2000"/>
              <a:t>Neural networks on FPGAs for high-throughput processing</a:t>
            </a:r>
            <a:endParaRPr sz="2000"/>
          </a:p>
          <a:p>
            <a:pPr lvl="0">
              <a:defRPr/>
            </a:pPr>
            <a:r>
              <a:rPr sz="2000"/>
              <a:t>Concepts and environments for identifying highly complex signals in huge data streams</a:t>
            </a:r>
            <a:endParaRPr sz="2000"/>
          </a:p>
          <a:p>
            <a:pPr lvl="0">
              <a:defRPr/>
            </a:pPr>
            <a:r>
              <a:rPr sz="2000"/>
              <a:t>Scalable workflows with parallelizable code</a:t>
            </a:r>
            <a:endParaRPr sz="2000"/>
          </a:p>
          <a:p>
            <a:pPr lvl="1">
              <a:defRPr/>
            </a:pPr>
            <a:r>
              <a:rPr sz="1800"/>
              <a:t>Applications in simulations for pulsar searches</a:t>
            </a:r>
            <a:endParaRPr sz="1800"/>
          </a:p>
          <a:p>
            <a:pPr lvl="1">
              <a:defRPr/>
            </a:pPr>
            <a:r>
              <a:rPr sz="1800"/>
              <a:t>Pattern recognition in high energy physics</a:t>
            </a:r>
            <a:endParaRPr sz="2000"/>
          </a:p>
        </p:txBody>
      </p:sp>
      <p:sp>
        <p:nvSpPr>
          <p:cNvPr id="353378045" name="Google Shape;437;p80" hidden="0"/>
          <p:cNvSpPr txBox="1"/>
          <p:nvPr isPhoto="0" userDrawn="0"/>
        </p:nvSpPr>
        <p:spPr bwMode="auto">
          <a:xfrm>
            <a:off x="407367" y="736794"/>
            <a:ext cx="9686627" cy="3159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6" indent="-361946" algn="l" defTabSz="914400">
              <a:lnSpc>
                <a:spcPct val="110000"/>
              </a:lnSpc>
              <a:spcBef>
                <a:spcPts val="0"/>
              </a:spcBef>
              <a:spcAft>
                <a:spcPts val="1196"/>
              </a:spcAft>
              <a:buFont typeface="Arial"/>
              <a:buChar char="•"/>
              <a:tabLst>
                <a:tab pos="361946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6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5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5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6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5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2" indent="-276221" algn="l" defTabSz="914400">
              <a:lnSpc>
                <a:spcPct val="100000"/>
              </a:lnSpc>
              <a:spcBef>
                <a:spcPts val="0"/>
              </a:spcBef>
              <a:spcAft>
                <a:spcPts val="795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6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sz="1800" b="1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Main topics &amp; Achievements</a:t>
            </a:r>
            <a:endParaRPr/>
          </a:p>
        </p:txBody>
      </p:sp>
      <p:pic>
        <p:nvPicPr>
          <p:cNvPr id="196639568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650026" y="-48341"/>
            <a:ext cx="1533240" cy="1533240"/>
          </a:xfrm>
          <a:prstGeom prst="ellipse">
            <a:avLst/>
          </a:prstGeom>
        </p:spPr>
      </p:pic>
      <p:sp>
        <p:nvSpPr>
          <p:cNvPr id="1700805551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426926" name="" hidden="0"/>
          <p:cNvSpPr/>
          <p:nvPr isPhoto="0" userDrawn="0"/>
        </p:nvSpPr>
        <p:spPr bwMode="auto">
          <a:xfrm flipH="0" flipV="0">
            <a:off x="268353" y="5900851"/>
            <a:ext cx="3461523" cy="882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740550410" name="Google Shape;822;p90" hidden="0"/>
          <p:cNvSpPr/>
          <p:nvPr isPhoto="0" userDrawn="0"/>
        </p:nvSpPr>
        <p:spPr bwMode="auto">
          <a:xfrm flipH="0" flipV="0">
            <a:off x="58548" y="546276"/>
            <a:ext cx="4139100" cy="6028646"/>
          </a:xfrm>
          <a:prstGeom prst="chevron">
            <a:avLst>
              <a:gd name="adj" fmla="val 21449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/>
          </a:gra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689889932" name="Google Shape;823;p90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3505898" y="686498"/>
            <a:ext cx="5484998" cy="548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2439185" name="Google Shape;824;p90" hidden="0"/>
          <p:cNvSpPr/>
          <p:nvPr isPhoto="0" userDrawn="0"/>
        </p:nvSpPr>
        <p:spPr bwMode="auto">
          <a:xfrm>
            <a:off x="4937348" y="2504648"/>
            <a:ext cx="2039400" cy="1992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346529224" name="Google Shape;825;p90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5019639" y="2445471"/>
            <a:ext cx="1910097" cy="207479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1096029" name="Google Shape;828;p90" hidden="0"/>
          <p:cNvSpPr/>
          <p:nvPr isPhoto="0" userDrawn="0"/>
        </p:nvSpPr>
        <p:spPr bwMode="auto">
          <a:xfrm flipH="0" flipV="0">
            <a:off x="8129049" y="476651"/>
            <a:ext cx="3984300" cy="6036471"/>
          </a:xfrm>
          <a:prstGeom prst="chevron">
            <a:avLst>
              <a:gd name="adj" fmla="val 15769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/>
          </a:gra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83950871" name="Google Shape;829;p90" hidden="0"/>
          <p:cNvSpPr txBox="1"/>
          <p:nvPr isPhoto="0" userDrawn="0"/>
        </p:nvSpPr>
        <p:spPr bwMode="auto">
          <a:xfrm>
            <a:off x="8430153" y="476651"/>
            <a:ext cx="3101400" cy="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 u="sng"/>
              <a:t>Marketplace,</a:t>
            </a:r>
            <a:r>
              <a:rPr lang="de-DE" sz="1500" b="1"/>
              <a:t> PUNCH-SDP, </a:t>
            </a:r>
            <a:br>
              <a:rPr lang="de-DE" sz="1500" b="1"/>
            </a:br>
            <a:r>
              <a:rPr lang="de-DE" sz="1500" b="1"/>
              <a:t>data</a:t>
            </a:r>
            <a:r>
              <a:rPr lang="de-DE" sz="1500" b="1"/>
              <a:t> </a:t>
            </a:r>
            <a:r>
              <a:rPr lang="de-DE" sz="1500" b="1"/>
              <a:t>portal</a:t>
            </a:r>
            <a:endParaRPr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u="sng"/>
          </a:p>
        </p:txBody>
      </p:sp>
      <p:pic>
        <p:nvPicPr>
          <p:cNvPr id="1581276125" name="Google Shape;830;p90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7173131" y="3242297"/>
            <a:ext cx="547026" cy="54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357957" name="Google Shape;832;p90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5719309" y="1832154"/>
            <a:ext cx="788576" cy="45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028194" name="Google Shape;833;p90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6845352" y="2182277"/>
            <a:ext cx="937800" cy="55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78039" name="Google Shape;834;p90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>
            <a:off x="6355225" y="4970998"/>
            <a:ext cx="1017011" cy="55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84416" name="Google Shape;835;p90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>
            <a:off x="4823093" y="4585551"/>
            <a:ext cx="937800" cy="547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3450467" name="Google Shape;836;p90" hidden="0"/>
          <p:cNvSpPr txBox="1"/>
          <p:nvPr isPhoto="0" userDrawn="0"/>
        </p:nvSpPr>
        <p:spPr bwMode="auto">
          <a:xfrm>
            <a:off x="396799" y="633313"/>
            <a:ext cx="3462597" cy="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Section Common </a:t>
            </a:r>
            <a:endParaRPr lang="de-DE"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Infrastructures</a:t>
            </a:r>
            <a:endParaRPr sz="1500" b="1"/>
          </a:p>
        </p:txBody>
      </p:sp>
      <p:sp>
        <p:nvSpPr>
          <p:cNvPr id="1552207838" name="Google Shape;838;p90" hidden="0"/>
          <p:cNvSpPr txBox="1"/>
          <p:nvPr isPhoto="0" userDrawn="0"/>
        </p:nvSpPr>
        <p:spPr bwMode="auto">
          <a:xfrm>
            <a:off x="779896" y="1781948"/>
            <a:ext cx="30033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Section Training and </a:t>
            </a:r>
            <a:endParaRPr lang="de-DE"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Education</a:t>
            </a:r>
            <a:endParaRPr sz="1500" b="1"/>
          </a:p>
        </p:txBody>
      </p:sp>
      <p:sp>
        <p:nvSpPr>
          <p:cNvPr id="1006661217" name="Google Shape;840;p90" hidden="0"/>
          <p:cNvSpPr txBox="1"/>
          <p:nvPr isPhoto="0" userDrawn="0"/>
        </p:nvSpPr>
        <p:spPr bwMode="auto">
          <a:xfrm>
            <a:off x="1069993" y="3088071"/>
            <a:ext cx="2974500" cy="78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/>
              <a:t>Section Ethical, legal and </a:t>
            </a:r>
            <a:endParaRPr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/>
              <a:t>social aspects</a:t>
            </a:r>
            <a:endParaRPr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/>
          </a:p>
        </p:txBody>
      </p:sp>
      <p:sp>
        <p:nvSpPr>
          <p:cNvPr id="446245184" name="Google Shape;841;p90" hidden="0"/>
          <p:cNvSpPr txBox="1"/>
          <p:nvPr isPhoto="0" userDrawn="0"/>
        </p:nvSpPr>
        <p:spPr bwMode="auto">
          <a:xfrm>
            <a:off x="396799" y="5261285"/>
            <a:ext cx="3462597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DAPHNE4NFDI &amp; </a:t>
            </a:r>
            <a:r>
              <a:rPr lang="de-DE" sz="1500" b="1"/>
              <a:t>FAIRMat</a:t>
            </a:r>
            <a:r>
              <a:rPr lang="de-DE" sz="1500" b="1"/>
              <a:t> &amp; </a:t>
            </a:r>
            <a:br>
              <a:rPr lang="de-DE" sz="1500" b="1"/>
            </a:br>
            <a:r>
              <a:rPr lang="de-DE" sz="1500" b="1"/>
              <a:t>DPG: </a:t>
            </a:r>
            <a:r>
              <a:rPr lang="de-DE" sz="1500" b="1">
                <a:solidFill>
                  <a:schemeClr val="dk1"/>
                </a:solidFill>
              </a:rPr>
              <a:t>address</a:t>
            </a:r>
            <a:r>
              <a:rPr lang="de-DE" sz="1500" b="1">
                <a:solidFill>
                  <a:schemeClr val="dk1"/>
                </a:solidFill>
              </a:rPr>
              <a:t> </a:t>
            </a:r>
            <a:r>
              <a:rPr lang="de-DE" sz="1500" b="1"/>
              <a:t>physics-specific</a:t>
            </a:r>
            <a:r>
              <a:rPr lang="de-DE" sz="1500" b="1"/>
              <a:t> </a:t>
            </a:r>
            <a:r>
              <a:rPr lang="de-DE" sz="1500" b="1"/>
              <a:t>aspects</a:t>
            </a:r>
            <a:r>
              <a:rPr lang="de-DE" sz="1500" b="1"/>
              <a:t> </a:t>
            </a:r>
            <a:endParaRPr sz="1500" b="1"/>
          </a:p>
        </p:txBody>
      </p:sp>
      <p:sp>
        <p:nvSpPr>
          <p:cNvPr id="1030409613" name="Google Shape;842;p90" hidden="0"/>
          <p:cNvSpPr txBox="1"/>
          <p:nvPr isPhoto="0" userDrawn="0"/>
        </p:nvSpPr>
        <p:spPr bwMode="auto">
          <a:xfrm>
            <a:off x="735050" y="4248298"/>
            <a:ext cx="3462597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Section (Meta)data, </a:t>
            </a:r>
            <a:endParaRPr lang="de-DE"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Terminologies,</a:t>
            </a:r>
            <a:r>
              <a:rPr sz="1500" b="1"/>
              <a:t> Provenance</a:t>
            </a:r>
            <a:endParaRPr sz="1500" b="1"/>
          </a:p>
        </p:txBody>
      </p:sp>
      <p:sp>
        <p:nvSpPr>
          <p:cNvPr id="1988517529" name="Google Shape;843;p90" hidden="0"/>
          <p:cNvSpPr txBox="1"/>
          <p:nvPr isPhoto="0" userDrawn="0"/>
        </p:nvSpPr>
        <p:spPr bwMode="auto">
          <a:xfrm>
            <a:off x="8921094" y="5398383"/>
            <a:ext cx="2376599" cy="4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 u="sng"/>
              <a:t>Cloud-</a:t>
            </a:r>
            <a:r>
              <a:rPr lang="de-DE" sz="1500" b="1" u="sng"/>
              <a:t>based</a:t>
            </a:r>
            <a:r>
              <a:rPr lang="de-DE" sz="1500" b="1" u="sng"/>
              <a:t> </a:t>
            </a:r>
            <a:r>
              <a:rPr lang="de-DE" sz="1500" b="1" u="sng"/>
              <a:t>testbed</a:t>
            </a:r>
            <a:endParaRPr sz="1500" b="1" u="sng"/>
          </a:p>
        </p:txBody>
      </p:sp>
      <p:sp>
        <p:nvSpPr>
          <p:cNvPr id="1087316274" name="Google Shape;844;p90" hidden="0"/>
          <p:cNvSpPr txBox="1"/>
          <p:nvPr isPhoto="0" userDrawn="0"/>
        </p:nvSpPr>
        <p:spPr bwMode="auto">
          <a:xfrm>
            <a:off x="8741549" y="1212186"/>
            <a:ext cx="2895899" cy="82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Knowledge fabric, digital research products, metadata services</a:t>
            </a:r>
            <a:endParaRPr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u="sng"/>
          </a:p>
        </p:txBody>
      </p:sp>
      <p:sp>
        <p:nvSpPr>
          <p:cNvPr id="1549502488" name="Google Shape;845;p90" hidden="0"/>
          <p:cNvSpPr txBox="1"/>
          <p:nvPr isPhoto="0" userDrawn="0"/>
        </p:nvSpPr>
        <p:spPr bwMode="auto">
          <a:xfrm>
            <a:off x="9210629" y="2221084"/>
            <a:ext cx="2290798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AAI </a:t>
            </a:r>
            <a:r>
              <a:rPr lang="de-DE" sz="1500" b="1"/>
              <a:t>infrastructure</a:t>
            </a:r>
            <a:r>
              <a:rPr lang="de-DE" sz="1500" b="1"/>
              <a:t>, </a:t>
            </a:r>
            <a:br>
              <a:rPr lang="de-DE" sz="1500" b="1"/>
            </a:br>
            <a:r>
              <a:rPr lang="de-DE" sz="1500" b="1" u="sng"/>
              <a:t>dynamic</a:t>
            </a:r>
            <a:r>
              <a:rPr lang="de-DE" sz="1500" b="1" u="sng"/>
              <a:t> </a:t>
            </a:r>
            <a:r>
              <a:rPr lang="de-DE" sz="1500" b="1" u="sng"/>
              <a:t>disk</a:t>
            </a:r>
            <a:r>
              <a:rPr lang="de-DE" sz="1500" b="1" u="sng"/>
              <a:t> </a:t>
            </a:r>
            <a:r>
              <a:rPr lang="de-DE" sz="1500" b="1" u="sng"/>
              <a:t>caching</a:t>
            </a:r>
            <a:r>
              <a:rPr lang="de-DE" sz="1500" b="1"/>
              <a:t> </a:t>
            </a:r>
            <a:endParaRPr sz="1500" b="1" u="sng"/>
          </a:p>
        </p:txBody>
      </p:sp>
      <p:sp>
        <p:nvSpPr>
          <p:cNvPr id="2100122369" name="Google Shape;846;p90" hidden="0"/>
          <p:cNvSpPr txBox="1"/>
          <p:nvPr isPhoto="0" userDrawn="0"/>
        </p:nvSpPr>
        <p:spPr bwMode="auto">
          <a:xfrm>
            <a:off x="9443316" y="3038083"/>
            <a:ext cx="2376599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 u="sng"/>
              <a:t>Big </a:t>
            </a:r>
            <a:r>
              <a:rPr lang="de-DE" sz="1500" b="1" u="sng"/>
              <a:t>data</a:t>
            </a:r>
            <a:r>
              <a:rPr lang="de-DE" sz="1500" b="1" u="sng"/>
              <a:t> </a:t>
            </a:r>
            <a:r>
              <a:rPr lang="de-DE" sz="1500" b="1" u="sng"/>
              <a:t>management</a:t>
            </a:r>
            <a:r>
              <a:rPr lang="de-DE" sz="1500" b="1" u="sng"/>
              <a:t> </a:t>
            </a:r>
            <a:r>
              <a:rPr lang="de-DE" sz="1500" b="1"/>
              <a:t>&amp; </a:t>
            </a:r>
            <a:endParaRPr sz="1500" b="1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data</a:t>
            </a:r>
            <a:r>
              <a:rPr lang="de-DE" sz="1500" b="1"/>
              <a:t> </a:t>
            </a:r>
            <a:r>
              <a:rPr lang="de-DE" sz="1500" b="1"/>
              <a:t>storage</a:t>
            </a:r>
            <a:r>
              <a:rPr lang="de-DE" sz="1500" b="1"/>
              <a:t> </a:t>
            </a:r>
            <a:r>
              <a:rPr lang="de-DE" sz="1500" b="1" u="sng"/>
              <a:t>services</a:t>
            </a:r>
            <a:endParaRPr sz="1500" b="1" u="sng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u="sng"/>
          </a:p>
        </p:txBody>
      </p:sp>
      <p:sp>
        <p:nvSpPr>
          <p:cNvPr id="1947080332" name="Google Shape;847;p90" hidden="0"/>
          <p:cNvSpPr txBox="1"/>
          <p:nvPr isPhoto="0" userDrawn="0"/>
        </p:nvSpPr>
        <p:spPr bwMode="auto">
          <a:xfrm>
            <a:off x="8934223" y="3851394"/>
            <a:ext cx="2622898" cy="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/>
              <a:t>Machine</a:t>
            </a:r>
            <a:r>
              <a:rPr lang="de-DE" sz="1500" b="1"/>
              <a:t> </a:t>
            </a:r>
            <a:r>
              <a:rPr lang="de-DE" sz="1500" b="1"/>
              <a:t>learning</a:t>
            </a:r>
            <a:r>
              <a:rPr lang="de-DE" sz="1500" b="1"/>
              <a:t> </a:t>
            </a:r>
            <a:r>
              <a:rPr lang="de-DE" sz="1500" b="1"/>
              <a:t>services</a:t>
            </a:r>
            <a:r>
              <a:rPr lang="de-DE" sz="1500" b="1"/>
              <a:t> </a:t>
            </a:r>
            <a:br>
              <a:rPr lang="de-DE" sz="1500" b="1"/>
            </a:br>
            <a:r>
              <a:rPr lang="de-DE" sz="1500" b="1"/>
              <a:t>and</a:t>
            </a:r>
            <a:r>
              <a:rPr lang="de-DE" sz="1500" b="1"/>
              <a:t> real-time </a:t>
            </a:r>
            <a:r>
              <a:rPr lang="de-DE" sz="1500" b="1"/>
              <a:t>applications</a:t>
            </a:r>
            <a:endParaRPr sz="1500" b="1" u="sng"/>
          </a:p>
        </p:txBody>
      </p:sp>
      <p:sp>
        <p:nvSpPr>
          <p:cNvPr id="1259490735" name="Google Shape;848;p90" hidden="0"/>
          <p:cNvSpPr txBox="1"/>
          <p:nvPr isPhoto="0" userDrawn="0"/>
        </p:nvSpPr>
        <p:spPr bwMode="auto">
          <a:xfrm>
            <a:off x="8477048" y="4599487"/>
            <a:ext cx="3338100" cy="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 u="sng">
                <a:solidFill>
                  <a:schemeClr val="dk1"/>
                </a:solidFill>
              </a:rPr>
              <a:t>IT </a:t>
            </a:r>
            <a:r>
              <a:rPr lang="de-DE" sz="1500" b="1" u="sng">
                <a:solidFill>
                  <a:schemeClr val="dk1"/>
                </a:solidFill>
              </a:rPr>
              <a:t>resources</a:t>
            </a:r>
            <a:r>
              <a:rPr lang="de-DE" sz="1500" b="1" u="sng">
                <a:solidFill>
                  <a:schemeClr val="dk1"/>
                </a:solidFill>
              </a:rPr>
              <a:t> </a:t>
            </a:r>
            <a:r>
              <a:rPr lang="de-DE" sz="1500" b="1">
                <a:solidFill>
                  <a:schemeClr val="dk1"/>
                </a:solidFill>
              </a:rPr>
              <a:t>via Compute4PUNCH </a:t>
            </a:r>
            <a:r>
              <a:rPr lang="de-DE" sz="1500" b="1">
                <a:solidFill>
                  <a:schemeClr val="dk1"/>
                </a:solidFill>
              </a:rPr>
              <a:t>interactive</a:t>
            </a:r>
            <a:r>
              <a:rPr lang="de-DE" sz="1500" b="1">
                <a:solidFill>
                  <a:schemeClr val="dk1"/>
                </a:solidFill>
              </a:rPr>
              <a:t> </a:t>
            </a:r>
            <a:r>
              <a:rPr lang="de-DE" sz="1500" b="1">
                <a:solidFill>
                  <a:schemeClr val="dk1"/>
                </a:solidFill>
              </a:rPr>
              <a:t>analysis</a:t>
            </a:r>
            <a:r>
              <a:rPr lang="de-DE" sz="1500" b="1">
                <a:solidFill>
                  <a:schemeClr val="dk1"/>
                </a:solidFill>
              </a:rPr>
              <a:t> </a:t>
            </a:r>
            <a:r>
              <a:rPr lang="de-DE" sz="1500" b="1">
                <a:solidFill>
                  <a:schemeClr val="dk1"/>
                </a:solidFill>
              </a:rPr>
              <a:t>interface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u="sng"/>
          </a:p>
        </p:txBody>
      </p:sp>
      <p:sp>
        <p:nvSpPr>
          <p:cNvPr id="556997187" name="Google Shape;843;p90" hidden="0"/>
          <p:cNvSpPr txBox="1"/>
          <p:nvPr isPhoto="0" userDrawn="0"/>
        </p:nvSpPr>
        <p:spPr bwMode="auto">
          <a:xfrm>
            <a:off x="8461149" y="5907882"/>
            <a:ext cx="2376599" cy="4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500" b="1" u="sng"/>
              <a:t>Teaching </a:t>
            </a:r>
            <a:r>
              <a:rPr lang="de-DE" sz="1500" b="1" u="sng"/>
              <a:t>and</a:t>
            </a:r>
            <a:r>
              <a:rPr lang="de-DE" sz="1500" b="1" u="sng"/>
              <a:t> </a:t>
            </a:r>
            <a:r>
              <a:rPr lang="de-DE" sz="1500" b="1" u="sng"/>
              <a:t>education</a:t>
            </a:r>
            <a:endParaRPr sz="1500" b="1" u="sng"/>
          </a:p>
        </p:txBody>
      </p:sp>
      <p:sp>
        <p:nvSpPr>
          <p:cNvPr id="1840641613" name="Google Shape;843;p90" hidden="0"/>
          <p:cNvSpPr txBox="1"/>
          <p:nvPr isPhoto="0" userDrawn="0"/>
        </p:nvSpPr>
        <p:spPr bwMode="auto">
          <a:xfrm>
            <a:off x="8129049" y="6434181"/>
            <a:ext cx="3238291" cy="4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b="1"/>
              <a:t>(Non-</a:t>
            </a:r>
            <a:r>
              <a:rPr lang="de-DE" b="1"/>
              <a:t>exclusive</a:t>
            </a:r>
            <a:r>
              <a:rPr lang="de-DE" b="1"/>
              <a:t> </a:t>
            </a:r>
            <a:r>
              <a:rPr lang="de-DE" b="1"/>
              <a:t>examples</a:t>
            </a:r>
            <a:r>
              <a:rPr lang="de-DE" b="1"/>
              <a:t>)</a:t>
            </a:r>
            <a:endParaRPr b="1"/>
          </a:p>
        </p:txBody>
      </p:sp>
      <p:sp>
        <p:nvSpPr>
          <p:cNvPr id="550128043" name="CustomShape 2" hidden="0"/>
          <p:cNvSpPr/>
          <p:nvPr isPhoto="0" userDrawn="0"/>
        </p:nvSpPr>
        <p:spPr bwMode="auto">
          <a:xfrm>
            <a:off x="407880" y="116881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6: Synergies &amp; services</a:t>
            </a:r>
            <a:endParaRPr lang="en-US" sz="3000" b="0" strike="noStrike" spc="0">
              <a:latin typeface="Arial"/>
            </a:endParaRPr>
          </a:p>
        </p:txBody>
      </p:sp>
      <p:pic>
        <p:nvPicPr>
          <p:cNvPr id="711596683" name="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 flipH="0" flipV="0">
            <a:off x="11025934" y="35826"/>
            <a:ext cx="1209674" cy="1209674"/>
          </a:xfrm>
          <a:prstGeom prst="ellipse">
            <a:avLst/>
          </a:prstGeom>
        </p:spPr>
      </p:pic>
      <p:sp>
        <p:nvSpPr>
          <p:cNvPr id="879974272" name="Footer Placeholder 2" hidden="0"/>
          <p:cNvSpPr>
            <a:spLocks noGrp="1"/>
          </p:cNvSpPr>
          <p:nvPr isPhoto="0" userDrawn="0"/>
        </p:nvSpPr>
        <p:spPr bwMode="auto">
          <a:xfrm>
            <a:off x="407367" y="6580800"/>
            <a:ext cx="9948936" cy="186840"/>
          </a:xfr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5405531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201671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6: Synergies &amp; services</a:t>
            </a:r>
            <a:endParaRPr lang="en-US" sz="3000" b="0" strike="noStrike" spc="0">
              <a:latin typeface="Arial"/>
            </a:endParaRPr>
          </a:p>
        </p:txBody>
      </p:sp>
      <p:pic>
        <p:nvPicPr>
          <p:cNvPr id="38644856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644246" y="35825"/>
            <a:ext cx="1541751" cy="1541751"/>
          </a:xfrm>
          <a:prstGeom prst="ellipse">
            <a:avLst/>
          </a:prstGeom>
        </p:spPr>
      </p:pic>
      <p:sp>
        <p:nvSpPr>
          <p:cNvPr id="1580105938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1665818829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344425"/>
            <a:ext cx="10237078" cy="446150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6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6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sz="2400"/>
              <a:t>Development of a Software Marketplace in close collaboration with the NFDI</a:t>
            </a:r>
            <a:endParaRPr sz="2000"/>
          </a:p>
          <a:p>
            <a:pPr lvl="2">
              <a:defRPr/>
            </a:pPr>
            <a:endParaRPr sz="2000"/>
          </a:p>
          <a:p>
            <a:pPr lvl="0">
              <a:defRPr/>
            </a:pPr>
            <a:r>
              <a:rPr sz="2400"/>
              <a:t>Software products used in PUNCH sciences</a:t>
            </a:r>
            <a:endParaRPr sz="1600"/>
          </a:p>
          <a:p>
            <a:pPr lvl="2">
              <a:defRPr/>
            </a:pPr>
            <a:r>
              <a:rPr sz="1800"/>
              <a:t>ArXiv study on commonly used software</a:t>
            </a:r>
            <a:endParaRPr sz="1800"/>
          </a:p>
          <a:p>
            <a:pPr lvl="2">
              <a:defRPr/>
            </a:pPr>
            <a:r>
              <a:rPr sz="1800"/>
              <a:t>Creation of a repository for commonly used open software products</a:t>
            </a:r>
            <a:endParaRPr sz="1800"/>
          </a:p>
          <a:p>
            <a:pPr lvl="0">
              <a:defRPr/>
            </a:pPr>
            <a:r>
              <a:rPr sz="2200"/>
              <a:t>Evaluation of tools for a dynamic metadata catalog: Unicore, XTENS 2, MASi</a:t>
            </a:r>
            <a:endParaRPr sz="2200"/>
          </a:p>
          <a:p>
            <a:pPr lvl="0">
              <a:defRPr/>
            </a:pPr>
            <a:r>
              <a:rPr sz="2200"/>
              <a:t>Further development of AAI in close collaboration with the NFDI</a:t>
            </a:r>
            <a:endParaRPr sz="1800"/>
          </a:p>
        </p:txBody>
      </p:sp>
      <p:sp>
        <p:nvSpPr>
          <p:cNvPr id="221158168" name="" hidden="0"/>
          <p:cNvSpPr txBox="1"/>
          <p:nvPr isPhoto="0" userDrawn="0"/>
        </p:nvSpPr>
        <p:spPr bwMode="auto">
          <a:xfrm rot="21142727" flipH="0" flipV="0">
            <a:off x="6471314" y="5002259"/>
            <a:ext cx="4045083" cy="365795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FF0000"/>
                </a:solidFill>
              </a:rPr>
              <a:t>=&gt; stronges interest in e.g. ESCAPE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5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22115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8429680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1222564" y="-31747"/>
            <a:ext cx="990469" cy="990469"/>
          </a:xfrm>
          <a:prstGeom prst="ellipse">
            <a:avLst/>
          </a:prstGeom>
        </p:spPr>
      </p:pic>
      <p:sp>
        <p:nvSpPr>
          <p:cNvPr id="1784566119" name="" hidden="0"/>
          <p:cNvSpPr/>
          <p:nvPr isPhoto="0" userDrawn="0"/>
        </p:nvSpPr>
        <p:spPr bwMode="auto">
          <a:xfrm flipH="0" flipV="0">
            <a:off x="268353" y="5900851"/>
            <a:ext cx="3461523" cy="882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150436984" name="Rounded Rectangle 6" hidden="0"/>
          <p:cNvSpPr/>
          <p:nvPr isPhoto="0" userDrawn="0"/>
        </p:nvSpPr>
        <p:spPr bwMode="auto">
          <a:xfrm flipH="0" flipV="0">
            <a:off x="767406" y="1359054"/>
            <a:ext cx="2626106" cy="3402803"/>
          </a:xfrm>
          <a:prstGeom prst="roundRect">
            <a:avLst>
              <a:gd name="adj" fmla="val 16667"/>
            </a:avLst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en-US" sz="2400">
                <a:solidFill>
                  <a:srgbClr val="FFC000"/>
                </a:solidFill>
              </a:rPr>
              <a:t>Experts</a:t>
            </a:r>
            <a:endParaRPr lang="en-US" sz="2400">
              <a:solidFill>
                <a:srgbClr val="FFC000"/>
              </a:solidFill>
            </a:endParaRPr>
          </a:p>
          <a:p>
            <a:pPr algn="ctr">
              <a:defRPr/>
            </a:pPr>
            <a:endParaRPr sz="2000"/>
          </a:p>
          <a:p>
            <a:pPr algn="ctr">
              <a:defRPr/>
            </a:pPr>
            <a:endParaRPr sz="2000"/>
          </a:p>
          <a:p>
            <a:pPr algn="ctr">
              <a:defRPr/>
            </a:pPr>
            <a:endParaRPr sz="2000"/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foster expertise and career prospects</a:t>
            </a:r>
            <a:endParaRPr lang="de-DE" sz="2400"/>
          </a:p>
          <a:p>
            <a:pPr algn="ctr">
              <a:defRPr/>
            </a:pPr>
            <a:endParaRPr lang="de-DE" sz="2400"/>
          </a:p>
          <a:p>
            <a:pPr algn="ctr">
              <a:defRPr/>
            </a:pPr>
            <a:r>
              <a:rPr lang="de-DE"/>
              <a:t>provisioning of data and educational ressources</a:t>
            </a:r>
            <a:endParaRPr lang="de-DE" sz="2000"/>
          </a:p>
        </p:txBody>
      </p:sp>
      <p:sp>
        <p:nvSpPr>
          <p:cNvPr id="945247092" name="TextBox 7" hidden="0"/>
          <p:cNvSpPr txBox="1"/>
          <p:nvPr isPhoto="0" userDrawn="0"/>
        </p:nvSpPr>
        <p:spPr bwMode="auto">
          <a:xfrm>
            <a:off x="1062459" y="694778"/>
            <a:ext cx="2027218" cy="523218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Training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36195771" name="Rounded Rectangle 8" hidden="0"/>
          <p:cNvSpPr/>
          <p:nvPr isPhoto="0" userDrawn="0"/>
        </p:nvSpPr>
        <p:spPr bwMode="auto">
          <a:xfrm flipH="0" flipV="0">
            <a:off x="3609537" y="1359054"/>
            <a:ext cx="2558467" cy="3402803"/>
          </a:xfrm>
          <a:prstGeom prst="roundRect">
            <a:avLst>
              <a:gd name="adj" fmla="val 16667"/>
            </a:avLst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>
                <a:solidFill>
                  <a:srgbClr val="FFC000"/>
                </a:solidFill>
              </a:rPr>
              <a:t>Universities:</a:t>
            </a:r>
            <a:endParaRPr/>
          </a:p>
          <a:p>
            <a:pPr algn="ctr">
              <a:defRPr/>
            </a:pPr>
            <a:r>
              <a:rPr lang="de-DE" sz="2000">
                <a:solidFill>
                  <a:srgbClr val="FFC000"/>
                </a:solidFill>
              </a:rPr>
              <a:t>lecturers and students</a:t>
            </a:r>
            <a:endParaRPr/>
          </a:p>
          <a:p>
            <a:pPr algn="ctr">
              <a:defRPr/>
            </a:pPr>
            <a:endParaRPr lang="de-DE" sz="200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focused education and career promotion</a:t>
            </a: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endParaRPr lang="de-DE"/>
          </a:p>
          <a:p>
            <a:pPr algn="ctr">
              <a:defRPr/>
            </a:pPr>
            <a:r>
              <a:rPr lang="de-DE"/>
              <a:t>educational and data ressources, on-site and online seminars</a:t>
            </a:r>
            <a:endParaRPr/>
          </a:p>
        </p:txBody>
      </p:sp>
      <p:sp>
        <p:nvSpPr>
          <p:cNvPr id="885529901" name="Rounded Rectangle 9" hidden="0"/>
          <p:cNvSpPr/>
          <p:nvPr isPhoto="0" userDrawn="0"/>
        </p:nvSpPr>
        <p:spPr bwMode="auto">
          <a:xfrm flipH="0" flipV="0">
            <a:off x="6421037" y="1359054"/>
            <a:ext cx="2843313" cy="3402803"/>
          </a:xfrm>
          <a:prstGeom prst="roundRect">
            <a:avLst>
              <a:gd name="adj" fmla="val 16667"/>
            </a:avLst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>
                <a:solidFill>
                  <a:srgbClr val="FFC000"/>
                </a:solidFill>
              </a:rPr>
              <a:t>Scientists, media, schools, public</a:t>
            </a:r>
            <a:endParaRPr/>
          </a:p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communicate,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foster young talents, strengthen schools</a:t>
            </a:r>
            <a:endParaRPr/>
          </a:p>
          <a:p>
            <a:pPr algn="ctr">
              <a:defRPr/>
            </a:pPr>
            <a:r>
              <a:rPr lang="de-DE"/>
              <a:t>training of communication, school-academy-network, events, ressources</a:t>
            </a:r>
            <a:endParaRPr/>
          </a:p>
        </p:txBody>
      </p:sp>
      <p:sp>
        <p:nvSpPr>
          <p:cNvPr id="1435914621" name="TextBox 10" hidden="0"/>
          <p:cNvSpPr txBox="1"/>
          <p:nvPr isPhoto="0" userDrawn="0"/>
        </p:nvSpPr>
        <p:spPr bwMode="auto">
          <a:xfrm>
            <a:off x="3859682" y="697113"/>
            <a:ext cx="2164307" cy="523218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Education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8178944" name="TextBox 11" hidden="0"/>
          <p:cNvSpPr txBox="1"/>
          <p:nvPr isPhoto="0" userDrawn="0"/>
        </p:nvSpPr>
        <p:spPr bwMode="auto">
          <a:xfrm>
            <a:off x="6600056" y="694778"/>
            <a:ext cx="2448269" cy="523218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Outreach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9268589" name="Picture 12" hidden="0"/>
          <p:cNvPicPr>
            <a:picLocks noChangeAspect="1"/>
          </p:cNvPicPr>
          <p:nvPr isPhoto="0" userDrawn="0"/>
        </p:nvPicPr>
        <p:blipFill>
          <a:blip r:embed="rId3"/>
          <a:srcRect l="0" t="35018" r="0" b="17474"/>
          <a:stretch/>
        </p:blipFill>
        <p:spPr bwMode="auto">
          <a:xfrm flipH="0" flipV="0">
            <a:off x="7075243" y="5147399"/>
            <a:ext cx="4296573" cy="1359696"/>
          </a:xfrm>
          <a:prstGeom prst="rect">
            <a:avLst/>
          </a:prstGeom>
        </p:spPr>
      </p:pic>
      <p:pic>
        <p:nvPicPr>
          <p:cNvPr id="1818686198" name="Picture 13" hidden="0"/>
          <p:cNvPicPr>
            <a:picLocks noChangeAspect="1"/>
          </p:cNvPicPr>
          <p:nvPr isPhoto="0" userDrawn="0"/>
        </p:nvPicPr>
        <p:blipFill>
          <a:blip r:embed="rId4"/>
          <a:srcRect l="14745" t="1483" r="14069" b="16515"/>
          <a:stretch/>
        </p:blipFill>
        <p:spPr bwMode="auto">
          <a:xfrm flipH="0" flipV="0">
            <a:off x="4327763" y="5018048"/>
            <a:ext cx="2169848" cy="1666275"/>
          </a:xfrm>
          <a:prstGeom prst="rect">
            <a:avLst/>
          </a:prstGeom>
        </p:spPr>
      </p:pic>
      <p:pic>
        <p:nvPicPr>
          <p:cNvPr id="389469666" name="Picture 14" hidden="0"/>
          <p:cNvPicPr>
            <a:picLocks noChangeAspect="1"/>
          </p:cNvPicPr>
          <p:nvPr isPhoto="0" userDrawn="0"/>
        </p:nvPicPr>
        <p:blipFill>
          <a:blip r:embed="rId5"/>
          <a:srcRect l="2583" t="7517" r="0" b="30507"/>
          <a:stretch/>
        </p:blipFill>
        <p:spPr bwMode="auto">
          <a:xfrm flipH="0" flipV="0">
            <a:off x="713983" y="4946422"/>
            <a:ext cx="2945763" cy="1514383"/>
          </a:xfrm>
          <a:prstGeom prst="rect">
            <a:avLst/>
          </a:prstGeom>
        </p:spPr>
      </p:pic>
      <p:sp>
        <p:nvSpPr>
          <p:cNvPr id="1949062003" name="TextBox 16" hidden="0"/>
          <p:cNvSpPr txBox="1"/>
          <p:nvPr isPhoto="0" userDrawn="0"/>
        </p:nvSpPr>
        <p:spPr bwMode="auto">
          <a:xfrm>
            <a:off x="9266769" y="694778"/>
            <a:ext cx="2698727" cy="523218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Citizen Science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04241949" name="Rounded Rectangle 17" hidden="0"/>
          <p:cNvSpPr/>
          <p:nvPr isPhoto="0" userDrawn="0"/>
        </p:nvSpPr>
        <p:spPr bwMode="auto">
          <a:xfrm flipH="0" flipV="0">
            <a:off x="9336359" y="1359054"/>
            <a:ext cx="2448269" cy="3402802"/>
          </a:xfrm>
          <a:prstGeom prst="roundRect">
            <a:avLst>
              <a:gd name="adj" fmla="val 16667"/>
            </a:avLst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de-DE" sz="2000">
                <a:solidFill>
                  <a:srgbClr val="FFC000"/>
                </a:solidFill>
              </a:rPr>
              <a:t>Amateur,</a:t>
            </a:r>
            <a:endParaRPr/>
          </a:p>
          <a:p>
            <a:pPr algn="ctr">
              <a:defRPr/>
            </a:pPr>
            <a:r>
              <a:rPr lang="de-DE" sz="2000">
                <a:solidFill>
                  <a:srgbClr val="FFC000"/>
                </a:solidFill>
              </a:rPr>
              <a:t>public</a:t>
            </a:r>
            <a:endParaRPr/>
          </a:p>
          <a:p>
            <a:pPr algn="ctr">
              <a:defRPr/>
            </a:pPr>
            <a:endParaRPr lang="de-DE" sz="2000"/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foster commitment and deeper understanding, democratise science</a:t>
            </a:r>
            <a:endParaRPr/>
          </a:p>
          <a:p>
            <a:pPr algn="ctr">
              <a:defRPr/>
            </a:pPr>
            <a:endParaRPr lang="de-DE" sz="2000"/>
          </a:p>
          <a:p>
            <a:pPr algn="ctr">
              <a:defRPr/>
            </a:pPr>
            <a:r>
              <a:rPr lang="de-DE"/>
              <a:t>online projects and campaigns</a:t>
            </a:r>
            <a:endParaRPr lang="de-DE" sz="2000"/>
          </a:p>
        </p:txBody>
      </p:sp>
      <p:sp>
        <p:nvSpPr>
          <p:cNvPr id="51228794" name="TextBox 18" hidden="0"/>
          <p:cNvSpPr txBox="1"/>
          <p:nvPr isPhoto="0" userDrawn="0"/>
        </p:nvSpPr>
        <p:spPr bwMode="auto">
          <a:xfrm rot="18050060">
            <a:off x="92431" y="1743227"/>
            <a:ext cx="673931" cy="457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1"/>
                </a:solidFill>
              </a:rPr>
              <a:t>For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417130763" name="Rectangle 19" hidden="0"/>
          <p:cNvSpPr/>
          <p:nvPr isPhoto="0" userDrawn="0"/>
        </p:nvSpPr>
        <p:spPr bwMode="auto">
          <a:xfrm rot="18000590">
            <a:off x="-24680" y="2816410"/>
            <a:ext cx="860414" cy="457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1"/>
                </a:solidFill>
              </a:rPr>
              <a:t>Goal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165910467" name="Rectangle 20" hidden="0"/>
          <p:cNvSpPr/>
          <p:nvPr isPhoto="0" userDrawn="0"/>
        </p:nvSpPr>
        <p:spPr bwMode="auto">
          <a:xfrm rot="18050060">
            <a:off x="-136298" y="3892267"/>
            <a:ext cx="1131579" cy="457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1"/>
                </a:solidFill>
              </a:rPr>
              <a:t>Means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447951623" name="CustomShape 2" hidden="0"/>
          <p:cNvSpPr/>
          <p:nvPr isPhoto="0" userDrawn="0"/>
        </p:nvSpPr>
        <p:spPr bwMode="auto">
          <a:xfrm>
            <a:off x="407880" y="174961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7: Education, training, outreach and citizen science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515331541" name="Footer Placeholder 2" hidden="0"/>
          <p:cNvSpPr>
            <a:spLocks noGrp="1"/>
          </p:cNvSpPr>
          <p:nvPr isPhoto="0" userDrawn="0"/>
        </p:nvSpPr>
        <p:spPr bwMode="auto">
          <a:xfrm>
            <a:off x="407367" y="6580800"/>
            <a:ext cx="9948936" cy="186840"/>
          </a:xfr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165019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9781776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097911"/>
            <a:ext cx="10412833" cy="481552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6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6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600"/>
          </a:p>
        </p:txBody>
      </p:sp>
      <p:sp>
        <p:nvSpPr>
          <p:cNvPr id="121312216" name="CustomShape 2" hidden="0"/>
          <p:cNvSpPr/>
          <p:nvPr isPhoto="0" userDrawn="0"/>
        </p:nvSpPr>
        <p:spPr bwMode="auto">
          <a:xfrm>
            <a:off x="407880" y="373397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7: Education, training, outreach and citizen science</a:t>
            </a:r>
            <a:endParaRPr lang="en-US" sz="3000" b="0" strike="noStrike" spc="0">
              <a:latin typeface="Arial"/>
            </a:endParaRPr>
          </a:p>
        </p:txBody>
      </p:sp>
      <p:pic>
        <p:nvPicPr>
          <p:cNvPr id="18997509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603705" y="67472"/>
            <a:ext cx="1460495" cy="1460495"/>
          </a:xfrm>
          <a:prstGeom prst="ellipse">
            <a:avLst/>
          </a:prstGeom>
        </p:spPr>
      </p:pic>
      <p:sp>
        <p:nvSpPr>
          <p:cNvPr id="713939075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197130"/>
            <a:ext cx="10412833" cy="481552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6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6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000"/>
              <a:t>PUNCH Young Academy</a:t>
            </a:r>
            <a:endParaRPr sz="2000"/>
          </a:p>
          <a:p>
            <a:pPr lvl="1">
              <a:buFont typeface="Wingdings"/>
              <a:buChar char="§"/>
              <a:defRPr/>
            </a:pPr>
            <a:r>
              <a:rPr sz="1600"/>
              <a:t>One-to-one mentoring</a:t>
            </a:r>
            <a:endParaRPr sz="1600"/>
          </a:p>
          <a:p>
            <a:pPr lvl="1">
              <a:buFont typeface="Wingdings"/>
              <a:buChar char="§"/>
              <a:defRPr/>
            </a:pPr>
            <a:r>
              <a:rPr sz="1600"/>
              <a:t>Soft skill workshops</a:t>
            </a:r>
            <a:endParaRPr sz="1600"/>
          </a:p>
          <a:p>
            <a:pPr lvl="1">
              <a:buFont typeface="Wingdings"/>
              <a:buChar char="§"/>
              <a:defRPr/>
            </a:pPr>
            <a:r>
              <a:rPr sz="1600"/>
              <a:t>Technical workshops</a:t>
            </a:r>
            <a:endParaRPr sz="1600"/>
          </a:p>
          <a:p>
            <a:pPr lvl="1">
              <a:buFont typeface="Wingdings"/>
              <a:buChar char="§"/>
              <a:defRPr/>
            </a:pPr>
            <a:endParaRPr sz="2000"/>
          </a:p>
          <a:p>
            <a:pPr lvl="0">
              <a:defRPr/>
            </a:pPr>
            <a:r>
              <a:rPr sz="2000"/>
              <a:t>Toolbox for Science Communication </a:t>
            </a:r>
            <a:r>
              <a:rPr sz="1600" u="sng">
                <a:hlinkClick r:id="rId3" tooltip="https://zenodo.org/search?page=1&amp;size=20&amp;q=punch4nfdi&amp;keywords=Wissenschaftskommunikation"/>
              </a:rPr>
              <a:t>Zenodo</a:t>
            </a:r>
            <a:endParaRPr sz="2000"/>
          </a:p>
          <a:p>
            <a:pPr lvl="0">
              <a:defRPr/>
            </a:pPr>
            <a:r>
              <a:rPr sz="2000"/>
              <a:t>Exhibit at MS Wissenschaft in 2023</a:t>
            </a:r>
            <a:endParaRPr sz="2000"/>
          </a:p>
          <a:p>
            <a:pPr lvl="0">
              <a:defRPr/>
            </a:pPr>
            <a:r>
              <a:rPr sz="2000"/>
              <a:t>Data literacy workshop at jDPG seminar</a:t>
            </a:r>
            <a:endParaRPr sz="2000"/>
          </a:p>
          <a:p>
            <a:pPr lvl="0">
              <a:defRPr/>
            </a:pPr>
            <a:r>
              <a:rPr sz="2000"/>
              <a:t>Machine Learning Masterclass (in collaboration with Netzwerk Teilchenwelt) – test, evaluation and preparation of material &amp; documents</a:t>
            </a:r>
            <a:endParaRPr sz="2000"/>
          </a:p>
          <a:p>
            <a:pPr lvl="0">
              <a:defRPr/>
            </a:pPr>
            <a:r>
              <a:rPr sz="2000"/>
              <a:t>Citizen Science project: Einstein@Home </a:t>
            </a:r>
            <a:r>
              <a:rPr lang="en-US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https://einsteinathome.org/"/>
              </a:rPr>
              <a:t>https://einsteinathome.org/</a:t>
            </a:r>
            <a:endParaRPr lang="en-US"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4240121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07367" y="6580800"/>
            <a:ext cx="9948936" cy="186840"/>
          </a:xfrm>
        </p:spPr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369802265" name="" hidden="0"/>
          <p:cNvSpPr txBox="1"/>
          <p:nvPr isPhoto="0" userDrawn="0"/>
        </p:nvSpPr>
        <p:spPr bwMode="auto">
          <a:xfrm rot="21142727" flipH="0" flipV="0">
            <a:off x="6468137" y="5266114"/>
            <a:ext cx="4766307" cy="365795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FF0000"/>
                </a:solidFill>
              </a:rPr>
              <a:t>=&gt; stronges connection to ErUM-Data Hub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80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36980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800"/>
              <a:t>Thank</a:t>
            </a:r>
            <a:r>
              <a:rPr lang="de-DE" sz="4800"/>
              <a:t> </a:t>
            </a:r>
            <a:r>
              <a:rPr lang="de-DE" sz="4800"/>
              <a:t>you</a:t>
            </a:r>
            <a:r>
              <a:rPr lang="de-DE" sz="4800"/>
              <a:t>!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07987" y="3350436"/>
            <a:ext cx="7056163" cy="3030891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de-DE" b="1"/>
              <a:t>The PUNCH4NFDI </a:t>
            </a:r>
            <a:r>
              <a:rPr lang="de-DE" b="1"/>
              <a:t>Consortium</a:t>
            </a:r>
            <a:endParaRPr lang="de-DE" b="1"/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de-DE" b="1"/>
              <a:t>Spokesperson</a:t>
            </a:r>
            <a:r>
              <a:rPr lang="de-DE" b="1"/>
              <a:t>: </a:t>
            </a:r>
            <a:br>
              <a:rPr lang="de-DE" b="1"/>
            </a:br>
            <a:r>
              <a:rPr lang="de-DE"/>
              <a:t>PD Dr. Thomas Schörner (DESY, </a:t>
            </a:r>
            <a:r>
              <a:rPr lang="de-DE" u="sng">
                <a:hlinkClick r:id="rId2" tooltip="mailto:thomas.schoerner@desy.de"/>
              </a:rPr>
              <a:t>thomas.schoerner@desy.de</a:t>
            </a:r>
            <a:r>
              <a:rPr lang="de-DE"/>
              <a:t>)</a:t>
            </a:r>
            <a:br>
              <a:rPr lang="de-DE"/>
            </a:br>
            <a:r>
              <a:rPr lang="de-DE"/>
              <a:t>DESY, </a:t>
            </a:r>
            <a:r>
              <a:rPr lang="de-DE"/>
              <a:t>Notkestr</a:t>
            </a:r>
            <a:r>
              <a:rPr lang="de-DE"/>
              <a:t>. 85, D-22607 Hamburg</a:t>
            </a:r>
            <a:endParaRPr/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de-DE" b="1"/>
              <a:t>Contact</a:t>
            </a:r>
            <a:r>
              <a:rPr lang="de-DE" b="1"/>
              <a:t>: </a:t>
            </a:r>
            <a:endParaRPr/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de-DE"/>
              <a:t>Mail: 	</a:t>
            </a:r>
            <a:r>
              <a:rPr lang="de-DE" u="sng">
                <a:hlinkClick r:id="rId3" tooltip="mailto:punch4nfdi@desy.de"/>
              </a:rPr>
              <a:t>punch4nfdi@desy.de</a:t>
            </a:r>
            <a:r>
              <a:rPr lang="de-DE"/>
              <a:t> </a:t>
            </a:r>
            <a:endParaRPr/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de-DE"/>
              <a:t>Web: 	</a:t>
            </a:r>
            <a:r>
              <a:rPr lang="de-DE" u="sng">
                <a:hlinkClick r:id="rId4" tooltip="http://www.punch4nfdi.de/"/>
              </a:rPr>
              <a:t>www.punch4nfdi.de</a:t>
            </a:r>
            <a:r>
              <a:rPr lang="de-DE"/>
              <a:t> </a:t>
            </a:r>
            <a:endParaRPr/>
          </a:p>
          <a:p>
            <a:pPr marL="0" indent="0">
              <a:buNone/>
              <a:defRPr/>
            </a:pPr>
            <a:r>
              <a:rPr lang="de-DE"/>
              <a:t>Twitter: 	 @punch4nfdi </a:t>
            </a:r>
            <a:endParaRPr lang="de-DE"/>
          </a:p>
          <a:p>
            <a:pPr marL="0" indent="0">
              <a:buNone/>
              <a:defRPr/>
            </a:pPr>
            <a:r>
              <a:rPr lang="de-DE"/>
              <a:t>Mastodon: @punch4nfdi@nfdi.social</a:t>
            </a:r>
            <a:endParaRPr/>
          </a:p>
          <a:p>
            <a:pPr marL="0" indent="0">
              <a:spcAft>
                <a:spcPts val="400"/>
              </a:spcAft>
              <a:buNone/>
              <a:defRPr/>
            </a:pPr>
            <a:endParaRPr lang="de-DE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pic>
        <p:nvPicPr>
          <p:cNvPr id="5" name="Picture 4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9020774" y="3645024"/>
            <a:ext cx="273630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1FF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256558" name="Google Shape;350;p47" hidden="0"/>
          <p:cNvSpPr/>
          <p:nvPr isPhoto="0" userDrawn="0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0000"/>
              <a:lumOff val="5000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sm" len="sm"/>
            <a:tailEnd type="none" w="sm" len="sm"/>
          </a:ln>
        </p:spPr>
        <p:txBody>
          <a:bodyPr spcFirstLastPara="1" wrap="square" lIns="91432" tIns="45699" rIns="91432" bIns="45699" anchor="ctr" anchorCtr="0">
            <a:noAutofit/>
          </a:bodyPr>
          <a:lstStyle/>
          <a:p>
            <a:pPr>
              <a:defRPr/>
            </a:pPr>
            <a:endParaRPr sz="1450"/>
          </a:p>
        </p:txBody>
      </p:sp>
      <p:sp>
        <p:nvSpPr>
          <p:cNvPr id="1667838259" name="Google Shape;351;p47" hidden="0"/>
          <p:cNvSpPr txBox="1"/>
          <p:nvPr isPhoto="0" userDrawn="0"/>
        </p:nvSpPr>
        <p:spPr bwMode="auto">
          <a:xfrm>
            <a:off x="6992799" y="1035999"/>
            <a:ext cx="4331599" cy="99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2" tIns="91432" rIns="91432" bIns="91432" anchor="t" anchorCtr="0">
            <a:noAutofit/>
          </a:bodyPr>
          <a:lstStyle/>
          <a:p>
            <a:pPr>
              <a:defRPr/>
            </a:pPr>
            <a:r>
              <a:rPr lang="en" sz="2400" b="1">
                <a:solidFill>
                  <a:srgbClr val="FFFFFF"/>
                </a:solidFill>
              </a:rPr>
              <a:t>Nationale</a:t>
            </a:r>
            <a:r>
              <a:rPr lang="en" sz="2400" b="1">
                <a:solidFill>
                  <a:srgbClr val="FFFFFF"/>
                </a:solidFill>
              </a:rPr>
              <a:t> </a:t>
            </a:r>
            <a:r>
              <a:rPr lang="en" sz="2400" b="1">
                <a:solidFill>
                  <a:srgbClr val="FFFFFF"/>
                </a:solidFill>
              </a:rPr>
              <a:t>Forschungsdaten</a:t>
            </a:r>
            <a:r>
              <a:rPr lang="en" sz="2400" b="1">
                <a:solidFill>
                  <a:srgbClr val="FFFFFF"/>
                </a:solidFill>
              </a:rPr>
              <a:t>-</a:t>
            </a:r>
            <a:br>
              <a:rPr lang="en" sz="2400" b="1">
                <a:solidFill>
                  <a:srgbClr val="FFFFFF"/>
                </a:solidFill>
              </a:rPr>
            </a:br>
            <a:r>
              <a:rPr lang="en" sz="2400" b="1">
                <a:solidFill>
                  <a:srgbClr val="FFFFFF"/>
                </a:solidFill>
              </a:rPr>
              <a:t>infrastruktur</a:t>
            </a:r>
            <a:r>
              <a:rPr lang="en" sz="2400" b="1">
                <a:solidFill>
                  <a:srgbClr val="FFFFFF"/>
                </a:solidFill>
              </a:rPr>
              <a:t> (NFDI)</a:t>
            </a:r>
            <a:endParaRPr sz="2400" b="1">
              <a:solidFill>
                <a:srgbClr val="FFFFFF"/>
              </a:solidFill>
            </a:endParaRPr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endParaRPr sz="2400">
              <a:solidFill>
                <a:srgbClr val="FFFFFF"/>
              </a:solidFill>
            </a:endParaRPr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r>
              <a:rPr lang="en" sz="2400">
                <a:solidFill>
                  <a:srgbClr val="FFFFFF"/>
                </a:solidFill>
              </a:rPr>
              <a:t>Sustainable </a:t>
            </a:r>
            <a:r>
              <a:rPr lang="en" sz="2400">
                <a:solidFill>
                  <a:srgbClr val="FFFFFF"/>
                </a:solidFill>
              </a:rPr>
              <a:t>utilisation</a:t>
            </a:r>
            <a:r>
              <a:rPr lang="en" sz="2400">
                <a:solidFill>
                  <a:srgbClr val="FFFFFF"/>
                </a:solidFill>
              </a:rPr>
              <a:t> of research data </a:t>
            </a:r>
            <a:endParaRPr lang="en" sz="2400">
              <a:solidFill>
                <a:srgbClr val="FFFFFF"/>
              </a:solidFill>
            </a:endParaRPr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r>
              <a:rPr lang="en" sz="2400">
                <a:solidFill>
                  <a:srgbClr val="FFFFFF"/>
                </a:solidFill>
              </a:rPr>
              <a:t>Establishment of FAIR data management  </a:t>
            </a:r>
            <a:endParaRPr sz="2400">
              <a:solidFill>
                <a:srgbClr val="FFFFFF"/>
              </a:solidFill>
            </a:endParaRPr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r>
              <a:rPr lang="en" sz="2400">
                <a:solidFill>
                  <a:srgbClr val="FFFFFF"/>
                </a:solidFill>
              </a:rPr>
              <a:t>Connection to European and international efforts</a:t>
            </a:r>
            <a:br>
              <a:rPr lang="en" sz="2400">
                <a:solidFill>
                  <a:srgbClr val="FFFFFF"/>
                </a:solidFill>
              </a:rPr>
            </a:br>
            <a:r>
              <a:rPr lang="en" sz="2400">
                <a:solidFill>
                  <a:srgbClr val="FFFFFF"/>
                </a:solidFill>
              </a:rPr>
              <a:t>(like EOSC)</a:t>
            </a:r>
            <a:endParaRPr sz="2400">
              <a:solidFill>
                <a:srgbClr val="FFFFFF"/>
              </a:solidFill>
            </a:endParaRPr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r>
              <a:rPr lang="en" sz="2400">
                <a:solidFill>
                  <a:srgbClr val="FFFFFF"/>
                </a:solidFill>
              </a:rPr>
              <a:t>Bottom-up approach of 27 independent consortia</a:t>
            </a:r>
            <a:endParaRPr/>
          </a:p>
          <a:p>
            <a:pPr marL="457188" indent="-372523">
              <a:buClr>
                <a:srgbClr val="FFFFFF"/>
              </a:buClr>
              <a:buSzPts val="1800"/>
              <a:buChar char="●"/>
              <a:defRPr/>
            </a:pPr>
            <a:r>
              <a:rPr lang="en" sz="2400">
                <a:solidFill>
                  <a:srgbClr val="FFFFFF"/>
                </a:solidFill>
              </a:rPr>
              <a:t>5 (+5) year funding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28711389" name="Google Shape;352;p47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612925" y="1144598"/>
            <a:ext cx="4779300" cy="1184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sm" len="sm"/>
            <a:tailEnd type="none" w="sm" len="sm"/>
          </a:ln>
        </p:spPr>
      </p:pic>
      <p:sp>
        <p:nvSpPr>
          <p:cNvPr id="1567911084" name="Google Shape;354;p47" hidden="0"/>
          <p:cNvSpPr txBox="1"/>
          <p:nvPr isPhoto="0" userDrawn="0"/>
        </p:nvSpPr>
        <p:spPr bwMode="auto">
          <a:xfrm>
            <a:off x="578458" y="6024831"/>
            <a:ext cx="4779299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/>
          <a:p>
            <a:pPr>
              <a:defRPr/>
            </a:pPr>
            <a:r>
              <a:rPr lang="en" sz="2400">
                <a:solidFill>
                  <a:srgbClr val="FFFFFF"/>
                </a:solidFill>
              </a:rPr>
              <a:t>See also </a:t>
            </a:r>
            <a:r>
              <a:rPr lang="en" sz="2400">
                <a:solidFill>
                  <a:srgbClr val="FFFFFF"/>
                </a:solidFill>
              </a:rPr>
              <a:t>DFG.de</a:t>
            </a:r>
            <a:r>
              <a:rPr lang="en" sz="2400">
                <a:solidFill>
                  <a:srgbClr val="FFFFFF"/>
                </a:solidFill>
              </a:rPr>
              <a:t>/</a:t>
            </a:r>
            <a:r>
              <a:rPr lang="en" sz="2400">
                <a:solidFill>
                  <a:srgbClr val="FFFFFF"/>
                </a:solidFill>
              </a:rPr>
              <a:t>nfdi</a:t>
            </a:r>
            <a:r>
              <a:rPr lang="en" sz="2400">
                <a:solidFill>
                  <a:srgbClr val="FFFFFF"/>
                </a:solidFill>
              </a:rPr>
              <a:t> and </a:t>
            </a:r>
            <a:r>
              <a:rPr lang="en" sz="2400">
                <a:solidFill>
                  <a:srgbClr val="FFFFFF"/>
                </a:solidFill>
              </a:rPr>
              <a:t>nfdi.de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5350272" name="Footer Placeholder 1" hidden="0"/>
          <p:cNvSpPr>
            <a:spLocks noGrp="1"/>
          </p:cNvSpPr>
          <p:nvPr isPhoto="0" userDrawn="0">
            <p:ph type="ft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1447524029" name="" hidden="0"/>
          <p:cNvSpPr txBox="1"/>
          <p:nvPr isPhoto="0" userDrawn="0"/>
        </p:nvSpPr>
        <p:spPr bwMode="auto">
          <a:xfrm flipH="0" flipV="0">
            <a:off x="578457" y="4681026"/>
            <a:ext cx="3372538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2400" b="1">
              <a:solidFill>
                <a:srgbClr val="EB1FF2"/>
              </a:solidFill>
            </a:endParaRPr>
          </a:p>
        </p:txBody>
      </p:sp>
      <p:pic>
        <p:nvPicPr>
          <p:cNvPr id="35901580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18515" y="2934890"/>
            <a:ext cx="5367734" cy="1744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3806364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03214" name="CustomShape 2" hidden="0"/>
          <p:cNvSpPr/>
          <p:nvPr isPhoto="0" userDrawn="0"/>
        </p:nvSpPr>
        <p:spPr bwMode="auto">
          <a:xfrm>
            <a:off x="407880" y="349197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The main goal of PUNCH4NFDI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1167288054" name="Google Shape;437;p80" hidden="0"/>
          <p:cNvSpPr txBox="1"/>
          <p:nvPr isPhoto="0" userDrawn="0"/>
        </p:nvSpPr>
        <p:spPr bwMode="auto">
          <a:xfrm>
            <a:off x="407367" y="736794"/>
            <a:ext cx="9686629" cy="3159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7" indent="-361947" algn="l" defTabSz="914400">
              <a:lnSpc>
                <a:spcPct val="110000"/>
              </a:lnSpc>
              <a:spcBef>
                <a:spcPts val="0"/>
              </a:spcBef>
              <a:spcAft>
                <a:spcPts val="1197"/>
              </a:spcAft>
              <a:buFont typeface="Arial"/>
              <a:buChar char="•"/>
              <a:tabLst>
                <a:tab pos="361947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2" indent="-276222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Rephrased</a:t>
            </a:r>
            <a:endParaRPr/>
          </a:p>
        </p:txBody>
      </p:sp>
      <p:sp>
        <p:nvSpPr>
          <p:cNvPr id="1164339305" name="" hidden="0"/>
          <p:cNvSpPr/>
          <p:nvPr isPhoto="0" userDrawn="0"/>
        </p:nvSpPr>
        <p:spPr bwMode="auto">
          <a:xfrm>
            <a:off x="6375925" y="4597844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389975803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250154"/>
            <a:ext cx="11370207" cy="518602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5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5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Bringing the capabilities of complex worfklows in big experiments from the experiments to everybody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Bringing the modern ways of interacting with computing to PUNCH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Bringing the expertise of open low level data in Astrophysics to HEP/ Hadron/ Nuclear Physics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Bringing the expertise in irreversible online data reduction from 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HEP to Astrophysics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From the biggest experiments to the individual and back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From small scale experiments and their local computing 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and</a:t>
            </a: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theorists to large scale international experiments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From local computing to large scale infrastructure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93944799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pic>
        <p:nvPicPr>
          <p:cNvPr id="234176090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968851" y="2744935"/>
            <a:ext cx="3479645" cy="3970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6038939" name="Google Shape;858;p8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07988" y="349610"/>
            <a:ext cx="11376000" cy="4511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300"/>
              <a:defRPr/>
            </a:pPr>
            <a:r>
              <a:rPr lang="en" b="1">
                <a:solidFill>
                  <a:srgbClr val="4A66AC"/>
                </a:solidFill>
              </a:rPr>
              <a:t>Who We Are</a:t>
            </a:r>
            <a:endParaRPr b="1">
              <a:solidFill>
                <a:srgbClr val="4A66AC"/>
              </a:solidFill>
            </a:endParaRPr>
          </a:p>
        </p:txBody>
      </p:sp>
      <p:sp>
        <p:nvSpPr>
          <p:cNvPr id="1420104172" name="Google Shape;859;p86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07988" y="817499"/>
            <a:ext cx="11376000" cy="3791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SzPts val="1400"/>
              <a:buFont typeface="Arial"/>
              <a:buNone/>
              <a:defRPr/>
            </a:pPr>
            <a:r>
              <a:rPr lang="de-DE" sz="1800" b="1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Universities, Helmholtz, Max Planck, Leibniz</a:t>
            </a:r>
            <a:endParaRPr b="1"/>
          </a:p>
        </p:txBody>
      </p:sp>
      <p:pic>
        <p:nvPicPr>
          <p:cNvPr id="415901160" name="Google Shape;860;p86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408000" y="1319975"/>
            <a:ext cx="1013648" cy="101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67883" name="Google Shape;861;p86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1440025" y="1396174"/>
            <a:ext cx="814622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669262" name="Google Shape;862;p86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327133" y="2486433"/>
            <a:ext cx="1661832" cy="64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9156052" name="Google Shape;863;p86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2147767" y="2593499"/>
            <a:ext cx="1767532" cy="61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625889" name="Google Shape;864;p86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3982300" y="2701474"/>
            <a:ext cx="1964875" cy="42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58307" name="Google Shape;865;p86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>
            <a:off x="2223974" y="1436610"/>
            <a:ext cx="897599" cy="8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948612" name="Google Shape;866;p86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>
            <a:off x="6000301" y="2616025"/>
            <a:ext cx="2165398" cy="5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594546" name="Google Shape;867;p86" hidden="0"/>
          <p:cNvPicPr/>
          <p:nvPr isPhoto="0" userDrawn="0"/>
        </p:nvPicPr>
        <p:blipFill>
          <a:blip r:embed="rId9">
            <a:alphaModFix/>
          </a:blip>
          <a:stretch/>
        </p:blipFill>
        <p:spPr bwMode="auto">
          <a:xfrm>
            <a:off x="8218824" y="2618472"/>
            <a:ext cx="2060799" cy="61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449292" name="Google Shape;868;p86" hidden="0"/>
          <p:cNvPicPr/>
          <p:nvPr isPhoto="0" userDrawn="0"/>
        </p:nvPicPr>
        <p:blipFill>
          <a:blip r:embed="rId10">
            <a:alphaModFix/>
          </a:blip>
          <a:stretch/>
        </p:blipFill>
        <p:spPr bwMode="auto">
          <a:xfrm>
            <a:off x="152397" y="4269475"/>
            <a:ext cx="1767522" cy="55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076983" name="Google Shape;869;p86" hidden="0"/>
          <p:cNvPicPr/>
          <p:nvPr isPhoto="0" userDrawn="0"/>
        </p:nvPicPr>
        <p:blipFill>
          <a:blip r:embed="rId11">
            <a:alphaModFix/>
          </a:blip>
          <a:stretch/>
        </p:blipFill>
        <p:spPr bwMode="auto">
          <a:xfrm>
            <a:off x="3164473" y="1319974"/>
            <a:ext cx="1126174" cy="112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610941" name="Google Shape;870;p86" hidden="0"/>
          <p:cNvPicPr/>
          <p:nvPr isPhoto="0" userDrawn="0"/>
        </p:nvPicPr>
        <p:blipFill>
          <a:blip r:embed="rId12">
            <a:alphaModFix/>
          </a:blip>
          <a:stretch/>
        </p:blipFill>
        <p:spPr bwMode="auto">
          <a:xfrm>
            <a:off x="178174" y="3442645"/>
            <a:ext cx="1428906" cy="62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738433" name="Google Shape;871;p86" hidden="0"/>
          <p:cNvPicPr/>
          <p:nvPr isPhoto="0" userDrawn="0"/>
        </p:nvPicPr>
        <p:blipFill>
          <a:blip r:embed="rId13">
            <a:alphaModFix/>
          </a:blip>
          <a:stretch/>
        </p:blipFill>
        <p:spPr bwMode="auto">
          <a:xfrm>
            <a:off x="1907053" y="3402644"/>
            <a:ext cx="1428907" cy="71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20925" name="Google Shape;872;p86" hidden="0"/>
          <p:cNvPicPr/>
          <p:nvPr isPhoto="0" userDrawn="0"/>
        </p:nvPicPr>
        <p:blipFill>
          <a:blip r:embed="rId14">
            <a:alphaModFix/>
          </a:blip>
          <a:stretch/>
        </p:blipFill>
        <p:spPr bwMode="auto">
          <a:xfrm>
            <a:off x="3567647" y="3402811"/>
            <a:ext cx="1846692" cy="7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724312" name="Google Shape;873;p86" hidden="0"/>
          <p:cNvPicPr/>
          <p:nvPr isPhoto="0" userDrawn="0"/>
        </p:nvPicPr>
        <p:blipFill>
          <a:blip r:embed="rId15">
            <a:alphaModFix/>
          </a:blip>
          <a:stretch/>
        </p:blipFill>
        <p:spPr bwMode="auto">
          <a:xfrm>
            <a:off x="4259275" y="1430228"/>
            <a:ext cx="897599" cy="89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5693355" name="Google Shape;874;p86" hidden="0"/>
          <p:cNvPicPr/>
          <p:nvPr isPhoto="0" userDrawn="0"/>
        </p:nvPicPr>
        <p:blipFill>
          <a:blip r:embed="rId16">
            <a:alphaModFix/>
          </a:blip>
          <a:stretch/>
        </p:blipFill>
        <p:spPr bwMode="auto">
          <a:xfrm>
            <a:off x="5204098" y="1423278"/>
            <a:ext cx="1013648" cy="9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152827" name="Google Shape;875;p86" hidden="0"/>
          <p:cNvPicPr/>
          <p:nvPr isPhoto="0" userDrawn="0"/>
        </p:nvPicPr>
        <p:blipFill>
          <a:blip r:embed="rId17">
            <a:alphaModFix/>
          </a:blip>
          <a:stretch/>
        </p:blipFill>
        <p:spPr bwMode="auto">
          <a:xfrm>
            <a:off x="6264974" y="1458748"/>
            <a:ext cx="649290" cy="89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370589" name="Google Shape;876;p86" hidden="0"/>
          <p:cNvPicPr/>
          <p:nvPr isPhoto="0" userDrawn="0"/>
        </p:nvPicPr>
        <p:blipFill>
          <a:blip r:embed="rId18">
            <a:alphaModFix/>
          </a:blip>
          <a:stretch/>
        </p:blipFill>
        <p:spPr bwMode="auto">
          <a:xfrm>
            <a:off x="7906325" y="1478224"/>
            <a:ext cx="897599" cy="96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864938" name="Google Shape;877;p86" hidden="0"/>
          <p:cNvPicPr/>
          <p:nvPr isPhoto="0" userDrawn="0"/>
        </p:nvPicPr>
        <p:blipFill>
          <a:blip r:embed="rId19">
            <a:alphaModFix/>
          </a:blip>
          <a:stretch/>
        </p:blipFill>
        <p:spPr bwMode="auto">
          <a:xfrm>
            <a:off x="9803760" y="3493948"/>
            <a:ext cx="1123535" cy="67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501041" name="Google Shape;878;p86" hidden="0"/>
          <p:cNvPicPr/>
          <p:nvPr isPhoto="0" userDrawn="0"/>
        </p:nvPicPr>
        <p:blipFill>
          <a:blip r:embed="rId20">
            <a:alphaModFix/>
          </a:blip>
          <a:stretch/>
        </p:blipFill>
        <p:spPr bwMode="auto">
          <a:xfrm>
            <a:off x="6961501" y="1500098"/>
            <a:ext cx="897600" cy="92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361937" name="Google Shape;879;p86" hidden="0"/>
          <p:cNvPicPr/>
          <p:nvPr isPhoto="0" userDrawn="0"/>
        </p:nvPicPr>
        <p:blipFill>
          <a:blip r:embed="rId21">
            <a:alphaModFix/>
          </a:blip>
          <a:stretch/>
        </p:blipFill>
        <p:spPr bwMode="auto">
          <a:xfrm>
            <a:off x="2102675" y="4458199"/>
            <a:ext cx="1661826" cy="45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921086" name="Google Shape;880;p86" hidden="0"/>
          <p:cNvPicPr/>
          <p:nvPr isPhoto="0" userDrawn="0"/>
        </p:nvPicPr>
        <p:blipFill>
          <a:blip r:embed="rId22">
            <a:alphaModFix/>
          </a:blip>
          <a:stretch/>
        </p:blipFill>
        <p:spPr bwMode="auto">
          <a:xfrm>
            <a:off x="8851151" y="1459398"/>
            <a:ext cx="1013652" cy="101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441293" name="Google Shape;881;p86" hidden="0"/>
          <p:cNvPicPr/>
          <p:nvPr isPhoto="0" userDrawn="0"/>
        </p:nvPicPr>
        <p:blipFill>
          <a:blip r:embed="rId23">
            <a:alphaModFix/>
          </a:blip>
          <a:stretch/>
        </p:blipFill>
        <p:spPr bwMode="auto">
          <a:xfrm>
            <a:off x="10006976" y="1507549"/>
            <a:ext cx="897599" cy="9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583562" name="Google Shape;882;p86" hidden="0"/>
          <p:cNvPicPr/>
          <p:nvPr isPhoto="0" userDrawn="0"/>
        </p:nvPicPr>
        <p:blipFill>
          <a:blip r:embed="rId24">
            <a:alphaModFix/>
          </a:blip>
          <a:stretch/>
        </p:blipFill>
        <p:spPr bwMode="auto">
          <a:xfrm>
            <a:off x="11000800" y="1567122"/>
            <a:ext cx="1013648" cy="8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599313" name="Google Shape;883;p86" hidden="0"/>
          <p:cNvPicPr/>
          <p:nvPr isPhoto="0" userDrawn="0"/>
        </p:nvPicPr>
        <p:blipFill>
          <a:blip r:embed="rId25">
            <a:alphaModFix/>
          </a:blip>
          <a:stretch/>
        </p:blipFill>
        <p:spPr bwMode="auto">
          <a:xfrm>
            <a:off x="5563369" y="3437389"/>
            <a:ext cx="1964871" cy="70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125430" name="Google Shape;884;p86" hidden="0"/>
          <p:cNvPicPr/>
          <p:nvPr isPhoto="0" userDrawn="0"/>
        </p:nvPicPr>
        <p:blipFill>
          <a:blip r:embed="rId26">
            <a:alphaModFix/>
          </a:blip>
          <a:stretch/>
        </p:blipFill>
        <p:spPr bwMode="auto">
          <a:xfrm>
            <a:off x="7646009" y="3352374"/>
            <a:ext cx="1846690" cy="8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717162" name="Google Shape;885;p86" hidden="0"/>
          <p:cNvPicPr/>
          <p:nvPr isPhoto="0" userDrawn="0"/>
        </p:nvPicPr>
        <p:blipFill>
          <a:blip r:embed="rId27">
            <a:alphaModFix/>
          </a:blip>
          <a:stretch/>
        </p:blipFill>
        <p:spPr bwMode="auto">
          <a:xfrm>
            <a:off x="152399" y="5170124"/>
            <a:ext cx="1013650" cy="10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983148" name="Google Shape;886;p86" hidden="0"/>
          <p:cNvPicPr/>
          <p:nvPr isPhoto="0" userDrawn="0"/>
        </p:nvPicPr>
        <p:blipFill>
          <a:blip r:embed="rId28">
            <a:alphaModFix/>
          </a:blip>
          <a:stretch/>
        </p:blipFill>
        <p:spPr bwMode="auto">
          <a:xfrm>
            <a:off x="3947250" y="4301474"/>
            <a:ext cx="2060799" cy="82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55263" name="Google Shape;887;p86" hidden="0"/>
          <p:cNvPicPr/>
          <p:nvPr isPhoto="0" userDrawn="0"/>
        </p:nvPicPr>
        <p:blipFill>
          <a:blip r:embed="rId29">
            <a:alphaModFix/>
          </a:blip>
          <a:stretch/>
        </p:blipFill>
        <p:spPr bwMode="auto">
          <a:xfrm>
            <a:off x="1280224" y="5132674"/>
            <a:ext cx="1123546" cy="112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279827" name="Google Shape;888;p86" hidden="0"/>
          <p:cNvPicPr/>
          <p:nvPr isPhoto="0" userDrawn="0"/>
        </p:nvPicPr>
        <p:blipFill>
          <a:blip r:embed="rId30">
            <a:alphaModFix/>
          </a:blip>
          <a:stretch/>
        </p:blipFill>
        <p:spPr bwMode="auto">
          <a:xfrm>
            <a:off x="6200726" y="4303251"/>
            <a:ext cx="1573907" cy="7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42018" name="Google Shape;889;p86" hidden="0"/>
          <p:cNvPicPr/>
          <p:nvPr isPhoto="0" userDrawn="0"/>
        </p:nvPicPr>
        <p:blipFill>
          <a:blip r:embed="rId31">
            <a:alphaModFix/>
          </a:blip>
          <a:stretch/>
        </p:blipFill>
        <p:spPr bwMode="auto">
          <a:xfrm>
            <a:off x="2559449" y="5134600"/>
            <a:ext cx="1263496" cy="112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5494169" name="Google Shape;890;p86" hidden="0"/>
          <p:cNvPicPr/>
          <p:nvPr isPhoto="0" userDrawn="0"/>
        </p:nvPicPr>
        <p:blipFill>
          <a:blip r:embed="rId32">
            <a:alphaModFix/>
          </a:blip>
          <a:stretch/>
        </p:blipFill>
        <p:spPr bwMode="auto">
          <a:xfrm>
            <a:off x="3992625" y="5253674"/>
            <a:ext cx="1013647" cy="101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611849" name="Google Shape;891;p86" hidden="0"/>
          <p:cNvPicPr/>
          <p:nvPr isPhoto="0" userDrawn="0"/>
        </p:nvPicPr>
        <p:blipFill>
          <a:blip r:embed="rId33">
            <a:alphaModFix/>
          </a:blip>
          <a:stretch/>
        </p:blipFill>
        <p:spPr bwMode="auto">
          <a:xfrm>
            <a:off x="5127900" y="5251900"/>
            <a:ext cx="1013648" cy="101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33904" name="Google Shape;892;p86" hidden="0"/>
          <p:cNvPicPr/>
          <p:nvPr isPhoto="0" userDrawn="0"/>
        </p:nvPicPr>
        <p:blipFill>
          <a:blip r:embed="rId34">
            <a:alphaModFix/>
          </a:blip>
          <a:stretch/>
        </p:blipFill>
        <p:spPr bwMode="auto">
          <a:xfrm>
            <a:off x="7774619" y="4252856"/>
            <a:ext cx="1428899" cy="91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890462" name="Google Shape;893;p86" hidden="0"/>
          <p:cNvPicPr/>
          <p:nvPr isPhoto="0" userDrawn="0"/>
        </p:nvPicPr>
        <p:blipFill>
          <a:blip r:embed="rId35">
            <a:alphaModFix/>
          </a:blip>
          <a:stretch/>
        </p:blipFill>
        <p:spPr bwMode="auto">
          <a:xfrm>
            <a:off x="6263170" y="5253670"/>
            <a:ext cx="1013650" cy="10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835794" name="Google Shape;894;p86" hidden="0"/>
          <p:cNvPicPr/>
          <p:nvPr isPhoto="0" userDrawn="0"/>
        </p:nvPicPr>
        <p:blipFill>
          <a:blip r:embed="rId36">
            <a:alphaModFix/>
          </a:blip>
          <a:stretch/>
        </p:blipFill>
        <p:spPr bwMode="auto">
          <a:xfrm>
            <a:off x="11159850" y="3410035"/>
            <a:ext cx="897599" cy="8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291162" name="Google Shape;895;p86" hidden="0"/>
          <p:cNvPicPr/>
          <p:nvPr isPhoto="0" userDrawn="0"/>
        </p:nvPicPr>
        <p:blipFill>
          <a:blip r:embed="rId37">
            <a:alphaModFix/>
          </a:blip>
          <a:stretch/>
        </p:blipFill>
        <p:spPr bwMode="auto">
          <a:xfrm>
            <a:off x="9264425" y="4417677"/>
            <a:ext cx="1263499" cy="56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136323" name="Google Shape;896;p86" hidden="0"/>
          <p:cNvPicPr/>
          <p:nvPr isPhoto="0" userDrawn="0"/>
        </p:nvPicPr>
        <p:blipFill>
          <a:blip r:embed="rId38">
            <a:alphaModFix/>
          </a:blip>
          <a:stretch/>
        </p:blipFill>
        <p:spPr bwMode="auto">
          <a:xfrm>
            <a:off x="7353024" y="5272575"/>
            <a:ext cx="1013652" cy="101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163251" name="Google Shape;897;p86" hidden="0"/>
          <p:cNvPicPr/>
          <p:nvPr isPhoto="0" userDrawn="0"/>
        </p:nvPicPr>
        <p:blipFill>
          <a:blip r:embed="rId39">
            <a:alphaModFix/>
          </a:blip>
          <a:stretch/>
        </p:blipFill>
        <p:spPr bwMode="auto">
          <a:xfrm>
            <a:off x="8533721" y="5352948"/>
            <a:ext cx="1428899" cy="93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320661" name="Google Shape;898;p86" hidden="0"/>
          <p:cNvPicPr/>
          <p:nvPr isPhoto="0" userDrawn="0"/>
        </p:nvPicPr>
        <p:blipFill>
          <a:blip r:embed="rId40">
            <a:alphaModFix/>
          </a:blip>
          <a:stretch/>
        </p:blipFill>
        <p:spPr bwMode="auto">
          <a:xfrm>
            <a:off x="10078000" y="5726000"/>
            <a:ext cx="1767526" cy="63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933473" name="Google Shape;899;p86" hidden="0"/>
          <p:cNvPicPr/>
          <p:nvPr isPhoto="0" userDrawn="0"/>
        </p:nvPicPr>
        <p:blipFill>
          <a:blip r:embed="rId41">
            <a:alphaModFix/>
          </a:blip>
          <a:stretch/>
        </p:blipFill>
        <p:spPr bwMode="auto">
          <a:xfrm>
            <a:off x="10798400" y="4429699"/>
            <a:ext cx="1126176" cy="57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237438" name="Google Shape;900;p86" hidden="0"/>
          <p:cNvPicPr/>
          <p:nvPr isPhoto="0" userDrawn="0"/>
        </p:nvPicPr>
        <p:blipFill>
          <a:blip r:embed="rId42">
            <a:alphaModFix/>
          </a:blip>
          <a:srcRect l="7758" t="13633" r="27093" b="25855"/>
          <a:stretch/>
        </p:blipFill>
        <p:spPr bwMode="auto">
          <a:xfrm>
            <a:off x="10179610" y="5081595"/>
            <a:ext cx="1573899" cy="5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804839" name="Google Shape;901;p86" hidden="0"/>
          <p:cNvPicPr/>
          <p:nvPr isPhoto="0" userDrawn="0"/>
        </p:nvPicPr>
        <p:blipFill>
          <a:blip r:embed="rId43">
            <a:alphaModFix/>
          </a:blip>
          <a:stretch/>
        </p:blipFill>
        <p:spPr bwMode="auto">
          <a:xfrm>
            <a:off x="10289936" y="2629085"/>
            <a:ext cx="1767532" cy="513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222838" name="Footer Placeholder 1" hidden="0"/>
          <p:cNvSpPr>
            <a:spLocks noGrp="1"/>
          </p:cNvSpPr>
          <p:nvPr isPhoto="0" userDrawn="0">
            <p:ph type="ftr" idx="11" hasCustomPrompt="0"/>
          </p:nvPr>
        </p:nvSpPr>
        <p:spPr bwMode="auto">
          <a:xfrm>
            <a:off x="263351" y="6554526"/>
            <a:ext cx="9948936" cy="186840"/>
          </a:xfrm>
        </p:spPr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grpSp>
        <p:nvGrpSpPr>
          <p:cNvPr id="721915865" name="" hidden="0"/>
          <p:cNvGrpSpPr/>
          <p:nvPr isPhoto="0" userDrawn="0"/>
        </p:nvGrpSpPr>
        <p:grpSpPr bwMode="auto">
          <a:xfrm>
            <a:off x="69742" y="1188169"/>
            <a:ext cx="12078092" cy="5253479"/>
            <a:chOff x="0" y="0"/>
            <a:chExt cx="12078092" cy="5253479"/>
          </a:xfrm>
        </p:grpSpPr>
        <p:sp>
          <p:nvSpPr>
            <p:cNvPr id="2083083856" name="" hidden="0"/>
            <p:cNvSpPr/>
            <p:nvPr isPhoto="0" userDrawn="0"/>
          </p:nvSpPr>
          <p:spPr bwMode="auto">
            <a:xfrm flipH="0" flipV="0">
              <a:off x="0" y="0"/>
              <a:ext cx="12078092" cy="5253479"/>
            </a:xfrm>
            <a:prstGeom prst="rect">
              <a:avLst/>
            </a:prstGeom>
            <a:solidFill>
              <a:schemeClr val="bg1">
                <a:alpha val="77999"/>
              </a:schemeClr>
            </a:solidFill>
            <a:ln w="9525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1036891" name="Oval 2" hidden="0"/>
            <p:cNvSpPr/>
            <p:nvPr isPhoto="0" userDrawn="0"/>
          </p:nvSpPr>
          <p:spPr bwMode="auto">
            <a:xfrm>
              <a:off x="2548716" y="801303"/>
              <a:ext cx="3096342" cy="29196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000" b="1">
                  <a:solidFill>
                    <a:schemeClr val="bg1"/>
                  </a:solidFill>
                </a:rPr>
                <a:t>42 Partners</a:t>
              </a:r>
              <a:endParaRPr/>
            </a:p>
            <a:p>
              <a:pPr algn="ctr">
                <a:defRPr/>
              </a:pPr>
              <a:r>
                <a:rPr sz="2000">
                  <a:solidFill>
                    <a:schemeClr val="bg1"/>
                  </a:solidFill>
                </a:rPr>
                <a:t>20 Co-applicants</a:t>
              </a:r>
              <a:endParaRPr/>
            </a:p>
            <a:p>
              <a:pPr algn="ctr">
                <a:defRPr/>
              </a:pPr>
              <a:r>
                <a:rPr sz="2000">
                  <a:solidFill>
                    <a:schemeClr val="bg1"/>
                  </a:solidFill>
                </a:rPr>
                <a:t>22 Participants</a:t>
              </a:r>
              <a:endParaRPr/>
            </a:p>
          </p:txBody>
        </p:sp>
        <p:sp>
          <p:nvSpPr>
            <p:cNvPr id="766943607" name="Oval 48" hidden="0"/>
            <p:cNvSpPr/>
            <p:nvPr isPhoto="0" userDrawn="0"/>
          </p:nvSpPr>
          <p:spPr bwMode="auto">
            <a:xfrm>
              <a:off x="6229378" y="845936"/>
              <a:ext cx="3096342" cy="291968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b="1">
                  <a:solidFill>
                    <a:schemeClr val="tx1"/>
                  </a:solidFill>
                </a:rPr>
                <a:t>Currently more than 100 people</a:t>
              </a:r>
              <a:endParaRPr lang="en-US" sz="2000" b="1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b="0">
                  <a:solidFill>
                    <a:schemeClr val="tx1"/>
                  </a:solidFill>
                </a:rPr>
                <a:t>involved in PUNCH4NFDI</a:t>
              </a:r>
              <a:endParaRPr sz="20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1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0865855" name="Google Shape;625;p67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 flipH="0" flipV="0">
            <a:off x="4903150" y="1791323"/>
            <a:ext cx="1396159" cy="120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368855" name="Google Shape;626;p67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0" flipV="0">
            <a:off x="5828743" y="599761"/>
            <a:ext cx="1396157" cy="12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498463" name="Google Shape;627;p67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7357618" y="566903"/>
            <a:ext cx="1396159" cy="122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143883" name="Google Shape;628;p67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0" flipV="0">
            <a:off x="8409753" y="1766917"/>
            <a:ext cx="1396159" cy="12327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2161564" name="Google Shape;629;p67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 flipH="0" flipV="0">
            <a:off x="8083566" y="3117672"/>
            <a:ext cx="1396159" cy="121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878346" name="Google Shape;630;p67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 flipH="0" flipV="0">
            <a:off x="6743008" y="3878852"/>
            <a:ext cx="1340558" cy="117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0487763" name="Google Shape;631;p67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 flipH="0" flipV="0">
            <a:off x="5334033" y="3166377"/>
            <a:ext cx="1340562" cy="121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88257795" name="Google Shape;632;p67" hidden="0"/>
          <p:cNvSpPr txBox="1"/>
          <p:nvPr isPhoto="0" userDrawn="0"/>
        </p:nvSpPr>
        <p:spPr bwMode="auto">
          <a:xfrm flipH="0" flipV="0">
            <a:off x="2755396" y="1827002"/>
            <a:ext cx="2313968" cy="80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1: Management </a:t>
            </a:r>
            <a:br>
              <a:rPr lang="en" sz="1800"/>
            </a:br>
            <a:r>
              <a:rPr lang="en" sz="1800"/>
              <a:t>and governance</a:t>
            </a:r>
            <a:endParaRPr sz="1800"/>
          </a:p>
        </p:txBody>
      </p:sp>
      <p:sp>
        <p:nvSpPr>
          <p:cNvPr id="1711675243" name="Google Shape;633;p67" hidden="0"/>
          <p:cNvSpPr txBox="1"/>
          <p:nvPr isPhoto="0" userDrawn="0"/>
        </p:nvSpPr>
        <p:spPr bwMode="auto">
          <a:xfrm flipH="0" flipV="0">
            <a:off x="4284521" y="420373"/>
            <a:ext cx="1810757" cy="75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2: Data management</a:t>
            </a:r>
            <a:endParaRPr sz="1800"/>
          </a:p>
        </p:txBody>
      </p:sp>
      <p:sp>
        <p:nvSpPr>
          <p:cNvPr id="1153582655" name="Google Shape;634;p67" hidden="0"/>
          <p:cNvSpPr txBox="1"/>
          <p:nvPr isPhoto="0" userDrawn="0"/>
        </p:nvSpPr>
        <p:spPr bwMode="auto">
          <a:xfrm flipH="0" flipV="0">
            <a:off x="8774857" y="599761"/>
            <a:ext cx="3063972" cy="62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3: Data</a:t>
            </a:r>
            <a:r>
              <a:rPr lang="en" sz="1800"/>
              <a:t> transformations</a:t>
            </a:r>
            <a:endParaRPr sz="1800"/>
          </a:p>
        </p:txBody>
      </p:sp>
      <p:sp>
        <p:nvSpPr>
          <p:cNvPr id="898842234" name="Google Shape;635;p67" hidden="0"/>
          <p:cNvSpPr txBox="1"/>
          <p:nvPr isPhoto="0" userDrawn="0"/>
        </p:nvSpPr>
        <p:spPr bwMode="auto">
          <a:xfrm flipH="0" flipV="0">
            <a:off x="9805914" y="2138068"/>
            <a:ext cx="2046048" cy="49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4: Data</a:t>
            </a:r>
            <a:r>
              <a:rPr lang="en" sz="1800"/>
              <a:t> portal</a:t>
            </a:r>
            <a:endParaRPr sz="1800"/>
          </a:p>
        </p:txBody>
      </p:sp>
      <p:sp>
        <p:nvSpPr>
          <p:cNvPr id="672814935" name="Google Shape;636;p67" hidden="0"/>
          <p:cNvSpPr txBox="1"/>
          <p:nvPr isPhoto="0" userDrawn="0"/>
        </p:nvSpPr>
        <p:spPr bwMode="auto">
          <a:xfrm flipH="0" flipV="0">
            <a:off x="9397023" y="3797894"/>
            <a:ext cx="2962024" cy="66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5: Data</a:t>
            </a:r>
            <a:r>
              <a:rPr lang="en" sz="1800"/>
              <a:t> Irreversibility</a:t>
            </a:r>
            <a:endParaRPr sz="2400"/>
          </a:p>
        </p:txBody>
      </p:sp>
      <p:sp>
        <p:nvSpPr>
          <p:cNvPr id="1316408963" name="Google Shape;637;p67" hidden="0"/>
          <p:cNvSpPr txBox="1"/>
          <p:nvPr isPhoto="0" userDrawn="0"/>
        </p:nvSpPr>
        <p:spPr bwMode="auto">
          <a:xfrm flipH="0" flipV="0">
            <a:off x="7748924" y="4898666"/>
            <a:ext cx="3296199" cy="66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6: Synergies &amp; services</a:t>
            </a:r>
            <a:endParaRPr sz="1800"/>
          </a:p>
        </p:txBody>
      </p:sp>
      <p:sp>
        <p:nvSpPr>
          <p:cNvPr id="1119365754" name="Google Shape;638;p67" hidden="0"/>
          <p:cNvSpPr txBox="1"/>
          <p:nvPr isPhoto="0" userDrawn="0"/>
        </p:nvSpPr>
        <p:spPr bwMode="auto">
          <a:xfrm flipH="0" flipV="0">
            <a:off x="2632650" y="3439796"/>
            <a:ext cx="3014915" cy="66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91431" rIns="91431" bIns="91431" anchor="t" anchorCtr="0">
            <a:noAutofit/>
          </a:bodyPr>
          <a:lstStyle/>
          <a:p>
            <a:pPr>
              <a:defRPr/>
            </a:pPr>
            <a:r>
              <a:rPr lang="en" sz="1800"/>
              <a:t>TA 7: Education, training, outreach, citizen science</a:t>
            </a:r>
            <a:endParaRPr sz="1800"/>
          </a:p>
        </p:txBody>
      </p:sp>
      <p:sp>
        <p:nvSpPr>
          <p:cNvPr id="439493274" name="Google Shape;639;p67" hidden="0"/>
          <p:cNvSpPr/>
          <p:nvPr isPhoto="0" userDrawn="0"/>
        </p:nvSpPr>
        <p:spPr bwMode="auto">
          <a:xfrm flipH="0" flipV="0">
            <a:off x="6299310" y="1688816"/>
            <a:ext cx="2110442" cy="2105357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sp>
        <p:nvSpPr>
          <p:cNvPr id="246389614" name="Google Shape;640;p67" hidden="0"/>
          <p:cNvSpPr txBox="1"/>
          <p:nvPr isPhoto="0" userDrawn="0"/>
        </p:nvSpPr>
        <p:spPr bwMode="auto">
          <a:xfrm flipH="0" flipV="0">
            <a:off x="6625498" y="2643750"/>
            <a:ext cx="1458068" cy="81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lnSpc>
                <a:spcPct val="114999"/>
              </a:lnSpc>
              <a:defRPr/>
            </a:pPr>
            <a:endParaRPr sz="1600"/>
          </a:p>
        </p:txBody>
      </p:sp>
      <p:sp>
        <p:nvSpPr>
          <p:cNvPr id="992525808" name="Google Shape;642;p67" hidden="0"/>
          <p:cNvSpPr/>
          <p:nvPr isPhoto="0" userDrawn="0"/>
        </p:nvSpPr>
        <p:spPr bwMode="auto">
          <a:xfrm>
            <a:off x="407880" y="247958"/>
            <a:ext cx="1137479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" sz="3050" b="1">
                <a:solidFill>
                  <a:srgbClr val="0A4FAA"/>
                </a:solidFill>
              </a:rPr>
              <a:t>Task Areas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30217629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grpSp>
        <p:nvGrpSpPr>
          <p:cNvPr id="2116265695" name="" hidden="0"/>
          <p:cNvGrpSpPr/>
          <p:nvPr isPhoto="0" userDrawn="0"/>
        </p:nvGrpSpPr>
        <p:grpSpPr bwMode="auto">
          <a:xfrm>
            <a:off x="393788" y="4265363"/>
            <a:ext cx="6539843" cy="2366518"/>
            <a:chOff x="0" y="0"/>
            <a:chExt cx="6539843" cy="2366518"/>
          </a:xfrm>
        </p:grpSpPr>
        <p:sp>
          <p:nvSpPr>
            <p:cNvPr id="2070184329" name="" hidden="0"/>
            <p:cNvSpPr/>
            <p:nvPr isPhoto="0" userDrawn="0"/>
          </p:nvSpPr>
          <p:spPr bwMode="auto">
            <a:xfrm flipH="0" flipV="0">
              <a:off x="235672" y="11783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19243204" name="" hidden="0"/>
            <p:cNvSpPr/>
            <p:nvPr isPhoto="0" userDrawn="0"/>
          </p:nvSpPr>
          <p:spPr bwMode="auto">
            <a:xfrm rot="5399976" flipH="0" flipV="0">
              <a:off x="117837" y="36823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5565222" name="" hidden="0"/>
            <p:cNvSpPr/>
            <p:nvPr isPhoto="0" userDrawn="0"/>
          </p:nvSpPr>
          <p:spPr bwMode="auto">
            <a:xfrm rot="5399976" flipH="0" flipV="0">
              <a:off x="363326" y="36823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72531113" name="" hidden="0"/>
            <p:cNvSpPr/>
            <p:nvPr isPhoto="0" userDrawn="0"/>
          </p:nvSpPr>
          <p:spPr bwMode="auto">
            <a:xfrm flipH="0" flipV="0">
              <a:off x="481161" y="11783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41150372" name="" hidden="0"/>
            <p:cNvSpPr/>
            <p:nvPr isPhoto="0" userDrawn="0"/>
          </p:nvSpPr>
          <p:spPr bwMode="auto">
            <a:xfrm rot="5399976" flipH="0" flipV="0">
              <a:off x="216032" y="61372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88324745" name="" hidden="0"/>
            <p:cNvSpPr/>
            <p:nvPr isPhoto="0" userDrawn="0"/>
          </p:nvSpPr>
          <p:spPr bwMode="auto">
            <a:xfrm flipH="0" flipV="0">
              <a:off x="333867" y="36332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1488432" name="" hidden="0"/>
            <p:cNvSpPr/>
            <p:nvPr isPhoto="0" userDrawn="0"/>
          </p:nvSpPr>
          <p:spPr bwMode="auto">
            <a:xfrm flipH="0" flipV="0">
              <a:off x="0" y="0"/>
              <a:ext cx="991778" cy="981958"/>
            </a:xfrm>
            <a:prstGeom prst="ellipse">
              <a:avLst/>
            </a:prstGeom>
            <a:noFill/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81179414" name="" hidden="0"/>
            <p:cNvSpPr/>
            <p:nvPr isPhoto="0" userDrawn="0"/>
          </p:nvSpPr>
          <p:spPr bwMode="auto">
            <a:xfrm rot="5399976" flipH="0" flipV="0">
              <a:off x="412423" y="61372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06567911" name="" hidden="0"/>
            <p:cNvSpPr/>
            <p:nvPr isPhoto="0" userDrawn="0"/>
          </p:nvSpPr>
          <p:spPr bwMode="auto">
            <a:xfrm flipH="0" flipV="0">
              <a:off x="530258" y="36332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31670616" name="" hidden="0"/>
            <p:cNvSpPr/>
            <p:nvPr isPhoto="0" userDrawn="0"/>
          </p:nvSpPr>
          <p:spPr bwMode="auto">
            <a:xfrm flipH="0" flipV="0">
              <a:off x="1315826" y="11783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13326560" name="" hidden="0"/>
            <p:cNvSpPr/>
            <p:nvPr isPhoto="0" userDrawn="0"/>
          </p:nvSpPr>
          <p:spPr bwMode="auto">
            <a:xfrm rot="5399976" flipH="0" flipV="0">
              <a:off x="1197991" y="36823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9597074" name="" hidden="0"/>
            <p:cNvSpPr/>
            <p:nvPr isPhoto="0" userDrawn="0"/>
          </p:nvSpPr>
          <p:spPr bwMode="auto">
            <a:xfrm rot="5399976" flipH="0" flipV="0">
              <a:off x="1443480" y="36823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25811208" name="" hidden="0"/>
            <p:cNvSpPr/>
            <p:nvPr isPhoto="0" userDrawn="0"/>
          </p:nvSpPr>
          <p:spPr bwMode="auto">
            <a:xfrm flipH="0" flipV="0">
              <a:off x="1561315" y="11783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36957752" name="" hidden="0"/>
            <p:cNvSpPr/>
            <p:nvPr isPhoto="0" userDrawn="0"/>
          </p:nvSpPr>
          <p:spPr bwMode="auto">
            <a:xfrm rot="5399976" flipH="0" flipV="0">
              <a:off x="1296186" y="61372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99316510" name="" hidden="0"/>
            <p:cNvSpPr/>
            <p:nvPr isPhoto="0" userDrawn="0"/>
          </p:nvSpPr>
          <p:spPr bwMode="auto">
            <a:xfrm flipH="0" flipV="0">
              <a:off x="1414021" y="36332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8716700" name="" hidden="0"/>
            <p:cNvSpPr/>
            <p:nvPr isPhoto="0" userDrawn="0"/>
          </p:nvSpPr>
          <p:spPr bwMode="auto">
            <a:xfrm flipH="0" flipV="0">
              <a:off x="1080155" y="0"/>
              <a:ext cx="991777" cy="981957"/>
            </a:xfrm>
            <a:prstGeom prst="ellipse">
              <a:avLst/>
            </a:prstGeom>
            <a:noFill/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546668" name="" hidden="0"/>
            <p:cNvSpPr/>
            <p:nvPr isPhoto="0" userDrawn="0"/>
          </p:nvSpPr>
          <p:spPr bwMode="auto">
            <a:xfrm rot="5399976" flipH="0" flipV="0">
              <a:off x="1492577" y="61372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28040882" name="" hidden="0"/>
            <p:cNvSpPr/>
            <p:nvPr isPhoto="0" userDrawn="0"/>
          </p:nvSpPr>
          <p:spPr bwMode="auto">
            <a:xfrm flipH="0" flipV="0">
              <a:off x="1610412" y="36332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45809227" name="" hidden="0"/>
            <p:cNvSpPr/>
            <p:nvPr isPhoto="0" userDrawn="0"/>
          </p:nvSpPr>
          <p:spPr bwMode="auto">
            <a:xfrm flipH="0" flipV="0">
              <a:off x="235670" y="1247087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546508" name="" hidden="0"/>
            <p:cNvSpPr/>
            <p:nvPr isPhoto="0" userDrawn="0"/>
          </p:nvSpPr>
          <p:spPr bwMode="auto">
            <a:xfrm rot="5399976" flipH="0" flipV="0">
              <a:off x="117835" y="149748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6459060" name="" hidden="0"/>
            <p:cNvSpPr/>
            <p:nvPr isPhoto="0" userDrawn="0"/>
          </p:nvSpPr>
          <p:spPr bwMode="auto">
            <a:xfrm rot="5399976" flipH="0" flipV="0">
              <a:off x="363323" y="149748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6899847" name="" hidden="0"/>
            <p:cNvSpPr/>
            <p:nvPr isPhoto="0" userDrawn="0"/>
          </p:nvSpPr>
          <p:spPr bwMode="auto">
            <a:xfrm flipH="0" flipV="0">
              <a:off x="481159" y="1247087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95708157" name="" hidden="0"/>
            <p:cNvSpPr/>
            <p:nvPr isPhoto="0" userDrawn="0"/>
          </p:nvSpPr>
          <p:spPr bwMode="auto">
            <a:xfrm rot="5399976" flipH="0" flipV="0">
              <a:off x="216030" y="174297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6712794" name="" hidden="0"/>
            <p:cNvSpPr/>
            <p:nvPr isPhoto="0" userDrawn="0"/>
          </p:nvSpPr>
          <p:spPr bwMode="auto">
            <a:xfrm flipH="0" flipV="0">
              <a:off x="333865" y="149257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03149898" name="" hidden="0"/>
            <p:cNvSpPr/>
            <p:nvPr isPhoto="0" userDrawn="0"/>
          </p:nvSpPr>
          <p:spPr bwMode="auto">
            <a:xfrm flipH="0" flipV="0">
              <a:off x="0" y="1129251"/>
              <a:ext cx="991777" cy="981957"/>
            </a:xfrm>
            <a:prstGeom prst="ellipse">
              <a:avLst/>
            </a:prstGeom>
            <a:noFill/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80845076" name="" hidden="0"/>
            <p:cNvSpPr/>
            <p:nvPr isPhoto="0" userDrawn="0"/>
          </p:nvSpPr>
          <p:spPr bwMode="auto">
            <a:xfrm rot="5399976" flipH="0" flipV="0">
              <a:off x="412421" y="174297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3811838" name="" hidden="0"/>
            <p:cNvSpPr/>
            <p:nvPr isPhoto="0" userDrawn="0"/>
          </p:nvSpPr>
          <p:spPr bwMode="auto">
            <a:xfrm flipH="0" flipV="0">
              <a:off x="530256" y="149257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68336905" name="" hidden="0"/>
            <p:cNvSpPr/>
            <p:nvPr isPhoto="0" userDrawn="0"/>
          </p:nvSpPr>
          <p:spPr bwMode="auto">
            <a:xfrm flipH="0" flipV="0">
              <a:off x="1315825" y="1247087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6293009" name="" hidden="0"/>
            <p:cNvSpPr/>
            <p:nvPr isPhoto="0" userDrawn="0"/>
          </p:nvSpPr>
          <p:spPr bwMode="auto">
            <a:xfrm rot="5399976" flipH="0" flipV="0">
              <a:off x="1197990" y="149748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95364532" name="" hidden="0"/>
            <p:cNvSpPr/>
            <p:nvPr isPhoto="0" userDrawn="0"/>
          </p:nvSpPr>
          <p:spPr bwMode="auto">
            <a:xfrm rot="5399976" flipH="0" flipV="0">
              <a:off x="1443479" y="149748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40122362" name="" hidden="0"/>
            <p:cNvSpPr/>
            <p:nvPr isPhoto="0" userDrawn="0"/>
          </p:nvSpPr>
          <p:spPr bwMode="auto">
            <a:xfrm flipH="0" flipV="0">
              <a:off x="1561314" y="1247087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2246179" name="" hidden="0"/>
            <p:cNvSpPr/>
            <p:nvPr isPhoto="0" userDrawn="0"/>
          </p:nvSpPr>
          <p:spPr bwMode="auto">
            <a:xfrm rot="5399976" flipH="0" flipV="0">
              <a:off x="1296185" y="174297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56564833" name="" hidden="0"/>
            <p:cNvSpPr/>
            <p:nvPr isPhoto="0" userDrawn="0"/>
          </p:nvSpPr>
          <p:spPr bwMode="auto">
            <a:xfrm flipH="0" flipV="0">
              <a:off x="1414020" y="149257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13961255" name="" hidden="0"/>
            <p:cNvSpPr/>
            <p:nvPr isPhoto="0" userDrawn="0"/>
          </p:nvSpPr>
          <p:spPr bwMode="auto">
            <a:xfrm flipH="0" flipV="0">
              <a:off x="1080154" y="1129251"/>
              <a:ext cx="991777" cy="981957"/>
            </a:xfrm>
            <a:prstGeom prst="ellipse">
              <a:avLst/>
            </a:prstGeom>
            <a:noFill/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6754862" name="" hidden="0"/>
            <p:cNvSpPr/>
            <p:nvPr isPhoto="0" userDrawn="0"/>
          </p:nvSpPr>
          <p:spPr bwMode="auto">
            <a:xfrm rot="5399976" flipH="0" flipV="0">
              <a:off x="1492575" y="174297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23716" name="" hidden="0"/>
            <p:cNvSpPr/>
            <p:nvPr isPhoto="0" userDrawn="0"/>
          </p:nvSpPr>
          <p:spPr bwMode="auto">
            <a:xfrm flipH="0" flipV="0">
              <a:off x="1610411" y="149257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43581325" name="" hidden="0"/>
            <p:cNvSpPr/>
            <p:nvPr isPhoto="0" userDrawn="0"/>
          </p:nvSpPr>
          <p:spPr bwMode="auto">
            <a:xfrm rot="5399976" flipH="0" flipV="0">
              <a:off x="3603786" y="174297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44382578" name="" hidden="0"/>
            <p:cNvSpPr/>
            <p:nvPr isPhoto="0" userDrawn="0"/>
          </p:nvSpPr>
          <p:spPr bwMode="auto">
            <a:xfrm flipH="0" flipV="0">
              <a:off x="3721620" y="149257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1839751" name="" hidden="0"/>
            <p:cNvSpPr/>
            <p:nvPr isPhoto="0" userDrawn="0"/>
          </p:nvSpPr>
          <p:spPr bwMode="auto">
            <a:xfrm rot="5399976" flipH="0" flipV="0">
              <a:off x="3603786" y="56462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07468393" name="" hidden="0"/>
            <p:cNvSpPr/>
            <p:nvPr isPhoto="0" userDrawn="0"/>
          </p:nvSpPr>
          <p:spPr bwMode="auto">
            <a:xfrm flipH="0" flipV="0">
              <a:off x="3721620" y="31422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54515" name="" hidden="0"/>
            <p:cNvSpPr/>
            <p:nvPr isPhoto="0" userDrawn="0"/>
          </p:nvSpPr>
          <p:spPr bwMode="auto">
            <a:xfrm rot="5399976" flipH="0" flipV="0">
              <a:off x="4192961" y="130109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22428202" name="" hidden="0"/>
            <p:cNvSpPr/>
            <p:nvPr isPhoto="0" userDrawn="0"/>
          </p:nvSpPr>
          <p:spPr bwMode="auto">
            <a:xfrm flipH="0" flipV="0">
              <a:off x="4310796" y="1050694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3158865" name="" hidden="0"/>
            <p:cNvSpPr/>
            <p:nvPr isPhoto="0" userDrawn="0"/>
          </p:nvSpPr>
          <p:spPr bwMode="auto">
            <a:xfrm rot="5399976" flipH="0" flipV="0">
              <a:off x="3063709" y="1202897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02967061" name="" hidden="0"/>
            <p:cNvSpPr/>
            <p:nvPr isPhoto="0" userDrawn="0"/>
          </p:nvSpPr>
          <p:spPr bwMode="auto">
            <a:xfrm flipH="0" flipV="0">
              <a:off x="3181544" y="952499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044819" name="" hidden="0"/>
            <p:cNvSpPr/>
            <p:nvPr isPhoto="0" userDrawn="0"/>
          </p:nvSpPr>
          <p:spPr bwMode="auto">
            <a:xfrm rot="5399976" flipH="0" flipV="0">
              <a:off x="3063710" y="61372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46080522" name="" hidden="0"/>
            <p:cNvSpPr/>
            <p:nvPr isPhoto="0" userDrawn="0"/>
          </p:nvSpPr>
          <p:spPr bwMode="auto">
            <a:xfrm flipH="0" flipV="0">
              <a:off x="3181545" y="36332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6497650" name="" hidden="0"/>
            <p:cNvSpPr/>
            <p:nvPr isPhoto="0" userDrawn="0"/>
          </p:nvSpPr>
          <p:spPr bwMode="auto">
            <a:xfrm rot="5399976" flipH="0" flipV="0">
              <a:off x="4094767" y="61372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4061809" name="" hidden="0"/>
            <p:cNvSpPr/>
            <p:nvPr isPhoto="0" userDrawn="0"/>
          </p:nvSpPr>
          <p:spPr bwMode="auto">
            <a:xfrm flipH="0" flipV="0">
              <a:off x="4212602" y="36332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29568953" name="" hidden="0"/>
            <p:cNvSpPr/>
            <p:nvPr isPhoto="0" userDrawn="0"/>
          </p:nvSpPr>
          <p:spPr bwMode="auto">
            <a:xfrm rot="5399976" flipH="0" flipV="0">
              <a:off x="3063710" y="198846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17681423" name="" hidden="0"/>
            <p:cNvSpPr/>
            <p:nvPr isPhoto="0" userDrawn="0"/>
          </p:nvSpPr>
          <p:spPr bwMode="auto">
            <a:xfrm flipH="0" flipV="0">
              <a:off x="3181545" y="1738066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4314123" name="" hidden="0"/>
            <p:cNvSpPr/>
            <p:nvPr isPhoto="0" userDrawn="0"/>
          </p:nvSpPr>
          <p:spPr bwMode="auto">
            <a:xfrm rot="5399976" flipH="0" flipV="0">
              <a:off x="3849277" y="105560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78174772" name="" hidden="0"/>
            <p:cNvSpPr/>
            <p:nvPr isPhoto="0" userDrawn="0"/>
          </p:nvSpPr>
          <p:spPr bwMode="auto">
            <a:xfrm flipH="0" flipV="0">
              <a:off x="3967112" y="80520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5495378" name="" hidden="0"/>
            <p:cNvSpPr/>
            <p:nvPr isPhoto="0" userDrawn="0"/>
          </p:nvSpPr>
          <p:spPr bwMode="auto">
            <a:xfrm rot="5399976" flipH="0" flipV="0">
              <a:off x="2769123" y="859213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57595284" name="" hidden="0"/>
            <p:cNvSpPr/>
            <p:nvPr isPhoto="0" userDrawn="0"/>
          </p:nvSpPr>
          <p:spPr bwMode="auto">
            <a:xfrm flipH="0" flipV="0">
              <a:off x="2886958" y="608814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1613181" name="" hidden="0"/>
            <p:cNvSpPr/>
            <p:nvPr isPhoto="0" userDrawn="0"/>
          </p:nvSpPr>
          <p:spPr bwMode="auto">
            <a:xfrm rot="5399976" flipH="0" flipV="0">
              <a:off x="3554690" y="1251995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3731751" name="" hidden="0"/>
            <p:cNvSpPr/>
            <p:nvPr isPhoto="0" userDrawn="0"/>
          </p:nvSpPr>
          <p:spPr bwMode="auto">
            <a:xfrm flipH="0" flipV="0">
              <a:off x="3672525" y="1001596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66592649" name="" hidden="0"/>
            <p:cNvSpPr/>
            <p:nvPr isPhoto="0" userDrawn="0"/>
          </p:nvSpPr>
          <p:spPr bwMode="auto">
            <a:xfrm rot="5399976" flipH="0" flipV="0">
              <a:off x="2769123" y="1595681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76175199" name="" hidden="0"/>
            <p:cNvSpPr/>
            <p:nvPr isPhoto="0" userDrawn="0"/>
          </p:nvSpPr>
          <p:spPr bwMode="auto">
            <a:xfrm flipH="0" flipV="0">
              <a:off x="2886958" y="1345282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775566" name="" hidden="0"/>
            <p:cNvSpPr/>
            <p:nvPr isPhoto="0" userDrawn="0"/>
          </p:nvSpPr>
          <p:spPr bwMode="auto">
            <a:xfrm rot="5399976" flipH="0" flipV="0">
              <a:off x="3849278" y="564624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10806269" name="" hidden="0"/>
            <p:cNvSpPr/>
            <p:nvPr isPhoto="0" userDrawn="0"/>
          </p:nvSpPr>
          <p:spPr bwMode="auto">
            <a:xfrm flipH="0" flipV="0">
              <a:off x="3967113" y="314225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7003532" name="" hidden="0"/>
            <p:cNvSpPr/>
            <p:nvPr isPhoto="0" userDrawn="0"/>
          </p:nvSpPr>
          <p:spPr bwMode="auto">
            <a:xfrm rot="5399976" flipH="0" flipV="0">
              <a:off x="3309199" y="1595681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90051169" name="" hidden="0"/>
            <p:cNvSpPr/>
            <p:nvPr isPhoto="0" userDrawn="0"/>
          </p:nvSpPr>
          <p:spPr bwMode="auto">
            <a:xfrm flipH="0" flipV="0">
              <a:off x="3427034" y="1345282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2201837" name="" hidden="0"/>
            <p:cNvSpPr/>
            <p:nvPr isPhoto="0" userDrawn="0"/>
          </p:nvSpPr>
          <p:spPr bwMode="auto">
            <a:xfrm rot="5399976" flipH="0" flipV="0">
              <a:off x="3898374" y="1595681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1808933" name="" hidden="0"/>
            <p:cNvSpPr/>
            <p:nvPr isPhoto="0" userDrawn="0"/>
          </p:nvSpPr>
          <p:spPr bwMode="auto">
            <a:xfrm flipH="0" flipV="0">
              <a:off x="4016209" y="1345282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8158123" name="" hidden="0"/>
            <p:cNvSpPr/>
            <p:nvPr isPhoto="0" userDrawn="0"/>
          </p:nvSpPr>
          <p:spPr bwMode="auto">
            <a:xfrm rot="5399976" flipH="0" flipV="0">
              <a:off x="3309199" y="515526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05778277" name="" hidden="0"/>
            <p:cNvSpPr/>
            <p:nvPr isPhoto="0" userDrawn="0"/>
          </p:nvSpPr>
          <p:spPr bwMode="auto">
            <a:xfrm flipH="0" flipV="0">
              <a:off x="3427034" y="265127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66079917" name="" hidden="0"/>
            <p:cNvSpPr/>
            <p:nvPr isPhoto="0" userDrawn="0"/>
          </p:nvSpPr>
          <p:spPr bwMode="auto">
            <a:xfrm rot="5399976" flipH="0" flipV="0">
              <a:off x="3898374" y="2037562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89735857" name="" hidden="0"/>
            <p:cNvSpPr/>
            <p:nvPr isPhoto="0" userDrawn="0"/>
          </p:nvSpPr>
          <p:spPr bwMode="auto">
            <a:xfrm flipH="0" flipV="0">
              <a:off x="4016209" y="1787163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5035595" name="" hidden="0"/>
            <p:cNvSpPr/>
            <p:nvPr isPhoto="0" userDrawn="0"/>
          </p:nvSpPr>
          <p:spPr bwMode="auto">
            <a:xfrm flipH="0" flipV="0">
              <a:off x="5548065" y="785565"/>
              <a:ext cx="991777" cy="981957"/>
            </a:xfrm>
            <a:prstGeom prst="ellipse">
              <a:avLst/>
            </a:prstGeom>
            <a:noFill/>
            <a:ln w="19049" cap="flat" cmpd="sng" algn="ctr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9790794" name="" hidden="0"/>
            <p:cNvSpPr/>
            <p:nvPr isPhoto="0" userDrawn="0"/>
          </p:nvSpPr>
          <p:spPr bwMode="auto">
            <a:xfrm flipH="0" flipV="0">
              <a:off x="5783736" y="903401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16977753" name="" hidden="0"/>
            <p:cNvSpPr/>
            <p:nvPr isPhoto="0" userDrawn="0"/>
          </p:nvSpPr>
          <p:spPr bwMode="auto">
            <a:xfrm rot="5399976" flipH="0" flipV="0">
              <a:off x="5665901" y="1153800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8403492" name="" hidden="0"/>
            <p:cNvSpPr/>
            <p:nvPr isPhoto="0" userDrawn="0"/>
          </p:nvSpPr>
          <p:spPr bwMode="auto">
            <a:xfrm rot="5399976" flipH="0" flipV="0">
              <a:off x="5911390" y="1153800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77781334" name="" hidden="0"/>
            <p:cNvSpPr/>
            <p:nvPr isPhoto="0" userDrawn="0"/>
          </p:nvSpPr>
          <p:spPr bwMode="auto">
            <a:xfrm flipH="0" flipV="0">
              <a:off x="6029226" y="903401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4951782" name="" hidden="0"/>
            <p:cNvSpPr/>
            <p:nvPr isPhoto="0" userDrawn="0"/>
          </p:nvSpPr>
          <p:spPr bwMode="auto">
            <a:xfrm rot="5399976" flipH="0" flipV="0">
              <a:off x="5764096" y="1399289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6419806" name="" hidden="0"/>
            <p:cNvSpPr/>
            <p:nvPr isPhoto="0" userDrawn="0"/>
          </p:nvSpPr>
          <p:spPr bwMode="auto">
            <a:xfrm flipH="0" flipV="0">
              <a:off x="5881932" y="1148890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9835926" name="" hidden="0"/>
            <p:cNvSpPr/>
            <p:nvPr isPhoto="0" userDrawn="0"/>
          </p:nvSpPr>
          <p:spPr bwMode="auto">
            <a:xfrm rot="5399976" flipH="0" flipV="0">
              <a:off x="5960487" y="1399289"/>
              <a:ext cx="412421" cy="245488"/>
            </a:xfrm>
            <a:prstGeom prst="chord">
              <a:avLst>
                <a:gd name="adj1" fmla="val 2700000"/>
                <a:gd name="adj2" fmla="val 18970148"/>
              </a:avLst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7853549" name="" hidden="0"/>
            <p:cNvSpPr/>
            <p:nvPr isPhoto="0" userDrawn="0"/>
          </p:nvSpPr>
          <p:spPr bwMode="auto">
            <a:xfrm flipH="0" flipV="0">
              <a:off x="6078322" y="1148890"/>
              <a:ext cx="176751" cy="166930"/>
            </a:xfrm>
            <a:prstGeom prst="ellipse">
              <a:avLst/>
            </a:prstGeom>
            <a:solidFill>
              <a:schemeClr val="bg1"/>
            </a:solidFill>
            <a:ln w="19049" cap="flat" cmpd="sng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02987381" name="" hidden="0"/>
            <p:cNvSpPr/>
            <p:nvPr isPhoto="0" userDrawn="0"/>
          </p:nvSpPr>
          <p:spPr bwMode="auto">
            <a:xfrm flipH="0" flipV="0">
              <a:off x="2179948" y="1076492"/>
              <a:ext cx="569535" cy="2945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49" cap="flat" cmpd="sng" algn="ctr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95235711" name="" hidden="0"/>
            <p:cNvSpPr/>
            <p:nvPr isPhoto="0" userDrawn="0"/>
          </p:nvSpPr>
          <p:spPr bwMode="auto">
            <a:xfrm flipH="0" flipV="0">
              <a:off x="4733041" y="1076491"/>
              <a:ext cx="569535" cy="2945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49" cap="flat" cmpd="sng" algn="ctr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2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626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211626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4974355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442640224" name="Google Shape;657;p69_1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03040" y="1223991"/>
            <a:ext cx="11677680" cy="5373360"/>
          </a:xfrm>
          <a:prstGeom prst="rect">
            <a:avLst/>
          </a:prstGeom>
          <a:ln w="0">
            <a:noFill/>
          </a:ln>
        </p:spPr>
      </p:pic>
      <p:sp>
        <p:nvSpPr>
          <p:cNvPr id="1056234155" name="TextShape 3" hidden="0"/>
          <p:cNvSpPr txBox="1"/>
          <p:nvPr isPhoto="0" userDrawn="0"/>
        </p:nvSpPr>
        <p:spPr bwMode="auto">
          <a:xfrm>
            <a:off x="2594516" y="994446"/>
            <a:ext cx="1053207" cy="3463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strike="noStrike" spc="0">
                <a:latin typeface="Arial"/>
              </a:rPr>
              <a:t>Today</a:t>
            </a:r>
            <a:endParaRPr/>
          </a:p>
        </p:txBody>
      </p:sp>
      <p:sp>
        <p:nvSpPr>
          <p:cNvPr id="661748742" name="TextShape 4" hidden="0"/>
          <p:cNvSpPr txBox="1"/>
          <p:nvPr isPhoto="0" userDrawn="0"/>
        </p:nvSpPr>
        <p:spPr bwMode="auto">
          <a:xfrm flipH="0" flipV="0">
            <a:off x="7715160" y="987606"/>
            <a:ext cx="1052721" cy="34631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strike="noStrike" spc="0">
                <a:latin typeface="Arial"/>
              </a:rPr>
              <a:t>Future</a:t>
            </a:r>
            <a:endParaRPr/>
          </a:p>
        </p:txBody>
      </p:sp>
      <p:sp>
        <p:nvSpPr>
          <p:cNvPr id="1777294536" name="Google Shape;437;p80" hidden="0"/>
          <p:cNvSpPr txBox="1"/>
          <p:nvPr isPhoto="0" userDrawn="0"/>
        </p:nvSpPr>
        <p:spPr bwMode="auto">
          <a:xfrm>
            <a:off x="407367" y="736794"/>
            <a:ext cx="9686628" cy="3159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7" indent="-361947" algn="l" defTabSz="914400">
              <a:lnSpc>
                <a:spcPct val="110000"/>
              </a:lnSpc>
              <a:spcBef>
                <a:spcPts val="0"/>
              </a:spcBef>
              <a:spcAft>
                <a:spcPts val="1197"/>
              </a:spcAft>
              <a:buFont typeface="Arial"/>
              <a:buChar char="•"/>
              <a:tabLst>
                <a:tab pos="361947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2" indent="-276222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Access </a:t>
            </a:r>
            <a:r>
              <a:rPr lang="de-DE" b="1">
                <a:solidFill>
                  <a:schemeClr val="accent2"/>
                </a:solidFill>
              </a:rPr>
              <a:t>to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data</a:t>
            </a:r>
            <a:r>
              <a:rPr lang="de-DE" b="1">
                <a:solidFill>
                  <a:schemeClr val="accent2"/>
                </a:solidFill>
              </a:rPr>
              <a:t>, </a:t>
            </a:r>
            <a:r>
              <a:rPr lang="de-DE" b="1">
                <a:solidFill>
                  <a:schemeClr val="accent2"/>
                </a:solidFill>
              </a:rPr>
              <a:t>federated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computing</a:t>
            </a:r>
            <a:r>
              <a:rPr lang="de-DE" b="1">
                <a:solidFill>
                  <a:schemeClr val="accent2"/>
                </a:solidFill>
              </a:rPr>
              <a:t>, </a:t>
            </a:r>
            <a:r>
              <a:rPr lang="de-DE" b="1">
                <a:solidFill>
                  <a:schemeClr val="accent2"/>
                </a:solidFill>
              </a:rPr>
              <a:t>automation</a:t>
            </a:r>
            <a:r>
              <a:rPr lang="de-DE" b="1">
                <a:solidFill>
                  <a:schemeClr val="accent2"/>
                </a:solidFill>
              </a:rPr>
              <a:t>, </a:t>
            </a:r>
            <a:r>
              <a:rPr lang="de-DE" b="1">
                <a:solidFill>
                  <a:schemeClr val="accent2"/>
                </a:solidFill>
              </a:rPr>
              <a:t>data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lake</a:t>
            </a:r>
            <a:r>
              <a:rPr lang="de-DE" b="1">
                <a:solidFill>
                  <a:schemeClr val="accent2"/>
                </a:solidFill>
              </a:rPr>
              <a:t> prototype</a:t>
            </a:r>
            <a:endParaRPr/>
          </a:p>
        </p:txBody>
      </p:sp>
      <p:sp>
        <p:nvSpPr>
          <p:cNvPr id="24806653" name="CustomShape 2" hidden="0"/>
          <p:cNvSpPr/>
          <p:nvPr isPhoto="0" userDrawn="0"/>
        </p:nvSpPr>
        <p:spPr bwMode="auto">
          <a:xfrm>
            <a:off x="407880" y="349197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2: Data management</a:t>
            </a:r>
            <a:endParaRPr lang="en-US" sz="3000" b="0" strike="noStrike" spc="0">
              <a:latin typeface="Arial"/>
            </a:endParaRPr>
          </a:p>
        </p:txBody>
      </p:sp>
      <p:pic>
        <p:nvPicPr>
          <p:cNvPr id="194879490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466965" y="-9740"/>
            <a:ext cx="1696459" cy="1696459"/>
          </a:xfrm>
          <a:prstGeom prst="ellipse">
            <a:avLst/>
          </a:prstGeom>
        </p:spPr>
      </p:pic>
      <p:sp>
        <p:nvSpPr>
          <p:cNvPr id="1058217942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2281165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9925237" name="CustomShape 2" hidden="0"/>
          <p:cNvSpPr/>
          <p:nvPr isPhoto="0" userDrawn="0"/>
        </p:nvSpPr>
        <p:spPr bwMode="auto">
          <a:xfrm>
            <a:off x="407880" y="349198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2: Data management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316108088" name="Google Shape;437;p80" hidden="0"/>
          <p:cNvSpPr txBox="1"/>
          <p:nvPr isPhoto="0" userDrawn="0"/>
        </p:nvSpPr>
        <p:spPr bwMode="auto">
          <a:xfrm>
            <a:off x="407367" y="736794"/>
            <a:ext cx="9686629" cy="315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8" indent="-361948" algn="l" defTabSz="914400">
              <a:lnSpc>
                <a:spcPct val="110000"/>
              </a:lnSpc>
              <a:spcBef>
                <a:spcPts val="0"/>
              </a:spcBef>
              <a:spcAft>
                <a:spcPts val="1198"/>
              </a:spcAft>
              <a:buFont typeface="Arial"/>
              <a:buChar char="•"/>
              <a:tabLst>
                <a:tab pos="361948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8" indent="-266698" algn="l" defTabSz="914400">
              <a:lnSpc>
                <a:spcPct val="100000"/>
              </a:lnSpc>
              <a:spcBef>
                <a:spcPts val="0"/>
              </a:spcBef>
              <a:spcAft>
                <a:spcPts val="797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8" indent="-266698" algn="l" defTabSz="914400">
              <a:lnSpc>
                <a:spcPct val="100000"/>
              </a:lnSpc>
              <a:spcBef>
                <a:spcPts val="0"/>
              </a:spcBef>
              <a:spcAft>
                <a:spcPts val="797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8" indent="-266698" algn="l" defTabSz="914400">
              <a:lnSpc>
                <a:spcPct val="100000"/>
              </a:lnSpc>
              <a:spcBef>
                <a:spcPts val="0"/>
              </a:spcBef>
              <a:spcAft>
                <a:spcPts val="797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3" indent="-276223" algn="l" defTabSz="914400">
              <a:lnSpc>
                <a:spcPct val="100000"/>
              </a:lnSpc>
              <a:spcBef>
                <a:spcPts val="0"/>
              </a:spcBef>
              <a:spcAft>
                <a:spcPts val="797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Main topics &amp; Achievements</a:t>
            </a:r>
            <a:endParaRPr/>
          </a:p>
        </p:txBody>
      </p:sp>
      <p:sp>
        <p:nvSpPr>
          <p:cNvPr id="1135139789" name="" hidden="0"/>
          <p:cNvSpPr/>
          <p:nvPr isPhoto="0" userDrawn="0"/>
        </p:nvSpPr>
        <p:spPr bwMode="auto">
          <a:xfrm>
            <a:off x="6375926" y="459784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80256565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250155"/>
            <a:ext cx="11370208" cy="518602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6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6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6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000"/>
              <a:t>Storage4PUNCH prototype</a:t>
            </a:r>
            <a:endParaRPr sz="2000"/>
          </a:p>
          <a:p>
            <a:pPr lvl="1">
              <a:buFont typeface="Wingdings"/>
              <a:buChar char="§"/>
              <a:defRPr/>
            </a:pPr>
            <a:r>
              <a:rPr sz="1800"/>
              <a:t>dCache based system at DESY</a:t>
            </a:r>
            <a:endParaRPr sz="1800"/>
          </a:p>
          <a:p>
            <a:pPr lvl="1">
              <a:buFont typeface="Wingdings"/>
              <a:buChar char="§"/>
              <a:defRPr/>
            </a:pPr>
            <a:r>
              <a:rPr sz="1800"/>
              <a:t>XRootD based system at U Bonn</a:t>
            </a:r>
            <a:endParaRPr sz="1800"/>
          </a:p>
          <a:p>
            <a:pPr lvl="1">
              <a:buFont typeface="Wingdings"/>
              <a:buChar char="§"/>
              <a:defRPr/>
            </a:pPr>
            <a:r>
              <a:rPr sz="1800"/>
              <a:t>Another system is being prepared</a:t>
            </a:r>
            <a:endParaRPr sz="1800"/>
          </a:p>
          <a:p>
            <a:pPr lvl="1">
              <a:buFont typeface="Wingdings"/>
              <a:buChar char="§"/>
              <a:defRPr/>
            </a:pPr>
            <a:r>
              <a:rPr sz="1800"/>
              <a:t>Token based authentication</a:t>
            </a:r>
            <a:endParaRPr sz="1800"/>
          </a:p>
          <a:p>
            <a:pPr lvl="1">
              <a:buFont typeface="Wingdings"/>
              <a:buChar char="§"/>
              <a:defRPr/>
            </a:pPr>
            <a:r>
              <a:rPr sz="1800"/>
              <a:t>File catalog candidates are being evaluated</a:t>
            </a:r>
            <a:endParaRPr sz="2000"/>
          </a:p>
          <a:p>
            <a:pPr>
              <a:defRPr/>
            </a:pPr>
            <a:r>
              <a:rPr sz="2000"/>
              <a:t>Prototype of federated Compute4PUNCH </a:t>
            </a:r>
            <a:endParaRPr sz="2000"/>
          </a:p>
          <a:p>
            <a:pPr lvl="1">
              <a:buFont typeface="Wingdings"/>
              <a:buChar char="§"/>
              <a:defRPr/>
            </a:pPr>
            <a:r>
              <a:rPr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Dynamic integration (Overlay Batch System) of two compute sites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More compute sites will follow soon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Login node available to all PUNCH members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JupyterHubs in developement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Container registry available: CI pipeline to build an push in parallel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Metadata Catalogue</a:t>
            </a: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at two sites: International Lattice Data Grid (ILDG)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Prototype of Data lake monitoring infrastructure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911394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466964" y="-9739"/>
            <a:ext cx="1696458" cy="1696458"/>
          </a:xfrm>
          <a:prstGeom prst="ellipse">
            <a:avLst/>
          </a:prstGeom>
        </p:spPr>
      </p:pic>
      <p:sp>
        <p:nvSpPr>
          <p:cNvPr id="2101671847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  <p:sp>
        <p:nvSpPr>
          <p:cNvPr id="1678097704" name="" hidden="0"/>
          <p:cNvSpPr txBox="1"/>
          <p:nvPr isPhoto="0" userDrawn="0"/>
        </p:nvSpPr>
        <p:spPr bwMode="auto">
          <a:xfrm rot="21142760" flipH="0" flipV="0">
            <a:off x="8327819" y="3924555"/>
            <a:ext cx="3301476" cy="640115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FF0000"/>
                </a:solidFill>
              </a:rPr>
              <a:t>=&gt; presentation by M.</a:t>
            </a:r>
            <a:r>
              <a:rPr>
                <a:solidFill>
                  <a:srgbClr val="FF0000"/>
                </a:solidFill>
              </a:rPr>
              <a:t>Giffels, 	yesterday, track 7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0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809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67809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205934" name="Google Shape;255;p45" hidden="0"/>
          <p:cNvSpPr/>
          <p:nvPr isPhoto="0" userDrawn="0"/>
        </p:nvSpPr>
        <p:spPr bwMode="auto">
          <a:xfrm>
            <a:off x="187347" y="2545983"/>
            <a:ext cx="11932499" cy="3146007"/>
          </a:xfrm>
          <a:prstGeom prst="homePlate">
            <a:avLst>
              <a:gd name="adj" fmla="val 3662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654238461" name="Google Shape;256;p45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8339365" y="2738236"/>
            <a:ext cx="2680561" cy="269171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1814209" name="Google Shape;257;p45" hidden="0"/>
          <p:cNvSpPr txBox="1"/>
          <p:nvPr isPhoto="0" userDrawn="0"/>
        </p:nvSpPr>
        <p:spPr bwMode="auto">
          <a:xfrm>
            <a:off x="9667950" y="4664242"/>
            <a:ext cx="1299298" cy="37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000">
                <a:solidFill>
                  <a:srgbClr val="999999"/>
                </a:solidFill>
              </a:rPr>
              <a:t>arXiv:1808.05219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740333544" name="Google Shape;258;p45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07988" y="349609"/>
            <a:ext cx="11376000" cy="4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pPr>
            <a:r>
              <a:rPr lang="de-DE" sz="3000"/>
              <a:t>TA 3: Data transformations</a:t>
            </a:r>
            <a:endParaRPr sz="3000"/>
          </a:p>
        </p:txBody>
      </p:sp>
      <p:sp>
        <p:nvSpPr>
          <p:cNvPr id="1822047484" name="Google Shape;260;p45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07988" y="817498"/>
            <a:ext cx="11376000" cy="37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Integration </a:t>
            </a:r>
            <a:r>
              <a:rPr lang="de-DE" b="1">
                <a:solidFill>
                  <a:schemeClr val="accent2"/>
                </a:solidFill>
              </a:rPr>
              <a:t>of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common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tools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into</a:t>
            </a:r>
            <a:r>
              <a:rPr lang="de-DE" b="1">
                <a:solidFill>
                  <a:schemeClr val="accent2"/>
                </a:solidFill>
              </a:rPr>
              <a:t> a </a:t>
            </a:r>
            <a:r>
              <a:rPr lang="de-DE" b="1">
                <a:solidFill>
                  <a:schemeClr val="accent2"/>
                </a:solidFill>
              </a:rPr>
              <a:t>data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infrastructure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based</a:t>
            </a:r>
            <a:r>
              <a:rPr lang="de-DE" b="1">
                <a:solidFill>
                  <a:schemeClr val="accent2"/>
                </a:solidFill>
              </a:rPr>
              <a:t> on code-</a:t>
            </a:r>
            <a:r>
              <a:rPr lang="de-DE" b="1">
                <a:solidFill>
                  <a:schemeClr val="accent2"/>
                </a:solidFill>
              </a:rPr>
              <a:t>to</a:t>
            </a:r>
            <a:r>
              <a:rPr lang="de-DE" b="1">
                <a:solidFill>
                  <a:schemeClr val="accent2"/>
                </a:solidFill>
              </a:rPr>
              <a:t>-</a:t>
            </a:r>
            <a:r>
              <a:rPr lang="de-DE" b="1">
                <a:solidFill>
                  <a:schemeClr val="accent2"/>
                </a:solidFill>
              </a:rPr>
              <a:t>data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principle</a:t>
            </a:r>
            <a:endParaRPr b="1">
              <a:solidFill>
                <a:schemeClr val="accent2"/>
              </a:solidFill>
            </a:endParaRPr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Provision </a:t>
            </a:r>
            <a:r>
              <a:rPr lang="de-DE" b="1">
                <a:solidFill>
                  <a:schemeClr val="accent2"/>
                </a:solidFill>
              </a:rPr>
              <a:t>of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tools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for</a:t>
            </a:r>
            <a:r>
              <a:rPr lang="de-DE" b="1">
                <a:solidFill>
                  <a:schemeClr val="accent2"/>
                </a:solidFill>
              </a:rPr>
              <a:t> parallel </a:t>
            </a:r>
            <a:r>
              <a:rPr lang="de-DE" b="1">
                <a:solidFill>
                  <a:schemeClr val="accent2"/>
                </a:solidFill>
              </a:rPr>
              <a:t>processing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of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huge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data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sets</a:t>
            </a:r>
            <a:r>
              <a:rPr lang="de-DE" b="1">
                <a:solidFill>
                  <a:schemeClr val="accent2"/>
                </a:solidFill>
              </a:rPr>
              <a:t> on </a:t>
            </a:r>
            <a:r>
              <a:rPr lang="de-DE" b="1">
                <a:solidFill>
                  <a:schemeClr val="accent2"/>
                </a:solidFill>
              </a:rPr>
              <a:t>heterogeneous</a:t>
            </a:r>
            <a:r>
              <a:rPr lang="de-DE" b="1">
                <a:solidFill>
                  <a:schemeClr val="accent2"/>
                </a:solidFill>
              </a:rPr>
              <a:t> </a:t>
            </a:r>
            <a:r>
              <a:rPr lang="de-DE" b="1">
                <a:solidFill>
                  <a:schemeClr val="accent2"/>
                </a:solidFill>
              </a:rPr>
              <a:t>resources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971639111" name="Google Shape;261;p45" hidden="0"/>
          <p:cNvGrpSpPr/>
          <p:nvPr isPhoto="0" userDrawn="0"/>
        </p:nvGrpSpPr>
        <p:grpSpPr bwMode="auto">
          <a:xfrm>
            <a:off x="2567606" y="2924942"/>
            <a:ext cx="5200913" cy="2371089"/>
            <a:chOff x="2178590" y="2461950"/>
            <a:chExt cx="6065915" cy="2457598"/>
          </a:xfrm>
        </p:grpSpPr>
        <p:sp>
          <p:nvSpPr>
            <p:cNvPr id="1012697121" name="Google Shape;262;p45" hidden="0"/>
            <p:cNvSpPr/>
            <p:nvPr isPhoto="0" userDrawn="0"/>
          </p:nvSpPr>
          <p:spPr bwMode="auto">
            <a:xfrm>
              <a:off x="2178590" y="3528748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>
                  <a:solidFill>
                    <a:schemeClr val="lt1"/>
                  </a:solidFill>
                </a:rPr>
                <a:t>Statistical</a:t>
              </a:r>
              <a:br>
                <a:rPr lang="de-DE" sz="1600">
                  <a:solidFill>
                    <a:schemeClr val="lt1"/>
                  </a:solidFill>
                </a:rPr>
              </a:br>
              <a:r>
                <a:rPr lang="de-DE" sz="1600">
                  <a:solidFill>
                    <a:schemeClr val="lt1"/>
                  </a:solidFill>
                </a:rPr>
                <a:t>methods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1051737988" name="Google Shape;263;p45" hidden="0"/>
            <p:cNvSpPr/>
            <p:nvPr isPhoto="0" userDrawn="0"/>
          </p:nvSpPr>
          <p:spPr bwMode="auto">
            <a:xfrm>
              <a:off x="3591160" y="3528748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500">
                  <a:solidFill>
                    <a:schemeClr val="lt1"/>
                  </a:solidFill>
                </a:rPr>
                <a:t>Numerical</a:t>
              </a:r>
              <a:br>
                <a:rPr lang="de-DE" sz="1500">
                  <a:solidFill>
                    <a:schemeClr val="lt1"/>
                  </a:solidFill>
                </a:rPr>
              </a:br>
              <a:r>
                <a:rPr lang="de-DE" sz="1500">
                  <a:solidFill>
                    <a:schemeClr val="lt1"/>
                  </a:solidFill>
                </a:rPr>
                <a:t>methods + </a:t>
              </a:r>
              <a:br>
                <a:rPr lang="de-DE" sz="1500">
                  <a:solidFill>
                    <a:schemeClr val="lt1"/>
                  </a:solidFill>
                </a:rPr>
              </a:br>
              <a:r>
                <a:rPr lang="de-DE" sz="1500">
                  <a:solidFill>
                    <a:schemeClr val="lt1"/>
                  </a:solidFill>
                </a:rPr>
                <a:t>simulations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9908592" name="Google Shape;264;p45" hidden="0"/>
            <p:cNvSpPr/>
            <p:nvPr isPhoto="0" userDrawn="0"/>
          </p:nvSpPr>
          <p:spPr bwMode="auto">
            <a:xfrm>
              <a:off x="5003735" y="3528748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>
                  <a:solidFill>
                    <a:schemeClr val="lt1"/>
                  </a:solidFill>
                </a:rPr>
                <a:t>Machine</a:t>
              </a:r>
              <a:br>
                <a:rPr lang="de-DE" sz="1600">
                  <a:solidFill>
                    <a:schemeClr val="lt1"/>
                  </a:solidFill>
                </a:rPr>
              </a:br>
              <a:r>
                <a:rPr lang="de-DE" sz="1600">
                  <a:solidFill>
                    <a:schemeClr val="lt1"/>
                  </a:solidFill>
                </a:rPr>
                <a:t>learning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34658104" name="Google Shape;265;p45" hidden="0"/>
            <p:cNvSpPr/>
            <p:nvPr isPhoto="0" userDrawn="0"/>
          </p:nvSpPr>
          <p:spPr bwMode="auto">
            <a:xfrm>
              <a:off x="6416304" y="3528748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>
                  <a:solidFill>
                    <a:schemeClr val="lt1"/>
                  </a:solidFill>
                </a:rPr>
                <a:t>Across-</a:t>
              </a:r>
              <a:br>
                <a:rPr lang="de-DE" sz="1600">
                  <a:solidFill>
                    <a:schemeClr val="lt1"/>
                  </a:solidFill>
                </a:rPr>
              </a:br>
              <a:r>
                <a:rPr lang="de-DE" sz="1600">
                  <a:solidFill>
                    <a:schemeClr val="lt1"/>
                  </a:solidFill>
                </a:rPr>
                <a:t>dataset</a:t>
              </a:r>
              <a:br>
                <a:rPr lang="de-DE" sz="1600">
                  <a:solidFill>
                    <a:schemeClr val="lt1"/>
                  </a:solidFill>
                </a:rPr>
              </a:br>
              <a:r>
                <a:rPr lang="de-DE" sz="1600">
                  <a:solidFill>
                    <a:schemeClr val="lt1"/>
                  </a:solidFill>
                </a:rPr>
                <a:t>methods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287597228" name="Google Shape;266;p45" hidden="0"/>
            <p:cNvSpPr/>
            <p:nvPr isPhoto="0" userDrawn="0"/>
          </p:nvSpPr>
          <p:spPr bwMode="auto">
            <a:xfrm>
              <a:off x="2911104" y="2461950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Image</a:t>
              </a:r>
              <a:br>
                <a:rPr lang="de-DE" sz="1600"/>
              </a:br>
              <a:r>
                <a:rPr lang="de-DE" sz="1600"/>
                <a:t>processing</a:t>
              </a:r>
              <a:endParaRPr sz="1600"/>
            </a:p>
          </p:txBody>
        </p:sp>
        <p:sp>
          <p:nvSpPr>
            <p:cNvPr id="1479485554" name="Google Shape;267;p45" hidden="0"/>
            <p:cNvSpPr/>
            <p:nvPr isPhoto="0" userDrawn="0"/>
          </p:nvSpPr>
          <p:spPr bwMode="auto">
            <a:xfrm>
              <a:off x="4358904" y="2461950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Particle</a:t>
              </a:r>
              <a:br>
                <a:rPr lang="de-DE" sz="1600"/>
              </a:br>
              <a:r>
                <a:rPr lang="de-DE" sz="1600"/>
                <a:t>selection</a:t>
              </a:r>
              <a:endParaRPr sz="1600"/>
            </a:p>
          </p:txBody>
        </p:sp>
        <p:sp>
          <p:nvSpPr>
            <p:cNvPr id="589909527" name="Google Shape;268;p45" hidden="0"/>
            <p:cNvSpPr/>
            <p:nvPr isPhoto="0" userDrawn="0"/>
          </p:nvSpPr>
          <p:spPr bwMode="auto">
            <a:xfrm>
              <a:off x="5806706" y="2461950"/>
              <a:ext cx="1828198" cy="1390798"/>
            </a:xfrm>
            <a:prstGeom prst="cube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91422" rIns="91422" bIns="91422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Data</a:t>
              </a:r>
              <a:endParaRPr sz="1600"/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modelling</a:t>
              </a:r>
              <a:endParaRPr sz="1600"/>
            </a:p>
          </p:txBody>
        </p:sp>
      </p:grpSp>
      <p:pic>
        <p:nvPicPr>
          <p:cNvPr id="1871708536" name="Google Shape;269;p45" hidden="0"/>
          <p:cNvPicPr/>
          <p:nvPr isPhoto="0" userDrawn="0"/>
        </p:nvPicPr>
        <p:blipFill>
          <a:blip r:embed="rId3">
            <a:alphaModFix/>
          </a:blip>
          <a:srcRect l="43246" t="0" r="10528" b="0"/>
          <a:stretch/>
        </p:blipFill>
        <p:spPr bwMode="auto">
          <a:xfrm>
            <a:off x="318773" y="1907155"/>
            <a:ext cx="1739499" cy="1748731"/>
          </a:xfrm>
          <a:prstGeom prst="rect">
            <a:avLst/>
          </a:prstGeom>
          <a:noFill/>
          <a:ln>
            <a:noFill/>
          </a:ln>
        </p:spPr>
      </p:pic>
      <p:sp>
        <p:nvSpPr>
          <p:cNvPr id="640046939" name="Google Shape;271;p45" hidden="0"/>
          <p:cNvSpPr txBox="1"/>
          <p:nvPr isPhoto="0" userDrawn="0"/>
        </p:nvSpPr>
        <p:spPr bwMode="auto">
          <a:xfrm>
            <a:off x="8760296" y="5733254"/>
            <a:ext cx="3229880" cy="8129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ctr">
              <a:spcBef>
                <a:spcPts val="598"/>
              </a:spcBef>
              <a:spcAft>
                <a:spcPts val="0"/>
              </a:spcAft>
              <a:buNone/>
              <a:defRPr/>
            </a:pPr>
            <a:r>
              <a:rPr lang="de-DE" sz="2000" b="1"/>
              <a:t>Tools </a:t>
            </a:r>
            <a:r>
              <a:rPr lang="de-DE" sz="2000" b="1"/>
              <a:t>common</a:t>
            </a:r>
            <a:r>
              <a:rPr lang="de-DE" sz="2000" b="1"/>
              <a:t> </a:t>
            </a:r>
            <a:r>
              <a:rPr lang="de-DE" sz="2000" b="1"/>
              <a:t>to</a:t>
            </a:r>
            <a:r>
              <a:rPr lang="de-DE" sz="2000" b="1"/>
              <a:t> </a:t>
            </a:r>
            <a:br>
              <a:rPr lang="de-DE" sz="2000" b="1"/>
            </a:br>
            <a:r>
              <a:rPr lang="de-DE" sz="2000" b="1"/>
              <a:t>many</a:t>
            </a:r>
            <a:r>
              <a:rPr lang="de-DE" sz="2000" b="1"/>
              <a:t> </a:t>
            </a:r>
            <a:r>
              <a:rPr lang="de-DE" sz="2000" b="1"/>
              <a:t>science</a:t>
            </a:r>
            <a:r>
              <a:rPr lang="de-DE" sz="2000" b="1"/>
              <a:t> </a:t>
            </a:r>
            <a:r>
              <a:rPr lang="de-DE" sz="2000" b="1"/>
              <a:t>fields</a:t>
            </a:r>
            <a:br>
              <a:rPr lang="de-DE" sz="2000" b="1"/>
            </a:br>
            <a:endParaRPr sz="2000" b="1"/>
          </a:p>
        </p:txBody>
      </p:sp>
      <p:sp>
        <p:nvSpPr>
          <p:cNvPr id="1023198073" name="Google Shape;272;p45" hidden="0"/>
          <p:cNvSpPr txBox="1"/>
          <p:nvPr isPhoto="0" userDrawn="0"/>
        </p:nvSpPr>
        <p:spPr bwMode="auto">
          <a:xfrm>
            <a:off x="318748" y="3728742"/>
            <a:ext cx="1700100" cy="71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b="1"/>
              <a:t>Data </a:t>
            </a:r>
            <a:r>
              <a:rPr lang="de-DE" sz="2000" b="1"/>
              <a:t>and</a:t>
            </a:r>
            <a:br>
              <a:rPr lang="de-DE" sz="2000" b="1"/>
            </a:br>
            <a:r>
              <a:rPr lang="de-DE" sz="2000" b="1"/>
              <a:t>metadata</a:t>
            </a:r>
            <a:endParaRPr sz="2000" b="1"/>
          </a:p>
        </p:txBody>
      </p:sp>
      <p:sp>
        <p:nvSpPr>
          <p:cNvPr id="1740276547" name="Google Shape;273;p45" hidden="0"/>
          <p:cNvSpPr txBox="1"/>
          <p:nvPr isPhoto="0" userDrawn="0"/>
        </p:nvSpPr>
        <p:spPr bwMode="auto">
          <a:xfrm>
            <a:off x="8280847" y="2137873"/>
            <a:ext cx="2690398" cy="37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b="1"/>
              <a:t>Scientific </a:t>
            </a:r>
            <a:r>
              <a:rPr lang="de-DE" sz="2000" b="1"/>
              <a:t>result</a:t>
            </a:r>
            <a:endParaRPr sz="2000" b="1"/>
          </a:p>
        </p:txBody>
      </p:sp>
      <p:sp>
        <p:nvSpPr>
          <p:cNvPr id="413507382" name="Google Shape;274;p45" hidden="0"/>
          <p:cNvSpPr/>
          <p:nvPr isPhoto="0" userDrawn="0"/>
        </p:nvSpPr>
        <p:spPr bwMode="auto">
          <a:xfrm rot="5399942">
            <a:off x="4829508" y="956269"/>
            <a:ext cx="1087565" cy="2476368"/>
          </a:xfrm>
          <a:prstGeom prst="homePlate">
            <a:avLst>
              <a:gd name="adj" fmla="val 18259"/>
            </a:avLst>
          </a:prstGeom>
          <a:solidFill>
            <a:srgbClr val="FF93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39448855" name="Google Shape;275;p45" hidden="0"/>
          <p:cNvSpPr txBox="1"/>
          <p:nvPr isPhoto="0" userDrawn="0"/>
        </p:nvSpPr>
        <p:spPr bwMode="auto">
          <a:xfrm>
            <a:off x="3979413" y="1581057"/>
            <a:ext cx="2808842" cy="4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/>
              <a:t>User</a:t>
            </a:r>
            <a:endParaRPr lang="de-DE" sz="13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300" b="1"/>
              <a:t>Selection</a:t>
            </a:r>
            <a:r>
              <a:rPr lang="de-DE" sz="1300" b="1"/>
              <a:t> </a:t>
            </a:r>
            <a:r>
              <a:rPr lang="de-DE" sz="1300" b="1"/>
              <a:t>of</a:t>
            </a:r>
            <a:r>
              <a:rPr lang="de-DE" sz="1300" b="1"/>
              <a:t> </a:t>
            </a:r>
            <a:r>
              <a:rPr lang="de-DE" sz="1300" b="1"/>
              <a:t>tools</a:t>
            </a:r>
            <a:r>
              <a:rPr lang="de-DE" sz="1300" b="1"/>
              <a:t> / </a:t>
            </a:r>
            <a:br>
              <a:rPr lang="de-DE" sz="1300" b="1"/>
            </a:br>
            <a:r>
              <a:rPr lang="de-DE" sz="1300" b="1"/>
              <a:t>workflows</a:t>
            </a:r>
            <a:r>
              <a:rPr lang="de-DE" sz="1300" b="1"/>
              <a:t> via </a:t>
            </a:r>
            <a:r>
              <a:rPr lang="de-DE" sz="1300" b="1"/>
              <a:t>portal</a:t>
            </a:r>
            <a:endParaRPr sz="1300" b="1"/>
          </a:p>
        </p:txBody>
      </p:sp>
      <p:pic>
        <p:nvPicPr>
          <p:cNvPr id="1449239028" name="Google Shape;276;p4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0442225" y="55497"/>
            <a:ext cx="1700097" cy="148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869533" name="" hidden="0"/>
          <p:cNvSpPr/>
          <p:nvPr isPhoto="0" userDrawn="0"/>
        </p:nvSpPr>
        <p:spPr bwMode="auto">
          <a:xfrm flipH="0" flipV="0">
            <a:off x="268353" y="5900853"/>
            <a:ext cx="3461524" cy="8828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pic>
        <p:nvPicPr>
          <p:cNvPr id="2129327261" name="Google Shape;270;p45" hidden="0"/>
          <p:cNvPicPr/>
          <p:nvPr isPhoto="0" userDrawn="0"/>
        </p:nvPicPr>
        <p:blipFill>
          <a:blip r:embed="rId5">
            <a:alphaModFix/>
          </a:blip>
          <a:srcRect l="20375" t="0" r="21107" b="0"/>
          <a:stretch/>
        </p:blipFill>
        <p:spPr bwMode="auto">
          <a:xfrm>
            <a:off x="318748" y="4664242"/>
            <a:ext cx="1739524" cy="17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760361" name="Footer Placeholder 2" hidden="0"/>
          <p:cNvSpPr>
            <a:spLocks noGrp="1"/>
          </p:cNvSpPr>
          <p:nvPr isPhoto="0" userDrawn="0"/>
        </p:nvSpPr>
        <p:spPr bwMode="auto">
          <a:xfrm>
            <a:off x="407367" y="6580800"/>
            <a:ext cx="9948936" cy="186840"/>
          </a:xfr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4504023" name="CustomShape 1" hidden="0"/>
          <p:cNvSpPr/>
          <p:nvPr isPhoto="0" userDrawn="0"/>
        </p:nvSpPr>
        <p:spPr bwMode="auto">
          <a:xfrm>
            <a:off x="11657160" y="6580440"/>
            <a:ext cx="125640" cy="135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44987004" name="CustomShape 2" hidden="0"/>
          <p:cNvSpPr/>
          <p:nvPr isPhoto="0" userDrawn="0"/>
        </p:nvSpPr>
        <p:spPr bwMode="auto">
          <a:xfrm>
            <a:off x="407880" y="349197"/>
            <a:ext cx="11375280" cy="450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3000" b="1" strike="noStrike" spc="0">
                <a:solidFill>
                  <a:srgbClr val="4A66AC"/>
                </a:solidFill>
                <a:latin typeface="Arial"/>
                <a:ea typeface="Arial"/>
              </a:rPr>
              <a:t>TA 3: Data transformations</a:t>
            </a:r>
            <a:endParaRPr lang="en-US" sz="3000" b="0" strike="noStrike" spc="0">
              <a:latin typeface="Arial"/>
            </a:endParaRPr>
          </a:p>
        </p:txBody>
      </p:sp>
      <p:sp>
        <p:nvSpPr>
          <p:cNvPr id="226842629" name="Google Shape;437;p80" hidden="0"/>
          <p:cNvSpPr txBox="1"/>
          <p:nvPr isPhoto="0" userDrawn="0"/>
        </p:nvSpPr>
        <p:spPr bwMode="auto">
          <a:xfrm>
            <a:off x="407367" y="736794"/>
            <a:ext cx="9686628" cy="3159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1947" indent="-361947" algn="l" defTabSz="914400">
              <a:lnSpc>
                <a:spcPct val="110000"/>
              </a:lnSpc>
              <a:spcBef>
                <a:spcPts val="0"/>
              </a:spcBef>
              <a:spcAft>
                <a:spcPts val="1197"/>
              </a:spcAft>
              <a:buFont typeface="Arial"/>
              <a:buChar char="•"/>
              <a:tabLst>
                <a:tab pos="361947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7" indent="-266697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2" indent="-276222" algn="l" defTabSz="914400">
              <a:lnSpc>
                <a:spcPct val="100000"/>
              </a:lnSpc>
              <a:spcBef>
                <a:spcPts val="0"/>
              </a:spcBef>
              <a:spcAft>
                <a:spcPts val="796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de-DE" b="1">
                <a:solidFill>
                  <a:schemeClr val="accent2"/>
                </a:solidFill>
              </a:rPr>
              <a:t>Main topics &amp; Achievements</a:t>
            </a:r>
            <a:endParaRPr/>
          </a:p>
        </p:txBody>
      </p:sp>
      <p:sp>
        <p:nvSpPr>
          <p:cNvPr id="1598859078" name="" hidden="0"/>
          <p:cNvSpPr/>
          <p:nvPr isPhoto="0" userDrawn="0"/>
        </p:nvSpPr>
        <p:spPr bwMode="auto">
          <a:xfrm>
            <a:off x="6375925" y="4597844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674892927" name="Inhaltsplatzhalter 5" hidden="0"/>
          <p:cNvSpPr>
            <a:spLocks noGrp="1"/>
          </p:cNvSpPr>
          <p:nvPr isPhoto="0" userDrawn="0"/>
        </p:nvSpPr>
        <p:spPr bwMode="auto">
          <a:xfrm flipH="0" flipV="0">
            <a:off x="412947" y="1250156"/>
            <a:ext cx="11370209" cy="488452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5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5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Development of tools for statistical analysis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Contribution to BAT.jl, e.g. to python interface (</a:t>
            </a:r>
            <a:r>
              <a:rPr sz="1800" b="0" i="0" u="sng" strike="noStrike" cap="none" spc="0">
                <a:solidFill>
                  <a:schemeClr val="hlink"/>
                </a:solidFill>
                <a:latin typeface="Arial"/>
                <a:ea typeface="Arial"/>
                <a:cs typeface="Arial"/>
                <a:hlinkClick r:id="rId2" tooltip="https://github.com/bat/batty"/>
              </a:rPr>
              <a:t>BATty</a:t>
            </a:r>
            <a:r>
              <a:rPr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 and on neural spline sampling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GraphNet: the general neutrino telescope software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endParaRPr lang="en-US"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Simulation codes</a:t>
            </a:r>
            <a:endParaRPr lang="en-US"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Benchmark testing for several commonly used codes (Astrophysics, Lattice QCD)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List of commonly used astrophysics simulation codes in Germany is </a:t>
            </a:r>
            <a:r>
              <a:rPr lang="en-US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fz-juelich.de/en/ias/jsc/about-us/structure/simulation-and-data-labs/sdl-astrophysics-and-astronomy/simulation-codes"/>
              </a:rPr>
              <a:t>available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Setup of codes and provisioning of makefiles at HPC centres (currently JSC)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Wingdings"/>
              <a:buChar char="§"/>
              <a:defRPr/>
            </a:pP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Development of automated ML solutions</a:t>
            </a:r>
            <a:endParaRPr lang="en-US" sz="1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Evaluation of workflow management systems </a:t>
            </a:r>
            <a:r>
              <a:rPr lang="en-US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https://arxiv.org/abs/2212.01422"/>
              </a:rPr>
              <a:t>https://arxiv.org/abs/2212.01422</a:t>
            </a:r>
            <a:endParaRPr lang="en-US"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Implementation of containerized workflows on Compute4PUNCH infrastructure</a:t>
            </a:r>
            <a:endParaRPr lang="en-US"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43779073" name="Google Shape;276;p45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10442224" y="55496"/>
            <a:ext cx="1700096" cy="148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0340350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PUNCH4NFDI   |    CHEP2023    |  9 May 2023  |  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ES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0</Words>
  <Application>ONLYOFFICE/7.1.1.23</Application>
  <DocSecurity>0</DocSecurity>
  <PresentationFormat>Widescreen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Thomas Schörner-Sadenius</dc:creator>
  <cp:keywords/>
  <dc:description/>
  <dc:identifier/>
  <dc:language/>
  <cp:lastModifiedBy>Schneide, Christiane (schneidc)</cp:lastModifiedBy>
  <cp:revision>514</cp:revision>
  <dcterms:created xsi:type="dcterms:W3CDTF">2018-12-13T16:27:58Z</dcterms:created>
  <dcterms:modified xsi:type="dcterms:W3CDTF">2023-05-08T02:08:58Z</dcterms:modified>
  <cp:category/>
  <cp:contentStatus/>
  <cp:version/>
</cp:coreProperties>
</file>