
<file path=[Content_Types].xml><?xml version="1.0" encoding="utf-8"?>
<Types xmlns="http://schemas.openxmlformats.org/package/2006/content-types">
  <Default Extension="fntdata" ContentType="application/x-fontdata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24"/>
    </p:embeddedFont>
    <p:embeddedFont>
      <p:font typeface="Comfortaa" pitchFamily="2" charset="0"/>
      <p:regular r:id="rId25"/>
      <p:bold r:id="rId26"/>
    </p:embeddedFont>
    <p:embeddedFont>
      <p:font typeface="Consolas" panose="020B0609020204030204" pitchFamily="49" charset="0"/>
      <p:regular r:id="rId27"/>
      <p:bold r:id="rId28"/>
      <p:italic r:id="rId29"/>
      <p:boldItalic r:id="rId30"/>
    </p:embeddedFont>
    <p:embeddedFont>
      <p:font typeface="Fira Code" panose="020B0809050000020004" pitchFamily="49" charset="0"/>
      <p:regular r:id="rId31"/>
      <p:bold r:id="rId32"/>
    </p:embeddedFont>
    <p:embeddedFont>
      <p:font typeface="Nunito Light" panose="020F0302020204030204" pitchFamily="34" charset="0"/>
      <p:regular r:id="rId33"/>
      <p:italic r:id="rId34"/>
    </p:embeddedFont>
    <p:embeddedFont>
      <p:font typeface="PT Sans" panose="020B0503020203020204" pitchFamily="34" charset="77"/>
      <p:regular r:id="rId35"/>
      <p:bold r:id="rId36"/>
      <p:italic r:id="rId37"/>
      <p:boldItalic r:id="rId38"/>
    </p:embeddedFont>
    <p:embeddedFont>
      <p:font typeface="Source Code Pro" panose="020B0509030403020204" pitchFamily="49" charset="0"/>
      <p:regular r:id="rId39"/>
      <p:bold r:id="rId40"/>
      <p:italic r:id="rId41"/>
      <p:boldItalic r:id="rId42"/>
    </p:embeddedFont>
    <p:embeddedFont>
      <p:font typeface="Source Code Pro Medium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>
      <p:cViewPr varScale="1">
        <p:scale>
          <a:sx n="140" d="100"/>
          <a:sy n="140" d="100"/>
        </p:scale>
        <p:origin x="8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309bd0454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309bd04548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309bd0454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309bd0454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309bd0454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309bd0454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309bd04548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309bd04548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309bd0454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309bd0454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19e408318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19e408318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309bd0454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309bd0454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19e408318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219e408318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19e408318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219e408318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19e408384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219e408384b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148767a253_0_1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148767a253_0_1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19e408384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219e408384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2405b7593b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2405b7593b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148767a253_0_1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148767a253_0_1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2dab660d44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2dab660d44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2153375f8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2153375f8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073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2dab660d44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2dab660d44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148767a253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148767a253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148767a253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148767a253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309bd045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309bd045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735500" y="1258850"/>
            <a:ext cx="5797500" cy="20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35500" y="3297650"/>
            <a:ext cx="5797500" cy="4407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 hasCustomPrompt="1"/>
          </p:nvPr>
        </p:nvSpPr>
        <p:spPr>
          <a:xfrm>
            <a:off x="1020613" y="1335100"/>
            <a:ext cx="7102800" cy="157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4" name="Google Shape;84;p11"/>
          <p:cNvSpPr txBox="1">
            <a:spLocks noGrp="1"/>
          </p:cNvSpPr>
          <p:nvPr>
            <p:ph type="subTitle" idx="1"/>
          </p:nvPr>
        </p:nvSpPr>
        <p:spPr>
          <a:xfrm>
            <a:off x="1020588" y="3094475"/>
            <a:ext cx="7102800" cy="465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11"/>
          <p:cNvGrpSpPr/>
          <p:nvPr/>
        </p:nvGrpSpPr>
        <p:grpSpPr>
          <a:xfrm>
            <a:off x="8059900" y="446250"/>
            <a:ext cx="473100" cy="186500"/>
            <a:chOff x="7059675" y="514525"/>
            <a:chExt cx="473100" cy="186500"/>
          </a:xfrm>
        </p:grpSpPr>
        <p:cxnSp>
          <p:nvCxnSpPr>
            <p:cNvPr id="87" name="Google Shape;87;p11"/>
            <p:cNvCxnSpPr/>
            <p:nvPr/>
          </p:nvCxnSpPr>
          <p:spPr>
            <a:xfrm rot="10800000" flipH="1">
              <a:off x="7059675" y="5145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11"/>
            <p:cNvCxnSpPr/>
            <p:nvPr/>
          </p:nvCxnSpPr>
          <p:spPr>
            <a:xfrm rot="10800000" flipH="1">
              <a:off x="7059675" y="60567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11"/>
            <p:cNvCxnSpPr/>
            <p:nvPr/>
          </p:nvCxnSpPr>
          <p:spPr>
            <a:xfrm rot="10800000" flipH="1">
              <a:off x="7059675" y="6968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13"/>
          <p:cNvGrpSpPr/>
          <p:nvPr/>
        </p:nvGrpSpPr>
        <p:grpSpPr>
          <a:xfrm>
            <a:off x="8389787" y="179931"/>
            <a:ext cx="486393" cy="125690"/>
            <a:chOff x="-890300" y="1406550"/>
            <a:chExt cx="806088" cy="208200"/>
          </a:xfrm>
        </p:grpSpPr>
        <p:sp>
          <p:nvSpPr>
            <p:cNvPr id="96" name="Google Shape;96;p13"/>
            <p:cNvSpPr/>
            <p:nvPr/>
          </p:nvSpPr>
          <p:spPr>
            <a:xfrm>
              <a:off x="-890300" y="1406550"/>
              <a:ext cx="208200" cy="20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-584825" y="1406550"/>
              <a:ext cx="208200" cy="20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-292412" y="1406550"/>
              <a:ext cx="208200" cy="20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"/>
          </p:nvPr>
        </p:nvSpPr>
        <p:spPr>
          <a:xfrm>
            <a:off x="2472000" y="1832950"/>
            <a:ext cx="420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2"/>
          </p:nvPr>
        </p:nvSpPr>
        <p:spPr>
          <a:xfrm>
            <a:off x="3175501" y="2833427"/>
            <a:ext cx="420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3"/>
          </p:nvPr>
        </p:nvSpPr>
        <p:spPr>
          <a:xfrm>
            <a:off x="3504027" y="3834248"/>
            <a:ext cx="420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4" hasCustomPrompt="1"/>
          </p:nvPr>
        </p:nvSpPr>
        <p:spPr>
          <a:xfrm>
            <a:off x="1869900" y="1470525"/>
            <a:ext cx="602100" cy="39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5" hasCustomPrompt="1"/>
          </p:nvPr>
        </p:nvSpPr>
        <p:spPr>
          <a:xfrm>
            <a:off x="2573400" y="2482425"/>
            <a:ext cx="602100" cy="39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6" hasCustomPrompt="1"/>
          </p:nvPr>
        </p:nvSpPr>
        <p:spPr>
          <a:xfrm>
            <a:off x="2891275" y="3494325"/>
            <a:ext cx="602100" cy="32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7"/>
          </p:nvPr>
        </p:nvSpPr>
        <p:spPr>
          <a:xfrm>
            <a:off x="2472000" y="1470525"/>
            <a:ext cx="42096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8"/>
          </p:nvPr>
        </p:nvSpPr>
        <p:spPr>
          <a:xfrm>
            <a:off x="3175500" y="2482425"/>
            <a:ext cx="42096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9"/>
          </p:nvPr>
        </p:nvSpPr>
        <p:spPr>
          <a:xfrm>
            <a:off x="3504025" y="3494325"/>
            <a:ext cx="42096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2687525" y="3464250"/>
            <a:ext cx="57435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1"/>
          </p:nvPr>
        </p:nvSpPr>
        <p:spPr>
          <a:xfrm>
            <a:off x="2687414" y="1600950"/>
            <a:ext cx="57435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8059900" y="446250"/>
            <a:ext cx="473100" cy="186500"/>
            <a:chOff x="7059675" y="514525"/>
            <a:chExt cx="473100" cy="186500"/>
          </a:xfrm>
        </p:grpSpPr>
        <p:cxnSp>
          <p:nvCxnSpPr>
            <p:cNvPr id="115" name="Google Shape;115;p14"/>
            <p:cNvCxnSpPr/>
            <p:nvPr/>
          </p:nvCxnSpPr>
          <p:spPr>
            <a:xfrm rot="10800000" flipH="1">
              <a:off x="7059675" y="5145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14"/>
            <p:cNvCxnSpPr/>
            <p:nvPr/>
          </p:nvCxnSpPr>
          <p:spPr>
            <a:xfrm rot="10800000" flipH="1">
              <a:off x="7059675" y="60567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14"/>
            <p:cNvCxnSpPr/>
            <p:nvPr/>
          </p:nvCxnSpPr>
          <p:spPr>
            <a:xfrm rot="10800000" flipH="1">
              <a:off x="7059675" y="6968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/>
          <p:nvPr/>
        </p:nvSpPr>
        <p:spPr>
          <a:xfrm>
            <a:off x="4243000" y="-1800"/>
            <a:ext cx="49011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15"/>
          <p:cNvGrpSpPr/>
          <p:nvPr/>
        </p:nvGrpSpPr>
        <p:grpSpPr>
          <a:xfrm>
            <a:off x="8059900" y="446250"/>
            <a:ext cx="473100" cy="186500"/>
            <a:chOff x="7059675" y="514525"/>
            <a:chExt cx="473100" cy="186500"/>
          </a:xfrm>
        </p:grpSpPr>
        <p:cxnSp>
          <p:nvCxnSpPr>
            <p:cNvPr id="122" name="Google Shape;122;p15"/>
            <p:cNvCxnSpPr/>
            <p:nvPr/>
          </p:nvCxnSpPr>
          <p:spPr>
            <a:xfrm rot="10800000" flipH="1">
              <a:off x="7059675" y="5145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15"/>
            <p:cNvCxnSpPr/>
            <p:nvPr/>
          </p:nvCxnSpPr>
          <p:spPr>
            <a:xfrm rot="10800000" flipH="1">
              <a:off x="7059675" y="60567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15"/>
            <p:cNvCxnSpPr/>
            <p:nvPr/>
          </p:nvCxnSpPr>
          <p:spPr>
            <a:xfrm rot="10800000" flipH="1">
              <a:off x="7059675" y="6968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713225" y="535650"/>
            <a:ext cx="3165900" cy="23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>
            <a:off x="713225" y="2914050"/>
            <a:ext cx="3165900" cy="16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>
            <a:spLocks noGrp="1"/>
          </p:cNvSpPr>
          <p:nvPr>
            <p:ph type="pic" idx="2"/>
          </p:nvPr>
        </p:nvSpPr>
        <p:spPr>
          <a:xfrm>
            <a:off x="4783250" y="532063"/>
            <a:ext cx="2910000" cy="40758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/>
          <p:nvPr/>
        </p:nvSpPr>
        <p:spPr>
          <a:xfrm>
            <a:off x="4243000" y="-1800"/>
            <a:ext cx="49011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713225" y="1402850"/>
            <a:ext cx="32490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1"/>
          </p:nvPr>
        </p:nvSpPr>
        <p:spPr>
          <a:xfrm>
            <a:off x="713225" y="2466050"/>
            <a:ext cx="32490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/>
        </p:nvSpPr>
        <p:spPr>
          <a:xfrm>
            <a:off x="0" y="0"/>
            <a:ext cx="49011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4837200" y="1501200"/>
            <a:ext cx="3593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4837371" y="2562000"/>
            <a:ext cx="3593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18"/>
          <p:cNvGrpSpPr/>
          <p:nvPr/>
        </p:nvGrpSpPr>
        <p:grpSpPr>
          <a:xfrm>
            <a:off x="8389787" y="179931"/>
            <a:ext cx="486393" cy="125690"/>
            <a:chOff x="-890300" y="1406550"/>
            <a:chExt cx="806088" cy="208200"/>
          </a:xfrm>
        </p:grpSpPr>
        <p:sp>
          <p:nvSpPr>
            <p:cNvPr id="142" name="Google Shape;142;p18"/>
            <p:cNvSpPr/>
            <p:nvPr/>
          </p:nvSpPr>
          <p:spPr>
            <a:xfrm>
              <a:off x="-890300" y="1406550"/>
              <a:ext cx="208200" cy="20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-584825" y="1406550"/>
              <a:ext cx="208200" cy="20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8"/>
            <p:cNvSpPr/>
            <p:nvPr/>
          </p:nvSpPr>
          <p:spPr>
            <a:xfrm>
              <a:off x="-292412" y="1406550"/>
              <a:ext cx="208200" cy="20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1"/>
          </p:nvPr>
        </p:nvSpPr>
        <p:spPr>
          <a:xfrm>
            <a:off x="5238851" y="2246051"/>
            <a:ext cx="2789400" cy="14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2"/>
          </p:nvPr>
        </p:nvSpPr>
        <p:spPr>
          <a:xfrm>
            <a:off x="1707675" y="2246051"/>
            <a:ext cx="2789400" cy="14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3"/>
          </p:nvPr>
        </p:nvSpPr>
        <p:spPr>
          <a:xfrm>
            <a:off x="1411701" y="1687150"/>
            <a:ext cx="2789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4"/>
          </p:nvPr>
        </p:nvSpPr>
        <p:spPr>
          <a:xfrm>
            <a:off x="4942882" y="1687150"/>
            <a:ext cx="2789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" name="Google Shape;153;p19"/>
          <p:cNvGrpSpPr/>
          <p:nvPr/>
        </p:nvGrpSpPr>
        <p:grpSpPr>
          <a:xfrm>
            <a:off x="8389787" y="179931"/>
            <a:ext cx="486393" cy="125690"/>
            <a:chOff x="-890300" y="1406550"/>
            <a:chExt cx="806088" cy="208200"/>
          </a:xfrm>
        </p:grpSpPr>
        <p:sp>
          <p:nvSpPr>
            <p:cNvPr id="154" name="Google Shape;154;p19"/>
            <p:cNvSpPr/>
            <p:nvPr/>
          </p:nvSpPr>
          <p:spPr>
            <a:xfrm>
              <a:off x="-890300" y="1406550"/>
              <a:ext cx="208200" cy="20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-584825" y="1406550"/>
              <a:ext cx="208200" cy="20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-292412" y="1406550"/>
              <a:ext cx="208200" cy="20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1"/>
          </p:nvPr>
        </p:nvSpPr>
        <p:spPr>
          <a:xfrm>
            <a:off x="4821898" y="1443125"/>
            <a:ext cx="3602100" cy="24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2"/>
          </p:nvPr>
        </p:nvSpPr>
        <p:spPr>
          <a:xfrm>
            <a:off x="644000" y="1443125"/>
            <a:ext cx="3602100" cy="24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0"/>
          <p:cNvGrpSpPr/>
          <p:nvPr/>
        </p:nvGrpSpPr>
        <p:grpSpPr>
          <a:xfrm>
            <a:off x="8389787" y="179931"/>
            <a:ext cx="486393" cy="125690"/>
            <a:chOff x="-890300" y="1406550"/>
            <a:chExt cx="806088" cy="208200"/>
          </a:xfrm>
        </p:grpSpPr>
        <p:sp>
          <p:nvSpPr>
            <p:cNvPr id="164" name="Google Shape;164;p20"/>
            <p:cNvSpPr/>
            <p:nvPr/>
          </p:nvSpPr>
          <p:spPr>
            <a:xfrm>
              <a:off x="-890300" y="1406550"/>
              <a:ext cx="208200" cy="20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-584825" y="1406550"/>
              <a:ext cx="208200" cy="20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-292412" y="1406550"/>
              <a:ext cx="208200" cy="20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997700" y="2096375"/>
            <a:ext cx="23730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3522987" y="2756375"/>
            <a:ext cx="23730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3"/>
          </p:nvPr>
        </p:nvSpPr>
        <p:spPr>
          <a:xfrm>
            <a:off x="6051233" y="3242600"/>
            <a:ext cx="23730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720000" y="1436375"/>
            <a:ext cx="2416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3292047" y="2096375"/>
            <a:ext cx="2416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3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6"/>
          </p:nvPr>
        </p:nvSpPr>
        <p:spPr>
          <a:xfrm>
            <a:off x="5867044" y="2582600"/>
            <a:ext cx="2416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5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535738" y="2266450"/>
            <a:ext cx="6635700" cy="12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988113" y="1350550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080150" y="3468850"/>
            <a:ext cx="60438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3"/>
          <p:cNvGrpSpPr/>
          <p:nvPr/>
        </p:nvGrpSpPr>
        <p:grpSpPr>
          <a:xfrm>
            <a:off x="8313825" y="353000"/>
            <a:ext cx="473100" cy="186500"/>
            <a:chOff x="7059675" y="514525"/>
            <a:chExt cx="473100" cy="186500"/>
          </a:xfrm>
        </p:grpSpPr>
        <p:cxnSp>
          <p:nvCxnSpPr>
            <p:cNvPr id="19" name="Google Shape;19;p3"/>
            <p:cNvCxnSpPr/>
            <p:nvPr/>
          </p:nvCxnSpPr>
          <p:spPr>
            <a:xfrm rot="10800000" flipH="1">
              <a:off x="7059675" y="5145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3"/>
            <p:cNvCxnSpPr/>
            <p:nvPr/>
          </p:nvCxnSpPr>
          <p:spPr>
            <a:xfrm rot="10800000" flipH="1">
              <a:off x="7059675" y="60567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3"/>
            <p:cNvCxnSpPr/>
            <p:nvPr/>
          </p:nvCxnSpPr>
          <p:spPr>
            <a:xfrm rot="10800000" flipH="1">
              <a:off x="7059675" y="6968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" name="Google Shape;177;p21"/>
          <p:cNvGrpSpPr/>
          <p:nvPr/>
        </p:nvGrpSpPr>
        <p:grpSpPr>
          <a:xfrm>
            <a:off x="8389787" y="179931"/>
            <a:ext cx="486393" cy="125690"/>
            <a:chOff x="-890300" y="1406550"/>
            <a:chExt cx="806088" cy="208200"/>
          </a:xfrm>
        </p:grpSpPr>
        <p:sp>
          <p:nvSpPr>
            <p:cNvPr id="178" name="Google Shape;178;p21"/>
            <p:cNvSpPr/>
            <p:nvPr/>
          </p:nvSpPr>
          <p:spPr>
            <a:xfrm>
              <a:off x="-890300" y="1406550"/>
              <a:ext cx="208200" cy="20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1"/>
            <p:cNvSpPr/>
            <p:nvPr/>
          </p:nvSpPr>
          <p:spPr>
            <a:xfrm>
              <a:off x="-584825" y="1406550"/>
              <a:ext cx="208200" cy="20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1"/>
            <p:cNvSpPr/>
            <p:nvPr/>
          </p:nvSpPr>
          <p:spPr>
            <a:xfrm>
              <a:off x="-292412" y="1406550"/>
              <a:ext cx="208200" cy="20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ubTitle" idx="1"/>
          </p:nvPr>
        </p:nvSpPr>
        <p:spPr>
          <a:xfrm>
            <a:off x="3500600" y="1923775"/>
            <a:ext cx="19782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2"/>
          </p:nvPr>
        </p:nvSpPr>
        <p:spPr>
          <a:xfrm>
            <a:off x="6445791" y="1923775"/>
            <a:ext cx="19782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ubTitle" idx="3"/>
          </p:nvPr>
        </p:nvSpPr>
        <p:spPr>
          <a:xfrm>
            <a:off x="3500600" y="3566750"/>
            <a:ext cx="19782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subTitle" idx="4"/>
          </p:nvPr>
        </p:nvSpPr>
        <p:spPr>
          <a:xfrm>
            <a:off x="6445791" y="3566750"/>
            <a:ext cx="19782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5"/>
          </p:nvPr>
        </p:nvSpPr>
        <p:spPr>
          <a:xfrm>
            <a:off x="3194436" y="14182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subTitle" idx="6"/>
          </p:nvPr>
        </p:nvSpPr>
        <p:spPr>
          <a:xfrm>
            <a:off x="3194436" y="306125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7"/>
          </p:nvPr>
        </p:nvSpPr>
        <p:spPr>
          <a:xfrm>
            <a:off x="6139611" y="14182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subTitle" idx="8"/>
          </p:nvPr>
        </p:nvSpPr>
        <p:spPr>
          <a:xfrm>
            <a:off x="6139611" y="306125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5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1"/>
          </p:nvPr>
        </p:nvSpPr>
        <p:spPr>
          <a:xfrm>
            <a:off x="1394900" y="1853500"/>
            <a:ext cx="19860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2"/>
          </p:nvPr>
        </p:nvSpPr>
        <p:spPr>
          <a:xfrm>
            <a:off x="3864750" y="1853500"/>
            <a:ext cx="19860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subTitle" idx="3"/>
          </p:nvPr>
        </p:nvSpPr>
        <p:spPr>
          <a:xfrm>
            <a:off x="1394900" y="3283700"/>
            <a:ext cx="19860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4"/>
          </p:nvPr>
        </p:nvSpPr>
        <p:spPr>
          <a:xfrm>
            <a:off x="3864750" y="3283700"/>
            <a:ext cx="19860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subTitle" idx="5"/>
          </p:nvPr>
        </p:nvSpPr>
        <p:spPr>
          <a:xfrm>
            <a:off x="6334599" y="1853500"/>
            <a:ext cx="19860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6"/>
          </p:nvPr>
        </p:nvSpPr>
        <p:spPr>
          <a:xfrm>
            <a:off x="6334599" y="3283700"/>
            <a:ext cx="19860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subTitle" idx="7"/>
          </p:nvPr>
        </p:nvSpPr>
        <p:spPr>
          <a:xfrm>
            <a:off x="1113052" y="13608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subTitle" idx="8"/>
          </p:nvPr>
        </p:nvSpPr>
        <p:spPr>
          <a:xfrm>
            <a:off x="3582900" y="13608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subTitle" idx="9"/>
          </p:nvPr>
        </p:nvSpPr>
        <p:spPr>
          <a:xfrm>
            <a:off x="6052748" y="13608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5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subTitle" idx="13"/>
          </p:nvPr>
        </p:nvSpPr>
        <p:spPr>
          <a:xfrm>
            <a:off x="1113052" y="27911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1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subTitle" idx="14"/>
          </p:nvPr>
        </p:nvSpPr>
        <p:spPr>
          <a:xfrm>
            <a:off x="3582900" y="27911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ubTitle" idx="15"/>
          </p:nvPr>
        </p:nvSpPr>
        <p:spPr>
          <a:xfrm>
            <a:off x="6052748" y="27911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3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/>
          <p:nvPr/>
        </p:nvSpPr>
        <p:spPr>
          <a:xfrm>
            <a:off x="3763500" y="-1800"/>
            <a:ext cx="53805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23"/>
          <p:cNvGrpSpPr/>
          <p:nvPr/>
        </p:nvGrpSpPr>
        <p:grpSpPr>
          <a:xfrm>
            <a:off x="8059900" y="446250"/>
            <a:ext cx="473100" cy="186500"/>
            <a:chOff x="7059675" y="514525"/>
            <a:chExt cx="473100" cy="186500"/>
          </a:xfrm>
        </p:grpSpPr>
        <p:cxnSp>
          <p:nvCxnSpPr>
            <p:cNvPr id="209" name="Google Shape;209;p23"/>
            <p:cNvCxnSpPr/>
            <p:nvPr/>
          </p:nvCxnSpPr>
          <p:spPr>
            <a:xfrm rot="10800000" flipH="1">
              <a:off x="7059675" y="5145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23"/>
            <p:cNvCxnSpPr/>
            <p:nvPr/>
          </p:nvCxnSpPr>
          <p:spPr>
            <a:xfrm rot="10800000" flipH="1">
              <a:off x="7059675" y="60567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23"/>
            <p:cNvCxnSpPr/>
            <p:nvPr/>
          </p:nvCxnSpPr>
          <p:spPr>
            <a:xfrm rot="10800000" flipH="1">
              <a:off x="7059675" y="6968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2" name="Google Shape;212;p23"/>
          <p:cNvSpPr txBox="1">
            <a:spLocks noGrp="1"/>
          </p:cNvSpPr>
          <p:nvPr>
            <p:ph type="title" hasCustomPrompt="1"/>
          </p:nvPr>
        </p:nvSpPr>
        <p:spPr>
          <a:xfrm>
            <a:off x="4051975" y="630575"/>
            <a:ext cx="4022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1"/>
          </p:nvPr>
        </p:nvSpPr>
        <p:spPr>
          <a:xfrm>
            <a:off x="4408555" y="1300670"/>
            <a:ext cx="4022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title" idx="2" hasCustomPrompt="1"/>
          </p:nvPr>
        </p:nvSpPr>
        <p:spPr>
          <a:xfrm>
            <a:off x="4051975" y="1982840"/>
            <a:ext cx="4022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5" name="Google Shape;215;p23"/>
          <p:cNvSpPr txBox="1">
            <a:spLocks noGrp="1"/>
          </p:cNvSpPr>
          <p:nvPr>
            <p:ph type="subTitle" idx="3"/>
          </p:nvPr>
        </p:nvSpPr>
        <p:spPr>
          <a:xfrm>
            <a:off x="4408555" y="2652935"/>
            <a:ext cx="4022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title" idx="4" hasCustomPrompt="1"/>
          </p:nvPr>
        </p:nvSpPr>
        <p:spPr>
          <a:xfrm>
            <a:off x="4051975" y="3335105"/>
            <a:ext cx="4022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5"/>
          </p:nvPr>
        </p:nvSpPr>
        <p:spPr>
          <a:xfrm>
            <a:off x="4408555" y="4005200"/>
            <a:ext cx="40221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24"/>
          <p:cNvGrpSpPr/>
          <p:nvPr/>
        </p:nvGrpSpPr>
        <p:grpSpPr>
          <a:xfrm>
            <a:off x="8389787" y="179931"/>
            <a:ext cx="486393" cy="125690"/>
            <a:chOff x="-890300" y="1406550"/>
            <a:chExt cx="806088" cy="208200"/>
          </a:xfrm>
        </p:grpSpPr>
        <p:sp>
          <p:nvSpPr>
            <p:cNvPr id="222" name="Google Shape;222;p24"/>
            <p:cNvSpPr/>
            <p:nvPr/>
          </p:nvSpPr>
          <p:spPr>
            <a:xfrm>
              <a:off x="-890300" y="1406550"/>
              <a:ext cx="208200" cy="20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-584825" y="1406550"/>
              <a:ext cx="208200" cy="20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4"/>
            <p:cNvSpPr/>
            <p:nvPr/>
          </p:nvSpPr>
          <p:spPr>
            <a:xfrm>
              <a:off x="-292412" y="1406550"/>
              <a:ext cx="208200" cy="20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4"/>
          <p:cNvSpPr txBox="1">
            <a:spLocks noGrp="1"/>
          </p:cNvSpPr>
          <p:nvPr>
            <p:ph type="title" hasCustomPrompt="1"/>
          </p:nvPr>
        </p:nvSpPr>
        <p:spPr>
          <a:xfrm>
            <a:off x="884850" y="1890700"/>
            <a:ext cx="1055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24"/>
          <p:cNvSpPr txBox="1">
            <a:spLocks noGrp="1"/>
          </p:cNvSpPr>
          <p:nvPr>
            <p:ph type="subTitle" idx="1"/>
          </p:nvPr>
        </p:nvSpPr>
        <p:spPr>
          <a:xfrm>
            <a:off x="980375" y="3439250"/>
            <a:ext cx="2226000" cy="10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2"/>
          </p:nvPr>
        </p:nvSpPr>
        <p:spPr>
          <a:xfrm>
            <a:off x="720000" y="2906725"/>
            <a:ext cx="2304000" cy="5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5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3" hasCustomPrompt="1"/>
          </p:nvPr>
        </p:nvSpPr>
        <p:spPr>
          <a:xfrm>
            <a:off x="3590988" y="1890950"/>
            <a:ext cx="1055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4"/>
          </p:nvPr>
        </p:nvSpPr>
        <p:spPr>
          <a:xfrm>
            <a:off x="3589193" y="3439250"/>
            <a:ext cx="2226000" cy="10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subTitle" idx="5"/>
          </p:nvPr>
        </p:nvSpPr>
        <p:spPr>
          <a:xfrm>
            <a:off x="3420001" y="2906725"/>
            <a:ext cx="2304000" cy="5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title" idx="6" hasCustomPrompt="1"/>
          </p:nvPr>
        </p:nvSpPr>
        <p:spPr>
          <a:xfrm>
            <a:off x="6296775" y="1891075"/>
            <a:ext cx="1055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4"/>
          <p:cNvSpPr txBox="1">
            <a:spLocks noGrp="1"/>
          </p:cNvSpPr>
          <p:nvPr>
            <p:ph type="subTitle" idx="7"/>
          </p:nvPr>
        </p:nvSpPr>
        <p:spPr>
          <a:xfrm>
            <a:off x="6198011" y="3439250"/>
            <a:ext cx="2226000" cy="10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8"/>
          </p:nvPr>
        </p:nvSpPr>
        <p:spPr>
          <a:xfrm>
            <a:off x="6120002" y="2906725"/>
            <a:ext cx="2304000" cy="5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"/>
          <p:cNvSpPr txBox="1">
            <a:spLocks noGrp="1"/>
          </p:cNvSpPr>
          <p:nvPr>
            <p:ph type="title"/>
          </p:nvPr>
        </p:nvSpPr>
        <p:spPr>
          <a:xfrm>
            <a:off x="3189013" y="696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3485375" y="1860375"/>
            <a:ext cx="49455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/>
          <p:nvPr/>
        </p:nvSpPr>
        <p:spPr>
          <a:xfrm>
            <a:off x="3485425" y="35726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Source Code Pro"/>
                <a:ea typeface="Source Code Pro"/>
                <a:cs typeface="Source Code Pro"/>
                <a:sym typeface="Source Code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Source Code Pro"/>
                <a:ea typeface="Source Code Pro"/>
                <a:cs typeface="Source Code Pro"/>
                <a:sym typeface="Source Code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Source Code Pro"/>
                <a:ea typeface="Source Code Pro"/>
                <a:cs typeface="Source Code Pro"/>
                <a:sym typeface="Source Code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1200" b="1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0" name="Google Shape;24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" name="Google Shape;243;p26"/>
          <p:cNvGrpSpPr/>
          <p:nvPr/>
        </p:nvGrpSpPr>
        <p:grpSpPr>
          <a:xfrm>
            <a:off x="8389787" y="179931"/>
            <a:ext cx="486393" cy="125690"/>
            <a:chOff x="-890300" y="1406550"/>
            <a:chExt cx="806088" cy="208200"/>
          </a:xfrm>
        </p:grpSpPr>
        <p:sp>
          <p:nvSpPr>
            <p:cNvPr id="244" name="Google Shape;244;p26"/>
            <p:cNvSpPr/>
            <p:nvPr/>
          </p:nvSpPr>
          <p:spPr>
            <a:xfrm>
              <a:off x="-890300" y="1406550"/>
              <a:ext cx="208200" cy="20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6"/>
            <p:cNvSpPr/>
            <p:nvPr/>
          </p:nvSpPr>
          <p:spPr>
            <a:xfrm>
              <a:off x="-584825" y="1406550"/>
              <a:ext cx="208200" cy="20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6"/>
            <p:cNvSpPr/>
            <p:nvPr/>
          </p:nvSpPr>
          <p:spPr>
            <a:xfrm>
              <a:off x="-292412" y="1406550"/>
              <a:ext cx="208200" cy="20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/>
          <p:nvPr/>
        </p:nvSpPr>
        <p:spPr>
          <a:xfrm>
            <a:off x="4424750" y="-1800"/>
            <a:ext cx="47193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" name="Google Shape;250;p27"/>
          <p:cNvGrpSpPr/>
          <p:nvPr/>
        </p:nvGrpSpPr>
        <p:grpSpPr>
          <a:xfrm>
            <a:off x="8193116" y="446250"/>
            <a:ext cx="414956" cy="186500"/>
            <a:chOff x="7059675" y="514525"/>
            <a:chExt cx="473100" cy="186500"/>
          </a:xfrm>
        </p:grpSpPr>
        <p:cxnSp>
          <p:nvCxnSpPr>
            <p:cNvPr id="251" name="Google Shape;251;p27"/>
            <p:cNvCxnSpPr/>
            <p:nvPr/>
          </p:nvCxnSpPr>
          <p:spPr>
            <a:xfrm rot="10800000" flipH="1">
              <a:off x="7059675" y="5145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27"/>
            <p:cNvCxnSpPr/>
            <p:nvPr/>
          </p:nvCxnSpPr>
          <p:spPr>
            <a:xfrm rot="10800000" flipH="1">
              <a:off x="7059675" y="60567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27"/>
            <p:cNvCxnSpPr/>
            <p:nvPr/>
          </p:nvCxnSpPr>
          <p:spPr>
            <a:xfrm rot="10800000" flipH="1">
              <a:off x="7059675" y="6968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4" name="Google Shape;254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89787" y="179931"/>
            <a:ext cx="486393" cy="125690"/>
            <a:chOff x="-890300" y="1406550"/>
            <a:chExt cx="806088" cy="208200"/>
          </a:xfrm>
        </p:grpSpPr>
        <p:sp>
          <p:nvSpPr>
            <p:cNvPr id="26" name="Google Shape;26;p4"/>
            <p:cNvSpPr/>
            <p:nvPr/>
          </p:nvSpPr>
          <p:spPr>
            <a:xfrm>
              <a:off x="-890300" y="1406550"/>
              <a:ext cx="208200" cy="20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-584825" y="1406550"/>
              <a:ext cx="208200" cy="20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292412" y="1406550"/>
              <a:ext cx="208200" cy="20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28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5"/>
          <p:cNvGrpSpPr/>
          <p:nvPr/>
        </p:nvGrpSpPr>
        <p:grpSpPr>
          <a:xfrm>
            <a:off x="8389787" y="179931"/>
            <a:ext cx="486393" cy="125690"/>
            <a:chOff x="-890300" y="1406550"/>
            <a:chExt cx="806088" cy="208200"/>
          </a:xfrm>
        </p:grpSpPr>
        <p:sp>
          <p:nvSpPr>
            <p:cNvPr id="35" name="Google Shape;35;p5"/>
            <p:cNvSpPr/>
            <p:nvPr/>
          </p:nvSpPr>
          <p:spPr>
            <a:xfrm>
              <a:off x="-890300" y="1406550"/>
              <a:ext cx="208200" cy="20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-584825" y="1406550"/>
              <a:ext cx="208200" cy="20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-292412" y="1406550"/>
              <a:ext cx="208200" cy="20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5292547" y="3632599"/>
            <a:ext cx="26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1585702" y="3632599"/>
            <a:ext cx="26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4988437" y="3200700"/>
            <a:ext cx="2675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1281362" y="3200700"/>
            <a:ext cx="2675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1"/>
                </a:solidFill>
                <a:latin typeface="Source Code Pro Medium"/>
                <a:ea typeface="Source Code Pro Medium"/>
                <a:cs typeface="Source Code Pro Medium"/>
                <a:sym typeface="Source Code Pr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6"/>
          <p:cNvGrpSpPr/>
          <p:nvPr/>
        </p:nvGrpSpPr>
        <p:grpSpPr>
          <a:xfrm>
            <a:off x="8389787" y="179931"/>
            <a:ext cx="486393" cy="125690"/>
            <a:chOff x="-890300" y="1406550"/>
            <a:chExt cx="806088" cy="208200"/>
          </a:xfrm>
        </p:grpSpPr>
        <p:sp>
          <p:nvSpPr>
            <p:cNvPr id="47" name="Google Shape;47;p6"/>
            <p:cNvSpPr/>
            <p:nvPr/>
          </p:nvSpPr>
          <p:spPr>
            <a:xfrm>
              <a:off x="-890300" y="1406550"/>
              <a:ext cx="208200" cy="20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-584825" y="1406550"/>
              <a:ext cx="208200" cy="20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-292412" y="1406550"/>
              <a:ext cx="208200" cy="20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7775" y="-1800"/>
            <a:ext cx="9144000" cy="116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7"/>
          <p:cNvGrpSpPr/>
          <p:nvPr/>
        </p:nvGrpSpPr>
        <p:grpSpPr>
          <a:xfrm>
            <a:off x="8389787" y="179931"/>
            <a:ext cx="486393" cy="125690"/>
            <a:chOff x="-890300" y="1406550"/>
            <a:chExt cx="806088" cy="208200"/>
          </a:xfrm>
        </p:grpSpPr>
        <p:sp>
          <p:nvSpPr>
            <p:cNvPr id="55" name="Google Shape;55;p7"/>
            <p:cNvSpPr/>
            <p:nvPr/>
          </p:nvSpPr>
          <p:spPr>
            <a:xfrm>
              <a:off x="-890300" y="1406550"/>
              <a:ext cx="208200" cy="20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-584825" y="1406550"/>
              <a:ext cx="208200" cy="20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-292412" y="1406550"/>
              <a:ext cx="208200" cy="20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1"/>
          </p:nvPr>
        </p:nvSpPr>
        <p:spPr>
          <a:xfrm>
            <a:off x="3465225" y="1529000"/>
            <a:ext cx="4965600" cy="30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/>
          <p:nvPr/>
        </p:nvSpPr>
        <p:spPr>
          <a:xfrm>
            <a:off x="3763500" y="-1800"/>
            <a:ext cx="53805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8"/>
          <p:cNvGrpSpPr/>
          <p:nvPr/>
        </p:nvGrpSpPr>
        <p:grpSpPr>
          <a:xfrm>
            <a:off x="8059900" y="446250"/>
            <a:ext cx="473100" cy="186500"/>
            <a:chOff x="7059675" y="514525"/>
            <a:chExt cx="473100" cy="186500"/>
          </a:xfrm>
        </p:grpSpPr>
        <p:cxnSp>
          <p:nvCxnSpPr>
            <p:cNvPr id="64" name="Google Shape;64;p8"/>
            <p:cNvCxnSpPr/>
            <p:nvPr/>
          </p:nvCxnSpPr>
          <p:spPr>
            <a:xfrm rot="10800000" flipH="1">
              <a:off x="7059675" y="5145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8"/>
            <p:cNvCxnSpPr/>
            <p:nvPr/>
          </p:nvCxnSpPr>
          <p:spPr>
            <a:xfrm rot="10800000" flipH="1">
              <a:off x="7059675" y="60567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8"/>
            <p:cNvCxnSpPr/>
            <p:nvPr/>
          </p:nvCxnSpPr>
          <p:spPr>
            <a:xfrm rot="10800000" flipH="1">
              <a:off x="7059675" y="6968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4355250" y="1307100"/>
            <a:ext cx="40755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>
            <a:off x="3763500" y="-1800"/>
            <a:ext cx="53805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1;p9"/>
          <p:cNvGrpSpPr/>
          <p:nvPr/>
        </p:nvGrpSpPr>
        <p:grpSpPr>
          <a:xfrm>
            <a:off x="8059900" y="446250"/>
            <a:ext cx="473100" cy="186500"/>
            <a:chOff x="7059675" y="514525"/>
            <a:chExt cx="473100" cy="186500"/>
          </a:xfrm>
        </p:grpSpPr>
        <p:cxnSp>
          <p:nvCxnSpPr>
            <p:cNvPr id="72" name="Google Shape;72;p9"/>
            <p:cNvCxnSpPr/>
            <p:nvPr/>
          </p:nvCxnSpPr>
          <p:spPr>
            <a:xfrm rot="10800000" flipH="1">
              <a:off x="7059675" y="5145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9"/>
            <p:cNvCxnSpPr/>
            <p:nvPr/>
          </p:nvCxnSpPr>
          <p:spPr>
            <a:xfrm rot="10800000" flipH="1">
              <a:off x="7059675" y="60567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9"/>
            <p:cNvCxnSpPr/>
            <p:nvPr/>
          </p:nvCxnSpPr>
          <p:spPr>
            <a:xfrm rot="10800000" flipH="1">
              <a:off x="7059675" y="696825"/>
              <a:ext cx="473100" cy="4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4223100" y="1198450"/>
            <a:ext cx="42060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1"/>
          </p:nvPr>
        </p:nvSpPr>
        <p:spPr>
          <a:xfrm>
            <a:off x="4223100" y="3162850"/>
            <a:ext cx="4206000" cy="10662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urce Code Pro"/>
              <a:buNone/>
              <a:defRPr sz="3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urce Code Pro"/>
              <a:buNone/>
              <a:defRPr sz="3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urce Code Pro"/>
              <a:buNone/>
              <a:defRPr sz="3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urce Code Pro"/>
              <a:buNone/>
              <a:defRPr sz="3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urce Code Pro"/>
              <a:buNone/>
              <a:defRPr sz="3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urce Code Pro"/>
              <a:buNone/>
              <a:defRPr sz="3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urce Code Pro"/>
              <a:buNone/>
              <a:defRPr sz="3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urce Code Pro"/>
              <a:buNone/>
              <a:defRPr sz="3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urce Code Pro"/>
              <a:buNone/>
              <a:defRPr sz="3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Code Pro"/>
              <a:buChar char="●"/>
              <a:defRPr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Code Pro"/>
              <a:buChar char="○"/>
              <a:defRPr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Code Pro"/>
              <a:buChar char="■"/>
              <a:defRPr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Code Pro"/>
              <a:buChar char="●"/>
              <a:defRPr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Code Pro"/>
              <a:buChar char="○"/>
              <a:defRPr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Code Pro"/>
              <a:buChar char="■"/>
              <a:defRPr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Code Pro"/>
              <a:buChar char="●"/>
              <a:defRPr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Code Pro"/>
              <a:buChar char="○"/>
              <a:defRPr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Code Pro"/>
              <a:buChar char="■"/>
              <a:defRPr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wkward-array.org/doc/main/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coffeateam.github.io/coffea/index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uproot.readthedocs.io/en/latest/basic.htm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hyperlink" Target="https://hist.readthedocs.io/en/latest/" TargetMode="External"/><Relationship Id="rId10" Type="http://schemas.openxmlformats.org/officeDocument/2006/relationships/image" Target="../media/image49.png"/><Relationship Id="rId4" Type="http://schemas.openxmlformats.org/officeDocument/2006/relationships/hyperlink" Target="https://cabinetry.readthedocs.io/en/latest/" TargetMode="External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gc.readthedocs.io/en/latest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github.com/iris-hep/analysis-grand-challenge" TargetMode="External"/><Relationship Id="rId5" Type="http://schemas.openxmlformats.org/officeDocument/2006/relationships/hyperlink" Target="https://eafjupyter.readthedocs.io/en/latest/" TargetMode="External"/><Relationship Id="rId4" Type="http://schemas.openxmlformats.org/officeDocument/2006/relationships/hyperlink" Target="https://coffea-casa.readthedocs.io/en/latest/cc_user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lab.org/event/459/contributions/11558/" TargetMode="External"/><Relationship Id="rId7" Type="http://schemas.openxmlformats.org/officeDocument/2006/relationships/hyperlink" Target="https://indico.jlab.org/event/459/contributions/11613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indico.jlab.org/event/459/contributions/11582/" TargetMode="External"/><Relationship Id="rId5" Type="http://schemas.openxmlformats.org/officeDocument/2006/relationships/hyperlink" Target="https://indico.jlab.org/event/459/contributions/11494/" TargetMode="External"/><Relationship Id="rId4" Type="http://schemas.openxmlformats.org/officeDocument/2006/relationships/hyperlink" Target="https://indico.jlab.org/event/459/contributions/1161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1B26"/>
            </a:gs>
            <a:gs pos="100000">
              <a:srgbClr val="101013"/>
            </a:gs>
          </a:gsLst>
          <a:lin ang="5400012" scaled="0"/>
        </a:gra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8"/>
          <p:cNvSpPr txBox="1">
            <a:spLocks noGrp="1"/>
          </p:cNvSpPr>
          <p:nvPr>
            <p:ph type="ctrTitle"/>
          </p:nvPr>
        </p:nvSpPr>
        <p:spPr>
          <a:xfrm>
            <a:off x="2735500" y="943750"/>
            <a:ext cx="5797500" cy="2353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73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Learning for Columnar High Energy Physics Analysis</a:t>
            </a:r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subTitle" idx="1"/>
          </p:nvPr>
        </p:nvSpPr>
        <p:spPr>
          <a:xfrm>
            <a:off x="2735500" y="3297650"/>
            <a:ext cx="6172800" cy="10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Elliott Kauffman</a:t>
            </a:r>
            <a:r>
              <a:rPr lang="en"/>
              <a:t> </a:t>
            </a:r>
            <a:r>
              <a:rPr lang="en">
                <a:solidFill>
                  <a:schemeClr val="accent3"/>
                </a:solidFill>
              </a:rPr>
              <a:t>- Princeton University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Alexander Held </a:t>
            </a:r>
            <a:r>
              <a:rPr lang="en">
                <a:solidFill>
                  <a:schemeClr val="accent3"/>
                </a:solidFill>
              </a:rPr>
              <a:t>- University of Wisconsin-Madison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Oksana Shadura </a:t>
            </a:r>
            <a:r>
              <a:rPr lang="en">
                <a:solidFill>
                  <a:schemeClr val="accent3"/>
                </a:solidFill>
              </a:rPr>
              <a:t>- University of Nebraska-Lincoln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223350" y="4650900"/>
            <a:ext cx="8198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This work was supported by the U.S. National Science Foundation (NSF) Cooperative Agreement OAC-1836650 (IRIS-HEP)</a:t>
            </a:r>
            <a:endParaRPr sz="1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62" name="Google Shape;2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25" y="454625"/>
            <a:ext cx="1771400" cy="9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99" y="115688"/>
            <a:ext cx="1105826" cy="971046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37"/>
          <p:cNvSpPr txBox="1">
            <a:spLocks noGrp="1"/>
          </p:cNvSpPr>
          <p:nvPr>
            <p:ph type="title"/>
          </p:nvPr>
        </p:nvSpPr>
        <p:spPr>
          <a:xfrm>
            <a:off x="1996775" y="426300"/>
            <a:ext cx="69129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Training:</a:t>
            </a:r>
            <a:r>
              <a:rPr lang="en"/>
              <a:t> Event Selection</a:t>
            </a:r>
            <a:endParaRPr/>
          </a:p>
        </p:txBody>
      </p:sp>
      <p:sp>
        <p:nvSpPr>
          <p:cNvPr id="573" name="Google Shape;573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574" name="Google Shape;574;p37"/>
          <p:cNvSpPr txBox="1"/>
          <p:nvPr/>
        </p:nvSpPr>
        <p:spPr>
          <a:xfrm>
            <a:off x="127425" y="3599550"/>
            <a:ext cx="4820700" cy="57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nearest_genpart </a:t>
            </a:r>
            <a:r>
              <a:rPr lang="en" sz="85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jets.</a:t>
            </a:r>
            <a:r>
              <a:rPr lang="en" sz="85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nearest</a:t>
            </a:r>
            <a:r>
              <a:rPr lang="en" sz="8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(genparts, threshold</a:t>
            </a:r>
            <a:r>
              <a:rPr lang="en" sz="85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0.4)</a:t>
            </a:r>
            <a:endParaRPr sz="85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nearest_parent </a:t>
            </a:r>
            <a:r>
              <a:rPr lang="en" sz="85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nearest_genpart.</a:t>
            </a:r>
            <a:r>
              <a:rPr lang="en" sz="85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distinctParent</a:t>
            </a:r>
            <a:r>
              <a:rPr lang="en" sz="8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850" b="1">
                <a:solidFill>
                  <a:schemeClr val="accent3"/>
                </a:solidFill>
                <a:latin typeface="Consolas"/>
                <a:ea typeface="Consolas"/>
                <a:cs typeface="Consolas"/>
                <a:sym typeface="Consolas"/>
              </a:rPr>
              <a:t># parent of matched particle</a:t>
            </a:r>
            <a:endParaRPr sz="850" b="1">
              <a:solidFill>
                <a:schemeClr val="accent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parent_pdgid </a:t>
            </a:r>
            <a:r>
              <a:rPr lang="en" sz="85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nearest_parent.</a:t>
            </a:r>
            <a:r>
              <a:rPr lang="en" sz="85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pdgId</a:t>
            </a:r>
            <a:r>
              <a:rPr lang="en" sz="85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850" b="1">
                <a:solidFill>
                  <a:schemeClr val="accent3"/>
                </a:solidFill>
                <a:latin typeface="Consolas"/>
                <a:ea typeface="Consolas"/>
                <a:cs typeface="Consolas"/>
                <a:sym typeface="Consolas"/>
              </a:rPr>
              <a:t># pdgId of parent particle</a:t>
            </a:r>
            <a:endParaRPr sz="85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75" name="Google Shape;575;p37"/>
          <p:cNvSpPr txBox="1">
            <a:spLocks noGrp="1"/>
          </p:cNvSpPr>
          <p:nvPr>
            <p:ph type="subTitle" idx="4294967295"/>
          </p:nvPr>
        </p:nvSpPr>
        <p:spPr>
          <a:xfrm>
            <a:off x="127425" y="1923513"/>
            <a:ext cx="4706400" cy="1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Only look at ttbar MC events</a:t>
            </a:r>
            <a:endParaRPr sz="1200"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Match jets to particles using ∆R matching</a:t>
            </a:r>
            <a:endParaRPr sz="1200"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Find parent particle (either W or top quark)</a:t>
            </a:r>
            <a:endParaRPr sz="1200"/>
          </a:p>
          <a:p>
            <a:pPr marL="457200" lvl="0" indent="-304800" algn="l" rtl="0">
              <a:spcBef>
                <a:spcPts val="1000"/>
              </a:spcBef>
              <a:spcAft>
                <a:spcPts val="1000"/>
              </a:spcAft>
              <a:buSzPts val="1200"/>
              <a:buChar char="➔"/>
            </a:pPr>
            <a:r>
              <a:rPr lang="en" sz="1200"/>
              <a:t>Keep events which are 100% reconstructable</a:t>
            </a:r>
            <a:endParaRPr sz="1200"/>
          </a:p>
        </p:txBody>
      </p:sp>
      <p:pic>
        <p:nvPicPr>
          <p:cNvPr id="576" name="Google Shape;576;p37"/>
          <p:cNvPicPr preferRelativeResize="0"/>
          <p:nvPr/>
        </p:nvPicPr>
        <p:blipFill rotWithShape="1">
          <a:blip r:embed="rId4">
            <a:alphaModFix/>
          </a:blip>
          <a:srcRect r="6059"/>
          <a:stretch/>
        </p:blipFill>
        <p:spPr>
          <a:xfrm>
            <a:off x="5164350" y="1227350"/>
            <a:ext cx="3603576" cy="3842425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7" name="Google Shape;577;p3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4233700" y="1776800"/>
            <a:ext cx="1492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 b="1">
                <a:solidFill>
                  <a:schemeClr val="accent3"/>
                </a:solidFill>
              </a:rPr>
              <a:t>Example Event</a:t>
            </a:r>
            <a:endParaRPr sz="1200" b="1">
              <a:solidFill>
                <a:schemeClr val="accent3"/>
              </a:solidFill>
            </a:endParaRPr>
          </a:p>
        </p:txBody>
      </p:sp>
      <p:pic>
        <p:nvPicPr>
          <p:cNvPr id="578" name="Google Shape;57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263" y="339325"/>
            <a:ext cx="548700" cy="618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05" y="114971"/>
            <a:ext cx="1104000" cy="97249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8"/>
          <p:cNvSpPr txBox="1">
            <a:spLocks noGrp="1"/>
          </p:cNvSpPr>
          <p:nvPr>
            <p:ph type="title"/>
          </p:nvPr>
        </p:nvSpPr>
        <p:spPr>
          <a:xfrm>
            <a:off x="1996775" y="426300"/>
            <a:ext cx="69129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Training:</a:t>
            </a:r>
            <a:r>
              <a:rPr lang="en" sz="2300"/>
              <a:t> Obtaining Training Features</a:t>
            </a:r>
            <a:endParaRPr sz="2300"/>
          </a:p>
        </p:txBody>
      </p:sp>
      <p:sp>
        <p:nvSpPr>
          <p:cNvPr id="585" name="Google Shape;585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586" name="Google Shape;58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4650" y="1205455"/>
            <a:ext cx="3411424" cy="188565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7" name="Google Shape;58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4644" y="3091093"/>
            <a:ext cx="3411424" cy="2003131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8" name="Google Shape;588;p38"/>
          <p:cNvSpPr/>
          <p:nvPr/>
        </p:nvSpPr>
        <p:spPr>
          <a:xfrm>
            <a:off x="384575" y="2382425"/>
            <a:ext cx="3620100" cy="1429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89" name="Google Shape;589;p38"/>
          <p:cNvSpPr txBox="1"/>
          <p:nvPr/>
        </p:nvSpPr>
        <p:spPr>
          <a:xfrm>
            <a:off x="436775" y="2452050"/>
            <a:ext cx="3515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coffea processor with </a:t>
            </a:r>
            <a:r>
              <a:rPr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coffea.nanoevents.NanoAODSchema</a:t>
            </a:r>
            <a:endParaRPr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0" name="Google Shape;590;p38"/>
          <p:cNvSpPr/>
          <p:nvPr/>
        </p:nvSpPr>
        <p:spPr>
          <a:xfrm>
            <a:off x="819450" y="3086800"/>
            <a:ext cx="2797200" cy="57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8"/>
          <p:cNvSpPr txBox="1"/>
          <p:nvPr/>
        </p:nvSpPr>
        <p:spPr>
          <a:xfrm>
            <a:off x="436775" y="3065350"/>
            <a:ext cx="3515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use </a:t>
            </a:r>
            <a:r>
              <a:rPr lang="en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awkward</a:t>
            </a:r>
            <a:r>
              <a:rPr lang="en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to calculate features</a:t>
            </a:r>
            <a:endParaRPr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2" name="Google Shape;592;p38"/>
          <p:cNvSpPr txBox="1"/>
          <p:nvPr/>
        </p:nvSpPr>
        <p:spPr>
          <a:xfrm>
            <a:off x="228450" y="4385150"/>
            <a:ext cx="397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coffea.processor.column_accumulator</a:t>
            </a:r>
            <a:r>
              <a:rPr lang="en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objects</a:t>
            </a:r>
            <a:endParaRPr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3" name="Google Shape;593;p38"/>
          <p:cNvSpPr/>
          <p:nvPr/>
        </p:nvSpPr>
        <p:spPr>
          <a:xfrm rot="5400000">
            <a:off x="1931225" y="3922825"/>
            <a:ext cx="526800" cy="493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8"/>
          <p:cNvSpPr/>
          <p:nvPr/>
        </p:nvSpPr>
        <p:spPr>
          <a:xfrm>
            <a:off x="4869525" y="1351625"/>
            <a:ext cx="278400" cy="35781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8"/>
          <p:cNvSpPr txBox="1"/>
          <p:nvPr/>
        </p:nvSpPr>
        <p:spPr>
          <a:xfrm rot="-5400000">
            <a:off x="2751550" y="2862350"/>
            <a:ext cx="3979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EXAMPLE FEATURES</a:t>
            </a:r>
            <a:endParaRPr sz="16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6" name="Google Shape;596;p38"/>
          <p:cNvSpPr txBox="1"/>
          <p:nvPr/>
        </p:nvSpPr>
        <p:spPr>
          <a:xfrm>
            <a:off x="308225" y="1259750"/>
            <a:ext cx="37728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Python HEP libraries utilized:</a:t>
            </a:r>
            <a:endParaRPr sz="11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Code Pro"/>
              <a:buChar char="●"/>
            </a:pPr>
            <a:r>
              <a:rPr lang="en" sz="1100" u="sng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uproot</a:t>
            </a:r>
            <a:endParaRPr sz="1100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Code Pro"/>
              <a:buChar char="●"/>
            </a:pPr>
            <a:r>
              <a:rPr lang="en" sz="1100" u="sng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coffea</a:t>
            </a:r>
            <a:endParaRPr sz="1100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Code Pro"/>
              <a:buChar char="●"/>
            </a:pPr>
            <a:r>
              <a:rPr lang="en" sz="1100" u="sng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awkward</a:t>
            </a:r>
            <a:endParaRPr sz="1100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597" name="Google Shape;597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4775" y="325425"/>
            <a:ext cx="431100" cy="55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9"/>
          <p:cNvSpPr txBox="1">
            <a:spLocks noGrp="1"/>
          </p:cNvSpPr>
          <p:nvPr>
            <p:ph type="title"/>
          </p:nvPr>
        </p:nvSpPr>
        <p:spPr>
          <a:xfrm>
            <a:off x="1996775" y="426300"/>
            <a:ext cx="69129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Training:</a:t>
            </a:r>
            <a:r>
              <a:rPr lang="en" sz="2300"/>
              <a:t> Hyperparameter Optimization</a:t>
            </a:r>
            <a:endParaRPr sz="2300"/>
          </a:p>
        </p:txBody>
      </p:sp>
      <p:sp>
        <p:nvSpPr>
          <p:cNvPr id="603" name="Google Shape;603;p39"/>
          <p:cNvSpPr txBox="1"/>
          <p:nvPr/>
        </p:nvSpPr>
        <p:spPr>
          <a:xfrm>
            <a:off x="4467075" y="1572000"/>
            <a:ext cx="4499400" cy="1908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client 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utils.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get_client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client.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run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(initialize_mlflow)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futures 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client.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map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(fit_model,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samples_even, 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features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features_even, 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labels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labels_even,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evaluation_matrix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evaluation_matrix,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n_folds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N_FOLD,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mlflowclient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mlflowclient,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use_mlflow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USE_MLFLOW,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log_models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MODEL_LOGGING) 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res 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client.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gather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(futures)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04" name="Google Shape;604;p39"/>
          <p:cNvSpPr txBox="1"/>
          <p:nvPr/>
        </p:nvSpPr>
        <p:spPr>
          <a:xfrm>
            <a:off x="1222425" y="1451550"/>
            <a:ext cx="2717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Set up </a:t>
            </a:r>
            <a:r>
              <a:rPr lang="en" sz="11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mlflow</a:t>
            </a: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on </a:t>
            </a:r>
            <a:r>
              <a:rPr lang="en" sz="11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dask</a:t>
            </a: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workers</a:t>
            </a:r>
            <a:endParaRPr sz="11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5" name="Google Shape;605;p39"/>
          <p:cNvSpPr/>
          <p:nvPr/>
        </p:nvSpPr>
        <p:spPr>
          <a:xfrm>
            <a:off x="3765598" y="1644975"/>
            <a:ext cx="607837" cy="216787"/>
          </a:xfrm>
          <a:custGeom>
            <a:avLst/>
            <a:gdLst/>
            <a:ahLst/>
            <a:cxnLst/>
            <a:rect l="l" t="t" r="r" b="b"/>
            <a:pathLst>
              <a:path w="21908" h="16002" extrusionOk="0">
                <a:moveTo>
                  <a:pt x="0" y="0"/>
                </a:moveTo>
                <a:cubicBezTo>
                  <a:pt x="9043" y="0"/>
                  <a:pt x="12865" y="16002"/>
                  <a:pt x="21908" y="16002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606" name="Google Shape;606;p39"/>
          <p:cNvSpPr txBox="1"/>
          <p:nvPr/>
        </p:nvSpPr>
        <p:spPr>
          <a:xfrm>
            <a:off x="155625" y="2148013"/>
            <a:ext cx="3772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Map jobs to workers (each job trains models for each hyperparameter selection)</a:t>
            </a:r>
            <a:endParaRPr sz="11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7" name="Google Shape;607;p39"/>
          <p:cNvSpPr/>
          <p:nvPr/>
        </p:nvSpPr>
        <p:spPr>
          <a:xfrm>
            <a:off x="3712150" y="2110350"/>
            <a:ext cx="700432" cy="407189"/>
          </a:xfrm>
          <a:custGeom>
            <a:avLst/>
            <a:gdLst/>
            <a:ahLst/>
            <a:cxnLst/>
            <a:rect l="l" t="t" r="r" b="b"/>
            <a:pathLst>
              <a:path w="50885" h="13229" extrusionOk="0">
                <a:moveTo>
                  <a:pt x="0" y="10438"/>
                </a:moveTo>
                <a:cubicBezTo>
                  <a:pt x="8295" y="10438"/>
                  <a:pt x="16742" y="14619"/>
                  <a:pt x="24790" y="12612"/>
                </a:cubicBezTo>
                <a:cubicBezTo>
                  <a:pt x="34164" y="10274"/>
                  <a:pt x="42244" y="4321"/>
                  <a:pt x="50885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608" name="Google Shape;608;p39"/>
          <p:cNvSpPr/>
          <p:nvPr/>
        </p:nvSpPr>
        <p:spPr>
          <a:xfrm>
            <a:off x="3428877" y="2675835"/>
            <a:ext cx="2186288" cy="718030"/>
          </a:xfrm>
          <a:custGeom>
            <a:avLst/>
            <a:gdLst/>
            <a:ahLst/>
            <a:cxnLst/>
            <a:rect l="l" t="t" r="r" b="b"/>
            <a:pathLst>
              <a:path w="95680" h="20876" extrusionOk="0">
                <a:moveTo>
                  <a:pt x="95680" y="0"/>
                </a:moveTo>
                <a:cubicBezTo>
                  <a:pt x="80244" y="0"/>
                  <a:pt x="65727" y="7500"/>
                  <a:pt x="50885" y="11742"/>
                </a:cubicBezTo>
                <a:cubicBezTo>
                  <a:pt x="34316" y="16478"/>
                  <a:pt x="17233" y="20876"/>
                  <a:pt x="0" y="20876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stealth" w="med" len="med"/>
            <a:tailEnd type="none" w="med" len="med"/>
          </a:ln>
        </p:spPr>
      </p:sp>
      <p:sp>
        <p:nvSpPr>
          <p:cNvPr id="609" name="Google Shape;609;p39"/>
          <p:cNvSpPr txBox="1"/>
          <p:nvPr/>
        </p:nvSpPr>
        <p:spPr>
          <a:xfrm>
            <a:off x="209575" y="3197150"/>
            <a:ext cx="341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Number of times to split dataset for cross-validation</a:t>
            </a:r>
            <a:endParaRPr sz="11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10" name="Google Shape;610;p39"/>
          <p:cNvSpPr txBox="1"/>
          <p:nvPr/>
        </p:nvSpPr>
        <p:spPr>
          <a:xfrm>
            <a:off x="2998825" y="4060550"/>
            <a:ext cx="4499400" cy="30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mlflowclient.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log_metric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(run_id, metric, np.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average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(value))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1" name="Google Shape;611;p39"/>
          <p:cNvSpPr txBox="1"/>
          <p:nvPr/>
        </p:nvSpPr>
        <p:spPr>
          <a:xfrm>
            <a:off x="2998825" y="3673500"/>
            <a:ext cx="4499400" cy="30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mlflowclient.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log_param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(run_id, param, np.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average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(value))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2" name="Google Shape;612;p39"/>
          <p:cNvSpPr txBox="1"/>
          <p:nvPr/>
        </p:nvSpPr>
        <p:spPr>
          <a:xfrm>
            <a:off x="2998825" y="4447600"/>
            <a:ext cx="4499400" cy="43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with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mlflow.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start_run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(run_id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run_id, nested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True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</a:t>
            </a:r>
            <a:r>
              <a:rPr lang="en" sz="800" b="1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as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run: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mlflow.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xgboost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log_model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(result[</a:t>
            </a:r>
            <a:r>
              <a:rPr lang="en" sz="8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"model"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], </a:t>
            </a:r>
            <a:r>
              <a:rPr lang="en" sz="8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"model"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, signature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signature)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3" name="Google Shape;613;p39"/>
          <p:cNvSpPr/>
          <p:nvPr/>
        </p:nvSpPr>
        <p:spPr>
          <a:xfrm flipH="1">
            <a:off x="7591700" y="3714500"/>
            <a:ext cx="232500" cy="12462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9"/>
          <p:cNvSpPr txBox="1"/>
          <p:nvPr/>
        </p:nvSpPr>
        <p:spPr>
          <a:xfrm>
            <a:off x="7824200" y="4160600"/>
            <a:ext cx="146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For each trial</a:t>
            </a:r>
            <a:endParaRPr sz="11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15" name="Google Shape;615;p39"/>
          <p:cNvSpPr txBox="1"/>
          <p:nvPr/>
        </p:nvSpPr>
        <p:spPr>
          <a:xfrm>
            <a:off x="265350" y="3710525"/>
            <a:ext cx="264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Track input hyperparameters</a:t>
            </a:r>
            <a:endParaRPr sz="11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16" name="Google Shape;616;p39"/>
          <p:cNvSpPr txBox="1"/>
          <p:nvPr/>
        </p:nvSpPr>
        <p:spPr>
          <a:xfrm>
            <a:off x="265350" y="4037450"/>
            <a:ext cx="2522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Track training scores</a:t>
            </a:r>
            <a:endParaRPr sz="11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17" name="Google Shape;617;p39"/>
          <p:cNvSpPr txBox="1"/>
          <p:nvPr/>
        </p:nvSpPr>
        <p:spPr>
          <a:xfrm>
            <a:off x="265350" y="4364375"/>
            <a:ext cx="2522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Log resulting model</a:t>
            </a:r>
            <a:endParaRPr sz="11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18" name="Google Shape;618;p39"/>
          <p:cNvSpPr/>
          <p:nvPr/>
        </p:nvSpPr>
        <p:spPr>
          <a:xfrm>
            <a:off x="2726200" y="3824850"/>
            <a:ext cx="206125" cy="37475"/>
          </a:xfrm>
          <a:custGeom>
            <a:avLst/>
            <a:gdLst/>
            <a:ahLst/>
            <a:cxnLst/>
            <a:rect l="l" t="t" r="r" b="b"/>
            <a:pathLst>
              <a:path w="8245" h="1499" extrusionOk="0">
                <a:moveTo>
                  <a:pt x="0" y="1499"/>
                </a:moveTo>
                <a:cubicBezTo>
                  <a:pt x="2793" y="1499"/>
                  <a:pt x="5452" y="0"/>
                  <a:pt x="8245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619" name="Google Shape;619;p39"/>
          <p:cNvSpPr/>
          <p:nvPr/>
        </p:nvSpPr>
        <p:spPr>
          <a:xfrm>
            <a:off x="2239025" y="4171500"/>
            <a:ext cx="683925" cy="46850"/>
          </a:xfrm>
          <a:custGeom>
            <a:avLst/>
            <a:gdLst/>
            <a:ahLst/>
            <a:cxnLst/>
            <a:rect l="l" t="t" r="r" b="b"/>
            <a:pathLst>
              <a:path w="27357" h="1874" extrusionOk="0">
                <a:moveTo>
                  <a:pt x="0" y="1874"/>
                </a:moveTo>
                <a:cubicBezTo>
                  <a:pt x="9140" y="1874"/>
                  <a:pt x="18217" y="0"/>
                  <a:pt x="27357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620" name="Google Shape;620;p39"/>
          <p:cNvSpPr/>
          <p:nvPr/>
        </p:nvSpPr>
        <p:spPr>
          <a:xfrm>
            <a:off x="2032900" y="4536875"/>
            <a:ext cx="908775" cy="56225"/>
          </a:xfrm>
          <a:custGeom>
            <a:avLst/>
            <a:gdLst/>
            <a:ahLst/>
            <a:cxnLst/>
            <a:rect l="l" t="t" r="r" b="b"/>
            <a:pathLst>
              <a:path w="36351" h="2249" extrusionOk="0">
                <a:moveTo>
                  <a:pt x="0" y="0"/>
                </a:moveTo>
                <a:cubicBezTo>
                  <a:pt x="12140" y="0"/>
                  <a:pt x="24211" y="2249"/>
                  <a:pt x="36351" y="2249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621" name="Google Shape;621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622" name="Google Shape;622;p39"/>
          <p:cNvGrpSpPr/>
          <p:nvPr/>
        </p:nvGrpSpPr>
        <p:grpSpPr>
          <a:xfrm>
            <a:off x="65909" y="1313812"/>
            <a:ext cx="1105914" cy="629499"/>
            <a:chOff x="4073004" y="2671255"/>
            <a:chExt cx="715200" cy="407100"/>
          </a:xfrm>
        </p:grpSpPr>
        <p:sp>
          <p:nvSpPr>
            <p:cNvPr id="623" name="Google Shape;623;p39"/>
            <p:cNvSpPr/>
            <p:nvPr/>
          </p:nvSpPr>
          <p:spPr>
            <a:xfrm>
              <a:off x="4073004" y="2671255"/>
              <a:ext cx="715200" cy="407100"/>
            </a:xfrm>
            <a:prstGeom prst="flowChartAlternateProcess">
              <a:avLst/>
            </a:prstGeom>
            <a:solidFill>
              <a:srgbClr val="EEEEEE"/>
            </a:solidFill>
            <a:ln w="19050" cap="flat" cmpd="sng">
              <a:solidFill>
                <a:srgbClr val="0076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24" name="Google Shape;624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07698" y="2754789"/>
              <a:ext cx="645799" cy="249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5" name="Google Shape;6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499" y="115688"/>
            <a:ext cx="1105826" cy="97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000" y="371750"/>
            <a:ext cx="548700" cy="458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499" y="115688"/>
            <a:ext cx="1105826" cy="971046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40"/>
          <p:cNvSpPr txBox="1">
            <a:spLocks noGrp="1"/>
          </p:cNvSpPr>
          <p:nvPr>
            <p:ph type="title"/>
          </p:nvPr>
        </p:nvSpPr>
        <p:spPr>
          <a:xfrm>
            <a:off x="1996775" y="426300"/>
            <a:ext cx="69129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Training:</a:t>
            </a:r>
            <a:r>
              <a:rPr lang="en" sz="2300"/>
              <a:t> Hyperparameter Optimization</a:t>
            </a:r>
            <a:endParaRPr sz="2300"/>
          </a:p>
        </p:txBody>
      </p:sp>
      <p:sp>
        <p:nvSpPr>
          <p:cNvPr id="634" name="Google Shape;634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635" name="Google Shape;63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000" y="371750"/>
            <a:ext cx="548700" cy="45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creen Recording 2023-04-19 at 10.41.05 AM.mov">
            <a:hlinkClick r:id="" action="ppaction://media"/>
            <a:extLst>
              <a:ext uri="{FF2B5EF4-FFF2-40B4-BE49-F238E27FC236}">
                <a16:creationId xmlns:a16="http://schemas.microsoft.com/office/drawing/2014/main" id="{6E5B6AA2-0CC6-182A-C535-4B40CE278D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15" y="1315994"/>
            <a:ext cx="6830170" cy="3533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1"/>
          <p:cNvSpPr/>
          <p:nvPr/>
        </p:nvSpPr>
        <p:spPr>
          <a:xfrm>
            <a:off x="5667450" y="2880124"/>
            <a:ext cx="2174400" cy="1318500"/>
          </a:xfrm>
          <a:prstGeom prst="flowChartAlternateProcess">
            <a:avLst/>
          </a:prstGeom>
          <a:solidFill>
            <a:srgbClr val="EEEEEE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41"/>
          <p:cNvSpPr txBox="1">
            <a:spLocks noGrp="1"/>
          </p:cNvSpPr>
          <p:nvPr>
            <p:ph type="title"/>
          </p:nvPr>
        </p:nvSpPr>
        <p:spPr>
          <a:xfrm>
            <a:off x="1996775" y="426300"/>
            <a:ext cx="69129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Training:</a:t>
            </a:r>
            <a:r>
              <a:rPr lang="en"/>
              <a:t> Model Storage</a:t>
            </a:r>
            <a:endParaRPr/>
          </a:p>
        </p:txBody>
      </p:sp>
      <p:sp>
        <p:nvSpPr>
          <p:cNvPr id="642" name="Google Shape;642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643" name="Google Shape;6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563" y="1967475"/>
            <a:ext cx="3134762" cy="3143351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41"/>
          <p:cNvSpPr/>
          <p:nvPr/>
        </p:nvSpPr>
        <p:spPr>
          <a:xfrm>
            <a:off x="4515575" y="3367900"/>
            <a:ext cx="740400" cy="493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5" name="Google Shape;6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9438" y="2945381"/>
            <a:ext cx="2110386" cy="1188053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1"/>
          <p:cNvSpPr txBox="1"/>
          <p:nvPr/>
        </p:nvSpPr>
        <p:spPr>
          <a:xfrm>
            <a:off x="228450" y="1243050"/>
            <a:ext cx="8587800" cy="646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best_model_path </a:t>
            </a:r>
            <a:r>
              <a:rPr lang="en" sz="10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f'runs:/{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best_run_id</a:t>
            </a:r>
            <a:r>
              <a:rPr lang="en" sz="10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}/model'</a:t>
            </a:r>
            <a:endParaRPr sz="1000" b="1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best_model </a:t>
            </a:r>
            <a:r>
              <a:rPr lang="en" sz="10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mlflow.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xgboost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load_model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(best_model_path)  </a:t>
            </a:r>
            <a:r>
              <a:rPr lang="en" sz="1000" b="1">
                <a:solidFill>
                  <a:schemeClr val="accent3"/>
                </a:solidFill>
                <a:latin typeface="Consolas"/>
                <a:ea typeface="Consolas"/>
                <a:cs typeface="Consolas"/>
                <a:sym typeface="Consolas"/>
              </a:rPr>
              <a:t># load model locally</a:t>
            </a:r>
            <a:endParaRPr sz="1000" b="1">
              <a:solidFill>
                <a:schemeClr val="accent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result </a:t>
            </a:r>
            <a:r>
              <a:rPr lang="en" sz="10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mlflow.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register_model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(best_model_path, </a:t>
            </a:r>
            <a:r>
              <a:rPr lang="en" sz="10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"reconstruction-bdt"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 </a:t>
            </a:r>
            <a:r>
              <a:rPr lang="en" sz="1000" b="1">
                <a:solidFill>
                  <a:schemeClr val="accent3"/>
                </a:solidFill>
                <a:latin typeface="Consolas"/>
                <a:ea typeface="Consolas"/>
                <a:cs typeface="Consolas"/>
                <a:sym typeface="Consolas"/>
              </a:rPr>
              <a:t># register best model in mlflow model repository</a:t>
            </a:r>
            <a:endParaRPr sz="1000" b="1">
              <a:solidFill>
                <a:schemeClr val="accent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7" name="Google Shape;647;p41"/>
          <p:cNvSpPr/>
          <p:nvPr/>
        </p:nvSpPr>
        <p:spPr>
          <a:xfrm>
            <a:off x="299825" y="1967475"/>
            <a:ext cx="421582" cy="543375"/>
          </a:xfrm>
          <a:custGeom>
            <a:avLst/>
            <a:gdLst/>
            <a:ahLst/>
            <a:cxnLst/>
            <a:rect l="l" t="t" r="r" b="b"/>
            <a:pathLst>
              <a:path w="9369" h="21735" extrusionOk="0">
                <a:moveTo>
                  <a:pt x="0" y="0"/>
                </a:moveTo>
                <a:cubicBezTo>
                  <a:pt x="0" y="7889"/>
                  <a:pt x="2309" y="18214"/>
                  <a:pt x="9369" y="21735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648" name="Google Shape;64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405" y="114971"/>
            <a:ext cx="1104000" cy="97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975" y="364625"/>
            <a:ext cx="548700" cy="473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05" y="114971"/>
            <a:ext cx="1104000" cy="97249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42"/>
          <p:cNvSpPr txBox="1">
            <a:spLocks noGrp="1"/>
          </p:cNvSpPr>
          <p:nvPr>
            <p:ph type="title"/>
          </p:nvPr>
        </p:nvSpPr>
        <p:spPr>
          <a:xfrm>
            <a:off x="1996775" y="426300"/>
            <a:ext cx="69129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Training:</a:t>
            </a:r>
            <a:r>
              <a:rPr lang="en"/>
              <a:t> Model Storage</a:t>
            </a:r>
            <a:endParaRPr/>
          </a:p>
        </p:txBody>
      </p:sp>
      <p:sp>
        <p:nvSpPr>
          <p:cNvPr id="656" name="Google Shape;656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657" name="Google Shape;657;p42"/>
          <p:cNvGrpSpPr/>
          <p:nvPr/>
        </p:nvGrpSpPr>
        <p:grpSpPr>
          <a:xfrm>
            <a:off x="296800" y="2389575"/>
            <a:ext cx="4369200" cy="1719175"/>
            <a:chOff x="1765950" y="2836200"/>
            <a:chExt cx="4369200" cy="1719175"/>
          </a:xfrm>
        </p:grpSpPr>
        <p:cxnSp>
          <p:nvCxnSpPr>
            <p:cNvPr id="658" name="Google Shape;658;p42"/>
            <p:cNvCxnSpPr/>
            <p:nvPr/>
          </p:nvCxnSpPr>
          <p:spPr>
            <a:xfrm>
              <a:off x="1870725" y="3288025"/>
              <a:ext cx="0" cy="1117200"/>
            </a:xfrm>
            <a:prstGeom prst="straightConnector1">
              <a:avLst/>
            </a:prstGeom>
            <a:noFill/>
            <a:ln w="76200" cap="flat" cmpd="sng">
              <a:solidFill>
                <a:srgbClr val="C8D23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42"/>
            <p:cNvCxnSpPr/>
            <p:nvPr/>
          </p:nvCxnSpPr>
          <p:spPr>
            <a:xfrm rot="10800000">
              <a:off x="1888575" y="4367175"/>
              <a:ext cx="846000" cy="0"/>
            </a:xfrm>
            <a:prstGeom prst="straightConnector1">
              <a:avLst/>
            </a:prstGeom>
            <a:noFill/>
            <a:ln w="76200" cap="flat" cmpd="sng">
              <a:solidFill>
                <a:srgbClr val="C8D23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42"/>
            <p:cNvCxnSpPr/>
            <p:nvPr/>
          </p:nvCxnSpPr>
          <p:spPr>
            <a:xfrm rot="10800000">
              <a:off x="1888575" y="3534325"/>
              <a:ext cx="846000" cy="0"/>
            </a:xfrm>
            <a:prstGeom prst="straightConnector1">
              <a:avLst/>
            </a:prstGeom>
            <a:noFill/>
            <a:ln w="76200" cap="flat" cmpd="sng">
              <a:solidFill>
                <a:srgbClr val="C8D23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42"/>
            <p:cNvCxnSpPr/>
            <p:nvPr/>
          </p:nvCxnSpPr>
          <p:spPr>
            <a:xfrm>
              <a:off x="2876500" y="3692975"/>
              <a:ext cx="0" cy="197100"/>
            </a:xfrm>
            <a:prstGeom prst="straightConnector1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42"/>
            <p:cNvCxnSpPr/>
            <p:nvPr/>
          </p:nvCxnSpPr>
          <p:spPr>
            <a:xfrm rot="10800000">
              <a:off x="2839000" y="3890075"/>
              <a:ext cx="846000" cy="0"/>
            </a:xfrm>
            <a:prstGeom prst="straightConnector1">
              <a:avLst/>
            </a:prstGeom>
            <a:noFill/>
            <a:ln w="76200" cap="flat" cmpd="sng">
              <a:solidFill>
                <a:srgbClr val="C8D23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63" name="Google Shape;663;p42"/>
            <p:cNvSpPr txBox="1"/>
            <p:nvPr/>
          </p:nvSpPr>
          <p:spPr>
            <a:xfrm>
              <a:off x="2717700" y="3288025"/>
              <a:ext cx="341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1</a:t>
              </a:r>
              <a:endParaRPr sz="17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664" name="Google Shape;664;p42"/>
            <p:cNvSpPr txBox="1"/>
            <p:nvPr/>
          </p:nvSpPr>
          <p:spPr>
            <a:xfrm>
              <a:off x="1765950" y="2836200"/>
              <a:ext cx="34587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model_name</a:t>
              </a:r>
              <a:endParaRPr sz="21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665" name="Google Shape;665;p42"/>
            <p:cNvSpPr txBox="1"/>
            <p:nvPr/>
          </p:nvSpPr>
          <p:spPr>
            <a:xfrm>
              <a:off x="2783625" y="4108975"/>
              <a:ext cx="2199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config.pbtxt</a:t>
              </a:r>
              <a:endParaRPr sz="21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666" name="Google Shape;666;p42"/>
            <p:cNvSpPr txBox="1"/>
            <p:nvPr/>
          </p:nvSpPr>
          <p:spPr>
            <a:xfrm>
              <a:off x="3840150" y="3643775"/>
              <a:ext cx="22950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xgboost.model</a:t>
              </a:r>
              <a:endParaRPr sz="2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667" name="Google Shape;667;p42"/>
          <p:cNvSpPr/>
          <p:nvPr/>
        </p:nvSpPr>
        <p:spPr>
          <a:xfrm>
            <a:off x="674975" y="1525575"/>
            <a:ext cx="1321800" cy="801600"/>
          </a:xfrm>
          <a:prstGeom prst="flowChartAlternateProcess">
            <a:avLst/>
          </a:prstGeom>
          <a:solidFill>
            <a:srgbClr val="EEEEEE"/>
          </a:solidFill>
          <a:ln w="19050" cap="flat" cmpd="sng">
            <a:solidFill>
              <a:srgbClr val="C8D2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51" y="1467827"/>
            <a:ext cx="1629050" cy="9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2"/>
          <p:cNvSpPr txBox="1"/>
          <p:nvPr/>
        </p:nvSpPr>
        <p:spPr>
          <a:xfrm>
            <a:off x="5653375" y="1199500"/>
            <a:ext cx="2903400" cy="387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name: </a:t>
            </a:r>
            <a:r>
              <a:rPr lang="en" sz="8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"reconstruction_bdt_xgb"</a:t>
            </a:r>
            <a:endParaRPr sz="800" b="1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backend: </a:t>
            </a:r>
            <a:r>
              <a:rPr lang="en" sz="8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"fil"</a:t>
            </a:r>
            <a:endParaRPr sz="800" b="1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max_batch_size: </a:t>
            </a:r>
            <a:r>
              <a:rPr lang="en" sz="800" b="1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50000000</a:t>
            </a:r>
            <a:endParaRPr sz="800" b="1">
              <a:solidFill>
                <a:schemeClr val="accent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input [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name: </a:t>
            </a:r>
            <a:r>
              <a:rPr lang="en" sz="8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"input__0"</a:t>
            </a:r>
            <a:endParaRPr sz="800" b="1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data_type: TYPE_FP32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dims: [ </a:t>
            </a:r>
            <a:r>
              <a:rPr lang="en" sz="800" b="1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20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]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}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 [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name: </a:t>
            </a:r>
            <a:r>
              <a:rPr lang="en" sz="8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"output__0"</a:t>
            </a:r>
            <a:endParaRPr sz="800" b="1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data_type: TYPE_FP32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dims: [ </a:t>
            </a:r>
            <a:r>
              <a:rPr lang="en" sz="800" b="1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]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}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instance_group [{ kind: KIND_GPU }]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parameters [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{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key: </a:t>
            </a:r>
            <a:r>
              <a:rPr lang="en" sz="8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"model_type"</a:t>
            </a:r>
            <a:endParaRPr sz="800" b="1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value: { string_value: </a:t>
            </a:r>
            <a:r>
              <a:rPr lang="en" sz="8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"xgboost"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}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},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{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key: </a:t>
            </a:r>
            <a:r>
              <a:rPr lang="en" sz="8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"predict_proba"</a:t>
            </a:r>
            <a:endParaRPr sz="800" b="1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value: { string_value: </a:t>
            </a:r>
            <a:r>
              <a:rPr lang="en" sz="800" b="1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"true"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}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},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version_policy: { all { }}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dynamic_batching { }</a:t>
            </a:r>
            <a:endParaRPr sz="6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0" name="Google Shape;670;p42"/>
          <p:cNvSpPr/>
          <p:nvPr/>
        </p:nvSpPr>
        <p:spPr>
          <a:xfrm>
            <a:off x="3126350" y="2291875"/>
            <a:ext cx="2338852" cy="1606350"/>
          </a:xfrm>
          <a:custGeom>
            <a:avLst/>
            <a:gdLst/>
            <a:ahLst/>
            <a:cxnLst/>
            <a:rect l="l" t="t" r="r" b="b"/>
            <a:pathLst>
              <a:path w="86504" h="64254" extrusionOk="0">
                <a:moveTo>
                  <a:pt x="0" y="63938"/>
                </a:moveTo>
                <a:cubicBezTo>
                  <a:pt x="9559" y="63938"/>
                  <a:pt x="19143" y="63257"/>
                  <a:pt x="28678" y="63938"/>
                </a:cubicBezTo>
                <a:cubicBezTo>
                  <a:pt x="38461" y="64637"/>
                  <a:pt x="50973" y="64803"/>
                  <a:pt x="57356" y="57356"/>
                </a:cubicBezTo>
                <a:cubicBezTo>
                  <a:pt x="71313" y="41073"/>
                  <a:pt x="65058" y="0"/>
                  <a:pt x="86504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671" name="Google Shape;67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975" y="364625"/>
            <a:ext cx="548700" cy="473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3"/>
          <p:cNvSpPr/>
          <p:nvPr/>
        </p:nvSpPr>
        <p:spPr>
          <a:xfrm>
            <a:off x="0" y="369125"/>
            <a:ext cx="9144000" cy="234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43"/>
          <p:cNvSpPr txBox="1">
            <a:spLocks noGrp="1"/>
          </p:cNvSpPr>
          <p:nvPr>
            <p:ph type="title" idx="4294967295"/>
          </p:nvPr>
        </p:nvSpPr>
        <p:spPr>
          <a:xfrm>
            <a:off x="1845438" y="798125"/>
            <a:ext cx="5453100" cy="1487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Inference</a:t>
            </a:r>
            <a:endParaRPr sz="6300"/>
          </a:p>
        </p:txBody>
      </p:sp>
      <p:sp>
        <p:nvSpPr>
          <p:cNvPr id="678" name="Google Shape;678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679" name="Google Shape;67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38" y="3398899"/>
            <a:ext cx="8923924" cy="108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4"/>
          <p:cNvSpPr txBox="1">
            <a:spLocks noGrp="1"/>
          </p:cNvSpPr>
          <p:nvPr>
            <p:ph type="title"/>
          </p:nvPr>
        </p:nvSpPr>
        <p:spPr>
          <a:xfrm>
            <a:off x="1996775" y="426300"/>
            <a:ext cx="69129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Inference:</a:t>
            </a:r>
            <a:r>
              <a:rPr lang="en" sz="2300"/>
              <a:t> Machine Learning Inference</a:t>
            </a:r>
            <a:endParaRPr sz="2300"/>
          </a:p>
        </p:txBody>
      </p:sp>
      <p:sp>
        <p:nvSpPr>
          <p:cNvPr id="685" name="Google Shape;685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86" name="Google Shape;686;p44"/>
          <p:cNvSpPr txBox="1"/>
          <p:nvPr/>
        </p:nvSpPr>
        <p:spPr>
          <a:xfrm>
            <a:off x="376363" y="3014975"/>
            <a:ext cx="4732200" cy="1877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output </a:t>
            </a:r>
            <a:r>
              <a:rPr lang="en" sz="10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grpcclient.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InferRequestedOutput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(output_name)</a:t>
            </a:r>
            <a:endParaRPr sz="10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endParaRPr sz="10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inpt </a:t>
            </a:r>
            <a:r>
              <a:rPr lang="en" sz="10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[grpcclient.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InferInput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(input_name, features.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, dtype)]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inpt[</a:t>
            </a:r>
            <a:r>
              <a:rPr lang="en" sz="1000" b="1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].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set_data_from_numpy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(features)</a:t>
            </a:r>
            <a:endParaRPr sz="10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results[even_perm]</a:t>
            </a:r>
            <a:r>
              <a:rPr lang="en" sz="10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triton_client.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infer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model_name</a:t>
            </a:r>
            <a:r>
              <a:rPr lang="en" sz="10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self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model_name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, </a:t>
            </a:r>
            <a:endParaRPr sz="10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model_version</a:t>
            </a:r>
            <a:r>
              <a:rPr lang="en" sz="10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self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model_vers_odd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,</a:t>
            </a:r>
            <a:endParaRPr sz="10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inputs</a:t>
            </a:r>
            <a:r>
              <a:rPr lang="en" sz="10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inpt, </a:t>
            </a:r>
            <a:endParaRPr sz="10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outputs</a:t>
            </a:r>
            <a:r>
              <a:rPr lang="en" sz="10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[output]</a:t>
            </a:r>
            <a:endParaRPr sz="10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).</a:t>
            </a:r>
            <a:r>
              <a:rPr lang="en" sz="10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as_numpy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(output_name)[:, </a:t>
            </a:r>
            <a:r>
              <a:rPr lang="en" sz="1000" b="1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7" name="Google Shape;687;p44"/>
          <p:cNvSpPr txBox="1"/>
          <p:nvPr/>
        </p:nvSpPr>
        <p:spPr>
          <a:xfrm>
            <a:off x="376375" y="2060575"/>
            <a:ext cx="382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1. Set up </a:t>
            </a:r>
            <a:r>
              <a:rPr lang="en" sz="15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Triton</a:t>
            </a:r>
            <a:r>
              <a:rPr lang="en" sz="1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gRPC client</a:t>
            </a:r>
            <a:endParaRPr sz="15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88" name="Google Shape;688;p44"/>
          <p:cNvSpPr txBox="1"/>
          <p:nvPr/>
        </p:nvSpPr>
        <p:spPr>
          <a:xfrm>
            <a:off x="376375" y="2467925"/>
            <a:ext cx="382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2. Perform inference request:</a:t>
            </a:r>
            <a:endParaRPr sz="15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689" name="Google Shape;689;p44"/>
          <p:cNvGrpSpPr/>
          <p:nvPr/>
        </p:nvGrpSpPr>
        <p:grpSpPr>
          <a:xfrm>
            <a:off x="8188563" y="1480875"/>
            <a:ext cx="138000" cy="1534100"/>
            <a:chOff x="8644675" y="1523850"/>
            <a:chExt cx="138000" cy="1534100"/>
          </a:xfrm>
        </p:grpSpPr>
        <p:sp>
          <p:nvSpPr>
            <p:cNvPr id="690" name="Google Shape;690;p44"/>
            <p:cNvSpPr/>
            <p:nvPr/>
          </p:nvSpPr>
          <p:spPr>
            <a:xfrm>
              <a:off x="8644675" y="1523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4"/>
            <p:cNvSpPr/>
            <p:nvPr/>
          </p:nvSpPr>
          <p:spPr>
            <a:xfrm>
              <a:off x="8644675" y="16252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4"/>
            <p:cNvSpPr/>
            <p:nvPr/>
          </p:nvSpPr>
          <p:spPr>
            <a:xfrm>
              <a:off x="8644675" y="17266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4"/>
            <p:cNvSpPr/>
            <p:nvPr/>
          </p:nvSpPr>
          <p:spPr>
            <a:xfrm>
              <a:off x="8644675" y="18280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4"/>
            <p:cNvSpPr/>
            <p:nvPr/>
          </p:nvSpPr>
          <p:spPr>
            <a:xfrm>
              <a:off x="8644675" y="19294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4"/>
            <p:cNvSpPr/>
            <p:nvPr/>
          </p:nvSpPr>
          <p:spPr>
            <a:xfrm>
              <a:off x="8644675" y="2030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4"/>
            <p:cNvSpPr/>
            <p:nvPr/>
          </p:nvSpPr>
          <p:spPr>
            <a:xfrm>
              <a:off x="8644675" y="213702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4"/>
            <p:cNvSpPr/>
            <p:nvPr/>
          </p:nvSpPr>
          <p:spPr>
            <a:xfrm>
              <a:off x="8644675" y="224320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4"/>
            <p:cNvSpPr/>
            <p:nvPr/>
          </p:nvSpPr>
          <p:spPr>
            <a:xfrm>
              <a:off x="8644675" y="234937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4"/>
            <p:cNvSpPr/>
            <p:nvPr/>
          </p:nvSpPr>
          <p:spPr>
            <a:xfrm>
              <a:off x="8644675" y="2455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4"/>
            <p:cNvSpPr/>
            <p:nvPr/>
          </p:nvSpPr>
          <p:spPr>
            <a:xfrm>
              <a:off x="8644675" y="25509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4"/>
            <p:cNvSpPr/>
            <p:nvPr/>
          </p:nvSpPr>
          <p:spPr>
            <a:xfrm>
              <a:off x="8644675" y="26523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4"/>
            <p:cNvSpPr/>
            <p:nvPr/>
          </p:nvSpPr>
          <p:spPr>
            <a:xfrm>
              <a:off x="8644675" y="27537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4"/>
            <p:cNvSpPr/>
            <p:nvPr/>
          </p:nvSpPr>
          <p:spPr>
            <a:xfrm>
              <a:off x="8644675" y="2859913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4"/>
            <p:cNvSpPr/>
            <p:nvPr/>
          </p:nvSpPr>
          <p:spPr>
            <a:xfrm>
              <a:off x="8644675" y="2956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05" name="Google Shape;705;p44"/>
          <p:cNvCxnSpPr>
            <a:stCxn id="706" idx="4"/>
            <a:endCxn id="707" idx="0"/>
          </p:cNvCxnSpPr>
          <p:nvPr/>
        </p:nvCxnSpPr>
        <p:spPr>
          <a:xfrm>
            <a:off x="7298288" y="3938965"/>
            <a:ext cx="600" cy="40680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708" name="Google Shape;708;p44"/>
          <p:cNvCxnSpPr>
            <a:stCxn id="709" idx="2"/>
            <a:endCxn id="706" idx="1"/>
          </p:cNvCxnSpPr>
          <p:nvPr/>
        </p:nvCxnSpPr>
        <p:spPr>
          <a:xfrm>
            <a:off x="6363288" y="2973025"/>
            <a:ext cx="387900" cy="52410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0" name="Google Shape;710;p44"/>
          <p:cNvCxnSpPr>
            <a:stCxn id="706" idx="7"/>
            <a:endCxn id="704" idx="2"/>
          </p:cNvCxnSpPr>
          <p:nvPr/>
        </p:nvCxnSpPr>
        <p:spPr>
          <a:xfrm rot="10800000" flipH="1">
            <a:off x="7845482" y="3014851"/>
            <a:ext cx="412200" cy="48240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1" name="Google Shape;711;p44"/>
          <p:cNvSpPr txBox="1">
            <a:spLocks noGrp="1"/>
          </p:cNvSpPr>
          <p:nvPr>
            <p:ph type="subTitle" idx="4294967295"/>
          </p:nvPr>
        </p:nvSpPr>
        <p:spPr>
          <a:xfrm rot="-5400000">
            <a:off x="4799238" y="2009175"/>
            <a:ext cx="1492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 b="1">
                <a:solidFill>
                  <a:schemeClr val="accent3"/>
                </a:solidFill>
              </a:rPr>
              <a:t>Entries</a:t>
            </a:r>
            <a:endParaRPr sz="1200" b="1">
              <a:solidFill>
                <a:schemeClr val="accent3"/>
              </a:solidFill>
            </a:endParaRPr>
          </a:p>
        </p:txBody>
      </p:sp>
      <p:sp>
        <p:nvSpPr>
          <p:cNvPr id="712" name="Google Shape;712;p44"/>
          <p:cNvSpPr txBox="1">
            <a:spLocks noGrp="1"/>
          </p:cNvSpPr>
          <p:nvPr>
            <p:ph type="subTitle" idx="4294967295"/>
          </p:nvPr>
        </p:nvSpPr>
        <p:spPr>
          <a:xfrm>
            <a:off x="5742288" y="1086525"/>
            <a:ext cx="1492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 b="1">
                <a:solidFill>
                  <a:schemeClr val="accent3"/>
                </a:solidFill>
              </a:rPr>
              <a:t>Features</a:t>
            </a:r>
            <a:endParaRPr sz="1200" b="1">
              <a:solidFill>
                <a:schemeClr val="accent3"/>
              </a:solidFill>
            </a:endParaRPr>
          </a:p>
        </p:txBody>
      </p:sp>
      <p:sp>
        <p:nvSpPr>
          <p:cNvPr id="713" name="Google Shape;713;p44"/>
          <p:cNvSpPr txBox="1">
            <a:spLocks noGrp="1"/>
          </p:cNvSpPr>
          <p:nvPr>
            <p:ph type="subTitle" idx="4294967295"/>
          </p:nvPr>
        </p:nvSpPr>
        <p:spPr>
          <a:xfrm>
            <a:off x="7898513" y="1128475"/>
            <a:ext cx="869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 b="1">
                <a:solidFill>
                  <a:schemeClr val="accent3"/>
                </a:solidFill>
              </a:rPr>
              <a:t>Result</a:t>
            </a:r>
            <a:endParaRPr sz="1200" b="1">
              <a:solidFill>
                <a:schemeClr val="accent3"/>
              </a:solidFill>
            </a:endParaRPr>
          </a:p>
        </p:txBody>
      </p:sp>
      <p:sp>
        <p:nvSpPr>
          <p:cNvPr id="706" name="Google Shape;706;p44"/>
          <p:cNvSpPr/>
          <p:nvPr/>
        </p:nvSpPr>
        <p:spPr>
          <a:xfrm>
            <a:off x="6524438" y="3421465"/>
            <a:ext cx="1547700" cy="517500"/>
          </a:xfrm>
          <a:prstGeom prst="ellipse">
            <a:avLst/>
          </a:prstGeom>
          <a:solidFill>
            <a:srgbClr val="EA99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Code Pro"/>
                <a:ea typeface="Source Code Pro"/>
                <a:cs typeface="Source Code Pro"/>
                <a:sym typeface="Source Code Pro"/>
              </a:rPr>
              <a:t>gRPC client</a:t>
            </a:r>
            <a:endParaRPr sz="13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07" name="Google Shape;707;p44"/>
          <p:cNvSpPr/>
          <p:nvPr/>
        </p:nvSpPr>
        <p:spPr>
          <a:xfrm>
            <a:off x="6402338" y="4345850"/>
            <a:ext cx="1793100" cy="572700"/>
          </a:xfrm>
          <a:prstGeom prst="roundRect">
            <a:avLst>
              <a:gd name="adj" fmla="val 16667"/>
            </a:avLst>
          </a:prstGeom>
          <a:solidFill>
            <a:srgbClr val="D2EFC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GPU</a:t>
            </a:r>
            <a:endParaRPr sz="20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714" name="Google Shape;714;p44"/>
          <p:cNvGrpSpPr/>
          <p:nvPr/>
        </p:nvGrpSpPr>
        <p:grpSpPr>
          <a:xfrm>
            <a:off x="5742288" y="1438925"/>
            <a:ext cx="1104000" cy="1534100"/>
            <a:chOff x="5747850" y="1520850"/>
            <a:chExt cx="1104000" cy="1534100"/>
          </a:xfrm>
        </p:grpSpPr>
        <p:sp>
          <p:nvSpPr>
            <p:cNvPr id="715" name="Google Shape;715;p44"/>
            <p:cNvSpPr/>
            <p:nvPr/>
          </p:nvSpPr>
          <p:spPr>
            <a:xfrm>
              <a:off x="5747850" y="1520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4"/>
            <p:cNvSpPr/>
            <p:nvPr/>
          </p:nvSpPr>
          <p:spPr>
            <a:xfrm>
              <a:off x="5885850" y="1520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4"/>
            <p:cNvSpPr/>
            <p:nvPr/>
          </p:nvSpPr>
          <p:spPr>
            <a:xfrm>
              <a:off x="6023850" y="1520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4"/>
            <p:cNvSpPr/>
            <p:nvPr/>
          </p:nvSpPr>
          <p:spPr>
            <a:xfrm>
              <a:off x="6161850" y="1520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4"/>
            <p:cNvSpPr/>
            <p:nvPr/>
          </p:nvSpPr>
          <p:spPr>
            <a:xfrm>
              <a:off x="6299850" y="1520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4"/>
            <p:cNvSpPr/>
            <p:nvPr/>
          </p:nvSpPr>
          <p:spPr>
            <a:xfrm>
              <a:off x="6437850" y="1520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4"/>
            <p:cNvSpPr/>
            <p:nvPr/>
          </p:nvSpPr>
          <p:spPr>
            <a:xfrm>
              <a:off x="6575850" y="1520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4"/>
            <p:cNvSpPr/>
            <p:nvPr/>
          </p:nvSpPr>
          <p:spPr>
            <a:xfrm>
              <a:off x="6713850" y="1520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4"/>
            <p:cNvSpPr/>
            <p:nvPr/>
          </p:nvSpPr>
          <p:spPr>
            <a:xfrm>
              <a:off x="5747850" y="16222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4"/>
            <p:cNvSpPr/>
            <p:nvPr/>
          </p:nvSpPr>
          <p:spPr>
            <a:xfrm>
              <a:off x="5885850" y="16222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4"/>
            <p:cNvSpPr/>
            <p:nvPr/>
          </p:nvSpPr>
          <p:spPr>
            <a:xfrm>
              <a:off x="6023850" y="16222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4"/>
            <p:cNvSpPr/>
            <p:nvPr/>
          </p:nvSpPr>
          <p:spPr>
            <a:xfrm>
              <a:off x="6161850" y="16222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4"/>
            <p:cNvSpPr/>
            <p:nvPr/>
          </p:nvSpPr>
          <p:spPr>
            <a:xfrm>
              <a:off x="6299850" y="16222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4"/>
            <p:cNvSpPr/>
            <p:nvPr/>
          </p:nvSpPr>
          <p:spPr>
            <a:xfrm>
              <a:off x="6437850" y="16222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4"/>
            <p:cNvSpPr/>
            <p:nvPr/>
          </p:nvSpPr>
          <p:spPr>
            <a:xfrm>
              <a:off x="6575850" y="16222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4"/>
            <p:cNvSpPr/>
            <p:nvPr/>
          </p:nvSpPr>
          <p:spPr>
            <a:xfrm>
              <a:off x="6713850" y="16222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4"/>
            <p:cNvSpPr/>
            <p:nvPr/>
          </p:nvSpPr>
          <p:spPr>
            <a:xfrm>
              <a:off x="5747850" y="17236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4"/>
            <p:cNvSpPr/>
            <p:nvPr/>
          </p:nvSpPr>
          <p:spPr>
            <a:xfrm>
              <a:off x="5885850" y="17236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4"/>
            <p:cNvSpPr/>
            <p:nvPr/>
          </p:nvSpPr>
          <p:spPr>
            <a:xfrm>
              <a:off x="6023850" y="17236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4"/>
            <p:cNvSpPr/>
            <p:nvPr/>
          </p:nvSpPr>
          <p:spPr>
            <a:xfrm>
              <a:off x="6161850" y="17236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4"/>
            <p:cNvSpPr/>
            <p:nvPr/>
          </p:nvSpPr>
          <p:spPr>
            <a:xfrm>
              <a:off x="6299850" y="17236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4"/>
            <p:cNvSpPr/>
            <p:nvPr/>
          </p:nvSpPr>
          <p:spPr>
            <a:xfrm>
              <a:off x="6437850" y="17236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4"/>
            <p:cNvSpPr/>
            <p:nvPr/>
          </p:nvSpPr>
          <p:spPr>
            <a:xfrm>
              <a:off x="6575850" y="17236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4"/>
            <p:cNvSpPr/>
            <p:nvPr/>
          </p:nvSpPr>
          <p:spPr>
            <a:xfrm>
              <a:off x="6713850" y="17236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4"/>
            <p:cNvSpPr/>
            <p:nvPr/>
          </p:nvSpPr>
          <p:spPr>
            <a:xfrm>
              <a:off x="5747850" y="18250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4"/>
            <p:cNvSpPr/>
            <p:nvPr/>
          </p:nvSpPr>
          <p:spPr>
            <a:xfrm>
              <a:off x="5885850" y="18250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4"/>
            <p:cNvSpPr/>
            <p:nvPr/>
          </p:nvSpPr>
          <p:spPr>
            <a:xfrm>
              <a:off x="6023850" y="18250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4"/>
            <p:cNvSpPr/>
            <p:nvPr/>
          </p:nvSpPr>
          <p:spPr>
            <a:xfrm>
              <a:off x="6161850" y="18250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4"/>
            <p:cNvSpPr/>
            <p:nvPr/>
          </p:nvSpPr>
          <p:spPr>
            <a:xfrm>
              <a:off x="6299850" y="18250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4"/>
            <p:cNvSpPr/>
            <p:nvPr/>
          </p:nvSpPr>
          <p:spPr>
            <a:xfrm>
              <a:off x="6437850" y="18250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4"/>
            <p:cNvSpPr/>
            <p:nvPr/>
          </p:nvSpPr>
          <p:spPr>
            <a:xfrm>
              <a:off x="6575850" y="18250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4"/>
            <p:cNvSpPr/>
            <p:nvPr/>
          </p:nvSpPr>
          <p:spPr>
            <a:xfrm>
              <a:off x="6713850" y="18250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4"/>
            <p:cNvSpPr/>
            <p:nvPr/>
          </p:nvSpPr>
          <p:spPr>
            <a:xfrm>
              <a:off x="5747850" y="19264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4"/>
            <p:cNvSpPr/>
            <p:nvPr/>
          </p:nvSpPr>
          <p:spPr>
            <a:xfrm>
              <a:off x="5885850" y="19264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4"/>
            <p:cNvSpPr/>
            <p:nvPr/>
          </p:nvSpPr>
          <p:spPr>
            <a:xfrm>
              <a:off x="6023850" y="19264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4"/>
            <p:cNvSpPr/>
            <p:nvPr/>
          </p:nvSpPr>
          <p:spPr>
            <a:xfrm>
              <a:off x="6161850" y="19264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4"/>
            <p:cNvSpPr/>
            <p:nvPr/>
          </p:nvSpPr>
          <p:spPr>
            <a:xfrm>
              <a:off x="6299850" y="19264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4"/>
            <p:cNvSpPr/>
            <p:nvPr/>
          </p:nvSpPr>
          <p:spPr>
            <a:xfrm>
              <a:off x="6437850" y="19264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4"/>
            <p:cNvSpPr/>
            <p:nvPr/>
          </p:nvSpPr>
          <p:spPr>
            <a:xfrm>
              <a:off x="6575850" y="19264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4"/>
            <p:cNvSpPr/>
            <p:nvPr/>
          </p:nvSpPr>
          <p:spPr>
            <a:xfrm>
              <a:off x="6713850" y="19264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4"/>
            <p:cNvSpPr/>
            <p:nvPr/>
          </p:nvSpPr>
          <p:spPr>
            <a:xfrm>
              <a:off x="5747850" y="2027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4"/>
            <p:cNvSpPr/>
            <p:nvPr/>
          </p:nvSpPr>
          <p:spPr>
            <a:xfrm>
              <a:off x="5885850" y="2027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4"/>
            <p:cNvSpPr/>
            <p:nvPr/>
          </p:nvSpPr>
          <p:spPr>
            <a:xfrm>
              <a:off x="6023850" y="2027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4"/>
            <p:cNvSpPr/>
            <p:nvPr/>
          </p:nvSpPr>
          <p:spPr>
            <a:xfrm>
              <a:off x="6161850" y="2027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4"/>
            <p:cNvSpPr/>
            <p:nvPr/>
          </p:nvSpPr>
          <p:spPr>
            <a:xfrm>
              <a:off x="6299850" y="2027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4"/>
            <p:cNvSpPr/>
            <p:nvPr/>
          </p:nvSpPr>
          <p:spPr>
            <a:xfrm>
              <a:off x="6437850" y="2027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4"/>
            <p:cNvSpPr/>
            <p:nvPr/>
          </p:nvSpPr>
          <p:spPr>
            <a:xfrm>
              <a:off x="6575850" y="2027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4"/>
            <p:cNvSpPr/>
            <p:nvPr/>
          </p:nvSpPr>
          <p:spPr>
            <a:xfrm>
              <a:off x="6713850" y="20278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4"/>
            <p:cNvSpPr/>
            <p:nvPr/>
          </p:nvSpPr>
          <p:spPr>
            <a:xfrm>
              <a:off x="5747850" y="213402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4"/>
            <p:cNvSpPr/>
            <p:nvPr/>
          </p:nvSpPr>
          <p:spPr>
            <a:xfrm>
              <a:off x="5885850" y="213402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4"/>
            <p:cNvSpPr/>
            <p:nvPr/>
          </p:nvSpPr>
          <p:spPr>
            <a:xfrm>
              <a:off x="6023850" y="213402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4"/>
            <p:cNvSpPr/>
            <p:nvPr/>
          </p:nvSpPr>
          <p:spPr>
            <a:xfrm>
              <a:off x="6161850" y="213402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4"/>
            <p:cNvSpPr/>
            <p:nvPr/>
          </p:nvSpPr>
          <p:spPr>
            <a:xfrm>
              <a:off x="6299850" y="213402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4"/>
            <p:cNvSpPr/>
            <p:nvPr/>
          </p:nvSpPr>
          <p:spPr>
            <a:xfrm>
              <a:off x="6437850" y="213402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4"/>
            <p:cNvSpPr/>
            <p:nvPr/>
          </p:nvSpPr>
          <p:spPr>
            <a:xfrm>
              <a:off x="6575850" y="213402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4"/>
            <p:cNvSpPr/>
            <p:nvPr/>
          </p:nvSpPr>
          <p:spPr>
            <a:xfrm>
              <a:off x="6713850" y="213402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4"/>
            <p:cNvSpPr/>
            <p:nvPr/>
          </p:nvSpPr>
          <p:spPr>
            <a:xfrm>
              <a:off x="5747850" y="224020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4"/>
            <p:cNvSpPr/>
            <p:nvPr/>
          </p:nvSpPr>
          <p:spPr>
            <a:xfrm>
              <a:off x="5885850" y="224020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4"/>
            <p:cNvSpPr/>
            <p:nvPr/>
          </p:nvSpPr>
          <p:spPr>
            <a:xfrm>
              <a:off x="6023850" y="224020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4"/>
            <p:cNvSpPr/>
            <p:nvPr/>
          </p:nvSpPr>
          <p:spPr>
            <a:xfrm>
              <a:off x="6161850" y="224020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4"/>
            <p:cNvSpPr/>
            <p:nvPr/>
          </p:nvSpPr>
          <p:spPr>
            <a:xfrm>
              <a:off x="6299850" y="224020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4"/>
            <p:cNvSpPr/>
            <p:nvPr/>
          </p:nvSpPr>
          <p:spPr>
            <a:xfrm>
              <a:off x="6437850" y="224020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4"/>
            <p:cNvSpPr/>
            <p:nvPr/>
          </p:nvSpPr>
          <p:spPr>
            <a:xfrm>
              <a:off x="6575850" y="224020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4"/>
            <p:cNvSpPr/>
            <p:nvPr/>
          </p:nvSpPr>
          <p:spPr>
            <a:xfrm>
              <a:off x="6713850" y="224020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4"/>
            <p:cNvSpPr/>
            <p:nvPr/>
          </p:nvSpPr>
          <p:spPr>
            <a:xfrm>
              <a:off x="5747850" y="234637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4"/>
            <p:cNvSpPr/>
            <p:nvPr/>
          </p:nvSpPr>
          <p:spPr>
            <a:xfrm>
              <a:off x="5885850" y="234637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4"/>
            <p:cNvSpPr/>
            <p:nvPr/>
          </p:nvSpPr>
          <p:spPr>
            <a:xfrm>
              <a:off x="6023850" y="234637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4"/>
            <p:cNvSpPr/>
            <p:nvPr/>
          </p:nvSpPr>
          <p:spPr>
            <a:xfrm>
              <a:off x="6161850" y="234637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4"/>
            <p:cNvSpPr/>
            <p:nvPr/>
          </p:nvSpPr>
          <p:spPr>
            <a:xfrm>
              <a:off x="6299850" y="234637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4"/>
            <p:cNvSpPr/>
            <p:nvPr/>
          </p:nvSpPr>
          <p:spPr>
            <a:xfrm>
              <a:off x="6437850" y="234637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4"/>
            <p:cNvSpPr/>
            <p:nvPr/>
          </p:nvSpPr>
          <p:spPr>
            <a:xfrm>
              <a:off x="6575850" y="234637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4"/>
            <p:cNvSpPr/>
            <p:nvPr/>
          </p:nvSpPr>
          <p:spPr>
            <a:xfrm>
              <a:off x="6713850" y="2346375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4"/>
            <p:cNvSpPr/>
            <p:nvPr/>
          </p:nvSpPr>
          <p:spPr>
            <a:xfrm>
              <a:off x="5747850" y="2452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4"/>
            <p:cNvSpPr/>
            <p:nvPr/>
          </p:nvSpPr>
          <p:spPr>
            <a:xfrm>
              <a:off x="5885850" y="2452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4"/>
            <p:cNvSpPr/>
            <p:nvPr/>
          </p:nvSpPr>
          <p:spPr>
            <a:xfrm>
              <a:off x="6023850" y="2452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4"/>
            <p:cNvSpPr/>
            <p:nvPr/>
          </p:nvSpPr>
          <p:spPr>
            <a:xfrm>
              <a:off x="6161850" y="2452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4"/>
            <p:cNvSpPr/>
            <p:nvPr/>
          </p:nvSpPr>
          <p:spPr>
            <a:xfrm>
              <a:off x="6299850" y="2452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4"/>
            <p:cNvSpPr/>
            <p:nvPr/>
          </p:nvSpPr>
          <p:spPr>
            <a:xfrm>
              <a:off x="6437850" y="2452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4"/>
            <p:cNvSpPr/>
            <p:nvPr/>
          </p:nvSpPr>
          <p:spPr>
            <a:xfrm>
              <a:off x="6575850" y="2452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4"/>
            <p:cNvSpPr/>
            <p:nvPr/>
          </p:nvSpPr>
          <p:spPr>
            <a:xfrm>
              <a:off x="6713850" y="2452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4"/>
            <p:cNvSpPr/>
            <p:nvPr/>
          </p:nvSpPr>
          <p:spPr>
            <a:xfrm>
              <a:off x="5747850" y="25479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4"/>
            <p:cNvSpPr/>
            <p:nvPr/>
          </p:nvSpPr>
          <p:spPr>
            <a:xfrm>
              <a:off x="5885850" y="25479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4"/>
            <p:cNvSpPr/>
            <p:nvPr/>
          </p:nvSpPr>
          <p:spPr>
            <a:xfrm>
              <a:off x="6023850" y="25479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4"/>
            <p:cNvSpPr/>
            <p:nvPr/>
          </p:nvSpPr>
          <p:spPr>
            <a:xfrm>
              <a:off x="6161850" y="25479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4"/>
            <p:cNvSpPr/>
            <p:nvPr/>
          </p:nvSpPr>
          <p:spPr>
            <a:xfrm>
              <a:off x="6299850" y="25479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4"/>
            <p:cNvSpPr/>
            <p:nvPr/>
          </p:nvSpPr>
          <p:spPr>
            <a:xfrm>
              <a:off x="6437850" y="25479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4"/>
            <p:cNvSpPr/>
            <p:nvPr/>
          </p:nvSpPr>
          <p:spPr>
            <a:xfrm>
              <a:off x="6575850" y="25479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4"/>
            <p:cNvSpPr/>
            <p:nvPr/>
          </p:nvSpPr>
          <p:spPr>
            <a:xfrm>
              <a:off x="6713850" y="25479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4"/>
            <p:cNvSpPr/>
            <p:nvPr/>
          </p:nvSpPr>
          <p:spPr>
            <a:xfrm>
              <a:off x="5747850" y="26493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4"/>
            <p:cNvSpPr/>
            <p:nvPr/>
          </p:nvSpPr>
          <p:spPr>
            <a:xfrm>
              <a:off x="5885850" y="26493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4"/>
            <p:cNvSpPr/>
            <p:nvPr/>
          </p:nvSpPr>
          <p:spPr>
            <a:xfrm>
              <a:off x="6023850" y="26493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4"/>
            <p:cNvSpPr/>
            <p:nvPr/>
          </p:nvSpPr>
          <p:spPr>
            <a:xfrm>
              <a:off x="6161850" y="26493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4"/>
            <p:cNvSpPr/>
            <p:nvPr/>
          </p:nvSpPr>
          <p:spPr>
            <a:xfrm>
              <a:off x="6299850" y="26493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4"/>
            <p:cNvSpPr/>
            <p:nvPr/>
          </p:nvSpPr>
          <p:spPr>
            <a:xfrm>
              <a:off x="6437850" y="26493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6575850" y="26493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6713850" y="26493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5747850" y="27507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5885850" y="27507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4"/>
            <p:cNvSpPr/>
            <p:nvPr/>
          </p:nvSpPr>
          <p:spPr>
            <a:xfrm>
              <a:off x="6023850" y="27507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4"/>
            <p:cNvSpPr/>
            <p:nvPr/>
          </p:nvSpPr>
          <p:spPr>
            <a:xfrm>
              <a:off x="6161850" y="27507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6299850" y="27507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6437850" y="27507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6575850" y="27507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6713850" y="2750738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5747850" y="2856913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5885850" y="2856913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6023850" y="2856913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6161850" y="2856913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6299850" y="2856913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6437850" y="2856913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6575850" y="2856913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6713850" y="2856913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5747850" y="2953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5885850" y="2953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4"/>
            <p:cNvSpPr/>
            <p:nvPr/>
          </p:nvSpPr>
          <p:spPr>
            <a:xfrm>
              <a:off x="6023850" y="2953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6161850" y="2953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4"/>
            <p:cNvSpPr/>
            <p:nvPr/>
          </p:nvSpPr>
          <p:spPr>
            <a:xfrm>
              <a:off x="6299850" y="2953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6437850" y="2953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6575850" y="2953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6713850" y="2953550"/>
              <a:ext cx="138000" cy="101400"/>
            </a:xfrm>
            <a:prstGeom prst="rect">
              <a:avLst/>
            </a:prstGeom>
            <a:gradFill>
              <a:gsLst>
                <a:gs pos="0">
                  <a:srgbClr val="78C4B2"/>
                </a:gs>
                <a:gs pos="100000">
                  <a:srgbClr val="3F7B6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4"/>
          <p:cNvSpPr txBox="1">
            <a:spLocks noGrp="1"/>
          </p:cNvSpPr>
          <p:nvPr>
            <p:ph type="subTitle" idx="4294967295"/>
          </p:nvPr>
        </p:nvSpPr>
        <p:spPr>
          <a:xfrm rot="-5400000">
            <a:off x="7232713" y="2071525"/>
            <a:ext cx="1492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 b="1">
                <a:solidFill>
                  <a:schemeClr val="accent3"/>
                </a:solidFill>
              </a:rPr>
              <a:t>Entries</a:t>
            </a:r>
            <a:endParaRPr sz="1200" b="1">
              <a:solidFill>
                <a:schemeClr val="accent3"/>
              </a:solidFill>
            </a:endParaRPr>
          </a:p>
        </p:txBody>
      </p:sp>
      <p:grpSp>
        <p:nvGrpSpPr>
          <p:cNvPr id="835" name="Google Shape;835;p44"/>
          <p:cNvGrpSpPr/>
          <p:nvPr/>
        </p:nvGrpSpPr>
        <p:grpSpPr>
          <a:xfrm>
            <a:off x="376462" y="1240875"/>
            <a:ext cx="1492536" cy="840247"/>
            <a:chOff x="3916501" y="2437477"/>
            <a:chExt cx="1629050" cy="917100"/>
          </a:xfrm>
        </p:grpSpPr>
        <p:sp>
          <p:nvSpPr>
            <p:cNvPr id="836" name="Google Shape;836;p44"/>
            <p:cNvSpPr/>
            <p:nvPr/>
          </p:nvSpPr>
          <p:spPr>
            <a:xfrm>
              <a:off x="4192100" y="2571750"/>
              <a:ext cx="1081200" cy="615600"/>
            </a:xfrm>
            <a:prstGeom prst="flowChartAlternateProcess">
              <a:avLst/>
            </a:prstGeom>
            <a:solidFill>
              <a:srgbClr val="EEEEEE"/>
            </a:solidFill>
            <a:ln w="19050" cap="flat" cmpd="sng">
              <a:solidFill>
                <a:srgbClr val="C8D2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7" name="Google Shape;837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16501" y="2437477"/>
              <a:ext cx="1629050" cy="917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8" name="Google Shape;83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499" y="115688"/>
            <a:ext cx="1105826" cy="97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286" y="364398"/>
            <a:ext cx="615146" cy="47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93" y="115893"/>
            <a:ext cx="1105825" cy="970633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45"/>
          <p:cNvSpPr txBox="1">
            <a:spLocks noGrp="1"/>
          </p:cNvSpPr>
          <p:nvPr>
            <p:ph type="title"/>
          </p:nvPr>
        </p:nvSpPr>
        <p:spPr>
          <a:xfrm>
            <a:off x="1996775" y="426300"/>
            <a:ext cx="69129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Inference:</a:t>
            </a:r>
            <a:r>
              <a:rPr lang="en" sz="2300"/>
              <a:t> Result, diagnostics</a:t>
            </a:r>
            <a:endParaRPr sz="2300"/>
          </a:p>
        </p:txBody>
      </p:sp>
      <p:sp>
        <p:nvSpPr>
          <p:cNvPr id="846" name="Google Shape;846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847" name="Google Shape;847;p45"/>
          <p:cNvSpPr/>
          <p:nvPr/>
        </p:nvSpPr>
        <p:spPr>
          <a:xfrm>
            <a:off x="5606275" y="5042125"/>
            <a:ext cx="2950500" cy="101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45"/>
          <p:cNvSpPr txBox="1"/>
          <p:nvPr/>
        </p:nvSpPr>
        <p:spPr>
          <a:xfrm>
            <a:off x="3064550" y="4144463"/>
            <a:ext cx="5693700" cy="55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model_prediction 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cabinetry.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model_utils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prediction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(model_ml)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fit_results_mod 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cabinetry.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model_utils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match_fit_results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(model_ml, fit_results)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model_prediction_postfit 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cabinetry.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model_utils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800" b="1">
                <a:solidFill>
                  <a:srgbClr val="0696E9"/>
                </a:solidFill>
                <a:latin typeface="Consolas"/>
                <a:ea typeface="Consolas"/>
                <a:cs typeface="Consolas"/>
                <a:sym typeface="Consolas"/>
              </a:rPr>
              <a:t>prediction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(model_ml, fit_results</a:t>
            </a:r>
            <a:r>
              <a:rPr lang="en" sz="800" b="1">
                <a:solidFill>
                  <a:schemeClr val="accent4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fit_results_mod)</a:t>
            </a:r>
            <a:endParaRPr sz="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49" name="Google Shape;849;p45"/>
          <p:cNvSpPr txBox="1"/>
          <p:nvPr/>
        </p:nvSpPr>
        <p:spPr>
          <a:xfrm>
            <a:off x="4238212" y="2056038"/>
            <a:ext cx="11058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Apply fit results to model with ML observables</a:t>
            </a:r>
            <a:endParaRPr sz="11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50" name="Google Shape;850;p45"/>
          <p:cNvSpPr txBox="1"/>
          <p:nvPr/>
        </p:nvSpPr>
        <p:spPr>
          <a:xfrm>
            <a:off x="-7" y="1190900"/>
            <a:ext cx="1105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Statistical model fit from non-ML approach</a:t>
            </a:r>
            <a:endParaRPr sz="11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51" name="Google Shape;851;p45"/>
          <p:cNvSpPr txBox="1"/>
          <p:nvPr/>
        </p:nvSpPr>
        <p:spPr>
          <a:xfrm>
            <a:off x="228500" y="4056975"/>
            <a:ext cx="27237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Python HEP libraries utilized:</a:t>
            </a:r>
            <a:endParaRPr sz="11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Code Pro"/>
              <a:buChar char="●"/>
            </a:pPr>
            <a:r>
              <a:rPr lang="en" sz="1100" u="sng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cabinetry</a:t>
            </a:r>
            <a:endParaRPr sz="1100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Code Pro"/>
              <a:buChar char="●"/>
            </a:pPr>
            <a:r>
              <a:rPr lang="en" sz="1100" u="sng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</a:t>
            </a:r>
            <a:endParaRPr sz="1100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852" name="Google Shape;85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275" y="314861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45"/>
          <p:cNvSpPr/>
          <p:nvPr/>
        </p:nvSpPr>
        <p:spPr>
          <a:xfrm rot="-386420">
            <a:off x="625538" y="1980461"/>
            <a:ext cx="459744" cy="391881"/>
          </a:xfrm>
          <a:custGeom>
            <a:avLst/>
            <a:gdLst/>
            <a:ahLst/>
            <a:cxnLst/>
            <a:rect l="l" t="t" r="r" b="b"/>
            <a:pathLst>
              <a:path w="11595" h="15675" extrusionOk="0">
                <a:moveTo>
                  <a:pt x="195" y="0"/>
                </a:moveTo>
                <a:cubicBezTo>
                  <a:pt x="195" y="3673"/>
                  <a:pt x="-584" y="7987"/>
                  <a:pt x="1620" y="10925"/>
                </a:cubicBezTo>
                <a:cubicBezTo>
                  <a:pt x="3830" y="13871"/>
                  <a:pt x="7912" y="15675"/>
                  <a:pt x="11595" y="15675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54" name="Google Shape;854;p45"/>
          <p:cNvSpPr/>
          <p:nvPr/>
        </p:nvSpPr>
        <p:spPr>
          <a:xfrm>
            <a:off x="3879800" y="2507775"/>
            <a:ext cx="361375" cy="36125"/>
          </a:xfrm>
          <a:custGeom>
            <a:avLst/>
            <a:gdLst/>
            <a:ahLst/>
            <a:cxnLst/>
            <a:rect l="l" t="t" r="r" b="b"/>
            <a:pathLst>
              <a:path w="14455" h="1445" extrusionOk="0">
                <a:moveTo>
                  <a:pt x="0" y="0"/>
                </a:moveTo>
                <a:cubicBezTo>
                  <a:pt x="4748" y="950"/>
                  <a:pt x="9613" y="1445"/>
                  <a:pt x="14455" y="1445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55" name="Google Shape;855;p45"/>
          <p:cNvSpPr/>
          <p:nvPr/>
        </p:nvSpPr>
        <p:spPr>
          <a:xfrm rot="-754786">
            <a:off x="5272538" y="2507775"/>
            <a:ext cx="361377" cy="36125"/>
          </a:xfrm>
          <a:custGeom>
            <a:avLst/>
            <a:gdLst/>
            <a:ahLst/>
            <a:cxnLst/>
            <a:rect l="l" t="t" r="r" b="b"/>
            <a:pathLst>
              <a:path w="14455" h="1445" extrusionOk="0">
                <a:moveTo>
                  <a:pt x="0" y="0"/>
                </a:moveTo>
                <a:cubicBezTo>
                  <a:pt x="4748" y="950"/>
                  <a:pt x="9613" y="1445"/>
                  <a:pt x="14455" y="1445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56" name="Google Shape;85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3025" y="1331225"/>
            <a:ext cx="2605863" cy="2605863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7" name="Google Shape;857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93300" y="1331225"/>
            <a:ext cx="2605875" cy="2605875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8" name="Google Shape;858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93300" y="1331225"/>
            <a:ext cx="2605875" cy="26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3025" y="1331213"/>
            <a:ext cx="2605875" cy="26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Goals</a:t>
            </a:r>
            <a:endParaRPr/>
          </a:p>
        </p:txBody>
      </p:sp>
      <p:sp>
        <p:nvSpPr>
          <p:cNvPr id="865" name="Google Shape;865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866" name="Google Shape;866;p46"/>
          <p:cNvSpPr txBox="1">
            <a:spLocks noGrp="1"/>
          </p:cNvSpPr>
          <p:nvPr>
            <p:ph type="subTitle" idx="4294967295"/>
          </p:nvPr>
        </p:nvSpPr>
        <p:spPr>
          <a:xfrm>
            <a:off x="720000" y="1181975"/>
            <a:ext cx="7440300" cy="15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Explore more complex ML models</a:t>
            </a:r>
            <a:endParaRPr sz="1200"/>
          </a:p>
          <a:p>
            <a:pPr marL="91440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◆"/>
            </a:pPr>
            <a:r>
              <a:rPr lang="en" sz="1200"/>
              <a:t>Now that we have the infrastructure in place, we can extend to deep learning approaches</a:t>
            </a:r>
            <a:endParaRPr sz="1200"/>
          </a:p>
          <a:p>
            <a:pPr marL="914400" lvl="1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◆"/>
            </a:pPr>
            <a:r>
              <a:rPr lang="en" sz="1200"/>
              <a:t>Triton inference server will help a lot here!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SzPts val="1200"/>
              <a:buChar char="➔"/>
            </a:pPr>
            <a:r>
              <a:rPr lang="en" sz="1200"/>
              <a:t>Benchmarking</a:t>
            </a:r>
            <a:endParaRPr sz="1200"/>
          </a:p>
        </p:txBody>
      </p:sp>
      <p:sp>
        <p:nvSpPr>
          <p:cNvPr id="867" name="Google Shape;867;p46"/>
          <p:cNvSpPr/>
          <p:nvPr/>
        </p:nvSpPr>
        <p:spPr>
          <a:xfrm>
            <a:off x="3113981" y="3393524"/>
            <a:ext cx="776700" cy="889800"/>
          </a:xfrm>
          <a:prstGeom prst="parallelogram">
            <a:avLst>
              <a:gd name="adj" fmla="val 71482"/>
            </a:avLst>
          </a:prstGeom>
          <a:gradFill>
            <a:gsLst>
              <a:gs pos="0">
                <a:srgbClr val="C8D23A"/>
              </a:gs>
              <a:gs pos="100000">
                <a:srgbClr val="0076BA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68" name="Google Shape;868;p46"/>
          <p:cNvCxnSpPr/>
          <p:nvPr/>
        </p:nvCxnSpPr>
        <p:spPr>
          <a:xfrm flipH="1">
            <a:off x="3338246" y="3626885"/>
            <a:ext cx="291900" cy="4719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69" name="Google Shape;86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750" y="2628500"/>
            <a:ext cx="4005673" cy="8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004" y="4178925"/>
            <a:ext cx="7349089" cy="8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0381" y="4360256"/>
            <a:ext cx="527269" cy="527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06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269" name="Google Shape;269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270" name="Google Shape;270;p29"/>
          <p:cNvGrpSpPr/>
          <p:nvPr/>
        </p:nvGrpSpPr>
        <p:grpSpPr>
          <a:xfrm>
            <a:off x="1122000" y="1608475"/>
            <a:ext cx="6899994" cy="572689"/>
            <a:chOff x="6296262" y="3733722"/>
            <a:chExt cx="2560960" cy="351300"/>
          </a:xfrm>
        </p:grpSpPr>
        <p:sp>
          <p:nvSpPr>
            <p:cNvPr id="271" name="Google Shape;271;p29"/>
            <p:cNvSpPr/>
            <p:nvPr/>
          </p:nvSpPr>
          <p:spPr>
            <a:xfrm>
              <a:off x="6296262" y="3733722"/>
              <a:ext cx="1869900" cy="351300"/>
            </a:xfrm>
            <a:prstGeom prst="homePlate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Source Code Pro"/>
                  <a:ea typeface="Source Code Pro"/>
                  <a:cs typeface="Source Code Pro"/>
                  <a:sym typeface="Source Code Pro"/>
                </a:rPr>
                <a:t>1. Analysis Grand Challenge Overview</a:t>
              </a: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8134226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8362820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8591422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275" name="Google Shape;275;p29"/>
          <p:cNvGrpSpPr/>
          <p:nvPr/>
        </p:nvGrpSpPr>
        <p:grpSpPr>
          <a:xfrm>
            <a:off x="1122000" y="2398650"/>
            <a:ext cx="6899993" cy="572689"/>
            <a:chOff x="6296263" y="3733722"/>
            <a:chExt cx="2560960" cy="351300"/>
          </a:xfrm>
        </p:grpSpPr>
        <p:sp>
          <p:nvSpPr>
            <p:cNvPr id="276" name="Google Shape;276;p29"/>
            <p:cNvSpPr/>
            <p:nvPr/>
          </p:nvSpPr>
          <p:spPr>
            <a:xfrm>
              <a:off x="6296263" y="3733722"/>
              <a:ext cx="1870200" cy="351300"/>
            </a:xfrm>
            <a:prstGeom prst="homePlate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Source Code Pro"/>
                  <a:ea typeface="Source Code Pro"/>
                  <a:cs typeface="Source Code Pro"/>
                  <a:sym typeface="Source Code Pro"/>
                </a:rPr>
                <a:t>2. Strategy for Integrating Machine Learning</a:t>
              </a: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8134226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8362820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8591422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280" name="Google Shape;280;p29"/>
          <p:cNvGrpSpPr/>
          <p:nvPr/>
        </p:nvGrpSpPr>
        <p:grpSpPr>
          <a:xfrm>
            <a:off x="1122000" y="3188825"/>
            <a:ext cx="6899993" cy="572689"/>
            <a:chOff x="6296263" y="3733722"/>
            <a:chExt cx="2560960" cy="351300"/>
          </a:xfrm>
        </p:grpSpPr>
        <p:sp>
          <p:nvSpPr>
            <p:cNvPr id="281" name="Google Shape;281;p29"/>
            <p:cNvSpPr/>
            <p:nvPr/>
          </p:nvSpPr>
          <p:spPr>
            <a:xfrm>
              <a:off x="6296263" y="3733722"/>
              <a:ext cx="1870200" cy="351300"/>
            </a:xfrm>
            <a:prstGeom prst="homePlate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Source Code Pro"/>
                  <a:ea typeface="Source Code Pro"/>
                  <a:cs typeface="Source Code Pro"/>
                  <a:sym typeface="Source Code Pro"/>
                </a:rPr>
                <a:t>3. Training Pipeline</a:t>
              </a: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8134226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8362820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8591422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285" name="Google Shape;285;p29"/>
          <p:cNvGrpSpPr/>
          <p:nvPr/>
        </p:nvGrpSpPr>
        <p:grpSpPr>
          <a:xfrm>
            <a:off x="1122000" y="3979000"/>
            <a:ext cx="6899993" cy="572689"/>
            <a:chOff x="6296263" y="3733722"/>
            <a:chExt cx="2560960" cy="351300"/>
          </a:xfrm>
        </p:grpSpPr>
        <p:sp>
          <p:nvSpPr>
            <p:cNvPr id="286" name="Google Shape;286;p29"/>
            <p:cNvSpPr/>
            <p:nvPr/>
          </p:nvSpPr>
          <p:spPr>
            <a:xfrm>
              <a:off x="6296263" y="3733722"/>
              <a:ext cx="1870200" cy="351300"/>
            </a:xfrm>
            <a:prstGeom prst="homePlate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Source Code Pro"/>
                  <a:ea typeface="Source Code Pro"/>
                  <a:cs typeface="Source Code Pro"/>
                  <a:sym typeface="Source Code Pro"/>
                </a:rPr>
                <a:t>4. Inference Pipeline</a:t>
              </a: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8134226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8362820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8591422" y="3733722"/>
              <a:ext cx="265800" cy="351300"/>
            </a:xfrm>
            <a:prstGeom prst="chevron">
              <a:avLst>
                <a:gd name="adj" fmla="val 50000"/>
              </a:avLst>
            </a:pr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47"/>
          <p:cNvSpPr/>
          <p:nvPr/>
        </p:nvSpPr>
        <p:spPr>
          <a:xfrm>
            <a:off x="1" y="0"/>
            <a:ext cx="5329500" cy="5143500"/>
          </a:xfrm>
          <a:prstGeom prst="rect">
            <a:avLst/>
          </a:prstGeom>
          <a:gradFill>
            <a:gsLst>
              <a:gs pos="0">
                <a:srgbClr val="071B26"/>
              </a:gs>
              <a:gs pos="100000">
                <a:srgbClr val="10101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pSp>
        <p:nvGrpSpPr>
          <p:cNvPr id="878" name="Google Shape;878;p47"/>
          <p:cNvGrpSpPr/>
          <p:nvPr/>
        </p:nvGrpSpPr>
        <p:grpSpPr>
          <a:xfrm>
            <a:off x="913564" y="474431"/>
            <a:ext cx="3278943" cy="987526"/>
            <a:chOff x="4411970" y="2726085"/>
            <a:chExt cx="643107" cy="193659"/>
          </a:xfrm>
        </p:grpSpPr>
        <p:sp>
          <p:nvSpPr>
            <p:cNvPr id="879" name="Google Shape;879;p47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82CA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880" name="Google Shape;880;p47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82CA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881" name="Google Shape;881;p47"/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082CA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     </a:t>
              </a:r>
              <a:r>
                <a:rPr lang="en" sz="1700" b="1" u="sng">
                  <a:solidFill>
                    <a:srgbClr val="0082CA"/>
                  </a:solidFill>
                  <a:latin typeface="Source Code Pro"/>
                  <a:ea typeface="Source Code Pro"/>
                  <a:cs typeface="Source Code Pro"/>
                  <a:sym typeface="Source Code Pro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AGC Documentation</a:t>
              </a:r>
              <a:endParaRPr sz="1700" b="1" u="sng">
                <a:solidFill>
                  <a:srgbClr val="0082CA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882" name="Google Shape;882;p47"/>
          <p:cNvSpPr txBox="1">
            <a:spLocks noGrp="1"/>
          </p:cNvSpPr>
          <p:nvPr>
            <p:ph type="title" idx="4294967295"/>
          </p:nvPr>
        </p:nvSpPr>
        <p:spPr>
          <a:xfrm>
            <a:off x="5179100" y="890100"/>
            <a:ext cx="4075500" cy="3859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Learn more about AGC!</a:t>
            </a:r>
            <a:endParaRPr sz="5800"/>
          </a:p>
        </p:txBody>
      </p:sp>
      <p:grpSp>
        <p:nvGrpSpPr>
          <p:cNvPr id="883" name="Google Shape;883;p47"/>
          <p:cNvGrpSpPr/>
          <p:nvPr/>
        </p:nvGrpSpPr>
        <p:grpSpPr>
          <a:xfrm>
            <a:off x="913564" y="1606968"/>
            <a:ext cx="3278943" cy="987526"/>
            <a:chOff x="4411970" y="2726085"/>
            <a:chExt cx="643107" cy="193659"/>
          </a:xfrm>
        </p:grpSpPr>
        <p:sp>
          <p:nvSpPr>
            <p:cNvPr id="884" name="Google Shape;884;p47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82CA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885" name="Google Shape;885;p47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82CA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886" name="Google Shape;886;p47"/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082CA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     </a:t>
              </a:r>
              <a:r>
                <a:rPr lang="en" sz="1700" b="1">
                  <a:solidFill>
                    <a:srgbClr val="0082CA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Try it yourself!</a:t>
              </a:r>
              <a:endParaRPr sz="1700" b="1" u="sng">
                <a:solidFill>
                  <a:srgbClr val="0082CA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887" name="Google Shape;887;p47"/>
          <p:cNvGrpSpPr/>
          <p:nvPr/>
        </p:nvGrpSpPr>
        <p:grpSpPr>
          <a:xfrm>
            <a:off x="1416390" y="2679416"/>
            <a:ext cx="372046" cy="606598"/>
            <a:chOff x="4411970" y="2726085"/>
            <a:chExt cx="118796" cy="193659"/>
          </a:xfrm>
        </p:grpSpPr>
        <p:sp>
          <p:nvSpPr>
            <p:cNvPr id="888" name="Google Shape;888;p47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889" name="Google Shape;889;p47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890" name="Google Shape;890;p47"/>
          <p:cNvSpPr txBox="1"/>
          <p:nvPr/>
        </p:nvSpPr>
        <p:spPr>
          <a:xfrm>
            <a:off x="1877238" y="2782613"/>
            <a:ext cx="211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Coffea-casa @ UNL</a:t>
            </a:r>
            <a:endParaRPr b="1" dirty="0">
              <a:solidFill>
                <a:srgbClr val="C8D23A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891" name="Google Shape;891;p47"/>
          <p:cNvGrpSpPr/>
          <p:nvPr/>
        </p:nvGrpSpPr>
        <p:grpSpPr>
          <a:xfrm>
            <a:off x="1416390" y="3370941"/>
            <a:ext cx="372046" cy="606598"/>
            <a:chOff x="4411970" y="2726085"/>
            <a:chExt cx="118796" cy="193659"/>
          </a:xfrm>
        </p:grpSpPr>
        <p:sp>
          <p:nvSpPr>
            <p:cNvPr id="892" name="Google Shape;892;p47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893" name="Google Shape;893;p47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894" name="Google Shape;894;p47"/>
          <p:cNvSpPr txBox="1"/>
          <p:nvPr/>
        </p:nvSpPr>
        <p:spPr>
          <a:xfrm>
            <a:off x="1877225" y="3364713"/>
            <a:ext cx="253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Elastic Analysis Facility @ Fermilab</a:t>
            </a:r>
            <a:endParaRPr b="1">
              <a:solidFill>
                <a:srgbClr val="C8D23A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895" name="Google Shape;895;p47"/>
          <p:cNvGrpSpPr/>
          <p:nvPr/>
        </p:nvGrpSpPr>
        <p:grpSpPr>
          <a:xfrm>
            <a:off x="1416390" y="4062466"/>
            <a:ext cx="372046" cy="606598"/>
            <a:chOff x="4411970" y="2726085"/>
            <a:chExt cx="118796" cy="193659"/>
          </a:xfrm>
        </p:grpSpPr>
        <p:sp>
          <p:nvSpPr>
            <p:cNvPr id="896" name="Google Shape;896;p47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897" name="Google Shape;897;p47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898" name="Google Shape;898;p47"/>
          <p:cNvSpPr txBox="1"/>
          <p:nvPr/>
        </p:nvSpPr>
        <p:spPr>
          <a:xfrm>
            <a:off x="1877238" y="4165663"/>
            <a:ext cx="211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Local Setup</a:t>
            </a:r>
            <a:endParaRPr b="1">
              <a:solidFill>
                <a:srgbClr val="C8D23A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48"/>
          <p:cNvSpPr/>
          <p:nvPr/>
        </p:nvSpPr>
        <p:spPr>
          <a:xfrm>
            <a:off x="1" y="0"/>
            <a:ext cx="5329500" cy="5143500"/>
          </a:xfrm>
          <a:prstGeom prst="rect">
            <a:avLst/>
          </a:prstGeom>
          <a:gradFill>
            <a:gsLst>
              <a:gs pos="0">
                <a:srgbClr val="071B26"/>
              </a:gs>
              <a:gs pos="100000">
                <a:srgbClr val="10101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906" name="Google Shape;906;p48"/>
          <p:cNvSpPr txBox="1">
            <a:spLocks noGrp="1"/>
          </p:cNvSpPr>
          <p:nvPr>
            <p:ph type="title" idx="4294967295"/>
          </p:nvPr>
        </p:nvSpPr>
        <p:spPr>
          <a:xfrm>
            <a:off x="5179100" y="890100"/>
            <a:ext cx="4075500" cy="3859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Learn more about AGC!</a:t>
            </a:r>
            <a:endParaRPr sz="5800"/>
          </a:p>
        </p:txBody>
      </p:sp>
      <p:grpSp>
        <p:nvGrpSpPr>
          <p:cNvPr id="907" name="Google Shape;907;p48"/>
          <p:cNvGrpSpPr/>
          <p:nvPr/>
        </p:nvGrpSpPr>
        <p:grpSpPr>
          <a:xfrm>
            <a:off x="201860" y="143926"/>
            <a:ext cx="3278943" cy="717468"/>
            <a:chOff x="4411970" y="2726085"/>
            <a:chExt cx="643107" cy="193659"/>
          </a:xfrm>
        </p:grpSpPr>
        <p:sp>
          <p:nvSpPr>
            <p:cNvPr id="908" name="Google Shape;908;p48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>
                <a:solidFill>
                  <a:srgbClr val="0082CA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909" name="Google Shape;909;p48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>
                <a:solidFill>
                  <a:srgbClr val="0082CA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910" name="Google Shape;910;p48"/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0082CA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  See other AGC talks!</a:t>
              </a:r>
              <a:endParaRPr sz="1500" b="1" u="sng">
                <a:solidFill>
                  <a:srgbClr val="0082CA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911" name="Google Shape;911;p48"/>
          <p:cNvGrpSpPr/>
          <p:nvPr/>
        </p:nvGrpSpPr>
        <p:grpSpPr>
          <a:xfrm>
            <a:off x="531636" y="1137483"/>
            <a:ext cx="372022" cy="331738"/>
            <a:chOff x="4411970" y="2726085"/>
            <a:chExt cx="118796" cy="193659"/>
          </a:xfrm>
        </p:grpSpPr>
        <p:sp>
          <p:nvSpPr>
            <p:cNvPr id="912" name="Google Shape;912;p48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913" name="Google Shape;913;p48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914" name="Google Shape;914;p48"/>
          <p:cNvSpPr txBox="1"/>
          <p:nvPr/>
        </p:nvSpPr>
        <p:spPr>
          <a:xfrm>
            <a:off x="992700" y="1089800"/>
            <a:ext cx="418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 analysis for the HL-LHC: concepts and pipelines in practice with the Analysis Grand Challenge</a:t>
            </a:r>
            <a:r>
              <a:rPr lang="en" sz="1200" b="1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1200" b="1">
                <a:solidFill>
                  <a:srgbClr val="0696E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(Alexander Held)</a:t>
            </a:r>
            <a:endParaRPr sz="1200" b="1">
              <a:solidFill>
                <a:srgbClr val="0696E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915" name="Google Shape;915;p48"/>
          <p:cNvGrpSpPr/>
          <p:nvPr/>
        </p:nvGrpSpPr>
        <p:grpSpPr>
          <a:xfrm>
            <a:off x="531636" y="1825570"/>
            <a:ext cx="372022" cy="331738"/>
            <a:chOff x="4411970" y="2726085"/>
            <a:chExt cx="118796" cy="193659"/>
          </a:xfrm>
        </p:grpSpPr>
        <p:sp>
          <p:nvSpPr>
            <p:cNvPr id="916" name="Google Shape;916;p48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917" name="Google Shape;917;p48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918" name="Google Shape;918;p48"/>
          <p:cNvSpPr txBox="1"/>
          <p:nvPr/>
        </p:nvSpPr>
        <p:spPr>
          <a:xfrm>
            <a:off x="992700" y="1745300"/>
            <a:ext cx="407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Coffea-Casa: Building composable analysis facilities for the HL-LHC</a:t>
            </a:r>
            <a:r>
              <a:rPr lang="en" sz="1200" b="1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1200" b="1">
                <a:solidFill>
                  <a:srgbClr val="0696E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(Oksana Shadura)</a:t>
            </a:r>
            <a:endParaRPr sz="1200" b="1">
              <a:solidFill>
                <a:srgbClr val="0696E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919" name="Google Shape;919;p48"/>
          <p:cNvGrpSpPr/>
          <p:nvPr/>
        </p:nvGrpSpPr>
        <p:grpSpPr>
          <a:xfrm>
            <a:off x="531636" y="2549158"/>
            <a:ext cx="372022" cy="331738"/>
            <a:chOff x="4411970" y="2726085"/>
            <a:chExt cx="118796" cy="193659"/>
          </a:xfrm>
        </p:grpSpPr>
        <p:sp>
          <p:nvSpPr>
            <p:cNvPr id="920" name="Google Shape;920;p48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921" name="Google Shape;921;p48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922" name="Google Shape;922;p48"/>
          <p:cNvSpPr txBox="1"/>
          <p:nvPr/>
        </p:nvSpPr>
        <p:spPr>
          <a:xfrm>
            <a:off x="992700" y="2445775"/>
            <a:ext cx="407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Analysis Grand Challenge benchmarking tests on selected sites</a:t>
            </a:r>
            <a:r>
              <a:rPr lang="en" sz="1200" b="1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1200" b="1">
                <a:solidFill>
                  <a:srgbClr val="0696E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(David Koch)</a:t>
            </a:r>
            <a:endParaRPr sz="1200" b="1">
              <a:solidFill>
                <a:srgbClr val="0696E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923" name="Google Shape;923;p48"/>
          <p:cNvGrpSpPr/>
          <p:nvPr/>
        </p:nvGrpSpPr>
        <p:grpSpPr>
          <a:xfrm>
            <a:off x="531636" y="3249633"/>
            <a:ext cx="372022" cy="331738"/>
            <a:chOff x="4411970" y="2726085"/>
            <a:chExt cx="118796" cy="193659"/>
          </a:xfrm>
        </p:grpSpPr>
        <p:sp>
          <p:nvSpPr>
            <p:cNvPr id="924" name="Google Shape;924;p48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925" name="Google Shape;925;p48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926" name="Google Shape;926;p48"/>
          <p:cNvSpPr txBox="1"/>
          <p:nvPr/>
        </p:nvSpPr>
        <p:spPr>
          <a:xfrm>
            <a:off x="992700" y="3146250"/>
            <a:ext cx="4075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implementation and results of the Analysis Grand Challenge with a fully Pythonic </a:t>
            </a:r>
            <a:r>
              <a:rPr lang="en" sz="1200" b="1" u="sng" dirty="0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RDataFrame</a:t>
            </a:r>
            <a:r>
              <a:rPr lang="en" sz="1200" b="1" dirty="0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1200" b="1" dirty="0">
                <a:solidFill>
                  <a:srgbClr val="0696E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(Vincenzo Eduardo </a:t>
            </a:r>
            <a:r>
              <a:rPr lang="en" sz="1200" b="1" dirty="0" err="1">
                <a:solidFill>
                  <a:srgbClr val="0696E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Padulano</a:t>
            </a:r>
            <a:r>
              <a:rPr lang="en" sz="1200" b="1" dirty="0">
                <a:solidFill>
                  <a:srgbClr val="0696E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)</a:t>
            </a:r>
            <a:endParaRPr sz="1200" b="1" dirty="0">
              <a:solidFill>
                <a:srgbClr val="0696E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927" name="Google Shape;927;p48"/>
          <p:cNvGrpSpPr/>
          <p:nvPr/>
        </p:nvGrpSpPr>
        <p:grpSpPr>
          <a:xfrm>
            <a:off x="531636" y="4053483"/>
            <a:ext cx="372022" cy="331738"/>
            <a:chOff x="4411970" y="2726085"/>
            <a:chExt cx="118796" cy="193659"/>
          </a:xfrm>
        </p:grpSpPr>
        <p:sp>
          <p:nvSpPr>
            <p:cNvPr id="928" name="Google Shape;928;p48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929" name="Google Shape;929;p48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8D23A"/>
            </a:solidFill>
            <a:ln w="28575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930" name="Google Shape;930;p48"/>
          <p:cNvSpPr txBox="1"/>
          <p:nvPr/>
        </p:nvSpPr>
        <p:spPr>
          <a:xfrm>
            <a:off x="992700" y="3950100"/>
            <a:ext cx="4075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I/O performance studies of analysis workloads on production and dedicated resources at CERN</a:t>
            </a:r>
            <a:r>
              <a:rPr lang="en" sz="1200" b="1">
                <a:solidFill>
                  <a:srgbClr val="C8D23A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" sz="1200" b="1">
                <a:solidFill>
                  <a:srgbClr val="0696E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(Andrea Sciabà)</a:t>
            </a:r>
            <a:endParaRPr sz="1200" b="1">
              <a:solidFill>
                <a:srgbClr val="0696E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4294967295"/>
          </p:nvPr>
        </p:nvSpPr>
        <p:spPr>
          <a:xfrm>
            <a:off x="720000" y="1285775"/>
            <a:ext cx="8271600" cy="25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Demonstrate </a:t>
            </a:r>
            <a:r>
              <a:rPr lang="en" sz="1200" b="1"/>
              <a:t>realistic analysis workflow</a:t>
            </a:r>
            <a:r>
              <a:rPr lang="en" sz="1200"/>
              <a:t> in anticipation of HL-LHC requirements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Task: ttbar cross-section measurement using </a:t>
            </a:r>
            <a:r>
              <a:rPr lang="en" sz="1200" b="1"/>
              <a:t>2015 CMS Open Data</a:t>
            </a:r>
            <a:endParaRPr sz="1200"/>
          </a:p>
          <a:p>
            <a:pPr marL="914400" lvl="1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◆"/>
            </a:pPr>
            <a:r>
              <a:rPr lang="en" sz="1200"/>
              <a:t>Interactive and accessible user interface</a:t>
            </a:r>
            <a:endParaRPr sz="1200"/>
          </a:p>
          <a:p>
            <a:pPr marL="914400" lvl="1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◆"/>
            </a:pPr>
            <a:r>
              <a:rPr lang="en" sz="1200" b="1"/>
              <a:t>Open Data</a:t>
            </a:r>
            <a:r>
              <a:rPr lang="en" sz="1200"/>
              <a:t> - everyone can participate!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➔"/>
            </a:pPr>
            <a:r>
              <a:rPr lang="en" sz="1200"/>
              <a:t>Include all aspects of typical LHC analysis</a:t>
            </a:r>
            <a:endParaRPr sz="1200"/>
          </a:p>
          <a:p>
            <a:pPr marL="914400" lvl="1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◆"/>
            </a:pPr>
            <a:r>
              <a:rPr lang="en" sz="1200"/>
              <a:t>Data access</a:t>
            </a:r>
            <a:endParaRPr sz="1200"/>
          </a:p>
          <a:p>
            <a:pPr marL="914400" lvl="1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◆"/>
            </a:pPr>
            <a:r>
              <a:rPr lang="en" sz="1200"/>
              <a:t>Event selection</a:t>
            </a:r>
            <a:endParaRPr sz="1200"/>
          </a:p>
          <a:p>
            <a:pPr marL="914400" lvl="1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◆"/>
            </a:pPr>
            <a:r>
              <a:rPr lang="en" sz="1200"/>
              <a:t>Histogramming</a:t>
            </a:r>
            <a:endParaRPr sz="1200"/>
          </a:p>
          <a:p>
            <a:pPr marL="914400" lvl="1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◆"/>
            </a:pPr>
            <a:r>
              <a:rPr lang="en" sz="1200"/>
              <a:t>Statistical model building / fitting</a:t>
            </a:r>
            <a:endParaRPr sz="1200"/>
          </a:p>
          <a:p>
            <a:pPr marL="914400" lvl="1" indent="-3048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ts val="1200"/>
              <a:buChar char="◆"/>
            </a:pPr>
            <a:r>
              <a:rPr lang="en" sz="1200"/>
              <a:t>Analysis preservation</a:t>
            </a:r>
            <a:endParaRPr sz="1200"/>
          </a:p>
        </p:txBody>
      </p:sp>
      <p:pic>
        <p:nvPicPr>
          <p:cNvPr id="296" name="Google Shape;2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000" y="3709200"/>
            <a:ext cx="8424003" cy="104065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06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Grand Challenge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"/>
          <p:cNvSpPr txBox="1">
            <a:spLocks noGrp="1"/>
          </p:cNvSpPr>
          <p:nvPr>
            <p:ph type="title"/>
          </p:nvPr>
        </p:nvSpPr>
        <p:spPr>
          <a:xfrm>
            <a:off x="4390875" y="428225"/>
            <a:ext cx="4075500" cy="2529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Machine Learning in HEP Analysis</a:t>
            </a:r>
            <a:endParaRPr sz="3700"/>
          </a:p>
        </p:txBody>
      </p:sp>
      <p:sp>
        <p:nvSpPr>
          <p:cNvPr id="303" name="Google Shape;303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04" name="Google Shape;304;p31"/>
          <p:cNvSpPr txBox="1">
            <a:spLocks noGrp="1"/>
          </p:cNvSpPr>
          <p:nvPr>
            <p:ph type="subTitle" idx="4294967295"/>
          </p:nvPr>
        </p:nvSpPr>
        <p:spPr>
          <a:xfrm>
            <a:off x="102475" y="914050"/>
            <a:ext cx="3638400" cy="38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/>
              <a:t>What is needed for HL-LHC?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Improvement in </a:t>
            </a:r>
            <a:r>
              <a:rPr lang="en" b="1"/>
              <a:t>algorithm performance</a:t>
            </a:r>
            <a:endParaRPr b="1"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Better utilization of </a:t>
            </a:r>
            <a:r>
              <a:rPr lang="en" b="1"/>
              <a:t>computational resources</a:t>
            </a:r>
            <a:endParaRPr b="1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➔"/>
            </a:pPr>
            <a:r>
              <a:rPr lang="en"/>
              <a:t>Machine learning (especially deep learning) can help with this!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➔"/>
            </a:pPr>
            <a:r>
              <a:rPr lang="en"/>
              <a:t>Add ML task to AGC pipeline to reflect developments in HEP analysis</a:t>
            </a:r>
            <a:endParaRPr/>
          </a:p>
        </p:txBody>
      </p:sp>
      <p:grpSp>
        <p:nvGrpSpPr>
          <p:cNvPr id="305" name="Google Shape;305;p31"/>
          <p:cNvGrpSpPr/>
          <p:nvPr/>
        </p:nvGrpSpPr>
        <p:grpSpPr>
          <a:xfrm>
            <a:off x="5671082" y="2807842"/>
            <a:ext cx="1515098" cy="1501990"/>
            <a:chOff x="-22859750" y="2335900"/>
            <a:chExt cx="296950" cy="294375"/>
          </a:xfrm>
        </p:grpSpPr>
        <p:sp>
          <p:nvSpPr>
            <p:cNvPr id="306" name="Google Shape;306;p31"/>
            <p:cNvSpPr/>
            <p:nvPr/>
          </p:nvSpPr>
          <p:spPr>
            <a:xfrm>
              <a:off x="-22859750" y="2335900"/>
              <a:ext cx="296950" cy="294375"/>
            </a:xfrm>
            <a:custGeom>
              <a:avLst/>
              <a:gdLst/>
              <a:ahLst/>
              <a:cxnLst/>
              <a:rect l="l" t="t" r="r" b="b"/>
              <a:pathLst>
                <a:path w="11878" h="11775" extrusionOk="0">
                  <a:moveTo>
                    <a:pt x="7306" y="663"/>
                  </a:moveTo>
                  <a:cubicBezTo>
                    <a:pt x="7389" y="663"/>
                    <a:pt x="7475" y="671"/>
                    <a:pt x="7562" y="685"/>
                  </a:cubicBezTo>
                  <a:cubicBezTo>
                    <a:pt x="7814" y="780"/>
                    <a:pt x="8034" y="937"/>
                    <a:pt x="8192" y="1126"/>
                  </a:cubicBezTo>
                  <a:cubicBezTo>
                    <a:pt x="7908" y="1189"/>
                    <a:pt x="7656" y="1347"/>
                    <a:pt x="7467" y="1567"/>
                  </a:cubicBezTo>
                  <a:cubicBezTo>
                    <a:pt x="7341" y="1662"/>
                    <a:pt x="7341" y="1914"/>
                    <a:pt x="7467" y="2008"/>
                  </a:cubicBezTo>
                  <a:cubicBezTo>
                    <a:pt x="7530" y="2071"/>
                    <a:pt x="7617" y="2103"/>
                    <a:pt x="7703" y="2103"/>
                  </a:cubicBezTo>
                  <a:cubicBezTo>
                    <a:pt x="7790" y="2103"/>
                    <a:pt x="7877" y="2071"/>
                    <a:pt x="7940" y="2008"/>
                  </a:cubicBezTo>
                  <a:cubicBezTo>
                    <a:pt x="8129" y="1819"/>
                    <a:pt x="8412" y="1693"/>
                    <a:pt x="8696" y="1693"/>
                  </a:cubicBezTo>
                  <a:cubicBezTo>
                    <a:pt x="8979" y="1693"/>
                    <a:pt x="9231" y="1819"/>
                    <a:pt x="9452" y="2008"/>
                  </a:cubicBezTo>
                  <a:cubicBezTo>
                    <a:pt x="9767" y="2355"/>
                    <a:pt x="9830" y="2764"/>
                    <a:pt x="9673" y="3174"/>
                  </a:cubicBezTo>
                  <a:cubicBezTo>
                    <a:pt x="9389" y="3237"/>
                    <a:pt x="9137" y="3395"/>
                    <a:pt x="8885" y="3584"/>
                  </a:cubicBezTo>
                  <a:cubicBezTo>
                    <a:pt x="8759" y="3710"/>
                    <a:pt x="8759" y="3962"/>
                    <a:pt x="8885" y="4056"/>
                  </a:cubicBezTo>
                  <a:cubicBezTo>
                    <a:pt x="8948" y="4119"/>
                    <a:pt x="9035" y="4151"/>
                    <a:pt x="9121" y="4151"/>
                  </a:cubicBezTo>
                  <a:cubicBezTo>
                    <a:pt x="9208" y="4151"/>
                    <a:pt x="9294" y="4119"/>
                    <a:pt x="9358" y="4056"/>
                  </a:cubicBezTo>
                  <a:cubicBezTo>
                    <a:pt x="9547" y="3867"/>
                    <a:pt x="9830" y="3741"/>
                    <a:pt x="10114" y="3741"/>
                  </a:cubicBezTo>
                  <a:cubicBezTo>
                    <a:pt x="10397" y="3741"/>
                    <a:pt x="10649" y="3867"/>
                    <a:pt x="10870" y="4056"/>
                  </a:cubicBezTo>
                  <a:cubicBezTo>
                    <a:pt x="11059" y="4277"/>
                    <a:pt x="11185" y="4529"/>
                    <a:pt x="11185" y="4812"/>
                  </a:cubicBezTo>
                  <a:cubicBezTo>
                    <a:pt x="11185" y="5096"/>
                    <a:pt x="11059" y="5379"/>
                    <a:pt x="10870" y="5568"/>
                  </a:cubicBezTo>
                  <a:cubicBezTo>
                    <a:pt x="10649" y="5757"/>
                    <a:pt x="10397" y="5883"/>
                    <a:pt x="10114" y="5883"/>
                  </a:cubicBezTo>
                  <a:cubicBezTo>
                    <a:pt x="9925" y="5883"/>
                    <a:pt x="9767" y="6041"/>
                    <a:pt x="9767" y="6230"/>
                  </a:cubicBezTo>
                  <a:cubicBezTo>
                    <a:pt x="9767" y="6451"/>
                    <a:pt x="9925" y="6608"/>
                    <a:pt x="10114" y="6608"/>
                  </a:cubicBezTo>
                  <a:cubicBezTo>
                    <a:pt x="10429" y="6608"/>
                    <a:pt x="10712" y="6514"/>
                    <a:pt x="10964" y="6356"/>
                  </a:cubicBezTo>
                  <a:cubicBezTo>
                    <a:pt x="11090" y="6514"/>
                    <a:pt x="11122" y="6703"/>
                    <a:pt x="11122" y="6955"/>
                  </a:cubicBezTo>
                  <a:cubicBezTo>
                    <a:pt x="11122" y="7270"/>
                    <a:pt x="11027" y="7553"/>
                    <a:pt x="10807" y="7742"/>
                  </a:cubicBezTo>
                  <a:cubicBezTo>
                    <a:pt x="10618" y="7931"/>
                    <a:pt x="10366" y="8057"/>
                    <a:pt x="10082" y="8057"/>
                  </a:cubicBezTo>
                  <a:cubicBezTo>
                    <a:pt x="9799" y="8057"/>
                    <a:pt x="9515" y="7931"/>
                    <a:pt x="9326" y="7742"/>
                  </a:cubicBezTo>
                  <a:cubicBezTo>
                    <a:pt x="9137" y="7553"/>
                    <a:pt x="9011" y="7270"/>
                    <a:pt x="9011" y="6986"/>
                  </a:cubicBezTo>
                  <a:cubicBezTo>
                    <a:pt x="9011" y="6703"/>
                    <a:pt x="9137" y="6419"/>
                    <a:pt x="9326" y="6230"/>
                  </a:cubicBezTo>
                  <a:cubicBezTo>
                    <a:pt x="9452" y="6104"/>
                    <a:pt x="9452" y="5883"/>
                    <a:pt x="9326" y="5757"/>
                  </a:cubicBezTo>
                  <a:cubicBezTo>
                    <a:pt x="9263" y="5694"/>
                    <a:pt x="9176" y="5663"/>
                    <a:pt x="9090" y="5663"/>
                  </a:cubicBezTo>
                  <a:cubicBezTo>
                    <a:pt x="9003" y="5663"/>
                    <a:pt x="8916" y="5694"/>
                    <a:pt x="8853" y="5757"/>
                  </a:cubicBezTo>
                  <a:cubicBezTo>
                    <a:pt x="8538" y="6072"/>
                    <a:pt x="8349" y="6514"/>
                    <a:pt x="8349" y="6986"/>
                  </a:cubicBezTo>
                  <a:cubicBezTo>
                    <a:pt x="8349" y="7112"/>
                    <a:pt x="8349" y="7207"/>
                    <a:pt x="8381" y="7333"/>
                  </a:cubicBezTo>
                  <a:cubicBezTo>
                    <a:pt x="7562" y="7459"/>
                    <a:pt x="6932" y="8215"/>
                    <a:pt x="6932" y="9034"/>
                  </a:cubicBezTo>
                  <a:cubicBezTo>
                    <a:pt x="6932" y="9223"/>
                    <a:pt x="7089" y="9381"/>
                    <a:pt x="7278" y="9381"/>
                  </a:cubicBezTo>
                  <a:cubicBezTo>
                    <a:pt x="7467" y="9381"/>
                    <a:pt x="7625" y="9223"/>
                    <a:pt x="7625" y="9034"/>
                  </a:cubicBezTo>
                  <a:cubicBezTo>
                    <a:pt x="7625" y="8435"/>
                    <a:pt x="8097" y="8026"/>
                    <a:pt x="8664" y="8026"/>
                  </a:cubicBezTo>
                  <a:lnTo>
                    <a:pt x="8696" y="8026"/>
                  </a:lnTo>
                  <a:cubicBezTo>
                    <a:pt x="8727" y="8089"/>
                    <a:pt x="8822" y="8120"/>
                    <a:pt x="8853" y="8215"/>
                  </a:cubicBezTo>
                  <a:cubicBezTo>
                    <a:pt x="9074" y="8435"/>
                    <a:pt x="9326" y="8561"/>
                    <a:pt x="9641" y="8656"/>
                  </a:cubicBezTo>
                  <a:cubicBezTo>
                    <a:pt x="9673" y="8750"/>
                    <a:pt x="9704" y="8908"/>
                    <a:pt x="9704" y="9034"/>
                  </a:cubicBezTo>
                  <a:cubicBezTo>
                    <a:pt x="9704" y="9507"/>
                    <a:pt x="9452" y="9853"/>
                    <a:pt x="9011" y="10011"/>
                  </a:cubicBezTo>
                  <a:cubicBezTo>
                    <a:pt x="8979" y="9853"/>
                    <a:pt x="8853" y="9759"/>
                    <a:pt x="8664" y="9759"/>
                  </a:cubicBezTo>
                  <a:cubicBezTo>
                    <a:pt x="8444" y="9759"/>
                    <a:pt x="8286" y="9916"/>
                    <a:pt x="8286" y="10105"/>
                  </a:cubicBezTo>
                  <a:cubicBezTo>
                    <a:pt x="8286" y="10704"/>
                    <a:pt x="7814" y="11113"/>
                    <a:pt x="7278" y="11113"/>
                  </a:cubicBezTo>
                  <a:cubicBezTo>
                    <a:pt x="6711" y="11113"/>
                    <a:pt x="6239" y="10641"/>
                    <a:pt x="6239" y="10105"/>
                  </a:cubicBezTo>
                  <a:lnTo>
                    <a:pt x="6239" y="6640"/>
                  </a:lnTo>
                  <a:cubicBezTo>
                    <a:pt x="6522" y="6860"/>
                    <a:pt x="6932" y="6986"/>
                    <a:pt x="7278" y="6986"/>
                  </a:cubicBezTo>
                  <a:cubicBezTo>
                    <a:pt x="7467" y="6986"/>
                    <a:pt x="7625" y="6829"/>
                    <a:pt x="7625" y="6640"/>
                  </a:cubicBezTo>
                  <a:cubicBezTo>
                    <a:pt x="7625" y="6451"/>
                    <a:pt x="7467" y="6293"/>
                    <a:pt x="7278" y="6293"/>
                  </a:cubicBezTo>
                  <a:cubicBezTo>
                    <a:pt x="6680" y="6293"/>
                    <a:pt x="6239" y="5820"/>
                    <a:pt x="6239" y="5253"/>
                  </a:cubicBezTo>
                  <a:lnTo>
                    <a:pt x="6239" y="1788"/>
                  </a:lnTo>
                  <a:lnTo>
                    <a:pt x="6239" y="1756"/>
                  </a:lnTo>
                  <a:lnTo>
                    <a:pt x="6239" y="1725"/>
                  </a:lnTo>
                  <a:cubicBezTo>
                    <a:pt x="6239" y="1441"/>
                    <a:pt x="6365" y="1158"/>
                    <a:pt x="6554" y="969"/>
                  </a:cubicBezTo>
                  <a:cubicBezTo>
                    <a:pt x="6772" y="750"/>
                    <a:pt x="7027" y="663"/>
                    <a:pt x="7306" y="663"/>
                  </a:cubicBezTo>
                  <a:close/>
                  <a:moveTo>
                    <a:pt x="4492" y="726"/>
                  </a:moveTo>
                  <a:cubicBezTo>
                    <a:pt x="4756" y="726"/>
                    <a:pt x="5012" y="813"/>
                    <a:pt x="5230" y="1032"/>
                  </a:cubicBezTo>
                  <a:cubicBezTo>
                    <a:pt x="5419" y="1221"/>
                    <a:pt x="5545" y="1504"/>
                    <a:pt x="5545" y="1788"/>
                  </a:cubicBezTo>
                  <a:lnTo>
                    <a:pt x="5545" y="1819"/>
                  </a:lnTo>
                  <a:lnTo>
                    <a:pt x="5545" y="5285"/>
                  </a:lnTo>
                  <a:cubicBezTo>
                    <a:pt x="5545" y="5883"/>
                    <a:pt x="5073" y="6325"/>
                    <a:pt x="4506" y="6325"/>
                  </a:cubicBezTo>
                  <a:cubicBezTo>
                    <a:pt x="4317" y="6325"/>
                    <a:pt x="4159" y="6482"/>
                    <a:pt x="4159" y="6671"/>
                  </a:cubicBezTo>
                  <a:cubicBezTo>
                    <a:pt x="4159" y="6860"/>
                    <a:pt x="4317" y="7018"/>
                    <a:pt x="4506" y="7018"/>
                  </a:cubicBezTo>
                  <a:cubicBezTo>
                    <a:pt x="4915" y="7018"/>
                    <a:pt x="5262" y="6892"/>
                    <a:pt x="5545" y="6671"/>
                  </a:cubicBezTo>
                  <a:lnTo>
                    <a:pt x="5545" y="10105"/>
                  </a:lnTo>
                  <a:lnTo>
                    <a:pt x="5545" y="10137"/>
                  </a:lnTo>
                  <a:cubicBezTo>
                    <a:pt x="5545" y="10704"/>
                    <a:pt x="5073" y="11176"/>
                    <a:pt x="4506" y="11176"/>
                  </a:cubicBezTo>
                  <a:cubicBezTo>
                    <a:pt x="3939" y="11176"/>
                    <a:pt x="3498" y="10704"/>
                    <a:pt x="3498" y="10137"/>
                  </a:cubicBezTo>
                  <a:cubicBezTo>
                    <a:pt x="3498" y="9948"/>
                    <a:pt x="3340" y="9790"/>
                    <a:pt x="3151" y="9790"/>
                  </a:cubicBezTo>
                  <a:cubicBezTo>
                    <a:pt x="2994" y="9790"/>
                    <a:pt x="2836" y="9916"/>
                    <a:pt x="2773" y="10074"/>
                  </a:cubicBezTo>
                  <a:cubicBezTo>
                    <a:pt x="2395" y="9916"/>
                    <a:pt x="2080" y="9538"/>
                    <a:pt x="2080" y="9065"/>
                  </a:cubicBezTo>
                  <a:cubicBezTo>
                    <a:pt x="2080" y="8908"/>
                    <a:pt x="2111" y="8813"/>
                    <a:pt x="2143" y="8687"/>
                  </a:cubicBezTo>
                  <a:cubicBezTo>
                    <a:pt x="2426" y="8593"/>
                    <a:pt x="2710" y="8435"/>
                    <a:pt x="2930" y="8246"/>
                  </a:cubicBezTo>
                  <a:cubicBezTo>
                    <a:pt x="2994" y="8215"/>
                    <a:pt x="3057" y="8120"/>
                    <a:pt x="3088" y="8057"/>
                  </a:cubicBezTo>
                  <a:lnTo>
                    <a:pt x="3151" y="8057"/>
                  </a:lnTo>
                  <a:cubicBezTo>
                    <a:pt x="3718" y="8057"/>
                    <a:pt x="4159" y="8530"/>
                    <a:pt x="4159" y="9065"/>
                  </a:cubicBezTo>
                  <a:cubicBezTo>
                    <a:pt x="4159" y="9286"/>
                    <a:pt x="4317" y="9444"/>
                    <a:pt x="4506" y="9444"/>
                  </a:cubicBezTo>
                  <a:cubicBezTo>
                    <a:pt x="4726" y="9444"/>
                    <a:pt x="4884" y="9286"/>
                    <a:pt x="4884" y="9065"/>
                  </a:cubicBezTo>
                  <a:cubicBezTo>
                    <a:pt x="4884" y="8215"/>
                    <a:pt x="4254" y="7490"/>
                    <a:pt x="3403" y="7396"/>
                  </a:cubicBezTo>
                  <a:cubicBezTo>
                    <a:pt x="3466" y="7270"/>
                    <a:pt x="3466" y="7144"/>
                    <a:pt x="3466" y="7018"/>
                  </a:cubicBezTo>
                  <a:cubicBezTo>
                    <a:pt x="3466" y="6545"/>
                    <a:pt x="3246" y="6104"/>
                    <a:pt x="2930" y="5820"/>
                  </a:cubicBezTo>
                  <a:cubicBezTo>
                    <a:pt x="2883" y="5757"/>
                    <a:pt x="2797" y="5726"/>
                    <a:pt x="2706" y="5726"/>
                  </a:cubicBezTo>
                  <a:cubicBezTo>
                    <a:pt x="2615" y="5726"/>
                    <a:pt x="2521" y="5757"/>
                    <a:pt x="2458" y="5820"/>
                  </a:cubicBezTo>
                  <a:cubicBezTo>
                    <a:pt x="2363" y="5915"/>
                    <a:pt x="2363" y="6167"/>
                    <a:pt x="2458" y="6262"/>
                  </a:cubicBezTo>
                  <a:cubicBezTo>
                    <a:pt x="2678" y="6482"/>
                    <a:pt x="2773" y="6734"/>
                    <a:pt x="2773" y="7018"/>
                  </a:cubicBezTo>
                  <a:cubicBezTo>
                    <a:pt x="2773" y="7301"/>
                    <a:pt x="2678" y="7585"/>
                    <a:pt x="2458" y="7774"/>
                  </a:cubicBezTo>
                  <a:cubicBezTo>
                    <a:pt x="2269" y="7963"/>
                    <a:pt x="1985" y="8089"/>
                    <a:pt x="1733" y="8089"/>
                  </a:cubicBezTo>
                  <a:cubicBezTo>
                    <a:pt x="1450" y="8089"/>
                    <a:pt x="1166" y="7963"/>
                    <a:pt x="977" y="7774"/>
                  </a:cubicBezTo>
                  <a:cubicBezTo>
                    <a:pt x="788" y="7585"/>
                    <a:pt x="662" y="7301"/>
                    <a:pt x="662" y="7018"/>
                  </a:cubicBezTo>
                  <a:cubicBezTo>
                    <a:pt x="662" y="6829"/>
                    <a:pt x="725" y="6640"/>
                    <a:pt x="820" y="6419"/>
                  </a:cubicBezTo>
                  <a:cubicBezTo>
                    <a:pt x="1103" y="6608"/>
                    <a:pt x="1355" y="6671"/>
                    <a:pt x="1670" y="6671"/>
                  </a:cubicBezTo>
                  <a:cubicBezTo>
                    <a:pt x="1891" y="6671"/>
                    <a:pt x="2048" y="6514"/>
                    <a:pt x="2048" y="6325"/>
                  </a:cubicBezTo>
                  <a:cubicBezTo>
                    <a:pt x="2048" y="6104"/>
                    <a:pt x="1891" y="5946"/>
                    <a:pt x="1670" y="5946"/>
                  </a:cubicBezTo>
                  <a:cubicBezTo>
                    <a:pt x="1418" y="5946"/>
                    <a:pt x="1135" y="5852"/>
                    <a:pt x="946" y="5631"/>
                  </a:cubicBezTo>
                  <a:cubicBezTo>
                    <a:pt x="725" y="5442"/>
                    <a:pt x="631" y="5159"/>
                    <a:pt x="631" y="4907"/>
                  </a:cubicBezTo>
                  <a:cubicBezTo>
                    <a:pt x="631" y="4623"/>
                    <a:pt x="725" y="4340"/>
                    <a:pt x="946" y="4151"/>
                  </a:cubicBezTo>
                  <a:cubicBezTo>
                    <a:pt x="1135" y="3962"/>
                    <a:pt x="1418" y="3836"/>
                    <a:pt x="1670" y="3836"/>
                  </a:cubicBezTo>
                  <a:cubicBezTo>
                    <a:pt x="1954" y="3836"/>
                    <a:pt x="2237" y="3962"/>
                    <a:pt x="2426" y="4151"/>
                  </a:cubicBezTo>
                  <a:cubicBezTo>
                    <a:pt x="2489" y="4214"/>
                    <a:pt x="2576" y="4245"/>
                    <a:pt x="2663" y="4245"/>
                  </a:cubicBezTo>
                  <a:cubicBezTo>
                    <a:pt x="2749" y="4245"/>
                    <a:pt x="2836" y="4214"/>
                    <a:pt x="2899" y="4151"/>
                  </a:cubicBezTo>
                  <a:cubicBezTo>
                    <a:pt x="3025" y="4025"/>
                    <a:pt x="3025" y="3804"/>
                    <a:pt x="2899" y="3678"/>
                  </a:cubicBezTo>
                  <a:cubicBezTo>
                    <a:pt x="2678" y="3426"/>
                    <a:pt x="2426" y="3332"/>
                    <a:pt x="2111" y="3237"/>
                  </a:cubicBezTo>
                  <a:cubicBezTo>
                    <a:pt x="1954" y="2859"/>
                    <a:pt x="2048" y="2418"/>
                    <a:pt x="2363" y="2103"/>
                  </a:cubicBezTo>
                  <a:cubicBezTo>
                    <a:pt x="2552" y="1914"/>
                    <a:pt x="2836" y="1788"/>
                    <a:pt x="3088" y="1788"/>
                  </a:cubicBezTo>
                  <a:cubicBezTo>
                    <a:pt x="3372" y="1788"/>
                    <a:pt x="3655" y="1914"/>
                    <a:pt x="3844" y="2103"/>
                  </a:cubicBezTo>
                  <a:cubicBezTo>
                    <a:pt x="3907" y="2166"/>
                    <a:pt x="3994" y="2197"/>
                    <a:pt x="4080" y="2197"/>
                  </a:cubicBezTo>
                  <a:cubicBezTo>
                    <a:pt x="4167" y="2197"/>
                    <a:pt x="4254" y="2166"/>
                    <a:pt x="4317" y="2103"/>
                  </a:cubicBezTo>
                  <a:cubicBezTo>
                    <a:pt x="4443" y="1977"/>
                    <a:pt x="4443" y="1756"/>
                    <a:pt x="4317" y="1630"/>
                  </a:cubicBezTo>
                  <a:cubicBezTo>
                    <a:pt x="4128" y="1441"/>
                    <a:pt x="3876" y="1284"/>
                    <a:pt x="3624" y="1189"/>
                  </a:cubicBezTo>
                  <a:cubicBezTo>
                    <a:pt x="3781" y="969"/>
                    <a:pt x="3970" y="811"/>
                    <a:pt x="4254" y="748"/>
                  </a:cubicBezTo>
                  <a:cubicBezTo>
                    <a:pt x="4333" y="734"/>
                    <a:pt x="4413" y="726"/>
                    <a:pt x="4492" y="726"/>
                  </a:cubicBezTo>
                  <a:close/>
                  <a:moveTo>
                    <a:pt x="7254" y="0"/>
                  </a:moveTo>
                  <a:cubicBezTo>
                    <a:pt x="6817" y="0"/>
                    <a:pt x="6387" y="190"/>
                    <a:pt x="6049" y="528"/>
                  </a:cubicBezTo>
                  <a:cubicBezTo>
                    <a:pt x="6018" y="559"/>
                    <a:pt x="5923" y="654"/>
                    <a:pt x="5892" y="717"/>
                  </a:cubicBezTo>
                  <a:cubicBezTo>
                    <a:pt x="5860" y="654"/>
                    <a:pt x="5766" y="622"/>
                    <a:pt x="5734" y="528"/>
                  </a:cubicBezTo>
                  <a:cubicBezTo>
                    <a:pt x="5391" y="185"/>
                    <a:pt x="4972" y="13"/>
                    <a:pt x="4521" y="13"/>
                  </a:cubicBezTo>
                  <a:cubicBezTo>
                    <a:pt x="4392" y="13"/>
                    <a:pt x="4261" y="27"/>
                    <a:pt x="4128" y="55"/>
                  </a:cubicBezTo>
                  <a:cubicBezTo>
                    <a:pt x="3561" y="181"/>
                    <a:pt x="3151" y="559"/>
                    <a:pt x="2899" y="1126"/>
                  </a:cubicBezTo>
                  <a:cubicBezTo>
                    <a:pt x="2552" y="1158"/>
                    <a:pt x="2206" y="1347"/>
                    <a:pt x="1922" y="1599"/>
                  </a:cubicBezTo>
                  <a:cubicBezTo>
                    <a:pt x="1481" y="2040"/>
                    <a:pt x="1324" y="2607"/>
                    <a:pt x="1450" y="3206"/>
                  </a:cubicBezTo>
                  <a:cubicBezTo>
                    <a:pt x="1103" y="3237"/>
                    <a:pt x="788" y="3458"/>
                    <a:pt x="505" y="3678"/>
                  </a:cubicBezTo>
                  <a:cubicBezTo>
                    <a:pt x="190" y="3993"/>
                    <a:pt x="1" y="4434"/>
                    <a:pt x="1" y="4907"/>
                  </a:cubicBezTo>
                  <a:cubicBezTo>
                    <a:pt x="1" y="5285"/>
                    <a:pt x="127" y="5663"/>
                    <a:pt x="347" y="5915"/>
                  </a:cubicBezTo>
                  <a:cubicBezTo>
                    <a:pt x="127" y="6230"/>
                    <a:pt x="1" y="6608"/>
                    <a:pt x="1" y="6955"/>
                  </a:cubicBezTo>
                  <a:cubicBezTo>
                    <a:pt x="1" y="7427"/>
                    <a:pt x="190" y="7868"/>
                    <a:pt x="505" y="8183"/>
                  </a:cubicBezTo>
                  <a:cubicBezTo>
                    <a:pt x="788" y="8435"/>
                    <a:pt x="1103" y="8593"/>
                    <a:pt x="1450" y="8624"/>
                  </a:cubicBezTo>
                  <a:cubicBezTo>
                    <a:pt x="1418" y="8750"/>
                    <a:pt x="1418" y="8876"/>
                    <a:pt x="1418" y="9002"/>
                  </a:cubicBezTo>
                  <a:cubicBezTo>
                    <a:pt x="1418" y="9916"/>
                    <a:pt x="2080" y="10609"/>
                    <a:pt x="2962" y="10735"/>
                  </a:cubicBezTo>
                  <a:cubicBezTo>
                    <a:pt x="3214" y="11365"/>
                    <a:pt x="3813" y="11775"/>
                    <a:pt x="4569" y="11775"/>
                  </a:cubicBezTo>
                  <a:cubicBezTo>
                    <a:pt x="5104" y="11775"/>
                    <a:pt x="5640" y="11523"/>
                    <a:pt x="5955" y="11082"/>
                  </a:cubicBezTo>
                  <a:cubicBezTo>
                    <a:pt x="6270" y="11523"/>
                    <a:pt x="6774" y="11775"/>
                    <a:pt x="7310" y="11775"/>
                  </a:cubicBezTo>
                  <a:cubicBezTo>
                    <a:pt x="8034" y="11775"/>
                    <a:pt x="8664" y="11365"/>
                    <a:pt x="8948" y="10735"/>
                  </a:cubicBezTo>
                  <a:cubicBezTo>
                    <a:pt x="9799" y="10609"/>
                    <a:pt x="10460" y="9916"/>
                    <a:pt x="10460" y="9002"/>
                  </a:cubicBezTo>
                  <a:cubicBezTo>
                    <a:pt x="10460" y="8876"/>
                    <a:pt x="10460" y="8750"/>
                    <a:pt x="10429" y="8624"/>
                  </a:cubicBezTo>
                  <a:cubicBezTo>
                    <a:pt x="10775" y="8593"/>
                    <a:pt x="11090" y="8404"/>
                    <a:pt x="11374" y="8183"/>
                  </a:cubicBezTo>
                  <a:cubicBezTo>
                    <a:pt x="11689" y="7837"/>
                    <a:pt x="11878" y="7427"/>
                    <a:pt x="11878" y="6955"/>
                  </a:cubicBezTo>
                  <a:cubicBezTo>
                    <a:pt x="11878" y="6545"/>
                    <a:pt x="11783" y="6199"/>
                    <a:pt x="11531" y="5915"/>
                  </a:cubicBezTo>
                  <a:cubicBezTo>
                    <a:pt x="11689" y="5663"/>
                    <a:pt x="11815" y="5285"/>
                    <a:pt x="11815" y="4907"/>
                  </a:cubicBezTo>
                  <a:cubicBezTo>
                    <a:pt x="11815" y="4434"/>
                    <a:pt x="11594" y="3993"/>
                    <a:pt x="11279" y="3678"/>
                  </a:cubicBezTo>
                  <a:cubicBezTo>
                    <a:pt x="11027" y="3395"/>
                    <a:pt x="10712" y="3237"/>
                    <a:pt x="10334" y="3206"/>
                  </a:cubicBezTo>
                  <a:cubicBezTo>
                    <a:pt x="10460" y="2670"/>
                    <a:pt x="10303" y="2040"/>
                    <a:pt x="9862" y="1599"/>
                  </a:cubicBezTo>
                  <a:cubicBezTo>
                    <a:pt x="9610" y="1315"/>
                    <a:pt x="9231" y="1158"/>
                    <a:pt x="8885" y="1126"/>
                  </a:cubicBezTo>
                  <a:cubicBezTo>
                    <a:pt x="8664" y="559"/>
                    <a:pt x="8223" y="181"/>
                    <a:pt x="7656" y="55"/>
                  </a:cubicBezTo>
                  <a:cubicBezTo>
                    <a:pt x="7523" y="18"/>
                    <a:pt x="7388" y="0"/>
                    <a:pt x="7254" y="0"/>
                  </a:cubicBezTo>
                  <a:close/>
                </a:path>
              </a:pathLst>
            </a:custGeom>
            <a:solidFill>
              <a:srgbClr val="C8D23A"/>
            </a:solidFill>
            <a:ln w="19050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-22685675" y="2408150"/>
              <a:ext cx="27575" cy="66175"/>
            </a:xfrm>
            <a:custGeom>
              <a:avLst/>
              <a:gdLst/>
              <a:ahLst/>
              <a:cxnLst/>
              <a:rect l="l" t="t" r="r" b="b"/>
              <a:pathLst>
                <a:path w="1103" h="2647" extrusionOk="0">
                  <a:moveTo>
                    <a:pt x="740" y="1"/>
                  </a:moveTo>
                  <a:cubicBezTo>
                    <a:pt x="654" y="1"/>
                    <a:pt x="567" y="32"/>
                    <a:pt x="504" y="95"/>
                  </a:cubicBezTo>
                  <a:cubicBezTo>
                    <a:pt x="189" y="410"/>
                    <a:pt x="0" y="820"/>
                    <a:pt x="0" y="1292"/>
                  </a:cubicBezTo>
                  <a:cubicBezTo>
                    <a:pt x="0" y="1765"/>
                    <a:pt x="189" y="2206"/>
                    <a:pt x="504" y="2521"/>
                  </a:cubicBezTo>
                  <a:cubicBezTo>
                    <a:pt x="599" y="2584"/>
                    <a:pt x="662" y="2647"/>
                    <a:pt x="756" y="2647"/>
                  </a:cubicBezTo>
                  <a:cubicBezTo>
                    <a:pt x="819" y="2647"/>
                    <a:pt x="945" y="2615"/>
                    <a:pt x="977" y="2521"/>
                  </a:cubicBezTo>
                  <a:cubicBezTo>
                    <a:pt x="1103" y="2395"/>
                    <a:pt x="1103" y="2174"/>
                    <a:pt x="977" y="2048"/>
                  </a:cubicBezTo>
                  <a:cubicBezTo>
                    <a:pt x="788" y="1859"/>
                    <a:pt x="662" y="1576"/>
                    <a:pt x="662" y="1292"/>
                  </a:cubicBezTo>
                  <a:cubicBezTo>
                    <a:pt x="662" y="1040"/>
                    <a:pt x="788" y="757"/>
                    <a:pt x="977" y="536"/>
                  </a:cubicBezTo>
                  <a:cubicBezTo>
                    <a:pt x="1103" y="442"/>
                    <a:pt x="1103" y="253"/>
                    <a:pt x="977" y="95"/>
                  </a:cubicBezTo>
                  <a:cubicBezTo>
                    <a:pt x="914" y="32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C8D23A"/>
            </a:solidFill>
            <a:ln w="19050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-22766800" y="2408950"/>
              <a:ext cx="27575" cy="66175"/>
            </a:xfrm>
            <a:custGeom>
              <a:avLst/>
              <a:gdLst/>
              <a:ahLst/>
              <a:cxnLst/>
              <a:rect l="l" t="t" r="r" b="b"/>
              <a:pathLst>
                <a:path w="1103" h="2647" extrusionOk="0">
                  <a:moveTo>
                    <a:pt x="362" y="0"/>
                  </a:moveTo>
                  <a:cubicBezTo>
                    <a:pt x="276" y="0"/>
                    <a:pt x="189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cubicBezTo>
                    <a:pt x="315" y="756"/>
                    <a:pt x="441" y="1040"/>
                    <a:pt x="441" y="1323"/>
                  </a:cubicBezTo>
                  <a:cubicBezTo>
                    <a:pt x="441" y="1575"/>
                    <a:pt x="315" y="1859"/>
                    <a:pt x="126" y="2048"/>
                  </a:cubicBezTo>
                  <a:cubicBezTo>
                    <a:pt x="0" y="2174"/>
                    <a:pt x="0" y="2426"/>
                    <a:pt x="126" y="2520"/>
                  </a:cubicBezTo>
                  <a:cubicBezTo>
                    <a:pt x="221" y="2615"/>
                    <a:pt x="284" y="2646"/>
                    <a:pt x="378" y="2646"/>
                  </a:cubicBezTo>
                  <a:cubicBezTo>
                    <a:pt x="441" y="2646"/>
                    <a:pt x="567" y="2615"/>
                    <a:pt x="599" y="2520"/>
                  </a:cubicBezTo>
                  <a:cubicBezTo>
                    <a:pt x="977" y="2174"/>
                    <a:pt x="1103" y="1733"/>
                    <a:pt x="1103" y="1323"/>
                  </a:cubicBezTo>
                  <a:cubicBezTo>
                    <a:pt x="1103" y="851"/>
                    <a:pt x="914" y="410"/>
                    <a:pt x="599" y="95"/>
                  </a:cubicBezTo>
                  <a:cubicBezTo>
                    <a:pt x="536" y="32"/>
                    <a:pt x="449" y="0"/>
                    <a:pt x="362" y="0"/>
                  </a:cubicBezTo>
                  <a:close/>
                </a:path>
              </a:pathLst>
            </a:custGeom>
            <a:solidFill>
              <a:srgbClr val="C8D23A"/>
            </a:solidFill>
            <a:ln w="19050" cap="flat" cmpd="sng">
              <a:solidFill>
                <a:srgbClr val="0082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600150" y="445025"/>
            <a:ext cx="79437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Grand Challenge + ML</a:t>
            </a:r>
            <a:endParaRPr/>
          </a:p>
        </p:txBody>
      </p:sp>
      <p:pic>
        <p:nvPicPr>
          <p:cNvPr id="315" name="Google Shape;3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850" y="2516812"/>
            <a:ext cx="1531549" cy="87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D6AE05-B047-39FA-C4F6-26B3EC49376A}"/>
              </a:ext>
            </a:extLst>
          </p:cNvPr>
          <p:cNvGrpSpPr/>
          <p:nvPr/>
        </p:nvGrpSpPr>
        <p:grpSpPr>
          <a:xfrm>
            <a:off x="2879950" y="2516788"/>
            <a:ext cx="4848065" cy="872950"/>
            <a:chOff x="2879950" y="2516788"/>
            <a:chExt cx="4848065" cy="872950"/>
          </a:xfrm>
        </p:grpSpPr>
        <p:pic>
          <p:nvPicPr>
            <p:cNvPr id="314" name="Google Shape;314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27905" y="2726261"/>
              <a:ext cx="500110" cy="5001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79950" y="2516788"/>
              <a:ext cx="4266865" cy="872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0" name="Google Shape;32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4710" y="2516788"/>
            <a:ext cx="1811378" cy="87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C462898-A5C1-E1FE-22FA-3CDC27E90BE1}"/>
              </a:ext>
            </a:extLst>
          </p:cNvPr>
          <p:cNvGrpSpPr/>
          <p:nvPr/>
        </p:nvGrpSpPr>
        <p:grpSpPr>
          <a:xfrm>
            <a:off x="890979" y="2535881"/>
            <a:ext cx="7699006" cy="853857"/>
            <a:chOff x="890979" y="2535881"/>
            <a:chExt cx="7699006" cy="853857"/>
          </a:xfrm>
        </p:grpSpPr>
        <p:pic>
          <p:nvPicPr>
            <p:cNvPr id="3" name="Google Shape;333;p33">
              <a:extLst>
                <a:ext uri="{FF2B5EF4-FFF2-40B4-BE49-F238E27FC236}">
                  <a16:creationId xmlns:a16="http://schemas.microsoft.com/office/drawing/2014/main" id="{3276FB9C-412A-57BE-F8E5-5AFF9DF31A4F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90979" y="2535881"/>
              <a:ext cx="7051246" cy="853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334;p33">
              <a:extLst>
                <a:ext uri="{FF2B5EF4-FFF2-40B4-BE49-F238E27FC236}">
                  <a16:creationId xmlns:a16="http://schemas.microsoft.com/office/drawing/2014/main" id="{2114CEBE-C83B-75FF-8B03-967AEE37A84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89875" y="2703210"/>
              <a:ext cx="500110" cy="5001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899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07431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10487 0.000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0.01424 0.184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9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>
            <a:spLocks noGrp="1"/>
          </p:cNvSpPr>
          <p:nvPr>
            <p:ph type="title"/>
          </p:nvPr>
        </p:nvSpPr>
        <p:spPr>
          <a:xfrm>
            <a:off x="600150" y="445025"/>
            <a:ext cx="79437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Grand Challenge + ML</a:t>
            </a:r>
            <a:endParaRPr/>
          </a:p>
        </p:txBody>
      </p:sp>
      <p:grpSp>
        <p:nvGrpSpPr>
          <p:cNvPr id="329" name="Google Shape;329;p33"/>
          <p:cNvGrpSpPr/>
          <p:nvPr/>
        </p:nvGrpSpPr>
        <p:grpSpPr>
          <a:xfrm>
            <a:off x="3279615" y="2669952"/>
            <a:ext cx="745048" cy="854037"/>
            <a:chOff x="3279615" y="2669952"/>
            <a:chExt cx="745048" cy="854037"/>
          </a:xfrm>
        </p:grpSpPr>
        <p:sp>
          <p:nvSpPr>
            <p:cNvPr id="330" name="Google Shape;330;p33"/>
            <p:cNvSpPr/>
            <p:nvPr/>
          </p:nvSpPr>
          <p:spPr>
            <a:xfrm>
              <a:off x="3279615" y="2669952"/>
              <a:ext cx="745048" cy="854037"/>
            </a:xfrm>
            <a:prstGeom prst="parallelogram">
              <a:avLst>
                <a:gd name="adj" fmla="val 71482"/>
              </a:avLst>
            </a:prstGeom>
            <a:gradFill>
              <a:gsLst>
                <a:gs pos="0">
                  <a:srgbClr val="C8D23A"/>
                </a:gs>
                <a:gs pos="100000">
                  <a:srgbClr val="0076BA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31" name="Google Shape;331;p33"/>
            <p:cNvCxnSpPr/>
            <p:nvPr/>
          </p:nvCxnSpPr>
          <p:spPr>
            <a:xfrm flipH="1">
              <a:off x="3494772" y="2893855"/>
              <a:ext cx="280089" cy="452654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332" name="Google Shape;33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042" y="1891360"/>
            <a:ext cx="3843328" cy="85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244" y="3457310"/>
            <a:ext cx="7051246" cy="853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1643" y="3630761"/>
            <a:ext cx="500110" cy="50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2262" y="1232023"/>
            <a:ext cx="280185" cy="44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678" y="1330084"/>
            <a:ext cx="525137" cy="25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65124" y="1229294"/>
            <a:ext cx="649227" cy="2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5646" y="1233513"/>
            <a:ext cx="649228" cy="250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78001" y="1065918"/>
            <a:ext cx="1090612" cy="61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36998" y="1234036"/>
            <a:ext cx="585764" cy="22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21181" y="2799993"/>
            <a:ext cx="906746" cy="2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07734" y="2818687"/>
            <a:ext cx="585747" cy="243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5143" y="4658591"/>
            <a:ext cx="298003" cy="47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62228" y="4841345"/>
            <a:ext cx="432670" cy="24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10081" y="4658580"/>
            <a:ext cx="378422" cy="44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824002" y="4706732"/>
            <a:ext cx="585746" cy="26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537025" y="4706716"/>
            <a:ext cx="500114" cy="35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37020" y="4577902"/>
            <a:ext cx="1090612" cy="61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764164" y="4688600"/>
            <a:ext cx="432643" cy="4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3"/>
          <p:cNvPicPr preferRelativeResize="0"/>
          <p:nvPr/>
        </p:nvPicPr>
        <p:blipFill rotWithShape="1">
          <a:blip r:embed="rId19">
            <a:alphaModFix/>
          </a:blip>
          <a:srcRect l="15186" t="24736" r="13210" b="18357"/>
          <a:stretch/>
        </p:blipFill>
        <p:spPr>
          <a:xfrm>
            <a:off x="8430689" y="4723327"/>
            <a:ext cx="432643" cy="34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362" y="4577906"/>
            <a:ext cx="525137" cy="25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79804" y="4658726"/>
            <a:ext cx="649227" cy="25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FE56B9-2A90-0C2E-6B30-9A08897B8B3A}"/>
              </a:ext>
            </a:extLst>
          </p:cNvPr>
          <p:cNvGrpSpPr/>
          <p:nvPr/>
        </p:nvGrpSpPr>
        <p:grpSpPr>
          <a:xfrm>
            <a:off x="723695" y="1483716"/>
            <a:ext cx="7754323" cy="3219587"/>
            <a:chOff x="723695" y="1483716"/>
            <a:chExt cx="7754323" cy="32195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6707AD5-AABF-829F-1F07-FD80E2E4F245}"/>
                </a:ext>
              </a:extLst>
            </p:cNvPr>
            <p:cNvGrpSpPr/>
            <p:nvPr/>
          </p:nvGrpSpPr>
          <p:grpSpPr>
            <a:xfrm>
              <a:off x="723695" y="1483716"/>
              <a:ext cx="6889506" cy="3175003"/>
              <a:chOff x="723695" y="1483716"/>
              <a:chExt cx="6889506" cy="3175003"/>
            </a:xfrm>
          </p:grpSpPr>
          <p:pic>
            <p:nvPicPr>
              <p:cNvPr id="326" name="Google Shape;326;p33"/>
              <p:cNvPicPr preferRelativeResize="0"/>
              <p:nvPr/>
            </p:nvPicPr>
            <p:blipFill>
              <a:blip r:embed="rId20">
                <a:alphaModFix/>
              </a:blip>
              <a:stretch>
                <a:fillRect/>
              </a:stretch>
            </p:blipFill>
            <p:spPr>
              <a:xfrm>
                <a:off x="1034423" y="4205795"/>
                <a:ext cx="6578778" cy="4529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7" name="Google Shape;327;p33"/>
              <p:cNvPicPr preferRelativeResize="0"/>
              <p:nvPr/>
            </p:nvPicPr>
            <p:blipFill>
              <a:blip r:embed="rId21">
                <a:alphaModFix/>
              </a:blip>
              <a:stretch>
                <a:fillRect/>
              </a:stretch>
            </p:blipFill>
            <p:spPr>
              <a:xfrm>
                <a:off x="1761977" y="3116528"/>
                <a:ext cx="4806190" cy="4529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8" name="Google Shape;328;p33"/>
              <p:cNvPicPr preferRelativeResize="0"/>
              <p:nvPr/>
            </p:nvPicPr>
            <p:blipFill>
              <a:blip r:embed="rId22">
                <a:alphaModFix/>
              </a:blip>
              <a:stretch>
                <a:fillRect/>
              </a:stretch>
            </p:blipFill>
            <p:spPr>
              <a:xfrm>
                <a:off x="723695" y="1483716"/>
                <a:ext cx="3736023" cy="6621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3" name="Google Shape;353;p33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7764179" y="4250687"/>
              <a:ext cx="713839" cy="4526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4" name="Google Shape;354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4"/>
          <p:cNvSpPr txBox="1">
            <a:spLocks noGrp="1"/>
          </p:cNvSpPr>
          <p:nvPr>
            <p:ph type="title" idx="4294967295"/>
          </p:nvPr>
        </p:nvSpPr>
        <p:spPr>
          <a:xfrm>
            <a:off x="4644950" y="313613"/>
            <a:ext cx="4206000" cy="1413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Machine Learning Task</a:t>
            </a:r>
            <a:endParaRPr sz="3900"/>
          </a:p>
        </p:txBody>
      </p:sp>
      <p:sp>
        <p:nvSpPr>
          <p:cNvPr id="360" name="Google Shape;360;p34"/>
          <p:cNvSpPr txBox="1">
            <a:spLocks noGrp="1"/>
          </p:cNvSpPr>
          <p:nvPr>
            <p:ph type="subTitle" idx="4294967295"/>
          </p:nvPr>
        </p:nvSpPr>
        <p:spPr>
          <a:xfrm>
            <a:off x="4644950" y="1950788"/>
            <a:ext cx="4206000" cy="28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/>
              <a:t>Assign jets to their parent partons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➔"/>
            </a:pPr>
            <a:r>
              <a:rPr lang="en"/>
              <a:t>Allows us to approximate observables such as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Mass of top quark </a:t>
            </a:r>
            <a:r>
              <a:rPr lang="en">
                <a:solidFill>
                  <a:schemeClr val="accent3"/>
                </a:solidFill>
              </a:rPr>
              <a:t>(combined mass of b</a:t>
            </a:r>
            <a:r>
              <a:rPr lang="en" baseline="-25000">
                <a:solidFill>
                  <a:schemeClr val="accent3"/>
                </a:solidFill>
              </a:rPr>
              <a:t>top-had</a:t>
            </a:r>
            <a:r>
              <a:rPr lang="en">
                <a:solidFill>
                  <a:schemeClr val="accent3"/>
                </a:solidFill>
              </a:rPr>
              <a:t> and two W jets)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◆"/>
            </a:pPr>
            <a:r>
              <a:rPr lang="en"/>
              <a:t>Angle between top</a:t>
            </a:r>
            <a:r>
              <a:rPr lang="en" baseline="-25000"/>
              <a:t>lepton</a:t>
            </a:r>
            <a:r>
              <a:rPr lang="en"/>
              <a:t> jet and lepton </a:t>
            </a:r>
            <a:r>
              <a:rPr lang="en">
                <a:solidFill>
                  <a:schemeClr val="accent3"/>
                </a:solidFill>
              </a:rPr>
              <a:t>(Δɸ)</a:t>
            </a:r>
            <a:endParaRPr/>
          </a:p>
        </p:txBody>
      </p:sp>
      <p:cxnSp>
        <p:nvCxnSpPr>
          <p:cNvPr id="361" name="Google Shape;361;p34"/>
          <p:cNvCxnSpPr>
            <a:stCxn id="362" idx="5"/>
            <a:endCxn id="363" idx="1"/>
          </p:cNvCxnSpPr>
          <p:nvPr/>
        </p:nvCxnSpPr>
        <p:spPr>
          <a:xfrm>
            <a:off x="2463102" y="2526722"/>
            <a:ext cx="202800" cy="150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4" name="Google Shape;364;p34"/>
          <p:cNvCxnSpPr>
            <a:stCxn id="362" idx="3"/>
            <a:endCxn id="365" idx="7"/>
          </p:cNvCxnSpPr>
          <p:nvPr/>
        </p:nvCxnSpPr>
        <p:spPr>
          <a:xfrm flipH="1">
            <a:off x="2014940" y="2526722"/>
            <a:ext cx="202800" cy="150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6" name="Google Shape;366;p34"/>
          <p:cNvCxnSpPr>
            <a:stCxn id="365" idx="4"/>
            <a:endCxn id="367" idx="0"/>
          </p:cNvCxnSpPr>
          <p:nvPr/>
        </p:nvCxnSpPr>
        <p:spPr>
          <a:xfrm>
            <a:off x="1892129" y="2979716"/>
            <a:ext cx="0" cy="1884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8" name="Google Shape;368;p34"/>
          <p:cNvCxnSpPr>
            <a:stCxn id="365" idx="3"/>
            <a:endCxn id="369" idx="7"/>
          </p:cNvCxnSpPr>
          <p:nvPr/>
        </p:nvCxnSpPr>
        <p:spPr>
          <a:xfrm flipH="1">
            <a:off x="1566648" y="2927826"/>
            <a:ext cx="202800" cy="603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0" name="Google Shape;370;p34"/>
          <p:cNvCxnSpPr>
            <a:endCxn id="371" idx="4"/>
          </p:cNvCxnSpPr>
          <p:nvPr/>
        </p:nvCxnSpPr>
        <p:spPr>
          <a:xfrm rot="10800000">
            <a:off x="2788635" y="1075973"/>
            <a:ext cx="0" cy="2055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2" name="Google Shape;372;p34"/>
          <p:cNvCxnSpPr>
            <a:endCxn id="373" idx="3"/>
          </p:cNvCxnSpPr>
          <p:nvPr/>
        </p:nvCxnSpPr>
        <p:spPr>
          <a:xfrm rot="10800000" flipH="1">
            <a:off x="2911343" y="1229733"/>
            <a:ext cx="202800" cy="1038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4" name="Google Shape;374;p34"/>
          <p:cNvCxnSpPr>
            <a:stCxn id="375" idx="1"/>
            <a:endCxn id="376" idx="5"/>
          </p:cNvCxnSpPr>
          <p:nvPr/>
        </p:nvCxnSpPr>
        <p:spPr>
          <a:xfrm rot="10800000">
            <a:off x="2014741" y="1584025"/>
            <a:ext cx="202800" cy="135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7" name="Google Shape;377;p34"/>
          <p:cNvCxnSpPr>
            <a:stCxn id="375" idx="7"/>
          </p:cNvCxnSpPr>
          <p:nvPr/>
        </p:nvCxnSpPr>
        <p:spPr>
          <a:xfrm rot="10800000" flipH="1">
            <a:off x="2462978" y="1584025"/>
            <a:ext cx="202800" cy="1350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8" name="Google Shape;378;p34"/>
          <p:cNvCxnSpPr/>
          <p:nvPr/>
        </p:nvCxnSpPr>
        <p:spPr>
          <a:xfrm>
            <a:off x="333457" y="2112987"/>
            <a:ext cx="3722100" cy="0"/>
          </a:xfrm>
          <a:prstGeom prst="straightConnector1">
            <a:avLst/>
          </a:prstGeom>
          <a:noFill/>
          <a:ln w="38100" cap="flat" cmpd="sng">
            <a:solidFill>
              <a:srgbClr val="78909C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75" name="Google Shape;375;p34"/>
          <p:cNvSpPr/>
          <p:nvPr/>
        </p:nvSpPr>
        <p:spPr>
          <a:xfrm>
            <a:off x="2166710" y="1667139"/>
            <a:ext cx="347100" cy="354300"/>
          </a:xfrm>
          <a:prstGeom prst="ellipse">
            <a:avLst/>
          </a:prstGeom>
          <a:solidFill>
            <a:srgbClr val="EA99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t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379" name="Google Shape;379;p34"/>
          <p:cNvGrpSpPr/>
          <p:nvPr/>
        </p:nvGrpSpPr>
        <p:grpSpPr>
          <a:xfrm>
            <a:off x="2166924" y="2224284"/>
            <a:ext cx="346995" cy="354328"/>
            <a:chOff x="2050250" y="2892200"/>
            <a:chExt cx="452700" cy="452700"/>
          </a:xfrm>
        </p:grpSpPr>
        <p:sp>
          <p:nvSpPr>
            <p:cNvPr id="362" name="Google Shape;362;p34"/>
            <p:cNvSpPr/>
            <p:nvPr/>
          </p:nvSpPr>
          <p:spPr>
            <a:xfrm>
              <a:off x="2050250" y="2892200"/>
              <a:ext cx="452700" cy="452700"/>
            </a:xfrm>
            <a:prstGeom prst="ellipse">
              <a:avLst/>
            </a:prstGeom>
            <a:solidFill>
              <a:srgbClr val="EA9999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Code Pro"/>
                  <a:ea typeface="Source Code Pro"/>
                  <a:cs typeface="Source Code Pro"/>
                  <a:sym typeface="Source Code Pro"/>
                </a:rPr>
                <a:t>t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cxnSp>
          <p:nvCxnSpPr>
            <p:cNvPr id="380" name="Google Shape;380;p34"/>
            <p:cNvCxnSpPr/>
            <p:nvPr/>
          </p:nvCxnSpPr>
          <p:spPr>
            <a:xfrm>
              <a:off x="2249530" y="3012677"/>
              <a:ext cx="1287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81" name="Google Shape;381;p34"/>
          <p:cNvGrpSpPr/>
          <p:nvPr/>
        </p:nvGrpSpPr>
        <p:grpSpPr>
          <a:xfrm>
            <a:off x="1617339" y="2594158"/>
            <a:ext cx="549581" cy="400116"/>
            <a:chOff x="1290700" y="1131275"/>
            <a:chExt cx="717000" cy="511200"/>
          </a:xfrm>
        </p:grpSpPr>
        <p:sp>
          <p:nvSpPr>
            <p:cNvPr id="365" name="Google Shape;365;p34"/>
            <p:cNvSpPr/>
            <p:nvPr/>
          </p:nvSpPr>
          <p:spPr>
            <a:xfrm>
              <a:off x="1422850" y="1171175"/>
              <a:ext cx="452700" cy="452700"/>
            </a:xfrm>
            <a:prstGeom prst="ellipse">
              <a:avLst/>
            </a:prstGeom>
            <a:solidFill>
              <a:srgbClr val="D2EFC6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82" name="Google Shape;382;p34"/>
            <p:cNvSpPr txBox="1"/>
            <p:nvPr/>
          </p:nvSpPr>
          <p:spPr>
            <a:xfrm>
              <a:off x="1290700" y="1131275"/>
              <a:ext cx="717000" cy="51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Code Pro"/>
                  <a:ea typeface="Source Code Pro"/>
                  <a:cs typeface="Source Code Pro"/>
                  <a:sym typeface="Source Code Pro"/>
                </a:rPr>
                <a:t>W</a:t>
              </a:r>
              <a:r>
                <a:rPr lang="en" baseline="30000">
                  <a:latin typeface="Source Code Pro"/>
                  <a:ea typeface="Source Code Pro"/>
                  <a:cs typeface="Source Code Pro"/>
                  <a:sym typeface="Source Code Pro"/>
                </a:rPr>
                <a:t>-</a:t>
              </a:r>
              <a:endParaRPr baseline="30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376" name="Google Shape;376;p34"/>
          <p:cNvSpPr/>
          <p:nvPr/>
        </p:nvSpPr>
        <p:spPr>
          <a:xfrm>
            <a:off x="1718483" y="1281597"/>
            <a:ext cx="347100" cy="354300"/>
          </a:xfrm>
          <a:prstGeom prst="ellipse">
            <a:avLst/>
          </a:prstGeom>
          <a:solidFill>
            <a:srgbClr val="EA99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b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383" name="Google Shape;383;p34"/>
          <p:cNvGrpSpPr/>
          <p:nvPr/>
        </p:nvGrpSpPr>
        <p:grpSpPr>
          <a:xfrm>
            <a:off x="2615150" y="2625441"/>
            <a:ext cx="346995" cy="354328"/>
            <a:chOff x="2050250" y="2892200"/>
            <a:chExt cx="452700" cy="452700"/>
          </a:xfrm>
        </p:grpSpPr>
        <p:sp>
          <p:nvSpPr>
            <p:cNvPr id="363" name="Google Shape;363;p34"/>
            <p:cNvSpPr/>
            <p:nvPr/>
          </p:nvSpPr>
          <p:spPr>
            <a:xfrm>
              <a:off x="2050250" y="2892200"/>
              <a:ext cx="452700" cy="452700"/>
            </a:xfrm>
            <a:prstGeom prst="ellipse">
              <a:avLst/>
            </a:prstGeom>
            <a:solidFill>
              <a:srgbClr val="EA9999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Code Pro"/>
                  <a:ea typeface="Source Code Pro"/>
                  <a:cs typeface="Source Code Pro"/>
                  <a:sym typeface="Source Code Pro"/>
                </a:rPr>
                <a:t>b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cxnSp>
          <p:nvCxnSpPr>
            <p:cNvPr id="384" name="Google Shape;384;p34"/>
            <p:cNvCxnSpPr/>
            <p:nvPr/>
          </p:nvCxnSpPr>
          <p:spPr>
            <a:xfrm>
              <a:off x="2243300" y="3004852"/>
              <a:ext cx="1287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9" name="Google Shape;369;p34"/>
          <p:cNvSpPr/>
          <p:nvPr/>
        </p:nvSpPr>
        <p:spPr>
          <a:xfrm>
            <a:off x="1270257" y="2936208"/>
            <a:ext cx="347100" cy="354300"/>
          </a:xfrm>
          <a:prstGeom prst="ellipse">
            <a:avLst/>
          </a:prstGeom>
          <a:solidFill>
            <a:srgbClr val="EA9999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q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385" name="Google Shape;385;p34"/>
          <p:cNvGrpSpPr/>
          <p:nvPr/>
        </p:nvGrpSpPr>
        <p:grpSpPr>
          <a:xfrm>
            <a:off x="1718698" y="3168007"/>
            <a:ext cx="346995" cy="354328"/>
            <a:chOff x="2050250" y="2892200"/>
            <a:chExt cx="452700" cy="452700"/>
          </a:xfrm>
        </p:grpSpPr>
        <p:sp>
          <p:nvSpPr>
            <p:cNvPr id="367" name="Google Shape;367;p34"/>
            <p:cNvSpPr/>
            <p:nvPr/>
          </p:nvSpPr>
          <p:spPr>
            <a:xfrm>
              <a:off x="2050250" y="2892200"/>
              <a:ext cx="452700" cy="452700"/>
            </a:xfrm>
            <a:prstGeom prst="ellipse">
              <a:avLst/>
            </a:prstGeom>
            <a:solidFill>
              <a:srgbClr val="EA9999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Code Pro"/>
                  <a:ea typeface="Source Code Pro"/>
                  <a:cs typeface="Source Code Pro"/>
                  <a:sym typeface="Source Code Pro"/>
                </a:rPr>
                <a:t>q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cxnSp>
          <p:nvCxnSpPr>
            <p:cNvPr id="386" name="Google Shape;386;p34"/>
            <p:cNvCxnSpPr/>
            <p:nvPr/>
          </p:nvCxnSpPr>
          <p:spPr>
            <a:xfrm>
              <a:off x="2243300" y="3048707"/>
              <a:ext cx="1287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87" name="Google Shape;387;p34"/>
          <p:cNvGrpSpPr/>
          <p:nvPr/>
        </p:nvGrpSpPr>
        <p:grpSpPr>
          <a:xfrm>
            <a:off x="2962006" y="919849"/>
            <a:ext cx="549600" cy="400200"/>
            <a:chOff x="2676631" y="1194024"/>
            <a:chExt cx="549600" cy="400200"/>
          </a:xfrm>
        </p:grpSpPr>
        <p:sp>
          <p:nvSpPr>
            <p:cNvPr id="373" name="Google Shape;373;p34"/>
            <p:cNvSpPr/>
            <p:nvPr/>
          </p:nvSpPr>
          <p:spPr>
            <a:xfrm>
              <a:off x="2777936" y="1201494"/>
              <a:ext cx="347100" cy="354300"/>
            </a:xfrm>
            <a:prstGeom prst="ellipse">
              <a:avLst/>
            </a:prstGeom>
            <a:solidFill>
              <a:srgbClr val="A7E3D5"/>
            </a:solidFill>
            <a:ln w="38100" cap="flat" cmpd="sng">
              <a:solidFill>
                <a:srgbClr val="4CAE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88" name="Google Shape;388;p34"/>
            <p:cNvSpPr txBox="1"/>
            <p:nvPr/>
          </p:nvSpPr>
          <p:spPr>
            <a:xfrm>
              <a:off x="2676631" y="1194024"/>
              <a:ext cx="54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Code Pro"/>
                  <a:ea typeface="Source Code Pro"/>
                  <a:cs typeface="Source Code Pro"/>
                  <a:sym typeface="Source Code Pro"/>
                </a:rPr>
                <a:t>ν</a:t>
              </a:r>
              <a:r>
                <a:rPr lang="en" baseline="-25000">
                  <a:latin typeface="Source Code Pro"/>
                  <a:ea typeface="Source Code Pro"/>
                  <a:cs typeface="Source Code Pro"/>
                  <a:sym typeface="Source Code Pro"/>
                </a:rPr>
                <a:t>l</a:t>
              </a:r>
              <a:endParaRPr baseline="-25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389" name="Google Shape;389;p34"/>
          <p:cNvGrpSpPr/>
          <p:nvPr/>
        </p:nvGrpSpPr>
        <p:grpSpPr>
          <a:xfrm>
            <a:off x="2513854" y="714183"/>
            <a:ext cx="549600" cy="400200"/>
            <a:chOff x="2228479" y="988358"/>
            <a:chExt cx="549600" cy="400200"/>
          </a:xfrm>
        </p:grpSpPr>
        <p:sp>
          <p:nvSpPr>
            <p:cNvPr id="371" name="Google Shape;371;p34"/>
            <p:cNvSpPr/>
            <p:nvPr/>
          </p:nvSpPr>
          <p:spPr>
            <a:xfrm>
              <a:off x="2329710" y="995848"/>
              <a:ext cx="347100" cy="354300"/>
            </a:xfrm>
            <a:prstGeom prst="ellipse">
              <a:avLst/>
            </a:prstGeom>
            <a:solidFill>
              <a:srgbClr val="A7E3D5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0" name="Google Shape;390;p34"/>
            <p:cNvSpPr txBox="1"/>
            <p:nvPr/>
          </p:nvSpPr>
          <p:spPr>
            <a:xfrm>
              <a:off x="2228479" y="988358"/>
              <a:ext cx="54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Code Pro"/>
                  <a:ea typeface="Source Code Pro"/>
                  <a:cs typeface="Source Code Pro"/>
                  <a:sym typeface="Source Code Pro"/>
                </a:rPr>
                <a:t>l</a:t>
              </a:r>
              <a:r>
                <a:rPr lang="en" baseline="30000">
                  <a:latin typeface="Source Code Pro"/>
                  <a:ea typeface="Source Code Pro"/>
                  <a:cs typeface="Source Code Pro"/>
                  <a:sym typeface="Source Code Pro"/>
                </a:rPr>
                <a:t>+</a:t>
              </a:r>
              <a:endParaRPr baseline="30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391" name="Google Shape;391;p34"/>
          <p:cNvGrpSpPr/>
          <p:nvPr/>
        </p:nvGrpSpPr>
        <p:grpSpPr>
          <a:xfrm>
            <a:off x="1440052" y="3587820"/>
            <a:ext cx="904163" cy="728615"/>
            <a:chOff x="1102025" y="4121975"/>
            <a:chExt cx="1179600" cy="930900"/>
          </a:xfrm>
        </p:grpSpPr>
        <p:sp>
          <p:nvSpPr>
            <p:cNvPr id="392" name="Google Shape;392;p34"/>
            <p:cNvSpPr/>
            <p:nvPr/>
          </p:nvSpPr>
          <p:spPr>
            <a:xfrm>
              <a:off x="1102025" y="4121975"/>
              <a:ext cx="1179600" cy="930900"/>
            </a:xfrm>
            <a:prstGeom prst="trapezoid">
              <a:avLst>
                <a:gd name="adj" fmla="val 53542"/>
              </a:avLst>
            </a:prstGeom>
            <a:solidFill>
              <a:srgbClr val="D9D2E9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3" name="Google Shape;393;p34"/>
            <p:cNvCxnSpPr>
              <a:stCxn id="392" idx="0"/>
            </p:cNvCxnSpPr>
            <p:nvPr/>
          </p:nvCxnSpPr>
          <p:spPr>
            <a:xfrm flipH="1">
              <a:off x="1238225" y="4121975"/>
              <a:ext cx="453600" cy="8454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4" name="Google Shape;394;p34"/>
            <p:cNvCxnSpPr>
              <a:stCxn id="392" idx="0"/>
            </p:cNvCxnSpPr>
            <p:nvPr/>
          </p:nvCxnSpPr>
          <p:spPr>
            <a:xfrm flipH="1">
              <a:off x="1385825" y="4121975"/>
              <a:ext cx="306000" cy="7833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5" name="Google Shape;395;p34"/>
            <p:cNvCxnSpPr>
              <a:stCxn id="392" idx="0"/>
            </p:cNvCxnSpPr>
            <p:nvPr/>
          </p:nvCxnSpPr>
          <p:spPr>
            <a:xfrm flipH="1">
              <a:off x="1438325" y="4121975"/>
              <a:ext cx="253500" cy="8883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6" name="Google Shape;396;p34"/>
            <p:cNvCxnSpPr>
              <a:stCxn id="392" idx="0"/>
            </p:cNvCxnSpPr>
            <p:nvPr/>
          </p:nvCxnSpPr>
          <p:spPr>
            <a:xfrm flipH="1">
              <a:off x="1567025" y="4121975"/>
              <a:ext cx="124800" cy="8454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7" name="Google Shape;397;p34"/>
            <p:cNvCxnSpPr>
              <a:stCxn id="392" idx="0"/>
            </p:cNvCxnSpPr>
            <p:nvPr/>
          </p:nvCxnSpPr>
          <p:spPr>
            <a:xfrm flipH="1">
              <a:off x="1690625" y="4121975"/>
              <a:ext cx="1200" cy="8214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8" name="Google Shape;398;p34"/>
            <p:cNvCxnSpPr>
              <a:stCxn id="392" idx="0"/>
            </p:cNvCxnSpPr>
            <p:nvPr/>
          </p:nvCxnSpPr>
          <p:spPr>
            <a:xfrm>
              <a:off x="1691825" y="4121975"/>
              <a:ext cx="117900" cy="8550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9" name="Google Shape;399;p34"/>
            <p:cNvCxnSpPr>
              <a:stCxn id="392" idx="0"/>
            </p:cNvCxnSpPr>
            <p:nvPr/>
          </p:nvCxnSpPr>
          <p:spPr>
            <a:xfrm>
              <a:off x="1691825" y="4121975"/>
              <a:ext cx="246600" cy="8550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0" name="Google Shape;400;p34"/>
            <p:cNvCxnSpPr>
              <a:stCxn id="392" idx="0"/>
            </p:cNvCxnSpPr>
            <p:nvPr/>
          </p:nvCxnSpPr>
          <p:spPr>
            <a:xfrm>
              <a:off x="1691825" y="4121975"/>
              <a:ext cx="346500" cy="7833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1" name="Google Shape;401;p34"/>
            <p:cNvCxnSpPr>
              <a:stCxn id="392" idx="0"/>
            </p:cNvCxnSpPr>
            <p:nvPr/>
          </p:nvCxnSpPr>
          <p:spPr>
            <a:xfrm>
              <a:off x="1691825" y="4121975"/>
              <a:ext cx="489300" cy="88350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402" name="Google Shape;402;p34"/>
          <p:cNvGrpSpPr/>
          <p:nvPr/>
        </p:nvGrpSpPr>
        <p:grpSpPr>
          <a:xfrm rot="2235252">
            <a:off x="543724" y="3196123"/>
            <a:ext cx="999713" cy="723205"/>
            <a:chOff x="995225" y="4121975"/>
            <a:chExt cx="1294500" cy="930900"/>
          </a:xfrm>
        </p:grpSpPr>
        <p:sp>
          <p:nvSpPr>
            <p:cNvPr id="403" name="Google Shape;403;p34"/>
            <p:cNvSpPr/>
            <p:nvPr/>
          </p:nvSpPr>
          <p:spPr>
            <a:xfrm>
              <a:off x="1102025" y="4121975"/>
              <a:ext cx="1179600" cy="930900"/>
            </a:xfrm>
            <a:prstGeom prst="trapezoid">
              <a:avLst>
                <a:gd name="adj" fmla="val 53542"/>
              </a:avLst>
            </a:prstGeom>
            <a:solidFill>
              <a:srgbClr val="D9D2E9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4" name="Google Shape;404;p34"/>
            <p:cNvCxnSpPr>
              <a:stCxn id="403" idx="0"/>
            </p:cNvCxnSpPr>
            <p:nvPr/>
          </p:nvCxnSpPr>
          <p:spPr>
            <a:xfrm rot="-2201271" flipH="1">
              <a:off x="1030683" y="4341214"/>
              <a:ext cx="868684" cy="406923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5" name="Google Shape;405;p34"/>
            <p:cNvCxnSpPr>
              <a:stCxn id="403" idx="0"/>
            </p:cNvCxnSpPr>
            <p:nvPr/>
          </p:nvCxnSpPr>
          <p:spPr>
            <a:xfrm rot="-2200338" flipH="1">
              <a:off x="1182183" y="4290874"/>
              <a:ext cx="713284" cy="445503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6" name="Google Shape;406;p34"/>
            <p:cNvCxnSpPr>
              <a:stCxn id="403" idx="0"/>
            </p:cNvCxnSpPr>
            <p:nvPr/>
          </p:nvCxnSpPr>
          <p:spPr>
            <a:xfrm rot="-2200389" flipH="1">
              <a:off x="1198143" y="4285593"/>
              <a:ext cx="733864" cy="561063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7" name="Google Shape;407;p34"/>
            <p:cNvCxnSpPr>
              <a:stCxn id="403" idx="0"/>
            </p:cNvCxnSpPr>
            <p:nvPr/>
          </p:nvCxnSpPr>
          <p:spPr>
            <a:xfrm rot="-2200606" flipH="1">
              <a:off x="1326813" y="4242934"/>
              <a:ext cx="605223" cy="603483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8" name="Google Shape;408;p34"/>
            <p:cNvCxnSpPr>
              <a:stCxn id="403" idx="0"/>
            </p:cNvCxnSpPr>
            <p:nvPr/>
          </p:nvCxnSpPr>
          <p:spPr>
            <a:xfrm rot="-2201284" flipH="1">
              <a:off x="1445434" y="4203693"/>
              <a:ext cx="491582" cy="65796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09" name="Google Shape;409;p34"/>
            <p:cNvCxnSpPr>
              <a:stCxn id="403" idx="0"/>
            </p:cNvCxnSpPr>
            <p:nvPr/>
          </p:nvCxnSpPr>
          <p:spPr>
            <a:xfrm rot="-2200799" flipH="1">
              <a:off x="1542604" y="4171413"/>
              <a:ext cx="416342" cy="75612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0" name="Google Shape;410;p34"/>
            <p:cNvCxnSpPr>
              <a:stCxn id="403" idx="0"/>
            </p:cNvCxnSpPr>
            <p:nvPr/>
          </p:nvCxnSpPr>
          <p:spPr>
            <a:xfrm rot="-2199674" flipH="1">
              <a:off x="1658614" y="4132923"/>
              <a:ext cx="313022" cy="8331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1" name="Google Shape;411;p34"/>
            <p:cNvCxnSpPr>
              <a:stCxn id="403" idx="0"/>
            </p:cNvCxnSpPr>
            <p:nvPr/>
          </p:nvCxnSpPr>
          <p:spPr>
            <a:xfrm rot="-2199164" flipH="1">
              <a:off x="1770094" y="4095993"/>
              <a:ext cx="189961" cy="835265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2" name="Google Shape;412;p34"/>
            <p:cNvCxnSpPr>
              <a:stCxn id="403" idx="0"/>
            </p:cNvCxnSpPr>
            <p:nvPr/>
          </p:nvCxnSpPr>
          <p:spPr>
            <a:xfrm rot="-2203059" flipH="1">
              <a:off x="1868735" y="4063352"/>
              <a:ext cx="135480" cy="1000745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413" name="Google Shape;413;p34"/>
          <p:cNvGrpSpPr/>
          <p:nvPr/>
        </p:nvGrpSpPr>
        <p:grpSpPr>
          <a:xfrm rot="-2264456">
            <a:off x="2673313" y="2894933"/>
            <a:ext cx="1023797" cy="722909"/>
            <a:chOff x="1102025" y="4121975"/>
            <a:chExt cx="1325700" cy="930900"/>
          </a:xfrm>
        </p:grpSpPr>
        <p:sp>
          <p:nvSpPr>
            <p:cNvPr id="414" name="Google Shape;414;p34"/>
            <p:cNvSpPr/>
            <p:nvPr/>
          </p:nvSpPr>
          <p:spPr>
            <a:xfrm>
              <a:off x="1102025" y="4121975"/>
              <a:ext cx="1179600" cy="930900"/>
            </a:xfrm>
            <a:prstGeom prst="trapezoid">
              <a:avLst>
                <a:gd name="adj" fmla="val 53542"/>
              </a:avLst>
            </a:prstGeom>
            <a:solidFill>
              <a:srgbClr val="D9D2E9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15" name="Google Shape;415;p34"/>
            <p:cNvCxnSpPr>
              <a:stCxn id="414" idx="0"/>
            </p:cNvCxnSpPr>
            <p:nvPr/>
          </p:nvCxnSpPr>
          <p:spPr>
            <a:xfrm rot="2228801">
              <a:off x="1390504" y="4070789"/>
              <a:ext cx="149042" cy="947772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6" name="Google Shape;416;p34"/>
            <p:cNvCxnSpPr>
              <a:stCxn id="414" idx="0"/>
            </p:cNvCxnSpPr>
            <p:nvPr/>
          </p:nvCxnSpPr>
          <p:spPr>
            <a:xfrm rot="2231082">
              <a:off x="1424163" y="4109130"/>
              <a:ext cx="229323" cy="808991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7" name="Google Shape;417;p34"/>
            <p:cNvCxnSpPr>
              <a:stCxn id="414" idx="0"/>
            </p:cNvCxnSpPr>
            <p:nvPr/>
          </p:nvCxnSpPr>
          <p:spPr>
            <a:xfrm rot="2230067">
              <a:off x="1397733" y="4135619"/>
              <a:ext cx="334685" cy="861012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8" name="Google Shape;418;p34"/>
            <p:cNvCxnSpPr>
              <a:stCxn id="414" idx="0"/>
            </p:cNvCxnSpPr>
            <p:nvPr/>
          </p:nvCxnSpPr>
          <p:spPr>
            <a:xfrm rot="2230255">
              <a:off x="1423862" y="4170150"/>
              <a:ext cx="411126" cy="749049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9" name="Google Shape;419;p34"/>
            <p:cNvCxnSpPr>
              <a:stCxn id="414" idx="0"/>
            </p:cNvCxnSpPr>
            <p:nvPr/>
          </p:nvCxnSpPr>
          <p:spPr>
            <a:xfrm rot="2230109">
              <a:off x="1443692" y="4205041"/>
              <a:ext cx="495067" cy="655268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20" name="Google Shape;420;p34"/>
            <p:cNvCxnSpPr>
              <a:stCxn id="414" idx="0"/>
            </p:cNvCxnSpPr>
            <p:nvPr/>
          </p:nvCxnSpPr>
          <p:spPr>
            <a:xfrm rot="2230107">
              <a:off x="1445641" y="4244431"/>
              <a:ext cx="610268" cy="610087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21" name="Google Shape;421;p34"/>
            <p:cNvCxnSpPr>
              <a:stCxn id="414" idx="0"/>
            </p:cNvCxnSpPr>
            <p:nvPr/>
          </p:nvCxnSpPr>
          <p:spPr>
            <a:xfrm rot="2230129">
              <a:off x="1458600" y="4283311"/>
              <a:ext cx="713050" cy="532327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22" name="Google Shape;422;p34"/>
            <p:cNvCxnSpPr>
              <a:stCxn id="414" idx="0"/>
            </p:cNvCxnSpPr>
            <p:nvPr/>
          </p:nvCxnSpPr>
          <p:spPr>
            <a:xfrm rot="2230364">
              <a:off x="1490460" y="4306232"/>
              <a:ext cx="749230" cy="414785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23" name="Google Shape;423;p34"/>
            <p:cNvCxnSpPr>
              <a:stCxn id="414" idx="0"/>
            </p:cNvCxnSpPr>
            <p:nvPr/>
          </p:nvCxnSpPr>
          <p:spPr>
            <a:xfrm rot="2230285">
              <a:off x="1474709" y="4359543"/>
              <a:ext cx="923533" cy="408365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424" name="Google Shape;424;p34"/>
          <p:cNvGrpSpPr/>
          <p:nvPr/>
        </p:nvGrpSpPr>
        <p:grpSpPr>
          <a:xfrm rot="8207149">
            <a:off x="954004" y="668399"/>
            <a:ext cx="1032709" cy="721693"/>
            <a:chOff x="1062425" y="4121975"/>
            <a:chExt cx="1334700" cy="930900"/>
          </a:xfrm>
        </p:grpSpPr>
        <p:sp>
          <p:nvSpPr>
            <p:cNvPr id="425" name="Google Shape;425;p34"/>
            <p:cNvSpPr/>
            <p:nvPr/>
          </p:nvSpPr>
          <p:spPr>
            <a:xfrm>
              <a:off x="1102025" y="4121975"/>
              <a:ext cx="1179600" cy="930900"/>
            </a:xfrm>
            <a:prstGeom prst="trapezoid">
              <a:avLst>
                <a:gd name="adj" fmla="val 53542"/>
              </a:avLst>
            </a:prstGeom>
            <a:solidFill>
              <a:srgbClr val="D9D2E9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6" name="Google Shape;426;p34"/>
            <p:cNvCxnSpPr>
              <a:stCxn id="425" idx="0"/>
            </p:cNvCxnSpPr>
            <p:nvPr/>
          </p:nvCxnSpPr>
          <p:spPr>
            <a:xfrm rot="2556462">
              <a:off x="1345597" y="4080027"/>
              <a:ext cx="238857" cy="929295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27" name="Google Shape;427;p34"/>
            <p:cNvCxnSpPr>
              <a:stCxn id="425" idx="0"/>
            </p:cNvCxnSpPr>
            <p:nvPr/>
          </p:nvCxnSpPr>
          <p:spPr>
            <a:xfrm rot="2556644">
              <a:off x="1386169" y="4121799"/>
              <a:ext cx="305311" cy="783652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28" name="Google Shape;428;p34"/>
            <p:cNvCxnSpPr>
              <a:stCxn id="425" idx="0"/>
            </p:cNvCxnSpPr>
            <p:nvPr/>
          </p:nvCxnSpPr>
          <p:spPr>
            <a:xfrm rot="2555819">
              <a:off x="1357640" y="4153383"/>
              <a:ext cx="414871" cy="825485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29" name="Google Shape;429;p34"/>
            <p:cNvCxnSpPr>
              <a:stCxn id="425" idx="0"/>
            </p:cNvCxnSpPr>
            <p:nvPr/>
          </p:nvCxnSpPr>
          <p:spPr>
            <a:xfrm rot="2557349">
              <a:off x="1389085" y="4191384"/>
              <a:ext cx="480681" cy="706582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30" name="Google Shape;430;p34"/>
            <p:cNvCxnSpPr>
              <a:stCxn id="425" idx="0"/>
            </p:cNvCxnSpPr>
            <p:nvPr/>
          </p:nvCxnSpPr>
          <p:spPr>
            <a:xfrm rot="2556789">
              <a:off x="1413622" y="4230017"/>
              <a:ext cx="555207" cy="605315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31" name="Google Shape;431;p34"/>
            <p:cNvCxnSpPr>
              <a:stCxn id="425" idx="0"/>
            </p:cNvCxnSpPr>
            <p:nvPr/>
          </p:nvCxnSpPr>
          <p:spPr>
            <a:xfrm rot="2556433">
              <a:off x="1417968" y="4274737"/>
              <a:ext cx="665614" cy="549476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32" name="Google Shape;432;p34"/>
            <p:cNvCxnSpPr>
              <a:stCxn id="425" idx="0"/>
            </p:cNvCxnSpPr>
            <p:nvPr/>
          </p:nvCxnSpPr>
          <p:spPr>
            <a:xfrm rot="2556125">
              <a:off x="1434864" y="4318266"/>
              <a:ext cx="760523" cy="462418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33" name="Google Shape;433;p34"/>
            <p:cNvCxnSpPr>
              <a:stCxn id="425" idx="0"/>
            </p:cNvCxnSpPr>
            <p:nvPr/>
          </p:nvCxnSpPr>
          <p:spPr>
            <a:xfrm rot="2556032">
              <a:off x="1472393" y="4342605"/>
              <a:ext cx="785365" cy="34204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34" name="Google Shape;434;p34"/>
            <p:cNvCxnSpPr>
              <a:stCxn id="425" idx="0"/>
            </p:cNvCxnSpPr>
            <p:nvPr/>
          </p:nvCxnSpPr>
          <p:spPr>
            <a:xfrm rot="2556115">
              <a:off x="1457379" y="4404168"/>
              <a:ext cx="958191" cy="31911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35" name="Google Shape;435;p34"/>
          <p:cNvSpPr txBox="1"/>
          <p:nvPr/>
        </p:nvSpPr>
        <p:spPr>
          <a:xfrm rot="-1291">
            <a:off x="333450" y="407726"/>
            <a:ext cx="798900" cy="35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Source Code Pro"/>
                <a:ea typeface="Source Code Pro"/>
                <a:cs typeface="Source Code Pro"/>
                <a:sym typeface="Source Code Pro"/>
              </a:rPr>
              <a:t>b</a:t>
            </a:r>
            <a:r>
              <a:rPr lang="en" sz="1100" b="1" baseline="-25000">
                <a:latin typeface="Source Code Pro"/>
                <a:ea typeface="Source Code Pro"/>
                <a:cs typeface="Source Code Pro"/>
                <a:sym typeface="Source Code Pro"/>
              </a:rPr>
              <a:t>top-lep</a:t>
            </a:r>
            <a:endParaRPr sz="1100" b="1" baseline="-25000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36" name="Google Shape;436;p34"/>
          <p:cNvSpPr txBox="1"/>
          <p:nvPr/>
        </p:nvSpPr>
        <p:spPr>
          <a:xfrm rot="1291">
            <a:off x="3383376" y="3670342"/>
            <a:ext cx="798900" cy="35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Source Code Pro"/>
                <a:ea typeface="Source Code Pro"/>
                <a:cs typeface="Source Code Pro"/>
                <a:sym typeface="Source Code Pro"/>
              </a:rPr>
              <a:t>b</a:t>
            </a:r>
            <a:r>
              <a:rPr lang="en" sz="1100" b="1" baseline="-25000">
                <a:latin typeface="Source Code Pro"/>
                <a:ea typeface="Source Code Pro"/>
                <a:cs typeface="Source Code Pro"/>
                <a:sym typeface="Source Code Pro"/>
              </a:rPr>
              <a:t>top-had</a:t>
            </a:r>
            <a:endParaRPr sz="1100" b="1" baseline="-25000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37" name="Google Shape;437;p34"/>
          <p:cNvSpPr txBox="1"/>
          <p:nvPr/>
        </p:nvSpPr>
        <p:spPr>
          <a:xfrm>
            <a:off x="1653223" y="4381932"/>
            <a:ext cx="477600" cy="35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</a:t>
            </a:r>
            <a:endParaRPr sz="1100" b="1" baseline="-25000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38" name="Google Shape;438;p34"/>
          <p:cNvSpPr txBox="1"/>
          <p:nvPr/>
        </p:nvSpPr>
        <p:spPr>
          <a:xfrm>
            <a:off x="374930" y="3962434"/>
            <a:ext cx="477600" cy="35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</a:t>
            </a:r>
            <a:endParaRPr sz="1100" b="1" baseline="-25000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439" name="Google Shape;439;p34"/>
          <p:cNvGrpSpPr/>
          <p:nvPr/>
        </p:nvGrpSpPr>
        <p:grpSpPr>
          <a:xfrm>
            <a:off x="2513789" y="1229720"/>
            <a:ext cx="549581" cy="400116"/>
            <a:chOff x="1290700" y="1131275"/>
            <a:chExt cx="717000" cy="511200"/>
          </a:xfrm>
        </p:grpSpPr>
        <p:sp>
          <p:nvSpPr>
            <p:cNvPr id="440" name="Google Shape;440;p34"/>
            <p:cNvSpPr/>
            <p:nvPr/>
          </p:nvSpPr>
          <p:spPr>
            <a:xfrm>
              <a:off x="1422850" y="1171175"/>
              <a:ext cx="452700" cy="452700"/>
            </a:xfrm>
            <a:prstGeom prst="ellipse">
              <a:avLst/>
            </a:prstGeom>
            <a:solidFill>
              <a:srgbClr val="D2EFC6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41" name="Google Shape;441;p34"/>
            <p:cNvSpPr txBox="1"/>
            <p:nvPr/>
          </p:nvSpPr>
          <p:spPr>
            <a:xfrm>
              <a:off x="1290700" y="1131275"/>
              <a:ext cx="717000" cy="51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Code Pro"/>
                  <a:ea typeface="Source Code Pro"/>
                  <a:cs typeface="Source Code Pro"/>
                  <a:sym typeface="Source Code Pro"/>
                </a:rPr>
                <a:t>W</a:t>
              </a:r>
              <a:r>
                <a:rPr lang="en" baseline="30000">
                  <a:latin typeface="Source Code Pro"/>
                  <a:ea typeface="Source Code Pro"/>
                  <a:cs typeface="Source Code Pro"/>
                  <a:sym typeface="Source Code Pro"/>
                </a:rPr>
                <a:t>+</a:t>
              </a:r>
              <a:endParaRPr baseline="30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442" name="Google Shape;442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5"/>
          <p:cNvSpPr/>
          <p:nvPr/>
        </p:nvSpPr>
        <p:spPr>
          <a:xfrm>
            <a:off x="0" y="3081125"/>
            <a:ext cx="9144000" cy="208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 to ML Task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9" name="Google Shape;449;p35"/>
          <p:cNvGrpSpPr/>
          <p:nvPr/>
        </p:nvGrpSpPr>
        <p:grpSpPr>
          <a:xfrm>
            <a:off x="1903388" y="3822900"/>
            <a:ext cx="987350" cy="973950"/>
            <a:chOff x="1903388" y="3822900"/>
            <a:chExt cx="987350" cy="973950"/>
          </a:xfrm>
        </p:grpSpPr>
        <p:sp>
          <p:nvSpPr>
            <p:cNvPr id="450" name="Google Shape;450;p35"/>
            <p:cNvSpPr/>
            <p:nvPr/>
          </p:nvSpPr>
          <p:spPr>
            <a:xfrm>
              <a:off x="1903388" y="3822900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2266713" y="3822900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2630038" y="3822900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1903388" y="4623150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2266713" y="4623150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2630038" y="4623150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1903388" y="4356400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2266713" y="4356400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2630038" y="4356400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1903388" y="4089638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2266713" y="4089638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2630038" y="4089638"/>
              <a:ext cx="260700" cy="1737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 sz="1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462" name="Google Shape;462;p35"/>
          <p:cNvSpPr txBox="1"/>
          <p:nvPr/>
        </p:nvSpPr>
        <p:spPr>
          <a:xfrm>
            <a:off x="620350" y="3142750"/>
            <a:ext cx="65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JETS</a:t>
            </a:r>
            <a:endParaRPr b="1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63" name="Google Shape;463;p35"/>
          <p:cNvSpPr txBox="1"/>
          <p:nvPr/>
        </p:nvSpPr>
        <p:spPr>
          <a:xfrm>
            <a:off x="1598613" y="3155750"/>
            <a:ext cx="159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PERMUTATIONS</a:t>
            </a:r>
            <a:endParaRPr b="1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464" name="Google Shape;464;p35"/>
          <p:cNvGrpSpPr/>
          <p:nvPr/>
        </p:nvGrpSpPr>
        <p:grpSpPr>
          <a:xfrm>
            <a:off x="4513200" y="3844350"/>
            <a:ext cx="987350" cy="973950"/>
            <a:chOff x="4513200" y="3844350"/>
            <a:chExt cx="987350" cy="973950"/>
          </a:xfrm>
        </p:grpSpPr>
        <p:sp>
          <p:nvSpPr>
            <p:cNvPr id="465" name="Google Shape;465;p35"/>
            <p:cNvSpPr/>
            <p:nvPr/>
          </p:nvSpPr>
          <p:spPr>
            <a:xfrm>
              <a:off x="4513200" y="3844350"/>
              <a:ext cx="260700" cy="1737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✖</a:t>
              </a:r>
              <a:endParaRPr sz="1000"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4876525" y="3844350"/>
              <a:ext cx="260700" cy="1737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✖</a:t>
              </a:r>
              <a:endParaRPr sz="1000"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5239850" y="3844350"/>
              <a:ext cx="260700" cy="1737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✖</a:t>
              </a:r>
              <a:endParaRPr sz="1000"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4513200" y="4644600"/>
              <a:ext cx="260700" cy="1737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✖</a:t>
              </a:r>
              <a:endParaRPr sz="1000"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4876525" y="4644600"/>
              <a:ext cx="260700" cy="1737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✖</a:t>
              </a:r>
              <a:endParaRPr sz="1000"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5239850" y="4644600"/>
              <a:ext cx="260700" cy="1737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✖</a:t>
              </a:r>
              <a:endParaRPr sz="1000"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4513200" y="4377850"/>
              <a:ext cx="260700" cy="1737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✖</a:t>
              </a:r>
              <a:endParaRPr sz="1000"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4876525" y="4377850"/>
              <a:ext cx="260700" cy="1737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✖</a:t>
              </a:r>
              <a:endParaRPr sz="1000"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5239850" y="4377850"/>
              <a:ext cx="260700" cy="1737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✖</a:t>
              </a:r>
              <a:endParaRPr sz="1000"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4513200" y="4111088"/>
              <a:ext cx="260700" cy="1737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✖</a:t>
              </a:r>
              <a:endParaRPr sz="1000"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4876525" y="4111088"/>
              <a:ext cx="260700" cy="173700"/>
            </a:xfrm>
            <a:prstGeom prst="rect">
              <a:avLst/>
            </a:prstGeom>
            <a:solidFill>
              <a:srgbClr val="F4CCCC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✖</a:t>
              </a:r>
              <a:endParaRPr sz="1000"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5239850" y="4111088"/>
              <a:ext cx="260700" cy="173700"/>
            </a:xfrm>
            <a:prstGeom prst="rect">
              <a:avLst/>
            </a:prstGeom>
            <a:solidFill>
              <a:srgbClr val="B6D7A8"/>
            </a:solidFill>
            <a:ln w="28575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✓</a:t>
              </a:r>
              <a:endParaRPr sz="1000"/>
            </a:p>
          </p:txBody>
        </p:sp>
      </p:grpSp>
      <p:sp>
        <p:nvSpPr>
          <p:cNvPr id="477" name="Google Shape;477;p35"/>
          <p:cNvSpPr txBox="1"/>
          <p:nvPr/>
        </p:nvSpPr>
        <p:spPr>
          <a:xfrm>
            <a:off x="4208413" y="3164650"/>
            <a:ext cx="159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BDT SCORES</a:t>
            </a:r>
            <a:endParaRPr b="1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78" name="Google Shape;478;p35"/>
          <p:cNvSpPr txBox="1"/>
          <p:nvPr/>
        </p:nvSpPr>
        <p:spPr>
          <a:xfrm>
            <a:off x="5746575" y="3164650"/>
            <a:ext cx="149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LABELED JETS</a:t>
            </a:r>
            <a:endParaRPr b="1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479" name="Google Shape;479;p35"/>
          <p:cNvGrpSpPr/>
          <p:nvPr/>
        </p:nvGrpSpPr>
        <p:grpSpPr>
          <a:xfrm>
            <a:off x="3329400" y="3658575"/>
            <a:ext cx="758700" cy="1345500"/>
            <a:chOff x="3329400" y="3658575"/>
            <a:chExt cx="758700" cy="1345500"/>
          </a:xfrm>
        </p:grpSpPr>
        <p:cxnSp>
          <p:nvCxnSpPr>
            <p:cNvPr id="480" name="Google Shape;480;p35"/>
            <p:cNvCxnSpPr>
              <a:stCxn id="481" idx="7"/>
              <a:endCxn id="482" idx="3"/>
            </p:cNvCxnSpPr>
            <p:nvPr/>
          </p:nvCxnSpPr>
          <p:spPr>
            <a:xfrm rot="10800000" flipH="1">
              <a:off x="3440021" y="4029604"/>
              <a:ext cx="118200" cy="2559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35"/>
            <p:cNvCxnSpPr>
              <a:stCxn id="481" idx="5"/>
              <a:endCxn id="484" idx="0"/>
            </p:cNvCxnSpPr>
            <p:nvPr/>
          </p:nvCxnSpPr>
          <p:spPr>
            <a:xfrm>
              <a:off x="3440021" y="4377146"/>
              <a:ext cx="163800" cy="2367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35"/>
            <p:cNvCxnSpPr>
              <a:stCxn id="484" idx="6"/>
              <a:endCxn id="486" idx="1"/>
            </p:cNvCxnSpPr>
            <p:nvPr/>
          </p:nvCxnSpPr>
          <p:spPr>
            <a:xfrm>
              <a:off x="3668700" y="4678725"/>
              <a:ext cx="99000" cy="1278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35"/>
            <p:cNvCxnSpPr>
              <a:stCxn id="484" idx="6"/>
              <a:endCxn id="488" idx="3"/>
            </p:cNvCxnSpPr>
            <p:nvPr/>
          </p:nvCxnSpPr>
          <p:spPr>
            <a:xfrm rot="10800000" flipH="1">
              <a:off x="3668700" y="4550925"/>
              <a:ext cx="99000" cy="1278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35"/>
            <p:cNvCxnSpPr>
              <a:stCxn id="482" idx="6"/>
              <a:endCxn id="490" idx="3"/>
            </p:cNvCxnSpPr>
            <p:nvPr/>
          </p:nvCxnSpPr>
          <p:spPr>
            <a:xfrm rot="10800000" flipH="1">
              <a:off x="3668700" y="3856125"/>
              <a:ext cx="99000" cy="1278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1" name="Google Shape;491;p35"/>
            <p:cNvCxnSpPr>
              <a:stCxn id="482" idx="6"/>
              <a:endCxn id="492" idx="1"/>
            </p:cNvCxnSpPr>
            <p:nvPr/>
          </p:nvCxnSpPr>
          <p:spPr>
            <a:xfrm>
              <a:off x="3668700" y="3983925"/>
              <a:ext cx="99000" cy="1278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3" name="Google Shape;493;p35"/>
            <p:cNvCxnSpPr>
              <a:stCxn id="486" idx="6"/>
              <a:endCxn id="494" idx="2"/>
            </p:cNvCxnSpPr>
            <p:nvPr/>
          </p:nvCxnSpPr>
          <p:spPr>
            <a:xfrm>
              <a:off x="3878400" y="4852425"/>
              <a:ext cx="79500" cy="870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35"/>
            <p:cNvCxnSpPr>
              <a:stCxn id="486" idx="6"/>
              <a:endCxn id="496" idx="2"/>
            </p:cNvCxnSpPr>
            <p:nvPr/>
          </p:nvCxnSpPr>
          <p:spPr>
            <a:xfrm rot="10800000" flipH="1">
              <a:off x="3878400" y="4765725"/>
              <a:ext cx="79500" cy="867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5"/>
            <p:cNvCxnSpPr>
              <a:stCxn id="488" idx="6"/>
              <a:endCxn id="498" idx="2"/>
            </p:cNvCxnSpPr>
            <p:nvPr/>
          </p:nvCxnSpPr>
          <p:spPr>
            <a:xfrm>
              <a:off x="3878400" y="4505025"/>
              <a:ext cx="79500" cy="870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35"/>
            <p:cNvCxnSpPr>
              <a:stCxn id="488" idx="6"/>
              <a:endCxn id="500" idx="2"/>
            </p:cNvCxnSpPr>
            <p:nvPr/>
          </p:nvCxnSpPr>
          <p:spPr>
            <a:xfrm rot="10800000" flipH="1">
              <a:off x="3878400" y="4418325"/>
              <a:ext cx="80100" cy="867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35"/>
            <p:cNvCxnSpPr>
              <a:stCxn id="492" idx="6"/>
              <a:endCxn id="502" idx="2"/>
            </p:cNvCxnSpPr>
            <p:nvPr/>
          </p:nvCxnSpPr>
          <p:spPr>
            <a:xfrm>
              <a:off x="3878400" y="4157625"/>
              <a:ext cx="80100" cy="870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35"/>
            <p:cNvCxnSpPr>
              <a:stCxn id="492" idx="6"/>
              <a:endCxn id="504" idx="2"/>
            </p:cNvCxnSpPr>
            <p:nvPr/>
          </p:nvCxnSpPr>
          <p:spPr>
            <a:xfrm rot="10800000" flipH="1">
              <a:off x="3878400" y="4070925"/>
              <a:ext cx="79500" cy="867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35"/>
            <p:cNvCxnSpPr>
              <a:stCxn id="490" idx="6"/>
              <a:endCxn id="506" idx="2"/>
            </p:cNvCxnSpPr>
            <p:nvPr/>
          </p:nvCxnSpPr>
          <p:spPr>
            <a:xfrm>
              <a:off x="3878400" y="3810225"/>
              <a:ext cx="79500" cy="870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35"/>
            <p:cNvCxnSpPr>
              <a:stCxn id="490" idx="6"/>
              <a:endCxn id="508" idx="2"/>
            </p:cNvCxnSpPr>
            <p:nvPr/>
          </p:nvCxnSpPr>
          <p:spPr>
            <a:xfrm rot="10800000" flipH="1">
              <a:off x="3878400" y="3723525"/>
              <a:ext cx="79500" cy="867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81" name="Google Shape;481;p35"/>
            <p:cNvSpPr/>
            <p:nvPr/>
          </p:nvSpPr>
          <p:spPr>
            <a:xfrm>
              <a:off x="3329400" y="426652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3957825" y="365857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3957825" y="383227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3957825" y="400597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3958500" y="417967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3958500" y="435337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3957825" y="452707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3957825" y="470077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3957825" y="487447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3748800" y="478762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3748800" y="444022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3748800" y="409282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3748800" y="374542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3539100" y="391912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3539100" y="4613925"/>
              <a:ext cx="129600" cy="129600"/>
            </a:xfrm>
            <a:prstGeom prst="ellipse">
              <a:avLst/>
            </a:prstGeom>
            <a:solidFill>
              <a:srgbClr val="6FA8DC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35"/>
          <p:cNvSpPr txBox="1"/>
          <p:nvPr/>
        </p:nvSpPr>
        <p:spPr>
          <a:xfrm>
            <a:off x="3363600" y="3157125"/>
            <a:ext cx="91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BDT</a:t>
            </a:r>
            <a:endParaRPr b="1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10" name="Google Shape;510;p35"/>
          <p:cNvSpPr txBox="1"/>
          <p:nvPr/>
        </p:nvSpPr>
        <p:spPr>
          <a:xfrm>
            <a:off x="7320575" y="3056950"/>
            <a:ext cx="149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ML OBSERVABLES</a:t>
            </a:r>
            <a:endParaRPr b="1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511" name="Google Shape;511;p35"/>
          <p:cNvGrpSpPr/>
          <p:nvPr/>
        </p:nvGrpSpPr>
        <p:grpSpPr>
          <a:xfrm>
            <a:off x="7574425" y="3765350"/>
            <a:ext cx="1119300" cy="1097700"/>
            <a:chOff x="7574425" y="3765350"/>
            <a:chExt cx="1119300" cy="1097700"/>
          </a:xfrm>
        </p:grpSpPr>
        <p:sp>
          <p:nvSpPr>
            <p:cNvPr id="512" name="Google Shape;512;p35"/>
            <p:cNvSpPr/>
            <p:nvPr/>
          </p:nvSpPr>
          <p:spPr>
            <a:xfrm>
              <a:off x="7675500" y="4680204"/>
              <a:ext cx="67800" cy="165000"/>
            </a:xfrm>
            <a:prstGeom prst="rect">
              <a:avLst/>
            </a:prstGeom>
            <a:solidFill>
              <a:srgbClr val="A4C2F4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7743293" y="4539583"/>
              <a:ext cx="67800" cy="305700"/>
            </a:xfrm>
            <a:prstGeom prst="rect">
              <a:avLst/>
            </a:prstGeom>
            <a:solidFill>
              <a:srgbClr val="A4C2F4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7817090" y="4328458"/>
              <a:ext cx="67800" cy="516900"/>
            </a:xfrm>
            <a:prstGeom prst="rect">
              <a:avLst/>
            </a:prstGeom>
            <a:solidFill>
              <a:srgbClr val="A4C2F4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7890887" y="4118302"/>
              <a:ext cx="67800" cy="727200"/>
            </a:xfrm>
            <a:prstGeom prst="rect">
              <a:avLst/>
            </a:prstGeom>
            <a:solidFill>
              <a:srgbClr val="A4C2F4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7964683" y="4173504"/>
              <a:ext cx="67800" cy="671700"/>
            </a:xfrm>
            <a:prstGeom prst="rect">
              <a:avLst/>
            </a:prstGeom>
            <a:solidFill>
              <a:srgbClr val="A4C2F4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8032476" y="4285652"/>
              <a:ext cx="67800" cy="559800"/>
            </a:xfrm>
            <a:prstGeom prst="rect">
              <a:avLst/>
            </a:prstGeom>
            <a:solidFill>
              <a:srgbClr val="A4C2F4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8106273" y="4454746"/>
              <a:ext cx="67800" cy="390600"/>
            </a:xfrm>
            <a:prstGeom prst="rect">
              <a:avLst/>
            </a:prstGeom>
            <a:solidFill>
              <a:srgbClr val="A4C2F4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8180070" y="4597691"/>
              <a:ext cx="67800" cy="247500"/>
            </a:xfrm>
            <a:prstGeom prst="rect">
              <a:avLst/>
            </a:prstGeom>
            <a:solidFill>
              <a:srgbClr val="A4C2F4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8253867" y="4680204"/>
              <a:ext cx="67800" cy="165000"/>
            </a:xfrm>
            <a:prstGeom prst="rect">
              <a:avLst/>
            </a:prstGeom>
            <a:solidFill>
              <a:srgbClr val="A4C2F4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8327663" y="4733276"/>
              <a:ext cx="67800" cy="111900"/>
            </a:xfrm>
            <a:prstGeom prst="rect">
              <a:avLst/>
            </a:prstGeom>
            <a:solidFill>
              <a:srgbClr val="A4C2F4"/>
            </a:solidFill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22" name="Google Shape;522;p35"/>
            <p:cNvCxnSpPr/>
            <p:nvPr/>
          </p:nvCxnSpPr>
          <p:spPr>
            <a:xfrm>
              <a:off x="7574425" y="4845230"/>
              <a:ext cx="1119300" cy="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23" name="Google Shape;523;p35"/>
            <p:cNvCxnSpPr/>
            <p:nvPr/>
          </p:nvCxnSpPr>
          <p:spPr>
            <a:xfrm rot="10800000">
              <a:off x="7583529" y="3765350"/>
              <a:ext cx="0" cy="1097700"/>
            </a:xfrm>
            <a:prstGeom prst="straightConnector1">
              <a:avLst/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24" name="Google Shape;524;p35"/>
          <p:cNvSpPr/>
          <p:nvPr/>
        </p:nvSpPr>
        <p:spPr>
          <a:xfrm>
            <a:off x="1555388" y="4248825"/>
            <a:ext cx="260700" cy="16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5"/>
          <p:cNvSpPr/>
          <p:nvPr/>
        </p:nvSpPr>
        <p:spPr>
          <a:xfrm>
            <a:off x="2979713" y="4248825"/>
            <a:ext cx="260700" cy="16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"/>
          <p:cNvSpPr/>
          <p:nvPr/>
        </p:nvSpPr>
        <p:spPr>
          <a:xfrm>
            <a:off x="4156975" y="4248825"/>
            <a:ext cx="260700" cy="16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"/>
          <p:cNvSpPr/>
          <p:nvPr/>
        </p:nvSpPr>
        <p:spPr>
          <a:xfrm>
            <a:off x="5610800" y="4248825"/>
            <a:ext cx="260700" cy="16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5"/>
          <p:cNvSpPr/>
          <p:nvPr/>
        </p:nvSpPr>
        <p:spPr>
          <a:xfrm>
            <a:off x="7136575" y="4248825"/>
            <a:ext cx="260700" cy="16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9" name="Google Shape;529;p35"/>
          <p:cNvGrpSpPr/>
          <p:nvPr/>
        </p:nvGrpSpPr>
        <p:grpSpPr>
          <a:xfrm>
            <a:off x="447050" y="3735975"/>
            <a:ext cx="1021025" cy="1196575"/>
            <a:chOff x="447050" y="3735975"/>
            <a:chExt cx="1021025" cy="1196575"/>
          </a:xfrm>
        </p:grpSpPr>
        <p:sp>
          <p:nvSpPr>
            <p:cNvPr id="530" name="Google Shape;530;p35"/>
            <p:cNvSpPr/>
            <p:nvPr/>
          </p:nvSpPr>
          <p:spPr>
            <a:xfrm rot="10800000">
              <a:off x="447050" y="3735975"/>
              <a:ext cx="471600" cy="572700"/>
            </a:xfrm>
            <a:prstGeom prst="trapezoid">
              <a:avLst>
                <a:gd name="adj" fmla="val 39461"/>
              </a:avLst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 rot="10800000">
              <a:off x="996475" y="3735975"/>
              <a:ext cx="471600" cy="572700"/>
            </a:xfrm>
            <a:prstGeom prst="trapezoid">
              <a:avLst>
                <a:gd name="adj" fmla="val 39461"/>
              </a:avLst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 rot="10800000">
              <a:off x="447050" y="4359850"/>
              <a:ext cx="471600" cy="572700"/>
            </a:xfrm>
            <a:prstGeom prst="trapezoid">
              <a:avLst>
                <a:gd name="adj" fmla="val 39461"/>
              </a:avLst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 rot="10800000">
              <a:off x="996475" y="4359850"/>
              <a:ext cx="471600" cy="572700"/>
            </a:xfrm>
            <a:prstGeom prst="trapezoid">
              <a:avLst>
                <a:gd name="adj" fmla="val 39461"/>
              </a:avLst>
            </a:prstGeom>
            <a:solidFill>
              <a:schemeClr val="dk1"/>
            </a:solidFill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 txBox="1"/>
            <p:nvPr/>
          </p:nvSpPr>
          <p:spPr>
            <a:xfrm>
              <a:off x="476438" y="3751300"/>
              <a:ext cx="412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535" name="Google Shape;535;p35"/>
            <p:cNvSpPr txBox="1"/>
            <p:nvPr/>
          </p:nvSpPr>
          <p:spPr>
            <a:xfrm>
              <a:off x="1030613" y="4365450"/>
              <a:ext cx="412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536" name="Google Shape;536;p35"/>
            <p:cNvSpPr txBox="1"/>
            <p:nvPr/>
          </p:nvSpPr>
          <p:spPr>
            <a:xfrm>
              <a:off x="1024638" y="3754100"/>
              <a:ext cx="412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537" name="Google Shape;537;p35"/>
            <p:cNvSpPr txBox="1"/>
            <p:nvPr/>
          </p:nvSpPr>
          <p:spPr>
            <a:xfrm>
              <a:off x="496338" y="4359850"/>
              <a:ext cx="412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Source Code Pro"/>
                  <a:ea typeface="Source Code Pro"/>
                  <a:cs typeface="Source Code Pro"/>
                  <a:sym typeface="Source Code Pro"/>
                </a:rPr>
                <a:t>?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538" name="Google Shape;538;p35"/>
          <p:cNvSpPr txBox="1">
            <a:spLocks noGrp="1"/>
          </p:cNvSpPr>
          <p:nvPr>
            <p:ph type="body" idx="1"/>
          </p:nvPr>
        </p:nvSpPr>
        <p:spPr>
          <a:xfrm>
            <a:off x="720000" y="1208063"/>
            <a:ext cx="7704000" cy="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Consider </a:t>
            </a:r>
            <a:r>
              <a:rPr lang="en" b="1"/>
              <a:t>leading </a:t>
            </a:r>
            <a:r>
              <a:rPr lang="en" b="1">
                <a:solidFill>
                  <a:schemeClr val="lt2"/>
                </a:solidFill>
              </a:rPr>
              <a:t>N</a:t>
            </a:r>
            <a:r>
              <a:rPr lang="en" b="1"/>
              <a:t> jets</a:t>
            </a:r>
            <a:r>
              <a:rPr lang="en"/>
              <a:t> in each event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539" name="Google Shape;539;p35"/>
          <p:cNvSpPr txBox="1">
            <a:spLocks noGrp="1"/>
          </p:cNvSpPr>
          <p:nvPr>
            <p:ph type="body" idx="1"/>
          </p:nvPr>
        </p:nvSpPr>
        <p:spPr>
          <a:xfrm>
            <a:off x="720000" y="1421425"/>
            <a:ext cx="7704000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Find </a:t>
            </a:r>
            <a:r>
              <a:rPr lang="en" b="1"/>
              <a:t>all possible permutations</a:t>
            </a:r>
            <a:r>
              <a:rPr lang="en"/>
              <a:t> of parton assignments of these </a:t>
            </a:r>
            <a:r>
              <a:rPr lang="en">
                <a:solidFill>
                  <a:schemeClr val="lt2"/>
                </a:solidFill>
              </a:rPr>
              <a:t>N</a:t>
            </a:r>
            <a:r>
              <a:rPr lang="en"/>
              <a:t> jets (two </a:t>
            </a:r>
            <a:r>
              <a:rPr lang="en">
                <a:solidFill>
                  <a:schemeClr val="accent5"/>
                </a:solidFill>
              </a:rPr>
              <a:t>W</a:t>
            </a:r>
            <a:r>
              <a:rPr lang="en"/>
              <a:t>, one </a:t>
            </a:r>
            <a:r>
              <a:rPr lang="en">
                <a:solidFill>
                  <a:schemeClr val="accent5"/>
                </a:solidFill>
              </a:rPr>
              <a:t>b</a:t>
            </a:r>
            <a:r>
              <a:rPr lang="en" baseline="-25000">
                <a:solidFill>
                  <a:schemeClr val="accent5"/>
                </a:solidFill>
              </a:rPr>
              <a:t>top-had</a:t>
            </a:r>
            <a:r>
              <a:rPr lang="en"/>
              <a:t>, one </a:t>
            </a:r>
            <a:r>
              <a:rPr lang="en">
                <a:solidFill>
                  <a:schemeClr val="accent5"/>
                </a:solidFill>
              </a:rPr>
              <a:t>b</a:t>
            </a:r>
            <a:r>
              <a:rPr lang="en" baseline="-25000">
                <a:solidFill>
                  <a:schemeClr val="accent5"/>
                </a:solidFill>
              </a:rPr>
              <a:t>top-lep</a:t>
            </a:r>
            <a:r>
              <a:rPr lang="en"/>
              <a:t>)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540" name="Google Shape;540;p35"/>
          <p:cNvSpPr txBox="1">
            <a:spLocks noGrp="1"/>
          </p:cNvSpPr>
          <p:nvPr>
            <p:ph type="body" idx="1"/>
          </p:nvPr>
        </p:nvSpPr>
        <p:spPr>
          <a:xfrm>
            <a:off x="720000" y="1863925"/>
            <a:ext cx="7704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</a:t>
            </a:r>
            <a:r>
              <a:rPr lang="en" b="1"/>
              <a:t>Calculate features</a:t>
            </a:r>
            <a:r>
              <a:rPr lang="en"/>
              <a:t> for each set of permutations and </a:t>
            </a:r>
            <a:r>
              <a:rPr lang="en" b="1"/>
              <a:t>feed into BDT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541" name="Google Shape;541;p35"/>
          <p:cNvSpPr txBox="1">
            <a:spLocks noGrp="1"/>
          </p:cNvSpPr>
          <p:nvPr>
            <p:ph type="body" idx="1"/>
          </p:nvPr>
        </p:nvSpPr>
        <p:spPr>
          <a:xfrm>
            <a:off x="720000" y="2109947"/>
            <a:ext cx="7704000" cy="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Select permutation with </a:t>
            </a:r>
            <a:r>
              <a:rPr lang="en" b="1"/>
              <a:t>highest BDT score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542" name="Google Shape;542;p35"/>
          <p:cNvSpPr txBox="1">
            <a:spLocks noGrp="1"/>
          </p:cNvSpPr>
          <p:nvPr>
            <p:ph type="body" idx="1"/>
          </p:nvPr>
        </p:nvSpPr>
        <p:spPr>
          <a:xfrm>
            <a:off x="720000" y="2335865"/>
            <a:ext cx="7704000" cy="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Use selection to </a:t>
            </a:r>
            <a:r>
              <a:rPr lang="en" b="1"/>
              <a:t>label jets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543" name="Google Shape;543;p35"/>
          <p:cNvSpPr txBox="1">
            <a:spLocks noGrp="1"/>
          </p:cNvSpPr>
          <p:nvPr>
            <p:ph type="body" idx="1"/>
          </p:nvPr>
        </p:nvSpPr>
        <p:spPr>
          <a:xfrm>
            <a:off x="720000" y="2561803"/>
            <a:ext cx="7704000" cy="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 Calculate </a:t>
            </a:r>
            <a:r>
              <a:rPr lang="en" b="1"/>
              <a:t>ML observables</a:t>
            </a:r>
            <a:endParaRPr b="1">
              <a:solidFill>
                <a:schemeClr val="accent3"/>
              </a:solidFill>
            </a:endParaRPr>
          </a:p>
        </p:txBody>
      </p:sp>
      <p:grpSp>
        <p:nvGrpSpPr>
          <p:cNvPr id="544" name="Google Shape;544;p35"/>
          <p:cNvGrpSpPr/>
          <p:nvPr/>
        </p:nvGrpSpPr>
        <p:grpSpPr>
          <a:xfrm>
            <a:off x="5749938" y="3658563"/>
            <a:ext cx="1473313" cy="1271050"/>
            <a:chOff x="5749938" y="3658563"/>
            <a:chExt cx="1473313" cy="1271050"/>
          </a:xfrm>
        </p:grpSpPr>
        <p:sp>
          <p:nvSpPr>
            <p:cNvPr id="545" name="Google Shape;545;p35"/>
            <p:cNvSpPr/>
            <p:nvPr/>
          </p:nvSpPr>
          <p:spPr>
            <a:xfrm rot="10800000">
              <a:off x="5980075" y="3733038"/>
              <a:ext cx="471600" cy="572700"/>
            </a:xfrm>
            <a:prstGeom prst="trapezoid">
              <a:avLst>
                <a:gd name="adj" fmla="val 39461"/>
              </a:avLst>
            </a:prstGeom>
            <a:solidFill>
              <a:srgbClr val="F3AA9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 rot="10800000">
              <a:off x="6529500" y="3733038"/>
              <a:ext cx="471600" cy="572700"/>
            </a:xfrm>
            <a:prstGeom prst="trapezoid">
              <a:avLst>
                <a:gd name="adj" fmla="val 39461"/>
              </a:avLst>
            </a:prstGeom>
            <a:solidFill>
              <a:srgbClr val="A1DACC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 rot="10800000">
              <a:off x="5980075" y="4356913"/>
              <a:ext cx="471600" cy="572700"/>
            </a:xfrm>
            <a:prstGeom prst="trapezoid">
              <a:avLst>
                <a:gd name="adj" fmla="val 39461"/>
              </a:avLst>
            </a:prstGeom>
            <a:solidFill>
              <a:srgbClr val="D2EFC6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 rot="10800000">
              <a:off x="6529500" y="4356913"/>
              <a:ext cx="471600" cy="572700"/>
            </a:xfrm>
            <a:prstGeom prst="trapezoid">
              <a:avLst>
                <a:gd name="adj" fmla="val 39461"/>
              </a:avLst>
            </a:prstGeom>
            <a:solidFill>
              <a:srgbClr val="F3AA9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 txBox="1"/>
            <p:nvPr/>
          </p:nvSpPr>
          <p:spPr>
            <a:xfrm>
              <a:off x="6009463" y="3760775"/>
              <a:ext cx="4128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Source Code Pro"/>
                  <a:ea typeface="Source Code Pro"/>
                  <a:cs typeface="Source Code Pro"/>
                  <a:sym typeface="Source Code Pro"/>
                </a:rPr>
                <a:t>W</a:t>
              </a:r>
              <a:endParaRPr sz="16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550" name="Google Shape;550;p35"/>
            <p:cNvSpPr txBox="1"/>
            <p:nvPr/>
          </p:nvSpPr>
          <p:spPr>
            <a:xfrm>
              <a:off x="6567088" y="4386800"/>
              <a:ext cx="4128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Source Code Pro"/>
                  <a:ea typeface="Source Code Pro"/>
                  <a:cs typeface="Source Code Pro"/>
                  <a:sym typeface="Source Code Pro"/>
                </a:rPr>
                <a:t>W</a:t>
              </a:r>
              <a:endParaRPr sz="16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551" name="Google Shape;551;p35"/>
            <p:cNvSpPr txBox="1"/>
            <p:nvPr/>
          </p:nvSpPr>
          <p:spPr>
            <a:xfrm>
              <a:off x="6307350" y="3658563"/>
              <a:ext cx="915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Source Code Pro"/>
                  <a:ea typeface="Source Code Pro"/>
                  <a:cs typeface="Source Code Pro"/>
                  <a:sym typeface="Source Code Pro"/>
                </a:rPr>
                <a:t>top</a:t>
              </a:r>
              <a:endParaRPr sz="900">
                <a:latin typeface="Source Code Pro"/>
                <a:ea typeface="Source Code Pro"/>
                <a:cs typeface="Source Code Pro"/>
                <a:sym typeface="Source Code Pr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aseline="-25000">
                  <a:latin typeface="Source Code Pro"/>
                  <a:ea typeface="Source Code Pro"/>
                  <a:cs typeface="Source Code Pro"/>
                  <a:sym typeface="Source Code Pro"/>
                </a:rPr>
                <a:t>lepton</a:t>
              </a:r>
              <a:endParaRPr sz="900" baseline="-25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552" name="Google Shape;552;p35"/>
            <p:cNvSpPr txBox="1"/>
            <p:nvPr/>
          </p:nvSpPr>
          <p:spPr>
            <a:xfrm>
              <a:off x="5749938" y="4278488"/>
              <a:ext cx="915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Source Code Pro"/>
                  <a:ea typeface="Source Code Pro"/>
                  <a:cs typeface="Source Code Pro"/>
                  <a:sym typeface="Source Code Pro"/>
                </a:rPr>
                <a:t>top</a:t>
              </a:r>
              <a:endParaRPr sz="900">
                <a:latin typeface="Source Code Pro"/>
                <a:ea typeface="Source Code Pro"/>
                <a:cs typeface="Source Code Pro"/>
                <a:sym typeface="Source Code Pr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aseline="-25000">
                  <a:latin typeface="Source Code Pro"/>
                  <a:ea typeface="Source Code Pro"/>
                  <a:cs typeface="Source Code Pro"/>
                  <a:sym typeface="Source Code Pro"/>
                </a:rPr>
                <a:t>hadron</a:t>
              </a:r>
              <a:endParaRPr sz="900" baseline="-250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553" name="Google Shape;553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6"/>
          <p:cNvSpPr/>
          <p:nvPr/>
        </p:nvSpPr>
        <p:spPr>
          <a:xfrm>
            <a:off x="0" y="369125"/>
            <a:ext cx="9144000" cy="234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6"/>
          <p:cNvSpPr txBox="1">
            <a:spLocks noGrp="1"/>
          </p:cNvSpPr>
          <p:nvPr>
            <p:ph type="title" idx="4294967295"/>
          </p:nvPr>
        </p:nvSpPr>
        <p:spPr>
          <a:xfrm>
            <a:off x="2534250" y="798125"/>
            <a:ext cx="4075500" cy="1487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Training</a:t>
            </a:r>
            <a:endParaRPr sz="6300"/>
          </a:p>
        </p:txBody>
      </p:sp>
      <p:grpSp>
        <p:nvGrpSpPr>
          <p:cNvPr id="560" name="Google Shape;560;p36"/>
          <p:cNvGrpSpPr/>
          <p:nvPr/>
        </p:nvGrpSpPr>
        <p:grpSpPr>
          <a:xfrm>
            <a:off x="1156778" y="3136874"/>
            <a:ext cx="6830431" cy="1551635"/>
            <a:chOff x="255275" y="1375868"/>
            <a:chExt cx="4543625" cy="1032152"/>
          </a:xfrm>
        </p:grpSpPr>
        <p:pic>
          <p:nvPicPr>
            <p:cNvPr id="561" name="Google Shape;561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5275" y="1377475"/>
              <a:ext cx="853166" cy="1028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7600" y="1377475"/>
              <a:ext cx="1171726" cy="1028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81951" y="1375868"/>
              <a:ext cx="1171725" cy="10321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03426" y="1377484"/>
              <a:ext cx="1171725" cy="10289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627175" y="1375875"/>
              <a:ext cx="1171725" cy="10321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6" name="Google Shape;566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troduction to Java Programming for High School by Slidesgo">
  <a:themeElements>
    <a:clrScheme name="Simple Light">
      <a:dk1>
        <a:srgbClr val="E7E7E7"/>
      </a:dk1>
      <a:lt1>
        <a:srgbClr val="10111A"/>
      </a:lt1>
      <a:dk2>
        <a:srgbClr val="FD4A4A"/>
      </a:dk2>
      <a:lt2>
        <a:srgbClr val="EC7955"/>
      </a:lt2>
      <a:accent1>
        <a:srgbClr val="E81A81"/>
      </a:accent1>
      <a:accent2>
        <a:srgbClr val="94EE6B"/>
      </a:accent2>
      <a:accent3>
        <a:srgbClr val="4CAE97"/>
      </a:accent3>
      <a:accent4>
        <a:srgbClr val="BD64B5"/>
      </a:accent4>
      <a:accent5>
        <a:srgbClr val="FFFF99"/>
      </a:accent5>
      <a:accent6>
        <a:srgbClr val="2C293A"/>
      </a:accent6>
      <a:hlink>
        <a:srgbClr val="F8F8F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1305</Words>
  <Application>Microsoft Macintosh PowerPoint</Application>
  <PresentationFormat>On-screen Show (16:9)</PresentationFormat>
  <Paragraphs>248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Nunito Light</vt:lpstr>
      <vt:lpstr>Consolas</vt:lpstr>
      <vt:lpstr>Source Code Pro</vt:lpstr>
      <vt:lpstr>Source Code Pro Medium</vt:lpstr>
      <vt:lpstr>Comfortaa</vt:lpstr>
      <vt:lpstr>PT Sans</vt:lpstr>
      <vt:lpstr>Fira Code</vt:lpstr>
      <vt:lpstr>Arial</vt:lpstr>
      <vt:lpstr>Bebas Neue</vt:lpstr>
      <vt:lpstr>Introduction to Java Programming for High School by Slidesgo</vt:lpstr>
      <vt:lpstr>Machine Learning for Columnar High Energy Physics Analysis</vt:lpstr>
      <vt:lpstr>Outline</vt:lpstr>
      <vt:lpstr>Analysis Grand Challenge</vt:lpstr>
      <vt:lpstr>Machine Learning in HEP Analysis</vt:lpstr>
      <vt:lpstr>Analysis Grand Challenge + ML</vt:lpstr>
      <vt:lpstr>Analysis Grand Challenge + ML</vt:lpstr>
      <vt:lpstr>Machine Learning Task</vt:lpstr>
      <vt:lpstr>Approach to ML Task </vt:lpstr>
      <vt:lpstr>Training</vt:lpstr>
      <vt:lpstr>Training: Event Selection</vt:lpstr>
      <vt:lpstr>Training: Obtaining Training Features</vt:lpstr>
      <vt:lpstr>Training: Hyperparameter Optimization</vt:lpstr>
      <vt:lpstr>Training: Hyperparameter Optimization</vt:lpstr>
      <vt:lpstr>Training: Model Storage</vt:lpstr>
      <vt:lpstr>Training: Model Storage</vt:lpstr>
      <vt:lpstr>Inference</vt:lpstr>
      <vt:lpstr>Inference: Machine Learning Inference</vt:lpstr>
      <vt:lpstr>Inference: Result, diagnostics</vt:lpstr>
      <vt:lpstr>Future Goals</vt:lpstr>
      <vt:lpstr>Learn more about AGC!</vt:lpstr>
      <vt:lpstr>Learn more about AGC!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for Columnar High Energy Physics Analysis</dc:title>
  <cp:lastModifiedBy>Microsoft Office User</cp:lastModifiedBy>
  <cp:revision>2</cp:revision>
  <dcterms:modified xsi:type="dcterms:W3CDTF">2023-05-08T13:53:51Z</dcterms:modified>
</cp:coreProperties>
</file>