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 id="2147483715" r:id="rId6"/>
  </p:sldMasterIdLst>
  <p:notesMasterIdLst>
    <p:notesMasterId r:id="rId25"/>
  </p:notesMasterIdLst>
  <p:sldIdLst>
    <p:sldId id="257" r:id="rId7"/>
    <p:sldId id="291" r:id="rId8"/>
    <p:sldId id="269" r:id="rId9"/>
    <p:sldId id="298" r:id="rId10"/>
    <p:sldId id="299" r:id="rId11"/>
    <p:sldId id="324" r:id="rId12"/>
    <p:sldId id="284" r:id="rId13"/>
    <p:sldId id="302" r:id="rId14"/>
    <p:sldId id="285" r:id="rId15"/>
    <p:sldId id="305" r:id="rId16"/>
    <p:sldId id="270" r:id="rId17"/>
    <p:sldId id="271" r:id="rId18"/>
    <p:sldId id="322" r:id="rId19"/>
    <p:sldId id="315" r:id="rId20"/>
    <p:sldId id="321" r:id="rId21"/>
    <p:sldId id="323" r:id="rId22"/>
    <p:sldId id="272"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900"/>
    <a:srgbClr val="003088"/>
    <a:srgbClr val="F08900"/>
    <a:srgbClr val="1E5DF8"/>
    <a:srgbClr val="626262"/>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8BB198-4F72-2E4E-891D-F0178C4934E2}" v="9" dt="2023-05-08T15:37:36.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1"/>
    <p:restoredTop sz="94422"/>
  </p:normalViewPr>
  <p:slideViewPr>
    <p:cSldViewPr snapToGrid="0" snapToObjects="1">
      <p:cViewPr varScale="1">
        <p:scale>
          <a:sx n="121" d="100"/>
          <a:sy n="121" d="100"/>
        </p:scale>
        <p:origin x="800" y="168"/>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ier, Ian (STFC,RAL,SC)" userId="09a51033-127c-4fa1-ac6f-31f5c553530f" providerId="ADAL" clId="{E08BB198-4F72-2E4E-891D-F0178C4934E2}"/>
    <pc:docChg chg="undo custSel addSld modSld sldOrd">
      <pc:chgData name="Collier, Ian (STFC,RAL,SC)" userId="09a51033-127c-4fa1-ac6f-31f5c553530f" providerId="ADAL" clId="{E08BB198-4F72-2E4E-891D-F0178C4934E2}" dt="2023-05-08T18:38:57.406" v="1484" actId="404"/>
      <pc:docMkLst>
        <pc:docMk/>
      </pc:docMkLst>
      <pc:sldChg chg="modSp mod">
        <pc:chgData name="Collier, Ian (STFC,RAL,SC)" userId="09a51033-127c-4fa1-ac6f-31f5c553530f" providerId="ADAL" clId="{E08BB198-4F72-2E4E-891D-F0178C4934E2}" dt="2023-05-08T18:38:57.406" v="1484" actId="404"/>
        <pc:sldMkLst>
          <pc:docMk/>
          <pc:sldMk cId="3224382533" sldId="257"/>
        </pc:sldMkLst>
        <pc:spChg chg="mod">
          <ac:chgData name="Collier, Ian (STFC,RAL,SC)" userId="09a51033-127c-4fa1-ac6f-31f5c553530f" providerId="ADAL" clId="{E08BB198-4F72-2E4E-891D-F0178C4934E2}" dt="2023-05-08T18:38:57.406" v="1484" actId="404"/>
          <ac:spMkLst>
            <pc:docMk/>
            <pc:sldMk cId="3224382533" sldId="257"/>
            <ac:spMk id="5" creationId="{0BEB0AE4-391E-6F41-84C6-D4EEDF519A31}"/>
          </ac:spMkLst>
        </pc:spChg>
      </pc:sldChg>
      <pc:sldChg chg="modSp mod">
        <pc:chgData name="Collier, Ian (STFC,RAL,SC)" userId="09a51033-127c-4fa1-ac6f-31f5c553530f" providerId="ADAL" clId="{E08BB198-4F72-2E4E-891D-F0178C4934E2}" dt="2023-05-08T15:34:38.385" v="1159" actId="403"/>
        <pc:sldMkLst>
          <pc:docMk/>
          <pc:sldMk cId="282679849" sldId="269"/>
        </pc:sldMkLst>
        <pc:spChg chg="mod">
          <ac:chgData name="Collier, Ian (STFC,RAL,SC)" userId="09a51033-127c-4fa1-ac6f-31f5c553530f" providerId="ADAL" clId="{E08BB198-4F72-2E4E-891D-F0178C4934E2}" dt="2023-05-08T15:34:38.385" v="1159" actId="403"/>
          <ac:spMkLst>
            <pc:docMk/>
            <pc:sldMk cId="282679849" sldId="269"/>
            <ac:spMk id="5" creationId="{697BFE5A-7C82-E244-83C3-A634D5C30E22}"/>
          </ac:spMkLst>
        </pc:spChg>
      </pc:sldChg>
      <pc:sldChg chg="modSp mod">
        <pc:chgData name="Collier, Ian (STFC,RAL,SC)" userId="09a51033-127c-4fa1-ac6f-31f5c553530f" providerId="ADAL" clId="{E08BB198-4F72-2E4E-891D-F0178C4934E2}" dt="2023-05-08T15:24:20.763" v="726" actId="20577"/>
        <pc:sldMkLst>
          <pc:docMk/>
          <pc:sldMk cId="1367912589" sldId="270"/>
        </pc:sldMkLst>
        <pc:spChg chg="mod">
          <ac:chgData name="Collier, Ian (STFC,RAL,SC)" userId="09a51033-127c-4fa1-ac6f-31f5c553530f" providerId="ADAL" clId="{E08BB198-4F72-2E4E-891D-F0178C4934E2}" dt="2023-05-08T15:24:20.763" v="726" actId="20577"/>
          <ac:spMkLst>
            <pc:docMk/>
            <pc:sldMk cId="1367912589" sldId="270"/>
            <ac:spMk id="5" creationId="{697BFE5A-7C82-E244-83C3-A634D5C30E22}"/>
          </ac:spMkLst>
        </pc:spChg>
      </pc:sldChg>
      <pc:sldChg chg="modSp mod">
        <pc:chgData name="Collier, Ian (STFC,RAL,SC)" userId="09a51033-127c-4fa1-ac6f-31f5c553530f" providerId="ADAL" clId="{E08BB198-4F72-2E4E-891D-F0178C4934E2}" dt="2023-05-08T15:24:56.767" v="816" actId="20577"/>
        <pc:sldMkLst>
          <pc:docMk/>
          <pc:sldMk cId="2708187704" sldId="271"/>
        </pc:sldMkLst>
        <pc:spChg chg="mod">
          <ac:chgData name="Collier, Ian (STFC,RAL,SC)" userId="09a51033-127c-4fa1-ac6f-31f5c553530f" providerId="ADAL" clId="{E08BB198-4F72-2E4E-891D-F0178C4934E2}" dt="2023-05-08T15:24:56.767" v="816" actId="20577"/>
          <ac:spMkLst>
            <pc:docMk/>
            <pc:sldMk cId="2708187704" sldId="271"/>
            <ac:spMk id="5" creationId="{697BFE5A-7C82-E244-83C3-A634D5C30E22}"/>
          </ac:spMkLst>
        </pc:spChg>
      </pc:sldChg>
      <pc:sldChg chg="modSp mod">
        <pc:chgData name="Collier, Ian (STFC,RAL,SC)" userId="09a51033-127c-4fa1-ac6f-31f5c553530f" providerId="ADAL" clId="{E08BB198-4F72-2E4E-891D-F0178C4934E2}" dt="2023-05-08T15:39:55.411" v="1228" actId="20577"/>
        <pc:sldMkLst>
          <pc:docMk/>
          <pc:sldMk cId="3211253665" sldId="284"/>
        </pc:sldMkLst>
        <pc:spChg chg="mod">
          <ac:chgData name="Collier, Ian (STFC,RAL,SC)" userId="09a51033-127c-4fa1-ac6f-31f5c553530f" providerId="ADAL" clId="{E08BB198-4F72-2E4E-891D-F0178C4934E2}" dt="2023-05-08T15:39:55.411" v="1228" actId="20577"/>
          <ac:spMkLst>
            <pc:docMk/>
            <pc:sldMk cId="3211253665" sldId="284"/>
            <ac:spMk id="5" creationId="{697BFE5A-7C82-E244-83C3-A634D5C30E22}"/>
          </ac:spMkLst>
        </pc:spChg>
      </pc:sldChg>
      <pc:sldChg chg="addSp modSp mod">
        <pc:chgData name="Collier, Ian (STFC,RAL,SC)" userId="09a51033-127c-4fa1-ac6f-31f5c553530f" providerId="ADAL" clId="{E08BB198-4F72-2E4E-891D-F0178C4934E2}" dt="2023-05-08T15:49:37.901" v="1465" actId="20577"/>
        <pc:sldMkLst>
          <pc:docMk/>
          <pc:sldMk cId="3479630909" sldId="291"/>
        </pc:sldMkLst>
        <pc:spChg chg="add mod">
          <ac:chgData name="Collier, Ian (STFC,RAL,SC)" userId="09a51033-127c-4fa1-ac6f-31f5c553530f" providerId="ADAL" clId="{E08BB198-4F72-2E4E-891D-F0178C4934E2}" dt="2023-05-08T15:33:13.708" v="1047"/>
          <ac:spMkLst>
            <pc:docMk/>
            <pc:sldMk cId="3479630909" sldId="291"/>
            <ac:spMk id="2" creationId="{5557C650-44F6-78BA-A50D-1EA03D1686CD}"/>
          </ac:spMkLst>
        </pc:spChg>
        <pc:spChg chg="mod">
          <ac:chgData name="Collier, Ian (STFC,RAL,SC)" userId="09a51033-127c-4fa1-ac6f-31f5c553530f" providerId="ADAL" clId="{E08BB198-4F72-2E4E-891D-F0178C4934E2}" dt="2023-05-08T15:49:37.901" v="1465" actId="20577"/>
          <ac:spMkLst>
            <pc:docMk/>
            <pc:sldMk cId="3479630909" sldId="291"/>
            <ac:spMk id="7" creationId="{2422DBB9-7747-7041-8E78-C517CE8075C9}"/>
          </ac:spMkLst>
        </pc:spChg>
      </pc:sldChg>
      <pc:sldChg chg="addSp delSp modSp mod">
        <pc:chgData name="Collier, Ian (STFC,RAL,SC)" userId="09a51033-127c-4fa1-ac6f-31f5c553530f" providerId="ADAL" clId="{E08BB198-4F72-2E4E-891D-F0178C4934E2}" dt="2023-05-08T15:39:09.742" v="1226" actId="20577"/>
        <pc:sldMkLst>
          <pc:docMk/>
          <pc:sldMk cId="155378833" sldId="302"/>
        </pc:sldMkLst>
        <pc:spChg chg="add del">
          <ac:chgData name="Collier, Ian (STFC,RAL,SC)" userId="09a51033-127c-4fa1-ac6f-31f5c553530f" providerId="ADAL" clId="{E08BB198-4F72-2E4E-891D-F0178C4934E2}" dt="2023-05-08T15:37:03.298" v="1168" actId="478"/>
          <ac:spMkLst>
            <pc:docMk/>
            <pc:sldMk cId="155378833" sldId="302"/>
            <ac:spMk id="3" creationId="{2A4C8857-ED06-7E70-44DC-8496EB2EEDFB}"/>
          </ac:spMkLst>
        </pc:spChg>
        <pc:spChg chg="mod">
          <ac:chgData name="Collier, Ian (STFC,RAL,SC)" userId="09a51033-127c-4fa1-ac6f-31f5c553530f" providerId="ADAL" clId="{E08BB198-4F72-2E4E-891D-F0178C4934E2}" dt="2023-05-08T15:39:09.742" v="1226" actId="20577"/>
          <ac:spMkLst>
            <pc:docMk/>
            <pc:sldMk cId="155378833" sldId="302"/>
            <ac:spMk id="5" creationId="{697BFE5A-7C82-E244-83C3-A634D5C30E22}"/>
          </ac:spMkLst>
        </pc:spChg>
        <pc:picChg chg="mod">
          <ac:chgData name="Collier, Ian (STFC,RAL,SC)" userId="09a51033-127c-4fa1-ac6f-31f5c553530f" providerId="ADAL" clId="{E08BB198-4F72-2E4E-891D-F0178C4934E2}" dt="2023-05-08T15:37:36.359" v="1176" actId="1076"/>
          <ac:picMkLst>
            <pc:docMk/>
            <pc:sldMk cId="155378833" sldId="302"/>
            <ac:picMk id="4" creationId="{00000000-0000-0000-0000-000000000000}"/>
          </ac:picMkLst>
        </pc:picChg>
        <pc:picChg chg="add mod">
          <ac:chgData name="Collier, Ian (STFC,RAL,SC)" userId="09a51033-127c-4fa1-ac6f-31f5c553530f" providerId="ADAL" clId="{E08BB198-4F72-2E4E-891D-F0178C4934E2}" dt="2023-05-08T15:37:34.451" v="1175" actId="1076"/>
          <ac:picMkLst>
            <pc:docMk/>
            <pc:sldMk cId="155378833" sldId="302"/>
            <ac:picMk id="8" creationId="{08E5AD0D-102F-7409-7238-6C2C28D7DE03}"/>
          </ac:picMkLst>
        </pc:picChg>
      </pc:sldChg>
      <pc:sldChg chg="modSp mod">
        <pc:chgData name="Collier, Ian (STFC,RAL,SC)" userId="09a51033-127c-4fa1-ac6f-31f5c553530f" providerId="ADAL" clId="{E08BB198-4F72-2E4E-891D-F0178C4934E2}" dt="2023-05-08T15:41:14.812" v="1252" actId="20577"/>
        <pc:sldMkLst>
          <pc:docMk/>
          <pc:sldMk cId="2680565598" sldId="305"/>
        </pc:sldMkLst>
        <pc:spChg chg="mod">
          <ac:chgData name="Collier, Ian (STFC,RAL,SC)" userId="09a51033-127c-4fa1-ac6f-31f5c553530f" providerId="ADAL" clId="{E08BB198-4F72-2E4E-891D-F0178C4934E2}" dt="2023-05-08T15:41:14.812" v="1252" actId="20577"/>
          <ac:spMkLst>
            <pc:docMk/>
            <pc:sldMk cId="2680565598" sldId="305"/>
            <ac:spMk id="3" creationId="{C8B66DC9-76C9-5140-A7C4-B9B833C488D1}"/>
          </ac:spMkLst>
        </pc:spChg>
      </pc:sldChg>
      <pc:sldChg chg="modSp mod">
        <pc:chgData name="Collier, Ian (STFC,RAL,SC)" userId="09a51033-127c-4fa1-ac6f-31f5c553530f" providerId="ADAL" clId="{E08BB198-4F72-2E4E-891D-F0178C4934E2}" dt="2023-05-08T15:43:16.309" v="1264" actId="20577"/>
        <pc:sldMkLst>
          <pc:docMk/>
          <pc:sldMk cId="4052905111" sldId="315"/>
        </pc:sldMkLst>
        <pc:spChg chg="mod">
          <ac:chgData name="Collier, Ian (STFC,RAL,SC)" userId="09a51033-127c-4fa1-ac6f-31f5c553530f" providerId="ADAL" clId="{E08BB198-4F72-2E4E-891D-F0178C4934E2}" dt="2023-05-08T15:43:16.309" v="1264" actId="20577"/>
          <ac:spMkLst>
            <pc:docMk/>
            <pc:sldMk cId="4052905111" sldId="315"/>
            <ac:spMk id="4" creationId="{C18217B8-85C6-BF4E-89E1-A6954783545D}"/>
          </ac:spMkLst>
        </pc:spChg>
        <pc:spChg chg="mod">
          <ac:chgData name="Collier, Ian (STFC,RAL,SC)" userId="09a51033-127c-4fa1-ac6f-31f5c553530f" providerId="ADAL" clId="{E08BB198-4F72-2E4E-891D-F0178C4934E2}" dt="2023-05-08T15:42:28.969" v="1257" actId="1076"/>
          <ac:spMkLst>
            <pc:docMk/>
            <pc:sldMk cId="4052905111" sldId="315"/>
            <ac:spMk id="5" creationId="{A121BF9D-7312-D146-A098-1393906DE9CF}"/>
          </ac:spMkLst>
        </pc:spChg>
      </pc:sldChg>
      <pc:sldChg chg="addSp modSp mod">
        <pc:chgData name="Collier, Ian (STFC,RAL,SC)" userId="09a51033-127c-4fa1-ac6f-31f5c553530f" providerId="ADAL" clId="{E08BB198-4F72-2E4E-891D-F0178C4934E2}" dt="2023-05-08T15:42:13.974" v="1256" actId="1076"/>
        <pc:sldMkLst>
          <pc:docMk/>
          <pc:sldMk cId="518839819" sldId="322"/>
        </pc:sldMkLst>
        <pc:spChg chg="mod">
          <ac:chgData name="Collier, Ian (STFC,RAL,SC)" userId="09a51033-127c-4fa1-ac6f-31f5c553530f" providerId="ADAL" clId="{E08BB198-4F72-2E4E-891D-F0178C4934E2}" dt="2023-05-08T15:42:13.974" v="1256" actId="1076"/>
          <ac:spMkLst>
            <pc:docMk/>
            <pc:sldMk cId="518839819" sldId="322"/>
            <ac:spMk id="2" creationId="{00000000-0000-0000-0000-000000000000}"/>
          </ac:spMkLst>
        </pc:spChg>
        <pc:spChg chg="add mod">
          <ac:chgData name="Collier, Ian (STFC,RAL,SC)" userId="09a51033-127c-4fa1-ac6f-31f5c553530f" providerId="ADAL" clId="{E08BB198-4F72-2E4E-891D-F0178C4934E2}" dt="2023-05-08T15:33:13.708" v="1047"/>
          <ac:spMkLst>
            <pc:docMk/>
            <pc:sldMk cId="518839819" sldId="322"/>
            <ac:spMk id="3" creationId="{5A3DE11A-2E11-D2B3-E25F-63AE7C0142AC}"/>
          </ac:spMkLst>
        </pc:spChg>
        <pc:spChg chg="mod">
          <ac:chgData name="Collier, Ian (STFC,RAL,SC)" userId="09a51033-127c-4fa1-ac6f-31f5c553530f" providerId="ADAL" clId="{E08BB198-4F72-2E4E-891D-F0178C4934E2}" dt="2023-05-08T15:19:56.984" v="675" actId="20577"/>
          <ac:spMkLst>
            <pc:docMk/>
            <pc:sldMk cId="518839819" sldId="322"/>
            <ac:spMk id="4" creationId="{2C835968-697F-0470-62E9-A6C8C3BF5E61}"/>
          </ac:spMkLst>
        </pc:spChg>
        <pc:spChg chg="mod">
          <ac:chgData name="Collier, Ian (STFC,RAL,SC)" userId="09a51033-127c-4fa1-ac6f-31f5c553530f" providerId="ADAL" clId="{E08BB198-4F72-2E4E-891D-F0178C4934E2}" dt="2023-05-08T15:42:10.320" v="1255" actId="1076"/>
          <ac:spMkLst>
            <pc:docMk/>
            <pc:sldMk cId="518839819" sldId="322"/>
            <ac:spMk id="7" creationId="{00000000-0000-0000-0000-000000000000}"/>
          </ac:spMkLst>
        </pc:spChg>
        <pc:picChg chg="mod">
          <ac:chgData name="Collier, Ian (STFC,RAL,SC)" userId="09a51033-127c-4fa1-ac6f-31f5c553530f" providerId="ADAL" clId="{E08BB198-4F72-2E4E-891D-F0178C4934E2}" dt="2023-05-08T15:15:24.015" v="476" actId="14100"/>
          <ac:picMkLst>
            <pc:docMk/>
            <pc:sldMk cId="518839819" sldId="322"/>
            <ac:picMk id="10" creationId="{4EBCA198-2216-B343-9ADE-5BDC0D8C8DF5}"/>
          </ac:picMkLst>
        </pc:picChg>
      </pc:sldChg>
      <pc:sldChg chg="modSp mod">
        <pc:chgData name="Collier, Ian (STFC,RAL,SC)" userId="09a51033-127c-4fa1-ac6f-31f5c553530f" providerId="ADAL" clId="{E08BB198-4F72-2E4E-891D-F0178C4934E2}" dt="2023-05-08T15:51:59.885" v="1466" actId="113"/>
        <pc:sldMkLst>
          <pc:docMk/>
          <pc:sldMk cId="1876418652" sldId="323"/>
        </pc:sldMkLst>
        <pc:spChg chg="mod">
          <ac:chgData name="Collier, Ian (STFC,RAL,SC)" userId="09a51033-127c-4fa1-ac6f-31f5c553530f" providerId="ADAL" clId="{E08BB198-4F72-2E4E-891D-F0178C4934E2}" dt="2023-05-08T15:51:59.885" v="1466" actId="113"/>
          <ac:spMkLst>
            <pc:docMk/>
            <pc:sldMk cId="1876418652" sldId="323"/>
            <ac:spMk id="5" creationId="{697BFE5A-7C82-E244-83C3-A634D5C30E22}"/>
          </ac:spMkLst>
        </pc:spChg>
      </pc:sldChg>
      <pc:sldChg chg="addSp delSp modSp add mod ord">
        <pc:chgData name="Collier, Ian (STFC,RAL,SC)" userId="09a51033-127c-4fa1-ac6f-31f5c553530f" providerId="ADAL" clId="{E08BB198-4F72-2E4E-891D-F0178C4934E2}" dt="2023-05-08T15:14:42.544" v="474" actId="20578"/>
        <pc:sldMkLst>
          <pc:docMk/>
          <pc:sldMk cId="3411242054" sldId="324"/>
        </pc:sldMkLst>
        <pc:spChg chg="mod">
          <ac:chgData name="Collier, Ian (STFC,RAL,SC)" userId="09a51033-127c-4fa1-ac6f-31f5c553530f" providerId="ADAL" clId="{E08BB198-4F72-2E4E-891D-F0178C4934E2}" dt="2023-05-08T15:14:31.628" v="473" actId="20577"/>
          <ac:spMkLst>
            <pc:docMk/>
            <pc:sldMk cId="3411242054" sldId="324"/>
            <ac:spMk id="5" creationId="{697BFE5A-7C82-E244-83C3-A634D5C30E22}"/>
          </ac:spMkLst>
        </pc:spChg>
        <pc:spChg chg="mod">
          <ac:chgData name="Collier, Ian (STFC,RAL,SC)" userId="09a51033-127c-4fa1-ac6f-31f5c553530f" providerId="ADAL" clId="{E08BB198-4F72-2E4E-891D-F0178C4934E2}" dt="2023-05-08T15:10:22.844" v="259" actId="14100"/>
          <ac:spMkLst>
            <pc:docMk/>
            <pc:sldMk cId="3411242054" sldId="324"/>
            <ac:spMk id="7" creationId="{67B54F19-1212-9345-95FF-9D2815FD6E96}"/>
          </ac:spMkLst>
        </pc:spChg>
        <pc:picChg chg="add mod">
          <ac:chgData name="Collier, Ian (STFC,RAL,SC)" userId="09a51033-127c-4fa1-ac6f-31f5c553530f" providerId="ADAL" clId="{E08BB198-4F72-2E4E-891D-F0178C4934E2}" dt="2023-05-08T15:13:09.255" v="284" actId="1076"/>
          <ac:picMkLst>
            <pc:docMk/>
            <pc:sldMk cId="3411242054" sldId="324"/>
            <ac:picMk id="3" creationId="{565307A5-4AF6-2E44-7F92-33FC4772B3D2}"/>
          </ac:picMkLst>
        </pc:picChg>
        <pc:picChg chg="add del mod">
          <ac:chgData name="Collier, Ian (STFC,RAL,SC)" userId="09a51033-127c-4fa1-ac6f-31f5c553530f" providerId="ADAL" clId="{E08BB198-4F72-2E4E-891D-F0178C4934E2}" dt="2023-05-08T14:31:53.028" v="128" actId="478"/>
          <ac:picMkLst>
            <pc:docMk/>
            <pc:sldMk cId="3411242054" sldId="324"/>
            <ac:picMk id="3" creationId="{D93E77F0-09F7-E78E-98BE-D313913D8F3B}"/>
          </ac:picMkLst>
        </pc:picChg>
        <pc:picChg chg="add mod">
          <ac:chgData name="Collier, Ian (STFC,RAL,SC)" userId="09a51033-127c-4fa1-ac6f-31f5c553530f" providerId="ADAL" clId="{E08BB198-4F72-2E4E-891D-F0178C4934E2}" dt="2023-05-08T15:13:02.485" v="282" actId="14100"/>
          <ac:picMkLst>
            <pc:docMk/>
            <pc:sldMk cId="3411242054" sldId="324"/>
            <ac:picMk id="6" creationId="{0F473860-39E9-A743-B25B-99FEEA26E086}"/>
          </ac:picMkLst>
        </pc:picChg>
        <pc:picChg chg="add del mod">
          <ac:chgData name="Collier, Ian (STFC,RAL,SC)" userId="09a51033-127c-4fa1-ac6f-31f5c553530f" providerId="ADAL" clId="{E08BB198-4F72-2E4E-891D-F0178C4934E2}" dt="2023-05-08T15:12:03.324" v="268" actId="478"/>
          <ac:picMkLst>
            <pc:docMk/>
            <pc:sldMk cId="3411242054" sldId="324"/>
            <ac:picMk id="8" creationId="{8EDC9C2C-5A93-CDCA-6D9F-5FDCAD544B4B}"/>
          </ac:picMkLst>
        </pc:picChg>
      </pc:sldChg>
    </pc:docChg>
  </pc:docChgLst>
  <pc:docChgLst>
    <pc:chgData name="Collier, Ian (STFC,RAL,SC)" userId="09a51033-127c-4fa1-ac6f-31f5c553530f" providerId="ADAL" clId="{74A5F82F-6F4D-2047-ABAB-E635A4989EBB}"/>
    <pc:docChg chg="undo custSel addSld delSld modSld">
      <pc:chgData name="Collier, Ian (STFC,RAL,SC)" userId="09a51033-127c-4fa1-ac6f-31f5c553530f" providerId="ADAL" clId="{74A5F82F-6F4D-2047-ABAB-E635A4989EBB}" dt="2023-04-24T13:17:24.373" v="101" actId="2696"/>
      <pc:docMkLst>
        <pc:docMk/>
      </pc:docMkLst>
      <pc:sldChg chg="modSp mod">
        <pc:chgData name="Collier, Ian (STFC,RAL,SC)" userId="09a51033-127c-4fa1-ac6f-31f5c553530f" providerId="ADAL" clId="{74A5F82F-6F4D-2047-ABAB-E635A4989EBB}" dt="2023-04-24T13:17:05.544" v="98" actId="20577"/>
        <pc:sldMkLst>
          <pc:docMk/>
          <pc:sldMk cId="3224382533" sldId="257"/>
        </pc:sldMkLst>
        <pc:spChg chg="mod">
          <ac:chgData name="Collier, Ian (STFC,RAL,SC)" userId="09a51033-127c-4fa1-ac6f-31f5c553530f" providerId="ADAL" clId="{74A5F82F-6F4D-2047-ABAB-E635A4989EBB}" dt="2023-04-24T13:15:01.274" v="4"/>
          <ac:spMkLst>
            <pc:docMk/>
            <pc:sldMk cId="3224382533" sldId="257"/>
            <ac:spMk id="3" creationId="{78DB0FE0-A4AF-D848-8925-91A37993D74D}"/>
          </ac:spMkLst>
        </pc:spChg>
        <pc:spChg chg="mod">
          <ac:chgData name="Collier, Ian (STFC,RAL,SC)" userId="09a51033-127c-4fa1-ac6f-31f5c553530f" providerId="ADAL" clId="{74A5F82F-6F4D-2047-ABAB-E635A4989EBB}" dt="2023-04-24T13:17:05.544" v="98" actId="20577"/>
          <ac:spMkLst>
            <pc:docMk/>
            <pc:sldMk cId="3224382533" sldId="257"/>
            <ac:spMk id="5" creationId="{0BEB0AE4-391E-6F41-84C6-D4EEDF519A31}"/>
          </ac:spMkLst>
        </pc:spChg>
      </pc:sldChg>
      <pc:sldChg chg="del">
        <pc:chgData name="Collier, Ian (STFC,RAL,SC)" userId="09a51033-127c-4fa1-ac6f-31f5c553530f" providerId="ADAL" clId="{74A5F82F-6F4D-2047-ABAB-E635A4989EBB}" dt="2023-04-24T13:17:24.373" v="101" actId="2696"/>
        <pc:sldMkLst>
          <pc:docMk/>
          <pc:sldMk cId="3722688059" sldId="282"/>
        </pc:sldMkLst>
      </pc:sldChg>
      <pc:sldChg chg="add">
        <pc:chgData name="Collier, Ian (STFC,RAL,SC)" userId="09a51033-127c-4fa1-ac6f-31f5c553530f" providerId="ADAL" clId="{74A5F82F-6F4D-2047-ABAB-E635A4989EBB}" dt="2023-04-24T13:17:16.601" v="99" actId="2890"/>
        <pc:sldMkLst>
          <pc:docMk/>
          <pc:sldMk cId="3211253665" sldId="284"/>
        </pc:sldMkLst>
      </pc:sldChg>
      <pc:sldChg chg="add">
        <pc:chgData name="Collier, Ian (STFC,RAL,SC)" userId="09a51033-127c-4fa1-ac6f-31f5c553530f" providerId="ADAL" clId="{74A5F82F-6F4D-2047-ABAB-E635A4989EBB}" dt="2023-04-24T13:17:21.006" v="100" actId="2890"/>
        <pc:sldMkLst>
          <pc:docMk/>
          <pc:sldMk cId="1449491721" sldId="285"/>
        </pc:sldMkLst>
      </pc:sldChg>
    </pc:docChg>
  </pc:docChgLst>
  <pc:docChgLst>
    <pc:chgData name="Collier, Ian (STFC,RAL,SC)" userId="09a51033-127c-4fa1-ac6f-31f5c553530f" providerId="ADAL" clId="{1D113330-EFBD-804B-B1CF-768D8DD92D0D}"/>
    <pc:docChg chg="undo custSel addSld modSld sldOrd">
      <pc:chgData name="Collier, Ian (STFC,RAL,SC)" userId="09a51033-127c-4fa1-ac6f-31f5c553530f" providerId="ADAL" clId="{1D113330-EFBD-804B-B1CF-768D8DD92D0D}" dt="2023-05-08T14:08:47.305" v="514" actId="20577"/>
      <pc:docMkLst>
        <pc:docMk/>
      </pc:docMkLst>
      <pc:sldChg chg="modSp add mod setBg">
        <pc:chgData name="Collier, Ian (STFC,RAL,SC)" userId="09a51033-127c-4fa1-ac6f-31f5c553530f" providerId="ADAL" clId="{1D113330-EFBD-804B-B1CF-768D8DD92D0D}" dt="2023-05-07T14:19:29.297" v="251" actId="15"/>
        <pc:sldMkLst>
          <pc:docMk/>
          <pc:sldMk cId="1367912589" sldId="270"/>
        </pc:sldMkLst>
        <pc:spChg chg="mod">
          <ac:chgData name="Collier, Ian (STFC,RAL,SC)" userId="09a51033-127c-4fa1-ac6f-31f5c553530f" providerId="ADAL" clId="{1D113330-EFBD-804B-B1CF-768D8DD92D0D}" dt="2023-05-07T14:19:29.297" v="251" actId="15"/>
          <ac:spMkLst>
            <pc:docMk/>
            <pc:sldMk cId="1367912589" sldId="270"/>
            <ac:spMk id="5" creationId="{697BFE5A-7C82-E244-83C3-A634D5C30E22}"/>
          </ac:spMkLst>
        </pc:spChg>
        <pc:picChg chg="mod">
          <ac:chgData name="Collier, Ian (STFC,RAL,SC)" userId="09a51033-127c-4fa1-ac6f-31f5c553530f" providerId="ADAL" clId="{1D113330-EFBD-804B-B1CF-768D8DD92D0D}" dt="2023-05-07T14:17:30.416" v="211" actId="14100"/>
          <ac:picMkLst>
            <pc:docMk/>
            <pc:sldMk cId="1367912589" sldId="270"/>
            <ac:picMk id="9" creationId="{1D516D8E-F4ED-8CC0-EFEC-8EF9AA2146D8}"/>
          </ac:picMkLst>
        </pc:picChg>
      </pc:sldChg>
      <pc:sldChg chg="modSp add mod setBg">
        <pc:chgData name="Collier, Ian (STFC,RAL,SC)" userId="09a51033-127c-4fa1-ac6f-31f5c553530f" providerId="ADAL" clId="{1D113330-EFBD-804B-B1CF-768D8DD92D0D}" dt="2023-05-07T14:20:43.274" v="279" actId="20577"/>
        <pc:sldMkLst>
          <pc:docMk/>
          <pc:sldMk cId="2708187704" sldId="271"/>
        </pc:sldMkLst>
        <pc:spChg chg="mod">
          <ac:chgData name="Collier, Ian (STFC,RAL,SC)" userId="09a51033-127c-4fa1-ac6f-31f5c553530f" providerId="ADAL" clId="{1D113330-EFBD-804B-B1CF-768D8DD92D0D}" dt="2023-05-07T14:20:43.274" v="279" actId="20577"/>
          <ac:spMkLst>
            <pc:docMk/>
            <pc:sldMk cId="2708187704" sldId="271"/>
            <ac:spMk id="5" creationId="{697BFE5A-7C82-E244-83C3-A634D5C30E22}"/>
          </ac:spMkLst>
        </pc:spChg>
      </pc:sldChg>
      <pc:sldChg chg="modSp mod">
        <pc:chgData name="Collier, Ian (STFC,RAL,SC)" userId="09a51033-127c-4fa1-ac6f-31f5c553530f" providerId="ADAL" clId="{1D113330-EFBD-804B-B1CF-768D8DD92D0D}" dt="2023-05-07T14:22:14.486" v="332" actId="20577"/>
        <pc:sldMkLst>
          <pc:docMk/>
          <pc:sldMk cId="1449491721" sldId="285"/>
        </pc:sldMkLst>
        <pc:spChg chg="mod">
          <ac:chgData name="Collier, Ian (STFC,RAL,SC)" userId="09a51033-127c-4fa1-ac6f-31f5c553530f" providerId="ADAL" clId="{1D113330-EFBD-804B-B1CF-768D8DD92D0D}" dt="2023-05-07T14:22:14.486" v="332" actId="20577"/>
          <ac:spMkLst>
            <pc:docMk/>
            <pc:sldMk cId="1449491721" sldId="285"/>
            <ac:spMk id="5" creationId="{697BFE5A-7C82-E244-83C3-A634D5C30E22}"/>
          </ac:spMkLst>
        </pc:spChg>
        <pc:spChg chg="mod">
          <ac:chgData name="Collier, Ian (STFC,RAL,SC)" userId="09a51033-127c-4fa1-ac6f-31f5c553530f" providerId="ADAL" clId="{1D113330-EFBD-804B-B1CF-768D8DD92D0D}" dt="2023-05-07T14:04:17.080" v="71" actId="20577"/>
          <ac:spMkLst>
            <pc:docMk/>
            <pc:sldMk cId="1449491721" sldId="285"/>
            <ac:spMk id="7" creationId="{67B54F19-1212-9345-95FF-9D2815FD6E96}"/>
          </ac:spMkLst>
        </pc:spChg>
      </pc:sldChg>
      <pc:sldChg chg="modSp mod">
        <pc:chgData name="Collier, Ian (STFC,RAL,SC)" userId="09a51033-127c-4fa1-ac6f-31f5c553530f" providerId="ADAL" clId="{1D113330-EFBD-804B-B1CF-768D8DD92D0D}" dt="2023-05-07T14:03:47.826" v="70" actId="207"/>
        <pc:sldMkLst>
          <pc:docMk/>
          <pc:sldMk cId="155378833" sldId="302"/>
        </pc:sldMkLst>
        <pc:spChg chg="mod">
          <ac:chgData name="Collier, Ian (STFC,RAL,SC)" userId="09a51033-127c-4fa1-ac6f-31f5c553530f" providerId="ADAL" clId="{1D113330-EFBD-804B-B1CF-768D8DD92D0D}" dt="2023-05-07T14:02:24.860" v="65" actId="20577"/>
          <ac:spMkLst>
            <pc:docMk/>
            <pc:sldMk cId="155378833" sldId="302"/>
            <ac:spMk id="5" creationId="{697BFE5A-7C82-E244-83C3-A634D5C30E22}"/>
          </ac:spMkLst>
        </pc:spChg>
        <pc:spChg chg="mod">
          <ac:chgData name="Collier, Ian (STFC,RAL,SC)" userId="09a51033-127c-4fa1-ac6f-31f5c553530f" providerId="ADAL" clId="{1D113330-EFBD-804B-B1CF-768D8DD92D0D}" dt="2023-05-07T14:03:47.826" v="70" actId="207"/>
          <ac:spMkLst>
            <pc:docMk/>
            <pc:sldMk cId="155378833" sldId="302"/>
            <ac:spMk id="7" creationId="{67B54F19-1212-9345-95FF-9D2815FD6E96}"/>
          </ac:spMkLst>
        </pc:spChg>
      </pc:sldChg>
      <pc:sldChg chg="modSp mod">
        <pc:chgData name="Collier, Ian (STFC,RAL,SC)" userId="09a51033-127c-4fa1-ac6f-31f5c553530f" providerId="ADAL" clId="{1D113330-EFBD-804B-B1CF-768D8DD92D0D}" dt="2023-05-08T14:08:47.305" v="514" actId="20577"/>
        <pc:sldMkLst>
          <pc:docMk/>
          <pc:sldMk cId="2680565598" sldId="305"/>
        </pc:sldMkLst>
        <pc:spChg chg="mod">
          <ac:chgData name="Collier, Ian (STFC,RAL,SC)" userId="09a51033-127c-4fa1-ac6f-31f5c553530f" providerId="ADAL" clId="{1D113330-EFBD-804B-B1CF-768D8DD92D0D}" dt="2023-05-08T14:07:53.773" v="390" actId="20577"/>
          <ac:spMkLst>
            <pc:docMk/>
            <pc:sldMk cId="2680565598" sldId="305"/>
            <ac:spMk id="2" creationId="{001E8603-51D4-7C45-829A-9AE25E5A2E4F}"/>
          </ac:spMkLst>
        </pc:spChg>
        <pc:spChg chg="mod">
          <ac:chgData name="Collier, Ian (STFC,RAL,SC)" userId="09a51033-127c-4fa1-ac6f-31f5c553530f" providerId="ADAL" clId="{1D113330-EFBD-804B-B1CF-768D8DD92D0D}" dt="2023-05-08T14:08:47.305" v="514" actId="20577"/>
          <ac:spMkLst>
            <pc:docMk/>
            <pc:sldMk cId="2680565598" sldId="305"/>
            <ac:spMk id="3" creationId="{C8B66DC9-76C9-5140-A7C4-B9B833C488D1}"/>
          </ac:spMkLst>
        </pc:spChg>
      </pc:sldChg>
      <pc:sldChg chg="modSp mod">
        <pc:chgData name="Collier, Ian (STFC,RAL,SC)" userId="09a51033-127c-4fa1-ac6f-31f5c553530f" providerId="ADAL" clId="{1D113330-EFBD-804B-B1CF-768D8DD92D0D}" dt="2023-05-07T14:05:16.642" v="81" actId="207"/>
        <pc:sldMkLst>
          <pc:docMk/>
          <pc:sldMk cId="4052905111" sldId="315"/>
        </pc:sldMkLst>
        <pc:spChg chg="mod">
          <ac:chgData name="Collier, Ian (STFC,RAL,SC)" userId="09a51033-127c-4fa1-ac6f-31f5c553530f" providerId="ADAL" clId="{1D113330-EFBD-804B-B1CF-768D8DD92D0D}" dt="2023-05-07T14:00:21.611" v="38" actId="20577"/>
          <ac:spMkLst>
            <pc:docMk/>
            <pc:sldMk cId="4052905111" sldId="315"/>
            <ac:spMk id="4" creationId="{C18217B8-85C6-BF4E-89E1-A6954783545D}"/>
          </ac:spMkLst>
        </pc:spChg>
        <pc:spChg chg="mod">
          <ac:chgData name="Collier, Ian (STFC,RAL,SC)" userId="09a51033-127c-4fa1-ac6f-31f5c553530f" providerId="ADAL" clId="{1D113330-EFBD-804B-B1CF-768D8DD92D0D}" dt="2023-05-07T14:05:16.642" v="81" actId="207"/>
          <ac:spMkLst>
            <pc:docMk/>
            <pc:sldMk cId="4052905111" sldId="315"/>
            <ac:spMk id="5" creationId="{A121BF9D-7312-D146-A098-1393906DE9CF}"/>
          </ac:spMkLst>
        </pc:spChg>
      </pc:sldChg>
      <pc:sldChg chg="modSp mod ord">
        <pc:chgData name="Collier, Ian (STFC,RAL,SC)" userId="09a51033-127c-4fa1-ac6f-31f5c553530f" providerId="ADAL" clId="{1D113330-EFBD-804B-B1CF-768D8DD92D0D}" dt="2023-05-08T14:07:14.248" v="345" actId="20578"/>
        <pc:sldMkLst>
          <pc:docMk/>
          <pc:sldMk cId="518839819" sldId="322"/>
        </pc:sldMkLst>
        <pc:spChg chg="mod">
          <ac:chgData name="Collier, Ian (STFC,RAL,SC)" userId="09a51033-127c-4fa1-ac6f-31f5c553530f" providerId="ADAL" clId="{1D113330-EFBD-804B-B1CF-768D8DD92D0D}" dt="2023-05-07T14:04:32.756" v="73" actId="207"/>
          <ac:spMkLst>
            <pc:docMk/>
            <pc:sldMk cId="518839819" sldId="322"/>
            <ac:spMk id="2" creationId="{00000000-0000-0000-0000-000000000000}"/>
          </ac:spMkLst>
        </pc:spChg>
        <pc:spChg chg="mod">
          <ac:chgData name="Collier, Ian (STFC,RAL,SC)" userId="09a51033-127c-4fa1-ac6f-31f5c553530f" providerId="ADAL" clId="{1D113330-EFBD-804B-B1CF-768D8DD92D0D}" dt="2023-05-07T14:04:55.024" v="78" actId="20577"/>
          <ac:spMkLst>
            <pc:docMk/>
            <pc:sldMk cId="518839819" sldId="322"/>
            <ac:spMk id="4" creationId="{2C835968-697F-0470-62E9-A6C8C3BF5E61}"/>
          </ac:spMkLst>
        </pc:spChg>
        <pc:spChg chg="mod">
          <ac:chgData name="Collier, Ian (STFC,RAL,SC)" userId="09a51033-127c-4fa1-ac6f-31f5c553530f" providerId="ADAL" clId="{1D113330-EFBD-804B-B1CF-768D8DD92D0D}" dt="2023-05-07T14:05:02.931" v="80" actId="20577"/>
          <ac:spMkLst>
            <pc:docMk/>
            <pc:sldMk cId="518839819" sldId="322"/>
            <ac:spMk id="7"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fc365.sharepoint.com/sites/STFCPublicEngagementGroup/Local%20Programme%20DL/05.%20Evaluation%20and%20Metrics/Evaluation/2022-23/Coding%20Club%20IMD%20Profil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Percentage of Attendees</a:t>
            </a:r>
            <a:r>
              <a:rPr lang="en-GB" baseline="0"/>
              <a:t> at Halton Code Clubs by IMD Decile </a:t>
            </a:r>
          </a:p>
          <a:p>
            <a:pPr>
              <a:defRPr/>
            </a:pPr>
            <a:r>
              <a:rPr lang="en-GB" baseline="0"/>
              <a:t>(Line represents Wonder Audience) IMD1 = Most Deprivation, IMD10 = Least Deprivation</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Summary!$A$14</c:f>
              <c:strCache>
                <c:ptCount val="1"/>
                <c:pt idx="0">
                  <c:v>IMD1</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Summary!$C$14:$J$14</c:f>
              <c:numCache>
                <c:formatCode>0.00%</c:formatCode>
                <c:ptCount val="8"/>
                <c:pt idx="0">
                  <c:v>0.25729999999999997</c:v>
                </c:pt>
                <c:pt idx="1">
                  <c:v>0.22727272727272727</c:v>
                </c:pt>
                <c:pt idx="2">
                  <c:v>6.6666666666666666E-2</c:v>
                </c:pt>
                <c:pt idx="3">
                  <c:v>0.42857142857142855</c:v>
                </c:pt>
                <c:pt idx="4">
                  <c:v>0.21428571428571427</c:v>
                </c:pt>
                <c:pt idx="5">
                  <c:v>0.26666666666666666</c:v>
                </c:pt>
                <c:pt idx="6">
                  <c:v>0.125</c:v>
                </c:pt>
                <c:pt idx="7">
                  <c:v>0.2857142857142857</c:v>
                </c:pt>
              </c:numCache>
            </c:numRef>
          </c:val>
          <c:extLst>
            <c:ext xmlns:c16="http://schemas.microsoft.com/office/drawing/2014/chart" uri="{C3380CC4-5D6E-409C-BE32-E72D297353CC}">
              <c16:uniqueId val="{00000000-0575-4CDE-8A54-F6C504F69F57}"/>
            </c:ext>
          </c:extLst>
        </c:ser>
        <c:ser>
          <c:idx val="1"/>
          <c:order val="1"/>
          <c:tx>
            <c:strRef>
              <c:f>Summary!$A$15</c:f>
              <c:strCache>
                <c:ptCount val="1"/>
                <c:pt idx="0">
                  <c:v>IMD2</c:v>
                </c:pt>
              </c:strCache>
            </c:strRef>
          </c:tx>
          <c:spPr>
            <a:solidFill>
              <a:schemeClr val="accent6">
                <a:lumMod val="40000"/>
                <a:lumOff val="60000"/>
              </a:schemeClr>
            </a:solidFill>
            <a:ln>
              <a:solidFill>
                <a:schemeClr val="accent6">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Summary!$C$15:$J$15</c:f>
              <c:numCache>
                <c:formatCode>0.00%</c:formatCode>
                <c:ptCount val="8"/>
                <c:pt idx="0">
                  <c:v>0.22650000000000001</c:v>
                </c:pt>
                <c:pt idx="1">
                  <c:v>0.17045454545454544</c:v>
                </c:pt>
                <c:pt idx="2">
                  <c:v>0.2</c:v>
                </c:pt>
                <c:pt idx="3">
                  <c:v>0.14285714285714285</c:v>
                </c:pt>
                <c:pt idx="4">
                  <c:v>0.14285714285714285</c:v>
                </c:pt>
                <c:pt idx="5">
                  <c:v>0.2</c:v>
                </c:pt>
                <c:pt idx="6">
                  <c:v>0.125</c:v>
                </c:pt>
                <c:pt idx="7">
                  <c:v>0.21428571428571427</c:v>
                </c:pt>
              </c:numCache>
            </c:numRef>
          </c:val>
          <c:extLst>
            <c:ext xmlns:c16="http://schemas.microsoft.com/office/drawing/2014/chart" uri="{C3380CC4-5D6E-409C-BE32-E72D297353CC}">
              <c16:uniqueId val="{00000001-0575-4CDE-8A54-F6C504F69F57}"/>
            </c:ext>
          </c:extLst>
        </c:ser>
        <c:ser>
          <c:idx val="2"/>
          <c:order val="2"/>
          <c:tx>
            <c:strRef>
              <c:f>Summary!$A$16</c:f>
              <c:strCache>
                <c:ptCount val="1"/>
                <c:pt idx="0">
                  <c:v>IMD3</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Summary!$C$16:$J$16</c:f>
              <c:numCache>
                <c:formatCode>0.00%</c:formatCode>
                <c:ptCount val="8"/>
                <c:pt idx="0">
                  <c:v>8.0500000000000002E-2</c:v>
                </c:pt>
                <c:pt idx="1">
                  <c:v>9.0909090909090912E-2</c:v>
                </c:pt>
                <c:pt idx="2">
                  <c:v>0.2</c:v>
                </c:pt>
                <c:pt idx="3">
                  <c:v>0</c:v>
                </c:pt>
                <c:pt idx="4">
                  <c:v>0.14285714285714285</c:v>
                </c:pt>
                <c:pt idx="5">
                  <c:v>0</c:v>
                </c:pt>
                <c:pt idx="6">
                  <c:v>0.125</c:v>
                </c:pt>
                <c:pt idx="7">
                  <c:v>7.1428571428571425E-2</c:v>
                </c:pt>
              </c:numCache>
            </c:numRef>
          </c:val>
          <c:extLst>
            <c:ext xmlns:c16="http://schemas.microsoft.com/office/drawing/2014/chart" uri="{C3380CC4-5D6E-409C-BE32-E72D297353CC}">
              <c16:uniqueId val="{00000002-0575-4CDE-8A54-F6C504F69F57}"/>
            </c:ext>
          </c:extLst>
        </c:ser>
        <c:ser>
          <c:idx val="3"/>
          <c:order val="3"/>
          <c:tx>
            <c:strRef>
              <c:f>Summary!$A$17</c:f>
              <c:strCache>
                <c:ptCount val="1"/>
                <c:pt idx="0">
                  <c:v>IMD4</c:v>
                </c:pt>
              </c:strCache>
            </c:strRef>
          </c:tx>
          <c:spPr>
            <a:solidFill>
              <a:schemeClr val="accent1">
                <a:lumMod val="40000"/>
                <a:lumOff val="60000"/>
              </a:schemeClr>
            </a:solidFill>
            <a:ln>
              <a:solidFill>
                <a:schemeClr val="accent1">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Summary!$C$17:$J$17</c:f>
              <c:numCache>
                <c:formatCode>0.00%</c:formatCode>
                <c:ptCount val="8"/>
                <c:pt idx="0">
                  <c:v>5.4199999999999998E-2</c:v>
                </c:pt>
                <c:pt idx="1">
                  <c:v>5.6818181818181816E-2</c:v>
                </c:pt>
                <c:pt idx="2">
                  <c:v>0.13333333333333333</c:v>
                </c:pt>
                <c:pt idx="3">
                  <c:v>0</c:v>
                </c:pt>
                <c:pt idx="4">
                  <c:v>7.1428571428571425E-2</c:v>
                </c:pt>
                <c:pt idx="5">
                  <c:v>0</c:v>
                </c:pt>
                <c:pt idx="6">
                  <c:v>0.125</c:v>
                </c:pt>
                <c:pt idx="7">
                  <c:v>0</c:v>
                </c:pt>
              </c:numCache>
            </c:numRef>
          </c:val>
          <c:extLst>
            <c:ext xmlns:c16="http://schemas.microsoft.com/office/drawing/2014/chart" uri="{C3380CC4-5D6E-409C-BE32-E72D297353CC}">
              <c16:uniqueId val="{00000003-0575-4CDE-8A54-F6C504F69F57}"/>
            </c:ext>
          </c:extLst>
        </c:ser>
        <c:ser>
          <c:idx val="4"/>
          <c:order val="4"/>
          <c:tx>
            <c:strRef>
              <c:f>Summary!$A$18</c:f>
              <c:strCache>
                <c:ptCount val="1"/>
                <c:pt idx="0">
                  <c:v>IMD5</c:v>
                </c:pt>
              </c:strCache>
            </c:strRef>
          </c:tx>
          <c:spPr>
            <a:solidFill>
              <a:srgbClr val="6666FF"/>
            </a:solidFill>
            <a:ln>
              <a:solidFill>
                <a:srgbClr val="6666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Summary!$C$18:$J$18</c:f>
              <c:numCache>
                <c:formatCode>0.00%</c:formatCode>
                <c:ptCount val="8"/>
                <c:pt idx="0">
                  <c:v>4.3700000000000003E-2</c:v>
                </c:pt>
                <c:pt idx="1">
                  <c:v>0.10227272727272728</c:v>
                </c:pt>
                <c:pt idx="2">
                  <c:v>0.13333333333333333</c:v>
                </c:pt>
                <c:pt idx="3">
                  <c:v>7.1428571428571425E-2</c:v>
                </c:pt>
                <c:pt idx="4">
                  <c:v>0</c:v>
                </c:pt>
                <c:pt idx="5">
                  <c:v>0.2</c:v>
                </c:pt>
                <c:pt idx="6">
                  <c:v>0.125</c:v>
                </c:pt>
                <c:pt idx="7">
                  <c:v>7.1428571428571425E-2</c:v>
                </c:pt>
              </c:numCache>
            </c:numRef>
          </c:val>
          <c:extLst>
            <c:ext xmlns:c16="http://schemas.microsoft.com/office/drawing/2014/chart" uri="{C3380CC4-5D6E-409C-BE32-E72D297353CC}">
              <c16:uniqueId val="{00000004-0575-4CDE-8A54-F6C504F69F57}"/>
            </c:ext>
          </c:extLst>
        </c:ser>
        <c:ser>
          <c:idx val="5"/>
          <c:order val="5"/>
          <c:tx>
            <c:strRef>
              <c:f>Summary!$A$19</c:f>
              <c:strCache>
                <c:ptCount val="1"/>
                <c:pt idx="0">
                  <c:v>IMD6</c:v>
                </c:pt>
              </c:strCache>
            </c:strRef>
          </c:tx>
          <c:spPr>
            <a:solidFill>
              <a:srgbClr val="7030A0"/>
            </a:solidFill>
            <a:ln>
              <a:solidFill>
                <a:srgbClr val="7030A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Summary!$C$19:$J$19</c:f>
              <c:numCache>
                <c:formatCode>0.00%</c:formatCode>
                <c:ptCount val="8"/>
                <c:pt idx="0">
                  <c:v>6.6199999999999995E-2</c:v>
                </c:pt>
                <c:pt idx="1">
                  <c:v>0.18181818181818182</c:v>
                </c:pt>
                <c:pt idx="2">
                  <c:v>0.13333333333333333</c:v>
                </c:pt>
                <c:pt idx="3">
                  <c:v>0.2857142857142857</c:v>
                </c:pt>
                <c:pt idx="4">
                  <c:v>0.21428571428571427</c:v>
                </c:pt>
                <c:pt idx="5">
                  <c:v>0.2</c:v>
                </c:pt>
                <c:pt idx="6">
                  <c:v>0.1875</c:v>
                </c:pt>
                <c:pt idx="7">
                  <c:v>7.1428571428571425E-2</c:v>
                </c:pt>
              </c:numCache>
            </c:numRef>
          </c:val>
          <c:extLst>
            <c:ext xmlns:c16="http://schemas.microsoft.com/office/drawing/2014/chart" uri="{C3380CC4-5D6E-409C-BE32-E72D297353CC}">
              <c16:uniqueId val="{00000005-0575-4CDE-8A54-F6C504F69F57}"/>
            </c:ext>
          </c:extLst>
        </c:ser>
        <c:ser>
          <c:idx val="6"/>
          <c:order val="6"/>
          <c:tx>
            <c:strRef>
              <c:f>Summary!$A$20</c:f>
              <c:strCache>
                <c:ptCount val="1"/>
                <c:pt idx="0">
                  <c:v>IMD7</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Summary!$C$20:$J$20</c:f>
              <c:numCache>
                <c:formatCode>0.00%</c:formatCode>
                <c:ptCount val="8"/>
                <c:pt idx="0">
                  <c:v>6.54E-2</c:v>
                </c:pt>
                <c:pt idx="1">
                  <c:v>2.2727272727272728E-2</c:v>
                </c:pt>
                <c:pt idx="2">
                  <c:v>0</c:v>
                </c:pt>
                <c:pt idx="3">
                  <c:v>0</c:v>
                </c:pt>
                <c:pt idx="4">
                  <c:v>0</c:v>
                </c:pt>
                <c:pt idx="5">
                  <c:v>0</c:v>
                </c:pt>
                <c:pt idx="6">
                  <c:v>0</c:v>
                </c:pt>
                <c:pt idx="7">
                  <c:v>0.14285714285714285</c:v>
                </c:pt>
              </c:numCache>
            </c:numRef>
          </c:val>
          <c:extLst>
            <c:ext xmlns:c16="http://schemas.microsoft.com/office/drawing/2014/chart" uri="{C3380CC4-5D6E-409C-BE32-E72D297353CC}">
              <c16:uniqueId val="{00000006-0575-4CDE-8A54-F6C504F69F57}"/>
            </c:ext>
          </c:extLst>
        </c:ser>
        <c:ser>
          <c:idx val="7"/>
          <c:order val="7"/>
          <c:tx>
            <c:strRef>
              <c:f>Summary!$A$21</c:f>
              <c:strCache>
                <c:ptCount val="1"/>
                <c:pt idx="0">
                  <c:v>IMD8</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Summary!$C$21:$J$21</c:f>
              <c:numCache>
                <c:formatCode>0.00%</c:formatCode>
                <c:ptCount val="8"/>
                <c:pt idx="0">
                  <c:v>9.0800000000000006E-2</c:v>
                </c:pt>
                <c:pt idx="1">
                  <c:v>9.0909090909090912E-2</c:v>
                </c:pt>
                <c:pt idx="2">
                  <c:v>0</c:v>
                </c:pt>
                <c:pt idx="3">
                  <c:v>7.1428571428571425E-2</c:v>
                </c:pt>
                <c:pt idx="4">
                  <c:v>0.14285714285714285</c:v>
                </c:pt>
                <c:pt idx="5">
                  <c:v>0.13333333333333333</c:v>
                </c:pt>
                <c:pt idx="6">
                  <c:v>6.25E-2</c:v>
                </c:pt>
                <c:pt idx="7">
                  <c:v>0.14285714285714285</c:v>
                </c:pt>
              </c:numCache>
            </c:numRef>
          </c:val>
          <c:extLst>
            <c:ext xmlns:c16="http://schemas.microsoft.com/office/drawing/2014/chart" uri="{C3380CC4-5D6E-409C-BE32-E72D297353CC}">
              <c16:uniqueId val="{00000007-0575-4CDE-8A54-F6C504F69F57}"/>
            </c:ext>
          </c:extLst>
        </c:ser>
        <c:ser>
          <c:idx val="8"/>
          <c:order val="8"/>
          <c:tx>
            <c:strRef>
              <c:f>Summary!$A$22</c:f>
              <c:strCache>
                <c:ptCount val="1"/>
                <c:pt idx="0">
                  <c:v>IMD9</c:v>
                </c:pt>
              </c:strCache>
            </c:strRef>
          </c:tx>
          <c:spPr>
            <a:solidFill>
              <a:schemeClr val="accent3"/>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Summary!$C$22:$J$22</c:f>
              <c:numCache>
                <c:formatCode>0.00%</c:formatCode>
                <c:ptCount val="8"/>
                <c:pt idx="0">
                  <c:v>0.1153</c:v>
                </c:pt>
                <c:pt idx="1">
                  <c:v>5.6818181818181816E-2</c:v>
                </c:pt>
                <c:pt idx="2">
                  <c:v>0.13333333333333333</c:v>
                </c:pt>
                <c:pt idx="3">
                  <c:v>0</c:v>
                </c:pt>
                <c:pt idx="4">
                  <c:v>7.1428571428571425E-2</c:v>
                </c:pt>
                <c:pt idx="5">
                  <c:v>0</c:v>
                </c:pt>
                <c:pt idx="6">
                  <c:v>0.125</c:v>
                </c:pt>
                <c:pt idx="7">
                  <c:v>0</c:v>
                </c:pt>
              </c:numCache>
            </c:numRef>
          </c:val>
          <c:extLst>
            <c:ext xmlns:c16="http://schemas.microsoft.com/office/drawing/2014/chart" uri="{C3380CC4-5D6E-409C-BE32-E72D297353CC}">
              <c16:uniqueId val="{00000008-0575-4CDE-8A54-F6C504F69F57}"/>
            </c:ext>
          </c:extLst>
        </c:ser>
        <c:ser>
          <c:idx val="9"/>
          <c:order val="9"/>
          <c:tx>
            <c:strRef>
              <c:f>Summary!$A$23</c:f>
              <c:strCache>
                <c:ptCount val="1"/>
                <c:pt idx="0">
                  <c:v>IMD10</c:v>
                </c:pt>
              </c:strCache>
            </c:strRef>
          </c:tx>
          <c:spPr>
            <a:solidFill>
              <a:schemeClr val="accent4">
                <a:lumMod val="60000"/>
              </a:schemeClr>
            </a:solidFill>
            <a:ln>
              <a:noFill/>
            </a:ln>
            <a:effectLst/>
          </c:spPr>
          <c:invertIfNegative val="0"/>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Summary!$C$23:$J$23</c:f>
              <c:numCache>
                <c:formatCode>0.00%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9-0575-4CDE-8A54-F6C504F69F57}"/>
            </c:ext>
          </c:extLst>
        </c:ser>
        <c:dLbls>
          <c:showLegendKey val="0"/>
          <c:showVal val="0"/>
          <c:showCatName val="0"/>
          <c:showSerName val="0"/>
          <c:showPercent val="0"/>
          <c:showBubbleSize val="0"/>
        </c:dLbls>
        <c:gapWidth val="150"/>
        <c:overlap val="100"/>
        <c:axId val="1827040112"/>
        <c:axId val="1827030128"/>
      </c:barChart>
      <c:lineChart>
        <c:grouping val="standard"/>
        <c:varyColors val="0"/>
        <c:ser>
          <c:idx val="10"/>
          <c:order val="10"/>
          <c:tx>
            <c:strRef>
              <c:f>Summary!$A$24</c:f>
              <c:strCache>
                <c:ptCount val="1"/>
                <c:pt idx="0">
                  <c:v>% Wonder</c:v>
                </c:pt>
              </c:strCache>
            </c:strRef>
          </c:tx>
          <c:spPr>
            <a:ln w="28575" cap="rnd">
              <a:solidFill>
                <a:srgbClr val="00B0F0"/>
              </a:solidFill>
              <a:round/>
            </a:ln>
            <a:effectLst/>
          </c:spPr>
          <c:marker>
            <c:symbol val="none"/>
          </c:marker>
          <c:dLbls>
            <c:dLbl>
              <c:idx val="0"/>
              <c:layout>
                <c:manualLayout>
                  <c:x val="1.9024390974626118E-2"/>
                  <c:y val="-1.0084034147239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75-4CDE-8A54-F6C504F69F57}"/>
                </c:ext>
              </c:extLst>
            </c:dLbl>
            <c:dLbl>
              <c:idx val="1"/>
              <c:layout>
                <c:manualLayout>
                  <c:x val="1.9024390974626118E-2"/>
                  <c:y val="-4.6386557077300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75-4CDE-8A54-F6C504F69F57}"/>
                </c:ext>
              </c:extLst>
            </c:dLbl>
            <c:dLbl>
              <c:idx val="2"/>
              <c:layout>
                <c:manualLayout>
                  <c:x val="1.4634146903558498E-2"/>
                  <c:y val="-1.61344546355828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75-4CDE-8A54-F6C504F69F57}"/>
                </c:ext>
              </c:extLst>
            </c:dLbl>
            <c:dLbl>
              <c:idx val="3"/>
              <c:layout>
                <c:manualLayout>
                  <c:x val="1.9024390974626118E-2"/>
                  <c:y val="-3.0252102441717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75-4CDE-8A54-F6C504F69F57}"/>
                </c:ext>
              </c:extLst>
            </c:dLbl>
            <c:dLbl>
              <c:idx val="4"/>
              <c:layout>
                <c:manualLayout>
                  <c:x val="1.9024390974626118E-2"/>
                  <c:y val="-3.0252102441717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575-4CDE-8A54-F6C504F69F57}"/>
                </c:ext>
              </c:extLst>
            </c:dLbl>
            <c:dLbl>
              <c:idx val="5"/>
              <c:layout>
                <c:manualLayout>
                  <c:x val="1.6097561593914299E-2"/>
                  <c:y val="-3.42857161006135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575-4CDE-8A54-F6C504F69F57}"/>
                </c:ext>
              </c:extLst>
            </c:dLbl>
            <c:dLbl>
              <c:idx val="6"/>
              <c:layout>
                <c:manualLayout>
                  <c:x val="1.317073221320259E-2"/>
                  <c:y val="-4.2352943418404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575-4CDE-8A54-F6C504F69F57}"/>
                </c:ext>
              </c:extLst>
            </c:dLbl>
            <c:dLbl>
              <c:idx val="7"/>
              <c:layout>
                <c:manualLayout>
                  <c:x val="1.6097561593914515E-2"/>
                  <c:y val="-3.42857161006135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575-4CDE-8A54-F6C504F69F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B0F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Summary!$C$13:$J$13</c:f>
              <c:strCache>
                <c:ptCount val="8"/>
                <c:pt idx="0">
                  <c:v>Halton Profile</c:v>
                </c:pt>
                <c:pt idx="1">
                  <c:v>All Clubs (%)</c:v>
                </c:pt>
                <c:pt idx="2">
                  <c:v>2022-23-DL-6-Widnes Code Club-17.11.2022</c:v>
                </c:pt>
                <c:pt idx="3">
                  <c:v>2022-23-DL-6-Runcorn Code Club-24.11.2022</c:v>
                </c:pt>
                <c:pt idx="4">
                  <c:v>2022-23-DL-6-Widnes Code Club-8.12.2022</c:v>
                </c:pt>
                <c:pt idx="5">
                  <c:v>2022-23-DL-6-Runcorn Code Club-15.12.2022</c:v>
                </c:pt>
                <c:pt idx="6">
                  <c:v>2023-24-DL-6-Widnes Code Club-12.1.2023</c:v>
                </c:pt>
                <c:pt idx="7">
                  <c:v>2023-24-DL-6-Runcorn Code Club-19.1.2023</c:v>
                </c:pt>
              </c:strCache>
            </c:strRef>
          </c:cat>
          <c:val>
            <c:numRef>
              <c:f>Summary!$C$24:$J$24</c:f>
              <c:numCache>
                <c:formatCode>0.00%</c:formatCode>
                <c:ptCount val="8"/>
                <c:pt idx="0">
                  <c:v>0.61850000000000005</c:v>
                </c:pt>
                <c:pt idx="1">
                  <c:v>0.54545454545454541</c:v>
                </c:pt>
                <c:pt idx="2">
                  <c:v>0.6</c:v>
                </c:pt>
                <c:pt idx="3">
                  <c:v>0.5714285714285714</c:v>
                </c:pt>
                <c:pt idx="4">
                  <c:v>0.5714285714285714</c:v>
                </c:pt>
                <c:pt idx="5">
                  <c:v>0.46666666666666667</c:v>
                </c:pt>
                <c:pt idx="6">
                  <c:v>0.5</c:v>
                </c:pt>
                <c:pt idx="7">
                  <c:v>0.5714285714285714</c:v>
                </c:pt>
              </c:numCache>
            </c:numRef>
          </c:val>
          <c:smooth val="0"/>
          <c:extLst>
            <c:ext xmlns:c16="http://schemas.microsoft.com/office/drawing/2014/chart" uri="{C3380CC4-5D6E-409C-BE32-E72D297353CC}">
              <c16:uniqueId val="{00000012-0575-4CDE-8A54-F6C504F69F57}"/>
            </c:ext>
          </c:extLst>
        </c:ser>
        <c:dLbls>
          <c:showLegendKey val="0"/>
          <c:showVal val="0"/>
          <c:showCatName val="0"/>
          <c:showSerName val="0"/>
          <c:showPercent val="0"/>
          <c:showBubbleSize val="0"/>
        </c:dLbls>
        <c:marker val="1"/>
        <c:smooth val="0"/>
        <c:axId val="1812780432"/>
        <c:axId val="1812777520"/>
      </c:lineChart>
      <c:catAx>
        <c:axId val="182704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302C69"/>
                </a:solidFill>
                <a:latin typeface="+mn-lt"/>
                <a:ea typeface="+mn-ea"/>
                <a:cs typeface="+mn-cs"/>
              </a:defRPr>
            </a:pPr>
            <a:endParaRPr lang="en-US"/>
          </a:p>
        </c:txPr>
        <c:crossAx val="1827030128"/>
        <c:crosses val="autoZero"/>
        <c:auto val="1"/>
        <c:lblAlgn val="ctr"/>
        <c:lblOffset val="100"/>
        <c:noMultiLvlLbl val="0"/>
      </c:catAx>
      <c:valAx>
        <c:axId val="18270301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7040112"/>
        <c:crosses val="autoZero"/>
        <c:crossBetween val="between"/>
      </c:valAx>
      <c:valAx>
        <c:axId val="1812777520"/>
        <c:scaling>
          <c:orientation val="minMax"/>
          <c:max val="1"/>
        </c:scaling>
        <c:delete val="1"/>
        <c:axPos val="r"/>
        <c:numFmt formatCode="0.00%" sourceLinked="1"/>
        <c:majorTickMark val="out"/>
        <c:minorTickMark val="none"/>
        <c:tickLblPos val="nextTo"/>
        <c:crossAx val="1812780432"/>
        <c:crosses val="max"/>
        <c:crossBetween val="between"/>
      </c:valAx>
      <c:catAx>
        <c:axId val="1812780432"/>
        <c:scaling>
          <c:orientation val="minMax"/>
        </c:scaling>
        <c:delete val="1"/>
        <c:axPos val="b"/>
        <c:numFmt formatCode="General" sourceLinked="1"/>
        <c:majorTickMark val="out"/>
        <c:minorTickMark val="none"/>
        <c:tickLblPos val="nextTo"/>
        <c:crossAx val="18127775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5/9/23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dirty="0"/>
          </a:p>
        </p:txBody>
      </p:sp>
    </p:spTree>
    <p:extLst>
      <p:ext uri="{BB962C8B-B14F-4D97-AF65-F5344CB8AC3E}">
        <p14:creationId xmlns:p14="http://schemas.microsoft.com/office/powerpoint/2010/main" val="58223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Arial Regular"/>
                <a:ea typeface="+mn-ea"/>
                <a:cs typeface="+mn-cs"/>
              </a:rPr>
              <a:t>The project will cover four areas:</a:t>
            </a:r>
            <a:endParaRPr lang="en-GB" dirty="0">
              <a:effectLst/>
            </a:endParaRPr>
          </a:p>
          <a:p>
            <a:pPr rtl="0"/>
            <a:r>
              <a:rPr lang="en-GB" sz="1200" b="0" i="0" u="none" strike="noStrike" kern="1200" dirty="0">
                <a:solidFill>
                  <a:schemeClr val="tx1"/>
                </a:solidFill>
                <a:effectLst/>
                <a:latin typeface="Arial Regular"/>
                <a:ea typeface="+mn-ea"/>
                <a:cs typeface="+mn-cs"/>
              </a:rPr>
              <a:t>* Content: Do specific existing activities achieve their intended outcomes?</a:t>
            </a:r>
            <a:endParaRPr lang="en-GB" dirty="0">
              <a:effectLst/>
            </a:endParaRPr>
          </a:p>
          <a:p>
            <a:pPr rtl="0"/>
            <a:r>
              <a:rPr lang="en-GB" sz="1200" b="0" i="0" u="none" strike="noStrike" kern="1200" dirty="0">
                <a:solidFill>
                  <a:schemeClr val="tx1"/>
                </a:solidFill>
                <a:effectLst/>
                <a:latin typeface="Arial Regular"/>
                <a:ea typeface="+mn-ea"/>
                <a:cs typeface="+mn-cs"/>
              </a:rPr>
              <a:t>* Audience: Who are we engaging and are they our target audience? What is the depth of their engagement? The Committee are particularly interested in engaging those with lower science capital.</a:t>
            </a:r>
            <a:endParaRPr lang="en-GB" dirty="0">
              <a:effectLst/>
            </a:endParaRPr>
          </a:p>
          <a:p>
            <a:pPr rtl="0"/>
            <a:r>
              <a:rPr lang="en-GB" sz="1200" b="0" i="0" u="none" strike="noStrike" kern="1200" dirty="0">
                <a:solidFill>
                  <a:schemeClr val="tx1"/>
                </a:solidFill>
                <a:effectLst/>
                <a:latin typeface="Arial Regular"/>
                <a:ea typeface="+mn-ea"/>
                <a:cs typeface="+mn-cs"/>
              </a:rPr>
              <a:t>* Staff: Who engages (and does not engage) within SCD, and why?</a:t>
            </a:r>
            <a:endParaRPr lang="en-GB" dirty="0">
              <a:effectLst/>
            </a:endParaRPr>
          </a:p>
          <a:p>
            <a:pPr rtl="0"/>
            <a:r>
              <a:rPr lang="en-GB" sz="1200" b="0" i="0" u="none" strike="noStrike" kern="1200" dirty="0">
                <a:solidFill>
                  <a:schemeClr val="tx1"/>
                </a:solidFill>
                <a:effectLst/>
                <a:latin typeface="Arial Regular"/>
                <a:ea typeface="+mn-ea"/>
                <a:cs typeface="+mn-cs"/>
              </a:rPr>
              <a:t>* Programme: Is the programme as a whole meeting the strategic objectives set out in 2013?</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38491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 series of webinars</a:t>
            </a:r>
          </a:p>
          <a:p>
            <a:r>
              <a:rPr lang="en-US" dirty="0"/>
              <a:t>Being a supervisor is an especially good opportunity for early career staff (they can work in</a:t>
            </a:r>
            <a:r>
              <a:rPr lang="en-US" baseline="0" dirty="0"/>
              <a:t> pairs if they’d like) – supported experience of people and project management</a:t>
            </a:r>
            <a:endParaRPr lang="en-US" dirty="0"/>
          </a:p>
          <a:p>
            <a:endParaRPr lang="en-US" dirty="0"/>
          </a:p>
        </p:txBody>
      </p:sp>
      <p:sp>
        <p:nvSpPr>
          <p:cNvPr id="4" name="Slide Number Placeholder 3"/>
          <p:cNvSpPr>
            <a:spLocks noGrp="1"/>
          </p:cNvSpPr>
          <p:nvPr>
            <p:ph type="sldNum" sz="quarter" idx="5"/>
          </p:nvPr>
        </p:nvSpPr>
        <p:spPr/>
        <p:txBody>
          <a:bodyPr/>
          <a:lstStyle/>
          <a:p>
            <a:fld id="{06BE301D-6ECF-4A8D-91EC-308EEFC41CBC}" type="slidenum">
              <a:rPr lang="en-GB" smtClean="0"/>
              <a:t>13</a:t>
            </a:fld>
            <a:endParaRPr lang="en-GB"/>
          </a:p>
        </p:txBody>
      </p:sp>
    </p:spTree>
    <p:extLst>
      <p:ext uri="{BB962C8B-B14F-4D97-AF65-F5344CB8AC3E}">
        <p14:creationId xmlns:p14="http://schemas.microsoft.com/office/powerpoint/2010/main" val="114303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397880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50046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C6EB153A-C50A-514B-AA5B-5E41A9775B52}" type="datetime1">
              <a:rPr lang="en-GB" smtClean="0"/>
              <a:t>09/05/2023</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F85B610D-D4EF-A34C-961B-52AC838ADCE1}" type="datetime1">
              <a:rPr lang="en-GB" smtClean="0"/>
              <a:t>09/05/2023</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DE9F0017-A844-DA44-9AFB-47D5C97D706A}" type="datetime1">
              <a:rPr lang="en-GB" smtClean="0"/>
              <a:t>09/05/2023</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3F589F0F-C39A-444A-BF59-C63E581DDE71}" type="datetime1">
              <a:rPr lang="en-GB" smtClean="0"/>
              <a:t>09/05/2023</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919D5D84-2777-714E-AEF0-283B467FE754}" type="datetime1">
              <a:rPr lang="en-GB" smtClean="0"/>
              <a:t>09/05/2023</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FD9D669B-15C4-7847-99BB-41E5571427AE}" type="datetime1">
              <a:rPr lang="en-GB" smtClean="0"/>
              <a:t>09/05/2023</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D297CB5B-68F8-C947-A8E7-58CA74C7B3D7}" type="datetime1">
              <a:rPr lang="en-GB" smtClean="0"/>
              <a:t>09/05/2023</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58352000-E0F6-E444-91BA-68B35E002EA1}" type="datetime1">
              <a:rPr lang="en-GB" smtClean="0"/>
              <a:t>09/05/2023</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DE79E8C6-3F23-464E-AC32-152C481F9630}" type="datetime1">
              <a:rPr lang="en-GB" smtClean="0"/>
              <a:t>09/05/2023</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090DA290-DA6B-CF43-9B81-F5F0EC90DCFB}" type="datetime1">
              <a:rPr lang="en-GB" smtClean="0"/>
              <a:t>09/05/2023</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CCE58B76-551E-1B40-9CB9-59B0BF2AB8A1}" type="datetime1">
              <a:rPr lang="en-GB" smtClean="0"/>
              <a:t>09/05/2023</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2F8639C4-B580-2A47-9506-D25C6C008D4F}" type="datetime1">
              <a:rPr lang="en-GB" smtClean="0"/>
              <a:t>09/05/2023</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50583EBF-1773-6F4E-8BEA-333C59532CDC}" type="datetime1">
              <a:rPr lang="en-GB" smtClean="0"/>
              <a:t>09/05/2023</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CD649945-54CF-3149-B10D-C3A205077929}" type="datetime1">
              <a:rPr lang="en-GB" smtClean="0"/>
              <a:t>09/05/2023</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55229D45-2F51-2D4B-A990-38E66CC76869}" type="datetime1">
              <a:rPr lang="en-GB" smtClean="0"/>
              <a:t>09/05/2023</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677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12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89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E5E3AC82-E7B3-0F44-8130-1C7B8B1FD3E1}" type="datetime1">
              <a:rPr lang="en-GB" smtClean="0"/>
              <a:t>09/05/2023</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B4FAE82F-C69D-9540-8294-1D4BB275CB53}" type="datetime1">
              <a:rPr lang="en-GB" smtClean="0"/>
              <a:t>09/05/2023</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82D2448F-7353-B04C-BE5F-971B985E9851}" type="datetime1">
              <a:rPr lang="en-GB" smtClean="0"/>
              <a:t>09/05/2023</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51D3E25F-900C-C940-A06A-D0EB49B91DC6}" type="datetime1">
              <a:rPr lang="en-GB" smtClean="0"/>
              <a:t>09/05/2023</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56408D0D-0771-3C4C-825D-AB8CC25F62E7}" type="datetime1">
              <a:rPr lang="en-GB" smtClean="0"/>
              <a:t>09/05/2023</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DA473730-0219-AD4A-8D11-3A121990049E}" type="datetime1">
              <a:rPr lang="en-GB" smtClean="0"/>
              <a:t>09/05/2023</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C8BB5240-2606-2D42-9208-744AEA04CE46}" type="datetime1">
              <a:rPr lang="en-GB" smtClean="0"/>
              <a:t>09/05/2023</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C6A2D-72AF-4141-8C85-A6F79C251E7E}" type="datetime1">
              <a:rPr lang="en-GB" smtClean="0"/>
              <a:t>09/05/2023</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9E62E-A507-3D47-B0DC-9C63E5F60D83}" type="datetime1">
              <a:rPr lang="en-GB" smtClean="0"/>
              <a:t>09/05/2023</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173326584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hyperlink" Target="https://en.wikipedia.org/wiki/Poverty" TargetMode="External"/><Relationship Id="rId4" Type="http://schemas.openxmlformats.org/officeDocument/2006/relationships/hyperlink" Target="https://en.wikipedia.org/wiki/Relative_deprivatio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indico.cern.ch/event/773049/contributions/3478368/"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7" y="2160730"/>
            <a:ext cx="10493567" cy="2308324"/>
          </a:xfrm>
          <a:prstGeom prst="rect">
            <a:avLst/>
          </a:prstGeom>
          <a:noFill/>
        </p:spPr>
        <p:txBody>
          <a:bodyPr wrap="square" lIns="91440" tIns="45720" rIns="91440" bIns="45720" rtlCol="0" anchor="t">
            <a:spAutoFit/>
          </a:bodyPr>
          <a:lstStyle/>
          <a:p>
            <a:r>
              <a:rPr lang="en-US" sz="4800" b="1" spc="-150" dirty="0">
                <a:solidFill>
                  <a:srgbClr val="002060"/>
                </a:solidFill>
                <a:latin typeface="Arial"/>
                <a:cs typeface="Arial"/>
              </a:rPr>
              <a:t>The role of strategy and evaluation in delivering effective and innovative public engagement</a:t>
            </a:r>
            <a:endParaRPr lang="en-US" sz="48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255197" y="4686887"/>
            <a:ext cx="7446229" cy="1815882"/>
          </a:xfrm>
          <a:prstGeom prst="rect">
            <a:avLst/>
          </a:prstGeom>
        </p:spPr>
        <p:txBody>
          <a:bodyPr wrap="square" lIns="91440" tIns="45720" rIns="91440" bIns="45720" anchor="t">
            <a:spAutoFit/>
          </a:bodyPr>
          <a:lstStyle/>
          <a:p>
            <a:r>
              <a:rPr lang="en-GB" sz="2400" b="1" dirty="0">
                <a:solidFill>
                  <a:srgbClr val="626262"/>
                </a:solidFill>
                <a:latin typeface="Arial"/>
                <a:cs typeface="Arial"/>
              </a:rPr>
              <a:t>Ian Collier</a:t>
            </a:r>
            <a:r>
              <a:rPr lang="en-GB" sz="2400" dirty="0">
                <a:solidFill>
                  <a:srgbClr val="626262"/>
                </a:solidFill>
                <a:latin typeface="Arial"/>
                <a:cs typeface="Arial"/>
              </a:rPr>
              <a:t>, Greg Corbett, Phill Day, Sophy Palmer</a:t>
            </a:r>
          </a:p>
          <a:p>
            <a:r>
              <a:rPr lang="en-GB" dirty="0">
                <a:solidFill>
                  <a:srgbClr val="626262"/>
                </a:solidFill>
                <a:latin typeface="Arial"/>
                <a:cs typeface="Arial"/>
              </a:rPr>
              <a:t>UK Research &amp; Innovation, Science and Technology Facilities Council, Rutherford Appleton Laboratory</a:t>
            </a:r>
          </a:p>
          <a:p>
            <a:endParaRPr lang="en-GB" sz="2400" dirty="0">
              <a:solidFill>
                <a:srgbClr val="626262"/>
              </a:solidFill>
              <a:latin typeface="Arial"/>
              <a:cs typeface="Arial"/>
            </a:endParaRPr>
          </a:p>
          <a:p>
            <a:r>
              <a:rPr lang="en-GB" sz="2400" dirty="0">
                <a:solidFill>
                  <a:srgbClr val="626262"/>
                </a:solidFill>
                <a:latin typeface="Arial"/>
                <a:cs typeface="Arial"/>
              </a:rPr>
              <a:t>CHEP2023, Norfolk, VA, May 11</a:t>
            </a:r>
            <a:r>
              <a:rPr lang="en-GB" sz="2400" baseline="30000" dirty="0">
                <a:solidFill>
                  <a:srgbClr val="626262"/>
                </a:solidFill>
                <a:latin typeface="Arial"/>
                <a:cs typeface="Arial"/>
              </a:rPr>
              <a:t>th</a:t>
            </a:r>
            <a:r>
              <a:rPr lang="en-GB" sz="2400" dirty="0">
                <a:solidFill>
                  <a:srgbClr val="626262"/>
                </a:solidFill>
                <a:latin typeface="Arial"/>
                <a:cs typeface="Arial"/>
              </a:rPr>
              <a:t>, 2023 </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8603-51D4-7C45-829A-9AE25E5A2E4F}"/>
              </a:ext>
            </a:extLst>
          </p:cNvPr>
          <p:cNvSpPr txBox="1"/>
          <p:nvPr/>
        </p:nvSpPr>
        <p:spPr>
          <a:xfrm>
            <a:off x="403341" y="345182"/>
            <a:ext cx="865657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Some examples</a:t>
            </a:r>
          </a:p>
        </p:txBody>
      </p:sp>
      <p:sp>
        <p:nvSpPr>
          <p:cNvPr id="3" name="TextBox 2">
            <a:extLst>
              <a:ext uri="{FF2B5EF4-FFF2-40B4-BE49-F238E27FC236}">
                <a16:creationId xmlns:a16="http://schemas.microsoft.com/office/drawing/2014/main" id="{C8B66DC9-76C9-5140-A7C4-B9B833C488D1}"/>
              </a:ext>
            </a:extLst>
          </p:cNvPr>
          <p:cNvSpPr txBox="1"/>
          <p:nvPr/>
        </p:nvSpPr>
        <p:spPr>
          <a:xfrm>
            <a:off x="423748" y="1380700"/>
            <a:ext cx="10477490" cy="3826689"/>
          </a:xfrm>
          <a:prstGeom prst="rect">
            <a:avLst/>
          </a:prstGeom>
          <a:noFill/>
        </p:spPr>
        <p:txBody>
          <a:bodyPr wrap="square" rtlCol="0" anchor="t">
            <a:spAutoFit/>
          </a:bodyPr>
          <a:lstStyle/>
          <a:p>
            <a:pPr>
              <a:spcAft>
                <a:spcPts val="200"/>
              </a:spcAft>
            </a:pPr>
            <a:r>
              <a:rPr lang="en-US" sz="2400" b="1" dirty="0">
                <a:solidFill>
                  <a:srgbClr val="626262"/>
                </a:solidFill>
                <a:latin typeface="Arial" panose="020B0604020202020204" pitchFamily="34" charset="0"/>
                <a:cs typeface="Arial" panose="020B0604020202020204" pitchFamily="34" charset="0"/>
              </a:rPr>
              <a:t>Remote</a:t>
            </a:r>
            <a:r>
              <a:rPr lang="en-US" sz="2400" b="1" baseline="30000" dirty="0">
                <a:solidFill>
                  <a:srgbClr val="626262"/>
                </a:solidFill>
                <a:latin typeface="Arial" panose="020B0604020202020204" pitchFamily="34" charset="0"/>
                <a:cs typeface="Arial" panose="020B0604020202020204" pitchFamily="34" charset="0"/>
              </a:rPr>
              <a:t>3</a:t>
            </a:r>
            <a:r>
              <a:rPr lang="en-US" sz="2400" b="1" dirty="0">
                <a:solidFill>
                  <a:srgbClr val="626262"/>
                </a:solidFill>
                <a:latin typeface="Arial" panose="020B0604020202020204" pitchFamily="34" charset="0"/>
                <a:cs typeface="Arial" panose="020B0604020202020204" pitchFamily="34" charset="0"/>
              </a:rPr>
              <a:t> </a:t>
            </a:r>
          </a:p>
          <a:p>
            <a:pPr marL="457200" indent="-457200">
              <a:spcAft>
                <a:spcPts val="200"/>
              </a:spcAft>
              <a:buFont typeface="Arial" panose="020B0604020202020204" pitchFamily="34" charset="0"/>
              <a:buChar char="•"/>
            </a:pPr>
            <a:r>
              <a:rPr lang="en-US" b="1" i="1" dirty="0">
                <a:solidFill>
                  <a:srgbClr val="626262"/>
                </a:solidFill>
                <a:latin typeface="Arial" panose="020B0604020202020204" pitchFamily="34" charset="0"/>
                <a:cs typeface="Arial" panose="020B0604020202020204" pitchFamily="34" charset="0"/>
              </a:rPr>
              <a:t>Remote</a:t>
            </a:r>
            <a:r>
              <a:rPr lang="en-US" dirty="0">
                <a:solidFill>
                  <a:srgbClr val="626262"/>
                </a:solidFill>
                <a:latin typeface="Arial" panose="020B0604020202020204" pitchFamily="34" charset="0"/>
                <a:cs typeface="Arial" panose="020B0604020202020204" pitchFamily="34" charset="0"/>
              </a:rPr>
              <a:t> sensing by </a:t>
            </a:r>
            <a:r>
              <a:rPr lang="en-US" b="1" i="1" dirty="0">
                <a:solidFill>
                  <a:srgbClr val="626262"/>
                </a:solidFill>
                <a:latin typeface="Arial" panose="020B0604020202020204" pitchFamily="34" charset="0"/>
                <a:cs typeface="Arial" panose="020B0604020202020204" pitchFamily="34" charset="0"/>
              </a:rPr>
              <a:t>Remote</a:t>
            </a:r>
            <a:r>
              <a:rPr lang="en-US" dirty="0">
                <a:solidFill>
                  <a:srgbClr val="626262"/>
                </a:solidFill>
                <a:latin typeface="Arial" panose="020B0604020202020204" pitchFamily="34" charset="0"/>
                <a:cs typeface="Arial" panose="020B0604020202020204" pitchFamily="34" charset="0"/>
              </a:rPr>
              <a:t> schools in </a:t>
            </a:r>
            <a:r>
              <a:rPr lang="en-US" b="1" i="1" dirty="0">
                <a:solidFill>
                  <a:srgbClr val="626262"/>
                </a:solidFill>
                <a:latin typeface="Arial" panose="020B0604020202020204" pitchFamily="34" charset="0"/>
                <a:cs typeface="Arial" panose="020B0604020202020204" pitchFamily="34" charset="0"/>
              </a:rPr>
              <a:t>Remote</a:t>
            </a:r>
            <a:r>
              <a:rPr lang="en-US" dirty="0">
                <a:solidFill>
                  <a:srgbClr val="626262"/>
                </a:solidFill>
                <a:latin typeface="Arial" panose="020B0604020202020204" pitchFamily="34" charset="0"/>
                <a:cs typeface="Arial" panose="020B0604020202020204" pitchFamily="34" charset="0"/>
              </a:rPr>
              <a:t> environments</a:t>
            </a:r>
          </a:p>
          <a:p>
            <a:pPr marL="457200" indent="-457200">
              <a:spcAft>
                <a:spcPts val="200"/>
              </a:spcAft>
              <a:buFont typeface="Arial" panose="020B0604020202020204" pitchFamily="34" charset="0"/>
              <a:buChar char="•"/>
            </a:pPr>
            <a:r>
              <a:rPr lang="en-US" dirty="0">
                <a:solidFill>
                  <a:srgbClr val="626262"/>
                </a:solidFill>
                <a:latin typeface="Arial" panose="020B0604020202020204" pitchFamily="34" charset="0"/>
                <a:cs typeface="Arial" panose="020B0604020202020204" pitchFamily="34" charset="0"/>
              </a:rPr>
              <a:t>Already being planned before the pandemic</a:t>
            </a:r>
          </a:p>
          <a:p>
            <a:pPr marL="914400" lvl="1" indent="-457200">
              <a:spcAft>
                <a:spcPts val="200"/>
              </a:spcAft>
              <a:buFont typeface="Arial" panose="020B0604020202020204" pitchFamily="34" charset="0"/>
              <a:buChar char="•"/>
            </a:pPr>
            <a:r>
              <a:rPr lang="en-US" dirty="0">
                <a:solidFill>
                  <a:srgbClr val="626262"/>
                </a:solidFill>
                <a:latin typeface="Arial" panose="020B0604020202020204" pitchFamily="34" charset="0"/>
                <a:cs typeface="Arial" panose="020B0604020202020204" pitchFamily="34" charset="0"/>
              </a:rPr>
              <a:t>We were able to adapt to to be completely remote</a:t>
            </a:r>
          </a:p>
          <a:p>
            <a:pPr marL="457200" indent="-457200">
              <a:spcAft>
                <a:spcPts val="200"/>
              </a:spcAft>
              <a:buFont typeface="Arial" panose="020B0604020202020204" pitchFamily="34" charset="0"/>
              <a:buChar char="•"/>
            </a:pPr>
            <a:endParaRPr lang="en-US" sz="2400" dirty="0">
              <a:solidFill>
                <a:srgbClr val="626262"/>
              </a:solidFill>
              <a:latin typeface="Arial" panose="020B0604020202020204" pitchFamily="34" charset="0"/>
              <a:cs typeface="Arial" panose="020B0604020202020204" pitchFamily="34" charset="0"/>
            </a:endParaRPr>
          </a:p>
          <a:p>
            <a:pPr>
              <a:spcAft>
                <a:spcPts val="200"/>
              </a:spcAft>
            </a:pPr>
            <a:r>
              <a:rPr lang="en-US" sz="2400" b="1" dirty="0">
                <a:solidFill>
                  <a:srgbClr val="626262"/>
                </a:solidFill>
                <a:latin typeface="Arial" panose="020B0604020202020204" pitchFamily="34" charset="0"/>
                <a:cs typeface="Arial" panose="020B0604020202020204" pitchFamily="34" charset="0"/>
              </a:rPr>
              <a:t>Work Experience Python Workshop</a:t>
            </a:r>
          </a:p>
          <a:p>
            <a:pPr marL="457200" indent="-457200">
              <a:spcAft>
                <a:spcPts val="200"/>
              </a:spcAft>
              <a:buFont typeface="Arial" panose="020B0604020202020204" pitchFamily="34" charset="0"/>
              <a:buChar char="•"/>
            </a:pPr>
            <a:r>
              <a:rPr lang="en-US" dirty="0">
                <a:solidFill>
                  <a:srgbClr val="626262"/>
                </a:solidFill>
                <a:latin typeface="Arial" panose="020B0604020202020204" pitchFamily="34" charset="0"/>
                <a:cs typeface="Arial" panose="020B0604020202020204" pitchFamily="34" charset="0"/>
              </a:rPr>
              <a:t>Well established in person – pivoted to remote</a:t>
            </a:r>
          </a:p>
          <a:p>
            <a:pPr marL="457200" indent="-457200">
              <a:spcAft>
                <a:spcPts val="200"/>
              </a:spcAft>
              <a:buFont typeface="Arial" panose="020B0604020202020204" pitchFamily="34" charset="0"/>
              <a:buChar char="•"/>
            </a:pPr>
            <a:endParaRPr lang="en-US" sz="2400" dirty="0">
              <a:solidFill>
                <a:srgbClr val="626262"/>
              </a:solidFill>
              <a:latin typeface="Arial" panose="020B0604020202020204" pitchFamily="34" charset="0"/>
              <a:cs typeface="Arial" panose="020B0604020202020204" pitchFamily="34" charset="0"/>
            </a:endParaRPr>
          </a:p>
          <a:p>
            <a:pPr>
              <a:spcAft>
                <a:spcPts val="200"/>
              </a:spcAft>
            </a:pPr>
            <a:r>
              <a:rPr lang="en-US" sz="2400" b="1" dirty="0">
                <a:solidFill>
                  <a:srgbClr val="626262"/>
                </a:solidFill>
                <a:latin typeface="Arial" panose="020B0604020202020204" pitchFamily="34" charset="0"/>
                <a:cs typeface="Arial" panose="020B0604020202020204" pitchFamily="34" charset="0"/>
              </a:rPr>
              <a:t>Halton Coding Clubs</a:t>
            </a:r>
          </a:p>
          <a:p>
            <a:pPr marL="457200" indent="-457200">
              <a:spcAft>
                <a:spcPts val="200"/>
              </a:spcAft>
              <a:buFont typeface="Arial" panose="020B0604020202020204" pitchFamily="34" charset="0"/>
              <a:buChar char="•"/>
            </a:pPr>
            <a:r>
              <a:rPr lang="en-US" dirty="0">
                <a:solidFill>
                  <a:srgbClr val="626262"/>
                </a:solidFill>
                <a:latin typeface="Arial" panose="020B0604020202020204" pitchFamily="34" charset="0"/>
                <a:cs typeface="Arial" panose="020B0604020202020204" pitchFamily="34" charset="0"/>
              </a:rPr>
              <a:t>New project targeting schools with lower science capital near Daresbury Laboratory</a:t>
            </a:r>
          </a:p>
          <a:p>
            <a:pPr>
              <a:spcAft>
                <a:spcPts val="200"/>
              </a:spcAft>
            </a:pPr>
            <a:endParaRPr lang="en-US" sz="1600"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565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03341" y="1539926"/>
            <a:ext cx="4883362" cy="366254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400" b="1" i="1" dirty="0">
                <a:effectLst/>
                <a:latin typeface="Arial" panose="020B0604020202020204" pitchFamily="34" charset="0"/>
                <a:ea typeface="Calibri" panose="020F0502020204030204" pitchFamily="34" charset="0"/>
                <a:cs typeface="Arial" panose="020B0604020202020204" pitchFamily="34" charset="0"/>
              </a:rPr>
              <a:t>Remote</a:t>
            </a:r>
            <a:r>
              <a:rPr lang="en-GB" sz="1400" dirty="0">
                <a:effectLst/>
                <a:latin typeface="Arial" panose="020B0604020202020204" pitchFamily="34" charset="0"/>
                <a:ea typeface="Calibri" panose="020F0502020204030204" pitchFamily="34" charset="0"/>
                <a:cs typeface="Arial" panose="020B0604020202020204" pitchFamily="34" charset="0"/>
              </a:rPr>
              <a:t> sensing by </a:t>
            </a:r>
            <a:r>
              <a:rPr lang="en-GB" sz="1400" b="1" i="1" dirty="0">
                <a:effectLst/>
                <a:latin typeface="Arial" panose="020B0604020202020204" pitchFamily="34" charset="0"/>
                <a:ea typeface="Calibri" panose="020F0502020204030204" pitchFamily="34" charset="0"/>
                <a:cs typeface="Arial" panose="020B0604020202020204" pitchFamily="34" charset="0"/>
              </a:rPr>
              <a:t>Remote</a:t>
            </a:r>
            <a:r>
              <a:rPr lang="en-GB" sz="1400" b="1" dirty="0">
                <a:effectLst/>
                <a:latin typeface="Arial" panose="020B0604020202020204" pitchFamily="34" charset="0"/>
                <a:ea typeface="Calibri" panose="020F0502020204030204" pitchFamily="34" charset="0"/>
                <a:cs typeface="Arial" panose="020B0604020202020204" pitchFamily="34" charset="0"/>
              </a:rPr>
              <a:t> </a:t>
            </a:r>
            <a:r>
              <a:rPr lang="en-GB" sz="1400" dirty="0">
                <a:effectLst/>
                <a:latin typeface="Arial" panose="020B0604020202020204" pitchFamily="34" charset="0"/>
                <a:ea typeface="Calibri" panose="020F0502020204030204" pitchFamily="34" charset="0"/>
                <a:cs typeface="Arial" panose="020B0604020202020204" pitchFamily="34" charset="0"/>
              </a:rPr>
              <a:t>schools in </a:t>
            </a:r>
            <a:r>
              <a:rPr lang="en-GB" sz="1400" b="1" i="1" dirty="0">
                <a:effectLst/>
                <a:latin typeface="Arial" panose="020B0604020202020204" pitchFamily="34" charset="0"/>
                <a:ea typeface="Calibri" panose="020F0502020204030204" pitchFamily="34" charset="0"/>
                <a:cs typeface="Arial" panose="020B0604020202020204" pitchFamily="34" charset="0"/>
              </a:rPr>
              <a:t>Remote</a:t>
            </a:r>
            <a:r>
              <a:rPr lang="en-GB" sz="1400" b="1" dirty="0">
                <a:effectLst/>
                <a:latin typeface="Arial" panose="020B0604020202020204" pitchFamily="34" charset="0"/>
                <a:ea typeface="Calibri" panose="020F0502020204030204" pitchFamily="34" charset="0"/>
                <a:cs typeface="Arial" panose="020B0604020202020204" pitchFamily="34" charset="0"/>
              </a:rPr>
              <a:t> </a:t>
            </a:r>
            <a:r>
              <a:rPr lang="en-GB" sz="1400" dirty="0">
                <a:effectLst/>
                <a:latin typeface="Arial" panose="020B0604020202020204" pitchFamily="34" charset="0"/>
                <a:ea typeface="Calibri" panose="020F0502020204030204" pitchFamily="34" charset="0"/>
                <a:cs typeface="Arial" panose="020B0604020202020204" pitchFamily="34" charset="0"/>
              </a:rPr>
              <a:t>environments</a:t>
            </a:r>
          </a:p>
          <a:p>
            <a:pPr marL="342900" indent="-34290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Collaboration between staff from the University of Edinburgh, from STFC's Public Engagement team, </a:t>
            </a:r>
            <a:r>
              <a:rPr lang="en-GB" sz="1400" dirty="0" err="1">
                <a:latin typeface="Arial" panose="020B0604020202020204" pitchFamily="34" charset="0"/>
                <a:cs typeface="Arial" panose="020B0604020202020204" pitchFamily="34" charset="0"/>
              </a:rPr>
              <a:t>Boulby</a:t>
            </a:r>
            <a:r>
              <a:rPr lang="en-GB" sz="1400" dirty="0">
                <a:latin typeface="Arial" panose="020B0604020202020204" pitchFamily="34" charset="0"/>
                <a:cs typeface="Arial" panose="020B0604020202020204" pitchFamily="34" charset="0"/>
              </a:rPr>
              <a:t> Underground Laboratory and  Scientific Computing (SCD).</a:t>
            </a:r>
            <a:r>
              <a:rPr lang="en-GB" sz="1400" dirty="0">
                <a:effectLst/>
                <a:latin typeface="Arial" panose="020B0604020202020204" pitchFamily="34" charset="0"/>
                <a:cs typeface="Arial" panose="020B0604020202020204" pitchFamily="34" charset="0"/>
              </a:rPr>
              <a:t> </a:t>
            </a:r>
          </a:p>
          <a:p>
            <a:pPr marL="342900" indent="-34290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Remote</a:t>
            </a:r>
            <a:r>
              <a:rPr lang="en-GB" sz="1400" baseline="30000" dirty="0">
                <a:latin typeface="Arial" panose="020B0604020202020204" pitchFamily="34" charset="0"/>
                <a:cs typeface="Arial" panose="020B0604020202020204" pitchFamily="34" charset="0"/>
              </a:rPr>
              <a:t>3</a:t>
            </a:r>
            <a:r>
              <a:rPr lang="en-GB" sz="1400" dirty="0">
                <a:latin typeface="Arial" panose="020B0604020202020204" pitchFamily="34" charset="0"/>
                <a:cs typeface="Arial" panose="020B0604020202020204" pitchFamily="34" charset="0"/>
              </a:rPr>
              <a:t> provides school groups with a LEGO Mindstorms kit</a:t>
            </a:r>
          </a:p>
          <a:p>
            <a:pPr marL="800100" lvl="1" indent="-34290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They design and program their own Mars Rover</a:t>
            </a:r>
          </a:p>
          <a:p>
            <a:pPr marL="342900" indent="-34290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Rovers are shipped to the </a:t>
            </a:r>
            <a:r>
              <a:rPr lang="en-GB" sz="1400" dirty="0" err="1">
                <a:latin typeface="Arial" panose="020B0604020202020204" pitchFamily="34" charset="0"/>
                <a:cs typeface="Arial" panose="020B0604020202020204" pitchFamily="34" charset="0"/>
              </a:rPr>
              <a:t>Boulby</a:t>
            </a:r>
            <a:r>
              <a:rPr lang="en-GB" sz="1400" dirty="0">
                <a:latin typeface="Arial" panose="020B0604020202020204" pitchFamily="34" charset="0"/>
                <a:cs typeface="Arial" panose="020B0604020202020204" pitchFamily="34" charset="0"/>
              </a:rPr>
              <a:t> Underground Laboratory’s Mars Yard</a:t>
            </a:r>
          </a:p>
          <a:p>
            <a:pPr marL="800100" lvl="1" indent="-34290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Complete a series of defined space-exploration themed challenges via a live video connection.</a:t>
            </a:r>
            <a:endParaRPr kumimoji="0" lang="en-GB" sz="1400" b="0" i="0" u="none" strike="noStrike" kern="1200" cap="none" spc="0" normalizeH="0" baseline="0" noProof="0" dirty="0">
              <a:ln>
                <a:noFill/>
              </a:ln>
              <a:solidFill>
                <a:srgbClr val="50505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Remote</a:t>
            </a:r>
            <a:r>
              <a:rPr kumimoji="0" lang="en-US" sz="4400" b="1" i="0" u="none" strike="noStrike" kern="1200" cap="none" spc="-150" normalizeH="0" baseline="30000" noProof="0" dirty="0">
                <a:ln>
                  <a:noFill/>
                </a:ln>
                <a:solidFill>
                  <a:srgbClr val="2E2D62"/>
                </a:solidFill>
                <a:effectLst/>
                <a:uLnTx/>
                <a:uFillTx/>
                <a:latin typeface="Arial" panose="020B0604020202020204" pitchFamily="34" charset="0"/>
                <a:ea typeface="+mn-ea"/>
                <a:cs typeface="Arial" panose="020B0604020202020204" pitchFamily="34" charset="0"/>
              </a:rPr>
              <a:t>3</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logo, graphics, graphic design, font&#10;&#10;Description automatically generated">
            <a:extLst>
              <a:ext uri="{FF2B5EF4-FFF2-40B4-BE49-F238E27FC236}">
                <a16:creationId xmlns:a16="http://schemas.microsoft.com/office/drawing/2014/main" id="{4B006EB7-CFB4-1AF0-554A-3C79CF78A661}"/>
              </a:ext>
            </a:extLst>
          </p:cNvPr>
          <p:cNvPicPr>
            <a:picLocks noChangeAspect="1"/>
          </p:cNvPicPr>
          <p:nvPr/>
        </p:nvPicPr>
        <p:blipFill>
          <a:blip r:embed="rId2"/>
          <a:stretch>
            <a:fillRect/>
          </a:stretch>
        </p:blipFill>
        <p:spPr>
          <a:xfrm>
            <a:off x="6904103" y="30291"/>
            <a:ext cx="4884556" cy="1399221"/>
          </a:xfrm>
          <a:prstGeom prst="rect">
            <a:avLst/>
          </a:prstGeom>
        </p:spPr>
      </p:pic>
      <p:pic>
        <p:nvPicPr>
          <p:cNvPr id="9" name="Picture 8" descr="A picture containing ground, toy, LEGO, outdoor&#10;&#10;Description automatically generated">
            <a:extLst>
              <a:ext uri="{FF2B5EF4-FFF2-40B4-BE49-F238E27FC236}">
                <a16:creationId xmlns:a16="http://schemas.microsoft.com/office/drawing/2014/main" id="{1D516D8E-F4ED-8CC0-EFEC-8EF9AA2146D8}"/>
              </a:ext>
            </a:extLst>
          </p:cNvPr>
          <p:cNvPicPr>
            <a:picLocks noChangeAspect="1"/>
          </p:cNvPicPr>
          <p:nvPr/>
        </p:nvPicPr>
        <p:blipFill>
          <a:blip r:embed="rId3"/>
          <a:stretch>
            <a:fillRect/>
          </a:stretch>
        </p:blipFill>
        <p:spPr>
          <a:xfrm>
            <a:off x="5637903" y="1539926"/>
            <a:ext cx="6150755" cy="4093619"/>
          </a:xfrm>
          <a:prstGeom prst="rect">
            <a:avLst/>
          </a:prstGeom>
        </p:spPr>
      </p:pic>
    </p:spTree>
    <p:extLst>
      <p:ext uri="{BB962C8B-B14F-4D97-AF65-F5344CB8AC3E}">
        <p14:creationId xmlns:p14="http://schemas.microsoft.com/office/powerpoint/2010/main" val="136791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03340" y="1707933"/>
            <a:ext cx="6827221" cy="372409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u="none" strike="noStrike" kern="1200" cap="none" spc="0" normalizeH="0" baseline="0" noProof="0" dirty="0">
                <a:ln>
                  <a:noFill/>
                </a:ln>
                <a:solidFill>
                  <a:srgbClr val="505050"/>
                </a:solidFill>
                <a:uLnTx/>
                <a:uFillTx/>
                <a:cs typeface="Times New Roman" panose="02020603050405020304" pitchFamily="18" charset="0"/>
              </a:rPr>
              <a:t>Remote</a:t>
            </a:r>
            <a:r>
              <a:rPr kumimoji="0" lang="en-GB" sz="1600" u="none" strike="noStrike" kern="1200" cap="none" spc="0" normalizeH="0" baseline="30000" noProof="0" dirty="0">
                <a:ln>
                  <a:noFill/>
                </a:ln>
                <a:solidFill>
                  <a:srgbClr val="505050"/>
                </a:solidFill>
                <a:uLnTx/>
                <a:uFillTx/>
                <a:cs typeface="Times New Roman" panose="02020603050405020304" pitchFamily="18" charset="0"/>
              </a:rPr>
              <a:t>3</a:t>
            </a:r>
            <a:r>
              <a:rPr kumimoji="0" lang="en-GB" sz="1600" u="none" strike="noStrike" kern="1200" cap="none" spc="0" normalizeH="0" noProof="0" dirty="0">
                <a:ln>
                  <a:noFill/>
                </a:ln>
                <a:solidFill>
                  <a:srgbClr val="505050"/>
                </a:solidFill>
                <a:uLnTx/>
                <a:uFillTx/>
                <a:cs typeface="Times New Roman" panose="02020603050405020304" pitchFamily="18" charset="0"/>
              </a:rPr>
              <a:t> aims to support schools with lower science capital</a:t>
            </a:r>
            <a:endParaRPr lang="en-GB" sz="1600" dirty="0">
              <a:solidFill>
                <a:srgbClr val="505050"/>
              </a:solidFill>
              <a:cs typeface="Arial" panose="020B0604020202020204" pitchFamily="34" charset="0"/>
            </a:endParaRPr>
          </a:p>
          <a:p>
            <a:pPr marL="800100" lvl="1" indent="-342900">
              <a:spcAft>
                <a:spcPts val="1200"/>
              </a:spcAft>
              <a:buFont typeface="Arial" panose="020B0604020202020204" pitchFamily="34" charset="0"/>
              <a:buChar char="•"/>
              <a:defRPr/>
            </a:pPr>
            <a:r>
              <a:rPr kumimoji="0" lang="en-GB" sz="1600" u="none" strike="noStrike" kern="1200" cap="none" spc="0" normalizeH="0" noProof="0" dirty="0">
                <a:ln>
                  <a:noFill/>
                </a:ln>
                <a:solidFill>
                  <a:srgbClr val="505050"/>
                </a:solidFill>
                <a:uLnTx/>
                <a:uFillTx/>
                <a:cs typeface="Arial" panose="020B0604020202020204" pitchFamily="34" charset="0"/>
              </a:rPr>
              <a:t>Initially this was a select</a:t>
            </a:r>
            <a:r>
              <a:rPr lang="en-GB" sz="1600" dirty="0">
                <a:solidFill>
                  <a:srgbClr val="505050"/>
                </a:solidFill>
                <a:cs typeface="Arial" panose="020B0604020202020204" pitchFamily="34" charset="0"/>
              </a:rPr>
              <a:t>ion of schools located in more-remote areas of Scotland, but for 22-23 has expanded to include schools in England</a:t>
            </a:r>
          </a:p>
          <a:p>
            <a:pPr marL="342900" indent="-342900">
              <a:spcAft>
                <a:spcPts val="1200"/>
              </a:spcAft>
              <a:buFont typeface="Arial" panose="020B0604020202020204" pitchFamily="34" charset="0"/>
              <a:buChar char="•"/>
              <a:defRPr/>
            </a:pPr>
            <a:r>
              <a:rPr kumimoji="0" lang="en-GB" sz="1600" u="none" strike="noStrike" kern="1200" cap="none" spc="0" normalizeH="0" noProof="0" dirty="0">
                <a:ln>
                  <a:noFill/>
                </a:ln>
                <a:solidFill>
                  <a:srgbClr val="505050"/>
                </a:solidFill>
                <a:uLnTx/>
                <a:uFillTx/>
                <a:cs typeface="Arial" panose="020B0604020202020204" pitchFamily="34" charset="0"/>
              </a:rPr>
              <a:t>Each school receives support from a mentor – a volunteer from </a:t>
            </a:r>
            <a:r>
              <a:rPr lang="en-GB" sz="1600" dirty="0">
                <a:solidFill>
                  <a:srgbClr val="505050"/>
                </a:solidFill>
                <a:cs typeface="Arial" panose="020B0604020202020204" pitchFamily="34" charset="0"/>
              </a:rPr>
              <a:t>the University of Edinburgh, STFC </a:t>
            </a:r>
            <a:r>
              <a:rPr lang="en-GB" sz="1600" dirty="0" err="1">
                <a:solidFill>
                  <a:srgbClr val="505050"/>
                </a:solidFill>
                <a:cs typeface="Arial" panose="020B0604020202020204" pitchFamily="34" charset="0"/>
              </a:rPr>
              <a:t>Boulby</a:t>
            </a:r>
            <a:r>
              <a:rPr lang="en-GB" sz="1600" dirty="0">
                <a:solidFill>
                  <a:srgbClr val="505050"/>
                </a:solidFill>
                <a:cs typeface="Arial" panose="020B0604020202020204" pitchFamily="34" charset="0"/>
              </a:rPr>
              <a:t>, or STFC Scientific Computing</a:t>
            </a:r>
          </a:p>
          <a:p>
            <a:pPr marL="342900" indent="-342900">
              <a:spcAft>
                <a:spcPts val="1200"/>
              </a:spcAft>
              <a:buFont typeface="Arial" panose="020B0604020202020204" pitchFamily="34" charset="0"/>
              <a:buChar char="•"/>
              <a:defRPr/>
            </a:pPr>
            <a:r>
              <a:rPr lang="en-GB" sz="1600" dirty="0">
                <a:solidFill>
                  <a:srgbClr val="505050"/>
                </a:solidFill>
                <a:cs typeface="Arial" panose="020B0604020202020204" pitchFamily="34" charset="0"/>
              </a:rPr>
              <a:t>Design and programming runs over several months</a:t>
            </a:r>
          </a:p>
          <a:p>
            <a:pPr marL="342900" indent="-342900">
              <a:spcAft>
                <a:spcPts val="1200"/>
              </a:spcAft>
              <a:buFont typeface="Arial" panose="020B0604020202020204" pitchFamily="34" charset="0"/>
              <a:buChar char="•"/>
              <a:defRPr/>
            </a:pPr>
            <a:r>
              <a:rPr lang="en-GB" sz="1600" dirty="0">
                <a:solidFill>
                  <a:srgbClr val="505050"/>
                </a:solidFill>
                <a:cs typeface="Arial" panose="020B0604020202020204" pitchFamily="34" charset="0"/>
              </a:rPr>
              <a:t>Live-broadcast testing day, hosted at RAL Space, at the Rutherford Appleton Laboratory</a:t>
            </a:r>
          </a:p>
          <a:p>
            <a:pPr marL="342900" indent="-342900">
              <a:spcAft>
                <a:spcPts val="1200"/>
              </a:spcAft>
              <a:buFont typeface="Arial" panose="020B0604020202020204" pitchFamily="34" charset="0"/>
              <a:buChar char="•"/>
              <a:defRPr/>
            </a:pPr>
            <a:endParaRPr lang="en-GB" sz="1600" dirty="0">
              <a:solidFill>
                <a:srgbClr val="505050"/>
              </a:solidFill>
              <a:cs typeface="Arial" panose="020B0604020202020204" pitchFamily="34" charset="0"/>
            </a:endParaRPr>
          </a:p>
          <a:p>
            <a:pPr marL="342900" indent="-342900">
              <a:spcAft>
                <a:spcPts val="1200"/>
              </a:spcAft>
              <a:buFont typeface="Arial" panose="020B0604020202020204" pitchFamily="34" charset="0"/>
              <a:buChar char="•"/>
              <a:defRPr/>
            </a:pPr>
            <a:r>
              <a:rPr lang="en-GB" sz="1600" dirty="0">
                <a:solidFill>
                  <a:srgbClr val="505050"/>
                </a:solidFill>
                <a:cs typeface="Arial" panose="020B0604020202020204" pitchFamily="34" charset="0"/>
              </a:rPr>
              <a:t>Partnership, providing sustained support to young people who would be unlikely to visit our facilities in person</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Remote</a:t>
            </a:r>
            <a:r>
              <a:rPr kumimoji="0" lang="en-US" sz="4400" b="1" i="0" u="none" strike="noStrike" kern="1200" cap="none" spc="-150" normalizeH="0" baseline="30000" noProof="0" dirty="0">
                <a:ln>
                  <a:noFill/>
                </a:ln>
                <a:solidFill>
                  <a:srgbClr val="2E2D62"/>
                </a:solidFill>
                <a:effectLst/>
                <a:uLnTx/>
                <a:uFillTx/>
                <a:latin typeface="Arial" panose="020B0604020202020204" pitchFamily="34" charset="0"/>
                <a:ea typeface="+mn-ea"/>
                <a:cs typeface="Arial" panose="020B0604020202020204" pitchFamily="34" charset="0"/>
              </a:rPr>
              <a:t>3</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logo, graphics, graphic design, font&#10;&#10;Description automatically generated">
            <a:extLst>
              <a:ext uri="{FF2B5EF4-FFF2-40B4-BE49-F238E27FC236}">
                <a16:creationId xmlns:a16="http://schemas.microsoft.com/office/drawing/2014/main" id="{4B006EB7-CFB4-1AF0-554A-3C79CF78A661}"/>
              </a:ext>
            </a:extLst>
          </p:cNvPr>
          <p:cNvPicPr>
            <a:picLocks noChangeAspect="1"/>
          </p:cNvPicPr>
          <p:nvPr/>
        </p:nvPicPr>
        <p:blipFill>
          <a:blip r:embed="rId2"/>
          <a:stretch>
            <a:fillRect/>
          </a:stretch>
        </p:blipFill>
        <p:spPr>
          <a:xfrm>
            <a:off x="2874942" y="5722927"/>
            <a:ext cx="2573664" cy="737247"/>
          </a:xfrm>
          <a:prstGeom prst="rect">
            <a:avLst/>
          </a:prstGeom>
        </p:spPr>
      </p:pic>
      <p:grpSp>
        <p:nvGrpSpPr>
          <p:cNvPr id="2" name="Group 1">
            <a:extLst>
              <a:ext uri="{FF2B5EF4-FFF2-40B4-BE49-F238E27FC236}">
                <a16:creationId xmlns:a16="http://schemas.microsoft.com/office/drawing/2014/main" id="{B9001D8D-7880-F1A1-3EB4-BD71B4666B57}"/>
              </a:ext>
            </a:extLst>
          </p:cNvPr>
          <p:cNvGrpSpPr/>
          <p:nvPr/>
        </p:nvGrpSpPr>
        <p:grpSpPr>
          <a:xfrm>
            <a:off x="7428933" y="4154"/>
            <a:ext cx="4763067" cy="6853846"/>
            <a:chOff x="3722077" y="6492"/>
            <a:chExt cx="4763067" cy="6853846"/>
          </a:xfrm>
        </p:grpSpPr>
        <p:pic>
          <p:nvPicPr>
            <p:cNvPr id="3" name="Picture 2">
              <a:extLst>
                <a:ext uri="{FF2B5EF4-FFF2-40B4-BE49-F238E27FC236}">
                  <a16:creationId xmlns:a16="http://schemas.microsoft.com/office/drawing/2014/main" id="{C48E1E01-16B8-0F01-C7A6-BA081A3CB080}"/>
                </a:ext>
              </a:extLst>
            </p:cNvPr>
            <p:cNvPicPr>
              <a:picLocks noChangeAspect="1"/>
            </p:cNvPicPr>
            <p:nvPr/>
          </p:nvPicPr>
          <p:blipFill rotWithShape="1">
            <a:blip r:embed="rId3"/>
            <a:srcRect l="20478" t="1" r="14962" b="33374"/>
            <a:stretch/>
          </p:blipFill>
          <p:spPr>
            <a:xfrm>
              <a:off x="3722077" y="6492"/>
              <a:ext cx="4747846" cy="6853846"/>
            </a:xfrm>
            <a:prstGeom prst="rect">
              <a:avLst/>
            </a:prstGeom>
          </p:spPr>
        </p:pic>
        <p:pic>
          <p:nvPicPr>
            <p:cNvPr id="4" name="Picture 3" descr="A close up of a device&#10;&#10;Description automatically generated">
              <a:extLst>
                <a:ext uri="{FF2B5EF4-FFF2-40B4-BE49-F238E27FC236}">
                  <a16:creationId xmlns:a16="http://schemas.microsoft.com/office/drawing/2014/main" id="{C7710350-3C77-2093-AA55-96EC207D00AC}"/>
                </a:ext>
              </a:extLst>
            </p:cNvPr>
            <p:cNvPicPr>
              <a:picLocks noChangeAspect="1"/>
            </p:cNvPicPr>
            <p:nvPr/>
          </p:nvPicPr>
          <p:blipFill>
            <a:blip r:embed="rId4"/>
            <a:stretch>
              <a:fillRect/>
            </a:stretch>
          </p:blipFill>
          <p:spPr>
            <a:xfrm>
              <a:off x="7084366" y="106936"/>
              <a:ext cx="716401" cy="729379"/>
            </a:xfrm>
            <a:prstGeom prst="rect">
              <a:avLst/>
            </a:prstGeom>
          </p:spPr>
        </p:pic>
        <p:pic>
          <p:nvPicPr>
            <p:cNvPr id="8" name="Picture 7" descr="A close up of a device&#10;&#10;Description automatically generated">
              <a:extLst>
                <a:ext uri="{FF2B5EF4-FFF2-40B4-BE49-F238E27FC236}">
                  <a16:creationId xmlns:a16="http://schemas.microsoft.com/office/drawing/2014/main" id="{98056D90-FA4E-6A02-E217-67269E204A7E}"/>
                </a:ext>
              </a:extLst>
            </p:cNvPr>
            <p:cNvPicPr>
              <a:picLocks noChangeAspect="1"/>
            </p:cNvPicPr>
            <p:nvPr/>
          </p:nvPicPr>
          <p:blipFill>
            <a:blip r:embed="rId4"/>
            <a:stretch>
              <a:fillRect/>
            </a:stretch>
          </p:blipFill>
          <p:spPr>
            <a:xfrm>
              <a:off x="6518223" y="1410493"/>
              <a:ext cx="716401" cy="729379"/>
            </a:xfrm>
            <a:prstGeom prst="rect">
              <a:avLst/>
            </a:prstGeom>
          </p:spPr>
        </p:pic>
        <p:pic>
          <p:nvPicPr>
            <p:cNvPr id="10" name="Picture 9" descr="A close up of a device&#10;&#10;Description automatically generated">
              <a:extLst>
                <a:ext uri="{FF2B5EF4-FFF2-40B4-BE49-F238E27FC236}">
                  <a16:creationId xmlns:a16="http://schemas.microsoft.com/office/drawing/2014/main" id="{E7BDF2B3-BEFD-7C29-82B5-41730D964968}"/>
                </a:ext>
              </a:extLst>
            </p:cNvPr>
            <p:cNvPicPr>
              <a:picLocks noChangeAspect="1"/>
            </p:cNvPicPr>
            <p:nvPr/>
          </p:nvPicPr>
          <p:blipFill>
            <a:blip r:embed="rId4"/>
            <a:stretch>
              <a:fillRect/>
            </a:stretch>
          </p:blipFill>
          <p:spPr>
            <a:xfrm>
              <a:off x="5741075" y="4343296"/>
              <a:ext cx="716401" cy="729379"/>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BBCE5304-F751-9BB7-9061-91096B7EFA8F}"/>
                </a:ext>
              </a:extLst>
            </p:cNvPr>
            <p:cNvPicPr>
              <a:picLocks noChangeAspect="1"/>
            </p:cNvPicPr>
            <p:nvPr/>
          </p:nvPicPr>
          <p:blipFill>
            <a:blip r:embed="rId4"/>
            <a:stretch>
              <a:fillRect/>
            </a:stretch>
          </p:blipFill>
          <p:spPr>
            <a:xfrm>
              <a:off x="5923978" y="2369337"/>
              <a:ext cx="716401" cy="729379"/>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99933B70-8E69-1BD5-6241-E0A2D81FC10D}"/>
                </a:ext>
              </a:extLst>
            </p:cNvPr>
            <p:cNvPicPr>
              <a:picLocks noChangeAspect="1"/>
            </p:cNvPicPr>
            <p:nvPr/>
          </p:nvPicPr>
          <p:blipFill>
            <a:blip r:embed="rId4"/>
            <a:stretch>
              <a:fillRect/>
            </a:stretch>
          </p:blipFill>
          <p:spPr>
            <a:xfrm>
              <a:off x="6838750" y="2862686"/>
              <a:ext cx="716401" cy="729379"/>
            </a:xfrm>
            <a:prstGeom prst="rect">
              <a:avLst/>
            </a:prstGeom>
          </p:spPr>
        </p:pic>
        <p:pic>
          <p:nvPicPr>
            <p:cNvPr id="13" name="Picture 12" descr="A close up of a device&#10;&#10;Description automatically generated">
              <a:extLst>
                <a:ext uri="{FF2B5EF4-FFF2-40B4-BE49-F238E27FC236}">
                  <a16:creationId xmlns:a16="http://schemas.microsoft.com/office/drawing/2014/main" id="{904FEB8E-FD09-E124-7CFC-1C70BE275891}"/>
                </a:ext>
              </a:extLst>
            </p:cNvPr>
            <p:cNvPicPr>
              <a:picLocks noChangeAspect="1"/>
            </p:cNvPicPr>
            <p:nvPr/>
          </p:nvPicPr>
          <p:blipFill>
            <a:blip r:embed="rId4"/>
            <a:stretch>
              <a:fillRect/>
            </a:stretch>
          </p:blipFill>
          <p:spPr>
            <a:xfrm>
              <a:off x="6838749" y="3098716"/>
              <a:ext cx="716401" cy="729379"/>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32D7C67B-E7DF-BF9C-4D55-9815391CD3C9}"/>
                </a:ext>
              </a:extLst>
            </p:cNvPr>
            <p:cNvPicPr>
              <a:picLocks noChangeAspect="1"/>
            </p:cNvPicPr>
            <p:nvPr/>
          </p:nvPicPr>
          <p:blipFill>
            <a:blip r:embed="rId4"/>
            <a:stretch>
              <a:fillRect/>
            </a:stretch>
          </p:blipFill>
          <p:spPr>
            <a:xfrm>
              <a:off x="4655199" y="2862686"/>
              <a:ext cx="716401" cy="729379"/>
            </a:xfrm>
            <a:prstGeom prst="rect">
              <a:avLst/>
            </a:prstGeom>
          </p:spPr>
        </p:pic>
        <p:pic>
          <p:nvPicPr>
            <p:cNvPr id="15" name="Picture 14" descr="A close up of a device&#10;&#10;Description automatically generated">
              <a:extLst>
                <a:ext uri="{FF2B5EF4-FFF2-40B4-BE49-F238E27FC236}">
                  <a16:creationId xmlns:a16="http://schemas.microsoft.com/office/drawing/2014/main" id="{EC7285F9-42DD-167B-F3E9-19B85F934A90}"/>
                </a:ext>
              </a:extLst>
            </p:cNvPr>
            <p:cNvPicPr>
              <a:picLocks noChangeAspect="1"/>
            </p:cNvPicPr>
            <p:nvPr/>
          </p:nvPicPr>
          <p:blipFill>
            <a:blip r:embed="rId4"/>
            <a:stretch>
              <a:fillRect/>
            </a:stretch>
          </p:blipFill>
          <p:spPr>
            <a:xfrm>
              <a:off x="4573188" y="2047188"/>
              <a:ext cx="716401" cy="729379"/>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540C31C3-A27D-3E61-D242-139E46FAAB5A}"/>
                </a:ext>
              </a:extLst>
            </p:cNvPr>
            <p:cNvPicPr>
              <a:picLocks noChangeAspect="1"/>
            </p:cNvPicPr>
            <p:nvPr/>
          </p:nvPicPr>
          <p:blipFill>
            <a:blip r:embed="rId4"/>
            <a:stretch>
              <a:fillRect/>
            </a:stretch>
          </p:blipFill>
          <p:spPr>
            <a:xfrm>
              <a:off x="7196949" y="415599"/>
              <a:ext cx="716401" cy="729379"/>
            </a:xfrm>
            <a:prstGeom prst="rect">
              <a:avLst/>
            </a:prstGeom>
          </p:spPr>
        </p:pic>
        <p:pic>
          <p:nvPicPr>
            <p:cNvPr id="17" name="Picture 16" descr="A close up of a device&#10;&#10;Description automatically generated">
              <a:extLst>
                <a:ext uri="{FF2B5EF4-FFF2-40B4-BE49-F238E27FC236}">
                  <a16:creationId xmlns:a16="http://schemas.microsoft.com/office/drawing/2014/main" id="{46240693-B1D6-C668-8CD5-012498E37288}"/>
                </a:ext>
              </a:extLst>
            </p:cNvPr>
            <p:cNvPicPr>
              <a:picLocks noChangeAspect="1"/>
            </p:cNvPicPr>
            <p:nvPr/>
          </p:nvPicPr>
          <p:blipFill>
            <a:blip r:embed="rId4"/>
            <a:stretch>
              <a:fillRect/>
            </a:stretch>
          </p:blipFill>
          <p:spPr>
            <a:xfrm>
              <a:off x="5926667" y="4984525"/>
              <a:ext cx="716401" cy="729379"/>
            </a:xfrm>
            <a:prstGeom prst="rect">
              <a:avLst/>
            </a:prstGeom>
          </p:spPr>
        </p:pic>
        <p:sp>
          <p:nvSpPr>
            <p:cNvPr id="18" name="TextBox 17">
              <a:extLst>
                <a:ext uri="{FF2B5EF4-FFF2-40B4-BE49-F238E27FC236}">
                  <a16:creationId xmlns:a16="http://schemas.microsoft.com/office/drawing/2014/main" id="{96C2D8EE-0BF3-C468-3C9A-B37CFDF08AD6}"/>
                </a:ext>
              </a:extLst>
            </p:cNvPr>
            <p:cNvSpPr txBox="1"/>
            <p:nvPr/>
          </p:nvSpPr>
          <p:spPr>
            <a:xfrm>
              <a:off x="7712703" y="218327"/>
              <a:ext cx="716401" cy="390620"/>
            </a:xfrm>
            <a:prstGeom prst="rect">
              <a:avLst/>
            </a:prstGeom>
            <a:noFill/>
          </p:spPr>
          <p:txBody>
            <a:bodyPr wrap="square" rtlCol="0">
              <a:spAutoFit/>
            </a:bodyPr>
            <a:lstStyle/>
            <a:p>
              <a:r>
                <a:rPr lang="en-US" sz="969" dirty="0">
                  <a:solidFill>
                    <a:schemeClr val="bg1">
                      <a:lumMod val="95000"/>
                    </a:schemeClr>
                  </a:solidFill>
                </a:rPr>
                <a:t>Brae High School</a:t>
              </a:r>
            </a:p>
          </p:txBody>
        </p:sp>
        <p:sp>
          <p:nvSpPr>
            <p:cNvPr id="19" name="TextBox 18">
              <a:extLst>
                <a:ext uri="{FF2B5EF4-FFF2-40B4-BE49-F238E27FC236}">
                  <a16:creationId xmlns:a16="http://schemas.microsoft.com/office/drawing/2014/main" id="{E7EDF7F8-64AD-E73D-D572-137FC5119E18}"/>
                </a:ext>
              </a:extLst>
            </p:cNvPr>
            <p:cNvSpPr txBox="1"/>
            <p:nvPr/>
          </p:nvSpPr>
          <p:spPr>
            <a:xfrm>
              <a:off x="7109315" y="1549627"/>
              <a:ext cx="1119880" cy="390620"/>
            </a:xfrm>
            <a:prstGeom prst="rect">
              <a:avLst/>
            </a:prstGeom>
            <a:noFill/>
          </p:spPr>
          <p:txBody>
            <a:bodyPr wrap="square" rtlCol="0">
              <a:spAutoFit/>
            </a:bodyPr>
            <a:lstStyle/>
            <a:p>
              <a:r>
                <a:rPr lang="en-US" sz="969" dirty="0">
                  <a:solidFill>
                    <a:schemeClr val="bg1">
                      <a:lumMod val="95000"/>
                    </a:schemeClr>
                  </a:solidFill>
                </a:rPr>
                <a:t>Kirkwall Grammar School</a:t>
              </a:r>
            </a:p>
          </p:txBody>
        </p:sp>
        <p:sp>
          <p:nvSpPr>
            <p:cNvPr id="20" name="TextBox 19">
              <a:extLst>
                <a:ext uri="{FF2B5EF4-FFF2-40B4-BE49-F238E27FC236}">
                  <a16:creationId xmlns:a16="http://schemas.microsoft.com/office/drawing/2014/main" id="{AD7CC5E2-D001-AAF1-4550-678149FF5204}"/>
                </a:ext>
              </a:extLst>
            </p:cNvPr>
            <p:cNvSpPr txBox="1"/>
            <p:nvPr/>
          </p:nvSpPr>
          <p:spPr>
            <a:xfrm>
              <a:off x="4481746" y="1922067"/>
              <a:ext cx="1026608" cy="390620"/>
            </a:xfrm>
            <a:prstGeom prst="rect">
              <a:avLst/>
            </a:prstGeom>
            <a:noFill/>
          </p:spPr>
          <p:txBody>
            <a:bodyPr wrap="square" rtlCol="0">
              <a:spAutoFit/>
            </a:bodyPr>
            <a:lstStyle/>
            <a:p>
              <a:pPr algn="r"/>
              <a:r>
                <a:rPr lang="en-US" sz="969" dirty="0">
                  <a:solidFill>
                    <a:schemeClr val="bg1">
                      <a:lumMod val="95000"/>
                    </a:schemeClr>
                  </a:solidFill>
                </a:rPr>
                <a:t>Sir E. Scott School</a:t>
              </a:r>
            </a:p>
          </p:txBody>
        </p:sp>
        <p:sp>
          <p:nvSpPr>
            <p:cNvPr id="21" name="TextBox 20">
              <a:extLst>
                <a:ext uri="{FF2B5EF4-FFF2-40B4-BE49-F238E27FC236}">
                  <a16:creationId xmlns:a16="http://schemas.microsoft.com/office/drawing/2014/main" id="{A5D10295-12A0-4711-A496-19E7CB667F9B}"/>
                </a:ext>
              </a:extLst>
            </p:cNvPr>
            <p:cNvSpPr txBox="1"/>
            <p:nvPr/>
          </p:nvSpPr>
          <p:spPr>
            <a:xfrm>
              <a:off x="4992587" y="4903340"/>
              <a:ext cx="1189749" cy="241476"/>
            </a:xfrm>
            <a:prstGeom prst="rect">
              <a:avLst/>
            </a:prstGeom>
            <a:noFill/>
          </p:spPr>
          <p:txBody>
            <a:bodyPr wrap="none" rtlCol="0">
              <a:spAutoFit/>
            </a:bodyPr>
            <a:lstStyle/>
            <a:p>
              <a:r>
                <a:rPr lang="en-US" sz="969" dirty="0">
                  <a:solidFill>
                    <a:schemeClr val="bg1">
                      <a:lumMod val="95000"/>
                    </a:schemeClr>
                  </a:solidFill>
                </a:rPr>
                <a:t>Carluke High School</a:t>
              </a:r>
            </a:p>
          </p:txBody>
        </p:sp>
        <p:sp>
          <p:nvSpPr>
            <p:cNvPr id="22" name="TextBox 21">
              <a:extLst>
                <a:ext uri="{FF2B5EF4-FFF2-40B4-BE49-F238E27FC236}">
                  <a16:creationId xmlns:a16="http://schemas.microsoft.com/office/drawing/2014/main" id="{72F0192F-9BCF-ABF3-25C2-8C6A2C82A075}"/>
                </a:ext>
              </a:extLst>
            </p:cNvPr>
            <p:cNvSpPr txBox="1"/>
            <p:nvPr/>
          </p:nvSpPr>
          <p:spPr>
            <a:xfrm>
              <a:off x="6431430" y="2609100"/>
              <a:ext cx="1117614" cy="241476"/>
            </a:xfrm>
            <a:prstGeom prst="rect">
              <a:avLst/>
            </a:prstGeom>
            <a:noFill/>
          </p:spPr>
          <p:txBody>
            <a:bodyPr wrap="none" rtlCol="0">
              <a:spAutoFit/>
            </a:bodyPr>
            <a:lstStyle/>
            <a:p>
              <a:r>
                <a:rPr lang="en-US" sz="969" dirty="0">
                  <a:solidFill>
                    <a:schemeClr val="bg1">
                      <a:lumMod val="95000"/>
                    </a:schemeClr>
                  </a:solidFill>
                </a:rPr>
                <a:t>Dornoch Academy</a:t>
              </a:r>
            </a:p>
          </p:txBody>
        </p:sp>
        <p:sp>
          <p:nvSpPr>
            <p:cNvPr id="23" name="TextBox 22">
              <a:extLst>
                <a:ext uri="{FF2B5EF4-FFF2-40B4-BE49-F238E27FC236}">
                  <a16:creationId xmlns:a16="http://schemas.microsoft.com/office/drawing/2014/main" id="{8EE4A423-353A-F770-FBDC-E70E42815467}"/>
                </a:ext>
              </a:extLst>
            </p:cNvPr>
            <p:cNvSpPr txBox="1"/>
            <p:nvPr/>
          </p:nvSpPr>
          <p:spPr>
            <a:xfrm>
              <a:off x="4102821" y="2833933"/>
              <a:ext cx="841531" cy="390620"/>
            </a:xfrm>
            <a:prstGeom prst="rect">
              <a:avLst/>
            </a:prstGeom>
            <a:noFill/>
          </p:spPr>
          <p:txBody>
            <a:bodyPr wrap="square" rtlCol="0">
              <a:spAutoFit/>
            </a:bodyPr>
            <a:lstStyle/>
            <a:p>
              <a:pPr algn="r"/>
              <a:r>
                <a:rPr lang="en-US" sz="969" dirty="0" err="1">
                  <a:solidFill>
                    <a:schemeClr val="bg1">
                      <a:lumMod val="95000"/>
                    </a:schemeClr>
                  </a:solidFill>
                </a:rPr>
                <a:t>Plockton</a:t>
              </a:r>
              <a:r>
                <a:rPr lang="en-US" sz="969" dirty="0">
                  <a:solidFill>
                    <a:schemeClr val="bg1">
                      <a:lumMod val="95000"/>
                    </a:schemeClr>
                  </a:solidFill>
                </a:rPr>
                <a:t> </a:t>
              </a:r>
            </a:p>
            <a:p>
              <a:pPr algn="r"/>
              <a:r>
                <a:rPr lang="en-US" sz="969" dirty="0">
                  <a:solidFill>
                    <a:schemeClr val="bg1">
                      <a:lumMod val="95000"/>
                    </a:schemeClr>
                  </a:solidFill>
                </a:rPr>
                <a:t>High School</a:t>
              </a:r>
            </a:p>
          </p:txBody>
        </p:sp>
        <p:sp>
          <p:nvSpPr>
            <p:cNvPr id="24" name="TextBox 23">
              <a:extLst>
                <a:ext uri="{FF2B5EF4-FFF2-40B4-BE49-F238E27FC236}">
                  <a16:creationId xmlns:a16="http://schemas.microsoft.com/office/drawing/2014/main" id="{1880CB76-94E3-888E-B46C-70C477B25D57}"/>
                </a:ext>
              </a:extLst>
            </p:cNvPr>
            <p:cNvSpPr txBox="1"/>
            <p:nvPr/>
          </p:nvSpPr>
          <p:spPr>
            <a:xfrm>
              <a:off x="6527102" y="5103363"/>
              <a:ext cx="841531" cy="390620"/>
            </a:xfrm>
            <a:prstGeom prst="rect">
              <a:avLst/>
            </a:prstGeom>
            <a:noFill/>
          </p:spPr>
          <p:txBody>
            <a:bodyPr wrap="square" rtlCol="0">
              <a:spAutoFit/>
            </a:bodyPr>
            <a:lstStyle/>
            <a:p>
              <a:r>
                <a:rPr lang="en-US" sz="969" dirty="0">
                  <a:solidFill>
                    <a:schemeClr val="bg1">
                      <a:lumMod val="95000"/>
                    </a:schemeClr>
                  </a:solidFill>
                </a:rPr>
                <a:t>Lockerbie Academy</a:t>
              </a:r>
            </a:p>
          </p:txBody>
        </p:sp>
        <p:sp>
          <p:nvSpPr>
            <p:cNvPr id="25" name="TextBox 24">
              <a:extLst>
                <a:ext uri="{FF2B5EF4-FFF2-40B4-BE49-F238E27FC236}">
                  <a16:creationId xmlns:a16="http://schemas.microsoft.com/office/drawing/2014/main" id="{2137141D-067A-5A39-7A0F-D64B0B16F5DD}"/>
                </a:ext>
              </a:extLst>
            </p:cNvPr>
            <p:cNvSpPr txBox="1"/>
            <p:nvPr/>
          </p:nvSpPr>
          <p:spPr>
            <a:xfrm>
              <a:off x="6507043" y="884665"/>
              <a:ext cx="882350" cy="390620"/>
            </a:xfrm>
            <a:prstGeom prst="rect">
              <a:avLst/>
            </a:prstGeom>
            <a:noFill/>
          </p:spPr>
          <p:txBody>
            <a:bodyPr wrap="square" rtlCol="0">
              <a:spAutoFit/>
            </a:bodyPr>
            <a:lstStyle/>
            <a:p>
              <a:r>
                <a:rPr lang="en-US" sz="969" dirty="0">
                  <a:solidFill>
                    <a:schemeClr val="bg1">
                      <a:lumMod val="95000"/>
                    </a:schemeClr>
                  </a:solidFill>
                </a:rPr>
                <a:t>Anderson High School</a:t>
              </a:r>
            </a:p>
          </p:txBody>
        </p:sp>
        <p:sp>
          <p:nvSpPr>
            <p:cNvPr id="26" name="TextBox 25">
              <a:extLst>
                <a:ext uri="{FF2B5EF4-FFF2-40B4-BE49-F238E27FC236}">
                  <a16:creationId xmlns:a16="http://schemas.microsoft.com/office/drawing/2014/main" id="{5E739B7E-DB5E-109F-255D-6EBF265BB002}"/>
                </a:ext>
              </a:extLst>
            </p:cNvPr>
            <p:cNvSpPr txBox="1"/>
            <p:nvPr/>
          </p:nvSpPr>
          <p:spPr>
            <a:xfrm>
              <a:off x="7399171" y="2775319"/>
              <a:ext cx="889200" cy="390620"/>
            </a:xfrm>
            <a:prstGeom prst="rect">
              <a:avLst/>
            </a:prstGeom>
            <a:noFill/>
          </p:spPr>
          <p:txBody>
            <a:bodyPr wrap="square" rtlCol="0">
              <a:spAutoFit/>
            </a:bodyPr>
            <a:lstStyle/>
            <a:p>
              <a:r>
                <a:rPr lang="en-US" sz="969" dirty="0" err="1">
                  <a:solidFill>
                    <a:schemeClr val="bg1">
                      <a:lumMod val="95000"/>
                    </a:schemeClr>
                  </a:solidFill>
                </a:rPr>
                <a:t>Mintlaw</a:t>
              </a:r>
              <a:r>
                <a:rPr lang="en-US" sz="969" dirty="0">
                  <a:solidFill>
                    <a:schemeClr val="bg1">
                      <a:lumMod val="95000"/>
                    </a:schemeClr>
                  </a:solidFill>
                </a:rPr>
                <a:t> Academy</a:t>
              </a:r>
            </a:p>
          </p:txBody>
        </p:sp>
        <p:sp>
          <p:nvSpPr>
            <p:cNvPr id="27" name="TextBox 26">
              <a:extLst>
                <a:ext uri="{FF2B5EF4-FFF2-40B4-BE49-F238E27FC236}">
                  <a16:creationId xmlns:a16="http://schemas.microsoft.com/office/drawing/2014/main" id="{08E01263-D202-4FD7-8014-A92C4B9AAFE9}"/>
                </a:ext>
              </a:extLst>
            </p:cNvPr>
            <p:cNvSpPr txBox="1"/>
            <p:nvPr/>
          </p:nvSpPr>
          <p:spPr>
            <a:xfrm>
              <a:off x="7356166" y="3406472"/>
              <a:ext cx="889200" cy="390620"/>
            </a:xfrm>
            <a:prstGeom prst="rect">
              <a:avLst/>
            </a:prstGeom>
            <a:noFill/>
          </p:spPr>
          <p:txBody>
            <a:bodyPr wrap="square" rtlCol="0">
              <a:spAutoFit/>
            </a:bodyPr>
            <a:lstStyle/>
            <a:p>
              <a:r>
                <a:rPr lang="en-US" sz="969" dirty="0">
                  <a:solidFill>
                    <a:schemeClr val="bg1">
                      <a:lumMod val="95000"/>
                    </a:schemeClr>
                  </a:solidFill>
                </a:rPr>
                <a:t>Inverurie  Academy</a:t>
              </a:r>
            </a:p>
          </p:txBody>
        </p:sp>
        <p:pic>
          <p:nvPicPr>
            <p:cNvPr id="28" name="Picture 27" descr="A picture containing drawing&#10;&#10;Description automatically generated">
              <a:extLst>
                <a:ext uri="{FF2B5EF4-FFF2-40B4-BE49-F238E27FC236}">
                  <a16:creationId xmlns:a16="http://schemas.microsoft.com/office/drawing/2014/main" id="{2D2F5983-7C63-6838-4DFF-4F8A9FF43DDF}"/>
                </a:ext>
              </a:extLst>
            </p:cNvPr>
            <p:cNvPicPr>
              <a:picLocks noChangeAspect="1"/>
            </p:cNvPicPr>
            <p:nvPr/>
          </p:nvPicPr>
          <p:blipFill>
            <a:blip r:embed="rId5"/>
            <a:stretch>
              <a:fillRect/>
            </a:stretch>
          </p:blipFill>
          <p:spPr>
            <a:xfrm>
              <a:off x="7835409" y="6093889"/>
              <a:ext cx="432585" cy="355212"/>
            </a:xfrm>
            <a:prstGeom prst="rect">
              <a:avLst/>
            </a:prstGeom>
          </p:spPr>
        </p:pic>
        <p:pic>
          <p:nvPicPr>
            <p:cNvPr id="29" name="bigcrest.png" descr="bigcrest.png">
              <a:extLst>
                <a:ext uri="{FF2B5EF4-FFF2-40B4-BE49-F238E27FC236}">
                  <a16:creationId xmlns:a16="http://schemas.microsoft.com/office/drawing/2014/main" id="{0B7900E3-8E32-8A7B-1E1F-EBEDF72009F7}"/>
                </a:ext>
              </a:extLst>
            </p:cNvPr>
            <p:cNvPicPr>
              <a:picLocks/>
            </p:cNvPicPr>
            <p:nvPr/>
          </p:nvPicPr>
          <p:blipFill>
            <a:blip r:embed="rId6"/>
            <a:stretch>
              <a:fillRect/>
            </a:stretch>
          </p:blipFill>
          <p:spPr>
            <a:xfrm>
              <a:off x="6495772" y="4498063"/>
              <a:ext cx="331511" cy="330113"/>
            </a:xfrm>
            <a:prstGeom prst="rect">
              <a:avLst/>
            </a:prstGeom>
            <a:ln w="12700">
              <a:miter lim="400000"/>
            </a:ln>
          </p:spPr>
        </p:pic>
        <p:sp>
          <p:nvSpPr>
            <p:cNvPr id="30" name="TextBox 29">
              <a:extLst>
                <a:ext uri="{FF2B5EF4-FFF2-40B4-BE49-F238E27FC236}">
                  <a16:creationId xmlns:a16="http://schemas.microsoft.com/office/drawing/2014/main" id="{2E1561C6-9FB0-76CE-3C93-0D8246502D1F}"/>
                </a:ext>
              </a:extLst>
            </p:cNvPr>
            <p:cNvSpPr txBox="1"/>
            <p:nvPr/>
          </p:nvSpPr>
          <p:spPr>
            <a:xfrm>
              <a:off x="4026826" y="331941"/>
              <a:ext cx="2017475" cy="603691"/>
            </a:xfrm>
            <a:prstGeom prst="rect">
              <a:avLst/>
            </a:prstGeom>
            <a:noFill/>
          </p:spPr>
          <p:txBody>
            <a:bodyPr wrap="none" rtlCol="0">
              <a:spAutoFit/>
            </a:bodyPr>
            <a:lstStyle/>
            <a:p>
              <a:r>
                <a:rPr lang="en-US" sz="3323" dirty="0">
                  <a:solidFill>
                    <a:srgbClr val="FFC000"/>
                  </a:solidFill>
                </a:rPr>
                <a:t>The Teams</a:t>
              </a:r>
            </a:p>
          </p:txBody>
        </p:sp>
        <p:sp>
          <p:nvSpPr>
            <p:cNvPr id="31" name="TextBox 30">
              <a:extLst>
                <a:ext uri="{FF2B5EF4-FFF2-40B4-BE49-F238E27FC236}">
                  <a16:creationId xmlns:a16="http://schemas.microsoft.com/office/drawing/2014/main" id="{8C0B4972-CA36-8AD5-3E2C-6A44ED7E8E83}"/>
                </a:ext>
              </a:extLst>
            </p:cNvPr>
            <p:cNvSpPr txBox="1"/>
            <p:nvPr/>
          </p:nvSpPr>
          <p:spPr>
            <a:xfrm>
              <a:off x="7196950" y="5928168"/>
              <a:ext cx="1288194" cy="390620"/>
            </a:xfrm>
            <a:prstGeom prst="rect">
              <a:avLst/>
            </a:prstGeom>
            <a:noFill/>
          </p:spPr>
          <p:txBody>
            <a:bodyPr wrap="square" rtlCol="0">
              <a:spAutoFit/>
            </a:bodyPr>
            <a:lstStyle/>
            <a:p>
              <a:r>
                <a:rPr lang="en-US" sz="969" dirty="0">
                  <a:solidFill>
                    <a:schemeClr val="bg1">
                      <a:lumMod val="95000"/>
                    </a:schemeClr>
                  </a:solidFill>
                </a:rPr>
                <a:t>Boulby Underground Laboratory</a:t>
              </a:r>
            </a:p>
          </p:txBody>
        </p:sp>
      </p:grpSp>
    </p:spTree>
    <p:extLst>
      <p:ext uri="{BB962C8B-B14F-4D97-AF65-F5344CB8AC3E}">
        <p14:creationId xmlns:p14="http://schemas.microsoft.com/office/powerpoint/2010/main" val="270818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0179" y="6052176"/>
            <a:ext cx="2395086" cy="616099"/>
          </a:xfrm>
          <a:prstGeom prst="rect">
            <a:avLst/>
          </a:prstGeom>
        </p:spPr>
      </p:pic>
      <p:sp>
        <p:nvSpPr>
          <p:cNvPr id="2" name="TextBox 1"/>
          <p:cNvSpPr txBox="1"/>
          <p:nvPr/>
        </p:nvSpPr>
        <p:spPr>
          <a:xfrm>
            <a:off x="357447" y="303014"/>
            <a:ext cx="9730997" cy="769441"/>
          </a:xfrm>
          <a:prstGeom prst="rect">
            <a:avLst/>
          </a:prstGeom>
          <a:noFill/>
        </p:spPr>
        <p:txBody>
          <a:bodyPr wrap="none" rtlCol="0">
            <a:spAutoFit/>
          </a:bodyPr>
          <a:lstStyle/>
          <a:p>
            <a:r>
              <a:rPr lang="en-GB" sz="4400" b="1" dirty="0">
                <a:latin typeface="Arial" panose="020B0604020202020204" pitchFamily="34" charset="0"/>
                <a:cs typeface="Arial" panose="020B0604020202020204" pitchFamily="34" charset="0"/>
              </a:rPr>
              <a:t>Work Experience Python Workshop</a:t>
            </a:r>
          </a:p>
        </p:txBody>
      </p:sp>
      <p:sp>
        <p:nvSpPr>
          <p:cNvPr id="7" name="Rectangle 6"/>
          <p:cNvSpPr/>
          <p:nvPr/>
        </p:nvSpPr>
        <p:spPr>
          <a:xfrm>
            <a:off x="357447" y="1214191"/>
            <a:ext cx="5966437" cy="1015663"/>
          </a:xfrm>
          <a:prstGeom prst="rect">
            <a:avLst/>
          </a:prstGeom>
        </p:spPr>
        <p:txBody>
          <a:bodyPr wrap="square">
            <a:spAutoFit/>
          </a:bodyPr>
          <a:lstStyle/>
          <a:p>
            <a:pPr>
              <a:spcAft>
                <a:spcPts val="600"/>
              </a:spcAft>
            </a:pPr>
            <a:r>
              <a:rPr lang="en-GB" sz="1600" dirty="0">
                <a:latin typeface="Arial" panose="020B0604020202020204" pitchFamily="34" charset="0"/>
                <a:cs typeface="Arial" panose="020B0604020202020204" pitchFamily="34" charset="0"/>
              </a:rPr>
              <a:t>Preparation for work experience placements</a:t>
            </a:r>
          </a:p>
          <a:p>
            <a:pPr>
              <a:spcAft>
                <a:spcPts val="600"/>
              </a:spcAft>
            </a:pPr>
            <a:r>
              <a:rPr lang="en-GB" sz="1600" dirty="0">
                <a:latin typeface="Arial" panose="020B0604020202020204" pitchFamily="34" charset="0"/>
                <a:cs typeface="Arial" panose="020B0604020202020204" pitchFamily="34" charset="0"/>
              </a:rPr>
              <a:t>Used to be in person for 10-20 (teenage) participants</a:t>
            </a:r>
          </a:p>
          <a:p>
            <a:pPr>
              <a:spcAft>
                <a:spcPts val="600"/>
              </a:spcAft>
            </a:pPr>
            <a:r>
              <a:rPr lang="en-GB" sz="1600" dirty="0">
                <a:latin typeface="Arial" panose="020B0604020202020204" pitchFamily="34" charset="0"/>
                <a:cs typeface="Arial" panose="020B0604020202020204" pitchFamily="34" charset="0"/>
              </a:rPr>
              <a:t>Translated to </a:t>
            </a:r>
            <a:r>
              <a:rPr lang="en-GB" sz="1600" dirty="0" err="1">
                <a:latin typeface="Arial" panose="020B0604020202020204" pitchFamily="34" charset="0"/>
                <a:cs typeface="Arial" panose="020B0604020202020204" pitchFamily="34" charset="0"/>
              </a:rPr>
              <a:t>jupyter</a:t>
            </a:r>
            <a:r>
              <a:rPr lang="en-GB" sz="1600" dirty="0">
                <a:latin typeface="Arial" panose="020B0604020202020204" pitchFamily="34" charset="0"/>
                <a:cs typeface="Arial" panose="020B0604020202020204" pitchFamily="34" charset="0"/>
              </a:rPr>
              <a:t> notebooks running on STFC cloud</a:t>
            </a:r>
          </a:p>
        </p:txBody>
      </p:sp>
      <p:pic>
        <p:nvPicPr>
          <p:cNvPr id="10" name="Picture 9">
            <a:extLst>
              <a:ext uri="{FF2B5EF4-FFF2-40B4-BE49-F238E27FC236}">
                <a16:creationId xmlns:a16="http://schemas.microsoft.com/office/drawing/2014/main" id="{4EBCA198-2216-B343-9ADE-5BDC0D8C8DF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63560" y="1419400"/>
            <a:ext cx="5508555" cy="3005455"/>
          </a:xfrm>
          <a:prstGeom prst="rect">
            <a:avLst/>
          </a:prstGeom>
        </p:spPr>
      </p:pic>
      <p:pic>
        <p:nvPicPr>
          <p:cNvPr id="11" name="Picture 10">
            <a:extLst>
              <a:ext uri="{FF2B5EF4-FFF2-40B4-BE49-F238E27FC236}">
                <a16:creationId xmlns:a16="http://schemas.microsoft.com/office/drawing/2014/main" id="{6A9F4037-30CD-AB4C-A64F-14E6170C824D}"/>
              </a:ext>
            </a:extLst>
          </p:cNvPr>
          <p:cNvPicPr/>
          <p:nvPr/>
        </p:nvPicPr>
        <p:blipFill rotWithShape="1">
          <a:blip r:embed="rId5">
            <a:extLst>
              <a:ext uri="{28A0092B-C50C-407E-A947-70E740481C1C}">
                <a14:useLocalDpi xmlns:a14="http://schemas.microsoft.com/office/drawing/2010/main" val="0"/>
              </a:ext>
            </a:extLst>
          </a:blip>
          <a:srcRect l="29000"/>
          <a:stretch/>
        </p:blipFill>
        <p:spPr bwMode="auto">
          <a:xfrm>
            <a:off x="0" y="2632075"/>
            <a:ext cx="2555240" cy="422592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2C835968-697F-0470-62E9-A6C8C3BF5E61}"/>
              </a:ext>
            </a:extLst>
          </p:cNvPr>
          <p:cNvSpPr txBox="1"/>
          <p:nvPr/>
        </p:nvSpPr>
        <p:spPr>
          <a:xfrm>
            <a:off x="2932256" y="4566591"/>
            <a:ext cx="7273289" cy="2000548"/>
          </a:xfrm>
          <a:prstGeom prst="rect">
            <a:avLst/>
          </a:prstGeom>
          <a:noFill/>
        </p:spPr>
        <p:txBody>
          <a:bodyPr wrap="square" rtlCol="0">
            <a:spAutoFit/>
          </a:bodyPr>
          <a:lstStyle/>
          <a:p>
            <a:pPr>
              <a:spcAft>
                <a:spcPts val="1200"/>
              </a:spcAft>
            </a:pPr>
            <a:r>
              <a:rPr lang="en-US" sz="1600" dirty="0">
                <a:latin typeface="Arial" panose="020B0604020202020204" pitchFamily="34" charset="0"/>
                <a:cs typeface="Arial" panose="020B0604020202020204" pitchFamily="34" charset="0"/>
              </a:rPr>
              <a:t>Now reaching 70-100 participants each year</a:t>
            </a:r>
          </a:p>
          <a:p>
            <a:pPr>
              <a:spcAft>
                <a:spcPts val="1200"/>
              </a:spcAft>
            </a:pPr>
            <a:r>
              <a:rPr lang="en-US" sz="1600" dirty="0">
                <a:latin typeface="Arial" panose="020B0604020202020204" pitchFamily="34" charset="0"/>
                <a:cs typeface="Arial" panose="020B0604020202020204" pitchFamily="34" charset="0"/>
              </a:rPr>
              <a:t>Much broader geographic reach </a:t>
            </a:r>
          </a:p>
          <a:p>
            <a:pPr lvl="1">
              <a:spcAft>
                <a:spcPts val="1200"/>
              </a:spcAft>
            </a:pPr>
            <a:r>
              <a:rPr lang="en-US" sz="1600" dirty="0">
                <a:latin typeface="Arial" panose="020B0604020202020204" pitchFamily="34" charset="0"/>
                <a:cs typeface="Arial" panose="020B0604020202020204" pitchFamily="34" charset="0"/>
              </a:rPr>
              <a:t>Participants no longer need be able to get to the lab</a:t>
            </a:r>
          </a:p>
          <a:p>
            <a:pPr>
              <a:spcAft>
                <a:spcPts val="1200"/>
              </a:spcAft>
            </a:pPr>
            <a:r>
              <a:rPr lang="en-US" sz="1600" dirty="0">
                <a:latin typeface="Arial" panose="020B0604020202020204" pitchFamily="34" charset="0"/>
                <a:cs typeface="Arial" panose="020B0604020202020204" pitchFamily="34" charset="0"/>
              </a:rPr>
              <a:t>The </a:t>
            </a:r>
            <a:r>
              <a:rPr lang="en-US" sz="1600" dirty="0" err="1">
                <a:latin typeface="Arial" panose="020B0604020202020204" pitchFamily="34" charset="0"/>
                <a:cs typeface="Arial" panose="020B0604020202020204" pitchFamily="34" charset="0"/>
              </a:rPr>
              <a:t>jupyter</a:t>
            </a:r>
            <a:r>
              <a:rPr lang="en-US" sz="1600" dirty="0">
                <a:latin typeface="Arial" panose="020B0604020202020204" pitchFamily="34" charset="0"/>
                <a:cs typeface="Arial" panose="020B0604020202020204" pitchFamily="34" charset="0"/>
              </a:rPr>
              <a:t> based materials </a:t>
            </a:r>
            <a:r>
              <a:rPr lang="en-US" sz="1600" i="1" dirty="0">
                <a:latin typeface="Arial" panose="020B0604020202020204" pitchFamily="34" charset="0"/>
                <a:cs typeface="Arial" panose="020B0604020202020204" pitchFamily="34" charset="0"/>
              </a:rPr>
              <a:t>also</a:t>
            </a:r>
            <a:r>
              <a:rPr lang="en-US" sz="1600" dirty="0">
                <a:latin typeface="Arial" panose="020B0604020202020204" pitchFamily="34" charset="0"/>
                <a:cs typeface="Arial" panose="020B0604020202020204" pitchFamily="34" charset="0"/>
              </a:rPr>
              <a:t> work really well in person</a:t>
            </a:r>
          </a:p>
          <a:p>
            <a:pPr>
              <a:spcAft>
                <a:spcPts val="1200"/>
              </a:spcAft>
            </a:pPr>
            <a:r>
              <a:rPr lang="en-US" sz="1600" dirty="0">
                <a:latin typeface="Arial" panose="020B0604020202020204" pitchFamily="34" charset="0"/>
                <a:cs typeface="Arial" panose="020B0604020202020204" pitchFamily="34" charset="0"/>
              </a:rPr>
              <a:t>The framework (we call Monty) being used for other topics</a:t>
            </a:r>
          </a:p>
        </p:txBody>
      </p:sp>
      <p:sp>
        <p:nvSpPr>
          <p:cNvPr id="3" name="Slide Number Placeholder 2">
            <a:extLst>
              <a:ext uri="{FF2B5EF4-FFF2-40B4-BE49-F238E27FC236}">
                <a16:creationId xmlns:a16="http://schemas.microsoft.com/office/drawing/2014/main" id="{5A3DE11A-2E11-D2B3-E25F-63AE7C0142AC}"/>
              </a:ext>
            </a:extLst>
          </p:cNvPr>
          <p:cNvSpPr>
            <a:spLocks noGrp="1"/>
          </p:cNvSpPr>
          <p:nvPr>
            <p:ph type="sldNum" sz="quarter" idx="12"/>
          </p:nvPr>
        </p:nvSpPr>
        <p:spPr/>
        <p:txBody>
          <a:bodyPr/>
          <a:lstStyle/>
          <a:p>
            <a:fld id="{BBAAB195-B577-5546-8349-9DDA93B6129E}" type="slidenum">
              <a:rPr lang="en-US" smtClean="0"/>
              <a:t>13</a:t>
            </a:fld>
            <a:endParaRPr lang="en-US"/>
          </a:p>
        </p:txBody>
      </p:sp>
    </p:spTree>
    <p:extLst>
      <p:ext uri="{BB962C8B-B14F-4D97-AF65-F5344CB8AC3E}">
        <p14:creationId xmlns:p14="http://schemas.microsoft.com/office/powerpoint/2010/main" val="51883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380578" y="287803"/>
            <a:ext cx="10205179" cy="769441"/>
          </a:xfrm>
          <a:prstGeom prst="rect">
            <a:avLst/>
          </a:prstGeom>
          <a:noFill/>
        </p:spPr>
        <p:txBody>
          <a:bodyPr wrap="square" rtlCol="0" anchor="t">
            <a:spAutoFit/>
          </a:bodyPr>
          <a:lstStyle/>
          <a:p>
            <a:r>
              <a:rPr lang="en-US" sz="4400" b="1" spc="-150" dirty="0">
                <a:latin typeface="Arial" panose="020B0604020202020204" pitchFamily="34" charset="0"/>
                <a:cs typeface="Arial" panose="020B0604020202020204" pitchFamily="34" charset="0"/>
              </a:rPr>
              <a:t>The Halton Project: What we are doing</a:t>
            </a:r>
          </a:p>
        </p:txBody>
      </p:sp>
      <p:sp>
        <p:nvSpPr>
          <p:cNvPr id="4" name="Rectangle 3">
            <a:extLst>
              <a:ext uri="{FF2B5EF4-FFF2-40B4-BE49-F238E27FC236}">
                <a16:creationId xmlns:a16="http://schemas.microsoft.com/office/drawing/2014/main" id="{C18217B8-85C6-BF4E-89E1-A6954783545D}"/>
              </a:ext>
            </a:extLst>
          </p:cNvPr>
          <p:cNvSpPr/>
          <p:nvPr/>
        </p:nvSpPr>
        <p:spPr>
          <a:xfrm>
            <a:off x="541960" y="1057244"/>
            <a:ext cx="11108080" cy="4062651"/>
          </a:xfrm>
          <a:prstGeom prst="rect">
            <a:avLst/>
          </a:prstGeom>
        </p:spPr>
        <p:txBody>
          <a:bodyPr wrap="square">
            <a:spAutoFit/>
          </a:bodyPr>
          <a:lstStyle/>
          <a:p>
            <a:pPr fontAlgn="base">
              <a:spcAft>
                <a:spcPts val="600"/>
              </a:spcAft>
            </a:pPr>
            <a:r>
              <a:rPr lang="en-GB" sz="1600" b="1" dirty="0">
                <a:solidFill>
                  <a:srgbClr val="002060"/>
                </a:solidFill>
                <a:cs typeface="Arial" panose="020B0604020202020204" pitchFamily="34" charset="0"/>
              </a:rPr>
              <a:t>Engaging Primary School pupils and teachers</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Appropriate, exciting child-friendly resources promoting engineering, computing, coding, creativity, and innovation throughout KS1 and KS2 (elementary school)</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Training for teachers to embed provision in schools (with further activities for teachers post visit)</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Resource sharing network between schools</a:t>
            </a:r>
          </a:p>
          <a:p>
            <a:pPr fontAlgn="base">
              <a:spcAft>
                <a:spcPts val="600"/>
              </a:spcAft>
            </a:pPr>
            <a:r>
              <a:rPr lang="en-GB" sz="1600" b="1" dirty="0">
                <a:solidFill>
                  <a:srgbClr val="002060"/>
                </a:solidFill>
                <a:cs typeface="Arial" panose="020B0604020202020204" pitchFamily="34" charset="0"/>
              </a:rPr>
              <a:t>Engaging Secondary School pupils and teachers through</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Pre-recorded online content generated by our staff</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Online STEM Ambassador engagement</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Promotion of Work Experience opportunities</a:t>
            </a:r>
          </a:p>
          <a:p>
            <a:pPr fontAlgn="base">
              <a:spcAft>
                <a:spcPts val="600"/>
              </a:spcAft>
            </a:pPr>
            <a:r>
              <a:rPr lang="en-GB" sz="1600" b="1" dirty="0">
                <a:solidFill>
                  <a:srgbClr val="002060"/>
                </a:solidFill>
                <a:cs typeface="Arial" panose="020B0604020202020204" pitchFamily="34" charset="0"/>
              </a:rPr>
              <a:t>Utilising partnership work to provision additional out of school opportunities in Halton </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Coding Clubs funded by HBC, led by </a:t>
            </a:r>
            <a:r>
              <a:rPr lang="en-GB" sz="1600" dirty="0" err="1">
                <a:solidFill>
                  <a:srgbClr val="002060"/>
                </a:solidFill>
                <a:cs typeface="Arial" panose="020B0604020202020204" pitchFamily="34" charset="0"/>
              </a:rPr>
              <a:t>MakoCreate</a:t>
            </a:r>
            <a:r>
              <a:rPr lang="en-GB" sz="1600" dirty="0">
                <a:solidFill>
                  <a:srgbClr val="002060"/>
                </a:solidFill>
                <a:cs typeface="Arial" panose="020B0604020202020204" pitchFamily="34" charset="0"/>
              </a:rPr>
              <a:t>, supported by our staff</a:t>
            </a:r>
          </a:p>
          <a:p>
            <a:pPr marL="457200" indent="-457200" fontAlgn="base">
              <a:spcAft>
                <a:spcPts val="600"/>
              </a:spcAft>
              <a:buFont typeface="Arial" panose="020B0604020202020204" pitchFamily="34" charset="0"/>
              <a:buChar char="•"/>
            </a:pPr>
            <a:r>
              <a:rPr lang="en-GB" sz="1600" dirty="0">
                <a:solidFill>
                  <a:srgbClr val="002060"/>
                </a:solidFill>
                <a:cs typeface="Arial" panose="020B0604020202020204" pitchFamily="34" charset="0"/>
              </a:rPr>
              <a:t>Community Centre and </a:t>
            </a:r>
            <a:r>
              <a:rPr lang="en-GB" sz="1600" dirty="0" err="1">
                <a:solidFill>
                  <a:srgbClr val="002060"/>
                </a:solidFill>
                <a:cs typeface="Arial" panose="020B0604020202020204" pitchFamily="34" charset="0"/>
              </a:rPr>
              <a:t>Childrens</a:t>
            </a:r>
            <a:r>
              <a:rPr lang="en-GB" sz="1600" dirty="0">
                <a:solidFill>
                  <a:srgbClr val="002060"/>
                </a:solidFill>
                <a:cs typeface="Arial" panose="020B0604020202020204" pitchFamily="34" charset="0"/>
              </a:rPr>
              <a:t> Centre STEM events focussed on families with children enabling access where financial and/or confidence barriers might be a problem</a:t>
            </a:r>
          </a:p>
        </p:txBody>
      </p:sp>
    </p:spTree>
    <p:extLst>
      <p:ext uri="{BB962C8B-B14F-4D97-AF65-F5344CB8AC3E}">
        <p14:creationId xmlns:p14="http://schemas.microsoft.com/office/powerpoint/2010/main" val="4052905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F1665B7-F28E-80F2-30BA-08C1DD904097}"/>
              </a:ext>
            </a:extLst>
          </p:cNvPr>
          <p:cNvGraphicFramePr>
            <a:graphicFrameLocks noGrp="1"/>
          </p:cNvGraphicFramePr>
          <p:nvPr>
            <p:extLst>
              <p:ext uri="{D42A27DB-BD31-4B8C-83A1-F6EECF244321}">
                <p14:modId xmlns:p14="http://schemas.microsoft.com/office/powerpoint/2010/main" val="2984898236"/>
              </p:ext>
            </p:extLst>
          </p:nvPr>
        </p:nvGraphicFramePr>
        <p:xfrm>
          <a:off x="3804745" y="308144"/>
          <a:ext cx="8484367" cy="593500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A2276CF-99E8-E392-BFEA-68F121D9F8EF}"/>
              </a:ext>
            </a:extLst>
          </p:cNvPr>
          <p:cNvSpPr txBox="1"/>
          <p:nvPr/>
        </p:nvSpPr>
        <p:spPr>
          <a:xfrm>
            <a:off x="155448" y="1333025"/>
            <a:ext cx="3806952" cy="4401205"/>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GB" sz="1600" dirty="0"/>
              <a:t>6 Code Clubs Delivered </a:t>
            </a:r>
          </a:p>
          <a:p>
            <a:pPr marL="742950" lvl="1" indent="-285750">
              <a:spcAft>
                <a:spcPts val="400"/>
              </a:spcAft>
              <a:buFont typeface="Arial" panose="020B0604020202020204" pitchFamily="34" charset="0"/>
              <a:buChar char="•"/>
            </a:pPr>
            <a:r>
              <a:rPr lang="en-GB" sz="1600" dirty="0"/>
              <a:t>2 per month</a:t>
            </a:r>
          </a:p>
          <a:p>
            <a:pPr marL="742950" lvl="1" indent="-285750">
              <a:spcAft>
                <a:spcPts val="400"/>
              </a:spcAft>
              <a:buFont typeface="Arial" panose="020B0604020202020204" pitchFamily="34" charset="0"/>
              <a:buChar char="•"/>
            </a:pPr>
            <a:r>
              <a:rPr lang="en-GB" sz="1600" dirty="0"/>
              <a:t>3 in Runcorn</a:t>
            </a:r>
          </a:p>
          <a:p>
            <a:pPr marL="742950" lvl="1" indent="-285750">
              <a:spcAft>
                <a:spcPts val="400"/>
              </a:spcAft>
              <a:buFont typeface="Arial" panose="020B0604020202020204" pitchFamily="34" charset="0"/>
              <a:buChar char="•"/>
            </a:pPr>
            <a:r>
              <a:rPr lang="en-GB" sz="1600" dirty="0"/>
              <a:t>3 in Widnes</a:t>
            </a:r>
          </a:p>
          <a:p>
            <a:pPr marL="285750" indent="-285750">
              <a:spcAft>
                <a:spcPts val="400"/>
              </a:spcAft>
              <a:buFont typeface="Arial" panose="020B0604020202020204" pitchFamily="34" charset="0"/>
              <a:buChar char="•"/>
            </a:pPr>
            <a:r>
              <a:rPr lang="en-GB" sz="1600" dirty="0"/>
              <a:t>Reaching 88 Young People</a:t>
            </a:r>
          </a:p>
          <a:p>
            <a:pPr marL="285750" indent="-285750">
              <a:spcAft>
                <a:spcPts val="400"/>
              </a:spcAft>
              <a:buFont typeface="Arial" panose="020B0604020202020204" pitchFamily="34" charset="0"/>
              <a:buChar char="•"/>
            </a:pPr>
            <a:r>
              <a:rPr lang="en-GB" sz="1600" dirty="0"/>
              <a:t>Of whom:</a:t>
            </a:r>
          </a:p>
          <a:p>
            <a:pPr marL="742950" lvl="1" indent="-285750">
              <a:spcAft>
                <a:spcPts val="400"/>
              </a:spcAft>
              <a:buFont typeface="Arial" panose="020B0604020202020204" pitchFamily="34" charset="0"/>
              <a:buChar char="•"/>
            </a:pPr>
            <a:r>
              <a:rPr lang="en-GB" sz="1600" dirty="0"/>
              <a:t>23 Female aged 8-14</a:t>
            </a:r>
          </a:p>
          <a:p>
            <a:pPr marL="742950" lvl="1" indent="-285750">
              <a:spcAft>
                <a:spcPts val="400"/>
              </a:spcAft>
              <a:buFont typeface="Arial" panose="020B0604020202020204" pitchFamily="34" charset="0"/>
              <a:buChar char="•"/>
            </a:pPr>
            <a:r>
              <a:rPr lang="en-GB" sz="1600" dirty="0"/>
              <a:t>60 Male aged 8-14</a:t>
            </a:r>
          </a:p>
          <a:p>
            <a:pPr marL="742950" lvl="1" indent="-285750">
              <a:spcAft>
                <a:spcPts val="400"/>
              </a:spcAft>
              <a:buFont typeface="Arial" panose="020B0604020202020204" pitchFamily="34" charset="0"/>
              <a:buChar char="•"/>
            </a:pPr>
            <a:r>
              <a:rPr lang="en-GB" sz="1600" dirty="0"/>
              <a:t>4 Female aged 15-18</a:t>
            </a:r>
          </a:p>
          <a:p>
            <a:pPr marL="742950" lvl="1" indent="-285750">
              <a:spcAft>
                <a:spcPts val="400"/>
              </a:spcAft>
              <a:buFont typeface="Arial" panose="020B0604020202020204" pitchFamily="34" charset="0"/>
              <a:buChar char="•"/>
            </a:pPr>
            <a:r>
              <a:rPr lang="en-GB" sz="1600" dirty="0"/>
              <a:t>1 Male aged 15-18</a:t>
            </a:r>
          </a:p>
          <a:p>
            <a:pPr marL="285750" indent="-285750">
              <a:spcAft>
                <a:spcPts val="400"/>
              </a:spcAft>
              <a:buFont typeface="Arial" panose="020B0604020202020204" pitchFamily="34" charset="0"/>
              <a:buChar char="•"/>
            </a:pPr>
            <a:r>
              <a:rPr lang="en-GB" sz="1600" dirty="0"/>
              <a:t>Supported by 4 STFC STEM Ambassadors and 1 Runcorn Councillor</a:t>
            </a:r>
          </a:p>
          <a:p>
            <a:pPr marL="285750" indent="-285750">
              <a:spcAft>
                <a:spcPts val="400"/>
              </a:spcAft>
              <a:buFont typeface="Arial" panose="020B0604020202020204" pitchFamily="34" charset="0"/>
              <a:buChar char="•"/>
            </a:pPr>
            <a:endParaRPr lang="en-GB" sz="1600" dirty="0"/>
          </a:p>
          <a:p>
            <a:pPr marL="285750" indent="-285750">
              <a:spcAft>
                <a:spcPts val="400"/>
              </a:spcAft>
              <a:buFont typeface="Arial" panose="020B0604020202020204" pitchFamily="34" charset="0"/>
              <a:buChar char="•"/>
            </a:pPr>
            <a:r>
              <a:rPr lang="en-GB" sz="1600" dirty="0"/>
              <a:t>Evaluation will allow us to measure outcomes</a:t>
            </a:r>
          </a:p>
        </p:txBody>
      </p:sp>
      <p:sp>
        <p:nvSpPr>
          <p:cNvPr id="4" name="TextBox 3">
            <a:extLst>
              <a:ext uri="{FF2B5EF4-FFF2-40B4-BE49-F238E27FC236}">
                <a16:creationId xmlns:a16="http://schemas.microsoft.com/office/drawing/2014/main" id="{9B079B40-F9F9-E535-E74A-FC95CEE6045A}"/>
              </a:ext>
            </a:extLst>
          </p:cNvPr>
          <p:cNvSpPr txBox="1"/>
          <p:nvPr/>
        </p:nvSpPr>
        <p:spPr>
          <a:xfrm>
            <a:off x="261197" y="190458"/>
            <a:ext cx="4985173" cy="523220"/>
          </a:xfrm>
          <a:prstGeom prst="rect">
            <a:avLst/>
          </a:prstGeom>
          <a:noFill/>
        </p:spPr>
        <p:txBody>
          <a:bodyPr wrap="square" rtlCol="0">
            <a:spAutoFit/>
          </a:bodyPr>
          <a:lstStyle/>
          <a:p>
            <a:r>
              <a:rPr lang="en-GB" sz="2800" b="1" dirty="0"/>
              <a:t>	      Halton Coding Clubs</a:t>
            </a:r>
          </a:p>
        </p:txBody>
      </p:sp>
      <p:pic>
        <p:nvPicPr>
          <p:cNvPr id="6" name="Picture 5" descr="Logo&#10;&#10;Description automatically generated">
            <a:extLst>
              <a:ext uri="{FF2B5EF4-FFF2-40B4-BE49-F238E27FC236}">
                <a16:creationId xmlns:a16="http://schemas.microsoft.com/office/drawing/2014/main" id="{869DF885-70AC-FEEF-BD1B-E63643B70359}"/>
              </a:ext>
            </a:extLst>
          </p:cNvPr>
          <p:cNvPicPr>
            <a:picLocks noChangeAspect="1"/>
          </p:cNvPicPr>
          <p:nvPr/>
        </p:nvPicPr>
        <p:blipFill>
          <a:blip r:embed="rId3"/>
          <a:stretch>
            <a:fillRect/>
          </a:stretch>
        </p:blipFill>
        <p:spPr>
          <a:xfrm>
            <a:off x="120058" y="118020"/>
            <a:ext cx="1611630" cy="1074420"/>
          </a:xfrm>
          <a:prstGeom prst="rect">
            <a:avLst/>
          </a:prstGeom>
        </p:spPr>
      </p:pic>
      <p:sp>
        <p:nvSpPr>
          <p:cNvPr id="5" name="TextBox 4">
            <a:extLst>
              <a:ext uri="{FF2B5EF4-FFF2-40B4-BE49-F238E27FC236}">
                <a16:creationId xmlns:a16="http://schemas.microsoft.com/office/drawing/2014/main" id="{7C8E5B2B-B10E-9C6A-BD5B-26F8032E9C50}"/>
              </a:ext>
            </a:extLst>
          </p:cNvPr>
          <p:cNvSpPr txBox="1"/>
          <p:nvPr/>
        </p:nvSpPr>
        <p:spPr>
          <a:xfrm>
            <a:off x="4981903" y="6413385"/>
            <a:ext cx="6894787" cy="461665"/>
          </a:xfrm>
          <a:prstGeom prst="rect">
            <a:avLst/>
          </a:prstGeom>
          <a:noFill/>
        </p:spPr>
        <p:txBody>
          <a:bodyPr wrap="square" rtlCol="0">
            <a:spAutoFit/>
          </a:bodyPr>
          <a:lstStyle/>
          <a:p>
            <a:r>
              <a:rPr lang="en-GB" sz="1200" b="0" i="0" u="none" strike="noStrike" dirty="0">
                <a:solidFill>
                  <a:srgbClr val="202122"/>
                </a:solidFill>
                <a:effectLst/>
                <a:latin typeface="Arial" panose="020B0604020202020204" pitchFamily="34" charset="0"/>
              </a:rPr>
              <a:t>Indices of multiple deprivation (IMD) are widely-used datasets within the UK to classify the </a:t>
            </a:r>
            <a:r>
              <a:rPr lang="en-GB" sz="1200" b="0" i="0" u="none" strike="noStrike" dirty="0">
                <a:solidFill>
                  <a:srgbClr val="795CB2"/>
                </a:solidFill>
                <a:effectLst/>
                <a:latin typeface="Arial" panose="020B0604020202020204" pitchFamily="34" charset="0"/>
                <a:hlinkClick r:id="rId4" tooltip="Relative deprivation"/>
              </a:rPr>
              <a:t>relative deprivation</a:t>
            </a:r>
            <a:r>
              <a:rPr lang="en-GB" sz="1200" b="0" i="0" u="none" strike="noStrike" dirty="0">
                <a:solidFill>
                  <a:srgbClr val="202122"/>
                </a:solidFill>
                <a:effectLst/>
                <a:latin typeface="Arial" panose="020B0604020202020204" pitchFamily="34" charset="0"/>
              </a:rPr>
              <a:t>(essentially a measure of </a:t>
            </a:r>
            <a:r>
              <a:rPr lang="en-GB" sz="1200" b="0" i="0" u="none" strike="noStrike" dirty="0">
                <a:solidFill>
                  <a:srgbClr val="795CB2"/>
                </a:solidFill>
                <a:effectLst/>
                <a:latin typeface="Arial" panose="020B0604020202020204" pitchFamily="34" charset="0"/>
                <a:hlinkClick r:id="rId5" tooltip="Poverty"/>
              </a:rPr>
              <a:t>poverty</a:t>
            </a:r>
            <a:r>
              <a:rPr lang="en-GB" sz="1200" b="0" i="0" u="none" strike="noStrike" dirty="0">
                <a:solidFill>
                  <a:srgbClr val="202122"/>
                </a:solidFill>
                <a:effectLst/>
                <a:latin typeface="Arial" panose="020B0604020202020204" pitchFamily="34" charset="0"/>
              </a:rPr>
              <a:t>) of small areas.</a:t>
            </a:r>
            <a:endParaRPr lang="en-US" sz="1200" dirty="0"/>
          </a:p>
        </p:txBody>
      </p:sp>
    </p:spTree>
    <p:extLst>
      <p:ext uri="{BB962C8B-B14F-4D97-AF65-F5344CB8AC3E}">
        <p14:creationId xmlns:p14="http://schemas.microsoft.com/office/powerpoint/2010/main" val="340570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12633" y="345182"/>
            <a:ext cx="1117006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Summary</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2" name="Picture 1" descr="A picture containing circle, graphics, logo, clipart&#10;&#10;Description automatically generated">
            <a:extLst>
              <a:ext uri="{FF2B5EF4-FFF2-40B4-BE49-F238E27FC236}">
                <a16:creationId xmlns:a16="http://schemas.microsoft.com/office/drawing/2014/main" id="{AAC6DDA2-5BCF-3EAD-A547-AC9F4EBCC56F}"/>
              </a:ext>
            </a:extLst>
          </p:cNvPr>
          <p:cNvPicPr>
            <a:picLocks noChangeAspect="1"/>
          </p:cNvPicPr>
          <p:nvPr/>
        </p:nvPicPr>
        <p:blipFill>
          <a:blip r:embed="rId2"/>
          <a:stretch>
            <a:fillRect/>
          </a:stretch>
        </p:blipFill>
        <p:spPr>
          <a:xfrm>
            <a:off x="9164861" y="4250284"/>
            <a:ext cx="3027139" cy="2607716"/>
          </a:xfrm>
          <a:prstGeom prst="rect">
            <a:avLst/>
          </a:prstGeom>
        </p:spPr>
      </p:pic>
      <p:sp>
        <p:nvSpPr>
          <p:cNvPr id="5" name="Rectangle 4">
            <a:extLst>
              <a:ext uri="{FF2B5EF4-FFF2-40B4-BE49-F238E27FC236}">
                <a16:creationId xmlns:a16="http://schemas.microsoft.com/office/drawing/2014/main" id="{697BFE5A-7C82-E244-83C3-A634D5C30E22}"/>
              </a:ext>
            </a:extLst>
          </p:cNvPr>
          <p:cNvSpPr/>
          <p:nvPr/>
        </p:nvSpPr>
        <p:spPr>
          <a:xfrm>
            <a:off x="490655" y="1397235"/>
            <a:ext cx="10635826" cy="4370940"/>
          </a:xfrm>
          <a:prstGeom prst="rect">
            <a:avLst/>
          </a:prstGeom>
        </p:spPr>
        <p:txBody>
          <a:bodyPr wrap="square" lIns="91440" tIns="45720" rIns="91440" bIns="45720" anchor="t">
            <a:spAutoFit/>
          </a:bodyPr>
          <a:lstStyle/>
          <a:p>
            <a:pPr marL="285750" indent="-285750">
              <a:lnSpc>
                <a:spcPct val="110000"/>
              </a:lnSpc>
              <a:spcAft>
                <a:spcPts val="1200"/>
              </a:spcAft>
              <a:buFont typeface="Arial" panose="020B0604020202020204" pitchFamily="34" charset="0"/>
              <a:buChar char="•"/>
            </a:pPr>
            <a:r>
              <a:rPr lang="en-GB" sz="1600" dirty="0">
                <a:solidFill>
                  <a:srgbClr val="505050"/>
                </a:solidFill>
                <a:latin typeface="Roboto" panose="02000000000000000000" pitchFamily="2" charset="0"/>
              </a:rPr>
              <a:t>D</a:t>
            </a:r>
            <a:r>
              <a:rPr lang="en-GB" sz="1600" b="0" i="0" u="none" strike="noStrike" dirty="0">
                <a:solidFill>
                  <a:srgbClr val="505050"/>
                </a:solidFill>
                <a:effectLst/>
                <a:latin typeface="Roboto" panose="02000000000000000000" pitchFamily="2" charset="0"/>
              </a:rPr>
              <a:t>eveloping a clear strategic framework has allowed PE STFC’s National Labs PE team to plan and coordinate a program of activities tailored to meet specific requirements.</a:t>
            </a:r>
          </a:p>
          <a:p>
            <a:pPr marL="285750" indent="-285750">
              <a:lnSpc>
                <a:spcPct val="110000"/>
              </a:lnSpc>
              <a:spcAft>
                <a:spcPts val="1200"/>
              </a:spcAft>
              <a:buFont typeface="Arial" panose="020B0604020202020204" pitchFamily="34" charset="0"/>
              <a:buChar char="•"/>
            </a:pPr>
            <a:r>
              <a:rPr lang="en-GB" sz="1600" dirty="0">
                <a:solidFill>
                  <a:srgbClr val="505050"/>
                </a:solidFill>
                <a:latin typeface="Roboto" panose="02000000000000000000" pitchFamily="2" charset="0"/>
              </a:rPr>
              <a:t>Adopting a framework for evaluating our activities has allowed us to better understand if and how we are meeting those strategic priorities</a:t>
            </a:r>
          </a:p>
          <a:p>
            <a:pPr marL="285750" indent="-285750">
              <a:lnSpc>
                <a:spcPct val="110000"/>
              </a:lnSpc>
              <a:spcAft>
                <a:spcPts val="1200"/>
              </a:spcAft>
              <a:buFont typeface="Arial" panose="020B0604020202020204" pitchFamily="34" charset="0"/>
              <a:buChar char="•"/>
            </a:pPr>
            <a:endParaRPr lang="en-GB" sz="100" b="0" i="0" u="none" strike="noStrike" dirty="0">
              <a:solidFill>
                <a:srgbClr val="505050"/>
              </a:solidFill>
              <a:effectLst/>
              <a:latin typeface="Roboto" panose="02000000000000000000" pitchFamily="2" charset="0"/>
            </a:endParaRPr>
          </a:p>
          <a:p>
            <a:pPr marL="285750" indent="-285750">
              <a:lnSpc>
                <a:spcPct val="110000"/>
              </a:lnSpc>
              <a:spcAft>
                <a:spcPts val="1200"/>
              </a:spcAft>
              <a:buFont typeface="Arial" panose="020B0604020202020204" pitchFamily="34" charset="0"/>
              <a:buChar char="•"/>
            </a:pPr>
            <a:r>
              <a:rPr lang="en-GB" sz="1600" b="1" dirty="0">
                <a:solidFill>
                  <a:srgbClr val="505050"/>
                </a:solidFill>
                <a:latin typeface="Roboto" panose="02000000000000000000" pitchFamily="2" charset="0"/>
              </a:rPr>
              <a:t>Together</a:t>
            </a:r>
            <a:r>
              <a:rPr lang="en-GB" sz="1600" dirty="0">
                <a:solidFill>
                  <a:srgbClr val="505050"/>
                </a:solidFill>
                <a:latin typeface="Roboto" panose="02000000000000000000" pitchFamily="2" charset="0"/>
              </a:rPr>
              <a:t> they help us in planning innovative approaches to working with communities that were less likely/able to come to us</a:t>
            </a:r>
          </a:p>
          <a:p>
            <a:pPr marL="285750" indent="-285750">
              <a:lnSpc>
                <a:spcPct val="110000"/>
              </a:lnSpc>
              <a:spcAft>
                <a:spcPts val="1200"/>
              </a:spcAft>
              <a:buFont typeface="Arial" panose="020B0604020202020204" pitchFamily="34" charset="0"/>
              <a:buChar char="•"/>
            </a:pPr>
            <a:r>
              <a:rPr lang="en-GB" sz="1600" b="0" i="0" u="none" strike="noStrike" dirty="0">
                <a:solidFill>
                  <a:srgbClr val="505050"/>
                </a:solidFill>
                <a:effectLst/>
                <a:latin typeface="Roboto" panose="02000000000000000000" pitchFamily="2" charset="0"/>
              </a:rPr>
              <a:t>	When </a:t>
            </a:r>
            <a:r>
              <a:rPr lang="en-GB" sz="1600" dirty="0">
                <a:solidFill>
                  <a:srgbClr val="505050"/>
                </a:solidFill>
                <a:latin typeface="Roboto" panose="02000000000000000000" pitchFamily="2" charset="0"/>
              </a:rPr>
              <a:t>we had to suspend F2F PE this structure helped us quickly pivot to new online activities</a:t>
            </a:r>
          </a:p>
          <a:p>
            <a:pPr marL="285750" indent="-285750">
              <a:lnSpc>
                <a:spcPct val="110000"/>
              </a:lnSpc>
              <a:spcAft>
                <a:spcPts val="1200"/>
              </a:spcAft>
              <a:buFont typeface="Arial" panose="020B0604020202020204" pitchFamily="34" charset="0"/>
              <a:buChar char="•"/>
            </a:pPr>
            <a:r>
              <a:rPr lang="en-GB" sz="1600" b="0" i="0" u="none" strike="noStrike" dirty="0">
                <a:solidFill>
                  <a:srgbClr val="505050"/>
                </a:solidFill>
                <a:effectLst/>
                <a:latin typeface="Roboto" panose="02000000000000000000" pitchFamily="2" charset="0"/>
              </a:rPr>
              <a:t>	Significant</a:t>
            </a:r>
            <a:r>
              <a:rPr lang="en-GB" sz="1600" dirty="0">
                <a:solidFill>
                  <a:srgbClr val="505050"/>
                </a:solidFill>
                <a:latin typeface="Roboto" panose="02000000000000000000" pitchFamily="2" charset="0"/>
              </a:rPr>
              <a:t> improvement in reaching Wonder/lower science capital audiences</a:t>
            </a:r>
          </a:p>
          <a:p>
            <a:pPr marL="285750" indent="-285750">
              <a:lnSpc>
                <a:spcPct val="110000"/>
              </a:lnSpc>
              <a:spcAft>
                <a:spcPts val="1200"/>
              </a:spcAft>
              <a:buFont typeface="Arial" panose="020B0604020202020204" pitchFamily="34" charset="0"/>
              <a:buChar char="•"/>
            </a:pPr>
            <a:r>
              <a:rPr lang="en-GB" sz="1600" b="0" i="0" u="none" strike="noStrike" dirty="0">
                <a:solidFill>
                  <a:srgbClr val="505050"/>
                </a:solidFill>
                <a:effectLst/>
                <a:latin typeface="Roboto" panose="02000000000000000000" pitchFamily="2" charset="0"/>
              </a:rPr>
              <a:t>	Some of the more detailed evaluation </a:t>
            </a:r>
            <a:r>
              <a:rPr lang="en-GB" sz="1600" dirty="0">
                <a:solidFill>
                  <a:srgbClr val="505050"/>
                </a:solidFill>
                <a:latin typeface="Roboto" panose="02000000000000000000" pitchFamily="2" charset="0"/>
              </a:rPr>
              <a:t>is</a:t>
            </a:r>
            <a:r>
              <a:rPr lang="en-GB" sz="1600" b="0" i="0" u="none" strike="noStrike" dirty="0">
                <a:solidFill>
                  <a:srgbClr val="505050"/>
                </a:solidFill>
                <a:effectLst/>
                <a:latin typeface="Roboto" panose="02000000000000000000" pitchFamily="2" charset="0"/>
              </a:rPr>
              <a:t> rather harder with remote work</a:t>
            </a:r>
          </a:p>
          <a:p>
            <a:pPr marL="285750" indent="-285750">
              <a:lnSpc>
                <a:spcPct val="110000"/>
              </a:lnSpc>
              <a:spcAft>
                <a:spcPts val="1200"/>
              </a:spcAft>
              <a:buFont typeface="Arial" panose="020B0604020202020204" pitchFamily="34" charset="0"/>
              <a:buChar char="•"/>
            </a:pPr>
            <a:r>
              <a:rPr lang="en-GB" sz="1600" dirty="0">
                <a:solidFill>
                  <a:srgbClr val="626262"/>
                </a:solidFill>
                <a:latin typeface="Arial" panose="020B0604020202020204" pitchFamily="34" charset="0"/>
                <a:cs typeface="Arial" panose="020B0604020202020204" pitchFamily="34" charset="0"/>
              </a:rPr>
              <a:t>	Emphasis on using evidence to target and improve our work</a:t>
            </a:r>
            <a:endParaRPr lang="en-GB" sz="1600" b="0" i="0" u="none" strike="noStrike" dirty="0">
              <a:solidFill>
                <a:srgbClr val="505050"/>
              </a:solidFill>
              <a:effectLst/>
              <a:latin typeface="Roboto" panose="02000000000000000000" pitchFamily="2" charset="0"/>
            </a:endParaRPr>
          </a:p>
          <a:p>
            <a:pPr marL="285750" indent="-285750">
              <a:lnSpc>
                <a:spcPct val="110000"/>
              </a:lnSpc>
              <a:spcAft>
                <a:spcPts val="1200"/>
              </a:spcAft>
              <a:buFont typeface="Arial" panose="020B0604020202020204" pitchFamily="34" charset="0"/>
              <a:buChar char="•"/>
            </a:pPr>
            <a:r>
              <a:rPr lang="en-GB" sz="1600" dirty="0">
                <a:solidFill>
                  <a:srgbClr val="505050"/>
                </a:solidFill>
                <a:latin typeface="Roboto" panose="02000000000000000000" pitchFamily="2" charset="0"/>
              </a:rPr>
              <a:t>We’re now integrating the activities into a richer hybrid PE program</a:t>
            </a:r>
            <a:endParaRPr lang="en-GB" sz="1600" b="0" i="0" u="none" strike="noStrike" dirty="0">
              <a:solidFill>
                <a:srgbClr val="505050"/>
              </a:solidFill>
              <a:effectLst/>
              <a:latin typeface="Roboto" panose="02000000000000000000" pitchFamily="2" charset="0"/>
            </a:endParaRPr>
          </a:p>
        </p:txBody>
      </p:sp>
    </p:spTree>
    <p:extLst>
      <p:ext uri="{BB962C8B-B14F-4D97-AF65-F5344CB8AC3E}">
        <p14:creationId xmlns:p14="http://schemas.microsoft.com/office/powerpoint/2010/main" val="187641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3F8DB5-D875-CF4D-A96F-70F080421F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3" name="Picture 2">
            <a:extLst>
              <a:ext uri="{FF2B5EF4-FFF2-40B4-BE49-F238E27FC236}">
                <a16:creationId xmlns:a16="http://schemas.microsoft.com/office/drawing/2014/main" id="{F36DB885-21B5-F244-A9B6-E73EA79D1109}"/>
              </a:ext>
            </a:extLst>
          </p:cNvPr>
          <p:cNvPicPr>
            <a:picLocks noChangeAspect="1"/>
          </p:cNvPicPr>
          <p:nvPr/>
        </p:nvPicPr>
        <p:blipFill>
          <a:blip r:embed="rId5"/>
          <a:stretch>
            <a:fillRect/>
          </a:stretch>
        </p:blipFill>
        <p:spPr>
          <a:xfrm>
            <a:off x="1379538" y="2851150"/>
            <a:ext cx="6934200" cy="1155700"/>
          </a:xfrm>
          <a:prstGeom prst="rect">
            <a:avLst/>
          </a:prstGeom>
        </p:spPr>
      </p:pic>
    </p:spTree>
    <p:extLst>
      <p:ext uri="{BB962C8B-B14F-4D97-AF65-F5344CB8AC3E}">
        <p14:creationId xmlns:p14="http://schemas.microsoft.com/office/powerpoint/2010/main" val="1394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4"/>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@STFC_Matters</a:t>
            </a: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5"/>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6"/>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8"/>
          <a:stretch>
            <a:fillRect/>
          </a:stretch>
        </p:blipFill>
        <p:spPr>
          <a:xfrm>
            <a:off x="137953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BE17AB-FEAE-1A42-84B8-5376345F5709}"/>
              </a:ext>
            </a:extLst>
          </p:cNvPr>
          <p:cNvSpPr txBox="1"/>
          <p:nvPr/>
        </p:nvSpPr>
        <p:spPr>
          <a:xfrm>
            <a:off x="403341" y="345182"/>
            <a:ext cx="6356456" cy="769441"/>
          </a:xfrm>
          <a:prstGeom prst="rect">
            <a:avLst/>
          </a:prstGeom>
          <a:noFill/>
        </p:spPr>
        <p:txBody>
          <a:bodyPr wrap="square" rtlCol="0" anchor="t">
            <a:spAutoFit/>
          </a:bodyPr>
          <a:lstStyle/>
          <a:p>
            <a:r>
              <a:rPr lang="en-US" sz="4400" b="1" spc="-160">
                <a:solidFill>
                  <a:srgbClr val="2E2D62"/>
                </a:solidFill>
                <a:latin typeface="Arial" panose="020B0604020202020204" pitchFamily="34" charset="0"/>
                <a:cs typeface="Arial" panose="020B0604020202020204" pitchFamily="34" charset="0"/>
              </a:rPr>
              <a:t>Who am I?</a:t>
            </a:r>
            <a:endParaRPr lang="en-US" sz="4400" b="1" spc="-160" dirty="0">
              <a:solidFill>
                <a:srgbClr val="2E2D6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422DBB9-7747-7041-8E78-C517CE8075C9}"/>
              </a:ext>
            </a:extLst>
          </p:cNvPr>
          <p:cNvSpPr/>
          <p:nvPr/>
        </p:nvSpPr>
        <p:spPr>
          <a:xfrm>
            <a:off x="420797" y="1393952"/>
            <a:ext cx="4604410" cy="4062651"/>
          </a:xfrm>
          <a:prstGeom prst="rect">
            <a:avLst/>
          </a:prstGeom>
        </p:spPr>
        <p:txBody>
          <a:bodyPr wrap="square">
            <a:spAutoFit/>
          </a:bodyPr>
          <a:lstStyle/>
          <a:p>
            <a:pPr fontAlgn="base">
              <a:spcAft>
                <a:spcPts val="1200"/>
              </a:spcAft>
            </a:pPr>
            <a:r>
              <a:rPr lang="en-GB" sz="1600" dirty="0">
                <a:solidFill>
                  <a:srgbClr val="626262"/>
                </a:solidFill>
                <a:latin typeface="Arial" panose="020B0604020202020204" pitchFamily="34" charset="0"/>
                <a:cs typeface="Arial" panose="020B0604020202020204" pitchFamily="34" charset="0"/>
              </a:rPr>
              <a:t>Group Leader</a:t>
            </a:r>
          </a:p>
          <a:p>
            <a:pPr marL="285750" indent="-285750" fontAlgn="base">
              <a:spcAft>
                <a:spcPts val="12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UKRI/STFC’s Scientific Computing Department (SCD) at RAL</a:t>
            </a:r>
          </a:p>
          <a:p>
            <a:pPr marL="285750" indent="-285750" fontAlgn="base">
              <a:spcAft>
                <a:spcPts val="12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Work focusses on enabling computing federations</a:t>
            </a:r>
          </a:p>
          <a:p>
            <a:pPr marL="285750" indent="-285750" fontAlgn="base">
              <a:spcAft>
                <a:spcPts val="12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System administration background</a:t>
            </a:r>
            <a:endParaRPr lang="en-GB" sz="1600" dirty="0">
              <a:solidFill>
                <a:srgbClr val="626262"/>
              </a:solidFill>
              <a:latin typeface="Arial" panose="020B0604020202020204" pitchFamily="34" charset="0"/>
              <a:cs typeface="Arial" panose="020B0604020202020204" pitchFamily="34" charset="0"/>
            </a:endParaRPr>
          </a:p>
          <a:p>
            <a:pPr fontAlgn="base">
              <a:spcAft>
                <a:spcPts val="1200"/>
              </a:spcAft>
            </a:pPr>
            <a:r>
              <a:rPr lang="en-GB" sz="1600" dirty="0">
                <a:solidFill>
                  <a:srgbClr val="626262"/>
                </a:solidFill>
                <a:latin typeface="Arial" panose="020B0604020202020204" pitchFamily="34" charset="0"/>
                <a:cs typeface="Arial" panose="020B0604020202020204" pitchFamily="34" charset="0"/>
              </a:rPr>
              <a:t>Actively involved in PE since I joined STFC 14 years ago</a:t>
            </a:r>
          </a:p>
          <a:p>
            <a:pPr fontAlgn="base">
              <a:spcAft>
                <a:spcPts val="1200"/>
              </a:spcAft>
            </a:pPr>
            <a:r>
              <a:rPr lang="en-GB" sz="1600" dirty="0">
                <a:solidFill>
                  <a:srgbClr val="626262"/>
                </a:solidFill>
                <a:latin typeface="Arial" panose="020B0604020202020204" pitchFamily="34" charset="0"/>
                <a:cs typeface="Arial" panose="020B0604020202020204" pitchFamily="34" charset="0"/>
              </a:rPr>
              <a:t>Chair departmental Public Engagement Committee</a:t>
            </a:r>
          </a:p>
          <a:p>
            <a:pPr marL="285750" indent="-285750" fontAlgn="base">
              <a:spcAft>
                <a:spcPts val="1200"/>
              </a:spcAft>
              <a:buFont typeface="Arial" panose="020B0604020202020204" pitchFamily="34" charset="0"/>
              <a:buChar char="•"/>
            </a:pPr>
            <a:r>
              <a:rPr lang="en-GB" sz="1600" dirty="0">
                <a:solidFill>
                  <a:srgbClr val="626262"/>
                </a:solidFill>
                <a:latin typeface="Arial" panose="020B0604020202020204" pitchFamily="34" charset="0"/>
                <a:cs typeface="Arial" panose="020B0604020202020204" pitchFamily="34" charset="0"/>
              </a:rPr>
              <a:t>Supported by National Labs PE team</a:t>
            </a:r>
          </a:p>
          <a:p>
            <a:pPr marL="285750" indent="-285750" fontAlgn="base">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endParaRPr lang="en-GB" dirty="0">
              <a:solidFill>
                <a:srgbClr val="626262"/>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557C650-44F6-78BA-A50D-1EA03D1686CD}"/>
              </a:ext>
            </a:extLst>
          </p:cNvPr>
          <p:cNvSpPr>
            <a:spLocks noGrp="1"/>
          </p:cNvSpPr>
          <p:nvPr>
            <p:ph type="sldNum" sz="quarter" idx="12"/>
          </p:nvPr>
        </p:nvSpPr>
        <p:spPr/>
        <p:txBody>
          <a:bodyPr/>
          <a:lstStyle/>
          <a:p>
            <a:fld id="{BBAAB195-B577-5546-8349-9DDA93B6129E}" type="slidenum">
              <a:rPr lang="en-US" smtClean="0"/>
              <a:t>2</a:t>
            </a:fld>
            <a:endParaRPr lang="en-US"/>
          </a:p>
        </p:txBody>
      </p:sp>
      <p:pic>
        <p:nvPicPr>
          <p:cNvPr id="4" name="Picture 3" descr="A picture containing text, handwriting, shirt, art&#10;&#10;Description automatically generated">
            <a:extLst>
              <a:ext uri="{FF2B5EF4-FFF2-40B4-BE49-F238E27FC236}">
                <a16:creationId xmlns:a16="http://schemas.microsoft.com/office/drawing/2014/main" id="{EBB7DB24-7E7B-53A2-484B-321F6452E158}"/>
              </a:ext>
            </a:extLst>
          </p:cNvPr>
          <p:cNvPicPr>
            <a:picLocks noChangeAspect="1"/>
          </p:cNvPicPr>
          <p:nvPr/>
        </p:nvPicPr>
        <p:blipFill>
          <a:blip r:embed="rId3"/>
          <a:stretch>
            <a:fillRect/>
          </a:stretch>
        </p:blipFill>
        <p:spPr>
          <a:xfrm>
            <a:off x="6568016" y="0"/>
            <a:ext cx="5623984" cy="4217988"/>
          </a:xfrm>
          <a:prstGeom prst="rect">
            <a:avLst/>
          </a:prstGeom>
        </p:spPr>
      </p:pic>
    </p:spTree>
    <p:extLst>
      <p:ext uri="{BB962C8B-B14F-4D97-AF65-F5344CB8AC3E}">
        <p14:creationId xmlns:p14="http://schemas.microsoft.com/office/powerpoint/2010/main" val="3479630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90655" y="1397235"/>
            <a:ext cx="10635826" cy="3023328"/>
          </a:xfrm>
          <a:prstGeom prst="rect">
            <a:avLst/>
          </a:prstGeom>
        </p:spPr>
        <p:txBody>
          <a:bodyPr wrap="square" lIns="91440" tIns="45720" rIns="91440" bIns="45720" anchor="t">
            <a:spAutoFit/>
          </a:bodyPr>
          <a:lstStyle/>
          <a:p>
            <a:pPr marL="342900" indent="-342900">
              <a:lnSpc>
                <a:spcPct val="110000"/>
              </a:lnSpc>
              <a:spcAft>
                <a:spcPts val="12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This talk somewhat follows on from Greg Corbett’s talk in Adelaide </a:t>
            </a:r>
          </a:p>
          <a:p>
            <a:pPr marL="800100" lvl="1" indent="-342900">
              <a:lnSpc>
                <a:spcPct val="110000"/>
              </a:lnSpc>
              <a:spcAft>
                <a:spcPts val="12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hlinkClick r:id="rId2"/>
              </a:rPr>
              <a:t>https://indico.cern.ch/event/773049/contributions/3478368/</a:t>
            </a:r>
            <a:endParaRPr lang="en-GB" dirty="0">
              <a:solidFill>
                <a:srgbClr val="626262"/>
              </a:solidFill>
              <a:latin typeface="Arial" panose="020B0604020202020204" pitchFamily="34" charset="0"/>
              <a:cs typeface="Arial" panose="020B0604020202020204" pitchFamily="34" charset="0"/>
            </a:endParaRPr>
          </a:p>
          <a:p>
            <a:pPr marL="342900" indent="-342900">
              <a:lnSpc>
                <a:spcPct val="110000"/>
              </a:lnSpc>
              <a:spcAft>
                <a:spcPts val="12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Also see Greg’s poster, </a:t>
            </a:r>
            <a:r>
              <a:rPr lang="en-GB" dirty="0">
                <a:latin typeface="Arial" panose="020B0604020202020204" pitchFamily="34" charset="0"/>
                <a:cs typeface="Arial" panose="020B0604020202020204" pitchFamily="34" charset="0"/>
              </a:rPr>
              <a:t>“</a:t>
            </a:r>
            <a:r>
              <a:rPr lang="en-GB" b="1" i="0" u="none" strike="noStrike" dirty="0">
                <a:effectLst/>
                <a:latin typeface="Arial" panose="020B0604020202020204" pitchFamily="34" charset="0"/>
                <a:cs typeface="Arial" panose="020B0604020202020204" pitchFamily="34" charset="0"/>
              </a:rPr>
              <a:t>A return to in-person public engagement at STFC”,</a:t>
            </a:r>
            <a:r>
              <a:rPr lang="en-GB" dirty="0">
                <a:latin typeface="Arial" panose="020B0604020202020204" pitchFamily="34" charset="0"/>
                <a:cs typeface="Arial" panose="020B0604020202020204" pitchFamily="34" charset="0"/>
              </a:rPr>
              <a:t> </a:t>
            </a:r>
            <a:r>
              <a:rPr lang="en-GB" dirty="0">
                <a:solidFill>
                  <a:srgbClr val="626262"/>
                </a:solidFill>
                <a:latin typeface="Arial" panose="020B0604020202020204" pitchFamily="34" charset="0"/>
                <a:cs typeface="Arial" panose="020B0604020202020204" pitchFamily="34" charset="0"/>
              </a:rPr>
              <a:t>this afternoon</a:t>
            </a:r>
          </a:p>
          <a:p>
            <a:pPr marL="800100" lvl="1" indent="-342900">
              <a:lnSpc>
                <a:spcPct val="110000"/>
              </a:lnSpc>
              <a:spcAft>
                <a:spcPts val="12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https://</a:t>
            </a:r>
            <a:r>
              <a:rPr lang="en-GB" dirty="0" err="1">
                <a:solidFill>
                  <a:srgbClr val="626262"/>
                </a:solidFill>
                <a:latin typeface="Arial" panose="020B0604020202020204" pitchFamily="34" charset="0"/>
                <a:cs typeface="Arial" panose="020B0604020202020204" pitchFamily="34" charset="0"/>
              </a:rPr>
              <a:t>indico.jlab.org</a:t>
            </a:r>
            <a:r>
              <a:rPr lang="en-GB" dirty="0">
                <a:solidFill>
                  <a:srgbClr val="626262"/>
                </a:solidFill>
                <a:latin typeface="Arial" panose="020B0604020202020204" pitchFamily="34" charset="0"/>
                <a:cs typeface="Arial" panose="020B0604020202020204" pitchFamily="34" charset="0"/>
              </a:rPr>
              <a:t>/event/459/contributions/11712/</a:t>
            </a:r>
          </a:p>
          <a:p>
            <a:pPr marL="342900" indent="-342900">
              <a:lnSpc>
                <a:spcPct val="110000"/>
              </a:lnSpc>
              <a:spcAft>
                <a:spcPts val="12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I’ll try not to repeat too much</a:t>
            </a:r>
          </a:p>
          <a:p>
            <a:pPr marL="342900" indent="-342900">
              <a:lnSpc>
                <a:spcPct val="110000"/>
              </a:lnSpc>
              <a:spcAft>
                <a:spcPts val="12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a:lnSpc>
                <a:spcPct val="110000"/>
              </a:lnSpc>
              <a:spcAft>
                <a:spcPts val="600"/>
              </a:spcAft>
            </a:pPr>
            <a:endParaRPr lang="en-GB"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12633" y="345182"/>
            <a:ext cx="1117006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Some Context</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7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10719460" cy="1985159"/>
          </a:xfrm>
          <a:prstGeom prst="rect">
            <a:avLst/>
          </a:prstGeom>
        </p:spPr>
        <p:txBody>
          <a:bodyPr wrap="square">
            <a:spAutoFit/>
          </a:bodyPr>
          <a:lstStyle/>
          <a:p>
            <a:pPr>
              <a:spcAft>
                <a:spcPts val="600"/>
              </a:spcAft>
            </a:pPr>
            <a:r>
              <a:rPr lang="en-GB" sz="1600" b="1" dirty="0">
                <a:latin typeface="Arial"/>
                <a:cs typeface="Arial"/>
              </a:rPr>
              <a:t>Our Vision</a:t>
            </a:r>
          </a:p>
          <a:p>
            <a:pPr>
              <a:spcAft>
                <a:spcPts val="600"/>
              </a:spcAft>
            </a:pPr>
            <a:r>
              <a:rPr lang="en-GB" sz="1600" dirty="0">
                <a:solidFill>
                  <a:srgbClr val="626262"/>
                </a:solidFill>
                <a:latin typeface="Arial"/>
                <a:cs typeface="Arial"/>
              </a:rPr>
              <a:t>A society that values and participates in scientific endeavour.</a:t>
            </a:r>
          </a:p>
          <a:p>
            <a:pPr>
              <a:spcAft>
                <a:spcPts val="600"/>
              </a:spcAft>
            </a:pPr>
            <a:endParaRPr lang="en-GB" sz="1600" dirty="0">
              <a:solidFill>
                <a:srgbClr val="626262"/>
              </a:solidFill>
              <a:latin typeface="Arial"/>
              <a:cs typeface="Arial"/>
            </a:endParaRPr>
          </a:p>
          <a:p>
            <a:pPr>
              <a:spcAft>
                <a:spcPts val="600"/>
              </a:spcAft>
            </a:pPr>
            <a:r>
              <a:rPr lang="en-GB" sz="1600" b="1" dirty="0">
                <a:latin typeface="Arial"/>
                <a:cs typeface="Arial"/>
              </a:rPr>
              <a:t>Our Mission</a:t>
            </a:r>
          </a:p>
          <a:p>
            <a:pPr>
              <a:spcAft>
                <a:spcPts val="600"/>
              </a:spcAft>
            </a:pPr>
            <a:r>
              <a:rPr lang="en-GB" sz="1600" dirty="0">
                <a:solidFill>
                  <a:srgbClr val="626262"/>
                </a:solidFill>
                <a:latin typeface="Arial"/>
                <a:cs typeface="Arial"/>
              </a:rPr>
              <a:t>Using our stories, community and facilities to inspire and involve people with our science and technology.</a:t>
            </a:r>
          </a:p>
          <a:p>
            <a:pPr fontAlgn="base"/>
            <a:endParaRPr lang="en-GB"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0732433" cy="769441"/>
          </a:xfrm>
          <a:prstGeom prst="rect">
            <a:avLst/>
          </a:prstGeom>
          <a:noFill/>
        </p:spPr>
        <p:txBody>
          <a:bodyPr wrap="square" rtlCol="0" anchor="t">
            <a:spAutoFit/>
          </a:bodyPr>
          <a:lstStyle/>
          <a:p>
            <a:r>
              <a:rPr lang="en-GB" sz="4400" b="1" spc="-150" dirty="0">
                <a:solidFill>
                  <a:srgbClr val="2E2D62"/>
                </a:solidFill>
                <a:latin typeface="Arial" panose="020B0604020202020204" pitchFamily="34" charset="0"/>
                <a:cs typeface="Arial" panose="020B0604020202020204" pitchFamily="34" charset="0"/>
              </a:rPr>
              <a:t>STFC’s National Labs PE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2"/>
          <a:stretch>
            <a:fillRect/>
          </a:stretch>
        </p:blipFill>
        <p:spPr>
          <a:xfrm>
            <a:off x="3867807" y="2939551"/>
            <a:ext cx="7993856" cy="3410485"/>
          </a:xfrm>
          <a:prstGeom prst="rect">
            <a:avLst/>
          </a:prstGeom>
        </p:spPr>
      </p:pic>
    </p:spTree>
    <p:extLst>
      <p:ext uri="{BB962C8B-B14F-4D97-AF65-F5344CB8AC3E}">
        <p14:creationId xmlns:p14="http://schemas.microsoft.com/office/powerpoint/2010/main" val="160312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6DE168-6938-B747-BEE8-8CC9B28012DE}"/>
              </a:ext>
            </a:extLst>
          </p:cNvPr>
          <p:cNvPicPr>
            <a:picLocks noChangeAspect="1"/>
          </p:cNvPicPr>
          <p:nvPr/>
        </p:nvPicPr>
        <p:blipFill rotWithShape="1">
          <a:blip r:embed="rId2"/>
          <a:srcRect l="47007"/>
          <a:stretch/>
        </p:blipFill>
        <p:spPr>
          <a:xfrm>
            <a:off x="5731099" y="0"/>
            <a:ext cx="6460901" cy="6858000"/>
          </a:xfrm>
          <a:prstGeom prst="rect">
            <a:avLst/>
          </a:prstGeom>
        </p:spPr>
      </p:pic>
      <p:sp>
        <p:nvSpPr>
          <p:cNvPr id="3" name="TextBox 2">
            <a:extLst>
              <a:ext uri="{FF2B5EF4-FFF2-40B4-BE49-F238E27FC236}">
                <a16:creationId xmlns:a16="http://schemas.microsoft.com/office/drawing/2014/main" id="{C8B66DC9-76C9-5140-A7C4-B9B833C488D1}"/>
              </a:ext>
            </a:extLst>
          </p:cNvPr>
          <p:cNvSpPr txBox="1"/>
          <p:nvPr/>
        </p:nvSpPr>
        <p:spPr>
          <a:xfrm>
            <a:off x="423748" y="1380700"/>
            <a:ext cx="6032470" cy="882293"/>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1</a:t>
            </a:r>
            <a:r>
              <a:rPr lang="en-US" sz="2000" b="1" spc="-100" dirty="0">
                <a:solidFill>
                  <a:srgbClr val="2E2D62"/>
                </a:solidFill>
                <a:latin typeface="Arial" panose="020B0604020202020204" pitchFamily="34" charset="0"/>
                <a:cs typeface="Arial" panose="020B0604020202020204" pitchFamily="34" charset="0"/>
              </a:rPr>
              <a:t> Showcase STFC science and technology</a:t>
            </a:r>
          </a:p>
          <a:p>
            <a:pPr>
              <a:spcAft>
                <a:spcPts val="200"/>
              </a:spcAft>
            </a:pPr>
            <a:r>
              <a:rPr lang="en-GB" sz="1400" dirty="0">
                <a:solidFill>
                  <a:srgbClr val="626262"/>
                </a:solidFill>
                <a:latin typeface="Arial" panose="020B0604020202020204" pitchFamily="34" charset="0"/>
                <a:cs typeface="Arial" panose="020B0604020202020204" pitchFamily="34" charset="0"/>
              </a:rPr>
              <a:t>Using our facilities, stories and community to inspire</a:t>
            </a:r>
            <a:endParaRPr lang="en-US" sz="1400" dirty="0">
              <a:solidFill>
                <a:srgbClr val="626262"/>
              </a:solidFill>
              <a:latin typeface="Arial" panose="020B0604020202020204" pitchFamily="34" charset="0"/>
              <a:cs typeface="Arial" panose="020B0604020202020204" pitchFamily="34" charset="0"/>
            </a:endParaRPr>
          </a:p>
          <a:p>
            <a:pPr>
              <a:spcAft>
                <a:spcPts val="200"/>
              </a:spcAft>
            </a:pPr>
            <a:endParaRPr lang="en-US" sz="1400" dirty="0">
              <a:solidFill>
                <a:srgbClr val="62626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EBDC0C-5E44-914B-85A5-07AF5BC1B9B6}"/>
              </a:ext>
            </a:extLst>
          </p:cNvPr>
          <p:cNvSpPr txBox="1"/>
          <p:nvPr/>
        </p:nvSpPr>
        <p:spPr>
          <a:xfrm>
            <a:off x="464170" y="2326705"/>
            <a:ext cx="5101814" cy="641201"/>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2</a:t>
            </a:r>
            <a:r>
              <a:rPr lang="en-US" sz="2000" b="1" spc="-100" dirty="0">
                <a:solidFill>
                  <a:srgbClr val="2E2D62"/>
                </a:solidFill>
                <a:latin typeface="Arial" panose="020B0604020202020204" pitchFamily="34" charset="0"/>
                <a:cs typeface="Arial" panose="020B0604020202020204" pitchFamily="34" charset="0"/>
              </a:rPr>
              <a:t> Build the right partnerships</a:t>
            </a:r>
          </a:p>
          <a:p>
            <a:r>
              <a:rPr lang="en-GB" sz="1400" dirty="0">
                <a:solidFill>
                  <a:srgbClr val="626262"/>
                </a:solidFill>
                <a:latin typeface="Arial" panose="020B0604020202020204" pitchFamily="34" charset="0"/>
                <a:cs typeface="Arial" panose="020B0604020202020204" pitchFamily="34" charset="0"/>
              </a:rPr>
              <a:t>Improving our reach and impact</a:t>
            </a:r>
            <a:endParaRPr lang="en-US" sz="1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FFD7155-AB0C-D84C-8261-743120695688}"/>
              </a:ext>
            </a:extLst>
          </p:cNvPr>
          <p:cNvSpPr txBox="1"/>
          <p:nvPr/>
        </p:nvSpPr>
        <p:spPr>
          <a:xfrm>
            <a:off x="423748" y="3204687"/>
            <a:ext cx="5681488" cy="641201"/>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3</a:t>
            </a:r>
            <a:r>
              <a:rPr lang="en-US" sz="2000" b="1" spc="-100" dirty="0">
                <a:solidFill>
                  <a:srgbClr val="2E2D62"/>
                </a:solidFill>
                <a:latin typeface="Arial" panose="020B0604020202020204" pitchFamily="34" charset="0"/>
                <a:cs typeface="Arial" panose="020B0604020202020204" pitchFamily="34" charset="0"/>
              </a:rPr>
              <a:t> Develop and support STEM influencers</a:t>
            </a:r>
          </a:p>
          <a:p>
            <a:r>
              <a:rPr lang="en-GB" sz="1400" dirty="0">
                <a:solidFill>
                  <a:srgbClr val="626262"/>
                </a:solidFill>
                <a:latin typeface="Arial" panose="020B0604020202020204" pitchFamily="34" charset="0"/>
                <a:cs typeface="Arial" panose="020B0604020202020204" pitchFamily="34" charset="0"/>
              </a:rPr>
              <a:t>Creating a network of people passionate about STEM</a:t>
            </a:r>
            <a:endParaRPr lang="en-US" sz="1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4031FC-5C47-AB47-A1A8-0701484C0E42}"/>
              </a:ext>
            </a:extLst>
          </p:cNvPr>
          <p:cNvSpPr txBox="1"/>
          <p:nvPr/>
        </p:nvSpPr>
        <p:spPr>
          <a:xfrm>
            <a:off x="413544" y="4049588"/>
            <a:ext cx="6336049" cy="641201"/>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4</a:t>
            </a:r>
            <a:r>
              <a:rPr lang="en-US" sz="2000" b="1" spc="-100" dirty="0">
                <a:solidFill>
                  <a:srgbClr val="2E2D62"/>
                </a:solidFill>
                <a:latin typeface="Arial" panose="020B0604020202020204" pitchFamily="34" charset="0"/>
                <a:cs typeface="Arial" panose="020B0604020202020204" pitchFamily="34" charset="0"/>
              </a:rPr>
              <a:t> Improving our reach with diverse audiences</a:t>
            </a:r>
          </a:p>
          <a:p>
            <a:r>
              <a:rPr lang="en-GB" sz="1400" dirty="0">
                <a:solidFill>
                  <a:srgbClr val="626262"/>
                </a:solidFill>
                <a:latin typeface="Arial" panose="020B0604020202020204" pitchFamily="34" charset="0"/>
                <a:cs typeface="Arial" panose="020B0604020202020204" pitchFamily="34" charset="0"/>
              </a:rPr>
              <a:t>A focus on Wonder communities – the 40% most deprived areas of the UK</a:t>
            </a:r>
            <a:endParaRPr lang="en-US" sz="1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Our aims</a:t>
            </a:r>
          </a:p>
        </p:txBody>
      </p:sp>
      <p:sp>
        <p:nvSpPr>
          <p:cNvPr id="8" name="TextBox 7">
            <a:extLst>
              <a:ext uri="{FF2B5EF4-FFF2-40B4-BE49-F238E27FC236}">
                <a16:creationId xmlns:a16="http://schemas.microsoft.com/office/drawing/2014/main" id="{FC4031FC-5C47-AB47-A1A8-0701484C0E42}"/>
              </a:ext>
            </a:extLst>
          </p:cNvPr>
          <p:cNvSpPr txBox="1"/>
          <p:nvPr/>
        </p:nvSpPr>
        <p:spPr>
          <a:xfrm>
            <a:off x="423748" y="4899560"/>
            <a:ext cx="6336049" cy="641201"/>
          </a:xfrm>
          <a:prstGeom prst="rect">
            <a:avLst/>
          </a:prstGeom>
          <a:noFill/>
        </p:spPr>
        <p:txBody>
          <a:bodyPr wrap="square" rtlCol="0" anchor="t">
            <a:spAutoFit/>
          </a:bodyPr>
          <a:lstStyle/>
          <a:p>
            <a:pPr>
              <a:spcAft>
                <a:spcPts val="200"/>
              </a:spcAft>
            </a:pPr>
            <a:r>
              <a:rPr lang="en-US" sz="2000" b="1" spc="-100" dirty="0">
                <a:solidFill>
                  <a:schemeClr val="accent1"/>
                </a:solidFill>
                <a:latin typeface="Arial" panose="020B0604020202020204" pitchFamily="34" charset="0"/>
                <a:cs typeface="Arial" panose="020B0604020202020204" pitchFamily="34" charset="0"/>
              </a:rPr>
              <a:t>5</a:t>
            </a:r>
            <a:r>
              <a:rPr lang="en-US" sz="2000" b="1" spc="-100" dirty="0">
                <a:solidFill>
                  <a:srgbClr val="2E2D62"/>
                </a:solidFill>
                <a:latin typeface="Arial" panose="020B0604020202020204" pitchFamily="34" charset="0"/>
                <a:cs typeface="Arial" panose="020B0604020202020204" pitchFamily="34" charset="0"/>
              </a:rPr>
              <a:t> Delivering high quality activities</a:t>
            </a:r>
          </a:p>
          <a:p>
            <a:r>
              <a:rPr lang="en-GB" sz="1400" dirty="0">
                <a:solidFill>
                  <a:srgbClr val="626262"/>
                </a:solidFill>
                <a:latin typeface="Arial" panose="020B0604020202020204" pitchFamily="34" charset="0"/>
                <a:cs typeface="Arial" panose="020B0604020202020204" pitchFamily="34" charset="0"/>
              </a:rPr>
              <a:t>Making an impact on our audiences</a:t>
            </a:r>
            <a:endParaRPr lang="en-US" sz="1400" dirty="0">
              <a:solidFill>
                <a:srgbClr val="62626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30459" r="18581"/>
          <a:stretch/>
        </p:blipFill>
        <p:spPr>
          <a:xfrm>
            <a:off x="6924912" y="0"/>
            <a:ext cx="5255491" cy="6858000"/>
          </a:xfrm>
          <a:prstGeom prst="rect">
            <a:avLst/>
          </a:prstGeom>
        </p:spPr>
      </p:pic>
    </p:spTree>
    <p:extLst>
      <p:ext uri="{BB962C8B-B14F-4D97-AF65-F5344CB8AC3E}">
        <p14:creationId xmlns:p14="http://schemas.microsoft.com/office/powerpoint/2010/main" val="290369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707394" y="3725565"/>
            <a:ext cx="7104303" cy="3096297"/>
          </a:xfrm>
          <a:prstGeom prst="rect">
            <a:avLst/>
          </a:prstGeom>
        </p:spPr>
        <p:txBody>
          <a:bodyPr wrap="square" lIns="91440" tIns="45720" rIns="91440" bIns="45720" anchor="t">
            <a:spAutoFit/>
          </a:bodyPr>
          <a:lstStyle/>
          <a:p>
            <a:pPr marL="285750" indent="-285750">
              <a:spcAft>
                <a:spcPts val="600"/>
              </a:spcAft>
              <a:buFont typeface="Arial" panose="020B0604020202020204" pitchFamily="34" charset="0"/>
              <a:buChar char="•"/>
            </a:pPr>
            <a:r>
              <a:rPr lang="en-GB" sz="1600" dirty="0">
                <a:latin typeface="Arial" panose="020B0604020202020204" pitchFamily="34" charset="0"/>
                <a:cs typeface="Arial" panose="020B0604020202020204" pitchFamily="34" charset="0"/>
              </a:rPr>
              <a:t>Concept </a:t>
            </a:r>
            <a:r>
              <a:rPr lang="en-GB" sz="1600" dirty="0">
                <a:effectLst/>
                <a:latin typeface="Arial" panose="020B0604020202020204" pitchFamily="34" charset="0"/>
                <a:cs typeface="Arial" panose="020B0604020202020204" pitchFamily="34" charset="0"/>
              </a:rPr>
              <a:t>that helps us understand why some young people participate in post-16 science and others do not. </a:t>
            </a:r>
          </a:p>
          <a:p>
            <a:pPr marL="285750" indent="-285750">
              <a:spcAft>
                <a:spcPts val="600"/>
              </a:spcAft>
              <a:buFont typeface="Arial" panose="020B0604020202020204" pitchFamily="34" charset="0"/>
              <a:buChar char="•"/>
            </a:pPr>
            <a:r>
              <a:rPr lang="en-GB" sz="1600" dirty="0">
                <a:effectLst/>
                <a:latin typeface="Arial" panose="020B0604020202020204" pitchFamily="34" charset="0"/>
                <a:cs typeface="Arial" panose="020B0604020202020204" pitchFamily="34" charset="0"/>
              </a:rPr>
              <a:t>Helps shed light on why particular social groups remain under- represented and why many young people do not see science careers as being ‘for me’. </a:t>
            </a:r>
          </a:p>
          <a:p>
            <a:pPr marL="285750" indent="-285750">
              <a:spcAft>
                <a:spcPts val="600"/>
              </a:spcAf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600" dirty="0">
                <a:effectLst/>
                <a:latin typeface="Arial" panose="020B0604020202020204" pitchFamily="34" charset="0"/>
                <a:cs typeface="Arial" panose="020B0604020202020204" pitchFamily="34" charset="0"/>
              </a:rPr>
              <a:t>We’re </a:t>
            </a:r>
            <a:r>
              <a:rPr lang="en-GB" sz="1600" b="1" i="1" dirty="0">
                <a:effectLst/>
                <a:latin typeface="Arial" panose="020B0604020202020204" pitchFamily="34" charset="0"/>
                <a:cs typeface="Arial" panose="020B0604020202020204" pitchFamily="34" charset="0"/>
              </a:rPr>
              <a:t>choosing</a:t>
            </a:r>
            <a:r>
              <a:rPr lang="en-GB" sz="1600" dirty="0">
                <a:effectLst/>
                <a:latin typeface="Arial" panose="020B0604020202020204" pitchFamily="34" charset="0"/>
                <a:cs typeface="Arial" panose="020B0604020202020204" pitchFamily="34" charset="0"/>
              </a:rPr>
              <a:t> to prioritise activities that do the most to increase science capital and working with communities who have lower science capital</a:t>
            </a:r>
          </a:p>
          <a:p>
            <a:pPr marL="342900" indent="-342900" algn="l">
              <a:spcAft>
                <a:spcPts val="600"/>
              </a:spcAft>
              <a:buFont typeface="Arial" panose="020B0604020202020204" pitchFamily="34" charset="0"/>
              <a:buChar char="•"/>
            </a:pPr>
            <a:endParaRPr lang="en-GB" sz="1200" b="0" i="0" u="none" strike="noStrike" dirty="0">
              <a:solidFill>
                <a:srgbClr val="505050"/>
              </a:solidFill>
              <a:effectLst/>
              <a:latin typeface="Arial" panose="020B0604020202020204" pitchFamily="34" charset="0"/>
              <a:cs typeface="Arial" panose="020B0604020202020204" pitchFamily="34" charset="0"/>
            </a:endParaRPr>
          </a:p>
          <a:p>
            <a:pPr>
              <a:lnSpc>
                <a:spcPct val="110000"/>
              </a:lnSpc>
              <a:spcAft>
                <a:spcPts val="600"/>
              </a:spcAft>
            </a:pPr>
            <a:r>
              <a:rPr lang="en-GB" sz="1400" dirty="0">
                <a:solidFill>
                  <a:srgbClr val="626262"/>
                </a:solidFill>
                <a:latin typeface="Arial" panose="020B0604020202020204" pitchFamily="34" charset="0"/>
                <a:cs typeface="Arial" panose="020B0604020202020204" pitchFamily="34" charset="0"/>
              </a:rPr>
              <a:t>Find out more from the STEM Learning Centre https://</a:t>
            </a:r>
            <a:r>
              <a:rPr lang="en-GB" sz="1400" dirty="0" err="1">
                <a:solidFill>
                  <a:srgbClr val="626262"/>
                </a:solidFill>
                <a:latin typeface="Arial" panose="020B0604020202020204" pitchFamily="34" charset="0"/>
                <a:cs typeface="Arial" panose="020B0604020202020204" pitchFamily="34" charset="0"/>
              </a:rPr>
              <a:t>www.stem.org.uk</a:t>
            </a:r>
            <a:endParaRPr lang="en-GB" sz="1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328550" y="189184"/>
            <a:ext cx="5147340"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Science Capital</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6" name="Picture 5" descr="A red circle with white text&#10;&#10;Description automatically generated">
            <a:extLst>
              <a:ext uri="{FF2B5EF4-FFF2-40B4-BE49-F238E27FC236}">
                <a16:creationId xmlns:a16="http://schemas.microsoft.com/office/drawing/2014/main" id="{0F473860-39E9-A743-B25B-99FEEA26E086}"/>
              </a:ext>
            </a:extLst>
          </p:cNvPr>
          <p:cNvPicPr>
            <a:picLocks noChangeAspect="1"/>
          </p:cNvPicPr>
          <p:nvPr/>
        </p:nvPicPr>
        <p:blipFill>
          <a:blip r:embed="rId2"/>
          <a:stretch>
            <a:fillRect/>
          </a:stretch>
        </p:blipFill>
        <p:spPr>
          <a:xfrm>
            <a:off x="8429297" y="-1"/>
            <a:ext cx="3762703" cy="3639335"/>
          </a:xfrm>
          <a:prstGeom prst="rect">
            <a:avLst/>
          </a:prstGeom>
        </p:spPr>
      </p:pic>
      <p:pic>
        <p:nvPicPr>
          <p:cNvPr id="3" name="Picture 2" descr="A picture containing drawing, sketch, coffee cup, clipart&#10;&#10;Description automatically generated">
            <a:extLst>
              <a:ext uri="{FF2B5EF4-FFF2-40B4-BE49-F238E27FC236}">
                <a16:creationId xmlns:a16="http://schemas.microsoft.com/office/drawing/2014/main" id="{565307A5-4AF6-2E44-7F92-33FC4772B3D2}"/>
              </a:ext>
            </a:extLst>
          </p:cNvPr>
          <p:cNvPicPr>
            <a:picLocks noChangeAspect="1"/>
          </p:cNvPicPr>
          <p:nvPr/>
        </p:nvPicPr>
        <p:blipFill>
          <a:blip r:embed="rId3"/>
          <a:stretch>
            <a:fillRect/>
          </a:stretch>
        </p:blipFill>
        <p:spPr>
          <a:xfrm>
            <a:off x="-251543" y="958625"/>
            <a:ext cx="4958937" cy="4487779"/>
          </a:xfrm>
          <a:prstGeom prst="rect">
            <a:avLst/>
          </a:prstGeom>
        </p:spPr>
      </p:pic>
    </p:spTree>
    <p:extLst>
      <p:ext uri="{BB962C8B-B14F-4D97-AF65-F5344CB8AC3E}">
        <p14:creationId xmlns:p14="http://schemas.microsoft.com/office/powerpoint/2010/main" val="341124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90655" y="1397235"/>
            <a:ext cx="10635826" cy="3428631"/>
          </a:xfrm>
          <a:prstGeom prst="rect">
            <a:avLst/>
          </a:prstGeom>
        </p:spPr>
        <p:txBody>
          <a:bodyPr wrap="square" lIns="91440" tIns="45720" rIns="91440" bIns="45720" anchor="t">
            <a:spAutoFit/>
          </a:bodyPr>
          <a:lstStyle/>
          <a:p>
            <a:pPr>
              <a:lnSpc>
                <a:spcPct val="110000"/>
              </a:lnSpc>
              <a:spcAft>
                <a:spcPts val="1200"/>
              </a:spcAft>
            </a:pPr>
            <a:r>
              <a:rPr lang="en-GB" sz="1600" b="0" i="0" u="none" strike="noStrike" dirty="0">
                <a:solidFill>
                  <a:srgbClr val="505050"/>
                </a:solidFill>
                <a:effectLst/>
                <a:latin typeface="Roboto" panose="02000000000000000000" pitchFamily="2" charset="0"/>
              </a:rPr>
              <a:t>One part of the 2016-2021 strategy was to better target our efforts</a:t>
            </a:r>
            <a:endParaRPr lang="en-GB" sz="1600" dirty="0">
              <a:solidFill>
                <a:srgbClr val="505050"/>
              </a:solidFill>
              <a:latin typeface="Roboto" panose="02000000000000000000" pitchFamily="2" charset="0"/>
            </a:endParaRPr>
          </a:p>
          <a:p>
            <a:pPr marL="342900" indent="-342900">
              <a:lnSpc>
                <a:spcPct val="110000"/>
              </a:lnSpc>
              <a:spcAft>
                <a:spcPts val="1200"/>
              </a:spcAft>
              <a:buFont typeface="Arial" panose="020B0604020202020204" pitchFamily="34" charset="0"/>
              <a:buChar char="•"/>
            </a:pPr>
            <a:r>
              <a:rPr lang="en-GB" sz="1600" b="0" i="0" u="none" strike="noStrike" dirty="0">
                <a:solidFill>
                  <a:srgbClr val="505050"/>
                </a:solidFill>
                <a:effectLst/>
                <a:latin typeface="Roboto" panose="02000000000000000000" pitchFamily="2" charset="0"/>
              </a:rPr>
              <a:t>Science and technology can inspire (and should involve) people from all backgrounds. </a:t>
            </a:r>
          </a:p>
          <a:p>
            <a:pPr marL="800100" lvl="1" indent="-342900">
              <a:lnSpc>
                <a:spcPct val="110000"/>
              </a:lnSpc>
              <a:spcAft>
                <a:spcPts val="1200"/>
              </a:spcAft>
              <a:buFont typeface="Arial" panose="020B0604020202020204" pitchFamily="34" charset="0"/>
              <a:buChar char="•"/>
            </a:pPr>
            <a:r>
              <a:rPr lang="en-GB" sz="1600" b="0" i="0" u="none" strike="noStrike" dirty="0">
                <a:solidFill>
                  <a:srgbClr val="505050"/>
                </a:solidFill>
                <a:effectLst/>
                <a:latin typeface="Roboto" panose="02000000000000000000" pitchFamily="2" charset="0"/>
              </a:rPr>
              <a:t>But we know that the playing field isn’t level.</a:t>
            </a:r>
          </a:p>
          <a:p>
            <a:pPr marL="342900" indent="-342900" algn="l">
              <a:spcAft>
                <a:spcPts val="1200"/>
              </a:spcAft>
              <a:buFont typeface="Arial" panose="020B0604020202020204" pitchFamily="34" charset="0"/>
              <a:buChar char="•"/>
            </a:pPr>
            <a:r>
              <a:rPr lang="en-GB" sz="1600" b="0" i="0" u="none" strike="noStrike" dirty="0">
                <a:solidFill>
                  <a:srgbClr val="505050"/>
                </a:solidFill>
                <a:effectLst/>
                <a:latin typeface="Roboto" panose="02000000000000000000" pitchFamily="2" charset="0"/>
              </a:rPr>
              <a:t>STFC’s Wonder Initiative focuses on working with participants from the 40% most socio-economically deprived areas of the UK.</a:t>
            </a:r>
          </a:p>
          <a:p>
            <a:pPr marL="342900" indent="-342900" algn="l">
              <a:spcAft>
                <a:spcPts val="1200"/>
              </a:spcAft>
              <a:buFont typeface="Arial" panose="020B0604020202020204" pitchFamily="34" charset="0"/>
              <a:buChar char="•"/>
            </a:pPr>
            <a:endParaRPr lang="en-GB" sz="1600" b="0" i="0" u="none" strike="noStrike" dirty="0">
              <a:solidFill>
                <a:srgbClr val="505050"/>
              </a:solidFill>
              <a:effectLst/>
              <a:latin typeface="Roboto" panose="02000000000000000000" pitchFamily="2" charset="0"/>
            </a:endParaRPr>
          </a:p>
          <a:p>
            <a:pPr marL="342900" indent="-342900" algn="l">
              <a:spcAft>
                <a:spcPts val="1200"/>
              </a:spcAft>
              <a:buFont typeface="Arial" panose="020B0604020202020204" pitchFamily="34" charset="0"/>
              <a:buChar char="•"/>
            </a:pPr>
            <a:r>
              <a:rPr lang="en-GB" sz="1600" dirty="0">
                <a:solidFill>
                  <a:srgbClr val="505050"/>
                </a:solidFill>
                <a:latin typeface="Roboto" panose="02000000000000000000" pitchFamily="2" charset="0"/>
              </a:rPr>
              <a:t>Within this group, we t</a:t>
            </a:r>
            <a:r>
              <a:rPr lang="en-GB" sz="1600" b="0" i="0" u="none" strike="noStrike" dirty="0">
                <a:solidFill>
                  <a:srgbClr val="505050"/>
                </a:solidFill>
                <a:effectLst/>
                <a:latin typeface="Roboto" panose="02000000000000000000" pitchFamily="2" charset="0"/>
              </a:rPr>
              <a:t>arget 8 to14 year-olds</a:t>
            </a:r>
          </a:p>
          <a:p>
            <a:pPr marL="800100" lvl="1" indent="-342900">
              <a:spcAft>
                <a:spcPts val="1200"/>
              </a:spcAft>
              <a:buFont typeface="Arial" panose="020B0604020202020204" pitchFamily="34" charset="0"/>
              <a:buChar char="•"/>
            </a:pPr>
            <a:r>
              <a:rPr lang="en-GB" sz="1600" dirty="0">
                <a:solidFill>
                  <a:srgbClr val="505050"/>
                </a:solidFill>
                <a:latin typeface="Roboto" panose="02000000000000000000" pitchFamily="2" charset="0"/>
              </a:rPr>
              <a:t>R</a:t>
            </a:r>
            <a:r>
              <a:rPr lang="en-GB" sz="1600" b="0" i="0" u="none" strike="noStrike" dirty="0">
                <a:solidFill>
                  <a:srgbClr val="505050"/>
                </a:solidFill>
                <a:effectLst/>
                <a:latin typeface="Roboto" panose="02000000000000000000" pitchFamily="2" charset="0"/>
              </a:rPr>
              <a:t>esearch shows that low science capital at this age shapes a young person’s outlook and could dissuade them from a career in science, technology, engineering or maths (STEM).</a:t>
            </a:r>
          </a:p>
        </p:txBody>
      </p:sp>
      <p:sp>
        <p:nvSpPr>
          <p:cNvPr id="7" name="TextBox 6">
            <a:extLst>
              <a:ext uri="{FF2B5EF4-FFF2-40B4-BE49-F238E27FC236}">
                <a16:creationId xmlns:a16="http://schemas.microsoft.com/office/drawing/2014/main" id="{67B54F19-1212-9345-95FF-9D2815FD6E96}"/>
              </a:ext>
            </a:extLst>
          </p:cNvPr>
          <p:cNvSpPr txBox="1"/>
          <p:nvPr/>
        </p:nvSpPr>
        <p:spPr>
          <a:xfrm>
            <a:off x="412633" y="345182"/>
            <a:ext cx="1117006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Public Engagement Wonder Initiative</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253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79376" y="1372144"/>
            <a:ext cx="8244210" cy="3734612"/>
          </a:xfrm>
          <a:prstGeom prst="rect">
            <a:avLst/>
          </a:prstGeom>
        </p:spPr>
        <p:txBody>
          <a:bodyPr wrap="square">
            <a:spAutoFit/>
          </a:bodyPr>
          <a:lstStyle/>
          <a:p>
            <a:pPr fontAlgn="base"/>
            <a:r>
              <a:rPr lang="en-GB" sz="1600" b="1" dirty="0">
                <a:solidFill>
                  <a:srgbClr val="626262"/>
                </a:solidFill>
                <a:latin typeface="Arial" panose="020B0604020202020204" pitchFamily="34" charset="0"/>
                <a:cs typeface="Arial" panose="020B0604020202020204" pitchFamily="34" charset="0"/>
              </a:rPr>
              <a:t>Public Engagement Evaluation Framework</a:t>
            </a:r>
          </a:p>
          <a:p>
            <a:pPr fontAlgn="base"/>
            <a:endParaRPr lang="en-GB" sz="1600" dirty="0">
              <a:solidFill>
                <a:srgbClr val="626262"/>
              </a:solidFill>
              <a:latin typeface="Arial" panose="020B0604020202020204" pitchFamily="34" charset="0"/>
              <a:cs typeface="Arial" panose="020B0604020202020204" pitchFamily="34" charset="0"/>
            </a:endParaRPr>
          </a:p>
          <a:p>
            <a:pPr marL="285750" indent="-285750" fontAlgn="base">
              <a:lnSpc>
                <a:spcPct val="114000"/>
              </a:lnSpc>
              <a:spcBef>
                <a:spcPct val="0"/>
              </a:spcBef>
              <a:spcAft>
                <a:spcPct val="0"/>
              </a:spcAft>
              <a:buFont typeface="Arial" panose="020B0604020202020204" pitchFamily="34" charset="0"/>
              <a:buChar char="•"/>
              <a:defRPr/>
            </a:pPr>
            <a:r>
              <a:rPr lang="en-GB" sz="1600" dirty="0">
                <a:solidFill>
                  <a:srgbClr val="626262"/>
                </a:solidFill>
                <a:latin typeface="Arial" panose="020B0604020202020204" pitchFamily="34" charset="0"/>
                <a:cs typeface="Arial" panose="020B0604020202020204" pitchFamily="34" charset="0"/>
              </a:rPr>
              <a:t>Applied ‘generic learning outcomes’ (GLOs) tailored to STFC’s purposes</a:t>
            </a:r>
          </a:p>
          <a:p>
            <a:pPr marL="742950" lvl="1" indent="-285750" fontAlgn="base">
              <a:lnSpc>
                <a:spcPct val="114000"/>
              </a:lnSpc>
              <a:spcBef>
                <a:spcPct val="0"/>
              </a:spcBef>
              <a:spcAft>
                <a:spcPct val="0"/>
              </a:spcAft>
              <a:buFont typeface="Arial" panose="020B0604020202020204" pitchFamily="34" charset="0"/>
              <a:buChar char="•"/>
              <a:defRPr/>
            </a:pPr>
            <a:r>
              <a:rPr lang="en-GB" sz="1600" dirty="0">
                <a:solidFill>
                  <a:srgbClr val="626262"/>
                </a:solidFill>
                <a:latin typeface="Arial" panose="020B0604020202020204" pitchFamily="34" charset="0"/>
                <a:cs typeface="Arial" panose="020B0604020202020204" pitchFamily="34" charset="0"/>
              </a:rPr>
              <a:t>Specifying what we intend the activity to achieve</a:t>
            </a:r>
          </a:p>
          <a:p>
            <a:pPr marL="285750" indent="-285750" fontAlgn="base">
              <a:lnSpc>
                <a:spcPct val="114000"/>
              </a:lnSpc>
              <a:spcBef>
                <a:spcPct val="0"/>
              </a:spcBef>
              <a:spcAft>
                <a:spcPct val="0"/>
              </a:spcAft>
              <a:buFont typeface="Arial" panose="020B0604020202020204" pitchFamily="34" charset="0"/>
              <a:buChar char="•"/>
              <a:defRPr/>
            </a:pPr>
            <a:r>
              <a:rPr lang="en-GB" sz="1600" dirty="0">
                <a:solidFill>
                  <a:srgbClr val="626262"/>
                </a:solidFill>
                <a:latin typeface="Arial" panose="020B0604020202020204" pitchFamily="34" charset="0"/>
                <a:cs typeface="Arial" panose="020B0604020202020204" pitchFamily="34" charset="0"/>
              </a:rPr>
              <a:t>Evaluating what participants will do, feel, value, understand, and the skills they acquire.</a:t>
            </a:r>
          </a:p>
          <a:p>
            <a:pPr marL="742950" lvl="1" indent="-285750" fontAlgn="base">
              <a:lnSpc>
                <a:spcPct val="114000"/>
              </a:lnSpc>
              <a:spcBef>
                <a:spcPct val="0"/>
              </a:spcBef>
              <a:spcAft>
                <a:spcPct val="0"/>
              </a:spcAft>
              <a:buFont typeface="Arial" panose="020B0604020202020204" pitchFamily="34" charset="0"/>
              <a:buChar char="•"/>
              <a:defRPr/>
            </a:pPr>
            <a:r>
              <a:rPr lang="en-GB" sz="1600" dirty="0">
                <a:solidFill>
                  <a:srgbClr val="626262"/>
                </a:solidFill>
                <a:latin typeface="Arial" panose="020B0604020202020204" pitchFamily="34" charset="0"/>
                <a:cs typeface="Arial" panose="020B0604020202020204" pitchFamily="34" charset="0"/>
              </a:rPr>
              <a:t>Does the activity achieve what we intend?</a:t>
            </a:r>
          </a:p>
          <a:p>
            <a:pPr marL="285750" indent="-285750" fontAlgn="base">
              <a:lnSpc>
                <a:spcPct val="114000"/>
              </a:lnSpc>
              <a:spcBef>
                <a:spcPct val="0"/>
              </a:spcBef>
              <a:spcAft>
                <a:spcPct val="0"/>
              </a:spcAft>
              <a:buFont typeface="Arial" panose="020B0604020202020204" pitchFamily="34" charset="0"/>
              <a:buChar char="•"/>
              <a:defRPr/>
            </a:pPr>
            <a:r>
              <a:rPr lang="en-GB" sz="1600" dirty="0">
                <a:solidFill>
                  <a:srgbClr val="626262"/>
                </a:solidFill>
                <a:latin typeface="Arial" panose="020B0604020202020204" pitchFamily="34" charset="0"/>
                <a:cs typeface="Arial" panose="020B0604020202020204" pitchFamily="34" charset="0"/>
              </a:rPr>
              <a:t>Part of overall move to better understand impact of our PE</a:t>
            </a:r>
          </a:p>
          <a:p>
            <a:pPr marL="285750" indent="-285750" fontAlgn="base">
              <a:lnSpc>
                <a:spcPct val="114000"/>
              </a:lnSpc>
              <a:spcBef>
                <a:spcPct val="0"/>
              </a:spcBef>
              <a:spcAft>
                <a:spcPct val="0"/>
              </a:spcAft>
              <a:buFont typeface="Arial" panose="020B0604020202020204" pitchFamily="34" charset="0"/>
              <a:buChar char="•"/>
              <a:defRPr/>
            </a:pPr>
            <a:endParaRPr lang="en-GB" sz="1600" dirty="0">
              <a:solidFill>
                <a:srgbClr val="626262"/>
              </a:solidFill>
              <a:latin typeface="Arial" panose="020B0604020202020204" pitchFamily="34" charset="0"/>
              <a:cs typeface="Arial" panose="020B0604020202020204" pitchFamily="34" charset="0"/>
            </a:endParaRPr>
          </a:p>
          <a:p>
            <a:pPr marL="285750" indent="-285750" fontAlgn="base">
              <a:lnSpc>
                <a:spcPct val="114000"/>
              </a:lnSpc>
              <a:spcBef>
                <a:spcPct val="0"/>
              </a:spcBef>
              <a:spcAft>
                <a:spcPct val="0"/>
              </a:spcAft>
              <a:buFont typeface="Arial" panose="020B0604020202020204" pitchFamily="34" charset="0"/>
              <a:buChar char="•"/>
              <a:defRPr/>
            </a:pPr>
            <a:r>
              <a:rPr lang="en-GB" sz="1600" dirty="0">
                <a:solidFill>
                  <a:srgbClr val="626262"/>
                </a:solidFill>
                <a:latin typeface="Arial" panose="020B0604020202020204" pitchFamily="34" charset="0"/>
                <a:cs typeface="Arial" panose="020B0604020202020204" pitchFamily="34" charset="0"/>
              </a:rPr>
              <a:t>Helps us be clear and consistent in how we report, improve, and celebrate our work.</a:t>
            </a:r>
          </a:p>
          <a:p>
            <a:pPr marL="342900" indent="-342900" fontAlgn="base">
              <a:lnSpc>
                <a:spcPct val="114000"/>
              </a:lnSpc>
              <a:spcBef>
                <a:spcPct val="0"/>
              </a:spcBef>
              <a:spcAft>
                <a:spcPct val="0"/>
              </a:spcAft>
              <a:buFont typeface="Courier New" panose="02070309020205020404" pitchFamily="49" charset="0"/>
              <a:buChar char="o"/>
              <a:defRPr/>
            </a:pPr>
            <a:endParaRPr lang="en-GB" sz="1000" dirty="0">
              <a:solidFill>
                <a:srgbClr val="626262"/>
              </a:solidFill>
              <a:latin typeface="Arial" panose="020B0604020202020204" pitchFamily="34" charset="0"/>
              <a:cs typeface="Arial" panose="020B0604020202020204" pitchFamily="34" charset="0"/>
            </a:endParaRPr>
          </a:p>
          <a:p>
            <a:pPr>
              <a:spcBef>
                <a:spcPct val="0"/>
              </a:spcBef>
            </a:pPr>
            <a:r>
              <a:rPr lang="en-GB" altLang="en-US" sz="1400" dirty="0">
                <a:solidFill>
                  <a:srgbClr val="626262"/>
                </a:solidFill>
                <a:latin typeface="Arial" panose="020B0604020202020204" pitchFamily="34" charset="0"/>
                <a:cs typeface="Arial" panose="020B0604020202020204" pitchFamily="34" charset="0"/>
              </a:rPr>
              <a:t>Find STFC’s evaluation framework at:</a:t>
            </a:r>
          </a:p>
          <a:p>
            <a:pPr>
              <a:spcBef>
                <a:spcPct val="0"/>
              </a:spcBef>
            </a:pPr>
            <a:r>
              <a:rPr lang="en-GB" altLang="en-US" sz="1400" u="sng" dirty="0">
                <a:solidFill>
                  <a:srgbClr val="F08900"/>
                </a:solidFill>
                <a:latin typeface="Arial" panose="020B0604020202020204" pitchFamily="34" charset="0"/>
                <a:cs typeface="Arial" panose="020B0604020202020204" pitchFamily="34" charset="0"/>
              </a:rPr>
              <a:t>http://www.stfc.ac.uk/public-engagement/strategy-and-evaluation/evaluation-and-our-evidence-base/</a:t>
            </a:r>
          </a:p>
          <a:p>
            <a:pPr marL="342900" indent="-342900" fontAlgn="base">
              <a:lnSpc>
                <a:spcPct val="114000"/>
              </a:lnSpc>
              <a:spcBef>
                <a:spcPct val="0"/>
              </a:spcBef>
              <a:spcAft>
                <a:spcPct val="0"/>
              </a:spcAft>
              <a:buFont typeface="Courier New" panose="02070309020205020404" pitchFamily="49" charset="0"/>
              <a:buChar char="o"/>
              <a:defRPr/>
            </a:pPr>
            <a:endParaRPr lang="en-GB" sz="1600" dirty="0">
              <a:solidFill>
                <a:srgbClr val="000000"/>
              </a:solidFill>
              <a:latin typeface="Calibri" panose="020F050202020403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0979363" cy="769441"/>
          </a:xfrm>
          <a:prstGeom prst="rect">
            <a:avLst/>
          </a:prstGeom>
          <a:noFill/>
        </p:spPr>
        <p:txBody>
          <a:bodyPr wrap="square" rtlCol="0" anchor="t">
            <a:spAutoFit/>
          </a:bodyPr>
          <a:lstStyle/>
          <a:p>
            <a:pPr fontAlgn="base"/>
            <a:r>
              <a:rPr lang="en-GB" sz="4400" b="1" dirty="0">
                <a:latin typeface="Arial" panose="020B0604020202020204" pitchFamily="34" charset="0"/>
                <a:cs typeface="Arial" panose="020B0604020202020204" pitchFamily="34" charset="0"/>
              </a:rPr>
              <a:t>How do we know what we’re achieving?</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8851" y="1180313"/>
            <a:ext cx="1839158" cy="2607716"/>
          </a:xfrm>
          <a:prstGeom prst="rect">
            <a:avLst/>
          </a:prstGeom>
          <a:noFill/>
          <a:ln w="6350">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descr="A picture containing circle, graphics, logo, clipart&#10;&#10;Description automatically generated">
            <a:extLst>
              <a:ext uri="{FF2B5EF4-FFF2-40B4-BE49-F238E27FC236}">
                <a16:creationId xmlns:a16="http://schemas.microsoft.com/office/drawing/2014/main" id="{08E5AD0D-102F-7409-7238-6C2C28D7DE03}"/>
              </a:ext>
            </a:extLst>
          </p:cNvPr>
          <p:cNvPicPr>
            <a:picLocks noChangeAspect="1"/>
          </p:cNvPicPr>
          <p:nvPr/>
        </p:nvPicPr>
        <p:blipFill>
          <a:blip r:embed="rId4"/>
          <a:stretch>
            <a:fillRect/>
          </a:stretch>
        </p:blipFill>
        <p:spPr>
          <a:xfrm>
            <a:off x="9164861" y="4204579"/>
            <a:ext cx="3027139" cy="2607716"/>
          </a:xfrm>
          <a:prstGeom prst="rect">
            <a:avLst/>
          </a:prstGeom>
        </p:spPr>
      </p:pic>
    </p:spTree>
    <p:extLst>
      <p:ext uri="{BB962C8B-B14F-4D97-AF65-F5344CB8AC3E}">
        <p14:creationId xmlns:p14="http://schemas.microsoft.com/office/powerpoint/2010/main" val="15537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90655" y="1397235"/>
            <a:ext cx="10635826" cy="4451860"/>
          </a:xfrm>
          <a:prstGeom prst="rect">
            <a:avLst/>
          </a:prstGeom>
        </p:spPr>
        <p:txBody>
          <a:bodyPr wrap="square" lIns="91440" tIns="45720" rIns="91440" bIns="45720" anchor="t">
            <a:spAutoFit/>
          </a:bodyPr>
          <a:lstStyle/>
          <a:p>
            <a:pPr>
              <a:spcAft>
                <a:spcPts val="600"/>
              </a:spcAft>
            </a:pPr>
            <a:r>
              <a:rPr lang="en-US" sz="1600" dirty="0">
                <a:solidFill>
                  <a:srgbClr val="626262"/>
                </a:solidFill>
                <a:latin typeface="Arial" panose="020B0604020202020204" pitchFamily="34" charset="0"/>
                <a:cs typeface="Arial" panose="020B0604020202020204" pitchFamily="34" charset="0"/>
              </a:rPr>
              <a:t>In 2020/2021 just as our technical work went online and remote we also had to pause face to face PE activities</a:t>
            </a:r>
          </a:p>
          <a:p>
            <a:pPr>
              <a:spcAft>
                <a:spcPts val="600"/>
              </a:spcAft>
            </a:pPr>
            <a:endParaRPr lang="en-US" sz="1600" dirty="0">
              <a:solidFill>
                <a:srgbClr val="626262"/>
              </a:solidFill>
              <a:latin typeface="Arial" panose="020B0604020202020204" pitchFamily="34" charset="0"/>
              <a:cs typeface="Arial" panose="020B0604020202020204" pitchFamily="34" charset="0"/>
            </a:endParaRPr>
          </a:p>
          <a:p>
            <a:pPr>
              <a:spcAft>
                <a:spcPts val="600"/>
              </a:spcAft>
            </a:pPr>
            <a:r>
              <a:rPr lang="en-US" sz="1600" dirty="0">
                <a:solidFill>
                  <a:srgbClr val="626262"/>
                </a:solidFill>
                <a:latin typeface="Arial" panose="020B0604020202020204" pitchFamily="34" charset="0"/>
                <a:cs typeface="Arial" panose="020B0604020202020204" pitchFamily="34" charset="0"/>
              </a:rPr>
              <a:t>A clear strategy and being used to working with the idea of GLOs helped us very quickly plan and implement new activities. We were able to significantly improve some aspects of our strategic goals.</a:t>
            </a:r>
          </a:p>
          <a:p>
            <a:pPr marL="285750" indent="-285750">
              <a:spcAft>
                <a:spcPts val="600"/>
              </a:spcAft>
              <a:buFont typeface="Arial" panose="020B0604020202020204" pitchFamily="34" charset="0"/>
              <a:buChar char="•"/>
            </a:pPr>
            <a:endParaRPr lang="en-US" sz="1600" dirty="0">
              <a:solidFill>
                <a:srgbClr val="626262"/>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600" dirty="0">
                <a:solidFill>
                  <a:srgbClr val="626262"/>
                </a:solidFill>
                <a:latin typeface="Arial" panose="020B0604020202020204" pitchFamily="34" charset="0"/>
                <a:cs typeface="Arial" panose="020B0604020202020204" pitchFamily="34" charset="0"/>
              </a:rPr>
              <a:t>Ran 200 events, reaching 34,000 participants</a:t>
            </a:r>
          </a:p>
          <a:p>
            <a:pPr marL="742950" lvl="1" indent="-285750">
              <a:spcAft>
                <a:spcPts val="600"/>
              </a:spcAft>
              <a:buFont typeface="Arial" panose="020B0604020202020204" pitchFamily="34" charset="0"/>
              <a:buChar char="•"/>
            </a:pPr>
            <a:r>
              <a:rPr lang="en-US" sz="1600" b="1" dirty="0">
                <a:solidFill>
                  <a:srgbClr val="626262"/>
                </a:solidFill>
                <a:latin typeface="Arial" panose="020B0604020202020204" pitchFamily="34" charset="0"/>
                <a:cs typeface="Arial" panose="020B0604020202020204" pitchFamily="34" charset="0"/>
              </a:rPr>
              <a:t>Improved reach with schools from “Wonder” areas</a:t>
            </a:r>
            <a:r>
              <a:rPr lang="en-US" sz="1600" dirty="0">
                <a:solidFill>
                  <a:srgbClr val="626262"/>
                </a:solidFill>
                <a:latin typeface="Arial" panose="020B0604020202020204" pitchFamily="34" charset="0"/>
                <a:cs typeface="Arial" panose="020B0604020202020204" pitchFamily="34" charset="0"/>
              </a:rPr>
              <a:t> – the 40% most deprived communities of the UK.</a:t>
            </a:r>
          </a:p>
          <a:p>
            <a:pPr marL="285750" indent="-285750">
              <a:spcAft>
                <a:spcPts val="600"/>
              </a:spcAft>
              <a:buFont typeface="Arial" panose="020B0604020202020204" pitchFamily="34" charset="0"/>
              <a:buChar char="•"/>
            </a:pPr>
            <a:r>
              <a:rPr lang="en-US" sz="1600" dirty="0">
                <a:solidFill>
                  <a:srgbClr val="626262"/>
                </a:solidFill>
                <a:latin typeface="Arial" panose="020B0604020202020204" pitchFamily="34" charset="0"/>
                <a:cs typeface="Arial" panose="020B0604020202020204" pitchFamily="34" charset="0"/>
              </a:rPr>
              <a:t>Outcomes:</a:t>
            </a:r>
          </a:p>
          <a:p>
            <a:pPr marL="742950" lvl="1" indent="-285750">
              <a:spcAft>
                <a:spcPts val="600"/>
              </a:spcAft>
              <a:buFont typeface="Arial"/>
              <a:buChar char="•"/>
            </a:pPr>
            <a:r>
              <a:rPr lang="en-GB" sz="1600" dirty="0">
                <a:solidFill>
                  <a:schemeClr val="bg1">
                    <a:lumMod val="50000"/>
                  </a:schemeClr>
                </a:solidFill>
                <a:latin typeface="Arial"/>
                <a:ea typeface="+mn-lt"/>
                <a:cs typeface="+mn-lt"/>
              </a:rPr>
              <a:t>95.3% of participants gave activities a satisfaction rating of at least 4 out of 5.</a:t>
            </a:r>
            <a:endParaRPr lang="en-GB" sz="1600" dirty="0">
              <a:solidFill>
                <a:schemeClr val="bg1">
                  <a:lumMod val="50000"/>
                </a:schemeClr>
              </a:solidFill>
              <a:latin typeface="Arial"/>
              <a:ea typeface="+mn-lt"/>
              <a:cs typeface="Arial"/>
            </a:endParaRPr>
          </a:p>
          <a:p>
            <a:pPr marL="742950" lvl="1" indent="-285750">
              <a:spcAft>
                <a:spcPts val="600"/>
              </a:spcAft>
              <a:buFont typeface="Arial"/>
              <a:buChar char="•"/>
            </a:pPr>
            <a:r>
              <a:rPr lang="en-GB" sz="1600" dirty="0">
                <a:solidFill>
                  <a:schemeClr val="bg1">
                    <a:lumMod val="50000"/>
                  </a:schemeClr>
                </a:solidFill>
                <a:latin typeface="Arial"/>
                <a:ea typeface="+mn-lt"/>
                <a:cs typeface="+mn-lt"/>
              </a:rPr>
              <a:t>98.9% of the public audience reported the activities encouraged them to value STEM or STEM careers.</a:t>
            </a:r>
            <a:endParaRPr lang="en-GB" sz="1600" dirty="0">
              <a:solidFill>
                <a:schemeClr val="bg1">
                  <a:lumMod val="50000"/>
                </a:schemeClr>
              </a:solidFill>
              <a:latin typeface="Arial"/>
              <a:cs typeface="Arial"/>
            </a:endParaRPr>
          </a:p>
          <a:p>
            <a:pPr marL="742950" lvl="1" indent="-285750">
              <a:spcAft>
                <a:spcPts val="600"/>
              </a:spcAft>
              <a:buFont typeface="Arial"/>
              <a:buChar char="•"/>
            </a:pPr>
            <a:r>
              <a:rPr lang="en-GB" sz="1600" dirty="0">
                <a:solidFill>
                  <a:schemeClr val="bg1">
                    <a:lumMod val="50000"/>
                  </a:schemeClr>
                </a:solidFill>
                <a:latin typeface="Arial"/>
                <a:ea typeface="+mn-lt"/>
                <a:cs typeface="+mn-lt"/>
              </a:rPr>
              <a:t>93.2% of the school students, including 97.5% of those identifying as female, said activities encouraged them to consider studying or working in STEM in the future.</a:t>
            </a:r>
            <a:endParaRPr lang="en-GB" sz="1600" dirty="0">
              <a:solidFill>
                <a:schemeClr val="bg1">
                  <a:lumMod val="50000"/>
                </a:schemeClr>
              </a:solidFill>
              <a:latin typeface="Arial"/>
              <a:cs typeface="Arial"/>
            </a:endParaRPr>
          </a:p>
          <a:p>
            <a:pPr marL="285750" indent="-285750">
              <a:spcAft>
                <a:spcPts val="600"/>
              </a:spcAft>
              <a:buFont typeface="Arial" panose="020B0604020202020204" pitchFamily="34" charset="0"/>
              <a:buChar char="•"/>
            </a:pPr>
            <a:endParaRPr lang="en-US" sz="1600" dirty="0">
              <a:solidFill>
                <a:srgbClr val="626262"/>
              </a:solidFill>
              <a:latin typeface="Arial" panose="020B0604020202020204" pitchFamily="34" charset="0"/>
              <a:cs typeface="Arial" panose="020B0604020202020204" pitchFamily="34" charset="0"/>
            </a:endParaRPr>
          </a:p>
          <a:p>
            <a:pPr>
              <a:lnSpc>
                <a:spcPct val="110000"/>
              </a:lnSpc>
              <a:spcAft>
                <a:spcPts val="600"/>
              </a:spcAft>
            </a:pPr>
            <a:endParaRPr lang="en-GB" sz="2000" dirty="0">
              <a:solidFill>
                <a:srgbClr val="626262"/>
              </a:solidFill>
              <a:latin typeface="Arial"/>
              <a:cs typeface="Arial"/>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12633" y="345182"/>
            <a:ext cx="1117006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New approaches to PE</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491721"/>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201D3E"/>
      </a:dk1>
      <a:lt1>
        <a:srgbClr val="FFFFFF"/>
      </a:lt1>
      <a:dk2>
        <a:srgbClr val="FFFFFF"/>
      </a:dk2>
      <a:lt2>
        <a:srgbClr val="FFFFFF"/>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Year xmlns="1e0c0f35-d0b2-43fb-b8b8-147d937ebf45">2022</Year>
    <TaxCatchAll xmlns="2e24dfb7-a69e-40eb-b94f-44b9ca9c25ed" xsi:nil="true"/>
    <lcf76f155ced4ddcb4097134ff3c332f xmlns="1e0c0f35-d0b2-43fb-b8b8-147d937ebf45">
      <Terms xmlns="http://schemas.microsoft.com/office/infopath/2007/PartnerControls"/>
    </lcf76f155ced4ddcb4097134ff3c332f>
    <_Flow_SignoffStatus xmlns="1e0c0f35-d0b2-43fb-b8b8-147d937ebf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5CDD6A94A459459C297F10E8F74457" ma:contentTypeVersion="15" ma:contentTypeDescription="Create a new document." ma:contentTypeScope="" ma:versionID="2e696916cb5eb299c606c488704fba07">
  <xsd:schema xmlns:xsd="http://www.w3.org/2001/XMLSchema" xmlns:xs="http://www.w3.org/2001/XMLSchema" xmlns:p="http://schemas.microsoft.com/office/2006/metadata/properties" xmlns:ns2="1e0c0f35-d0b2-43fb-b8b8-147d937ebf45" xmlns:ns3="2e24dfb7-a69e-40eb-b94f-44b9ca9c25ed" targetNamespace="http://schemas.microsoft.com/office/2006/metadata/properties" ma:root="true" ma:fieldsID="7c5a0c85d3b3ca82c6f0644b3efe9d0b" ns2:_="" ns3:_="">
    <xsd:import namespace="1e0c0f35-d0b2-43fb-b8b8-147d937ebf45"/>
    <xsd:import namespace="2e24dfb7-a69e-40eb-b94f-44b9ca9c25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Year"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c0f35-d0b2-43fb-b8b8-147d937eb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Year" ma:index="12" nillable="true" ma:displayName="Year" ma:default="2023" ma:format="Dropdown" ma:internalName="Year">
      <xsd:simpleType>
        <xsd:restriction base="dms:Choice">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N/A"/>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5ce2244-f3a2-4f8c-9fdd-a2abf5b0a3d3}" ma:internalName="TaxCatchAll" ma:showField="CatchAllData" ma:web="834c96a2-eb0c-4033-b35f-0261fadde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343E82-7DC5-4DF1-896D-E8C717438D03}">
  <ds:schemaRefs>
    <ds:schemaRef ds:uri="http://schemas.microsoft.com/sharepoint/v3/contenttype/forms"/>
  </ds:schemaRefs>
</ds:datastoreItem>
</file>

<file path=customXml/itemProps2.xml><?xml version="1.0" encoding="utf-8"?>
<ds:datastoreItem xmlns:ds="http://schemas.openxmlformats.org/officeDocument/2006/customXml" ds:itemID="{2D5FE28F-E808-4D13-89A4-C40B1B8D9C60}">
  <ds:schemaRefs>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2e24dfb7-a69e-40eb-b94f-44b9ca9c25ed"/>
    <ds:schemaRef ds:uri="1e0c0f35-d0b2-43fb-b8b8-147d937ebf4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EF69100-78D3-456B-A8CF-D1B5819B5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c0f35-d0b2-43fb-b8b8-147d937ebf45"/>
    <ds:schemaRef ds:uri="2e24dfb7-a69e-40eb-b94f-44b9ca9c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4804</TotalTime>
  <Words>1684</Words>
  <Application>Microsoft Macintosh PowerPoint</Application>
  <PresentationFormat>Widescreen</PresentationFormat>
  <Paragraphs>193</Paragraphs>
  <Slides>18</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Arial Regular</vt:lpstr>
      <vt:lpstr>Calibri</vt:lpstr>
      <vt:lpstr>Courier New</vt:lpstr>
      <vt:lpstr>Roboto</vt:lpstr>
      <vt:lpstr>Wingdings</vt:lpstr>
      <vt:lpstr>Font and logo master</vt:lpstr>
      <vt:lpstr>Font WITHOUT logo master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basic</dc:title>
  <dc:creator>Philip Millard</dc:creator>
  <cp:lastModifiedBy>Collier, Ian (STFC,RAL,SC)</cp:lastModifiedBy>
  <cp:revision>238</cp:revision>
  <cp:lastPrinted>2019-10-02T08:27:37Z</cp:lastPrinted>
  <dcterms:created xsi:type="dcterms:W3CDTF">2019-09-17T08:04:08Z</dcterms:created>
  <dcterms:modified xsi:type="dcterms:W3CDTF">2023-05-09T18:42:10Z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0x0101000D5CDD6A94A459459C297F10E8F74457</vt:lpwstr>
  </property>
  <property fmtid="{D5CDD505-2E9C-101B-9397-08002B2CF9AE}" pid="3" name="MediaServiceImageTags">
    <vt:lpwstr/>
  </property>
</Properties>
</file>