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Lato" panose="020F0502020204030203" pitchFamily="34" charset="0"/>
      <p:regular r:id="rId15"/>
      <p:bold r:id="rId16"/>
      <p:italic r:id="rId17"/>
      <p:boldItalic r:id="rId18"/>
    </p:embeddedFont>
    <p:embeddedFont>
      <p:font typeface="Open Sans" panose="020B0806030504020204" pitchFamily="34" charset="0"/>
      <p:regular r:id="rId19"/>
      <p:bold r:id="rId20"/>
      <p:italic r:id="rId21"/>
      <p:boldItalic r:id="rId22"/>
    </p:embeddedFont>
    <p:embeddedFont>
      <p:font typeface="Raleway" pitchFamily="2" charset="77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EA4926-64C7-4467-A5C6-25F676148409}">
  <a:tblStyle styleId="{03EA4926-64C7-4467-A5C6-25F6761484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156" d="100"/>
          <a:sy n="156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40206a61d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40206a61da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40206a61da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40206a61da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40206a61da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40206a61da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3e1bf12c4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3e1bf12c4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0206a61d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40206a61d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50fa09cd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50fa09cd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40206a61d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40206a61d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40206a61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40206a61d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40206a61da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40206a61da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40206a61da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40206a61da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40206a61da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40206a61da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-151625" y="-869725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74925" y="-791225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1145142" y="-791225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lang="en-GB" sz="600" b="1"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8062310" y="-791225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8" name="Google Shape;108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2" name="Google Shape;112;p11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3" name="Google Shape;113;p11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" name="Google Shape;114;p11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1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12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3" name="Google Shape;123;p12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" name="Google Shape;124;p12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" name="Google Shape;125;p12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13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0" name="Google Shape;130;p13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13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13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35" name="Google Shape;135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8" name="Google Shape;138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0" name="Google Shape;140;p14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1" name="Google Shape;141;p14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14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" name="Google Shape;143;p14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5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5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15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15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3" name="Google Shape;153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4" name="Google Shape;154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lang="en-GB" sz="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5" name="Google Shape;155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" name="Google Shape;159;p17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" name="Google Shape;160;p17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17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" name="Google Shape;162;p17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4" name="Google Shape;24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" name="Google Shape;27;p3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" name="Google Shape;28;p3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9;p3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3" name="Google Shape;33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" name="Google Shape;37;p4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4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1"/>
          </p:nvPr>
        </p:nvSpPr>
        <p:spPr>
          <a:xfrm>
            <a:off x="729450" y="1240675"/>
            <a:ext cx="7688700" cy="3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5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5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5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5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50;p5"/>
          <p:cNvSpPr txBox="1"/>
          <p:nvPr/>
        </p:nvSpPr>
        <p:spPr>
          <a:xfrm>
            <a:off x="729300" y="0"/>
            <a:ext cx="7688700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HSF Training</a:t>
            </a:r>
            <a:r>
              <a:rPr lang="en-GB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– </a:t>
            </a:r>
            <a:r>
              <a:rPr lang="en-GB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Kilian Lieret for HSF Training</a:t>
            </a:r>
            <a:endParaRPr sz="1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" name="Google Shape;5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875" y="-61724"/>
            <a:ext cx="608000" cy="6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700" y="30375"/>
            <a:ext cx="863400" cy="423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6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" name="Google Shape;57;p6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6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6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60;p6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7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" name="Google Shape;65;p7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6" name="Google Shape;66;p7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7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7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3" name="Google Shape;73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" name="Google Shape;79;p8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0" name="Google Shape;80;p8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81;p8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8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6" name="Google Shape;86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" name="Google Shape;90;p9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" name="Google Shape;91;p9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9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93;p9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7" name="Google Shape;97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" name="Google Shape;102;p10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3" name="Google Shape;103;p10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10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" name="Google Shape;105;p10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"/>
              <a:buChar char="●"/>
              <a:defRPr sz="1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forms.gle/sR1Yn4i7tvirNy5T6" TargetMode="Externa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s://forms.gle/sR1Yn4i7tvirNy5T6" TargetMode="External"/><Relationship Id="rId3" Type="http://schemas.openxmlformats.org/officeDocument/2006/relationships/hyperlink" Target="https://twitter.com/hepsoftfound" TargetMode="External"/><Relationship Id="rId7" Type="http://schemas.openxmlformats.org/officeDocument/2006/relationships/hyperlink" Target="https://hepsoftwarefoundation.org/workinggroups/training.html" TargetMode="Externa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hyperlink" Target="https://join.slack.com/t/hsftraining/shared_invite/zt-18sa7y3s6-5QuNY0sSnlP6HSNvoFREkg" TargetMode="External"/><Relationship Id="rId5" Type="http://schemas.openxmlformats.org/officeDocument/2006/relationships/hyperlink" Target="https://github.com/hsf-training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hyperlink" Target="https://indico.cern.ch/category/10294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earn.astropy.org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://hepsoftwarefoundation.org/training/curriculum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jekyllrb.com/" TargetMode="External"/><Relationship Id="rId4" Type="http://schemas.openxmlformats.org/officeDocument/2006/relationships/hyperlink" Target="https://carpentries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>
            <a:spLocks noGrp="1"/>
          </p:cNvSpPr>
          <p:nvPr>
            <p:ph type="ctrTitle"/>
          </p:nvPr>
        </p:nvSpPr>
        <p:spPr>
          <a:xfrm>
            <a:off x="812488" y="275225"/>
            <a:ext cx="77238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a Global HEP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Software Training Community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68" name="Google Shape;168;p18"/>
          <p:cNvSpPr txBox="1">
            <a:spLocks noGrp="1"/>
          </p:cNvSpPr>
          <p:nvPr>
            <p:ph type="subTitle" idx="1"/>
          </p:nvPr>
        </p:nvSpPr>
        <p:spPr>
          <a:xfrm>
            <a:off x="1870675" y="1345891"/>
            <a:ext cx="6066300" cy="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u="sng"/>
              <a:t>Kilian Lieret</a:t>
            </a:r>
            <a:r>
              <a:rPr lang="en-GB" sz="1400" baseline="30000"/>
              <a:t>1,2</a:t>
            </a:r>
            <a:r>
              <a:rPr lang="en-GB" sz="1400"/>
              <a:t>,  Wouter Deconinck, Peter Elmer</a:t>
            </a:r>
            <a:r>
              <a:rPr lang="en-GB" sz="1400" baseline="30000"/>
              <a:t>1,2</a:t>
            </a:r>
            <a:r>
              <a:rPr lang="en-GB" sz="1400"/>
              <a:t>, Sudhir Malik</a:t>
            </a:r>
            <a:r>
              <a:rPr lang="en-GB" sz="1400" baseline="30000"/>
              <a:t>3</a:t>
            </a:r>
            <a:r>
              <a:rPr lang="en-GB" sz="1400"/>
              <a:t>, Alexander Moreno</a:t>
            </a:r>
            <a:r>
              <a:rPr lang="en-GB" sz="1400" baseline="30000"/>
              <a:t>4</a:t>
            </a:r>
            <a:r>
              <a:rPr lang="en-GB" sz="1400"/>
              <a:t>, Stefan Roiser</a:t>
            </a:r>
            <a:r>
              <a:rPr lang="en-GB" sz="1400" baseline="30000"/>
              <a:t>5</a:t>
            </a:r>
            <a:r>
              <a:rPr lang="en-GB" sz="1400"/>
              <a:t>, Jason Vaetch</a:t>
            </a:r>
            <a:r>
              <a:rPr lang="en-GB" sz="1400" baseline="30000"/>
              <a:t>6</a:t>
            </a:r>
            <a:r>
              <a:rPr lang="en-GB" sz="1400"/>
              <a:t>, Michel Hernandez Villanueva</a:t>
            </a:r>
            <a:r>
              <a:rPr lang="en-GB" sz="1400" baseline="30000"/>
              <a:t>7</a:t>
            </a:r>
            <a:endParaRPr sz="1400" baseline="30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/>
              <a:t>for the IRIS-HEP/HSF Training Group</a:t>
            </a:r>
            <a:endParaRPr sz="1400" b="1" baseline="30000"/>
          </a:p>
        </p:txBody>
      </p:sp>
      <p:pic>
        <p:nvPicPr>
          <p:cNvPr id="169" name="Google Shape;16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8713" y="2585198"/>
            <a:ext cx="1271229" cy="11677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0" name="Google Shape;170;p18"/>
          <p:cNvGraphicFramePr/>
          <p:nvPr/>
        </p:nvGraphicFramePr>
        <p:xfrm>
          <a:off x="1201783" y="2146528"/>
          <a:ext cx="7275000" cy="640050"/>
        </p:xfrm>
        <a:graphic>
          <a:graphicData uri="http://schemas.openxmlformats.org/drawingml/2006/table">
            <a:tbl>
              <a:tblPr>
                <a:noFill/>
                <a:tableStyleId>{03EA4926-64C7-4467-A5C6-25F676148409}</a:tableStyleId>
              </a:tblPr>
              <a:tblGrid>
                <a:gridCol w="181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8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9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aseline="300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 </a:t>
                      </a:r>
                      <a:r>
                        <a:rPr lang="en-GB" sz="10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Princeton University</a:t>
                      </a:r>
                      <a:endParaRPr sz="10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aseline="300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r>
                        <a:rPr lang="en-GB" sz="1000">
                          <a:solidFill>
                            <a:schemeClr val="accen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IRIS-HEP</a:t>
                      </a:r>
                      <a:endParaRPr sz="1000">
                        <a:solidFill>
                          <a:schemeClr val="accen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aseline="30000">
                          <a:solidFill>
                            <a:schemeClr val="accent1"/>
                          </a:solidFill>
                        </a:rPr>
                        <a:t>3</a:t>
                      </a:r>
                      <a:r>
                        <a:rPr lang="en-GB" sz="1000">
                          <a:solidFill>
                            <a:schemeClr val="accent1"/>
                          </a:solidFill>
                        </a:rPr>
                        <a:t>University of Puerto Rico</a:t>
                      </a:r>
                      <a:endParaRPr sz="1000">
                        <a:solidFill>
                          <a:schemeClr val="accen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aseline="30000">
                          <a:solidFill>
                            <a:schemeClr val="accent1"/>
                          </a:solidFill>
                        </a:rPr>
                        <a:t>4</a:t>
                      </a:r>
                      <a:r>
                        <a:rPr lang="en-GB" sz="1000">
                          <a:solidFill>
                            <a:schemeClr val="accent1"/>
                          </a:solidFill>
                        </a:rPr>
                        <a:t>Universidad Antonio Nariño</a:t>
                      </a:r>
                      <a:endParaRPr sz="10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aseline="30000">
                          <a:solidFill>
                            <a:schemeClr val="accent1"/>
                          </a:solidFill>
                        </a:rPr>
                        <a:t>5</a:t>
                      </a:r>
                      <a:r>
                        <a:rPr lang="en-GB" sz="1000">
                          <a:solidFill>
                            <a:schemeClr val="accent1"/>
                          </a:solidFill>
                        </a:rPr>
                        <a:t>CERN</a:t>
                      </a:r>
                      <a:endParaRPr sz="1000">
                        <a:solidFill>
                          <a:schemeClr val="accen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aseline="30000">
                          <a:solidFill>
                            <a:schemeClr val="accent1"/>
                          </a:solidFill>
                        </a:rPr>
                        <a:t>6</a:t>
                      </a:r>
                      <a:r>
                        <a:rPr lang="en-GB" sz="1000">
                          <a:solidFill>
                            <a:schemeClr val="accent1"/>
                          </a:solidFill>
                        </a:rPr>
                        <a:t>Universität Göttingen</a:t>
                      </a:r>
                      <a:endParaRPr sz="10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aseline="30000">
                          <a:solidFill>
                            <a:schemeClr val="accent1"/>
                          </a:solidFill>
                        </a:rPr>
                        <a:t>7</a:t>
                      </a:r>
                      <a:r>
                        <a:rPr lang="en-GB" sz="1000">
                          <a:solidFill>
                            <a:schemeClr val="accent1"/>
                          </a:solidFill>
                        </a:rPr>
                        <a:t>DESY</a:t>
                      </a:r>
                      <a:endParaRPr sz="1000">
                        <a:solidFill>
                          <a:schemeClr val="accen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aseline="30000">
                          <a:solidFill>
                            <a:schemeClr val="accent1"/>
                          </a:solidFill>
                        </a:rPr>
                        <a:t>8</a:t>
                      </a:r>
                      <a:r>
                        <a:rPr lang="en-GB" sz="1000">
                          <a:solidFill>
                            <a:schemeClr val="accent1"/>
                          </a:solidFill>
                        </a:rPr>
                        <a:t>University of Manitoba</a:t>
                      </a:r>
                      <a:endParaRPr sz="1000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" name="Google Shape;171;p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  <p:pic>
        <p:nvPicPr>
          <p:cNvPr id="172" name="Google Shape;17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9802" y="2845806"/>
            <a:ext cx="1723009" cy="77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4518" y="2714885"/>
            <a:ext cx="1130767" cy="1038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7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</a:t>
            </a:r>
            <a:r>
              <a:rPr lang="en-GB">
                <a:solidFill>
                  <a:schemeClr val="dk1"/>
                </a:solidFill>
              </a:rPr>
              <a:t>scale!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2" name="Google Shape;312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pic>
        <p:nvPicPr>
          <p:cNvPr id="313" name="Google Shape;3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187" y="1232050"/>
            <a:ext cx="3677876" cy="367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0987" y="1538550"/>
            <a:ext cx="753000" cy="40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0986" y="2012660"/>
            <a:ext cx="753000" cy="5760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p27"/>
          <p:cNvGrpSpPr/>
          <p:nvPr/>
        </p:nvGrpSpPr>
        <p:grpSpPr>
          <a:xfrm>
            <a:off x="4839825" y="1232047"/>
            <a:ext cx="3378586" cy="3674550"/>
            <a:chOff x="4861088" y="1017722"/>
            <a:chExt cx="3378586" cy="3674550"/>
          </a:xfrm>
        </p:grpSpPr>
        <p:pic>
          <p:nvPicPr>
            <p:cNvPr id="317" name="Google Shape;317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61088" y="1017722"/>
              <a:ext cx="3378586" cy="3674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34200" y="1324225"/>
              <a:ext cx="753000" cy="404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334198" y="1798335"/>
              <a:ext cx="753000" cy="57603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"/>
          <p:cNvSpPr txBox="1">
            <a:spLocks noGrp="1"/>
          </p:cNvSpPr>
          <p:nvPr>
            <p:ph type="title"/>
          </p:nvPr>
        </p:nvSpPr>
        <p:spPr>
          <a:xfrm>
            <a:off x="348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>
                <a:solidFill>
                  <a:schemeClr val="lt1"/>
                </a:solidFill>
              </a:rPr>
              <a:t> </a:t>
            </a:r>
            <a:r>
              <a:rPr lang="en-GB"/>
              <a:t>Conclusion </a:t>
            </a:r>
            <a:endParaRPr/>
          </a:p>
        </p:txBody>
      </p:sp>
      <p:sp>
        <p:nvSpPr>
          <p:cNvPr id="325" name="Google Shape;325;p28"/>
          <p:cNvSpPr txBox="1">
            <a:spLocks noGrp="1"/>
          </p:cNvSpPr>
          <p:nvPr>
            <p:ph type="body" idx="1"/>
          </p:nvPr>
        </p:nvSpPr>
        <p:spPr>
          <a:xfrm>
            <a:off x="304600" y="1088275"/>
            <a:ext cx="4212300" cy="22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>
                <a:solidFill>
                  <a:schemeClr val="dk2"/>
                </a:solidFill>
              </a:rPr>
              <a:t>We have established a </a:t>
            </a:r>
            <a:r>
              <a:rPr lang="en-GB" b="1">
                <a:solidFill>
                  <a:schemeClr val="dk1"/>
                </a:solidFill>
              </a:rPr>
              <a:t>community of educators</a:t>
            </a:r>
            <a:r>
              <a:rPr lang="en-GB">
                <a:solidFill>
                  <a:schemeClr val="dk2"/>
                </a:solidFill>
              </a:rPr>
              <a:t> working on cross-</a:t>
            </a:r>
            <a:br>
              <a:rPr lang="en-GB">
                <a:solidFill>
                  <a:schemeClr val="dk2"/>
                </a:solidFill>
              </a:rPr>
            </a:br>
            <a:r>
              <a:rPr lang="en-GB">
                <a:solidFill>
                  <a:schemeClr val="dk2"/>
                </a:solidFill>
              </a:rPr>
              <a:t>experiment training material</a:t>
            </a:r>
            <a:endParaRPr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 b="1">
                <a:solidFill>
                  <a:schemeClr val="dk1"/>
                </a:solidFill>
              </a:rPr>
              <a:t>Join us</a:t>
            </a:r>
            <a:r>
              <a:rPr lang="en-GB">
                <a:solidFill>
                  <a:schemeClr val="dk2"/>
                </a:solidFill>
              </a:rPr>
              <a:t> to </a:t>
            </a:r>
            <a:endParaRPr>
              <a:solidFill>
                <a:schemeClr val="dk2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-GB">
                <a:solidFill>
                  <a:schemeClr val="dk2"/>
                </a:solidFill>
              </a:rPr>
              <a:t>Make your training </a:t>
            </a:r>
            <a:r>
              <a:rPr lang="en-GB" b="1">
                <a:solidFill>
                  <a:schemeClr val="dk1"/>
                </a:solidFill>
              </a:rPr>
              <a:t>discoverable</a:t>
            </a:r>
            <a:endParaRPr b="1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GB" b="1">
                <a:solidFill>
                  <a:schemeClr val="dk1"/>
                </a:solidFill>
              </a:rPr>
              <a:t>Avoid reinventing the wheel</a:t>
            </a:r>
            <a:endParaRPr b="1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-GB">
                <a:solidFill>
                  <a:schemeClr val="dk2"/>
                </a:solidFill>
              </a:rPr>
              <a:t>Ensure </a:t>
            </a:r>
            <a:r>
              <a:rPr lang="en-GB" b="1">
                <a:solidFill>
                  <a:schemeClr val="dk1"/>
                </a:solidFill>
              </a:rPr>
              <a:t>sustainable maintenance</a:t>
            </a:r>
            <a:endParaRPr b="1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-GB">
                <a:solidFill>
                  <a:schemeClr val="dk2"/>
                </a:solidFill>
              </a:rPr>
              <a:t>Get help with </a:t>
            </a:r>
            <a:r>
              <a:rPr lang="en-GB" b="1">
                <a:solidFill>
                  <a:schemeClr val="dk1"/>
                </a:solidFill>
              </a:rPr>
              <a:t>logistics &amp; advertisement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26" name="Google Shape;326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pic>
        <p:nvPicPr>
          <p:cNvPr id="327" name="Google Shape;3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1763" y="3521300"/>
            <a:ext cx="1856925" cy="13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8913" y="3427540"/>
            <a:ext cx="4454499" cy="162588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8"/>
          <p:cNvSpPr txBox="1">
            <a:spLocks noGrp="1"/>
          </p:cNvSpPr>
          <p:nvPr>
            <p:ph type="body" idx="1"/>
          </p:nvPr>
        </p:nvSpPr>
        <p:spPr>
          <a:xfrm>
            <a:off x="4699650" y="1111150"/>
            <a:ext cx="4212300" cy="22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>
                <a:solidFill>
                  <a:schemeClr val="dk2"/>
                </a:solidFill>
              </a:rPr>
              <a:t>Covering most basics/intermediate needs, now aiming at expanding intermediate/advanced training </a:t>
            </a:r>
            <a:br>
              <a:rPr lang="en-GB">
                <a:solidFill>
                  <a:schemeClr val="dk2"/>
                </a:solidFill>
              </a:rPr>
            </a:br>
            <a:r>
              <a:rPr lang="en-GB" b="1">
                <a:solidFill>
                  <a:schemeClr val="dk1"/>
                </a:solidFill>
              </a:rPr>
              <a:t>→ Seeding small groups to develop it</a:t>
            </a:r>
            <a:endParaRPr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 b="1">
                <a:solidFill>
                  <a:schemeClr val="dk1"/>
                </a:solidFill>
              </a:rPr>
              <a:t>Fill our survey to participate: </a:t>
            </a:r>
            <a:r>
              <a:rPr lang="en-GB" b="1" u="sng">
                <a:solidFill>
                  <a:schemeClr val="hlink"/>
                </a:solidFill>
                <a:hlinkClick r:id="rId5"/>
              </a:rPr>
              <a:t>bit.ly/state-of-training</a:t>
            </a:r>
            <a:r>
              <a:rPr lang="en-GB" b="1">
                <a:solidFill>
                  <a:schemeClr val="dk2"/>
                </a:solidFill>
              </a:rPr>
              <a:t>   </a:t>
            </a:r>
            <a:endParaRPr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"/>
          <p:cNvSpPr txBox="1">
            <a:spLocks noGrp="1"/>
          </p:cNvSpPr>
          <p:nvPr>
            <p:ph type="body" idx="4294967295"/>
          </p:nvPr>
        </p:nvSpPr>
        <p:spPr>
          <a:xfrm>
            <a:off x="668550" y="1055550"/>
            <a:ext cx="7806900" cy="8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5000">
                <a:solidFill>
                  <a:schemeClr val="lt1"/>
                </a:solidFill>
              </a:rPr>
              <a:t>Join us!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335" name="Google Shape;335;p29"/>
          <p:cNvSpPr/>
          <p:nvPr/>
        </p:nvSpPr>
        <p:spPr>
          <a:xfrm>
            <a:off x="0" y="2436850"/>
            <a:ext cx="9144000" cy="147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337" name="Google Shape;337;p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875" y="2895850"/>
            <a:ext cx="431100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9"/>
          <p:cNvSpPr txBox="1"/>
          <p:nvPr/>
        </p:nvSpPr>
        <p:spPr>
          <a:xfrm>
            <a:off x="1058875" y="2926758"/>
            <a:ext cx="140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CC5555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@hepsoftfound</a:t>
            </a:r>
            <a:endParaRPr sz="1200" b="1">
              <a:solidFill>
                <a:srgbClr val="CC555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9" name="Google Shape;339;p2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8415" y="2864950"/>
            <a:ext cx="431101" cy="4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9"/>
          <p:cNvSpPr txBox="1"/>
          <p:nvPr/>
        </p:nvSpPr>
        <p:spPr>
          <a:xfrm>
            <a:off x="3596450" y="2926758"/>
            <a:ext cx="140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CC5555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@hsf-training</a:t>
            </a:r>
            <a:endParaRPr sz="1200" b="1">
              <a:solidFill>
                <a:srgbClr val="CC555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1" name="Google Shape;341;p29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60975" y="2946506"/>
            <a:ext cx="431099" cy="32979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9"/>
          <p:cNvSpPr txBox="1"/>
          <p:nvPr/>
        </p:nvSpPr>
        <p:spPr>
          <a:xfrm>
            <a:off x="6134025" y="2926750"/>
            <a:ext cx="229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CC5555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hepsoftwarefoundation.org</a:t>
            </a:r>
            <a:endParaRPr sz="1200" b="1">
              <a:solidFill>
                <a:srgbClr val="CC555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3" name="Google Shape;343;p29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45825" y="3319200"/>
            <a:ext cx="1055207" cy="431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4" name="Google Shape;344;p29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94825" y="3337949"/>
            <a:ext cx="1544177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9"/>
          <p:cNvSpPr txBox="1"/>
          <p:nvPr/>
        </p:nvSpPr>
        <p:spPr>
          <a:xfrm>
            <a:off x="2781900" y="2521759"/>
            <a:ext cx="358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Take the survey: </a:t>
            </a:r>
            <a:r>
              <a:rPr lang="en-GB" b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13"/>
              </a:rPr>
              <a:t>bit.ly/state-of-training</a:t>
            </a:r>
            <a:r>
              <a:rPr lang="en-GB" b="1">
                <a:latin typeface="Roboto"/>
                <a:ea typeface="Roboto"/>
                <a:cs typeface="Roboto"/>
                <a:sym typeface="Roboto"/>
              </a:rPr>
              <a:t> 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179" name="Google Shape;179;p19"/>
          <p:cNvSpPr txBox="1"/>
          <p:nvPr/>
        </p:nvSpPr>
        <p:spPr>
          <a:xfrm>
            <a:off x="332700" y="4138000"/>
            <a:ext cx="8478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700" b="1">
                <a:solidFill>
                  <a:schemeClr val="lt1"/>
                </a:solidFill>
              </a:rPr>
              <a:t>This should be a </a:t>
            </a:r>
            <a:r>
              <a:rPr lang="en-GB" sz="2700" b="1">
                <a:solidFill>
                  <a:schemeClr val="accent4"/>
                </a:solidFill>
              </a:rPr>
              <a:t>community</a:t>
            </a:r>
            <a:r>
              <a:rPr lang="en-GB" sz="2700" b="1">
                <a:solidFill>
                  <a:schemeClr val="lt1"/>
                </a:solidFill>
              </a:rPr>
              <a:t> effort!</a:t>
            </a:r>
            <a:r>
              <a:rPr lang="en-GB" sz="1800" b="1">
                <a:solidFill>
                  <a:schemeClr val="lt1"/>
                </a:solidFill>
              </a:rPr>
              <a:t> 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180" name="Google Shape;180;p19"/>
          <p:cNvSpPr txBox="1"/>
          <p:nvPr/>
        </p:nvSpPr>
        <p:spPr>
          <a:xfrm>
            <a:off x="2292150" y="165475"/>
            <a:ext cx="4559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O(10k)</a:t>
            </a:r>
            <a:r>
              <a:rPr lang="en-GB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HEP people worldwide</a:t>
            </a:r>
            <a:endParaRPr sz="3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81" name="Google Shape;181;p19"/>
          <p:cNvGrpSpPr/>
          <p:nvPr/>
        </p:nvGrpSpPr>
        <p:grpSpPr>
          <a:xfrm>
            <a:off x="332700" y="1649125"/>
            <a:ext cx="8811300" cy="1077300"/>
            <a:chOff x="332700" y="1649125"/>
            <a:chExt cx="8811300" cy="1077300"/>
          </a:xfrm>
        </p:grpSpPr>
        <p:sp>
          <p:nvSpPr>
            <p:cNvPr id="182" name="Google Shape;182;p19"/>
            <p:cNvSpPr txBox="1"/>
            <p:nvPr/>
          </p:nvSpPr>
          <p:spPr>
            <a:xfrm>
              <a:off x="332700" y="1649125"/>
              <a:ext cx="18231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800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rPr>
                <a:t>O(6k)</a:t>
              </a:r>
              <a:r>
                <a:rPr lang="en-GB" sz="400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4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Undergrads</a:t>
              </a:r>
              <a:endPara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3" name="Google Shape;183;p19"/>
            <p:cNvSpPr txBox="1"/>
            <p:nvPr/>
          </p:nvSpPr>
          <p:spPr>
            <a:xfrm>
              <a:off x="2564775" y="1649125"/>
              <a:ext cx="22578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800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rPr>
                <a:t>O(3k)</a:t>
              </a:r>
              <a:r>
                <a:rPr lang="en-GB" sz="400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4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Ph.D. students</a:t>
              </a:r>
              <a:endPara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4" name="Google Shape;184;p19"/>
            <p:cNvSpPr txBox="1"/>
            <p:nvPr/>
          </p:nvSpPr>
          <p:spPr>
            <a:xfrm>
              <a:off x="4822575" y="1649125"/>
              <a:ext cx="22578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800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rPr>
                <a:t>O(1k)</a:t>
              </a:r>
              <a:r>
                <a:rPr lang="en-GB" sz="400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4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Postdocs</a:t>
              </a:r>
              <a:endPara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5" name="Google Shape;185;p19"/>
            <p:cNvSpPr txBox="1"/>
            <p:nvPr/>
          </p:nvSpPr>
          <p:spPr>
            <a:xfrm>
              <a:off x="6886200" y="1826125"/>
              <a:ext cx="2257800" cy="72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rPr>
                <a:t>O(depressing)</a:t>
              </a:r>
              <a:endParaRPr sz="2000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Faculty</a:t>
              </a:r>
              <a:endParaRPr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6" name="Google Shape;186;p19"/>
          <p:cNvSpPr txBox="1"/>
          <p:nvPr/>
        </p:nvSpPr>
        <p:spPr>
          <a:xfrm>
            <a:off x="174000" y="2978150"/>
            <a:ext cx="87960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need to be trained in software engineering &amp; computing</a:t>
            </a:r>
            <a:endParaRPr sz="2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to tackle the computing challenges ahead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>
            <a:off x="729450" y="4804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Why not leave everything to the experiments?</a:t>
            </a:r>
            <a:endParaRPr/>
          </a:p>
        </p:txBody>
      </p:sp>
      <p:sp>
        <p:nvSpPr>
          <p:cNvPr id="192" name="Google Shape;192;p20"/>
          <p:cNvSpPr txBox="1">
            <a:spLocks noGrp="1"/>
          </p:cNvSpPr>
          <p:nvPr>
            <p:ph type="body" idx="1"/>
          </p:nvPr>
        </p:nvSpPr>
        <p:spPr>
          <a:xfrm>
            <a:off x="729450" y="1019975"/>
            <a:ext cx="7605900" cy="3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>
                <a:solidFill>
                  <a:schemeClr val="dk2"/>
                </a:solidFill>
              </a:rPr>
              <a:t>General software skills matter as much as experiment-specific training</a:t>
            </a:r>
            <a:endParaRPr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>
                <a:solidFill>
                  <a:schemeClr val="dk2"/>
                </a:solidFill>
              </a:rPr>
              <a:t>Experiments share a lot of software topics </a:t>
            </a:r>
            <a:endParaRPr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-GB">
                <a:solidFill>
                  <a:schemeClr val="dk2"/>
                </a:solidFill>
              </a:rPr>
              <a:t>Software topics are vast &amp; evolving! (e.g., ML, GPUs, FPGAs, …)</a:t>
            </a:r>
            <a:endParaRPr>
              <a:solidFill>
                <a:schemeClr val="dk2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b="1">
                <a:solidFill>
                  <a:schemeClr val="dk1"/>
                </a:solidFill>
              </a:rPr>
              <a:t>We can cover more ground together </a:t>
            </a:r>
            <a:r>
              <a:rPr lang="en-GB" sz="1400"/>
              <a:t>instead of reinventing the wheel…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93" name="Google Shape;193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194" name="Google Shape;194;p20"/>
          <p:cNvSpPr txBox="1"/>
          <p:nvPr/>
        </p:nvSpPr>
        <p:spPr>
          <a:xfrm>
            <a:off x="1125550" y="2340500"/>
            <a:ext cx="18231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O(6k) </a:t>
            </a:r>
            <a:endParaRPr sz="2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Undergrads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0"/>
          <p:cNvSpPr txBox="1"/>
          <p:nvPr/>
        </p:nvSpPr>
        <p:spPr>
          <a:xfrm>
            <a:off x="3129163" y="2340500"/>
            <a:ext cx="22578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O(3k) </a:t>
            </a:r>
            <a:endParaRPr sz="2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Ph.D. students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20"/>
          <p:cNvSpPr txBox="1"/>
          <p:nvPr/>
        </p:nvSpPr>
        <p:spPr>
          <a:xfrm>
            <a:off x="5386975" y="2340500"/>
            <a:ext cx="22578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O(1k) </a:t>
            </a:r>
            <a:endParaRPr sz="2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Postdocs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20"/>
          <p:cNvSpPr txBox="1"/>
          <p:nvPr/>
        </p:nvSpPr>
        <p:spPr>
          <a:xfrm>
            <a:off x="959200" y="3406325"/>
            <a:ext cx="215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Teach prerequisites &amp;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Democratize science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0"/>
          <p:cNvSpPr txBox="1"/>
          <p:nvPr/>
        </p:nvSpPr>
        <p:spPr>
          <a:xfrm>
            <a:off x="3180175" y="3475850"/>
            <a:ext cx="215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Impart best practices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0"/>
          <p:cNvSpPr txBox="1"/>
          <p:nvPr/>
        </p:nvSpPr>
        <p:spPr>
          <a:xfrm>
            <a:off x="5268925" y="3397625"/>
            <a:ext cx="249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Put in touch with</a:t>
            </a: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most recent developments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0"/>
          <p:cNvSpPr/>
          <p:nvPr/>
        </p:nvSpPr>
        <p:spPr>
          <a:xfrm>
            <a:off x="6361975" y="3088447"/>
            <a:ext cx="307800" cy="39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01" name="Google Shape;201;p20"/>
          <p:cNvSpPr/>
          <p:nvPr/>
        </p:nvSpPr>
        <p:spPr>
          <a:xfrm>
            <a:off x="4104175" y="3080222"/>
            <a:ext cx="307800" cy="39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02" name="Google Shape;202;p20"/>
          <p:cNvSpPr/>
          <p:nvPr/>
        </p:nvSpPr>
        <p:spPr>
          <a:xfrm>
            <a:off x="1883200" y="3080222"/>
            <a:ext cx="307800" cy="39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03" name="Google Shape;203;p20"/>
          <p:cNvSpPr/>
          <p:nvPr/>
        </p:nvSpPr>
        <p:spPr>
          <a:xfrm>
            <a:off x="6343563" y="4030150"/>
            <a:ext cx="307800" cy="39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04" name="Google Shape;204;p20"/>
          <p:cNvSpPr/>
          <p:nvPr/>
        </p:nvSpPr>
        <p:spPr>
          <a:xfrm>
            <a:off x="4085763" y="4021925"/>
            <a:ext cx="307800" cy="39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05" name="Google Shape;205;p20"/>
          <p:cNvSpPr/>
          <p:nvPr/>
        </p:nvSpPr>
        <p:spPr>
          <a:xfrm>
            <a:off x="1883188" y="4021925"/>
            <a:ext cx="307800" cy="393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06" name="Google Shape;206;p20"/>
          <p:cNvSpPr txBox="1"/>
          <p:nvPr/>
        </p:nvSpPr>
        <p:spPr>
          <a:xfrm>
            <a:off x="332700" y="4340513"/>
            <a:ext cx="847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1">
                <a:solidFill>
                  <a:schemeClr val="dk2"/>
                </a:solidFill>
              </a:rPr>
              <a:t>We need a </a:t>
            </a:r>
            <a:r>
              <a:rPr lang="en-GB" sz="1800" b="1">
                <a:solidFill>
                  <a:schemeClr val="dk1"/>
                </a:solidFill>
              </a:rPr>
              <a:t>unified</a:t>
            </a:r>
            <a:r>
              <a:rPr lang="en-GB" sz="1800" b="1">
                <a:solidFill>
                  <a:schemeClr val="dk2"/>
                </a:solidFill>
              </a:rPr>
              <a:t>, </a:t>
            </a:r>
            <a:r>
              <a:rPr lang="en-GB" sz="1800" b="1">
                <a:solidFill>
                  <a:schemeClr val="dk1"/>
                </a:solidFill>
              </a:rPr>
              <a:t>scalable</a:t>
            </a:r>
            <a:r>
              <a:rPr lang="en-GB" sz="1800" b="1">
                <a:solidFill>
                  <a:schemeClr val="dk2"/>
                </a:solidFill>
              </a:rPr>
              <a:t>, and </a:t>
            </a:r>
            <a:r>
              <a:rPr lang="en-GB" sz="1800" b="1">
                <a:solidFill>
                  <a:schemeClr val="dk1"/>
                </a:solidFill>
              </a:rPr>
              <a:t>sustainable</a:t>
            </a:r>
            <a:r>
              <a:rPr lang="en-GB" sz="1800" b="1">
                <a:solidFill>
                  <a:schemeClr val="dk2"/>
                </a:solidFill>
              </a:rPr>
              <a:t> software training framework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212" name="Google Shape;212;p21"/>
          <p:cNvSpPr txBox="1"/>
          <p:nvPr/>
        </p:nvSpPr>
        <p:spPr>
          <a:xfrm>
            <a:off x="332700" y="724675"/>
            <a:ext cx="847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 b="1">
                <a:solidFill>
                  <a:schemeClr val="lt1"/>
                </a:solidFill>
              </a:rPr>
              <a:t>We need a </a:t>
            </a:r>
            <a:r>
              <a:rPr lang="en-GB" sz="1800" b="1">
                <a:solidFill>
                  <a:schemeClr val="accent4"/>
                </a:solidFill>
              </a:rPr>
              <a:t>unified</a:t>
            </a:r>
            <a:r>
              <a:rPr lang="en-GB" sz="1800" b="1">
                <a:solidFill>
                  <a:schemeClr val="lt1"/>
                </a:solidFill>
              </a:rPr>
              <a:t>, </a:t>
            </a:r>
            <a:r>
              <a:rPr lang="en-GB" sz="1800" b="1">
                <a:solidFill>
                  <a:schemeClr val="accent4"/>
                </a:solidFill>
              </a:rPr>
              <a:t>scalable</a:t>
            </a:r>
            <a:r>
              <a:rPr lang="en-GB" sz="1800" b="1">
                <a:solidFill>
                  <a:schemeClr val="lt1"/>
                </a:solidFill>
              </a:rPr>
              <a:t>, and </a:t>
            </a:r>
            <a:r>
              <a:rPr lang="en-GB" sz="1800" b="1">
                <a:solidFill>
                  <a:schemeClr val="accent4"/>
                </a:solidFill>
              </a:rPr>
              <a:t>sustainable</a:t>
            </a:r>
            <a:r>
              <a:rPr lang="en-GB" sz="1800" b="1">
                <a:solidFill>
                  <a:schemeClr val="lt1"/>
                </a:solidFill>
              </a:rPr>
              <a:t> software training framework</a:t>
            </a:r>
            <a:endParaRPr sz="1800" b="1">
              <a:solidFill>
                <a:schemeClr val="lt1"/>
              </a:solidFill>
            </a:endParaRPr>
          </a:p>
        </p:txBody>
      </p:sp>
      <p:graphicFrame>
        <p:nvGraphicFramePr>
          <p:cNvPr id="213" name="Google Shape;213;p21"/>
          <p:cNvGraphicFramePr/>
          <p:nvPr/>
        </p:nvGraphicFramePr>
        <p:xfrm>
          <a:off x="952500" y="1387175"/>
          <a:ext cx="7239000" cy="822930"/>
        </p:xfrm>
        <a:graphic>
          <a:graphicData uri="http://schemas.openxmlformats.org/drawingml/2006/table">
            <a:tbl>
              <a:tblPr>
                <a:noFill/>
                <a:tableStyleId>{03EA4926-64C7-4467-A5C6-25F676148409}</a:tableStyleId>
              </a:tblPr>
              <a:tblGrid>
                <a:gridCol w="154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chemeClr val="lt1"/>
                          </a:solidFill>
                        </a:rPr>
                        <a:t>Unified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Char char="●"/>
                      </a:pPr>
                      <a:r>
                        <a:rPr lang="en-GB">
                          <a:solidFill>
                            <a:schemeClr val="lt1"/>
                          </a:solidFill>
                        </a:rPr>
                        <a:t>Material and events should be </a:t>
                      </a:r>
                      <a:r>
                        <a:rPr lang="en-GB" b="1">
                          <a:solidFill>
                            <a:schemeClr val="accent4"/>
                          </a:solidFill>
                        </a:rPr>
                        <a:t>centrally listed</a:t>
                      </a:r>
                      <a:r>
                        <a:rPr lang="en-GB">
                          <a:solidFill>
                            <a:schemeClr val="lt1"/>
                          </a:solidFill>
                        </a:rPr>
                        <a:t> &amp; </a:t>
                      </a:r>
                      <a:r>
                        <a:rPr lang="en-GB" b="1">
                          <a:solidFill>
                            <a:schemeClr val="accent4"/>
                          </a:solidFill>
                        </a:rPr>
                        <a:t>discoverable</a:t>
                      </a:r>
                      <a:endParaRPr b="1">
                        <a:solidFill>
                          <a:schemeClr val="accent4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Char char="●"/>
                      </a:pPr>
                      <a:r>
                        <a:rPr lang="en-GB">
                          <a:solidFill>
                            <a:schemeClr val="lt1"/>
                          </a:solidFill>
                        </a:rPr>
                        <a:t>Concentrate efforts by developing </a:t>
                      </a:r>
                      <a:r>
                        <a:rPr lang="en-GB" b="1">
                          <a:solidFill>
                            <a:schemeClr val="accent4"/>
                          </a:solidFill>
                        </a:rPr>
                        <a:t>cross-experiment</a:t>
                      </a:r>
                      <a:r>
                        <a:rPr lang="en-GB" b="1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en-GB">
                          <a:solidFill>
                            <a:schemeClr val="lt1"/>
                          </a:solidFill>
                        </a:rPr>
                        <a:t>content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Char char="●"/>
                      </a:pPr>
                      <a:r>
                        <a:rPr lang="en-GB">
                          <a:solidFill>
                            <a:schemeClr val="lt1"/>
                          </a:solidFill>
                        </a:rPr>
                        <a:t>A </a:t>
                      </a:r>
                      <a:r>
                        <a:rPr lang="en-GB" b="1">
                          <a:solidFill>
                            <a:schemeClr val="accent4"/>
                          </a:solidFill>
                        </a:rPr>
                        <a:t>community</a:t>
                      </a:r>
                      <a:r>
                        <a:rPr lang="en-GB">
                          <a:solidFill>
                            <a:schemeClr val="lt1"/>
                          </a:solidFill>
                        </a:rPr>
                        <a:t> must guide, support, and coordinate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4" name="Google Shape;214;p21"/>
          <p:cNvGraphicFramePr/>
          <p:nvPr/>
        </p:nvGraphicFramePr>
        <p:xfrm>
          <a:off x="952500" y="2437250"/>
          <a:ext cx="7239000" cy="609570"/>
        </p:xfrm>
        <a:graphic>
          <a:graphicData uri="http://schemas.openxmlformats.org/drawingml/2006/table">
            <a:tbl>
              <a:tblPr>
                <a:noFill/>
                <a:tableStyleId>{03EA4926-64C7-4467-A5C6-25F676148409}</a:tableStyleId>
              </a:tblPr>
              <a:tblGrid>
                <a:gridCol w="154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chemeClr val="lt1"/>
                          </a:solidFill>
                        </a:rPr>
                        <a:t>Scalable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Char char="●"/>
                      </a:pPr>
                      <a:r>
                        <a:rPr lang="en-GB">
                          <a:solidFill>
                            <a:schemeClr val="lt1"/>
                          </a:solidFill>
                        </a:rPr>
                        <a:t>Material must be teachable by </a:t>
                      </a:r>
                      <a:r>
                        <a:rPr lang="en-GB" b="1">
                          <a:solidFill>
                            <a:schemeClr val="accent4"/>
                          </a:solidFill>
                        </a:rPr>
                        <a:t>multiple instructors</a:t>
                      </a:r>
                      <a:endParaRPr b="1">
                        <a:solidFill>
                          <a:schemeClr val="accent4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Char char="●"/>
                      </a:pPr>
                      <a:r>
                        <a:rPr lang="en-GB" b="1">
                          <a:solidFill>
                            <a:schemeClr val="accent4"/>
                          </a:solidFill>
                        </a:rPr>
                        <a:t>Self-study</a:t>
                      </a:r>
                      <a:r>
                        <a:rPr lang="en-GB" b="1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en-GB">
                          <a:solidFill>
                            <a:schemeClr val="lt1"/>
                          </a:solidFill>
                        </a:rPr>
                        <a:t>must not be an afterthought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5" name="Google Shape;215;p21"/>
          <p:cNvGraphicFramePr/>
          <p:nvPr/>
        </p:nvGraphicFramePr>
        <p:xfrm>
          <a:off x="952500" y="3426350"/>
          <a:ext cx="7239000" cy="609570"/>
        </p:xfrm>
        <a:graphic>
          <a:graphicData uri="http://schemas.openxmlformats.org/drawingml/2006/table">
            <a:tbl>
              <a:tblPr>
                <a:noFill/>
                <a:tableStyleId>{03EA4926-64C7-4467-A5C6-25F676148409}</a:tableStyleId>
              </a:tblPr>
              <a:tblGrid>
                <a:gridCol w="154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chemeClr val="lt1"/>
                          </a:solidFill>
                        </a:rPr>
                        <a:t>Sustainable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Char char="●"/>
                      </a:pPr>
                      <a:r>
                        <a:rPr lang="en-GB">
                          <a:solidFill>
                            <a:schemeClr val="lt1"/>
                          </a:solidFill>
                        </a:rPr>
                        <a:t>Material must be </a:t>
                      </a:r>
                      <a:r>
                        <a:rPr lang="en-GB" b="1">
                          <a:solidFill>
                            <a:schemeClr val="accent4"/>
                          </a:solidFill>
                        </a:rPr>
                        <a:t>open source</a:t>
                      </a:r>
                      <a:r>
                        <a:rPr lang="en-GB">
                          <a:solidFill>
                            <a:schemeClr val="lt1"/>
                          </a:solidFill>
                        </a:rPr>
                        <a:t> and </a:t>
                      </a:r>
                      <a:r>
                        <a:rPr lang="en-GB" b="1">
                          <a:solidFill>
                            <a:schemeClr val="accent4"/>
                          </a:solidFill>
                        </a:rPr>
                        <a:t>maintained collaboratively</a:t>
                      </a:r>
                      <a:endParaRPr b="1">
                        <a:solidFill>
                          <a:schemeClr val="accent4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Char char="●"/>
                      </a:pPr>
                      <a:r>
                        <a:rPr lang="en-GB" b="1">
                          <a:solidFill>
                            <a:schemeClr val="accent4"/>
                          </a:solidFill>
                        </a:rPr>
                        <a:t>Incentives &amp; recognition</a:t>
                      </a:r>
                      <a:r>
                        <a:rPr lang="en-GB">
                          <a:solidFill>
                            <a:schemeClr val="lt1"/>
                          </a:solidFill>
                        </a:rPr>
                        <a:t> important motivators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6" name="Google Shape;216;p21"/>
          <p:cNvSpPr txBox="1"/>
          <p:nvPr/>
        </p:nvSpPr>
        <p:spPr>
          <a:xfrm>
            <a:off x="332700" y="4297700"/>
            <a:ext cx="84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-GB" sz="1700" b="1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IRIS-HEP/HSF Training</a:t>
            </a:r>
            <a:r>
              <a:rPr lang="en-GB" sz="17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group is building a community around these principles </a:t>
            </a:r>
            <a:endParaRPr sz="17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</a:t>
            </a:r>
            <a:r>
              <a:rPr lang="en-GB">
                <a:solidFill>
                  <a:schemeClr val="dk1"/>
                </a:solidFill>
              </a:rPr>
              <a:t>unified</a:t>
            </a:r>
            <a:r>
              <a:rPr lang="en-GB"/>
              <a:t> Training Center for HEP</a:t>
            </a:r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223" name="Google Shape;2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00" y="1091850"/>
            <a:ext cx="3505876" cy="40200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4" name="Google Shape;224;p22"/>
          <p:cNvSpPr txBox="1"/>
          <p:nvPr/>
        </p:nvSpPr>
        <p:spPr>
          <a:xfrm>
            <a:off x="4323025" y="1125425"/>
            <a:ext cx="4635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en-GB" sz="1500" u="sng">
                <a:solidFill>
                  <a:schemeClr val="hlink"/>
                </a:solidFill>
                <a:hlinkClick r:id="rId4"/>
              </a:rPr>
              <a:t>HSF Training Center</a:t>
            </a:r>
            <a:r>
              <a:rPr lang="en-GB" sz="1500"/>
              <a:t> currently lists </a:t>
            </a:r>
            <a:r>
              <a:rPr lang="en-GB" sz="1500" b="1">
                <a:solidFill>
                  <a:schemeClr val="dk1"/>
                </a:solidFill>
              </a:rPr>
              <a:t>21</a:t>
            </a:r>
            <a:r>
              <a:rPr lang="en-GB" sz="1500">
                <a:solidFill>
                  <a:schemeClr val="dk1"/>
                </a:solidFill>
              </a:rPr>
              <a:t> </a:t>
            </a:r>
            <a:r>
              <a:rPr lang="en-GB" sz="1500" b="1">
                <a:solidFill>
                  <a:schemeClr val="dk1"/>
                </a:solidFill>
              </a:rPr>
              <a:t>training modules</a:t>
            </a:r>
            <a:r>
              <a:rPr lang="en-GB" sz="1500">
                <a:solidFill>
                  <a:srgbClr val="6239B5"/>
                </a:solidFill>
              </a:rPr>
              <a:t> </a:t>
            </a:r>
            <a:r>
              <a:rPr lang="en-GB" sz="1300">
                <a:solidFill>
                  <a:srgbClr val="595959"/>
                </a:solidFill>
              </a:rPr>
              <a:t>(including material developed by IRIS-HEP/HSF, The Carpentries, and individual authors)</a:t>
            </a:r>
            <a:endParaRPr sz="1300">
              <a:solidFill>
                <a:srgbClr val="595959"/>
              </a:solidFill>
            </a:endParaRPr>
          </a:p>
        </p:txBody>
      </p:sp>
      <p:sp>
        <p:nvSpPr>
          <p:cNvPr id="225" name="Google Shape;225;p22"/>
          <p:cNvSpPr txBox="1"/>
          <p:nvPr/>
        </p:nvSpPr>
        <p:spPr>
          <a:xfrm>
            <a:off x="5795125" y="1721500"/>
            <a:ext cx="30111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Goal: Training Center as a </a:t>
            </a:r>
            <a:r>
              <a:rPr lang="en-GB" sz="1500" b="1">
                <a:solidFill>
                  <a:schemeClr val="dk1"/>
                </a:solidFill>
              </a:rPr>
              <a:t>focal point for all HEP Training activities</a:t>
            </a:r>
            <a:br>
              <a:rPr lang="en-GB" sz="1500" b="1">
                <a:solidFill>
                  <a:schemeClr val="dk1"/>
                </a:solidFill>
              </a:rPr>
            </a:br>
            <a:r>
              <a:rPr lang="en-GB" sz="1500">
                <a:solidFill>
                  <a:schemeClr val="accent1"/>
                </a:solidFill>
              </a:rPr>
              <a:t>→ Needs to list more</a:t>
            </a:r>
            <a:br>
              <a:rPr lang="en-GB" sz="1500">
                <a:solidFill>
                  <a:schemeClr val="accent1"/>
                </a:solidFill>
              </a:rPr>
            </a:br>
            <a:r>
              <a:rPr lang="en-GB" sz="1500">
                <a:solidFill>
                  <a:schemeClr val="accent1"/>
                </a:solidFill>
              </a:rPr>
              <a:t>→ Add filters &amp; dynamic  </a:t>
            </a:r>
            <a:br>
              <a:rPr lang="en-GB" sz="1500">
                <a:solidFill>
                  <a:schemeClr val="accent1"/>
                </a:solidFill>
              </a:rPr>
            </a:br>
            <a:r>
              <a:rPr lang="en-GB" sz="1500">
                <a:solidFill>
                  <a:schemeClr val="accent1"/>
                </a:solidFill>
              </a:rPr>
              <a:t>     sorting</a:t>
            </a:r>
            <a:endParaRPr sz="1500">
              <a:solidFill>
                <a:schemeClr val="accent1"/>
              </a:solidFill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</a:pPr>
            <a:r>
              <a:rPr lang="en-GB" sz="1500"/>
              <a:t>Central </a:t>
            </a:r>
            <a:r>
              <a:rPr lang="en-GB" sz="1500" b="1">
                <a:solidFill>
                  <a:schemeClr val="dk1"/>
                </a:solidFill>
              </a:rPr>
              <a:t>list of training events</a:t>
            </a:r>
            <a:r>
              <a:rPr lang="en-GB" sz="1500">
                <a:solidFill>
                  <a:schemeClr val="dk1"/>
                </a:solidFill>
              </a:rPr>
              <a:t> </a:t>
            </a:r>
            <a:r>
              <a:rPr lang="en-GB" sz="1500">
                <a:solidFill>
                  <a:schemeClr val="accent1"/>
                </a:solidFill>
              </a:rPr>
              <a:t>(everyone can add)</a:t>
            </a:r>
            <a:endParaRPr sz="15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1150" y="2335425"/>
            <a:ext cx="3167250" cy="277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7" name="Google Shape;227;p22"/>
          <p:cNvSpPr txBox="1"/>
          <p:nvPr/>
        </p:nvSpPr>
        <p:spPr>
          <a:xfrm>
            <a:off x="3659200" y="2714650"/>
            <a:ext cx="184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Training Center v2.0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22"/>
          <p:cNvSpPr/>
          <p:nvPr/>
        </p:nvSpPr>
        <p:spPr>
          <a:xfrm>
            <a:off x="2579700" y="2889250"/>
            <a:ext cx="857400" cy="1860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2"/>
          <p:cNvSpPr txBox="1"/>
          <p:nvPr/>
        </p:nvSpPr>
        <p:spPr>
          <a:xfrm>
            <a:off x="2601925" y="4676800"/>
            <a:ext cx="82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Filters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5704600" y="4416700"/>
            <a:ext cx="2952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Mockup by Aniket Rana,</a:t>
            </a:r>
            <a:endParaRPr sz="1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(aniumbott @ github)</a:t>
            </a:r>
            <a:endParaRPr sz="1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Inspired by </a:t>
            </a:r>
            <a:r>
              <a:rPr lang="en-GB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learn.astropy.org</a:t>
            </a:r>
            <a:r>
              <a:rPr lang="en-GB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   </a:t>
            </a:r>
            <a:endParaRPr sz="1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Training Modules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6" name="Google Shape;236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237" name="Google Shape;237;p23"/>
          <p:cNvSpPr/>
          <p:nvPr/>
        </p:nvSpPr>
        <p:spPr>
          <a:xfrm>
            <a:off x="762900" y="1112725"/>
            <a:ext cx="4418700" cy="389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075" y="1184950"/>
            <a:ext cx="4285541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3"/>
          <p:cNvSpPr txBox="1"/>
          <p:nvPr/>
        </p:nvSpPr>
        <p:spPr>
          <a:xfrm>
            <a:off x="2736125" y="1985050"/>
            <a:ext cx="2184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</a:rPr>
              <a:t>&lt; Complete video    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</a:rPr>
              <a:t>   walkthroughs!</a:t>
            </a:r>
            <a:endParaRPr sz="1600" b="1">
              <a:solidFill>
                <a:schemeClr val="dk1"/>
              </a:solidFill>
            </a:endParaRPr>
          </a:p>
        </p:txBody>
      </p:sp>
      <p:sp>
        <p:nvSpPr>
          <p:cNvPr id="240" name="Google Shape;240;p23"/>
          <p:cNvSpPr txBox="1"/>
          <p:nvPr/>
        </p:nvSpPr>
        <p:spPr>
          <a:xfrm>
            <a:off x="1877550" y="3441695"/>
            <a:ext cx="345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</a:rPr>
              <a:t>^ Lessons build on each other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1" name="Google Shape;241;p23"/>
          <p:cNvSpPr txBox="1"/>
          <p:nvPr/>
        </p:nvSpPr>
        <p:spPr>
          <a:xfrm>
            <a:off x="5362350" y="1112725"/>
            <a:ext cx="3576600" cy="30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Most of our modules embrace the framework of</a:t>
            </a:r>
            <a:r>
              <a:rPr lang="en-GB" sz="1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6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Carpentries</a:t>
            </a:r>
            <a:endParaRPr sz="16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"/>
              <a:buChar char="●"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Built from</a:t>
            </a:r>
            <a:r>
              <a:rPr lang="en-GB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markdown</a:t>
            </a:r>
            <a:r>
              <a:rPr lang="en-GB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files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Rendered as a </a:t>
            </a: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webpage</a:t>
            </a: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with </a:t>
            </a:r>
            <a:r>
              <a:rPr lang="en-GB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Jekyll</a:t>
            </a: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(interesting discussion topic: The Carpentries have changed their framework recently)</a:t>
            </a:r>
            <a:endParaRPr sz="1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Verbose and </a:t>
            </a: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self-study ready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Other training material written with LaTeX, sphinx, JupyterBook.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 </a:t>
            </a:r>
            <a:r>
              <a:rPr lang="en-GB">
                <a:solidFill>
                  <a:schemeClr val="dk1"/>
                </a:solidFill>
              </a:rPr>
              <a:t>Workshop</a:t>
            </a:r>
            <a:r>
              <a:rPr lang="en-GB"/>
              <a:t>: Analysis Preservation</a:t>
            </a:r>
            <a:endParaRPr/>
          </a:p>
        </p:txBody>
      </p:sp>
      <p:sp>
        <p:nvSpPr>
          <p:cNvPr id="247" name="Google Shape;247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248" name="Google Shape;248;p24"/>
          <p:cNvSpPr txBox="1"/>
          <p:nvPr/>
        </p:nvSpPr>
        <p:spPr>
          <a:xfrm>
            <a:off x="5063225" y="1420825"/>
            <a:ext cx="3849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Teaching Docker, Singularity/Apptainer, CI/CD with github/gitlab, REANA (soon)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Emphasis on </a:t>
            </a: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self study with videos + live lectures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Small-group virtual mentoring sessions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24h support on slack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9" name="Google Shape;249;p24"/>
          <p:cNvGrpSpPr/>
          <p:nvPr/>
        </p:nvGrpSpPr>
        <p:grpSpPr>
          <a:xfrm>
            <a:off x="394150" y="2196750"/>
            <a:ext cx="4444550" cy="2629301"/>
            <a:chOff x="1648275" y="2135025"/>
            <a:chExt cx="4444550" cy="2629301"/>
          </a:xfrm>
        </p:grpSpPr>
        <p:pic>
          <p:nvPicPr>
            <p:cNvPr id="250" name="Google Shape;250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48275" y="2363625"/>
              <a:ext cx="3987350" cy="2400701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51" name="Google Shape;251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00675" y="2287425"/>
              <a:ext cx="3987350" cy="2400701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52" name="Google Shape;252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53075" y="2211225"/>
              <a:ext cx="3987350" cy="2400701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53" name="Google Shape;253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05475" y="2135025"/>
              <a:ext cx="3987350" cy="2400701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254" name="Google Shape;2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1975" y="1242687"/>
            <a:ext cx="2380650" cy="31855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5" name="Google Shape;255;p24"/>
          <p:cNvSpPr txBox="1"/>
          <p:nvPr/>
        </p:nvSpPr>
        <p:spPr>
          <a:xfrm>
            <a:off x="690575" y="1796550"/>
            <a:ext cx="184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Bundling 5 Modules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5"/>
          <p:cNvSpPr txBox="1">
            <a:spLocks noGrp="1"/>
          </p:cNvSpPr>
          <p:nvPr>
            <p:ph type="title"/>
          </p:nvPr>
        </p:nvSpPr>
        <p:spPr>
          <a:xfrm>
            <a:off x="729450" y="55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Example </a:t>
            </a:r>
            <a:r>
              <a:rPr lang="en-GB">
                <a:solidFill>
                  <a:schemeClr val="dk1"/>
                </a:solidFill>
              </a:rPr>
              <a:t>Workshop</a:t>
            </a:r>
            <a:r>
              <a:rPr lang="en-GB"/>
              <a:t>: C++ Training</a:t>
            </a:r>
            <a:endParaRPr/>
          </a:p>
        </p:txBody>
      </p:sp>
      <p:sp>
        <p:nvSpPr>
          <p:cNvPr id="261" name="Google Shape;261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262" name="Google Shape;262;p25"/>
          <p:cNvSpPr txBox="1"/>
          <p:nvPr/>
        </p:nvSpPr>
        <p:spPr>
          <a:xfrm>
            <a:off x="4251800" y="1198575"/>
            <a:ext cx="44001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Has been taught </a:t>
            </a: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in-person, virtual and hybrid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Life lectures and exercise sessions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Full videos available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Next events: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7th: May 15-19 @ JLAB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8th: Aug 28 - Sep 1 @ Manchester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</a:pPr>
            <a: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…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3" name="Google Shape;263;p25"/>
          <p:cNvPicPr preferRelativeResize="0"/>
          <p:nvPr/>
        </p:nvPicPr>
        <p:blipFill rotWithShape="1">
          <a:blip r:embed="rId3">
            <a:alphaModFix/>
          </a:blip>
          <a:srcRect l="1302"/>
          <a:stretch/>
        </p:blipFill>
        <p:spPr>
          <a:xfrm>
            <a:off x="671525" y="1168050"/>
            <a:ext cx="3244276" cy="24625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4" name="Google Shape;264;p25"/>
          <p:cNvSpPr txBox="1"/>
          <p:nvPr/>
        </p:nvSpPr>
        <p:spPr>
          <a:xfrm>
            <a:off x="750900" y="1295400"/>
            <a:ext cx="334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542 slides, 688 pages, &gt; 1k commits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5" name="Google Shape;2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0401" y="3195648"/>
            <a:ext cx="4132100" cy="18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5"/>
          <p:cNvSpPr txBox="1"/>
          <p:nvPr/>
        </p:nvSpPr>
        <p:spPr>
          <a:xfrm>
            <a:off x="4557600" y="2912575"/>
            <a:ext cx="400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Originally developed by </a:t>
            </a:r>
            <a:r>
              <a:rPr lang="en-GB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S. Ponce</a:t>
            </a:r>
            <a:r>
              <a:rPr lang="en-GB" sz="1200">
                <a:latin typeface="Roboto"/>
                <a:ea typeface="Roboto"/>
                <a:cs typeface="Roboto"/>
                <a:sym typeface="Roboto"/>
              </a:rPr>
              <a:t>, now community effort 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7" name="Google Shape;26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5065" y="4201000"/>
            <a:ext cx="723500" cy="7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5487" y="4201000"/>
            <a:ext cx="1913264" cy="7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5300" y="3191939"/>
            <a:ext cx="2792719" cy="8151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0" name="Google Shape;270;p25"/>
          <p:cNvSpPr txBox="1"/>
          <p:nvPr/>
        </p:nvSpPr>
        <p:spPr>
          <a:xfrm>
            <a:off x="2392375" y="2897125"/>
            <a:ext cx="148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 events till now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26"/>
          <p:cNvGrpSpPr/>
          <p:nvPr/>
        </p:nvGrpSpPr>
        <p:grpSpPr>
          <a:xfrm>
            <a:off x="2215125" y="535425"/>
            <a:ext cx="2596800" cy="2100000"/>
            <a:chOff x="6488325" y="2914175"/>
            <a:chExt cx="2596800" cy="2100000"/>
          </a:xfrm>
        </p:grpSpPr>
        <p:sp>
          <p:nvSpPr>
            <p:cNvPr id="276" name="Google Shape;276;p26"/>
            <p:cNvSpPr/>
            <p:nvPr/>
          </p:nvSpPr>
          <p:spPr>
            <a:xfrm>
              <a:off x="6488325" y="2914175"/>
              <a:ext cx="2596800" cy="2100000"/>
            </a:xfrm>
            <a:prstGeom prst="roundRect">
              <a:avLst>
                <a:gd name="adj" fmla="val 10088"/>
              </a:avLst>
            </a:prstGeom>
            <a:solidFill>
              <a:srgbClr val="F9F2F4"/>
            </a:solidFill>
            <a:ln w="9525" cap="flat" cmpd="sng">
              <a:solidFill>
                <a:srgbClr val="F9F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7" name="Google Shape;277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09375" y="3361200"/>
              <a:ext cx="2354100" cy="1549075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78" name="Google Shape;278;p26"/>
            <p:cNvSpPr txBox="1"/>
            <p:nvPr/>
          </p:nvSpPr>
          <p:spPr>
            <a:xfrm>
              <a:off x="6609375" y="2914175"/>
              <a:ext cx="2354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Monthly Hackathons</a:t>
              </a:r>
              <a:endParaRPr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9" name="Google Shape;279;p26"/>
          <p:cNvGrpSpPr/>
          <p:nvPr/>
        </p:nvGrpSpPr>
        <p:grpSpPr>
          <a:xfrm>
            <a:off x="7036700" y="772238"/>
            <a:ext cx="1989000" cy="1643713"/>
            <a:chOff x="4294675" y="2354263"/>
            <a:chExt cx="1989000" cy="1643713"/>
          </a:xfrm>
        </p:grpSpPr>
        <p:sp>
          <p:nvSpPr>
            <p:cNvPr id="280" name="Google Shape;280;p26"/>
            <p:cNvSpPr/>
            <p:nvPr/>
          </p:nvSpPr>
          <p:spPr>
            <a:xfrm>
              <a:off x="4294675" y="2354275"/>
              <a:ext cx="1989000" cy="1643700"/>
            </a:xfrm>
            <a:prstGeom prst="roundRect">
              <a:avLst>
                <a:gd name="adj" fmla="val 8323"/>
              </a:avLst>
            </a:prstGeom>
            <a:solidFill>
              <a:srgbClr val="F9F2F4"/>
            </a:solidFill>
            <a:ln w="9525" cap="flat" cmpd="sng">
              <a:solidFill>
                <a:srgbClr val="F9F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1" name="Google Shape;281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45103" y="2690985"/>
              <a:ext cx="1702488" cy="1254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2" name="Google Shape;282;p26"/>
            <p:cNvSpPr txBox="1"/>
            <p:nvPr/>
          </p:nvSpPr>
          <p:spPr>
            <a:xfrm>
              <a:off x="4354528" y="2354263"/>
              <a:ext cx="1881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Community pages</a:t>
              </a:r>
              <a:endParaRPr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83" name="Google Shape;283;p26"/>
          <p:cNvGrpSpPr/>
          <p:nvPr/>
        </p:nvGrpSpPr>
        <p:grpSpPr>
          <a:xfrm>
            <a:off x="4141350" y="3019975"/>
            <a:ext cx="2596800" cy="1775300"/>
            <a:chOff x="4141350" y="3019975"/>
            <a:chExt cx="2596800" cy="1775300"/>
          </a:xfrm>
        </p:grpSpPr>
        <p:sp>
          <p:nvSpPr>
            <p:cNvPr id="284" name="Google Shape;284;p26"/>
            <p:cNvSpPr/>
            <p:nvPr/>
          </p:nvSpPr>
          <p:spPr>
            <a:xfrm>
              <a:off x="4141350" y="3072375"/>
              <a:ext cx="2596800" cy="1722900"/>
            </a:xfrm>
            <a:prstGeom prst="roundRect">
              <a:avLst>
                <a:gd name="adj" fmla="val 8323"/>
              </a:avLst>
            </a:prstGeom>
            <a:solidFill>
              <a:srgbClr val="F9F2F4"/>
            </a:solidFill>
            <a:ln w="9525" cap="flat" cmpd="sng">
              <a:solidFill>
                <a:srgbClr val="F9F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5" name="Google Shape;285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79125" y="3375819"/>
              <a:ext cx="2354101" cy="1330697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86" name="Google Shape;286;p26"/>
            <p:cNvSpPr txBox="1"/>
            <p:nvPr/>
          </p:nvSpPr>
          <p:spPr>
            <a:xfrm>
              <a:off x="4306200" y="3019975"/>
              <a:ext cx="2354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Recognition</a:t>
              </a:r>
              <a:endParaRPr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87" name="Google Shape;287;p26"/>
          <p:cNvSpPr/>
          <p:nvPr/>
        </p:nvSpPr>
        <p:spPr>
          <a:xfrm>
            <a:off x="6870100" y="3150875"/>
            <a:ext cx="2237100" cy="1491000"/>
          </a:xfrm>
          <a:prstGeom prst="roundRect">
            <a:avLst>
              <a:gd name="adj" fmla="val 8323"/>
            </a:avLst>
          </a:prstGeom>
          <a:solidFill>
            <a:srgbClr val="F9F2F4"/>
          </a:solidFill>
          <a:ln w="9525" cap="flat" cmpd="sng">
            <a:solidFill>
              <a:srgbClr val="F9F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1142" y="3790800"/>
            <a:ext cx="1226331" cy="775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9" name="Google Shape;28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12900" y="3444876"/>
            <a:ext cx="1881601" cy="89232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0" name="Google Shape;290;p26"/>
          <p:cNvSpPr txBox="1"/>
          <p:nvPr/>
        </p:nvSpPr>
        <p:spPr>
          <a:xfrm>
            <a:off x="7293039" y="3094169"/>
            <a:ext cx="152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How-to guides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26"/>
          <p:cNvSpPr/>
          <p:nvPr/>
        </p:nvSpPr>
        <p:spPr>
          <a:xfrm>
            <a:off x="170825" y="2725787"/>
            <a:ext cx="3771600" cy="2363700"/>
          </a:xfrm>
          <a:prstGeom prst="roundRect">
            <a:avLst>
              <a:gd name="adj" fmla="val 8323"/>
            </a:avLst>
          </a:prstGeom>
          <a:solidFill>
            <a:srgbClr val="F9F2F4"/>
          </a:solidFill>
          <a:ln w="9525" cap="flat" cmpd="sng">
            <a:solidFill>
              <a:srgbClr val="F9F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" name="Google Shape;292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74625" y="3104275"/>
            <a:ext cx="1823659" cy="17640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3" name="Google Shape;293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4650" y="2950725"/>
            <a:ext cx="2354099" cy="156555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4" name="Google Shape;294;p26"/>
          <p:cNvSpPr txBox="1"/>
          <p:nvPr/>
        </p:nvSpPr>
        <p:spPr>
          <a:xfrm>
            <a:off x="1019300" y="2627520"/>
            <a:ext cx="235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Increasing our reach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26"/>
          <p:cNvSpPr/>
          <p:nvPr/>
        </p:nvSpPr>
        <p:spPr>
          <a:xfrm>
            <a:off x="107425" y="603150"/>
            <a:ext cx="1989000" cy="1643700"/>
          </a:xfrm>
          <a:prstGeom prst="roundRect">
            <a:avLst>
              <a:gd name="adj" fmla="val 8323"/>
            </a:avLst>
          </a:prstGeom>
          <a:solidFill>
            <a:srgbClr val="F9F2F4"/>
          </a:solidFill>
          <a:ln w="9525" cap="flat" cmpd="sng">
            <a:solidFill>
              <a:srgbClr val="F9F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6"/>
          <p:cNvSpPr/>
          <p:nvPr/>
        </p:nvSpPr>
        <p:spPr>
          <a:xfrm>
            <a:off x="4930625" y="610700"/>
            <a:ext cx="1989000" cy="1966800"/>
          </a:xfrm>
          <a:prstGeom prst="roundRect">
            <a:avLst>
              <a:gd name="adj" fmla="val 8323"/>
            </a:avLst>
          </a:prstGeom>
          <a:solidFill>
            <a:srgbClr val="F9F2F4"/>
          </a:solidFill>
          <a:ln w="9525" cap="flat" cmpd="sng">
            <a:solidFill>
              <a:srgbClr val="F9F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7" name="Google Shape;297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22575" y="932012"/>
            <a:ext cx="1643989" cy="120961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6"/>
          <p:cNvSpPr txBox="1"/>
          <p:nvPr/>
        </p:nvSpPr>
        <p:spPr>
          <a:xfrm>
            <a:off x="4930650" y="579750"/>
            <a:ext cx="198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Platforms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9" name="Google Shape;299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61487" y="1801498"/>
            <a:ext cx="1195382" cy="672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26"/>
          <p:cNvGrpSpPr/>
          <p:nvPr/>
        </p:nvGrpSpPr>
        <p:grpSpPr>
          <a:xfrm>
            <a:off x="294646" y="4382138"/>
            <a:ext cx="1992654" cy="672425"/>
            <a:chOff x="2650246" y="2483663"/>
            <a:chExt cx="1992654" cy="672425"/>
          </a:xfrm>
        </p:grpSpPr>
        <p:pic>
          <p:nvPicPr>
            <p:cNvPr id="301" name="Google Shape;301;p2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650246" y="2483663"/>
              <a:ext cx="672400" cy="672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26"/>
            <p:cNvSpPr txBox="1"/>
            <p:nvPr/>
          </p:nvSpPr>
          <p:spPr>
            <a:xfrm>
              <a:off x="3121600" y="2619775"/>
              <a:ext cx="1521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rgbClr val="1AAFF1"/>
                  </a:solidFill>
                  <a:latin typeface="Roboto"/>
                  <a:ea typeface="Roboto"/>
                  <a:cs typeface="Roboto"/>
                  <a:sym typeface="Roboto"/>
                </a:rPr>
                <a:t>@hsftraining</a:t>
              </a:r>
              <a:endParaRPr b="1">
                <a:solidFill>
                  <a:srgbClr val="1AAFF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03" name="Google Shape;303;p26"/>
          <p:cNvGrpSpPr/>
          <p:nvPr/>
        </p:nvGrpSpPr>
        <p:grpSpPr>
          <a:xfrm>
            <a:off x="107428" y="652238"/>
            <a:ext cx="1881600" cy="1416113"/>
            <a:chOff x="4354528" y="4106863"/>
            <a:chExt cx="1881600" cy="1416113"/>
          </a:xfrm>
        </p:grpSpPr>
        <p:sp>
          <p:nvSpPr>
            <p:cNvPr id="304" name="Google Shape;304;p26"/>
            <p:cNvSpPr txBox="1"/>
            <p:nvPr/>
          </p:nvSpPr>
          <p:spPr>
            <a:xfrm>
              <a:off x="4354528" y="4106863"/>
              <a:ext cx="1881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Weekly meetings</a:t>
              </a:r>
              <a:endParaRPr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05" name="Google Shape;305;p26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717414" y="4484875"/>
              <a:ext cx="1110160" cy="10381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6" name="Google Shape;306;p26"/>
          <p:cNvSpPr txBox="1">
            <a:spLocks noGrp="1"/>
          </p:cNvSpPr>
          <p:nvPr>
            <p:ph type="title"/>
          </p:nvPr>
        </p:nvSpPr>
        <p:spPr>
          <a:xfrm>
            <a:off x="1644675" y="-55337"/>
            <a:ext cx="39879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Building a </a:t>
            </a:r>
            <a:r>
              <a:rPr lang="en-GB">
                <a:solidFill>
                  <a:schemeClr val="dk1"/>
                </a:solidFill>
              </a:rPr>
              <a:t>community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C22B2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FD7A78"/>
      </a:accent4>
      <a:accent5>
        <a:srgbClr val="1C3678"/>
      </a:accent5>
      <a:accent6>
        <a:srgbClr val="8B8B8B"/>
      </a:accent6>
      <a:hlink>
        <a:srgbClr val="C22B2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Microsoft Macintosh PowerPoint</Application>
  <PresentationFormat>On-screen Show (16:9)</PresentationFormat>
  <Paragraphs>125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Open Sans</vt:lpstr>
      <vt:lpstr>Arial</vt:lpstr>
      <vt:lpstr>Roboto</vt:lpstr>
      <vt:lpstr>Lato</vt:lpstr>
      <vt:lpstr>Raleway</vt:lpstr>
      <vt:lpstr>Streamline</vt:lpstr>
      <vt:lpstr>Building a Global HEP Software Training Community</vt:lpstr>
      <vt:lpstr>PowerPoint Presentation</vt:lpstr>
      <vt:lpstr>Why not leave everything to the experiments?</vt:lpstr>
      <vt:lpstr>PowerPoint Presentation</vt:lpstr>
      <vt:lpstr>A unified Training Center for HEP</vt:lpstr>
      <vt:lpstr>Training Modules</vt:lpstr>
      <vt:lpstr>Example Workshop: Analysis Preservation</vt:lpstr>
      <vt:lpstr>Example Workshop: C++ Training</vt:lpstr>
      <vt:lpstr> Building a community</vt:lpstr>
      <vt:lpstr>We scale!</vt:lpstr>
      <vt:lpstr> Conclusion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Global HEP Software Training Community</dc:title>
  <cp:lastModifiedBy>Kilian A. Lieret</cp:lastModifiedBy>
  <cp:revision>1</cp:revision>
  <dcterms:modified xsi:type="dcterms:W3CDTF">2023-05-09T19:19:02Z</dcterms:modified>
</cp:coreProperties>
</file>