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2"/>
  </p:notesMasterIdLst>
  <p:handoutMasterIdLst>
    <p:handoutMasterId r:id="rId33"/>
  </p:handoutMasterIdLst>
  <p:sldIdLst>
    <p:sldId id="256" r:id="rId2"/>
    <p:sldId id="622" r:id="rId3"/>
    <p:sldId id="623" r:id="rId4"/>
    <p:sldId id="624" r:id="rId5"/>
    <p:sldId id="581" r:id="rId6"/>
    <p:sldId id="626" r:id="rId7"/>
    <p:sldId id="627" r:id="rId8"/>
    <p:sldId id="628" r:id="rId9"/>
    <p:sldId id="673" r:id="rId10"/>
    <p:sldId id="377" r:id="rId11"/>
    <p:sldId id="650" r:id="rId12"/>
    <p:sldId id="371" r:id="rId13"/>
    <p:sldId id="367" r:id="rId14"/>
    <p:sldId id="678" r:id="rId15"/>
    <p:sldId id="653" r:id="rId16"/>
    <p:sldId id="319" r:id="rId17"/>
    <p:sldId id="719" r:id="rId18"/>
    <p:sldId id="433" r:id="rId19"/>
    <p:sldId id="421" r:id="rId20"/>
    <p:sldId id="434" r:id="rId21"/>
    <p:sldId id="636" r:id="rId22"/>
    <p:sldId id="337" r:id="rId23"/>
    <p:sldId id="338" r:id="rId24"/>
    <p:sldId id="718" r:id="rId25"/>
    <p:sldId id="634" r:id="rId26"/>
    <p:sldId id="339" r:id="rId27"/>
    <p:sldId id="680" r:id="rId28"/>
    <p:sldId id="716" r:id="rId29"/>
    <p:sldId id="671" r:id="rId30"/>
    <p:sldId id="670" r:id="rId31"/>
  </p:sldIdLst>
  <p:sldSz cx="9144000" cy="5143500" type="screen16x9"/>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E97D3"/>
    <a:srgbClr val="3654A1"/>
    <a:srgbClr val="3A53A1"/>
    <a:srgbClr val="C71C67"/>
    <a:srgbClr val="B3C30E"/>
    <a:srgbClr val="92A6D6"/>
    <a:srgbClr val="7171C6"/>
    <a:srgbClr val="4271C5"/>
    <a:srgbClr val="5A5A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63"/>
    <p:restoredTop sz="94681"/>
  </p:normalViewPr>
  <p:slideViewPr>
    <p:cSldViewPr snapToGrid="0" snapToObjects="1">
      <p:cViewPr varScale="1">
        <p:scale>
          <a:sx n="105" d="100"/>
          <a:sy n="105" d="100"/>
        </p:scale>
        <p:origin x="192" y="95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52475560298357"/>
          <c:y val="4.14550365425327E-2"/>
          <c:w val="0.91671400000000003"/>
          <c:h val="0.82833100000000004"/>
        </c:manualLayout>
      </c:layout>
      <c:barChart>
        <c:barDir val="col"/>
        <c:grouping val="clustered"/>
        <c:varyColors val="0"/>
        <c:ser>
          <c:idx val="0"/>
          <c:order val="0"/>
          <c:tx>
            <c:strRef>
              <c:f>Sheet1!$A$2</c:f>
              <c:strCache>
                <c:ptCount val="1"/>
                <c:pt idx="0">
                  <c:v>Region 2</c:v>
                </c:pt>
              </c:strCache>
            </c:strRef>
          </c:tx>
          <c:spPr>
            <a:solidFill>
              <a:schemeClr val="accent2"/>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Sheet1!$B$1:$J$1</c:f>
              <c:strCache>
                <c:ptCount val="9"/>
                <c:pt idx="0">
                  <c:v>2014</c:v>
                </c:pt>
                <c:pt idx="1">
                  <c:v>2015</c:v>
                </c:pt>
                <c:pt idx="2">
                  <c:v>2016</c:v>
                </c:pt>
                <c:pt idx="3">
                  <c:v>2017</c:v>
                </c:pt>
                <c:pt idx="4">
                  <c:v>2018</c:v>
                </c:pt>
                <c:pt idx="5">
                  <c:v>2019</c:v>
                </c:pt>
                <c:pt idx="6">
                  <c:v>2020</c:v>
                </c:pt>
                <c:pt idx="7">
                  <c:v>2021</c:v>
                </c:pt>
                <c:pt idx="8">
                  <c:v>2022</c:v>
                </c:pt>
              </c:strCache>
            </c:strRef>
          </c:cat>
          <c:val>
            <c:numRef>
              <c:f>Sheet1!$B$2:$J$2</c:f>
              <c:numCache>
                <c:formatCode>General</c:formatCode>
                <c:ptCount val="9"/>
                <c:pt idx="0">
                  <c:v>289</c:v>
                </c:pt>
                <c:pt idx="1">
                  <c:v>219</c:v>
                </c:pt>
                <c:pt idx="2">
                  <c:v>149</c:v>
                </c:pt>
                <c:pt idx="3">
                  <c:v>180</c:v>
                </c:pt>
                <c:pt idx="4">
                  <c:v>195</c:v>
                </c:pt>
                <c:pt idx="5">
                  <c:v>178</c:v>
                </c:pt>
                <c:pt idx="6">
                  <c:v>198</c:v>
                </c:pt>
                <c:pt idx="7">
                  <c:v>290</c:v>
                </c:pt>
                <c:pt idx="8">
                  <c:v>304</c:v>
                </c:pt>
              </c:numCache>
            </c:numRef>
          </c:val>
          <c:extLst>
            <c:ext xmlns:c16="http://schemas.microsoft.com/office/drawing/2014/chart" uri="{C3380CC4-5D6E-409C-BE32-E72D297353CC}">
              <c16:uniqueId val="{00000000-D791-6B46-8ADB-D056AE5DF483}"/>
            </c:ext>
          </c:extLst>
        </c:ser>
        <c:dLbls>
          <c:showLegendKey val="0"/>
          <c:showVal val="0"/>
          <c:showCatName val="0"/>
          <c:showSerName val="0"/>
          <c:showPercent val="0"/>
          <c:showBubbleSize val="0"/>
        </c:dLbls>
        <c:gapWidth val="150"/>
        <c:axId val="2094734552"/>
        <c:axId val="2094734553"/>
      </c:barChart>
      <c:lineChart>
        <c:grouping val="standard"/>
        <c:varyColors val="0"/>
        <c:ser>
          <c:idx val="1"/>
          <c:order val="1"/>
          <c:tx>
            <c:strRef>
              <c:f>Sheet1!$A$3</c:f>
              <c:strCache>
                <c:ptCount val="1"/>
                <c:pt idx="0">
                  <c:v>Proposals</c:v>
                </c:pt>
              </c:strCache>
            </c:strRef>
          </c:tx>
          <c:spPr>
            <a:ln w="47625" cap="flat">
              <a:solidFill>
                <a:srgbClr val="00329C"/>
              </a:solidFill>
              <a:prstDash val="solid"/>
              <a:round/>
            </a:ln>
            <a:effectLst/>
          </c:spPr>
          <c:marker>
            <c:symbol val="circle"/>
            <c:size val="5"/>
            <c:spPr>
              <a:solidFill>
                <a:schemeClr val="accent1"/>
              </a:solidFill>
              <a:ln w="9525" cap="flat">
                <a:solidFill>
                  <a:srgbClr val="00329C"/>
                </a:solidFill>
                <a:prstDash val="solid"/>
                <a:round/>
              </a:ln>
              <a:effectLst/>
            </c:spPr>
          </c:marker>
          <c:cat>
            <c:strRef>
              <c:f>Sheet1!$B$1:$J$1</c:f>
              <c:strCache>
                <c:ptCount val="9"/>
                <c:pt idx="0">
                  <c:v>2014</c:v>
                </c:pt>
                <c:pt idx="1">
                  <c:v>2015</c:v>
                </c:pt>
                <c:pt idx="2">
                  <c:v>2016</c:v>
                </c:pt>
                <c:pt idx="3">
                  <c:v>2017</c:v>
                </c:pt>
                <c:pt idx="4">
                  <c:v>2018</c:v>
                </c:pt>
                <c:pt idx="5">
                  <c:v>2019</c:v>
                </c:pt>
                <c:pt idx="6">
                  <c:v>2020</c:v>
                </c:pt>
                <c:pt idx="7">
                  <c:v>2021</c:v>
                </c:pt>
                <c:pt idx="8">
                  <c:v>2022</c:v>
                </c:pt>
              </c:strCache>
            </c:strRef>
          </c:cat>
          <c:val>
            <c:numRef>
              <c:f>Sheet1!$B$3:$J$3</c:f>
              <c:numCache>
                <c:formatCode>General</c:formatCode>
                <c:ptCount val="9"/>
                <c:pt idx="0">
                  <c:v>289</c:v>
                </c:pt>
                <c:pt idx="1">
                  <c:v>219</c:v>
                </c:pt>
                <c:pt idx="2">
                  <c:v>149</c:v>
                </c:pt>
                <c:pt idx="3">
                  <c:v>180</c:v>
                </c:pt>
                <c:pt idx="4">
                  <c:v>195</c:v>
                </c:pt>
                <c:pt idx="5">
                  <c:v>178</c:v>
                </c:pt>
                <c:pt idx="6">
                  <c:v>198</c:v>
                </c:pt>
                <c:pt idx="7">
                  <c:v>290</c:v>
                </c:pt>
                <c:pt idx="8">
                  <c:v>304</c:v>
                </c:pt>
              </c:numCache>
            </c:numRef>
          </c:val>
          <c:smooth val="0"/>
          <c:extLst>
            <c:ext xmlns:c16="http://schemas.microsoft.com/office/drawing/2014/chart" uri="{C3380CC4-5D6E-409C-BE32-E72D297353CC}">
              <c16:uniqueId val="{00000001-D791-6B46-8ADB-D056AE5DF483}"/>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out"/>
        <c:minorTickMark val="none"/>
        <c:tickLblPos val="low"/>
        <c:spPr>
          <a:solidFill>
            <a:schemeClr val="bg1"/>
          </a:solidFill>
          <a:ln w="12700" cap="flat">
            <a:solidFill>
              <a:srgbClr val="888888"/>
            </a:solidFill>
            <a:prstDash val="solid"/>
            <a:round/>
          </a:ln>
        </c:spPr>
        <c:txPr>
          <a:bodyPr rot="0"/>
          <a:lstStyle/>
          <a:p>
            <a:pPr>
              <a:defRPr sz="1800" b="0" i="0" u="none" strike="noStrike">
                <a:solidFill>
                  <a:srgbClr val="000000"/>
                </a:solidFill>
                <a:latin typeface="Arial"/>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solidFill>
              <a:srgbClr val="888888"/>
            </a:solidFill>
            <a:prstDash val="solid"/>
            <a:round/>
          </a:ln>
        </c:spPr>
        <c:txPr>
          <a:bodyPr rot="0"/>
          <a:lstStyle/>
          <a:p>
            <a:pPr>
              <a:defRPr sz="1800" b="0" i="0" u="none" strike="noStrike">
                <a:solidFill>
                  <a:srgbClr val="000000"/>
                </a:solidFill>
                <a:latin typeface="Arial"/>
              </a:defRPr>
            </a:pPr>
            <a:endParaRPr lang="en-US"/>
          </a:p>
        </c:txPr>
        <c:crossAx val="2094734552"/>
        <c:crosses val="autoZero"/>
        <c:crossBetween val="between"/>
        <c:majorUnit val="80"/>
        <c:minorUnit val="40"/>
      </c:valAx>
      <c:spPr>
        <a:solidFill>
          <a:schemeClr val="bg1"/>
        </a:solidFill>
        <a:ln w="12700" cap="flat">
          <a:noFill/>
          <a:miter lim="400000"/>
        </a:ln>
        <a:effectLst/>
      </c:spPr>
    </c:plotArea>
    <c:plotVisOnly val="1"/>
    <c:dispBlanksAs val="gap"/>
    <c:showDLblsOverMax val="1"/>
  </c:chart>
  <c:spPr>
    <a:solidFill>
      <a:schemeClr val="bg1"/>
    </a:solid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BD5CDE7A-F349-4DD6-AE08-94253B91A377}" type="datetimeFigureOut">
              <a:rPr lang="en-GB" smtClean="0"/>
              <a:t>10/05/2023</a:t>
            </a:fld>
            <a:endParaRPr lang="en-GB"/>
          </a:p>
        </p:txBody>
      </p:sp>
      <p:sp>
        <p:nvSpPr>
          <p:cNvPr id="4" name="Footer Placeholder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0C7E0384-14C8-4070-B0CA-46F33A60D751}" type="slidenum">
              <a:rPr lang="en-GB" smtClean="0"/>
              <a:t>‹#›</a:t>
            </a:fld>
            <a:endParaRPr lang="en-GB"/>
          </a:p>
        </p:txBody>
      </p:sp>
    </p:spTree>
    <p:extLst>
      <p:ext uri="{BB962C8B-B14F-4D97-AF65-F5344CB8AC3E}">
        <p14:creationId xmlns:p14="http://schemas.microsoft.com/office/powerpoint/2010/main" val="291326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DE11550E-02AB-3444-ACA7-557604EECCE1}" type="datetimeFigureOut">
              <a:rPr lang="en-GB" smtClean="0"/>
              <a:t>10/05/2023</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50D9B9BD-A099-3541-A743-49318701A305}" type="slidenum">
              <a:rPr lang="en-GB" smtClean="0"/>
              <a:t>‹#›</a:t>
            </a:fld>
            <a:endParaRPr lang="en-GB"/>
          </a:p>
        </p:txBody>
      </p:sp>
    </p:spTree>
    <p:extLst>
      <p:ext uri="{BB962C8B-B14F-4D97-AF65-F5344CB8AC3E}">
        <p14:creationId xmlns:p14="http://schemas.microsoft.com/office/powerpoint/2010/main" val="174461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0D9B9BD-A099-3541-A743-49318701A305}" type="slidenum">
              <a:rPr lang="en-GB" smtClean="0"/>
              <a:t>1</a:t>
            </a:fld>
            <a:endParaRPr lang="en-GB"/>
          </a:p>
        </p:txBody>
      </p:sp>
    </p:spTree>
    <p:extLst>
      <p:ext uri="{BB962C8B-B14F-4D97-AF65-F5344CB8AC3E}">
        <p14:creationId xmlns:p14="http://schemas.microsoft.com/office/powerpoint/2010/main" val="698311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9B9BD-A099-3541-A743-49318701A305}" type="slidenum">
              <a:rPr lang="en-GB" smtClean="0"/>
              <a:t>25</a:t>
            </a:fld>
            <a:endParaRPr lang="en-GB"/>
          </a:p>
        </p:txBody>
      </p:sp>
    </p:spTree>
    <p:extLst>
      <p:ext uri="{BB962C8B-B14F-4D97-AF65-F5344CB8AC3E}">
        <p14:creationId xmlns:p14="http://schemas.microsoft.com/office/powerpoint/2010/main" val="307782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9B9BD-A099-3541-A743-49318701A305}" type="slidenum">
              <a:rPr lang="en-GB" smtClean="0"/>
              <a:t>28</a:t>
            </a:fld>
            <a:endParaRPr lang="en-GB"/>
          </a:p>
        </p:txBody>
      </p:sp>
    </p:spTree>
    <p:extLst>
      <p:ext uri="{BB962C8B-B14F-4D97-AF65-F5344CB8AC3E}">
        <p14:creationId xmlns:p14="http://schemas.microsoft.com/office/powerpoint/2010/main" val="399360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ECB95E-B7E6-854B-8AFE-5ECD8E0360D4}" type="slidenum">
              <a:rPr lang="en-GB" smtClean="0"/>
              <a:t>2</a:t>
            </a:fld>
            <a:endParaRPr lang="en-GB"/>
          </a:p>
        </p:txBody>
      </p:sp>
    </p:spTree>
    <p:extLst>
      <p:ext uri="{BB962C8B-B14F-4D97-AF65-F5344CB8AC3E}">
        <p14:creationId xmlns:p14="http://schemas.microsoft.com/office/powerpoint/2010/main" val="402371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6</a:t>
            </a:fld>
            <a:endParaRPr lang="en-GB"/>
          </a:p>
        </p:txBody>
      </p:sp>
    </p:spTree>
    <p:extLst>
      <p:ext uri="{BB962C8B-B14F-4D97-AF65-F5344CB8AC3E}">
        <p14:creationId xmlns:p14="http://schemas.microsoft.com/office/powerpoint/2010/main" val="325071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881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12</a:t>
            </a:fld>
            <a:endParaRPr lang="en-GB"/>
          </a:p>
        </p:txBody>
      </p:sp>
    </p:spTree>
    <p:extLst>
      <p:ext uri="{BB962C8B-B14F-4D97-AF65-F5344CB8AC3E}">
        <p14:creationId xmlns:p14="http://schemas.microsoft.com/office/powerpoint/2010/main" val="263818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13</a:t>
            </a:fld>
            <a:endParaRPr lang="en-GB"/>
          </a:p>
        </p:txBody>
      </p:sp>
    </p:spTree>
    <p:extLst>
      <p:ext uri="{BB962C8B-B14F-4D97-AF65-F5344CB8AC3E}">
        <p14:creationId xmlns:p14="http://schemas.microsoft.com/office/powerpoint/2010/main" val="410221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9B9BD-A099-3541-A743-49318701A305}" type="slidenum">
              <a:rPr lang="en-GB" smtClean="0"/>
              <a:t>14</a:t>
            </a:fld>
            <a:endParaRPr lang="en-GB"/>
          </a:p>
        </p:txBody>
      </p:sp>
    </p:spTree>
    <p:extLst>
      <p:ext uri="{BB962C8B-B14F-4D97-AF65-F5344CB8AC3E}">
        <p14:creationId xmlns:p14="http://schemas.microsoft.com/office/powerpoint/2010/main" val="39495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16</a:t>
            </a:fld>
            <a:endParaRPr lang="en-GB"/>
          </a:p>
        </p:txBody>
      </p:sp>
    </p:spTree>
    <p:extLst>
      <p:ext uri="{BB962C8B-B14F-4D97-AF65-F5344CB8AC3E}">
        <p14:creationId xmlns:p14="http://schemas.microsoft.com/office/powerpoint/2010/main" val="3230765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9B9BD-A099-3541-A743-49318701A305}" type="slidenum">
              <a:rPr lang="en-GB" smtClean="0"/>
              <a:t>17</a:t>
            </a:fld>
            <a:endParaRPr lang="en-GB"/>
          </a:p>
        </p:txBody>
      </p:sp>
    </p:spTree>
    <p:extLst>
      <p:ext uri="{BB962C8B-B14F-4D97-AF65-F5344CB8AC3E}">
        <p14:creationId xmlns:p14="http://schemas.microsoft.com/office/powerpoint/2010/main" val="1759563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307431"/>
            <a:ext cx="6858000" cy="325041"/>
          </a:xfrm>
        </p:spPr>
        <p:txBody>
          <a:bodyPr anchor="b">
            <a:normAutofit/>
          </a:bodyPr>
          <a:lstStyle>
            <a:lvl1pPr algn="l">
              <a:defRPr sz="1500">
                <a:solidFill>
                  <a:srgbClr val="3E97D3"/>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86062"/>
            <a:ext cx="6858000" cy="1328738"/>
          </a:xfrm>
        </p:spPr>
        <p:txBody>
          <a:bodyPr>
            <a:noAutofit/>
          </a:bodyPr>
          <a:lstStyle>
            <a:lvl1pPr marL="0" indent="0" algn="l">
              <a:buNone/>
              <a:defRPr sz="4500">
                <a:solidFill>
                  <a:srgbClr val="3654A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cxnSp>
        <p:nvCxnSpPr>
          <p:cNvPr id="7" name="Straight Connector 6"/>
          <p:cNvCxnSpPr/>
          <p:nvPr userDrawn="1"/>
        </p:nvCxnSpPr>
        <p:spPr>
          <a:xfrm>
            <a:off x="1143000" y="2694074"/>
            <a:ext cx="6858000" cy="0"/>
          </a:xfrm>
          <a:prstGeom prst="line">
            <a:avLst/>
          </a:prstGeom>
          <a:ln w="38100">
            <a:solidFill>
              <a:srgbClr val="3A53A1"/>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10;&#10;Description automatically generated with medium confidence">
            <a:extLst>
              <a:ext uri="{FF2B5EF4-FFF2-40B4-BE49-F238E27FC236}">
                <a16:creationId xmlns:a16="http://schemas.microsoft.com/office/drawing/2014/main" id="{0BB5FB8B-7AF7-B0A4-3E64-C26CC51C1589}"/>
              </a:ext>
            </a:extLst>
          </p:cNvPr>
          <p:cNvPicPr>
            <a:picLocks noChangeAspect="1"/>
          </p:cNvPicPr>
          <p:nvPr userDrawn="1"/>
        </p:nvPicPr>
        <p:blipFill>
          <a:blip r:embed="rId2"/>
          <a:stretch>
            <a:fillRect/>
          </a:stretch>
        </p:blipFill>
        <p:spPr>
          <a:xfrm>
            <a:off x="463551" y="254314"/>
            <a:ext cx="3207914" cy="170994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pic>
        <p:nvPicPr>
          <p:cNvPr id="4" name="Bild 6" descr="hg neutral.png"/>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288925" y="-5954"/>
            <a:ext cx="9721850" cy="515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hasCustomPrompt="1"/>
          </p:nvPr>
        </p:nvSpPr>
        <p:spPr>
          <a:xfrm>
            <a:off x="457200" y="965599"/>
            <a:ext cx="8229600" cy="3434952"/>
          </a:xfrm>
        </p:spPr>
        <p:txBody>
          <a:bodyPr/>
          <a:lstStyle>
            <a:lvl1pPr>
              <a:defRPr>
                <a:solidFill>
                  <a:srgbClr val="003478"/>
                </a:solidFill>
              </a:defRPr>
            </a:lvl1pPr>
            <a:lvl2pPr>
              <a:defRPr>
                <a:solidFill>
                  <a:srgbClr val="003478"/>
                </a:solidFill>
              </a:defRPr>
            </a:lvl2pPr>
            <a:lvl3pPr>
              <a:defRPr>
                <a:solidFill>
                  <a:srgbClr val="85C714"/>
                </a:solidFill>
              </a:defRPr>
            </a:lvl3pPr>
            <a:lvl4pPr>
              <a:defRPr>
                <a:solidFill>
                  <a:schemeClr val="tx2">
                    <a:lumMod val="50000"/>
                  </a:schemeClr>
                </a:solidFill>
              </a:defRPr>
            </a:lvl4pPr>
            <a:lvl5pPr>
              <a:defRPr>
                <a:solidFill>
                  <a:schemeClr val="tx2">
                    <a:lumMod val="50000"/>
                  </a:schemeClr>
                </a:solidFill>
              </a:defRPr>
            </a:lvl5pPr>
          </a:lstStyle>
          <a:p>
            <a:pPr lvl="0"/>
            <a:r>
              <a:rPr lang="de-DE" dirty="0"/>
              <a:t>Mastertextformat bearbeiten</a:t>
            </a:r>
          </a:p>
          <a:p>
            <a:pPr lvl="1"/>
            <a:r>
              <a:rPr lang="de-DE" dirty="0"/>
              <a:t>Zweite Ebene</a:t>
            </a:r>
          </a:p>
          <a:p>
            <a:pPr lvl="2"/>
            <a:r>
              <a:rPr lang="de-DE" dirty="0"/>
              <a:t>Dritte Ebene</a:t>
            </a:r>
          </a:p>
        </p:txBody>
      </p:sp>
      <p:sp>
        <p:nvSpPr>
          <p:cNvPr id="8" name="Titel 1"/>
          <p:cNvSpPr>
            <a:spLocks noGrp="1"/>
          </p:cNvSpPr>
          <p:nvPr>
            <p:ph type="title" hasCustomPrompt="1"/>
          </p:nvPr>
        </p:nvSpPr>
        <p:spPr>
          <a:xfrm>
            <a:off x="457200" y="228602"/>
            <a:ext cx="8229600" cy="502445"/>
          </a:xfrm>
        </p:spPr>
        <p:txBody>
          <a:bodyPr anchor="t"/>
          <a:lstStyle>
            <a:lvl1pPr algn="l">
              <a:spcAft>
                <a:spcPts val="0"/>
              </a:spcAft>
              <a:defRPr sz="2700" b="0" cap="none">
                <a:solidFill>
                  <a:srgbClr val="0CC6DE"/>
                </a:solidFill>
              </a:defRPr>
            </a:lvl1pPr>
          </a:lstStyle>
          <a:p>
            <a:r>
              <a:rPr lang="de-DE" dirty="0"/>
              <a:t>Mastertitelformat bearbeiten</a:t>
            </a:r>
          </a:p>
        </p:txBody>
      </p:sp>
      <p:sp>
        <p:nvSpPr>
          <p:cNvPr id="9" name="Foliennummernplatzhalter 3"/>
          <p:cNvSpPr>
            <a:spLocks noGrp="1"/>
          </p:cNvSpPr>
          <p:nvPr>
            <p:ph type="sldNum" sz="quarter" idx="4"/>
          </p:nvPr>
        </p:nvSpPr>
        <p:spPr>
          <a:xfrm>
            <a:off x="6619056" y="4767264"/>
            <a:ext cx="2057400" cy="273844"/>
          </a:xfrm>
          <a:prstGeom prst="rect">
            <a:avLst/>
          </a:prstGeom>
        </p:spPr>
        <p:txBody>
          <a:bodyPr vert="horz" lIns="91440" tIns="45720" rIns="91440" bIns="45720" rtlCol="0" anchor="ctr"/>
          <a:lstStyle>
            <a:lvl1pPr algn="r">
              <a:defRPr sz="900">
                <a:solidFill>
                  <a:srgbClr val="003478"/>
                </a:solidFill>
              </a:defRPr>
            </a:lvl1pPr>
          </a:lstStyle>
          <a:p>
            <a:fld id="{37E3BC05-FAFE-4AC8-BE3C-DB615240BD44}" type="slidenum">
              <a:rPr lang="de-DE" smtClean="0"/>
              <a:pPr/>
              <a:t>‹#›</a:t>
            </a:fld>
            <a:endParaRPr lang="de-DE" dirty="0"/>
          </a:p>
        </p:txBody>
      </p:sp>
      <p:pic>
        <p:nvPicPr>
          <p:cNvPr id="10" name="Bild 8" descr="mc-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60145" y="4793224"/>
            <a:ext cx="743000" cy="22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9" descr="ipogg.png"/>
          <p:cNvPicPr>
            <a:picLocks noChangeAspect="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6457950" y="4785098"/>
            <a:ext cx="432990" cy="23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umsplatzhalter 1"/>
          <p:cNvSpPr>
            <a:spLocks noGrp="1"/>
          </p:cNvSpPr>
          <p:nvPr>
            <p:ph type="dt" sz="half" idx="2"/>
          </p:nvPr>
        </p:nvSpPr>
        <p:spPr>
          <a:xfrm>
            <a:off x="467544" y="4767264"/>
            <a:ext cx="2057400" cy="273844"/>
          </a:xfrm>
          <a:prstGeom prst="rect">
            <a:avLst/>
          </a:prstGeom>
        </p:spPr>
        <p:txBody>
          <a:bodyPr vert="horz" lIns="91440" tIns="45720" rIns="91440" bIns="45720" rtlCol="0" anchor="ctr"/>
          <a:lstStyle>
            <a:lvl1pPr algn="l">
              <a:defRPr sz="900">
                <a:solidFill>
                  <a:srgbClr val="003478"/>
                </a:solidFill>
              </a:defRPr>
            </a:lvl1pPr>
          </a:lstStyle>
          <a:p>
            <a:r>
              <a:rPr lang="de-DE"/>
              <a:t>10.05.2023</a:t>
            </a:r>
            <a:endParaRPr lang="de-DE" dirty="0"/>
          </a:p>
        </p:txBody>
      </p:sp>
      <p:sp>
        <p:nvSpPr>
          <p:cNvPr id="13" name="Fußzeilenplatzhalter 2"/>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rgbClr val="003478"/>
                </a:solidFill>
              </a:defRPr>
            </a:lvl1pPr>
          </a:lstStyle>
          <a:p>
            <a:r>
              <a:rPr lang="de-DE"/>
              <a:t>IMC SG report</a:t>
            </a:r>
            <a:endParaRPr lang="de-DE" dirty="0"/>
          </a:p>
        </p:txBody>
      </p:sp>
    </p:spTree>
    <p:extLst>
      <p:ext uri="{BB962C8B-B14F-4D97-AF65-F5344CB8AC3E}">
        <p14:creationId xmlns:p14="http://schemas.microsoft.com/office/powerpoint/2010/main" val="79533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7267" y="264319"/>
            <a:ext cx="6945583" cy="607727"/>
          </a:xfrm>
        </p:spPr>
        <p:txBody>
          <a:bodyPr>
            <a:normAutofit/>
          </a:bodyPr>
          <a:lstStyle>
            <a:lvl1pPr>
              <a:defRPr sz="2800">
                <a:solidFill>
                  <a:srgbClr val="3A53A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17769" y="905934"/>
            <a:ext cx="8465079" cy="3603414"/>
          </a:xfrm>
        </p:spPr>
        <p:txBody>
          <a:bodyPr/>
          <a:lstStyle>
            <a:lvl1pPr>
              <a:defRPr sz="1800">
                <a:solidFill>
                  <a:srgbClr val="3A53A1"/>
                </a:solidFill>
                <a:latin typeface="Arial" charset="0"/>
                <a:ea typeface="Arial" charset="0"/>
                <a:cs typeface="Arial" charset="0"/>
              </a:defRPr>
            </a:lvl1pPr>
            <a:lvl2pPr>
              <a:defRPr sz="1500">
                <a:solidFill>
                  <a:srgbClr val="3E97D3"/>
                </a:solidFill>
                <a:latin typeface="Arial" charset="0"/>
                <a:ea typeface="Arial" charset="0"/>
                <a:cs typeface="Arial" charset="0"/>
              </a:defRPr>
            </a:lvl2pPr>
            <a:lvl3pPr>
              <a:defRPr sz="1350">
                <a:solidFill>
                  <a:srgbClr val="C71C67"/>
                </a:solidFill>
                <a:latin typeface="Arial" charset="0"/>
                <a:ea typeface="Arial" charset="0"/>
                <a:cs typeface="Arial" charset="0"/>
              </a:defRPr>
            </a:lvl3pPr>
            <a:lvl4pPr>
              <a:defRPr sz="1200">
                <a:solidFill>
                  <a:srgbClr val="B3C30E"/>
                </a:solidFill>
                <a:latin typeface="Arial" charset="0"/>
                <a:ea typeface="Arial" charset="0"/>
                <a:cs typeface="Arial" charset="0"/>
              </a:defRPr>
            </a:lvl4pPr>
            <a:lvl5pPr>
              <a:defRPr sz="1050">
                <a:solidFill>
                  <a:srgbClr val="3A53A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797555" y="4590327"/>
            <a:ext cx="3985290" cy="223070"/>
          </a:xfrm>
          <a:prstGeom prst="rect">
            <a:avLst/>
          </a:prstGeom>
        </p:spPr>
        <p:txBody>
          <a:bodyPr/>
          <a:lstStyle>
            <a:lvl1pPr algn="r">
              <a:defRPr sz="900">
                <a:solidFill>
                  <a:schemeClr val="accent1"/>
                </a:solidFill>
              </a:defRPr>
            </a:lvl1pPr>
          </a:lstStyle>
          <a:p>
            <a:r>
              <a:rPr lang="de-CH"/>
              <a:t>The International Particle Physics Outreach Group</a:t>
            </a:r>
            <a:endParaRPr lang="en-GB" dirty="0"/>
          </a:p>
        </p:txBody>
      </p:sp>
      <p:sp>
        <p:nvSpPr>
          <p:cNvPr id="5" name="Footer Placeholder 4"/>
          <p:cNvSpPr>
            <a:spLocks noGrp="1"/>
          </p:cNvSpPr>
          <p:nvPr>
            <p:ph type="ftr" sz="quarter" idx="11"/>
          </p:nvPr>
        </p:nvSpPr>
        <p:spPr>
          <a:xfrm>
            <a:off x="745593" y="4594100"/>
            <a:ext cx="3985290" cy="223070"/>
          </a:xfrm>
          <a:prstGeom prst="rect">
            <a:avLst/>
          </a:prstGeom>
        </p:spPr>
        <p:txBody>
          <a:bodyPr/>
          <a:lstStyle>
            <a:lvl1pPr algn="l">
              <a:defRPr sz="900">
                <a:solidFill>
                  <a:schemeClr val="accent1"/>
                </a:solidFill>
              </a:defRPr>
            </a:lvl1pPr>
          </a:lstStyle>
          <a:p>
            <a:r>
              <a:rPr lang="en-GB"/>
              <a:t>S. Goldfarb, APS Meeting, Minneapolis MN USA, 16 April 2023</a:t>
            </a:r>
            <a:endParaRPr lang="en-GB" dirty="0"/>
          </a:p>
        </p:txBody>
      </p:sp>
      <p:sp>
        <p:nvSpPr>
          <p:cNvPr id="6" name="Slide Number Placeholder 5"/>
          <p:cNvSpPr>
            <a:spLocks noGrp="1"/>
          </p:cNvSpPr>
          <p:nvPr>
            <p:ph type="sldNum" sz="quarter" idx="12"/>
          </p:nvPr>
        </p:nvSpPr>
        <p:spPr>
          <a:xfrm>
            <a:off x="317768" y="4589075"/>
            <a:ext cx="361154" cy="223070"/>
          </a:xfrm>
          <a:prstGeom prst="rect">
            <a:avLst/>
          </a:prstGeom>
        </p:spPr>
        <p:txBody>
          <a:bodyPr/>
          <a:lstStyle>
            <a:lvl1pPr algn="l">
              <a:defRPr sz="900">
                <a:solidFill>
                  <a:schemeClr val="accent1"/>
                </a:solidFill>
              </a:defRPr>
            </a:lvl1pPr>
          </a:lstStyle>
          <a:p>
            <a:fld id="{8DE9D450-AD3B-A24D-8A95-F027C5FCDEC4}" type="slidenum">
              <a:rPr lang="en-GB" smtClean="0"/>
              <a:pPr/>
              <a:t>‹#›</a:t>
            </a:fld>
            <a:r>
              <a:rPr lang="en-GB"/>
              <a:t> </a:t>
            </a:r>
            <a:endParaRPr lang="en-GB" dirty="0"/>
          </a:p>
        </p:txBody>
      </p:sp>
      <p:cxnSp>
        <p:nvCxnSpPr>
          <p:cNvPr id="8" name="Straight Connector 7"/>
          <p:cNvCxnSpPr>
            <a:cxnSpLocks/>
          </p:cNvCxnSpPr>
          <p:nvPr userDrawn="1"/>
        </p:nvCxnSpPr>
        <p:spPr>
          <a:xfrm flipV="1">
            <a:off x="317768" y="4543271"/>
            <a:ext cx="8465079" cy="16906"/>
          </a:xfrm>
          <a:prstGeom prst="line">
            <a:avLst/>
          </a:prstGeom>
          <a:ln w="25400">
            <a:solidFill>
              <a:srgbClr val="3A53A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userDrawn="1"/>
        </p:nvCxnSpPr>
        <p:spPr>
          <a:xfrm>
            <a:off x="1837267" y="824011"/>
            <a:ext cx="6945583" cy="0"/>
          </a:xfrm>
          <a:prstGeom prst="line">
            <a:avLst/>
          </a:prstGeom>
          <a:ln w="38100">
            <a:solidFill>
              <a:srgbClr val="3A53A1"/>
            </a:solidFill>
          </a:ln>
        </p:spPr>
        <p:style>
          <a:lnRef idx="1">
            <a:schemeClr val="accent1"/>
          </a:lnRef>
          <a:fillRef idx="0">
            <a:schemeClr val="accent1"/>
          </a:fillRef>
          <a:effectRef idx="0">
            <a:schemeClr val="accent1"/>
          </a:effectRef>
          <a:fontRef idx="minor">
            <a:schemeClr val="tx1"/>
          </a:fontRef>
        </p:style>
      </p:cxnSp>
      <p:pic>
        <p:nvPicPr>
          <p:cNvPr id="13" name="2021_IPPOG_design.png" descr="2021_IPPOG_design.png">
            <a:extLst>
              <a:ext uri="{FF2B5EF4-FFF2-40B4-BE49-F238E27FC236}">
                <a16:creationId xmlns:a16="http://schemas.microsoft.com/office/drawing/2014/main" id="{18A2EA7C-415C-C94B-9B88-048033F58C80}"/>
              </a:ext>
            </a:extLst>
          </p:cNvPr>
          <p:cNvPicPr>
            <a:picLocks noChangeAspect="1"/>
          </p:cNvPicPr>
          <p:nvPr userDrawn="1"/>
        </p:nvPicPr>
        <p:blipFill>
          <a:blip r:embed="rId2"/>
          <a:srcRect t="276" b="276"/>
          <a:stretch>
            <a:fillRect/>
          </a:stretch>
        </p:blipFill>
        <p:spPr>
          <a:xfrm>
            <a:off x="0" y="4812144"/>
            <a:ext cx="9144000" cy="331355"/>
          </a:xfrm>
          <a:prstGeom prst="rect">
            <a:avLst/>
          </a:prstGeom>
          <a:ln w="12700">
            <a:miter lim="400000"/>
          </a:ln>
        </p:spPr>
      </p:pic>
      <p:pic>
        <p:nvPicPr>
          <p:cNvPr id="10" name="Picture 9" descr="Graphical user interface&#10;&#10;Description automatically generated with medium confidence">
            <a:extLst>
              <a:ext uri="{FF2B5EF4-FFF2-40B4-BE49-F238E27FC236}">
                <a16:creationId xmlns:a16="http://schemas.microsoft.com/office/drawing/2014/main" id="{5157DD18-3257-D918-851A-F7BFA18094C6}"/>
              </a:ext>
            </a:extLst>
          </p:cNvPr>
          <p:cNvPicPr>
            <a:picLocks noChangeAspect="1"/>
          </p:cNvPicPr>
          <p:nvPr userDrawn="1"/>
        </p:nvPicPr>
        <p:blipFill>
          <a:blip r:embed="rId3"/>
          <a:stretch>
            <a:fillRect/>
          </a:stretch>
        </p:blipFill>
        <p:spPr>
          <a:xfrm>
            <a:off x="317768" y="171632"/>
            <a:ext cx="1392499" cy="74225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7769" y="1077233"/>
            <a:ext cx="4153697" cy="3335995"/>
          </a:xfrm>
        </p:spPr>
        <p:txBody>
          <a:bodyPr/>
          <a:lstStyle>
            <a:lvl1pPr>
              <a:defRPr sz="1800"/>
            </a:lvl1pPr>
            <a:lvl2pPr>
              <a:defRPr sz="1500"/>
            </a:lvl2pPr>
            <a:lvl3pPr>
              <a:defRPr sz="1350"/>
            </a:lvl3pPr>
            <a:lvl4pPr>
              <a:defRPr sz="12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29152" y="1077233"/>
            <a:ext cx="4153696" cy="3335993"/>
          </a:xfrm>
        </p:spPr>
        <p:txBody>
          <a:bodyPr/>
          <a:lstStyle>
            <a:lvl1pPr>
              <a:defRPr sz="1800"/>
            </a:lvl1pPr>
            <a:lvl2pPr>
              <a:defRPr sz="1500"/>
            </a:lvl2pPr>
            <a:lvl3pPr>
              <a:defRPr sz="1350"/>
            </a:lvl3pPr>
            <a:lvl4pPr>
              <a:defRPr sz="120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itle 1">
            <a:extLst>
              <a:ext uri="{FF2B5EF4-FFF2-40B4-BE49-F238E27FC236}">
                <a16:creationId xmlns:a16="http://schemas.microsoft.com/office/drawing/2014/main" id="{A5AEEFF2-0A69-A34D-9328-7C7C842B2418}"/>
              </a:ext>
            </a:extLst>
          </p:cNvPr>
          <p:cNvSpPr>
            <a:spLocks noGrp="1"/>
          </p:cNvSpPr>
          <p:nvPr>
            <p:ph type="title"/>
          </p:nvPr>
        </p:nvSpPr>
        <p:spPr>
          <a:xfrm>
            <a:off x="1158851" y="264319"/>
            <a:ext cx="7623999" cy="611866"/>
          </a:xfrm>
        </p:spPr>
        <p:txBody>
          <a:bodyPr/>
          <a:lstStyle>
            <a:lvl1pPr>
              <a:defRPr>
                <a:solidFill>
                  <a:srgbClr val="3A53A1"/>
                </a:solidFill>
              </a:defRPr>
            </a:lvl1pPr>
          </a:lstStyle>
          <a:p>
            <a:r>
              <a:rPr lang="en-US" dirty="0"/>
              <a:t>Click to edit Master title style</a:t>
            </a:r>
            <a:endParaRPr lang="en-GB" dirty="0"/>
          </a:p>
        </p:txBody>
      </p:sp>
      <p:cxnSp>
        <p:nvCxnSpPr>
          <p:cNvPr id="21" name="Straight Connector 20">
            <a:extLst>
              <a:ext uri="{FF2B5EF4-FFF2-40B4-BE49-F238E27FC236}">
                <a16:creationId xmlns:a16="http://schemas.microsoft.com/office/drawing/2014/main" id="{7FBC278F-037C-BA41-861B-E50F28B8B7AA}"/>
              </a:ext>
            </a:extLst>
          </p:cNvPr>
          <p:cNvCxnSpPr>
            <a:cxnSpLocks/>
          </p:cNvCxnSpPr>
          <p:nvPr userDrawn="1"/>
        </p:nvCxnSpPr>
        <p:spPr>
          <a:xfrm flipV="1">
            <a:off x="1158850" y="958033"/>
            <a:ext cx="7623999" cy="1"/>
          </a:xfrm>
          <a:prstGeom prst="line">
            <a:avLst/>
          </a:prstGeom>
          <a:ln w="38100">
            <a:solidFill>
              <a:srgbClr val="3A53A1"/>
            </a:solidFill>
          </a:ln>
        </p:spPr>
        <p:style>
          <a:lnRef idx="1">
            <a:schemeClr val="accent1"/>
          </a:lnRef>
          <a:fillRef idx="0">
            <a:schemeClr val="accent1"/>
          </a:fillRef>
          <a:effectRef idx="0">
            <a:schemeClr val="accent1"/>
          </a:effectRef>
          <a:fontRef idx="minor">
            <a:schemeClr val="tx1"/>
          </a:fontRef>
        </p:style>
      </p:cxnSp>
      <p:pic>
        <p:nvPicPr>
          <p:cNvPr id="22" name="Picture 21" descr="Logo, icon&#10;&#10;Description automatically generated with medium confidence">
            <a:extLst>
              <a:ext uri="{FF2B5EF4-FFF2-40B4-BE49-F238E27FC236}">
                <a16:creationId xmlns:a16="http://schemas.microsoft.com/office/drawing/2014/main" id="{F32CE339-7863-A94E-AC28-5AD07E991E44}"/>
              </a:ext>
            </a:extLst>
          </p:cNvPr>
          <p:cNvPicPr>
            <a:picLocks noChangeAspect="1"/>
          </p:cNvPicPr>
          <p:nvPr userDrawn="1"/>
        </p:nvPicPr>
        <p:blipFill>
          <a:blip r:embed="rId2"/>
          <a:stretch>
            <a:fillRect/>
          </a:stretch>
        </p:blipFill>
        <p:spPr>
          <a:xfrm>
            <a:off x="345781" y="166797"/>
            <a:ext cx="860611" cy="860611"/>
          </a:xfrm>
          <a:prstGeom prst="rect">
            <a:avLst/>
          </a:prstGeom>
        </p:spPr>
      </p:pic>
      <p:sp>
        <p:nvSpPr>
          <p:cNvPr id="13" name="Date Placeholder 3">
            <a:extLst>
              <a:ext uri="{FF2B5EF4-FFF2-40B4-BE49-F238E27FC236}">
                <a16:creationId xmlns:a16="http://schemas.microsoft.com/office/drawing/2014/main" id="{22AE8F20-6892-1B47-8E96-E0A6F505EAB9}"/>
              </a:ext>
            </a:extLst>
          </p:cNvPr>
          <p:cNvSpPr>
            <a:spLocks noGrp="1"/>
          </p:cNvSpPr>
          <p:nvPr>
            <p:ph type="dt" sz="half" idx="10"/>
          </p:nvPr>
        </p:nvSpPr>
        <p:spPr>
          <a:xfrm>
            <a:off x="4797555" y="4590327"/>
            <a:ext cx="3985290" cy="223070"/>
          </a:xfrm>
          <a:prstGeom prst="rect">
            <a:avLst/>
          </a:prstGeom>
        </p:spPr>
        <p:txBody>
          <a:bodyPr/>
          <a:lstStyle>
            <a:lvl1pPr algn="r">
              <a:defRPr sz="900">
                <a:solidFill>
                  <a:schemeClr val="accent1"/>
                </a:solidFill>
              </a:defRPr>
            </a:lvl1pPr>
          </a:lstStyle>
          <a:p>
            <a:r>
              <a:rPr lang="de-CH"/>
              <a:t>The International Particle Physics Outreach Group</a:t>
            </a:r>
            <a:endParaRPr lang="en-GB" dirty="0"/>
          </a:p>
        </p:txBody>
      </p:sp>
      <p:sp>
        <p:nvSpPr>
          <p:cNvPr id="14" name="Footer Placeholder 4">
            <a:extLst>
              <a:ext uri="{FF2B5EF4-FFF2-40B4-BE49-F238E27FC236}">
                <a16:creationId xmlns:a16="http://schemas.microsoft.com/office/drawing/2014/main" id="{4B27577F-4C96-354A-A41A-B8FDEE280D8F}"/>
              </a:ext>
            </a:extLst>
          </p:cNvPr>
          <p:cNvSpPr>
            <a:spLocks noGrp="1"/>
          </p:cNvSpPr>
          <p:nvPr>
            <p:ph type="ftr" sz="quarter" idx="11"/>
          </p:nvPr>
        </p:nvSpPr>
        <p:spPr>
          <a:xfrm>
            <a:off x="745593" y="4594100"/>
            <a:ext cx="3985290" cy="223070"/>
          </a:xfrm>
          <a:prstGeom prst="rect">
            <a:avLst/>
          </a:prstGeom>
        </p:spPr>
        <p:txBody>
          <a:bodyPr/>
          <a:lstStyle>
            <a:lvl1pPr algn="l">
              <a:defRPr sz="900">
                <a:solidFill>
                  <a:schemeClr val="accent1"/>
                </a:solidFill>
              </a:defRPr>
            </a:lvl1pPr>
          </a:lstStyle>
          <a:p>
            <a:r>
              <a:rPr lang="en-GB"/>
              <a:t>S. Goldfarb, APS Meeting, Minneapolis MN USA, 16 April 2023</a:t>
            </a:r>
            <a:endParaRPr lang="en-GB" dirty="0"/>
          </a:p>
        </p:txBody>
      </p:sp>
      <p:sp>
        <p:nvSpPr>
          <p:cNvPr id="15" name="Slide Number Placeholder 5">
            <a:extLst>
              <a:ext uri="{FF2B5EF4-FFF2-40B4-BE49-F238E27FC236}">
                <a16:creationId xmlns:a16="http://schemas.microsoft.com/office/drawing/2014/main" id="{5A29B207-80BA-EF4D-BECC-53F41375EF35}"/>
              </a:ext>
            </a:extLst>
          </p:cNvPr>
          <p:cNvSpPr>
            <a:spLocks noGrp="1"/>
          </p:cNvSpPr>
          <p:nvPr>
            <p:ph type="sldNum" sz="quarter" idx="12"/>
          </p:nvPr>
        </p:nvSpPr>
        <p:spPr>
          <a:xfrm>
            <a:off x="317768" y="4589075"/>
            <a:ext cx="361154" cy="223070"/>
          </a:xfrm>
          <a:prstGeom prst="rect">
            <a:avLst/>
          </a:prstGeom>
        </p:spPr>
        <p:txBody>
          <a:bodyPr/>
          <a:lstStyle>
            <a:lvl1pPr algn="l">
              <a:defRPr sz="900">
                <a:solidFill>
                  <a:schemeClr val="accent1"/>
                </a:solidFill>
              </a:defRPr>
            </a:lvl1pPr>
          </a:lstStyle>
          <a:p>
            <a:fld id="{8DE9D450-AD3B-A24D-8A95-F027C5FCDEC4}" type="slidenum">
              <a:rPr lang="en-GB" smtClean="0"/>
              <a:pPr/>
              <a:t>‹#›</a:t>
            </a:fld>
            <a:r>
              <a:rPr lang="en-GB"/>
              <a:t> </a:t>
            </a:r>
            <a:endParaRPr lang="en-GB" dirty="0"/>
          </a:p>
        </p:txBody>
      </p:sp>
      <p:cxnSp>
        <p:nvCxnSpPr>
          <p:cNvPr id="16" name="Straight Connector 15">
            <a:extLst>
              <a:ext uri="{FF2B5EF4-FFF2-40B4-BE49-F238E27FC236}">
                <a16:creationId xmlns:a16="http://schemas.microsoft.com/office/drawing/2014/main" id="{CBFCC13F-C498-AE49-80BE-12D1386660C8}"/>
              </a:ext>
            </a:extLst>
          </p:cNvPr>
          <p:cNvCxnSpPr>
            <a:cxnSpLocks/>
          </p:cNvCxnSpPr>
          <p:nvPr userDrawn="1"/>
        </p:nvCxnSpPr>
        <p:spPr>
          <a:xfrm flipV="1">
            <a:off x="317768" y="4543271"/>
            <a:ext cx="8465079" cy="16906"/>
          </a:xfrm>
          <a:prstGeom prst="line">
            <a:avLst/>
          </a:prstGeom>
          <a:ln w="25400">
            <a:solidFill>
              <a:srgbClr val="3A53A1"/>
            </a:solidFill>
          </a:ln>
        </p:spPr>
        <p:style>
          <a:lnRef idx="1">
            <a:schemeClr val="accent1"/>
          </a:lnRef>
          <a:fillRef idx="0">
            <a:schemeClr val="accent1"/>
          </a:fillRef>
          <a:effectRef idx="0">
            <a:schemeClr val="accent1"/>
          </a:effectRef>
          <a:fontRef idx="minor">
            <a:schemeClr val="tx1"/>
          </a:fontRef>
        </p:style>
      </p:cxnSp>
      <p:pic>
        <p:nvPicPr>
          <p:cNvPr id="23" name="2021_IPPOG_design.png" descr="2021_IPPOG_design.png">
            <a:extLst>
              <a:ext uri="{FF2B5EF4-FFF2-40B4-BE49-F238E27FC236}">
                <a16:creationId xmlns:a16="http://schemas.microsoft.com/office/drawing/2014/main" id="{B0A0D9FF-5761-8540-88A3-821E13458835}"/>
              </a:ext>
            </a:extLst>
          </p:cNvPr>
          <p:cNvPicPr>
            <a:picLocks noChangeAspect="1"/>
          </p:cNvPicPr>
          <p:nvPr userDrawn="1"/>
        </p:nvPicPr>
        <p:blipFill>
          <a:blip r:embed="rId3"/>
          <a:srcRect t="276" b="276"/>
          <a:stretch>
            <a:fillRect/>
          </a:stretch>
        </p:blipFill>
        <p:spPr>
          <a:xfrm>
            <a:off x="0" y="4812144"/>
            <a:ext cx="9144000" cy="331355"/>
          </a:xfrm>
          <a:prstGeom prst="rect">
            <a:avLst/>
          </a:prstGeom>
          <a:ln w="12700">
            <a:miter lim="400000"/>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F079C32-003A-BE43-A71A-8BDF1B86ED8C}"/>
              </a:ext>
            </a:extLst>
          </p:cNvPr>
          <p:cNvSpPr>
            <a:spLocks noGrp="1"/>
          </p:cNvSpPr>
          <p:nvPr>
            <p:ph type="title"/>
          </p:nvPr>
        </p:nvSpPr>
        <p:spPr>
          <a:xfrm>
            <a:off x="1158851" y="264319"/>
            <a:ext cx="7623999" cy="611866"/>
          </a:xfrm>
        </p:spPr>
        <p:txBody>
          <a:bodyPr/>
          <a:lstStyle>
            <a:lvl1pPr>
              <a:defRPr>
                <a:solidFill>
                  <a:srgbClr val="3A53A1"/>
                </a:solidFill>
              </a:defRPr>
            </a:lvl1pPr>
          </a:lstStyle>
          <a:p>
            <a:r>
              <a:rPr lang="en-US" dirty="0"/>
              <a:t>Click to edit Master title style</a:t>
            </a:r>
            <a:endParaRPr lang="en-GB" dirty="0"/>
          </a:p>
        </p:txBody>
      </p:sp>
      <p:cxnSp>
        <p:nvCxnSpPr>
          <p:cNvPr id="18" name="Straight Connector 17">
            <a:extLst>
              <a:ext uri="{FF2B5EF4-FFF2-40B4-BE49-F238E27FC236}">
                <a16:creationId xmlns:a16="http://schemas.microsoft.com/office/drawing/2014/main" id="{CB2FC997-ABED-424B-BBE7-CA1F0D2A75A7}"/>
              </a:ext>
            </a:extLst>
          </p:cNvPr>
          <p:cNvCxnSpPr>
            <a:cxnSpLocks/>
          </p:cNvCxnSpPr>
          <p:nvPr userDrawn="1"/>
        </p:nvCxnSpPr>
        <p:spPr>
          <a:xfrm flipV="1">
            <a:off x="1158850" y="958033"/>
            <a:ext cx="7623999" cy="1"/>
          </a:xfrm>
          <a:prstGeom prst="line">
            <a:avLst/>
          </a:prstGeom>
          <a:ln w="38100">
            <a:solidFill>
              <a:srgbClr val="3A53A1"/>
            </a:solidFill>
          </a:ln>
        </p:spPr>
        <p:style>
          <a:lnRef idx="1">
            <a:schemeClr val="accent1"/>
          </a:lnRef>
          <a:fillRef idx="0">
            <a:schemeClr val="accent1"/>
          </a:fillRef>
          <a:effectRef idx="0">
            <a:schemeClr val="accent1"/>
          </a:effectRef>
          <a:fontRef idx="minor">
            <a:schemeClr val="tx1"/>
          </a:fontRef>
        </p:style>
      </p:cxnSp>
      <p:pic>
        <p:nvPicPr>
          <p:cNvPr id="19" name="Picture 18" descr="Logo, icon&#10;&#10;Description automatically generated with medium confidence">
            <a:extLst>
              <a:ext uri="{FF2B5EF4-FFF2-40B4-BE49-F238E27FC236}">
                <a16:creationId xmlns:a16="http://schemas.microsoft.com/office/drawing/2014/main" id="{CDC6060D-4580-4842-A82A-813489FE750B}"/>
              </a:ext>
            </a:extLst>
          </p:cNvPr>
          <p:cNvPicPr>
            <a:picLocks noChangeAspect="1"/>
          </p:cNvPicPr>
          <p:nvPr userDrawn="1"/>
        </p:nvPicPr>
        <p:blipFill>
          <a:blip r:embed="rId2"/>
          <a:stretch>
            <a:fillRect/>
          </a:stretch>
        </p:blipFill>
        <p:spPr>
          <a:xfrm>
            <a:off x="345781" y="166797"/>
            <a:ext cx="860611" cy="860611"/>
          </a:xfrm>
          <a:prstGeom prst="rect">
            <a:avLst/>
          </a:prstGeom>
        </p:spPr>
      </p:pic>
      <p:sp>
        <p:nvSpPr>
          <p:cNvPr id="10" name="Date Placeholder 3">
            <a:extLst>
              <a:ext uri="{FF2B5EF4-FFF2-40B4-BE49-F238E27FC236}">
                <a16:creationId xmlns:a16="http://schemas.microsoft.com/office/drawing/2014/main" id="{25ED36E6-EEE5-7B42-AAD4-7AA20C3C02F6}"/>
              </a:ext>
            </a:extLst>
          </p:cNvPr>
          <p:cNvSpPr>
            <a:spLocks noGrp="1"/>
          </p:cNvSpPr>
          <p:nvPr>
            <p:ph type="dt" sz="half" idx="10"/>
          </p:nvPr>
        </p:nvSpPr>
        <p:spPr>
          <a:xfrm>
            <a:off x="4797555" y="4590327"/>
            <a:ext cx="3985290" cy="223070"/>
          </a:xfrm>
          <a:prstGeom prst="rect">
            <a:avLst/>
          </a:prstGeom>
        </p:spPr>
        <p:txBody>
          <a:bodyPr/>
          <a:lstStyle>
            <a:lvl1pPr algn="r">
              <a:defRPr sz="900">
                <a:solidFill>
                  <a:schemeClr val="accent1"/>
                </a:solidFill>
              </a:defRPr>
            </a:lvl1pPr>
          </a:lstStyle>
          <a:p>
            <a:r>
              <a:rPr lang="de-CH"/>
              <a:t>The International Particle Physics Outreach Group</a:t>
            </a:r>
            <a:endParaRPr lang="en-GB" dirty="0"/>
          </a:p>
        </p:txBody>
      </p:sp>
      <p:sp>
        <p:nvSpPr>
          <p:cNvPr id="12" name="Footer Placeholder 4">
            <a:extLst>
              <a:ext uri="{FF2B5EF4-FFF2-40B4-BE49-F238E27FC236}">
                <a16:creationId xmlns:a16="http://schemas.microsoft.com/office/drawing/2014/main" id="{E010A3BE-8A32-7E46-A0E8-04121ACE0FA1}"/>
              </a:ext>
            </a:extLst>
          </p:cNvPr>
          <p:cNvSpPr>
            <a:spLocks noGrp="1"/>
          </p:cNvSpPr>
          <p:nvPr>
            <p:ph type="ftr" sz="quarter" idx="11"/>
          </p:nvPr>
        </p:nvSpPr>
        <p:spPr>
          <a:xfrm>
            <a:off x="745593" y="4594100"/>
            <a:ext cx="3985290" cy="223070"/>
          </a:xfrm>
          <a:prstGeom prst="rect">
            <a:avLst/>
          </a:prstGeom>
        </p:spPr>
        <p:txBody>
          <a:bodyPr/>
          <a:lstStyle>
            <a:lvl1pPr algn="l">
              <a:defRPr sz="900">
                <a:solidFill>
                  <a:schemeClr val="accent1"/>
                </a:solidFill>
              </a:defRPr>
            </a:lvl1pPr>
          </a:lstStyle>
          <a:p>
            <a:r>
              <a:rPr lang="en-GB"/>
              <a:t>S. Goldfarb, APS Meeting, Minneapolis MN USA, 16 April 2023</a:t>
            </a:r>
            <a:endParaRPr lang="en-GB" dirty="0"/>
          </a:p>
        </p:txBody>
      </p:sp>
      <p:sp>
        <p:nvSpPr>
          <p:cNvPr id="13" name="Slide Number Placeholder 5">
            <a:extLst>
              <a:ext uri="{FF2B5EF4-FFF2-40B4-BE49-F238E27FC236}">
                <a16:creationId xmlns:a16="http://schemas.microsoft.com/office/drawing/2014/main" id="{80EEF4E1-7DC2-EE47-A288-38DCCA2D5669}"/>
              </a:ext>
            </a:extLst>
          </p:cNvPr>
          <p:cNvSpPr>
            <a:spLocks noGrp="1"/>
          </p:cNvSpPr>
          <p:nvPr>
            <p:ph type="sldNum" sz="quarter" idx="12"/>
          </p:nvPr>
        </p:nvSpPr>
        <p:spPr>
          <a:xfrm>
            <a:off x="317768" y="4589075"/>
            <a:ext cx="361154" cy="223070"/>
          </a:xfrm>
          <a:prstGeom prst="rect">
            <a:avLst/>
          </a:prstGeom>
        </p:spPr>
        <p:txBody>
          <a:bodyPr/>
          <a:lstStyle>
            <a:lvl1pPr algn="l">
              <a:defRPr sz="900">
                <a:solidFill>
                  <a:schemeClr val="accent1"/>
                </a:solidFill>
              </a:defRPr>
            </a:lvl1pPr>
          </a:lstStyle>
          <a:p>
            <a:fld id="{8DE9D450-AD3B-A24D-8A95-F027C5FCDEC4}" type="slidenum">
              <a:rPr lang="en-GB" smtClean="0"/>
              <a:pPr/>
              <a:t>‹#›</a:t>
            </a:fld>
            <a:r>
              <a:rPr lang="en-GB"/>
              <a:t> </a:t>
            </a:r>
            <a:endParaRPr lang="en-GB" dirty="0"/>
          </a:p>
        </p:txBody>
      </p:sp>
      <p:cxnSp>
        <p:nvCxnSpPr>
          <p:cNvPr id="14" name="Straight Connector 13">
            <a:extLst>
              <a:ext uri="{FF2B5EF4-FFF2-40B4-BE49-F238E27FC236}">
                <a16:creationId xmlns:a16="http://schemas.microsoft.com/office/drawing/2014/main" id="{5B8E3FB3-130F-CE4D-9210-FFCC3AF6F340}"/>
              </a:ext>
            </a:extLst>
          </p:cNvPr>
          <p:cNvCxnSpPr>
            <a:cxnSpLocks/>
          </p:cNvCxnSpPr>
          <p:nvPr userDrawn="1"/>
        </p:nvCxnSpPr>
        <p:spPr>
          <a:xfrm flipV="1">
            <a:off x="317768" y="4543271"/>
            <a:ext cx="8465079" cy="16906"/>
          </a:xfrm>
          <a:prstGeom prst="line">
            <a:avLst/>
          </a:prstGeom>
          <a:ln w="25400">
            <a:solidFill>
              <a:srgbClr val="3A53A1"/>
            </a:solidFill>
          </a:ln>
        </p:spPr>
        <p:style>
          <a:lnRef idx="1">
            <a:schemeClr val="accent1"/>
          </a:lnRef>
          <a:fillRef idx="0">
            <a:schemeClr val="accent1"/>
          </a:fillRef>
          <a:effectRef idx="0">
            <a:schemeClr val="accent1"/>
          </a:effectRef>
          <a:fontRef idx="minor">
            <a:schemeClr val="tx1"/>
          </a:fontRef>
        </p:style>
      </p:cxnSp>
      <p:pic>
        <p:nvPicPr>
          <p:cNvPr id="20" name="2021_IPPOG_design.png" descr="2021_IPPOG_design.png">
            <a:extLst>
              <a:ext uri="{FF2B5EF4-FFF2-40B4-BE49-F238E27FC236}">
                <a16:creationId xmlns:a16="http://schemas.microsoft.com/office/drawing/2014/main" id="{474BDF92-3CC6-6746-8F40-4511EC451E3D}"/>
              </a:ext>
            </a:extLst>
          </p:cNvPr>
          <p:cNvPicPr>
            <a:picLocks noChangeAspect="1"/>
          </p:cNvPicPr>
          <p:nvPr userDrawn="1"/>
        </p:nvPicPr>
        <p:blipFill>
          <a:blip r:embed="rId3"/>
          <a:srcRect t="276" b="276"/>
          <a:stretch>
            <a:fillRect/>
          </a:stretch>
        </p:blipFill>
        <p:spPr>
          <a:xfrm>
            <a:off x="0" y="4812144"/>
            <a:ext cx="9144000" cy="331355"/>
          </a:xfrm>
          <a:prstGeom prst="rect">
            <a:avLst/>
          </a:prstGeom>
          <a:ln w="12700">
            <a:miter lim="400000"/>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7AD76F7-3D83-B84A-90EF-F2D757F7507D}"/>
              </a:ext>
            </a:extLst>
          </p:cNvPr>
          <p:cNvSpPr>
            <a:spLocks noGrp="1"/>
          </p:cNvSpPr>
          <p:nvPr>
            <p:ph type="dt" sz="half" idx="10"/>
          </p:nvPr>
        </p:nvSpPr>
        <p:spPr>
          <a:xfrm>
            <a:off x="4797555" y="4590327"/>
            <a:ext cx="3985290" cy="223070"/>
          </a:xfrm>
          <a:prstGeom prst="rect">
            <a:avLst/>
          </a:prstGeom>
        </p:spPr>
        <p:txBody>
          <a:bodyPr/>
          <a:lstStyle>
            <a:lvl1pPr algn="r">
              <a:defRPr sz="900">
                <a:solidFill>
                  <a:schemeClr val="accent1"/>
                </a:solidFill>
              </a:defRPr>
            </a:lvl1pPr>
          </a:lstStyle>
          <a:p>
            <a:r>
              <a:rPr lang="de-CH"/>
              <a:t>The International Particle Physics Outreach Group</a:t>
            </a:r>
            <a:endParaRPr lang="en-GB" dirty="0"/>
          </a:p>
        </p:txBody>
      </p:sp>
      <p:sp>
        <p:nvSpPr>
          <p:cNvPr id="10" name="Footer Placeholder 4">
            <a:extLst>
              <a:ext uri="{FF2B5EF4-FFF2-40B4-BE49-F238E27FC236}">
                <a16:creationId xmlns:a16="http://schemas.microsoft.com/office/drawing/2014/main" id="{4DF22D42-2E72-5C48-8CD7-BFCED03C8CAB}"/>
              </a:ext>
            </a:extLst>
          </p:cNvPr>
          <p:cNvSpPr>
            <a:spLocks noGrp="1"/>
          </p:cNvSpPr>
          <p:nvPr>
            <p:ph type="ftr" sz="quarter" idx="11"/>
          </p:nvPr>
        </p:nvSpPr>
        <p:spPr>
          <a:xfrm>
            <a:off x="745593" y="4594100"/>
            <a:ext cx="3985290" cy="223070"/>
          </a:xfrm>
          <a:prstGeom prst="rect">
            <a:avLst/>
          </a:prstGeom>
        </p:spPr>
        <p:txBody>
          <a:bodyPr/>
          <a:lstStyle>
            <a:lvl1pPr algn="l">
              <a:defRPr sz="900">
                <a:solidFill>
                  <a:schemeClr val="accent1"/>
                </a:solidFill>
              </a:defRPr>
            </a:lvl1pPr>
          </a:lstStyle>
          <a:p>
            <a:r>
              <a:rPr lang="en-GB"/>
              <a:t>S. Goldfarb, APS Meeting, Minneapolis MN USA, 16 April 2023</a:t>
            </a:r>
            <a:endParaRPr lang="en-GB" dirty="0"/>
          </a:p>
        </p:txBody>
      </p:sp>
      <p:sp>
        <p:nvSpPr>
          <p:cNvPr id="11" name="Slide Number Placeholder 5">
            <a:extLst>
              <a:ext uri="{FF2B5EF4-FFF2-40B4-BE49-F238E27FC236}">
                <a16:creationId xmlns:a16="http://schemas.microsoft.com/office/drawing/2014/main" id="{82472DD2-2706-6542-9E05-28D804E8FA55}"/>
              </a:ext>
            </a:extLst>
          </p:cNvPr>
          <p:cNvSpPr>
            <a:spLocks noGrp="1"/>
          </p:cNvSpPr>
          <p:nvPr>
            <p:ph type="sldNum" sz="quarter" idx="12"/>
          </p:nvPr>
        </p:nvSpPr>
        <p:spPr>
          <a:xfrm>
            <a:off x="317768" y="4589075"/>
            <a:ext cx="361154" cy="223070"/>
          </a:xfrm>
          <a:prstGeom prst="rect">
            <a:avLst/>
          </a:prstGeom>
        </p:spPr>
        <p:txBody>
          <a:bodyPr/>
          <a:lstStyle>
            <a:lvl1pPr algn="l">
              <a:defRPr sz="900">
                <a:solidFill>
                  <a:schemeClr val="accent1"/>
                </a:solidFill>
              </a:defRPr>
            </a:lvl1pPr>
          </a:lstStyle>
          <a:p>
            <a:fld id="{8DE9D450-AD3B-A24D-8A95-F027C5FCDEC4}" type="slidenum">
              <a:rPr lang="en-GB" smtClean="0"/>
              <a:pPr/>
              <a:t>‹#›</a:t>
            </a:fld>
            <a:r>
              <a:rPr lang="en-GB"/>
              <a:t> </a:t>
            </a:r>
            <a:endParaRPr lang="en-GB" dirty="0"/>
          </a:p>
        </p:txBody>
      </p:sp>
      <p:cxnSp>
        <p:nvCxnSpPr>
          <p:cNvPr id="12" name="Straight Connector 11">
            <a:extLst>
              <a:ext uri="{FF2B5EF4-FFF2-40B4-BE49-F238E27FC236}">
                <a16:creationId xmlns:a16="http://schemas.microsoft.com/office/drawing/2014/main" id="{0F633585-CAC6-554E-9BC8-52C6D2436322}"/>
              </a:ext>
            </a:extLst>
          </p:cNvPr>
          <p:cNvCxnSpPr>
            <a:cxnSpLocks/>
          </p:cNvCxnSpPr>
          <p:nvPr userDrawn="1"/>
        </p:nvCxnSpPr>
        <p:spPr>
          <a:xfrm flipV="1">
            <a:off x="317768" y="4543271"/>
            <a:ext cx="8465079" cy="16906"/>
          </a:xfrm>
          <a:prstGeom prst="line">
            <a:avLst/>
          </a:prstGeom>
          <a:ln w="25400">
            <a:solidFill>
              <a:srgbClr val="3A53A1"/>
            </a:solidFill>
          </a:ln>
        </p:spPr>
        <p:style>
          <a:lnRef idx="1">
            <a:schemeClr val="accent1"/>
          </a:lnRef>
          <a:fillRef idx="0">
            <a:schemeClr val="accent1"/>
          </a:fillRef>
          <a:effectRef idx="0">
            <a:schemeClr val="accent1"/>
          </a:effectRef>
          <a:fontRef idx="minor">
            <a:schemeClr val="tx1"/>
          </a:fontRef>
        </p:style>
      </p:cxnSp>
      <p:pic>
        <p:nvPicPr>
          <p:cNvPr id="16" name="2021_IPPOG_design.png" descr="2021_IPPOG_design.png">
            <a:extLst>
              <a:ext uri="{FF2B5EF4-FFF2-40B4-BE49-F238E27FC236}">
                <a16:creationId xmlns:a16="http://schemas.microsoft.com/office/drawing/2014/main" id="{BAE55505-06C5-FD49-A733-E8C2D0039726}"/>
              </a:ext>
            </a:extLst>
          </p:cNvPr>
          <p:cNvPicPr>
            <a:picLocks noChangeAspect="1"/>
          </p:cNvPicPr>
          <p:nvPr userDrawn="1"/>
        </p:nvPicPr>
        <p:blipFill>
          <a:blip r:embed="rId2"/>
          <a:srcRect t="276" b="276"/>
          <a:stretch>
            <a:fillRect/>
          </a:stretch>
        </p:blipFill>
        <p:spPr>
          <a:xfrm>
            <a:off x="0" y="4812144"/>
            <a:ext cx="9144000" cy="331355"/>
          </a:xfrm>
          <a:prstGeom prst="rect">
            <a:avLst/>
          </a:prstGeom>
          <a:ln w="12700">
            <a:miter lim="400000"/>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102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14424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5"/>
        <p:cNvGrpSpPr/>
        <p:nvPr/>
      </p:nvGrpSpPr>
      <p:grpSpPr>
        <a:xfrm>
          <a:off x="0" y="0"/>
          <a:ext cx="0" cy="0"/>
          <a:chOff x="0" y="0"/>
          <a:chExt cx="0" cy="0"/>
        </a:xfrm>
      </p:grpSpPr>
      <p:sp>
        <p:nvSpPr>
          <p:cNvPr id="26" name="Google Shape;26;p5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CH"/>
              <a:t>The International Particle Physics Outreach Group</a:t>
            </a:r>
            <a:endParaRPr/>
          </a:p>
        </p:txBody>
      </p:sp>
      <p:sp>
        <p:nvSpPr>
          <p:cNvPr id="28" name="Google Shape;28;p5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S. Goldfarb, APS Meeting, Minneapolis MN USA, 16 April 2023</a:t>
            </a:r>
            <a:endParaRPr/>
          </a:p>
        </p:txBody>
      </p:sp>
      <p:sp>
        <p:nvSpPr>
          <p:cNvPr id="29" name="Google Shape;29;p5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34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37E3BC05-FAFE-4AC8-BE3C-DB615240BD44}" type="slidenum">
              <a:rPr lang="de-DE" smtClean="0"/>
              <a:pPr/>
              <a:t>‹#›</a:t>
            </a:fld>
            <a:endParaRPr lang="de-DE" dirty="0"/>
          </a:p>
        </p:txBody>
      </p:sp>
      <p:sp>
        <p:nvSpPr>
          <p:cNvPr id="4" name="Datumsplatzhalter 3"/>
          <p:cNvSpPr>
            <a:spLocks noGrp="1"/>
          </p:cNvSpPr>
          <p:nvPr>
            <p:ph type="dt" sz="half" idx="11"/>
          </p:nvPr>
        </p:nvSpPr>
        <p:spPr/>
        <p:txBody>
          <a:bodyPr/>
          <a:lstStyle/>
          <a:p>
            <a:r>
              <a:rPr lang="de-DE"/>
              <a:t>10.05.2023</a:t>
            </a:r>
            <a:endParaRPr lang="de-DE" dirty="0"/>
          </a:p>
        </p:txBody>
      </p:sp>
      <p:sp>
        <p:nvSpPr>
          <p:cNvPr id="5" name="Fußzeilenplatzhalter 4"/>
          <p:cNvSpPr>
            <a:spLocks noGrp="1"/>
          </p:cNvSpPr>
          <p:nvPr>
            <p:ph type="ftr" sz="quarter" idx="12"/>
          </p:nvPr>
        </p:nvSpPr>
        <p:spPr/>
        <p:txBody>
          <a:bodyPr/>
          <a:lstStyle/>
          <a:p>
            <a:r>
              <a:rPr lang="de-DE"/>
              <a:t>IMC SG report</a:t>
            </a:r>
            <a:endParaRPr lang="de-DE" dirty="0"/>
          </a:p>
        </p:txBody>
      </p:sp>
      <p:sp>
        <p:nvSpPr>
          <p:cNvPr id="7" name="Textplatzhalter 6"/>
          <p:cNvSpPr>
            <a:spLocks noGrp="1"/>
          </p:cNvSpPr>
          <p:nvPr>
            <p:ph type="body" sz="quarter" idx="13"/>
          </p:nvPr>
        </p:nvSpPr>
        <p:spPr>
          <a:xfrm>
            <a:off x="323850" y="141685"/>
            <a:ext cx="8351838" cy="4563665"/>
          </a:xfrm>
        </p:spPr>
        <p:txBody>
          <a:bodyPr/>
          <a:lstStyle>
            <a:lvl1pPr>
              <a:defRPr sz="1500"/>
            </a:lvl1pPr>
            <a:lvl2pPr>
              <a:defRPr sz="1350"/>
            </a:lvl2pPr>
            <a:lvl3pPr>
              <a:defRPr sz="1200"/>
            </a:lvl3pPr>
            <a:lvl4pPr>
              <a:defRPr sz="1050"/>
            </a:lvl4pPr>
            <a:lvl5pPr>
              <a:defRPr sz="105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1473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3" y="264318"/>
            <a:ext cx="7877175" cy="66556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38175" y="1064419"/>
            <a:ext cx="7867650" cy="35683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186206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 id="2147483684" r:id="rId6"/>
    <p:sldLayoutId id="2147483685" r:id="rId7"/>
    <p:sldLayoutId id="2147483686" r:id="rId8"/>
    <p:sldLayoutId id="2147483687" r:id="rId9"/>
    <p:sldLayoutId id="2147483688" r:id="rId10"/>
  </p:sldLayoutIdLst>
  <p:hf hdr="0"/>
  <p:txStyles>
    <p:titleStyle>
      <a:lvl1pPr algn="l" defTabSz="514350" rtl="0" eaLnBrk="1" latinLnBrk="0" hangingPunct="1">
        <a:lnSpc>
          <a:spcPct val="90000"/>
        </a:lnSpc>
        <a:spcBef>
          <a:spcPct val="0"/>
        </a:spcBef>
        <a:buNone/>
        <a:defRPr sz="2800" kern="1200">
          <a:solidFill>
            <a:srgbClr val="3A53A1"/>
          </a:solidFill>
          <a:latin typeface="Arial" charset="0"/>
          <a:ea typeface="Arial" charset="0"/>
          <a:cs typeface="Arial" charset="0"/>
        </a:defRPr>
      </a:lvl1pPr>
    </p:titleStyle>
    <p:bodyStyle>
      <a:lvl1pPr marL="0" indent="0" algn="l" defTabSz="514350" rtl="0" eaLnBrk="1" latinLnBrk="0" hangingPunct="1">
        <a:lnSpc>
          <a:spcPct val="90000"/>
        </a:lnSpc>
        <a:spcBef>
          <a:spcPts val="563"/>
        </a:spcBef>
        <a:buFont typeface="Arial"/>
        <a:buNone/>
        <a:defRPr sz="2100" kern="1200">
          <a:solidFill>
            <a:srgbClr val="3A53A1"/>
          </a:solidFill>
          <a:latin typeface="Arial" charset="0"/>
          <a:ea typeface="Arial" charset="0"/>
          <a:cs typeface="Arial" charset="0"/>
        </a:defRPr>
      </a:lvl1pPr>
      <a:lvl2pPr marL="385763" indent="-128588" algn="l" defTabSz="514350" rtl="0" eaLnBrk="1" latinLnBrk="0" hangingPunct="1">
        <a:lnSpc>
          <a:spcPct val="90000"/>
        </a:lnSpc>
        <a:spcBef>
          <a:spcPts val="281"/>
        </a:spcBef>
        <a:buFont typeface="Arial"/>
        <a:buChar char="•"/>
        <a:defRPr sz="1800" kern="1200">
          <a:solidFill>
            <a:srgbClr val="3E97D3"/>
          </a:solidFill>
          <a:latin typeface="Arial" charset="0"/>
          <a:ea typeface="Arial" charset="0"/>
          <a:cs typeface="Arial" charset="0"/>
        </a:defRPr>
      </a:lvl2pPr>
      <a:lvl3pPr marL="642938" indent="-128588" algn="l" defTabSz="514350" rtl="0" eaLnBrk="1" latinLnBrk="0" hangingPunct="1">
        <a:lnSpc>
          <a:spcPct val="90000"/>
        </a:lnSpc>
        <a:spcBef>
          <a:spcPts val="281"/>
        </a:spcBef>
        <a:buFont typeface="Arial"/>
        <a:buChar char="•"/>
        <a:defRPr sz="1500" kern="1200">
          <a:solidFill>
            <a:srgbClr val="C71C67"/>
          </a:solidFill>
          <a:latin typeface="Arial" charset="0"/>
          <a:ea typeface="Arial" charset="0"/>
          <a:cs typeface="Arial" charset="0"/>
        </a:defRPr>
      </a:lvl3pPr>
      <a:lvl4pPr marL="900113" indent="-128588" algn="l" defTabSz="514350" rtl="0" eaLnBrk="1" latinLnBrk="0" hangingPunct="1">
        <a:lnSpc>
          <a:spcPct val="90000"/>
        </a:lnSpc>
        <a:spcBef>
          <a:spcPts val="281"/>
        </a:spcBef>
        <a:buFont typeface="Arial"/>
        <a:buChar char="•"/>
        <a:defRPr sz="1350" kern="1200">
          <a:solidFill>
            <a:srgbClr val="B3C30E"/>
          </a:solidFill>
          <a:latin typeface="Arial" charset="0"/>
          <a:ea typeface="Arial" charset="0"/>
          <a:cs typeface="Arial" charset="0"/>
        </a:defRPr>
      </a:lvl4pPr>
      <a:lvl5pPr marL="1157288" indent="-128588" algn="l" defTabSz="514350" rtl="0" eaLnBrk="1" latinLnBrk="0" hangingPunct="1">
        <a:lnSpc>
          <a:spcPct val="90000"/>
        </a:lnSpc>
        <a:spcBef>
          <a:spcPts val="281"/>
        </a:spcBef>
        <a:buFont typeface="Arial"/>
        <a:buChar char="•"/>
        <a:defRPr sz="1200" kern="1200">
          <a:solidFill>
            <a:srgbClr val="3A53A1"/>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ippog.web.cern.ch/ippog-resource-databa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instagram.com/ippogOrg" TargetMode="External"/><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hyperlink" Target="http://twitter.com/ippogO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hyperlink" Target="http://facebook.com/groups/friends.ippog" TargetMode="External"/><Relationship Id="rId5" Type="http://schemas.openxmlformats.org/officeDocument/2006/relationships/image" Target="../media/image48.png"/><Relationship Id="rId15" Type="http://schemas.openxmlformats.org/officeDocument/2006/relationships/hyperlink" Target="https://linkedin.com/ippogOrg" TargetMode="External"/><Relationship Id="rId10" Type="http://schemas.openxmlformats.org/officeDocument/2006/relationships/hyperlink" Target="http://facebook.com/ippog/" TargetMode="External"/><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hyperlink" Target="http://tiktok.com/ippog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https://physicsmasterclasses.org/index.php?cat=country&amp;page=ec_quito_epn" TargetMode="External"/><Relationship Id="rId3" Type="http://schemas.openxmlformats.org/officeDocument/2006/relationships/image" Target="../media/image59.jpg"/><Relationship Id="rId7" Type="http://schemas.openxmlformats.org/officeDocument/2006/relationships/hyperlink" Target="https://physicsmasterclasses.org/index.php?cat=country&amp;page=gr_hou" TargetMode="External"/><Relationship Id="rId2" Type="http://schemas.openxmlformats.org/officeDocument/2006/relationships/hyperlink" Target="https://physicsmasterclasses.org/index.php?cat=country&amp;page=ua_kharkiv" TargetMode="External"/><Relationship Id="rId1" Type="http://schemas.openxmlformats.org/officeDocument/2006/relationships/slideLayout" Target="../slideLayouts/slideLayout4.xml"/><Relationship Id="rId6" Type="http://schemas.openxmlformats.org/officeDocument/2006/relationships/image" Target="../media/image61.jpg"/><Relationship Id="rId5" Type="http://schemas.openxmlformats.org/officeDocument/2006/relationships/hyperlink" Target="https://physicsmasterclasses.org/index.php?cat=country&amp;page=zm_zambia" TargetMode="External"/><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quarknet.org/content/world-wide-data-day"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gif"/></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hyperlink" Target="https://www.iheart.com/podcast/960-conservative-circus-w-jame-28823469/episode/betsy-devos-speaks-on-reopening-schools-68570885/" TargetMode="External"/><Relationship Id="rId10" Type="http://schemas.openxmlformats.org/officeDocument/2006/relationships/image" Target="../media/image30.jpg"/><Relationship Id="rId4" Type="http://schemas.openxmlformats.org/officeDocument/2006/relationships/image" Target="../media/image25.jpe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400" dirty="0"/>
              <a:t>International Particle Physics Outreach Group</a:t>
            </a:r>
            <a:endParaRPr lang="en-GB" sz="2400" dirty="0"/>
          </a:p>
        </p:txBody>
      </p:sp>
      <p:sp>
        <p:nvSpPr>
          <p:cNvPr id="3" name="Subtitle 2"/>
          <p:cNvSpPr>
            <a:spLocks noGrp="1"/>
          </p:cNvSpPr>
          <p:nvPr>
            <p:ph type="subTitle" idx="1"/>
          </p:nvPr>
        </p:nvSpPr>
        <p:spPr>
          <a:xfrm>
            <a:off x="1143000" y="2786062"/>
            <a:ext cx="6858000" cy="1974474"/>
          </a:xfrm>
        </p:spPr>
        <p:txBody>
          <a:bodyPr/>
          <a:lstStyle/>
          <a:p>
            <a:r>
              <a:rPr lang="en-GB" sz="2700" dirty="0"/>
              <a:t>Engaging the World With Science</a:t>
            </a:r>
          </a:p>
          <a:p>
            <a:r>
              <a:rPr lang="en-GB" sz="1400" b="1" dirty="0"/>
              <a:t>Sahal Yacoob, </a:t>
            </a:r>
            <a:r>
              <a:rPr lang="en-GB" sz="1400" b="1" i="1" dirty="0"/>
              <a:t>University of Cape Town</a:t>
            </a:r>
          </a:p>
          <a:p>
            <a:r>
              <a:rPr lang="en-GB" sz="1400" b="1" i="1" dirty="0"/>
              <a:t>On behalf of the IPPOG Collaboration, slides (mostly) from Steven Goldfarb</a:t>
            </a:r>
          </a:p>
          <a:p>
            <a:r>
              <a:rPr lang="en-GB" sz="1400" dirty="0"/>
              <a:t>CHEP 2023, Norfolk Virginia USA, 11 May 2023</a:t>
            </a:r>
          </a:p>
        </p:txBody>
      </p:sp>
      <p:pic>
        <p:nvPicPr>
          <p:cNvPr id="5" name="2021_IPPOG_design.png" descr="2021_IPPOG_design.png">
            <a:extLst>
              <a:ext uri="{FF2B5EF4-FFF2-40B4-BE49-F238E27FC236}">
                <a16:creationId xmlns:a16="http://schemas.microsoft.com/office/drawing/2014/main" id="{F2A56E75-85F8-7441-9D9A-8ED4F923826B}"/>
              </a:ext>
            </a:extLst>
          </p:cNvPr>
          <p:cNvPicPr>
            <a:picLocks noChangeAspect="1"/>
          </p:cNvPicPr>
          <p:nvPr/>
        </p:nvPicPr>
        <p:blipFill>
          <a:blip r:embed="rId3"/>
          <a:srcRect t="276" b="276"/>
          <a:stretch>
            <a:fillRect/>
          </a:stretch>
        </p:blipFill>
        <p:spPr>
          <a:xfrm>
            <a:off x="0" y="4751922"/>
            <a:ext cx="9144000" cy="400972"/>
          </a:xfrm>
          <a:prstGeom prst="rect">
            <a:avLst/>
          </a:prstGeom>
          <a:ln w="12700">
            <a:miter lim="400000"/>
          </a:ln>
        </p:spPr>
      </p:pic>
      <p:pic>
        <p:nvPicPr>
          <p:cNvPr id="4" name="Picture 3">
            <a:extLst>
              <a:ext uri="{FF2B5EF4-FFF2-40B4-BE49-F238E27FC236}">
                <a16:creationId xmlns:a16="http://schemas.microsoft.com/office/drawing/2014/main" id="{7A1A547B-C744-2ACB-D1C1-75364C004291}"/>
              </a:ext>
            </a:extLst>
          </p:cNvPr>
          <p:cNvPicPr>
            <a:picLocks noChangeAspect="1"/>
          </p:cNvPicPr>
          <p:nvPr/>
        </p:nvPicPr>
        <p:blipFill>
          <a:blip r:embed="rId4"/>
          <a:stretch>
            <a:fillRect/>
          </a:stretch>
        </p:blipFill>
        <p:spPr>
          <a:xfrm>
            <a:off x="3025919" y="4093859"/>
            <a:ext cx="3583858" cy="531410"/>
          </a:xfrm>
          <a:prstGeom prst="rect">
            <a:avLst/>
          </a:prstGeom>
        </p:spPr>
      </p:pic>
    </p:spTree>
    <p:extLst>
      <p:ext uri="{BB962C8B-B14F-4D97-AF65-F5344CB8AC3E}">
        <p14:creationId xmlns:p14="http://schemas.microsoft.com/office/powerpoint/2010/main" val="179375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6FE8C-B2BA-FC4C-B348-A9DBCA453129}"/>
              </a:ext>
            </a:extLst>
          </p:cNvPr>
          <p:cNvSpPr>
            <a:spLocks noGrp="1"/>
          </p:cNvSpPr>
          <p:nvPr>
            <p:ph type="title"/>
          </p:nvPr>
        </p:nvSpPr>
        <p:spPr/>
        <p:txBody>
          <a:bodyPr/>
          <a:lstStyle/>
          <a:p>
            <a:r>
              <a:rPr lang="en-US" dirty="0"/>
              <a:t>Future Plans for Particle Physics</a:t>
            </a:r>
          </a:p>
        </p:txBody>
      </p:sp>
      <p:sp>
        <p:nvSpPr>
          <p:cNvPr id="4" name="Date Placeholder 3">
            <a:extLst>
              <a:ext uri="{FF2B5EF4-FFF2-40B4-BE49-F238E27FC236}">
                <a16:creationId xmlns:a16="http://schemas.microsoft.com/office/drawing/2014/main" id="{B5BE8D09-3FA3-FF45-98D4-7545E8B19A4E}"/>
              </a:ext>
            </a:extLst>
          </p:cNvPr>
          <p:cNvSpPr>
            <a:spLocks noGrp="1"/>
          </p:cNvSpPr>
          <p:nvPr>
            <p:ph type="dt" sz="half" idx="10"/>
          </p:nvPr>
        </p:nvSpPr>
        <p:spPr/>
        <p:txBody>
          <a:bodyPr/>
          <a:lstStyle/>
          <a:p>
            <a:r>
              <a:rPr lang="de-CH"/>
              <a:t>The International Particle Physics Outreach Group</a:t>
            </a:r>
            <a:endParaRPr lang="en-GB"/>
          </a:p>
        </p:txBody>
      </p:sp>
      <p:pic>
        <p:nvPicPr>
          <p:cNvPr id="8" name="Picture 7">
            <a:extLst>
              <a:ext uri="{FF2B5EF4-FFF2-40B4-BE49-F238E27FC236}">
                <a16:creationId xmlns:a16="http://schemas.microsoft.com/office/drawing/2014/main" id="{E9C69123-133A-074F-AE4F-D8242A66B882}"/>
              </a:ext>
            </a:extLst>
          </p:cNvPr>
          <p:cNvPicPr>
            <a:picLocks noChangeAspect="1"/>
          </p:cNvPicPr>
          <p:nvPr/>
        </p:nvPicPr>
        <p:blipFill>
          <a:blip r:embed="rId2"/>
          <a:stretch>
            <a:fillRect/>
          </a:stretch>
        </p:blipFill>
        <p:spPr>
          <a:xfrm>
            <a:off x="1030942" y="963630"/>
            <a:ext cx="6622794" cy="3509988"/>
          </a:xfrm>
          <a:prstGeom prst="rect">
            <a:avLst/>
          </a:prstGeom>
        </p:spPr>
      </p:pic>
      <p:sp>
        <p:nvSpPr>
          <p:cNvPr id="13" name="Oval 12">
            <a:extLst>
              <a:ext uri="{FF2B5EF4-FFF2-40B4-BE49-F238E27FC236}">
                <a16:creationId xmlns:a16="http://schemas.microsoft.com/office/drawing/2014/main" id="{517480BE-9FB1-7741-BD33-A6903961682A}"/>
              </a:ext>
            </a:extLst>
          </p:cNvPr>
          <p:cNvSpPr/>
          <p:nvPr/>
        </p:nvSpPr>
        <p:spPr>
          <a:xfrm>
            <a:off x="7104298" y="4139727"/>
            <a:ext cx="559500" cy="43546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5BA7954-5AED-F54F-87D9-0ACEDC1CEB85}"/>
              </a:ext>
            </a:extLst>
          </p:cNvPr>
          <p:cNvSpPr>
            <a:spLocks noGrp="1"/>
          </p:cNvSpPr>
          <p:nvPr>
            <p:ph type="sldNum" sz="quarter" idx="12"/>
          </p:nvPr>
        </p:nvSpPr>
        <p:spPr/>
        <p:txBody>
          <a:bodyPr/>
          <a:lstStyle/>
          <a:p>
            <a:fld id="{8DE9D450-AD3B-A24D-8A95-F027C5FCDEC4}" type="slidenum">
              <a:rPr lang="en-GB" smtClean="0"/>
              <a:pPr/>
              <a:t>10</a:t>
            </a:fld>
            <a:r>
              <a:rPr lang="en-GB"/>
              <a:t> </a:t>
            </a:r>
            <a:endParaRPr lang="en-GB" dirty="0"/>
          </a:p>
        </p:txBody>
      </p:sp>
      <p:sp>
        <p:nvSpPr>
          <p:cNvPr id="6" name="Footer Placeholder 8">
            <a:extLst>
              <a:ext uri="{FF2B5EF4-FFF2-40B4-BE49-F238E27FC236}">
                <a16:creationId xmlns:a16="http://schemas.microsoft.com/office/drawing/2014/main" id="{846FD986-88B6-4E6E-FCE6-F76C79B25EE7}"/>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83948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2369033" y="2571750"/>
            <a:ext cx="4144276" cy="461665"/>
          </a:xfrm>
          <a:prstGeom prst="rect">
            <a:avLst/>
          </a:prstGeom>
          <a:noFill/>
        </p:spPr>
        <p:txBody>
          <a:bodyPr wrap="none" rtlCol="0">
            <a:spAutoFit/>
          </a:bodyPr>
          <a:lstStyle/>
          <a:p>
            <a:pPr algn="ctr"/>
            <a:r>
              <a:rPr lang="en-GB" sz="2400" dirty="0">
                <a:solidFill>
                  <a:schemeClr val="bg1"/>
                </a:solidFill>
                <a:ea typeface="Open Sans" charset="0"/>
                <a:cs typeface="Open Sans" charset="0"/>
              </a:rPr>
              <a:t>How do we prepare for this?</a:t>
            </a:r>
          </a:p>
        </p:txBody>
      </p:sp>
    </p:spTree>
    <p:extLst>
      <p:ext uri="{BB962C8B-B14F-4D97-AF65-F5344CB8AC3E}">
        <p14:creationId xmlns:p14="http://schemas.microsoft.com/office/powerpoint/2010/main" val="255519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9580-DEB0-0246-B0CF-2227FF9F9ECE}"/>
              </a:ext>
            </a:extLst>
          </p:cNvPr>
          <p:cNvSpPr>
            <a:spLocks noGrp="1"/>
          </p:cNvSpPr>
          <p:nvPr>
            <p:ph type="title"/>
          </p:nvPr>
        </p:nvSpPr>
        <p:spPr/>
        <p:txBody>
          <a:bodyPr>
            <a:normAutofit/>
          </a:bodyPr>
          <a:lstStyle/>
          <a:p>
            <a:r>
              <a:rPr lang="en-GB" dirty="0">
                <a:latin typeface="+mn-lt"/>
              </a:rPr>
              <a:t>Education, Outreach, Communication</a:t>
            </a:r>
          </a:p>
        </p:txBody>
      </p:sp>
      <p:sp>
        <p:nvSpPr>
          <p:cNvPr id="3" name="Content Placeholder 2">
            <a:extLst>
              <a:ext uri="{FF2B5EF4-FFF2-40B4-BE49-F238E27FC236}">
                <a16:creationId xmlns:a16="http://schemas.microsoft.com/office/drawing/2014/main" id="{CB543074-D722-4A4E-AEAE-887DB7E50713}"/>
              </a:ext>
            </a:extLst>
          </p:cNvPr>
          <p:cNvSpPr>
            <a:spLocks noGrp="1"/>
          </p:cNvSpPr>
          <p:nvPr>
            <p:ph idx="1"/>
          </p:nvPr>
        </p:nvSpPr>
        <p:spPr/>
        <p:txBody>
          <a:bodyPr/>
          <a:lstStyle/>
          <a:p>
            <a:r>
              <a:rPr lang="en-GB" dirty="0"/>
              <a:t>Communication (EPPCN, Interactions,…)</a:t>
            </a:r>
          </a:p>
          <a:p>
            <a:pPr lvl="1"/>
            <a:r>
              <a:rPr lang="en-GB" b="1" dirty="0"/>
              <a:t>Develop </a:t>
            </a:r>
            <a:r>
              <a:rPr lang="en-GB" dirty="0"/>
              <a:t>messages &amp; strategies</a:t>
            </a:r>
          </a:p>
          <a:p>
            <a:pPr lvl="1"/>
            <a:r>
              <a:rPr lang="en-GB" b="1" dirty="0"/>
              <a:t>Optimise </a:t>
            </a:r>
            <a:r>
              <a:rPr lang="en-GB" dirty="0"/>
              <a:t>platforms &amp; networks</a:t>
            </a:r>
          </a:p>
          <a:p>
            <a:pPr lvl="1"/>
            <a:r>
              <a:rPr lang="en-GB" b="1" dirty="0"/>
              <a:t>Create </a:t>
            </a:r>
            <a:r>
              <a:rPr lang="en-GB" dirty="0"/>
              <a:t>effective material</a:t>
            </a:r>
          </a:p>
          <a:p>
            <a:pPr lvl="1"/>
            <a:r>
              <a:rPr lang="en-GB" b="1" dirty="0"/>
              <a:t>Implement </a:t>
            </a:r>
            <a:r>
              <a:rPr lang="en-GB" dirty="0"/>
              <a:t>and evaluate</a:t>
            </a:r>
          </a:p>
          <a:p>
            <a:r>
              <a:rPr lang="en-GB" dirty="0"/>
              <a:t>Education &amp; Outreach (IPPOG)</a:t>
            </a:r>
          </a:p>
          <a:p>
            <a:pPr lvl="1"/>
            <a:r>
              <a:rPr lang="en-GB" b="1" dirty="0"/>
              <a:t>Establish Understanding</a:t>
            </a:r>
            <a:r>
              <a:rPr lang="en-GB" dirty="0"/>
              <a:t> of scientific process</a:t>
            </a:r>
          </a:p>
          <a:p>
            <a:pPr lvl="1"/>
            <a:r>
              <a:rPr lang="en-GB" b="1" dirty="0"/>
              <a:t>Instil</a:t>
            </a:r>
            <a:r>
              <a:rPr lang="en-GB" dirty="0"/>
              <a:t> </a:t>
            </a:r>
            <a:r>
              <a:rPr lang="en-GB" b="1" dirty="0"/>
              <a:t>Appreciation </a:t>
            </a:r>
            <a:r>
              <a:rPr lang="en-GB" dirty="0"/>
              <a:t>of fundamental research</a:t>
            </a:r>
          </a:p>
          <a:p>
            <a:pPr lvl="1"/>
            <a:r>
              <a:rPr lang="en-GB" b="1" dirty="0"/>
              <a:t>Build</a:t>
            </a:r>
            <a:r>
              <a:rPr lang="en-GB" dirty="0"/>
              <a:t> </a:t>
            </a:r>
            <a:r>
              <a:rPr lang="en-GB" b="1" dirty="0"/>
              <a:t>Trust</a:t>
            </a:r>
            <a:r>
              <a:rPr lang="en-GB" dirty="0"/>
              <a:t> with communities</a:t>
            </a:r>
          </a:p>
          <a:p>
            <a:pPr lvl="1"/>
            <a:r>
              <a:rPr lang="en-GB" b="1" dirty="0"/>
              <a:t>Train Next Generation </a:t>
            </a:r>
            <a:r>
              <a:rPr lang="en-GB" dirty="0"/>
              <a:t>of scientists</a:t>
            </a:r>
          </a:p>
        </p:txBody>
      </p:sp>
      <p:sp>
        <p:nvSpPr>
          <p:cNvPr id="4" name="Date Placeholder 3">
            <a:extLst>
              <a:ext uri="{FF2B5EF4-FFF2-40B4-BE49-F238E27FC236}">
                <a16:creationId xmlns:a16="http://schemas.microsoft.com/office/drawing/2014/main" id="{2BFA3A08-285E-C548-AE01-D352C5F64AFC}"/>
              </a:ext>
            </a:extLst>
          </p:cNvPr>
          <p:cNvSpPr>
            <a:spLocks noGrp="1"/>
          </p:cNvSpPr>
          <p:nvPr>
            <p:ph type="dt" sz="half" idx="10"/>
          </p:nvPr>
        </p:nvSpPr>
        <p:spPr/>
        <p:txBody>
          <a:bodyPr/>
          <a:lstStyle/>
          <a:p>
            <a:r>
              <a:rPr lang="de-CH"/>
              <a:t>The International Particle Physics Outreach Group</a:t>
            </a:r>
            <a:endParaRPr lang="en-GB"/>
          </a:p>
        </p:txBody>
      </p:sp>
      <p:pic>
        <p:nvPicPr>
          <p:cNvPr id="8" name="Picture 7">
            <a:extLst>
              <a:ext uri="{FF2B5EF4-FFF2-40B4-BE49-F238E27FC236}">
                <a16:creationId xmlns:a16="http://schemas.microsoft.com/office/drawing/2014/main" id="{F4C4C4C0-B501-984E-A0F0-74FE6A6B4EE2}"/>
              </a:ext>
            </a:extLst>
          </p:cNvPr>
          <p:cNvPicPr>
            <a:picLocks noChangeAspect="1"/>
          </p:cNvPicPr>
          <p:nvPr/>
        </p:nvPicPr>
        <p:blipFill>
          <a:blip r:embed="rId3"/>
          <a:stretch>
            <a:fillRect/>
          </a:stretch>
        </p:blipFill>
        <p:spPr>
          <a:xfrm>
            <a:off x="5172133" y="1190263"/>
            <a:ext cx="3721588" cy="2077886"/>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5610F2F1-F207-904F-9BC7-89E29ED27A49}"/>
              </a:ext>
            </a:extLst>
          </p:cNvPr>
          <p:cNvSpPr txBox="1"/>
          <p:nvPr/>
        </p:nvSpPr>
        <p:spPr>
          <a:xfrm>
            <a:off x="665006" y="3612899"/>
            <a:ext cx="7813988" cy="646331"/>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GB" dirty="0">
                <a:solidFill>
                  <a:schemeClr val="tx1">
                    <a:lumMod val="75000"/>
                    <a:lumOff val="25000"/>
                  </a:schemeClr>
                </a:solidFill>
              </a:rPr>
              <a:t>The Education, Outreach &amp; Communication we do </a:t>
            </a:r>
            <a:r>
              <a:rPr lang="en-GB" b="1" dirty="0">
                <a:solidFill>
                  <a:schemeClr val="tx1">
                    <a:lumMod val="75000"/>
                    <a:lumOff val="25000"/>
                  </a:schemeClr>
                </a:solidFill>
              </a:rPr>
              <a:t>today</a:t>
            </a:r>
            <a:r>
              <a:rPr lang="en-GB" dirty="0">
                <a:solidFill>
                  <a:schemeClr val="tx1">
                    <a:lumMod val="75000"/>
                    <a:lumOff val="25000"/>
                  </a:schemeClr>
                </a:solidFill>
              </a:rPr>
              <a:t> lay the foundation for </a:t>
            </a:r>
            <a:r>
              <a:rPr lang="en-GB" b="1" dirty="0">
                <a:solidFill>
                  <a:schemeClr val="tx1">
                    <a:lumMod val="75000"/>
                    <a:lumOff val="25000"/>
                  </a:schemeClr>
                </a:solidFill>
              </a:rPr>
              <a:t>tomorrow’s</a:t>
            </a:r>
            <a:r>
              <a:rPr lang="en-GB" dirty="0">
                <a:solidFill>
                  <a:schemeClr val="tx1">
                    <a:lumMod val="75000"/>
                    <a:lumOff val="25000"/>
                  </a:schemeClr>
                </a:solidFill>
              </a:rPr>
              <a:t> support and secure the </a:t>
            </a:r>
            <a:r>
              <a:rPr lang="en-GB" b="1" dirty="0">
                <a:solidFill>
                  <a:schemeClr val="tx1">
                    <a:lumMod val="75000"/>
                    <a:lumOff val="25000"/>
                  </a:schemeClr>
                </a:solidFill>
              </a:rPr>
              <a:t>next generation </a:t>
            </a:r>
            <a:r>
              <a:rPr lang="en-GB" dirty="0">
                <a:solidFill>
                  <a:schemeClr val="tx1">
                    <a:lumMod val="75000"/>
                    <a:lumOff val="25000"/>
                  </a:schemeClr>
                </a:solidFill>
              </a:rPr>
              <a:t>of scientists.  </a:t>
            </a:r>
          </a:p>
        </p:txBody>
      </p:sp>
      <p:sp>
        <p:nvSpPr>
          <p:cNvPr id="6" name="Slide Number Placeholder 5">
            <a:extLst>
              <a:ext uri="{FF2B5EF4-FFF2-40B4-BE49-F238E27FC236}">
                <a16:creationId xmlns:a16="http://schemas.microsoft.com/office/drawing/2014/main" id="{097A8C60-2C3D-9849-822D-9260BFF9EF03}"/>
              </a:ext>
            </a:extLst>
          </p:cNvPr>
          <p:cNvSpPr>
            <a:spLocks noGrp="1"/>
          </p:cNvSpPr>
          <p:nvPr>
            <p:ph type="sldNum" sz="quarter" idx="12"/>
          </p:nvPr>
        </p:nvSpPr>
        <p:spPr/>
        <p:txBody>
          <a:bodyPr/>
          <a:lstStyle/>
          <a:p>
            <a:fld id="{8DE9D450-AD3B-A24D-8A95-F027C5FCDEC4}" type="slidenum">
              <a:rPr lang="en-GB" smtClean="0"/>
              <a:pPr/>
              <a:t>12</a:t>
            </a:fld>
            <a:r>
              <a:rPr lang="en-GB"/>
              <a:t> </a:t>
            </a:r>
            <a:endParaRPr lang="en-GB" dirty="0"/>
          </a:p>
        </p:txBody>
      </p:sp>
      <p:sp>
        <p:nvSpPr>
          <p:cNvPr id="7" name="Footer Placeholder 8">
            <a:extLst>
              <a:ext uri="{FF2B5EF4-FFF2-40B4-BE49-F238E27FC236}">
                <a16:creationId xmlns:a16="http://schemas.microsoft.com/office/drawing/2014/main" id="{1008EFBF-750D-8D64-943F-046FED5C91D2}"/>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363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CBBED-DDE3-4145-8366-73F081F941B7}"/>
              </a:ext>
            </a:extLst>
          </p:cNvPr>
          <p:cNvSpPr>
            <a:spLocks noGrp="1"/>
          </p:cNvSpPr>
          <p:nvPr>
            <p:ph type="title"/>
          </p:nvPr>
        </p:nvSpPr>
        <p:spPr/>
        <p:txBody>
          <a:bodyPr/>
          <a:lstStyle/>
          <a:p>
            <a:r>
              <a:rPr lang="en-GB" dirty="0"/>
              <a:t>IPPOG</a:t>
            </a:r>
          </a:p>
        </p:txBody>
      </p:sp>
      <p:sp>
        <p:nvSpPr>
          <p:cNvPr id="9" name="Content Placeholder 8">
            <a:extLst>
              <a:ext uri="{FF2B5EF4-FFF2-40B4-BE49-F238E27FC236}">
                <a16:creationId xmlns:a16="http://schemas.microsoft.com/office/drawing/2014/main" id="{8678012B-53F5-5642-9BA5-D3AC839B3419}"/>
              </a:ext>
            </a:extLst>
          </p:cNvPr>
          <p:cNvSpPr>
            <a:spLocks noGrp="1"/>
          </p:cNvSpPr>
          <p:nvPr>
            <p:ph idx="1"/>
          </p:nvPr>
        </p:nvSpPr>
        <p:spPr/>
        <p:txBody>
          <a:bodyPr>
            <a:normAutofit/>
          </a:bodyPr>
          <a:lstStyle/>
          <a:p>
            <a:pPr>
              <a:lnSpc>
                <a:spcPct val="120000"/>
              </a:lnSpc>
            </a:pPr>
            <a:r>
              <a:rPr lang="en-GB" dirty="0"/>
              <a:t>International Scientific Collaboration</a:t>
            </a:r>
          </a:p>
          <a:p>
            <a:pPr lvl="1">
              <a:lnSpc>
                <a:spcPct val="120000"/>
              </a:lnSpc>
            </a:pPr>
            <a:r>
              <a:rPr lang="en-GB" dirty="0"/>
              <a:t>Active Researchers with Experience and/or Interest in Education &amp; Public Engagement</a:t>
            </a:r>
          </a:p>
          <a:p>
            <a:pPr lvl="1">
              <a:lnSpc>
                <a:spcPct val="120000"/>
              </a:lnSpc>
            </a:pPr>
            <a:r>
              <a:rPr lang="en-GB" dirty="0"/>
              <a:t>Experts in Communication &amp; Education</a:t>
            </a:r>
          </a:p>
          <a:p>
            <a:pPr>
              <a:lnSpc>
                <a:spcPct val="120000"/>
              </a:lnSpc>
            </a:pPr>
            <a:r>
              <a:rPr lang="en-GB" dirty="0"/>
              <a:t>Organise Global Activities</a:t>
            </a:r>
          </a:p>
          <a:p>
            <a:pPr lvl="1">
              <a:lnSpc>
                <a:spcPct val="120000"/>
              </a:lnSpc>
            </a:pPr>
            <a:r>
              <a:rPr lang="en-GB" dirty="0"/>
              <a:t>International Particle Physics Masterclasses</a:t>
            </a:r>
          </a:p>
          <a:p>
            <a:pPr lvl="1">
              <a:lnSpc>
                <a:spcPct val="120000"/>
              </a:lnSpc>
            </a:pPr>
            <a:r>
              <a:rPr lang="en-GB" dirty="0"/>
              <a:t>World-Wide Data Day, International Cosmic Day, etc.</a:t>
            </a:r>
          </a:p>
          <a:p>
            <a:pPr>
              <a:lnSpc>
                <a:spcPct val="120000"/>
              </a:lnSpc>
            </a:pPr>
            <a:r>
              <a:rPr lang="en-GB" dirty="0"/>
              <a:t>Support Local Activities</a:t>
            </a:r>
          </a:p>
          <a:p>
            <a:pPr lvl="1">
              <a:lnSpc>
                <a:spcPct val="120000"/>
              </a:lnSpc>
            </a:pPr>
            <a:r>
              <a:rPr lang="en-GB" dirty="0"/>
              <a:t>Sharing of expertise, best practices, material database</a:t>
            </a:r>
          </a:p>
          <a:p>
            <a:pPr lvl="1">
              <a:lnSpc>
                <a:spcPct val="120000"/>
              </a:lnSpc>
            </a:pPr>
            <a:r>
              <a:rPr lang="en-GB" dirty="0"/>
              <a:t>Resources to support events, kick-start activities</a:t>
            </a:r>
          </a:p>
          <a:p>
            <a:pPr lvl="1"/>
            <a:endParaRPr lang="en-GB" dirty="0"/>
          </a:p>
          <a:p>
            <a:pPr lvl="1"/>
            <a:endParaRPr lang="en-GB" dirty="0"/>
          </a:p>
          <a:p>
            <a:pPr lvl="1"/>
            <a:endParaRPr lang="en-GB" dirty="0"/>
          </a:p>
        </p:txBody>
      </p:sp>
      <p:sp>
        <p:nvSpPr>
          <p:cNvPr id="3" name="Date Placeholder 2">
            <a:extLst>
              <a:ext uri="{FF2B5EF4-FFF2-40B4-BE49-F238E27FC236}">
                <a16:creationId xmlns:a16="http://schemas.microsoft.com/office/drawing/2014/main" id="{040F6B41-3B66-3447-A80F-D5ACC9BB842D}"/>
              </a:ext>
            </a:extLst>
          </p:cNvPr>
          <p:cNvSpPr>
            <a:spLocks noGrp="1"/>
          </p:cNvSpPr>
          <p:nvPr>
            <p:ph type="dt" sz="half" idx="10"/>
          </p:nvPr>
        </p:nvSpPr>
        <p:spPr/>
        <p:txBody>
          <a:bodyPr/>
          <a:lstStyle/>
          <a:p>
            <a:r>
              <a:rPr lang="de-CH" dirty="0"/>
              <a:t>The International </a:t>
            </a:r>
            <a:r>
              <a:rPr lang="de-CH" dirty="0" err="1"/>
              <a:t>Particle</a:t>
            </a:r>
            <a:r>
              <a:rPr lang="de-CH" dirty="0"/>
              <a:t> Physics Outreach Group</a:t>
            </a:r>
            <a:endParaRPr lang="en-GB" dirty="0"/>
          </a:p>
        </p:txBody>
      </p:sp>
      <p:pic>
        <p:nvPicPr>
          <p:cNvPr id="7" name="Picture 6">
            <a:extLst>
              <a:ext uri="{FF2B5EF4-FFF2-40B4-BE49-F238E27FC236}">
                <a16:creationId xmlns:a16="http://schemas.microsoft.com/office/drawing/2014/main" id="{C68FEFBC-8538-5344-8721-6E34B3F570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37037" y="1834712"/>
            <a:ext cx="2899521" cy="2174641"/>
          </a:xfrm>
          <a:prstGeom prst="rect">
            <a:avLst/>
          </a:prstGeom>
          <a:ln>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B761DAB4-3F8F-9B4D-AEA6-E5A5029524D0}"/>
              </a:ext>
            </a:extLst>
          </p:cNvPr>
          <p:cNvSpPr>
            <a:spLocks noGrp="1"/>
          </p:cNvSpPr>
          <p:nvPr>
            <p:ph type="sldNum" sz="quarter" idx="12"/>
          </p:nvPr>
        </p:nvSpPr>
        <p:spPr/>
        <p:txBody>
          <a:bodyPr/>
          <a:lstStyle/>
          <a:p>
            <a:fld id="{8DE9D450-AD3B-A24D-8A95-F027C5FCDEC4}" type="slidenum">
              <a:rPr lang="en-GB" smtClean="0"/>
              <a:pPr/>
              <a:t>13</a:t>
            </a:fld>
            <a:r>
              <a:rPr lang="en-GB"/>
              <a:t> </a:t>
            </a:r>
            <a:endParaRPr lang="en-GB" dirty="0"/>
          </a:p>
        </p:txBody>
      </p:sp>
      <p:sp>
        <p:nvSpPr>
          <p:cNvPr id="6" name="Footer Placeholder 8">
            <a:extLst>
              <a:ext uri="{FF2B5EF4-FFF2-40B4-BE49-F238E27FC236}">
                <a16:creationId xmlns:a16="http://schemas.microsoft.com/office/drawing/2014/main" id="{823AC304-1AFA-7059-8C82-63CAE7268E61}"/>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
        <p:nvSpPr>
          <p:cNvPr id="8" name="TextBox 7">
            <a:extLst>
              <a:ext uri="{FF2B5EF4-FFF2-40B4-BE49-F238E27FC236}">
                <a16:creationId xmlns:a16="http://schemas.microsoft.com/office/drawing/2014/main" id="{6E0579DF-31BD-2481-6D69-30903D24F208}"/>
              </a:ext>
            </a:extLst>
          </p:cNvPr>
          <p:cNvSpPr txBox="1"/>
          <p:nvPr/>
        </p:nvSpPr>
        <p:spPr>
          <a:xfrm>
            <a:off x="856593" y="4237566"/>
            <a:ext cx="4072759" cy="276999"/>
          </a:xfrm>
          <a:prstGeom prst="rect">
            <a:avLst/>
          </a:prstGeom>
          <a:noFill/>
        </p:spPr>
        <p:txBody>
          <a:bodyPr wrap="square">
            <a:spAutoFit/>
          </a:bodyPr>
          <a:lstStyle/>
          <a:p>
            <a:r>
              <a:rPr lang="en-ZA" sz="1200" dirty="0">
                <a:hlinkClick r:id="rId4"/>
              </a:rPr>
              <a:t>Search the RDB | IPPOG (cern.ch)</a:t>
            </a:r>
            <a:endParaRPr lang="en-US" sz="1200" dirty="0"/>
          </a:p>
        </p:txBody>
      </p:sp>
    </p:spTree>
    <p:extLst>
      <p:ext uri="{BB962C8B-B14F-4D97-AF65-F5344CB8AC3E}">
        <p14:creationId xmlns:p14="http://schemas.microsoft.com/office/powerpoint/2010/main" val="259434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B74C2-D57F-FBBD-B3DD-A8AC13E9EF62}"/>
              </a:ext>
            </a:extLst>
          </p:cNvPr>
          <p:cNvPicPr>
            <a:picLocks noChangeAspect="1"/>
          </p:cNvPicPr>
          <p:nvPr/>
        </p:nvPicPr>
        <p:blipFill>
          <a:blip r:embed="rId3"/>
          <a:stretch>
            <a:fillRect/>
          </a:stretch>
        </p:blipFill>
        <p:spPr>
          <a:xfrm>
            <a:off x="0" y="-7749"/>
            <a:ext cx="9144000" cy="5143500"/>
          </a:xfrm>
          <a:prstGeom prst="rect">
            <a:avLst/>
          </a:prstGeom>
        </p:spPr>
      </p:pic>
      <p:sp>
        <p:nvSpPr>
          <p:cNvPr id="12" name="TextBox 11">
            <a:extLst>
              <a:ext uri="{FF2B5EF4-FFF2-40B4-BE49-F238E27FC236}">
                <a16:creationId xmlns:a16="http://schemas.microsoft.com/office/drawing/2014/main" id="{43EEA706-52DF-F549-8BDF-EFB1E1210023}"/>
              </a:ext>
            </a:extLst>
          </p:cNvPr>
          <p:cNvSpPr txBox="1"/>
          <p:nvPr/>
        </p:nvSpPr>
        <p:spPr>
          <a:xfrm>
            <a:off x="3574925" y="4336327"/>
            <a:ext cx="3978974" cy="461665"/>
          </a:xfrm>
          <a:prstGeom prst="rect">
            <a:avLst/>
          </a:prstGeom>
          <a:solidFill>
            <a:schemeClr val="bg1">
              <a:lumMod val="95000"/>
            </a:schemeClr>
          </a:solidFill>
          <a:ln>
            <a:solidFill>
              <a:schemeClr val="tx1"/>
            </a:solidFill>
          </a:ln>
        </p:spPr>
        <p:txBody>
          <a:bodyPr wrap="none" rtlCol="0">
            <a:spAutoFit/>
          </a:bodyPr>
          <a:lstStyle/>
          <a:p>
            <a:r>
              <a:rPr lang="en-GB" sz="1400" dirty="0"/>
              <a:t>IPPOG Membership</a:t>
            </a:r>
          </a:p>
          <a:p>
            <a:r>
              <a:rPr lang="en-GB" sz="1000" dirty="0"/>
              <a:t>33 Countries, 6 Collaborations, 1 International Lab, </a:t>
            </a:r>
            <a:r>
              <a:rPr lang="en-GB" sz="1000" i="1" dirty="0"/>
              <a:t>2 National Labs</a:t>
            </a:r>
          </a:p>
        </p:txBody>
      </p:sp>
    </p:spTree>
    <p:extLst>
      <p:ext uri="{BB962C8B-B14F-4D97-AF65-F5344CB8AC3E}">
        <p14:creationId xmlns:p14="http://schemas.microsoft.com/office/powerpoint/2010/main" val="584986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B25FC33-3405-9446-8AE1-0A6DEA4D1204}"/>
              </a:ext>
            </a:extLst>
          </p:cNvPr>
          <p:cNvSpPr txBox="1">
            <a:spLocks noGrp="1"/>
          </p:cNvSpPr>
          <p:nvPr>
            <p:ph idx="1"/>
          </p:nvPr>
        </p:nvSpPr>
        <p:spPr>
          <a:xfrm>
            <a:off x="317770" y="905933"/>
            <a:ext cx="6236360" cy="2797725"/>
          </a:xfrm>
          <a:prstGeom prst="rect">
            <a:avLst/>
          </a:prstGeom>
          <a:noFill/>
        </p:spPr>
        <p:txBody>
          <a:bodyPr wrap="square" rtlCol="0">
            <a:noAutofit/>
          </a:bodyPr>
          <a:lstStyle/>
          <a:p>
            <a:pPr>
              <a:lnSpc>
                <a:spcPct val="100000"/>
              </a:lnSpc>
            </a:pPr>
            <a:r>
              <a:rPr lang="en-GB" sz="1600" b="1" dirty="0">
                <a:latin typeface="Helvetica" pitchFamily="2" charset="0"/>
              </a:rPr>
              <a:t>1997</a:t>
            </a:r>
            <a:r>
              <a:rPr lang="en-GB" sz="1600" dirty="0">
                <a:latin typeface="Helvetica" pitchFamily="2" charset="0"/>
              </a:rPr>
              <a:t> Birth of European Particle Physics Outreach Group (EPOG)</a:t>
            </a:r>
          </a:p>
          <a:p>
            <a:pPr lvl="1">
              <a:lnSpc>
                <a:spcPct val="100000"/>
              </a:lnSpc>
            </a:pPr>
            <a:r>
              <a:rPr lang="en-GB" sz="1400" dirty="0">
                <a:latin typeface="Helvetica" pitchFamily="2" charset="0"/>
              </a:rPr>
              <a:t>formed under the joint auspices of ECFA and EPS-HEPP</a:t>
            </a:r>
          </a:p>
          <a:p>
            <a:pPr>
              <a:lnSpc>
                <a:spcPct val="100000"/>
              </a:lnSpc>
            </a:pPr>
            <a:r>
              <a:rPr lang="en-GB" sz="1600" b="1" dirty="0">
                <a:latin typeface="Helvetica" pitchFamily="2" charset="0"/>
              </a:rPr>
              <a:t>2005</a:t>
            </a:r>
            <a:r>
              <a:rPr lang="en-GB" sz="1600" dirty="0">
                <a:latin typeface="Helvetica" pitchFamily="2" charset="0"/>
              </a:rPr>
              <a:t> Birth of International Particle Physics Masterclasses</a:t>
            </a:r>
          </a:p>
          <a:p>
            <a:pPr lvl="1">
              <a:lnSpc>
                <a:spcPct val="100000"/>
              </a:lnSpc>
            </a:pPr>
            <a:r>
              <a:rPr lang="en-GB" sz="1400" dirty="0">
                <a:latin typeface="Helvetica" pitchFamily="2" charset="0"/>
              </a:rPr>
              <a:t>now in over 60 countries worldwide</a:t>
            </a:r>
          </a:p>
          <a:p>
            <a:pPr>
              <a:lnSpc>
                <a:spcPct val="100000"/>
              </a:lnSpc>
            </a:pPr>
            <a:r>
              <a:rPr lang="en-GB" sz="1600" b="1" dirty="0">
                <a:latin typeface="Helvetica" pitchFamily="2" charset="0"/>
              </a:rPr>
              <a:t>2011</a:t>
            </a:r>
            <a:r>
              <a:rPr lang="en-GB" sz="1600" dirty="0">
                <a:latin typeface="Helvetica" pitchFamily="2" charset="0"/>
              </a:rPr>
              <a:t> Global Expansion to IPPOG</a:t>
            </a:r>
          </a:p>
          <a:p>
            <a:pPr lvl="1">
              <a:lnSpc>
                <a:spcPct val="100000"/>
              </a:lnSpc>
            </a:pPr>
            <a:r>
              <a:rPr lang="en-GB" sz="1400" dirty="0">
                <a:latin typeface="Helvetica" pitchFamily="2" charset="0"/>
              </a:rPr>
              <a:t>Israel, Australia, USA, South Africa, Brazil, India, Mexico,…</a:t>
            </a:r>
          </a:p>
          <a:p>
            <a:pPr>
              <a:lnSpc>
                <a:spcPct val="100000"/>
              </a:lnSpc>
            </a:pPr>
            <a:r>
              <a:rPr lang="en-GB" sz="1600" b="1" dirty="0">
                <a:latin typeface="Helvetica" pitchFamily="2" charset="0"/>
              </a:rPr>
              <a:t>2016</a:t>
            </a:r>
            <a:r>
              <a:rPr lang="en-GB" sz="1600" dirty="0">
                <a:latin typeface="Helvetica" pitchFamily="2" charset="0"/>
              </a:rPr>
              <a:t> Formal Scientific Collaboration</a:t>
            </a:r>
          </a:p>
          <a:p>
            <a:pPr lvl="1">
              <a:lnSpc>
                <a:spcPct val="100000"/>
              </a:lnSpc>
            </a:pPr>
            <a:r>
              <a:rPr lang="en-GB" sz="1400" dirty="0">
                <a:latin typeface="Helvetica" pitchFamily="2" charset="0"/>
              </a:rPr>
              <a:t>Memorandum of Understanding</a:t>
            </a:r>
          </a:p>
          <a:p>
            <a:pPr>
              <a:lnSpc>
                <a:spcPct val="100000"/>
              </a:lnSpc>
            </a:pPr>
            <a:r>
              <a:rPr lang="en-GB" sz="1600" b="1" dirty="0">
                <a:latin typeface="Helvetica" pitchFamily="2" charset="0"/>
              </a:rPr>
              <a:t>2022</a:t>
            </a:r>
            <a:r>
              <a:rPr lang="en-GB" sz="1600" dirty="0">
                <a:latin typeface="Helvetica" pitchFamily="2" charset="0"/>
              </a:rPr>
              <a:t> Celebrating 25 Years of Outreach Excellence</a:t>
            </a:r>
          </a:p>
          <a:p>
            <a:pPr lvl="1">
              <a:lnSpc>
                <a:spcPct val="100000"/>
              </a:lnSpc>
            </a:pPr>
            <a:r>
              <a:rPr lang="en-GB" sz="1400" dirty="0">
                <a:latin typeface="Helvetica" pitchFamily="2" charset="0"/>
              </a:rPr>
              <a:t>Most recent new members: India, Cyprus, Mexico</a:t>
            </a:r>
          </a:p>
          <a:p>
            <a:endParaRPr lang="en-GB" sz="1400" dirty="0"/>
          </a:p>
        </p:txBody>
      </p:sp>
      <p:sp>
        <p:nvSpPr>
          <p:cNvPr id="2" name="Title 1">
            <a:extLst>
              <a:ext uri="{FF2B5EF4-FFF2-40B4-BE49-F238E27FC236}">
                <a16:creationId xmlns:a16="http://schemas.microsoft.com/office/drawing/2014/main" id="{F0B3E10A-2419-9449-BD90-90E86BD3482E}"/>
              </a:ext>
            </a:extLst>
          </p:cNvPr>
          <p:cNvSpPr>
            <a:spLocks noGrp="1"/>
          </p:cNvSpPr>
          <p:nvPr>
            <p:ph type="title"/>
          </p:nvPr>
        </p:nvSpPr>
        <p:spPr/>
        <p:txBody>
          <a:bodyPr/>
          <a:lstStyle/>
          <a:p>
            <a:r>
              <a:rPr lang="en-GB" dirty="0"/>
              <a:t>IPPOG Timeline</a:t>
            </a:r>
          </a:p>
        </p:txBody>
      </p:sp>
      <p:sp>
        <p:nvSpPr>
          <p:cNvPr id="4" name="Date Placeholder 3">
            <a:extLst>
              <a:ext uri="{FF2B5EF4-FFF2-40B4-BE49-F238E27FC236}">
                <a16:creationId xmlns:a16="http://schemas.microsoft.com/office/drawing/2014/main" id="{571A4802-26C8-4745-9648-AF678D787AE8}"/>
              </a:ext>
            </a:extLst>
          </p:cNvPr>
          <p:cNvSpPr>
            <a:spLocks noGrp="1"/>
          </p:cNvSpPr>
          <p:nvPr>
            <p:ph type="dt" sz="half" idx="10"/>
          </p:nvPr>
        </p:nvSpPr>
        <p:spPr/>
        <p:txBody>
          <a:bodyPr/>
          <a:lstStyle/>
          <a:p>
            <a:r>
              <a:rPr lang="de-CH"/>
              <a:t>The International Particle Physics Outreach Group</a:t>
            </a:r>
            <a:endParaRPr lang="en-GB"/>
          </a:p>
        </p:txBody>
      </p:sp>
      <p:pic>
        <p:nvPicPr>
          <p:cNvPr id="9" name="Picture 8">
            <a:extLst>
              <a:ext uri="{FF2B5EF4-FFF2-40B4-BE49-F238E27FC236}">
                <a16:creationId xmlns:a16="http://schemas.microsoft.com/office/drawing/2014/main" id="{B03B1B32-7276-284F-81DE-5A26981B98AD}"/>
              </a:ext>
            </a:extLst>
          </p:cNvPr>
          <p:cNvPicPr>
            <a:picLocks noChangeAspect="1"/>
          </p:cNvPicPr>
          <p:nvPr/>
        </p:nvPicPr>
        <p:blipFill>
          <a:blip r:embed="rId2"/>
          <a:stretch>
            <a:fillRect/>
          </a:stretch>
        </p:blipFill>
        <p:spPr>
          <a:xfrm>
            <a:off x="6629399" y="457929"/>
            <a:ext cx="2078182" cy="3111196"/>
          </a:xfrm>
          <a:prstGeom prst="rect">
            <a:avLst/>
          </a:prstGeom>
        </p:spPr>
      </p:pic>
      <p:sp>
        <p:nvSpPr>
          <p:cNvPr id="6" name="Slide Number Placeholder 5">
            <a:extLst>
              <a:ext uri="{FF2B5EF4-FFF2-40B4-BE49-F238E27FC236}">
                <a16:creationId xmlns:a16="http://schemas.microsoft.com/office/drawing/2014/main" id="{19E24B63-2FE5-A84A-929A-5F00229E74B5}"/>
              </a:ext>
            </a:extLst>
          </p:cNvPr>
          <p:cNvSpPr>
            <a:spLocks noGrp="1"/>
          </p:cNvSpPr>
          <p:nvPr>
            <p:ph type="sldNum" sz="quarter" idx="12"/>
          </p:nvPr>
        </p:nvSpPr>
        <p:spPr/>
        <p:txBody>
          <a:bodyPr/>
          <a:lstStyle/>
          <a:p>
            <a:fld id="{8DE9D450-AD3B-A24D-8A95-F027C5FCDEC4}" type="slidenum">
              <a:rPr lang="en-GB" smtClean="0"/>
              <a:pPr/>
              <a:t>15</a:t>
            </a:fld>
            <a:r>
              <a:rPr lang="en-GB"/>
              <a:t> </a:t>
            </a:r>
            <a:endParaRPr lang="en-GB" dirty="0"/>
          </a:p>
        </p:txBody>
      </p:sp>
      <p:sp>
        <p:nvSpPr>
          <p:cNvPr id="13" name="TextBox 12">
            <a:extLst>
              <a:ext uri="{FF2B5EF4-FFF2-40B4-BE49-F238E27FC236}">
                <a16:creationId xmlns:a16="http://schemas.microsoft.com/office/drawing/2014/main" id="{7EA1D1F9-4E3D-A94F-8E4B-834C23596720}"/>
              </a:ext>
            </a:extLst>
          </p:cNvPr>
          <p:cNvSpPr txBox="1"/>
          <p:nvPr/>
        </p:nvSpPr>
        <p:spPr>
          <a:xfrm>
            <a:off x="317769" y="3811942"/>
            <a:ext cx="8465076" cy="676113"/>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rtlCol="0">
            <a:noAutofit/>
          </a:bodyPr>
          <a:lstStyle/>
          <a:p>
            <a:r>
              <a:rPr lang="en-GB" sz="1200" i="1" dirty="0">
                <a:latin typeface="Helvetica" pitchFamily="2" charset="0"/>
              </a:rPr>
              <a:t>“…the particle physics community has a moral obligation to inform the public on its activities. To do this well, experiences must be shared among countries in view of the need to optimize the use of resources.”</a:t>
            </a:r>
          </a:p>
          <a:p>
            <a:pPr algn="r"/>
            <a:r>
              <a:rPr lang="en-GB" sz="1200" dirty="0">
                <a:latin typeface="Helvetica" pitchFamily="2" charset="0"/>
              </a:rPr>
              <a:t>- Chris Llewellyn-Smith, CERN Director General, 1997</a:t>
            </a:r>
          </a:p>
        </p:txBody>
      </p:sp>
      <p:sp>
        <p:nvSpPr>
          <p:cNvPr id="3" name="Footer Placeholder 8">
            <a:extLst>
              <a:ext uri="{FF2B5EF4-FFF2-40B4-BE49-F238E27FC236}">
                <a16:creationId xmlns:a16="http://schemas.microsoft.com/office/drawing/2014/main" id="{8DA63EA1-A0D7-5543-5A6B-DD0A027FAB5F}"/>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154266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2BED59-ACA1-6147-A6B3-DDFF334DDAF7}"/>
              </a:ext>
            </a:extLst>
          </p:cNvPr>
          <p:cNvPicPr>
            <a:picLocks noChangeAspect="1"/>
          </p:cNvPicPr>
          <p:nvPr/>
        </p:nvPicPr>
        <p:blipFill>
          <a:blip r:embed="rId3"/>
          <a:stretch>
            <a:fillRect/>
          </a:stretch>
        </p:blipFill>
        <p:spPr>
          <a:xfrm>
            <a:off x="317768" y="213291"/>
            <a:ext cx="4264683" cy="4281149"/>
          </a:xfrm>
          <a:prstGeom prst="rect">
            <a:avLst/>
          </a:prstGeom>
          <a:ln>
            <a:solidFill>
              <a:schemeClr val="tx1"/>
            </a:solidFill>
          </a:ln>
          <a:effectLst>
            <a:outerShdw blurRad="50800" dist="38100" dir="2700000" algn="tl" rotWithShape="0">
              <a:prstClr val="black">
                <a:alpha val="40000"/>
              </a:prstClr>
            </a:outerShdw>
          </a:effectLst>
        </p:spPr>
      </p:pic>
      <p:sp>
        <p:nvSpPr>
          <p:cNvPr id="4" name="Date Placeholder 3"/>
          <p:cNvSpPr>
            <a:spLocks noGrp="1"/>
          </p:cNvSpPr>
          <p:nvPr>
            <p:ph type="dt" sz="half" idx="10"/>
          </p:nvPr>
        </p:nvSpPr>
        <p:spPr>
          <a:prstGeom prst="rect">
            <a:avLst/>
          </a:prstGeom>
        </p:spPr>
        <p:txBody>
          <a:bodyPr/>
          <a:lstStyle/>
          <a:p>
            <a:r>
              <a:rPr lang="de-CH"/>
              <a:t>The International Particle Physics Outreach Group</a:t>
            </a:r>
            <a:endParaRPr lang="en-GB"/>
          </a:p>
        </p:txBody>
      </p:sp>
      <p:sp>
        <p:nvSpPr>
          <p:cNvPr id="2" name="Slide Number Placeholder 1">
            <a:extLst>
              <a:ext uri="{FF2B5EF4-FFF2-40B4-BE49-F238E27FC236}">
                <a16:creationId xmlns:a16="http://schemas.microsoft.com/office/drawing/2014/main" id="{B51CA817-A6C9-8345-95BD-5A9CCFAB5F21}"/>
              </a:ext>
            </a:extLst>
          </p:cNvPr>
          <p:cNvSpPr>
            <a:spLocks noGrp="1"/>
          </p:cNvSpPr>
          <p:nvPr>
            <p:ph type="sldNum" sz="quarter" idx="12"/>
          </p:nvPr>
        </p:nvSpPr>
        <p:spPr>
          <a:prstGeom prst="rect">
            <a:avLst/>
          </a:prstGeom>
        </p:spPr>
        <p:txBody>
          <a:bodyPr/>
          <a:lstStyle/>
          <a:p>
            <a:fld id="{8DE9D450-AD3B-A24D-8A95-F027C5FCDEC4}" type="slidenum">
              <a:rPr lang="en-GB" smtClean="0"/>
              <a:pPr/>
              <a:t>16</a:t>
            </a:fld>
            <a:endParaRPr lang="en-GB" dirty="0"/>
          </a:p>
        </p:txBody>
      </p:sp>
      <p:pic>
        <p:nvPicPr>
          <p:cNvPr id="8" name="Picture 7">
            <a:extLst>
              <a:ext uri="{FF2B5EF4-FFF2-40B4-BE49-F238E27FC236}">
                <a16:creationId xmlns:a16="http://schemas.microsoft.com/office/drawing/2014/main" id="{0F6F937D-3D4F-584C-9DDD-26A8EC6A48DC}"/>
              </a:ext>
            </a:extLst>
          </p:cNvPr>
          <p:cNvPicPr>
            <a:picLocks noChangeAspect="1"/>
          </p:cNvPicPr>
          <p:nvPr/>
        </p:nvPicPr>
        <p:blipFill>
          <a:blip r:embed="rId4"/>
          <a:stretch>
            <a:fillRect/>
          </a:stretch>
        </p:blipFill>
        <p:spPr>
          <a:xfrm>
            <a:off x="999492" y="233496"/>
            <a:ext cx="4856459" cy="4274428"/>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6391B8DA-F7FD-4D4E-A5BA-B81B27B23B96}"/>
              </a:ext>
            </a:extLst>
          </p:cNvPr>
          <p:cNvPicPr>
            <a:picLocks noChangeAspect="1"/>
          </p:cNvPicPr>
          <p:nvPr/>
        </p:nvPicPr>
        <p:blipFill>
          <a:blip r:embed="rId5"/>
          <a:stretch>
            <a:fillRect/>
          </a:stretch>
        </p:blipFill>
        <p:spPr>
          <a:xfrm>
            <a:off x="1662683" y="213291"/>
            <a:ext cx="4264682" cy="4281149"/>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15C5FCEE-052B-DC4C-8FD6-2D435FB9FE69}"/>
              </a:ext>
            </a:extLst>
          </p:cNvPr>
          <p:cNvPicPr>
            <a:picLocks noChangeAspect="1"/>
          </p:cNvPicPr>
          <p:nvPr/>
        </p:nvPicPr>
        <p:blipFill rotWithShape="1">
          <a:blip r:embed="rId6"/>
          <a:srcRect l="2019" r="2210"/>
          <a:stretch/>
        </p:blipFill>
        <p:spPr>
          <a:xfrm>
            <a:off x="2384786" y="228465"/>
            <a:ext cx="4080566" cy="4277215"/>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descr="Graphical user interface, website&#10;&#10;Description automatically generated">
            <a:extLst>
              <a:ext uri="{FF2B5EF4-FFF2-40B4-BE49-F238E27FC236}">
                <a16:creationId xmlns:a16="http://schemas.microsoft.com/office/drawing/2014/main" id="{18307B2F-32B0-255F-B279-B9539079DCC9}"/>
              </a:ext>
            </a:extLst>
          </p:cNvPr>
          <p:cNvPicPr>
            <a:picLocks noChangeAspect="1"/>
          </p:cNvPicPr>
          <p:nvPr/>
        </p:nvPicPr>
        <p:blipFill>
          <a:blip r:embed="rId7"/>
          <a:stretch>
            <a:fillRect/>
          </a:stretch>
        </p:blipFill>
        <p:spPr>
          <a:xfrm>
            <a:off x="3131634" y="214915"/>
            <a:ext cx="4425461" cy="4293009"/>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descr="Graphical user interface, text, application, chat or text message&#10;&#10;Description automatically generated">
            <a:extLst>
              <a:ext uri="{FF2B5EF4-FFF2-40B4-BE49-F238E27FC236}">
                <a16:creationId xmlns:a16="http://schemas.microsoft.com/office/drawing/2014/main" id="{D67FD6B7-74C9-0731-ACC9-0BADDFCFA918}"/>
              </a:ext>
            </a:extLst>
          </p:cNvPr>
          <p:cNvPicPr>
            <a:picLocks noChangeAspect="1"/>
          </p:cNvPicPr>
          <p:nvPr/>
        </p:nvPicPr>
        <p:blipFill>
          <a:blip r:embed="rId8"/>
          <a:stretch>
            <a:fillRect/>
          </a:stretch>
        </p:blipFill>
        <p:spPr>
          <a:xfrm>
            <a:off x="3868191" y="233496"/>
            <a:ext cx="4413235" cy="4281149"/>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Graphical user interface, website&#10;&#10;Description automatically generated">
            <a:extLst>
              <a:ext uri="{FF2B5EF4-FFF2-40B4-BE49-F238E27FC236}">
                <a16:creationId xmlns:a16="http://schemas.microsoft.com/office/drawing/2014/main" id="{B4D7A3D5-8E9C-A41F-472D-C991259F6116}"/>
              </a:ext>
            </a:extLst>
          </p:cNvPr>
          <p:cNvPicPr>
            <a:picLocks noChangeAspect="1"/>
          </p:cNvPicPr>
          <p:nvPr/>
        </p:nvPicPr>
        <p:blipFill>
          <a:blip r:embed="rId9"/>
          <a:stretch>
            <a:fillRect/>
          </a:stretch>
        </p:blipFill>
        <p:spPr>
          <a:xfrm>
            <a:off x="4780879" y="213291"/>
            <a:ext cx="3956619" cy="4301354"/>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91F717AF-C6C2-F545-9442-1A1901C3DEF0}"/>
              </a:ext>
            </a:extLst>
          </p:cNvPr>
          <p:cNvSpPr txBox="1"/>
          <p:nvPr/>
        </p:nvSpPr>
        <p:spPr>
          <a:xfrm rot="19960808">
            <a:off x="2351720" y="1610931"/>
            <a:ext cx="2826415" cy="369332"/>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GB" dirty="0">
                <a:solidFill>
                  <a:schemeClr val="tx1">
                    <a:lumMod val="75000"/>
                    <a:lumOff val="25000"/>
                  </a:schemeClr>
                </a:solidFill>
              </a:rPr>
              <a:t>Communication Platforms</a:t>
            </a:r>
          </a:p>
        </p:txBody>
      </p:sp>
      <p:sp>
        <p:nvSpPr>
          <p:cNvPr id="16" name="TextBox 15">
            <a:extLst>
              <a:ext uri="{FF2B5EF4-FFF2-40B4-BE49-F238E27FC236}">
                <a16:creationId xmlns:a16="http://schemas.microsoft.com/office/drawing/2014/main" id="{0C8982FC-96DF-CD44-806C-AE35B758E6FF}"/>
              </a:ext>
            </a:extLst>
          </p:cNvPr>
          <p:cNvSpPr txBox="1"/>
          <p:nvPr/>
        </p:nvSpPr>
        <p:spPr>
          <a:xfrm>
            <a:off x="3140937" y="3145702"/>
            <a:ext cx="2857842" cy="1323439"/>
          </a:xfrm>
          <a:prstGeom prst="rect">
            <a:avLst/>
          </a:prstGeom>
          <a:solidFill>
            <a:schemeClr val="bg1">
              <a:lumMod val="85000"/>
            </a:schemeClr>
          </a:solidFill>
          <a:ln>
            <a:solidFill>
              <a:schemeClr val="tx1"/>
            </a:solidFill>
          </a:ln>
        </p:spPr>
        <p:txBody>
          <a:bodyPr wrap="square" rtlCol="0">
            <a:spAutoFit/>
          </a:bodyPr>
          <a:lstStyle/>
          <a:p>
            <a:r>
              <a:rPr lang="en-GB" sz="1000" dirty="0"/>
              <a:t>International Particle Physics Outreach Group</a:t>
            </a:r>
            <a:endParaRPr lang="en-GB" sz="1000" dirty="0">
              <a:hlinkClick r:id="" action="ppaction://noaction"/>
            </a:endParaRPr>
          </a:p>
          <a:p>
            <a:r>
              <a:rPr lang="en-GB" sz="1000" dirty="0">
                <a:hlinkClick r:id="" action="ppaction://noaction"/>
              </a:rPr>
              <a:t>https://ippog.org</a:t>
            </a:r>
            <a:endParaRPr lang="en-GB" sz="1000" dirty="0"/>
          </a:p>
          <a:p>
            <a:r>
              <a:rPr lang="en-GB" sz="1000" dirty="0">
                <a:hlinkClick r:id="rId10"/>
              </a:rPr>
              <a:t>https://facebook.com/ippog</a:t>
            </a:r>
            <a:endParaRPr lang="en-GB" sz="1000" dirty="0"/>
          </a:p>
          <a:p>
            <a:r>
              <a:rPr lang="en-GB" sz="1000" dirty="0">
                <a:hlinkClick r:id="rId11"/>
              </a:rPr>
              <a:t>https://facebook.com/groups/friends.ippog</a:t>
            </a:r>
            <a:endParaRPr lang="en-GB" sz="1000" dirty="0"/>
          </a:p>
          <a:p>
            <a:r>
              <a:rPr lang="en-GB" sz="1000" dirty="0">
                <a:hlinkClick r:id="rId12"/>
              </a:rPr>
              <a:t>https://twitter.com/ippogOrg</a:t>
            </a:r>
            <a:endParaRPr lang="en-GB" sz="1000" dirty="0"/>
          </a:p>
          <a:p>
            <a:r>
              <a:rPr lang="en-US" sz="1000" dirty="0">
                <a:hlinkClick r:id="rId13"/>
              </a:rPr>
              <a:t>https://instagram.com/ippogOrg</a:t>
            </a:r>
            <a:endParaRPr lang="en-US" sz="1000" dirty="0"/>
          </a:p>
          <a:p>
            <a:r>
              <a:rPr lang="en-US" sz="1000" dirty="0">
                <a:hlinkClick r:id="rId14"/>
              </a:rPr>
              <a:t>https://tiktok.com/@ippogOrg</a:t>
            </a:r>
            <a:endParaRPr lang="en-US" sz="1000" dirty="0"/>
          </a:p>
          <a:p>
            <a:r>
              <a:rPr lang="en-US" sz="1000" dirty="0">
                <a:hlinkClick r:id="rId15"/>
              </a:rPr>
              <a:t>https://linkedin.com/company/ippog</a:t>
            </a:r>
            <a:endParaRPr lang="en-US" sz="1000" dirty="0"/>
          </a:p>
        </p:txBody>
      </p:sp>
      <p:sp>
        <p:nvSpPr>
          <p:cNvPr id="3" name="Footer Placeholder 8">
            <a:extLst>
              <a:ext uri="{FF2B5EF4-FFF2-40B4-BE49-F238E27FC236}">
                <a16:creationId xmlns:a16="http://schemas.microsoft.com/office/drawing/2014/main" id="{47293C58-345E-795A-1426-DCC6A33F6E01}"/>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1946249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FB06D2-68F2-E346-8055-6E3BDFBBEF83}"/>
              </a:ext>
            </a:extLst>
          </p:cNvPr>
          <p:cNvSpPr>
            <a:spLocks noGrp="1"/>
          </p:cNvSpPr>
          <p:nvPr>
            <p:ph type="title"/>
          </p:nvPr>
        </p:nvSpPr>
        <p:spPr/>
        <p:txBody>
          <a:bodyPr>
            <a:noAutofit/>
          </a:bodyPr>
          <a:lstStyle/>
          <a:p>
            <a:r>
              <a:rPr lang="en-GB" sz="2400" dirty="0"/>
              <a:t>International Particle Physics Masterclasses</a:t>
            </a:r>
          </a:p>
        </p:txBody>
      </p:sp>
      <p:sp>
        <p:nvSpPr>
          <p:cNvPr id="3" name="Date Placeholder 2">
            <a:extLst>
              <a:ext uri="{FF2B5EF4-FFF2-40B4-BE49-F238E27FC236}">
                <a16:creationId xmlns:a16="http://schemas.microsoft.com/office/drawing/2014/main" id="{BB44C8E5-AD26-7340-A532-230358B78779}"/>
              </a:ext>
            </a:extLst>
          </p:cNvPr>
          <p:cNvSpPr>
            <a:spLocks noGrp="1"/>
          </p:cNvSpPr>
          <p:nvPr>
            <p:ph type="dt" sz="half" idx="10"/>
          </p:nvPr>
        </p:nvSpPr>
        <p:spPr/>
        <p:txBody>
          <a:bodyPr/>
          <a:lstStyle/>
          <a:p>
            <a:r>
              <a:rPr lang="de-CH" dirty="0"/>
              <a:t>The International </a:t>
            </a:r>
            <a:r>
              <a:rPr lang="de-CH" dirty="0" err="1"/>
              <a:t>Particle</a:t>
            </a:r>
            <a:r>
              <a:rPr lang="de-CH" dirty="0"/>
              <a:t> Physics Outreach Group</a:t>
            </a:r>
            <a:endParaRPr lang="en-GB" dirty="0"/>
          </a:p>
        </p:txBody>
      </p:sp>
      <p:sp>
        <p:nvSpPr>
          <p:cNvPr id="16" name="Content Placeholder 15">
            <a:extLst>
              <a:ext uri="{FF2B5EF4-FFF2-40B4-BE49-F238E27FC236}">
                <a16:creationId xmlns:a16="http://schemas.microsoft.com/office/drawing/2014/main" id="{88C839FB-2A29-0945-96B4-CF2A9255544A}"/>
              </a:ext>
            </a:extLst>
          </p:cNvPr>
          <p:cNvSpPr>
            <a:spLocks noGrp="1"/>
          </p:cNvSpPr>
          <p:nvPr>
            <p:ph idx="1"/>
          </p:nvPr>
        </p:nvSpPr>
        <p:spPr>
          <a:xfrm>
            <a:off x="458843" y="1014595"/>
            <a:ext cx="5652865" cy="3525366"/>
          </a:xfrm>
        </p:spPr>
        <p:txBody>
          <a:bodyPr>
            <a:normAutofit/>
          </a:bodyPr>
          <a:lstStyle/>
          <a:p>
            <a:r>
              <a:rPr lang="en-GB" dirty="0"/>
              <a:t>The Flagship of IPPOG</a:t>
            </a:r>
          </a:p>
          <a:p>
            <a:pPr lvl="1"/>
            <a:r>
              <a:rPr lang="en-GB" dirty="0"/>
              <a:t>Students become “Researchers for a Day”</a:t>
            </a:r>
          </a:p>
          <a:p>
            <a:pPr lvl="1"/>
            <a:r>
              <a:rPr lang="en-GB" dirty="0"/>
              <a:t>Invited to research institute or university</a:t>
            </a:r>
          </a:p>
          <a:p>
            <a:pPr lvl="1"/>
            <a:r>
              <a:rPr lang="en-GB" dirty="0"/>
              <a:t>Use analysis tools to examine real data</a:t>
            </a:r>
          </a:p>
          <a:p>
            <a:pPr lvl="1"/>
            <a:r>
              <a:rPr lang="en-GB" dirty="0"/>
              <a:t>Worldwide videoconference w/other students</a:t>
            </a:r>
          </a:p>
          <a:p>
            <a:r>
              <a:rPr lang="en-GB" dirty="0"/>
              <a:t>2019</a:t>
            </a:r>
          </a:p>
          <a:p>
            <a:pPr lvl="1"/>
            <a:r>
              <a:rPr lang="en-GB" dirty="0"/>
              <a:t>60 countries, 220 labs, </a:t>
            </a:r>
            <a:r>
              <a:rPr lang="en-GB" b="1" dirty="0"/>
              <a:t>14,000 students</a:t>
            </a:r>
          </a:p>
          <a:p>
            <a:r>
              <a:rPr lang="en-GB" dirty="0">
                <a:latin typeface="Helvetica" pitchFamily="2" charset="0"/>
              </a:rPr>
              <a:t>2022 (24 Feb - 9 Apr)</a:t>
            </a:r>
          </a:p>
          <a:p>
            <a:pPr lvl="1"/>
            <a:r>
              <a:rPr lang="en-GB" dirty="0">
                <a:latin typeface="Helvetica" pitchFamily="2" charset="0"/>
              </a:rPr>
              <a:t>11 Feb (UN Day for Women &amp; Girls in Science)</a:t>
            </a:r>
          </a:p>
          <a:p>
            <a:pPr lvl="1"/>
            <a:r>
              <a:rPr lang="en-GB" dirty="0">
                <a:latin typeface="Helvetica" pitchFamily="2" charset="0"/>
              </a:rPr>
              <a:t>CERN: 191 (94 ATLAS, 51 CMS, 22 </a:t>
            </a:r>
            <a:r>
              <a:rPr lang="en-GB" dirty="0" err="1">
                <a:latin typeface="Helvetica" pitchFamily="2" charset="0"/>
              </a:rPr>
              <a:t>LHCb</a:t>
            </a:r>
            <a:r>
              <a:rPr lang="en-GB" dirty="0">
                <a:latin typeface="Helvetica" pitchFamily="2" charset="0"/>
              </a:rPr>
              <a:t>, 24 ALICE)</a:t>
            </a:r>
          </a:p>
          <a:p>
            <a:pPr lvl="1"/>
            <a:r>
              <a:rPr lang="en-GB" dirty="0">
                <a:latin typeface="Helvetica" pitchFamily="2" charset="0"/>
              </a:rPr>
              <a:t>FNAL: 32 (22 CMS, 10 ATLAS, 9 MINER𝜐A)</a:t>
            </a:r>
          </a:p>
          <a:p>
            <a:pPr lvl="1"/>
            <a:r>
              <a:rPr lang="en-GB" dirty="0">
                <a:latin typeface="Helvetica" pitchFamily="2" charset="0"/>
              </a:rPr>
              <a:t>KEK: 11 (11 Belle II)</a:t>
            </a:r>
          </a:p>
          <a:p>
            <a:pPr lvl="1"/>
            <a:r>
              <a:rPr lang="en-GB" dirty="0">
                <a:latin typeface="Helvetica" pitchFamily="2" charset="0"/>
              </a:rPr>
              <a:t>GSI: 28 (28 Hadron Therapy)</a:t>
            </a:r>
          </a:p>
          <a:p>
            <a:pPr lvl="1"/>
            <a:endParaRPr lang="en-GB" dirty="0">
              <a:latin typeface="Helvetica" pitchFamily="2" charset="0"/>
            </a:endParaRPr>
          </a:p>
          <a:p>
            <a:endParaRPr lang="en-GB" b="1" dirty="0"/>
          </a:p>
        </p:txBody>
      </p:sp>
      <p:pic>
        <p:nvPicPr>
          <p:cNvPr id="19" name="Picture 18">
            <a:extLst>
              <a:ext uri="{FF2B5EF4-FFF2-40B4-BE49-F238E27FC236}">
                <a16:creationId xmlns:a16="http://schemas.microsoft.com/office/drawing/2014/main" id="{CD4FD210-A84C-1C4D-B990-CA20E4C04A78}"/>
              </a:ext>
            </a:extLst>
          </p:cNvPr>
          <p:cNvPicPr>
            <a:picLocks noChangeAspect="1"/>
          </p:cNvPicPr>
          <p:nvPr/>
        </p:nvPicPr>
        <p:blipFill>
          <a:blip r:embed="rId3"/>
          <a:stretch>
            <a:fillRect/>
          </a:stretch>
        </p:blipFill>
        <p:spPr>
          <a:xfrm>
            <a:off x="5071620" y="1092766"/>
            <a:ext cx="1753831" cy="1315073"/>
          </a:xfrm>
          <a:prstGeom prst="rect">
            <a:avLst/>
          </a:prstGeom>
          <a:ln>
            <a:solidFill>
              <a:schemeClr val="tx1"/>
            </a:solidFill>
          </a:ln>
        </p:spPr>
      </p:pic>
      <p:pic>
        <p:nvPicPr>
          <p:cNvPr id="21" name="Picture 20">
            <a:extLst>
              <a:ext uri="{FF2B5EF4-FFF2-40B4-BE49-F238E27FC236}">
                <a16:creationId xmlns:a16="http://schemas.microsoft.com/office/drawing/2014/main" id="{50CA73AD-B9A9-9C40-AFA2-B722E5A11B82}"/>
              </a:ext>
            </a:extLst>
          </p:cNvPr>
          <p:cNvPicPr>
            <a:picLocks noChangeAspect="1"/>
          </p:cNvPicPr>
          <p:nvPr/>
        </p:nvPicPr>
        <p:blipFill>
          <a:blip r:embed="rId4"/>
          <a:stretch>
            <a:fillRect/>
          </a:stretch>
        </p:blipFill>
        <p:spPr>
          <a:xfrm>
            <a:off x="6940647" y="1092766"/>
            <a:ext cx="1973526" cy="1315684"/>
          </a:xfrm>
          <a:prstGeom prst="rect">
            <a:avLst/>
          </a:prstGeom>
          <a:ln>
            <a:solidFill>
              <a:schemeClr val="tx1"/>
            </a:solidFill>
          </a:ln>
        </p:spPr>
      </p:pic>
      <p:sp>
        <p:nvSpPr>
          <p:cNvPr id="2" name="Slide Number Placeholder 1">
            <a:extLst>
              <a:ext uri="{FF2B5EF4-FFF2-40B4-BE49-F238E27FC236}">
                <a16:creationId xmlns:a16="http://schemas.microsoft.com/office/drawing/2014/main" id="{AA4DFE35-7F46-854B-84AB-FCBE986B57D5}"/>
              </a:ext>
            </a:extLst>
          </p:cNvPr>
          <p:cNvSpPr>
            <a:spLocks noGrp="1"/>
          </p:cNvSpPr>
          <p:nvPr>
            <p:ph type="sldNum" sz="quarter" idx="12"/>
          </p:nvPr>
        </p:nvSpPr>
        <p:spPr/>
        <p:txBody>
          <a:bodyPr/>
          <a:lstStyle/>
          <a:p>
            <a:fld id="{8DE9D450-AD3B-A24D-8A95-F027C5FCDEC4}" type="slidenum">
              <a:rPr lang="en-GB" smtClean="0"/>
              <a:pPr/>
              <a:t>17</a:t>
            </a:fld>
            <a:r>
              <a:rPr lang="en-GB"/>
              <a:t> </a:t>
            </a:r>
            <a:endParaRPr lang="en-GB" dirty="0"/>
          </a:p>
        </p:txBody>
      </p:sp>
      <p:pic>
        <p:nvPicPr>
          <p:cNvPr id="7" name="Picture 6" descr="A group of students in a classroom&#10;&#10;Description automatically generated with medium confidence">
            <a:extLst>
              <a:ext uri="{FF2B5EF4-FFF2-40B4-BE49-F238E27FC236}">
                <a16:creationId xmlns:a16="http://schemas.microsoft.com/office/drawing/2014/main" id="{25F04CD7-1184-2773-9685-0E3910259AF3}"/>
              </a:ext>
            </a:extLst>
          </p:cNvPr>
          <p:cNvPicPr>
            <a:picLocks noChangeAspect="1"/>
          </p:cNvPicPr>
          <p:nvPr/>
        </p:nvPicPr>
        <p:blipFill rotWithShape="1">
          <a:blip r:embed="rId5"/>
          <a:srcRect t="24071" b="13673"/>
          <a:stretch/>
        </p:blipFill>
        <p:spPr>
          <a:xfrm>
            <a:off x="6276829" y="2120900"/>
            <a:ext cx="2692625" cy="1257240"/>
          </a:xfrm>
          <a:prstGeom prst="rect">
            <a:avLst/>
          </a:prstGeom>
        </p:spPr>
      </p:pic>
      <p:pic>
        <p:nvPicPr>
          <p:cNvPr id="10" name="Picture 9" descr="Two people sitting at a table with a computer&#10;&#10;Description automatically generated with medium confidence">
            <a:extLst>
              <a:ext uri="{FF2B5EF4-FFF2-40B4-BE49-F238E27FC236}">
                <a16:creationId xmlns:a16="http://schemas.microsoft.com/office/drawing/2014/main" id="{FABF909B-9FEE-6D46-F198-D60DD9DCF115}"/>
              </a:ext>
            </a:extLst>
          </p:cNvPr>
          <p:cNvPicPr>
            <a:picLocks noChangeAspect="1"/>
          </p:cNvPicPr>
          <p:nvPr/>
        </p:nvPicPr>
        <p:blipFill rotWithShape="1">
          <a:blip r:embed="rId6"/>
          <a:srcRect l="9410" b="24798"/>
          <a:stretch/>
        </p:blipFill>
        <p:spPr>
          <a:xfrm>
            <a:off x="5619374" y="3129449"/>
            <a:ext cx="2132966" cy="1327981"/>
          </a:xfrm>
          <a:prstGeom prst="rect">
            <a:avLst/>
          </a:prstGeom>
        </p:spPr>
      </p:pic>
      <p:sp>
        <p:nvSpPr>
          <p:cNvPr id="6" name="Footer Placeholder 8">
            <a:extLst>
              <a:ext uri="{FF2B5EF4-FFF2-40B4-BE49-F238E27FC236}">
                <a16:creationId xmlns:a16="http://schemas.microsoft.com/office/drawing/2014/main" id="{C699610B-EA52-32B5-65C5-65889E0747C5}"/>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3457221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7B69FF-39FE-B323-A6CD-BCF6D8A71B80}"/>
              </a:ext>
            </a:extLst>
          </p:cNvPr>
          <p:cNvSpPr>
            <a:spLocks noGrp="1"/>
          </p:cNvSpPr>
          <p:nvPr>
            <p:ph type="title"/>
          </p:nvPr>
        </p:nvSpPr>
        <p:spPr/>
        <p:txBody>
          <a:bodyPr/>
          <a:lstStyle/>
          <a:p>
            <a:r>
              <a:rPr lang="en-GB" sz="2800" dirty="0"/>
              <a:t>International Particle Physics Masterclasses</a:t>
            </a:r>
            <a:endParaRPr lang="en-US" dirty="0"/>
          </a:p>
        </p:txBody>
      </p:sp>
      <p:sp>
        <p:nvSpPr>
          <p:cNvPr id="2" name="Foliennummernplatzhalter 1"/>
          <p:cNvSpPr>
            <a:spLocks noGrp="1"/>
          </p:cNvSpPr>
          <p:nvPr>
            <p:ph type="sldNum" sz="quarter" idx="12"/>
          </p:nvPr>
        </p:nvSpPr>
        <p:spPr/>
        <p:txBody>
          <a:bodyPr/>
          <a:lstStyle/>
          <a:p>
            <a:fld id="{37E3BC05-FAFE-4AC8-BE3C-DB615240BD44}" type="slidenum">
              <a:rPr lang="de-DE" smtClean="0"/>
              <a:pPr/>
              <a:t>18</a:t>
            </a:fld>
            <a:endParaRPr lang="de-DE" dirty="0"/>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21142" t="2338" r="21138"/>
          <a:stretch/>
        </p:blipFill>
        <p:spPr>
          <a:xfrm>
            <a:off x="4814205" y="1171786"/>
            <a:ext cx="4094937" cy="3243557"/>
          </a:xfrm>
          <a:prstGeom prst="rect">
            <a:avLst/>
          </a:prstGeom>
        </p:spPr>
      </p:pic>
      <p:sp>
        <p:nvSpPr>
          <p:cNvPr id="7" name="Footer Placeholder 8">
            <a:extLst>
              <a:ext uri="{FF2B5EF4-FFF2-40B4-BE49-F238E27FC236}">
                <a16:creationId xmlns:a16="http://schemas.microsoft.com/office/drawing/2014/main" id="{52CB80B8-F3D4-F132-994F-5EC4829BB4BF}"/>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
        <p:nvSpPr>
          <p:cNvPr id="9" name="Date Placeholder 3">
            <a:extLst>
              <a:ext uri="{FF2B5EF4-FFF2-40B4-BE49-F238E27FC236}">
                <a16:creationId xmlns:a16="http://schemas.microsoft.com/office/drawing/2014/main" id="{614F07E6-953B-3E51-D583-4C34F7A6E6B8}"/>
              </a:ext>
            </a:extLst>
          </p:cNvPr>
          <p:cNvSpPr>
            <a:spLocks noGrp="1"/>
          </p:cNvSpPr>
          <p:nvPr>
            <p:ph type="dt" sz="half" idx="10"/>
          </p:nvPr>
        </p:nvSpPr>
        <p:spPr>
          <a:xfrm>
            <a:off x="4797555" y="4590327"/>
            <a:ext cx="3985290" cy="223070"/>
          </a:xfrm>
        </p:spPr>
        <p:txBody>
          <a:bodyPr/>
          <a:lstStyle/>
          <a:p>
            <a:r>
              <a:rPr lang="de-CH" dirty="0"/>
              <a:t>The International </a:t>
            </a:r>
            <a:r>
              <a:rPr lang="de-CH" dirty="0" err="1"/>
              <a:t>Particle</a:t>
            </a:r>
            <a:r>
              <a:rPr lang="de-CH" dirty="0"/>
              <a:t> Physics Outreach Group</a:t>
            </a:r>
            <a:endParaRPr lang="en-GB" dirty="0"/>
          </a:p>
        </p:txBody>
      </p:sp>
      <p:sp>
        <p:nvSpPr>
          <p:cNvPr id="11" name="Content Placeholder 15">
            <a:extLst>
              <a:ext uri="{FF2B5EF4-FFF2-40B4-BE49-F238E27FC236}">
                <a16:creationId xmlns:a16="http://schemas.microsoft.com/office/drawing/2014/main" id="{8660A4A7-E66C-07A7-A850-DD0055A9C582}"/>
              </a:ext>
            </a:extLst>
          </p:cNvPr>
          <p:cNvSpPr txBox="1">
            <a:spLocks/>
          </p:cNvSpPr>
          <p:nvPr/>
        </p:nvSpPr>
        <p:spPr>
          <a:xfrm>
            <a:off x="317768" y="998056"/>
            <a:ext cx="4496437" cy="3591019"/>
          </a:xfrm>
          <a:prstGeom prst="rect">
            <a:avLst/>
          </a:prstGeom>
        </p:spPr>
        <p:txBody>
          <a:bodyPr>
            <a:normAutofit fontScale="85000" lnSpcReduction="20000"/>
          </a:bodyPr>
          <a:lstStyle>
            <a:lvl1pPr marL="0" indent="0" algn="l" defTabSz="514350" rtl="0" eaLnBrk="1" latinLnBrk="0" hangingPunct="1">
              <a:lnSpc>
                <a:spcPct val="90000"/>
              </a:lnSpc>
              <a:spcBef>
                <a:spcPts val="563"/>
              </a:spcBef>
              <a:buFont typeface="Arial"/>
              <a:buNone/>
              <a:defRPr sz="2100" kern="1200">
                <a:solidFill>
                  <a:srgbClr val="3A53A1"/>
                </a:solidFill>
                <a:latin typeface="Arial" charset="0"/>
                <a:ea typeface="Arial" charset="0"/>
                <a:cs typeface="Arial" charset="0"/>
              </a:defRPr>
            </a:lvl1pPr>
            <a:lvl2pPr marL="385763" indent="-128588" algn="l" defTabSz="514350" rtl="0" eaLnBrk="1" latinLnBrk="0" hangingPunct="1">
              <a:lnSpc>
                <a:spcPct val="90000"/>
              </a:lnSpc>
              <a:spcBef>
                <a:spcPts val="281"/>
              </a:spcBef>
              <a:buFont typeface="Arial"/>
              <a:buChar char="•"/>
              <a:defRPr sz="1800" kern="1200">
                <a:solidFill>
                  <a:srgbClr val="3E97D3"/>
                </a:solidFill>
                <a:latin typeface="Arial" charset="0"/>
                <a:ea typeface="Arial" charset="0"/>
                <a:cs typeface="Arial" charset="0"/>
              </a:defRPr>
            </a:lvl2pPr>
            <a:lvl3pPr marL="642938" indent="-128588" algn="l" defTabSz="514350" rtl="0" eaLnBrk="1" latinLnBrk="0" hangingPunct="1">
              <a:lnSpc>
                <a:spcPct val="90000"/>
              </a:lnSpc>
              <a:spcBef>
                <a:spcPts val="281"/>
              </a:spcBef>
              <a:buFont typeface="Arial"/>
              <a:buChar char="•"/>
              <a:defRPr sz="1500" kern="1200">
                <a:solidFill>
                  <a:srgbClr val="C71C67"/>
                </a:solidFill>
                <a:latin typeface="Arial" charset="0"/>
                <a:ea typeface="Arial" charset="0"/>
                <a:cs typeface="Arial" charset="0"/>
              </a:defRPr>
            </a:lvl3pPr>
            <a:lvl4pPr marL="900113" indent="-128588" algn="l" defTabSz="514350" rtl="0" eaLnBrk="1" latinLnBrk="0" hangingPunct="1">
              <a:lnSpc>
                <a:spcPct val="90000"/>
              </a:lnSpc>
              <a:spcBef>
                <a:spcPts val="281"/>
              </a:spcBef>
              <a:buFont typeface="Arial"/>
              <a:buChar char="•"/>
              <a:defRPr sz="1350" kern="1200">
                <a:solidFill>
                  <a:srgbClr val="B3C30E"/>
                </a:solidFill>
                <a:latin typeface="Arial" charset="0"/>
                <a:ea typeface="Arial" charset="0"/>
                <a:cs typeface="Arial" charset="0"/>
              </a:defRPr>
            </a:lvl4pPr>
            <a:lvl5pPr marL="1157288" indent="-128588" algn="l" defTabSz="514350" rtl="0" eaLnBrk="1" latinLnBrk="0" hangingPunct="1">
              <a:lnSpc>
                <a:spcPct val="90000"/>
              </a:lnSpc>
              <a:spcBef>
                <a:spcPts val="281"/>
              </a:spcBef>
              <a:buFont typeface="Arial"/>
              <a:buChar char="•"/>
              <a:defRPr sz="1200" kern="1200">
                <a:solidFill>
                  <a:srgbClr val="3A53A1"/>
                </a:solidFill>
                <a:latin typeface="Arial" charset="0"/>
                <a:ea typeface="Arial" charset="0"/>
                <a:cs typeface="Arial" charset="0"/>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endParaRPr lang="en-GB" dirty="0"/>
          </a:p>
          <a:p>
            <a:r>
              <a:rPr lang="en-GB" dirty="0"/>
              <a:t>2019</a:t>
            </a:r>
          </a:p>
          <a:p>
            <a:pPr lvl="1"/>
            <a:r>
              <a:rPr lang="en-GB" dirty="0"/>
              <a:t>60 countries, 220 labs, </a:t>
            </a:r>
            <a:r>
              <a:rPr lang="en-GB" b="1" dirty="0"/>
              <a:t>14,000 students</a:t>
            </a:r>
          </a:p>
          <a:p>
            <a:r>
              <a:rPr lang="en-GB" dirty="0">
                <a:latin typeface="Helvetica" pitchFamily="2" charset="0"/>
              </a:rPr>
              <a:t>2022</a:t>
            </a:r>
          </a:p>
          <a:p>
            <a:pPr lvl="1"/>
            <a:r>
              <a:rPr lang="en-GB" sz="1700" dirty="0">
                <a:latin typeface="Helvetica" pitchFamily="2" charset="0"/>
              </a:rPr>
              <a:t>11 Feb (UN Day for Women &amp; Girls in Science)</a:t>
            </a:r>
          </a:p>
          <a:p>
            <a:pPr lvl="1"/>
            <a:r>
              <a:rPr lang="en-GB" sz="1700" dirty="0">
                <a:latin typeface="Helvetica" pitchFamily="2" charset="0"/>
              </a:rPr>
              <a:t>CERN: 191 (94 ATLAS, 51 CMS, 22 </a:t>
            </a:r>
            <a:r>
              <a:rPr lang="en-GB" sz="1700" dirty="0" err="1">
                <a:latin typeface="Helvetica" pitchFamily="2" charset="0"/>
              </a:rPr>
              <a:t>LHCb</a:t>
            </a:r>
            <a:r>
              <a:rPr lang="en-GB" sz="1700" dirty="0">
                <a:latin typeface="Helvetica" pitchFamily="2" charset="0"/>
              </a:rPr>
              <a:t>, 24 ALICE)</a:t>
            </a:r>
          </a:p>
          <a:p>
            <a:pPr lvl="1"/>
            <a:r>
              <a:rPr lang="en-GB" sz="1700" dirty="0">
                <a:latin typeface="Helvetica" pitchFamily="2" charset="0"/>
              </a:rPr>
              <a:t>FNAL: 32 (22 CMS, 10 ATLAS, 9 MINER𝜐A)</a:t>
            </a:r>
          </a:p>
          <a:p>
            <a:pPr lvl="1"/>
            <a:r>
              <a:rPr lang="en-GB" sz="1700" dirty="0">
                <a:latin typeface="Helvetica" pitchFamily="2" charset="0"/>
              </a:rPr>
              <a:t>KEK: 11 (11 Belle II)</a:t>
            </a:r>
          </a:p>
          <a:p>
            <a:pPr lvl="1"/>
            <a:r>
              <a:rPr lang="en-GB" sz="1700" dirty="0">
                <a:latin typeface="Helvetica" pitchFamily="2" charset="0"/>
              </a:rPr>
              <a:t>GSI: 28 (28 Hadron Therapy)</a:t>
            </a:r>
            <a:endParaRPr lang="en-GB" sz="1700" b="1" dirty="0"/>
          </a:p>
          <a:p>
            <a:r>
              <a:rPr lang="en-GB" dirty="0">
                <a:latin typeface="Helvetica" pitchFamily="2" charset="0"/>
              </a:rPr>
              <a:t>2023</a:t>
            </a:r>
          </a:p>
          <a:p>
            <a:pPr marL="385763" marR="0" lvl="1" indent="-128588" algn="l" defTabSz="514350" rtl="0" eaLnBrk="1" fontAlgn="auto" latinLnBrk="0" hangingPunct="1">
              <a:lnSpc>
                <a:spcPct val="90000"/>
              </a:lnSpc>
              <a:spcBef>
                <a:spcPts val="281"/>
              </a:spcBef>
              <a:spcAft>
                <a:spcPts val="0"/>
              </a:spcAft>
              <a:buClrTx/>
              <a:buSzTx/>
              <a:buFont typeface="Arial"/>
              <a:buChar char="•"/>
              <a:tabLst/>
              <a:defRPr/>
            </a:pPr>
            <a:r>
              <a:rPr kumimoji="0" lang="en-GB" sz="1500" b="0" i="0" u="none" strike="noStrike" kern="1200" cap="none" spc="0" normalizeH="0" baseline="0" noProof="0" dirty="0">
                <a:ln>
                  <a:noFill/>
                </a:ln>
                <a:solidFill>
                  <a:srgbClr val="3E97D3"/>
                </a:solidFill>
                <a:effectLst/>
                <a:uLnTx/>
                <a:uFillTx/>
                <a:latin typeface="Helvetica" pitchFamily="2" charset="0"/>
                <a:cs typeface="Arial" charset="0"/>
              </a:rPr>
              <a:t>10 Feb (UN Day for Women &amp; Girls in Science)</a:t>
            </a:r>
            <a:endParaRPr lang="en-GB" dirty="0">
              <a:latin typeface="Helvetica" pitchFamily="2" charset="0"/>
            </a:endParaRPr>
          </a:p>
          <a:p>
            <a:pPr lvl="1"/>
            <a:r>
              <a:rPr lang="en-GB" sz="1500" dirty="0">
                <a:latin typeface="Helvetica" pitchFamily="2" charset="0"/>
              </a:rPr>
              <a:t>CERN: 211 (99 ATLAS, 56 CMS, 26 </a:t>
            </a:r>
            <a:r>
              <a:rPr lang="en-GB" sz="1500" dirty="0" err="1">
                <a:latin typeface="Helvetica" pitchFamily="2" charset="0"/>
              </a:rPr>
              <a:t>LHCb</a:t>
            </a:r>
            <a:r>
              <a:rPr lang="en-GB" sz="1500" dirty="0">
                <a:latin typeface="Helvetica" pitchFamily="2" charset="0"/>
              </a:rPr>
              <a:t>, 20 ALICE)</a:t>
            </a:r>
          </a:p>
          <a:p>
            <a:pPr lvl="1"/>
            <a:r>
              <a:rPr lang="en-GB" sz="1500" dirty="0">
                <a:latin typeface="Helvetica" pitchFamily="2" charset="0"/>
              </a:rPr>
              <a:t>FNAL: 40 (29 CMS, 11 ATLAS, 8 MINER𝜐A, </a:t>
            </a:r>
            <a:r>
              <a:rPr lang="en-GB" sz="1500" b="1" dirty="0">
                <a:latin typeface="Helvetica" pitchFamily="2" charset="0"/>
              </a:rPr>
              <a:t>2 NO𝜐A</a:t>
            </a:r>
            <a:r>
              <a:rPr lang="en-GB" sz="1500" dirty="0">
                <a:latin typeface="Helvetica" pitchFamily="2" charset="0"/>
              </a:rPr>
              <a:t>)</a:t>
            </a:r>
          </a:p>
          <a:p>
            <a:pPr lvl="1"/>
            <a:r>
              <a:rPr lang="en-GB" sz="1500" dirty="0">
                <a:latin typeface="Helvetica" pitchFamily="2" charset="0"/>
              </a:rPr>
              <a:t>KEK: 16 (16 Belle II, </a:t>
            </a:r>
            <a:r>
              <a:rPr lang="en-GB" sz="1500" b="1" dirty="0">
                <a:latin typeface="Helvetica" pitchFamily="2" charset="0"/>
              </a:rPr>
              <a:t>12 Pierre Auger</a:t>
            </a:r>
            <a:r>
              <a:rPr lang="en-GB" sz="1500" dirty="0">
                <a:latin typeface="Helvetica" pitchFamily="2" charset="0"/>
              </a:rPr>
              <a:t>)</a:t>
            </a:r>
          </a:p>
          <a:p>
            <a:pPr lvl="1"/>
            <a:r>
              <a:rPr lang="en-GB" sz="1500" dirty="0">
                <a:latin typeface="Helvetica" pitchFamily="2" charset="0"/>
              </a:rPr>
              <a:t>GSI: 30 (30 Hadron Therapy)</a:t>
            </a:r>
          </a:p>
          <a:p>
            <a:pPr lvl="1"/>
            <a:endParaRPr lang="en-GB" dirty="0">
              <a:latin typeface="Helvetica" pitchFamily="2" charset="0"/>
            </a:endParaRPr>
          </a:p>
          <a:p>
            <a:endParaRPr lang="en-GB" b="1" dirty="0"/>
          </a:p>
        </p:txBody>
      </p:sp>
    </p:spTree>
    <p:extLst>
      <p:ext uri="{BB962C8B-B14F-4D97-AF65-F5344CB8AC3E}">
        <p14:creationId xmlns:p14="http://schemas.microsoft.com/office/powerpoint/2010/main" val="3490030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382F-DFD4-40E2-8D78-31977AE9BD62}"/>
              </a:ext>
            </a:extLst>
          </p:cNvPr>
          <p:cNvSpPr>
            <a:spLocks noGrp="1"/>
          </p:cNvSpPr>
          <p:nvPr>
            <p:ph type="title"/>
          </p:nvPr>
        </p:nvSpPr>
        <p:spPr/>
        <p:txBody>
          <a:bodyPr/>
          <a:lstStyle/>
          <a:p>
            <a:r>
              <a:rPr lang="en-US" dirty="0"/>
              <a:t>Annual Usage Evolution</a:t>
            </a:r>
          </a:p>
        </p:txBody>
      </p:sp>
      <p:sp>
        <p:nvSpPr>
          <p:cNvPr id="8" name="Inhaltsplatzhalter 7"/>
          <p:cNvSpPr>
            <a:spLocks noGrp="1"/>
          </p:cNvSpPr>
          <p:nvPr>
            <p:ph idx="1"/>
          </p:nvPr>
        </p:nvSpPr>
        <p:spPr/>
        <p:txBody>
          <a:bodyPr/>
          <a:lstStyle/>
          <a:p>
            <a:endParaRPr lang="de-DE" dirty="0"/>
          </a:p>
        </p:txBody>
      </p:sp>
      <p:sp>
        <p:nvSpPr>
          <p:cNvPr id="7" name="Foliennummernplatzhalter 6"/>
          <p:cNvSpPr>
            <a:spLocks noGrp="1"/>
          </p:cNvSpPr>
          <p:nvPr>
            <p:ph type="sldNum" sz="quarter" idx="12"/>
          </p:nvPr>
        </p:nvSpPr>
        <p:spPr/>
        <p:txBody>
          <a:bodyPr/>
          <a:lstStyle/>
          <a:p>
            <a:fld id="{37E3BC05-FAFE-4AC8-BE3C-DB615240BD44}" type="slidenum">
              <a:rPr lang="de-DE" smtClean="0"/>
              <a:pPr/>
              <a:t>19</a:t>
            </a:fld>
            <a:endParaRPr lang="de-DE" dirty="0"/>
          </a:p>
        </p:txBody>
      </p:sp>
      <p:pic>
        <p:nvPicPr>
          <p:cNvPr id="3" name="Picture 2">
            <a:extLst>
              <a:ext uri="{FF2B5EF4-FFF2-40B4-BE49-F238E27FC236}">
                <a16:creationId xmlns:a16="http://schemas.microsoft.com/office/drawing/2014/main" id="{CC99EAA3-F753-2A25-6E42-355DFB030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267" y="1069112"/>
            <a:ext cx="5556990" cy="3478839"/>
          </a:xfrm>
          <a:prstGeom prst="rect">
            <a:avLst/>
          </a:prstGeom>
        </p:spPr>
      </p:pic>
      <p:sp>
        <p:nvSpPr>
          <p:cNvPr id="5" name="Footer Placeholder 8">
            <a:extLst>
              <a:ext uri="{FF2B5EF4-FFF2-40B4-BE49-F238E27FC236}">
                <a16:creationId xmlns:a16="http://schemas.microsoft.com/office/drawing/2014/main" id="{9F0D0592-1C8E-9591-6892-108DE84A7455}"/>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
        <p:nvSpPr>
          <p:cNvPr id="9" name="Date Placeholder 3">
            <a:extLst>
              <a:ext uri="{FF2B5EF4-FFF2-40B4-BE49-F238E27FC236}">
                <a16:creationId xmlns:a16="http://schemas.microsoft.com/office/drawing/2014/main" id="{3FBEAE16-08AE-6E17-A981-601C10614845}"/>
              </a:ext>
            </a:extLst>
          </p:cNvPr>
          <p:cNvSpPr>
            <a:spLocks noGrp="1"/>
          </p:cNvSpPr>
          <p:nvPr>
            <p:ph type="dt" sz="half" idx="10"/>
          </p:nvPr>
        </p:nvSpPr>
        <p:spPr>
          <a:xfrm>
            <a:off x="4797555" y="4590327"/>
            <a:ext cx="3985290" cy="223070"/>
          </a:xfrm>
        </p:spPr>
        <p:txBody>
          <a:bodyPr/>
          <a:lstStyle/>
          <a:p>
            <a:r>
              <a:rPr lang="de-CH" dirty="0"/>
              <a:t>The International </a:t>
            </a:r>
            <a:r>
              <a:rPr lang="de-CH" dirty="0" err="1"/>
              <a:t>Particle</a:t>
            </a:r>
            <a:r>
              <a:rPr lang="de-CH" dirty="0"/>
              <a:t> Physics Outreach Group</a:t>
            </a:r>
            <a:endParaRPr lang="en-GB" dirty="0"/>
          </a:p>
        </p:txBody>
      </p:sp>
    </p:spTree>
    <p:extLst>
      <p:ext uri="{BB962C8B-B14F-4D97-AF65-F5344CB8AC3E}">
        <p14:creationId xmlns:p14="http://schemas.microsoft.com/office/powerpoint/2010/main" val="294927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A732D2-B2A1-D84B-8F42-FEA9812F5D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3" name="Picture 12">
            <a:extLst>
              <a:ext uri="{FF2B5EF4-FFF2-40B4-BE49-F238E27FC236}">
                <a16:creationId xmlns:a16="http://schemas.microsoft.com/office/drawing/2014/main" id="{B1DF5789-4802-1C47-B15B-C018902DF5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8970" y="176055"/>
            <a:ext cx="3934603" cy="2428600"/>
          </a:xfrm>
          <a:prstGeom prst="rect">
            <a:avLst/>
          </a:prstGeom>
        </p:spPr>
      </p:pic>
      <p:pic>
        <p:nvPicPr>
          <p:cNvPr id="9" name="Picture 8">
            <a:extLst>
              <a:ext uri="{FF2B5EF4-FFF2-40B4-BE49-F238E27FC236}">
                <a16:creationId xmlns:a16="http://schemas.microsoft.com/office/drawing/2014/main" id="{70BF978C-5EFB-654F-8B97-181098425F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42435" y="2355272"/>
            <a:ext cx="3566196" cy="2677391"/>
          </a:xfrm>
          <a:prstGeom prst="rect">
            <a:avLst/>
          </a:prstGeom>
        </p:spPr>
      </p:pic>
      <p:pic>
        <p:nvPicPr>
          <p:cNvPr id="17" name="Picture 16">
            <a:extLst>
              <a:ext uri="{FF2B5EF4-FFF2-40B4-BE49-F238E27FC236}">
                <a16:creationId xmlns:a16="http://schemas.microsoft.com/office/drawing/2014/main" id="{85E97AA2-F6AB-EE49-9EEA-E7AF2BC428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4880" y="2355271"/>
            <a:ext cx="4008070" cy="2677391"/>
          </a:xfrm>
          <a:prstGeom prst="rect">
            <a:avLst/>
          </a:prstGeom>
          <a:scene3d>
            <a:camera prst="orthographicFront">
              <a:rot lat="0" lon="10800000" rev="0"/>
            </a:camera>
            <a:lightRig rig="threePt" dir="t"/>
          </a:scene3d>
        </p:spPr>
      </p:pic>
      <p:sp>
        <p:nvSpPr>
          <p:cNvPr id="18" name="Title 1">
            <a:extLst>
              <a:ext uri="{FF2B5EF4-FFF2-40B4-BE49-F238E27FC236}">
                <a16:creationId xmlns:a16="http://schemas.microsoft.com/office/drawing/2014/main" id="{2720AD1C-A357-EF49-99D4-ECE308246893}"/>
              </a:ext>
            </a:extLst>
          </p:cNvPr>
          <p:cNvSpPr txBox="1">
            <a:spLocks/>
          </p:cNvSpPr>
          <p:nvPr/>
        </p:nvSpPr>
        <p:spPr>
          <a:xfrm>
            <a:off x="4271591" y="4169541"/>
            <a:ext cx="1035475" cy="596422"/>
          </a:xfrm>
          <a:prstGeom prst="rect">
            <a:avLst/>
          </a:prstGeom>
          <a:solidFill>
            <a:schemeClr val="tx1">
              <a:alpha val="56000"/>
            </a:schemeClr>
          </a:solid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US" sz="2400" b="1" dirty="0">
                <a:solidFill>
                  <a:schemeClr val="bg1"/>
                </a:solidFill>
                <a:latin typeface="+mn-lt"/>
                <a:ea typeface="Open Sans" charset="0"/>
                <a:cs typeface="Open Sans" charset="0"/>
              </a:rPr>
              <a:t>Why</a:t>
            </a:r>
            <a:r>
              <a:rPr lang="en-US" sz="2400" b="1" dirty="0">
                <a:solidFill>
                  <a:schemeClr val="bg1"/>
                </a:solidFill>
                <a:latin typeface="Avenir Next" panose="020B0503020202020204" pitchFamily="34" charset="0"/>
                <a:ea typeface="Open Sans" charset="0"/>
                <a:cs typeface="Open Sans" charset="0"/>
              </a:rPr>
              <a:t>?</a:t>
            </a:r>
            <a:endParaRPr lang="en-US" sz="2400" dirty="0">
              <a:solidFill>
                <a:schemeClr val="bg1"/>
              </a:solidFill>
              <a:latin typeface="Avenir Next" panose="020B0503020202020204" pitchFamily="34" charset="0"/>
              <a:ea typeface="Open Sans" charset="0"/>
              <a:cs typeface="Open Sans" charset="0"/>
            </a:endParaRPr>
          </a:p>
        </p:txBody>
      </p:sp>
    </p:spTree>
    <p:extLst>
      <p:ext uri="{BB962C8B-B14F-4D97-AF65-F5344CB8AC3E}">
        <p14:creationId xmlns:p14="http://schemas.microsoft.com/office/powerpoint/2010/main" val="14271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New IMC participants in 2023</a:t>
            </a:r>
          </a:p>
        </p:txBody>
      </p:sp>
      <p:sp>
        <p:nvSpPr>
          <p:cNvPr id="4" name="Foliennummernplatzhalter 3"/>
          <p:cNvSpPr>
            <a:spLocks noGrp="1"/>
          </p:cNvSpPr>
          <p:nvPr>
            <p:ph type="sldNum" sz="quarter" idx="12"/>
          </p:nvPr>
        </p:nvSpPr>
        <p:spPr/>
        <p:txBody>
          <a:bodyPr/>
          <a:lstStyle/>
          <a:p>
            <a:fld id="{37E3BC05-FAFE-4AC8-BE3C-DB615240BD44}" type="slidenum">
              <a:rPr lang="de-DE" smtClean="0"/>
              <a:pPr/>
              <a:t>20</a:t>
            </a:fld>
            <a:endParaRPr lang="de-DE" dirty="0"/>
          </a:p>
        </p:txBody>
      </p:sp>
      <p:sp>
        <p:nvSpPr>
          <p:cNvPr id="2" name="Inhaltsplatzhalter 1"/>
          <p:cNvSpPr>
            <a:spLocks noGrp="1"/>
          </p:cNvSpPr>
          <p:nvPr>
            <p:ph idx="4294967295"/>
          </p:nvPr>
        </p:nvSpPr>
        <p:spPr>
          <a:xfrm>
            <a:off x="-49294" y="3163223"/>
            <a:ext cx="1702676" cy="718160"/>
          </a:xfrm>
        </p:spPr>
        <p:txBody>
          <a:bodyPr>
            <a:normAutofit fontScale="85000" lnSpcReduction="20000"/>
          </a:bodyPr>
          <a:lstStyle/>
          <a:p>
            <a:pPr>
              <a:spcBef>
                <a:spcPts val="0"/>
              </a:spcBef>
            </a:pPr>
            <a:r>
              <a:rPr lang="de-DE" sz="1500" b="1" dirty="0" err="1"/>
              <a:t>Kharkiv</a:t>
            </a:r>
            <a:r>
              <a:rPr lang="de-DE" sz="1500" b="1" dirty="0"/>
              <a:t> National University</a:t>
            </a:r>
          </a:p>
          <a:p>
            <a:pPr>
              <a:spcBef>
                <a:spcPts val="0"/>
              </a:spcBef>
            </a:pPr>
            <a:r>
              <a:rPr lang="de-DE" sz="1500" dirty="0" err="1"/>
              <a:t>Kharkiv</a:t>
            </a:r>
            <a:r>
              <a:rPr lang="de-DE" sz="1500" dirty="0"/>
              <a:t>, Ukraine </a:t>
            </a:r>
          </a:p>
          <a:p>
            <a:pPr>
              <a:spcBef>
                <a:spcPts val="0"/>
              </a:spcBef>
            </a:pPr>
            <a:r>
              <a:rPr lang="de-DE" sz="1500" dirty="0" err="1">
                <a:hlinkClick r:id="rId2"/>
              </a:rPr>
              <a:t>profile</a:t>
            </a:r>
            <a:endParaRPr lang="de-DE" sz="15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213" y="1141785"/>
            <a:ext cx="2165632" cy="1624223"/>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65" y="1106520"/>
            <a:ext cx="2170543" cy="1465230"/>
          </a:xfrm>
          <a:prstGeom prst="rect">
            <a:avLst/>
          </a:prstGeom>
        </p:spPr>
      </p:pic>
      <p:sp>
        <p:nvSpPr>
          <p:cNvPr id="8" name="Inhaltsplatzhalter 1"/>
          <p:cNvSpPr txBox="1">
            <a:spLocks/>
          </p:cNvSpPr>
          <p:nvPr/>
        </p:nvSpPr>
        <p:spPr bwMode="auto">
          <a:xfrm>
            <a:off x="3833636" y="1824793"/>
            <a:ext cx="2638659" cy="82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3200" kern="1200">
                <a:solidFill>
                  <a:srgbClr val="003478"/>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003478"/>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85C714"/>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2">
                    <a:lumMod val="50000"/>
                  </a:schemeClr>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0"/>
              </a:spcBef>
              <a:buNone/>
            </a:pPr>
            <a:r>
              <a:rPr lang="de-DE" sz="1500" b="1" dirty="0"/>
              <a:t>University of </a:t>
            </a:r>
            <a:r>
              <a:rPr lang="de-DE" sz="1500" b="1" dirty="0" err="1"/>
              <a:t>Zambia</a:t>
            </a:r>
            <a:endParaRPr lang="de-DE" sz="1500" b="1" dirty="0"/>
          </a:p>
          <a:p>
            <a:pPr marL="0" indent="0" algn="r">
              <a:spcBef>
                <a:spcPts val="0"/>
              </a:spcBef>
              <a:buNone/>
            </a:pPr>
            <a:r>
              <a:rPr lang="de-DE" sz="1500" dirty="0"/>
              <a:t>Lusaka, </a:t>
            </a:r>
            <a:r>
              <a:rPr lang="de-DE" sz="1500" dirty="0" err="1"/>
              <a:t>Zambia</a:t>
            </a:r>
            <a:r>
              <a:rPr lang="de-DE" sz="1500" dirty="0"/>
              <a:t> </a:t>
            </a:r>
          </a:p>
          <a:p>
            <a:pPr marL="0" indent="0" algn="r">
              <a:spcBef>
                <a:spcPts val="0"/>
              </a:spcBef>
              <a:buNone/>
            </a:pPr>
            <a:r>
              <a:rPr lang="de-DE" sz="1500" dirty="0" err="1">
                <a:hlinkClick r:id="rId5"/>
              </a:rPr>
              <a:t>profile</a:t>
            </a:r>
            <a:endParaRPr lang="de-DE" sz="1500" dirty="0"/>
          </a:p>
        </p:txBody>
      </p: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750" y="2884746"/>
            <a:ext cx="2466975" cy="1485900"/>
          </a:xfrm>
          <a:prstGeom prst="rect">
            <a:avLst/>
          </a:prstGeom>
        </p:spPr>
      </p:pic>
      <p:sp>
        <p:nvSpPr>
          <p:cNvPr id="12" name="Inhaltsplatzhalter 1"/>
          <p:cNvSpPr txBox="1">
            <a:spLocks/>
          </p:cNvSpPr>
          <p:nvPr/>
        </p:nvSpPr>
        <p:spPr bwMode="auto">
          <a:xfrm>
            <a:off x="2541008" y="1003422"/>
            <a:ext cx="2912520" cy="51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3200" kern="1200">
                <a:solidFill>
                  <a:srgbClr val="003478"/>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003478"/>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85C714"/>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2">
                    <a:lumMod val="50000"/>
                  </a:schemeClr>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de-DE" sz="1500" b="1" dirty="0" err="1"/>
              <a:t>Hellenic</a:t>
            </a:r>
            <a:r>
              <a:rPr lang="de-DE" sz="1500" b="1" dirty="0"/>
              <a:t> Open University</a:t>
            </a:r>
          </a:p>
          <a:p>
            <a:pPr marL="0" indent="0">
              <a:spcBef>
                <a:spcPts val="0"/>
              </a:spcBef>
              <a:buNone/>
            </a:pPr>
            <a:r>
              <a:rPr lang="de-DE" sz="1500" dirty="0" err="1"/>
              <a:t>Patra</a:t>
            </a:r>
            <a:r>
              <a:rPr lang="de-DE" sz="1500" dirty="0"/>
              <a:t>, </a:t>
            </a:r>
            <a:r>
              <a:rPr lang="de-DE" sz="1500" dirty="0" err="1"/>
              <a:t>Greece</a:t>
            </a:r>
            <a:r>
              <a:rPr lang="de-DE" sz="1500" dirty="0"/>
              <a:t> </a:t>
            </a:r>
          </a:p>
          <a:p>
            <a:pPr marL="0" indent="0">
              <a:spcBef>
                <a:spcPts val="0"/>
              </a:spcBef>
              <a:buNone/>
            </a:pPr>
            <a:r>
              <a:rPr lang="de-DE" sz="1500" dirty="0" err="1">
                <a:hlinkClick r:id="rId7"/>
              </a:rPr>
              <a:t>profile</a:t>
            </a:r>
            <a:endParaRPr lang="de-DE" sz="1500" dirty="0"/>
          </a:p>
        </p:txBody>
      </p:sp>
      <p:sp>
        <p:nvSpPr>
          <p:cNvPr id="9" name="Textfeld 8"/>
          <p:cNvSpPr txBox="1"/>
          <p:nvPr/>
        </p:nvSpPr>
        <p:spPr>
          <a:xfrm>
            <a:off x="4262030" y="2700504"/>
            <a:ext cx="3690524" cy="2215991"/>
          </a:xfrm>
          <a:prstGeom prst="rect">
            <a:avLst/>
          </a:prstGeom>
          <a:noFill/>
        </p:spPr>
        <p:txBody>
          <a:bodyPr wrap="square" rtlCol="0">
            <a:spAutoFit/>
          </a:bodyPr>
          <a:lstStyle/>
          <a:p>
            <a:pPr marL="214313" indent="-214313">
              <a:spcAft>
                <a:spcPts val="900"/>
              </a:spcAft>
              <a:buFont typeface="Arial" panose="020B0604020202020204" pitchFamily="34" charset="0"/>
              <a:buChar char="•"/>
            </a:pPr>
            <a:r>
              <a:rPr lang="de-DE" sz="1350" dirty="0">
                <a:solidFill>
                  <a:srgbClr val="013476"/>
                </a:solidFill>
              </a:rPr>
              <a:t>Quito, Ecuador </a:t>
            </a:r>
            <a:br>
              <a:rPr lang="de-DE" sz="1350" dirty="0">
                <a:solidFill>
                  <a:srgbClr val="013476"/>
                </a:solidFill>
              </a:rPr>
            </a:br>
            <a:r>
              <a:rPr lang="de-DE" sz="1350" dirty="0">
                <a:solidFill>
                  <a:srgbClr val="013476"/>
                </a:solidFill>
              </a:rPr>
              <a:t>Escuela Politécnica Nacional, </a:t>
            </a:r>
            <a:r>
              <a:rPr lang="de-DE" sz="1350" dirty="0">
                <a:solidFill>
                  <a:srgbClr val="013476"/>
                </a:solidFill>
                <a:hlinkClick r:id="rId8"/>
              </a:rPr>
              <a:t>profile</a:t>
            </a:r>
            <a:endParaRPr lang="de-DE" sz="1350" dirty="0">
              <a:solidFill>
                <a:srgbClr val="013476"/>
              </a:solidFill>
            </a:endParaRPr>
          </a:p>
          <a:p>
            <a:pPr marL="557213" lvl="1" indent="-214313">
              <a:spcAft>
                <a:spcPts val="900"/>
              </a:spcAft>
              <a:buFont typeface="Arial" panose="020B0604020202020204" pitchFamily="34" charset="0"/>
              <a:buChar char="•"/>
            </a:pPr>
            <a:r>
              <a:rPr lang="de-DE" sz="1350" dirty="0">
                <a:solidFill>
                  <a:srgbClr val="013476"/>
                </a:solidFill>
              </a:rPr>
              <a:t>Near Quito: Cuenca, Montelibano</a:t>
            </a:r>
          </a:p>
          <a:p>
            <a:pPr marL="214313" indent="-214313">
              <a:spcAft>
                <a:spcPts val="900"/>
              </a:spcAft>
              <a:buFont typeface="Arial" panose="020B0604020202020204" pitchFamily="34" charset="0"/>
              <a:buChar char="•"/>
            </a:pPr>
            <a:r>
              <a:rPr lang="de-DE" sz="1350" dirty="0">
                <a:solidFill>
                  <a:srgbClr val="013476"/>
                </a:solidFill>
              </a:rPr>
              <a:t>Maputo, Mozambique</a:t>
            </a:r>
            <a:br>
              <a:rPr lang="de-DE" sz="1350" dirty="0">
                <a:solidFill>
                  <a:srgbClr val="013476"/>
                </a:solidFill>
              </a:rPr>
            </a:br>
            <a:r>
              <a:rPr lang="de-DE" sz="1350" dirty="0" err="1">
                <a:solidFill>
                  <a:srgbClr val="013476"/>
                </a:solidFill>
              </a:rPr>
              <a:t>Universidade</a:t>
            </a:r>
            <a:r>
              <a:rPr lang="de-DE" sz="1350" dirty="0">
                <a:solidFill>
                  <a:srgbClr val="013476"/>
                </a:solidFill>
              </a:rPr>
              <a:t> Eduardo </a:t>
            </a:r>
            <a:r>
              <a:rPr lang="de-DE" sz="1350" dirty="0" err="1">
                <a:solidFill>
                  <a:srgbClr val="013476"/>
                </a:solidFill>
              </a:rPr>
              <a:t>Mondlane</a:t>
            </a:r>
            <a:r>
              <a:rPr lang="de-DE" sz="1350" dirty="0">
                <a:solidFill>
                  <a:srgbClr val="013476"/>
                </a:solidFill>
              </a:rPr>
              <a:t> </a:t>
            </a:r>
          </a:p>
          <a:p>
            <a:pPr marL="214313" indent="-214313">
              <a:spcAft>
                <a:spcPts val="900"/>
              </a:spcAft>
              <a:buFont typeface="Arial" panose="020B0604020202020204" pitchFamily="34" charset="0"/>
              <a:buChar char="•"/>
            </a:pPr>
            <a:r>
              <a:rPr lang="de-DE" sz="1350" dirty="0">
                <a:solidFill>
                  <a:srgbClr val="013476"/>
                </a:solidFill>
              </a:rPr>
              <a:t>Ben </a:t>
            </a:r>
            <a:r>
              <a:rPr lang="de-DE" sz="1350" dirty="0" err="1">
                <a:solidFill>
                  <a:srgbClr val="013476"/>
                </a:solidFill>
              </a:rPr>
              <a:t>Guerir</a:t>
            </a:r>
            <a:r>
              <a:rPr lang="de-DE" sz="1350" dirty="0">
                <a:solidFill>
                  <a:srgbClr val="013476"/>
                </a:solidFill>
              </a:rPr>
              <a:t>, </a:t>
            </a:r>
            <a:r>
              <a:rPr lang="de-DE" sz="1350" dirty="0" err="1">
                <a:solidFill>
                  <a:srgbClr val="013476"/>
                </a:solidFill>
              </a:rPr>
              <a:t>Morocco</a:t>
            </a:r>
            <a:r>
              <a:rPr lang="de-DE" sz="1350" dirty="0">
                <a:solidFill>
                  <a:srgbClr val="013476"/>
                </a:solidFill>
              </a:rPr>
              <a:t> </a:t>
            </a:r>
            <a:br>
              <a:rPr lang="de-DE" sz="1350" dirty="0">
                <a:solidFill>
                  <a:srgbClr val="013476"/>
                </a:solidFill>
              </a:rPr>
            </a:br>
            <a:r>
              <a:rPr lang="de-DE" sz="1350" dirty="0">
                <a:solidFill>
                  <a:srgbClr val="013476"/>
                </a:solidFill>
              </a:rPr>
              <a:t>Mohammed VI </a:t>
            </a:r>
            <a:r>
              <a:rPr lang="de-DE" sz="1350" dirty="0" err="1">
                <a:solidFill>
                  <a:srgbClr val="013476"/>
                </a:solidFill>
              </a:rPr>
              <a:t>Polytechnic</a:t>
            </a:r>
            <a:r>
              <a:rPr lang="de-DE" sz="1350" dirty="0">
                <a:solidFill>
                  <a:srgbClr val="013476"/>
                </a:solidFill>
              </a:rPr>
              <a:t> University </a:t>
            </a:r>
          </a:p>
          <a:p>
            <a:endParaRPr lang="de-DE" sz="1350" dirty="0"/>
          </a:p>
        </p:txBody>
      </p:sp>
      <p:sp>
        <p:nvSpPr>
          <p:cNvPr id="13" name="Date Placeholder 3">
            <a:extLst>
              <a:ext uri="{FF2B5EF4-FFF2-40B4-BE49-F238E27FC236}">
                <a16:creationId xmlns:a16="http://schemas.microsoft.com/office/drawing/2014/main" id="{28C54AFD-3EDC-11EF-005F-82B2AF5073C2}"/>
              </a:ext>
            </a:extLst>
          </p:cNvPr>
          <p:cNvSpPr>
            <a:spLocks noGrp="1"/>
          </p:cNvSpPr>
          <p:nvPr>
            <p:ph type="dt" sz="half" idx="10"/>
          </p:nvPr>
        </p:nvSpPr>
        <p:spPr>
          <a:xfrm>
            <a:off x="4797555" y="4590327"/>
            <a:ext cx="3985290" cy="223070"/>
          </a:xfrm>
        </p:spPr>
        <p:txBody>
          <a:bodyPr/>
          <a:lstStyle/>
          <a:p>
            <a:r>
              <a:rPr lang="de-CH" dirty="0"/>
              <a:t>The International </a:t>
            </a:r>
            <a:r>
              <a:rPr lang="de-CH" dirty="0" err="1"/>
              <a:t>Particle</a:t>
            </a:r>
            <a:r>
              <a:rPr lang="de-CH" dirty="0"/>
              <a:t> Physics Outreach Group</a:t>
            </a:r>
            <a:endParaRPr lang="en-GB" dirty="0"/>
          </a:p>
        </p:txBody>
      </p:sp>
      <p:sp>
        <p:nvSpPr>
          <p:cNvPr id="14" name="Footer Placeholder 8">
            <a:extLst>
              <a:ext uri="{FF2B5EF4-FFF2-40B4-BE49-F238E27FC236}">
                <a16:creationId xmlns:a16="http://schemas.microsoft.com/office/drawing/2014/main" id="{32ACB344-B553-AA90-EEB1-6B2930CEC2B6}"/>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1622767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9E7BBA-1351-53E0-03FF-879228B4492E}"/>
              </a:ext>
            </a:extLst>
          </p:cNvPr>
          <p:cNvPicPr>
            <a:picLocks noChangeAspect="1"/>
          </p:cNvPicPr>
          <p:nvPr/>
        </p:nvPicPr>
        <p:blipFill rotWithShape="1">
          <a:blip r:embed="rId2"/>
          <a:srcRect t="3389"/>
          <a:stretch/>
        </p:blipFill>
        <p:spPr>
          <a:xfrm>
            <a:off x="6340646" y="898941"/>
            <a:ext cx="2556697" cy="3581864"/>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BA42D4C-E20A-AD4D-A7B9-EB89B34E4C39}"/>
              </a:ext>
            </a:extLst>
          </p:cNvPr>
          <p:cNvSpPr>
            <a:spLocks noGrp="1"/>
          </p:cNvSpPr>
          <p:nvPr>
            <p:ph type="title"/>
          </p:nvPr>
        </p:nvSpPr>
        <p:spPr/>
        <p:txBody>
          <a:bodyPr/>
          <a:lstStyle/>
          <a:p>
            <a:r>
              <a:rPr lang="en-US" dirty="0"/>
              <a:t>Global </a:t>
            </a:r>
            <a:r>
              <a:rPr lang="en-US" dirty="0" err="1"/>
              <a:t>Cosmics</a:t>
            </a:r>
            <a:endParaRPr lang="en-US" dirty="0"/>
          </a:p>
        </p:txBody>
      </p:sp>
      <p:sp>
        <p:nvSpPr>
          <p:cNvPr id="3" name="Content Placeholder 2">
            <a:extLst>
              <a:ext uri="{FF2B5EF4-FFF2-40B4-BE49-F238E27FC236}">
                <a16:creationId xmlns:a16="http://schemas.microsoft.com/office/drawing/2014/main" id="{F49F24DB-7E2E-DF45-A73A-CC4F247BCA39}"/>
              </a:ext>
            </a:extLst>
          </p:cNvPr>
          <p:cNvSpPr>
            <a:spLocks noGrp="1"/>
          </p:cNvSpPr>
          <p:nvPr>
            <p:ph idx="1"/>
          </p:nvPr>
        </p:nvSpPr>
        <p:spPr>
          <a:xfrm>
            <a:off x="317769" y="969903"/>
            <a:ext cx="5900634" cy="3581864"/>
          </a:xfrm>
        </p:spPr>
        <p:txBody>
          <a:bodyPr/>
          <a:lstStyle/>
          <a:p>
            <a:r>
              <a:rPr lang="en-GB" dirty="0"/>
              <a:t>High School Initiatives Exploring Cosmic Rays</a:t>
            </a:r>
          </a:p>
          <a:p>
            <a:pPr marL="257175" lvl="1" indent="0">
              <a:buNone/>
            </a:pPr>
            <a:r>
              <a:rPr lang="en-GB" sz="1200" b="1" dirty="0"/>
              <a:t>Sabine Hemmer (INFN), </a:t>
            </a:r>
            <a:r>
              <a:rPr lang="en-GB" sz="1200" b="1" dirty="0" err="1"/>
              <a:t>Carolin</a:t>
            </a:r>
            <a:r>
              <a:rPr lang="en-GB" sz="1200" b="1" dirty="0"/>
              <a:t> </a:t>
            </a:r>
            <a:r>
              <a:rPr lang="en-GB" sz="1200" b="1" dirty="0" err="1"/>
              <a:t>Schwerdt</a:t>
            </a:r>
            <a:r>
              <a:rPr lang="en-GB" sz="1200" b="1" dirty="0"/>
              <a:t> (DESY)</a:t>
            </a:r>
          </a:p>
          <a:p>
            <a:pPr lvl="1"/>
            <a:r>
              <a:rPr lang="en-GB" dirty="0"/>
              <a:t>International Muon Week (15-19 Mar 2021)</a:t>
            </a:r>
          </a:p>
          <a:p>
            <a:pPr lvl="2"/>
            <a:r>
              <a:rPr lang="en-GB" dirty="0"/>
              <a:t>16 sites / 7 video meetings (organised by </a:t>
            </a:r>
            <a:r>
              <a:rPr lang="en-GB" dirty="0" err="1"/>
              <a:t>QuarkNet</a:t>
            </a:r>
            <a:r>
              <a:rPr lang="en-GB" dirty="0"/>
              <a:t>)</a:t>
            </a:r>
          </a:p>
          <a:p>
            <a:pPr lvl="2"/>
            <a:r>
              <a:rPr lang="en-GB" dirty="0"/>
              <a:t>World-wide project: measure average speed of muons</a:t>
            </a:r>
          </a:p>
          <a:p>
            <a:pPr lvl="1"/>
            <a:r>
              <a:rPr lang="en-GB" dirty="0"/>
              <a:t>International Cosmic Day (22 Nov 2022)</a:t>
            </a:r>
          </a:p>
          <a:p>
            <a:pPr lvl="2"/>
            <a:r>
              <a:rPr lang="en-GB" dirty="0"/>
              <a:t>93 institutions worldwide (organised by DESY)</a:t>
            </a:r>
          </a:p>
        </p:txBody>
      </p:sp>
      <p:sp>
        <p:nvSpPr>
          <p:cNvPr id="4" name="Date Placeholder 3">
            <a:extLst>
              <a:ext uri="{FF2B5EF4-FFF2-40B4-BE49-F238E27FC236}">
                <a16:creationId xmlns:a16="http://schemas.microsoft.com/office/drawing/2014/main" id="{B2152415-4D70-6F40-8445-7E0D4F5FE886}"/>
              </a:ext>
            </a:extLst>
          </p:cNvPr>
          <p:cNvSpPr>
            <a:spLocks noGrp="1"/>
          </p:cNvSpPr>
          <p:nvPr>
            <p:ph type="dt" sz="half" idx="10"/>
          </p:nvPr>
        </p:nvSpPr>
        <p:spPr/>
        <p:txBody>
          <a:bodyPr/>
          <a:lstStyle/>
          <a:p>
            <a:r>
              <a:rPr lang="de-CH" dirty="0"/>
              <a:t>The International </a:t>
            </a:r>
            <a:r>
              <a:rPr lang="de-CH" dirty="0" err="1"/>
              <a:t>Particle</a:t>
            </a:r>
            <a:r>
              <a:rPr lang="de-CH" dirty="0"/>
              <a:t> Physics Outreach Group</a:t>
            </a:r>
            <a:endParaRPr lang="en-GB" dirty="0"/>
          </a:p>
        </p:txBody>
      </p:sp>
      <p:pic>
        <p:nvPicPr>
          <p:cNvPr id="10" name="Picture 9">
            <a:extLst>
              <a:ext uri="{FF2B5EF4-FFF2-40B4-BE49-F238E27FC236}">
                <a16:creationId xmlns:a16="http://schemas.microsoft.com/office/drawing/2014/main" id="{BAC04B27-7EF3-394F-B572-B5E2180E9149}"/>
              </a:ext>
            </a:extLst>
          </p:cNvPr>
          <p:cNvPicPr>
            <a:picLocks noChangeAspect="1"/>
          </p:cNvPicPr>
          <p:nvPr/>
        </p:nvPicPr>
        <p:blipFill>
          <a:blip r:embed="rId3"/>
          <a:stretch>
            <a:fillRect/>
          </a:stretch>
        </p:blipFill>
        <p:spPr>
          <a:xfrm>
            <a:off x="233430" y="2880397"/>
            <a:ext cx="1502750" cy="1611382"/>
          </a:xfrm>
          <a:prstGeom prst="rect">
            <a:avLst/>
          </a:prstGeom>
          <a:ln>
            <a:solidFill>
              <a:schemeClr val="tx1"/>
            </a:solidFill>
          </a:ln>
          <a:effectLst>
            <a:outerShdw blurRad="50800" dist="38100" dir="2700000" algn="tl" rotWithShape="0">
              <a:prstClr val="black">
                <a:alpha val="40000"/>
              </a:prstClr>
            </a:outerShdw>
          </a:effectLst>
        </p:spPr>
      </p:pic>
      <p:sp>
        <p:nvSpPr>
          <p:cNvPr id="7" name="Slide Number Placeholder 6">
            <a:extLst>
              <a:ext uri="{FF2B5EF4-FFF2-40B4-BE49-F238E27FC236}">
                <a16:creationId xmlns:a16="http://schemas.microsoft.com/office/drawing/2014/main" id="{2BDAF59E-E2A0-2E49-9AA5-7279801E50C8}"/>
              </a:ext>
            </a:extLst>
          </p:cNvPr>
          <p:cNvSpPr>
            <a:spLocks noGrp="1"/>
          </p:cNvSpPr>
          <p:nvPr>
            <p:ph type="sldNum" sz="quarter" idx="12"/>
          </p:nvPr>
        </p:nvSpPr>
        <p:spPr/>
        <p:txBody>
          <a:bodyPr/>
          <a:lstStyle/>
          <a:p>
            <a:fld id="{8DE9D450-AD3B-A24D-8A95-F027C5FCDEC4}" type="slidenum">
              <a:rPr lang="en-GB" smtClean="0"/>
              <a:pPr/>
              <a:t>21</a:t>
            </a:fld>
            <a:r>
              <a:rPr lang="en-GB"/>
              <a:t> </a:t>
            </a:r>
            <a:endParaRPr lang="en-GB" dirty="0"/>
          </a:p>
        </p:txBody>
      </p:sp>
      <p:pic>
        <p:nvPicPr>
          <p:cNvPr id="15" name="Picture 14" descr="Map&#10;&#10;Description automatically generated">
            <a:extLst>
              <a:ext uri="{FF2B5EF4-FFF2-40B4-BE49-F238E27FC236}">
                <a16:creationId xmlns:a16="http://schemas.microsoft.com/office/drawing/2014/main" id="{56D0B13D-0F1C-B390-9ECD-9FC9DE63AEC2}"/>
              </a:ext>
            </a:extLst>
          </p:cNvPr>
          <p:cNvPicPr>
            <a:picLocks noChangeAspect="1"/>
          </p:cNvPicPr>
          <p:nvPr/>
        </p:nvPicPr>
        <p:blipFill rotWithShape="1">
          <a:blip r:embed="rId4"/>
          <a:srcRect t="10037" b="8409"/>
          <a:stretch/>
        </p:blipFill>
        <p:spPr>
          <a:xfrm>
            <a:off x="1858423" y="2680908"/>
            <a:ext cx="4359980" cy="1810871"/>
          </a:xfrm>
          <a:prstGeom prst="rect">
            <a:avLst/>
          </a:prstGeom>
          <a:ln>
            <a:solidFill>
              <a:schemeClr val="tx1"/>
            </a:solidFill>
          </a:ln>
          <a:effectLst>
            <a:outerShdw blurRad="50800" dist="38100" dir="2700000" algn="tl" rotWithShape="0">
              <a:prstClr val="black">
                <a:alpha val="40000"/>
              </a:prstClr>
            </a:outerShdw>
          </a:effectLst>
        </p:spPr>
      </p:pic>
      <p:sp>
        <p:nvSpPr>
          <p:cNvPr id="6" name="Footer Placeholder 8">
            <a:extLst>
              <a:ext uri="{FF2B5EF4-FFF2-40B4-BE49-F238E27FC236}">
                <a16:creationId xmlns:a16="http://schemas.microsoft.com/office/drawing/2014/main" id="{723E5111-48C6-600A-2650-3C42DFFD48E4}"/>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3727958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07EB-EDA8-914B-8839-C90CC8E95283}"/>
              </a:ext>
            </a:extLst>
          </p:cNvPr>
          <p:cNvSpPr>
            <a:spLocks noGrp="1"/>
          </p:cNvSpPr>
          <p:nvPr>
            <p:ph type="title"/>
          </p:nvPr>
        </p:nvSpPr>
        <p:spPr/>
        <p:txBody>
          <a:bodyPr/>
          <a:lstStyle/>
          <a:p>
            <a:r>
              <a:rPr lang="en-GB" dirty="0"/>
              <a:t>World-Wide Data Day (W2D2)</a:t>
            </a:r>
          </a:p>
        </p:txBody>
      </p:sp>
      <p:sp>
        <p:nvSpPr>
          <p:cNvPr id="3" name="Content Placeholder 2">
            <a:extLst>
              <a:ext uri="{FF2B5EF4-FFF2-40B4-BE49-F238E27FC236}">
                <a16:creationId xmlns:a16="http://schemas.microsoft.com/office/drawing/2014/main" id="{1FF21912-6D6E-BB40-871D-0F1468350660}"/>
              </a:ext>
            </a:extLst>
          </p:cNvPr>
          <p:cNvSpPr>
            <a:spLocks noGrp="1"/>
          </p:cNvSpPr>
          <p:nvPr>
            <p:ph idx="1"/>
          </p:nvPr>
        </p:nvSpPr>
        <p:spPr/>
        <p:txBody>
          <a:bodyPr/>
          <a:lstStyle/>
          <a:p>
            <a:r>
              <a:rPr lang="en-GB" dirty="0"/>
              <a:t>Oct 2019/2021 (24h)</a:t>
            </a:r>
          </a:p>
          <a:p>
            <a:pPr lvl="1"/>
            <a:r>
              <a:rPr lang="en-GB" sz="1600" dirty="0"/>
              <a:t>Participating groups: 48/43</a:t>
            </a:r>
          </a:p>
          <a:p>
            <a:pPr lvl="1"/>
            <a:r>
              <a:rPr lang="en-GB" sz="1600" dirty="0"/>
              <a:t>Students: 969/590</a:t>
            </a:r>
          </a:p>
          <a:p>
            <a:pPr lvl="1"/>
            <a:r>
              <a:rPr lang="en-GB" sz="1600" dirty="0"/>
              <a:t>Moderators: 8 / </a:t>
            </a:r>
            <a:r>
              <a:rPr lang="en-GB" sz="1600" dirty="0" err="1"/>
              <a:t>Videoconfs</a:t>
            </a:r>
            <a:r>
              <a:rPr lang="en-GB" sz="1600" dirty="0"/>
              <a:t>: 15</a:t>
            </a:r>
          </a:p>
          <a:p>
            <a:r>
              <a:rPr lang="en-GB" dirty="0"/>
              <a:t>Measurement</a:t>
            </a:r>
          </a:p>
          <a:p>
            <a:pPr lvl="1"/>
            <a:r>
              <a:rPr lang="en-GB" sz="1600" dirty="0"/>
              <a:t>Students worldwide analyse data from LHC events</a:t>
            </a:r>
          </a:p>
          <a:p>
            <a:pPr lvl="1"/>
            <a:r>
              <a:rPr lang="en-GB" sz="1600" dirty="0"/>
              <a:t>Data analysis at school, physics discussion in VC</a:t>
            </a:r>
          </a:p>
          <a:p>
            <a:pPr lvl="1"/>
            <a:r>
              <a:rPr lang="en-GB" sz="1600" dirty="0"/>
              <a:t>Measurement used in Chile, Mexico, Namibia workshops in 2018</a:t>
            </a:r>
          </a:p>
          <a:p>
            <a:pPr lvl="1"/>
            <a:r>
              <a:rPr lang="en-GB" sz="1600" dirty="0"/>
              <a:t>Great growth in Mexico: 9 groups</a:t>
            </a:r>
          </a:p>
          <a:p>
            <a:pPr lvl="1"/>
            <a:r>
              <a:rPr lang="en-GB" sz="1600" dirty="0"/>
              <a:t>Measurement stable </a:t>
            </a:r>
          </a:p>
          <a:p>
            <a:endParaRPr lang="en-GB" sz="1900" dirty="0"/>
          </a:p>
        </p:txBody>
      </p:sp>
      <p:sp>
        <p:nvSpPr>
          <p:cNvPr id="4" name="Date Placeholder 3">
            <a:extLst>
              <a:ext uri="{FF2B5EF4-FFF2-40B4-BE49-F238E27FC236}">
                <a16:creationId xmlns:a16="http://schemas.microsoft.com/office/drawing/2014/main" id="{DFB07AEF-DCAA-E544-B0E3-54033A913D7B}"/>
              </a:ext>
            </a:extLst>
          </p:cNvPr>
          <p:cNvSpPr>
            <a:spLocks noGrp="1"/>
          </p:cNvSpPr>
          <p:nvPr>
            <p:ph type="dt" sz="half" idx="10"/>
          </p:nvPr>
        </p:nvSpPr>
        <p:spPr/>
        <p:txBody>
          <a:bodyPr/>
          <a:lstStyle/>
          <a:p>
            <a:r>
              <a:rPr lang="de-CH"/>
              <a:t>The International Particle Physics Outreach Group</a:t>
            </a:r>
            <a:endParaRPr lang="en-GB"/>
          </a:p>
        </p:txBody>
      </p:sp>
      <p:sp>
        <p:nvSpPr>
          <p:cNvPr id="11" name="TextBox 10">
            <a:extLst>
              <a:ext uri="{FF2B5EF4-FFF2-40B4-BE49-F238E27FC236}">
                <a16:creationId xmlns:a16="http://schemas.microsoft.com/office/drawing/2014/main" id="{F881FA23-365D-5D42-A751-C1B2B180F849}"/>
              </a:ext>
            </a:extLst>
          </p:cNvPr>
          <p:cNvSpPr txBox="1"/>
          <p:nvPr/>
        </p:nvSpPr>
        <p:spPr>
          <a:xfrm>
            <a:off x="311764" y="4087401"/>
            <a:ext cx="4022255" cy="307777"/>
          </a:xfrm>
          <a:prstGeom prst="rect">
            <a:avLst/>
          </a:prstGeom>
          <a:solidFill>
            <a:schemeClr val="bg1">
              <a:lumMod val="85000"/>
            </a:schemeClr>
          </a:solidFill>
          <a:ln>
            <a:solidFill>
              <a:schemeClr val="tx1"/>
            </a:solidFill>
          </a:ln>
        </p:spPr>
        <p:txBody>
          <a:bodyPr wrap="none" rtlCol="0">
            <a:spAutoFit/>
          </a:bodyPr>
          <a:lstStyle/>
          <a:p>
            <a:r>
              <a:rPr lang="en-US" sz="1400" dirty="0">
                <a:hlinkClick r:id="rId2"/>
              </a:rPr>
              <a:t>https://quarknet.org/content/world-wide-data-day</a:t>
            </a:r>
            <a:endParaRPr lang="en-US" sz="1400" dirty="0"/>
          </a:p>
        </p:txBody>
      </p:sp>
      <p:pic>
        <p:nvPicPr>
          <p:cNvPr id="15" name="Picture 14">
            <a:extLst>
              <a:ext uri="{FF2B5EF4-FFF2-40B4-BE49-F238E27FC236}">
                <a16:creationId xmlns:a16="http://schemas.microsoft.com/office/drawing/2014/main" id="{85807D01-CD0C-F146-8204-D11C7EA357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5551" y="1077238"/>
            <a:ext cx="1923302" cy="1828059"/>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3D267373-4EDE-394E-B501-9468C8EDCA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6658" y="953025"/>
            <a:ext cx="1803541" cy="1311872"/>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4903C46-6462-9A46-96D9-0929FDC3B8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6658" y="3137193"/>
            <a:ext cx="3607083" cy="1285785"/>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2" descr="https://quarknet.org/sites/default/files/w2d2_100h.png">
            <a:extLst>
              <a:ext uri="{FF2B5EF4-FFF2-40B4-BE49-F238E27FC236}">
                <a16:creationId xmlns:a16="http://schemas.microsoft.com/office/drawing/2014/main" id="{47730BB7-5927-D944-9221-29925918144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04733" y="1077239"/>
            <a:ext cx="1038115" cy="86509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E8C0DD0-20F2-194E-9CFE-10F6473CF24A}"/>
              </a:ext>
            </a:extLst>
          </p:cNvPr>
          <p:cNvSpPr>
            <a:spLocks noGrp="1"/>
          </p:cNvSpPr>
          <p:nvPr>
            <p:ph type="sldNum" sz="quarter" idx="12"/>
          </p:nvPr>
        </p:nvSpPr>
        <p:spPr/>
        <p:txBody>
          <a:bodyPr/>
          <a:lstStyle/>
          <a:p>
            <a:fld id="{8DE9D450-AD3B-A24D-8A95-F027C5FCDEC4}" type="slidenum">
              <a:rPr lang="en-GB" smtClean="0"/>
              <a:pPr/>
              <a:t>22</a:t>
            </a:fld>
            <a:r>
              <a:rPr lang="en-GB"/>
              <a:t> </a:t>
            </a:r>
            <a:endParaRPr lang="en-GB" dirty="0"/>
          </a:p>
        </p:txBody>
      </p:sp>
      <p:sp>
        <p:nvSpPr>
          <p:cNvPr id="7" name="Footer Placeholder 8">
            <a:extLst>
              <a:ext uri="{FF2B5EF4-FFF2-40B4-BE49-F238E27FC236}">
                <a16:creationId xmlns:a16="http://schemas.microsoft.com/office/drawing/2014/main" id="{43C917C0-A978-2CA4-6AB8-ECCB44454B0D}"/>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585953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6AEC4F-CDDC-E743-89F2-A57C07A1A019}"/>
              </a:ext>
            </a:extLst>
          </p:cNvPr>
          <p:cNvPicPr>
            <a:picLocks noChangeAspect="1"/>
          </p:cNvPicPr>
          <p:nvPr/>
        </p:nvPicPr>
        <p:blipFill>
          <a:blip r:embed="rId2"/>
          <a:stretch>
            <a:fillRect/>
          </a:stretch>
        </p:blipFill>
        <p:spPr>
          <a:xfrm>
            <a:off x="595144" y="2007221"/>
            <a:ext cx="3360240" cy="237679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30607EB-EDA8-914B-8839-C90CC8E95283}"/>
              </a:ext>
            </a:extLst>
          </p:cNvPr>
          <p:cNvSpPr>
            <a:spLocks noGrp="1"/>
          </p:cNvSpPr>
          <p:nvPr>
            <p:ph type="title"/>
          </p:nvPr>
        </p:nvSpPr>
        <p:spPr/>
        <p:txBody>
          <a:bodyPr/>
          <a:lstStyle/>
          <a:p>
            <a:r>
              <a:rPr lang="en-GB" dirty="0"/>
              <a:t>CERN’s Beamline 4 Schools</a:t>
            </a:r>
          </a:p>
        </p:txBody>
      </p:sp>
      <p:sp>
        <p:nvSpPr>
          <p:cNvPr id="3" name="Content Placeholder 2">
            <a:extLst>
              <a:ext uri="{FF2B5EF4-FFF2-40B4-BE49-F238E27FC236}">
                <a16:creationId xmlns:a16="http://schemas.microsoft.com/office/drawing/2014/main" id="{2011481F-4DBA-6140-8D10-55D27DCFB059}"/>
              </a:ext>
            </a:extLst>
          </p:cNvPr>
          <p:cNvSpPr>
            <a:spLocks noGrp="1"/>
          </p:cNvSpPr>
          <p:nvPr>
            <p:ph idx="1"/>
          </p:nvPr>
        </p:nvSpPr>
        <p:spPr/>
        <p:txBody>
          <a:bodyPr/>
          <a:lstStyle/>
          <a:p>
            <a:r>
              <a:rPr lang="en-GB" dirty="0"/>
              <a:t>IPPOG Participation</a:t>
            </a:r>
          </a:p>
          <a:p>
            <a:pPr lvl="1"/>
            <a:r>
              <a:rPr lang="en-GB" dirty="0"/>
              <a:t>Local Contacts to Schools</a:t>
            </a:r>
          </a:p>
          <a:p>
            <a:pPr lvl="1"/>
            <a:r>
              <a:rPr lang="en-GB" dirty="0"/>
              <a:t>Help Remove Language Barrier</a:t>
            </a:r>
          </a:p>
          <a:p>
            <a:pPr lvl="1"/>
            <a:r>
              <a:rPr lang="en-GB" dirty="0"/>
              <a:t>Give Guidance for Physics, Feasibility </a:t>
            </a:r>
          </a:p>
        </p:txBody>
      </p:sp>
      <p:sp>
        <p:nvSpPr>
          <p:cNvPr id="4" name="Date Placeholder 3">
            <a:extLst>
              <a:ext uri="{FF2B5EF4-FFF2-40B4-BE49-F238E27FC236}">
                <a16:creationId xmlns:a16="http://schemas.microsoft.com/office/drawing/2014/main" id="{DFB07AEF-DCAA-E544-B0E3-54033A913D7B}"/>
              </a:ext>
            </a:extLst>
          </p:cNvPr>
          <p:cNvSpPr>
            <a:spLocks noGrp="1"/>
          </p:cNvSpPr>
          <p:nvPr>
            <p:ph type="dt" sz="half" idx="10"/>
          </p:nvPr>
        </p:nvSpPr>
        <p:spPr/>
        <p:txBody>
          <a:bodyPr/>
          <a:lstStyle/>
          <a:p>
            <a:r>
              <a:rPr lang="de-CH" dirty="0"/>
              <a:t>The International </a:t>
            </a:r>
            <a:r>
              <a:rPr lang="de-CH" dirty="0" err="1"/>
              <a:t>Particle</a:t>
            </a:r>
            <a:r>
              <a:rPr lang="de-CH" dirty="0"/>
              <a:t> Physics Outreach Group</a:t>
            </a:r>
            <a:endParaRPr lang="en-GB" dirty="0"/>
          </a:p>
        </p:txBody>
      </p:sp>
      <p:pic>
        <p:nvPicPr>
          <p:cNvPr id="11" name="Picture 10">
            <a:extLst>
              <a:ext uri="{FF2B5EF4-FFF2-40B4-BE49-F238E27FC236}">
                <a16:creationId xmlns:a16="http://schemas.microsoft.com/office/drawing/2014/main" id="{B4520917-F5C2-B64A-91D3-A584B35A05FE}"/>
              </a:ext>
            </a:extLst>
          </p:cNvPr>
          <p:cNvPicPr>
            <a:picLocks noChangeAspect="1"/>
          </p:cNvPicPr>
          <p:nvPr/>
        </p:nvPicPr>
        <p:blipFill>
          <a:blip r:embed="rId3"/>
          <a:stretch>
            <a:fillRect/>
          </a:stretch>
        </p:blipFill>
        <p:spPr>
          <a:xfrm>
            <a:off x="4457699" y="1559718"/>
            <a:ext cx="4318794" cy="2506070"/>
          </a:xfrm>
          <a:prstGeom prst="rect">
            <a:avLst/>
          </a:prstGeom>
          <a:ln>
            <a:solidFill>
              <a:schemeClr val="tx1"/>
            </a:solidFill>
          </a:ln>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2CC46BCD-C876-8542-8E96-02DF47729089}"/>
              </a:ext>
            </a:extLst>
          </p:cNvPr>
          <p:cNvSpPr>
            <a:spLocks noGrp="1"/>
          </p:cNvSpPr>
          <p:nvPr>
            <p:ph type="sldNum" sz="quarter" idx="12"/>
          </p:nvPr>
        </p:nvSpPr>
        <p:spPr/>
        <p:txBody>
          <a:bodyPr/>
          <a:lstStyle/>
          <a:p>
            <a:fld id="{8DE9D450-AD3B-A24D-8A95-F027C5FCDEC4}" type="slidenum">
              <a:rPr lang="en-GB" smtClean="0"/>
              <a:pPr/>
              <a:t>23</a:t>
            </a:fld>
            <a:r>
              <a:rPr lang="en-GB"/>
              <a:t> </a:t>
            </a:r>
            <a:endParaRPr lang="en-GB" dirty="0"/>
          </a:p>
        </p:txBody>
      </p:sp>
      <p:sp>
        <p:nvSpPr>
          <p:cNvPr id="7" name="Footer Placeholder 8">
            <a:extLst>
              <a:ext uri="{FF2B5EF4-FFF2-40B4-BE49-F238E27FC236}">
                <a16:creationId xmlns:a16="http://schemas.microsoft.com/office/drawing/2014/main" id="{851B4AAF-4033-6358-3E21-56DF5F02536F}"/>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352212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6AEC4F-CDDC-E743-89F2-A57C07A1A019}"/>
              </a:ext>
            </a:extLst>
          </p:cNvPr>
          <p:cNvPicPr>
            <a:picLocks noChangeAspect="1"/>
          </p:cNvPicPr>
          <p:nvPr/>
        </p:nvPicPr>
        <p:blipFill>
          <a:blip r:embed="rId2"/>
          <a:stretch>
            <a:fillRect/>
          </a:stretch>
        </p:blipFill>
        <p:spPr>
          <a:xfrm>
            <a:off x="595144" y="2007221"/>
            <a:ext cx="3360240" cy="237679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30607EB-EDA8-914B-8839-C90CC8E95283}"/>
              </a:ext>
            </a:extLst>
          </p:cNvPr>
          <p:cNvSpPr>
            <a:spLocks noGrp="1"/>
          </p:cNvSpPr>
          <p:nvPr>
            <p:ph type="title"/>
          </p:nvPr>
        </p:nvSpPr>
        <p:spPr/>
        <p:txBody>
          <a:bodyPr/>
          <a:lstStyle/>
          <a:p>
            <a:r>
              <a:rPr lang="en-GB" dirty="0"/>
              <a:t>CERN’s Beamline 4 Schools</a:t>
            </a:r>
          </a:p>
        </p:txBody>
      </p:sp>
      <p:sp>
        <p:nvSpPr>
          <p:cNvPr id="3" name="Content Placeholder 2">
            <a:extLst>
              <a:ext uri="{FF2B5EF4-FFF2-40B4-BE49-F238E27FC236}">
                <a16:creationId xmlns:a16="http://schemas.microsoft.com/office/drawing/2014/main" id="{2011481F-4DBA-6140-8D10-55D27DCFB059}"/>
              </a:ext>
            </a:extLst>
          </p:cNvPr>
          <p:cNvSpPr>
            <a:spLocks noGrp="1"/>
          </p:cNvSpPr>
          <p:nvPr>
            <p:ph idx="1"/>
          </p:nvPr>
        </p:nvSpPr>
        <p:spPr/>
        <p:txBody>
          <a:bodyPr/>
          <a:lstStyle/>
          <a:p>
            <a:r>
              <a:rPr lang="en-GB" dirty="0"/>
              <a:t>IPPOG Participation</a:t>
            </a:r>
          </a:p>
          <a:p>
            <a:pPr lvl="1"/>
            <a:r>
              <a:rPr lang="en-GB" dirty="0"/>
              <a:t>Local Contacts to Schools</a:t>
            </a:r>
          </a:p>
          <a:p>
            <a:pPr lvl="1"/>
            <a:r>
              <a:rPr lang="en-GB" dirty="0"/>
              <a:t>Help Remove Language Barrier</a:t>
            </a:r>
          </a:p>
          <a:p>
            <a:pPr lvl="1"/>
            <a:r>
              <a:rPr lang="en-GB" dirty="0"/>
              <a:t>Give Guidance for Physics, Feasibility </a:t>
            </a:r>
          </a:p>
        </p:txBody>
      </p:sp>
      <p:sp>
        <p:nvSpPr>
          <p:cNvPr id="4" name="Date Placeholder 3">
            <a:extLst>
              <a:ext uri="{FF2B5EF4-FFF2-40B4-BE49-F238E27FC236}">
                <a16:creationId xmlns:a16="http://schemas.microsoft.com/office/drawing/2014/main" id="{DFB07AEF-DCAA-E544-B0E3-54033A913D7B}"/>
              </a:ext>
            </a:extLst>
          </p:cNvPr>
          <p:cNvSpPr>
            <a:spLocks noGrp="1"/>
          </p:cNvSpPr>
          <p:nvPr>
            <p:ph type="dt" sz="half" idx="10"/>
          </p:nvPr>
        </p:nvSpPr>
        <p:spPr/>
        <p:txBody>
          <a:bodyPr/>
          <a:lstStyle/>
          <a:p>
            <a:r>
              <a:rPr lang="de-CH" dirty="0"/>
              <a:t>The International </a:t>
            </a:r>
            <a:r>
              <a:rPr lang="de-CH" dirty="0" err="1"/>
              <a:t>Particle</a:t>
            </a:r>
            <a:r>
              <a:rPr lang="de-CH" dirty="0"/>
              <a:t> Physics Outreach Group</a:t>
            </a:r>
            <a:endParaRPr lang="en-GB" dirty="0"/>
          </a:p>
        </p:txBody>
      </p:sp>
      <p:pic>
        <p:nvPicPr>
          <p:cNvPr id="11" name="Picture 10">
            <a:extLst>
              <a:ext uri="{FF2B5EF4-FFF2-40B4-BE49-F238E27FC236}">
                <a16:creationId xmlns:a16="http://schemas.microsoft.com/office/drawing/2014/main" id="{B4520917-F5C2-B64A-91D3-A584B35A05FE}"/>
              </a:ext>
            </a:extLst>
          </p:cNvPr>
          <p:cNvPicPr>
            <a:picLocks noChangeAspect="1"/>
          </p:cNvPicPr>
          <p:nvPr/>
        </p:nvPicPr>
        <p:blipFill>
          <a:blip r:embed="rId3"/>
          <a:stretch>
            <a:fillRect/>
          </a:stretch>
        </p:blipFill>
        <p:spPr>
          <a:xfrm>
            <a:off x="4457699" y="1559718"/>
            <a:ext cx="4318794" cy="2506070"/>
          </a:xfrm>
          <a:prstGeom prst="rect">
            <a:avLst/>
          </a:prstGeom>
          <a:ln>
            <a:solidFill>
              <a:schemeClr val="tx1"/>
            </a:solidFill>
          </a:ln>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2CC46BCD-C876-8542-8E96-02DF47729089}"/>
              </a:ext>
            </a:extLst>
          </p:cNvPr>
          <p:cNvSpPr>
            <a:spLocks noGrp="1"/>
          </p:cNvSpPr>
          <p:nvPr>
            <p:ph type="sldNum" sz="quarter" idx="12"/>
          </p:nvPr>
        </p:nvSpPr>
        <p:spPr/>
        <p:txBody>
          <a:bodyPr/>
          <a:lstStyle/>
          <a:p>
            <a:fld id="{8DE9D450-AD3B-A24D-8A95-F027C5FCDEC4}" type="slidenum">
              <a:rPr lang="en-GB" smtClean="0"/>
              <a:pPr/>
              <a:t>24</a:t>
            </a:fld>
            <a:r>
              <a:rPr lang="en-GB"/>
              <a:t> </a:t>
            </a:r>
            <a:endParaRPr lang="en-GB" dirty="0"/>
          </a:p>
        </p:txBody>
      </p:sp>
      <p:sp>
        <p:nvSpPr>
          <p:cNvPr id="7" name="Footer Placeholder 8">
            <a:extLst>
              <a:ext uri="{FF2B5EF4-FFF2-40B4-BE49-F238E27FC236}">
                <a16:creationId xmlns:a16="http://schemas.microsoft.com/office/drawing/2014/main" id="{851B4AAF-4033-6358-3E21-56DF5F02536F}"/>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graphicFrame>
        <p:nvGraphicFramePr>
          <p:cNvPr id="5" name="Mixed Chart">
            <a:extLst>
              <a:ext uri="{FF2B5EF4-FFF2-40B4-BE49-F238E27FC236}">
                <a16:creationId xmlns:a16="http://schemas.microsoft.com/office/drawing/2014/main" id="{FC4D27AC-F663-E056-9CCA-CAC51185A9AA}"/>
              </a:ext>
            </a:extLst>
          </p:cNvPr>
          <p:cNvGraphicFramePr/>
          <p:nvPr>
            <p:extLst>
              <p:ext uri="{D42A27DB-BD31-4B8C-83A1-F6EECF244321}">
                <p14:modId xmlns:p14="http://schemas.microsoft.com/office/powerpoint/2010/main" val="334477596"/>
              </p:ext>
            </p:extLst>
          </p:nvPr>
        </p:nvGraphicFramePr>
        <p:xfrm>
          <a:off x="1958084" y="1181397"/>
          <a:ext cx="5678942" cy="32627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3864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DDB2BE2-7B42-69F7-FFAD-5813DD90C348}"/>
              </a:ext>
            </a:extLst>
          </p:cNvPr>
          <p:cNvPicPr>
            <a:picLocks noChangeAspect="1"/>
          </p:cNvPicPr>
          <p:nvPr/>
        </p:nvPicPr>
        <p:blipFill rotWithShape="1">
          <a:blip r:embed="rId3"/>
          <a:srcRect l="3207" t="8192" r="3207" b="18699"/>
          <a:stretch/>
        </p:blipFill>
        <p:spPr>
          <a:xfrm>
            <a:off x="5452734" y="872543"/>
            <a:ext cx="3604121" cy="2111664"/>
          </a:xfrm>
          <a:prstGeom prst="rect">
            <a:avLst/>
          </a:prstGeom>
        </p:spPr>
      </p:pic>
      <p:pic>
        <p:nvPicPr>
          <p:cNvPr id="10" name="Picture 9">
            <a:extLst>
              <a:ext uri="{FF2B5EF4-FFF2-40B4-BE49-F238E27FC236}">
                <a16:creationId xmlns:a16="http://schemas.microsoft.com/office/drawing/2014/main" id="{1C08783C-25A3-B547-9C18-BCA60F1981FA}"/>
              </a:ext>
            </a:extLst>
          </p:cNvPr>
          <p:cNvPicPr>
            <a:picLocks noChangeAspect="1"/>
          </p:cNvPicPr>
          <p:nvPr/>
        </p:nvPicPr>
        <p:blipFill>
          <a:blip r:embed="rId4"/>
          <a:stretch>
            <a:fillRect/>
          </a:stretch>
        </p:blipFill>
        <p:spPr>
          <a:xfrm>
            <a:off x="658289" y="2351631"/>
            <a:ext cx="2807196" cy="2107112"/>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6D57DFD-51AE-4E42-801B-192CFAD59F0A}"/>
              </a:ext>
            </a:extLst>
          </p:cNvPr>
          <p:cNvPicPr>
            <a:picLocks noChangeAspect="1"/>
          </p:cNvPicPr>
          <p:nvPr/>
        </p:nvPicPr>
        <p:blipFill>
          <a:blip r:embed="rId5"/>
          <a:stretch>
            <a:fillRect/>
          </a:stretch>
        </p:blipFill>
        <p:spPr>
          <a:xfrm>
            <a:off x="522596" y="902408"/>
            <a:ext cx="2415438" cy="1612305"/>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E9D76CE-BACA-F842-9C85-5E3100B205D2}"/>
              </a:ext>
            </a:extLst>
          </p:cNvPr>
          <p:cNvPicPr>
            <a:picLocks noChangeAspect="1"/>
          </p:cNvPicPr>
          <p:nvPr/>
        </p:nvPicPr>
        <p:blipFill rotWithShape="1">
          <a:blip r:embed="rId6"/>
          <a:srcRect t="8594"/>
          <a:stretch/>
        </p:blipFill>
        <p:spPr>
          <a:xfrm>
            <a:off x="2724894" y="960584"/>
            <a:ext cx="2953623" cy="1799864"/>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27AA112-EA06-494A-8C4A-2946FA39FFB0}"/>
              </a:ext>
            </a:extLst>
          </p:cNvPr>
          <p:cNvPicPr>
            <a:picLocks noChangeAspect="1"/>
          </p:cNvPicPr>
          <p:nvPr/>
        </p:nvPicPr>
        <p:blipFill rotWithShape="1">
          <a:blip r:embed="rId7"/>
          <a:srcRect l="9046" r="14310"/>
          <a:stretch/>
        </p:blipFill>
        <p:spPr>
          <a:xfrm>
            <a:off x="6790201" y="2585452"/>
            <a:ext cx="2153660" cy="187329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A9245F3-FC6E-B440-8F72-6FC487A3CA67}"/>
              </a:ext>
            </a:extLst>
          </p:cNvPr>
          <p:cNvSpPr>
            <a:spLocks noGrp="1"/>
          </p:cNvSpPr>
          <p:nvPr>
            <p:ph type="title"/>
          </p:nvPr>
        </p:nvSpPr>
        <p:spPr/>
        <p:txBody>
          <a:bodyPr/>
          <a:lstStyle/>
          <a:p>
            <a:r>
              <a:rPr lang="en-GB" dirty="0"/>
              <a:t>Public Events &amp; Festivals</a:t>
            </a:r>
          </a:p>
        </p:txBody>
      </p:sp>
      <p:sp>
        <p:nvSpPr>
          <p:cNvPr id="4" name="Date Placeholder 3">
            <a:extLst>
              <a:ext uri="{FF2B5EF4-FFF2-40B4-BE49-F238E27FC236}">
                <a16:creationId xmlns:a16="http://schemas.microsoft.com/office/drawing/2014/main" id="{47718E1D-38E3-3B41-8FDF-8D52AFC8EA3A}"/>
              </a:ext>
            </a:extLst>
          </p:cNvPr>
          <p:cNvSpPr>
            <a:spLocks noGrp="1"/>
          </p:cNvSpPr>
          <p:nvPr>
            <p:ph type="dt" sz="half" idx="10"/>
          </p:nvPr>
        </p:nvSpPr>
        <p:spPr/>
        <p:txBody>
          <a:bodyPr/>
          <a:lstStyle/>
          <a:p>
            <a:r>
              <a:rPr lang="de-CH"/>
              <a:t>The International Particle Physics Outreach Group</a:t>
            </a:r>
            <a:endParaRPr lang="en-GB"/>
          </a:p>
        </p:txBody>
      </p:sp>
      <p:sp>
        <p:nvSpPr>
          <p:cNvPr id="16" name="TextBox 15">
            <a:extLst>
              <a:ext uri="{FF2B5EF4-FFF2-40B4-BE49-F238E27FC236}">
                <a16:creationId xmlns:a16="http://schemas.microsoft.com/office/drawing/2014/main" id="{22CACE96-A4F0-534A-86D7-2B98AB4DC6F1}"/>
              </a:ext>
            </a:extLst>
          </p:cNvPr>
          <p:cNvSpPr txBox="1"/>
          <p:nvPr/>
        </p:nvSpPr>
        <p:spPr>
          <a:xfrm>
            <a:off x="87145" y="982515"/>
            <a:ext cx="1760418" cy="461665"/>
          </a:xfrm>
          <a:prstGeom prst="rect">
            <a:avLst/>
          </a:prstGeom>
          <a:solidFill>
            <a:schemeClr val="bg1">
              <a:lumMod val="85000"/>
            </a:schemeClr>
          </a:solidFill>
          <a:ln>
            <a:solidFill>
              <a:schemeClr val="tx1"/>
            </a:solidFill>
          </a:ln>
        </p:spPr>
        <p:txBody>
          <a:bodyPr wrap="none" rtlCol="0">
            <a:spAutoFit/>
          </a:bodyPr>
          <a:lstStyle/>
          <a:p>
            <a:r>
              <a:rPr lang="en-GB" sz="1200" b="1" dirty="0"/>
              <a:t>Colours of Ostrava</a:t>
            </a:r>
          </a:p>
          <a:p>
            <a:r>
              <a:rPr lang="en-GB" sz="1200" dirty="0"/>
              <a:t>Czech Rep, 2019-2022</a:t>
            </a:r>
          </a:p>
        </p:txBody>
      </p:sp>
      <p:sp>
        <p:nvSpPr>
          <p:cNvPr id="3" name="Slide Number Placeholder 2">
            <a:extLst>
              <a:ext uri="{FF2B5EF4-FFF2-40B4-BE49-F238E27FC236}">
                <a16:creationId xmlns:a16="http://schemas.microsoft.com/office/drawing/2014/main" id="{4C06E549-8F50-D14B-A48F-53BE027CFC9B}"/>
              </a:ext>
            </a:extLst>
          </p:cNvPr>
          <p:cNvSpPr>
            <a:spLocks noGrp="1"/>
          </p:cNvSpPr>
          <p:nvPr>
            <p:ph type="sldNum" sz="quarter" idx="12"/>
          </p:nvPr>
        </p:nvSpPr>
        <p:spPr/>
        <p:txBody>
          <a:bodyPr/>
          <a:lstStyle/>
          <a:p>
            <a:fld id="{8DE9D450-AD3B-A24D-8A95-F027C5FCDEC4}" type="slidenum">
              <a:rPr lang="en-GB" smtClean="0"/>
              <a:pPr/>
              <a:t>25</a:t>
            </a:fld>
            <a:r>
              <a:rPr lang="en-GB"/>
              <a:t> </a:t>
            </a:r>
            <a:endParaRPr lang="en-GB" dirty="0"/>
          </a:p>
        </p:txBody>
      </p:sp>
      <p:sp>
        <p:nvSpPr>
          <p:cNvPr id="14" name="TextBox 13">
            <a:extLst>
              <a:ext uri="{FF2B5EF4-FFF2-40B4-BE49-F238E27FC236}">
                <a16:creationId xmlns:a16="http://schemas.microsoft.com/office/drawing/2014/main" id="{6716F393-8CE4-1249-9F02-BE699EF0C737}"/>
              </a:ext>
            </a:extLst>
          </p:cNvPr>
          <p:cNvSpPr txBox="1"/>
          <p:nvPr/>
        </p:nvSpPr>
        <p:spPr>
          <a:xfrm>
            <a:off x="284314" y="3842605"/>
            <a:ext cx="1366080" cy="461665"/>
          </a:xfrm>
          <a:prstGeom prst="rect">
            <a:avLst/>
          </a:prstGeom>
          <a:solidFill>
            <a:schemeClr val="bg1">
              <a:lumMod val="85000"/>
            </a:schemeClr>
          </a:solidFill>
          <a:ln>
            <a:solidFill>
              <a:schemeClr val="tx1"/>
            </a:solidFill>
          </a:ln>
        </p:spPr>
        <p:txBody>
          <a:bodyPr wrap="none" rtlCol="0">
            <a:spAutoFit/>
          </a:bodyPr>
          <a:lstStyle/>
          <a:p>
            <a:r>
              <a:rPr lang="en-GB" sz="1200" b="1" dirty="0" err="1"/>
              <a:t>Pohoda</a:t>
            </a:r>
            <a:r>
              <a:rPr lang="en-GB" sz="1200" b="1" dirty="0"/>
              <a:t> Festival</a:t>
            </a:r>
          </a:p>
          <a:p>
            <a:r>
              <a:rPr lang="en-GB" sz="1200" dirty="0"/>
              <a:t>Slovakia, 2019</a:t>
            </a:r>
          </a:p>
        </p:txBody>
      </p:sp>
      <p:pic>
        <p:nvPicPr>
          <p:cNvPr id="11" name="Picture 10" descr="A person standing next to a table&#10;&#10;Description automatically generated with medium confidence">
            <a:extLst>
              <a:ext uri="{FF2B5EF4-FFF2-40B4-BE49-F238E27FC236}">
                <a16:creationId xmlns:a16="http://schemas.microsoft.com/office/drawing/2014/main" id="{1571A160-C321-0AF4-6D90-B2FE3F7F554D}"/>
              </a:ext>
            </a:extLst>
          </p:cNvPr>
          <p:cNvPicPr>
            <a:picLocks noChangeAspect="1"/>
          </p:cNvPicPr>
          <p:nvPr/>
        </p:nvPicPr>
        <p:blipFill rotWithShape="1">
          <a:blip r:embed="rId8"/>
          <a:srcRect t="10133" b="20356"/>
          <a:stretch/>
        </p:blipFill>
        <p:spPr>
          <a:xfrm>
            <a:off x="3181830" y="2529732"/>
            <a:ext cx="3605326" cy="1879577"/>
          </a:xfrm>
          <a:prstGeom prst="rect">
            <a:avLst/>
          </a:prstGeom>
          <a:ln>
            <a:solidFill>
              <a:schemeClr val="tx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4E0F6F4C-4E27-E845-A2FA-FCE7E128EC89}"/>
              </a:ext>
            </a:extLst>
          </p:cNvPr>
          <p:cNvSpPr txBox="1"/>
          <p:nvPr/>
        </p:nvSpPr>
        <p:spPr>
          <a:xfrm>
            <a:off x="4535578" y="1957209"/>
            <a:ext cx="3047181" cy="461665"/>
          </a:xfrm>
          <a:prstGeom prst="rect">
            <a:avLst/>
          </a:prstGeom>
          <a:solidFill>
            <a:schemeClr val="bg1">
              <a:lumMod val="85000"/>
            </a:schemeClr>
          </a:solidFill>
          <a:ln>
            <a:solidFill>
              <a:schemeClr val="tx1"/>
            </a:solidFill>
          </a:ln>
        </p:spPr>
        <p:txBody>
          <a:bodyPr wrap="none" rtlCol="0">
            <a:spAutoFit/>
          </a:bodyPr>
          <a:lstStyle/>
          <a:p>
            <a:r>
              <a:rPr lang="en-GB" sz="1200" b="1" dirty="0"/>
              <a:t>http://</a:t>
            </a:r>
            <a:r>
              <a:rPr lang="en-GB" sz="1200" b="1" dirty="0" err="1"/>
              <a:t>universalscience.web.cern.ch</a:t>
            </a:r>
            <a:endParaRPr lang="en-GB" sz="1200" b="1" dirty="0"/>
          </a:p>
          <a:p>
            <a:r>
              <a:rPr lang="en-GB" sz="1200" dirty="0"/>
              <a:t>Sofia, Adelaide, Lisbon, Online 2018-2022</a:t>
            </a:r>
          </a:p>
        </p:txBody>
      </p:sp>
      <p:sp>
        <p:nvSpPr>
          <p:cNvPr id="13" name="TextBox 12">
            <a:extLst>
              <a:ext uri="{FF2B5EF4-FFF2-40B4-BE49-F238E27FC236}">
                <a16:creationId xmlns:a16="http://schemas.microsoft.com/office/drawing/2014/main" id="{023971B1-0195-B967-A1A7-6C38B94DF349}"/>
              </a:ext>
            </a:extLst>
          </p:cNvPr>
          <p:cNvSpPr txBox="1"/>
          <p:nvPr/>
        </p:nvSpPr>
        <p:spPr>
          <a:xfrm>
            <a:off x="2977663" y="4040124"/>
            <a:ext cx="2949846" cy="461665"/>
          </a:xfrm>
          <a:prstGeom prst="rect">
            <a:avLst/>
          </a:prstGeom>
          <a:solidFill>
            <a:schemeClr val="bg1">
              <a:lumMod val="85000"/>
            </a:schemeClr>
          </a:solidFill>
          <a:ln>
            <a:solidFill>
              <a:schemeClr val="tx1"/>
            </a:solidFill>
          </a:ln>
        </p:spPr>
        <p:txBody>
          <a:bodyPr wrap="none" rtlCol="0">
            <a:spAutoFit/>
          </a:bodyPr>
          <a:lstStyle/>
          <a:p>
            <a:r>
              <a:rPr lang="en-GB" sz="1200" b="1" dirty="0"/>
              <a:t>Music of Physics</a:t>
            </a:r>
          </a:p>
          <a:p>
            <a:r>
              <a:rPr lang="en-GB" sz="1200" dirty="0"/>
              <a:t>Montreux, U.K., Sofia, Nepal, 2018-2022</a:t>
            </a:r>
          </a:p>
        </p:txBody>
      </p:sp>
      <p:sp>
        <p:nvSpPr>
          <p:cNvPr id="9" name="Footer Placeholder 8">
            <a:extLst>
              <a:ext uri="{FF2B5EF4-FFF2-40B4-BE49-F238E27FC236}">
                <a16:creationId xmlns:a16="http://schemas.microsoft.com/office/drawing/2014/main" id="{3364B36C-922B-1737-2A2A-976CE56E357E}"/>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12398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2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0942E7-6A7C-1F64-20CA-206AA5E34692}"/>
              </a:ext>
            </a:extLst>
          </p:cNvPr>
          <p:cNvPicPr>
            <a:picLocks noChangeAspect="1"/>
          </p:cNvPicPr>
          <p:nvPr/>
        </p:nvPicPr>
        <p:blipFill rotWithShape="1">
          <a:blip r:embed="rId2"/>
          <a:srcRect t="22001" b="13342"/>
          <a:stretch/>
        </p:blipFill>
        <p:spPr>
          <a:xfrm>
            <a:off x="4691223" y="906663"/>
            <a:ext cx="3820880" cy="1852882"/>
          </a:xfrm>
          <a:prstGeom prst="rect">
            <a:avLst/>
          </a:prstGeom>
        </p:spPr>
      </p:pic>
      <p:sp>
        <p:nvSpPr>
          <p:cNvPr id="2" name="Title 1">
            <a:extLst>
              <a:ext uri="{FF2B5EF4-FFF2-40B4-BE49-F238E27FC236}">
                <a16:creationId xmlns:a16="http://schemas.microsoft.com/office/drawing/2014/main" id="{6DCF118F-D27E-C940-A3F1-65E60FCAD090}"/>
              </a:ext>
            </a:extLst>
          </p:cNvPr>
          <p:cNvSpPr>
            <a:spLocks noGrp="1"/>
          </p:cNvSpPr>
          <p:nvPr>
            <p:ph type="title"/>
          </p:nvPr>
        </p:nvSpPr>
        <p:spPr/>
        <p:txBody>
          <a:bodyPr/>
          <a:lstStyle/>
          <a:p>
            <a:r>
              <a:rPr lang="en-GB" dirty="0"/>
              <a:t>Sharing Ideas &amp; Best Practices</a:t>
            </a:r>
          </a:p>
        </p:txBody>
      </p:sp>
      <p:sp>
        <p:nvSpPr>
          <p:cNvPr id="3" name="Content Placeholder 2">
            <a:extLst>
              <a:ext uri="{FF2B5EF4-FFF2-40B4-BE49-F238E27FC236}">
                <a16:creationId xmlns:a16="http://schemas.microsoft.com/office/drawing/2014/main" id="{361CC697-7914-BB47-BD5C-70C34987DC3C}"/>
              </a:ext>
            </a:extLst>
          </p:cNvPr>
          <p:cNvSpPr>
            <a:spLocks noGrp="1"/>
          </p:cNvSpPr>
          <p:nvPr>
            <p:ph idx="1"/>
          </p:nvPr>
        </p:nvSpPr>
        <p:spPr>
          <a:xfrm>
            <a:off x="317768" y="1030603"/>
            <a:ext cx="4410563" cy="3508798"/>
          </a:xfrm>
        </p:spPr>
        <p:txBody>
          <a:bodyPr>
            <a:normAutofit lnSpcReduction="10000"/>
          </a:bodyPr>
          <a:lstStyle/>
          <a:p>
            <a:r>
              <a:rPr lang="en-GB" dirty="0"/>
              <a:t>23</a:t>
            </a:r>
            <a:r>
              <a:rPr lang="en-GB" baseline="30000" dirty="0"/>
              <a:t>rd</a:t>
            </a:r>
            <a:r>
              <a:rPr lang="en-GB" dirty="0"/>
              <a:t> IPPOG Meeting</a:t>
            </a:r>
          </a:p>
          <a:p>
            <a:pPr lvl="1"/>
            <a:r>
              <a:rPr lang="en-GB" dirty="0"/>
              <a:t>Podgorica, Montenegro, 11-13 May 2022</a:t>
            </a:r>
          </a:p>
          <a:p>
            <a:pPr lvl="1"/>
            <a:r>
              <a:rPr lang="en-GB" dirty="0"/>
              <a:t>Working Group Meetings &amp; Reports:</a:t>
            </a:r>
          </a:p>
          <a:p>
            <a:pPr lvl="2"/>
            <a:r>
              <a:rPr lang="en-GB" dirty="0"/>
              <a:t>Expanding Masterclasses to New Countries, Exhibits &amp; Public Events, Explaining Particle Physics, Applications for Society, Diversity &amp; Inclusion</a:t>
            </a:r>
          </a:p>
          <a:p>
            <a:pPr lvl="1"/>
            <a:r>
              <a:rPr lang="en-GB" dirty="0"/>
              <a:t>Workshop: “Masterclasses for different targets”</a:t>
            </a:r>
          </a:p>
          <a:p>
            <a:pPr lvl="2"/>
            <a:r>
              <a:rPr lang="en-GB" dirty="0"/>
              <a:t>Middle School, Public, Journalists</a:t>
            </a:r>
          </a:p>
          <a:p>
            <a:r>
              <a:rPr lang="en-GB" dirty="0"/>
              <a:t>24</a:t>
            </a:r>
            <a:r>
              <a:rPr lang="en-GB" baseline="30000" dirty="0"/>
              <a:t>th</a:t>
            </a:r>
            <a:r>
              <a:rPr lang="en-GB" dirty="0"/>
              <a:t> IPPOG Meeting</a:t>
            </a:r>
          </a:p>
          <a:p>
            <a:pPr lvl="1"/>
            <a:r>
              <a:rPr lang="en-GB" dirty="0"/>
              <a:t>CERN, Geneva, 26-28 Oct 2022</a:t>
            </a:r>
          </a:p>
          <a:p>
            <a:pPr lvl="1"/>
            <a:r>
              <a:rPr lang="en-GB" dirty="0"/>
              <a:t>Masterclass for non-scientific CERN staff</a:t>
            </a:r>
          </a:p>
          <a:p>
            <a:pPr lvl="1"/>
            <a:r>
              <a:rPr lang="en-GB" dirty="0"/>
              <a:t>17 Success Stories, 5 Working Groups</a:t>
            </a:r>
          </a:p>
          <a:p>
            <a:pPr lvl="1"/>
            <a:r>
              <a:rPr lang="en-GB" dirty="0"/>
              <a:t>Panel discussion on future facilities</a:t>
            </a:r>
          </a:p>
          <a:p>
            <a:pPr lvl="2"/>
            <a:r>
              <a:rPr lang="en-GB" dirty="0"/>
              <a:t>FCC, DUNE, Intl Muon Collider, Podcast</a:t>
            </a:r>
          </a:p>
          <a:p>
            <a:pPr lvl="2"/>
            <a:endParaRPr lang="en-GB" dirty="0"/>
          </a:p>
        </p:txBody>
      </p:sp>
      <p:sp>
        <p:nvSpPr>
          <p:cNvPr id="4" name="Date Placeholder 3">
            <a:extLst>
              <a:ext uri="{FF2B5EF4-FFF2-40B4-BE49-F238E27FC236}">
                <a16:creationId xmlns:a16="http://schemas.microsoft.com/office/drawing/2014/main" id="{45B15D51-546F-6248-B90E-5EA5FE2B88E4}"/>
              </a:ext>
            </a:extLst>
          </p:cNvPr>
          <p:cNvSpPr>
            <a:spLocks noGrp="1"/>
          </p:cNvSpPr>
          <p:nvPr>
            <p:ph type="dt" sz="half" idx="10"/>
          </p:nvPr>
        </p:nvSpPr>
        <p:spPr/>
        <p:txBody>
          <a:bodyPr/>
          <a:lstStyle/>
          <a:p>
            <a:r>
              <a:rPr lang="de-CH"/>
              <a:t>The International Particle Physics Outreach Group</a:t>
            </a:r>
            <a:endParaRPr lang="en-GB"/>
          </a:p>
        </p:txBody>
      </p:sp>
      <p:sp>
        <p:nvSpPr>
          <p:cNvPr id="6" name="Slide Number Placeholder 5">
            <a:extLst>
              <a:ext uri="{FF2B5EF4-FFF2-40B4-BE49-F238E27FC236}">
                <a16:creationId xmlns:a16="http://schemas.microsoft.com/office/drawing/2014/main" id="{03663909-3EBF-AE44-A6F6-F30B7910A8CF}"/>
              </a:ext>
            </a:extLst>
          </p:cNvPr>
          <p:cNvSpPr>
            <a:spLocks noGrp="1"/>
          </p:cNvSpPr>
          <p:nvPr>
            <p:ph type="sldNum" sz="quarter" idx="12"/>
          </p:nvPr>
        </p:nvSpPr>
        <p:spPr/>
        <p:txBody>
          <a:bodyPr/>
          <a:lstStyle/>
          <a:p>
            <a:fld id="{8DE9D450-AD3B-A24D-8A95-F027C5FCDEC4}" type="slidenum">
              <a:rPr lang="en-GB" smtClean="0"/>
              <a:pPr/>
              <a:t>26</a:t>
            </a:fld>
            <a:r>
              <a:rPr lang="en-GB"/>
              <a:t> </a:t>
            </a:r>
            <a:endParaRPr lang="en-GB" dirty="0"/>
          </a:p>
        </p:txBody>
      </p:sp>
      <p:pic>
        <p:nvPicPr>
          <p:cNvPr id="11" name="Picture 10" descr="A group of people in a meeting&#10;&#10;Description automatically generated with medium confidence">
            <a:extLst>
              <a:ext uri="{FF2B5EF4-FFF2-40B4-BE49-F238E27FC236}">
                <a16:creationId xmlns:a16="http://schemas.microsoft.com/office/drawing/2014/main" id="{D6DC1967-E3B9-AF1D-1BFA-7D6C4D077415}"/>
              </a:ext>
            </a:extLst>
          </p:cNvPr>
          <p:cNvPicPr>
            <a:picLocks noChangeAspect="1"/>
          </p:cNvPicPr>
          <p:nvPr/>
        </p:nvPicPr>
        <p:blipFill>
          <a:blip r:embed="rId3"/>
          <a:stretch>
            <a:fillRect/>
          </a:stretch>
        </p:blipFill>
        <p:spPr>
          <a:xfrm>
            <a:off x="4452777" y="2571750"/>
            <a:ext cx="2378328" cy="1783746"/>
          </a:xfrm>
          <a:prstGeom prst="rect">
            <a:avLst/>
          </a:prstGeom>
        </p:spPr>
      </p:pic>
      <p:pic>
        <p:nvPicPr>
          <p:cNvPr id="17" name="Picture 16">
            <a:extLst>
              <a:ext uri="{FF2B5EF4-FFF2-40B4-BE49-F238E27FC236}">
                <a16:creationId xmlns:a16="http://schemas.microsoft.com/office/drawing/2014/main" id="{F024EC41-A550-13FC-42DD-467EFF678596}"/>
              </a:ext>
            </a:extLst>
          </p:cNvPr>
          <p:cNvPicPr>
            <a:picLocks noChangeAspect="1"/>
          </p:cNvPicPr>
          <p:nvPr/>
        </p:nvPicPr>
        <p:blipFill>
          <a:blip r:embed="rId4"/>
          <a:stretch>
            <a:fillRect/>
          </a:stretch>
        </p:blipFill>
        <p:spPr>
          <a:xfrm>
            <a:off x="6703227" y="2812092"/>
            <a:ext cx="2207547" cy="1655660"/>
          </a:xfrm>
          <a:prstGeom prst="rect">
            <a:avLst/>
          </a:prstGeom>
        </p:spPr>
      </p:pic>
      <p:sp>
        <p:nvSpPr>
          <p:cNvPr id="9" name="TextBox 8">
            <a:extLst>
              <a:ext uri="{FF2B5EF4-FFF2-40B4-BE49-F238E27FC236}">
                <a16:creationId xmlns:a16="http://schemas.microsoft.com/office/drawing/2014/main" id="{DF9F4DC2-3316-B442-BB9E-7DE1E8AB1057}"/>
              </a:ext>
            </a:extLst>
          </p:cNvPr>
          <p:cNvSpPr txBox="1"/>
          <p:nvPr/>
        </p:nvSpPr>
        <p:spPr>
          <a:xfrm rot="19851436">
            <a:off x="6881128" y="2324741"/>
            <a:ext cx="2044149" cy="276999"/>
          </a:xfrm>
          <a:prstGeom prst="rect">
            <a:avLst/>
          </a:prstGeom>
          <a:solidFill>
            <a:schemeClr val="bg1">
              <a:lumMod val="85000"/>
            </a:schemeClr>
          </a:solidFill>
          <a:ln>
            <a:solidFill>
              <a:schemeClr val="tx1"/>
            </a:solidFill>
          </a:ln>
        </p:spPr>
        <p:txBody>
          <a:bodyPr wrap="none" rtlCol="0">
            <a:spAutoFit/>
          </a:bodyPr>
          <a:lstStyle/>
          <a:p>
            <a:r>
              <a:rPr lang="en-GB" sz="1200" dirty="0"/>
              <a:t>Intensive 2.5-Day Meetings</a:t>
            </a:r>
          </a:p>
        </p:txBody>
      </p:sp>
      <p:sp>
        <p:nvSpPr>
          <p:cNvPr id="7" name="Footer Placeholder 8">
            <a:extLst>
              <a:ext uri="{FF2B5EF4-FFF2-40B4-BE49-F238E27FC236}">
                <a16:creationId xmlns:a16="http://schemas.microsoft.com/office/drawing/2014/main" id="{6910BA31-2F5A-BBF8-0F71-81EA0C466F92}"/>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2030653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3417471" y="2571750"/>
            <a:ext cx="1675459" cy="461665"/>
          </a:xfrm>
          <a:prstGeom prst="rect">
            <a:avLst/>
          </a:prstGeom>
          <a:noFill/>
        </p:spPr>
        <p:txBody>
          <a:bodyPr wrap="none" rtlCol="0">
            <a:spAutoFit/>
          </a:bodyPr>
          <a:lstStyle/>
          <a:p>
            <a:pPr algn="ctr"/>
            <a:r>
              <a:rPr lang="en-GB" sz="2400" dirty="0">
                <a:solidFill>
                  <a:schemeClr val="bg1"/>
                </a:solidFill>
                <a:ea typeface="Open Sans" charset="0"/>
                <a:cs typeface="Open Sans" charset="0"/>
              </a:rPr>
              <a:t>Computing</a:t>
            </a:r>
          </a:p>
        </p:txBody>
      </p:sp>
    </p:spTree>
    <p:extLst>
      <p:ext uri="{BB962C8B-B14F-4D97-AF65-F5344CB8AC3E}">
        <p14:creationId xmlns:p14="http://schemas.microsoft.com/office/powerpoint/2010/main" val="252075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45F3-FC6E-B440-8F72-6FC487A3CA67}"/>
              </a:ext>
            </a:extLst>
          </p:cNvPr>
          <p:cNvSpPr>
            <a:spLocks noGrp="1"/>
          </p:cNvSpPr>
          <p:nvPr>
            <p:ph type="title"/>
          </p:nvPr>
        </p:nvSpPr>
        <p:spPr/>
        <p:txBody>
          <a:bodyPr/>
          <a:lstStyle/>
          <a:p>
            <a:r>
              <a:rPr lang="en-GB" dirty="0"/>
              <a:t>Thanks for the (computing) support</a:t>
            </a:r>
          </a:p>
        </p:txBody>
      </p:sp>
      <p:sp>
        <p:nvSpPr>
          <p:cNvPr id="5" name="Content Placeholder 4">
            <a:extLst>
              <a:ext uri="{FF2B5EF4-FFF2-40B4-BE49-F238E27FC236}">
                <a16:creationId xmlns:a16="http://schemas.microsoft.com/office/drawing/2014/main" id="{A28726AC-CC68-20C2-4225-065D5C723420}"/>
              </a:ext>
            </a:extLst>
          </p:cNvPr>
          <p:cNvSpPr>
            <a:spLocks noGrp="1"/>
          </p:cNvSpPr>
          <p:nvPr>
            <p:ph idx="1"/>
          </p:nvPr>
        </p:nvSpPr>
        <p:spPr/>
        <p:txBody>
          <a:bodyPr/>
          <a:lstStyle/>
          <a:p>
            <a:pPr marL="285750" indent="-285750">
              <a:buFont typeface="Arial" panose="020B0604020202020204" pitchFamily="34" charset="0"/>
              <a:buChar char="•"/>
            </a:pPr>
            <a:r>
              <a:rPr lang="en-US" sz="2400" dirty="0"/>
              <a:t>CERN Document Server (CDS)</a:t>
            </a:r>
          </a:p>
          <a:p>
            <a:pPr marL="285750" indent="-285750">
              <a:buFont typeface="Arial" panose="020B0604020202020204" pitchFamily="34" charset="0"/>
              <a:buChar char="•"/>
            </a:pPr>
            <a:r>
              <a:rPr lang="en-US" sz="2400" dirty="0"/>
              <a:t>CERN Open Data Portal</a:t>
            </a:r>
          </a:p>
          <a:p>
            <a:pPr marL="285750" indent="-285750">
              <a:buFont typeface="Arial" panose="020B0604020202020204" pitchFamily="34" charset="0"/>
              <a:buChar char="•"/>
            </a:pPr>
            <a:r>
              <a:rPr lang="en-US" sz="2400" dirty="0"/>
              <a:t>Containers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It’s not AI/ML, there are no Qubits, high-throughput, or  cutting edge technology</a:t>
            </a:r>
          </a:p>
          <a:p>
            <a:pPr marL="671513" lvl="1" indent="-285750">
              <a:buFont typeface="Arial" panose="020B0604020202020204" pitchFamily="34" charset="0"/>
              <a:buChar char="•"/>
            </a:pPr>
            <a:r>
              <a:rPr lang="en-US" sz="1800" dirty="0"/>
              <a:t>Except that to many people --- it is!</a:t>
            </a:r>
          </a:p>
          <a:p>
            <a:pPr marL="671513" lvl="1" indent="-285750">
              <a:buFont typeface="Arial" panose="020B0604020202020204" pitchFamily="34" charset="0"/>
              <a:buChar char="•"/>
            </a:pPr>
            <a:r>
              <a:rPr lang="en-US" sz="1800" dirty="0"/>
              <a:t>And … it will eventually lead to </a:t>
            </a:r>
            <a:r>
              <a:rPr lang="en-US" sz="1800" b="1" u="sng" dirty="0"/>
              <a:t>better</a:t>
            </a:r>
            <a:r>
              <a:rPr lang="en-US" sz="1800" dirty="0"/>
              <a:t> progress</a:t>
            </a:r>
          </a:p>
          <a:p>
            <a:endParaRPr lang="en-US" dirty="0"/>
          </a:p>
        </p:txBody>
      </p:sp>
      <p:sp>
        <p:nvSpPr>
          <p:cNvPr id="4" name="Date Placeholder 3">
            <a:extLst>
              <a:ext uri="{FF2B5EF4-FFF2-40B4-BE49-F238E27FC236}">
                <a16:creationId xmlns:a16="http://schemas.microsoft.com/office/drawing/2014/main" id="{47718E1D-38E3-3B41-8FDF-8D52AFC8EA3A}"/>
              </a:ext>
            </a:extLst>
          </p:cNvPr>
          <p:cNvSpPr>
            <a:spLocks noGrp="1"/>
          </p:cNvSpPr>
          <p:nvPr>
            <p:ph type="dt" sz="half" idx="10"/>
          </p:nvPr>
        </p:nvSpPr>
        <p:spPr/>
        <p:txBody>
          <a:bodyPr/>
          <a:lstStyle/>
          <a:p>
            <a:r>
              <a:rPr lang="de-CH"/>
              <a:t>The International Particle Physics Outreach Group</a:t>
            </a:r>
            <a:endParaRPr lang="en-GB"/>
          </a:p>
        </p:txBody>
      </p:sp>
      <p:sp>
        <p:nvSpPr>
          <p:cNvPr id="9" name="Footer Placeholder 8">
            <a:extLst>
              <a:ext uri="{FF2B5EF4-FFF2-40B4-BE49-F238E27FC236}">
                <a16:creationId xmlns:a16="http://schemas.microsoft.com/office/drawing/2014/main" id="{3364B36C-922B-1737-2A2A-976CE56E357E}"/>
              </a:ext>
            </a:extLst>
          </p:cNvPr>
          <p:cNvSpPr>
            <a:spLocks noGrp="1"/>
          </p:cNvSpPr>
          <p:nvPr>
            <p:ph type="ftr" sz="quarter" idx="11"/>
          </p:nvPr>
        </p:nvSpPr>
        <p:spPr/>
        <p:txBody>
          <a:bodyPr/>
          <a:lstStyle/>
          <a:p>
            <a:r>
              <a:rPr lang="en-GB" dirty="0"/>
              <a:t>S. Yacoob, CHEP 2023, Norfolk VA USA, 11 May 2023</a:t>
            </a:r>
          </a:p>
        </p:txBody>
      </p:sp>
      <p:sp>
        <p:nvSpPr>
          <p:cNvPr id="3" name="Slide Number Placeholder 2">
            <a:extLst>
              <a:ext uri="{FF2B5EF4-FFF2-40B4-BE49-F238E27FC236}">
                <a16:creationId xmlns:a16="http://schemas.microsoft.com/office/drawing/2014/main" id="{4C06E549-8F50-D14B-A48F-53BE027CFC9B}"/>
              </a:ext>
            </a:extLst>
          </p:cNvPr>
          <p:cNvSpPr>
            <a:spLocks noGrp="1"/>
          </p:cNvSpPr>
          <p:nvPr>
            <p:ph type="sldNum" sz="quarter" idx="12"/>
          </p:nvPr>
        </p:nvSpPr>
        <p:spPr/>
        <p:txBody>
          <a:bodyPr/>
          <a:lstStyle/>
          <a:p>
            <a:fld id="{8DE9D450-AD3B-A24D-8A95-F027C5FCDEC4}" type="slidenum">
              <a:rPr lang="en-GB" smtClean="0"/>
              <a:pPr/>
              <a:t>28</a:t>
            </a:fld>
            <a:r>
              <a:rPr lang="en-GB"/>
              <a:t> </a:t>
            </a:r>
            <a:endParaRPr lang="en-GB" dirty="0"/>
          </a:p>
        </p:txBody>
      </p:sp>
    </p:spTree>
    <p:extLst>
      <p:ext uri="{BB962C8B-B14F-4D97-AF65-F5344CB8AC3E}">
        <p14:creationId xmlns:p14="http://schemas.microsoft.com/office/powerpoint/2010/main" val="368004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F68D-CDEB-624C-B4C4-7E3D665C8967}"/>
              </a:ext>
            </a:extLst>
          </p:cNvPr>
          <p:cNvSpPr>
            <a:spLocks noGrp="1"/>
          </p:cNvSpPr>
          <p:nvPr>
            <p:ph type="title"/>
          </p:nvPr>
        </p:nvSpPr>
        <p:spPr/>
        <p:txBody>
          <a:bodyPr/>
          <a:lstStyle/>
          <a:p>
            <a:r>
              <a:rPr lang="en-GB" dirty="0"/>
              <a:t>Future Challenges</a:t>
            </a:r>
          </a:p>
        </p:txBody>
      </p:sp>
      <p:sp>
        <p:nvSpPr>
          <p:cNvPr id="3" name="Content Placeholder 2">
            <a:extLst>
              <a:ext uri="{FF2B5EF4-FFF2-40B4-BE49-F238E27FC236}">
                <a16:creationId xmlns:a16="http://schemas.microsoft.com/office/drawing/2014/main" id="{9EAF4736-34D5-4B4F-9DF0-533411FF69A3}"/>
              </a:ext>
            </a:extLst>
          </p:cNvPr>
          <p:cNvSpPr>
            <a:spLocks noGrp="1"/>
          </p:cNvSpPr>
          <p:nvPr>
            <p:ph idx="1"/>
          </p:nvPr>
        </p:nvSpPr>
        <p:spPr>
          <a:xfrm>
            <a:off x="317769" y="987552"/>
            <a:ext cx="8465079" cy="3521796"/>
          </a:xfrm>
        </p:spPr>
        <p:txBody>
          <a:bodyPr/>
          <a:lstStyle/>
          <a:p>
            <a:r>
              <a:rPr lang="en-GB" dirty="0"/>
              <a:t>From the European Particle Physics Strategy Update 2020</a:t>
            </a:r>
          </a:p>
        </p:txBody>
      </p:sp>
      <p:sp>
        <p:nvSpPr>
          <p:cNvPr id="4" name="Date Placeholder 3">
            <a:extLst>
              <a:ext uri="{FF2B5EF4-FFF2-40B4-BE49-F238E27FC236}">
                <a16:creationId xmlns:a16="http://schemas.microsoft.com/office/drawing/2014/main" id="{21126308-2EE3-D348-B2AD-29591333EFCC}"/>
              </a:ext>
            </a:extLst>
          </p:cNvPr>
          <p:cNvSpPr>
            <a:spLocks noGrp="1"/>
          </p:cNvSpPr>
          <p:nvPr>
            <p:ph type="dt" sz="half" idx="10"/>
          </p:nvPr>
        </p:nvSpPr>
        <p:spPr/>
        <p:txBody>
          <a:bodyPr/>
          <a:lstStyle/>
          <a:p>
            <a:r>
              <a:rPr lang="de-CH"/>
              <a:t>The International Particle Physics Outreach Group</a:t>
            </a:r>
            <a:endParaRPr lang="en-GB"/>
          </a:p>
        </p:txBody>
      </p:sp>
      <p:sp>
        <p:nvSpPr>
          <p:cNvPr id="6" name="TextBox 5">
            <a:extLst>
              <a:ext uri="{FF2B5EF4-FFF2-40B4-BE49-F238E27FC236}">
                <a16:creationId xmlns:a16="http://schemas.microsoft.com/office/drawing/2014/main" id="{DD58C3B9-C245-774A-9408-789BB8D71E19}"/>
              </a:ext>
            </a:extLst>
          </p:cNvPr>
          <p:cNvSpPr txBox="1"/>
          <p:nvPr/>
        </p:nvSpPr>
        <p:spPr>
          <a:xfrm>
            <a:off x="628653" y="2773982"/>
            <a:ext cx="7412261" cy="553998"/>
          </a:xfrm>
          <a:prstGeom prst="rect">
            <a:avLst/>
          </a:prstGeom>
          <a:solidFill>
            <a:schemeClr val="bg1">
              <a:lumMod val="95000"/>
            </a:schemeClr>
          </a:solidFill>
          <a:ln>
            <a:solidFill>
              <a:schemeClr val="tx1"/>
            </a:solidFill>
          </a:ln>
        </p:spPr>
        <p:txBody>
          <a:bodyPr wrap="square" lIns="90000" rtlCol="0">
            <a:spAutoFit/>
          </a:bodyPr>
          <a:lstStyle/>
          <a:p>
            <a:r>
              <a:rPr lang="en-US" sz="1000" b="1" dirty="0"/>
              <a:t>The International Particle Physics Outreach Group (IPPOG) </a:t>
            </a:r>
            <a:r>
              <a:rPr lang="en-US" sz="1000" dirty="0"/>
              <a:t>has been established as a structural collaboration between countries to streamline particle physics education at the high-school level and </a:t>
            </a:r>
            <a:r>
              <a:rPr lang="en-US" sz="1000" b="1" dirty="0"/>
              <a:t>its role could be further augmented to that of providing public engagement material. </a:t>
            </a:r>
          </a:p>
        </p:txBody>
      </p:sp>
      <p:sp>
        <p:nvSpPr>
          <p:cNvPr id="7" name="TextBox 6">
            <a:extLst>
              <a:ext uri="{FF2B5EF4-FFF2-40B4-BE49-F238E27FC236}">
                <a16:creationId xmlns:a16="http://schemas.microsoft.com/office/drawing/2014/main" id="{6AE6A5B2-21C9-D64D-A987-80F1635047FC}"/>
              </a:ext>
            </a:extLst>
          </p:cNvPr>
          <p:cNvSpPr txBox="1"/>
          <p:nvPr/>
        </p:nvSpPr>
        <p:spPr>
          <a:xfrm>
            <a:off x="638174" y="3481036"/>
            <a:ext cx="7412261" cy="861774"/>
          </a:xfrm>
          <a:prstGeom prst="rect">
            <a:avLst/>
          </a:prstGeom>
          <a:solidFill>
            <a:schemeClr val="bg1">
              <a:lumMod val="95000"/>
            </a:schemeClr>
          </a:solidFill>
          <a:ln>
            <a:solidFill>
              <a:schemeClr val="tx1"/>
            </a:solidFill>
          </a:ln>
        </p:spPr>
        <p:txBody>
          <a:bodyPr wrap="square" lIns="90000" rtlCol="0">
            <a:spAutoFit/>
          </a:bodyPr>
          <a:lstStyle/>
          <a:p>
            <a:r>
              <a:rPr lang="en-US" sz="1000" dirty="0"/>
              <a:t>The particle physics community is highly active in public engagement, and the overall enthusiasm of the general public for the field testifies to the effectiveness of these actions. This high level of public engagement should be sustained, in both its bottom-up and top-down forms. Many of the public engagement activities rely on the efforts of individuals, and </a:t>
            </a:r>
            <a:r>
              <a:rPr lang="en-US" sz="1000" b="1" dirty="0"/>
              <a:t>should be seen as an integral part of being a scientist and be properly valued in terms of career advancement</a:t>
            </a:r>
            <a:r>
              <a:rPr lang="en-US" sz="1000" dirty="0"/>
              <a:t>. European funding agencies are urged to systematically and explicitly accompany research funding by providing resources for public engagement activities.</a:t>
            </a:r>
          </a:p>
        </p:txBody>
      </p:sp>
      <p:sp>
        <p:nvSpPr>
          <p:cNvPr id="8" name="TextBox 7">
            <a:extLst>
              <a:ext uri="{FF2B5EF4-FFF2-40B4-BE49-F238E27FC236}">
                <a16:creationId xmlns:a16="http://schemas.microsoft.com/office/drawing/2014/main" id="{109B4765-8CC8-2348-B49C-72E4CDE221ED}"/>
              </a:ext>
            </a:extLst>
          </p:cNvPr>
          <p:cNvSpPr txBox="1"/>
          <p:nvPr/>
        </p:nvSpPr>
        <p:spPr>
          <a:xfrm>
            <a:off x="628652" y="1420951"/>
            <a:ext cx="7412262" cy="1169551"/>
          </a:xfrm>
          <a:prstGeom prst="rect">
            <a:avLst/>
          </a:prstGeom>
          <a:solidFill>
            <a:schemeClr val="bg1">
              <a:lumMod val="95000"/>
            </a:schemeClr>
          </a:solidFill>
          <a:ln>
            <a:solidFill>
              <a:schemeClr val="tx1"/>
            </a:solidFill>
          </a:ln>
        </p:spPr>
        <p:txBody>
          <a:bodyPr wrap="square" lIns="90000" rtlCol="0">
            <a:spAutoFit/>
          </a:bodyPr>
          <a:lstStyle/>
          <a:p>
            <a:r>
              <a:rPr lang="en-US" sz="1000" dirty="0"/>
              <a:t>Exploring the fundamental properties of nature inspires and excites. It is part of the duty of researchers to share the excitement of scientific achievements with all stakeholders and the public. The concepts of the Standard Model, a well-established theory for elementary particles, are an integral part of culture. </a:t>
            </a:r>
            <a:r>
              <a:rPr lang="en-US" sz="1000" b="1" i="1" dirty="0"/>
              <a:t>Public</a:t>
            </a:r>
            <a:r>
              <a:rPr lang="en-US" sz="1000" b="1" dirty="0"/>
              <a:t> </a:t>
            </a:r>
            <a:r>
              <a:rPr lang="en-US" sz="1000" b="1" i="1" dirty="0"/>
              <a:t>engagement,</a:t>
            </a:r>
            <a:r>
              <a:rPr lang="en-US" sz="1000" b="1" dirty="0"/>
              <a:t> </a:t>
            </a:r>
            <a:r>
              <a:rPr lang="en-US" sz="1000" b="1" i="1" dirty="0"/>
              <a:t>education</a:t>
            </a:r>
            <a:r>
              <a:rPr lang="en-US" sz="1000" b="1" dirty="0"/>
              <a:t> </a:t>
            </a:r>
            <a:r>
              <a:rPr lang="en-US" sz="1000" b="1" i="1" dirty="0"/>
              <a:t>and</a:t>
            </a:r>
            <a:r>
              <a:rPr lang="en-US" sz="1000" b="1" dirty="0"/>
              <a:t> </a:t>
            </a:r>
            <a:r>
              <a:rPr lang="en-US" sz="1000" b="1" i="1" dirty="0"/>
              <a:t>communication</a:t>
            </a:r>
            <a:r>
              <a:rPr lang="en-US" sz="1000" b="1" dirty="0"/>
              <a:t> </a:t>
            </a:r>
            <a:r>
              <a:rPr lang="en-US" sz="1000" b="1" i="1" dirty="0"/>
              <a:t>in</a:t>
            </a:r>
            <a:r>
              <a:rPr lang="en-US" sz="1000" b="1" dirty="0"/>
              <a:t> </a:t>
            </a:r>
            <a:r>
              <a:rPr lang="en-US" sz="1000" b="1" i="1" dirty="0"/>
              <a:t>particle</a:t>
            </a:r>
            <a:r>
              <a:rPr lang="en-US" sz="1000" b="1" dirty="0"/>
              <a:t> </a:t>
            </a:r>
            <a:r>
              <a:rPr lang="en-US" sz="1000" b="1" i="1" dirty="0"/>
              <a:t>physics</a:t>
            </a:r>
            <a:r>
              <a:rPr lang="en-US" sz="1000" b="1" dirty="0"/>
              <a:t> </a:t>
            </a:r>
            <a:r>
              <a:rPr lang="en-US" sz="1000" b="1" i="1" dirty="0"/>
              <a:t>should</a:t>
            </a:r>
            <a:r>
              <a:rPr lang="en-US" sz="1000" b="1" dirty="0"/>
              <a:t> </a:t>
            </a:r>
            <a:r>
              <a:rPr lang="en-US" sz="1000" b="1" i="1" dirty="0"/>
              <a:t>continue</a:t>
            </a:r>
            <a:r>
              <a:rPr lang="en-US" sz="1000" b="1" dirty="0"/>
              <a:t> </a:t>
            </a:r>
            <a:r>
              <a:rPr lang="en-US" sz="1000" b="1" i="1" dirty="0"/>
              <a:t>to</a:t>
            </a:r>
            <a:r>
              <a:rPr lang="en-US" sz="1000" b="1" dirty="0"/>
              <a:t> </a:t>
            </a:r>
            <a:r>
              <a:rPr lang="en-US" sz="1000" b="1" i="1" dirty="0"/>
              <a:t>be</a:t>
            </a:r>
            <a:r>
              <a:rPr lang="en-US" sz="1000" b="1" dirty="0"/>
              <a:t> </a:t>
            </a:r>
            <a:r>
              <a:rPr lang="en-US" sz="1000" b="1" i="1" dirty="0" err="1"/>
              <a:t>recognised</a:t>
            </a:r>
            <a:r>
              <a:rPr lang="en-US" sz="1000" b="1" dirty="0"/>
              <a:t> </a:t>
            </a:r>
            <a:r>
              <a:rPr lang="en-US" sz="1000" b="1" i="1" dirty="0"/>
              <a:t>as</a:t>
            </a:r>
            <a:r>
              <a:rPr lang="en-US" sz="1000" b="1" dirty="0"/>
              <a:t> </a:t>
            </a:r>
            <a:r>
              <a:rPr lang="en-US" sz="1000" b="1" i="1" dirty="0"/>
              <a:t>important</a:t>
            </a:r>
            <a:r>
              <a:rPr lang="en-US" sz="1000" b="1" dirty="0"/>
              <a:t> </a:t>
            </a:r>
            <a:r>
              <a:rPr lang="en-US" sz="1000" b="1" i="1" dirty="0"/>
              <a:t>components</a:t>
            </a:r>
            <a:r>
              <a:rPr lang="en-US" sz="1000" b="1" dirty="0"/>
              <a:t> </a:t>
            </a:r>
            <a:r>
              <a:rPr lang="en-US" sz="1000" b="1" i="1" dirty="0"/>
              <a:t>of</a:t>
            </a:r>
            <a:r>
              <a:rPr lang="en-US" sz="1000" b="1" dirty="0"/>
              <a:t> </a:t>
            </a:r>
            <a:r>
              <a:rPr lang="en-US" sz="1000" b="1" i="1" dirty="0"/>
              <a:t>the</a:t>
            </a:r>
            <a:r>
              <a:rPr lang="en-US" sz="1000" b="1" dirty="0"/>
              <a:t> </a:t>
            </a:r>
            <a:r>
              <a:rPr lang="en-US" sz="1000" b="1" i="1" dirty="0"/>
              <a:t>scientific</a:t>
            </a:r>
            <a:r>
              <a:rPr lang="en-US" sz="1000" b="1" dirty="0"/>
              <a:t> </a:t>
            </a:r>
            <a:r>
              <a:rPr lang="en-US" sz="1000" b="1" i="1" dirty="0"/>
              <a:t>activity</a:t>
            </a:r>
            <a:r>
              <a:rPr lang="en-US" sz="1000" b="1" dirty="0"/>
              <a:t> </a:t>
            </a:r>
            <a:r>
              <a:rPr lang="en-US" sz="1000" b="1" i="1" dirty="0"/>
              <a:t>and</a:t>
            </a:r>
            <a:r>
              <a:rPr lang="en-US" sz="1000" b="1" dirty="0"/>
              <a:t> </a:t>
            </a:r>
            <a:r>
              <a:rPr lang="en-US" sz="1000" b="1" i="1" dirty="0"/>
              <a:t>receive</a:t>
            </a:r>
            <a:r>
              <a:rPr lang="en-US" sz="1000" b="1" dirty="0"/>
              <a:t> </a:t>
            </a:r>
            <a:r>
              <a:rPr lang="en-US" sz="1000" b="1" i="1" dirty="0"/>
              <a:t>adequate</a:t>
            </a:r>
            <a:r>
              <a:rPr lang="en-US" sz="1000" b="1" dirty="0"/>
              <a:t> </a:t>
            </a:r>
            <a:r>
              <a:rPr lang="en-US" sz="1000" b="1" i="1" dirty="0"/>
              <a:t>support</a:t>
            </a:r>
            <a:r>
              <a:rPr lang="en-US" sz="1000" i="1" dirty="0"/>
              <a:t>.</a:t>
            </a:r>
            <a:r>
              <a:rPr lang="en-US" sz="1000" dirty="0"/>
              <a:t> </a:t>
            </a:r>
            <a:r>
              <a:rPr lang="en-US" sz="1000" i="1" dirty="0"/>
              <a:t>Particle</a:t>
            </a:r>
            <a:r>
              <a:rPr lang="en-US" sz="1000" dirty="0"/>
              <a:t> </a:t>
            </a:r>
            <a:r>
              <a:rPr lang="en-US" sz="1000" i="1" dirty="0"/>
              <a:t>physicists</a:t>
            </a:r>
            <a:r>
              <a:rPr lang="en-US" sz="1000" dirty="0"/>
              <a:t> </a:t>
            </a:r>
            <a:r>
              <a:rPr lang="en-US" sz="1000" i="1" dirty="0"/>
              <a:t>should</a:t>
            </a:r>
            <a:r>
              <a:rPr lang="en-US" sz="1000" dirty="0"/>
              <a:t> </a:t>
            </a:r>
            <a:r>
              <a:rPr lang="en-US" sz="1000" i="1" dirty="0"/>
              <a:t>work</a:t>
            </a:r>
            <a:r>
              <a:rPr lang="en-US" sz="1000" dirty="0"/>
              <a:t> </a:t>
            </a:r>
            <a:r>
              <a:rPr lang="en-US" sz="1000" i="1" dirty="0"/>
              <a:t>with</a:t>
            </a:r>
            <a:r>
              <a:rPr lang="en-US" sz="1000" dirty="0"/>
              <a:t> </a:t>
            </a:r>
            <a:r>
              <a:rPr lang="en-US" sz="1000" i="1" dirty="0"/>
              <a:t>the</a:t>
            </a:r>
            <a:r>
              <a:rPr lang="en-US" sz="1000" dirty="0"/>
              <a:t> </a:t>
            </a:r>
            <a:r>
              <a:rPr lang="en-US" sz="1000" i="1" dirty="0"/>
              <a:t>broad</a:t>
            </a:r>
            <a:r>
              <a:rPr lang="en-US" sz="1000" dirty="0"/>
              <a:t> </a:t>
            </a:r>
            <a:r>
              <a:rPr lang="en-US" sz="1000" i="1" dirty="0"/>
              <a:t>community</a:t>
            </a:r>
            <a:r>
              <a:rPr lang="en-US" sz="1000" dirty="0"/>
              <a:t> </a:t>
            </a:r>
            <a:r>
              <a:rPr lang="en-US" sz="1000" i="1" dirty="0"/>
              <a:t>of</a:t>
            </a:r>
            <a:r>
              <a:rPr lang="en-US" sz="1000" dirty="0"/>
              <a:t> </a:t>
            </a:r>
            <a:r>
              <a:rPr lang="en-US" sz="1000" i="1" dirty="0"/>
              <a:t>scientists</a:t>
            </a:r>
            <a:r>
              <a:rPr lang="en-US" sz="1000" dirty="0"/>
              <a:t> </a:t>
            </a:r>
            <a:r>
              <a:rPr lang="en-US" sz="1000" i="1" dirty="0"/>
              <a:t>to</a:t>
            </a:r>
            <a:r>
              <a:rPr lang="en-US" sz="1000" dirty="0"/>
              <a:t> </a:t>
            </a:r>
            <a:r>
              <a:rPr lang="en-US" sz="1000" i="1" dirty="0"/>
              <a:t>intensify</a:t>
            </a:r>
            <a:r>
              <a:rPr lang="en-US" sz="1000" dirty="0"/>
              <a:t> </a:t>
            </a:r>
            <a:r>
              <a:rPr lang="en-US" sz="1000" i="1" dirty="0"/>
              <a:t>engagement</a:t>
            </a:r>
            <a:r>
              <a:rPr lang="en-US" sz="1000" dirty="0"/>
              <a:t> </a:t>
            </a:r>
            <a:r>
              <a:rPr lang="en-US" sz="1000" i="1" dirty="0"/>
              <a:t>between</a:t>
            </a:r>
            <a:r>
              <a:rPr lang="en-US" sz="1000" dirty="0"/>
              <a:t> </a:t>
            </a:r>
            <a:r>
              <a:rPr lang="en-US" sz="1000" i="1" dirty="0"/>
              <a:t>scientific</a:t>
            </a:r>
            <a:r>
              <a:rPr lang="en-US" sz="1000" dirty="0"/>
              <a:t> </a:t>
            </a:r>
            <a:r>
              <a:rPr lang="en-US" sz="1000" i="1" dirty="0"/>
              <a:t>disciplines.</a:t>
            </a:r>
            <a:r>
              <a:rPr lang="en-US" sz="1000" dirty="0"/>
              <a:t> </a:t>
            </a:r>
            <a:r>
              <a:rPr lang="en-US" sz="1000" i="1" dirty="0"/>
              <a:t>The</a:t>
            </a:r>
            <a:r>
              <a:rPr lang="en-US" sz="1000" dirty="0"/>
              <a:t> </a:t>
            </a:r>
            <a:r>
              <a:rPr lang="en-US" sz="1000" i="1" dirty="0"/>
              <a:t>particle</a:t>
            </a:r>
            <a:r>
              <a:rPr lang="en-US" sz="1000" dirty="0"/>
              <a:t> </a:t>
            </a:r>
            <a:r>
              <a:rPr lang="en-US" sz="1000" i="1" dirty="0"/>
              <a:t>physics</a:t>
            </a:r>
            <a:r>
              <a:rPr lang="en-US" sz="1000" dirty="0"/>
              <a:t> </a:t>
            </a:r>
            <a:r>
              <a:rPr lang="en-US" sz="1000" i="1" dirty="0"/>
              <a:t>community</a:t>
            </a:r>
            <a:r>
              <a:rPr lang="en-US" sz="1000" dirty="0"/>
              <a:t> </a:t>
            </a:r>
            <a:r>
              <a:rPr lang="en-US" sz="1000" i="1" dirty="0"/>
              <a:t>should</a:t>
            </a:r>
            <a:r>
              <a:rPr lang="en-US" sz="1000" dirty="0"/>
              <a:t> </a:t>
            </a:r>
            <a:r>
              <a:rPr lang="en-US" sz="1000" i="1" dirty="0"/>
              <a:t>work</a:t>
            </a:r>
            <a:r>
              <a:rPr lang="en-US" sz="1000" dirty="0"/>
              <a:t> </a:t>
            </a:r>
            <a:r>
              <a:rPr lang="en-US" sz="1000" i="1" dirty="0"/>
              <a:t>with</a:t>
            </a:r>
            <a:r>
              <a:rPr lang="en-US" sz="1000" dirty="0"/>
              <a:t> </a:t>
            </a:r>
            <a:r>
              <a:rPr lang="en-US" sz="1000" i="1" dirty="0"/>
              <a:t>educators</a:t>
            </a:r>
            <a:r>
              <a:rPr lang="en-US" sz="1000" dirty="0"/>
              <a:t> </a:t>
            </a:r>
            <a:r>
              <a:rPr lang="en-US" sz="1000" i="1" dirty="0"/>
              <a:t>and</a:t>
            </a:r>
            <a:r>
              <a:rPr lang="en-US" sz="1000" dirty="0"/>
              <a:t> </a:t>
            </a:r>
            <a:r>
              <a:rPr lang="en-US" sz="1000" i="1" dirty="0"/>
              <a:t>relevant</a:t>
            </a:r>
            <a:r>
              <a:rPr lang="en-US" sz="1000" dirty="0"/>
              <a:t> </a:t>
            </a:r>
            <a:r>
              <a:rPr lang="en-US" sz="1000" i="1" dirty="0"/>
              <a:t>authorities</a:t>
            </a:r>
            <a:r>
              <a:rPr lang="en-US" sz="1000" dirty="0"/>
              <a:t> </a:t>
            </a:r>
            <a:r>
              <a:rPr lang="en-US" sz="1000" i="1" dirty="0"/>
              <a:t>to</a:t>
            </a:r>
            <a:r>
              <a:rPr lang="en-US" sz="1000" dirty="0"/>
              <a:t> </a:t>
            </a:r>
            <a:r>
              <a:rPr lang="en-US" sz="1000" i="1" dirty="0"/>
              <a:t>explore</a:t>
            </a:r>
            <a:r>
              <a:rPr lang="en-US" sz="1000" dirty="0"/>
              <a:t> </a:t>
            </a:r>
            <a:r>
              <a:rPr lang="en-US" sz="1000" i="1" dirty="0"/>
              <a:t>the</a:t>
            </a:r>
            <a:r>
              <a:rPr lang="en-US" sz="1000" dirty="0"/>
              <a:t> </a:t>
            </a:r>
            <a:r>
              <a:rPr lang="en-US" sz="1000" i="1" dirty="0"/>
              <a:t>adoption</a:t>
            </a:r>
            <a:r>
              <a:rPr lang="en-US" sz="1000" dirty="0"/>
              <a:t> </a:t>
            </a:r>
            <a:r>
              <a:rPr lang="en-US" sz="1000" i="1" dirty="0"/>
              <a:t>of</a:t>
            </a:r>
            <a:r>
              <a:rPr lang="en-US" sz="1000" dirty="0"/>
              <a:t> </a:t>
            </a:r>
            <a:r>
              <a:rPr lang="en-US" sz="1000" i="1" dirty="0"/>
              <a:t>basic</a:t>
            </a:r>
            <a:r>
              <a:rPr lang="en-US" sz="1000" dirty="0"/>
              <a:t> </a:t>
            </a:r>
            <a:r>
              <a:rPr lang="en-US" sz="1000" i="1" dirty="0"/>
              <a:t>knowledge</a:t>
            </a:r>
            <a:r>
              <a:rPr lang="en-US" sz="1000" dirty="0"/>
              <a:t> </a:t>
            </a:r>
            <a:r>
              <a:rPr lang="en-US" sz="1000" i="1" dirty="0"/>
              <a:t>of</a:t>
            </a:r>
            <a:r>
              <a:rPr lang="en-US" sz="1000" dirty="0"/>
              <a:t> </a:t>
            </a:r>
            <a:r>
              <a:rPr lang="en-US" sz="1000" i="1" dirty="0"/>
              <a:t>elementary</a:t>
            </a:r>
            <a:r>
              <a:rPr lang="en-US" sz="1000" dirty="0"/>
              <a:t> </a:t>
            </a:r>
            <a:r>
              <a:rPr lang="en-US" sz="1000" i="1" dirty="0"/>
              <a:t>particles</a:t>
            </a:r>
            <a:r>
              <a:rPr lang="en-US" sz="1000" dirty="0"/>
              <a:t> </a:t>
            </a:r>
            <a:r>
              <a:rPr lang="en-US" sz="1000" i="1" dirty="0"/>
              <a:t>and</a:t>
            </a:r>
            <a:r>
              <a:rPr lang="en-US" sz="1000" dirty="0"/>
              <a:t> </a:t>
            </a:r>
            <a:r>
              <a:rPr lang="en-US" sz="1000" i="1" dirty="0"/>
              <a:t>their</a:t>
            </a:r>
            <a:r>
              <a:rPr lang="en-US" sz="1000" dirty="0"/>
              <a:t> </a:t>
            </a:r>
            <a:r>
              <a:rPr lang="en-US" sz="1000" i="1" dirty="0"/>
              <a:t>interactions</a:t>
            </a:r>
            <a:r>
              <a:rPr lang="en-US" sz="1000" dirty="0"/>
              <a:t> </a:t>
            </a:r>
            <a:r>
              <a:rPr lang="en-US" sz="1000" i="1" dirty="0"/>
              <a:t>in</a:t>
            </a:r>
            <a:r>
              <a:rPr lang="en-US" sz="1000" dirty="0"/>
              <a:t> </a:t>
            </a:r>
            <a:r>
              <a:rPr lang="en-US" sz="1000" i="1" dirty="0"/>
              <a:t>the</a:t>
            </a:r>
            <a:r>
              <a:rPr lang="en-US" sz="1000" dirty="0"/>
              <a:t> </a:t>
            </a:r>
            <a:r>
              <a:rPr lang="en-US" sz="1000" i="1" dirty="0"/>
              <a:t>regular</a:t>
            </a:r>
            <a:r>
              <a:rPr lang="en-US" sz="1000" dirty="0"/>
              <a:t> </a:t>
            </a:r>
            <a:r>
              <a:rPr lang="en-US" sz="1000" i="1" dirty="0"/>
              <a:t>school</a:t>
            </a:r>
            <a:r>
              <a:rPr lang="en-US" sz="1000" dirty="0"/>
              <a:t> </a:t>
            </a:r>
            <a:r>
              <a:rPr lang="en-US" sz="1000" i="1" dirty="0"/>
              <a:t>curriculum.</a:t>
            </a:r>
            <a:endParaRPr lang="en-US" sz="1000" dirty="0"/>
          </a:p>
        </p:txBody>
      </p:sp>
      <p:sp>
        <p:nvSpPr>
          <p:cNvPr id="9" name="Slide Number Placeholder 8">
            <a:extLst>
              <a:ext uri="{FF2B5EF4-FFF2-40B4-BE49-F238E27FC236}">
                <a16:creationId xmlns:a16="http://schemas.microsoft.com/office/drawing/2014/main" id="{F77413D7-0B5D-8E4F-8056-12A7A3B77555}"/>
              </a:ext>
            </a:extLst>
          </p:cNvPr>
          <p:cNvSpPr>
            <a:spLocks noGrp="1"/>
          </p:cNvSpPr>
          <p:nvPr>
            <p:ph type="sldNum" sz="quarter" idx="12"/>
          </p:nvPr>
        </p:nvSpPr>
        <p:spPr/>
        <p:txBody>
          <a:bodyPr/>
          <a:lstStyle/>
          <a:p>
            <a:fld id="{8DE9D450-AD3B-A24D-8A95-F027C5FCDEC4}" type="slidenum">
              <a:rPr lang="en-GB" smtClean="0"/>
              <a:pPr/>
              <a:t>29</a:t>
            </a:fld>
            <a:r>
              <a:rPr lang="en-GB"/>
              <a:t> </a:t>
            </a:r>
            <a:endParaRPr lang="en-GB" dirty="0"/>
          </a:p>
        </p:txBody>
      </p:sp>
      <p:sp>
        <p:nvSpPr>
          <p:cNvPr id="10" name="Footer Placeholder 8">
            <a:extLst>
              <a:ext uri="{FF2B5EF4-FFF2-40B4-BE49-F238E27FC236}">
                <a16:creationId xmlns:a16="http://schemas.microsoft.com/office/drawing/2014/main" id="{6247094B-B3A1-2FBE-8B68-D8A11A2A77A4}"/>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258755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C093CA-C63D-8B48-A3F7-A41A6848A5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3CB00EE-10DE-834A-932E-07866B38BC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200" y="191654"/>
            <a:ext cx="3805382" cy="2147960"/>
          </a:xfrm>
          <a:prstGeom prst="rect">
            <a:avLst/>
          </a:prstGeom>
        </p:spPr>
      </p:pic>
      <p:pic>
        <p:nvPicPr>
          <p:cNvPr id="5" name="Picture 4">
            <a:extLst>
              <a:ext uri="{FF2B5EF4-FFF2-40B4-BE49-F238E27FC236}">
                <a16:creationId xmlns:a16="http://schemas.microsoft.com/office/drawing/2014/main" id="{5741F4E2-B826-C148-9507-73D65D100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6946" y="191654"/>
            <a:ext cx="3823852" cy="2150917"/>
          </a:xfrm>
          <a:prstGeom prst="rect">
            <a:avLst/>
          </a:prstGeom>
        </p:spPr>
      </p:pic>
      <p:pic>
        <p:nvPicPr>
          <p:cNvPr id="9" name="Picture 8">
            <a:extLst>
              <a:ext uri="{FF2B5EF4-FFF2-40B4-BE49-F238E27FC236}">
                <a16:creationId xmlns:a16="http://schemas.microsoft.com/office/drawing/2014/main" id="{820A5AB3-199D-A14F-926D-86954AD2F1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3200" y="2528660"/>
            <a:ext cx="3805382" cy="2467156"/>
          </a:xfrm>
          <a:prstGeom prst="rect">
            <a:avLst/>
          </a:prstGeom>
        </p:spPr>
      </p:pic>
      <p:pic>
        <p:nvPicPr>
          <p:cNvPr id="11" name="Picture 10">
            <a:extLst>
              <a:ext uri="{FF2B5EF4-FFF2-40B4-BE49-F238E27FC236}">
                <a16:creationId xmlns:a16="http://schemas.microsoft.com/office/drawing/2014/main" id="{B9171881-F3E3-C748-AD5B-E064E4F4CBC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61574" y="2528661"/>
            <a:ext cx="3779224" cy="2467156"/>
          </a:xfrm>
          <a:prstGeom prst="rect">
            <a:avLst/>
          </a:prstGeom>
        </p:spPr>
      </p:pic>
      <p:sp>
        <p:nvSpPr>
          <p:cNvPr id="12" name="Title 1">
            <a:extLst>
              <a:ext uri="{FF2B5EF4-FFF2-40B4-BE49-F238E27FC236}">
                <a16:creationId xmlns:a16="http://schemas.microsoft.com/office/drawing/2014/main" id="{9C187C52-32FB-AD4C-A724-66A025930D96}"/>
              </a:ext>
            </a:extLst>
          </p:cNvPr>
          <p:cNvSpPr txBox="1">
            <a:spLocks/>
          </p:cNvSpPr>
          <p:nvPr/>
        </p:nvSpPr>
        <p:spPr>
          <a:xfrm>
            <a:off x="3843672" y="4046702"/>
            <a:ext cx="1456655" cy="793229"/>
          </a:xfrm>
          <a:prstGeom prst="rect">
            <a:avLst/>
          </a:prstGeom>
          <a:solidFill>
            <a:schemeClr val="tx1">
              <a:alpha val="56000"/>
            </a:schemeClr>
          </a:solid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2400" b="1" dirty="0">
                <a:solidFill>
                  <a:schemeClr val="bg1"/>
                </a:solidFill>
                <a:latin typeface="+mn-lt"/>
                <a:ea typeface="Open Sans" charset="0"/>
                <a:cs typeface="Open Sans" charset="0"/>
              </a:rPr>
              <a:t>How much is it worth ?</a:t>
            </a:r>
            <a:endParaRPr lang="en-US" sz="2400" dirty="0">
              <a:solidFill>
                <a:schemeClr val="bg1"/>
              </a:solidFill>
              <a:latin typeface="+mn-lt"/>
              <a:ea typeface="Open Sans" charset="0"/>
              <a:cs typeface="Open Sans" charset="0"/>
            </a:endParaRPr>
          </a:p>
        </p:txBody>
      </p:sp>
    </p:spTree>
    <p:extLst>
      <p:ext uri="{BB962C8B-B14F-4D97-AF65-F5344CB8AC3E}">
        <p14:creationId xmlns:p14="http://schemas.microsoft.com/office/powerpoint/2010/main" val="18717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53A5D9-599F-E39D-61C8-6A64DE82AEFD}"/>
              </a:ext>
            </a:extLst>
          </p:cNvPr>
          <p:cNvSpPr txBox="1"/>
          <p:nvPr/>
        </p:nvSpPr>
        <p:spPr>
          <a:xfrm>
            <a:off x="1837267" y="264319"/>
            <a:ext cx="6945583" cy="607727"/>
          </a:xfrm>
          <a:prstGeom prst="rect">
            <a:avLst/>
          </a:prstGeom>
        </p:spPr>
        <p:txBody>
          <a:bodyPr vert="horz" lIns="91440" tIns="45720" rIns="91440" bIns="45720" rtlCol="0" anchor="ctr">
            <a:normAutofit/>
          </a:bodyPr>
          <a:lstStyle/>
          <a:p>
            <a:pPr defTabSz="514350">
              <a:lnSpc>
                <a:spcPct val="90000"/>
              </a:lnSpc>
              <a:spcBef>
                <a:spcPct val="0"/>
              </a:spcBef>
              <a:spcAft>
                <a:spcPts val="600"/>
              </a:spcAft>
            </a:pPr>
            <a:r>
              <a:rPr lang="en-GB" sz="2800" dirty="0">
                <a:solidFill>
                  <a:srgbClr val="3A53A1"/>
                </a:solidFill>
                <a:latin typeface="Arial" charset="0"/>
                <a:cs typeface="Arial" charset="0"/>
              </a:rPr>
              <a:t>Thank you!</a:t>
            </a:r>
          </a:p>
        </p:txBody>
      </p:sp>
      <p:sp>
        <p:nvSpPr>
          <p:cNvPr id="4" name="Date Placeholder 3">
            <a:extLst>
              <a:ext uri="{FF2B5EF4-FFF2-40B4-BE49-F238E27FC236}">
                <a16:creationId xmlns:a16="http://schemas.microsoft.com/office/drawing/2014/main" id="{FD2147E0-C6DC-3BA1-1763-829238873FB9}"/>
              </a:ext>
            </a:extLst>
          </p:cNvPr>
          <p:cNvSpPr>
            <a:spLocks noGrp="1"/>
          </p:cNvSpPr>
          <p:nvPr>
            <p:ph type="dt" sz="half" idx="10"/>
          </p:nvPr>
        </p:nvSpPr>
        <p:spPr>
          <a:xfrm>
            <a:off x="4797555" y="4590327"/>
            <a:ext cx="3985290" cy="223070"/>
          </a:xfrm>
        </p:spPr>
        <p:txBody>
          <a:bodyPr>
            <a:normAutofit/>
          </a:bodyPr>
          <a:lstStyle/>
          <a:p>
            <a:pPr>
              <a:lnSpc>
                <a:spcPct val="90000"/>
              </a:lnSpc>
              <a:spcAft>
                <a:spcPts val="600"/>
              </a:spcAft>
            </a:pPr>
            <a:r>
              <a:rPr lang="de-CH"/>
              <a:t>The International Particle Physics Outreach Group</a:t>
            </a:r>
            <a:endParaRPr lang="en-GB"/>
          </a:p>
        </p:txBody>
      </p:sp>
      <p:sp>
        <p:nvSpPr>
          <p:cNvPr id="6" name="Slide Number Placeholder 5">
            <a:extLst>
              <a:ext uri="{FF2B5EF4-FFF2-40B4-BE49-F238E27FC236}">
                <a16:creationId xmlns:a16="http://schemas.microsoft.com/office/drawing/2014/main" id="{D32219C5-8022-781D-2469-143E70D370F2}"/>
              </a:ext>
            </a:extLst>
          </p:cNvPr>
          <p:cNvSpPr>
            <a:spLocks noGrp="1"/>
          </p:cNvSpPr>
          <p:nvPr>
            <p:ph type="sldNum" sz="quarter" idx="12"/>
          </p:nvPr>
        </p:nvSpPr>
        <p:spPr>
          <a:xfrm>
            <a:off x="317768" y="4589075"/>
            <a:ext cx="361154" cy="223070"/>
          </a:xfrm>
        </p:spPr>
        <p:txBody>
          <a:bodyPr>
            <a:normAutofit/>
          </a:bodyPr>
          <a:lstStyle/>
          <a:p>
            <a:pPr>
              <a:lnSpc>
                <a:spcPct val="90000"/>
              </a:lnSpc>
              <a:spcAft>
                <a:spcPts val="600"/>
              </a:spcAft>
            </a:pPr>
            <a:fld id="{8DE9D450-AD3B-A24D-8A95-F027C5FCDEC4}" type="slidenum">
              <a:rPr lang="en-GB" smtClean="0"/>
              <a:pPr>
                <a:lnSpc>
                  <a:spcPct val="90000"/>
                </a:lnSpc>
                <a:spcAft>
                  <a:spcPts val="600"/>
                </a:spcAft>
              </a:pPr>
              <a:t>30</a:t>
            </a:fld>
            <a:r>
              <a:rPr lang="en-GB"/>
              <a:t> </a:t>
            </a:r>
          </a:p>
        </p:txBody>
      </p:sp>
      <p:pic>
        <p:nvPicPr>
          <p:cNvPr id="3" name="Picture 2">
            <a:extLst>
              <a:ext uri="{FF2B5EF4-FFF2-40B4-BE49-F238E27FC236}">
                <a16:creationId xmlns:a16="http://schemas.microsoft.com/office/drawing/2014/main" id="{A0CDE0E0-4F84-FE4E-AB51-11307A752242}"/>
              </a:ext>
            </a:extLst>
          </p:cNvPr>
          <p:cNvPicPr>
            <a:picLocks noChangeAspect="1"/>
          </p:cNvPicPr>
          <p:nvPr/>
        </p:nvPicPr>
        <p:blipFill rotWithShape="1">
          <a:blip r:embed="rId2"/>
          <a:srcRect t="24665" b="18432"/>
          <a:stretch/>
        </p:blipFill>
        <p:spPr>
          <a:xfrm>
            <a:off x="291981" y="889976"/>
            <a:ext cx="8526724" cy="3639009"/>
          </a:xfrm>
          <a:prstGeom prst="rect">
            <a:avLst/>
          </a:prstGeom>
        </p:spPr>
      </p:pic>
      <p:sp>
        <p:nvSpPr>
          <p:cNvPr id="2" name="Footer Placeholder 8">
            <a:extLst>
              <a:ext uri="{FF2B5EF4-FFF2-40B4-BE49-F238E27FC236}">
                <a16:creationId xmlns:a16="http://schemas.microsoft.com/office/drawing/2014/main" id="{D473E7BF-9FB3-3E39-6ACD-AC7611671551}"/>
              </a:ext>
            </a:extLst>
          </p:cNvPr>
          <p:cNvSpPr>
            <a:spLocks noGrp="1"/>
          </p:cNvSpPr>
          <p:nvPr>
            <p:ph type="ftr" sz="quarter" idx="11"/>
          </p:nvPr>
        </p:nvSpPr>
        <p:spPr>
          <a:xfrm>
            <a:off x="1030942" y="4589075"/>
            <a:ext cx="3386039" cy="242362"/>
          </a:xfrm>
        </p:spPr>
        <p:txBody>
          <a:bodyPr/>
          <a:lstStyle/>
          <a:p>
            <a:r>
              <a:rPr lang="en-GB" dirty="0"/>
              <a:t>S. Yacoob, CHEP 2023, Norfolk VA USA, 11 May 2023</a:t>
            </a:r>
          </a:p>
        </p:txBody>
      </p:sp>
    </p:spTree>
    <p:extLst>
      <p:ext uri="{BB962C8B-B14F-4D97-AF65-F5344CB8AC3E}">
        <p14:creationId xmlns:p14="http://schemas.microsoft.com/office/powerpoint/2010/main" val="229932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E8CC6-F03B-7546-ACC4-CCDE2F268D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787400"/>
            <a:ext cx="5486400" cy="3568700"/>
          </a:xfrm>
          <a:prstGeom prst="rect">
            <a:avLst/>
          </a:prstGeom>
        </p:spPr>
      </p:pic>
      <p:pic>
        <p:nvPicPr>
          <p:cNvPr id="5" name="Picture 4">
            <a:extLst>
              <a:ext uri="{FF2B5EF4-FFF2-40B4-BE49-F238E27FC236}">
                <a16:creationId xmlns:a16="http://schemas.microsoft.com/office/drawing/2014/main" id="{C9D31B9E-62B5-D146-A3AD-5A854D213F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09309" y="157018"/>
            <a:ext cx="3739105" cy="2058569"/>
          </a:xfrm>
          <a:prstGeom prst="rect">
            <a:avLst/>
          </a:prstGeom>
        </p:spPr>
      </p:pic>
      <p:pic>
        <p:nvPicPr>
          <p:cNvPr id="7" name="Picture 6">
            <a:extLst>
              <a:ext uri="{FF2B5EF4-FFF2-40B4-BE49-F238E27FC236}">
                <a16:creationId xmlns:a16="http://schemas.microsoft.com/office/drawing/2014/main" id="{5B07D5EC-97BD-DE44-A4B4-23366952F2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1627" y="2563487"/>
            <a:ext cx="4034668" cy="2422994"/>
          </a:xfrm>
          <a:prstGeom prst="rect">
            <a:avLst/>
          </a:prstGeom>
        </p:spPr>
      </p:pic>
      <p:pic>
        <p:nvPicPr>
          <p:cNvPr id="9" name="Picture 8">
            <a:extLst>
              <a:ext uri="{FF2B5EF4-FFF2-40B4-BE49-F238E27FC236}">
                <a16:creationId xmlns:a16="http://schemas.microsoft.com/office/drawing/2014/main" id="{61971CC9-C316-BE41-8CB9-5E8D0DCFE0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8642" y="157019"/>
            <a:ext cx="3508194" cy="1443372"/>
          </a:xfrm>
          <a:prstGeom prst="rect">
            <a:avLst/>
          </a:prstGeom>
        </p:spPr>
      </p:pic>
      <p:pic>
        <p:nvPicPr>
          <p:cNvPr id="11" name="Picture 10">
            <a:extLst>
              <a:ext uri="{FF2B5EF4-FFF2-40B4-BE49-F238E27FC236}">
                <a16:creationId xmlns:a16="http://schemas.microsoft.com/office/drawing/2014/main" id="{B903A7B5-039E-D943-A37F-B2F2329BAED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27836" y="3026740"/>
            <a:ext cx="2939611" cy="1959741"/>
          </a:xfrm>
          <a:prstGeom prst="rect">
            <a:avLst/>
          </a:prstGeom>
        </p:spPr>
      </p:pic>
      <p:sp>
        <p:nvSpPr>
          <p:cNvPr id="12" name="Title 1">
            <a:extLst>
              <a:ext uri="{FF2B5EF4-FFF2-40B4-BE49-F238E27FC236}">
                <a16:creationId xmlns:a16="http://schemas.microsoft.com/office/drawing/2014/main" id="{F6BBF9BA-8F0D-7F4F-BECD-9DC3CCE44636}"/>
              </a:ext>
            </a:extLst>
          </p:cNvPr>
          <p:cNvSpPr txBox="1">
            <a:spLocks/>
          </p:cNvSpPr>
          <p:nvPr/>
        </p:nvSpPr>
        <p:spPr>
          <a:xfrm>
            <a:off x="3593110" y="4185137"/>
            <a:ext cx="2722418" cy="801344"/>
          </a:xfrm>
          <a:prstGeom prst="rect">
            <a:avLst/>
          </a:prstGeom>
          <a:solidFill>
            <a:schemeClr val="tx1">
              <a:alpha val="56000"/>
            </a:schemeClr>
          </a:solid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2400" b="1" dirty="0">
                <a:solidFill>
                  <a:schemeClr val="bg1"/>
                </a:solidFill>
                <a:latin typeface="+mn-lt"/>
                <a:ea typeface="Open Sans" charset="0"/>
                <a:cs typeface="Open Sans" charset="0"/>
              </a:rPr>
              <a:t>Who to believe?</a:t>
            </a:r>
          </a:p>
          <a:p>
            <a:r>
              <a:rPr lang="en-US" sz="2400" b="1" dirty="0">
                <a:solidFill>
                  <a:schemeClr val="bg1"/>
                </a:solidFill>
                <a:latin typeface="+mn-lt"/>
                <a:ea typeface="Open Sans" charset="0"/>
                <a:cs typeface="Open Sans" charset="0"/>
              </a:rPr>
              <a:t>What to do?</a:t>
            </a:r>
            <a:endParaRPr lang="en-US" sz="2400" dirty="0">
              <a:solidFill>
                <a:schemeClr val="bg1"/>
              </a:solidFill>
              <a:latin typeface="+mn-lt"/>
              <a:ea typeface="Open Sans" charset="0"/>
              <a:cs typeface="Open Sans" charset="0"/>
            </a:endParaRPr>
          </a:p>
        </p:txBody>
      </p:sp>
    </p:spTree>
    <p:extLst>
      <p:ext uri="{BB962C8B-B14F-4D97-AF65-F5344CB8AC3E}">
        <p14:creationId xmlns:p14="http://schemas.microsoft.com/office/powerpoint/2010/main" val="117886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2100970" y="2571750"/>
            <a:ext cx="4587410" cy="461665"/>
          </a:xfrm>
          <a:prstGeom prst="rect">
            <a:avLst/>
          </a:prstGeom>
          <a:noFill/>
        </p:spPr>
        <p:txBody>
          <a:bodyPr wrap="none" rtlCol="0">
            <a:spAutoFit/>
          </a:bodyPr>
          <a:lstStyle/>
          <a:p>
            <a:pPr algn="ctr"/>
            <a:r>
              <a:rPr lang="en-GB" sz="2400" dirty="0">
                <a:solidFill>
                  <a:schemeClr val="bg1"/>
                </a:solidFill>
                <a:ea typeface="Open Sans" charset="0"/>
                <a:cs typeface="Open Sans" charset="0"/>
              </a:rPr>
              <a:t>What are the answers they see?</a:t>
            </a:r>
          </a:p>
        </p:txBody>
      </p:sp>
    </p:spTree>
    <p:extLst>
      <p:ext uri="{BB962C8B-B14F-4D97-AF65-F5344CB8AC3E}">
        <p14:creationId xmlns:p14="http://schemas.microsoft.com/office/powerpoint/2010/main" val="2419723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6E246-F4BC-164D-B949-50EB71DC23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539" y="216044"/>
            <a:ext cx="2547895" cy="2022391"/>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8291BE9-6AC2-FF4F-8482-D6088EC203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40432" y="1955540"/>
            <a:ext cx="2145486" cy="1303996"/>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757E50F-6BDA-324A-8A63-3766B172196B}"/>
              </a:ext>
            </a:extLst>
          </p:cNvPr>
          <p:cNvSpPr txBox="1"/>
          <p:nvPr/>
        </p:nvSpPr>
        <p:spPr>
          <a:xfrm>
            <a:off x="141539" y="2571750"/>
            <a:ext cx="3470636" cy="923330"/>
          </a:xfrm>
          <a:prstGeom prst="rect">
            <a:avLst/>
          </a:prstGeom>
          <a:solidFill>
            <a:schemeClr val="bg1">
              <a:lumMod val="95000"/>
            </a:schemeClr>
          </a:solidFill>
          <a:ln>
            <a:solidFill>
              <a:schemeClr val="tx1"/>
            </a:solidFill>
          </a:ln>
        </p:spPr>
        <p:txBody>
          <a:bodyPr wrap="square" rtlCol="0">
            <a:spAutoFit/>
          </a:bodyPr>
          <a:lstStyle/>
          <a:p>
            <a:r>
              <a:rPr lang="en-US" sz="900" i="1" dirty="0"/>
              <a:t>“More and more studies show that kids are actually stoppers of the disease and they don’t get it and transmit it themselves, so we should be in a posture of — the default should be getting back to school kids in person, in the classroom.”</a:t>
            </a:r>
            <a:endParaRPr lang="en-US" sz="900" dirty="0"/>
          </a:p>
          <a:p>
            <a:r>
              <a:rPr lang="en-US" sz="900" b="1" dirty="0"/>
              <a:t>— Education Secretary Betsy DeVos, </a:t>
            </a:r>
            <a:r>
              <a:rPr lang="en-US" sz="900" b="1" dirty="0">
                <a:hlinkClick r:id="rId5"/>
              </a:rPr>
              <a:t>in an interview on “The Conservative Circus”</a:t>
            </a:r>
            <a:r>
              <a:rPr lang="en-US" sz="900" b="1" dirty="0"/>
              <a:t> (</a:t>
            </a:r>
            <a:r>
              <a:rPr lang="en-US" sz="900" b="1" dirty="0" err="1"/>
              <a:t>iHeart</a:t>
            </a:r>
            <a:r>
              <a:rPr lang="en-US" sz="900" b="1" dirty="0"/>
              <a:t> radio), July 16</a:t>
            </a:r>
            <a:endParaRPr lang="en-US" sz="900" dirty="0"/>
          </a:p>
        </p:txBody>
      </p:sp>
      <p:pic>
        <p:nvPicPr>
          <p:cNvPr id="6" name="Picture 5">
            <a:extLst>
              <a:ext uri="{FF2B5EF4-FFF2-40B4-BE49-F238E27FC236}">
                <a16:creationId xmlns:a16="http://schemas.microsoft.com/office/drawing/2014/main" id="{579B98E5-80A4-704A-98EA-B6B3B4940584}"/>
              </a:ext>
            </a:extLst>
          </p:cNvPr>
          <p:cNvPicPr>
            <a:picLocks noChangeAspect="1"/>
          </p:cNvPicPr>
          <p:nvPr/>
        </p:nvPicPr>
        <p:blipFill>
          <a:blip r:embed="rId6"/>
          <a:stretch>
            <a:fillRect/>
          </a:stretch>
        </p:blipFill>
        <p:spPr>
          <a:xfrm>
            <a:off x="590153" y="3600508"/>
            <a:ext cx="2573408" cy="1313510"/>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descr="Text&#10;&#10;Description automatically generated">
            <a:extLst>
              <a:ext uri="{FF2B5EF4-FFF2-40B4-BE49-F238E27FC236}">
                <a16:creationId xmlns:a16="http://schemas.microsoft.com/office/drawing/2014/main" id="{74ECC9BA-E777-BA4F-8276-C39B14E58AEA}"/>
              </a:ext>
            </a:extLst>
          </p:cNvPr>
          <p:cNvPicPr>
            <a:picLocks noChangeAspect="1"/>
          </p:cNvPicPr>
          <p:nvPr/>
        </p:nvPicPr>
        <p:blipFill>
          <a:blip r:embed="rId7"/>
          <a:stretch>
            <a:fillRect/>
          </a:stretch>
        </p:blipFill>
        <p:spPr>
          <a:xfrm>
            <a:off x="3396199" y="3158693"/>
            <a:ext cx="3281222" cy="1846859"/>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person holding a sign&#10;&#10;Description automatically generated">
            <a:extLst>
              <a:ext uri="{FF2B5EF4-FFF2-40B4-BE49-F238E27FC236}">
                <a16:creationId xmlns:a16="http://schemas.microsoft.com/office/drawing/2014/main" id="{22B64204-8630-7A4D-B7DC-E939EBC0C17B}"/>
              </a:ext>
            </a:extLst>
          </p:cNvPr>
          <p:cNvPicPr>
            <a:picLocks noChangeAspect="1"/>
          </p:cNvPicPr>
          <p:nvPr/>
        </p:nvPicPr>
        <p:blipFill>
          <a:blip r:embed="rId8"/>
          <a:stretch>
            <a:fillRect/>
          </a:stretch>
        </p:blipFill>
        <p:spPr>
          <a:xfrm>
            <a:off x="4162543" y="558814"/>
            <a:ext cx="2483069" cy="1396726"/>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9555B6E-0A3C-6F49-9E3F-79C7CC22CB6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78761" y="275530"/>
            <a:ext cx="1639648" cy="231906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73EF02A-CDA2-8343-B751-CB63E4BDCF0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257259" y="216044"/>
            <a:ext cx="2811813" cy="1574615"/>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BA29C88-750F-C74A-86CF-1873FF371C1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257259" y="2048846"/>
            <a:ext cx="2516044" cy="1303996"/>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descr="A picture containing person, person, posing&#10;&#10;Description automatically generated">
            <a:extLst>
              <a:ext uri="{FF2B5EF4-FFF2-40B4-BE49-F238E27FC236}">
                <a16:creationId xmlns:a16="http://schemas.microsoft.com/office/drawing/2014/main" id="{3F14111B-0DC8-2448-A49D-91A7ED0FD365}"/>
              </a:ext>
            </a:extLst>
          </p:cNvPr>
          <p:cNvPicPr>
            <a:picLocks noChangeAspect="1"/>
          </p:cNvPicPr>
          <p:nvPr/>
        </p:nvPicPr>
        <p:blipFill>
          <a:blip r:embed="rId12"/>
          <a:stretch>
            <a:fillRect/>
          </a:stretch>
        </p:blipFill>
        <p:spPr>
          <a:xfrm>
            <a:off x="6579001" y="3259536"/>
            <a:ext cx="2423460" cy="16156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20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D09C8-0C5E-A441-9076-F9DBEF1985C5}"/>
              </a:ext>
            </a:extLst>
          </p:cNvPr>
          <p:cNvPicPr>
            <a:picLocks noChangeAspect="1"/>
          </p:cNvPicPr>
          <p:nvPr/>
        </p:nvPicPr>
        <p:blipFill>
          <a:blip r:embed="rId2"/>
          <a:stretch>
            <a:fillRect/>
          </a:stretch>
        </p:blipFill>
        <p:spPr>
          <a:xfrm>
            <a:off x="0" y="0"/>
            <a:ext cx="9144000" cy="370390"/>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3FFC8397-4EFE-0D46-AB48-1141028C329C}"/>
              </a:ext>
            </a:extLst>
          </p:cNvPr>
          <p:cNvPicPr>
            <a:picLocks noChangeAspect="1"/>
          </p:cNvPicPr>
          <p:nvPr/>
        </p:nvPicPr>
        <p:blipFill>
          <a:blip r:embed="rId3"/>
          <a:stretch>
            <a:fillRect/>
          </a:stretch>
        </p:blipFill>
        <p:spPr>
          <a:xfrm>
            <a:off x="0" y="370390"/>
            <a:ext cx="4572000" cy="477311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77950918-BC15-9C4F-81EC-41662BFB557E}"/>
              </a:ext>
            </a:extLst>
          </p:cNvPr>
          <p:cNvPicPr>
            <a:picLocks noChangeAspect="1"/>
          </p:cNvPicPr>
          <p:nvPr/>
        </p:nvPicPr>
        <p:blipFill>
          <a:blip r:embed="rId4"/>
          <a:stretch>
            <a:fillRect/>
          </a:stretch>
        </p:blipFill>
        <p:spPr>
          <a:xfrm>
            <a:off x="4572000" y="370390"/>
            <a:ext cx="4572000" cy="4773110"/>
          </a:xfrm>
          <a:prstGeom prst="rect">
            <a:avLst/>
          </a:prstGeom>
        </p:spPr>
      </p:pic>
    </p:spTree>
    <p:extLst>
      <p:ext uri="{BB962C8B-B14F-4D97-AF65-F5344CB8AC3E}">
        <p14:creationId xmlns:p14="http://schemas.microsoft.com/office/powerpoint/2010/main" val="194025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2684909" y="2263355"/>
            <a:ext cx="3543534" cy="830997"/>
          </a:xfrm>
          <a:prstGeom prst="rect">
            <a:avLst/>
          </a:prstGeom>
          <a:noFill/>
        </p:spPr>
        <p:txBody>
          <a:bodyPr wrap="none" rtlCol="0">
            <a:spAutoFit/>
          </a:bodyPr>
          <a:lstStyle/>
          <a:p>
            <a:pPr algn="ctr"/>
            <a:r>
              <a:rPr lang="en-GB" sz="2400" dirty="0">
                <a:solidFill>
                  <a:schemeClr val="bg1"/>
                </a:solidFill>
                <a:ea typeface="Open Sans" charset="0"/>
                <a:cs typeface="Open Sans" charset="0"/>
              </a:rPr>
              <a:t>Yet, in this environment, </a:t>
            </a:r>
          </a:p>
          <a:p>
            <a:pPr algn="ctr"/>
            <a:r>
              <a:rPr lang="en-GB" sz="2400" dirty="0">
                <a:solidFill>
                  <a:schemeClr val="bg1"/>
                </a:solidFill>
                <a:ea typeface="Open Sans" charset="0"/>
                <a:cs typeface="Open Sans" charset="0"/>
              </a:rPr>
              <a:t>we have big plans…</a:t>
            </a:r>
          </a:p>
        </p:txBody>
      </p:sp>
    </p:spTree>
    <p:extLst>
      <p:ext uri="{BB962C8B-B14F-4D97-AF65-F5344CB8AC3E}">
        <p14:creationId xmlns:p14="http://schemas.microsoft.com/office/powerpoint/2010/main" val="257801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ttachment.png">
            <a:extLst>
              <a:ext uri="{FF2B5EF4-FFF2-40B4-BE49-F238E27FC236}">
                <a16:creationId xmlns:a16="http://schemas.microsoft.com/office/drawing/2014/main" id="{8639D6D5-E4B9-4849-BE17-3BDFD30C7C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2121" y="3024801"/>
            <a:ext cx="4811098" cy="18041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Attachment.jpeg">
            <a:extLst>
              <a:ext uri="{FF2B5EF4-FFF2-40B4-BE49-F238E27FC236}">
                <a16:creationId xmlns:a16="http://schemas.microsoft.com/office/drawing/2014/main" id="{C5D89665-D9ED-9740-8E0F-EB4A339D443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70482" y="1050910"/>
            <a:ext cx="2476388" cy="1857291"/>
          </a:xfrm>
          <a:prstGeom prst="rect">
            <a:avLst/>
          </a:prstGeom>
          <a:ln>
            <a:solidFill>
              <a:schemeClr val="tx1"/>
            </a:solidFill>
          </a:ln>
          <a:effectLst>
            <a:softEdge rad="0"/>
          </a:effectLst>
          <a:extLst>
            <a:ext uri="{909E8E84-426E-40DD-AFC4-6F175D3DCCD1}">
              <a14:hiddenFill xmlns:a14="http://schemas.microsoft.com/office/drawing/2010/main">
                <a:solidFill>
                  <a:srgbClr val="FFFFFF"/>
                </a:solidFill>
              </a14:hiddenFill>
            </a:ext>
          </a:extLst>
        </p:spPr>
      </p:pic>
      <p:pic>
        <p:nvPicPr>
          <p:cNvPr id="1028" name="Picture 4" descr="Attachment.jpeg">
            <a:extLst>
              <a:ext uri="{FF2B5EF4-FFF2-40B4-BE49-F238E27FC236}">
                <a16:creationId xmlns:a16="http://schemas.microsoft.com/office/drawing/2014/main" id="{C490BB73-30CE-0445-AEA1-2B5BC09918E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12449" r="13423"/>
          <a:stretch/>
        </p:blipFill>
        <p:spPr bwMode="auto">
          <a:xfrm>
            <a:off x="2778031" y="1045590"/>
            <a:ext cx="2498184" cy="1895728"/>
          </a:xfrm>
          <a:prstGeom prst="rect">
            <a:avLst/>
          </a:prstGeom>
          <a:ln>
            <a:solidFill>
              <a:schemeClr val="tx1"/>
            </a:solidFill>
          </a:ln>
          <a:effectLst>
            <a:softEdge rad="0"/>
          </a:effectLst>
          <a:extLst>
            <a:ext uri="{909E8E84-426E-40DD-AFC4-6F175D3DCCD1}">
              <a14:hiddenFill xmlns:a14="http://schemas.microsoft.com/office/drawing/2010/main">
                <a:solidFill>
                  <a:srgbClr val="FFFFFF"/>
                </a:solidFill>
              </a14:hiddenFill>
            </a:ext>
          </a:extLst>
        </p:spPr>
      </p:pic>
      <p:pic>
        <p:nvPicPr>
          <p:cNvPr id="1032" name="Picture 8" descr="Attachment.jpeg">
            <a:extLst>
              <a:ext uri="{FF2B5EF4-FFF2-40B4-BE49-F238E27FC236}">
                <a16:creationId xmlns:a16="http://schemas.microsoft.com/office/drawing/2014/main" id="{F1617663-AC91-804E-966A-032AA7DCA8A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09149" y="1053896"/>
            <a:ext cx="3534930" cy="1895728"/>
          </a:xfrm>
          <a:prstGeom prst="rect">
            <a:avLst/>
          </a:prstGeom>
          <a:ln>
            <a:solidFill>
              <a:schemeClr val="tx1"/>
            </a:solidFill>
          </a:ln>
          <a:effectLst>
            <a:softEdge rad="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0EE723F-672B-884F-9AE4-652B795A27C6}"/>
              </a:ext>
            </a:extLst>
          </p:cNvPr>
          <p:cNvSpPr/>
          <p:nvPr/>
        </p:nvSpPr>
        <p:spPr>
          <a:xfrm>
            <a:off x="2124503" y="2425385"/>
            <a:ext cx="593432" cy="307777"/>
          </a:xfrm>
          <a:prstGeom prst="rect">
            <a:avLst/>
          </a:prstGeom>
          <a:solidFill>
            <a:schemeClr val="bg1"/>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CLIC</a:t>
            </a:r>
            <a:endParaRPr kumimoji="0" lang="en-US" sz="1400" b="0" i="0" u="none" strike="noStrike" kern="0" cap="none" spc="0" normalizeH="0" baseline="0" noProof="0" dirty="0">
              <a:ln>
                <a:noFill/>
              </a:ln>
              <a:solidFill>
                <a:srgbClr val="000000"/>
              </a:solidFill>
              <a:effectLst/>
              <a:uLnTx/>
              <a:uFillTx/>
              <a:latin typeface="Avenir Next" panose="020B0503020202020204" pitchFamily="34" charset="0"/>
              <a:cs typeface="Arial"/>
              <a:sym typeface="Arial"/>
            </a:endParaRPr>
          </a:p>
        </p:txBody>
      </p:sp>
      <p:sp>
        <p:nvSpPr>
          <p:cNvPr id="15" name="Rectangle 14">
            <a:extLst>
              <a:ext uri="{FF2B5EF4-FFF2-40B4-BE49-F238E27FC236}">
                <a16:creationId xmlns:a16="http://schemas.microsoft.com/office/drawing/2014/main" id="{AC09A07B-44F6-0F42-A464-EEE2DC9B280B}"/>
              </a:ext>
            </a:extLst>
          </p:cNvPr>
          <p:cNvSpPr/>
          <p:nvPr/>
        </p:nvSpPr>
        <p:spPr>
          <a:xfrm>
            <a:off x="4795696" y="2439063"/>
            <a:ext cx="553357" cy="307777"/>
          </a:xfrm>
          <a:prstGeom prst="rect">
            <a:avLst/>
          </a:prstGeom>
          <a:solidFill>
            <a:schemeClr val="bg1"/>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FCC</a:t>
            </a:r>
            <a:endParaRPr kumimoji="0" lang="en-US" sz="1400" b="0" i="0" u="none" strike="noStrike" kern="0" cap="none" spc="0" normalizeH="0" baseline="-25000" noProof="0" dirty="0">
              <a:ln>
                <a:noFill/>
              </a:ln>
              <a:solidFill>
                <a:srgbClr val="000000"/>
              </a:solidFill>
              <a:effectLst/>
              <a:uLnTx/>
              <a:uFillTx/>
              <a:latin typeface="Avenir Next" panose="020B0503020202020204" pitchFamily="34" charset="0"/>
              <a:cs typeface="Arial"/>
              <a:sym typeface="Arial"/>
            </a:endParaRPr>
          </a:p>
        </p:txBody>
      </p:sp>
      <p:sp>
        <p:nvSpPr>
          <p:cNvPr id="16" name="Rectangle 15">
            <a:extLst>
              <a:ext uri="{FF2B5EF4-FFF2-40B4-BE49-F238E27FC236}">
                <a16:creationId xmlns:a16="http://schemas.microsoft.com/office/drawing/2014/main" id="{AA7DEB16-1315-F342-ABB6-C3F2044CF8E8}"/>
              </a:ext>
            </a:extLst>
          </p:cNvPr>
          <p:cNvSpPr/>
          <p:nvPr/>
        </p:nvSpPr>
        <p:spPr>
          <a:xfrm>
            <a:off x="7721452" y="2445114"/>
            <a:ext cx="1282723" cy="307777"/>
          </a:xfrm>
          <a:prstGeom prst="rect">
            <a:avLst/>
          </a:prstGeom>
          <a:solidFill>
            <a:schemeClr val="bg1"/>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CEPC / </a:t>
            </a:r>
            <a:r>
              <a:rPr kumimoji="0" lang="en-US" sz="1400" b="0" i="0" u="none" strike="noStrike" kern="0" cap="none" spc="0" normalizeH="0" baseline="0" noProof="0" dirty="0" err="1">
                <a:ln>
                  <a:noFill/>
                </a:ln>
                <a:solidFill>
                  <a:srgbClr val="4472C4"/>
                </a:solidFill>
                <a:effectLst/>
                <a:uLnTx/>
                <a:uFillTx/>
                <a:latin typeface="Avenir Next" panose="020B0503020202020204" pitchFamily="34" charset="0"/>
                <a:cs typeface="Arial" charset="0"/>
                <a:sym typeface="Arial"/>
              </a:rPr>
              <a:t>SppC</a:t>
            </a:r>
            <a:endParaRPr kumimoji="0" lang="en-US" sz="1400" b="0" i="0" u="none" strike="noStrike" kern="0" cap="none" spc="0" normalizeH="0" baseline="0" noProof="0" dirty="0">
              <a:ln>
                <a:noFill/>
              </a:ln>
              <a:solidFill>
                <a:srgbClr val="000000"/>
              </a:solidFill>
              <a:effectLst/>
              <a:uLnTx/>
              <a:uFillTx/>
              <a:latin typeface="Avenir Next" panose="020B0503020202020204" pitchFamily="34" charset="0"/>
              <a:cs typeface="Arial"/>
              <a:sym typeface="Arial"/>
            </a:endParaRPr>
          </a:p>
        </p:txBody>
      </p:sp>
      <p:sp>
        <p:nvSpPr>
          <p:cNvPr id="17" name="Rectangle 16">
            <a:extLst>
              <a:ext uri="{FF2B5EF4-FFF2-40B4-BE49-F238E27FC236}">
                <a16:creationId xmlns:a16="http://schemas.microsoft.com/office/drawing/2014/main" id="{4810F3C7-6B19-6941-9249-4E2A57443596}"/>
              </a:ext>
            </a:extLst>
          </p:cNvPr>
          <p:cNvSpPr/>
          <p:nvPr/>
        </p:nvSpPr>
        <p:spPr>
          <a:xfrm>
            <a:off x="8547914" y="4417479"/>
            <a:ext cx="491966" cy="30777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ILC</a:t>
            </a:r>
            <a:endParaRPr kumimoji="0" lang="en-US" sz="1400" b="0" i="0" u="none" strike="noStrike" kern="0" cap="none" spc="0" normalizeH="0" baseline="0" noProof="0" dirty="0">
              <a:ln>
                <a:noFill/>
              </a:ln>
              <a:solidFill>
                <a:srgbClr val="000000"/>
              </a:solidFill>
              <a:effectLst/>
              <a:uLnTx/>
              <a:uFillTx/>
              <a:latin typeface="Avenir Next" panose="020B0503020202020204" pitchFamily="34" charset="0"/>
              <a:cs typeface="Arial"/>
              <a:sym typeface="Arial"/>
            </a:endParaRPr>
          </a:p>
        </p:txBody>
      </p:sp>
      <p:pic>
        <p:nvPicPr>
          <p:cNvPr id="5" name="Picture 4" descr="Diagram&#10;&#10;Description automatically generated">
            <a:extLst>
              <a:ext uri="{FF2B5EF4-FFF2-40B4-BE49-F238E27FC236}">
                <a16:creationId xmlns:a16="http://schemas.microsoft.com/office/drawing/2014/main" id="{D6A779F0-E71E-5F95-8B55-1F373B768EFF}"/>
              </a:ext>
            </a:extLst>
          </p:cNvPr>
          <p:cNvPicPr>
            <a:picLocks noChangeAspect="1"/>
          </p:cNvPicPr>
          <p:nvPr/>
        </p:nvPicPr>
        <p:blipFill>
          <a:blip r:embed="rId7"/>
          <a:stretch>
            <a:fillRect/>
          </a:stretch>
        </p:blipFill>
        <p:spPr>
          <a:xfrm>
            <a:off x="170483" y="3024801"/>
            <a:ext cx="3795768" cy="1804161"/>
          </a:xfrm>
          <a:prstGeom prst="rect">
            <a:avLst/>
          </a:prstGeom>
        </p:spPr>
      </p:pic>
      <p:sp>
        <p:nvSpPr>
          <p:cNvPr id="6" name="Rectangle 5">
            <a:extLst>
              <a:ext uri="{FF2B5EF4-FFF2-40B4-BE49-F238E27FC236}">
                <a16:creationId xmlns:a16="http://schemas.microsoft.com/office/drawing/2014/main" id="{1B4EBC04-2DBE-D803-FDC3-8422994B2C7F}"/>
              </a:ext>
            </a:extLst>
          </p:cNvPr>
          <p:cNvSpPr/>
          <p:nvPr/>
        </p:nvSpPr>
        <p:spPr>
          <a:xfrm>
            <a:off x="3449557" y="4417479"/>
            <a:ext cx="571525" cy="30777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venir Next" panose="020B0503020202020204" pitchFamily="34" charset="0"/>
                <a:cs typeface="Arial" charset="0"/>
                <a:sym typeface="Arial"/>
              </a:rPr>
              <a:t>IMC</a:t>
            </a:r>
            <a:endParaRPr kumimoji="0" lang="en-US" sz="1400" b="0" i="0" u="none" strike="noStrike" kern="0" cap="none" spc="0" normalizeH="0" baseline="0" noProof="0" dirty="0">
              <a:ln>
                <a:noFill/>
              </a:ln>
              <a:solidFill>
                <a:srgbClr val="000000"/>
              </a:solidFill>
              <a:effectLst/>
              <a:uLnTx/>
              <a:uFillTx/>
              <a:latin typeface="Avenir Next" panose="020B0503020202020204" pitchFamily="34" charset="0"/>
              <a:cs typeface="Arial"/>
              <a:sym typeface="Arial"/>
            </a:endParaRPr>
          </a:p>
        </p:txBody>
      </p:sp>
      <p:sp>
        <p:nvSpPr>
          <p:cNvPr id="7" name="Title 6">
            <a:extLst>
              <a:ext uri="{FF2B5EF4-FFF2-40B4-BE49-F238E27FC236}">
                <a16:creationId xmlns:a16="http://schemas.microsoft.com/office/drawing/2014/main" id="{A3D78FD7-710A-1222-78F8-16DF951A50F5}"/>
              </a:ext>
            </a:extLst>
          </p:cNvPr>
          <p:cNvSpPr>
            <a:spLocks noGrp="1"/>
          </p:cNvSpPr>
          <p:nvPr>
            <p:ph type="title"/>
          </p:nvPr>
        </p:nvSpPr>
        <p:spPr/>
        <p:txBody>
          <a:bodyPr/>
          <a:lstStyle/>
          <a:p>
            <a:r>
              <a:rPr lang="en-US" dirty="0"/>
              <a:t>Future Plans for Particle Physics</a:t>
            </a:r>
            <a:endParaRPr lang="en-GB" dirty="0"/>
          </a:p>
        </p:txBody>
      </p:sp>
      <p:sp>
        <p:nvSpPr>
          <p:cNvPr id="8" name="Date Placeholder 7">
            <a:extLst>
              <a:ext uri="{FF2B5EF4-FFF2-40B4-BE49-F238E27FC236}">
                <a16:creationId xmlns:a16="http://schemas.microsoft.com/office/drawing/2014/main" id="{452A3375-906F-63B3-68A5-C6167B8A6C11}"/>
              </a:ext>
            </a:extLst>
          </p:cNvPr>
          <p:cNvSpPr>
            <a:spLocks noGrp="1"/>
          </p:cNvSpPr>
          <p:nvPr>
            <p:ph type="dt" sz="half" idx="10"/>
          </p:nvPr>
        </p:nvSpPr>
        <p:spPr/>
        <p:txBody>
          <a:bodyPr/>
          <a:lstStyle/>
          <a:p>
            <a:r>
              <a:rPr lang="de-CH"/>
              <a:t>The International Particle Physics Outreach Group</a:t>
            </a:r>
            <a:endParaRPr lang="en-GB" dirty="0"/>
          </a:p>
        </p:txBody>
      </p:sp>
      <p:sp>
        <p:nvSpPr>
          <p:cNvPr id="9" name="Footer Placeholder 8">
            <a:extLst>
              <a:ext uri="{FF2B5EF4-FFF2-40B4-BE49-F238E27FC236}">
                <a16:creationId xmlns:a16="http://schemas.microsoft.com/office/drawing/2014/main" id="{AA878231-826A-5242-BE27-7638F743DC07}"/>
              </a:ext>
            </a:extLst>
          </p:cNvPr>
          <p:cNvSpPr>
            <a:spLocks noGrp="1"/>
          </p:cNvSpPr>
          <p:nvPr>
            <p:ph type="ftr" sz="quarter" idx="11"/>
          </p:nvPr>
        </p:nvSpPr>
        <p:spPr>
          <a:xfrm>
            <a:off x="5618136" y="90775"/>
            <a:ext cx="3386039" cy="242362"/>
          </a:xfrm>
        </p:spPr>
        <p:txBody>
          <a:bodyPr/>
          <a:lstStyle/>
          <a:p>
            <a:r>
              <a:rPr lang="en-GB" dirty="0"/>
              <a:t>S. Yacoob, CHEP 2023, Norfolk VA USA, 11 May 2023</a:t>
            </a:r>
          </a:p>
        </p:txBody>
      </p:sp>
      <p:sp>
        <p:nvSpPr>
          <p:cNvPr id="10" name="Slide Number Placeholder 9">
            <a:extLst>
              <a:ext uri="{FF2B5EF4-FFF2-40B4-BE49-F238E27FC236}">
                <a16:creationId xmlns:a16="http://schemas.microsoft.com/office/drawing/2014/main" id="{45684758-327C-C8F0-88DC-473081CAF646}"/>
              </a:ext>
            </a:extLst>
          </p:cNvPr>
          <p:cNvSpPr>
            <a:spLocks noGrp="1"/>
          </p:cNvSpPr>
          <p:nvPr>
            <p:ph type="sldNum" sz="quarter" idx="12"/>
          </p:nvPr>
        </p:nvSpPr>
        <p:spPr/>
        <p:txBody>
          <a:bodyPr/>
          <a:lstStyle/>
          <a:p>
            <a:fld id="{8DE9D450-AD3B-A24D-8A95-F027C5FCDEC4}" type="slidenum">
              <a:rPr lang="en-GB" smtClean="0"/>
              <a:pPr/>
              <a:t>9</a:t>
            </a:fld>
            <a:r>
              <a:rPr lang="en-GB"/>
              <a:t> </a:t>
            </a:r>
            <a:endParaRPr lang="en-GB" dirty="0"/>
          </a:p>
        </p:txBody>
      </p:sp>
    </p:spTree>
    <p:extLst>
      <p:ext uri="{BB962C8B-B14F-4D97-AF65-F5344CB8AC3E}">
        <p14:creationId xmlns:p14="http://schemas.microsoft.com/office/powerpoint/2010/main" val="2104838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th_IPPOG_CB-20210520" id="{EF1A1816-9E6F-B34C-AF69-EC63C9189CC9}" vid="{F48E2F64-6ACF-484C-847F-2780F1DA0C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30539</TotalTime>
  <Words>1889</Words>
  <Application>Microsoft Macintosh PowerPoint</Application>
  <PresentationFormat>On-screen Show (16:9)</PresentationFormat>
  <Paragraphs>251</Paragraphs>
  <Slides>30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Avenir Next</vt:lpstr>
      <vt:lpstr>Calibri</vt:lpstr>
      <vt:lpstr>Helvetica</vt:lpstr>
      <vt:lpstr>Office Theme</vt:lpstr>
      <vt:lpstr>International Particle Physics Outreach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Plans for Particle Physics</vt:lpstr>
      <vt:lpstr>Future Plans for Particle Physics</vt:lpstr>
      <vt:lpstr>PowerPoint Presentation</vt:lpstr>
      <vt:lpstr>Education, Outreach, Communication</vt:lpstr>
      <vt:lpstr>IPPOG</vt:lpstr>
      <vt:lpstr>PowerPoint Presentation</vt:lpstr>
      <vt:lpstr>IPPOG Timeline</vt:lpstr>
      <vt:lpstr>PowerPoint Presentation</vt:lpstr>
      <vt:lpstr>International Particle Physics Masterclasses</vt:lpstr>
      <vt:lpstr>International Particle Physics Masterclasses</vt:lpstr>
      <vt:lpstr>Annual Usage Evolution</vt:lpstr>
      <vt:lpstr>New IMC participants in 2023</vt:lpstr>
      <vt:lpstr>Global Cosmics</vt:lpstr>
      <vt:lpstr>World-Wide Data Day (W2D2)</vt:lpstr>
      <vt:lpstr>CERN’s Beamline 4 Schools</vt:lpstr>
      <vt:lpstr>CERN’s Beamline 4 Schools</vt:lpstr>
      <vt:lpstr>Public Events &amp; Festivals</vt:lpstr>
      <vt:lpstr>Sharing Ideas &amp; Best Practices</vt:lpstr>
      <vt:lpstr>PowerPoint Presentation</vt:lpstr>
      <vt:lpstr>Thanks for the (computing) support</vt:lpstr>
      <vt:lpstr>Future Challenges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Subtitle</dc:title>
  <dc:creator>Steven Goldfarb</dc:creator>
  <cp:lastModifiedBy>Sahal Yacoob</cp:lastModifiedBy>
  <cp:revision>350</cp:revision>
  <cp:lastPrinted>2021-08-18T12:17:49Z</cp:lastPrinted>
  <dcterms:created xsi:type="dcterms:W3CDTF">2018-09-24T08:05:03Z</dcterms:created>
  <dcterms:modified xsi:type="dcterms:W3CDTF">2023-05-11T13:56:25Z</dcterms:modified>
</cp:coreProperties>
</file>