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67" r:id="rId4"/>
    <p:sldId id="263" r:id="rId5"/>
    <p:sldId id="268" r:id="rId6"/>
    <p:sldId id="269" r:id="rId7"/>
    <p:sldId id="272" r:id="rId8"/>
    <p:sldId id="271" r:id="rId9"/>
    <p:sldId id="270" r:id="rId10"/>
    <p:sldId id="274" r:id="rId11"/>
    <p:sldId id="273" r:id="rId12"/>
    <p:sldId id="265" r:id="rId13"/>
    <p:sldId id="262" r:id="rId14"/>
  </p:sldIdLst>
  <p:sldSz cx="12190413" cy="6859588"/>
  <p:notesSz cx="6858000" cy="9144000"/>
  <p:defaultTextStyle>
    <a:defPPr>
      <a:defRPr lang="cs-CZ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2557"/>
    <a:srgbClr val="4CD9F4"/>
    <a:srgbClr val="8634FC"/>
    <a:srgbClr val="DAC8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>
      <p:cViewPr varScale="1">
        <p:scale>
          <a:sx n="80" d="100"/>
          <a:sy n="80" d="100"/>
        </p:scale>
        <p:origin x="679" y="29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B332D-8388-41D9-8E0B-71457B38FA33}" type="datetimeFigureOut">
              <a:rPr lang="cs-CZ" smtClean="0"/>
              <a:t>07.05.2023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077A4-EE06-488D-8EBC-3EE456141D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1135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picture with beamlines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077A4-EE06-488D-8EBC-3EE456141D3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0964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tif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1C3DA2EA-0D63-7246-8DD9-820328D8A0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2134766" y="1413570"/>
            <a:ext cx="9865096" cy="1470365"/>
          </a:xfrm>
        </p:spPr>
        <p:txBody>
          <a:bodyPr>
            <a:normAutofit/>
          </a:bodyPr>
          <a:lstStyle>
            <a:lvl1pPr>
              <a:defRPr sz="5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727054" y="3861842"/>
            <a:ext cx="5400600" cy="47879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4CD9F4"/>
                </a:solidFill>
              </a:defRPr>
            </a:lvl1pPr>
            <a:lvl2pPr marL="54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Doplňkový </a:t>
            </a:r>
            <a:r>
              <a:rPr lang="cs-CZ" dirty="0" err="1"/>
              <a:t>headline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0" hasCustomPrompt="1"/>
          </p:nvPr>
        </p:nvSpPr>
        <p:spPr>
          <a:xfrm>
            <a:off x="4727054" y="4437906"/>
            <a:ext cx="5400600" cy="432048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2F2557"/>
                </a:solidFill>
              </a:defRPr>
            </a:lvl1pPr>
          </a:lstStyle>
          <a:p>
            <a:pPr lvl="0"/>
            <a:r>
              <a:rPr lang="cs-CZ" dirty="0"/>
              <a:t>Doplňkový </a:t>
            </a:r>
            <a:r>
              <a:rPr lang="cs-CZ" dirty="0" err="1"/>
              <a:t>headline</a:t>
            </a:r>
            <a:endParaRPr lang="cs-CZ" dirty="0"/>
          </a:p>
        </p:txBody>
      </p:sp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230" y="6394279"/>
            <a:ext cx="1728192" cy="25785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926" y="6285037"/>
            <a:ext cx="912907" cy="49913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8F4CE94-372C-8346-B3A6-E029344686B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853612" y="280607"/>
            <a:ext cx="2013268" cy="77269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070" y="6340829"/>
            <a:ext cx="936104" cy="38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34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CC26BD3-69D4-3946-B847-05FF813FA5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1588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100"/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F49B-C7B8-4DCC-BEC8-D3FE903A378D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22300" y="1054100"/>
            <a:ext cx="8929688" cy="431800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4CD9F4"/>
                </a:solidFill>
              </a:defRPr>
            </a:lvl1pPr>
          </a:lstStyle>
          <a:p>
            <a:pPr lvl="0"/>
            <a:r>
              <a:rPr lang="cs-CZ" dirty="0"/>
              <a:t>Doplňkový nadpis (může být/nemusí)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8F4CE94-372C-8346-B3A6-E029344686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53612" y="280607"/>
            <a:ext cx="2013268" cy="77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423495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7" y="2482"/>
            <a:ext cx="12190413" cy="685710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100"/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F49B-C7B8-4DCC-BEC8-D3FE903A378D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22300" y="1054100"/>
            <a:ext cx="8929688" cy="431800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4CD9F4"/>
                </a:solidFill>
              </a:defRPr>
            </a:lvl1pPr>
          </a:lstStyle>
          <a:p>
            <a:pPr lvl="0"/>
            <a:r>
              <a:rPr lang="cs-CZ" dirty="0"/>
              <a:t>Doplňkový nadpis (může být/nemusí)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8F4CE94-372C-8346-B3A6-E029344686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53612" y="280607"/>
            <a:ext cx="2013268" cy="77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816520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chodov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8CC26BD3-69D4-3946-B847-05FF813FA5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0" y="0"/>
            <a:ext cx="12192000" cy="6858000"/>
          </a:xfrm>
          <a:prstGeom prst="rect">
            <a:avLst/>
          </a:prstGeom>
        </p:spPr>
      </p:pic>
      <p:pic>
        <p:nvPicPr>
          <p:cNvPr id="6" name="Obrázek 5" descr="Obsah obrázku vsedě, vymazat, sklo, voda&#10;&#10;Popis byl vytvořen automaticky">
            <a:extLst>
              <a:ext uri="{FF2B5EF4-FFF2-40B4-BE49-F238E27FC236}">
                <a16:creationId xmlns:a16="http://schemas.microsoft.com/office/drawing/2014/main" id="{FC23403F-7C36-415D-B07D-EF3EFD541B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4368" y="-744761"/>
            <a:ext cx="4539131" cy="4539131"/>
          </a:xfrm>
          <a:prstGeom prst="ellipse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3646935" y="2565698"/>
            <a:ext cx="8424936" cy="63481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cs-CZ" dirty="0"/>
              <a:t>PŘECHODOVÝ SLIDE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030" y="0"/>
            <a:ext cx="2381372" cy="106685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A739591-2348-9548-8893-45D7F887505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853612" y="280607"/>
            <a:ext cx="2013268" cy="772698"/>
          </a:xfrm>
          <a:prstGeom prst="rect">
            <a:avLst/>
          </a:prstGeom>
        </p:spPr>
      </p:pic>
      <p:sp>
        <p:nvSpPr>
          <p:cNvPr id="11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8542" y="6382122"/>
            <a:ext cx="576064" cy="365210"/>
          </a:xfrm>
        </p:spPr>
        <p:txBody>
          <a:bodyPr/>
          <a:lstStyle/>
          <a:p>
            <a:fld id="{776CDA42-B719-4F8B-9F75-B53FA2CCDE2D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 hasCustomPrompt="1"/>
          </p:nvPr>
        </p:nvSpPr>
        <p:spPr>
          <a:xfrm>
            <a:off x="3646971" y="3398289"/>
            <a:ext cx="8424862" cy="535561"/>
          </a:xfrm>
        </p:spPr>
        <p:txBody>
          <a:bodyPr>
            <a:normAutofit/>
          </a:bodyPr>
          <a:lstStyle>
            <a:lvl1pPr marL="0" indent="0">
              <a:buNone/>
              <a:defRPr sz="1900" b="1" baseline="0">
                <a:solidFill>
                  <a:srgbClr val="4CD9F4"/>
                </a:solidFill>
              </a:defRPr>
            </a:lvl1pPr>
          </a:lstStyle>
          <a:p>
            <a:pPr lvl="0"/>
            <a:r>
              <a:rPr lang="cs-CZ" dirty="0"/>
              <a:t>DOPLŇKOVÝ HEADLINE (může být/nemusí)</a:t>
            </a:r>
          </a:p>
        </p:txBody>
      </p:sp>
    </p:spTree>
    <p:extLst>
      <p:ext uri="{BB962C8B-B14F-4D97-AF65-F5344CB8AC3E}">
        <p14:creationId xmlns:p14="http://schemas.microsoft.com/office/powerpoint/2010/main" val="669810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F49B-C7B8-4DCC-BEC8-D3FE903A378D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8F4CE94-372C-8346-B3A6-E029344686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53612" y="280607"/>
            <a:ext cx="2013268" cy="77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3287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2B0F4718-8E0E-3540-83F2-50183C693F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58" y="19724"/>
            <a:ext cx="12192000" cy="6858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74EBC65-1C02-A645-AC29-99F6EB7AD7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11606" y="555660"/>
            <a:ext cx="2991209" cy="114803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69F50DF-8A65-3B47-90FE-BA1C86AF3F8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77161" y="4506796"/>
            <a:ext cx="2237678" cy="212396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072CD79E-FB3C-41AC-B888-0021EF82BF96}"/>
              </a:ext>
            </a:extLst>
          </p:cNvPr>
          <p:cNvSpPr txBox="1"/>
          <p:nvPr userDrawn="1"/>
        </p:nvSpPr>
        <p:spPr>
          <a:xfrm>
            <a:off x="5251588" y="5456621"/>
            <a:ext cx="1765053" cy="369332"/>
          </a:xfrm>
          <a:prstGeom prst="rect">
            <a:avLst/>
          </a:prstGeom>
        </p:spPr>
        <p:txBody>
          <a:bodyPr wrap="square" rtlCol="0" anchor="b">
            <a:spAutoFit/>
          </a:bodyPr>
          <a:lstStyle/>
          <a:p>
            <a:pPr algn="ctr"/>
            <a:r>
              <a:rPr lang="cs-CZ" b="1" u="none" dirty="0">
                <a:solidFill>
                  <a:srgbClr val="2F2557"/>
                </a:solidFill>
              </a:rPr>
              <a:t>e-infra.cz</a:t>
            </a:r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quarter" idx="10" hasCustomPrompt="1"/>
          </p:nvPr>
        </p:nvSpPr>
        <p:spPr>
          <a:xfrm>
            <a:off x="2641614" y="3429000"/>
            <a:ext cx="6985000" cy="504056"/>
          </a:xfrm>
        </p:spPr>
        <p:txBody>
          <a:bodyPr>
            <a:normAutofit/>
          </a:bodyPr>
          <a:lstStyle>
            <a:lvl1pPr marL="0" indent="0" algn="ctr">
              <a:buNone/>
              <a:defRPr sz="1900" b="0" baseline="0">
                <a:solidFill>
                  <a:srgbClr val="4CD9F4"/>
                </a:solidFill>
              </a:defRPr>
            </a:lvl1pPr>
          </a:lstStyle>
          <a:p>
            <a:pPr lvl="0"/>
            <a:r>
              <a:rPr lang="cs-CZ" dirty="0"/>
              <a:t>Doplňkový řádek</a:t>
            </a:r>
          </a:p>
        </p:txBody>
      </p:sp>
      <p:sp>
        <p:nvSpPr>
          <p:cNvPr id="12" name="TextovéPole 11"/>
          <p:cNvSpPr txBox="1"/>
          <p:nvPr userDrawn="1"/>
        </p:nvSpPr>
        <p:spPr>
          <a:xfrm>
            <a:off x="2566814" y="2061642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100" b="1" dirty="0">
                <a:solidFill>
                  <a:srgbClr val="2F2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Napište nám </a:t>
            </a:r>
            <a:endParaRPr lang="cs-CZ" sz="3100" b="1" u="sng" dirty="0">
              <a:solidFill>
                <a:srgbClr val="2F25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ovéPole 13"/>
          <p:cNvSpPr txBox="1"/>
          <p:nvPr userDrawn="1"/>
        </p:nvSpPr>
        <p:spPr>
          <a:xfrm>
            <a:off x="2566814" y="2646416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u="sng" dirty="0">
                <a:solidFill>
                  <a:srgbClr val="8634FC"/>
                </a:solidFill>
              </a:rPr>
              <a:t>info@e-infra.cz</a:t>
            </a:r>
            <a:endParaRPr lang="cs-CZ" sz="3100" b="1" u="sng" dirty="0">
              <a:solidFill>
                <a:srgbClr val="8634F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14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8942069" cy="634812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766614" y="6382122"/>
            <a:ext cx="3860297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400">
                <a:solidFill>
                  <a:srgbClr val="2F25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18542" y="6382122"/>
            <a:ext cx="576064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rgbClr val="2F25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680F49B-C7B8-4DCC-BEC8-D3FE903A378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299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4" r:id="rId4"/>
    <p:sldLayoutId id="2147483656" r:id="rId5"/>
    <p:sldLayoutId id="2147483655" r:id="rId6"/>
  </p:sldLayoutIdLst>
  <p:txStyles>
    <p:titleStyle>
      <a:lvl1pPr algn="l" defTabSz="1088502" rtl="0" eaLnBrk="1" latinLnBrk="0" hangingPunct="1">
        <a:spcBef>
          <a:spcPct val="0"/>
        </a:spcBef>
        <a:buNone/>
        <a:defRPr sz="3100" b="1" kern="1200">
          <a:solidFill>
            <a:srgbClr val="2F255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Clr>
          <a:srgbClr val="4CD9F4"/>
        </a:buClr>
        <a:buFont typeface="Arial" panose="020B0604020202020204" pitchFamily="34" charset="0"/>
        <a:buChar char="●"/>
        <a:defRPr sz="2000" kern="1200">
          <a:solidFill>
            <a:srgbClr val="2F25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84408" indent="-340157" algn="l" defTabSz="1088502" rtl="0" eaLnBrk="1" latinLnBrk="0" hangingPunct="1">
        <a:spcBef>
          <a:spcPct val="20000"/>
        </a:spcBef>
        <a:buClr>
          <a:srgbClr val="8634FC"/>
        </a:buClr>
        <a:buFont typeface="Arial" panose="020B0604020202020204" pitchFamily="34" charset="0"/>
        <a:buChar char="●"/>
        <a:defRPr sz="2000" kern="1200">
          <a:solidFill>
            <a:srgbClr val="2F25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60627" indent="-272125" algn="l" defTabSz="1088502" rtl="0" eaLnBrk="1" latinLnBrk="0" hangingPunct="1">
        <a:spcBef>
          <a:spcPct val="20000"/>
        </a:spcBef>
        <a:buClr>
          <a:srgbClr val="DAC8FE"/>
        </a:buClr>
        <a:buFont typeface="Arial" panose="020B0604020202020204" pitchFamily="34" charset="0"/>
        <a:buChar char="●"/>
        <a:defRPr sz="2000" kern="1200">
          <a:solidFill>
            <a:srgbClr val="2F25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04878" indent="-272125" algn="l" defTabSz="1088502" rtl="0" eaLnBrk="1" latinLnBrk="0" hangingPunct="1">
        <a:spcBef>
          <a:spcPct val="20000"/>
        </a:spcBef>
        <a:buClr>
          <a:srgbClr val="ACA9BD"/>
        </a:buClr>
        <a:buFont typeface="Arial" panose="020B0604020202020204" pitchFamily="34" charset="0"/>
        <a:buChar char="●"/>
        <a:defRPr sz="2000" kern="1200">
          <a:solidFill>
            <a:srgbClr val="2F25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449129" indent="-272125" algn="l" defTabSz="1088502" rtl="0" eaLnBrk="1" latinLnBrk="0" hangingPunct="1">
        <a:spcBef>
          <a:spcPct val="20000"/>
        </a:spcBef>
        <a:buClr>
          <a:srgbClr val="ACA9BD"/>
        </a:buClr>
        <a:buFont typeface="Arial" panose="020B0604020202020204" pitchFamily="34" charset="0"/>
        <a:buChar char="●"/>
        <a:defRPr sz="2000" kern="1200">
          <a:solidFill>
            <a:srgbClr val="2F25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vyzkumne-infrastruktury.cz/wp-content/uploads/2019/11/Aktualizace-Cestovn%C3%AD-mapy-2019_en.pdf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2134766" y="1651067"/>
            <a:ext cx="9865096" cy="1470365"/>
          </a:xfrm>
        </p:spPr>
        <p:txBody>
          <a:bodyPr>
            <a:noAutofit/>
          </a:bodyPr>
          <a:lstStyle/>
          <a:p>
            <a:r>
              <a:rPr lang="en-US" sz="4000" dirty="0"/>
              <a:t>EOSC-CZ plans for physical sciences</a:t>
            </a:r>
            <a:endParaRPr lang="cs-CZ" sz="4000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Ji</a:t>
            </a:r>
            <a:r>
              <a:rPr lang="cs-CZ" dirty="0"/>
              <a:t>ří Chudoba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CHEP 2023, Norfolk, Virginia</a:t>
            </a:r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734B50E8-ABE2-F22E-0428-0D3BE23E75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39" y="-98598"/>
            <a:ext cx="2283421" cy="167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66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from Physics cluster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FITS format</a:t>
            </a:r>
          </a:p>
          <a:p>
            <a:r>
              <a:rPr lang="en-US" dirty="0"/>
              <a:t>Public data shortly after verification</a:t>
            </a:r>
          </a:p>
          <a:p>
            <a:r>
              <a:rPr lang="en-US" dirty="0"/>
              <a:t>Standards for metadata</a:t>
            </a:r>
          </a:p>
          <a:p>
            <a:r>
              <a:rPr lang="en-US" dirty="0"/>
              <a:t>About 200 TB per year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Jiri.Chudoba@cern.ch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F49B-C7B8-4DCC-BEC8-D3FE903A378D}" type="slidenum">
              <a:rPr lang="cs-CZ" smtClean="0"/>
              <a:t>10</a:t>
            </a:fld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Solar Physics</a:t>
            </a:r>
            <a:endParaRPr lang="cs-CZ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183701-FE02-C2C1-45C0-237E4284BA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61" y="3429794"/>
            <a:ext cx="8615487" cy="21458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AB9741-6873-DF0E-4A21-235623763373}"/>
              </a:ext>
            </a:extLst>
          </p:cNvPr>
          <p:cNvSpPr txBox="1"/>
          <p:nvPr/>
        </p:nvSpPr>
        <p:spPr>
          <a:xfrm>
            <a:off x="1054646" y="5643867"/>
            <a:ext cx="9103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Combined observations of Sun eruptions from two telescopes in the Czech Republic  and one on Canary Islands. 150 GB in 2 hours </a:t>
            </a:r>
          </a:p>
        </p:txBody>
      </p:sp>
    </p:spTree>
    <p:extLst>
      <p:ext uri="{BB962C8B-B14F-4D97-AF65-F5344CB8AC3E}">
        <p14:creationId xmlns:p14="http://schemas.microsoft.com/office/powerpoint/2010/main" val="4022600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CERN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609522" y="1600571"/>
            <a:ext cx="6840760" cy="1994732"/>
          </a:xfrm>
        </p:spPr>
        <p:txBody>
          <a:bodyPr/>
          <a:lstStyle/>
          <a:p>
            <a:r>
              <a:rPr lang="en-US" dirty="0"/>
              <a:t>Open data portal</a:t>
            </a:r>
          </a:p>
          <a:p>
            <a:pPr lvl="1"/>
            <a:r>
              <a:rPr lang="en-US" dirty="0"/>
              <a:t>LHC and other data available</a:t>
            </a:r>
          </a:p>
          <a:p>
            <a:pPr lvl="1"/>
            <a:r>
              <a:rPr lang="en-US" dirty="0"/>
              <a:t>documentation, examples</a:t>
            </a:r>
          </a:p>
          <a:p>
            <a:pPr lvl="1"/>
            <a:r>
              <a:rPr lang="en-US" dirty="0"/>
              <a:t>event displays</a:t>
            </a:r>
          </a:p>
          <a:p>
            <a:pPr marL="0" indent="0">
              <a:buNone/>
            </a:pPr>
            <a:endParaRPr lang="en-US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Jiri.Chudoba@cern.ch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F49B-C7B8-4DCC-BEC8-D3FE903A378D}" type="slidenum">
              <a:rPr lang="cs-CZ" smtClean="0"/>
              <a:t>11</a:t>
            </a:fld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right example and inspiration for other groups</a:t>
            </a:r>
            <a:endParaRPr lang="cs-CZ" dirty="0"/>
          </a:p>
        </p:txBody>
      </p:sp>
      <p:sp>
        <p:nvSpPr>
          <p:cNvPr id="2" name="Zástupný symbol pro obsah 7">
            <a:extLst>
              <a:ext uri="{FF2B5EF4-FFF2-40B4-BE49-F238E27FC236}">
                <a16:creationId xmlns:a16="http://schemas.microsoft.com/office/drawing/2014/main" id="{5BE357CC-616E-6A2F-2100-522C25BA9846}"/>
              </a:ext>
            </a:extLst>
          </p:cNvPr>
          <p:cNvSpPr txBox="1">
            <a:spLocks/>
          </p:cNvSpPr>
          <p:nvPr/>
        </p:nvSpPr>
        <p:spPr>
          <a:xfrm>
            <a:off x="694606" y="3595303"/>
            <a:ext cx="6840759" cy="1922723"/>
          </a:xfrm>
          <a:prstGeom prst="rect">
            <a:avLst/>
          </a:prstGeom>
        </p:spPr>
        <p:txBody>
          <a:bodyPr vert="horz" lIns="108850" tIns="54425" rIns="108850" bIns="54425" rtlCol="0">
            <a:normAutofit fontScale="92500" lnSpcReduction="10000"/>
          </a:bodyPr>
          <a:lstStyle>
            <a:lvl1pPr marL="408188" indent="-408188" algn="l" defTabSz="1088502" rtl="0" eaLnBrk="1" latinLnBrk="0" hangingPunct="1">
              <a:spcBef>
                <a:spcPct val="20000"/>
              </a:spcBef>
              <a:buClr>
                <a:srgbClr val="4CD9F4"/>
              </a:buClr>
              <a:buFont typeface="Arial" panose="020B0604020202020204" pitchFamily="34" charset="0"/>
              <a:buChar char="●"/>
              <a:defRPr sz="2000" kern="1200">
                <a:solidFill>
                  <a:srgbClr val="2F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84408" indent="-340157" algn="l" defTabSz="1088502" rtl="0" eaLnBrk="1" latinLnBrk="0" hangingPunct="1">
              <a:spcBef>
                <a:spcPct val="20000"/>
              </a:spcBef>
              <a:buClr>
                <a:srgbClr val="8634FC"/>
              </a:buClr>
              <a:buFont typeface="Arial" panose="020B0604020202020204" pitchFamily="34" charset="0"/>
              <a:buChar char="●"/>
              <a:defRPr sz="2000" kern="1200">
                <a:solidFill>
                  <a:srgbClr val="2F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60627" indent="-272125" algn="l" defTabSz="1088502" rtl="0" eaLnBrk="1" latinLnBrk="0" hangingPunct="1">
              <a:spcBef>
                <a:spcPct val="20000"/>
              </a:spcBef>
              <a:buClr>
                <a:srgbClr val="DAC8FE"/>
              </a:buClr>
              <a:buFont typeface="Arial" panose="020B0604020202020204" pitchFamily="34" charset="0"/>
              <a:buChar char="●"/>
              <a:defRPr sz="2000" kern="1200">
                <a:solidFill>
                  <a:srgbClr val="2F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904878" indent="-272125" algn="l" defTabSz="1088502" rtl="0" eaLnBrk="1" latinLnBrk="0" hangingPunct="1">
              <a:spcBef>
                <a:spcPct val="20000"/>
              </a:spcBef>
              <a:buClr>
                <a:srgbClr val="ACA9BD"/>
              </a:buClr>
              <a:buFont typeface="Arial" panose="020B0604020202020204" pitchFamily="34" charset="0"/>
              <a:buChar char="●"/>
              <a:defRPr sz="2000" kern="1200">
                <a:solidFill>
                  <a:srgbClr val="2F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49129" indent="-272125" algn="l" defTabSz="1088502" rtl="0" eaLnBrk="1" latinLnBrk="0" hangingPunct="1">
              <a:spcBef>
                <a:spcPct val="20000"/>
              </a:spcBef>
              <a:buClr>
                <a:srgbClr val="ACA9BD"/>
              </a:buClr>
              <a:buFont typeface="Arial" panose="020B0604020202020204" pitchFamily="34" charset="0"/>
              <a:buChar char="●"/>
              <a:defRPr sz="2000" kern="1200">
                <a:solidFill>
                  <a:srgbClr val="2F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993380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631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882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132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Zenodo</a:t>
            </a:r>
            <a:endParaRPr lang="en-US" dirty="0"/>
          </a:p>
          <a:p>
            <a:pPr lvl="1"/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CERN Data Centre-backed research data repository for the long-tail of science</a:t>
            </a:r>
          </a:p>
          <a:p>
            <a:pPr lvl="1"/>
            <a:r>
              <a:rPr lang="en-US" dirty="0">
                <a:solidFill>
                  <a:srgbClr val="333333"/>
                </a:solidFill>
                <a:latin typeface="Roboto" panose="02000000000000000000" pitchFamily="2" charset="0"/>
              </a:rPr>
              <a:t>DOI assignment</a:t>
            </a:r>
          </a:p>
          <a:p>
            <a:pPr lvl="1"/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upload, curation and sharing of the data through a web interface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cs-CZ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7249206-5DF7-EDA0-549B-1DDEF2A43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23398" y="3789834"/>
            <a:ext cx="2970330" cy="1080120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696FAB3D-6F9F-7311-7D69-00745FA7BD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845" y="1755323"/>
            <a:ext cx="2911765" cy="117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032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Resources for Data stewards</a:t>
            </a:r>
          </a:p>
          <a:p>
            <a:pPr lvl="1"/>
            <a:r>
              <a:rPr lang="en-US" dirty="0"/>
              <a:t>professionals to be trained</a:t>
            </a:r>
          </a:p>
          <a:p>
            <a:pPr lvl="1"/>
            <a:r>
              <a:rPr lang="en-US" dirty="0"/>
              <a:t>to help big and small groups</a:t>
            </a:r>
          </a:p>
          <a:p>
            <a:pPr lvl="1"/>
            <a:r>
              <a:rPr lang="en-US" dirty="0"/>
              <a:t>share experience</a:t>
            </a:r>
          </a:p>
          <a:p>
            <a:r>
              <a:rPr lang="en-US" dirty="0"/>
              <a:t>Transfer of knowledge from large international collaborations to local groups</a:t>
            </a:r>
          </a:p>
          <a:p>
            <a:r>
              <a:rPr lang="en-US" dirty="0"/>
              <a:t>Actively participate in CERN open data activities</a:t>
            </a:r>
          </a:p>
          <a:p>
            <a:r>
              <a:rPr lang="en-US" dirty="0"/>
              <a:t>Collaboration with other national EOSC activities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Jiri.Chudoba@cern.ch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F49B-C7B8-4DCC-BEC8-D3FE903A378D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5382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6E915E0-6089-4442-8F58-67F978945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934" y="3933850"/>
            <a:ext cx="6479771" cy="1438102"/>
          </a:xfrm>
          <a:prstGeom prst="rect">
            <a:avLst/>
          </a:prstGeom>
        </p:spPr>
      </p:pic>
      <p:sp>
        <p:nvSpPr>
          <p:cNvPr id="2" name="Nadpis 3">
            <a:extLst>
              <a:ext uri="{FF2B5EF4-FFF2-40B4-BE49-F238E27FC236}">
                <a16:creationId xmlns:a16="http://schemas.microsoft.com/office/drawing/2014/main" id="{17FF749A-253C-8799-A58A-DE3EA8E19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6935" y="2565698"/>
            <a:ext cx="8424936" cy="634812"/>
          </a:xfrm>
        </p:spPr>
        <p:txBody>
          <a:bodyPr/>
          <a:lstStyle/>
          <a:p>
            <a:r>
              <a:rPr lang="en-US" dirty="0"/>
              <a:t>Questions?</a:t>
            </a:r>
            <a:endParaRPr lang="cs-C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DD8BAF-016B-C703-35CD-E22147D85183}"/>
              </a:ext>
            </a:extLst>
          </p:cNvPr>
          <p:cNvSpPr txBox="1"/>
          <p:nvPr/>
        </p:nvSpPr>
        <p:spPr>
          <a:xfrm>
            <a:off x="694606" y="5374010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This presentation partially used information from EOSC CZ public presentations</a:t>
            </a:r>
          </a:p>
          <a:p>
            <a:r>
              <a:rPr lang="en-US" sz="1600" dirty="0"/>
              <a:t>See http://eosc.cz for more information  </a:t>
            </a:r>
          </a:p>
        </p:txBody>
      </p:sp>
    </p:spTree>
    <p:extLst>
      <p:ext uri="{BB962C8B-B14F-4D97-AF65-F5344CB8AC3E}">
        <p14:creationId xmlns:p14="http://schemas.microsoft.com/office/powerpoint/2010/main" val="4140212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EOSC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European Open Science Cloud (EOSC) – initiative to promote Open Science</a:t>
            </a:r>
          </a:p>
          <a:p>
            <a:r>
              <a:rPr lang="en-US" dirty="0"/>
              <a:t>Open Science</a:t>
            </a:r>
          </a:p>
          <a:p>
            <a:pPr lvl="1"/>
            <a:r>
              <a:rPr lang="en-US" dirty="0"/>
              <a:t>Open access to scientific results</a:t>
            </a:r>
          </a:p>
          <a:p>
            <a:pPr lvl="1"/>
            <a:r>
              <a:rPr lang="en-US" dirty="0"/>
              <a:t>Open access to primary (where possible) resources</a:t>
            </a:r>
          </a:p>
          <a:p>
            <a:pPr lvl="1"/>
            <a:r>
              <a:rPr lang="en-US" dirty="0"/>
              <a:t>Shared knowledge</a:t>
            </a:r>
          </a:p>
          <a:p>
            <a:pPr lvl="1"/>
            <a:r>
              <a:rPr lang="en-US" dirty="0"/>
              <a:t>Multidisciplinary cooperation</a:t>
            </a:r>
          </a:p>
          <a:p>
            <a:pPr lvl="1"/>
            <a:r>
              <a:rPr lang="en-US" dirty="0"/>
              <a:t>Reuse of data and results</a:t>
            </a:r>
          </a:p>
          <a:p>
            <a:r>
              <a:rPr lang="en-US" dirty="0"/>
              <a:t>Data is the key item in the Open Science concept</a:t>
            </a:r>
          </a:p>
          <a:p>
            <a:pPr lvl="1"/>
            <a:r>
              <a:rPr lang="en-US" dirty="0"/>
              <a:t>FAIR (Findable, Accessible, Interoperable, Reusable)</a:t>
            </a:r>
          </a:p>
          <a:p>
            <a:pPr marL="544251" lvl="1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Jiri.Chudoba@cern.ch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F49B-C7B8-4DCC-BEC8-D3FE903A378D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2639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EOSC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  <a:p>
            <a:pPr lvl="1"/>
            <a:r>
              <a:rPr lang="en-US" dirty="0"/>
              <a:t>provide framework for long term data storage</a:t>
            </a:r>
          </a:p>
          <a:p>
            <a:pPr lvl="1"/>
            <a:r>
              <a:rPr lang="en-US" dirty="0"/>
              <a:t>tools for data management </a:t>
            </a:r>
          </a:p>
          <a:p>
            <a:pPr lvl="1"/>
            <a:r>
              <a:rPr lang="en-US" dirty="0"/>
              <a:t>tools for data access management</a:t>
            </a:r>
          </a:p>
          <a:p>
            <a:pPr lvl="1"/>
            <a:r>
              <a:rPr lang="en-US" dirty="0"/>
              <a:t>tools for data (re)analysis</a:t>
            </a:r>
          </a:p>
          <a:p>
            <a:r>
              <a:rPr lang="en-US" dirty="0"/>
              <a:t>Federated principle</a:t>
            </a:r>
          </a:p>
          <a:p>
            <a:pPr lvl="1"/>
            <a:r>
              <a:rPr lang="en-US" dirty="0"/>
              <a:t>independent development and maintenance of individual components</a:t>
            </a:r>
          </a:p>
          <a:p>
            <a:pPr lvl="1"/>
            <a:r>
              <a:rPr lang="en-US" dirty="0"/>
              <a:t>requires common interfaces and standards</a:t>
            </a:r>
          </a:p>
          <a:p>
            <a:pPr lvl="1"/>
            <a:r>
              <a:rPr lang="en-US" dirty="0"/>
              <a:t>connects individual components into one aggregate</a:t>
            </a:r>
          </a:p>
          <a:p>
            <a:pPr lvl="1"/>
            <a:endParaRPr lang="en-US" dirty="0"/>
          </a:p>
          <a:p>
            <a:pPr lvl="1"/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Jiri.Chudoba@cern.ch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F49B-C7B8-4DCC-BEC8-D3FE903A378D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1089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EOSC CZ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Implementation architecture in the Czech Republic</a:t>
            </a:r>
          </a:p>
          <a:p>
            <a:pPr lvl="1"/>
            <a:r>
              <a:rPr lang="en-US" dirty="0"/>
              <a:t>document published in 2021 by EOSC platform at the MEYS (CZ ministry)</a:t>
            </a:r>
          </a:p>
          <a:p>
            <a:pPr lvl="1"/>
            <a:r>
              <a:rPr lang="en-US" dirty="0"/>
              <a:t>defines basic components and implementation principles</a:t>
            </a:r>
          </a:p>
          <a:p>
            <a:pPr lvl="2"/>
            <a:r>
              <a:rPr lang="en-US" dirty="0"/>
              <a:t>National Data Infrastructure</a:t>
            </a:r>
          </a:p>
          <a:p>
            <a:pPr lvl="3"/>
            <a:r>
              <a:rPr lang="en-US" dirty="0"/>
              <a:t>National Metadata Directory</a:t>
            </a:r>
          </a:p>
          <a:p>
            <a:pPr lvl="3"/>
            <a:r>
              <a:rPr lang="en-US" dirty="0"/>
              <a:t>National Repository Platform</a:t>
            </a:r>
          </a:p>
          <a:p>
            <a:r>
              <a:rPr lang="en-US" dirty="0"/>
              <a:t>Coordination Committee established in 2022</a:t>
            </a:r>
          </a:p>
          <a:p>
            <a:pPr lvl="1"/>
            <a:r>
              <a:rPr lang="en-US" dirty="0"/>
              <a:t>advisory board for MEYS</a:t>
            </a:r>
          </a:p>
          <a:p>
            <a:r>
              <a:rPr lang="en-US" dirty="0"/>
              <a:t>Several calls for projects in total values 100 </a:t>
            </a:r>
            <a:r>
              <a:rPr lang="en-US" dirty="0" err="1"/>
              <a:t>MEuro</a:t>
            </a:r>
            <a:endParaRPr lang="en-US" dirty="0"/>
          </a:p>
          <a:p>
            <a:pPr lvl="1"/>
            <a:r>
              <a:rPr lang="en-US" dirty="0"/>
              <a:t>2 specific Integrated projects already started for National Metadata Directory</a:t>
            </a:r>
          </a:p>
          <a:p>
            <a:pPr lvl="2"/>
            <a:r>
              <a:rPr lang="en-US" dirty="0"/>
              <a:t>CARDS (National technical library) – metadata </a:t>
            </a:r>
          </a:p>
          <a:p>
            <a:pPr lvl="2"/>
            <a:r>
              <a:rPr lang="en-US" dirty="0"/>
              <a:t>EOSC CZ project for e-INFRA.CZ – hardware for metadata (and much more)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Jiri.Chudoba@cern.ch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F49B-C7B8-4DCC-BEC8-D3FE903A378D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4303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Repository Platform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storage capacity</a:t>
            </a:r>
          </a:p>
          <a:p>
            <a:r>
              <a:rPr lang="en-US" dirty="0"/>
              <a:t>Defines standards and interfaces</a:t>
            </a:r>
          </a:p>
          <a:p>
            <a:r>
              <a:rPr lang="en-US" dirty="0"/>
              <a:t>System for creation and integration of repository instances (tenants)</a:t>
            </a:r>
          </a:p>
          <a:p>
            <a:pPr lvl="1"/>
            <a:r>
              <a:rPr lang="en-US" dirty="0"/>
              <a:t>distributed repositories serving for specific groups</a:t>
            </a:r>
          </a:p>
          <a:p>
            <a:pPr lvl="1"/>
            <a:r>
              <a:rPr lang="en-US" dirty="0"/>
              <a:t>possibility to include existing repositories</a:t>
            </a:r>
          </a:p>
          <a:p>
            <a:pPr lvl="1"/>
            <a:r>
              <a:rPr lang="en-US" dirty="0"/>
              <a:t>supports specific metadata, tools and access methods</a:t>
            </a:r>
          </a:p>
          <a:p>
            <a:pPr lvl="1"/>
            <a:r>
              <a:rPr lang="en-US" dirty="0"/>
              <a:t>access control defined by data owner</a:t>
            </a:r>
          </a:p>
          <a:p>
            <a:r>
              <a:rPr lang="en-US" dirty="0"/>
              <a:t>Project under preparation, expected to start in 2024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Jiri.Chudoba@cern.ch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F49B-C7B8-4DCC-BEC8-D3FE903A378D}" type="slidenum">
              <a:rPr lang="cs-CZ" smtClean="0"/>
              <a:t>5</a:t>
            </a:fld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Key components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6846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Scientific clusters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 clusters to prepare specific projects</a:t>
            </a:r>
          </a:p>
          <a:p>
            <a:pPr lvl="1"/>
            <a:r>
              <a:rPr lang="en-US" dirty="0"/>
              <a:t>Bio/Health/Food</a:t>
            </a:r>
          </a:p>
          <a:p>
            <a:pPr lvl="1"/>
            <a:r>
              <a:rPr lang="en-US" dirty="0"/>
              <a:t>ENVRI</a:t>
            </a:r>
          </a:p>
          <a:p>
            <a:pPr lvl="1"/>
            <a:r>
              <a:rPr lang="en-US" dirty="0"/>
              <a:t>Physics</a:t>
            </a:r>
          </a:p>
          <a:p>
            <a:pPr lvl="1"/>
            <a:r>
              <a:rPr lang="en-US" dirty="0"/>
              <a:t>Material Sciences and Technology</a:t>
            </a:r>
          </a:p>
          <a:p>
            <a:pPr lvl="1"/>
            <a:r>
              <a:rPr lang="en-US" dirty="0"/>
              <a:t>AI and Digital Science</a:t>
            </a:r>
          </a:p>
          <a:p>
            <a:pPr lvl="1"/>
            <a:r>
              <a:rPr lang="en-US" dirty="0"/>
              <a:t>Humanities and Arts</a:t>
            </a:r>
          </a:p>
          <a:p>
            <a:pPr lvl="1"/>
            <a:r>
              <a:rPr lang="en-US" dirty="0"/>
              <a:t>Social Sciences</a:t>
            </a:r>
          </a:p>
          <a:p>
            <a:pPr lvl="1"/>
            <a:r>
              <a:rPr lang="en-US" i="1" dirty="0"/>
              <a:t>Sensitive Data</a:t>
            </a:r>
          </a:p>
          <a:p>
            <a:r>
              <a:rPr lang="en-US" dirty="0"/>
              <a:t>Call expected in 2024</a:t>
            </a:r>
          </a:p>
          <a:p>
            <a:r>
              <a:rPr lang="en-US" dirty="0"/>
              <a:t>Already now discussions with NRP project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Jiri.Chudoba@cern.ch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F49B-C7B8-4DCC-BEC8-D3FE903A378D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0404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Physics cluster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609521" y="1600571"/>
            <a:ext cx="6421789" cy="4565527"/>
          </a:xfrm>
        </p:spPr>
        <p:txBody>
          <a:bodyPr/>
          <a:lstStyle/>
          <a:p>
            <a:r>
              <a:rPr lang="en-US" dirty="0"/>
              <a:t>Large research infrastructures</a:t>
            </a:r>
          </a:p>
          <a:p>
            <a:pPr lvl="1"/>
            <a:r>
              <a:rPr lang="en-US" dirty="0"/>
              <a:t>Long term projects in the </a:t>
            </a:r>
            <a:r>
              <a:rPr lang="en-US" dirty="0">
                <a:hlinkClick r:id="rId2"/>
              </a:rPr>
              <a:t>Roadmap document</a:t>
            </a:r>
            <a:endParaRPr lang="en-US" dirty="0"/>
          </a:p>
          <a:p>
            <a:pPr lvl="1"/>
            <a:r>
              <a:rPr lang="en-US" dirty="0"/>
              <a:t>CERN, FERMILAB, BNL, FAIR, CTA (Cherenkov Telescope Array), Pierre Auger Observatory, EST (European Solar Telescope), ESS (European Spallation Source), ... </a:t>
            </a:r>
          </a:p>
          <a:p>
            <a:r>
              <a:rPr lang="en-US" dirty="0"/>
              <a:t>ELI (Extreme Light Infrastructure) ERIC</a:t>
            </a:r>
          </a:p>
          <a:p>
            <a:r>
              <a:rPr lang="en-US" dirty="0"/>
              <a:t>Many small groups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Jiri.Chudoba@cern.ch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F49B-C7B8-4DCC-BEC8-D3FE903A378D}" type="slidenum">
              <a:rPr lang="cs-CZ" smtClean="0"/>
              <a:t>7</a:t>
            </a:fld>
            <a:endParaRPr lang="cs-CZ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7C723C-8DBB-BA56-4A26-46A67DCD4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9382" y="1269554"/>
            <a:ext cx="3433541" cy="446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45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from Physics cluster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small to intermediate groups using laser beamlines</a:t>
            </a:r>
          </a:p>
          <a:p>
            <a:pPr lvl="1"/>
            <a:r>
              <a:rPr lang="en-US" dirty="0"/>
              <a:t>groups from different fields (from material physics to biology)</a:t>
            </a:r>
          </a:p>
          <a:p>
            <a:pPr lvl="1"/>
            <a:r>
              <a:rPr lang="en-US" dirty="0"/>
              <a:t>several PB of data expected when fully operational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Jiri.Chudoba@cern.ch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F49B-C7B8-4DCC-BEC8-D3FE903A378D}" type="slidenum">
              <a:rPr lang="cs-CZ" smtClean="0"/>
              <a:t>8</a:t>
            </a:fld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Extreme Light Infrastructure</a:t>
            </a:r>
            <a:endParaRPr lang="cs-CZ" dirty="0"/>
          </a:p>
        </p:txBody>
      </p:sp>
      <p:pic>
        <p:nvPicPr>
          <p:cNvPr id="3" name="Picture 2" descr="A picture containing engine&#10;&#10;Description automatically generated">
            <a:extLst>
              <a:ext uri="{FF2B5EF4-FFF2-40B4-BE49-F238E27FC236}">
                <a16:creationId xmlns:a16="http://schemas.microsoft.com/office/drawing/2014/main" id="{8001FD67-5E73-FDD1-1DF3-1865B79AAF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46" y="3357786"/>
            <a:ext cx="4536504" cy="2551784"/>
          </a:xfrm>
          <a:prstGeom prst="rect">
            <a:avLst/>
          </a:prstGeom>
        </p:spPr>
      </p:pic>
      <p:pic>
        <p:nvPicPr>
          <p:cNvPr id="10" name="Picture 9" descr="A picture containing green, night&#10;&#10;Description automatically generated">
            <a:extLst>
              <a:ext uri="{FF2B5EF4-FFF2-40B4-BE49-F238E27FC236}">
                <a16:creationId xmlns:a16="http://schemas.microsoft.com/office/drawing/2014/main" id="{0DA1C37A-FAA7-2DFE-AB0F-50B7B7E531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04"/>
          <a:stretch/>
        </p:blipFill>
        <p:spPr>
          <a:xfrm>
            <a:off x="6182255" y="3357786"/>
            <a:ext cx="4807533" cy="252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835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from Physics cluster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Jiri.Chudoba@cern.ch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F49B-C7B8-4DCC-BEC8-D3FE903A378D}" type="slidenum">
              <a:rPr lang="cs-CZ" smtClean="0"/>
              <a:t>9</a:t>
            </a:fld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Robotic Telescope</a:t>
            </a:r>
            <a:endParaRPr lang="cs-CZ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DC01E58-15D2-8A7B-91EE-D0E9B9638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21" y="1600571"/>
            <a:ext cx="10814277" cy="1685207"/>
          </a:xfrm>
        </p:spPr>
        <p:txBody>
          <a:bodyPr/>
          <a:lstStyle/>
          <a:p>
            <a:r>
              <a:rPr lang="en-US" dirty="0"/>
              <a:t>5 telescopes in operation (for Pierre Auger Observatory and CTA)</a:t>
            </a:r>
          </a:p>
          <a:p>
            <a:r>
              <a:rPr lang="en-US" dirty="0"/>
              <a:t>1 picture / minute, 30 MB / picture</a:t>
            </a:r>
          </a:p>
          <a:p>
            <a:r>
              <a:rPr lang="en-US" dirty="0"/>
              <a:t>about 100 GB per night from 5 telescopes</a:t>
            </a:r>
          </a:p>
          <a:p>
            <a:r>
              <a:rPr lang="en-US" dirty="0"/>
              <a:t>currently 100 TB in archive available via fram.fzu.cz</a:t>
            </a:r>
          </a:p>
        </p:txBody>
      </p:sp>
      <p:pic>
        <p:nvPicPr>
          <p:cNvPr id="12" name="Content Placeholder 2" descr="Timeline&#10;&#10;Description automatically generated">
            <a:extLst>
              <a:ext uri="{FF2B5EF4-FFF2-40B4-BE49-F238E27FC236}">
                <a16:creationId xmlns:a16="http://schemas.microsoft.com/office/drawing/2014/main" id="{B2B59A02-E5DA-EC40-963F-DC133EA47B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37"/>
          <a:stretch/>
        </p:blipFill>
        <p:spPr>
          <a:xfrm>
            <a:off x="1990750" y="3285778"/>
            <a:ext cx="6718930" cy="276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39581"/>
      </p:ext>
    </p:extLst>
  </p:cSld>
  <p:clrMapOvr>
    <a:masterClrMapping/>
  </p:clrMapOvr>
</p:sld>
</file>

<file path=ppt/theme/theme1.xml><?xml version="1.0" encoding="utf-8"?>
<a:theme xmlns:a="http://schemas.openxmlformats.org/drawingml/2006/main" name="e-INFRA_CZ_prezentace_upraven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e-INFRA_CZ_prezentace_rozsirena</Template>
  <TotalTime>193</TotalTime>
  <Words>683</Words>
  <Application>Microsoft Office PowerPoint</Application>
  <PresentationFormat>Custom</PresentationFormat>
  <Paragraphs>129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Roboto</vt:lpstr>
      <vt:lpstr>e-INFRA_CZ_prezentace_upravena</vt:lpstr>
      <vt:lpstr>EOSC-CZ plans for physical sciences</vt:lpstr>
      <vt:lpstr>EOSC</vt:lpstr>
      <vt:lpstr>EOSC</vt:lpstr>
      <vt:lpstr>EOSC CZ</vt:lpstr>
      <vt:lpstr>National Repository Platform</vt:lpstr>
      <vt:lpstr>Scientific clusters</vt:lpstr>
      <vt:lpstr>Physics cluster</vt:lpstr>
      <vt:lpstr>Examples from Physics cluster</vt:lpstr>
      <vt:lpstr>Examples from Physics cluster</vt:lpstr>
      <vt:lpstr>Examples from Physics cluster</vt:lpstr>
      <vt:lpstr>CERN</vt:lpstr>
      <vt:lpstr>Opportunities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Vošická Jitka</dc:creator>
  <cp:lastModifiedBy>Jiri Chudoba</cp:lastModifiedBy>
  <cp:revision>23</cp:revision>
  <dcterms:created xsi:type="dcterms:W3CDTF">2022-05-06T09:56:39Z</dcterms:created>
  <dcterms:modified xsi:type="dcterms:W3CDTF">2023-05-07T17:32:17Z</dcterms:modified>
</cp:coreProperties>
</file>