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7" r:id="rId2"/>
  </p:sldIdLst>
  <p:sldSz cx="30279975" cy="4280535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19" autoAdjust="0"/>
    <p:restoredTop sz="94660"/>
  </p:normalViewPr>
  <p:slideViewPr>
    <p:cSldViewPr snapToGrid="0">
      <p:cViewPr>
        <p:scale>
          <a:sx n="100" d="100"/>
          <a:sy n="100" d="100"/>
        </p:scale>
        <p:origin x="2616" y="3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7005416"/>
            <a:ext cx="25737979" cy="14902603"/>
          </a:xfrm>
        </p:spPr>
        <p:txBody>
          <a:bodyPr anchor="b"/>
          <a:lstStyle>
            <a:lvl1pPr algn="ctr">
              <a:defRPr sz="4244"/>
            </a:lvl1pPr>
          </a:lstStyle>
          <a:p>
            <a:r>
              <a:rPr lang="en-US" dirty="0"/>
              <a:t>Click to edit Master title style</a:t>
            </a:r>
          </a:p>
        </p:txBody>
      </p:sp>
      <p:sp>
        <p:nvSpPr>
          <p:cNvPr id="3" name="Subtitle 2"/>
          <p:cNvSpPr>
            <a:spLocks noGrp="1"/>
          </p:cNvSpPr>
          <p:nvPr>
            <p:ph type="subTitle" idx="1"/>
          </p:nvPr>
        </p:nvSpPr>
        <p:spPr>
          <a:xfrm>
            <a:off x="3784997" y="22482721"/>
            <a:ext cx="22709981" cy="10334714"/>
          </a:xfrm>
        </p:spPr>
        <p:txBody>
          <a:bodyPr/>
          <a:lstStyle>
            <a:lvl1pPr marL="0" indent="0" algn="ctr">
              <a:buNone/>
              <a:defRPr sz="1698"/>
            </a:lvl1pPr>
            <a:lvl2pPr marL="323423" indent="0" algn="ctr">
              <a:buNone/>
              <a:defRPr sz="1415"/>
            </a:lvl2pPr>
            <a:lvl3pPr marL="646847" indent="0" algn="ctr">
              <a:buNone/>
              <a:defRPr sz="1273"/>
            </a:lvl3pPr>
            <a:lvl4pPr marL="970270" indent="0" algn="ctr">
              <a:buNone/>
              <a:defRPr sz="1132"/>
            </a:lvl4pPr>
            <a:lvl5pPr marL="1293693" indent="0" algn="ctr">
              <a:buNone/>
              <a:defRPr sz="1132"/>
            </a:lvl5pPr>
            <a:lvl6pPr marL="1617116" indent="0" algn="ctr">
              <a:buNone/>
              <a:defRPr sz="1132"/>
            </a:lvl6pPr>
            <a:lvl7pPr marL="1940540" indent="0" algn="ctr">
              <a:buNone/>
              <a:defRPr sz="1132"/>
            </a:lvl7pPr>
            <a:lvl8pPr marL="2263963" indent="0" algn="ctr">
              <a:buNone/>
              <a:defRPr sz="1132"/>
            </a:lvl8pPr>
            <a:lvl9pPr marL="2587386" indent="0" algn="ctr">
              <a:buNone/>
              <a:defRPr sz="1132"/>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4878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0804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9109" y="2278988"/>
            <a:ext cx="6529120" cy="36275556"/>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081750" y="2278988"/>
            <a:ext cx="19208859" cy="362755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47227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8170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979" y="10671624"/>
            <a:ext cx="26116478" cy="17805833"/>
          </a:xfrm>
        </p:spPr>
        <p:txBody>
          <a:bodyPr anchor="b"/>
          <a:lstStyle>
            <a:lvl1pPr>
              <a:defRPr sz="4244"/>
            </a:lvl1pPr>
          </a:lstStyle>
          <a:p>
            <a:r>
              <a:rPr lang="en-US" dirty="0"/>
              <a:t>Click to edit Master title style</a:t>
            </a:r>
          </a:p>
        </p:txBody>
      </p:sp>
      <p:sp>
        <p:nvSpPr>
          <p:cNvPr id="3" name="Text Placeholder 2"/>
          <p:cNvSpPr>
            <a:spLocks noGrp="1"/>
          </p:cNvSpPr>
          <p:nvPr>
            <p:ph type="body" idx="1"/>
          </p:nvPr>
        </p:nvSpPr>
        <p:spPr>
          <a:xfrm>
            <a:off x="2065979" y="28645908"/>
            <a:ext cx="26116478" cy="9363667"/>
          </a:xfrm>
        </p:spPr>
        <p:txBody>
          <a:bodyPr/>
          <a:lstStyle>
            <a:lvl1pPr marL="0" indent="0">
              <a:buNone/>
              <a:defRPr sz="1698">
                <a:solidFill>
                  <a:schemeClr val="tx1"/>
                </a:solidFill>
              </a:defRPr>
            </a:lvl1pPr>
            <a:lvl2pPr marL="323423" indent="0">
              <a:buNone/>
              <a:defRPr sz="1415">
                <a:solidFill>
                  <a:schemeClr val="tx1">
                    <a:tint val="75000"/>
                  </a:schemeClr>
                </a:solidFill>
              </a:defRPr>
            </a:lvl2pPr>
            <a:lvl3pPr marL="646847" indent="0">
              <a:buNone/>
              <a:defRPr sz="1273">
                <a:solidFill>
                  <a:schemeClr val="tx1">
                    <a:tint val="75000"/>
                  </a:schemeClr>
                </a:solidFill>
              </a:defRPr>
            </a:lvl3pPr>
            <a:lvl4pPr marL="970270" indent="0">
              <a:buNone/>
              <a:defRPr sz="1132">
                <a:solidFill>
                  <a:schemeClr val="tx1">
                    <a:tint val="75000"/>
                  </a:schemeClr>
                </a:solidFill>
              </a:defRPr>
            </a:lvl4pPr>
            <a:lvl5pPr marL="1293693" indent="0">
              <a:buNone/>
              <a:defRPr sz="1132">
                <a:solidFill>
                  <a:schemeClr val="tx1">
                    <a:tint val="75000"/>
                  </a:schemeClr>
                </a:solidFill>
              </a:defRPr>
            </a:lvl5pPr>
            <a:lvl6pPr marL="1617116" indent="0">
              <a:buNone/>
              <a:defRPr sz="1132">
                <a:solidFill>
                  <a:schemeClr val="tx1">
                    <a:tint val="75000"/>
                  </a:schemeClr>
                </a:solidFill>
              </a:defRPr>
            </a:lvl6pPr>
            <a:lvl7pPr marL="1940540" indent="0">
              <a:buNone/>
              <a:defRPr sz="1132">
                <a:solidFill>
                  <a:schemeClr val="tx1">
                    <a:tint val="75000"/>
                  </a:schemeClr>
                </a:solidFill>
              </a:defRPr>
            </a:lvl7pPr>
            <a:lvl8pPr marL="2263963" indent="0">
              <a:buNone/>
              <a:defRPr sz="1132">
                <a:solidFill>
                  <a:schemeClr val="tx1">
                    <a:tint val="75000"/>
                  </a:schemeClr>
                </a:solidFill>
              </a:defRPr>
            </a:lvl8pPr>
            <a:lvl9pPr marL="2587386" indent="0">
              <a:buNone/>
              <a:defRPr sz="1132">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1912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081748" y="11394943"/>
            <a:ext cx="12868989" cy="27159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5329238" y="11394943"/>
            <a:ext cx="12868989" cy="27159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2457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692" y="2278998"/>
            <a:ext cx="26116478" cy="8273722"/>
          </a:xfrm>
        </p:spPr>
        <p:txBody>
          <a:bodyPr/>
          <a:lstStyle/>
          <a:p>
            <a:r>
              <a:rPr lang="en-US" dirty="0"/>
              <a:t>Click to edit Master title style</a:t>
            </a:r>
          </a:p>
        </p:txBody>
      </p:sp>
      <p:sp>
        <p:nvSpPr>
          <p:cNvPr id="3" name="Text Placeholder 2"/>
          <p:cNvSpPr>
            <a:spLocks noGrp="1"/>
          </p:cNvSpPr>
          <p:nvPr>
            <p:ph type="body" idx="1"/>
          </p:nvPr>
        </p:nvSpPr>
        <p:spPr>
          <a:xfrm>
            <a:off x="2085695" y="10493259"/>
            <a:ext cx="12809847" cy="5142584"/>
          </a:xfrm>
        </p:spPr>
        <p:txBody>
          <a:bodyPr anchor="b"/>
          <a:lstStyle>
            <a:lvl1pPr marL="0" indent="0">
              <a:buNone/>
              <a:defRPr sz="1698" b="1"/>
            </a:lvl1pPr>
            <a:lvl2pPr marL="323423" indent="0">
              <a:buNone/>
              <a:defRPr sz="1415" b="1"/>
            </a:lvl2pPr>
            <a:lvl3pPr marL="646847" indent="0">
              <a:buNone/>
              <a:defRPr sz="1273" b="1"/>
            </a:lvl3pPr>
            <a:lvl4pPr marL="970270" indent="0">
              <a:buNone/>
              <a:defRPr sz="1132" b="1"/>
            </a:lvl4pPr>
            <a:lvl5pPr marL="1293693" indent="0">
              <a:buNone/>
              <a:defRPr sz="1132" b="1"/>
            </a:lvl5pPr>
            <a:lvl6pPr marL="1617116" indent="0">
              <a:buNone/>
              <a:defRPr sz="1132" b="1"/>
            </a:lvl6pPr>
            <a:lvl7pPr marL="1940540" indent="0">
              <a:buNone/>
              <a:defRPr sz="1132" b="1"/>
            </a:lvl7pPr>
            <a:lvl8pPr marL="2263963" indent="0">
              <a:buNone/>
              <a:defRPr sz="1132" b="1"/>
            </a:lvl8pPr>
            <a:lvl9pPr marL="2587386" indent="0">
              <a:buNone/>
              <a:defRPr sz="1132" b="1"/>
            </a:lvl9pPr>
          </a:lstStyle>
          <a:p>
            <a:pPr lvl="0"/>
            <a:r>
              <a:rPr lang="en-US" dirty="0"/>
              <a:t>Click to edit Master text styles</a:t>
            </a:r>
          </a:p>
        </p:txBody>
      </p:sp>
      <p:sp>
        <p:nvSpPr>
          <p:cNvPr id="4" name="Content Placeholder 3"/>
          <p:cNvSpPr>
            <a:spLocks noGrp="1"/>
          </p:cNvSpPr>
          <p:nvPr>
            <p:ph sz="half" idx="2"/>
          </p:nvPr>
        </p:nvSpPr>
        <p:spPr>
          <a:xfrm>
            <a:off x="2085695" y="15635843"/>
            <a:ext cx="12809847" cy="229979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15329239" y="10493259"/>
            <a:ext cx="12872933" cy="5142584"/>
          </a:xfrm>
        </p:spPr>
        <p:txBody>
          <a:bodyPr anchor="b"/>
          <a:lstStyle>
            <a:lvl1pPr marL="0" indent="0">
              <a:buNone/>
              <a:defRPr sz="1698" b="1"/>
            </a:lvl1pPr>
            <a:lvl2pPr marL="323423" indent="0">
              <a:buNone/>
              <a:defRPr sz="1415" b="1"/>
            </a:lvl2pPr>
            <a:lvl3pPr marL="646847" indent="0">
              <a:buNone/>
              <a:defRPr sz="1273" b="1"/>
            </a:lvl3pPr>
            <a:lvl4pPr marL="970270" indent="0">
              <a:buNone/>
              <a:defRPr sz="1132" b="1"/>
            </a:lvl4pPr>
            <a:lvl5pPr marL="1293693" indent="0">
              <a:buNone/>
              <a:defRPr sz="1132" b="1"/>
            </a:lvl5pPr>
            <a:lvl6pPr marL="1617116" indent="0">
              <a:buNone/>
              <a:defRPr sz="1132" b="1"/>
            </a:lvl6pPr>
            <a:lvl7pPr marL="1940540" indent="0">
              <a:buNone/>
              <a:defRPr sz="1132" b="1"/>
            </a:lvl7pPr>
            <a:lvl8pPr marL="2263963" indent="0">
              <a:buNone/>
              <a:defRPr sz="1132" b="1"/>
            </a:lvl8pPr>
            <a:lvl9pPr marL="2587386" indent="0">
              <a:buNone/>
              <a:defRPr sz="1132" b="1"/>
            </a:lvl9pPr>
          </a:lstStyle>
          <a:p>
            <a:pPr lvl="0"/>
            <a:r>
              <a:rPr lang="en-US" dirty="0"/>
              <a:t>Click to edit Master text styles</a:t>
            </a:r>
          </a:p>
        </p:txBody>
      </p:sp>
      <p:sp>
        <p:nvSpPr>
          <p:cNvPr id="6" name="Content Placeholder 5"/>
          <p:cNvSpPr>
            <a:spLocks noGrp="1"/>
          </p:cNvSpPr>
          <p:nvPr>
            <p:ph sz="quarter" idx="4"/>
          </p:nvPr>
        </p:nvSpPr>
        <p:spPr>
          <a:xfrm>
            <a:off x="15329239" y="15635843"/>
            <a:ext cx="12872933" cy="229979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66065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2042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1065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692" y="2853690"/>
            <a:ext cx="9766080" cy="9987915"/>
          </a:xfrm>
        </p:spPr>
        <p:txBody>
          <a:bodyPr anchor="b"/>
          <a:lstStyle>
            <a:lvl1pPr>
              <a:defRPr sz="2264"/>
            </a:lvl1pPr>
          </a:lstStyle>
          <a:p>
            <a:r>
              <a:rPr lang="en-US" dirty="0"/>
              <a:t>Click to edit Master title style</a:t>
            </a:r>
          </a:p>
        </p:txBody>
      </p:sp>
      <p:sp>
        <p:nvSpPr>
          <p:cNvPr id="3" name="Content Placeholder 2"/>
          <p:cNvSpPr>
            <a:spLocks noGrp="1"/>
          </p:cNvSpPr>
          <p:nvPr>
            <p:ph idx="1"/>
          </p:nvPr>
        </p:nvSpPr>
        <p:spPr>
          <a:xfrm>
            <a:off x="12872933" y="6163187"/>
            <a:ext cx="15329237" cy="30419543"/>
          </a:xfrm>
        </p:spPr>
        <p:txBody>
          <a:bodyPr/>
          <a:lstStyle>
            <a:lvl1pPr>
              <a:defRPr sz="2264"/>
            </a:lvl1pPr>
            <a:lvl2pPr>
              <a:defRPr sz="1981"/>
            </a:lvl2pPr>
            <a:lvl3pPr>
              <a:defRPr sz="1698"/>
            </a:lvl3pPr>
            <a:lvl4pPr>
              <a:defRPr sz="1415"/>
            </a:lvl4pPr>
            <a:lvl5pPr>
              <a:defRPr sz="1415"/>
            </a:lvl5pPr>
            <a:lvl6pPr>
              <a:defRPr sz="1415"/>
            </a:lvl6pPr>
            <a:lvl7pPr>
              <a:defRPr sz="1415"/>
            </a:lvl7pPr>
            <a:lvl8pPr>
              <a:defRPr sz="1415"/>
            </a:lvl8pPr>
            <a:lvl9pPr>
              <a:defRPr sz="1415"/>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085692" y="12841605"/>
            <a:ext cx="9766080" cy="23790662"/>
          </a:xfrm>
        </p:spPr>
        <p:txBody>
          <a:bodyPr/>
          <a:lstStyle>
            <a:lvl1pPr marL="0" indent="0">
              <a:buNone/>
              <a:defRPr sz="1132"/>
            </a:lvl1pPr>
            <a:lvl2pPr marL="323423" indent="0">
              <a:buNone/>
              <a:defRPr sz="990"/>
            </a:lvl2pPr>
            <a:lvl3pPr marL="646847" indent="0">
              <a:buNone/>
              <a:defRPr sz="849"/>
            </a:lvl3pPr>
            <a:lvl4pPr marL="970270" indent="0">
              <a:buNone/>
              <a:defRPr sz="707"/>
            </a:lvl4pPr>
            <a:lvl5pPr marL="1293693" indent="0">
              <a:buNone/>
              <a:defRPr sz="707"/>
            </a:lvl5pPr>
            <a:lvl6pPr marL="1617116" indent="0">
              <a:buNone/>
              <a:defRPr sz="707"/>
            </a:lvl6pPr>
            <a:lvl7pPr marL="1940540" indent="0">
              <a:buNone/>
              <a:defRPr sz="707"/>
            </a:lvl7pPr>
            <a:lvl8pPr marL="2263963" indent="0">
              <a:buNone/>
              <a:defRPr sz="707"/>
            </a:lvl8pPr>
            <a:lvl9pPr marL="2587386" indent="0">
              <a:buNone/>
              <a:defRPr sz="707"/>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3227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692" y="2853690"/>
            <a:ext cx="9766080" cy="9987915"/>
          </a:xfrm>
        </p:spPr>
        <p:txBody>
          <a:bodyPr anchor="b"/>
          <a:lstStyle>
            <a:lvl1pPr>
              <a:defRPr sz="2264"/>
            </a:lvl1pPr>
          </a:lstStyle>
          <a:p>
            <a:r>
              <a:rPr lang="en-US" dirty="0"/>
              <a:t>Click to edit Master title style</a:t>
            </a:r>
          </a:p>
        </p:txBody>
      </p:sp>
      <p:sp>
        <p:nvSpPr>
          <p:cNvPr id="3" name="Picture Placeholder 2"/>
          <p:cNvSpPr>
            <a:spLocks noGrp="1" noChangeAspect="1"/>
          </p:cNvSpPr>
          <p:nvPr>
            <p:ph type="pic" idx="1"/>
          </p:nvPr>
        </p:nvSpPr>
        <p:spPr>
          <a:xfrm>
            <a:off x="12872933" y="6163187"/>
            <a:ext cx="15329237" cy="30419543"/>
          </a:xfrm>
        </p:spPr>
        <p:txBody>
          <a:bodyPr anchor="t"/>
          <a:lstStyle>
            <a:lvl1pPr marL="0" indent="0">
              <a:buNone/>
              <a:defRPr sz="2264"/>
            </a:lvl1pPr>
            <a:lvl2pPr marL="323423" indent="0">
              <a:buNone/>
              <a:defRPr sz="1981"/>
            </a:lvl2pPr>
            <a:lvl3pPr marL="646847" indent="0">
              <a:buNone/>
              <a:defRPr sz="1698"/>
            </a:lvl3pPr>
            <a:lvl4pPr marL="970270" indent="0">
              <a:buNone/>
              <a:defRPr sz="1415"/>
            </a:lvl4pPr>
            <a:lvl5pPr marL="1293693" indent="0">
              <a:buNone/>
              <a:defRPr sz="1415"/>
            </a:lvl5pPr>
            <a:lvl6pPr marL="1617116" indent="0">
              <a:buNone/>
              <a:defRPr sz="1415"/>
            </a:lvl6pPr>
            <a:lvl7pPr marL="1940540" indent="0">
              <a:buNone/>
              <a:defRPr sz="1415"/>
            </a:lvl7pPr>
            <a:lvl8pPr marL="2263963" indent="0">
              <a:buNone/>
              <a:defRPr sz="1415"/>
            </a:lvl8pPr>
            <a:lvl9pPr marL="2587386" indent="0">
              <a:buNone/>
              <a:defRPr sz="1415"/>
            </a:lvl9pPr>
          </a:lstStyle>
          <a:p>
            <a:endParaRPr lang="en-US" dirty="0"/>
          </a:p>
        </p:txBody>
      </p:sp>
      <p:sp>
        <p:nvSpPr>
          <p:cNvPr id="4" name="Text Placeholder 3"/>
          <p:cNvSpPr>
            <a:spLocks noGrp="1"/>
          </p:cNvSpPr>
          <p:nvPr>
            <p:ph type="body" sz="half" idx="2"/>
          </p:nvPr>
        </p:nvSpPr>
        <p:spPr>
          <a:xfrm>
            <a:off x="2085692" y="12841605"/>
            <a:ext cx="9766080" cy="23790662"/>
          </a:xfrm>
        </p:spPr>
        <p:txBody>
          <a:bodyPr/>
          <a:lstStyle>
            <a:lvl1pPr marL="0" indent="0">
              <a:buNone/>
              <a:defRPr sz="1132"/>
            </a:lvl1pPr>
            <a:lvl2pPr marL="323423" indent="0">
              <a:buNone/>
              <a:defRPr sz="990"/>
            </a:lvl2pPr>
            <a:lvl3pPr marL="646847" indent="0">
              <a:buNone/>
              <a:defRPr sz="849"/>
            </a:lvl3pPr>
            <a:lvl4pPr marL="970270" indent="0">
              <a:buNone/>
              <a:defRPr sz="707"/>
            </a:lvl4pPr>
            <a:lvl5pPr marL="1293693" indent="0">
              <a:buNone/>
              <a:defRPr sz="707"/>
            </a:lvl5pPr>
            <a:lvl6pPr marL="1617116" indent="0">
              <a:buNone/>
              <a:defRPr sz="707"/>
            </a:lvl6pPr>
            <a:lvl7pPr marL="1940540" indent="0">
              <a:buNone/>
              <a:defRPr sz="707"/>
            </a:lvl7pPr>
            <a:lvl8pPr marL="2263963" indent="0">
              <a:buNone/>
              <a:defRPr sz="707"/>
            </a:lvl8pPr>
            <a:lvl9pPr marL="2587386" indent="0">
              <a:buNone/>
              <a:defRPr sz="707"/>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49669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749" y="2278998"/>
            <a:ext cx="26116478" cy="827372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081749" y="11394943"/>
            <a:ext cx="26116478" cy="271596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081748" y="39674227"/>
            <a:ext cx="6812994" cy="2278989"/>
          </a:xfrm>
          <a:prstGeom prst="rect">
            <a:avLst/>
          </a:prstGeom>
        </p:spPr>
        <p:txBody>
          <a:bodyPr vert="horz" lIns="91440" tIns="45720" rIns="91440" bIns="45720" rtlCol="0" anchor="ctr"/>
          <a:lstStyle>
            <a:lvl1pPr algn="l">
              <a:defRPr sz="849">
                <a:solidFill>
                  <a:schemeClr val="tx1">
                    <a:tint val="75000"/>
                  </a:schemeClr>
                </a:solidFill>
              </a:defRPr>
            </a:lvl1pPr>
          </a:lstStyle>
          <a:p>
            <a:fld id="{C764DE79-268F-4C1A-8933-263129D2AF90}" type="datetimeFigureOut">
              <a:rPr lang="en-US" dirty="0"/>
              <a:t>4/30/23</a:t>
            </a:fld>
            <a:endParaRPr lang="en-US" dirty="0"/>
          </a:p>
        </p:txBody>
      </p:sp>
      <p:sp>
        <p:nvSpPr>
          <p:cNvPr id="5" name="Footer Placeholder 4"/>
          <p:cNvSpPr>
            <a:spLocks noGrp="1"/>
          </p:cNvSpPr>
          <p:nvPr>
            <p:ph type="ftr" sz="quarter" idx="3"/>
          </p:nvPr>
        </p:nvSpPr>
        <p:spPr>
          <a:xfrm>
            <a:off x="10030242" y="39674227"/>
            <a:ext cx="10219492" cy="2278989"/>
          </a:xfrm>
          <a:prstGeom prst="rect">
            <a:avLst/>
          </a:prstGeom>
        </p:spPr>
        <p:txBody>
          <a:bodyPr vert="horz" lIns="91440" tIns="45720" rIns="91440" bIns="45720" rtlCol="0" anchor="ctr"/>
          <a:lstStyle>
            <a:lvl1pPr algn="ctr">
              <a:defRPr sz="84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85233" y="39674227"/>
            <a:ext cx="6812994" cy="2278989"/>
          </a:xfrm>
          <a:prstGeom prst="rect">
            <a:avLst/>
          </a:prstGeom>
        </p:spPr>
        <p:txBody>
          <a:bodyPr vert="horz" lIns="91440" tIns="45720" rIns="91440" bIns="45720" rtlCol="0" anchor="ctr"/>
          <a:lstStyle>
            <a:lvl1pPr algn="r">
              <a:defRPr sz="849">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646115936"/>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20000"/>
                <a:lumOff val="8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C7C736-8718-574F-D502-78C1314460CD}"/>
              </a:ext>
            </a:extLst>
          </p:cNvPr>
          <p:cNvSpPr>
            <a:spLocks noGrp="1"/>
          </p:cNvSpPr>
          <p:nvPr/>
        </p:nvSpPr>
        <p:spPr>
          <a:xfrm>
            <a:off x="7793432" y="663211"/>
            <a:ext cx="17564569" cy="2569699"/>
          </a:xfrm>
          <a:prstGeom prst="rect">
            <a:avLst/>
          </a:prstGeom>
        </p:spPr>
        <p:txBody>
          <a:bodyPr vert="horz" lIns="0" tIns="0" rIns="0" bIns="0" rtlCol="0" anchor="ctr">
            <a:noAutofit/>
          </a:bodyPr>
          <a:lstStyle>
            <a:lvl1pPr algn="r" defTabSz="914400" rtl="0" eaLnBrk="1" latinLnBrk="0" hangingPunct="1">
              <a:lnSpc>
                <a:spcPct val="90000"/>
              </a:lnSpc>
              <a:spcBef>
                <a:spcPct val="0"/>
              </a:spcBef>
              <a:buNone/>
              <a:defRPr sz="9530" kern="1200">
                <a:solidFill>
                  <a:schemeClr val="bg1"/>
                </a:solidFill>
                <a:latin typeface="+mj-lt"/>
                <a:ea typeface="+mj-ea"/>
                <a:cs typeface="+mj-cs"/>
              </a:defRPr>
            </a:lvl1pPr>
          </a:lstStyle>
          <a:p>
            <a:pPr algn="ctr"/>
            <a:r>
              <a:rPr lang="en-US" sz="7600" b="1" dirty="0">
                <a:solidFill>
                  <a:srgbClr val="FF0000"/>
                </a:solidFill>
                <a:ea typeface="Tahoma"/>
                <a:cs typeface="Tahoma"/>
              </a:rPr>
              <a:t>   </a:t>
            </a:r>
            <a:r>
              <a:rPr lang="en-US" sz="7600" b="1" dirty="0">
                <a:solidFill>
                  <a:srgbClr val="FF0000"/>
                </a:solidFill>
                <a:ea typeface="+mj-lt"/>
                <a:cs typeface="+mj-lt"/>
              </a:rPr>
              <a:t>Automatic Monitoring of</a:t>
            </a:r>
            <a:br>
              <a:rPr lang="en-US" sz="7600" b="1" dirty="0">
                <a:solidFill>
                  <a:srgbClr val="FF0000"/>
                </a:solidFill>
                <a:ea typeface="+mj-lt"/>
                <a:cs typeface="+mj-lt"/>
              </a:rPr>
            </a:br>
            <a:r>
              <a:rPr lang="en-US" sz="7600" b="1" dirty="0">
                <a:solidFill>
                  <a:srgbClr val="FF0000"/>
                </a:solidFill>
                <a:ea typeface="+mj-lt"/>
                <a:cs typeface="+mj-lt"/>
              </a:rPr>
              <a:t>Large Scale Computing Infrastructure</a:t>
            </a:r>
            <a:r>
              <a:rPr lang="en-US" sz="7600" b="1" dirty="0">
                <a:solidFill>
                  <a:srgbClr val="FF0000"/>
                </a:solidFill>
                <a:ea typeface="Tahoma"/>
                <a:cs typeface="Tahoma"/>
              </a:rPr>
              <a:t>  </a:t>
            </a:r>
            <a:endParaRPr lang="en-US" sz="7600" dirty="0">
              <a:solidFill>
                <a:srgbClr val="FF0000"/>
              </a:solidFill>
            </a:endParaRPr>
          </a:p>
        </p:txBody>
      </p:sp>
      <p:sp>
        <p:nvSpPr>
          <p:cNvPr id="6" name="Text Placeholder 19">
            <a:extLst>
              <a:ext uri="{FF2B5EF4-FFF2-40B4-BE49-F238E27FC236}">
                <a16:creationId xmlns:a16="http://schemas.microsoft.com/office/drawing/2014/main" id="{B58CB5BA-F635-C1C1-A670-006F59DF6A72}"/>
              </a:ext>
            </a:extLst>
          </p:cNvPr>
          <p:cNvSpPr txBox="1">
            <a:spLocks/>
          </p:cNvSpPr>
          <p:nvPr/>
        </p:nvSpPr>
        <p:spPr>
          <a:xfrm>
            <a:off x="6984793" y="3045833"/>
            <a:ext cx="19041175" cy="1897309"/>
          </a:xfrm>
          <a:prstGeom prst="rect">
            <a:avLst/>
          </a:prstGeom>
          <a:noFill/>
        </p:spPr>
        <p:txBody>
          <a:bodyPr lIns="0" tIns="0" rIns="0" bIns="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Bef>
                <a:spcPts val="0"/>
              </a:spcBef>
            </a:pPr>
            <a:r>
              <a:rPr lang="en-US" sz="4800" b="1" dirty="0">
                <a:solidFill>
                  <a:srgbClr val="0070C0"/>
                </a:solidFill>
                <a:latin typeface="Corbel"/>
                <a:ea typeface="Tahoma"/>
                <a:cs typeface="Tahoma"/>
              </a:rPr>
              <a:t>Dimitri Bourilkov</a:t>
            </a:r>
            <a:r>
              <a:rPr lang="en-US" sz="4800" b="1" baseline="30000" dirty="0">
                <a:solidFill>
                  <a:srgbClr val="0070C0"/>
                </a:solidFill>
                <a:latin typeface="Corbel"/>
                <a:ea typeface="Tahoma"/>
                <a:cs typeface="Tahoma"/>
              </a:rPr>
              <a:t>1</a:t>
            </a:r>
            <a:r>
              <a:rPr lang="en-US" sz="4800" b="1" dirty="0">
                <a:solidFill>
                  <a:srgbClr val="0070C0"/>
                </a:solidFill>
                <a:latin typeface="Corbel"/>
                <a:ea typeface="Tahoma"/>
                <a:cs typeface="Tahoma"/>
              </a:rPr>
              <a:t> and </a:t>
            </a:r>
            <a:r>
              <a:rPr lang="en-US" sz="4800" b="1" err="1">
                <a:solidFill>
                  <a:srgbClr val="0070C0"/>
                </a:solidFill>
                <a:latin typeface="Corbel"/>
                <a:ea typeface="Tahoma"/>
                <a:cs typeface="Tahoma"/>
              </a:rPr>
              <a:t>Bockjoo</a:t>
            </a:r>
            <a:r>
              <a:rPr lang="en-US" sz="4800" b="1" dirty="0">
                <a:solidFill>
                  <a:srgbClr val="0070C0"/>
                </a:solidFill>
                <a:latin typeface="Corbel"/>
                <a:ea typeface="Tahoma"/>
                <a:cs typeface="Tahoma"/>
              </a:rPr>
              <a:t> Kim</a:t>
            </a:r>
            <a:r>
              <a:rPr lang="en-US" sz="4800" b="1" baseline="30000" dirty="0">
                <a:solidFill>
                  <a:srgbClr val="0070C0"/>
                </a:solidFill>
                <a:latin typeface="Corbel"/>
                <a:ea typeface="Tahoma"/>
                <a:cs typeface="Tahoma"/>
              </a:rPr>
              <a:t>1 </a:t>
            </a:r>
            <a:r>
              <a:rPr lang="bg-BG" sz="4800" b="1" baseline="30000" dirty="0">
                <a:solidFill>
                  <a:schemeClr val="accent5">
                    <a:lumMod val="60000"/>
                    <a:lumOff val="40000"/>
                  </a:schemeClr>
                </a:solidFill>
                <a:latin typeface="Corbel"/>
                <a:ea typeface="Tahoma"/>
                <a:cs typeface="Tahoma"/>
              </a:rPr>
              <a:t> </a:t>
            </a:r>
            <a:r>
              <a:rPr lang="bg-BG" sz="4800" b="1" dirty="0">
                <a:solidFill>
                  <a:srgbClr val="C00000"/>
                </a:solidFill>
                <a:latin typeface="Corbel"/>
                <a:ea typeface="Tahoma"/>
                <a:cs typeface="Tahoma"/>
              </a:rPr>
              <a:t>о</a:t>
            </a:r>
            <a:r>
              <a:rPr lang="en-US" sz="4800" b="1" dirty="0">
                <a:solidFill>
                  <a:srgbClr val="C00000"/>
                </a:solidFill>
                <a:latin typeface="Corbel"/>
                <a:ea typeface="Tahoma"/>
                <a:cs typeface="Tahoma"/>
              </a:rPr>
              <a:t>n behalf of the CMS Collaboration</a:t>
            </a:r>
            <a:br>
              <a:rPr lang="en-US" sz="4800" b="1" dirty="0">
                <a:latin typeface="Corbel"/>
                <a:ea typeface="Tahoma"/>
                <a:cs typeface="Tahoma"/>
              </a:rPr>
            </a:br>
            <a:r>
              <a:rPr lang="en-US" sz="4800" b="1" baseline="30000" dirty="0">
                <a:solidFill>
                  <a:srgbClr val="0070C0"/>
                </a:solidFill>
                <a:latin typeface="Corbel"/>
                <a:ea typeface="Tahoma"/>
                <a:cs typeface="Tahoma"/>
              </a:rPr>
              <a:t>1 </a:t>
            </a:r>
            <a:r>
              <a:rPr lang="en-US" sz="4800" b="1" dirty="0">
                <a:solidFill>
                  <a:srgbClr val="0070C0"/>
                </a:solidFill>
                <a:latin typeface="Corbel"/>
                <a:ea typeface="Tahoma"/>
                <a:cs typeface="Tahoma"/>
              </a:rPr>
              <a:t>University of Florida</a:t>
            </a:r>
            <a:endParaRPr lang="bg-BG" sz="4800" b="1" dirty="0">
              <a:solidFill>
                <a:srgbClr val="0070C0"/>
              </a:solidFill>
              <a:latin typeface="Corbel"/>
              <a:ea typeface="Tahoma"/>
              <a:cs typeface="Tahoma"/>
            </a:endParaRPr>
          </a:p>
        </p:txBody>
      </p:sp>
      <p:sp>
        <p:nvSpPr>
          <p:cNvPr id="7" name="Title 2">
            <a:extLst>
              <a:ext uri="{FF2B5EF4-FFF2-40B4-BE49-F238E27FC236}">
                <a16:creationId xmlns:a16="http://schemas.microsoft.com/office/drawing/2014/main" id="{863CA9FC-4CF9-449A-A33C-31589E6311DA}"/>
              </a:ext>
            </a:extLst>
          </p:cNvPr>
          <p:cNvSpPr>
            <a:spLocks noGrp="1"/>
          </p:cNvSpPr>
          <p:nvPr/>
        </p:nvSpPr>
        <p:spPr>
          <a:xfrm>
            <a:off x="3901854" y="4761817"/>
            <a:ext cx="5605544" cy="1526515"/>
          </a:xfrm>
          <a:prstGeom prst="rect">
            <a:avLst/>
          </a:prstGeom>
        </p:spPr>
        <p:txBody>
          <a:bodyPr vert="horz" lIns="0" tIns="0" rIns="0" bIns="0" rtlCol="0" anchor="ctr">
            <a:noAutofit/>
          </a:bodyPr>
          <a:lstStyle>
            <a:lvl1pPr algn="r" defTabSz="914400" rtl="0" eaLnBrk="1" latinLnBrk="0" hangingPunct="1">
              <a:lnSpc>
                <a:spcPct val="90000"/>
              </a:lnSpc>
              <a:spcBef>
                <a:spcPct val="0"/>
              </a:spcBef>
              <a:buNone/>
              <a:defRPr sz="9530" kern="1200">
                <a:solidFill>
                  <a:schemeClr val="bg1"/>
                </a:solidFill>
                <a:latin typeface="+mj-lt"/>
                <a:ea typeface="+mj-ea"/>
                <a:cs typeface="+mj-cs"/>
              </a:defRPr>
            </a:lvl1pPr>
          </a:lstStyle>
          <a:p>
            <a:pPr algn="ctr"/>
            <a:r>
              <a:rPr lang="en-US" sz="7600" b="1" dirty="0">
                <a:solidFill>
                  <a:srgbClr val="FF0000"/>
                </a:solidFill>
                <a:ea typeface="Tahoma"/>
                <a:cs typeface="Tahoma"/>
              </a:rPr>
              <a:t>   </a:t>
            </a:r>
            <a:r>
              <a:rPr lang="en-US" sz="7200" b="1" dirty="0">
                <a:solidFill>
                  <a:srgbClr val="FF0000"/>
                </a:solidFill>
                <a:ea typeface="+mj-lt"/>
                <a:cs typeface="+mj-lt"/>
              </a:rPr>
              <a:t>ABSTRACT</a:t>
            </a:r>
            <a:r>
              <a:rPr lang="en-US" sz="7600" b="1" dirty="0">
                <a:solidFill>
                  <a:srgbClr val="FF0000"/>
                </a:solidFill>
                <a:ea typeface="Tahoma"/>
                <a:cs typeface="Tahoma"/>
              </a:rPr>
              <a:t> </a:t>
            </a:r>
            <a:endParaRPr lang="en-US" sz="7600" dirty="0">
              <a:solidFill>
                <a:srgbClr val="FF0000"/>
              </a:solidFill>
            </a:endParaRPr>
          </a:p>
        </p:txBody>
      </p:sp>
      <p:sp>
        <p:nvSpPr>
          <p:cNvPr id="8" name="Text Placeholder 19">
            <a:extLst>
              <a:ext uri="{FF2B5EF4-FFF2-40B4-BE49-F238E27FC236}">
                <a16:creationId xmlns:a16="http://schemas.microsoft.com/office/drawing/2014/main" id="{3F9514AC-E51A-381D-8DED-1BEE2DFA87D4}"/>
              </a:ext>
            </a:extLst>
          </p:cNvPr>
          <p:cNvSpPr txBox="1">
            <a:spLocks/>
          </p:cNvSpPr>
          <p:nvPr/>
        </p:nvSpPr>
        <p:spPr>
          <a:xfrm>
            <a:off x="715311" y="6201629"/>
            <a:ext cx="14104652" cy="9695769"/>
          </a:xfrm>
          <a:prstGeom prst="rect">
            <a:avLst/>
          </a:prstGeom>
          <a:noFill/>
        </p:spPr>
        <p:txBody>
          <a:bodyPr lIns="0" tIns="0" rIns="0" bIns="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Bef>
                <a:spcPts val="0"/>
              </a:spcBef>
            </a:pPr>
            <a:r>
              <a:rPr lang="en-US" sz="4000" b="1" dirty="0">
                <a:solidFill>
                  <a:srgbClr val="002060"/>
                </a:solidFill>
                <a:ea typeface="+mn-lt"/>
                <a:cs typeface="+mn-lt"/>
              </a:rPr>
              <a:t>Modern large distributed computing systems produce large amounts of monitoring data. For smooth operation of these systems, underperforming or failing components have to be identified preferably automatically.</a:t>
            </a:r>
          </a:p>
          <a:p>
            <a:endParaRPr lang="en-US" sz="800" b="1" dirty="0">
              <a:solidFill>
                <a:srgbClr val="002060"/>
              </a:solidFill>
              <a:ea typeface="+mn-lt"/>
              <a:cs typeface="+mn-lt"/>
            </a:endParaRPr>
          </a:p>
          <a:p>
            <a:pPr>
              <a:spcBef>
                <a:spcPts val="0"/>
              </a:spcBef>
            </a:pPr>
            <a:r>
              <a:rPr lang="en-US" sz="4000" b="1" dirty="0">
                <a:solidFill>
                  <a:srgbClr val="002060"/>
                </a:solidFill>
                <a:ea typeface="+mn-lt"/>
                <a:cs typeface="+mn-lt"/>
              </a:rPr>
              <a:t>We analyzed the file read throughput of the</a:t>
            </a:r>
            <a:r>
              <a:rPr lang="en-US" sz="4000" b="1" dirty="0">
                <a:solidFill>
                  <a:srgbClr val="0070C0"/>
                </a:solidFill>
                <a:ea typeface="+mn-lt"/>
                <a:cs typeface="+mn-lt"/>
              </a:rPr>
              <a:t> </a:t>
            </a:r>
            <a:r>
              <a:rPr lang="en-US" sz="4000" b="1" dirty="0">
                <a:solidFill>
                  <a:srgbClr val="00B050"/>
                </a:solidFill>
                <a:ea typeface="+mn-lt"/>
                <a:cs typeface="+mn-lt"/>
              </a:rPr>
              <a:t>XRootD </a:t>
            </a:r>
            <a:r>
              <a:rPr lang="en-US" sz="4000" b="1" dirty="0">
                <a:solidFill>
                  <a:srgbClr val="002060"/>
                </a:solidFill>
                <a:ea typeface="+mn-lt"/>
                <a:cs typeface="+mn-lt"/>
              </a:rPr>
              <a:t>server by production and analysis jobs collected in the</a:t>
            </a:r>
            <a:r>
              <a:rPr lang="en-US" sz="4000" b="1" dirty="0">
                <a:solidFill>
                  <a:srgbClr val="FFFF00"/>
                </a:solidFill>
                <a:ea typeface="+mn-lt"/>
                <a:cs typeface="+mn-lt"/>
              </a:rPr>
              <a:t> </a:t>
            </a:r>
            <a:r>
              <a:rPr lang="en-US" sz="4000" b="1" dirty="0">
                <a:solidFill>
                  <a:srgbClr val="00B050"/>
                </a:solidFill>
                <a:ea typeface="+mn-lt"/>
                <a:cs typeface="+mn-lt"/>
              </a:rPr>
              <a:t>LHC </a:t>
            </a:r>
            <a:r>
              <a:rPr lang="en-US" sz="4000" b="1" dirty="0">
                <a:solidFill>
                  <a:srgbClr val="002060"/>
                </a:solidFill>
                <a:ea typeface="+mn-lt"/>
                <a:cs typeface="+mn-lt"/>
              </a:rPr>
              <a:t>computing infrastructure.</a:t>
            </a:r>
          </a:p>
          <a:p>
            <a:pPr>
              <a:spcBef>
                <a:spcPts val="0"/>
              </a:spcBef>
            </a:pPr>
            <a:r>
              <a:rPr lang="en-US" sz="4000" b="1" dirty="0">
                <a:solidFill>
                  <a:srgbClr val="002060"/>
                </a:solidFill>
                <a:ea typeface="+mn-lt"/>
                <a:cs typeface="+mn-lt"/>
              </a:rPr>
              <a:t>The harvested monitoring data from the </a:t>
            </a:r>
            <a:r>
              <a:rPr lang="en-US" sz="4000" b="1" dirty="0">
                <a:solidFill>
                  <a:srgbClr val="00B050"/>
                </a:solidFill>
                <a:ea typeface="+mn-lt"/>
                <a:cs typeface="+mn-lt"/>
              </a:rPr>
              <a:t>Elasticsearch database</a:t>
            </a:r>
            <a:r>
              <a:rPr lang="en-US" sz="4000" b="1" dirty="0">
                <a:solidFill>
                  <a:schemeClr val="accent6">
                    <a:lumMod val="20000"/>
                    <a:lumOff val="80000"/>
                  </a:schemeClr>
                </a:solidFill>
                <a:ea typeface="+mn-lt"/>
                <a:cs typeface="+mn-lt"/>
              </a:rPr>
              <a:t>(</a:t>
            </a:r>
            <a:r>
              <a:rPr lang="en-US" sz="4000" b="1" dirty="0">
                <a:solidFill>
                  <a:srgbClr val="00B050"/>
                </a:solidFill>
                <a:ea typeface="+mn-lt"/>
                <a:cs typeface="+mn-lt"/>
              </a:rPr>
              <a:t>ESDB</a:t>
            </a:r>
            <a:r>
              <a:rPr lang="en-US" sz="4000" b="1" dirty="0">
                <a:solidFill>
                  <a:schemeClr val="accent6">
                    <a:lumMod val="20000"/>
                    <a:lumOff val="80000"/>
                  </a:schemeClr>
                </a:solidFill>
                <a:ea typeface="+mn-lt"/>
                <a:cs typeface="+mn-lt"/>
              </a:rPr>
              <a:t>)</a:t>
            </a:r>
            <a:r>
              <a:rPr lang="en-US" sz="4000" b="1" dirty="0">
                <a:solidFill>
                  <a:srgbClr val="FFFF00"/>
                </a:solidFill>
                <a:ea typeface="+mn-lt"/>
                <a:cs typeface="+mn-lt"/>
              </a:rPr>
              <a:t> </a:t>
            </a:r>
            <a:r>
              <a:rPr lang="en-US" sz="4000" b="1" dirty="0">
                <a:solidFill>
                  <a:srgbClr val="002060"/>
                </a:solidFill>
                <a:ea typeface="+mn-lt"/>
                <a:cs typeface="+mn-lt"/>
              </a:rPr>
              <a:t>at </a:t>
            </a:r>
            <a:r>
              <a:rPr lang="en-US" sz="4000" b="1" dirty="0">
                <a:solidFill>
                  <a:srgbClr val="00B050"/>
                </a:solidFill>
                <a:ea typeface="+mn-lt"/>
                <a:cs typeface="+mn-lt"/>
              </a:rPr>
              <a:t>CERN </a:t>
            </a:r>
            <a:r>
              <a:rPr lang="en-US" sz="4000" b="1" dirty="0">
                <a:solidFill>
                  <a:srgbClr val="002060"/>
                </a:solidFill>
                <a:ea typeface="+mn-lt"/>
                <a:cs typeface="+mn-lt"/>
              </a:rPr>
              <a:t>was converted to formats for the ubiquitous </a:t>
            </a:r>
            <a:r>
              <a:rPr lang="en-US" sz="4000" b="1" dirty="0">
                <a:solidFill>
                  <a:srgbClr val="00B050"/>
                </a:solidFill>
                <a:ea typeface="+mn-lt"/>
                <a:cs typeface="+mn-lt"/>
              </a:rPr>
              <a:t>deep machine learning </a:t>
            </a:r>
            <a:r>
              <a:rPr lang="en-US" sz="4000" b="1" dirty="0">
                <a:solidFill>
                  <a:srgbClr val="002060"/>
                </a:solidFill>
                <a:ea typeface="+mn-lt"/>
                <a:cs typeface="+mn-lt"/>
              </a:rPr>
              <a:t>methods.</a:t>
            </a:r>
          </a:p>
          <a:p>
            <a:pPr>
              <a:spcBef>
                <a:spcPts val="0"/>
              </a:spcBef>
            </a:pPr>
            <a:endParaRPr lang="en-US" sz="800" b="1" dirty="0">
              <a:solidFill>
                <a:srgbClr val="FFFF00"/>
              </a:solidFill>
              <a:ea typeface="+mn-lt"/>
              <a:cs typeface="+mn-lt"/>
            </a:endParaRPr>
          </a:p>
          <a:p>
            <a:pPr>
              <a:spcBef>
                <a:spcPts val="0"/>
              </a:spcBef>
            </a:pPr>
            <a:r>
              <a:rPr lang="en-US" sz="4000" b="1" dirty="0">
                <a:solidFill>
                  <a:srgbClr val="002060"/>
                </a:solidFill>
                <a:ea typeface="+mn-lt"/>
                <a:cs typeface="+mn-lt"/>
              </a:rPr>
              <a:t>Based on deep learning techniques, we develop tools for</a:t>
            </a:r>
            <a:r>
              <a:rPr lang="en-US" sz="4000" b="1" dirty="0">
                <a:solidFill>
                  <a:srgbClr val="FFFF00"/>
                </a:solidFill>
                <a:ea typeface="+mn-lt"/>
                <a:cs typeface="+mn-lt"/>
              </a:rPr>
              <a:t> </a:t>
            </a:r>
            <a:r>
              <a:rPr lang="en-US" sz="4000" b="1" dirty="0">
                <a:solidFill>
                  <a:srgbClr val="00B050"/>
                </a:solidFill>
                <a:ea typeface="+mn-lt"/>
                <a:cs typeface="+mn-lt"/>
              </a:rPr>
              <a:t>automatic  and continuous monitoring </a:t>
            </a:r>
            <a:r>
              <a:rPr lang="en-US" sz="4000" b="1" dirty="0">
                <a:solidFill>
                  <a:srgbClr val="002060"/>
                </a:solidFill>
                <a:ea typeface="+mn-lt"/>
                <a:cs typeface="+mn-lt"/>
              </a:rPr>
              <a:t>of the health of</a:t>
            </a:r>
            <a:r>
              <a:rPr lang="en-US" sz="4000" b="1" dirty="0">
                <a:solidFill>
                  <a:srgbClr val="FFFF00"/>
                </a:solidFill>
                <a:ea typeface="+mn-lt"/>
                <a:cs typeface="+mn-lt"/>
              </a:rPr>
              <a:t> </a:t>
            </a:r>
            <a:r>
              <a:rPr lang="en-US" sz="4000" b="1" dirty="0">
                <a:solidFill>
                  <a:srgbClr val="00B050"/>
                </a:solidFill>
                <a:ea typeface="+mn-lt"/>
                <a:cs typeface="+mn-lt"/>
              </a:rPr>
              <a:t>XRootD </a:t>
            </a:r>
            <a:r>
              <a:rPr lang="en-US" sz="4000" b="1" dirty="0">
                <a:solidFill>
                  <a:srgbClr val="002060"/>
                </a:solidFill>
                <a:ea typeface="+mn-lt"/>
                <a:cs typeface="+mn-lt"/>
              </a:rPr>
              <a:t>servers. Our initial implementation is based on publicly available deep learning tools running on state of the art CPU and </a:t>
            </a:r>
            <a:r>
              <a:rPr lang="en-US" sz="4000" b="1" dirty="0">
                <a:solidFill>
                  <a:srgbClr val="00B050"/>
                </a:solidFill>
                <a:ea typeface="+mn-lt"/>
                <a:cs typeface="+mn-lt"/>
              </a:rPr>
              <a:t>GPU </a:t>
            </a:r>
            <a:r>
              <a:rPr lang="en-US" sz="4000" b="1" dirty="0">
                <a:solidFill>
                  <a:srgbClr val="002060"/>
                </a:solidFill>
                <a:ea typeface="+mn-lt"/>
                <a:cs typeface="+mn-lt"/>
              </a:rPr>
              <a:t>systems</a:t>
            </a:r>
            <a:r>
              <a:rPr lang="en-US" sz="4000" b="1" dirty="0">
                <a:solidFill>
                  <a:srgbClr val="FFFF00"/>
                </a:solidFill>
                <a:ea typeface="+mn-lt"/>
                <a:cs typeface="+mn-lt"/>
              </a:rPr>
              <a:t>.</a:t>
            </a:r>
            <a:endParaRPr lang="en-US" sz="4000" b="1" dirty="0">
              <a:solidFill>
                <a:srgbClr val="FFFF00"/>
              </a:solidFill>
              <a:cs typeface="Calibri"/>
            </a:endParaRPr>
          </a:p>
        </p:txBody>
      </p:sp>
      <p:sp>
        <p:nvSpPr>
          <p:cNvPr id="9" name="Title 2">
            <a:extLst>
              <a:ext uri="{FF2B5EF4-FFF2-40B4-BE49-F238E27FC236}">
                <a16:creationId xmlns:a16="http://schemas.microsoft.com/office/drawing/2014/main" id="{D05CD70B-E7AA-1C3D-3412-0376DAA41D80}"/>
              </a:ext>
            </a:extLst>
          </p:cNvPr>
          <p:cNvSpPr>
            <a:spLocks noGrp="1"/>
          </p:cNvSpPr>
          <p:nvPr/>
        </p:nvSpPr>
        <p:spPr>
          <a:xfrm>
            <a:off x="2859870" y="16410714"/>
            <a:ext cx="9047240" cy="1526515"/>
          </a:xfrm>
          <a:prstGeom prst="rect">
            <a:avLst/>
          </a:prstGeom>
        </p:spPr>
        <p:txBody>
          <a:bodyPr vert="horz" lIns="0" tIns="0" rIns="0" bIns="0" rtlCol="0" anchor="ctr">
            <a:noAutofit/>
          </a:bodyPr>
          <a:lstStyle>
            <a:lvl1pPr algn="r" defTabSz="914400" rtl="0" eaLnBrk="1" latinLnBrk="0" hangingPunct="1">
              <a:lnSpc>
                <a:spcPct val="90000"/>
              </a:lnSpc>
              <a:spcBef>
                <a:spcPct val="0"/>
              </a:spcBef>
              <a:buNone/>
              <a:defRPr sz="9530" kern="1200">
                <a:solidFill>
                  <a:schemeClr val="bg1"/>
                </a:solidFill>
                <a:latin typeface="+mj-lt"/>
                <a:ea typeface="+mj-ea"/>
                <a:cs typeface="+mj-cs"/>
              </a:defRPr>
            </a:lvl1pPr>
          </a:lstStyle>
          <a:p>
            <a:pPr algn="ctr"/>
            <a:r>
              <a:rPr lang="en-US" sz="7600" b="1" dirty="0">
                <a:solidFill>
                  <a:srgbClr val="FF0000"/>
                </a:solidFill>
                <a:ea typeface="Tahoma"/>
                <a:cs typeface="Tahoma"/>
              </a:rPr>
              <a:t>SAMPLE COLLECTION</a:t>
            </a:r>
          </a:p>
        </p:txBody>
      </p:sp>
      <p:sp>
        <p:nvSpPr>
          <p:cNvPr id="10" name="Picture Placeholder 48" descr="thumbs up icon">
            <a:extLst>
              <a:ext uri="{FF2B5EF4-FFF2-40B4-BE49-F238E27FC236}">
                <a16:creationId xmlns:a16="http://schemas.microsoft.com/office/drawing/2014/main" id="{C578A5B9-B2C1-E93D-B5EE-3C0EA7C3F173}"/>
              </a:ext>
            </a:extLst>
          </p:cNvPr>
          <p:cNvSpPr txBox="1">
            <a:spLocks/>
          </p:cNvSpPr>
          <p:nvPr/>
        </p:nvSpPr>
        <p:spPr>
          <a:xfrm>
            <a:off x="43173638" y="23470189"/>
            <a:ext cx="2011889" cy="1520645"/>
          </a:xfrm>
          <a:prstGeom prst="ellipse">
            <a:avLst/>
          </a:prstGeom>
        </p:spPr>
        <p:txBody>
          <a:bodyPr lIns="0" tIns="0" rIns="0" bIns="0" anchor="ctr" anchorCtr="0">
            <a:normAutofit/>
          </a:bodyPr>
          <a:lstStyle>
            <a:lvl1pPr marL="0" indent="0" algn="ctr" defTabSz="685800" rtl="0" eaLnBrk="1" latinLnBrk="0" hangingPunct="1">
              <a:lnSpc>
                <a:spcPct val="90000"/>
              </a:lnSpc>
              <a:spcBef>
                <a:spcPts val="750"/>
              </a:spcBef>
              <a:buFont typeface="Arial" panose="020B0604020202020204" pitchFamily="34" charset="0"/>
              <a:buNone/>
              <a:defRPr sz="5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a:p>
        </p:txBody>
      </p:sp>
      <p:sp>
        <p:nvSpPr>
          <p:cNvPr id="12" name="Text Placeholder 19">
            <a:extLst>
              <a:ext uri="{FF2B5EF4-FFF2-40B4-BE49-F238E27FC236}">
                <a16:creationId xmlns:a16="http://schemas.microsoft.com/office/drawing/2014/main" id="{52EC76B3-A25A-F946-040A-FF2C32499684}"/>
              </a:ext>
            </a:extLst>
          </p:cNvPr>
          <p:cNvSpPr txBox="1">
            <a:spLocks/>
          </p:cNvSpPr>
          <p:nvPr/>
        </p:nvSpPr>
        <p:spPr>
          <a:xfrm>
            <a:off x="1167120" y="22224205"/>
            <a:ext cx="3936199" cy="420897"/>
          </a:xfrm>
          <a:prstGeom prst="rect">
            <a:avLst/>
          </a:prstGeom>
          <a:solidFill>
            <a:schemeClr val="bg1"/>
          </a:solidFill>
        </p:spPr>
        <p:txBody>
          <a:bodyPr lIns="0" tIns="0" rIns="0" bIns="0" anchor="t">
            <a:noAutofit/>
          </a:bodyPr>
          <a:lstStyle>
            <a:lvl1pPr marL="0" indent="0" algn="l" defTabSz="685800" rtl="0" eaLnBrk="1" latinLnBrk="0" hangingPunct="1">
              <a:lnSpc>
                <a:spcPct val="90000"/>
              </a:lnSpc>
              <a:spcBef>
                <a:spcPts val="750"/>
              </a:spcBef>
              <a:buFont typeface="Arial" panose="020B0604020202020204" pitchFamily="34" charset="0"/>
              <a:buNone/>
              <a:defRPr sz="2400" b="1" kern="1200">
                <a:solidFill>
                  <a:schemeClr val="accent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a:solidFill>
                  <a:srgbClr val="191E28"/>
                </a:solidFill>
              </a:rPr>
              <a:t>T2_US_Florida</a:t>
            </a:r>
            <a:endParaRPr lang="en-US" sz="800">
              <a:ea typeface="Tahoma"/>
              <a:cs typeface="Tahoma"/>
            </a:endParaRPr>
          </a:p>
        </p:txBody>
      </p:sp>
      <p:sp>
        <p:nvSpPr>
          <p:cNvPr id="13" name="Rectangle 12">
            <a:extLst>
              <a:ext uri="{FF2B5EF4-FFF2-40B4-BE49-F238E27FC236}">
                <a16:creationId xmlns:a16="http://schemas.microsoft.com/office/drawing/2014/main" id="{B0896C25-8DC0-0E94-EBFA-19B09C644006}"/>
              </a:ext>
            </a:extLst>
          </p:cNvPr>
          <p:cNvSpPr/>
          <p:nvPr/>
        </p:nvSpPr>
        <p:spPr>
          <a:xfrm>
            <a:off x="1087851" y="18450545"/>
            <a:ext cx="4514271" cy="4563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9">
            <a:extLst>
              <a:ext uri="{FF2B5EF4-FFF2-40B4-BE49-F238E27FC236}">
                <a16:creationId xmlns:a16="http://schemas.microsoft.com/office/drawing/2014/main" id="{56B0A7DA-324D-292B-E795-9D4A30194773}"/>
              </a:ext>
            </a:extLst>
          </p:cNvPr>
          <p:cNvSpPr txBox="1">
            <a:spLocks/>
          </p:cNvSpPr>
          <p:nvPr/>
        </p:nvSpPr>
        <p:spPr>
          <a:xfrm>
            <a:off x="1416800" y="18525332"/>
            <a:ext cx="3936199" cy="479527"/>
          </a:xfrm>
          <a:prstGeom prst="rect">
            <a:avLst/>
          </a:prstGeom>
          <a:solidFill>
            <a:schemeClr val="bg1"/>
          </a:solidFill>
        </p:spPr>
        <p:txBody>
          <a:bodyPr lIns="0" tIns="0" rIns="0" bIns="0" anchor="t">
            <a:noAutofit/>
          </a:bodyPr>
          <a:lstStyle>
            <a:lvl1pPr marL="0" indent="0" algn="l" defTabSz="685800" rtl="0" eaLnBrk="1" latinLnBrk="0" hangingPunct="1">
              <a:lnSpc>
                <a:spcPct val="90000"/>
              </a:lnSpc>
              <a:spcBef>
                <a:spcPts val="750"/>
              </a:spcBef>
              <a:buFont typeface="Arial" panose="020B0604020202020204" pitchFamily="34" charset="0"/>
              <a:buNone/>
              <a:defRPr sz="2400" b="1" kern="1200">
                <a:solidFill>
                  <a:schemeClr val="accent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en-US" sz="4000" dirty="0">
                <a:solidFill>
                  <a:srgbClr val="191E28"/>
                </a:solidFill>
                <a:ea typeface="Tahoma"/>
                <a:cs typeface="Tahoma"/>
              </a:rPr>
              <a:t>Site</a:t>
            </a:r>
          </a:p>
        </p:txBody>
      </p:sp>
      <p:sp>
        <p:nvSpPr>
          <p:cNvPr id="15" name="Text Placeholder 19">
            <a:extLst>
              <a:ext uri="{FF2B5EF4-FFF2-40B4-BE49-F238E27FC236}">
                <a16:creationId xmlns:a16="http://schemas.microsoft.com/office/drawing/2014/main" id="{FEB6F441-ACB1-7013-C530-3D32EC3EF10D}"/>
              </a:ext>
            </a:extLst>
          </p:cNvPr>
          <p:cNvSpPr txBox="1">
            <a:spLocks/>
          </p:cNvSpPr>
          <p:nvPr/>
        </p:nvSpPr>
        <p:spPr>
          <a:xfrm>
            <a:off x="1366868" y="22397489"/>
            <a:ext cx="3936199" cy="511818"/>
          </a:xfrm>
          <a:prstGeom prst="rect">
            <a:avLst/>
          </a:prstGeom>
          <a:solidFill>
            <a:schemeClr val="bg1"/>
          </a:solidFill>
        </p:spPr>
        <p:txBody>
          <a:bodyPr lIns="0" tIns="0" rIns="0" bIns="0" anchor="t">
            <a:noAutofit/>
          </a:bodyPr>
          <a:lstStyle>
            <a:lvl1pPr marL="0" indent="0" algn="l" defTabSz="685800" rtl="0" eaLnBrk="1" latinLnBrk="0" hangingPunct="1">
              <a:lnSpc>
                <a:spcPct val="90000"/>
              </a:lnSpc>
              <a:spcBef>
                <a:spcPts val="750"/>
              </a:spcBef>
              <a:buFont typeface="Arial" panose="020B0604020202020204" pitchFamily="34" charset="0"/>
              <a:buNone/>
              <a:defRPr sz="2400" b="1" kern="1200">
                <a:solidFill>
                  <a:schemeClr val="accent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en-US" sz="4000" dirty="0">
                <a:solidFill>
                  <a:srgbClr val="191E28"/>
                </a:solidFill>
              </a:rPr>
              <a:t>T2_US_Florida</a:t>
            </a:r>
            <a:endParaRPr lang="en-US" sz="4000" dirty="0">
              <a:ea typeface="Tahoma"/>
              <a:cs typeface="Tahoma"/>
            </a:endParaRPr>
          </a:p>
        </p:txBody>
      </p:sp>
      <p:sp>
        <p:nvSpPr>
          <p:cNvPr id="16" name="Rectangle 15">
            <a:extLst>
              <a:ext uri="{FF2B5EF4-FFF2-40B4-BE49-F238E27FC236}">
                <a16:creationId xmlns:a16="http://schemas.microsoft.com/office/drawing/2014/main" id="{2D91FEA0-E421-5036-CE24-C82B2327CE20}"/>
              </a:ext>
            </a:extLst>
          </p:cNvPr>
          <p:cNvSpPr/>
          <p:nvPr/>
        </p:nvSpPr>
        <p:spPr>
          <a:xfrm>
            <a:off x="1257950" y="19107514"/>
            <a:ext cx="3365728" cy="920948"/>
          </a:xfrm>
          <a:prstGeom prst="rect">
            <a:avLst/>
          </a:prstGeom>
          <a:solidFill>
            <a:schemeClr val="accent1"/>
          </a:solidFill>
          <a:ln>
            <a:solidFill>
              <a:srgbClr val="191E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XRootD</a:t>
            </a:r>
          </a:p>
          <a:p>
            <a:pPr algn="ctr"/>
            <a:r>
              <a:rPr lang="en-US" sz="600" dirty="0"/>
              <a:t>Server</a:t>
            </a:r>
          </a:p>
        </p:txBody>
      </p:sp>
      <p:sp>
        <p:nvSpPr>
          <p:cNvPr id="17" name="Rectangle 16">
            <a:extLst>
              <a:ext uri="{FF2B5EF4-FFF2-40B4-BE49-F238E27FC236}">
                <a16:creationId xmlns:a16="http://schemas.microsoft.com/office/drawing/2014/main" id="{6CD1781A-8B07-C001-8F2C-22C75ED0A8CA}"/>
              </a:ext>
            </a:extLst>
          </p:cNvPr>
          <p:cNvSpPr/>
          <p:nvPr/>
        </p:nvSpPr>
        <p:spPr>
          <a:xfrm>
            <a:off x="1457693" y="19541563"/>
            <a:ext cx="3365728" cy="920948"/>
          </a:xfrm>
          <a:prstGeom prst="rect">
            <a:avLst/>
          </a:prstGeom>
          <a:solidFill>
            <a:schemeClr val="accent1"/>
          </a:solidFill>
          <a:ln>
            <a:solidFill>
              <a:srgbClr val="191E28"/>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dirty="0"/>
              <a:t>XRootD</a:t>
            </a:r>
          </a:p>
          <a:p>
            <a:pPr algn="ctr"/>
            <a:r>
              <a:rPr lang="en-US" sz="600" dirty="0"/>
              <a:t>Server</a:t>
            </a:r>
          </a:p>
        </p:txBody>
      </p:sp>
      <p:sp>
        <p:nvSpPr>
          <p:cNvPr id="18" name="Rectangle 17">
            <a:extLst>
              <a:ext uri="{FF2B5EF4-FFF2-40B4-BE49-F238E27FC236}">
                <a16:creationId xmlns:a16="http://schemas.microsoft.com/office/drawing/2014/main" id="{D3046D7E-EFB5-068C-C5EC-6C4AED060526}"/>
              </a:ext>
            </a:extLst>
          </p:cNvPr>
          <p:cNvSpPr/>
          <p:nvPr/>
        </p:nvSpPr>
        <p:spPr>
          <a:xfrm>
            <a:off x="1682412" y="20006931"/>
            <a:ext cx="3365728" cy="920948"/>
          </a:xfrm>
          <a:prstGeom prst="rect">
            <a:avLst/>
          </a:prstGeom>
          <a:solidFill>
            <a:schemeClr val="accent1"/>
          </a:solidFill>
          <a:ln>
            <a:solidFill>
              <a:srgbClr val="191E28"/>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dirty="0"/>
              <a:t>XRootD</a:t>
            </a:r>
          </a:p>
          <a:p>
            <a:pPr algn="ctr"/>
            <a:r>
              <a:rPr lang="en-US" sz="3200" dirty="0"/>
              <a:t>Server</a:t>
            </a:r>
          </a:p>
        </p:txBody>
      </p:sp>
      <p:sp>
        <p:nvSpPr>
          <p:cNvPr id="19" name="Rectangle 18">
            <a:extLst>
              <a:ext uri="{FF2B5EF4-FFF2-40B4-BE49-F238E27FC236}">
                <a16:creationId xmlns:a16="http://schemas.microsoft.com/office/drawing/2014/main" id="{68C2AF58-7C88-4308-17E9-FEFCC5A8A7EE}"/>
              </a:ext>
            </a:extLst>
          </p:cNvPr>
          <p:cNvSpPr/>
          <p:nvPr/>
        </p:nvSpPr>
        <p:spPr>
          <a:xfrm>
            <a:off x="2031961" y="21787305"/>
            <a:ext cx="2741523" cy="543513"/>
          </a:xfrm>
          <a:prstGeom prst="rect">
            <a:avLst/>
          </a:prstGeom>
          <a:solidFill>
            <a:schemeClr val="accent1"/>
          </a:solidFill>
          <a:ln>
            <a:solidFill>
              <a:srgbClr val="191E28"/>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dirty="0"/>
              <a:t>Shoveler</a:t>
            </a:r>
          </a:p>
        </p:txBody>
      </p:sp>
      <p:sp>
        <p:nvSpPr>
          <p:cNvPr id="20" name="TextBox 19">
            <a:extLst>
              <a:ext uri="{FF2B5EF4-FFF2-40B4-BE49-F238E27FC236}">
                <a16:creationId xmlns:a16="http://schemas.microsoft.com/office/drawing/2014/main" id="{9DD4EF4F-122E-EAEE-2900-7EE7642BE5DD}"/>
              </a:ext>
            </a:extLst>
          </p:cNvPr>
          <p:cNvSpPr txBox="1"/>
          <p:nvPr/>
        </p:nvSpPr>
        <p:spPr>
          <a:xfrm>
            <a:off x="4680476" y="20999691"/>
            <a:ext cx="893605"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dirty="0">
                <a:solidFill>
                  <a:schemeClr val="accent4">
                    <a:lumMod val="60000"/>
                    <a:lumOff val="40000"/>
                  </a:schemeClr>
                </a:solidFill>
              </a:rPr>
              <a:t>TCP</a:t>
            </a:r>
          </a:p>
        </p:txBody>
      </p:sp>
      <p:sp>
        <p:nvSpPr>
          <p:cNvPr id="21" name="Rectangle 20">
            <a:extLst>
              <a:ext uri="{FF2B5EF4-FFF2-40B4-BE49-F238E27FC236}">
                <a16:creationId xmlns:a16="http://schemas.microsoft.com/office/drawing/2014/main" id="{E7EFD5B5-F23C-05ED-C6F8-C50D2D9305E5}"/>
              </a:ext>
            </a:extLst>
          </p:cNvPr>
          <p:cNvSpPr/>
          <p:nvPr/>
        </p:nvSpPr>
        <p:spPr>
          <a:xfrm>
            <a:off x="6037812" y="18455262"/>
            <a:ext cx="8858750" cy="45443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25902A54-B649-B031-F61D-ACC05FD6C162}"/>
              </a:ext>
            </a:extLst>
          </p:cNvPr>
          <p:cNvCxnSpPr>
            <a:cxnSpLocks/>
            <a:stCxn id="23" idx="0"/>
          </p:cNvCxnSpPr>
          <p:nvPr/>
        </p:nvCxnSpPr>
        <p:spPr>
          <a:xfrm flipH="1">
            <a:off x="3295685" y="20929776"/>
            <a:ext cx="92307" cy="88797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3" name="TextBox 22">
            <a:extLst>
              <a:ext uri="{FF2B5EF4-FFF2-40B4-BE49-F238E27FC236}">
                <a16:creationId xmlns:a16="http://schemas.microsoft.com/office/drawing/2014/main" id="{E6EF5D39-C5E4-7ED1-857A-BC8811375BD3}"/>
              </a:ext>
            </a:extLst>
          </p:cNvPr>
          <p:cNvSpPr txBox="1"/>
          <p:nvPr/>
        </p:nvSpPr>
        <p:spPr>
          <a:xfrm>
            <a:off x="2519386" y="20929776"/>
            <a:ext cx="173721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dirty="0">
                <a:solidFill>
                  <a:schemeClr val="accent4">
                    <a:lumMod val="60000"/>
                    <a:lumOff val="40000"/>
                  </a:schemeClr>
                </a:solidFill>
              </a:rPr>
              <a:t>UDP</a:t>
            </a:r>
          </a:p>
        </p:txBody>
      </p:sp>
      <p:sp>
        <p:nvSpPr>
          <p:cNvPr id="24" name="Rectangle 23">
            <a:extLst>
              <a:ext uri="{FF2B5EF4-FFF2-40B4-BE49-F238E27FC236}">
                <a16:creationId xmlns:a16="http://schemas.microsoft.com/office/drawing/2014/main" id="{279466C8-2B2A-DB30-DAEC-1413372F5192}"/>
              </a:ext>
            </a:extLst>
          </p:cNvPr>
          <p:cNvSpPr/>
          <p:nvPr/>
        </p:nvSpPr>
        <p:spPr>
          <a:xfrm>
            <a:off x="6095694" y="19315099"/>
            <a:ext cx="2741523" cy="807716"/>
          </a:xfrm>
          <a:prstGeom prst="rect">
            <a:avLst/>
          </a:prstGeom>
          <a:solidFill>
            <a:schemeClr val="accent1"/>
          </a:solidFill>
          <a:ln>
            <a:solidFill>
              <a:srgbClr val="191E28"/>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dirty="0"/>
              <a:t>Monitoring</a:t>
            </a:r>
          </a:p>
          <a:p>
            <a:pPr algn="ctr"/>
            <a:r>
              <a:rPr lang="en-US" sz="3200" dirty="0"/>
              <a:t>Collector</a:t>
            </a:r>
          </a:p>
        </p:txBody>
      </p:sp>
      <p:sp>
        <p:nvSpPr>
          <p:cNvPr id="25" name="Rectangle 24">
            <a:extLst>
              <a:ext uri="{FF2B5EF4-FFF2-40B4-BE49-F238E27FC236}">
                <a16:creationId xmlns:a16="http://schemas.microsoft.com/office/drawing/2014/main" id="{121A306C-4D19-C1A7-6293-C5EEE2C527F0}"/>
              </a:ext>
            </a:extLst>
          </p:cNvPr>
          <p:cNvSpPr/>
          <p:nvPr/>
        </p:nvSpPr>
        <p:spPr>
          <a:xfrm>
            <a:off x="11070480" y="19315096"/>
            <a:ext cx="2741523" cy="807716"/>
          </a:xfrm>
          <a:prstGeom prst="rect">
            <a:avLst/>
          </a:prstGeom>
          <a:solidFill>
            <a:schemeClr val="accent1"/>
          </a:solidFill>
          <a:ln>
            <a:solidFill>
              <a:srgbClr val="191E28"/>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dirty="0"/>
              <a:t>RabbitMQ</a:t>
            </a:r>
          </a:p>
        </p:txBody>
      </p:sp>
      <p:sp>
        <p:nvSpPr>
          <p:cNvPr id="27" name="TextBox 26">
            <a:extLst>
              <a:ext uri="{FF2B5EF4-FFF2-40B4-BE49-F238E27FC236}">
                <a16:creationId xmlns:a16="http://schemas.microsoft.com/office/drawing/2014/main" id="{D392BFB6-F2CD-FD3B-F941-361E2D58C092}"/>
              </a:ext>
            </a:extLst>
          </p:cNvPr>
          <p:cNvSpPr txBox="1"/>
          <p:nvPr/>
        </p:nvSpPr>
        <p:spPr>
          <a:xfrm>
            <a:off x="8911270" y="18457574"/>
            <a:ext cx="2061800" cy="707886"/>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000" b="1" dirty="0">
                <a:solidFill>
                  <a:schemeClr val="tx2"/>
                </a:solidFill>
              </a:rPr>
              <a:t>OSG</a:t>
            </a:r>
          </a:p>
        </p:txBody>
      </p:sp>
      <p:sp>
        <p:nvSpPr>
          <p:cNvPr id="28" name="TextBox 27">
            <a:extLst>
              <a:ext uri="{FF2B5EF4-FFF2-40B4-BE49-F238E27FC236}">
                <a16:creationId xmlns:a16="http://schemas.microsoft.com/office/drawing/2014/main" id="{88F39F63-73CF-D40B-48E5-43BED4E4C0C3}"/>
              </a:ext>
            </a:extLst>
          </p:cNvPr>
          <p:cNvSpPr txBox="1"/>
          <p:nvPr/>
        </p:nvSpPr>
        <p:spPr>
          <a:xfrm>
            <a:off x="8591399" y="19134422"/>
            <a:ext cx="2286514" cy="10907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accent4">
                    <a:lumMod val="60000"/>
                    <a:lumOff val="40000"/>
                  </a:schemeClr>
                </a:solidFill>
              </a:rPr>
              <a:t>All</a:t>
            </a:r>
          </a:p>
          <a:p>
            <a:pPr algn="ctr"/>
            <a:r>
              <a:rPr lang="en-US" sz="3200" dirty="0">
                <a:solidFill>
                  <a:schemeClr val="accent4">
                    <a:lumMod val="60000"/>
                    <a:lumOff val="40000"/>
                  </a:schemeClr>
                </a:solidFill>
              </a:rPr>
              <a:t>Usage</a:t>
            </a:r>
          </a:p>
        </p:txBody>
      </p:sp>
      <p:sp>
        <p:nvSpPr>
          <p:cNvPr id="29" name="TextBox 28">
            <a:extLst>
              <a:ext uri="{FF2B5EF4-FFF2-40B4-BE49-F238E27FC236}">
                <a16:creationId xmlns:a16="http://schemas.microsoft.com/office/drawing/2014/main" id="{6FDE2ADC-57EC-9DB7-4E3A-896927892CDD}"/>
              </a:ext>
            </a:extLst>
          </p:cNvPr>
          <p:cNvSpPr txBox="1"/>
          <p:nvPr/>
        </p:nvSpPr>
        <p:spPr>
          <a:xfrm rot="20423076">
            <a:off x="5855855" y="20852082"/>
            <a:ext cx="2436320" cy="10907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accent4">
                    <a:lumMod val="60000"/>
                    <a:lumOff val="40000"/>
                  </a:schemeClr>
                </a:solidFill>
              </a:rPr>
              <a:t>Message </a:t>
            </a:r>
          </a:p>
          <a:p>
            <a:pPr algn="ctr"/>
            <a:r>
              <a:rPr lang="en-US" sz="3200" dirty="0">
                <a:solidFill>
                  <a:schemeClr val="accent4">
                    <a:lumMod val="60000"/>
                    <a:lumOff val="40000"/>
                  </a:schemeClr>
                </a:solidFill>
              </a:rPr>
              <a:t>Bus</a:t>
            </a:r>
          </a:p>
        </p:txBody>
      </p:sp>
      <p:sp>
        <p:nvSpPr>
          <p:cNvPr id="30" name="Rectangle 29">
            <a:extLst>
              <a:ext uri="{FF2B5EF4-FFF2-40B4-BE49-F238E27FC236}">
                <a16:creationId xmlns:a16="http://schemas.microsoft.com/office/drawing/2014/main" id="{35F8BEE1-CC2E-9399-2CD4-D7194085ED3E}"/>
              </a:ext>
            </a:extLst>
          </p:cNvPr>
          <p:cNvSpPr/>
          <p:nvPr/>
        </p:nvSpPr>
        <p:spPr>
          <a:xfrm>
            <a:off x="8249063" y="21881659"/>
            <a:ext cx="2741523" cy="807716"/>
          </a:xfrm>
          <a:prstGeom prst="rect">
            <a:avLst/>
          </a:prstGeom>
          <a:solidFill>
            <a:schemeClr val="accent1"/>
          </a:solidFill>
          <a:ln>
            <a:solidFill>
              <a:srgbClr val="191E28"/>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dirty="0"/>
              <a:t>GRACC</a:t>
            </a:r>
          </a:p>
        </p:txBody>
      </p:sp>
      <p:sp>
        <p:nvSpPr>
          <p:cNvPr id="31" name="Rectangle 30">
            <a:extLst>
              <a:ext uri="{FF2B5EF4-FFF2-40B4-BE49-F238E27FC236}">
                <a16:creationId xmlns:a16="http://schemas.microsoft.com/office/drawing/2014/main" id="{8111479C-5FAA-D1A3-B769-3A3FF4322528}"/>
              </a:ext>
            </a:extLst>
          </p:cNvPr>
          <p:cNvSpPr/>
          <p:nvPr/>
        </p:nvSpPr>
        <p:spPr>
          <a:xfrm>
            <a:off x="11644749" y="21881659"/>
            <a:ext cx="2741523" cy="807716"/>
          </a:xfrm>
          <a:prstGeom prst="rect">
            <a:avLst/>
          </a:prstGeom>
          <a:solidFill>
            <a:schemeClr val="accent1"/>
          </a:solidFill>
          <a:ln>
            <a:solidFill>
              <a:srgbClr val="191E28"/>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dirty="0"/>
              <a:t>Stomp</a:t>
            </a:r>
          </a:p>
          <a:p>
            <a:pPr algn="ctr"/>
            <a:r>
              <a:rPr lang="en-US" sz="3200" dirty="0"/>
              <a:t>Shoveler</a:t>
            </a:r>
          </a:p>
        </p:txBody>
      </p:sp>
      <p:sp>
        <p:nvSpPr>
          <p:cNvPr id="32" name="TextBox 31">
            <a:extLst>
              <a:ext uri="{FF2B5EF4-FFF2-40B4-BE49-F238E27FC236}">
                <a16:creationId xmlns:a16="http://schemas.microsoft.com/office/drawing/2014/main" id="{98EEC8E0-87AF-26F5-855E-1B886BE9BA86}"/>
              </a:ext>
            </a:extLst>
          </p:cNvPr>
          <p:cNvSpPr txBox="1"/>
          <p:nvPr/>
        </p:nvSpPr>
        <p:spPr>
          <a:xfrm rot="18010783">
            <a:off x="9590545" y="20332927"/>
            <a:ext cx="2910720" cy="10907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accent4">
                    <a:lumMod val="60000"/>
                    <a:lumOff val="40000"/>
                  </a:schemeClr>
                </a:solidFill>
              </a:rPr>
              <a:t>OSG</a:t>
            </a:r>
          </a:p>
          <a:p>
            <a:pPr algn="ctr"/>
            <a:r>
              <a:rPr lang="en-US" sz="3200" dirty="0" err="1">
                <a:solidFill>
                  <a:schemeClr val="accent4">
                    <a:lumMod val="60000"/>
                    <a:lumOff val="40000"/>
                  </a:schemeClr>
                </a:solidFill>
              </a:rPr>
              <a:t>StashCache</a:t>
            </a:r>
            <a:endParaRPr lang="en-US" sz="3200" dirty="0">
              <a:solidFill>
                <a:schemeClr val="accent4">
                  <a:lumMod val="60000"/>
                  <a:lumOff val="40000"/>
                </a:schemeClr>
              </a:solidFill>
            </a:endParaRPr>
          </a:p>
        </p:txBody>
      </p:sp>
      <p:sp>
        <p:nvSpPr>
          <p:cNvPr id="33" name="TextBox 32">
            <a:extLst>
              <a:ext uri="{FF2B5EF4-FFF2-40B4-BE49-F238E27FC236}">
                <a16:creationId xmlns:a16="http://schemas.microsoft.com/office/drawing/2014/main" id="{7E7B507C-842C-244A-C950-FDC95889C778}"/>
              </a:ext>
            </a:extLst>
          </p:cNvPr>
          <p:cNvSpPr txBox="1"/>
          <p:nvPr/>
        </p:nvSpPr>
        <p:spPr>
          <a:xfrm rot="4421731">
            <a:off x="11618080" y="20535042"/>
            <a:ext cx="2286514" cy="10907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accent4">
                    <a:lumMod val="60000"/>
                    <a:lumOff val="40000"/>
                  </a:schemeClr>
                </a:solidFill>
              </a:rPr>
              <a:t>WLCG</a:t>
            </a:r>
          </a:p>
          <a:p>
            <a:pPr algn="ctr"/>
            <a:r>
              <a:rPr lang="en-US" sz="3200" dirty="0">
                <a:solidFill>
                  <a:schemeClr val="accent4">
                    <a:lumMod val="60000"/>
                    <a:lumOff val="40000"/>
                  </a:schemeClr>
                </a:solidFill>
              </a:rPr>
              <a:t>Usage</a:t>
            </a:r>
          </a:p>
        </p:txBody>
      </p:sp>
      <p:sp>
        <p:nvSpPr>
          <p:cNvPr id="36" name="Rectangle 35">
            <a:extLst>
              <a:ext uri="{FF2B5EF4-FFF2-40B4-BE49-F238E27FC236}">
                <a16:creationId xmlns:a16="http://schemas.microsoft.com/office/drawing/2014/main" id="{B3905948-3346-FE4F-0353-F344309489D5}"/>
              </a:ext>
            </a:extLst>
          </p:cNvPr>
          <p:cNvSpPr/>
          <p:nvPr/>
        </p:nvSpPr>
        <p:spPr>
          <a:xfrm>
            <a:off x="12075468" y="23245154"/>
            <a:ext cx="2791460" cy="36196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DBAC44D-D244-AE12-73B7-1EBA0FA1AB63}"/>
              </a:ext>
            </a:extLst>
          </p:cNvPr>
          <p:cNvSpPr/>
          <p:nvPr/>
        </p:nvSpPr>
        <p:spPr>
          <a:xfrm>
            <a:off x="12243983" y="23580116"/>
            <a:ext cx="2441905" cy="807716"/>
          </a:xfrm>
          <a:prstGeom prst="rect">
            <a:avLst/>
          </a:prstGeom>
          <a:solidFill>
            <a:schemeClr val="accent1"/>
          </a:solidFill>
          <a:ln>
            <a:solidFill>
              <a:srgbClr val="191E28"/>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dirty="0"/>
              <a:t>WLCG</a:t>
            </a:r>
          </a:p>
          <a:p>
            <a:pPr algn="ctr"/>
            <a:r>
              <a:rPr lang="en-US" sz="3200" dirty="0"/>
              <a:t>ActiveMQ</a:t>
            </a:r>
          </a:p>
        </p:txBody>
      </p:sp>
      <p:sp>
        <p:nvSpPr>
          <p:cNvPr id="39" name="Rectangle 38">
            <a:extLst>
              <a:ext uri="{FF2B5EF4-FFF2-40B4-BE49-F238E27FC236}">
                <a16:creationId xmlns:a16="http://schemas.microsoft.com/office/drawing/2014/main" id="{9128990A-D1DC-977C-7063-1121D9F3EAEC}"/>
              </a:ext>
            </a:extLst>
          </p:cNvPr>
          <p:cNvSpPr/>
          <p:nvPr/>
        </p:nvSpPr>
        <p:spPr>
          <a:xfrm>
            <a:off x="12144109" y="25631203"/>
            <a:ext cx="2616682" cy="807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dirty="0"/>
              <a:t>CERN ESDB</a:t>
            </a:r>
          </a:p>
          <a:p>
            <a:pPr algn="ctr"/>
            <a:endParaRPr lang="en-US" sz="600" dirty="0"/>
          </a:p>
        </p:txBody>
      </p:sp>
      <p:sp>
        <p:nvSpPr>
          <p:cNvPr id="40" name="Cylinder 37">
            <a:extLst>
              <a:ext uri="{FF2B5EF4-FFF2-40B4-BE49-F238E27FC236}">
                <a16:creationId xmlns:a16="http://schemas.microsoft.com/office/drawing/2014/main" id="{4DCBA6D2-80EF-8484-4719-548A288BBF9F}"/>
              </a:ext>
            </a:extLst>
          </p:cNvPr>
          <p:cNvSpPr/>
          <p:nvPr/>
        </p:nvSpPr>
        <p:spPr>
          <a:xfrm>
            <a:off x="12240873" y="24795336"/>
            <a:ext cx="2441900" cy="769291"/>
          </a:xfrm>
          <a:prstGeom prst="can">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39" descr="Logo, company name&#10;&#10;Description automatically generated">
            <a:extLst>
              <a:ext uri="{FF2B5EF4-FFF2-40B4-BE49-F238E27FC236}">
                <a16:creationId xmlns:a16="http://schemas.microsoft.com/office/drawing/2014/main" id="{9D37A2C0-1EED-9271-727F-92B34DA10E53}"/>
              </a:ext>
            </a:extLst>
          </p:cNvPr>
          <p:cNvPicPr>
            <a:picLocks noChangeAspect="1"/>
          </p:cNvPicPr>
          <p:nvPr/>
        </p:nvPicPr>
        <p:blipFill>
          <a:blip r:embed="rId2"/>
          <a:stretch>
            <a:fillRect/>
          </a:stretch>
        </p:blipFill>
        <p:spPr>
          <a:xfrm>
            <a:off x="12939065" y="26276238"/>
            <a:ext cx="1185997" cy="579061"/>
          </a:xfrm>
          <a:prstGeom prst="rect">
            <a:avLst/>
          </a:prstGeom>
        </p:spPr>
      </p:pic>
      <p:cxnSp>
        <p:nvCxnSpPr>
          <p:cNvPr id="42" name="Straight Arrow Connector 41">
            <a:extLst>
              <a:ext uri="{FF2B5EF4-FFF2-40B4-BE49-F238E27FC236}">
                <a16:creationId xmlns:a16="http://schemas.microsoft.com/office/drawing/2014/main" id="{03D69C06-E9A8-86DB-3FD5-66BE2B3CF6FB}"/>
              </a:ext>
            </a:extLst>
          </p:cNvPr>
          <p:cNvCxnSpPr>
            <a:cxnSpLocks/>
          </p:cNvCxnSpPr>
          <p:nvPr/>
        </p:nvCxnSpPr>
        <p:spPr>
          <a:xfrm flipV="1">
            <a:off x="4783153" y="20044517"/>
            <a:ext cx="6361927" cy="207966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43" name="TextBox 42">
            <a:extLst>
              <a:ext uri="{FF2B5EF4-FFF2-40B4-BE49-F238E27FC236}">
                <a16:creationId xmlns:a16="http://schemas.microsoft.com/office/drawing/2014/main" id="{3776CC45-2223-BFC4-7752-6DE4D8FCDB40}"/>
              </a:ext>
            </a:extLst>
          </p:cNvPr>
          <p:cNvSpPr txBox="1"/>
          <p:nvPr/>
        </p:nvSpPr>
        <p:spPr>
          <a:xfrm>
            <a:off x="4802968" y="19275254"/>
            <a:ext cx="96312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dirty="0">
                <a:solidFill>
                  <a:schemeClr val="accent4">
                    <a:lumMod val="60000"/>
                    <a:lumOff val="40000"/>
                  </a:schemeClr>
                </a:solidFill>
              </a:rPr>
              <a:t>UDP</a:t>
            </a:r>
          </a:p>
        </p:txBody>
      </p:sp>
      <p:cxnSp>
        <p:nvCxnSpPr>
          <p:cNvPr id="44" name="Straight Arrow Connector 43">
            <a:extLst>
              <a:ext uri="{FF2B5EF4-FFF2-40B4-BE49-F238E27FC236}">
                <a16:creationId xmlns:a16="http://schemas.microsoft.com/office/drawing/2014/main" id="{1EF01BDA-9FB9-0255-C5E6-9D0A8A168450}"/>
              </a:ext>
            </a:extLst>
          </p:cNvPr>
          <p:cNvCxnSpPr>
            <a:cxnSpLocks/>
          </p:cNvCxnSpPr>
          <p:nvPr/>
        </p:nvCxnSpPr>
        <p:spPr>
          <a:xfrm>
            <a:off x="4823421" y="19788023"/>
            <a:ext cx="127227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45" name="Straight Arrow Connector 44">
            <a:extLst>
              <a:ext uri="{FF2B5EF4-FFF2-40B4-BE49-F238E27FC236}">
                <a16:creationId xmlns:a16="http://schemas.microsoft.com/office/drawing/2014/main" id="{821A8D9A-0520-98DD-D1BD-3E2D96BD9771}"/>
              </a:ext>
            </a:extLst>
          </p:cNvPr>
          <p:cNvCxnSpPr>
            <a:cxnSpLocks/>
          </p:cNvCxnSpPr>
          <p:nvPr/>
        </p:nvCxnSpPr>
        <p:spPr>
          <a:xfrm flipV="1">
            <a:off x="4773874" y="20128381"/>
            <a:ext cx="2065333" cy="180475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52" name="Straight Arrow Connector 51">
            <a:extLst>
              <a:ext uri="{FF2B5EF4-FFF2-40B4-BE49-F238E27FC236}">
                <a16:creationId xmlns:a16="http://schemas.microsoft.com/office/drawing/2014/main" id="{5622752D-EBE4-786E-5E63-7F7190696548}"/>
              </a:ext>
            </a:extLst>
          </p:cNvPr>
          <p:cNvCxnSpPr>
            <a:cxnSpLocks/>
            <a:endCxn id="25" idx="1"/>
          </p:cNvCxnSpPr>
          <p:nvPr/>
        </p:nvCxnSpPr>
        <p:spPr>
          <a:xfrm>
            <a:off x="8837217" y="19711785"/>
            <a:ext cx="2233263" cy="716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56" name="Straight Arrow Connector 55">
            <a:extLst>
              <a:ext uri="{FF2B5EF4-FFF2-40B4-BE49-F238E27FC236}">
                <a16:creationId xmlns:a16="http://schemas.microsoft.com/office/drawing/2014/main" id="{273478AB-128C-6A9F-7CBD-D0AC58523D97}"/>
              </a:ext>
            </a:extLst>
          </p:cNvPr>
          <p:cNvCxnSpPr>
            <a:cxnSpLocks/>
          </p:cNvCxnSpPr>
          <p:nvPr/>
        </p:nvCxnSpPr>
        <p:spPr>
          <a:xfrm flipH="1">
            <a:off x="10467187" y="20143013"/>
            <a:ext cx="1046670" cy="173864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58" name="Straight Arrow Connector 57">
            <a:extLst>
              <a:ext uri="{FF2B5EF4-FFF2-40B4-BE49-F238E27FC236}">
                <a16:creationId xmlns:a16="http://schemas.microsoft.com/office/drawing/2014/main" id="{510AA543-F93B-5FE6-8190-3A917321940A}"/>
              </a:ext>
            </a:extLst>
          </p:cNvPr>
          <p:cNvCxnSpPr>
            <a:cxnSpLocks/>
            <a:endCxn id="31" idx="0"/>
          </p:cNvCxnSpPr>
          <p:nvPr/>
        </p:nvCxnSpPr>
        <p:spPr>
          <a:xfrm>
            <a:off x="12507164" y="20126280"/>
            <a:ext cx="508347" cy="175537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60" name="Straight Arrow Connector 59">
            <a:extLst>
              <a:ext uri="{FF2B5EF4-FFF2-40B4-BE49-F238E27FC236}">
                <a16:creationId xmlns:a16="http://schemas.microsoft.com/office/drawing/2014/main" id="{36AE3F44-A50A-C4F6-F07D-791E54E2923A}"/>
              </a:ext>
            </a:extLst>
          </p:cNvPr>
          <p:cNvCxnSpPr>
            <a:cxnSpLocks/>
          </p:cNvCxnSpPr>
          <p:nvPr/>
        </p:nvCxnSpPr>
        <p:spPr>
          <a:xfrm>
            <a:off x="13407843" y="22696471"/>
            <a:ext cx="0" cy="88364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62" name="Straight Arrow Connector 61">
            <a:extLst>
              <a:ext uri="{FF2B5EF4-FFF2-40B4-BE49-F238E27FC236}">
                <a16:creationId xmlns:a16="http://schemas.microsoft.com/office/drawing/2014/main" id="{DFDE80EE-AAA0-BE86-6D0A-ABBE1EBF86EE}"/>
              </a:ext>
            </a:extLst>
          </p:cNvPr>
          <p:cNvCxnSpPr>
            <a:cxnSpLocks/>
          </p:cNvCxnSpPr>
          <p:nvPr/>
        </p:nvCxnSpPr>
        <p:spPr>
          <a:xfrm flipH="1">
            <a:off x="13407843" y="24387832"/>
            <a:ext cx="818" cy="40750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64" name="Text Placeholder 19">
            <a:extLst>
              <a:ext uri="{FF2B5EF4-FFF2-40B4-BE49-F238E27FC236}">
                <a16:creationId xmlns:a16="http://schemas.microsoft.com/office/drawing/2014/main" id="{A7463DA6-C3D7-4ECD-1AD1-40CAA3CF2C82}"/>
              </a:ext>
            </a:extLst>
          </p:cNvPr>
          <p:cNvSpPr txBox="1">
            <a:spLocks/>
          </p:cNvSpPr>
          <p:nvPr/>
        </p:nvSpPr>
        <p:spPr>
          <a:xfrm>
            <a:off x="876885" y="23580116"/>
            <a:ext cx="10784136" cy="3619605"/>
          </a:xfrm>
          <a:prstGeom prst="rect">
            <a:avLst/>
          </a:prstGeom>
          <a:noFill/>
        </p:spPr>
        <p:txBody>
          <a:bodyPr lIns="0" tIns="0" rIns="0" bIns="0" anchor="t">
            <a:noAutofit/>
          </a:bodyPr>
          <a:lstStyle>
            <a:lvl1pPr marL="0" indent="0" algn="l" defTabSz="685800" rtl="0" eaLnBrk="1" latinLnBrk="0" hangingPunct="1">
              <a:lnSpc>
                <a:spcPct val="90000"/>
              </a:lnSpc>
              <a:spcBef>
                <a:spcPts val="750"/>
              </a:spcBef>
              <a:buFont typeface="Arial" panose="020B0604020202020204" pitchFamily="34" charset="0"/>
              <a:buNone/>
              <a:defRPr sz="900" b="0" kern="1200">
                <a:solidFill>
                  <a:schemeClr val="accent1">
                    <a:lumMod val="60000"/>
                    <a:lumOff val="40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4000" b="1" dirty="0">
                <a:solidFill>
                  <a:srgbClr val="002060"/>
                </a:solidFill>
              </a:rPr>
              <a:t>Jobs at sites read files at various sites. The monitoring data is sent by the site </a:t>
            </a:r>
            <a:r>
              <a:rPr lang="en-US" sz="4000" b="1" dirty="0">
                <a:solidFill>
                  <a:srgbClr val="00B050"/>
                </a:solidFill>
              </a:rPr>
              <a:t>Shoveler</a:t>
            </a:r>
            <a:r>
              <a:rPr lang="en-US" sz="4000" b="1" dirty="0">
                <a:solidFill>
                  <a:srgbClr val="002060"/>
                </a:solidFill>
              </a:rPr>
              <a:t> to the </a:t>
            </a:r>
            <a:r>
              <a:rPr lang="en-US" sz="4000" b="1" dirty="0">
                <a:solidFill>
                  <a:srgbClr val="00B050"/>
                </a:solidFill>
              </a:rPr>
              <a:t>OpenScienceGrid (OSG) XRootD </a:t>
            </a:r>
            <a:r>
              <a:rPr lang="en-US" sz="4000" b="1" dirty="0">
                <a:solidFill>
                  <a:srgbClr val="002060"/>
                </a:solidFill>
              </a:rPr>
              <a:t>Collector and is further pushed to </a:t>
            </a:r>
            <a:r>
              <a:rPr lang="en-US" sz="4000" b="1" dirty="0">
                <a:solidFill>
                  <a:srgbClr val="00B050"/>
                </a:solidFill>
              </a:rPr>
              <a:t>CERN</a:t>
            </a:r>
            <a:r>
              <a:rPr lang="en-US" sz="4000" b="1" dirty="0">
                <a:solidFill>
                  <a:srgbClr val="002060"/>
                </a:solidFill>
              </a:rPr>
              <a:t>, and stored in </a:t>
            </a:r>
            <a:r>
              <a:rPr lang="en-US" sz="4000" b="1" dirty="0">
                <a:solidFill>
                  <a:srgbClr val="00B050"/>
                </a:solidFill>
              </a:rPr>
              <a:t>ESDB</a:t>
            </a:r>
            <a:r>
              <a:rPr lang="en-US" sz="4000" b="1" dirty="0">
                <a:solidFill>
                  <a:srgbClr val="002060"/>
                </a:solidFill>
              </a:rPr>
              <a:t> and </a:t>
            </a:r>
            <a:r>
              <a:rPr lang="en-US" sz="4000" b="1" dirty="0">
                <a:solidFill>
                  <a:srgbClr val="00B050"/>
                </a:solidFill>
              </a:rPr>
              <a:t>Grafana</a:t>
            </a:r>
            <a:endParaRPr lang="en-US" sz="4000" dirty="0">
              <a:solidFill>
                <a:srgbClr val="00B050"/>
              </a:solidFill>
            </a:endParaRPr>
          </a:p>
        </p:txBody>
      </p:sp>
      <p:sp>
        <p:nvSpPr>
          <p:cNvPr id="65" name="Title 2">
            <a:extLst>
              <a:ext uri="{FF2B5EF4-FFF2-40B4-BE49-F238E27FC236}">
                <a16:creationId xmlns:a16="http://schemas.microsoft.com/office/drawing/2014/main" id="{C5B0613C-D682-F851-A586-F3044085A744}"/>
              </a:ext>
            </a:extLst>
          </p:cNvPr>
          <p:cNvSpPr>
            <a:spLocks noGrp="1"/>
          </p:cNvSpPr>
          <p:nvPr/>
        </p:nvSpPr>
        <p:spPr>
          <a:xfrm>
            <a:off x="17880886" y="26972495"/>
            <a:ext cx="9047240" cy="1526515"/>
          </a:xfrm>
          <a:prstGeom prst="rect">
            <a:avLst/>
          </a:prstGeom>
        </p:spPr>
        <p:txBody>
          <a:bodyPr vert="horz" lIns="0" tIns="0" rIns="0" bIns="0" rtlCol="0" anchor="ctr">
            <a:noAutofit/>
          </a:bodyPr>
          <a:lstStyle>
            <a:lvl1pPr algn="r" defTabSz="914400" rtl="0" eaLnBrk="1" latinLnBrk="0" hangingPunct="1">
              <a:lnSpc>
                <a:spcPct val="90000"/>
              </a:lnSpc>
              <a:spcBef>
                <a:spcPct val="0"/>
              </a:spcBef>
              <a:buNone/>
              <a:defRPr sz="9530" kern="1200">
                <a:solidFill>
                  <a:schemeClr val="bg1"/>
                </a:solidFill>
                <a:latin typeface="+mj-lt"/>
                <a:ea typeface="+mj-ea"/>
                <a:cs typeface="+mj-cs"/>
              </a:defRPr>
            </a:lvl1pPr>
          </a:lstStyle>
          <a:p>
            <a:pPr algn="ctr"/>
            <a:r>
              <a:rPr lang="en-US" sz="7600" b="1" dirty="0">
                <a:solidFill>
                  <a:srgbClr val="FF0000"/>
                </a:solidFill>
                <a:ea typeface="Tahoma"/>
                <a:cs typeface="Tahoma"/>
              </a:rPr>
              <a:t>RESULTS</a:t>
            </a:r>
          </a:p>
        </p:txBody>
      </p:sp>
      <p:pic>
        <p:nvPicPr>
          <p:cNvPr id="66" name="Picture 65">
            <a:extLst>
              <a:ext uri="{FF2B5EF4-FFF2-40B4-BE49-F238E27FC236}">
                <a16:creationId xmlns:a16="http://schemas.microsoft.com/office/drawing/2014/main" id="{7F6C1F2B-8C0B-D8A7-9BB0-43BB67D1B9CD}"/>
              </a:ext>
            </a:extLst>
          </p:cNvPr>
          <p:cNvPicPr>
            <a:picLocks noChangeAspect="1"/>
          </p:cNvPicPr>
          <p:nvPr/>
        </p:nvPicPr>
        <p:blipFill>
          <a:blip r:embed="rId3"/>
          <a:stretch>
            <a:fillRect/>
          </a:stretch>
        </p:blipFill>
        <p:spPr>
          <a:xfrm>
            <a:off x="1061007" y="29658912"/>
            <a:ext cx="13932043" cy="7958386"/>
          </a:xfrm>
          <a:prstGeom prst="rect">
            <a:avLst/>
          </a:prstGeom>
        </p:spPr>
      </p:pic>
      <p:sp>
        <p:nvSpPr>
          <p:cNvPr id="67" name="Text Placeholder 19">
            <a:extLst>
              <a:ext uri="{FF2B5EF4-FFF2-40B4-BE49-F238E27FC236}">
                <a16:creationId xmlns:a16="http://schemas.microsoft.com/office/drawing/2014/main" id="{98A477BA-EEB3-28BF-0159-7237B13F0757}"/>
              </a:ext>
            </a:extLst>
          </p:cNvPr>
          <p:cNvSpPr txBox="1">
            <a:spLocks/>
          </p:cNvSpPr>
          <p:nvPr/>
        </p:nvSpPr>
        <p:spPr>
          <a:xfrm>
            <a:off x="1155408" y="38378100"/>
            <a:ext cx="13837643" cy="3619605"/>
          </a:xfrm>
          <a:prstGeom prst="rect">
            <a:avLst/>
          </a:prstGeom>
          <a:noFill/>
        </p:spPr>
        <p:txBody>
          <a:bodyPr lIns="0" tIns="0" rIns="0" bIns="0" anchor="t">
            <a:noAutofit/>
          </a:bodyPr>
          <a:lstStyle>
            <a:lvl1pPr marL="0" indent="0" algn="l" defTabSz="685800" rtl="0" eaLnBrk="1" latinLnBrk="0" hangingPunct="1">
              <a:lnSpc>
                <a:spcPct val="90000"/>
              </a:lnSpc>
              <a:spcBef>
                <a:spcPts val="750"/>
              </a:spcBef>
              <a:buFont typeface="Arial" panose="020B0604020202020204" pitchFamily="34" charset="0"/>
              <a:buNone/>
              <a:defRPr sz="900" b="0" kern="1200">
                <a:solidFill>
                  <a:schemeClr val="accent1">
                    <a:lumMod val="60000"/>
                    <a:lumOff val="40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4000" b="1" dirty="0">
                <a:solidFill>
                  <a:srgbClr val="00B050"/>
                </a:solidFill>
              </a:rPr>
              <a:t>Features</a:t>
            </a:r>
            <a:r>
              <a:rPr lang="en-US" sz="4000" b="1" dirty="0">
                <a:solidFill>
                  <a:srgbClr val="002060"/>
                </a:solidFill>
              </a:rPr>
              <a:t>  : Read Bytes, File Size, Read Bytes/File Size, iPV6, and</a:t>
            </a:r>
          </a:p>
          <a:p>
            <a:r>
              <a:rPr lang="en-US" sz="4000" b="1" dirty="0">
                <a:solidFill>
                  <a:srgbClr val="002060"/>
                </a:solidFill>
              </a:rPr>
              <a:t>                  Operation Time</a:t>
            </a:r>
          </a:p>
          <a:p>
            <a:r>
              <a:rPr lang="en-US" sz="4000" b="1" dirty="0">
                <a:solidFill>
                  <a:srgbClr val="00B050"/>
                </a:solidFill>
              </a:rPr>
              <a:t>Target Variable</a:t>
            </a:r>
            <a:r>
              <a:rPr lang="en-US" sz="4000" b="1" dirty="0">
                <a:solidFill>
                  <a:srgbClr val="002060"/>
                </a:solidFill>
              </a:rPr>
              <a:t> : Throughput</a:t>
            </a:r>
            <a:endParaRPr lang="en-US" sz="4000" dirty="0">
              <a:solidFill>
                <a:srgbClr val="00B050"/>
              </a:solidFill>
            </a:endParaRPr>
          </a:p>
        </p:txBody>
      </p:sp>
      <p:sp>
        <p:nvSpPr>
          <p:cNvPr id="68" name="Title 2">
            <a:extLst>
              <a:ext uri="{FF2B5EF4-FFF2-40B4-BE49-F238E27FC236}">
                <a16:creationId xmlns:a16="http://schemas.microsoft.com/office/drawing/2014/main" id="{3EED481C-71F1-03EC-9D28-617176B48C71}"/>
              </a:ext>
            </a:extLst>
          </p:cNvPr>
          <p:cNvSpPr>
            <a:spLocks noGrp="1"/>
          </p:cNvSpPr>
          <p:nvPr/>
        </p:nvSpPr>
        <p:spPr>
          <a:xfrm>
            <a:off x="17296140" y="4812616"/>
            <a:ext cx="9831059" cy="1526515"/>
          </a:xfrm>
          <a:prstGeom prst="rect">
            <a:avLst/>
          </a:prstGeom>
        </p:spPr>
        <p:txBody>
          <a:bodyPr vert="horz" lIns="0" tIns="0" rIns="0" bIns="0" rtlCol="0" anchor="ctr">
            <a:noAutofit/>
          </a:bodyPr>
          <a:lstStyle>
            <a:lvl1pPr algn="r" defTabSz="914400" rtl="0" eaLnBrk="1" latinLnBrk="0" hangingPunct="1">
              <a:lnSpc>
                <a:spcPct val="90000"/>
              </a:lnSpc>
              <a:spcBef>
                <a:spcPct val="0"/>
              </a:spcBef>
              <a:buNone/>
              <a:defRPr sz="9530" kern="1200">
                <a:solidFill>
                  <a:schemeClr val="bg1"/>
                </a:solidFill>
                <a:latin typeface="+mj-lt"/>
                <a:ea typeface="+mj-ea"/>
                <a:cs typeface="+mj-cs"/>
              </a:defRPr>
            </a:lvl1pPr>
          </a:lstStyle>
          <a:p>
            <a:pPr algn="ctr"/>
            <a:r>
              <a:rPr lang="en-US" sz="7600" b="1" dirty="0">
                <a:solidFill>
                  <a:srgbClr val="FF0000"/>
                </a:solidFill>
                <a:ea typeface="Tahoma"/>
                <a:cs typeface="Tahoma"/>
              </a:rPr>
              <a:t>   </a:t>
            </a:r>
            <a:r>
              <a:rPr lang="en-US" sz="7200" b="1" dirty="0">
                <a:solidFill>
                  <a:srgbClr val="FF0000"/>
                </a:solidFill>
                <a:ea typeface="+mj-lt"/>
                <a:cs typeface="+mj-lt"/>
              </a:rPr>
              <a:t>MONITORING METHOD</a:t>
            </a:r>
            <a:endParaRPr lang="en-US" sz="7600" dirty="0">
              <a:solidFill>
                <a:srgbClr val="FF0000"/>
              </a:solidFill>
            </a:endParaRPr>
          </a:p>
        </p:txBody>
      </p:sp>
      <p:sp>
        <p:nvSpPr>
          <p:cNvPr id="69" name="Text Placeholder 19">
            <a:extLst>
              <a:ext uri="{FF2B5EF4-FFF2-40B4-BE49-F238E27FC236}">
                <a16:creationId xmlns:a16="http://schemas.microsoft.com/office/drawing/2014/main" id="{09A47349-361A-54AE-127C-4215D5A203EC}"/>
              </a:ext>
            </a:extLst>
          </p:cNvPr>
          <p:cNvSpPr txBox="1">
            <a:spLocks/>
          </p:cNvSpPr>
          <p:nvPr/>
        </p:nvSpPr>
        <p:spPr>
          <a:xfrm>
            <a:off x="15802923" y="6218562"/>
            <a:ext cx="13540104" cy="2727454"/>
          </a:xfrm>
          <a:prstGeom prst="rect">
            <a:avLst/>
          </a:prstGeom>
          <a:noFill/>
        </p:spPr>
        <p:txBody>
          <a:bodyPr lIns="0" tIns="0" rIns="0" bIns="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Bef>
                <a:spcPts val="0"/>
              </a:spcBef>
            </a:pPr>
            <a:r>
              <a:rPr lang="en-US" sz="4000" b="1" dirty="0">
                <a:solidFill>
                  <a:srgbClr val="002060"/>
                </a:solidFill>
                <a:ea typeface="+mn-lt"/>
                <a:cs typeface="+mn-lt"/>
              </a:rPr>
              <a:t>We process</a:t>
            </a:r>
            <a:r>
              <a:rPr lang="en-US" sz="4000" b="1" dirty="0">
                <a:solidFill>
                  <a:srgbClr val="0070C0"/>
                </a:solidFill>
                <a:ea typeface="+mn-lt"/>
                <a:cs typeface="+mn-lt"/>
              </a:rPr>
              <a:t> </a:t>
            </a:r>
            <a:r>
              <a:rPr lang="en-US" sz="4000" b="1" dirty="0">
                <a:solidFill>
                  <a:srgbClr val="00B050"/>
                </a:solidFill>
                <a:ea typeface="+mn-lt"/>
                <a:cs typeface="+mn-lt"/>
              </a:rPr>
              <a:t>XRootD </a:t>
            </a:r>
            <a:r>
              <a:rPr lang="en-US" sz="4000" b="1" dirty="0">
                <a:solidFill>
                  <a:srgbClr val="002060"/>
                </a:solidFill>
                <a:ea typeface="+mn-lt"/>
                <a:cs typeface="+mn-lt"/>
              </a:rPr>
              <a:t>data read for the files at various US sites through </a:t>
            </a:r>
            <a:r>
              <a:rPr lang="en-US" sz="4000" b="1" dirty="0">
                <a:solidFill>
                  <a:srgbClr val="00B050"/>
                </a:solidFill>
                <a:ea typeface="+mn-lt"/>
                <a:cs typeface="+mn-lt"/>
              </a:rPr>
              <a:t>Grafana </a:t>
            </a:r>
            <a:r>
              <a:rPr lang="en-US" sz="4000" b="1" dirty="0">
                <a:solidFill>
                  <a:srgbClr val="002060"/>
                </a:solidFill>
                <a:ea typeface="+mn-lt"/>
                <a:cs typeface="+mn-lt"/>
              </a:rPr>
              <a:t>monitoring</a:t>
            </a:r>
          </a:p>
          <a:p>
            <a:pPr>
              <a:spcBef>
                <a:spcPts val="0"/>
              </a:spcBef>
            </a:pPr>
            <a:endParaRPr lang="en-US" sz="800" b="1" dirty="0">
              <a:solidFill>
                <a:srgbClr val="FFFF00"/>
              </a:solidFill>
              <a:ea typeface="+mn-lt"/>
              <a:cs typeface="+mn-lt"/>
            </a:endParaRPr>
          </a:p>
          <a:p>
            <a:pPr>
              <a:spcBef>
                <a:spcPts val="0"/>
              </a:spcBef>
            </a:pPr>
            <a:r>
              <a:rPr lang="en-US" sz="4000" b="1" dirty="0">
                <a:solidFill>
                  <a:srgbClr val="00B050"/>
                </a:solidFill>
                <a:ea typeface="+mn-lt"/>
                <a:cs typeface="+mn-lt"/>
              </a:rPr>
              <a:t>A Deep Learning Neutral Network Regressor </a:t>
            </a:r>
            <a:r>
              <a:rPr lang="en-US" sz="4000" b="1" dirty="0">
                <a:solidFill>
                  <a:srgbClr val="002060"/>
                </a:solidFill>
                <a:ea typeface="+mn-lt"/>
                <a:cs typeface="+mn-lt"/>
              </a:rPr>
              <a:t>predicts the file read throughput</a:t>
            </a:r>
            <a:r>
              <a:rPr lang="en-US" sz="4000" b="1" dirty="0">
                <a:solidFill>
                  <a:srgbClr val="FFFF00"/>
                </a:solidFill>
                <a:ea typeface="+mn-lt"/>
                <a:cs typeface="+mn-lt"/>
              </a:rPr>
              <a:t>.</a:t>
            </a:r>
            <a:endParaRPr lang="en-US" sz="4000" b="1" dirty="0">
              <a:solidFill>
                <a:srgbClr val="FFFF00"/>
              </a:solidFill>
              <a:cs typeface="Calibri"/>
            </a:endParaRPr>
          </a:p>
        </p:txBody>
      </p:sp>
      <p:grpSp>
        <p:nvGrpSpPr>
          <p:cNvPr id="70" name="Group 69">
            <a:extLst>
              <a:ext uri="{FF2B5EF4-FFF2-40B4-BE49-F238E27FC236}">
                <a16:creationId xmlns:a16="http://schemas.microsoft.com/office/drawing/2014/main" id="{BADD08FB-433E-EB58-1FC2-C8E854EF3798}"/>
              </a:ext>
            </a:extLst>
          </p:cNvPr>
          <p:cNvGrpSpPr/>
          <p:nvPr/>
        </p:nvGrpSpPr>
        <p:grpSpPr>
          <a:xfrm>
            <a:off x="15827795" y="9015331"/>
            <a:ext cx="13056742" cy="7405735"/>
            <a:chOff x="2676068" y="2610602"/>
            <a:chExt cx="4019388" cy="2283907"/>
          </a:xfrm>
        </p:grpSpPr>
        <p:pic>
          <p:nvPicPr>
            <p:cNvPr id="71" name="Picture 5" descr="Logo, company name&#10;&#10;Description automatically generated">
              <a:extLst>
                <a:ext uri="{FF2B5EF4-FFF2-40B4-BE49-F238E27FC236}">
                  <a16:creationId xmlns:a16="http://schemas.microsoft.com/office/drawing/2014/main" id="{B1818FD6-4CEB-6891-C986-1F39ECEA920F}"/>
                </a:ext>
              </a:extLst>
            </p:cNvPr>
            <p:cNvPicPr>
              <a:picLocks noChangeAspect="1"/>
            </p:cNvPicPr>
            <p:nvPr/>
          </p:nvPicPr>
          <p:blipFill>
            <a:blip r:embed="rId2"/>
            <a:stretch>
              <a:fillRect/>
            </a:stretch>
          </p:blipFill>
          <p:spPr>
            <a:xfrm>
              <a:off x="3222246" y="2812412"/>
              <a:ext cx="358616" cy="280912"/>
            </a:xfrm>
            <a:prstGeom prst="rect">
              <a:avLst/>
            </a:prstGeom>
          </p:spPr>
        </p:pic>
        <p:cxnSp>
          <p:nvCxnSpPr>
            <p:cNvPr id="72" name="Straight Arrow Connector 71">
              <a:extLst>
                <a:ext uri="{FF2B5EF4-FFF2-40B4-BE49-F238E27FC236}">
                  <a16:creationId xmlns:a16="http://schemas.microsoft.com/office/drawing/2014/main" id="{BCBA3D74-9E9E-0095-B1EA-0A5A827BF28F}"/>
                </a:ext>
              </a:extLst>
            </p:cNvPr>
            <p:cNvCxnSpPr>
              <a:cxnSpLocks/>
              <a:stCxn id="71" idx="2"/>
            </p:cNvCxnSpPr>
            <p:nvPr/>
          </p:nvCxnSpPr>
          <p:spPr>
            <a:xfrm flipH="1">
              <a:off x="3398166" y="3093324"/>
              <a:ext cx="3388" cy="284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Flowchart: Connector 3">
              <a:extLst>
                <a:ext uri="{FF2B5EF4-FFF2-40B4-BE49-F238E27FC236}">
                  <a16:creationId xmlns:a16="http://schemas.microsoft.com/office/drawing/2014/main" id="{D0029229-8301-5999-68CD-53753161171B}"/>
                </a:ext>
              </a:extLst>
            </p:cNvPr>
            <p:cNvSpPr/>
            <p:nvPr/>
          </p:nvSpPr>
          <p:spPr>
            <a:xfrm>
              <a:off x="3317128" y="3379681"/>
              <a:ext cx="162755" cy="164981"/>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lowchart: Connector 9">
              <a:extLst>
                <a:ext uri="{FF2B5EF4-FFF2-40B4-BE49-F238E27FC236}">
                  <a16:creationId xmlns:a16="http://schemas.microsoft.com/office/drawing/2014/main" id="{DC9F21EE-D584-BED5-B794-6C9D7B73C70A}"/>
                </a:ext>
              </a:extLst>
            </p:cNvPr>
            <p:cNvSpPr/>
            <p:nvPr/>
          </p:nvSpPr>
          <p:spPr>
            <a:xfrm>
              <a:off x="3322214" y="4104599"/>
              <a:ext cx="162755" cy="164981"/>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lowchart: Connector 10">
              <a:extLst>
                <a:ext uri="{FF2B5EF4-FFF2-40B4-BE49-F238E27FC236}">
                  <a16:creationId xmlns:a16="http://schemas.microsoft.com/office/drawing/2014/main" id="{DEFB17E9-08EA-D922-D8BA-EC54637259CB}"/>
                </a:ext>
              </a:extLst>
            </p:cNvPr>
            <p:cNvSpPr/>
            <p:nvPr/>
          </p:nvSpPr>
          <p:spPr>
            <a:xfrm>
              <a:off x="3322214" y="4334572"/>
              <a:ext cx="162755" cy="164981"/>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lowchart: Connector 11">
              <a:extLst>
                <a:ext uri="{FF2B5EF4-FFF2-40B4-BE49-F238E27FC236}">
                  <a16:creationId xmlns:a16="http://schemas.microsoft.com/office/drawing/2014/main" id="{AEE25CB0-9002-23A3-690D-9C019CDDAC51}"/>
                </a:ext>
              </a:extLst>
            </p:cNvPr>
            <p:cNvSpPr/>
            <p:nvPr/>
          </p:nvSpPr>
          <p:spPr>
            <a:xfrm>
              <a:off x="3322214" y="3619654"/>
              <a:ext cx="162755" cy="164981"/>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lowchart: Connector 12">
              <a:extLst>
                <a:ext uri="{FF2B5EF4-FFF2-40B4-BE49-F238E27FC236}">
                  <a16:creationId xmlns:a16="http://schemas.microsoft.com/office/drawing/2014/main" id="{9C4755E8-15D5-8FEF-6FBC-AA5B4C619E78}"/>
                </a:ext>
              </a:extLst>
            </p:cNvPr>
            <p:cNvSpPr/>
            <p:nvPr/>
          </p:nvSpPr>
          <p:spPr>
            <a:xfrm>
              <a:off x="3322214" y="3849627"/>
              <a:ext cx="162755" cy="164981"/>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lowchart: Connector 15">
              <a:extLst>
                <a:ext uri="{FF2B5EF4-FFF2-40B4-BE49-F238E27FC236}">
                  <a16:creationId xmlns:a16="http://schemas.microsoft.com/office/drawing/2014/main" id="{3CCDF354-CE46-C7CC-4F57-F80519B35DCF}"/>
                </a:ext>
              </a:extLst>
            </p:cNvPr>
            <p:cNvSpPr/>
            <p:nvPr/>
          </p:nvSpPr>
          <p:spPr>
            <a:xfrm>
              <a:off x="3968147" y="3514666"/>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lowchart: Connector 17">
              <a:extLst>
                <a:ext uri="{FF2B5EF4-FFF2-40B4-BE49-F238E27FC236}">
                  <a16:creationId xmlns:a16="http://schemas.microsoft.com/office/drawing/2014/main" id="{3C0CD968-42A0-437C-04B9-6C5C6C6F614D}"/>
                </a:ext>
              </a:extLst>
            </p:cNvPr>
            <p:cNvSpPr/>
            <p:nvPr/>
          </p:nvSpPr>
          <p:spPr>
            <a:xfrm>
              <a:off x="3968147" y="3029720"/>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Connector 18">
              <a:extLst>
                <a:ext uri="{FF2B5EF4-FFF2-40B4-BE49-F238E27FC236}">
                  <a16:creationId xmlns:a16="http://schemas.microsoft.com/office/drawing/2014/main" id="{C392D02C-2402-35A7-3882-19470B14DA2B}"/>
                </a:ext>
              </a:extLst>
            </p:cNvPr>
            <p:cNvSpPr/>
            <p:nvPr/>
          </p:nvSpPr>
          <p:spPr>
            <a:xfrm>
              <a:off x="3968148" y="3259694"/>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lowchart: Connector 21">
              <a:extLst>
                <a:ext uri="{FF2B5EF4-FFF2-40B4-BE49-F238E27FC236}">
                  <a16:creationId xmlns:a16="http://schemas.microsoft.com/office/drawing/2014/main" id="{69395310-5B08-AFDB-6579-99A796A57A76}"/>
                </a:ext>
              </a:extLst>
            </p:cNvPr>
            <p:cNvSpPr/>
            <p:nvPr/>
          </p:nvSpPr>
          <p:spPr>
            <a:xfrm>
              <a:off x="3973233" y="4724529"/>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lowchart: Connector 23">
              <a:extLst>
                <a:ext uri="{FF2B5EF4-FFF2-40B4-BE49-F238E27FC236}">
                  <a16:creationId xmlns:a16="http://schemas.microsoft.com/office/drawing/2014/main" id="{CF274FB8-ED3F-63F6-5CD9-E9E615F1D15A}"/>
                </a:ext>
              </a:extLst>
            </p:cNvPr>
            <p:cNvSpPr/>
            <p:nvPr/>
          </p:nvSpPr>
          <p:spPr>
            <a:xfrm>
              <a:off x="3973233" y="4239584"/>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lowchart: Connector 24">
              <a:extLst>
                <a:ext uri="{FF2B5EF4-FFF2-40B4-BE49-F238E27FC236}">
                  <a16:creationId xmlns:a16="http://schemas.microsoft.com/office/drawing/2014/main" id="{8FA7C235-9298-B5B2-2692-D55A34376553}"/>
                </a:ext>
              </a:extLst>
            </p:cNvPr>
            <p:cNvSpPr/>
            <p:nvPr/>
          </p:nvSpPr>
          <p:spPr>
            <a:xfrm>
              <a:off x="3973234" y="4469556"/>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BB4EDC30-5FC8-A54A-B934-3E26BF7EB735}"/>
                </a:ext>
              </a:extLst>
            </p:cNvPr>
            <p:cNvSpPr txBox="1"/>
            <p:nvPr/>
          </p:nvSpPr>
          <p:spPr>
            <a:xfrm>
              <a:off x="2988445" y="3382281"/>
              <a:ext cx="493797" cy="1423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00B050"/>
                  </a:solidFill>
                  <a:cs typeface="Calibri"/>
                </a:rPr>
                <a:t>File Size</a:t>
              </a:r>
              <a:endParaRPr lang="en-US" sz="2400" b="1" dirty="0">
                <a:solidFill>
                  <a:srgbClr val="00B050"/>
                </a:solidFill>
              </a:endParaRPr>
            </a:p>
          </p:txBody>
        </p:sp>
        <p:sp>
          <p:nvSpPr>
            <p:cNvPr id="85" name="TextBox 84">
              <a:extLst>
                <a:ext uri="{FF2B5EF4-FFF2-40B4-BE49-F238E27FC236}">
                  <a16:creationId xmlns:a16="http://schemas.microsoft.com/office/drawing/2014/main" id="{DA5908AB-72B8-34BF-6D81-62015A9FB921}"/>
                </a:ext>
              </a:extLst>
            </p:cNvPr>
            <p:cNvSpPr txBox="1"/>
            <p:nvPr/>
          </p:nvSpPr>
          <p:spPr>
            <a:xfrm>
              <a:off x="2990073" y="3627565"/>
              <a:ext cx="544078" cy="1423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00B050"/>
                  </a:solidFill>
                  <a:cs typeface="Calibri"/>
                </a:rPr>
                <a:t>Read Bytes</a:t>
              </a:r>
              <a:endParaRPr lang="en-US" sz="2400" b="1" dirty="0">
                <a:solidFill>
                  <a:srgbClr val="00B050"/>
                </a:solidFill>
              </a:endParaRPr>
            </a:p>
          </p:txBody>
        </p:sp>
        <p:sp>
          <p:nvSpPr>
            <p:cNvPr id="86" name="TextBox 85">
              <a:extLst>
                <a:ext uri="{FF2B5EF4-FFF2-40B4-BE49-F238E27FC236}">
                  <a16:creationId xmlns:a16="http://schemas.microsoft.com/office/drawing/2014/main" id="{89D9E60B-969E-26A1-4FF8-8D0108F7CCB1}"/>
                </a:ext>
              </a:extLst>
            </p:cNvPr>
            <p:cNvSpPr txBox="1"/>
            <p:nvPr/>
          </p:nvSpPr>
          <p:spPr>
            <a:xfrm>
              <a:off x="3006787" y="3837265"/>
              <a:ext cx="482822" cy="1423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00B050"/>
                  </a:solidFill>
                  <a:cs typeface="Calibri"/>
                </a:rPr>
                <a:t>Duration</a:t>
              </a:r>
              <a:endParaRPr lang="en-US" sz="2400" b="1" dirty="0">
                <a:solidFill>
                  <a:srgbClr val="00B050"/>
                </a:solidFill>
              </a:endParaRPr>
            </a:p>
          </p:txBody>
        </p:sp>
        <p:sp>
          <p:nvSpPr>
            <p:cNvPr id="87" name="TextBox 86">
              <a:extLst>
                <a:ext uri="{FF2B5EF4-FFF2-40B4-BE49-F238E27FC236}">
                  <a16:creationId xmlns:a16="http://schemas.microsoft.com/office/drawing/2014/main" id="{21AF92B0-2CC6-02F7-B7A9-53E397BF49F1}"/>
                </a:ext>
              </a:extLst>
            </p:cNvPr>
            <p:cNvSpPr txBox="1"/>
            <p:nvPr/>
          </p:nvSpPr>
          <p:spPr>
            <a:xfrm>
              <a:off x="2676068" y="4108301"/>
              <a:ext cx="835217" cy="1423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00B050"/>
                  </a:solidFill>
                  <a:cs typeface="Calibri"/>
                </a:rPr>
                <a:t>Read Bytes/File Size</a:t>
              </a:r>
              <a:endParaRPr lang="en-US" sz="2400" b="1" dirty="0">
                <a:solidFill>
                  <a:srgbClr val="00B050"/>
                </a:solidFill>
              </a:endParaRPr>
            </a:p>
          </p:txBody>
        </p:sp>
        <p:sp>
          <p:nvSpPr>
            <p:cNvPr id="88" name="TextBox 87">
              <a:extLst>
                <a:ext uri="{FF2B5EF4-FFF2-40B4-BE49-F238E27FC236}">
                  <a16:creationId xmlns:a16="http://schemas.microsoft.com/office/drawing/2014/main" id="{9817DE6E-EAAA-0206-DCB5-16B0307F6878}"/>
                </a:ext>
              </a:extLst>
            </p:cNvPr>
            <p:cNvSpPr txBox="1"/>
            <p:nvPr/>
          </p:nvSpPr>
          <p:spPr>
            <a:xfrm>
              <a:off x="3021937" y="4338534"/>
              <a:ext cx="518069" cy="1423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00B050"/>
                  </a:solidFill>
                  <a:cs typeface="Calibri"/>
                </a:rPr>
                <a:t>Ipv6-ness</a:t>
              </a:r>
              <a:endParaRPr lang="en-US" sz="2400" b="1" dirty="0">
                <a:solidFill>
                  <a:srgbClr val="00B050"/>
                </a:solidFill>
              </a:endParaRPr>
            </a:p>
          </p:txBody>
        </p:sp>
        <p:sp>
          <p:nvSpPr>
            <p:cNvPr id="89" name="TextBox 88">
              <a:extLst>
                <a:ext uri="{FF2B5EF4-FFF2-40B4-BE49-F238E27FC236}">
                  <a16:creationId xmlns:a16="http://schemas.microsoft.com/office/drawing/2014/main" id="{22E69907-B85D-A23D-29E8-57B1D708FB27}"/>
                </a:ext>
              </a:extLst>
            </p:cNvPr>
            <p:cNvSpPr txBox="1"/>
            <p:nvPr/>
          </p:nvSpPr>
          <p:spPr>
            <a:xfrm>
              <a:off x="3088068" y="4544862"/>
              <a:ext cx="745768" cy="1613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solidFill>
                    <a:srgbClr val="002060"/>
                  </a:solidFill>
                  <a:cs typeface="Calibri"/>
                </a:rPr>
                <a:t>Input Layer</a:t>
              </a:r>
              <a:endParaRPr lang="en-US" sz="2800" b="1" dirty="0">
                <a:solidFill>
                  <a:srgbClr val="002060"/>
                </a:solidFill>
              </a:endParaRPr>
            </a:p>
          </p:txBody>
        </p:sp>
        <p:sp>
          <p:nvSpPr>
            <p:cNvPr id="90" name="TextBox 89">
              <a:extLst>
                <a:ext uri="{FF2B5EF4-FFF2-40B4-BE49-F238E27FC236}">
                  <a16:creationId xmlns:a16="http://schemas.microsoft.com/office/drawing/2014/main" id="{D67C9737-EBAF-7F16-0AAA-B2552EEDA027}"/>
                </a:ext>
              </a:extLst>
            </p:cNvPr>
            <p:cNvSpPr txBox="1"/>
            <p:nvPr/>
          </p:nvSpPr>
          <p:spPr>
            <a:xfrm>
              <a:off x="3996177" y="3640091"/>
              <a:ext cx="91549" cy="5078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900">
                  <a:cs typeface="Calibri"/>
                </a:rPr>
                <a:t>.</a:t>
              </a:r>
            </a:p>
            <a:p>
              <a:r>
                <a:rPr lang="en-US" sz="900">
                  <a:cs typeface="Calibri"/>
                </a:rPr>
                <a:t>.</a:t>
              </a:r>
            </a:p>
            <a:p>
              <a:r>
                <a:rPr lang="en-US" sz="900">
                  <a:cs typeface="Calibri"/>
                </a:rPr>
                <a:t>.</a:t>
              </a:r>
            </a:p>
          </p:txBody>
        </p:sp>
        <p:sp>
          <p:nvSpPr>
            <p:cNvPr id="91" name="TextBox 90">
              <a:extLst>
                <a:ext uri="{FF2B5EF4-FFF2-40B4-BE49-F238E27FC236}">
                  <a16:creationId xmlns:a16="http://schemas.microsoft.com/office/drawing/2014/main" id="{1EC90315-50A4-4D17-A5AB-5D326282FF2B}"/>
                </a:ext>
              </a:extLst>
            </p:cNvPr>
            <p:cNvSpPr txBox="1"/>
            <p:nvPr/>
          </p:nvSpPr>
          <p:spPr>
            <a:xfrm>
              <a:off x="4408711" y="2610602"/>
              <a:ext cx="884978" cy="1613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solidFill>
                    <a:srgbClr val="002060"/>
                  </a:solidFill>
                  <a:cs typeface="Calibri"/>
                </a:rPr>
                <a:t>Hidden Layers</a:t>
              </a:r>
              <a:endParaRPr lang="en-US" sz="2800" b="1" dirty="0">
                <a:solidFill>
                  <a:srgbClr val="002060"/>
                </a:solidFill>
              </a:endParaRPr>
            </a:p>
          </p:txBody>
        </p:sp>
        <p:sp>
          <p:nvSpPr>
            <p:cNvPr id="92" name="Flowchart: Connector 35">
              <a:extLst>
                <a:ext uri="{FF2B5EF4-FFF2-40B4-BE49-F238E27FC236}">
                  <a16:creationId xmlns:a16="http://schemas.microsoft.com/office/drawing/2014/main" id="{65E162A1-AF2B-2E16-219F-599EFBAE9A00}"/>
                </a:ext>
              </a:extLst>
            </p:cNvPr>
            <p:cNvSpPr/>
            <p:nvPr/>
          </p:nvSpPr>
          <p:spPr>
            <a:xfrm>
              <a:off x="4415723" y="3519665"/>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lowchart: Connector 36">
              <a:extLst>
                <a:ext uri="{FF2B5EF4-FFF2-40B4-BE49-F238E27FC236}">
                  <a16:creationId xmlns:a16="http://schemas.microsoft.com/office/drawing/2014/main" id="{CB1D46E6-EDFC-3C10-5917-D6A07F72AF51}"/>
                </a:ext>
              </a:extLst>
            </p:cNvPr>
            <p:cNvSpPr/>
            <p:nvPr/>
          </p:nvSpPr>
          <p:spPr>
            <a:xfrm>
              <a:off x="4415723" y="3034720"/>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lowchart: Connector 37">
              <a:extLst>
                <a:ext uri="{FF2B5EF4-FFF2-40B4-BE49-F238E27FC236}">
                  <a16:creationId xmlns:a16="http://schemas.microsoft.com/office/drawing/2014/main" id="{ADC4D5FB-0EBA-BAC6-9920-0568BDEC1A2E}"/>
                </a:ext>
              </a:extLst>
            </p:cNvPr>
            <p:cNvSpPr/>
            <p:nvPr/>
          </p:nvSpPr>
          <p:spPr>
            <a:xfrm>
              <a:off x="4415724" y="3264693"/>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lowchart: Connector 38">
              <a:extLst>
                <a:ext uri="{FF2B5EF4-FFF2-40B4-BE49-F238E27FC236}">
                  <a16:creationId xmlns:a16="http://schemas.microsoft.com/office/drawing/2014/main" id="{515E5526-E8B1-21A9-02DC-20C672BFE719}"/>
                </a:ext>
              </a:extLst>
            </p:cNvPr>
            <p:cNvSpPr/>
            <p:nvPr/>
          </p:nvSpPr>
          <p:spPr>
            <a:xfrm>
              <a:off x="4420809" y="4729528"/>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lowchart: Connector 40">
              <a:extLst>
                <a:ext uri="{FF2B5EF4-FFF2-40B4-BE49-F238E27FC236}">
                  <a16:creationId xmlns:a16="http://schemas.microsoft.com/office/drawing/2014/main" id="{3FD8B3C3-7935-C044-D28E-A524DD117951}"/>
                </a:ext>
              </a:extLst>
            </p:cNvPr>
            <p:cNvSpPr/>
            <p:nvPr/>
          </p:nvSpPr>
          <p:spPr>
            <a:xfrm>
              <a:off x="4420809" y="4244583"/>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lowchart: Connector 41">
              <a:extLst>
                <a:ext uri="{FF2B5EF4-FFF2-40B4-BE49-F238E27FC236}">
                  <a16:creationId xmlns:a16="http://schemas.microsoft.com/office/drawing/2014/main" id="{722E7238-3424-A64D-6D20-34259FBAAF45}"/>
                </a:ext>
              </a:extLst>
            </p:cNvPr>
            <p:cNvSpPr/>
            <p:nvPr/>
          </p:nvSpPr>
          <p:spPr>
            <a:xfrm>
              <a:off x="4420810" y="4474556"/>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E3086CC-1AC3-DA70-E6A8-4E9484E61CE7}"/>
                </a:ext>
              </a:extLst>
            </p:cNvPr>
            <p:cNvSpPr txBox="1"/>
            <p:nvPr/>
          </p:nvSpPr>
          <p:spPr>
            <a:xfrm>
              <a:off x="4441155" y="3655304"/>
              <a:ext cx="91549" cy="5078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900">
                  <a:cs typeface="Calibri"/>
                </a:rPr>
                <a:t>.</a:t>
              </a:r>
            </a:p>
            <a:p>
              <a:r>
                <a:rPr lang="en-US" sz="900">
                  <a:cs typeface="Calibri"/>
                </a:rPr>
                <a:t>.</a:t>
              </a:r>
            </a:p>
            <a:p>
              <a:r>
                <a:rPr lang="en-US" sz="900">
                  <a:cs typeface="Calibri"/>
                </a:rPr>
                <a:t>.</a:t>
              </a:r>
            </a:p>
          </p:txBody>
        </p:sp>
        <p:sp>
          <p:nvSpPr>
            <p:cNvPr id="99" name="Flowchart: Connector 44">
              <a:extLst>
                <a:ext uri="{FF2B5EF4-FFF2-40B4-BE49-F238E27FC236}">
                  <a16:creationId xmlns:a16="http://schemas.microsoft.com/office/drawing/2014/main" id="{F72CA0CC-6D98-875C-90CB-193AAE8DAD52}"/>
                </a:ext>
              </a:extLst>
            </p:cNvPr>
            <p:cNvSpPr/>
            <p:nvPr/>
          </p:nvSpPr>
          <p:spPr>
            <a:xfrm>
              <a:off x="4944677" y="3519665"/>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lowchart: Connector 45">
              <a:extLst>
                <a:ext uri="{FF2B5EF4-FFF2-40B4-BE49-F238E27FC236}">
                  <a16:creationId xmlns:a16="http://schemas.microsoft.com/office/drawing/2014/main" id="{519F2267-321D-99F9-637F-3EFD7EF9CB9E}"/>
                </a:ext>
              </a:extLst>
            </p:cNvPr>
            <p:cNvSpPr/>
            <p:nvPr/>
          </p:nvSpPr>
          <p:spPr>
            <a:xfrm>
              <a:off x="4944677" y="3034720"/>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lowchart: Connector 46">
              <a:extLst>
                <a:ext uri="{FF2B5EF4-FFF2-40B4-BE49-F238E27FC236}">
                  <a16:creationId xmlns:a16="http://schemas.microsoft.com/office/drawing/2014/main" id="{6612F4CF-F392-F757-A766-4594FD455E74}"/>
                </a:ext>
              </a:extLst>
            </p:cNvPr>
            <p:cNvSpPr/>
            <p:nvPr/>
          </p:nvSpPr>
          <p:spPr>
            <a:xfrm>
              <a:off x="4944677" y="3264693"/>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lowchart: Connector 47">
              <a:extLst>
                <a:ext uri="{FF2B5EF4-FFF2-40B4-BE49-F238E27FC236}">
                  <a16:creationId xmlns:a16="http://schemas.microsoft.com/office/drawing/2014/main" id="{2496900E-22FA-ABD4-CE1E-BD6FF1807032}"/>
                </a:ext>
              </a:extLst>
            </p:cNvPr>
            <p:cNvSpPr/>
            <p:nvPr/>
          </p:nvSpPr>
          <p:spPr>
            <a:xfrm>
              <a:off x="4949763" y="4729528"/>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lowchart: Connector 49">
              <a:extLst>
                <a:ext uri="{FF2B5EF4-FFF2-40B4-BE49-F238E27FC236}">
                  <a16:creationId xmlns:a16="http://schemas.microsoft.com/office/drawing/2014/main" id="{DA2E4A95-E433-67BE-950D-25E7B30E1EFF}"/>
                </a:ext>
              </a:extLst>
            </p:cNvPr>
            <p:cNvSpPr/>
            <p:nvPr/>
          </p:nvSpPr>
          <p:spPr>
            <a:xfrm>
              <a:off x="4949763" y="4244583"/>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lowchart: Connector 50">
              <a:extLst>
                <a:ext uri="{FF2B5EF4-FFF2-40B4-BE49-F238E27FC236}">
                  <a16:creationId xmlns:a16="http://schemas.microsoft.com/office/drawing/2014/main" id="{DA2DB5E4-C87C-94FF-0E7B-813AF42104B6}"/>
                </a:ext>
              </a:extLst>
            </p:cNvPr>
            <p:cNvSpPr/>
            <p:nvPr/>
          </p:nvSpPr>
          <p:spPr>
            <a:xfrm>
              <a:off x="4949763" y="4474556"/>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lowchart: Connector 53">
              <a:extLst>
                <a:ext uri="{FF2B5EF4-FFF2-40B4-BE49-F238E27FC236}">
                  <a16:creationId xmlns:a16="http://schemas.microsoft.com/office/drawing/2014/main" id="{70AD49D1-99DF-364F-678E-F050FA3CC3E3}"/>
                </a:ext>
              </a:extLst>
            </p:cNvPr>
            <p:cNvSpPr/>
            <p:nvPr/>
          </p:nvSpPr>
          <p:spPr>
            <a:xfrm>
              <a:off x="5417683" y="3519665"/>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lowchart: Connector 54">
              <a:extLst>
                <a:ext uri="{FF2B5EF4-FFF2-40B4-BE49-F238E27FC236}">
                  <a16:creationId xmlns:a16="http://schemas.microsoft.com/office/drawing/2014/main" id="{7B38F6F5-86CF-CD26-C856-54D868A922F2}"/>
                </a:ext>
              </a:extLst>
            </p:cNvPr>
            <p:cNvSpPr/>
            <p:nvPr/>
          </p:nvSpPr>
          <p:spPr>
            <a:xfrm>
              <a:off x="5417683" y="3034720"/>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lowchart: Connector 55">
              <a:extLst>
                <a:ext uri="{FF2B5EF4-FFF2-40B4-BE49-F238E27FC236}">
                  <a16:creationId xmlns:a16="http://schemas.microsoft.com/office/drawing/2014/main" id="{981B0525-54F6-9079-1595-13C5A936BAEA}"/>
                </a:ext>
              </a:extLst>
            </p:cNvPr>
            <p:cNvSpPr/>
            <p:nvPr/>
          </p:nvSpPr>
          <p:spPr>
            <a:xfrm>
              <a:off x="5417684" y="3264693"/>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lowchart: Connector 56">
              <a:extLst>
                <a:ext uri="{FF2B5EF4-FFF2-40B4-BE49-F238E27FC236}">
                  <a16:creationId xmlns:a16="http://schemas.microsoft.com/office/drawing/2014/main" id="{05AB8A2E-D609-AEFB-63DF-70D0723D3C0C}"/>
                </a:ext>
              </a:extLst>
            </p:cNvPr>
            <p:cNvSpPr/>
            <p:nvPr/>
          </p:nvSpPr>
          <p:spPr>
            <a:xfrm>
              <a:off x="5422769" y="4729528"/>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lowchart: Connector 58">
              <a:extLst>
                <a:ext uri="{FF2B5EF4-FFF2-40B4-BE49-F238E27FC236}">
                  <a16:creationId xmlns:a16="http://schemas.microsoft.com/office/drawing/2014/main" id="{9D92C206-33B3-B92E-EF02-56F7220804C3}"/>
                </a:ext>
              </a:extLst>
            </p:cNvPr>
            <p:cNvSpPr/>
            <p:nvPr/>
          </p:nvSpPr>
          <p:spPr>
            <a:xfrm>
              <a:off x="5422769" y="4244583"/>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lowchart: Connector 59">
              <a:extLst>
                <a:ext uri="{FF2B5EF4-FFF2-40B4-BE49-F238E27FC236}">
                  <a16:creationId xmlns:a16="http://schemas.microsoft.com/office/drawing/2014/main" id="{D9BBE9E1-2154-0C32-1875-3465438CF5EF}"/>
                </a:ext>
              </a:extLst>
            </p:cNvPr>
            <p:cNvSpPr/>
            <p:nvPr/>
          </p:nvSpPr>
          <p:spPr>
            <a:xfrm>
              <a:off x="5422770" y="4474556"/>
              <a:ext cx="162755" cy="164981"/>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a:extLst>
                <a:ext uri="{FF2B5EF4-FFF2-40B4-BE49-F238E27FC236}">
                  <a16:creationId xmlns:a16="http://schemas.microsoft.com/office/drawing/2014/main" id="{CE80387C-D777-FC2B-8828-B64D2CD0840C}"/>
                </a:ext>
              </a:extLst>
            </p:cNvPr>
            <p:cNvSpPr txBox="1"/>
            <p:nvPr/>
          </p:nvSpPr>
          <p:spPr>
            <a:xfrm>
              <a:off x="5443114" y="3709643"/>
              <a:ext cx="9154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Calibri"/>
              </a:endParaRPr>
            </a:p>
          </p:txBody>
        </p:sp>
        <p:cxnSp>
          <p:nvCxnSpPr>
            <p:cNvPr id="112" name="Straight Arrow Connector 111">
              <a:extLst>
                <a:ext uri="{FF2B5EF4-FFF2-40B4-BE49-F238E27FC236}">
                  <a16:creationId xmlns:a16="http://schemas.microsoft.com/office/drawing/2014/main" id="{F895DD8C-0193-D752-D348-9D7ECC7A7BF9}"/>
                </a:ext>
              </a:extLst>
            </p:cNvPr>
            <p:cNvCxnSpPr>
              <a:cxnSpLocks/>
            </p:cNvCxnSpPr>
            <p:nvPr/>
          </p:nvCxnSpPr>
          <p:spPr>
            <a:xfrm>
              <a:off x="3480374" y="3445831"/>
              <a:ext cx="501518" cy="1326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59B62CA5-1984-B4F2-3F2C-2C2A5984A05B}"/>
                </a:ext>
              </a:extLst>
            </p:cNvPr>
            <p:cNvCxnSpPr>
              <a:cxnSpLocks/>
            </p:cNvCxnSpPr>
            <p:nvPr/>
          </p:nvCxnSpPr>
          <p:spPr>
            <a:xfrm flipV="1">
              <a:off x="3481160" y="3360975"/>
              <a:ext cx="487486" cy="85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25BDD50C-63C2-AED2-C82B-E22EB6F4309D}"/>
                </a:ext>
              </a:extLst>
            </p:cNvPr>
            <p:cNvCxnSpPr>
              <a:cxnSpLocks/>
            </p:cNvCxnSpPr>
            <p:nvPr/>
          </p:nvCxnSpPr>
          <p:spPr>
            <a:xfrm flipV="1">
              <a:off x="3482935" y="3148821"/>
              <a:ext cx="492333" cy="295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762B566D-2023-2069-A10E-B955D53FE9C3}"/>
                </a:ext>
              </a:extLst>
            </p:cNvPr>
            <p:cNvCxnSpPr>
              <a:cxnSpLocks/>
            </p:cNvCxnSpPr>
            <p:nvPr/>
          </p:nvCxnSpPr>
          <p:spPr>
            <a:xfrm>
              <a:off x="3480784" y="3446163"/>
              <a:ext cx="488613" cy="162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4EB5AE1A-052C-7DB1-E87D-71E4D5FA5FE5}"/>
                </a:ext>
              </a:extLst>
            </p:cNvPr>
            <p:cNvCxnSpPr>
              <a:cxnSpLocks/>
            </p:cNvCxnSpPr>
            <p:nvPr/>
          </p:nvCxnSpPr>
          <p:spPr>
            <a:xfrm>
              <a:off x="3485086" y="3446901"/>
              <a:ext cx="503668" cy="8303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AB620475-8F08-AFA0-50BA-0878D9A7AA0F}"/>
                </a:ext>
              </a:extLst>
            </p:cNvPr>
            <p:cNvCxnSpPr>
              <a:cxnSpLocks/>
            </p:cNvCxnSpPr>
            <p:nvPr/>
          </p:nvCxnSpPr>
          <p:spPr>
            <a:xfrm>
              <a:off x="3481911" y="3445156"/>
              <a:ext cx="501517" cy="10734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D68F0873-6D62-1541-0206-CCCA5B71ED64}"/>
                </a:ext>
              </a:extLst>
            </p:cNvPr>
            <p:cNvCxnSpPr>
              <a:cxnSpLocks/>
            </p:cNvCxnSpPr>
            <p:nvPr/>
          </p:nvCxnSpPr>
          <p:spPr>
            <a:xfrm>
              <a:off x="3487321" y="3702206"/>
              <a:ext cx="493797" cy="1062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15B6EFF6-4169-99F0-0D52-DD511E79F76F}"/>
                </a:ext>
              </a:extLst>
            </p:cNvPr>
            <p:cNvCxnSpPr>
              <a:cxnSpLocks/>
            </p:cNvCxnSpPr>
            <p:nvPr/>
          </p:nvCxnSpPr>
          <p:spPr>
            <a:xfrm flipV="1">
              <a:off x="3491966" y="3363123"/>
              <a:ext cx="472046" cy="339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4A7A06F0-02FA-58FD-72B7-8384D3A99209}"/>
                </a:ext>
              </a:extLst>
            </p:cNvPr>
            <p:cNvCxnSpPr>
              <a:cxnSpLocks/>
            </p:cNvCxnSpPr>
            <p:nvPr/>
          </p:nvCxnSpPr>
          <p:spPr>
            <a:xfrm flipV="1">
              <a:off x="3491811" y="3149071"/>
              <a:ext cx="478823" cy="548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490FDAF2-8B3B-8CBD-F85B-3FB636437F87}"/>
                </a:ext>
              </a:extLst>
            </p:cNvPr>
            <p:cNvCxnSpPr>
              <a:cxnSpLocks/>
            </p:cNvCxnSpPr>
            <p:nvPr/>
          </p:nvCxnSpPr>
          <p:spPr>
            <a:xfrm flipV="1">
              <a:off x="3487731" y="3608737"/>
              <a:ext cx="478962" cy="93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8E65B5D0-7141-88BD-1686-07C3FE99B222}"/>
                </a:ext>
              </a:extLst>
            </p:cNvPr>
            <p:cNvCxnSpPr>
              <a:cxnSpLocks/>
            </p:cNvCxnSpPr>
            <p:nvPr/>
          </p:nvCxnSpPr>
          <p:spPr>
            <a:xfrm>
              <a:off x="3493962" y="3705174"/>
              <a:ext cx="488227" cy="5704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545E212E-1140-17A4-5EF4-B9842FF25415}"/>
                </a:ext>
              </a:extLst>
            </p:cNvPr>
            <p:cNvCxnSpPr>
              <a:cxnSpLocks/>
            </p:cNvCxnSpPr>
            <p:nvPr/>
          </p:nvCxnSpPr>
          <p:spPr>
            <a:xfrm>
              <a:off x="3490787" y="3703429"/>
              <a:ext cx="488007" cy="807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4" name="Flowchart: Connector 82">
              <a:extLst>
                <a:ext uri="{FF2B5EF4-FFF2-40B4-BE49-F238E27FC236}">
                  <a16:creationId xmlns:a16="http://schemas.microsoft.com/office/drawing/2014/main" id="{AA3C550F-01AE-4F84-1226-0F7DA8068471}"/>
                </a:ext>
              </a:extLst>
            </p:cNvPr>
            <p:cNvSpPr/>
            <p:nvPr/>
          </p:nvSpPr>
          <p:spPr>
            <a:xfrm>
              <a:off x="6070430" y="3859908"/>
              <a:ext cx="162755" cy="164981"/>
            </a:xfrm>
            <a:prstGeom prst="flowChartConnector">
              <a:avLst/>
            </a:prstGeom>
            <a:solidFill>
              <a:srgbClr val="ED7D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Arrow Connector 124">
              <a:extLst>
                <a:ext uri="{FF2B5EF4-FFF2-40B4-BE49-F238E27FC236}">
                  <a16:creationId xmlns:a16="http://schemas.microsoft.com/office/drawing/2014/main" id="{FC4C0C4C-754B-DFB7-7AC8-82878F2B20E3}"/>
                </a:ext>
              </a:extLst>
            </p:cNvPr>
            <p:cNvCxnSpPr>
              <a:cxnSpLocks/>
            </p:cNvCxnSpPr>
            <p:nvPr/>
          </p:nvCxnSpPr>
          <p:spPr>
            <a:xfrm>
              <a:off x="3488094" y="3937210"/>
              <a:ext cx="495728" cy="827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CB39C2D6-5288-AC59-FB2C-339807DB7F4B}"/>
                </a:ext>
              </a:extLst>
            </p:cNvPr>
            <p:cNvCxnSpPr>
              <a:cxnSpLocks/>
            </p:cNvCxnSpPr>
            <p:nvPr/>
          </p:nvCxnSpPr>
          <p:spPr>
            <a:xfrm flipV="1">
              <a:off x="3488880" y="3357180"/>
              <a:ext cx="475906" cy="5784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0A3C1124-3885-D395-4134-5053EECC7EDA}"/>
                </a:ext>
              </a:extLst>
            </p:cNvPr>
            <p:cNvCxnSpPr>
              <a:cxnSpLocks/>
            </p:cNvCxnSpPr>
            <p:nvPr/>
          </p:nvCxnSpPr>
          <p:spPr>
            <a:xfrm flipV="1">
              <a:off x="3488725" y="3146924"/>
              <a:ext cx="492333" cy="7873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FAC8BFC6-FE7C-DAF8-E32F-C46CA5F519D4}"/>
                </a:ext>
              </a:extLst>
            </p:cNvPr>
            <p:cNvCxnSpPr>
              <a:cxnSpLocks/>
            </p:cNvCxnSpPr>
            <p:nvPr/>
          </p:nvCxnSpPr>
          <p:spPr>
            <a:xfrm flipV="1">
              <a:off x="3488504" y="3610384"/>
              <a:ext cx="478962" cy="32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79C4BA0B-8D08-FBEE-CD7F-F9F597332115}"/>
                </a:ext>
              </a:extLst>
            </p:cNvPr>
            <p:cNvCxnSpPr>
              <a:cxnSpLocks/>
            </p:cNvCxnSpPr>
            <p:nvPr/>
          </p:nvCxnSpPr>
          <p:spPr>
            <a:xfrm>
              <a:off x="3492806" y="3938281"/>
              <a:ext cx="492087" cy="335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35F8A4CA-2024-DCBD-5BCC-4B8B5EBC1E00}"/>
                </a:ext>
              </a:extLst>
            </p:cNvPr>
            <p:cNvCxnSpPr>
              <a:cxnSpLocks/>
            </p:cNvCxnSpPr>
            <p:nvPr/>
          </p:nvCxnSpPr>
          <p:spPr>
            <a:xfrm>
              <a:off x="3489631" y="3936536"/>
              <a:ext cx="482216" cy="574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ECC5D575-49C1-C48D-B5DA-06913E99864C}"/>
                </a:ext>
              </a:extLst>
            </p:cNvPr>
            <p:cNvCxnSpPr>
              <a:cxnSpLocks/>
            </p:cNvCxnSpPr>
            <p:nvPr/>
          </p:nvCxnSpPr>
          <p:spPr>
            <a:xfrm>
              <a:off x="3488094" y="4187643"/>
              <a:ext cx="493798" cy="574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6D61C856-C3AE-8807-4D71-08AB45FC1713}"/>
                </a:ext>
              </a:extLst>
            </p:cNvPr>
            <p:cNvCxnSpPr>
              <a:cxnSpLocks/>
            </p:cNvCxnSpPr>
            <p:nvPr/>
          </p:nvCxnSpPr>
          <p:spPr>
            <a:xfrm flipV="1">
              <a:off x="3488880" y="3353386"/>
              <a:ext cx="479766" cy="832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7ACFB87D-9CA6-E00F-F072-EFE2D35D2ACC}"/>
                </a:ext>
              </a:extLst>
            </p:cNvPr>
            <p:cNvCxnSpPr>
              <a:cxnSpLocks/>
            </p:cNvCxnSpPr>
            <p:nvPr/>
          </p:nvCxnSpPr>
          <p:spPr>
            <a:xfrm flipV="1">
              <a:off x="3488725" y="3156410"/>
              <a:ext cx="490403" cy="1028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CB6003DF-7578-697B-9178-CE0C6B616B61}"/>
                </a:ext>
              </a:extLst>
            </p:cNvPr>
            <p:cNvCxnSpPr>
              <a:cxnSpLocks/>
            </p:cNvCxnSpPr>
            <p:nvPr/>
          </p:nvCxnSpPr>
          <p:spPr>
            <a:xfrm flipV="1">
              <a:off x="3488504" y="3610384"/>
              <a:ext cx="482822" cy="571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50D03F48-B79A-6A45-0BBC-D63BB3C0E152}"/>
                </a:ext>
              </a:extLst>
            </p:cNvPr>
            <p:cNvCxnSpPr>
              <a:cxnSpLocks/>
            </p:cNvCxnSpPr>
            <p:nvPr/>
          </p:nvCxnSpPr>
          <p:spPr>
            <a:xfrm>
              <a:off x="3488945" y="4186816"/>
              <a:ext cx="499807" cy="809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911758EF-E356-BACC-E251-1F1504F7EF91}"/>
                </a:ext>
              </a:extLst>
            </p:cNvPr>
            <p:cNvCxnSpPr>
              <a:cxnSpLocks/>
            </p:cNvCxnSpPr>
            <p:nvPr/>
          </p:nvCxnSpPr>
          <p:spPr>
            <a:xfrm>
              <a:off x="3487701" y="4188866"/>
              <a:ext cx="497656" cy="320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AA48DF11-3EE6-9997-065D-D3925B6EFF80}"/>
                </a:ext>
              </a:extLst>
            </p:cNvPr>
            <p:cNvCxnSpPr>
              <a:cxnSpLocks/>
            </p:cNvCxnSpPr>
            <p:nvPr/>
          </p:nvCxnSpPr>
          <p:spPr>
            <a:xfrm>
              <a:off x="3488094" y="4421002"/>
              <a:ext cx="499588" cy="3566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6D669AD7-0BDC-08AC-E46F-69FE4E500BA7}"/>
                </a:ext>
              </a:extLst>
            </p:cNvPr>
            <p:cNvCxnSpPr>
              <a:cxnSpLocks/>
            </p:cNvCxnSpPr>
            <p:nvPr/>
          </p:nvCxnSpPr>
          <p:spPr>
            <a:xfrm flipV="1">
              <a:off x="3488880" y="3366667"/>
              <a:ext cx="481696" cy="1047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3658E54B-4143-0B35-9B82-D1054282E9F6}"/>
                </a:ext>
              </a:extLst>
            </p:cNvPr>
            <p:cNvCxnSpPr>
              <a:cxnSpLocks/>
            </p:cNvCxnSpPr>
            <p:nvPr/>
          </p:nvCxnSpPr>
          <p:spPr>
            <a:xfrm flipV="1">
              <a:off x="3488725" y="3156410"/>
              <a:ext cx="494263" cy="1257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52A8DBAA-9D60-BB5A-5C1A-501784CB3EFC}"/>
                </a:ext>
              </a:extLst>
            </p:cNvPr>
            <p:cNvCxnSpPr>
              <a:cxnSpLocks/>
            </p:cNvCxnSpPr>
            <p:nvPr/>
          </p:nvCxnSpPr>
          <p:spPr>
            <a:xfrm flipV="1">
              <a:off x="3488504" y="3610385"/>
              <a:ext cx="482822" cy="799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4FF682E3-D812-950E-9065-3AC97678C2EC}"/>
                </a:ext>
              </a:extLst>
            </p:cNvPr>
            <p:cNvCxnSpPr>
              <a:cxnSpLocks/>
            </p:cNvCxnSpPr>
            <p:nvPr/>
          </p:nvCxnSpPr>
          <p:spPr>
            <a:xfrm flipV="1">
              <a:off x="3492806" y="4262087"/>
              <a:ext cx="497877" cy="152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042C5300-0747-5FF8-8AA7-E0C2CD22C93F}"/>
                </a:ext>
              </a:extLst>
            </p:cNvPr>
            <p:cNvCxnSpPr>
              <a:cxnSpLocks/>
            </p:cNvCxnSpPr>
            <p:nvPr/>
          </p:nvCxnSpPr>
          <p:spPr>
            <a:xfrm>
              <a:off x="3489631" y="4418430"/>
              <a:ext cx="486076" cy="94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a:extLst>
                <a:ext uri="{FF2B5EF4-FFF2-40B4-BE49-F238E27FC236}">
                  <a16:creationId xmlns:a16="http://schemas.microsoft.com/office/drawing/2014/main" id="{22727744-B4CD-C5D2-FC06-94CFB0B2A709}"/>
                </a:ext>
              </a:extLst>
            </p:cNvPr>
            <p:cNvCxnSpPr>
              <a:cxnSpLocks/>
            </p:cNvCxnSpPr>
            <p:nvPr/>
          </p:nvCxnSpPr>
          <p:spPr>
            <a:xfrm>
              <a:off x="4132749" y="3113815"/>
              <a:ext cx="300787" cy="1660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4AF03FB3-473C-30C3-9201-27771E184162}"/>
                </a:ext>
              </a:extLst>
            </p:cNvPr>
            <p:cNvCxnSpPr>
              <a:cxnSpLocks/>
            </p:cNvCxnSpPr>
            <p:nvPr/>
          </p:nvCxnSpPr>
          <p:spPr>
            <a:xfrm>
              <a:off x="4131605" y="3110354"/>
              <a:ext cx="282895" cy="229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C848A416-D1E3-96C5-491A-9D3AC0E17946}"/>
                </a:ext>
              </a:extLst>
            </p:cNvPr>
            <p:cNvCxnSpPr>
              <a:cxnSpLocks/>
            </p:cNvCxnSpPr>
            <p:nvPr/>
          </p:nvCxnSpPr>
          <p:spPr>
            <a:xfrm>
              <a:off x="4133380" y="3112773"/>
              <a:ext cx="281952" cy="37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5A3DAA18-AF98-A627-9048-2FC71E93C67F}"/>
                </a:ext>
              </a:extLst>
            </p:cNvPr>
            <p:cNvCxnSpPr>
              <a:cxnSpLocks/>
            </p:cNvCxnSpPr>
            <p:nvPr/>
          </p:nvCxnSpPr>
          <p:spPr>
            <a:xfrm>
              <a:off x="4133159" y="3108457"/>
              <a:ext cx="289812" cy="460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7" name="Straight Arrow Connector 146">
              <a:extLst>
                <a:ext uri="{FF2B5EF4-FFF2-40B4-BE49-F238E27FC236}">
                  <a16:creationId xmlns:a16="http://schemas.microsoft.com/office/drawing/2014/main" id="{8601B840-B0E5-A422-D902-C9BE28021BE2}"/>
                </a:ext>
              </a:extLst>
            </p:cNvPr>
            <p:cNvCxnSpPr>
              <a:cxnSpLocks/>
            </p:cNvCxnSpPr>
            <p:nvPr/>
          </p:nvCxnSpPr>
          <p:spPr>
            <a:xfrm>
              <a:off x="4135531" y="3114886"/>
              <a:ext cx="306797" cy="1164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a:extLst>
                <a:ext uri="{FF2B5EF4-FFF2-40B4-BE49-F238E27FC236}">
                  <a16:creationId xmlns:a16="http://schemas.microsoft.com/office/drawing/2014/main" id="{8BDAC903-3DFD-0096-3E55-3A3F9BE11F19}"/>
                </a:ext>
              </a:extLst>
            </p:cNvPr>
            <p:cNvCxnSpPr>
              <a:cxnSpLocks/>
            </p:cNvCxnSpPr>
            <p:nvPr/>
          </p:nvCxnSpPr>
          <p:spPr>
            <a:xfrm>
              <a:off x="4134286" y="3115038"/>
              <a:ext cx="298857" cy="1405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6B10E366-5C41-F3B5-D5ED-42F34A115D4D}"/>
                </a:ext>
              </a:extLst>
            </p:cNvPr>
            <p:cNvCxnSpPr>
              <a:cxnSpLocks/>
            </p:cNvCxnSpPr>
            <p:nvPr/>
          </p:nvCxnSpPr>
          <p:spPr>
            <a:xfrm>
              <a:off x="4132749" y="3343380"/>
              <a:ext cx="300787" cy="14305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F107D92D-1484-2490-4BC7-7B497010F925}"/>
                </a:ext>
              </a:extLst>
            </p:cNvPr>
            <p:cNvCxnSpPr>
              <a:cxnSpLocks/>
            </p:cNvCxnSpPr>
            <p:nvPr/>
          </p:nvCxnSpPr>
          <p:spPr>
            <a:xfrm flipV="1">
              <a:off x="4131605" y="3336310"/>
              <a:ext cx="282895" cy="74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6D1B9D0B-6394-206D-DA86-736E3ECF8DFF}"/>
                </a:ext>
              </a:extLst>
            </p:cNvPr>
            <p:cNvCxnSpPr>
              <a:cxnSpLocks/>
            </p:cNvCxnSpPr>
            <p:nvPr/>
          </p:nvCxnSpPr>
          <p:spPr>
            <a:xfrm flipV="1">
              <a:off x="4131450" y="3116567"/>
              <a:ext cx="278092" cy="227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202EFEA8-2B7A-311D-7A81-AF5BC1B4DD54}"/>
                </a:ext>
              </a:extLst>
            </p:cNvPr>
            <p:cNvCxnSpPr>
              <a:cxnSpLocks/>
            </p:cNvCxnSpPr>
            <p:nvPr/>
          </p:nvCxnSpPr>
          <p:spPr>
            <a:xfrm>
              <a:off x="4131230" y="3345609"/>
              <a:ext cx="293672" cy="221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a:extLst>
                <a:ext uri="{FF2B5EF4-FFF2-40B4-BE49-F238E27FC236}">
                  <a16:creationId xmlns:a16="http://schemas.microsoft.com/office/drawing/2014/main" id="{862FF440-BC06-727E-8B39-53F6696BC89A}"/>
                </a:ext>
              </a:extLst>
            </p:cNvPr>
            <p:cNvCxnSpPr>
              <a:cxnSpLocks/>
            </p:cNvCxnSpPr>
            <p:nvPr/>
          </p:nvCxnSpPr>
          <p:spPr>
            <a:xfrm>
              <a:off x="4135531" y="3344450"/>
              <a:ext cx="314518" cy="9441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a:extLst>
                <a:ext uri="{FF2B5EF4-FFF2-40B4-BE49-F238E27FC236}">
                  <a16:creationId xmlns:a16="http://schemas.microsoft.com/office/drawing/2014/main" id="{76FD9562-D319-CB57-C422-DC601D6FA60E}"/>
                </a:ext>
              </a:extLst>
            </p:cNvPr>
            <p:cNvCxnSpPr>
              <a:cxnSpLocks/>
            </p:cNvCxnSpPr>
            <p:nvPr/>
          </p:nvCxnSpPr>
          <p:spPr>
            <a:xfrm>
              <a:off x="4134286" y="3344602"/>
              <a:ext cx="298857" cy="1183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a:extLst>
                <a:ext uri="{FF2B5EF4-FFF2-40B4-BE49-F238E27FC236}">
                  <a16:creationId xmlns:a16="http://schemas.microsoft.com/office/drawing/2014/main" id="{F0A16A3E-9029-FCA6-6CBE-CC53CCB56E6E}"/>
                </a:ext>
              </a:extLst>
            </p:cNvPr>
            <p:cNvCxnSpPr>
              <a:cxnSpLocks/>
            </p:cNvCxnSpPr>
            <p:nvPr/>
          </p:nvCxnSpPr>
          <p:spPr>
            <a:xfrm>
              <a:off x="4128889" y="3601402"/>
              <a:ext cx="306578" cy="1170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a:extLst>
                <a:ext uri="{FF2B5EF4-FFF2-40B4-BE49-F238E27FC236}">
                  <a16:creationId xmlns:a16="http://schemas.microsoft.com/office/drawing/2014/main" id="{4EAA9B00-D166-4646-DB7A-44334D720370}"/>
                </a:ext>
              </a:extLst>
            </p:cNvPr>
            <p:cNvCxnSpPr>
              <a:cxnSpLocks/>
            </p:cNvCxnSpPr>
            <p:nvPr/>
          </p:nvCxnSpPr>
          <p:spPr>
            <a:xfrm flipV="1">
              <a:off x="4129675" y="3342002"/>
              <a:ext cx="282895" cy="259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5E152797-88ED-908C-C3F9-2EE58A62B19C}"/>
                </a:ext>
              </a:extLst>
            </p:cNvPr>
            <p:cNvCxnSpPr>
              <a:cxnSpLocks/>
            </p:cNvCxnSpPr>
            <p:nvPr/>
          </p:nvCxnSpPr>
          <p:spPr>
            <a:xfrm flipV="1">
              <a:off x="4133380" y="3120363"/>
              <a:ext cx="280022" cy="4743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a:extLst>
                <a:ext uri="{FF2B5EF4-FFF2-40B4-BE49-F238E27FC236}">
                  <a16:creationId xmlns:a16="http://schemas.microsoft.com/office/drawing/2014/main" id="{D3861282-BEF1-EB5C-A5C3-45DAC06B1FC4}"/>
                </a:ext>
              </a:extLst>
            </p:cNvPr>
            <p:cNvCxnSpPr>
              <a:cxnSpLocks/>
            </p:cNvCxnSpPr>
            <p:nvPr/>
          </p:nvCxnSpPr>
          <p:spPr>
            <a:xfrm flipV="1">
              <a:off x="4125440" y="3570542"/>
              <a:ext cx="305252" cy="25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a:extLst>
                <a:ext uri="{FF2B5EF4-FFF2-40B4-BE49-F238E27FC236}">
                  <a16:creationId xmlns:a16="http://schemas.microsoft.com/office/drawing/2014/main" id="{ED82F5FA-EE99-7FDC-364B-19E2F936869E}"/>
                </a:ext>
              </a:extLst>
            </p:cNvPr>
            <p:cNvCxnSpPr>
              <a:cxnSpLocks/>
            </p:cNvCxnSpPr>
            <p:nvPr/>
          </p:nvCxnSpPr>
          <p:spPr>
            <a:xfrm>
              <a:off x="4131671" y="3600576"/>
              <a:ext cx="310657" cy="68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159">
              <a:extLst>
                <a:ext uri="{FF2B5EF4-FFF2-40B4-BE49-F238E27FC236}">
                  <a16:creationId xmlns:a16="http://schemas.microsoft.com/office/drawing/2014/main" id="{37566760-E974-4AF6-AF85-A16172BBB3D4}"/>
                </a:ext>
              </a:extLst>
            </p:cNvPr>
            <p:cNvCxnSpPr>
              <a:cxnSpLocks/>
            </p:cNvCxnSpPr>
            <p:nvPr/>
          </p:nvCxnSpPr>
          <p:spPr>
            <a:xfrm>
              <a:off x="4128496" y="3600727"/>
              <a:ext cx="302717" cy="927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1" name="Straight Arrow Connector 160">
              <a:extLst>
                <a:ext uri="{FF2B5EF4-FFF2-40B4-BE49-F238E27FC236}">
                  <a16:creationId xmlns:a16="http://schemas.microsoft.com/office/drawing/2014/main" id="{D22951CE-149F-63A5-52E7-0F9A837200F3}"/>
                </a:ext>
              </a:extLst>
            </p:cNvPr>
            <p:cNvCxnSpPr>
              <a:cxnSpLocks/>
            </p:cNvCxnSpPr>
            <p:nvPr/>
          </p:nvCxnSpPr>
          <p:spPr>
            <a:xfrm>
              <a:off x="4132749" y="4326140"/>
              <a:ext cx="300787" cy="4534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a:extLst>
                <a:ext uri="{FF2B5EF4-FFF2-40B4-BE49-F238E27FC236}">
                  <a16:creationId xmlns:a16="http://schemas.microsoft.com/office/drawing/2014/main" id="{D679EFC8-DA6A-60A4-5D6B-688523C7FE11}"/>
                </a:ext>
              </a:extLst>
            </p:cNvPr>
            <p:cNvCxnSpPr>
              <a:cxnSpLocks/>
            </p:cNvCxnSpPr>
            <p:nvPr/>
          </p:nvCxnSpPr>
          <p:spPr>
            <a:xfrm flipV="1">
              <a:off x="4133535" y="3334413"/>
              <a:ext cx="277105" cy="986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3" name="Straight Arrow Connector 162">
              <a:extLst>
                <a:ext uri="{FF2B5EF4-FFF2-40B4-BE49-F238E27FC236}">
                  <a16:creationId xmlns:a16="http://schemas.microsoft.com/office/drawing/2014/main" id="{4C23F558-6CC6-48DC-65EC-5FA45E16D018}"/>
                </a:ext>
              </a:extLst>
            </p:cNvPr>
            <p:cNvCxnSpPr>
              <a:cxnSpLocks/>
            </p:cNvCxnSpPr>
            <p:nvPr/>
          </p:nvCxnSpPr>
          <p:spPr>
            <a:xfrm flipV="1">
              <a:off x="4133380" y="3126054"/>
              <a:ext cx="278092" cy="1200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4" name="Straight Arrow Connector 163">
              <a:extLst>
                <a:ext uri="{FF2B5EF4-FFF2-40B4-BE49-F238E27FC236}">
                  <a16:creationId xmlns:a16="http://schemas.microsoft.com/office/drawing/2014/main" id="{09FB25D2-C0B4-6436-8478-5DE029C8FC77}"/>
                </a:ext>
              </a:extLst>
            </p:cNvPr>
            <p:cNvCxnSpPr>
              <a:cxnSpLocks/>
            </p:cNvCxnSpPr>
            <p:nvPr/>
          </p:nvCxnSpPr>
          <p:spPr>
            <a:xfrm flipV="1">
              <a:off x="4133159" y="3572440"/>
              <a:ext cx="287882" cy="750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a:extLst>
                <a:ext uri="{FF2B5EF4-FFF2-40B4-BE49-F238E27FC236}">
                  <a16:creationId xmlns:a16="http://schemas.microsoft.com/office/drawing/2014/main" id="{8F9BBBD8-8CB4-033D-C781-C3C415145AE0}"/>
                </a:ext>
              </a:extLst>
            </p:cNvPr>
            <p:cNvCxnSpPr>
              <a:cxnSpLocks/>
            </p:cNvCxnSpPr>
            <p:nvPr/>
          </p:nvCxnSpPr>
          <p:spPr>
            <a:xfrm flipV="1">
              <a:off x="4135531" y="4320900"/>
              <a:ext cx="283635" cy="6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6" name="Straight Arrow Connector 165">
              <a:extLst>
                <a:ext uri="{FF2B5EF4-FFF2-40B4-BE49-F238E27FC236}">
                  <a16:creationId xmlns:a16="http://schemas.microsoft.com/office/drawing/2014/main" id="{831426AD-A9CC-A65B-96D1-D7C4E2DDF661}"/>
                </a:ext>
              </a:extLst>
            </p:cNvPr>
            <p:cNvCxnSpPr>
              <a:cxnSpLocks/>
            </p:cNvCxnSpPr>
            <p:nvPr/>
          </p:nvCxnSpPr>
          <p:spPr>
            <a:xfrm>
              <a:off x="4132356" y="4329260"/>
              <a:ext cx="293066" cy="1931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7" name="Straight Arrow Connector 166">
              <a:extLst>
                <a:ext uri="{FF2B5EF4-FFF2-40B4-BE49-F238E27FC236}">
                  <a16:creationId xmlns:a16="http://schemas.microsoft.com/office/drawing/2014/main" id="{C6C2D969-CE26-6858-DE47-122952D69C5C}"/>
                </a:ext>
              </a:extLst>
            </p:cNvPr>
            <p:cNvCxnSpPr>
              <a:cxnSpLocks/>
            </p:cNvCxnSpPr>
            <p:nvPr/>
          </p:nvCxnSpPr>
          <p:spPr>
            <a:xfrm>
              <a:off x="4132750" y="4550013"/>
              <a:ext cx="294997" cy="2333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a:extLst>
                <a:ext uri="{FF2B5EF4-FFF2-40B4-BE49-F238E27FC236}">
                  <a16:creationId xmlns:a16="http://schemas.microsoft.com/office/drawing/2014/main" id="{6275D110-D0C7-AD7F-1CA0-CEEA422A3CF0}"/>
                </a:ext>
              </a:extLst>
            </p:cNvPr>
            <p:cNvCxnSpPr>
              <a:cxnSpLocks/>
            </p:cNvCxnSpPr>
            <p:nvPr/>
          </p:nvCxnSpPr>
          <p:spPr>
            <a:xfrm flipV="1">
              <a:off x="4133536" y="3343900"/>
              <a:ext cx="286756" cy="1206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0A00D973-8D63-AF95-6619-8BD32600D825}"/>
                </a:ext>
              </a:extLst>
            </p:cNvPr>
            <p:cNvCxnSpPr>
              <a:cxnSpLocks/>
            </p:cNvCxnSpPr>
            <p:nvPr/>
          </p:nvCxnSpPr>
          <p:spPr>
            <a:xfrm flipV="1">
              <a:off x="4133381" y="3135541"/>
              <a:ext cx="278092" cy="1415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0" name="Straight Arrow Connector 169">
              <a:extLst>
                <a:ext uri="{FF2B5EF4-FFF2-40B4-BE49-F238E27FC236}">
                  <a16:creationId xmlns:a16="http://schemas.microsoft.com/office/drawing/2014/main" id="{FCE116AA-A47E-BAB3-1924-F7CE234DC6A5}"/>
                </a:ext>
              </a:extLst>
            </p:cNvPr>
            <p:cNvCxnSpPr>
              <a:cxnSpLocks/>
            </p:cNvCxnSpPr>
            <p:nvPr/>
          </p:nvCxnSpPr>
          <p:spPr>
            <a:xfrm flipV="1">
              <a:off x="4133160" y="3591413"/>
              <a:ext cx="287882" cy="958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1" name="Straight Arrow Connector 170">
              <a:extLst>
                <a:ext uri="{FF2B5EF4-FFF2-40B4-BE49-F238E27FC236}">
                  <a16:creationId xmlns:a16="http://schemas.microsoft.com/office/drawing/2014/main" id="{B37B6A0E-5CFB-882C-96CA-12AFBDEF1B11}"/>
                </a:ext>
              </a:extLst>
            </p:cNvPr>
            <p:cNvCxnSpPr>
              <a:cxnSpLocks/>
            </p:cNvCxnSpPr>
            <p:nvPr/>
          </p:nvCxnSpPr>
          <p:spPr>
            <a:xfrm flipV="1">
              <a:off x="4137461" y="4326592"/>
              <a:ext cx="285566" cy="230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a:extLst>
                <a:ext uri="{FF2B5EF4-FFF2-40B4-BE49-F238E27FC236}">
                  <a16:creationId xmlns:a16="http://schemas.microsoft.com/office/drawing/2014/main" id="{7BE0B7EF-081F-950A-5C5D-B8655873B621}"/>
                </a:ext>
              </a:extLst>
            </p:cNvPr>
            <p:cNvCxnSpPr>
              <a:cxnSpLocks/>
            </p:cNvCxnSpPr>
            <p:nvPr/>
          </p:nvCxnSpPr>
          <p:spPr>
            <a:xfrm flipV="1">
              <a:off x="4132357" y="4552784"/>
              <a:ext cx="283415" cy="3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5A9C3A3B-4F81-7B4D-52E6-A7B60E09E975}"/>
                </a:ext>
              </a:extLst>
            </p:cNvPr>
            <p:cNvCxnSpPr>
              <a:cxnSpLocks/>
            </p:cNvCxnSpPr>
            <p:nvPr/>
          </p:nvCxnSpPr>
          <p:spPr>
            <a:xfrm flipV="1">
              <a:off x="4130820" y="4800453"/>
              <a:ext cx="287277" cy="18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8359F059-4AC6-62B8-D724-C8EFDF3D54DA}"/>
                </a:ext>
              </a:extLst>
            </p:cNvPr>
            <p:cNvCxnSpPr>
              <a:cxnSpLocks/>
            </p:cNvCxnSpPr>
            <p:nvPr/>
          </p:nvCxnSpPr>
          <p:spPr>
            <a:xfrm flipV="1">
              <a:off x="4131605" y="3357180"/>
              <a:ext cx="277105" cy="1445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B17D4AAB-D107-678D-C291-DDFF18240552}"/>
                </a:ext>
              </a:extLst>
            </p:cNvPr>
            <p:cNvCxnSpPr>
              <a:cxnSpLocks/>
            </p:cNvCxnSpPr>
            <p:nvPr/>
          </p:nvCxnSpPr>
          <p:spPr>
            <a:xfrm flipV="1">
              <a:off x="4131450" y="3120363"/>
              <a:ext cx="289672" cy="1680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6" name="Straight Arrow Connector 175">
              <a:extLst>
                <a:ext uri="{FF2B5EF4-FFF2-40B4-BE49-F238E27FC236}">
                  <a16:creationId xmlns:a16="http://schemas.microsoft.com/office/drawing/2014/main" id="{A326D356-65D9-0CAC-8A45-5B90E415449F}"/>
                </a:ext>
              </a:extLst>
            </p:cNvPr>
            <p:cNvCxnSpPr>
              <a:cxnSpLocks/>
            </p:cNvCxnSpPr>
            <p:nvPr/>
          </p:nvCxnSpPr>
          <p:spPr>
            <a:xfrm flipV="1">
              <a:off x="4131230" y="3581926"/>
              <a:ext cx="289812" cy="12169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7" name="Straight Arrow Connector 176">
              <a:extLst>
                <a:ext uri="{FF2B5EF4-FFF2-40B4-BE49-F238E27FC236}">
                  <a16:creationId xmlns:a16="http://schemas.microsoft.com/office/drawing/2014/main" id="{C154CEB4-928B-362E-3C09-1D3286606AFD}"/>
                </a:ext>
              </a:extLst>
            </p:cNvPr>
            <p:cNvCxnSpPr>
              <a:cxnSpLocks/>
            </p:cNvCxnSpPr>
            <p:nvPr/>
          </p:nvCxnSpPr>
          <p:spPr>
            <a:xfrm flipV="1">
              <a:off x="4135531" y="4320900"/>
              <a:ext cx="287496" cy="486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8" name="Straight Arrow Connector 177">
              <a:extLst>
                <a:ext uri="{FF2B5EF4-FFF2-40B4-BE49-F238E27FC236}">
                  <a16:creationId xmlns:a16="http://schemas.microsoft.com/office/drawing/2014/main" id="{EF523680-45F0-A907-6066-269ADA8C428F}"/>
                </a:ext>
              </a:extLst>
            </p:cNvPr>
            <p:cNvCxnSpPr>
              <a:cxnSpLocks/>
            </p:cNvCxnSpPr>
            <p:nvPr/>
          </p:nvCxnSpPr>
          <p:spPr>
            <a:xfrm flipV="1">
              <a:off x="4132356" y="4560372"/>
              <a:ext cx="283416" cy="245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9" name="Straight Arrow Connector 178">
              <a:extLst>
                <a:ext uri="{FF2B5EF4-FFF2-40B4-BE49-F238E27FC236}">
                  <a16:creationId xmlns:a16="http://schemas.microsoft.com/office/drawing/2014/main" id="{4CA94B7A-2570-A9EB-19C4-0D57AEF3CCDA}"/>
                </a:ext>
              </a:extLst>
            </p:cNvPr>
            <p:cNvCxnSpPr>
              <a:cxnSpLocks/>
            </p:cNvCxnSpPr>
            <p:nvPr/>
          </p:nvCxnSpPr>
          <p:spPr>
            <a:xfrm>
              <a:off x="4571432" y="3127302"/>
              <a:ext cx="373662" cy="1702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0" name="Straight Arrow Connector 179">
              <a:extLst>
                <a:ext uri="{FF2B5EF4-FFF2-40B4-BE49-F238E27FC236}">
                  <a16:creationId xmlns:a16="http://schemas.microsoft.com/office/drawing/2014/main" id="{8D6B2F43-FF36-B4F8-076B-2C64EF539645}"/>
                </a:ext>
              </a:extLst>
            </p:cNvPr>
            <p:cNvCxnSpPr>
              <a:cxnSpLocks/>
            </p:cNvCxnSpPr>
            <p:nvPr/>
          </p:nvCxnSpPr>
          <p:spPr>
            <a:xfrm>
              <a:off x="4562046" y="3115739"/>
              <a:ext cx="374184" cy="2264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1" name="Straight Arrow Connector 180">
              <a:extLst>
                <a:ext uri="{FF2B5EF4-FFF2-40B4-BE49-F238E27FC236}">
                  <a16:creationId xmlns:a16="http://schemas.microsoft.com/office/drawing/2014/main" id="{8CB7B66E-8B93-F542-F127-FCECCB8A040D}"/>
                </a:ext>
              </a:extLst>
            </p:cNvPr>
            <p:cNvCxnSpPr>
              <a:cxnSpLocks/>
            </p:cNvCxnSpPr>
            <p:nvPr/>
          </p:nvCxnSpPr>
          <p:spPr>
            <a:xfrm>
              <a:off x="4566976" y="3119362"/>
              <a:ext cx="375353" cy="2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2" name="Straight Arrow Connector 181">
              <a:extLst>
                <a:ext uri="{FF2B5EF4-FFF2-40B4-BE49-F238E27FC236}">
                  <a16:creationId xmlns:a16="http://schemas.microsoft.com/office/drawing/2014/main" id="{C26F10E5-296E-F765-EA81-8580D9121A76}"/>
                </a:ext>
              </a:extLst>
            </p:cNvPr>
            <p:cNvCxnSpPr>
              <a:cxnSpLocks/>
            </p:cNvCxnSpPr>
            <p:nvPr/>
          </p:nvCxnSpPr>
          <p:spPr>
            <a:xfrm>
              <a:off x="4566756" y="3123840"/>
              <a:ext cx="361983" cy="466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3" name="Straight Arrow Connector 182">
              <a:extLst>
                <a:ext uri="{FF2B5EF4-FFF2-40B4-BE49-F238E27FC236}">
                  <a16:creationId xmlns:a16="http://schemas.microsoft.com/office/drawing/2014/main" id="{F130E209-9C43-D419-C384-51B413E5F48B}"/>
                </a:ext>
              </a:extLst>
            </p:cNvPr>
            <p:cNvCxnSpPr>
              <a:cxnSpLocks/>
            </p:cNvCxnSpPr>
            <p:nvPr/>
          </p:nvCxnSpPr>
          <p:spPr>
            <a:xfrm>
              <a:off x="4571057" y="3123373"/>
              <a:ext cx="380193" cy="1230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4" name="Straight Arrow Connector 183">
              <a:extLst>
                <a:ext uri="{FF2B5EF4-FFF2-40B4-BE49-F238E27FC236}">
                  <a16:creationId xmlns:a16="http://schemas.microsoft.com/office/drawing/2014/main" id="{0B343C57-8F08-8C97-FC07-CBD1A4E99EAF}"/>
                </a:ext>
              </a:extLst>
            </p:cNvPr>
            <p:cNvCxnSpPr>
              <a:cxnSpLocks/>
            </p:cNvCxnSpPr>
            <p:nvPr/>
          </p:nvCxnSpPr>
          <p:spPr>
            <a:xfrm>
              <a:off x="4567882" y="3121628"/>
              <a:ext cx="390667" cy="1474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a:extLst>
                <a:ext uri="{FF2B5EF4-FFF2-40B4-BE49-F238E27FC236}">
                  <a16:creationId xmlns:a16="http://schemas.microsoft.com/office/drawing/2014/main" id="{DCB86643-5226-20AB-231B-E01CCF31AC63}"/>
                </a:ext>
              </a:extLst>
            </p:cNvPr>
            <p:cNvCxnSpPr>
              <a:cxnSpLocks/>
            </p:cNvCxnSpPr>
            <p:nvPr/>
          </p:nvCxnSpPr>
          <p:spPr>
            <a:xfrm>
              <a:off x="4591140" y="3351651"/>
              <a:ext cx="353317" cy="1472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185">
              <a:extLst>
                <a:ext uri="{FF2B5EF4-FFF2-40B4-BE49-F238E27FC236}">
                  <a16:creationId xmlns:a16="http://schemas.microsoft.com/office/drawing/2014/main" id="{2C89CB7D-2975-9F51-F46E-857461698A4F}"/>
                </a:ext>
              </a:extLst>
            </p:cNvPr>
            <p:cNvCxnSpPr>
              <a:cxnSpLocks/>
            </p:cNvCxnSpPr>
            <p:nvPr/>
          </p:nvCxnSpPr>
          <p:spPr>
            <a:xfrm>
              <a:off x="4586840" y="3345087"/>
              <a:ext cx="338581" cy="1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7" name="Straight Arrow Connector 186">
              <a:extLst>
                <a:ext uri="{FF2B5EF4-FFF2-40B4-BE49-F238E27FC236}">
                  <a16:creationId xmlns:a16="http://schemas.microsoft.com/office/drawing/2014/main" id="{83E0471B-1798-0DCB-BD60-79BC176C45EB}"/>
                </a:ext>
              </a:extLst>
            </p:cNvPr>
            <p:cNvCxnSpPr>
              <a:cxnSpLocks/>
            </p:cNvCxnSpPr>
            <p:nvPr/>
          </p:nvCxnSpPr>
          <p:spPr>
            <a:xfrm flipV="1">
              <a:off x="4581599" y="3136300"/>
              <a:ext cx="349923" cy="2124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8" name="Straight Arrow Connector 187">
              <a:extLst>
                <a:ext uri="{FF2B5EF4-FFF2-40B4-BE49-F238E27FC236}">
                  <a16:creationId xmlns:a16="http://schemas.microsoft.com/office/drawing/2014/main" id="{00932C2E-6B38-D84D-62C0-3507A9139E8A}"/>
                </a:ext>
              </a:extLst>
            </p:cNvPr>
            <p:cNvCxnSpPr>
              <a:cxnSpLocks/>
            </p:cNvCxnSpPr>
            <p:nvPr/>
          </p:nvCxnSpPr>
          <p:spPr>
            <a:xfrm>
              <a:off x="4581378" y="3348190"/>
              <a:ext cx="346724" cy="251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a:extLst>
                <a:ext uri="{FF2B5EF4-FFF2-40B4-BE49-F238E27FC236}">
                  <a16:creationId xmlns:a16="http://schemas.microsoft.com/office/drawing/2014/main" id="{77676166-53E1-A57D-EF79-3F29F38578DD}"/>
                </a:ext>
              </a:extLst>
            </p:cNvPr>
            <p:cNvCxnSpPr>
              <a:cxnSpLocks/>
            </p:cNvCxnSpPr>
            <p:nvPr/>
          </p:nvCxnSpPr>
          <p:spPr>
            <a:xfrm>
              <a:off x="4590766" y="3352722"/>
              <a:ext cx="354763" cy="1000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a:extLst>
                <a:ext uri="{FF2B5EF4-FFF2-40B4-BE49-F238E27FC236}">
                  <a16:creationId xmlns:a16="http://schemas.microsoft.com/office/drawing/2014/main" id="{3955F609-B395-F31D-9C00-486D105BD353}"/>
                </a:ext>
              </a:extLst>
            </p:cNvPr>
            <p:cNvCxnSpPr>
              <a:cxnSpLocks/>
            </p:cNvCxnSpPr>
            <p:nvPr/>
          </p:nvCxnSpPr>
          <p:spPr>
            <a:xfrm>
              <a:off x="4587591" y="3350977"/>
              <a:ext cx="370323" cy="12444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a:extLst>
                <a:ext uri="{FF2B5EF4-FFF2-40B4-BE49-F238E27FC236}">
                  <a16:creationId xmlns:a16="http://schemas.microsoft.com/office/drawing/2014/main" id="{F10A0919-9631-4B26-3F04-778EDD8C3824}"/>
                </a:ext>
              </a:extLst>
            </p:cNvPr>
            <p:cNvCxnSpPr>
              <a:cxnSpLocks/>
            </p:cNvCxnSpPr>
            <p:nvPr/>
          </p:nvCxnSpPr>
          <p:spPr>
            <a:xfrm>
              <a:off x="4570160" y="3605998"/>
              <a:ext cx="368576" cy="1207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66A3F353-4BFC-033F-E14F-9C1949CD3C70}"/>
                </a:ext>
              </a:extLst>
            </p:cNvPr>
            <p:cNvCxnSpPr>
              <a:cxnSpLocks/>
            </p:cNvCxnSpPr>
            <p:nvPr/>
          </p:nvCxnSpPr>
          <p:spPr>
            <a:xfrm flipV="1">
              <a:off x="4565860" y="3355930"/>
              <a:ext cx="374184" cy="248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CA25FB73-49AD-AAEA-4525-14A8971FE7B2}"/>
                </a:ext>
              </a:extLst>
            </p:cNvPr>
            <p:cNvCxnSpPr>
              <a:cxnSpLocks/>
            </p:cNvCxnSpPr>
            <p:nvPr/>
          </p:nvCxnSpPr>
          <p:spPr>
            <a:xfrm flipV="1">
              <a:off x="4570791" y="3135675"/>
              <a:ext cx="375353" cy="467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17461B1B-9B18-E703-2444-AE11B3788D31}"/>
                </a:ext>
              </a:extLst>
            </p:cNvPr>
            <p:cNvCxnSpPr>
              <a:cxnSpLocks/>
            </p:cNvCxnSpPr>
            <p:nvPr/>
          </p:nvCxnSpPr>
          <p:spPr>
            <a:xfrm>
              <a:off x="4570570" y="3602536"/>
              <a:ext cx="372155" cy="1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5" name="Straight Arrow Connector 194">
              <a:extLst>
                <a:ext uri="{FF2B5EF4-FFF2-40B4-BE49-F238E27FC236}">
                  <a16:creationId xmlns:a16="http://schemas.microsoft.com/office/drawing/2014/main" id="{D46B5698-8D62-3EC5-91BD-26C1B6051BBB}"/>
                </a:ext>
              </a:extLst>
            </p:cNvPr>
            <p:cNvCxnSpPr>
              <a:cxnSpLocks/>
            </p:cNvCxnSpPr>
            <p:nvPr/>
          </p:nvCxnSpPr>
          <p:spPr>
            <a:xfrm>
              <a:off x="4574872" y="3607068"/>
              <a:ext cx="375107" cy="735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6" name="Straight Arrow Connector 195">
              <a:extLst>
                <a:ext uri="{FF2B5EF4-FFF2-40B4-BE49-F238E27FC236}">
                  <a16:creationId xmlns:a16="http://schemas.microsoft.com/office/drawing/2014/main" id="{B88B27FA-224A-8B92-FDB0-2479F0BC7660}"/>
                </a:ext>
              </a:extLst>
            </p:cNvPr>
            <p:cNvCxnSpPr>
              <a:cxnSpLocks/>
            </p:cNvCxnSpPr>
            <p:nvPr/>
          </p:nvCxnSpPr>
          <p:spPr>
            <a:xfrm>
              <a:off x="4571697" y="3605323"/>
              <a:ext cx="390667" cy="949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7" name="Straight Arrow Connector 196">
              <a:extLst>
                <a:ext uri="{FF2B5EF4-FFF2-40B4-BE49-F238E27FC236}">
                  <a16:creationId xmlns:a16="http://schemas.microsoft.com/office/drawing/2014/main" id="{D70EB9D2-13E9-CD25-E1BF-558D37894D89}"/>
                </a:ext>
              </a:extLst>
            </p:cNvPr>
            <p:cNvCxnSpPr>
              <a:cxnSpLocks/>
            </p:cNvCxnSpPr>
            <p:nvPr/>
          </p:nvCxnSpPr>
          <p:spPr>
            <a:xfrm>
              <a:off x="4574611" y="4340289"/>
              <a:ext cx="368576" cy="437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7DB052EB-7A42-5B6F-1F55-96611757E459}"/>
                </a:ext>
              </a:extLst>
            </p:cNvPr>
            <p:cNvCxnSpPr>
              <a:cxnSpLocks/>
            </p:cNvCxnSpPr>
            <p:nvPr/>
          </p:nvCxnSpPr>
          <p:spPr>
            <a:xfrm flipV="1">
              <a:off x="4580482" y="3360305"/>
              <a:ext cx="343668" cy="978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BE6BB9EF-27F8-5BC7-E297-24DD96D8305F}"/>
                </a:ext>
              </a:extLst>
            </p:cNvPr>
            <p:cNvCxnSpPr>
              <a:cxnSpLocks/>
            </p:cNvCxnSpPr>
            <p:nvPr/>
          </p:nvCxnSpPr>
          <p:spPr>
            <a:xfrm flipV="1">
              <a:off x="4580327" y="3125052"/>
              <a:ext cx="365181" cy="12072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0" name="Straight Arrow Connector 199">
              <a:extLst>
                <a:ext uri="{FF2B5EF4-FFF2-40B4-BE49-F238E27FC236}">
                  <a16:creationId xmlns:a16="http://schemas.microsoft.com/office/drawing/2014/main" id="{253EAB87-E5DE-BCE0-57BF-850CB3B6A295}"/>
                </a:ext>
              </a:extLst>
            </p:cNvPr>
            <p:cNvCxnSpPr>
              <a:cxnSpLocks/>
            </p:cNvCxnSpPr>
            <p:nvPr/>
          </p:nvCxnSpPr>
          <p:spPr>
            <a:xfrm flipV="1">
              <a:off x="4580106" y="3593511"/>
              <a:ext cx="361983" cy="738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1" name="Straight Arrow Connector 200">
              <a:extLst>
                <a:ext uri="{FF2B5EF4-FFF2-40B4-BE49-F238E27FC236}">
                  <a16:creationId xmlns:a16="http://schemas.microsoft.com/office/drawing/2014/main" id="{C5A76652-4870-C982-B0D4-FF8D43704EDF}"/>
                </a:ext>
              </a:extLst>
            </p:cNvPr>
            <p:cNvCxnSpPr>
              <a:cxnSpLocks/>
            </p:cNvCxnSpPr>
            <p:nvPr/>
          </p:nvCxnSpPr>
          <p:spPr>
            <a:xfrm flipV="1">
              <a:off x="4589494" y="4321589"/>
              <a:ext cx="349677" cy="14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2" name="Straight Arrow Connector 201">
              <a:extLst>
                <a:ext uri="{FF2B5EF4-FFF2-40B4-BE49-F238E27FC236}">
                  <a16:creationId xmlns:a16="http://schemas.microsoft.com/office/drawing/2014/main" id="{E5A7C854-A5A3-63D8-DCAB-1BEAF55C2FC1}"/>
                </a:ext>
              </a:extLst>
            </p:cNvPr>
            <p:cNvCxnSpPr>
              <a:cxnSpLocks/>
            </p:cNvCxnSpPr>
            <p:nvPr/>
          </p:nvCxnSpPr>
          <p:spPr>
            <a:xfrm>
              <a:off x="4581233" y="4329616"/>
              <a:ext cx="360150" cy="204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a:extLst>
                <a:ext uri="{FF2B5EF4-FFF2-40B4-BE49-F238E27FC236}">
                  <a16:creationId xmlns:a16="http://schemas.microsoft.com/office/drawing/2014/main" id="{50388CBB-F7E9-97B5-7BEF-71143DEC9AAA}"/>
                </a:ext>
              </a:extLst>
            </p:cNvPr>
            <p:cNvCxnSpPr>
              <a:cxnSpLocks/>
            </p:cNvCxnSpPr>
            <p:nvPr/>
          </p:nvCxnSpPr>
          <p:spPr>
            <a:xfrm>
              <a:off x="4584147" y="4564639"/>
              <a:ext cx="363490" cy="227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4" name="Straight Arrow Connector 203">
              <a:extLst>
                <a:ext uri="{FF2B5EF4-FFF2-40B4-BE49-F238E27FC236}">
                  <a16:creationId xmlns:a16="http://schemas.microsoft.com/office/drawing/2014/main" id="{99E57C82-C3CC-5A07-495A-09206E899AFF}"/>
                </a:ext>
              </a:extLst>
            </p:cNvPr>
            <p:cNvCxnSpPr>
              <a:cxnSpLocks/>
            </p:cNvCxnSpPr>
            <p:nvPr/>
          </p:nvCxnSpPr>
          <p:spPr>
            <a:xfrm flipV="1">
              <a:off x="4584933" y="3339683"/>
              <a:ext cx="358926" cy="1223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5" name="Straight Arrow Connector 204">
              <a:extLst>
                <a:ext uri="{FF2B5EF4-FFF2-40B4-BE49-F238E27FC236}">
                  <a16:creationId xmlns:a16="http://schemas.microsoft.com/office/drawing/2014/main" id="{176CA211-4D3B-A04E-9E4B-BE90E487276A}"/>
                </a:ext>
              </a:extLst>
            </p:cNvPr>
            <p:cNvCxnSpPr>
              <a:cxnSpLocks/>
            </p:cNvCxnSpPr>
            <p:nvPr/>
          </p:nvCxnSpPr>
          <p:spPr>
            <a:xfrm flipV="1">
              <a:off x="4584778" y="3144424"/>
              <a:ext cx="355009" cy="1417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6" name="Straight Arrow Connector 205">
              <a:extLst>
                <a:ext uri="{FF2B5EF4-FFF2-40B4-BE49-F238E27FC236}">
                  <a16:creationId xmlns:a16="http://schemas.microsoft.com/office/drawing/2014/main" id="{4DB237E8-3C0B-E1D7-5193-17F65007187B}"/>
                </a:ext>
              </a:extLst>
            </p:cNvPr>
            <p:cNvCxnSpPr>
              <a:cxnSpLocks/>
            </p:cNvCxnSpPr>
            <p:nvPr/>
          </p:nvCxnSpPr>
          <p:spPr>
            <a:xfrm flipV="1">
              <a:off x="4584557" y="3597886"/>
              <a:ext cx="356896" cy="963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7" name="Straight Arrow Connector 206">
              <a:extLst>
                <a:ext uri="{FF2B5EF4-FFF2-40B4-BE49-F238E27FC236}">
                  <a16:creationId xmlns:a16="http://schemas.microsoft.com/office/drawing/2014/main" id="{0B90477F-4A64-130E-7D25-06AF370D9D77}"/>
                </a:ext>
              </a:extLst>
            </p:cNvPr>
            <p:cNvCxnSpPr>
              <a:cxnSpLocks/>
            </p:cNvCxnSpPr>
            <p:nvPr/>
          </p:nvCxnSpPr>
          <p:spPr>
            <a:xfrm flipV="1">
              <a:off x="4593945" y="4330964"/>
              <a:ext cx="339505" cy="2347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8" name="Straight Arrow Connector 207">
              <a:extLst>
                <a:ext uri="{FF2B5EF4-FFF2-40B4-BE49-F238E27FC236}">
                  <a16:creationId xmlns:a16="http://schemas.microsoft.com/office/drawing/2014/main" id="{2A7DD98F-42E7-A1F9-8F91-6CC9576FA25E}"/>
                </a:ext>
              </a:extLst>
            </p:cNvPr>
            <p:cNvCxnSpPr>
              <a:cxnSpLocks/>
            </p:cNvCxnSpPr>
            <p:nvPr/>
          </p:nvCxnSpPr>
          <p:spPr>
            <a:xfrm flipV="1">
              <a:off x="4585684" y="4558540"/>
              <a:ext cx="360150" cy="5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AF542432-1D14-6DA9-820F-DB752E25F745}"/>
                </a:ext>
              </a:extLst>
            </p:cNvPr>
            <p:cNvCxnSpPr>
              <a:cxnSpLocks/>
            </p:cNvCxnSpPr>
            <p:nvPr/>
          </p:nvCxnSpPr>
          <p:spPr>
            <a:xfrm flipV="1">
              <a:off x="4583512" y="4816275"/>
              <a:ext cx="383834" cy="27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CFD576CC-E0DA-6CD6-DA1F-13FF1BE40BD7}"/>
                </a:ext>
              </a:extLst>
            </p:cNvPr>
            <p:cNvCxnSpPr>
              <a:cxnSpLocks/>
            </p:cNvCxnSpPr>
            <p:nvPr/>
          </p:nvCxnSpPr>
          <p:spPr>
            <a:xfrm flipV="1">
              <a:off x="4584297" y="3354056"/>
              <a:ext cx="353839" cy="14633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1" name="Straight Arrow Connector 210">
              <a:extLst>
                <a:ext uri="{FF2B5EF4-FFF2-40B4-BE49-F238E27FC236}">
                  <a16:creationId xmlns:a16="http://schemas.microsoft.com/office/drawing/2014/main" id="{66A17B1A-551B-3BAB-C5A5-0C21F720E73E}"/>
                </a:ext>
              </a:extLst>
            </p:cNvPr>
            <p:cNvCxnSpPr>
              <a:cxnSpLocks/>
            </p:cNvCxnSpPr>
            <p:nvPr/>
          </p:nvCxnSpPr>
          <p:spPr>
            <a:xfrm flipV="1">
              <a:off x="4584142" y="3133801"/>
              <a:ext cx="365181" cy="1682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2" name="Straight Arrow Connector 211">
              <a:extLst>
                <a:ext uri="{FF2B5EF4-FFF2-40B4-BE49-F238E27FC236}">
                  <a16:creationId xmlns:a16="http://schemas.microsoft.com/office/drawing/2014/main" id="{84BE8982-4EAB-59E7-C82E-36B4599EA520}"/>
                </a:ext>
              </a:extLst>
            </p:cNvPr>
            <p:cNvCxnSpPr>
              <a:cxnSpLocks/>
            </p:cNvCxnSpPr>
            <p:nvPr/>
          </p:nvCxnSpPr>
          <p:spPr>
            <a:xfrm flipV="1">
              <a:off x="4583922" y="3617259"/>
              <a:ext cx="356896" cy="1198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3" name="Straight Arrow Connector 212">
              <a:extLst>
                <a:ext uri="{FF2B5EF4-FFF2-40B4-BE49-F238E27FC236}">
                  <a16:creationId xmlns:a16="http://schemas.microsoft.com/office/drawing/2014/main" id="{6140817E-3265-9CC3-B360-8A00EABBAD0B}"/>
                </a:ext>
              </a:extLst>
            </p:cNvPr>
            <p:cNvCxnSpPr>
              <a:cxnSpLocks/>
            </p:cNvCxnSpPr>
            <p:nvPr/>
          </p:nvCxnSpPr>
          <p:spPr>
            <a:xfrm flipV="1">
              <a:off x="4588223" y="4325339"/>
              <a:ext cx="370021" cy="489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4" name="Straight Arrow Connector 213">
              <a:extLst>
                <a:ext uri="{FF2B5EF4-FFF2-40B4-BE49-F238E27FC236}">
                  <a16:creationId xmlns:a16="http://schemas.microsoft.com/office/drawing/2014/main" id="{BCB61FEF-3EAB-D486-0AB1-B424BDBC7063}"/>
                </a:ext>
              </a:extLst>
            </p:cNvPr>
            <p:cNvCxnSpPr>
              <a:cxnSpLocks/>
            </p:cNvCxnSpPr>
            <p:nvPr/>
          </p:nvCxnSpPr>
          <p:spPr>
            <a:xfrm flipV="1">
              <a:off x="4585048" y="4552916"/>
              <a:ext cx="380495" cy="265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5" name="Straight Arrow Connector 214">
              <a:extLst>
                <a:ext uri="{FF2B5EF4-FFF2-40B4-BE49-F238E27FC236}">
                  <a16:creationId xmlns:a16="http://schemas.microsoft.com/office/drawing/2014/main" id="{975234D5-F09F-1123-679D-39CC062DAA59}"/>
                </a:ext>
              </a:extLst>
            </p:cNvPr>
            <p:cNvCxnSpPr>
              <a:cxnSpLocks/>
            </p:cNvCxnSpPr>
            <p:nvPr/>
          </p:nvCxnSpPr>
          <p:spPr>
            <a:xfrm>
              <a:off x="5106743" y="3123552"/>
              <a:ext cx="312629" cy="1697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6" name="Straight Arrow Connector 215">
              <a:extLst>
                <a:ext uri="{FF2B5EF4-FFF2-40B4-BE49-F238E27FC236}">
                  <a16:creationId xmlns:a16="http://schemas.microsoft.com/office/drawing/2014/main" id="{97FA95A3-C701-F674-AFBC-713C615F9B63}"/>
                </a:ext>
              </a:extLst>
            </p:cNvPr>
            <p:cNvCxnSpPr>
              <a:cxnSpLocks/>
            </p:cNvCxnSpPr>
            <p:nvPr/>
          </p:nvCxnSpPr>
          <p:spPr>
            <a:xfrm>
              <a:off x="5097357" y="3121988"/>
              <a:ext cx="302978" cy="2364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396211AC-5F6B-B418-358D-7422ADDFAD1A}"/>
                </a:ext>
              </a:extLst>
            </p:cNvPr>
            <p:cNvCxnSpPr>
              <a:cxnSpLocks/>
            </p:cNvCxnSpPr>
            <p:nvPr/>
          </p:nvCxnSpPr>
          <p:spPr>
            <a:xfrm flipV="1">
              <a:off x="5107374" y="3118177"/>
              <a:ext cx="314320" cy="2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a:extLst>
                <a:ext uri="{FF2B5EF4-FFF2-40B4-BE49-F238E27FC236}">
                  <a16:creationId xmlns:a16="http://schemas.microsoft.com/office/drawing/2014/main" id="{B6C5D77F-E175-095F-8DC2-3CF7E39A4623}"/>
                </a:ext>
              </a:extLst>
            </p:cNvPr>
            <p:cNvCxnSpPr>
              <a:cxnSpLocks/>
            </p:cNvCxnSpPr>
            <p:nvPr/>
          </p:nvCxnSpPr>
          <p:spPr>
            <a:xfrm>
              <a:off x="5102067" y="3120091"/>
              <a:ext cx="321294" cy="466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9" name="Straight Arrow Connector 218">
              <a:extLst>
                <a:ext uri="{FF2B5EF4-FFF2-40B4-BE49-F238E27FC236}">
                  <a16:creationId xmlns:a16="http://schemas.microsoft.com/office/drawing/2014/main" id="{A47349FC-58EB-9572-2C41-0A75A4BF6233}"/>
                </a:ext>
              </a:extLst>
            </p:cNvPr>
            <p:cNvCxnSpPr>
              <a:cxnSpLocks/>
            </p:cNvCxnSpPr>
            <p:nvPr/>
          </p:nvCxnSpPr>
          <p:spPr>
            <a:xfrm>
              <a:off x="5106369" y="3124623"/>
              <a:ext cx="308988" cy="1220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0" name="Straight Arrow Connector 219">
              <a:extLst>
                <a:ext uri="{FF2B5EF4-FFF2-40B4-BE49-F238E27FC236}">
                  <a16:creationId xmlns:a16="http://schemas.microsoft.com/office/drawing/2014/main" id="{F35BE4E0-BA2A-E65F-D71F-6592EE6659CD}"/>
                </a:ext>
              </a:extLst>
            </p:cNvPr>
            <p:cNvCxnSpPr>
              <a:cxnSpLocks/>
            </p:cNvCxnSpPr>
            <p:nvPr/>
          </p:nvCxnSpPr>
          <p:spPr>
            <a:xfrm>
              <a:off x="5103194" y="3122878"/>
              <a:ext cx="309290" cy="14444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1" name="Straight Arrow Connector 220">
              <a:extLst>
                <a:ext uri="{FF2B5EF4-FFF2-40B4-BE49-F238E27FC236}">
                  <a16:creationId xmlns:a16="http://schemas.microsoft.com/office/drawing/2014/main" id="{BD8EBB73-21C5-8DD0-DF98-3E2BFF43A39A}"/>
                </a:ext>
              </a:extLst>
            </p:cNvPr>
            <p:cNvCxnSpPr>
              <a:cxnSpLocks/>
            </p:cNvCxnSpPr>
            <p:nvPr/>
          </p:nvCxnSpPr>
          <p:spPr>
            <a:xfrm>
              <a:off x="5101021" y="3352901"/>
              <a:ext cx="312629" cy="1442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2" name="Straight Arrow Connector 221">
              <a:extLst>
                <a:ext uri="{FF2B5EF4-FFF2-40B4-BE49-F238E27FC236}">
                  <a16:creationId xmlns:a16="http://schemas.microsoft.com/office/drawing/2014/main" id="{A8BEA5FB-0259-551C-C794-18538882D337}"/>
                </a:ext>
              </a:extLst>
            </p:cNvPr>
            <p:cNvCxnSpPr>
              <a:cxnSpLocks/>
            </p:cNvCxnSpPr>
            <p:nvPr/>
          </p:nvCxnSpPr>
          <p:spPr>
            <a:xfrm flipV="1">
              <a:off x="5111979" y="3342806"/>
              <a:ext cx="313151" cy="8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3" name="Straight Arrow Connector 222">
              <a:extLst>
                <a:ext uri="{FF2B5EF4-FFF2-40B4-BE49-F238E27FC236}">
                  <a16:creationId xmlns:a16="http://schemas.microsoft.com/office/drawing/2014/main" id="{6CF7D326-8736-68F4-92FB-162FE0418CD2}"/>
                </a:ext>
              </a:extLst>
            </p:cNvPr>
            <p:cNvCxnSpPr>
              <a:cxnSpLocks/>
            </p:cNvCxnSpPr>
            <p:nvPr/>
          </p:nvCxnSpPr>
          <p:spPr>
            <a:xfrm flipV="1">
              <a:off x="5101652" y="3127551"/>
              <a:ext cx="304148" cy="222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a:extLst>
                <a:ext uri="{FF2B5EF4-FFF2-40B4-BE49-F238E27FC236}">
                  <a16:creationId xmlns:a16="http://schemas.microsoft.com/office/drawing/2014/main" id="{1234C820-DE6B-1577-1353-F9DE33B2F8DA}"/>
                </a:ext>
              </a:extLst>
            </p:cNvPr>
            <p:cNvCxnSpPr>
              <a:cxnSpLocks/>
            </p:cNvCxnSpPr>
            <p:nvPr/>
          </p:nvCxnSpPr>
          <p:spPr>
            <a:xfrm>
              <a:off x="5101431" y="3349439"/>
              <a:ext cx="306035" cy="221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997D1A04-C7A3-2998-AFBF-6E38D77776B6}"/>
                </a:ext>
              </a:extLst>
            </p:cNvPr>
            <p:cNvCxnSpPr>
              <a:cxnSpLocks/>
            </p:cNvCxnSpPr>
            <p:nvPr/>
          </p:nvCxnSpPr>
          <p:spPr>
            <a:xfrm>
              <a:off x="5110819" y="3353972"/>
              <a:ext cx="314074" cy="1000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66E1CD1C-C236-F95A-E5DE-5835C63D01E7}"/>
                </a:ext>
              </a:extLst>
            </p:cNvPr>
            <p:cNvCxnSpPr>
              <a:cxnSpLocks/>
            </p:cNvCxnSpPr>
            <p:nvPr/>
          </p:nvCxnSpPr>
          <p:spPr>
            <a:xfrm>
              <a:off x="5107644" y="3352227"/>
              <a:ext cx="304203" cy="1219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864C304B-8104-4066-7D3D-EF43F22A9CEF}"/>
                </a:ext>
              </a:extLst>
            </p:cNvPr>
            <p:cNvCxnSpPr>
              <a:cxnSpLocks/>
            </p:cNvCxnSpPr>
            <p:nvPr/>
          </p:nvCxnSpPr>
          <p:spPr>
            <a:xfrm>
              <a:off x="5101021" y="3607873"/>
              <a:ext cx="312629" cy="11871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F4A05961-2D3B-EC40-E7B4-AB4DCFFE801F}"/>
                </a:ext>
              </a:extLst>
            </p:cNvPr>
            <p:cNvCxnSpPr>
              <a:cxnSpLocks/>
            </p:cNvCxnSpPr>
            <p:nvPr/>
          </p:nvCxnSpPr>
          <p:spPr>
            <a:xfrm flipV="1">
              <a:off x="5101807" y="3347807"/>
              <a:ext cx="308065" cy="258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a:extLst>
                <a:ext uri="{FF2B5EF4-FFF2-40B4-BE49-F238E27FC236}">
                  <a16:creationId xmlns:a16="http://schemas.microsoft.com/office/drawing/2014/main" id="{5B662D7F-5811-7780-A0A7-4D5EF1042747}"/>
                </a:ext>
              </a:extLst>
            </p:cNvPr>
            <p:cNvCxnSpPr>
              <a:cxnSpLocks/>
            </p:cNvCxnSpPr>
            <p:nvPr/>
          </p:nvCxnSpPr>
          <p:spPr>
            <a:xfrm flipV="1">
              <a:off x="5101652" y="3127551"/>
              <a:ext cx="314319" cy="477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0" name="Straight Arrow Connector 229">
              <a:extLst>
                <a:ext uri="{FF2B5EF4-FFF2-40B4-BE49-F238E27FC236}">
                  <a16:creationId xmlns:a16="http://schemas.microsoft.com/office/drawing/2014/main" id="{FC593D63-D659-FDAA-4602-15D5B98B7202}"/>
                </a:ext>
              </a:extLst>
            </p:cNvPr>
            <p:cNvCxnSpPr>
              <a:cxnSpLocks/>
            </p:cNvCxnSpPr>
            <p:nvPr/>
          </p:nvCxnSpPr>
          <p:spPr>
            <a:xfrm>
              <a:off x="5106517" y="3604411"/>
              <a:ext cx="331466" cy="1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1" name="Straight Arrow Connector 230">
              <a:extLst>
                <a:ext uri="{FF2B5EF4-FFF2-40B4-BE49-F238E27FC236}">
                  <a16:creationId xmlns:a16="http://schemas.microsoft.com/office/drawing/2014/main" id="{C53415A3-AAF3-6EBB-85A2-BFE492D0350F}"/>
                </a:ext>
              </a:extLst>
            </p:cNvPr>
            <p:cNvCxnSpPr>
              <a:cxnSpLocks/>
            </p:cNvCxnSpPr>
            <p:nvPr/>
          </p:nvCxnSpPr>
          <p:spPr>
            <a:xfrm>
              <a:off x="5110819" y="3608943"/>
              <a:ext cx="293730" cy="715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B272E8A5-378A-E242-CE4A-E7ECB0C346C5}"/>
                </a:ext>
              </a:extLst>
            </p:cNvPr>
            <p:cNvCxnSpPr>
              <a:cxnSpLocks/>
            </p:cNvCxnSpPr>
            <p:nvPr/>
          </p:nvCxnSpPr>
          <p:spPr>
            <a:xfrm>
              <a:off x="5107644" y="3607198"/>
              <a:ext cx="304203" cy="954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3" name="Straight Arrow Connector 232">
              <a:extLst>
                <a:ext uri="{FF2B5EF4-FFF2-40B4-BE49-F238E27FC236}">
                  <a16:creationId xmlns:a16="http://schemas.microsoft.com/office/drawing/2014/main" id="{2F12DDB4-438E-85E6-5FA8-3C5701F8F403}"/>
                </a:ext>
              </a:extLst>
            </p:cNvPr>
            <p:cNvCxnSpPr>
              <a:cxnSpLocks/>
            </p:cNvCxnSpPr>
            <p:nvPr/>
          </p:nvCxnSpPr>
          <p:spPr>
            <a:xfrm>
              <a:off x="5106107" y="4327790"/>
              <a:ext cx="297371" cy="472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276D9ADC-A100-D481-3C59-65AA040ADC43}"/>
                </a:ext>
              </a:extLst>
            </p:cNvPr>
            <p:cNvCxnSpPr>
              <a:cxnSpLocks/>
            </p:cNvCxnSpPr>
            <p:nvPr/>
          </p:nvCxnSpPr>
          <p:spPr>
            <a:xfrm flipV="1">
              <a:off x="5117065" y="4317696"/>
              <a:ext cx="313151" cy="8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20F4946F-A0FD-7258-77F8-F24DA32B81F4}"/>
                </a:ext>
              </a:extLst>
            </p:cNvPr>
            <p:cNvCxnSpPr>
              <a:cxnSpLocks/>
            </p:cNvCxnSpPr>
            <p:nvPr/>
          </p:nvCxnSpPr>
          <p:spPr>
            <a:xfrm flipV="1">
              <a:off x="5106738" y="3097554"/>
              <a:ext cx="299062" cy="12222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6" name="Straight Arrow Connector 235">
              <a:extLst>
                <a:ext uri="{FF2B5EF4-FFF2-40B4-BE49-F238E27FC236}">
                  <a16:creationId xmlns:a16="http://schemas.microsoft.com/office/drawing/2014/main" id="{275E2E43-2D88-07DE-6C09-07C18FF053D9}"/>
                </a:ext>
              </a:extLst>
            </p:cNvPr>
            <p:cNvCxnSpPr>
              <a:cxnSpLocks/>
            </p:cNvCxnSpPr>
            <p:nvPr/>
          </p:nvCxnSpPr>
          <p:spPr>
            <a:xfrm flipV="1">
              <a:off x="5106517" y="3351038"/>
              <a:ext cx="306035" cy="96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a:extLst>
                <a:ext uri="{FF2B5EF4-FFF2-40B4-BE49-F238E27FC236}">
                  <a16:creationId xmlns:a16="http://schemas.microsoft.com/office/drawing/2014/main" id="{9AD303A6-BBC9-7A85-12B5-E66228577FFA}"/>
                </a:ext>
              </a:extLst>
            </p:cNvPr>
            <p:cNvCxnSpPr>
              <a:cxnSpLocks/>
            </p:cNvCxnSpPr>
            <p:nvPr/>
          </p:nvCxnSpPr>
          <p:spPr>
            <a:xfrm flipV="1">
              <a:off x="5110819" y="3569174"/>
              <a:ext cx="314074" cy="754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8" name="Straight Arrow Connector 237">
              <a:extLst>
                <a:ext uri="{FF2B5EF4-FFF2-40B4-BE49-F238E27FC236}">
                  <a16:creationId xmlns:a16="http://schemas.microsoft.com/office/drawing/2014/main" id="{658B6F3F-3F7A-8E59-867A-7F944B1562DB}"/>
                </a:ext>
              </a:extLst>
            </p:cNvPr>
            <p:cNvCxnSpPr>
              <a:cxnSpLocks/>
            </p:cNvCxnSpPr>
            <p:nvPr/>
          </p:nvCxnSpPr>
          <p:spPr>
            <a:xfrm>
              <a:off x="5117816" y="4322117"/>
              <a:ext cx="278773" cy="214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A12AB5F0-B37F-D65D-A141-E7A77E8D3D07}"/>
                </a:ext>
              </a:extLst>
            </p:cNvPr>
            <p:cNvCxnSpPr>
              <a:cxnSpLocks/>
            </p:cNvCxnSpPr>
            <p:nvPr/>
          </p:nvCxnSpPr>
          <p:spPr>
            <a:xfrm flipV="1">
              <a:off x="5111193" y="3635158"/>
              <a:ext cx="312629" cy="922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A84FC3CF-3C19-332D-CD4E-04BE03E2B032}"/>
                </a:ext>
              </a:extLst>
            </p:cNvPr>
            <p:cNvCxnSpPr>
              <a:cxnSpLocks/>
            </p:cNvCxnSpPr>
            <p:nvPr/>
          </p:nvCxnSpPr>
          <p:spPr>
            <a:xfrm flipV="1">
              <a:off x="5122151" y="4547670"/>
              <a:ext cx="313151" cy="8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1" name="Straight Arrow Connector 240">
              <a:extLst>
                <a:ext uri="{FF2B5EF4-FFF2-40B4-BE49-F238E27FC236}">
                  <a16:creationId xmlns:a16="http://schemas.microsoft.com/office/drawing/2014/main" id="{1C66F76D-468A-D36E-8C76-F11C4A2D71DE}"/>
                </a:ext>
              </a:extLst>
            </p:cNvPr>
            <p:cNvCxnSpPr>
              <a:cxnSpLocks/>
            </p:cNvCxnSpPr>
            <p:nvPr/>
          </p:nvCxnSpPr>
          <p:spPr>
            <a:xfrm flipV="1">
              <a:off x="5111824" y="4332414"/>
              <a:ext cx="304148" cy="222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2" name="Straight Arrow Connector 241">
              <a:extLst>
                <a:ext uri="{FF2B5EF4-FFF2-40B4-BE49-F238E27FC236}">
                  <a16:creationId xmlns:a16="http://schemas.microsoft.com/office/drawing/2014/main" id="{92963C8E-49F1-8102-78B6-72EDA19707BB}"/>
                </a:ext>
              </a:extLst>
            </p:cNvPr>
            <p:cNvCxnSpPr>
              <a:cxnSpLocks/>
            </p:cNvCxnSpPr>
            <p:nvPr/>
          </p:nvCxnSpPr>
          <p:spPr>
            <a:xfrm>
              <a:off x="5111603" y="4554303"/>
              <a:ext cx="306035" cy="221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3" name="Straight Arrow Connector 242">
              <a:extLst>
                <a:ext uri="{FF2B5EF4-FFF2-40B4-BE49-F238E27FC236}">
                  <a16:creationId xmlns:a16="http://schemas.microsoft.com/office/drawing/2014/main" id="{098C3776-4D22-EF89-C099-7495B06702AB}"/>
                </a:ext>
              </a:extLst>
            </p:cNvPr>
            <p:cNvCxnSpPr>
              <a:cxnSpLocks/>
            </p:cNvCxnSpPr>
            <p:nvPr/>
          </p:nvCxnSpPr>
          <p:spPr>
            <a:xfrm flipV="1">
              <a:off x="5115905" y="3139222"/>
              <a:ext cx="293730" cy="1419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4" name="Straight Arrow Connector 243">
              <a:extLst>
                <a:ext uri="{FF2B5EF4-FFF2-40B4-BE49-F238E27FC236}">
                  <a16:creationId xmlns:a16="http://schemas.microsoft.com/office/drawing/2014/main" id="{0AA39A89-056D-FB2F-552A-D5751366B676}"/>
                </a:ext>
              </a:extLst>
            </p:cNvPr>
            <p:cNvCxnSpPr>
              <a:cxnSpLocks/>
            </p:cNvCxnSpPr>
            <p:nvPr/>
          </p:nvCxnSpPr>
          <p:spPr>
            <a:xfrm flipV="1">
              <a:off x="5117816" y="3381797"/>
              <a:ext cx="288946" cy="1175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5" name="Straight Arrow Connector 244">
              <a:extLst>
                <a:ext uri="{FF2B5EF4-FFF2-40B4-BE49-F238E27FC236}">
                  <a16:creationId xmlns:a16="http://schemas.microsoft.com/office/drawing/2014/main" id="{1351B085-DC23-4AFA-000C-D24696352D5F}"/>
                </a:ext>
              </a:extLst>
            </p:cNvPr>
            <p:cNvCxnSpPr>
              <a:cxnSpLocks/>
            </p:cNvCxnSpPr>
            <p:nvPr/>
          </p:nvCxnSpPr>
          <p:spPr>
            <a:xfrm flipV="1">
              <a:off x="5111193" y="3160212"/>
              <a:ext cx="292284" cy="1652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6" name="Straight Arrow Connector 245">
              <a:extLst>
                <a:ext uri="{FF2B5EF4-FFF2-40B4-BE49-F238E27FC236}">
                  <a16:creationId xmlns:a16="http://schemas.microsoft.com/office/drawing/2014/main" id="{E6A7678B-46C6-8F07-91AB-3E18ECEA650B}"/>
                </a:ext>
              </a:extLst>
            </p:cNvPr>
            <p:cNvCxnSpPr>
              <a:cxnSpLocks/>
            </p:cNvCxnSpPr>
            <p:nvPr/>
          </p:nvCxnSpPr>
          <p:spPr>
            <a:xfrm flipV="1">
              <a:off x="5122151" y="4807641"/>
              <a:ext cx="313151" cy="8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7" name="Straight Arrow Connector 246">
              <a:extLst>
                <a:ext uri="{FF2B5EF4-FFF2-40B4-BE49-F238E27FC236}">
                  <a16:creationId xmlns:a16="http://schemas.microsoft.com/office/drawing/2014/main" id="{33669599-6B9E-3A0B-EAB1-5BD6DB30FF5E}"/>
                </a:ext>
              </a:extLst>
            </p:cNvPr>
            <p:cNvCxnSpPr>
              <a:cxnSpLocks/>
            </p:cNvCxnSpPr>
            <p:nvPr/>
          </p:nvCxnSpPr>
          <p:spPr>
            <a:xfrm flipV="1">
              <a:off x="5111824" y="4592385"/>
              <a:ext cx="304148" cy="222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a:extLst>
                <a:ext uri="{FF2B5EF4-FFF2-40B4-BE49-F238E27FC236}">
                  <a16:creationId xmlns:a16="http://schemas.microsoft.com/office/drawing/2014/main" id="{28863DA4-9029-CEA3-6A14-C797FBEFF8B8}"/>
                </a:ext>
              </a:extLst>
            </p:cNvPr>
            <p:cNvCxnSpPr>
              <a:cxnSpLocks/>
            </p:cNvCxnSpPr>
            <p:nvPr/>
          </p:nvCxnSpPr>
          <p:spPr>
            <a:xfrm flipV="1">
              <a:off x="5111603" y="4315929"/>
              <a:ext cx="316207" cy="498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9" name="Straight Arrow Connector 248">
              <a:extLst>
                <a:ext uri="{FF2B5EF4-FFF2-40B4-BE49-F238E27FC236}">
                  <a16:creationId xmlns:a16="http://schemas.microsoft.com/office/drawing/2014/main" id="{6F750E0F-5142-6147-5DA8-7ADD1038631D}"/>
                </a:ext>
              </a:extLst>
            </p:cNvPr>
            <p:cNvCxnSpPr>
              <a:cxnSpLocks/>
            </p:cNvCxnSpPr>
            <p:nvPr/>
          </p:nvCxnSpPr>
          <p:spPr>
            <a:xfrm flipV="1">
              <a:off x="5115905" y="3619169"/>
              <a:ext cx="314074" cy="1194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0" name="Straight Arrow Connector 249">
              <a:extLst>
                <a:ext uri="{FF2B5EF4-FFF2-40B4-BE49-F238E27FC236}">
                  <a16:creationId xmlns:a16="http://schemas.microsoft.com/office/drawing/2014/main" id="{6CE517EE-5B16-E579-0289-3B2745FDECB9}"/>
                </a:ext>
              </a:extLst>
            </p:cNvPr>
            <p:cNvCxnSpPr>
              <a:cxnSpLocks/>
            </p:cNvCxnSpPr>
            <p:nvPr/>
          </p:nvCxnSpPr>
          <p:spPr>
            <a:xfrm flipV="1">
              <a:off x="5117816" y="3386797"/>
              <a:ext cx="294032" cy="1430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1" name="Straight Arrow Connector 250">
              <a:extLst>
                <a:ext uri="{FF2B5EF4-FFF2-40B4-BE49-F238E27FC236}">
                  <a16:creationId xmlns:a16="http://schemas.microsoft.com/office/drawing/2014/main" id="{112345AC-6409-D94F-08B6-086AEB4543D4}"/>
                </a:ext>
              </a:extLst>
            </p:cNvPr>
            <p:cNvCxnSpPr>
              <a:cxnSpLocks/>
            </p:cNvCxnSpPr>
            <p:nvPr/>
          </p:nvCxnSpPr>
          <p:spPr>
            <a:xfrm flipV="1">
              <a:off x="5592776" y="3945859"/>
              <a:ext cx="480869" cy="8724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2" name="Straight Arrow Connector 251">
              <a:extLst>
                <a:ext uri="{FF2B5EF4-FFF2-40B4-BE49-F238E27FC236}">
                  <a16:creationId xmlns:a16="http://schemas.microsoft.com/office/drawing/2014/main" id="{118D757B-4BB5-55A1-729D-7320BFFA0FE2}"/>
                </a:ext>
              </a:extLst>
            </p:cNvPr>
            <p:cNvCxnSpPr>
              <a:cxnSpLocks/>
            </p:cNvCxnSpPr>
            <p:nvPr/>
          </p:nvCxnSpPr>
          <p:spPr>
            <a:xfrm>
              <a:off x="5586680" y="3355061"/>
              <a:ext cx="488222" cy="606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DDD9E888-67F8-1FFB-6509-4C77E98B3B13}"/>
                </a:ext>
              </a:extLst>
            </p:cNvPr>
            <p:cNvCxnSpPr>
              <a:cxnSpLocks/>
            </p:cNvCxnSpPr>
            <p:nvPr/>
          </p:nvCxnSpPr>
          <p:spPr>
            <a:xfrm>
              <a:off x="5587872" y="3119742"/>
              <a:ext cx="490388" cy="848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4" name="Straight Arrow Connector 253">
              <a:extLst>
                <a:ext uri="{FF2B5EF4-FFF2-40B4-BE49-F238E27FC236}">
                  <a16:creationId xmlns:a16="http://schemas.microsoft.com/office/drawing/2014/main" id="{C6446F06-4970-E409-9521-CC67BD83BD1C}"/>
                </a:ext>
              </a:extLst>
            </p:cNvPr>
            <p:cNvCxnSpPr>
              <a:cxnSpLocks/>
            </p:cNvCxnSpPr>
            <p:nvPr/>
          </p:nvCxnSpPr>
          <p:spPr>
            <a:xfrm>
              <a:off x="5585357" y="3603430"/>
              <a:ext cx="497313" cy="361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5" name="Straight Arrow Connector 254">
              <a:extLst>
                <a:ext uri="{FF2B5EF4-FFF2-40B4-BE49-F238E27FC236}">
                  <a16:creationId xmlns:a16="http://schemas.microsoft.com/office/drawing/2014/main" id="{3EF94EE1-1E28-1A0D-B5AF-489102268BEA}"/>
                </a:ext>
              </a:extLst>
            </p:cNvPr>
            <p:cNvCxnSpPr>
              <a:cxnSpLocks/>
            </p:cNvCxnSpPr>
            <p:nvPr/>
          </p:nvCxnSpPr>
          <p:spPr>
            <a:xfrm flipV="1">
              <a:off x="5592401" y="3944720"/>
              <a:ext cx="482813" cy="607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6" name="Straight Arrow Connector 255">
              <a:extLst>
                <a:ext uri="{FF2B5EF4-FFF2-40B4-BE49-F238E27FC236}">
                  <a16:creationId xmlns:a16="http://schemas.microsoft.com/office/drawing/2014/main" id="{23C0F02A-460A-FD8A-C3FA-1412AE5CBCE4}"/>
                </a:ext>
              </a:extLst>
            </p:cNvPr>
            <p:cNvCxnSpPr>
              <a:cxnSpLocks/>
            </p:cNvCxnSpPr>
            <p:nvPr/>
          </p:nvCxnSpPr>
          <p:spPr>
            <a:xfrm flipV="1">
              <a:off x="5584640" y="3953547"/>
              <a:ext cx="489996" cy="374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7" name="TextBox 256">
              <a:extLst>
                <a:ext uri="{FF2B5EF4-FFF2-40B4-BE49-F238E27FC236}">
                  <a16:creationId xmlns:a16="http://schemas.microsoft.com/office/drawing/2014/main" id="{7750E4E2-DB38-05C3-06AC-BDFEED58DA60}"/>
                </a:ext>
              </a:extLst>
            </p:cNvPr>
            <p:cNvSpPr txBox="1"/>
            <p:nvPr/>
          </p:nvSpPr>
          <p:spPr>
            <a:xfrm>
              <a:off x="5859714" y="3428935"/>
              <a:ext cx="835742" cy="1613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solidFill>
                    <a:srgbClr val="002060"/>
                  </a:solidFill>
                  <a:cs typeface="Calibri"/>
                </a:rPr>
                <a:t>Output Layer</a:t>
              </a:r>
              <a:endParaRPr lang="en-US" sz="2800" b="1" dirty="0">
                <a:solidFill>
                  <a:srgbClr val="002060"/>
                </a:solidFill>
              </a:endParaRPr>
            </a:p>
          </p:txBody>
        </p:sp>
        <p:sp>
          <p:nvSpPr>
            <p:cNvPr id="258" name="TextBox 257">
              <a:extLst>
                <a:ext uri="{FF2B5EF4-FFF2-40B4-BE49-F238E27FC236}">
                  <a16:creationId xmlns:a16="http://schemas.microsoft.com/office/drawing/2014/main" id="{13E6B0A2-A102-9D37-A8B7-3492164BF7C2}"/>
                </a:ext>
              </a:extLst>
            </p:cNvPr>
            <p:cNvSpPr txBox="1"/>
            <p:nvPr/>
          </p:nvSpPr>
          <p:spPr>
            <a:xfrm>
              <a:off x="6019584" y="4020152"/>
              <a:ext cx="588911" cy="2562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00B050"/>
                  </a:solidFill>
                  <a:cs typeface="Calibri"/>
                </a:rPr>
                <a:t>Predicted Throughput</a:t>
              </a:r>
              <a:endParaRPr lang="en-US" sz="2400" b="1" dirty="0">
                <a:solidFill>
                  <a:srgbClr val="00B050"/>
                </a:solidFill>
              </a:endParaRPr>
            </a:p>
          </p:txBody>
        </p:sp>
        <p:sp>
          <p:nvSpPr>
            <p:cNvPr id="259" name="Right Brace 258">
              <a:extLst>
                <a:ext uri="{FF2B5EF4-FFF2-40B4-BE49-F238E27FC236}">
                  <a16:creationId xmlns:a16="http://schemas.microsoft.com/office/drawing/2014/main" id="{A6153E0D-D359-520D-F4F6-783795B229B2}"/>
                </a:ext>
              </a:extLst>
            </p:cNvPr>
            <p:cNvSpPr/>
            <p:nvPr/>
          </p:nvSpPr>
          <p:spPr>
            <a:xfrm rot="16200000">
              <a:off x="4721237" y="2112432"/>
              <a:ext cx="39996" cy="14546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TextBox 259">
              <a:extLst>
                <a:ext uri="{FF2B5EF4-FFF2-40B4-BE49-F238E27FC236}">
                  <a16:creationId xmlns:a16="http://schemas.microsoft.com/office/drawing/2014/main" id="{36CD1EB9-94B7-57EF-5687-E7EB2A548E2F}"/>
                </a:ext>
              </a:extLst>
            </p:cNvPr>
            <p:cNvSpPr txBox="1"/>
            <p:nvPr/>
          </p:nvSpPr>
          <p:spPr>
            <a:xfrm>
              <a:off x="4961653" y="3664358"/>
              <a:ext cx="91549" cy="5078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900">
                  <a:cs typeface="Calibri"/>
                </a:rPr>
                <a:t>.</a:t>
              </a:r>
            </a:p>
            <a:p>
              <a:r>
                <a:rPr lang="en-US" sz="900">
                  <a:cs typeface="Calibri"/>
                </a:rPr>
                <a:t>.</a:t>
              </a:r>
            </a:p>
            <a:p>
              <a:r>
                <a:rPr lang="en-US" sz="900">
                  <a:cs typeface="Calibri"/>
                </a:rPr>
                <a:t>.</a:t>
              </a:r>
            </a:p>
          </p:txBody>
        </p:sp>
      </p:grpSp>
      <mc:AlternateContent xmlns:mc="http://schemas.openxmlformats.org/markup-compatibility/2006">
        <mc:Choice xmlns:a14="http://schemas.microsoft.com/office/drawing/2010/main" Requires="a14">
          <p:sp>
            <p:nvSpPr>
              <p:cNvPr id="262" name="Text Placeholder 19">
                <a:extLst>
                  <a:ext uri="{FF2B5EF4-FFF2-40B4-BE49-F238E27FC236}">
                    <a16:creationId xmlns:a16="http://schemas.microsoft.com/office/drawing/2014/main" id="{F25DDBFB-32D8-7C22-AAF0-BB1DD20C9D4B}"/>
                  </a:ext>
                </a:extLst>
              </p:cNvPr>
              <p:cNvSpPr txBox="1">
                <a:spLocks/>
              </p:cNvSpPr>
              <p:nvPr/>
            </p:nvSpPr>
            <p:spPr>
              <a:xfrm>
                <a:off x="16082079" y="17222753"/>
                <a:ext cx="12939945" cy="2516978"/>
              </a:xfrm>
              <a:prstGeom prst="rect">
                <a:avLst/>
              </a:prstGeom>
              <a:noFill/>
            </p:spPr>
            <p:txBody>
              <a:bodyPr lIns="0" tIns="0" rIns="0" bIns="0" anchor="t">
                <a:noAutofit/>
              </a:bodyPr>
              <a:lstStyle>
                <a:lvl1pPr marL="0" indent="0" algn="l" defTabSz="685800" rtl="0" eaLnBrk="1" latinLnBrk="0" hangingPunct="1">
                  <a:lnSpc>
                    <a:spcPct val="90000"/>
                  </a:lnSpc>
                  <a:spcBef>
                    <a:spcPts val="750"/>
                  </a:spcBef>
                  <a:buFont typeface="Arial" panose="020B0604020202020204" pitchFamily="34" charset="0"/>
                  <a:buNone/>
                  <a:defRPr sz="900" b="0" kern="1200">
                    <a:solidFill>
                      <a:schemeClr val="accent1">
                        <a:lumMod val="60000"/>
                        <a:lumOff val="40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en-US" sz="3600" b="1" dirty="0">
                    <a:solidFill>
                      <a:srgbClr val="002060"/>
                    </a:solidFill>
                  </a:rPr>
                  <a:t>Periodically Monitor: </a:t>
                </a:r>
                <a14:m>
                  <m:oMath xmlns:m="http://schemas.openxmlformats.org/officeDocument/2006/math">
                    <m:r>
                      <a:rPr lang="en-US" sz="3600" b="1" i="0" smtClean="0">
                        <a:solidFill>
                          <a:srgbClr val="002060"/>
                        </a:solidFill>
                        <a:latin typeface="Cambria Math" panose="02040503050406030204" pitchFamily="18" charset="0"/>
                      </a:rPr>
                      <m:t>𝐑</m:t>
                    </m:r>
                    <m:r>
                      <a:rPr lang="en-US" sz="3600" b="1" i="1" smtClean="0">
                        <a:solidFill>
                          <a:srgbClr val="002060"/>
                        </a:solidFill>
                        <a:latin typeface="Cambria Math" panose="02040503050406030204" pitchFamily="18" charset="0"/>
                      </a:rPr>
                      <m:t>𝑴𝑺𝑬</m:t>
                    </m:r>
                    <m:r>
                      <a:rPr lang="en-US" sz="3600" b="1" i="1" smtClean="0">
                        <a:solidFill>
                          <a:srgbClr val="002060"/>
                        </a:solidFill>
                        <a:latin typeface="Cambria Math" panose="02040503050406030204" pitchFamily="18" charset="0"/>
                      </a:rPr>
                      <m:t>= </m:t>
                    </m:r>
                    <m:rad>
                      <m:radPr>
                        <m:degHide m:val="on"/>
                        <m:ctrlPr>
                          <a:rPr lang="en-US" sz="3600" b="1" i="1" dirty="0" smtClean="0">
                            <a:solidFill>
                              <a:srgbClr val="002060"/>
                            </a:solidFill>
                            <a:latin typeface="Cambria Math" panose="02040503050406030204" pitchFamily="18" charset="0"/>
                          </a:rPr>
                        </m:ctrlPr>
                      </m:radPr>
                      <m:deg/>
                      <m:e>
                        <m:f>
                          <m:fPr>
                            <m:ctrlPr>
                              <a:rPr lang="en-US" sz="3600" b="1" i="1">
                                <a:solidFill>
                                  <a:srgbClr val="002060"/>
                                </a:solidFill>
                                <a:latin typeface="Cambria Math" panose="02040503050406030204" pitchFamily="18" charset="0"/>
                              </a:rPr>
                            </m:ctrlPr>
                          </m:fPr>
                          <m:num>
                            <m:r>
                              <a:rPr lang="en-US" sz="3600" b="1" i="1">
                                <a:solidFill>
                                  <a:srgbClr val="002060"/>
                                </a:solidFill>
                                <a:latin typeface="Cambria Math" panose="02040503050406030204" pitchFamily="18" charset="0"/>
                              </a:rPr>
                              <m:t>𝟏</m:t>
                            </m:r>
                            <m:r>
                              <a:rPr lang="en-US" sz="3600" b="1" i="1">
                                <a:solidFill>
                                  <a:srgbClr val="002060"/>
                                </a:solidFill>
                                <a:latin typeface="Cambria Math" panose="02040503050406030204" pitchFamily="18" charset="0"/>
                              </a:rPr>
                              <m:t> </m:t>
                            </m:r>
                          </m:num>
                          <m:den>
                            <m:r>
                              <a:rPr lang="en-US" sz="3600" b="1" i="1">
                                <a:solidFill>
                                  <a:srgbClr val="002060"/>
                                </a:solidFill>
                                <a:latin typeface="Cambria Math" panose="02040503050406030204" pitchFamily="18" charset="0"/>
                              </a:rPr>
                              <m:t>𝒏</m:t>
                            </m:r>
                          </m:den>
                        </m:f>
                        <m:r>
                          <a:rPr lang="en-US" sz="3600" b="1" i="1">
                            <a:solidFill>
                              <a:srgbClr val="002060"/>
                            </a:solidFill>
                            <a:latin typeface="Cambria Math" panose="02040503050406030204" pitchFamily="18" charset="0"/>
                          </a:rPr>
                          <m:t>  </m:t>
                        </m:r>
                        <m:nary>
                          <m:naryPr>
                            <m:chr m:val="∑"/>
                            <m:ctrlPr>
                              <a:rPr lang="en-US" sz="3600" b="1" i="1">
                                <a:solidFill>
                                  <a:srgbClr val="002060"/>
                                </a:solidFill>
                                <a:latin typeface="Cambria Math" panose="02040503050406030204" pitchFamily="18" charset="0"/>
                              </a:rPr>
                            </m:ctrlPr>
                          </m:naryPr>
                          <m:sub>
                            <m:r>
                              <m:rPr>
                                <m:brk m:alnAt="23"/>
                              </m:rPr>
                              <a:rPr lang="en-US" sz="3600" b="1" i="1">
                                <a:solidFill>
                                  <a:srgbClr val="002060"/>
                                </a:solidFill>
                                <a:latin typeface="Cambria Math" panose="02040503050406030204" pitchFamily="18" charset="0"/>
                              </a:rPr>
                              <m:t>𝒊</m:t>
                            </m:r>
                            <m:r>
                              <a:rPr lang="en-US" sz="3600" b="1" i="1">
                                <a:solidFill>
                                  <a:srgbClr val="002060"/>
                                </a:solidFill>
                                <a:latin typeface="Cambria Math" panose="02040503050406030204" pitchFamily="18" charset="0"/>
                              </a:rPr>
                              <m:t>=</m:t>
                            </m:r>
                            <m:r>
                              <a:rPr lang="en-US" sz="3600" b="1" i="1">
                                <a:solidFill>
                                  <a:srgbClr val="002060"/>
                                </a:solidFill>
                                <a:latin typeface="Cambria Math" panose="02040503050406030204" pitchFamily="18" charset="0"/>
                              </a:rPr>
                              <m:t>𝟏</m:t>
                            </m:r>
                          </m:sub>
                          <m:sup>
                            <m:r>
                              <a:rPr lang="en-US" sz="3600" b="1" i="1">
                                <a:solidFill>
                                  <a:srgbClr val="002060"/>
                                </a:solidFill>
                                <a:latin typeface="Cambria Math" panose="02040503050406030204" pitchFamily="18" charset="0"/>
                              </a:rPr>
                              <m:t>𝒏</m:t>
                            </m:r>
                          </m:sup>
                          <m:e>
                            <m:sSup>
                              <m:sSupPr>
                                <m:ctrlPr>
                                  <a:rPr lang="en-US" sz="3600" b="1" i="1">
                                    <a:solidFill>
                                      <a:srgbClr val="002060"/>
                                    </a:solidFill>
                                    <a:latin typeface="Cambria Math" panose="02040503050406030204" pitchFamily="18" charset="0"/>
                                  </a:rPr>
                                </m:ctrlPr>
                              </m:sSupPr>
                              <m:e>
                                <m:r>
                                  <a:rPr lang="en-US" sz="3600" b="1" i="1">
                                    <a:solidFill>
                                      <a:srgbClr val="002060"/>
                                    </a:solidFill>
                                    <a:latin typeface="Cambria Math" panose="02040503050406030204" pitchFamily="18" charset="0"/>
                                  </a:rPr>
                                  <m:t>( </m:t>
                                </m:r>
                                <m:sSub>
                                  <m:sSubPr>
                                    <m:ctrlPr>
                                      <a:rPr lang="en-US" sz="3600" b="1" i="1">
                                        <a:solidFill>
                                          <a:srgbClr val="002060"/>
                                        </a:solidFill>
                                        <a:latin typeface="Cambria Math" panose="02040503050406030204" pitchFamily="18" charset="0"/>
                                      </a:rPr>
                                    </m:ctrlPr>
                                  </m:sSubPr>
                                  <m:e>
                                    <m:r>
                                      <a:rPr lang="en-US" sz="3600" b="1" i="1">
                                        <a:solidFill>
                                          <a:srgbClr val="002060"/>
                                        </a:solidFill>
                                        <a:latin typeface="Cambria Math" panose="02040503050406030204" pitchFamily="18" charset="0"/>
                                      </a:rPr>
                                      <m:t>𝑶𝑻𝑷</m:t>
                                    </m:r>
                                  </m:e>
                                  <m:sub>
                                    <m:r>
                                      <a:rPr lang="en-US" sz="3600" b="1" i="1">
                                        <a:solidFill>
                                          <a:srgbClr val="002060"/>
                                        </a:solidFill>
                                        <a:latin typeface="Cambria Math" panose="02040503050406030204" pitchFamily="18" charset="0"/>
                                      </a:rPr>
                                      <m:t>𝒊</m:t>
                                    </m:r>
                                  </m:sub>
                                </m:sSub>
                                <m:r>
                                  <a:rPr lang="en-US" sz="3600" b="1" i="1">
                                    <a:solidFill>
                                      <a:srgbClr val="002060"/>
                                    </a:solidFill>
                                    <a:latin typeface="Cambria Math" panose="02040503050406030204" pitchFamily="18" charset="0"/>
                                  </a:rPr>
                                  <m:t> − </m:t>
                                </m:r>
                                <m:sSub>
                                  <m:sSubPr>
                                    <m:ctrlPr>
                                      <a:rPr lang="en-US" sz="3600" b="1" i="1">
                                        <a:solidFill>
                                          <a:srgbClr val="002060"/>
                                        </a:solidFill>
                                        <a:latin typeface="Cambria Math" panose="02040503050406030204" pitchFamily="18" charset="0"/>
                                      </a:rPr>
                                    </m:ctrlPr>
                                  </m:sSubPr>
                                  <m:e>
                                    <m:r>
                                      <a:rPr lang="en-US" sz="3600" b="1" i="1">
                                        <a:solidFill>
                                          <a:srgbClr val="002060"/>
                                        </a:solidFill>
                                        <a:latin typeface="Cambria Math" panose="02040503050406030204" pitchFamily="18" charset="0"/>
                                      </a:rPr>
                                      <m:t>𝑷𝑻𝑷</m:t>
                                    </m:r>
                                  </m:e>
                                  <m:sub>
                                    <m:r>
                                      <a:rPr lang="en-US" sz="3600" b="1" i="1">
                                        <a:solidFill>
                                          <a:srgbClr val="002060"/>
                                        </a:solidFill>
                                        <a:latin typeface="Cambria Math" panose="02040503050406030204" pitchFamily="18" charset="0"/>
                                      </a:rPr>
                                      <m:t>𝒊</m:t>
                                    </m:r>
                                  </m:sub>
                                </m:sSub>
                                <m:r>
                                  <a:rPr lang="en-US" sz="3600" b="1" i="1">
                                    <a:solidFill>
                                      <a:srgbClr val="002060"/>
                                    </a:solidFill>
                                    <a:latin typeface="Cambria Math" panose="02040503050406030204" pitchFamily="18" charset="0"/>
                                  </a:rPr>
                                  <m:t>  )</m:t>
                                </m:r>
                              </m:e>
                              <m:sup>
                                <m:r>
                                  <a:rPr lang="en-US" sz="3600" b="1" i="1">
                                    <a:solidFill>
                                      <a:srgbClr val="002060"/>
                                    </a:solidFill>
                                    <a:latin typeface="Cambria Math" panose="02040503050406030204" pitchFamily="18" charset="0"/>
                                  </a:rPr>
                                  <m:t>𝟐</m:t>
                                </m:r>
                              </m:sup>
                            </m:sSup>
                          </m:e>
                        </m:nary>
                      </m:e>
                    </m:rad>
                  </m:oMath>
                </a14:m>
                <a:endParaRPr lang="en-US" sz="3600" b="1" dirty="0">
                  <a:solidFill>
                    <a:srgbClr val="002060"/>
                  </a:solidFill>
                </a:endParaRPr>
              </a:p>
              <a:p>
                <a:pPr>
                  <a:spcBef>
                    <a:spcPts val="50"/>
                  </a:spcBef>
                </a:pPr>
                <a:r>
                  <a:rPr lang="en-US" sz="3600" b="1" dirty="0">
                    <a:solidFill>
                      <a:srgbClr val="002060"/>
                    </a:solidFill>
                  </a:rPr>
                  <a:t>      n: Number of  data in a given time interval</a:t>
                </a:r>
              </a:p>
              <a:p>
                <a:pPr>
                  <a:spcBef>
                    <a:spcPts val="50"/>
                  </a:spcBef>
                </a:pPr>
                <a:r>
                  <a:rPr lang="en-US" sz="3600" b="1" dirty="0">
                    <a:solidFill>
                      <a:srgbClr val="002060"/>
                    </a:solidFill>
                  </a:rPr>
                  <a:t>      </a:t>
                </a:r>
                <a14:m>
                  <m:oMath xmlns:m="http://schemas.openxmlformats.org/officeDocument/2006/math">
                    <m:sSub>
                      <m:sSubPr>
                        <m:ctrlPr>
                          <a:rPr lang="en-US" sz="3600" b="1" i="1" smtClean="0">
                            <a:solidFill>
                              <a:srgbClr val="002060"/>
                            </a:solidFill>
                            <a:latin typeface="Cambria Math" panose="02040503050406030204" pitchFamily="18" charset="0"/>
                          </a:rPr>
                        </m:ctrlPr>
                      </m:sSubPr>
                      <m:e>
                        <m:r>
                          <a:rPr lang="en-US" sz="3600" b="1" i="1" smtClean="0">
                            <a:solidFill>
                              <a:srgbClr val="002060"/>
                            </a:solidFill>
                            <a:latin typeface="Cambria Math" panose="02040503050406030204" pitchFamily="18" charset="0"/>
                          </a:rPr>
                          <m:t>𝑶𝑻𝑷</m:t>
                        </m:r>
                      </m:e>
                      <m:sub>
                        <m:r>
                          <a:rPr lang="en-US" sz="3600" b="1" i="1" smtClean="0">
                            <a:solidFill>
                              <a:srgbClr val="002060"/>
                            </a:solidFill>
                            <a:latin typeface="Cambria Math" panose="02040503050406030204" pitchFamily="18" charset="0"/>
                          </a:rPr>
                          <m:t>𝒊</m:t>
                        </m:r>
                      </m:sub>
                    </m:sSub>
                  </m:oMath>
                </a14:m>
                <a:r>
                  <a:rPr lang="en-US" sz="3600" b="1" dirty="0">
                    <a:solidFill>
                      <a:srgbClr val="002060"/>
                    </a:solidFill>
                  </a:rPr>
                  <a:t>: Observed </a:t>
                </a:r>
                <a14:m>
                  <m:oMath xmlns:m="http://schemas.openxmlformats.org/officeDocument/2006/math">
                    <m:sSup>
                      <m:sSupPr>
                        <m:ctrlPr>
                          <a:rPr lang="en-US" sz="3600" b="1" i="1" smtClean="0">
                            <a:solidFill>
                              <a:srgbClr val="002060"/>
                            </a:solidFill>
                            <a:latin typeface="Cambria Math" panose="02040503050406030204" pitchFamily="18" charset="0"/>
                          </a:rPr>
                        </m:ctrlPr>
                      </m:sSupPr>
                      <m:e>
                        <m:r>
                          <a:rPr lang="en-US" sz="3600" b="1" i="1" smtClean="0">
                            <a:solidFill>
                              <a:srgbClr val="002060"/>
                            </a:solidFill>
                            <a:latin typeface="Cambria Math" panose="02040503050406030204" pitchFamily="18" charset="0"/>
                          </a:rPr>
                          <m:t>𝒊</m:t>
                        </m:r>
                      </m:e>
                      <m:sup>
                        <m:r>
                          <a:rPr lang="en-US" sz="3600" b="1" i="1" smtClean="0">
                            <a:solidFill>
                              <a:srgbClr val="002060"/>
                            </a:solidFill>
                            <a:latin typeface="Cambria Math" panose="02040503050406030204" pitchFamily="18" charset="0"/>
                          </a:rPr>
                          <m:t>𝒕𝒉</m:t>
                        </m:r>
                      </m:sup>
                    </m:sSup>
                  </m:oMath>
                </a14:m>
                <a:r>
                  <a:rPr lang="en-US" sz="3600" b="1" dirty="0">
                    <a:solidFill>
                      <a:srgbClr val="002060"/>
                    </a:solidFill>
                  </a:rPr>
                  <a:t> read throughput</a:t>
                </a:r>
              </a:p>
              <a:p>
                <a:pPr>
                  <a:spcBef>
                    <a:spcPts val="50"/>
                  </a:spcBef>
                </a:pPr>
                <a:r>
                  <a:rPr lang="en-US" sz="3600" b="1" dirty="0">
                    <a:solidFill>
                      <a:srgbClr val="002060"/>
                    </a:solidFill>
                  </a:rPr>
                  <a:t>      </a:t>
                </a:r>
                <a14:m>
                  <m:oMath xmlns:m="http://schemas.openxmlformats.org/officeDocument/2006/math">
                    <m:sSub>
                      <m:sSubPr>
                        <m:ctrlPr>
                          <a:rPr lang="en-US" sz="3600" b="1" i="1" smtClean="0">
                            <a:solidFill>
                              <a:srgbClr val="002060"/>
                            </a:solidFill>
                            <a:latin typeface="Cambria Math" panose="02040503050406030204" pitchFamily="18" charset="0"/>
                          </a:rPr>
                        </m:ctrlPr>
                      </m:sSubPr>
                      <m:e>
                        <m:r>
                          <a:rPr lang="en-US" sz="3600" b="1" i="1" smtClean="0">
                            <a:solidFill>
                              <a:srgbClr val="002060"/>
                            </a:solidFill>
                            <a:latin typeface="Cambria Math" panose="02040503050406030204" pitchFamily="18" charset="0"/>
                          </a:rPr>
                          <m:t>𝑷𝑻𝑷</m:t>
                        </m:r>
                      </m:e>
                      <m:sub>
                        <m:r>
                          <a:rPr lang="en-US" sz="3600" b="1" i="1" smtClean="0">
                            <a:solidFill>
                              <a:srgbClr val="002060"/>
                            </a:solidFill>
                            <a:latin typeface="Cambria Math" panose="02040503050406030204" pitchFamily="18" charset="0"/>
                          </a:rPr>
                          <m:t>𝒊</m:t>
                        </m:r>
                      </m:sub>
                    </m:sSub>
                  </m:oMath>
                </a14:m>
                <a:r>
                  <a:rPr lang="en-US" sz="3600" b="1" dirty="0">
                    <a:solidFill>
                      <a:srgbClr val="002060"/>
                    </a:solidFill>
                  </a:rPr>
                  <a:t>: Predicted </a:t>
                </a:r>
                <a14:m>
                  <m:oMath xmlns:m="http://schemas.openxmlformats.org/officeDocument/2006/math">
                    <m:sSup>
                      <m:sSupPr>
                        <m:ctrlPr>
                          <a:rPr lang="en-US" sz="3600" b="1" i="1" smtClean="0">
                            <a:solidFill>
                              <a:srgbClr val="002060"/>
                            </a:solidFill>
                            <a:latin typeface="Cambria Math" panose="02040503050406030204" pitchFamily="18" charset="0"/>
                          </a:rPr>
                        </m:ctrlPr>
                      </m:sSupPr>
                      <m:e>
                        <m:r>
                          <a:rPr lang="en-US" sz="3600" b="1" i="1" smtClean="0">
                            <a:solidFill>
                              <a:srgbClr val="002060"/>
                            </a:solidFill>
                            <a:latin typeface="Cambria Math" panose="02040503050406030204" pitchFamily="18" charset="0"/>
                          </a:rPr>
                          <m:t>𝒊</m:t>
                        </m:r>
                      </m:e>
                      <m:sup>
                        <m:r>
                          <a:rPr lang="en-US" sz="3600" b="1" i="1" smtClean="0">
                            <a:solidFill>
                              <a:srgbClr val="002060"/>
                            </a:solidFill>
                            <a:latin typeface="Cambria Math" panose="02040503050406030204" pitchFamily="18" charset="0"/>
                          </a:rPr>
                          <m:t>𝒕𝒉</m:t>
                        </m:r>
                      </m:sup>
                    </m:sSup>
                  </m:oMath>
                </a14:m>
                <a:r>
                  <a:rPr lang="en-US" sz="3600" b="1" dirty="0">
                    <a:solidFill>
                      <a:srgbClr val="002060"/>
                    </a:solidFill>
                  </a:rPr>
                  <a:t> read throughput</a:t>
                </a:r>
              </a:p>
            </p:txBody>
          </p:sp>
        </mc:Choice>
        <mc:Fallback>
          <p:sp>
            <p:nvSpPr>
              <p:cNvPr id="262" name="Text Placeholder 19">
                <a:extLst>
                  <a:ext uri="{FF2B5EF4-FFF2-40B4-BE49-F238E27FC236}">
                    <a16:creationId xmlns:a16="http://schemas.microsoft.com/office/drawing/2014/main" id="{F25DDBFB-32D8-7C22-AAF0-BB1DD20C9D4B}"/>
                  </a:ext>
                </a:extLst>
              </p:cNvPr>
              <p:cNvSpPr txBox="1">
                <a:spLocks noRot="1" noChangeAspect="1" noMove="1" noResize="1" noEditPoints="1" noAdjustHandles="1" noChangeArrowheads="1" noChangeShapeType="1" noTextEdit="1"/>
              </p:cNvSpPr>
              <p:nvPr/>
            </p:nvSpPr>
            <p:spPr>
              <a:xfrm>
                <a:off x="16082079" y="17222753"/>
                <a:ext cx="12939945" cy="2516978"/>
              </a:xfrm>
              <a:prstGeom prst="rect">
                <a:avLst/>
              </a:prstGeom>
              <a:blipFill>
                <a:blip r:embed="rId4"/>
                <a:stretch>
                  <a:fillRect t="-27638" b="-12563"/>
                </a:stretch>
              </a:blipFill>
            </p:spPr>
            <p:txBody>
              <a:bodyPr/>
              <a:lstStyle/>
              <a:p>
                <a:r>
                  <a:rPr lang="en-US">
                    <a:noFill/>
                  </a:rPr>
                  <a:t> </a:t>
                </a:r>
              </a:p>
            </p:txBody>
          </p:sp>
        </mc:Fallback>
      </mc:AlternateContent>
      <p:pic>
        <p:nvPicPr>
          <p:cNvPr id="263" name="Picture 262">
            <a:extLst>
              <a:ext uri="{FF2B5EF4-FFF2-40B4-BE49-F238E27FC236}">
                <a16:creationId xmlns:a16="http://schemas.microsoft.com/office/drawing/2014/main" id="{997FA5B9-773B-6C9C-8953-7D1A5362CFFB}"/>
              </a:ext>
            </a:extLst>
          </p:cNvPr>
          <p:cNvPicPr>
            <a:picLocks noChangeAspect="1"/>
          </p:cNvPicPr>
          <p:nvPr/>
        </p:nvPicPr>
        <p:blipFill>
          <a:blip r:embed="rId5"/>
          <a:stretch>
            <a:fillRect/>
          </a:stretch>
        </p:blipFill>
        <p:spPr>
          <a:xfrm>
            <a:off x="20262580" y="20138274"/>
            <a:ext cx="9303089" cy="6271843"/>
          </a:xfrm>
          <a:prstGeom prst="rect">
            <a:avLst/>
          </a:prstGeom>
        </p:spPr>
      </p:pic>
      <p:sp>
        <p:nvSpPr>
          <p:cNvPr id="264" name="Text Placeholder 19">
            <a:extLst>
              <a:ext uri="{FF2B5EF4-FFF2-40B4-BE49-F238E27FC236}">
                <a16:creationId xmlns:a16="http://schemas.microsoft.com/office/drawing/2014/main" id="{A88DE0FA-0E68-02C5-6BAB-EF268B6D3F5B}"/>
              </a:ext>
            </a:extLst>
          </p:cNvPr>
          <p:cNvSpPr txBox="1">
            <a:spLocks/>
          </p:cNvSpPr>
          <p:nvPr/>
        </p:nvSpPr>
        <p:spPr>
          <a:xfrm>
            <a:off x="16637721" y="20195698"/>
            <a:ext cx="3536019" cy="6243221"/>
          </a:xfrm>
          <a:prstGeom prst="rect">
            <a:avLst/>
          </a:prstGeom>
          <a:noFill/>
        </p:spPr>
        <p:txBody>
          <a:bodyPr lIns="0" tIns="0" rIns="0" bIns="0" anchor="t">
            <a:noAutofit/>
          </a:bodyPr>
          <a:lstStyle>
            <a:lvl1pPr marL="0" indent="0" algn="l" defTabSz="685800" rtl="0" eaLnBrk="1" latinLnBrk="0" hangingPunct="1">
              <a:lnSpc>
                <a:spcPct val="90000"/>
              </a:lnSpc>
              <a:spcBef>
                <a:spcPts val="750"/>
              </a:spcBef>
              <a:buFont typeface="Arial" panose="020B0604020202020204" pitchFamily="34" charset="0"/>
              <a:buNone/>
              <a:defRPr sz="900" b="0" kern="1200">
                <a:solidFill>
                  <a:schemeClr val="accent1">
                    <a:lumMod val="60000"/>
                    <a:lumOff val="40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4000" b="1" dirty="0" err="1">
                <a:solidFill>
                  <a:srgbClr val="002060"/>
                </a:solidFill>
              </a:rPr>
              <a:t>XGBoost</a:t>
            </a:r>
            <a:r>
              <a:rPr lang="en-US" sz="4000" b="1" dirty="0">
                <a:solidFill>
                  <a:srgbClr val="002060"/>
                </a:solidFill>
              </a:rPr>
              <a:t> Regression method used as a crosscheck</a:t>
            </a:r>
          </a:p>
          <a:p>
            <a:endParaRPr lang="en-US" sz="4000" b="1" dirty="0">
              <a:solidFill>
                <a:srgbClr val="002060"/>
              </a:solidFill>
            </a:endParaRPr>
          </a:p>
          <a:p>
            <a:endParaRPr lang="en-US" sz="4000" dirty="0">
              <a:solidFill>
                <a:srgbClr val="002060"/>
              </a:solidFill>
            </a:endParaRPr>
          </a:p>
          <a:p>
            <a:r>
              <a:rPr lang="en-US" sz="4000" b="1" dirty="0">
                <a:solidFill>
                  <a:srgbClr val="002060"/>
                </a:solidFill>
              </a:rPr>
              <a:t>The deviation (MSE) convergence is checked</a:t>
            </a:r>
            <a:endParaRPr lang="en-US" sz="4000" dirty="0">
              <a:solidFill>
                <a:srgbClr val="002060"/>
              </a:solidFill>
            </a:endParaRPr>
          </a:p>
        </p:txBody>
      </p:sp>
      <p:sp>
        <p:nvSpPr>
          <p:cNvPr id="265" name="Title 2">
            <a:extLst>
              <a:ext uri="{FF2B5EF4-FFF2-40B4-BE49-F238E27FC236}">
                <a16:creationId xmlns:a16="http://schemas.microsoft.com/office/drawing/2014/main" id="{973A37BD-832C-4063-79BA-9BB5078064D6}"/>
              </a:ext>
            </a:extLst>
          </p:cNvPr>
          <p:cNvSpPr>
            <a:spLocks noGrp="1"/>
          </p:cNvSpPr>
          <p:nvPr/>
        </p:nvSpPr>
        <p:spPr>
          <a:xfrm>
            <a:off x="2961468" y="27959253"/>
            <a:ext cx="9047240" cy="1526515"/>
          </a:xfrm>
          <a:prstGeom prst="rect">
            <a:avLst/>
          </a:prstGeom>
        </p:spPr>
        <p:txBody>
          <a:bodyPr vert="horz" lIns="0" tIns="0" rIns="0" bIns="0" rtlCol="0" anchor="ctr">
            <a:noAutofit/>
          </a:bodyPr>
          <a:lstStyle>
            <a:lvl1pPr algn="r" defTabSz="914400" rtl="0" eaLnBrk="1" latinLnBrk="0" hangingPunct="1">
              <a:lnSpc>
                <a:spcPct val="90000"/>
              </a:lnSpc>
              <a:spcBef>
                <a:spcPct val="0"/>
              </a:spcBef>
              <a:buNone/>
              <a:defRPr sz="9530" kern="1200">
                <a:solidFill>
                  <a:schemeClr val="bg1"/>
                </a:solidFill>
                <a:latin typeface="+mj-lt"/>
                <a:ea typeface="+mj-ea"/>
                <a:cs typeface="+mj-cs"/>
              </a:defRPr>
            </a:lvl1pPr>
          </a:lstStyle>
          <a:p>
            <a:pPr algn="ctr"/>
            <a:r>
              <a:rPr lang="en-US" sz="7600" b="1" dirty="0">
                <a:solidFill>
                  <a:srgbClr val="FF0000"/>
                </a:solidFill>
                <a:ea typeface="Tahoma"/>
                <a:cs typeface="Tahoma"/>
              </a:rPr>
              <a:t>FEATURE SELECTION</a:t>
            </a:r>
          </a:p>
        </p:txBody>
      </p:sp>
      <p:graphicFrame>
        <p:nvGraphicFramePr>
          <p:cNvPr id="267" name="Table 3">
            <a:extLst>
              <a:ext uri="{FF2B5EF4-FFF2-40B4-BE49-F238E27FC236}">
                <a16:creationId xmlns:a16="http://schemas.microsoft.com/office/drawing/2014/main" id="{3104B13A-0695-1BD2-5F68-0CF190E1A1C6}"/>
              </a:ext>
            </a:extLst>
          </p:cNvPr>
          <p:cNvGraphicFramePr>
            <a:graphicFrameLocks noGrp="1"/>
          </p:cNvGraphicFramePr>
          <p:nvPr>
            <p:extLst>
              <p:ext uri="{D42A27DB-BD31-4B8C-83A1-F6EECF244321}">
                <p14:modId xmlns:p14="http://schemas.microsoft.com/office/powerpoint/2010/main" val="1580997253"/>
              </p:ext>
            </p:extLst>
          </p:nvPr>
        </p:nvGraphicFramePr>
        <p:xfrm>
          <a:off x="15930904" y="28287666"/>
          <a:ext cx="13634764" cy="5852160"/>
        </p:xfrm>
        <a:graphic>
          <a:graphicData uri="http://schemas.openxmlformats.org/drawingml/2006/table">
            <a:tbl>
              <a:tblPr firstRow="1" bandRow="1">
                <a:tableStyleId>{5C22544A-7EE6-4342-B048-85BDC9FD1C3A}</a:tableStyleId>
              </a:tblPr>
              <a:tblGrid>
                <a:gridCol w="1589168">
                  <a:extLst>
                    <a:ext uri="{9D8B030D-6E8A-4147-A177-3AD203B41FA5}">
                      <a16:colId xmlns:a16="http://schemas.microsoft.com/office/drawing/2014/main" val="2695691437"/>
                    </a:ext>
                  </a:extLst>
                </a:gridCol>
                <a:gridCol w="1199580">
                  <a:extLst>
                    <a:ext uri="{9D8B030D-6E8A-4147-A177-3AD203B41FA5}">
                      <a16:colId xmlns:a16="http://schemas.microsoft.com/office/drawing/2014/main" val="1627251806"/>
                    </a:ext>
                  </a:extLst>
                </a:gridCol>
                <a:gridCol w="1140335">
                  <a:extLst>
                    <a:ext uri="{9D8B030D-6E8A-4147-A177-3AD203B41FA5}">
                      <a16:colId xmlns:a16="http://schemas.microsoft.com/office/drawing/2014/main" val="4280090459"/>
                    </a:ext>
                  </a:extLst>
                </a:gridCol>
                <a:gridCol w="1169958">
                  <a:extLst>
                    <a:ext uri="{9D8B030D-6E8A-4147-A177-3AD203B41FA5}">
                      <a16:colId xmlns:a16="http://schemas.microsoft.com/office/drawing/2014/main" val="1462721657"/>
                    </a:ext>
                  </a:extLst>
                </a:gridCol>
                <a:gridCol w="1516979">
                  <a:extLst>
                    <a:ext uri="{9D8B030D-6E8A-4147-A177-3AD203B41FA5}">
                      <a16:colId xmlns:a16="http://schemas.microsoft.com/office/drawing/2014/main" val="3122555874"/>
                    </a:ext>
                  </a:extLst>
                </a:gridCol>
                <a:gridCol w="1370491">
                  <a:extLst>
                    <a:ext uri="{9D8B030D-6E8A-4147-A177-3AD203B41FA5}">
                      <a16:colId xmlns:a16="http://schemas.microsoft.com/office/drawing/2014/main" val="4292280655"/>
                    </a:ext>
                  </a:extLst>
                </a:gridCol>
                <a:gridCol w="1351961">
                  <a:extLst>
                    <a:ext uri="{9D8B030D-6E8A-4147-A177-3AD203B41FA5}">
                      <a16:colId xmlns:a16="http://schemas.microsoft.com/office/drawing/2014/main" val="3809843884"/>
                    </a:ext>
                  </a:extLst>
                </a:gridCol>
                <a:gridCol w="1351961">
                  <a:extLst>
                    <a:ext uri="{9D8B030D-6E8A-4147-A177-3AD203B41FA5}">
                      <a16:colId xmlns:a16="http://schemas.microsoft.com/office/drawing/2014/main" val="1018327486"/>
                    </a:ext>
                  </a:extLst>
                </a:gridCol>
                <a:gridCol w="1481611">
                  <a:extLst>
                    <a:ext uri="{9D8B030D-6E8A-4147-A177-3AD203B41FA5}">
                      <a16:colId xmlns:a16="http://schemas.microsoft.com/office/drawing/2014/main" val="1519429632"/>
                    </a:ext>
                  </a:extLst>
                </a:gridCol>
                <a:gridCol w="1462720">
                  <a:extLst>
                    <a:ext uri="{9D8B030D-6E8A-4147-A177-3AD203B41FA5}">
                      <a16:colId xmlns:a16="http://schemas.microsoft.com/office/drawing/2014/main" val="3866156857"/>
                    </a:ext>
                  </a:extLst>
                </a:gridCol>
              </a:tblGrid>
              <a:tr h="1308167">
                <a:tc gridSpan="10">
                  <a:txBody>
                    <a:bodyPr/>
                    <a:lstStyle/>
                    <a:p>
                      <a:pPr algn="ctr"/>
                      <a:r>
                        <a:rPr lang="en-US" sz="4000" dirty="0"/>
                        <a:t>Typical Average Throughput and its RMSE of One Week Period for</a:t>
                      </a:r>
                    </a:p>
                    <a:p>
                      <a:pPr lvl="0" algn="ctr">
                        <a:buNone/>
                      </a:pPr>
                      <a:r>
                        <a:rPr lang="en-US" sz="4000" dirty="0"/>
                        <a:t>an XRootD Server Site (T2_US_Florida)</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26514467"/>
                  </a:ext>
                </a:extLst>
              </a:tr>
              <a:tr h="905654">
                <a:tc>
                  <a:txBody>
                    <a:bodyPr/>
                    <a:lstStyle/>
                    <a:p>
                      <a:pPr algn="l"/>
                      <a:r>
                        <a:rPr lang="en-US" sz="4000" dirty="0"/>
                        <a:t>Job Site</a:t>
                      </a:r>
                    </a:p>
                  </a:txBody>
                  <a:tcPr/>
                </a:tc>
                <a:tc>
                  <a:txBody>
                    <a:bodyPr/>
                    <a:lstStyle/>
                    <a:p>
                      <a:pPr lvl="0">
                        <a:buNone/>
                      </a:pPr>
                      <a:r>
                        <a:rPr lang="en-US" sz="4000" b="0" i="0" u="none" strike="noStrike" noProof="0" dirty="0">
                          <a:solidFill>
                            <a:srgbClr val="0071BC"/>
                          </a:solidFill>
                          <a:latin typeface="Arial Narrow"/>
                        </a:rPr>
                        <a:t>Caltech</a:t>
                      </a:r>
                    </a:p>
                  </a:txBody>
                  <a:tcPr/>
                </a:tc>
                <a:tc>
                  <a:txBody>
                    <a:bodyPr/>
                    <a:lstStyle/>
                    <a:p>
                      <a:pPr lvl="0" algn="l">
                        <a:lnSpc>
                          <a:spcPct val="100000"/>
                        </a:lnSpc>
                        <a:spcBef>
                          <a:spcPts val="0"/>
                        </a:spcBef>
                        <a:spcAft>
                          <a:spcPts val="0"/>
                        </a:spcAft>
                        <a:buNone/>
                      </a:pPr>
                      <a:r>
                        <a:rPr lang="en-US" sz="4000" b="0" i="0" u="none" strike="noStrike" noProof="0" dirty="0">
                          <a:solidFill>
                            <a:srgbClr val="0071BC"/>
                          </a:solidFill>
                          <a:latin typeface="Arial Narrow"/>
                        </a:rPr>
                        <a:t>Florida</a:t>
                      </a:r>
                    </a:p>
                  </a:txBody>
                  <a:tcPr/>
                </a:tc>
                <a:tc>
                  <a:txBody>
                    <a:bodyPr/>
                    <a:lstStyle/>
                    <a:p>
                      <a:pPr lvl="0" algn="l">
                        <a:lnSpc>
                          <a:spcPct val="100000"/>
                        </a:lnSpc>
                        <a:spcBef>
                          <a:spcPts val="0"/>
                        </a:spcBef>
                        <a:spcAft>
                          <a:spcPts val="0"/>
                        </a:spcAft>
                        <a:buNone/>
                      </a:pPr>
                      <a:r>
                        <a:rPr lang="en-US" sz="4000" b="0" i="0" u="none" strike="noStrike" noProof="0" dirty="0">
                          <a:solidFill>
                            <a:srgbClr val="0071BC"/>
                          </a:solidFill>
                          <a:latin typeface="Arial Narrow"/>
                        </a:rPr>
                        <a:t>MIT</a:t>
                      </a:r>
                    </a:p>
                  </a:txBody>
                  <a:tcPr/>
                </a:tc>
                <a:tc>
                  <a:txBody>
                    <a:bodyPr/>
                    <a:lstStyle/>
                    <a:p>
                      <a:pPr lvl="0" algn="l">
                        <a:lnSpc>
                          <a:spcPct val="100000"/>
                        </a:lnSpc>
                        <a:spcBef>
                          <a:spcPts val="0"/>
                        </a:spcBef>
                        <a:spcAft>
                          <a:spcPts val="0"/>
                        </a:spcAft>
                        <a:buNone/>
                      </a:pPr>
                      <a:r>
                        <a:rPr lang="en-US" sz="4000" b="0" i="0" u="none" strike="noStrike" noProof="0" dirty="0">
                          <a:solidFill>
                            <a:srgbClr val="0071BC"/>
                          </a:solidFill>
                          <a:latin typeface="Arial Narrow"/>
                        </a:rPr>
                        <a:t>Nebraska</a:t>
                      </a:r>
                    </a:p>
                  </a:txBody>
                  <a:tcPr/>
                </a:tc>
                <a:tc>
                  <a:txBody>
                    <a:bodyPr/>
                    <a:lstStyle/>
                    <a:p>
                      <a:pPr lvl="0" algn="l">
                        <a:lnSpc>
                          <a:spcPct val="100000"/>
                        </a:lnSpc>
                        <a:spcBef>
                          <a:spcPts val="0"/>
                        </a:spcBef>
                        <a:spcAft>
                          <a:spcPts val="0"/>
                        </a:spcAft>
                        <a:buNone/>
                      </a:pPr>
                      <a:r>
                        <a:rPr lang="en-US" sz="4000" b="0" i="0" u="none" strike="noStrike" noProof="0" dirty="0">
                          <a:solidFill>
                            <a:srgbClr val="0071BC"/>
                          </a:solidFill>
                          <a:latin typeface="Arial Narrow"/>
                        </a:rPr>
                        <a:t>Purdue</a:t>
                      </a:r>
                    </a:p>
                  </a:txBody>
                  <a:tcPr/>
                </a:tc>
                <a:tc>
                  <a:txBody>
                    <a:bodyPr/>
                    <a:lstStyle/>
                    <a:p>
                      <a:pPr lvl="0" algn="l">
                        <a:lnSpc>
                          <a:spcPct val="100000"/>
                        </a:lnSpc>
                        <a:spcBef>
                          <a:spcPts val="0"/>
                        </a:spcBef>
                        <a:spcAft>
                          <a:spcPts val="0"/>
                        </a:spcAft>
                        <a:buNone/>
                      </a:pPr>
                      <a:r>
                        <a:rPr lang="en-US" sz="4000" b="0" i="0" u="none" strike="noStrike" noProof="0" dirty="0">
                          <a:solidFill>
                            <a:srgbClr val="0071BC"/>
                          </a:solidFill>
                          <a:latin typeface="Arial Narrow"/>
                        </a:rPr>
                        <a:t>UCSD</a:t>
                      </a:r>
                    </a:p>
                  </a:txBody>
                  <a:tcPr/>
                </a:tc>
                <a:tc>
                  <a:txBody>
                    <a:bodyPr/>
                    <a:lstStyle/>
                    <a:p>
                      <a:pPr lvl="0" algn="l">
                        <a:lnSpc>
                          <a:spcPct val="100000"/>
                        </a:lnSpc>
                        <a:spcBef>
                          <a:spcPts val="0"/>
                        </a:spcBef>
                        <a:spcAft>
                          <a:spcPts val="0"/>
                        </a:spcAft>
                        <a:buNone/>
                      </a:pPr>
                      <a:r>
                        <a:rPr lang="en-US" sz="4000" b="0" i="0" u="none" strike="noStrike" noProof="0" dirty="0">
                          <a:solidFill>
                            <a:srgbClr val="0071BC"/>
                          </a:solidFill>
                          <a:latin typeface="Arial Narrow"/>
                        </a:rPr>
                        <a:t>Vanderbilt</a:t>
                      </a:r>
                    </a:p>
                  </a:txBody>
                  <a:tcPr/>
                </a:tc>
                <a:tc>
                  <a:txBody>
                    <a:bodyPr/>
                    <a:lstStyle/>
                    <a:p>
                      <a:pPr lvl="0" algn="l">
                        <a:lnSpc>
                          <a:spcPct val="100000"/>
                        </a:lnSpc>
                        <a:spcBef>
                          <a:spcPts val="0"/>
                        </a:spcBef>
                        <a:spcAft>
                          <a:spcPts val="0"/>
                        </a:spcAft>
                        <a:buNone/>
                      </a:pPr>
                      <a:r>
                        <a:rPr lang="en-US" sz="4000" b="0" i="0" u="none" strike="noStrike" noProof="0" dirty="0">
                          <a:solidFill>
                            <a:srgbClr val="0071BC"/>
                          </a:solidFill>
                          <a:latin typeface="Arial Narrow"/>
                        </a:rPr>
                        <a:t>Wisconsin</a:t>
                      </a:r>
                    </a:p>
                  </a:txBody>
                  <a:tcPr/>
                </a:tc>
                <a:tc>
                  <a:txBody>
                    <a:bodyPr/>
                    <a:lstStyle/>
                    <a:p>
                      <a:pPr lvl="0" algn="l">
                        <a:lnSpc>
                          <a:spcPct val="100000"/>
                        </a:lnSpc>
                        <a:spcBef>
                          <a:spcPts val="0"/>
                        </a:spcBef>
                        <a:spcAft>
                          <a:spcPts val="0"/>
                        </a:spcAft>
                        <a:buNone/>
                      </a:pPr>
                      <a:r>
                        <a:rPr lang="en-US" sz="4000" b="0" i="0" u="none" strike="noStrike" noProof="0" dirty="0">
                          <a:solidFill>
                            <a:srgbClr val="0071BC"/>
                          </a:solidFill>
                          <a:latin typeface="Arial Narrow"/>
                        </a:rPr>
                        <a:t>FNAL</a:t>
                      </a:r>
                    </a:p>
                  </a:txBody>
                  <a:tcPr/>
                </a:tc>
                <a:extLst>
                  <a:ext uri="{0D108BD9-81ED-4DB2-BD59-A6C34878D82A}">
                    <a16:rowId xmlns:a16="http://schemas.microsoft.com/office/drawing/2014/main" val="951004561"/>
                  </a:ext>
                </a:extLst>
              </a:tr>
              <a:tr h="905654">
                <a:tc>
                  <a:txBody>
                    <a:bodyPr/>
                    <a:lstStyle/>
                    <a:p>
                      <a:pPr lvl="0" algn="l">
                        <a:lnSpc>
                          <a:spcPct val="100000"/>
                        </a:lnSpc>
                        <a:spcBef>
                          <a:spcPts val="0"/>
                        </a:spcBef>
                        <a:spcAft>
                          <a:spcPts val="0"/>
                        </a:spcAft>
                        <a:buNone/>
                      </a:pPr>
                      <a:r>
                        <a:rPr lang="en-US" sz="4000" b="0" i="0" u="none" strike="noStrike" noProof="0" dirty="0">
                          <a:solidFill>
                            <a:srgbClr val="0071BC"/>
                          </a:solidFill>
                          <a:latin typeface="Arial Narrow"/>
                        </a:rPr>
                        <a:t>OTP</a:t>
                      </a:r>
                      <a:r>
                        <a:rPr lang="en-US" sz="4000" b="1" i="0" u="none" strike="noStrike" noProof="0" dirty="0">
                          <a:solidFill>
                            <a:srgbClr val="002060"/>
                          </a:solidFill>
                          <a:latin typeface="Arial Narrow"/>
                        </a:rPr>
                        <a:t>*</a:t>
                      </a:r>
                      <a:endParaRPr lang="en-US" sz="4000" b="1" dirty="0">
                        <a:solidFill>
                          <a:srgbClr val="002060"/>
                        </a:solidFill>
                      </a:endParaRPr>
                    </a:p>
                    <a:p>
                      <a:pPr lvl="0" algn="l">
                        <a:lnSpc>
                          <a:spcPct val="100000"/>
                        </a:lnSpc>
                        <a:spcBef>
                          <a:spcPts val="0"/>
                        </a:spcBef>
                        <a:spcAft>
                          <a:spcPts val="0"/>
                        </a:spcAft>
                        <a:buNone/>
                      </a:pPr>
                      <a:r>
                        <a:rPr lang="en-US" sz="4000" b="0" i="0" u="none" strike="noStrike" noProof="0" dirty="0">
                          <a:solidFill>
                            <a:srgbClr val="0071BC"/>
                          </a:solidFill>
                          <a:latin typeface="Arial Narrow"/>
                        </a:rPr>
                        <a:t>MB/s</a:t>
                      </a:r>
                    </a:p>
                  </a:txBody>
                  <a:tcPr/>
                </a:tc>
                <a:tc>
                  <a:txBody>
                    <a:bodyPr/>
                    <a:lstStyle/>
                    <a:p>
                      <a:pPr lvl="0" algn="l">
                        <a:lnSpc>
                          <a:spcPct val="100000"/>
                        </a:lnSpc>
                        <a:spcBef>
                          <a:spcPts val="0"/>
                        </a:spcBef>
                        <a:spcAft>
                          <a:spcPts val="0"/>
                        </a:spcAft>
                        <a:buNone/>
                      </a:pPr>
                      <a:r>
                        <a:rPr lang="en-US" sz="4000" b="0" i="0" u="none" strike="noStrike" noProof="0" dirty="0">
                          <a:solidFill>
                            <a:srgbClr val="0071BC"/>
                          </a:solidFill>
                          <a:latin typeface="Arial Narrow"/>
                        </a:rPr>
                        <a:t>0.90</a:t>
                      </a:r>
                    </a:p>
                  </a:txBody>
                  <a:tcPr/>
                </a:tc>
                <a:tc>
                  <a:txBody>
                    <a:bodyPr/>
                    <a:lstStyle/>
                    <a:p>
                      <a:pPr lvl="0">
                        <a:buNone/>
                      </a:pPr>
                      <a:r>
                        <a:rPr lang="en-US" sz="4000" b="0" i="0" u="none" strike="noStrike" noProof="0" dirty="0">
                          <a:solidFill>
                            <a:srgbClr val="0071BC"/>
                          </a:solidFill>
                          <a:latin typeface="Arial Narrow"/>
                        </a:rPr>
                        <a:t>1.42</a:t>
                      </a:r>
                    </a:p>
                  </a:txBody>
                  <a:tcPr/>
                </a:tc>
                <a:tc>
                  <a:txBody>
                    <a:bodyPr/>
                    <a:lstStyle/>
                    <a:p>
                      <a:pPr lvl="0">
                        <a:buNone/>
                      </a:pPr>
                      <a:r>
                        <a:rPr lang="en-US" sz="4000" b="0" i="0" u="none" strike="noStrike" noProof="0" dirty="0">
                          <a:solidFill>
                            <a:srgbClr val="0071BC"/>
                          </a:solidFill>
                          <a:latin typeface="Arial Narrow"/>
                        </a:rPr>
                        <a:t>0.68</a:t>
                      </a:r>
                    </a:p>
                  </a:txBody>
                  <a:tcPr/>
                </a:tc>
                <a:tc>
                  <a:txBody>
                    <a:bodyPr/>
                    <a:lstStyle/>
                    <a:p>
                      <a:pPr lvl="0">
                        <a:buNone/>
                      </a:pPr>
                      <a:r>
                        <a:rPr lang="en-US" sz="4000" b="0" i="0" u="none" strike="noStrike" noProof="0" dirty="0">
                          <a:solidFill>
                            <a:srgbClr val="0071BC"/>
                          </a:solidFill>
                          <a:latin typeface="Arial Narrow"/>
                        </a:rPr>
                        <a:t>0.95</a:t>
                      </a:r>
                    </a:p>
                  </a:txBody>
                  <a:tcPr/>
                </a:tc>
                <a:tc>
                  <a:txBody>
                    <a:bodyPr/>
                    <a:lstStyle/>
                    <a:p>
                      <a:pPr lvl="0">
                        <a:buNone/>
                      </a:pPr>
                      <a:r>
                        <a:rPr lang="en-US" sz="4000" b="0" i="0" u="none" strike="noStrike" noProof="0" dirty="0">
                          <a:solidFill>
                            <a:srgbClr val="0071BC"/>
                          </a:solidFill>
                          <a:latin typeface="Arial Narrow"/>
                        </a:rPr>
                        <a:t>0.13</a:t>
                      </a:r>
                    </a:p>
                  </a:txBody>
                  <a:tcPr/>
                </a:tc>
                <a:tc>
                  <a:txBody>
                    <a:bodyPr/>
                    <a:lstStyle/>
                    <a:p>
                      <a:pPr lvl="0">
                        <a:buNone/>
                      </a:pPr>
                      <a:r>
                        <a:rPr lang="en-US" sz="4000" b="0" i="0" u="none" strike="noStrike" noProof="0" dirty="0">
                          <a:solidFill>
                            <a:srgbClr val="0071BC"/>
                          </a:solidFill>
                          <a:latin typeface="Arial Narrow"/>
                        </a:rPr>
                        <a:t>1.24</a:t>
                      </a:r>
                      <a:endParaRPr lang="en-US" sz="4000" dirty="0"/>
                    </a:p>
                  </a:txBody>
                  <a:tcPr/>
                </a:tc>
                <a:tc>
                  <a:txBody>
                    <a:bodyPr/>
                    <a:lstStyle/>
                    <a:p>
                      <a:pPr lvl="0">
                        <a:buNone/>
                      </a:pPr>
                      <a:r>
                        <a:rPr lang="en-US" sz="4000" b="0" i="0" u="none" strike="noStrike" noProof="0" dirty="0">
                          <a:solidFill>
                            <a:srgbClr val="0071BC"/>
                          </a:solidFill>
                          <a:latin typeface="Arial Narrow"/>
                        </a:rPr>
                        <a:t>0.43</a:t>
                      </a:r>
                    </a:p>
                  </a:txBody>
                  <a:tcPr/>
                </a:tc>
                <a:tc>
                  <a:txBody>
                    <a:bodyPr/>
                    <a:lstStyle/>
                    <a:p>
                      <a:pPr lvl="0">
                        <a:buNone/>
                      </a:pPr>
                      <a:r>
                        <a:rPr lang="en-US" sz="4000" b="0" i="0" u="none" strike="noStrike" noProof="0" dirty="0">
                          <a:solidFill>
                            <a:srgbClr val="0071BC"/>
                          </a:solidFill>
                          <a:latin typeface="Arial Narrow"/>
                        </a:rPr>
                        <a:t>0.26</a:t>
                      </a:r>
                    </a:p>
                  </a:txBody>
                  <a:tcPr/>
                </a:tc>
                <a:tc>
                  <a:txBody>
                    <a:bodyPr/>
                    <a:lstStyle/>
                    <a:p>
                      <a:pPr lvl="0">
                        <a:buNone/>
                      </a:pPr>
                      <a:r>
                        <a:rPr lang="en-US" sz="4000" b="0" i="0" u="none" strike="noStrike" noProof="0" dirty="0">
                          <a:solidFill>
                            <a:srgbClr val="0071BC"/>
                          </a:solidFill>
                          <a:latin typeface="Arial Narrow"/>
                        </a:rPr>
                        <a:t>0.26</a:t>
                      </a:r>
                    </a:p>
                  </a:txBody>
                  <a:tcPr/>
                </a:tc>
                <a:extLst>
                  <a:ext uri="{0D108BD9-81ED-4DB2-BD59-A6C34878D82A}">
                    <a16:rowId xmlns:a16="http://schemas.microsoft.com/office/drawing/2014/main" val="2008822041"/>
                  </a:ext>
                </a:extLst>
              </a:tr>
              <a:tr h="905654">
                <a:tc>
                  <a:txBody>
                    <a:bodyPr/>
                    <a:lstStyle/>
                    <a:p>
                      <a:pPr lvl="0" algn="l">
                        <a:lnSpc>
                          <a:spcPct val="100000"/>
                        </a:lnSpc>
                        <a:spcBef>
                          <a:spcPts val="0"/>
                        </a:spcBef>
                        <a:spcAft>
                          <a:spcPts val="0"/>
                        </a:spcAft>
                        <a:buNone/>
                      </a:pPr>
                      <a:r>
                        <a:rPr lang="en-US" sz="4000" b="0" i="0" u="none" strike="noStrike" noProof="0" dirty="0">
                          <a:solidFill>
                            <a:srgbClr val="0071BC"/>
                          </a:solidFill>
                          <a:latin typeface="Arial Narrow"/>
                        </a:rPr>
                        <a:t>RMSE</a:t>
                      </a:r>
                    </a:p>
                    <a:p>
                      <a:pPr lvl="0" algn="l">
                        <a:lnSpc>
                          <a:spcPct val="100000"/>
                        </a:lnSpc>
                        <a:spcBef>
                          <a:spcPts val="0"/>
                        </a:spcBef>
                        <a:spcAft>
                          <a:spcPts val="0"/>
                        </a:spcAft>
                        <a:buNone/>
                      </a:pPr>
                      <a:r>
                        <a:rPr lang="en-US" sz="4000" b="0" i="0" u="none" strike="noStrike" noProof="0" dirty="0">
                          <a:solidFill>
                            <a:srgbClr val="0071BC"/>
                          </a:solidFill>
                          <a:latin typeface="Arial Narrow"/>
                        </a:rPr>
                        <a:t>MB/s</a:t>
                      </a:r>
                    </a:p>
                  </a:txBody>
                  <a:tcPr/>
                </a:tc>
                <a:tc>
                  <a:txBody>
                    <a:bodyPr/>
                    <a:lstStyle/>
                    <a:p>
                      <a:pPr lvl="0">
                        <a:buNone/>
                      </a:pPr>
                      <a:r>
                        <a:rPr lang="en-US" sz="4000" b="0" i="0" u="none" strike="noStrike" noProof="0" dirty="0">
                          <a:solidFill>
                            <a:srgbClr val="0071BC"/>
                          </a:solidFill>
                          <a:latin typeface="Arial Narrow"/>
                        </a:rPr>
                        <a:t>1.57</a:t>
                      </a:r>
                    </a:p>
                  </a:txBody>
                  <a:tcPr/>
                </a:tc>
                <a:tc>
                  <a:txBody>
                    <a:bodyPr/>
                    <a:lstStyle/>
                    <a:p>
                      <a:pPr lvl="0">
                        <a:buNone/>
                      </a:pPr>
                      <a:r>
                        <a:rPr lang="en-US" sz="4000" b="0" i="0" u="none" strike="noStrike" noProof="0" dirty="0">
                          <a:solidFill>
                            <a:srgbClr val="0071BC"/>
                          </a:solidFill>
                          <a:latin typeface="Arial Narrow"/>
                        </a:rPr>
                        <a:t>1.89</a:t>
                      </a:r>
                    </a:p>
                  </a:txBody>
                  <a:tcPr/>
                </a:tc>
                <a:tc>
                  <a:txBody>
                    <a:bodyPr/>
                    <a:lstStyle/>
                    <a:p>
                      <a:pPr lvl="0">
                        <a:buNone/>
                      </a:pPr>
                      <a:r>
                        <a:rPr lang="en-US" sz="4000" b="0" i="0" u="none" strike="noStrike" noProof="0" dirty="0">
                          <a:solidFill>
                            <a:srgbClr val="0071BC"/>
                          </a:solidFill>
                          <a:latin typeface="Arial Narrow"/>
                        </a:rPr>
                        <a:t>1.35</a:t>
                      </a:r>
                    </a:p>
                  </a:txBody>
                  <a:tcPr/>
                </a:tc>
                <a:tc>
                  <a:txBody>
                    <a:bodyPr/>
                    <a:lstStyle/>
                    <a:p>
                      <a:pPr lvl="0">
                        <a:buNone/>
                      </a:pPr>
                      <a:r>
                        <a:rPr lang="en-US" sz="4000" b="0" i="0" u="none" strike="noStrike" noProof="0" dirty="0">
                          <a:solidFill>
                            <a:srgbClr val="0071BC"/>
                          </a:solidFill>
                          <a:latin typeface="Arial Narrow"/>
                        </a:rPr>
                        <a:t>2.53</a:t>
                      </a:r>
                    </a:p>
                  </a:txBody>
                  <a:tcPr/>
                </a:tc>
                <a:tc>
                  <a:txBody>
                    <a:bodyPr/>
                    <a:lstStyle/>
                    <a:p>
                      <a:pPr lvl="0">
                        <a:buNone/>
                      </a:pPr>
                      <a:r>
                        <a:rPr lang="en-US" sz="4000" b="0" i="0" u="none" strike="noStrike" noProof="0" dirty="0">
                          <a:solidFill>
                            <a:srgbClr val="0071BC"/>
                          </a:solidFill>
                          <a:latin typeface="Arial Narrow"/>
                        </a:rPr>
                        <a:t>0.71</a:t>
                      </a:r>
                    </a:p>
                  </a:txBody>
                  <a:tcPr/>
                </a:tc>
                <a:tc>
                  <a:txBody>
                    <a:bodyPr/>
                    <a:lstStyle/>
                    <a:p>
                      <a:pPr lvl="0">
                        <a:buNone/>
                      </a:pPr>
                      <a:r>
                        <a:rPr lang="en-US" sz="4000" b="0" i="0" u="none" strike="noStrike" noProof="0" dirty="0">
                          <a:solidFill>
                            <a:srgbClr val="0071BC"/>
                          </a:solidFill>
                          <a:latin typeface="Arial Narrow"/>
                        </a:rPr>
                        <a:t>3.67</a:t>
                      </a:r>
                    </a:p>
                  </a:txBody>
                  <a:tcPr/>
                </a:tc>
                <a:tc>
                  <a:txBody>
                    <a:bodyPr/>
                    <a:lstStyle/>
                    <a:p>
                      <a:pPr lvl="0">
                        <a:buNone/>
                      </a:pPr>
                      <a:r>
                        <a:rPr lang="en-US" sz="4000" b="0" i="0" u="none" strike="noStrike" noProof="0" dirty="0">
                          <a:solidFill>
                            <a:srgbClr val="0071BC"/>
                          </a:solidFill>
                          <a:latin typeface="Arial Narrow"/>
                        </a:rPr>
                        <a:t>2.36</a:t>
                      </a:r>
                    </a:p>
                  </a:txBody>
                  <a:tcPr/>
                </a:tc>
                <a:tc>
                  <a:txBody>
                    <a:bodyPr/>
                    <a:lstStyle/>
                    <a:p>
                      <a:pPr lvl="0">
                        <a:buNone/>
                      </a:pPr>
                      <a:r>
                        <a:rPr lang="en-US" sz="4000" b="0" i="0" u="none" strike="noStrike" noProof="0" dirty="0">
                          <a:solidFill>
                            <a:srgbClr val="0071BC"/>
                          </a:solidFill>
                          <a:latin typeface="Arial Narrow"/>
                        </a:rPr>
                        <a:t>1.69</a:t>
                      </a:r>
                    </a:p>
                  </a:txBody>
                  <a:tcPr/>
                </a:tc>
                <a:tc>
                  <a:txBody>
                    <a:bodyPr/>
                    <a:lstStyle/>
                    <a:p>
                      <a:pPr lvl="0">
                        <a:buNone/>
                      </a:pPr>
                      <a:r>
                        <a:rPr lang="en-US" sz="4000" b="0" i="0" u="none" strike="noStrike" noProof="0" dirty="0">
                          <a:solidFill>
                            <a:srgbClr val="0071BC"/>
                          </a:solidFill>
                          <a:latin typeface="Arial Narrow"/>
                        </a:rPr>
                        <a:t>1.12</a:t>
                      </a:r>
                    </a:p>
                  </a:txBody>
                  <a:tcPr/>
                </a:tc>
                <a:extLst>
                  <a:ext uri="{0D108BD9-81ED-4DB2-BD59-A6C34878D82A}">
                    <a16:rowId xmlns:a16="http://schemas.microsoft.com/office/drawing/2014/main" val="4002885946"/>
                  </a:ext>
                </a:extLst>
              </a:tr>
            </a:tbl>
          </a:graphicData>
        </a:graphic>
      </p:graphicFrame>
      <p:sp>
        <p:nvSpPr>
          <p:cNvPr id="268" name="Text Placeholder 19">
            <a:extLst>
              <a:ext uri="{FF2B5EF4-FFF2-40B4-BE49-F238E27FC236}">
                <a16:creationId xmlns:a16="http://schemas.microsoft.com/office/drawing/2014/main" id="{FCBD1E7B-05F0-BECF-E07B-5C5EB8AC60A5}"/>
              </a:ext>
            </a:extLst>
          </p:cNvPr>
          <p:cNvSpPr txBox="1">
            <a:spLocks/>
          </p:cNvSpPr>
          <p:nvPr/>
        </p:nvSpPr>
        <p:spPr>
          <a:xfrm>
            <a:off x="17600980" y="31348993"/>
            <a:ext cx="3505062" cy="215378"/>
          </a:xfrm>
          <a:prstGeom prst="rect">
            <a:avLst/>
          </a:prstGeom>
          <a:noFill/>
        </p:spPr>
        <p:txBody>
          <a:bodyPr lIns="0" tIns="0" rIns="0" bIns="0" anchor="t">
            <a:noAutofit/>
          </a:bodyPr>
          <a:lstStyle>
            <a:lvl1pPr marL="0" indent="0" algn="l" defTabSz="685800" rtl="0" eaLnBrk="1" latinLnBrk="0" hangingPunct="1">
              <a:lnSpc>
                <a:spcPct val="90000"/>
              </a:lnSpc>
              <a:spcBef>
                <a:spcPts val="750"/>
              </a:spcBef>
              <a:buFont typeface="Arial" panose="020B0604020202020204" pitchFamily="34" charset="0"/>
              <a:buNone/>
              <a:defRPr sz="900" b="0" kern="1200">
                <a:solidFill>
                  <a:schemeClr val="accent1">
                    <a:lumMod val="60000"/>
                    <a:lumOff val="40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600" b="1" dirty="0">
                <a:solidFill>
                  <a:schemeClr val="bg1"/>
                </a:solidFill>
              </a:rPr>
              <a:t> * Compare this with throughputs for transfers between sites which is typically an order of magnitude larger</a:t>
            </a:r>
            <a:endParaRPr lang="en-US" sz="600" dirty="0">
              <a:solidFill>
                <a:schemeClr val="bg1"/>
              </a:solidFill>
            </a:endParaRPr>
          </a:p>
        </p:txBody>
      </p:sp>
      <p:sp>
        <p:nvSpPr>
          <p:cNvPr id="269" name="Text Placeholder 19">
            <a:extLst>
              <a:ext uri="{FF2B5EF4-FFF2-40B4-BE49-F238E27FC236}">
                <a16:creationId xmlns:a16="http://schemas.microsoft.com/office/drawing/2014/main" id="{8826EC11-A110-B98B-2398-5807D5628013}"/>
              </a:ext>
            </a:extLst>
          </p:cNvPr>
          <p:cNvSpPr txBox="1">
            <a:spLocks/>
          </p:cNvSpPr>
          <p:nvPr/>
        </p:nvSpPr>
        <p:spPr>
          <a:xfrm>
            <a:off x="16774228" y="34210747"/>
            <a:ext cx="12712653" cy="1177836"/>
          </a:xfrm>
          <a:prstGeom prst="rect">
            <a:avLst/>
          </a:prstGeom>
          <a:noFill/>
        </p:spPr>
        <p:txBody>
          <a:bodyPr lIns="0" tIns="0" rIns="0" bIns="0" anchor="t">
            <a:noAutofit/>
          </a:bodyPr>
          <a:lstStyle>
            <a:lvl1pPr marL="0" indent="0" algn="l" defTabSz="685800" rtl="0" eaLnBrk="1" latinLnBrk="0" hangingPunct="1">
              <a:lnSpc>
                <a:spcPct val="90000"/>
              </a:lnSpc>
              <a:spcBef>
                <a:spcPts val="750"/>
              </a:spcBef>
              <a:buFont typeface="Arial" panose="020B0604020202020204" pitchFamily="34" charset="0"/>
              <a:buNone/>
              <a:defRPr sz="900" b="0" kern="1200">
                <a:solidFill>
                  <a:schemeClr val="accent1">
                    <a:lumMod val="60000"/>
                    <a:lumOff val="40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4000" b="1" dirty="0">
                <a:solidFill>
                  <a:srgbClr val="002060"/>
                </a:solidFill>
              </a:rPr>
              <a:t> * </a:t>
            </a:r>
            <a:r>
              <a:rPr lang="en-US" sz="3600" b="1" dirty="0">
                <a:solidFill>
                  <a:srgbClr val="002060"/>
                </a:solidFill>
              </a:rPr>
              <a:t>Compare this with throughputs for transfers between sites which is typically an order of magnitude larger</a:t>
            </a:r>
            <a:endParaRPr lang="en-US" sz="3600" dirty="0">
              <a:solidFill>
                <a:srgbClr val="002060"/>
              </a:solidFill>
            </a:endParaRPr>
          </a:p>
        </p:txBody>
      </p:sp>
      <p:sp>
        <p:nvSpPr>
          <p:cNvPr id="270" name="Text Placeholder 19">
            <a:extLst>
              <a:ext uri="{FF2B5EF4-FFF2-40B4-BE49-F238E27FC236}">
                <a16:creationId xmlns:a16="http://schemas.microsoft.com/office/drawing/2014/main" id="{18CD12E5-3B5B-EDE7-1ED9-EABF9FD1F55E}"/>
              </a:ext>
            </a:extLst>
          </p:cNvPr>
          <p:cNvSpPr txBox="1">
            <a:spLocks/>
          </p:cNvSpPr>
          <p:nvPr/>
        </p:nvSpPr>
        <p:spPr>
          <a:xfrm>
            <a:off x="15930904" y="37659522"/>
            <a:ext cx="13736869" cy="2190552"/>
          </a:xfrm>
          <a:prstGeom prst="rect">
            <a:avLst/>
          </a:prstGeom>
          <a:noFill/>
        </p:spPr>
        <p:txBody>
          <a:bodyPr lIns="0" tIns="0" rIns="0" bIns="0" anchor="t">
            <a:noAutofit/>
          </a:bodyPr>
          <a:lstStyle>
            <a:lvl1pPr marL="0" indent="0" algn="l" defTabSz="685800" rtl="0" eaLnBrk="1" latinLnBrk="0" hangingPunct="1">
              <a:lnSpc>
                <a:spcPct val="90000"/>
              </a:lnSpc>
              <a:spcBef>
                <a:spcPts val="750"/>
              </a:spcBef>
              <a:buFont typeface="Arial" panose="020B0604020202020204" pitchFamily="34" charset="0"/>
              <a:buNone/>
              <a:defRPr sz="900" b="0" kern="1200">
                <a:solidFill>
                  <a:schemeClr val="accent1">
                    <a:lumMod val="60000"/>
                    <a:lumOff val="40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en-US" sz="4000" b="1" dirty="0">
                <a:solidFill>
                  <a:srgbClr val="002060"/>
                </a:solidFill>
              </a:rPr>
              <a:t>We have presented the monitoring for one Shoveler site. We plan to include other Shoveler sites in the future. Currently, there are limited number of features, but we plan to include more features in predicting the throughput. We hope this study can contribute to developing the more robust </a:t>
            </a:r>
            <a:r>
              <a:rPr lang="en-US" sz="4000" b="1" dirty="0" err="1">
                <a:solidFill>
                  <a:srgbClr val="002060"/>
                </a:solidFill>
              </a:rPr>
              <a:t>XRootD</a:t>
            </a:r>
            <a:r>
              <a:rPr lang="en-US" sz="4000" b="1" dirty="0">
                <a:solidFill>
                  <a:srgbClr val="002060"/>
                </a:solidFill>
              </a:rPr>
              <a:t> collector.</a:t>
            </a:r>
          </a:p>
        </p:txBody>
      </p:sp>
      <p:sp>
        <p:nvSpPr>
          <p:cNvPr id="271" name="Title 2">
            <a:extLst>
              <a:ext uri="{FF2B5EF4-FFF2-40B4-BE49-F238E27FC236}">
                <a16:creationId xmlns:a16="http://schemas.microsoft.com/office/drawing/2014/main" id="{C2F771F6-390E-54CA-93D1-17B4EC30BF30}"/>
              </a:ext>
            </a:extLst>
          </p:cNvPr>
          <p:cNvSpPr>
            <a:spLocks noGrp="1"/>
          </p:cNvSpPr>
          <p:nvPr/>
        </p:nvSpPr>
        <p:spPr>
          <a:xfrm>
            <a:off x="18191112" y="36119769"/>
            <a:ext cx="9047240" cy="1526515"/>
          </a:xfrm>
          <a:prstGeom prst="rect">
            <a:avLst/>
          </a:prstGeom>
        </p:spPr>
        <p:txBody>
          <a:bodyPr vert="horz" lIns="0" tIns="0" rIns="0" bIns="0" rtlCol="0" anchor="ctr">
            <a:noAutofit/>
          </a:bodyPr>
          <a:lstStyle>
            <a:lvl1pPr algn="r" defTabSz="914400" rtl="0" eaLnBrk="1" latinLnBrk="0" hangingPunct="1">
              <a:lnSpc>
                <a:spcPct val="90000"/>
              </a:lnSpc>
              <a:spcBef>
                <a:spcPct val="0"/>
              </a:spcBef>
              <a:buNone/>
              <a:defRPr sz="9530" kern="1200">
                <a:solidFill>
                  <a:schemeClr val="bg1"/>
                </a:solidFill>
                <a:latin typeface="+mj-lt"/>
                <a:ea typeface="+mj-ea"/>
                <a:cs typeface="+mj-cs"/>
              </a:defRPr>
            </a:lvl1pPr>
          </a:lstStyle>
          <a:p>
            <a:pPr algn="ctr"/>
            <a:r>
              <a:rPr lang="en-US" sz="7600" b="1" dirty="0">
                <a:solidFill>
                  <a:srgbClr val="FF0000"/>
                </a:solidFill>
                <a:ea typeface="Tahoma"/>
                <a:cs typeface="Tahoma"/>
              </a:rPr>
              <a:t>OUTLOOK</a:t>
            </a:r>
          </a:p>
        </p:txBody>
      </p:sp>
      <p:pic>
        <p:nvPicPr>
          <p:cNvPr id="38" name="Graphic 37">
            <a:extLst>
              <a:ext uri="{FF2B5EF4-FFF2-40B4-BE49-F238E27FC236}">
                <a16:creationId xmlns:a16="http://schemas.microsoft.com/office/drawing/2014/main" id="{38979B16-9C3A-E7E7-EC65-C13805AA622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47070" y="-4793684"/>
            <a:ext cx="10415636" cy="11971568"/>
          </a:xfrm>
          <a:prstGeom prst="rect">
            <a:avLst/>
          </a:prstGeom>
        </p:spPr>
      </p:pic>
      <p:pic>
        <p:nvPicPr>
          <p:cNvPr id="47" name="Picture 46" descr="Diagram, schematic&#10;&#10;Description automatically generated">
            <a:extLst>
              <a:ext uri="{FF2B5EF4-FFF2-40B4-BE49-F238E27FC236}">
                <a16:creationId xmlns:a16="http://schemas.microsoft.com/office/drawing/2014/main" id="{693AF1D1-C4D2-0C6A-843C-61F5DBF2DC7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987243" y="354481"/>
            <a:ext cx="1907405" cy="1517499"/>
          </a:xfrm>
          <a:prstGeom prst="rect">
            <a:avLst/>
          </a:prstGeom>
        </p:spPr>
      </p:pic>
      <p:pic>
        <p:nvPicPr>
          <p:cNvPr id="49" name="Picture 48" descr="Qr code&#10;&#10;Description automatically generated">
            <a:extLst>
              <a:ext uri="{FF2B5EF4-FFF2-40B4-BE49-F238E27FC236}">
                <a16:creationId xmlns:a16="http://schemas.microsoft.com/office/drawing/2014/main" id="{22114E0C-59D6-6452-CBDA-F0C662E6230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18923" y="41528999"/>
            <a:ext cx="997877" cy="947211"/>
          </a:xfrm>
          <a:prstGeom prst="rect">
            <a:avLst/>
          </a:prstGeom>
        </p:spPr>
      </p:pic>
      <p:pic>
        <p:nvPicPr>
          <p:cNvPr id="51" name="Picture 50" descr="Qr code&#10;&#10;Description automatically generated">
            <a:extLst>
              <a:ext uri="{FF2B5EF4-FFF2-40B4-BE49-F238E27FC236}">
                <a16:creationId xmlns:a16="http://schemas.microsoft.com/office/drawing/2014/main" id="{700C154B-8EC9-F5EF-CEF3-9016C9460E1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8884537" y="41529000"/>
            <a:ext cx="1111480" cy="998294"/>
          </a:xfrm>
          <a:prstGeom prst="rect">
            <a:avLst/>
          </a:prstGeom>
        </p:spPr>
      </p:pic>
    </p:spTree>
    <p:extLst>
      <p:ext uri="{BB962C8B-B14F-4D97-AF65-F5344CB8AC3E}">
        <p14:creationId xmlns:p14="http://schemas.microsoft.com/office/powerpoint/2010/main" val="19873099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1862</TotalTime>
  <Words>513</Words>
  <Application>Microsoft Macintosh PowerPoint</Application>
  <PresentationFormat>Custom</PresentationFormat>
  <Paragraphs>115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Calibri</vt:lpstr>
      <vt:lpstr>Calibri Light</vt:lpstr>
      <vt:lpstr>Cambria Math</vt:lpstr>
      <vt:lpstr>Corbel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Bockjoo Kim</cp:lastModifiedBy>
  <cp:revision>147</cp:revision>
  <cp:lastPrinted>2023-04-29T01:48:19Z</cp:lastPrinted>
  <dcterms:created xsi:type="dcterms:W3CDTF">2023-04-28T20:05:19Z</dcterms:created>
  <dcterms:modified xsi:type="dcterms:W3CDTF">2023-05-01T13:30:24Z</dcterms:modified>
</cp:coreProperties>
</file>