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7" r:id="rId4"/>
    <p:sldId id="258" r:id="rId5"/>
    <p:sldId id="268" r:id="rId6"/>
    <p:sldId id="26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1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–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Dark Style 1 –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6"/>
    <p:restoredTop sz="94686"/>
  </p:normalViewPr>
  <p:slideViewPr>
    <p:cSldViewPr snapToObjects="1">
      <p:cViewPr varScale="1">
        <p:scale>
          <a:sx n="112" d="100"/>
          <a:sy n="112" d="100"/>
        </p:scale>
        <p:origin x="224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E807D-DE91-0548-80FF-E32D522F4CFD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844FC90-ACA8-5348-AC59-C466EF5CE751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9ACBDF2-AF97-8241-9EA6-5FB2D02B1750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08A6AAF-7158-E84F-8347-3F73FF92B914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3DF8E3B-3AF5-E449-82FF-495A94CCB6CF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FC3F999-6AC0-764D-83D0-7F292CC7345D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FF12285-4325-4D44-B664-0561C39041A8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37BF60-E863-F042-9B1B-B50351B2348E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83C427A-8F89-5E4F-8E5F-07FFDC0750D6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0938-E1E0-F44A-92D9-2427E24E3FD9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D0AB-F734-6B4D-AC27-5A4445D8FA1A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503F-3F01-5C45-A7C3-C08A9C326178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B9FB-AFB4-7D44-80F0-EC80A76545FB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6312-2C4C-3543-BB61-439F0C50B10D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33D20-278D-0843-9EFF-45064DC1B882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784A0-B79B-C44C-8080-5F80E7CB9822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C4535-9CB8-C94C-B1B2-C6E122651FF6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CHEP 2023 | Brainslug, Rundeck, StackStorm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D4A27-6D0F-9C4F-916B-E222B0A05DB5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CD6C6-2E69-A543-91C6-7E3447F8ECFF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5600" y="6378349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CFEB717-1A6F-B741-B0D9-1DFB3EB4EF48}" type="datetime1">
              <a:rPr lang="fr-FR" noProof="0" smtClean="0"/>
              <a:t>10/05/2023</a:t>
            </a:fld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CHEP 2023 | Brainslug, Rundeck, StackStorm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388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video&#10;&#10;Description automatically generated with low confidence">
            <a:extLst>
              <a:ext uri="{FF2B5EF4-FFF2-40B4-BE49-F238E27FC236}">
                <a16:creationId xmlns:a16="http://schemas.microsoft.com/office/drawing/2014/main" id="{1FE6F31A-71FA-2EFA-4C55-E5047F96AA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352" y="1196752"/>
            <a:ext cx="11376025" cy="241048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5F3E07D-A66C-50D8-3697-EEF4F0CA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Stackstorm for automatic remediation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A4837-29DD-49F3-E6F9-273A9C5E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2CC8C-A7E9-0B4F-A9B9-7F809F4219FC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13D6F-C36E-70C9-0E1C-6E05FCE00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E8D4-C9DE-D5D1-B854-50C63339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Picture 9" descr="A picture containing screenshot, diagram, design&#10;&#10;Description automatically generated">
            <a:extLst>
              <a:ext uri="{FF2B5EF4-FFF2-40B4-BE49-F238E27FC236}">
                <a16:creationId xmlns:a16="http://schemas.microsoft.com/office/drawing/2014/main" id="{1E9111F9-0F14-B54E-4A5D-99E2FDBF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164" y="3861048"/>
            <a:ext cx="7772400" cy="1650477"/>
          </a:xfrm>
          <a:prstGeom prst="rect">
            <a:avLst/>
          </a:prstGeom>
        </p:spPr>
      </p:pic>
      <p:pic>
        <p:nvPicPr>
          <p:cNvPr id="11" name="Picture 10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2767FE43-78A6-112A-8D18-E4F74C882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412" y="237021"/>
            <a:ext cx="2895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5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4B0E-4151-5B02-5703-285A30CE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StackStorm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58AA-18FE-68CA-9BBF-57AA2ACF4D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Automation toolset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Python based, OSS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Extensible with “packs” – upstream library exchange covering many common components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Sensors for </a:t>
            </a:r>
            <a:r>
              <a:rPr lang="en-FR" i="1" dirty="0"/>
              <a:t>actionable</a:t>
            </a:r>
            <a:r>
              <a:rPr lang="en-FR" dirty="0"/>
              <a:t> events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FR" dirty="0"/>
              <a:t>Rules route to Actions or Workflows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Policies for concurrency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ChatOps, Webhooks, Cron etc all built in</a:t>
            </a:r>
          </a:p>
        </p:txBody>
      </p:sp>
      <p:pic>
        <p:nvPicPr>
          <p:cNvPr id="9" name="Content Placeholder 8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50D33EC7-E148-8E5C-255E-F7B0B1C8DE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06404"/>
            <a:ext cx="5611813" cy="4580229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E1E57-07BB-CE7D-8A6C-31458B18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B8A4-5367-514C-8CFE-79405B20671A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CA384-DE62-E7DE-45C1-81B10F305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A6D86-58A1-1A2A-C08E-DD971F54E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81657D-4DC7-B433-AEC8-6A3513785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No_Contact handling for batch worker nodes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Sensor: no_contact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Workflow: handle_no_contact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Actions: brainslug_get_state, dns, ping, ssh_check_status, reboot, powercycle, raise_ticket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Escalate to a human only if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Automatic HTCondor job throttling if AFS volumes are overloaded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Sensor: hot_volume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Workflow: handle_afs_throttling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Actions: count_user_jobs, condor_set_ceiling, condor_trim_userjobs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Try to reduce impact of badly behaved jobs before they cause problems for other users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endParaRPr lang="en-FR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5009997-4048-01AD-94FE-EAD3D4C5F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StackStorm Example workflows (in use at CERN)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EE874-891C-F04F-B64D-561AD1610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FEAE-6C07-A340-9FA7-E9206D4C0A99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87B69-667C-E760-012F-E1DC0807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B9B88-1162-F9B7-0C6F-192844C8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4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3029E2-B0E6-E137-66E1-580F4EAD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 anchor="t">
            <a:normAutofit/>
          </a:bodyPr>
          <a:lstStyle/>
          <a:p>
            <a:r>
              <a:rPr lang="en-FR" dirty="0"/>
              <a:t>No_Contact replace manual process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C9E14A7-8EE5-7F01-79BB-28A9394C7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/>
          <a:lstStyle/>
          <a:p>
            <a:r>
              <a:rPr lang="en-US" sz="1800" dirty="0"/>
              <a:t>Reduce human intervention where it’s not needed</a:t>
            </a:r>
          </a:p>
        </p:txBody>
      </p:sp>
      <p:pic>
        <p:nvPicPr>
          <p:cNvPr id="11" name="Content Placeholder 10" descr="A picture containing screenshot, text, line, design&#10;&#10;Description automatically generated">
            <a:extLst>
              <a:ext uri="{FF2B5EF4-FFF2-40B4-BE49-F238E27FC236}">
                <a16:creationId xmlns:a16="http://schemas.microsoft.com/office/drawing/2014/main" id="{D42F7FA6-FAFB-40CC-B6F4-E05A567D6F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987" y="2698807"/>
            <a:ext cx="5616575" cy="3230448"/>
          </a:xfrm>
          <a:noFill/>
        </p:spPr>
      </p:pic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94C47B5-ACAB-8489-F26F-9BAC932B0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/>
          <a:lstStyle/>
          <a:p>
            <a:r>
              <a:rPr lang="en-FR" sz="1800" dirty="0"/>
              <a:t>If you can write a detailed procedure, you can write a StackStorm workflow….</a:t>
            </a:r>
          </a:p>
          <a:p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AEF77F-BF0F-B160-3EB9-43BC3879FB1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70163" y="2427287"/>
            <a:ext cx="4615887" cy="3773488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DC590-CE87-E430-AA46-A09E2E8C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710A33A-D876-164D-B548-BEA6E47F6231}" type="datetime1">
              <a:rPr lang="fr-FR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F23C3-3820-1739-479D-187BF299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CHEP 2023 | Brainslug, Rundeck, StackStorm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9C29E-C67E-214F-4947-2EF8BA9C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5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A249-33FA-A5E8-D5E3-349D6131B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Prevent AFS overloads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A5FED-3849-F793-3022-73AA6BF94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5372" y="1303787"/>
            <a:ext cx="4175845" cy="4608512"/>
          </a:xfrm>
        </p:spPr>
        <p:txBody>
          <a:bodyPr anchor="ctr"/>
          <a:lstStyle/>
          <a:p>
            <a:r>
              <a:rPr lang="en-FR" dirty="0"/>
              <a:t>Move from a manual last-ditch recovery to (hopefully) job shaping to avert crisis</a:t>
            </a:r>
          </a:p>
        </p:txBody>
      </p:sp>
      <p:pic>
        <p:nvPicPr>
          <p:cNvPr id="9" name="Content Placeholder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E2A9604-C4CF-63F9-D704-966599D0A2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7987" y="1296931"/>
            <a:ext cx="6942959" cy="453085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3281CB-93B4-3B7E-6AE2-C15F20101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5E0B-2264-F34B-B57D-01465774BB36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947FD-7687-3AD0-58D6-7CF67C6AB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38D18-91DF-900D-F491-94D67430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627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E2A79EB-F757-4C31-A949-47F6006E2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There is some complexity…</a:t>
            </a:r>
          </a:p>
        </p:txBody>
      </p:sp>
      <p:pic>
        <p:nvPicPr>
          <p:cNvPr id="8" name="Content Placeholder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C4EB6F9-326B-C69B-42B1-6BDD6EE5FF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61230" y="1668003"/>
            <a:ext cx="7367418" cy="4479105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9314E5A-0505-DBAF-8633-A925DC1B5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3353" y="1538597"/>
            <a:ext cx="4392488" cy="46085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Microservices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Helm charts available that could help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Have to decide if scale of problem is worth the investment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Availability of “packs” means that many integrations are already done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“There are no solutions, only trade-offs”</a:t>
            </a:r>
          </a:p>
          <a:p>
            <a:endParaRPr lang="en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FBBEA-3747-FD68-5CC1-1F32A726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95E43-664A-334D-AD9D-6EDECBDDAF7D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CA13A-5DA9-8591-DD92-1242EB20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63179-3890-4463-710B-4F2DD92D7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87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8BDEB2D-E6E9-37CE-3195-38E52177F1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backup slides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DE50F89B-8938-5C0A-3EF0-5B5711725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DDC8E-7CB8-C157-3470-EA2236E5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4DBA8-6DC9-2543-8E87-21981A6D832C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B7792-BCB1-418F-21D3-727648A2D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D64E0-C431-9FAA-8CC8-D7F1CF64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31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text, screenshot, diagram, plan&#10;&#10;Description automatically generated">
            <a:extLst>
              <a:ext uri="{FF2B5EF4-FFF2-40B4-BE49-F238E27FC236}">
                <a16:creationId xmlns:a16="http://schemas.microsoft.com/office/drawing/2014/main" id="{B35FC0F7-736D-6ADA-0FB6-EFB597BA7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9514" y="113538"/>
            <a:ext cx="8512486" cy="609174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01CD4A-CF68-C54D-2550-4CDAD10A9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97" y="332656"/>
            <a:ext cx="3143532" cy="1065742"/>
          </a:xfrm>
        </p:spPr>
        <p:txBody>
          <a:bodyPr/>
          <a:lstStyle/>
          <a:p>
            <a:r>
              <a:rPr lang="en-FR" dirty="0"/>
              <a:t>no_contact</a:t>
            </a:r>
            <a:br>
              <a:rPr lang="en-FR" dirty="0"/>
            </a:br>
            <a:r>
              <a:rPr lang="en-FR" dirty="0"/>
              <a:t>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DAB89-809C-C011-34BB-99A16B7B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1C900-4E2F-F74D-9A4A-A46514D6E702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25F0E-1E01-BBFD-6F6C-409106354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7124E-FF2E-1FDE-D7B8-CA58419A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3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E431-6640-BDEC-CDE8-00B2D9EBC0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R" dirty="0"/>
              <a:t>BrainSlug, Rundeck </a:t>
            </a:r>
            <a:br>
              <a:rPr lang="en-FR" dirty="0"/>
            </a:br>
            <a:r>
              <a:rPr lang="en-FR" dirty="0"/>
              <a:t>&amp; StackStorm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1057-1D91-1D67-3E0D-F03DDDFA2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R" dirty="0"/>
              <a:t>Managing Batch worker node lifecycle &amp; maintenance</a:t>
            </a:r>
          </a:p>
          <a:p>
            <a:r>
              <a:rPr lang="en-FR" sz="1600" dirty="0"/>
              <a:t>(work by Ankur Singh, Priyanshu Khandelwal, slides by Ben Jones)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78201-C678-015A-2273-2E37FFA9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86ED-066C-B542-8928-8A1E19F421DD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A54BB-A8A6-357B-415A-6872F7B50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D27B6-01F5-0FE6-1CDC-813B4B26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6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FA7850-623D-001B-6CF1-DE5BC12EC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 anchor="t">
            <a:normAutofit/>
          </a:bodyPr>
          <a:lstStyle/>
          <a:p>
            <a:r>
              <a:rPr lang="en-FR" dirty="0"/>
              <a:t>LxBatch @ CERN</a:t>
            </a:r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F1D2F7E-EE85-9733-8DD6-88DDF39D7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1058606"/>
            <a:ext cx="11376024" cy="1564203"/>
          </a:xfrm>
          <a:prstGeom prst="rect">
            <a:avLst/>
          </a:prstGeom>
          <a:noFill/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DE94E-A1F6-FCE2-FE3F-377E2197D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5871" y="2994778"/>
            <a:ext cx="3708400" cy="1906587"/>
          </a:xfrm>
        </p:spPr>
        <p:txBody>
          <a:bodyPr>
            <a:normAutofit/>
          </a:bodyPr>
          <a:lstStyle/>
          <a:p>
            <a:r>
              <a:rPr lang="en-FR" dirty="0">
                <a:solidFill>
                  <a:schemeClr val="tx1"/>
                </a:solidFill>
              </a:rPr>
              <a:t>Primary compute platform for CERN production workload</a:t>
            </a:r>
          </a:p>
          <a:p>
            <a:r>
              <a:rPr lang="en-FR" b="0" dirty="0">
                <a:solidFill>
                  <a:schemeClr val="tx1"/>
                </a:solidFill>
              </a:rPr>
              <a:t>350 daily active submitters</a:t>
            </a:r>
            <a:br>
              <a:rPr lang="en-FR" b="0" dirty="0">
                <a:solidFill>
                  <a:schemeClr val="tx1"/>
                </a:solidFill>
              </a:rPr>
            </a:br>
            <a:endParaRPr lang="en-FR" b="0" dirty="0">
              <a:solidFill>
                <a:schemeClr val="tx1"/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905F7D8-E2BD-B337-5549-82FE38E2A9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9850" y="2994778"/>
            <a:ext cx="3665537" cy="1906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WLCG grid submission</a:t>
            </a:r>
          </a:p>
          <a:p>
            <a:r>
              <a:rPr lang="en-US" dirty="0">
                <a:solidFill>
                  <a:schemeClr val="tx1"/>
                </a:solidFill>
              </a:rPr>
              <a:t>+ “Local” submission by experiments, groups, projects at CERN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A73EE-D09C-BA24-E4FC-1302FCCB12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07546" y="6356350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06D113AD-132B-36B5-1A36-2FA62BB283F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76092" y="2994777"/>
            <a:ext cx="3703132" cy="19065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High Throughput Computing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b="0" dirty="0">
                <a:solidFill>
                  <a:schemeClr val="tx1"/>
                </a:solidFill>
              </a:rPr>
              <a:t>Workload that can fit on one computer (aka “embarrassingly parallel”)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80BC0E-49B2-B1EC-EC3D-820277990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00" y="5137630"/>
            <a:ext cx="2705100" cy="63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DAEA5-E114-6D2E-7A08-A2B8FE5771D8}"/>
              </a:ext>
            </a:extLst>
          </p:cNvPr>
          <p:cNvSpPr txBox="1"/>
          <p:nvPr/>
        </p:nvSpPr>
        <p:spPr>
          <a:xfrm>
            <a:off x="4115240" y="5199093"/>
            <a:ext cx="5780743" cy="909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Batch system uses </a:t>
            </a:r>
            <a:r>
              <a:rPr kumimoji="0" lang="en-US" sz="2100" b="1" i="0" u="none" strike="noStrike" kern="1200" cap="none" spc="0" normalizeH="0" baseline="0" noProof="0" dirty="0" err="1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HTCondor</a:t>
            </a: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F2F2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developed at CHTC Wisconsin</a:t>
            </a:r>
          </a:p>
          <a:p>
            <a:pPr algn="l"/>
            <a:endParaRPr lang="en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8DBB-8D30-F70B-94B2-DD2E7ED5262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FA3F699-4C9E-AF47-8321-71495838C6D4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4282E-C507-DB9A-3692-AD40393D6AE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2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0D9062-1E6F-81A5-D36F-795B64206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268760"/>
            <a:ext cx="11376024" cy="4608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Managing scale with APIs &amp; automation: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2008 20,000 cores bare metal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2012 -&gt; OpenStack VM workers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2017 -&gt; fleet of 20k VMs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Now: 5k bare metal machines ~275,000 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Reduced number of nodes, but we have 10x cores since 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Less homogenous: el7 -&gt; el9, hybrid, non x86 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Return to bare metal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Eliminate “virtualization tax” </a:t>
            </a:r>
            <a:r>
              <a:rPr lang="en-FR" dirty="0">
                <a:latin typeface="Apple Color Emoji" pitchFamily="2" charset="0"/>
              </a:rPr>
              <a:t>✅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Reduce total number of nodes </a:t>
            </a:r>
            <a:r>
              <a:rPr lang="en-FR" dirty="0">
                <a:latin typeface="Apple Color Emoji" pitchFamily="2" charset="0"/>
              </a:rPr>
              <a:t>✅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Have to manage hardware break-fix 🚩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EC0E90-8400-863A-C0CD-87C42B40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Infrastructure Evolution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26459-618F-5164-7F66-F518A6255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9980-B939-1440-8E71-6E3B31654269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42471-5297-A6EA-9A36-2E1687D1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155C7-4D03-16C0-8964-42920AC4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96CFE-3B32-02B6-C81D-4F8FCD830DA0}"/>
              </a:ext>
            </a:extLst>
          </p:cNvPr>
          <p:cNvSpPr txBox="1"/>
          <p:nvPr/>
        </p:nvSpPr>
        <p:spPr>
          <a:xfrm flipH="1">
            <a:off x="5807968" y="4941168"/>
            <a:ext cx="452726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R" i="1" dirty="0"/>
              <a:t>(cf Arne’s bare metal talk from Tuesday)</a:t>
            </a:r>
          </a:p>
        </p:txBody>
      </p:sp>
    </p:spTree>
    <p:extLst>
      <p:ext uri="{BB962C8B-B14F-4D97-AF65-F5344CB8AC3E}">
        <p14:creationId xmlns:p14="http://schemas.microsoft.com/office/powerpoint/2010/main" val="1354880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211F24-CB3D-E94D-1255-35D08002D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 anchor="t">
            <a:normAutofit/>
          </a:bodyPr>
          <a:lstStyle/>
          <a:p>
            <a:r>
              <a:rPr lang="en-FR" dirty="0"/>
              <a:t>Farming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D90E42-3B25-4CB3-0C07-EE798A38B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8568333" cy="460211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Cattle vs Pets a familiar analogy, but even ”disposable” cattle need some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Interrupted jobs (usually) rescheduled, but this can be </a:t>
            </a:r>
            <a:br>
              <a:rPr lang="en-US" dirty="0"/>
            </a:br>
            <a:r>
              <a:rPr lang="en-US" dirty="0"/>
              <a:t>inefficient -&gt; lost CPU time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Not all jobs at CERN are managed by sophisticated experiment frameworks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need to intervene: if jobs can finish them let them</a:t>
            </a:r>
          </a:p>
          <a:p>
            <a:pPr marL="666750" lvl="1" indent="-342900">
              <a:buFont typeface="Arial" panose="020B0604020202020204" pitchFamily="34" charset="0"/>
              <a:buChar char="•"/>
            </a:pPr>
            <a:r>
              <a:rPr lang="en-US" dirty="0"/>
              <a:t>…and take any other jobs that will complete in the meantime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means that problem resolution or discretionary interventions become asynchronous, and thus arduous without automation</a:t>
            </a:r>
          </a:p>
        </p:txBody>
      </p:sp>
      <p:pic>
        <p:nvPicPr>
          <p:cNvPr id="8" name="Content Placeholder 7" descr="A close-up of a cat's face&#10;&#10;Description automatically generated">
            <a:extLst>
              <a:ext uri="{FF2B5EF4-FFF2-40B4-BE49-F238E27FC236}">
                <a16:creationId xmlns:a16="http://schemas.microsoft.com/office/drawing/2014/main" id="{3063FBB9-7D0B-9945-FBF9-DFB06CAEF5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242" r="18457" b="-1"/>
          <a:stretch/>
        </p:blipFill>
        <p:spPr>
          <a:xfrm>
            <a:off x="9048328" y="176065"/>
            <a:ext cx="2927648" cy="3016382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8AA98-E3B8-6A78-3647-C89385EF20C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2495600" y="6378349"/>
            <a:ext cx="162078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EF9C4BF-19E7-7445-A16B-6B2785EF1818}" type="datetime1">
              <a:rPr lang="fr-FR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B3C20-369E-CF0B-9514-B551FA8624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259262" y="6383848"/>
            <a:ext cx="65722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CHEP 2023 | Brainslug, Rundeck, StackStorm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9F7E0-5B88-6323-DA35-B275B13E59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07546" y="6383848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8E6B1C2D-C592-999D-3765-855EBDDA8880}"/>
              </a:ext>
            </a:extLst>
          </p:cNvPr>
          <p:cNvSpPr/>
          <p:nvPr/>
        </p:nvSpPr>
        <p:spPr>
          <a:xfrm>
            <a:off x="8040216" y="2420888"/>
            <a:ext cx="2305397" cy="648072"/>
          </a:xfrm>
          <a:prstGeom prst="wedgeEllipseCallout">
            <a:avLst>
              <a:gd name="adj1" fmla="val 57710"/>
              <a:gd name="adj2" fmla="val -1030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FR" sz="3600" b="1" dirty="0"/>
              <a:t>Moo ?</a:t>
            </a:r>
          </a:p>
        </p:txBody>
      </p:sp>
    </p:spTree>
    <p:extLst>
      <p:ext uri="{BB962C8B-B14F-4D97-AF65-F5344CB8AC3E}">
        <p14:creationId xmlns:p14="http://schemas.microsoft.com/office/powerpoint/2010/main" val="199810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48936B-4BA0-E00B-7441-82A74BACF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Brain Slug: an agent that runs on a worker node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State transitions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Actions for state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Rundeck: runbook automation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Simple sequential tasks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Ability to delegate responsibility to execute tasks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StackStorm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IFFT for DevOps*</a:t>
            </a:r>
            <a:br>
              <a:rPr lang="en-FR" dirty="0"/>
            </a:br>
            <a:r>
              <a:rPr lang="en-FR" sz="1100" i="1" dirty="0"/>
              <a:t>* I hate that word is it dead yet</a:t>
            </a:r>
            <a:endParaRPr lang="en-FR" i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56FA63-39F9-C1DD-E92B-951273569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Automation tools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976D3-755A-31DE-6421-ABBBDC8AC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D7862-CD10-5D4D-AD15-FFB326993479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A72F6-622A-7FAD-488E-099237A7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3AC1F-48B1-CA54-F677-DDD28760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 descr="A picture containing child art, cartoon, sketch, clipart&#10;&#10;Description automatically generated">
            <a:extLst>
              <a:ext uri="{FF2B5EF4-FFF2-40B4-BE49-F238E27FC236}">
                <a16:creationId xmlns:a16="http://schemas.microsoft.com/office/drawing/2014/main" id="{A6B10BB2-7790-3CA5-4CDA-C056A8F4D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2303" y="1485687"/>
            <a:ext cx="914068" cy="914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077938-51E3-BE0D-A199-BFAC4E2F7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34" y="3204241"/>
            <a:ext cx="2629603" cy="385196"/>
          </a:xfrm>
          <a:prstGeom prst="rect">
            <a:avLst/>
          </a:prstGeom>
        </p:spPr>
      </p:pic>
      <p:pic>
        <p:nvPicPr>
          <p:cNvPr id="14" name="Picture 13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DEC76BE8-4902-204F-5C19-84EE1BFA1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1536" y="4393924"/>
            <a:ext cx="2895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0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140F40-60ED-658B-DFF4-B7084E4BB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Brainslug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80F126-8F5A-9FA4-BB4E-E8BEAC3009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Small state-machine daemon to control worker node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CERN CC machine state stored in “roger”, state changes propagated on message bus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FR" dirty="0"/>
              <a:t>Brainslug provides hooks to roger state changes</a:t>
            </a:r>
          </a:p>
          <a:p>
            <a:pPr marL="666900" lvl="1" indent="-342900">
              <a:buFont typeface="Arial" panose="020B0604020202020204" pitchFamily="34" charset="0"/>
              <a:buChar char="•"/>
            </a:pPr>
            <a:r>
              <a:rPr lang="en-FR" dirty="0"/>
              <a:t>Examples:</a:t>
            </a:r>
          </a:p>
          <a:p>
            <a:pPr marL="990900" lvl="2" indent="-342900"/>
            <a:r>
              <a:rPr lang="en-FR" dirty="0"/>
              <a:t>Start / Stop draining</a:t>
            </a:r>
          </a:p>
          <a:p>
            <a:pPr marL="990900" lvl="2" indent="-342900"/>
            <a:r>
              <a:rPr lang="en-FR" dirty="0"/>
              <a:t>Reboot if drained</a:t>
            </a:r>
          </a:p>
          <a:p>
            <a:pPr marL="990900" lvl="2" indent="-342900"/>
            <a:r>
              <a:rPr lang="en-FR" dirty="0"/>
              <a:t>Transition to different state after reboot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6661CF8-A853-16F9-7B5D-424C1F9CFC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{ 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  ”drain”: {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    “targetdate”: $(date +%s)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  },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  “power”: {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    “targetdate”: $(( $(date +%s)  + 3600 * 24 * 7)),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  “policy”: ”asap”,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lang="en-FR" b="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FR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C6FF5-8C7A-C067-ED7B-3FD2C9BF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1DC8-D111-EE42-B339-2CFC78F73F36}" type="datetime1">
              <a:rPr lang="fr-FR" smtClean="0"/>
              <a:t>10/05/2023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7C843-0288-3EEA-57E6-66949A3A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CHEP 2023 | Brainslug, Rundeck, StackStorm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5B05F-2219-266C-3597-FCA24EA1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A picture containing child art, cartoon, sketch, clipart&#10;&#10;Description automatically generated">
            <a:extLst>
              <a:ext uri="{FF2B5EF4-FFF2-40B4-BE49-F238E27FC236}">
                <a16:creationId xmlns:a16="http://schemas.microsoft.com/office/drawing/2014/main" id="{20E0E507-A7BB-DCF3-5062-8C1EA75CF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02" y="220665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05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350140B-47B2-2ED3-A76C-060240C94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brainslug</a:t>
            </a:r>
            <a:r>
              <a:rPr lang="en-US" dirty="0"/>
              <a:t> flow</a:t>
            </a:r>
          </a:p>
        </p:txBody>
      </p:sp>
      <p:pic>
        <p:nvPicPr>
          <p:cNvPr id="7" name="Picture 6" descr="A picture containing text, diagram, line, screenshot&#10;&#10;Description automatically generated">
            <a:extLst>
              <a:ext uri="{FF2B5EF4-FFF2-40B4-BE49-F238E27FC236}">
                <a16:creationId xmlns:a16="http://schemas.microsoft.com/office/drawing/2014/main" id="{64AC64EC-8BE7-795C-C839-8F0F58431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1993906"/>
            <a:ext cx="5616575" cy="3805227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9FAFD51-DD69-5145-27CA-A25C939397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for single command / API update to drain &amp; reboot a machine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Options for state change after intervention, or time delay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API allows for integration with </a:t>
            </a:r>
            <a:r>
              <a:rPr lang="en-US" dirty="0" err="1"/>
              <a:t>Rundeck</a:t>
            </a:r>
            <a:r>
              <a:rPr lang="en-US" dirty="0"/>
              <a:t> &amp; </a:t>
            </a:r>
            <a:r>
              <a:rPr lang="en-US" dirty="0" err="1"/>
              <a:t>Stackstorm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216E-DBD1-05A4-5666-ACE6B9B9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FF56694-472F-794A-B97A-FACDC41380FA}" type="datetime1">
              <a:rPr lang="fr-FR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C79B7-DFB3-7CDB-5D8F-2EF43AA3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CHEP 2023 | Brainslug, Rundeck, StackStorm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D63E5-68A4-7712-40BD-DA4766C5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16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DB1B53-4345-A31E-A5ED-CA4A3A28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 anchor="t">
            <a:normAutofit/>
          </a:bodyPr>
          <a:lstStyle/>
          <a:p>
            <a:r>
              <a:rPr lang="en-FR" dirty="0"/>
              <a:t>Rundeck for break/fix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77C258-4346-EF92-CB93-444243F300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4751909" cy="46085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Centre admins get hardware alarms, and can schedule break / fix interventions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Via </a:t>
            </a:r>
            <a:r>
              <a:rPr lang="en-US" dirty="0" err="1"/>
              <a:t>brainslug</a:t>
            </a:r>
            <a:r>
              <a:rPr lang="en-US" dirty="0"/>
              <a:t>, </a:t>
            </a:r>
            <a:r>
              <a:rPr lang="en-US" dirty="0" err="1"/>
              <a:t>Rundeck</a:t>
            </a:r>
            <a:r>
              <a:rPr lang="en-US" dirty="0"/>
              <a:t> job can drain machines for target intervention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After intervention, break / fix team can reenable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coordination / oversight needed with batch service owners</a:t>
            </a:r>
          </a:p>
        </p:txBody>
      </p:sp>
      <p:pic>
        <p:nvPicPr>
          <p:cNvPr id="8" name="Content Placeholder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189A451-5A91-E418-8350-5BB102493A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9896" y="1592264"/>
            <a:ext cx="6884234" cy="3889592"/>
          </a:xfr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F65F8-9754-1364-8A1F-DA1275E4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A7502D9-37D8-5B46-9C53-CE18E6F57281}" type="datetime1">
              <a:rPr lang="fr-FR" smtClean="0"/>
              <a:t>10/05/2023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3CC57-DBD8-5230-BABE-C35297E2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CHEP 2023 | Brainslug, Rundeck, StackStorm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16A5-274F-ED73-E5D6-3BF8FE5C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6B5EA5A-BC32-A742-B11B-8E7414D5B53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500973-96B7-8181-39A5-1BC7FABC1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620" y="521268"/>
            <a:ext cx="2629603" cy="38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0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3AE8EC1-3BFE-8D48-BEA4-2FB3170B8653}" vid="{D8D8093D-1EBC-554F-8FD5-71A8AA791A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22930</TotalTime>
  <Words>920</Words>
  <Application>Microsoft Macintosh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Apple Color Emoji</vt:lpstr>
      <vt:lpstr>Arial</vt:lpstr>
      <vt:lpstr>Calibri</vt:lpstr>
      <vt:lpstr>Consolas</vt:lpstr>
      <vt:lpstr>Office Theme</vt:lpstr>
      <vt:lpstr>PowerPoint Presentation</vt:lpstr>
      <vt:lpstr>BrainSlug, Rundeck  &amp; StackStorm</vt:lpstr>
      <vt:lpstr>LxBatch @ CERN</vt:lpstr>
      <vt:lpstr>Infrastructure Evolution</vt:lpstr>
      <vt:lpstr>Farming</vt:lpstr>
      <vt:lpstr>Automation tools</vt:lpstr>
      <vt:lpstr>Brainslug</vt:lpstr>
      <vt:lpstr>Basic brainslug flow</vt:lpstr>
      <vt:lpstr>Rundeck for break/fix</vt:lpstr>
      <vt:lpstr>Stackstorm for automatic remediation</vt:lpstr>
      <vt:lpstr>StackStorm ?</vt:lpstr>
      <vt:lpstr>StackStorm Example workflows (in use at CERN)</vt:lpstr>
      <vt:lpstr>No_Contact replace manual process</vt:lpstr>
      <vt:lpstr>Prevent AFS overloads</vt:lpstr>
      <vt:lpstr>There is some complexity…</vt:lpstr>
      <vt:lpstr>backup slides</vt:lpstr>
      <vt:lpstr>no_contact workflow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Jones</dc:creator>
  <cp:lastModifiedBy>Ben Jones</cp:lastModifiedBy>
  <cp:revision>20</cp:revision>
  <cp:lastPrinted>2020-01-30T13:49:18Z</cp:lastPrinted>
  <dcterms:created xsi:type="dcterms:W3CDTF">2023-04-24T11:09:45Z</dcterms:created>
  <dcterms:modified xsi:type="dcterms:W3CDTF">2023-05-11T01:25:57Z</dcterms:modified>
</cp:coreProperties>
</file>