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</p:sldMasterIdLst>
  <p:notesMasterIdLst>
    <p:notesMasterId r:id="rId22"/>
  </p:notesMasterIdLst>
  <p:sldIdLst>
    <p:sldId id="268" r:id="rId2"/>
    <p:sldId id="269" r:id="rId3"/>
    <p:sldId id="270" r:id="rId4"/>
    <p:sldId id="278" r:id="rId5"/>
    <p:sldId id="279" r:id="rId6"/>
    <p:sldId id="280" r:id="rId7"/>
    <p:sldId id="281" r:id="rId8"/>
    <p:sldId id="282" r:id="rId9"/>
    <p:sldId id="283" r:id="rId10"/>
    <p:sldId id="287" r:id="rId11"/>
    <p:sldId id="288" r:id="rId12"/>
    <p:sldId id="272" r:id="rId13"/>
    <p:sldId id="274" r:id="rId14"/>
    <p:sldId id="273" r:id="rId15"/>
    <p:sldId id="275" r:id="rId16"/>
    <p:sldId id="277" r:id="rId17"/>
    <p:sldId id="276" r:id="rId18"/>
    <p:sldId id="285" r:id="rId19"/>
    <p:sldId id="286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A27"/>
    <a:srgbClr val="13294B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9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99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ADF94-2868-9140-BE6F-8AFB2988477B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A0A1-2181-8D49-A1FC-C437767D9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4B20905-7BDF-1A4D-BBE6-A846FB1FA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5006" y="1588655"/>
            <a:ext cx="5528794" cy="1919858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      Title Goes Here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D1EF4E1-40D7-A640-81AB-BD70B1D7D2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4538" y="3538191"/>
            <a:ext cx="5528794" cy="41758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3055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CSA Bui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0C8CD743-B413-3D47-A030-EB81C0E2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5006" y="1588655"/>
            <a:ext cx="5528794" cy="1919858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      Title Goes Here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545E2FE8-BBF7-5E4E-9385-A1AD49B855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4538" y="3538191"/>
            <a:ext cx="5528794" cy="41758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2025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Tech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10592814-8A3F-324F-B325-9609DD328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5006" y="1588655"/>
            <a:ext cx="5528794" cy="1919858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      Title Goes Here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E1C58372-F47E-CD4C-85CA-7514AE32139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4538" y="3538191"/>
            <a:ext cx="5528794" cy="41758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222632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c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480CB051-A7E8-4446-87BD-7403C1013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5006" y="1588655"/>
            <a:ext cx="5528794" cy="1919858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      Title Goes Here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7FA8924C-83C2-9048-A58A-74D99E3A52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4538" y="3538191"/>
            <a:ext cx="5528794" cy="41758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234211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Vi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DE69A2D0-E854-7740-BF39-C225CDA53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5006" y="1588655"/>
            <a:ext cx="5528794" cy="1919858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      Title Goes Here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E6AC28FD-7A9A-8A4F-92E4-AB17FE927E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4538" y="3538191"/>
            <a:ext cx="5528794" cy="41758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24810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E703-7397-4345-9A67-145EB032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65125"/>
            <a:ext cx="11146536" cy="713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7081C-A4F2-7044-B778-56E7016176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0" y="1243013"/>
            <a:ext cx="11147425" cy="44084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D3F16-9885-8D73-B8E9-AC9BCF35F38A}"/>
              </a:ext>
            </a:extLst>
          </p:cNvPr>
          <p:cNvSpPr txBox="1"/>
          <p:nvPr userDrawn="1"/>
        </p:nvSpPr>
        <p:spPr>
          <a:xfrm>
            <a:off x="11429538" y="630820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EFFB547-0072-3F4A-BDA8-E02756CB4AEB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505A-68B2-AD4B-A846-B77D3A10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23" y="365125"/>
            <a:ext cx="9409682" cy="70472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42D2A6B-8B01-C84A-8164-84DEEE1665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0" y="1243013"/>
            <a:ext cx="9409683" cy="44084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69C18F-C6C8-AEB1-02BE-5DE6BCD0A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8A073-BBFF-A4B4-AE22-D39F8990F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204B2-E219-9D45-AC55-7043A83F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56" r:id="rId6"/>
    <p:sldLayoutId id="214748365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indico.cern.ch/event/773049/contributions/3474438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sl-hep/science-imag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ervicex.readthedocs.io/en/lates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ssl-hep/ServiceX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2BAD1F-8617-1028-07D3-8C4EF291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Extracting Columnar Event Data From Experiment Specific Data Formats At Scale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200265-8A24-658A-B7C7-CD6763A01F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25006" y="3716321"/>
            <a:ext cx="5528794" cy="1686952"/>
          </a:xfrm>
        </p:spPr>
        <p:txBody>
          <a:bodyPr/>
          <a:lstStyle/>
          <a:p>
            <a:pPr indent="0"/>
            <a:r>
              <a:rPr lang="en-US" b="1" dirty="0"/>
              <a:t>Ben Galewsky</a:t>
            </a:r>
            <a:r>
              <a:rPr lang="en-US" b="1" baseline="30000" dirty="0"/>
              <a:t>1</a:t>
            </a:r>
            <a:r>
              <a:rPr lang="en-US" dirty="0"/>
              <a:t>, Rob Gardner</a:t>
            </a:r>
            <a:r>
              <a:rPr lang="en-US" baseline="30000" dirty="0"/>
              <a:t>2</a:t>
            </a:r>
            <a:r>
              <a:rPr lang="en-US" dirty="0"/>
              <a:t>, Mark Neubauer</a:t>
            </a:r>
            <a:r>
              <a:rPr lang="en-US" baseline="30000" dirty="0"/>
              <a:t>1</a:t>
            </a:r>
            <a:r>
              <a:rPr lang="en-US" dirty="0"/>
              <a:t>, Mason Proffitt</a:t>
            </a:r>
            <a:r>
              <a:rPr lang="en-US" baseline="30000" dirty="0"/>
              <a:t>3</a:t>
            </a:r>
            <a:r>
              <a:rPr lang="en-US" dirty="0"/>
              <a:t>, Tal van Daalen</a:t>
            </a:r>
            <a:r>
              <a:rPr lang="en-US" baseline="30000" dirty="0"/>
              <a:t>3</a:t>
            </a:r>
            <a:r>
              <a:rPr lang="en-US" dirty="0"/>
              <a:t>, Ilija Vukotic</a:t>
            </a:r>
            <a:r>
              <a:rPr lang="en-US" baseline="30000" dirty="0"/>
              <a:t>2</a:t>
            </a:r>
            <a:r>
              <a:rPr lang="en-US" dirty="0"/>
              <a:t> , Gordon Watts</a:t>
            </a:r>
            <a:r>
              <a:rPr lang="en-US" baseline="30000" dirty="0"/>
              <a:t>3</a:t>
            </a:r>
          </a:p>
          <a:p>
            <a:pPr indent="0"/>
            <a:endParaRPr lang="en-US" baseline="30000" dirty="0"/>
          </a:p>
          <a:p>
            <a:pPr indent="0"/>
            <a:r>
              <a:rPr lang="en-US" baseline="30000" dirty="0"/>
              <a:t>1: University of Illinois, Urbana Champaign, 2: University of Chicago,  </a:t>
            </a:r>
          </a:p>
          <a:p>
            <a:pPr indent="0"/>
            <a:r>
              <a:rPr lang="en-US" baseline="30000" dirty="0"/>
              <a:t>3: University of Washington</a:t>
            </a:r>
          </a:p>
          <a:p>
            <a:endParaRPr lang="en-US" dirty="0"/>
          </a:p>
        </p:txBody>
      </p:sp>
      <p:pic>
        <p:nvPicPr>
          <p:cNvPr id="2" name="Picture 2" descr="IRIS-HEP logo">
            <a:extLst>
              <a:ext uri="{FF2B5EF4-FFF2-40B4-BE49-F238E27FC236}">
                <a16:creationId xmlns:a16="http://schemas.microsoft.com/office/drawing/2014/main" id="{2BA45807-59AB-7785-6B6D-9F5988EE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50" y="5807858"/>
            <a:ext cx="1257300" cy="6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E5514-AB28-41D9-591A-718B25BE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99" y="5738548"/>
            <a:ext cx="807810" cy="8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5619-CD92-102E-49AD-C011CBCE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since we </a:t>
            </a:r>
            <a:r>
              <a:rPr lang="en-US" dirty="0">
                <a:hlinkClick r:id="rId2"/>
              </a:rPr>
              <a:t>last met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B8D5-AD3D-965A-A64E-698FDDC6F7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96476" y="5426096"/>
            <a:ext cx="4168023" cy="34325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Copyright </a:t>
            </a:r>
            <a:r>
              <a:rPr lang="en-US" sz="1400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Jean Beaufort, </a:t>
            </a:r>
            <a:r>
              <a:rPr lang="en-US" sz="1400" dirty="0"/>
              <a:t>CC0 Public Domain License</a:t>
            </a:r>
          </a:p>
        </p:txBody>
      </p:sp>
      <p:pic>
        <p:nvPicPr>
          <p:cNvPr id="6148" name="Picture 4" descr="Koala">
            <a:extLst>
              <a:ext uri="{FF2B5EF4-FFF2-40B4-BE49-F238E27FC236}">
                <a16:creationId xmlns:a16="http://schemas.microsoft.com/office/drawing/2014/main" id="{78AD0D80-3072-CE13-5209-653B5BCB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9" y="0"/>
            <a:ext cx="3819525" cy="57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3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8E3B-2811-AE95-0C19-0230A5DC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E881-5618-70B2-B664-C68C960043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Make it easier to deploy and administer</a:t>
            </a:r>
          </a:p>
          <a:p>
            <a:r>
              <a:rPr lang="en-US" dirty="0"/>
              <a:t>Ability to use more experiment maintained docker images</a:t>
            </a:r>
          </a:p>
          <a:p>
            <a:r>
              <a:rPr lang="en-US" dirty="0"/>
              <a:t>Better support for running in analysis facilities</a:t>
            </a:r>
          </a:p>
          <a:p>
            <a:r>
              <a:rPr lang="en-US" dirty="0"/>
              <a:t>Easier to debug and understand what is going on</a:t>
            </a:r>
          </a:p>
          <a:p>
            <a:r>
              <a:rPr lang="en-US" dirty="0"/>
              <a:t>More efficient</a:t>
            </a:r>
          </a:p>
          <a:p>
            <a:r>
              <a:rPr lang="en-US" dirty="0"/>
              <a:t>More reliable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6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8F64-1002-8786-DE40-05F1AF07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Science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9868-1D8D-1277-8495-CF6CFB5C0B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Previously the transformers required ServiceX code built into transformer image.</a:t>
            </a:r>
          </a:p>
          <a:p>
            <a:pPr lvl="1"/>
            <a:r>
              <a:rPr lang="en-US" dirty="0"/>
              <a:t>Very fragile, custom images</a:t>
            </a:r>
          </a:p>
          <a:p>
            <a:r>
              <a:rPr lang="en-US" dirty="0"/>
              <a:t>Use Kubernetes Sidecar container to isolate science code from ServiceX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F7080-6F98-AA5A-965C-4CB4AF693963}"/>
              </a:ext>
            </a:extLst>
          </p:cNvPr>
          <p:cNvSpPr/>
          <p:nvPr/>
        </p:nvSpPr>
        <p:spPr>
          <a:xfrm>
            <a:off x="1992573" y="3316406"/>
            <a:ext cx="7724633" cy="2088107"/>
          </a:xfrm>
          <a:prstGeom prst="rect">
            <a:avLst/>
          </a:prstGeom>
          <a:gradFill>
            <a:gsLst>
              <a:gs pos="0">
                <a:srgbClr val="E84A2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DC1BD-2413-F95C-F3F9-B4FBF69652C3}"/>
              </a:ext>
            </a:extLst>
          </p:cNvPr>
          <p:cNvSpPr/>
          <p:nvPr/>
        </p:nvSpPr>
        <p:spPr>
          <a:xfrm>
            <a:off x="2320119" y="3548418"/>
            <a:ext cx="2470245" cy="16513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ServiceX Sidecar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21DDCB-140C-D787-03A5-048F4F242ED0}"/>
              </a:ext>
            </a:extLst>
          </p:cNvPr>
          <p:cNvSpPr/>
          <p:nvPr/>
        </p:nvSpPr>
        <p:spPr>
          <a:xfrm>
            <a:off x="6987298" y="3548418"/>
            <a:ext cx="2470245" cy="16513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Science Container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00905C79-3520-D385-3AB5-6A03437673C6}"/>
              </a:ext>
            </a:extLst>
          </p:cNvPr>
          <p:cNvSpPr/>
          <p:nvPr/>
        </p:nvSpPr>
        <p:spPr>
          <a:xfrm>
            <a:off x="5316667" y="3815638"/>
            <a:ext cx="1144327" cy="114157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Volume</a:t>
            </a:r>
          </a:p>
        </p:txBody>
      </p:sp>
    </p:spTree>
    <p:extLst>
      <p:ext uri="{BB962C8B-B14F-4D97-AF65-F5344CB8AC3E}">
        <p14:creationId xmlns:p14="http://schemas.microsoft.com/office/powerpoint/2010/main" val="281419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BEF0-F7C6-533B-7849-96BDC8E7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3996-3F95-5E0C-5161-23AB423C52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0" y="1243013"/>
            <a:ext cx="11147425" cy="3219805"/>
          </a:xfrm>
        </p:spPr>
        <p:txBody>
          <a:bodyPr/>
          <a:lstStyle/>
          <a:p>
            <a:r>
              <a:rPr lang="en-US" dirty="0"/>
              <a:t>ATLAS:</a:t>
            </a:r>
          </a:p>
          <a:p>
            <a:pPr lvl="1"/>
            <a:r>
              <a:rPr lang="en-US" dirty="0"/>
              <a:t>R21</a:t>
            </a:r>
          </a:p>
          <a:p>
            <a:pPr lvl="1"/>
            <a:r>
              <a:rPr lang="en-US" dirty="0"/>
              <a:t>R22</a:t>
            </a:r>
          </a:p>
          <a:p>
            <a:r>
              <a:rPr lang="en-US" dirty="0"/>
              <a:t>CMS</a:t>
            </a:r>
          </a:p>
          <a:p>
            <a:pPr lvl="1"/>
            <a:r>
              <a:rPr lang="en-US" dirty="0"/>
              <a:t>Run 1 </a:t>
            </a:r>
            <a:r>
              <a:rPr lang="en-US" dirty="0" err="1"/>
              <a:t>MiniAOD</a:t>
            </a:r>
            <a:endParaRPr lang="en-US" dirty="0"/>
          </a:p>
          <a:p>
            <a:r>
              <a:rPr lang="en-US" dirty="0"/>
              <a:t>Uproot4</a:t>
            </a:r>
          </a:p>
        </p:txBody>
      </p:sp>
      <p:pic>
        <p:nvPicPr>
          <p:cNvPr id="1026" name="Picture 2" descr="GitHub Logos and Usage · GitHub">
            <a:extLst>
              <a:ext uri="{FF2B5EF4-FFF2-40B4-BE49-F238E27FC236}">
                <a16:creationId xmlns:a16="http://schemas.microsoft.com/office/drawing/2014/main" id="{2CFD6C4A-2123-EA34-20CB-0F7ECDA2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99" y="4697732"/>
            <a:ext cx="758588" cy="7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62E01-4712-9ED0-B806-D5FDABB7EB90}"/>
              </a:ext>
            </a:extLst>
          </p:cNvPr>
          <p:cNvSpPr txBox="1"/>
          <p:nvPr/>
        </p:nvSpPr>
        <p:spPr>
          <a:xfrm>
            <a:off x="1910687" y="4814768"/>
            <a:ext cx="7328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https://github.com/ssl-hep/science-images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2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91EC-D8B5-C06F-0562-09D4ED73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Code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AB269-3B5E-484E-D6A4-82B7A7593C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For simplicity, previous ServiceX deployments assumed only one code generator for a deployment</a:t>
            </a:r>
          </a:p>
          <a:p>
            <a:pPr lvl="1"/>
            <a:r>
              <a:rPr lang="en-US" dirty="0"/>
              <a:t>Code Generator microservice</a:t>
            </a:r>
          </a:p>
          <a:p>
            <a:pPr lvl="1"/>
            <a:r>
              <a:rPr lang="en-US" dirty="0"/>
              <a:t>Transformer Image</a:t>
            </a:r>
          </a:p>
          <a:p>
            <a:r>
              <a:rPr lang="en-US" dirty="0"/>
              <a:t>Now multiple code generators in a deployment</a:t>
            </a:r>
          </a:p>
          <a:p>
            <a:pPr lvl="1"/>
            <a:r>
              <a:rPr lang="en-US" dirty="0"/>
              <a:t>Configured in helm chart </a:t>
            </a:r>
            <a:r>
              <a:rPr lang="en-US" b="1" dirty="0" err="1">
                <a:latin typeface="AMERICAN TYPEWRITER CONDENSED L" panose="02090306020004020304" pitchFamily="18" charset="77"/>
              </a:rPr>
              <a:t>values.yaml</a:t>
            </a:r>
            <a:endParaRPr lang="en-US" b="1" dirty="0">
              <a:latin typeface="AMERICAN TYPEWRITER CONDENSED L" panose="02090306020004020304" pitchFamily="18" charset="77"/>
            </a:endParaRPr>
          </a:p>
          <a:p>
            <a:pPr lvl="1"/>
            <a:r>
              <a:rPr lang="en-US" dirty="0"/>
              <a:t>Unlimited code generators</a:t>
            </a:r>
          </a:p>
          <a:p>
            <a:pPr lvl="1"/>
            <a:r>
              <a:rPr lang="en-US" dirty="0"/>
              <a:t>Duplicate code generators to pick up default transformer images by name </a:t>
            </a:r>
          </a:p>
        </p:txBody>
      </p:sp>
    </p:spTree>
    <p:extLst>
      <p:ext uri="{BB962C8B-B14F-4D97-AF65-F5344CB8AC3E}">
        <p14:creationId xmlns:p14="http://schemas.microsoft.com/office/powerpoint/2010/main" val="397453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161C-CE7D-DAC0-25D1-3AF3DE89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JWT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19B7-CEA8-DCAF-86EC-FC9EA90345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Previously, we used </a:t>
            </a:r>
            <a:r>
              <a:rPr lang="en-US" dirty="0" err="1"/>
              <a:t>GlobusAuth</a:t>
            </a:r>
            <a:r>
              <a:rPr lang="en-US" dirty="0"/>
              <a:t> with a slack-based approval flow</a:t>
            </a:r>
          </a:p>
          <a:p>
            <a:r>
              <a:rPr lang="en-US" dirty="0"/>
              <a:t>The </a:t>
            </a:r>
            <a:r>
              <a:rPr lang="en-US" i="1" dirty="0"/>
              <a:t>Coffea Casa </a:t>
            </a:r>
            <a:r>
              <a:rPr lang="en-US" dirty="0"/>
              <a:t>Analysis Facilities already use CERN tokens</a:t>
            </a:r>
          </a:p>
          <a:p>
            <a:r>
              <a:rPr lang="en-US" dirty="0"/>
              <a:t>Deployment option</a:t>
            </a:r>
          </a:p>
          <a:p>
            <a:pPr lvl="1"/>
            <a:r>
              <a:rPr lang="en-US" dirty="0"/>
              <a:t>Specify Issuer in </a:t>
            </a:r>
            <a:r>
              <a:rPr lang="en-US" dirty="0" err="1"/>
              <a:t>values.yaml</a:t>
            </a:r>
            <a:endParaRPr lang="en-US" dirty="0"/>
          </a:p>
          <a:p>
            <a:pPr lvl="1"/>
            <a:r>
              <a:rPr lang="en-US" dirty="0"/>
              <a:t>Client looks for valid token in file pointed to by BEARER_TOKEN_FILE env var</a:t>
            </a:r>
          </a:p>
          <a:p>
            <a:pPr lvl="1"/>
            <a:r>
              <a:rPr lang="en-US" dirty="0"/>
              <a:t>App server validates with Public key from issuer</a:t>
            </a:r>
          </a:p>
          <a:p>
            <a:pPr lvl="1"/>
            <a:r>
              <a:rPr lang="en-US" dirty="0"/>
              <a:t>Automatically creates user from the JWT Sub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2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8E7B-FFEC-4509-301C-F016D9EF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7A3C-20F1-275D-B0DA-C48F08758C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Previously, much debugging required access to the Kubernetes cluster.</a:t>
            </a:r>
          </a:p>
          <a:p>
            <a:r>
              <a:rPr lang="en-US" dirty="0"/>
              <a:t>Transformer errors were mostly sent back to the app and could be retrieved by the ServiceX client</a:t>
            </a:r>
          </a:p>
          <a:p>
            <a:r>
              <a:rPr lang="en-US" dirty="0"/>
              <a:t>Now we use </a:t>
            </a:r>
            <a:r>
              <a:rPr lang="en-US" dirty="0" err="1"/>
              <a:t>logstash</a:t>
            </a:r>
            <a:r>
              <a:rPr lang="en-US" dirty="0"/>
              <a:t> library to write all logs to an </a:t>
            </a:r>
            <a:r>
              <a:rPr lang="en-US" dirty="0" err="1"/>
              <a:t>elasticsearch</a:t>
            </a:r>
            <a:r>
              <a:rPr lang="en-US" dirty="0"/>
              <a:t> database.</a:t>
            </a:r>
          </a:p>
          <a:p>
            <a:r>
              <a:rPr lang="en-US" dirty="0"/>
              <a:t>Log statements are well instrumented to make it easy to find what you want.</a:t>
            </a:r>
          </a:p>
        </p:txBody>
      </p:sp>
    </p:spTree>
    <p:extLst>
      <p:ext uri="{BB962C8B-B14F-4D97-AF65-F5344CB8AC3E}">
        <p14:creationId xmlns:p14="http://schemas.microsoft.com/office/powerpoint/2010/main" val="424160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5B3C-9FDB-6C03-8F7E-471A26BC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Performance/Reliability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280E-A9B9-DA08-9C00-CCFF4BC59D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Write-only database table removed!</a:t>
            </a:r>
          </a:p>
          <a:p>
            <a:r>
              <a:rPr lang="en-US" dirty="0"/>
              <a:t>Transformers given list of replicas to allow for failover</a:t>
            </a:r>
          </a:p>
          <a:p>
            <a:r>
              <a:rPr lang="en-US" dirty="0" err="1"/>
              <a:t>Rucio</a:t>
            </a:r>
            <a:r>
              <a:rPr lang="en-US" dirty="0"/>
              <a:t> DID Lookups cached</a:t>
            </a:r>
          </a:p>
          <a:p>
            <a:r>
              <a:rPr lang="en-US" dirty="0"/>
              <a:t>Datasets sorted by locality</a:t>
            </a:r>
          </a:p>
          <a:p>
            <a:r>
              <a:rPr lang="en-US" dirty="0"/>
              <a:t>Improved use of </a:t>
            </a:r>
            <a:r>
              <a:rPr lang="en-US" dirty="0" err="1"/>
              <a:t>xCache</a:t>
            </a:r>
            <a:endParaRPr lang="en-US" dirty="0"/>
          </a:p>
          <a:p>
            <a:r>
              <a:rPr lang="en-US" dirty="0" err="1"/>
              <a:t>xCache</a:t>
            </a:r>
            <a:r>
              <a:rPr lang="en-US" dirty="0"/>
              <a:t> for HTTPS Replicas</a:t>
            </a:r>
          </a:p>
          <a:p>
            <a:r>
              <a:rPr lang="en-US" dirty="0"/>
              <a:t>Job to clean up old results from object store</a:t>
            </a:r>
          </a:p>
          <a:p>
            <a:r>
              <a:rPr lang="en-US" dirty="0"/>
              <a:t>Bring-your-own object store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1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D17C-5DFA-84A9-4427-3B4F5DAC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BDAA-BC17-B4B6-5787-0D5ADCD590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243013"/>
            <a:ext cx="5575300" cy="4408487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endParaRPr lang="en-US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A6D44B-B3F1-AF8C-24E8-EC63439BF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07099"/>
              </p:ext>
            </p:extLst>
          </p:nvPr>
        </p:nvGraphicFramePr>
        <p:xfrm>
          <a:off x="625476" y="2255996"/>
          <a:ext cx="53657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5">
                  <a:extLst>
                    <a:ext uri="{9D8B030D-6E8A-4147-A177-3AD203B41FA5}">
                      <a16:colId xmlns:a16="http://schemas.microsoft.com/office/drawing/2014/main" val="3185403521"/>
                    </a:ext>
                  </a:extLst>
                </a:gridCol>
                <a:gridCol w="2682875">
                  <a:extLst>
                    <a:ext uri="{9D8B030D-6E8A-4147-A177-3AD203B41FA5}">
                      <a16:colId xmlns:a16="http://schemas.microsoft.com/office/drawing/2014/main" val="5079907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Uproot Transformer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5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7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49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Transform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820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B4EBB3-A7CE-4D27-A79E-55FEB0EB59EF}"/>
              </a:ext>
            </a:extLst>
          </p:cNvPr>
          <p:cNvSpPr txBox="1">
            <a:spLocks/>
          </p:cNvSpPr>
          <p:nvPr/>
        </p:nvSpPr>
        <p:spPr>
          <a:xfrm>
            <a:off x="6200776" y="1243013"/>
            <a:ext cx="5575300" cy="44084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4000" dirty="0"/>
          </a:p>
          <a:p>
            <a:endParaRPr lang="en-US" sz="4000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29384A3-9E3E-D4EC-C85B-7E115E589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72644"/>
              </p:ext>
            </p:extLst>
          </p:nvPr>
        </p:nvGraphicFramePr>
        <p:xfrm>
          <a:off x="6305551" y="2255996"/>
          <a:ext cx="53657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5">
                  <a:extLst>
                    <a:ext uri="{9D8B030D-6E8A-4147-A177-3AD203B41FA5}">
                      <a16:colId xmlns:a16="http://schemas.microsoft.com/office/drawing/2014/main" val="3185403521"/>
                    </a:ext>
                  </a:extLst>
                </a:gridCol>
                <a:gridCol w="2682875">
                  <a:extLst>
                    <a:ext uri="{9D8B030D-6E8A-4147-A177-3AD203B41FA5}">
                      <a16:colId xmlns:a16="http://schemas.microsoft.com/office/drawing/2014/main" val="5079907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ATLAS </a:t>
                      </a:r>
                      <a:r>
                        <a:rPr lang="en-US" dirty="0" err="1"/>
                        <a:t>xAOD</a:t>
                      </a:r>
                      <a:r>
                        <a:rPr lang="en-US" dirty="0"/>
                        <a:t> Transformer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5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7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49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Transform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21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A29B-7B40-FE33-21DA-002FD883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D8AA-9D40-9470-BD6C-E5C878A36D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8408" y="1357313"/>
            <a:ext cx="4279900" cy="4408487"/>
          </a:xfrm>
        </p:spPr>
        <p:txBody>
          <a:bodyPr/>
          <a:lstStyle/>
          <a:p>
            <a:r>
              <a:rPr lang="en-US" sz="2400" dirty="0"/>
              <a:t>University of Chicago</a:t>
            </a:r>
          </a:p>
          <a:p>
            <a:pPr lvl="1"/>
            <a:r>
              <a:rPr lang="en-US" sz="1800" dirty="0"/>
              <a:t>Lincoln Bryant</a:t>
            </a:r>
          </a:p>
          <a:p>
            <a:pPr lvl="1"/>
            <a:r>
              <a:rPr lang="en-US" sz="1800" dirty="0"/>
              <a:t>Andrew Eckert</a:t>
            </a:r>
          </a:p>
          <a:p>
            <a:pPr lvl="1"/>
            <a:r>
              <a:rPr lang="en-US" sz="1800" dirty="0" err="1"/>
              <a:t>Fengping</a:t>
            </a:r>
            <a:r>
              <a:rPr lang="en-US" sz="1800" dirty="0"/>
              <a:t> Hu</a:t>
            </a:r>
          </a:p>
          <a:p>
            <a:pPr lvl="1"/>
            <a:r>
              <a:rPr lang="en-US" sz="1800" dirty="0" err="1"/>
              <a:t>Suchandra</a:t>
            </a:r>
            <a:r>
              <a:rPr lang="en-US" sz="1800" dirty="0"/>
              <a:t> Thapa</a:t>
            </a:r>
          </a:p>
          <a:p>
            <a:pPr lvl="1"/>
            <a:r>
              <a:rPr lang="en-US" sz="1800" dirty="0"/>
              <a:t>Marc Weinberg</a:t>
            </a:r>
          </a:p>
          <a:p>
            <a:r>
              <a:rPr lang="en-US" sz="2400" dirty="0"/>
              <a:t>University of Illinois</a:t>
            </a:r>
          </a:p>
          <a:p>
            <a:pPr lvl="1"/>
            <a:r>
              <a:rPr lang="en-US" sz="2000" dirty="0"/>
              <a:t>Shriram Balaji Athreya</a:t>
            </a:r>
          </a:p>
          <a:p>
            <a:pPr lvl="1"/>
            <a:r>
              <a:rPr lang="en-US" sz="2000" dirty="0" err="1"/>
              <a:t>Ritwick</a:t>
            </a:r>
            <a:r>
              <a:rPr lang="en-US" sz="2000" dirty="0"/>
              <a:t> Deshpande</a:t>
            </a:r>
          </a:p>
          <a:p>
            <a:pPr lvl="1"/>
            <a:r>
              <a:rPr lang="en-US" sz="2000" dirty="0"/>
              <a:t>Prajwal Kiran Kumar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18958-2D37-E2FD-455F-7415C728AF02}"/>
              </a:ext>
            </a:extLst>
          </p:cNvPr>
          <p:cNvSpPr txBox="1"/>
          <p:nvPr/>
        </p:nvSpPr>
        <p:spPr>
          <a:xfrm>
            <a:off x="648972" y="5396468"/>
            <a:ext cx="13483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project is supported by the National Science Foundation under Cooperative Agreement OAC-1836650.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186A91-DB58-5070-AD8D-42845082E173}"/>
              </a:ext>
            </a:extLst>
          </p:cNvPr>
          <p:cNvSpPr txBox="1">
            <a:spLocks/>
          </p:cNvSpPr>
          <p:nvPr/>
        </p:nvSpPr>
        <p:spPr>
          <a:xfrm>
            <a:off x="6426201" y="1217613"/>
            <a:ext cx="4279900" cy="41788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University of Nebraska</a:t>
            </a:r>
          </a:p>
          <a:p>
            <a:pPr lvl="1"/>
            <a:r>
              <a:rPr lang="en-US" sz="1800" dirty="0"/>
              <a:t>Oksana </a:t>
            </a:r>
            <a:r>
              <a:rPr lang="en-US" sz="1800" dirty="0" err="1"/>
              <a:t>Shadura</a:t>
            </a:r>
            <a:endParaRPr lang="en-US" sz="1800" dirty="0"/>
          </a:p>
          <a:p>
            <a:r>
              <a:rPr lang="en-US" sz="2400" dirty="0"/>
              <a:t>University of Texas</a:t>
            </a:r>
          </a:p>
          <a:p>
            <a:pPr lvl="1"/>
            <a:r>
              <a:rPr lang="en-US" sz="1800" dirty="0" err="1"/>
              <a:t>KyongEon</a:t>
            </a:r>
            <a:r>
              <a:rPr lang="en-US" sz="1800" dirty="0"/>
              <a:t> Choi</a:t>
            </a:r>
          </a:p>
          <a:p>
            <a:pPr lvl="1"/>
            <a:r>
              <a:rPr lang="en-US" sz="2000" dirty="0"/>
              <a:t>Peter </a:t>
            </a:r>
            <a:r>
              <a:rPr lang="en-US" sz="2000" dirty="0" err="1"/>
              <a:t>Onyisi</a:t>
            </a:r>
            <a:endParaRPr lang="en-US" sz="2000" dirty="0"/>
          </a:p>
          <a:p>
            <a:r>
              <a:rPr lang="en-US" sz="2400" dirty="0"/>
              <a:t>University of Wisconsin</a:t>
            </a:r>
          </a:p>
          <a:p>
            <a:pPr lvl="1"/>
            <a:r>
              <a:rPr lang="en-US" sz="1800" dirty="0"/>
              <a:t>Matthew </a:t>
            </a:r>
            <a:r>
              <a:rPr lang="en-US" sz="1800" dirty="0" err="1"/>
              <a:t>Feickert</a:t>
            </a:r>
            <a:endParaRPr lang="en-US" sz="1800" dirty="0"/>
          </a:p>
          <a:p>
            <a:pPr lvl="1"/>
            <a:r>
              <a:rPr lang="en-US" sz="1800" dirty="0"/>
              <a:t>Alex Held</a:t>
            </a:r>
          </a:p>
        </p:txBody>
      </p:sp>
      <p:pic>
        <p:nvPicPr>
          <p:cNvPr id="5122" name="Picture 2" descr="IRIS-HEP logo">
            <a:extLst>
              <a:ext uri="{FF2B5EF4-FFF2-40B4-BE49-F238E27FC236}">
                <a16:creationId xmlns:a16="http://schemas.microsoft.com/office/drawing/2014/main" id="{77FD84CD-D3C3-1DCE-BD6F-9C568309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42" y="4588658"/>
            <a:ext cx="1257300" cy="6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63E379A-2200-55F4-67EB-07870FB5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91" y="4519348"/>
            <a:ext cx="807810" cy="8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3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435E-70ED-604E-B044-6513B992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CF88-705C-8045-9FDF-E90D177C1E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Extracts columnar data from experiment datasets at scale</a:t>
            </a:r>
          </a:p>
          <a:p>
            <a:pPr lvl="1"/>
            <a:r>
              <a:rPr lang="en-US" dirty="0"/>
              <a:t>Query statements:</a:t>
            </a:r>
          </a:p>
          <a:p>
            <a:pPr lvl="2"/>
            <a:r>
              <a:rPr lang="en-US" dirty="0"/>
              <a:t>Select values to extract</a:t>
            </a:r>
          </a:p>
          <a:p>
            <a:pPr lvl="2"/>
            <a:r>
              <a:rPr lang="en-US" dirty="0"/>
              <a:t>Specify cuts</a:t>
            </a:r>
          </a:p>
          <a:p>
            <a:pPr lvl="1"/>
            <a:r>
              <a:rPr lang="en-US" dirty="0"/>
              <a:t>Reads from experiment file formats and flat root files</a:t>
            </a:r>
          </a:p>
          <a:p>
            <a:pPr lvl="1"/>
            <a:r>
              <a:rPr lang="en-US" dirty="0"/>
              <a:t>Outputs flat root files or parquet files, readable by uproot or ML frameworks</a:t>
            </a:r>
          </a:p>
          <a:p>
            <a:pPr lvl="1"/>
            <a:r>
              <a:rPr lang="en-US" dirty="0"/>
              <a:t>Autoscaling</a:t>
            </a:r>
          </a:p>
          <a:p>
            <a:pPr lvl="1"/>
            <a:r>
              <a:rPr lang="en-US" dirty="0"/>
              <a:t>Fully transactional</a:t>
            </a:r>
          </a:p>
        </p:txBody>
      </p:sp>
    </p:spTree>
    <p:extLst>
      <p:ext uri="{BB962C8B-B14F-4D97-AF65-F5344CB8AC3E}">
        <p14:creationId xmlns:p14="http://schemas.microsoft.com/office/powerpoint/2010/main" val="361961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5550-E74B-574B-9114-7B497BAC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More….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A9F-2F34-1E6F-D4C9-337B8C14D2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74900" y="1552188"/>
            <a:ext cx="6362700" cy="6032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https://iris-hep.org/projects/servicex.html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RIS-HEP logo">
            <a:extLst>
              <a:ext uri="{FF2B5EF4-FFF2-40B4-BE49-F238E27FC236}">
                <a16:creationId xmlns:a16="http://schemas.microsoft.com/office/drawing/2014/main" id="{F92BB1E0-D4F5-F7A1-99DA-E1673885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0" y="1552188"/>
            <a:ext cx="1124004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D8700-2F3D-73F7-CE9A-2ADAF61FB01B}"/>
              </a:ext>
            </a:extLst>
          </p:cNvPr>
          <p:cNvSpPr txBox="1"/>
          <p:nvPr/>
        </p:nvSpPr>
        <p:spPr>
          <a:xfrm>
            <a:off x="2374900" y="2746509"/>
            <a:ext cx="796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https://servicex.readthedocs.io/en/latest/</a:t>
            </a:r>
            <a:endParaRPr lang="en-US" sz="2800" dirty="0"/>
          </a:p>
        </p:txBody>
      </p:sp>
      <p:pic>
        <p:nvPicPr>
          <p:cNvPr id="4100" name="Picture 4" descr="ServiceX logo">
            <a:extLst>
              <a:ext uri="{FF2B5EF4-FFF2-40B4-BE49-F238E27FC236}">
                <a16:creationId xmlns:a16="http://schemas.microsoft.com/office/drawing/2014/main" id="{564773B8-5A09-8B0E-938F-E490B93A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5" y="2539305"/>
            <a:ext cx="937627" cy="93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itHub Logos and Usage · GitHub">
            <a:extLst>
              <a:ext uri="{FF2B5EF4-FFF2-40B4-BE49-F238E27FC236}">
                <a16:creationId xmlns:a16="http://schemas.microsoft.com/office/drawing/2014/main" id="{83AF148B-566A-FE4D-702A-69F13E19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0" y="3743116"/>
            <a:ext cx="758588" cy="7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033D9-2776-291D-2D55-A1330A00FFB4}"/>
              </a:ext>
            </a:extLst>
          </p:cNvPr>
          <p:cNvSpPr txBox="1"/>
          <p:nvPr/>
        </p:nvSpPr>
        <p:spPr>
          <a:xfrm>
            <a:off x="2374900" y="3860800"/>
            <a:ext cx="796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hlinkClick r:id="rId6"/>
              </a:rPr>
              <a:t>https://github.com/ssl-hep/ServiceX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210CF-00FF-B224-33FD-C01059D1EEC3}"/>
              </a:ext>
            </a:extLst>
          </p:cNvPr>
          <p:cNvSpPr txBox="1"/>
          <p:nvPr/>
        </p:nvSpPr>
        <p:spPr>
          <a:xfrm>
            <a:off x="3810000" y="4987791"/>
            <a:ext cx="349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bengal1@Illinois.edu</a:t>
            </a:r>
          </a:p>
        </p:txBody>
      </p:sp>
    </p:spTree>
    <p:extLst>
      <p:ext uri="{BB962C8B-B14F-4D97-AF65-F5344CB8AC3E}">
        <p14:creationId xmlns:p14="http://schemas.microsoft.com/office/powerpoint/2010/main" val="295973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454D-E6EF-A670-F5DD-299528AA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ServiceX Workflow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05C6509-AAC6-D210-E074-CAB0CF92C9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03532" y="2438056"/>
            <a:ext cx="1338211" cy="133821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292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454D-E6EF-A670-F5DD-299528AA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ServiceX Workflow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05C6509-AAC6-D210-E074-CAB0CF92C9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03532" y="2438056"/>
            <a:ext cx="1338211" cy="1338211"/>
          </a:xfr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C25CF-E8A0-8F8B-97C1-9B29C61F5421}"/>
              </a:ext>
            </a:extLst>
          </p:cNvPr>
          <p:cNvSpPr txBox="1"/>
          <p:nvPr/>
        </p:nvSpPr>
        <p:spPr>
          <a:xfrm flipH="1">
            <a:off x="905528" y="1673391"/>
            <a:ext cx="28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Dataset Identifier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0F648-94F1-7268-24FE-255D34DE2F69}"/>
              </a:ext>
            </a:extLst>
          </p:cNvPr>
          <p:cNvSpPr txBox="1"/>
          <p:nvPr/>
        </p:nvSpPr>
        <p:spPr>
          <a:xfrm flipH="1">
            <a:off x="5361748" y="1304059"/>
            <a:ext cx="133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Finder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49DA8F2A-072B-92BD-2913-393FEEA60E9B}"/>
              </a:ext>
            </a:extLst>
          </p:cNvPr>
          <p:cNvCxnSpPr>
            <a:stCxn id="6" idx="2"/>
            <a:endCxn id="5" idx="1"/>
          </p:cNvCxnSpPr>
          <p:nvPr/>
        </p:nvCxnSpPr>
        <p:spPr>
          <a:xfrm rot="16200000" flipH="1">
            <a:off x="3184212" y="1187841"/>
            <a:ext cx="1064439" cy="277420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46C64F3-C9C1-7123-F2E7-5FA77089B575}"/>
              </a:ext>
            </a:extLst>
          </p:cNvPr>
          <p:cNvSpPr txBox="1"/>
          <p:nvPr/>
        </p:nvSpPr>
        <p:spPr>
          <a:xfrm>
            <a:off x="2930223" y="1730944"/>
            <a:ext cx="10032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  <a:effectLst/>
                <a:latin typeface="JetBrains Mono"/>
              </a:rPr>
              <a:t>rucio</a:t>
            </a:r>
            <a:r>
              <a:rPr lang="en-US" sz="1200" dirty="0">
                <a:solidFill>
                  <a:srgbClr val="0070C0"/>
                </a:solidFill>
                <a:effectLst/>
                <a:latin typeface="JetBrains Mono"/>
              </a:rPr>
              <a:t>://mc16_13TeV:mc16_13TeV.361022.Pythia8EvtGen_A14NNPDF23LO_jetjet_JZ2W.deriv.DAOD_EXOT15.e3668_s3126_r9364_r9315_p4696</a:t>
            </a:r>
          </a:p>
        </p:txBody>
      </p:sp>
    </p:spTree>
    <p:extLst>
      <p:ext uri="{BB962C8B-B14F-4D97-AF65-F5344CB8AC3E}">
        <p14:creationId xmlns:p14="http://schemas.microsoft.com/office/powerpoint/2010/main" val="147213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454D-E6EF-A670-F5DD-299528AA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ServiceX Workflow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05C6509-AAC6-D210-E074-CAB0CF92C9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03532" y="2438056"/>
            <a:ext cx="1338211" cy="1338211"/>
          </a:xfr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84111-C4B4-4BAB-E7C3-1587E3E72BFB}"/>
              </a:ext>
            </a:extLst>
          </p:cNvPr>
          <p:cNvSpPr txBox="1"/>
          <p:nvPr/>
        </p:nvSpPr>
        <p:spPr>
          <a:xfrm flipH="1">
            <a:off x="905528" y="4815277"/>
            <a:ext cx="28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Query Specification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48476122-EB35-678B-E847-5B8A283EC99F}"/>
              </a:ext>
            </a:extLst>
          </p:cNvPr>
          <p:cNvCxnSpPr>
            <a:stCxn id="7" idx="0"/>
            <a:endCxn id="5" idx="1"/>
          </p:cNvCxnSpPr>
          <p:nvPr/>
        </p:nvCxnSpPr>
        <p:spPr>
          <a:xfrm rot="5400000" flipH="1" flipV="1">
            <a:off x="2862374" y="2574120"/>
            <a:ext cx="1708115" cy="277420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BE162A9-D704-3789-DF30-706ECC9DA9F6}"/>
              </a:ext>
            </a:extLst>
          </p:cNvPr>
          <p:cNvSpPr txBox="1"/>
          <p:nvPr/>
        </p:nvSpPr>
        <p:spPr>
          <a:xfrm>
            <a:off x="4325675" y="3938114"/>
            <a:ext cx="5525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.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SelectMany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(lambda e: 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e.TruthParticles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("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TruthParticles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"))</a:t>
            </a:r>
            <a:b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</a:b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.Where(lambda 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tp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: (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tp.pt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() / 1000) &gt; 10)</a:t>
            </a:r>
            <a:b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</a:b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.Select(lambda 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tp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: {</a:t>
            </a:r>
            <a:b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</a:b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        '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pt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': 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tp.pt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() / 1000.0,</a:t>
            </a:r>
            <a:b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</a:b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        '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pdgId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': abs(</a:t>
            </a:r>
            <a:r>
              <a:rPr lang="en-US" sz="1800" dirty="0" err="1">
                <a:solidFill>
                  <a:srgbClr val="0070C0"/>
                </a:solidFill>
                <a:effectLst/>
                <a:latin typeface="JetBrains Mono"/>
              </a:rPr>
              <a:t>tp.pdgId</a:t>
            </a: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()),</a:t>
            </a:r>
            <a:b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</a:br>
            <a:r>
              <a:rPr lang="en-US" sz="1800" dirty="0">
                <a:solidFill>
                  <a:srgbClr val="0070C0"/>
                </a:solidFill>
                <a:effectLst/>
                <a:latin typeface="JetBrains Mono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398017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454D-E6EF-A670-F5DD-299528AA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ServiceX Workflow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05C6509-AAC6-D210-E074-CAB0CF92C9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03532" y="2438056"/>
            <a:ext cx="1338211" cy="1338211"/>
          </a:xfr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50F648-94F1-7268-24FE-255D34DE2F69}"/>
              </a:ext>
            </a:extLst>
          </p:cNvPr>
          <p:cNvSpPr txBox="1"/>
          <p:nvPr/>
        </p:nvSpPr>
        <p:spPr>
          <a:xfrm flipH="1">
            <a:off x="5361748" y="1304059"/>
            <a:ext cx="133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Finder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A7B61-4752-485A-D1E6-81347305EFEF}"/>
              </a:ext>
            </a:extLst>
          </p:cNvPr>
          <p:cNvSpPr txBox="1"/>
          <p:nvPr/>
        </p:nvSpPr>
        <p:spPr>
          <a:xfrm flipH="1">
            <a:off x="6902171" y="2922495"/>
            <a:ext cx="15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Transformers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CB91F065-EEE3-C740-11B7-C0AB39709380}"/>
              </a:ext>
            </a:extLst>
          </p:cNvPr>
          <p:cNvCxnSpPr>
            <a:stCxn id="5" idx="0"/>
          </p:cNvCxnSpPr>
          <p:nvPr/>
        </p:nvCxnSpPr>
        <p:spPr>
          <a:xfrm rot="5400000" flipH="1" flipV="1">
            <a:off x="5390878" y="2055152"/>
            <a:ext cx="764665" cy="114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ED45136-7F65-8DDB-A147-1BD04E4A4F1B}"/>
              </a:ext>
            </a:extLst>
          </p:cNvPr>
          <p:cNvCxnSpPr>
            <a:stCxn id="9" idx="1"/>
            <a:endCxn id="11" idx="0"/>
          </p:cNvCxnSpPr>
          <p:nvPr/>
        </p:nvCxnSpPr>
        <p:spPr>
          <a:xfrm>
            <a:off x="6699959" y="1488725"/>
            <a:ext cx="976906" cy="143377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B72CF92-2B44-5B52-02A5-52B06A3CA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684684"/>
              </p:ext>
            </p:extLst>
          </p:nvPr>
        </p:nvGraphicFramePr>
        <p:xfrm>
          <a:off x="7960979" y="661244"/>
          <a:ext cx="4237856" cy="731520"/>
        </p:xfrm>
        <a:graphic>
          <a:graphicData uri="http://schemas.openxmlformats.org/drawingml/2006/table">
            <a:tbl>
              <a:tblPr/>
              <a:tblGrid>
                <a:gridCol w="4237856">
                  <a:extLst>
                    <a:ext uri="{9D8B030D-6E8A-4147-A177-3AD203B41FA5}">
                      <a16:colId xmlns:a16="http://schemas.microsoft.com/office/drawing/2014/main" val="1199796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400" dirty="0">
                          <a:effectLst/>
                        </a:rPr>
                        <a:t>//root://fax.mwt2.org:1094//</a:t>
                      </a:r>
                      <a:r>
                        <a:rPr lang="en-US" sz="1400" dirty="0" err="1">
                          <a:effectLst/>
                        </a:rPr>
                        <a:t>pnfs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uchicago.edu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atlaslocalgroupdisk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rucio</a:t>
                      </a:r>
                      <a:r>
                        <a:rPr lang="en-US" sz="1400" dirty="0">
                          <a:effectLst/>
                        </a:rPr>
                        <a:t>/mc15_13TeV/</a:t>
                      </a:r>
                      <a:r>
                        <a:rPr lang="en-US" sz="1400" dirty="0" err="1">
                          <a:effectLst/>
                        </a:rPr>
                        <a:t>fe</a:t>
                      </a:r>
                      <a:r>
                        <a:rPr lang="en-US" sz="1400" dirty="0">
                          <a:effectLst/>
                        </a:rPr>
                        <a:t>/27/DAOD_STDM3.05630052._000009.pool.root.1</a:t>
                      </a:r>
                    </a:p>
                  </a:txBody>
                  <a:tcPr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044974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33DA6799-9F34-0C49-3941-781642F8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079E162-C28D-FB44-F59F-55EB727D1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87395"/>
              </p:ext>
            </p:extLst>
          </p:nvPr>
        </p:nvGraphicFramePr>
        <p:xfrm>
          <a:off x="7960979" y="1466822"/>
          <a:ext cx="4237856" cy="731520"/>
        </p:xfrm>
        <a:graphic>
          <a:graphicData uri="http://schemas.openxmlformats.org/drawingml/2006/table">
            <a:tbl>
              <a:tblPr/>
              <a:tblGrid>
                <a:gridCol w="4237856">
                  <a:extLst>
                    <a:ext uri="{9D8B030D-6E8A-4147-A177-3AD203B41FA5}">
                      <a16:colId xmlns:a16="http://schemas.microsoft.com/office/drawing/2014/main" val="1199796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 latinLnBrk="1"/>
                      <a:r>
                        <a:rPr lang="en-US" sz="1400" dirty="0">
                          <a:effectLst/>
                        </a:rPr>
                        <a:t>//root://fax.mwt2.org:1094//</a:t>
                      </a:r>
                      <a:r>
                        <a:rPr lang="en-US" sz="1400" dirty="0" err="1">
                          <a:effectLst/>
                        </a:rPr>
                        <a:t>pnfs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uchicago.edu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atlaslocalgroupdisk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rucio</a:t>
                      </a:r>
                      <a:r>
                        <a:rPr lang="en-US" sz="1400" dirty="0">
                          <a:effectLst/>
                        </a:rPr>
                        <a:t>/mc15_13TeV/</a:t>
                      </a:r>
                      <a:r>
                        <a:rPr lang="en-US" sz="1400" dirty="0" err="1">
                          <a:effectLst/>
                        </a:rPr>
                        <a:t>fe</a:t>
                      </a:r>
                      <a:r>
                        <a:rPr lang="en-US" sz="1400" dirty="0">
                          <a:effectLst/>
                        </a:rPr>
                        <a:t>/27/DAOD_STDM3.05630052._000009.pool.root.1</a:t>
                      </a:r>
                    </a:p>
                  </a:txBody>
                  <a:tcPr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044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74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454D-E6EF-A670-F5DD-299528AA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ServiceX Workflow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05C6509-AAC6-D210-E074-CAB0CF92C9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03532" y="2438056"/>
            <a:ext cx="1338211" cy="1338211"/>
          </a:xfr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58A36F-E67E-6094-E14B-A024E9226854}"/>
              </a:ext>
            </a:extLst>
          </p:cNvPr>
          <p:cNvSpPr txBox="1"/>
          <p:nvPr/>
        </p:nvSpPr>
        <p:spPr>
          <a:xfrm flipH="1">
            <a:off x="5361747" y="4540932"/>
            <a:ext cx="133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 Generator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A7B61-4752-485A-D1E6-81347305EFEF}"/>
              </a:ext>
            </a:extLst>
          </p:cNvPr>
          <p:cNvSpPr txBox="1"/>
          <p:nvPr/>
        </p:nvSpPr>
        <p:spPr>
          <a:xfrm flipH="1">
            <a:off x="6902171" y="2922495"/>
            <a:ext cx="15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Transformers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8069EBE5-A6F2-7740-5E6B-7AE90E2CFD5D}"/>
              </a:ext>
            </a:extLst>
          </p:cNvPr>
          <p:cNvCxnSpPr>
            <a:stCxn id="10" idx="1"/>
            <a:endCxn id="11" idx="2"/>
          </p:cNvCxnSpPr>
          <p:nvPr/>
        </p:nvCxnSpPr>
        <p:spPr>
          <a:xfrm flipV="1">
            <a:off x="6699958" y="3291827"/>
            <a:ext cx="976907" cy="157227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0EC2C3-800B-D701-FBAF-BE479D35D36D}"/>
              </a:ext>
            </a:extLst>
          </p:cNvPr>
          <p:cNvSpPr txBox="1"/>
          <p:nvPr/>
        </p:nvSpPr>
        <p:spPr>
          <a:xfrm>
            <a:off x="7935080" y="3477798"/>
            <a:ext cx="3412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Generated code mounted in transformer: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C++ Script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Uproot python</a:t>
            </a:r>
          </a:p>
        </p:txBody>
      </p:sp>
    </p:spTree>
    <p:extLst>
      <p:ext uri="{BB962C8B-B14F-4D97-AF65-F5344CB8AC3E}">
        <p14:creationId xmlns:p14="http://schemas.microsoft.com/office/powerpoint/2010/main" val="165240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454D-E6EF-A670-F5DD-299528AA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ServiceX Workflow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05C6509-AAC6-D210-E074-CAB0CF92C9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03532" y="2438056"/>
            <a:ext cx="1338211" cy="1338211"/>
          </a:xfr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1BB33-665A-2E3F-9D5A-1C4191B5967D}"/>
              </a:ext>
            </a:extLst>
          </p:cNvPr>
          <p:cNvSpPr txBox="1"/>
          <p:nvPr/>
        </p:nvSpPr>
        <p:spPr>
          <a:xfrm flipH="1">
            <a:off x="9047375" y="2783995"/>
            <a:ext cx="262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Ready Columnar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A7B61-4752-485A-D1E6-81347305EFEF}"/>
              </a:ext>
            </a:extLst>
          </p:cNvPr>
          <p:cNvSpPr txBox="1"/>
          <p:nvPr/>
        </p:nvSpPr>
        <p:spPr>
          <a:xfrm flipH="1">
            <a:off x="6902171" y="2922495"/>
            <a:ext cx="15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Transformers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ADBAEB-649A-AD49-960B-F78D559DCD4E}"/>
              </a:ext>
            </a:extLst>
          </p:cNvPr>
          <p:cNvCxnSpPr>
            <a:stCxn id="11" idx="1"/>
            <a:endCxn id="8" idx="3"/>
          </p:cNvCxnSpPr>
          <p:nvPr/>
        </p:nvCxnSpPr>
        <p:spPr>
          <a:xfrm>
            <a:off x="8451559" y="3107161"/>
            <a:ext cx="5958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WS Simple Icons Explained: The Storage Set | Gliffy by Perforce">
            <a:extLst>
              <a:ext uri="{FF2B5EF4-FFF2-40B4-BE49-F238E27FC236}">
                <a16:creationId xmlns:a16="http://schemas.microsoft.com/office/drawing/2014/main" id="{06B86436-43C1-662B-F15C-7071CFEC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3543300"/>
            <a:ext cx="1285732" cy="13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ABA52C-BE02-CC8C-9CF0-0BAE37403573}"/>
              </a:ext>
            </a:extLst>
          </p:cNvPr>
          <p:cNvSpPr txBox="1"/>
          <p:nvPr/>
        </p:nvSpPr>
        <p:spPr>
          <a:xfrm>
            <a:off x="6902171" y="4235180"/>
            <a:ext cx="220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Flat root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Parquet files</a:t>
            </a:r>
          </a:p>
        </p:txBody>
      </p:sp>
    </p:spTree>
    <p:extLst>
      <p:ext uri="{BB962C8B-B14F-4D97-AF65-F5344CB8AC3E}">
        <p14:creationId xmlns:p14="http://schemas.microsoft.com/office/powerpoint/2010/main" val="13690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454D-E6EF-A670-F5DD-299528AA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ServiceX Workflow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05C6509-AAC6-D210-E074-CAB0CF92C9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103532" y="2438056"/>
            <a:ext cx="1338211" cy="1338211"/>
          </a:xfr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C25CF-E8A0-8F8B-97C1-9B29C61F5421}"/>
              </a:ext>
            </a:extLst>
          </p:cNvPr>
          <p:cNvSpPr txBox="1"/>
          <p:nvPr/>
        </p:nvSpPr>
        <p:spPr>
          <a:xfrm flipH="1">
            <a:off x="905528" y="1673391"/>
            <a:ext cx="28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Dataset Identifier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84111-C4B4-4BAB-E7C3-1587E3E72BFB}"/>
              </a:ext>
            </a:extLst>
          </p:cNvPr>
          <p:cNvSpPr txBox="1"/>
          <p:nvPr/>
        </p:nvSpPr>
        <p:spPr>
          <a:xfrm flipH="1">
            <a:off x="905528" y="4815277"/>
            <a:ext cx="28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Query Specification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1BB33-665A-2E3F-9D5A-1C4191B5967D}"/>
              </a:ext>
            </a:extLst>
          </p:cNvPr>
          <p:cNvSpPr txBox="1"/>
          <p:nvPr/>
        </p:nvSpPr>
        <p:spPr>
          <a:xfrm flipH="1">
            <a:off x="9047375" y="2826329"/>
            <a:ext cx="262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Ready Columnar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0F648-94F1-7268-24FE-255D34DE2F69}"/>
              </a:ext>
            </a:extLst>
          </p:cNvPr>
          <p:cNvSpPr txBox="1"/>
          <p:nvPr/>
        </p:nvSpPr>
        <p:spPr>
          <a:xfrm flipH="1">
            <a:off x="5361748" y="1304059"/>
            <a:ext cx="133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Finder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8A36F-E67E-6094-E14B-A024E9226854}"/>
              </a:ext>
            </a:extLst>
          </p:cNvPr>
          <p:cNvSpPr txBox="1"/>
          <p:nvPr/>
        </p:nvSpPr>
        <p:spPr>
          <a:xfrm flipH="1">
            <a:off x="5361747" y="4540932"/>
            <a:ext cx="133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 Generator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A7B61-4752-485A-D1E6-81347305EFEF}"/>
              </a:ext>
            </a:extLst>
          </p:cNvPr>
          <p:cNvSpPr txBox="1"/>
          <p:nvPr/>
        </p:nvSpPr>
        <p:spPr>
          <a:xfrm flipH="1">
            <a:off x="6902171" y="2922495"/>
            <a:ext cx="15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Transformers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56A841B1-A1DB-BC7C-DEA5-4DA9A9CE97F9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3383795" y="988259"/>
            <a:ext cx="665272" cy="277420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A223562-4BF3-FAD7-1C78-A915E145D4A6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3045123" y="2756869"/>
            <a:ext cx="1342617" cy="277420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D05DAB-8FBC-9C79-7C12-9CFEF028F333}"/>
              </a:ext>
            </a:extLst>
          </p:cNvPr>
          <p:cNvCxnSpPr/>
          <p:nvPr/>
        </p:nvCxnSpPr>
        <p:spPr>
          <a:xfrm flipV="1">
            <a:off x="5524500" y="1673391"/>
            <a:ext cx="0" cy="764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9DF18777-D970-9D0E-9428-7F896F7992FE}"/>
              </a:ext>
            </a:extLst>
          </p:cNvPr>
          <p:cNvCxnSpPr>
            <a:stCxn id="9" idx="1"/>
            <a:endCxn id="11" idx="0"/>
          </p:cNvCxnSpPr>
          <p:nvPr/>
        </p:nvCxnSpPr>
        <p:spPr>
          <a:xfrm>
            <a:off x="6699959" y="1488725"/>
            <a:ext cx="976906" cy="143377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405D02-890E-B9C8-B4F2-9846470E9669}"/>
              </a:ext>
            </a:extLst>
          </p:cNvPr>
          <p:cNvCxnSpPr/>
          <p:nvPr/>
        </p:nvCxnSpPr>
        <p:spPr>
          <a:xfrm>
            <a:off x="5813084" y="3776267"/>
            <a:ext cx="0" cy="764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01CE8B2-C61D-4B5D-1AAC-C0A206A93AEE}"/>
              </a:ext>
            </a:extLst>
          </p:cNvPr>
          <p:cNvCxnSpPr>
            <a:stCxn id="10" idx="1"/>
            <a:endCxn id="11" idx="2"/>
          </p:cNvCxnSpPr>
          <p:nvPr/>
        </p:nvCxnSpPr>
        <p:spPr>
          <a:xfrm flipV="1">
            <a:off x="6699958" y="3291827"/>
            <a:ext cx="976907" cy="157227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361513-0B5C-6140-2344-154770D5BA8C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8451559" y="3107161"/>
            <a:ext cx="5958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887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ILtemplates">
  <a:themeElements>
    <a:clrScheme name="Custom 3">
      <a:dk1>
        <a:srgbClr val="131F33"/>
      </a:dk1>
      <a:lt1>
        <a:srgbClr val="FFFFFF"/>
      </a:lt1>
      <a:dk2>
        <a:srgbClr val="FA6300"/>
      </a:dk2>
      <a:lt2>
        <a:srgbClr val="FAFAFA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666666"/>
      </a:hlink>
      <a:folHlink>
        <a:srgbClr val="AAAAAA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EP2023" id="{9E161A2C-457B-CB41-B772-1D32AD241C55}" vid="{FA93AE0E-FC75-E249-8672-56D710581E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10415</TotalTime>
  <Words>780</Words>
  <Application>Microsoft Macintosh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AMERICAN TYPEWRITER CONDENSED L</vt:lpstr>
      <vt:lpstr>Arial</vt:lpstr>
      <vt:lpstr>Calibri</vt:lpstr>
      <vt:lpstr>Georgia</vt:lpstr>
      <vt:lpstr>JetBrains Mono</vt:lpstr>
      <vt:lpstr>Trebuchet MS</vt:lpstr>
      <vt:lpstr>ThemeILtemplates</vt:lpstr>
      <vt:lpstr>Extracting Columnar Event Data From Experiment Specific Data Formats At Scale</vt:lpstr>
      <vt:lpstr>ServiceX</vt:lpstr>
      <vt:lpstr>ServiceX Workflow</vt:lpstr>
      <vt:lpstr>ServiceX Workflow</vt:lpstr>
      <vt:lpstr>ServiceX Workflow</vt:lpstr>
      <vt:lpstr>ServiceX Workflow</vt:lpstr>
      <vt:lpstr>ServiceX Workflow</vt:lpstr>
      <vt:lpstr>ServiceX Workflow</vt:lpstr>
      <vt:lpstr>ServiceX Workflow</vt:lpstr>
      <vt:lpstr>What’s new since we last met?</vt:lpstr>
      <vt:lpstr>Overview of Changes</vt:lpstr>
      <vt:lpstr>Pure Science Transformers</vt:lpstr>
      <vt:lpstr>Science Images</vt:lpstr>
      <vt:lpstr>Multiple Code Generators</vt:lpstr>
      <vt:lpstr>CERN JWT</vt:lpstr>
      <vt:lpstr>Centralized Logging</vt:lpstr>
      <vt:lpstr>Performance/Reliability Improvements</vt:lpstr>
      <vt:lpstr>Some Metrics</vt:lpstr>
      <vt:lpstr>Gratitude</vt:lpstr>
      <vt:lpstr>Find Out More….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megan.janeski@gmail.com</dc:creator>
  <cp:lastModifiedBy>Galewsky, Benjamin</cp:lastModifiedBy>
  <cp:revision>26</cp:revision>
  <dcterms:created xsi:type="dcterms:W3CDTF">2021-02-03T20:14:43Z</dcterms:created>
  <dcterms:modified xsi:type="dcterms:W3CDTF">2023-05-11T00:11:29Z</dcterms:modified>
</cp:coreProperties>
</file>