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54" r:id="rId1"/>
  </p:sldMasterIdLst>
  <p:notesMasterIdLst>
    <p:notesMasterId r:id="rId16"/>
  </p:notesMasterIdLst>
  <p:handoutMasterIdLst>
    <p:handoutMasterId r:id="rId17"/>
  </p:handoutMasterIdLst>
  <p:sldIdLst>
    <p:sldId id="256" r:id="rId2"/>
    <p:sldId id="257" r:id="rId3"/>
    <p:sldId id="259" r:id="rId4"/>
    <p:sldId id="260" r:id="rId5"/>
    <p:sldId id="265" r:id="rId6"/>
    <p:sldId id="261" r:id="rId7"/>
    <p:sldId id="262" r:id="rId8"/>
    <p:sldId id="263" r:id="rId9"/>
    <p:sldId id="264" r:id="rId10"/>
    <p:sldId id="266" r:id="rId11"/>
    <p:sldId id="267" r:id="rId12"/>
    <p:sldId id="268" r:id="rId13"/>
    <p:sldId id="270" r:id="rId14"/>
    <p:sldId id="258" r:id="rId15"/>
  </p:sldIdLst>
  <p:sldSz cx="12192000" cy="6858000"/>
  <p:notesSz cx="9874250"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起始" id="{56D8AF2D-0C39-45C1-9B8B-6C6DE57A1842}">
          <p14:sldIdLst>
            <p14:sldId id="256"/>
            <p14:sldId id="257"/>
            <p14:sldId id="259"/>
            <p14:sldId id="260"/>
            <p14:sldId id="265"/>
            <p14:sldId id="261"/>
            <p14:sldId id="262"/>
            <p14:sldId id="263"/>
            <p14:sldId id="264"/>
            <p14:sldId id="266"/>
            <p14:sldId id="267"/>
            <p14:sldId id="268"/>
            <p14:sldId id="270"/>
            <p14:sldId id="258"/>
          </p14:sldIdLst>
        </p14:section>
      </p14:sectionLst>
    </p:ext>
    <p:ext uri="{EFAFB233-063F-42B5-8137-9DF3F51BA10A}">
      <p15:sldGuideLst xmlns:p15="http://schemas.microsoft.com/office/powerpoint/2012/main">
        <p15:guide id="1" orient="horz" pos="2184" userDrawn="1">
          <p15:clr>
            <a:srgbClr val="A4A3A4"/>
          </p15:clr>
        </p15:guide>
        <p15:guide id="2" pos="3967" userDrawn="1">
          <p15:clr>
            <a:srgbClr val="A4A3A4"/>
          </p15:clr>
        </p15:guide>
      </p15:sldGuideLst>
    </p:ext>
    <p:ext uri="{2D200454-40CA-4A62-9FC3-DE9A4176ACB9}">
      <p15:notesGuideLst xmlns:p15="http://schemas.microsoft.com/office/powerpoint/2012/main">
        <p15:guide id="1" orient="horz" pos="2164">
          <p15:clr>
            <a:srgbClr val="A4A3A4"/>
          </p15:clr>
        </p15:guide>
        <p15:guide id="2" pos="3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CDE"/>
    <a:srgbClr val="FFC7CA"/>
    <a:srgbClr val="A6A3EE"/>
    <a:srgbClr val="FFCACB"/>
    <a:srgbClr val="A8A1F4"/>
    <a:srgbClr val="0000FF"/>
    <a:srgbClr val="00602B"/>
    <a:srgbClr val="E7F6EF"/>
    <a:srgbClr val="00CC99"/>
    <a:srgbClr val="2C70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23" autoAdjust="0"/>
    <p:restoredTop sz="81150" autoAdjust="0"/>
  </p:normalViewPr>
  <p:slideViewPr>
    <p:cSldViewPr snapToGrid="0">
      <p:cViewPr varScale="1">
        <p:scale>
          <a:sx n="88" d="100"/>
          <a:sy n="88" d="100"/>
        </p:scale>
        <p:origin x="1206" y="78"/>
      </p:cViewPr>
      <p:guideLst>
        <p:guide orient="horz" pos="2184"/>
        <p:guide pos="396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5982"/>
    </p:cViewPr>
  </p:sorterViewPr>
  <p:notesViewPr>
    <p:cSldViewPr snapToGrid="0">
      <p:cViewPr>
        <p:scale>
          <a:sx n="100" d="100"/>
          <a:sy n="100" d="100"/>
        </p:scale>
        <p:origin x="-498" y="-66"/>
      </p:cViewPr>
      <p:guideLst>
        <p:guide orient="horz" pos="2164"/>
        <p:guide pos="321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4237038" cy="366713"/>
          </a:xfrm>
          <a:prstGeom prst="rect">
            <a:avLst/>
          </a:prstGeom>
          <a:noFill/>
          <a:ln w="38100">
            <a:noFill/>
            <a:miter lim="800000"/>
          </a:ln>
          <a:effectLst/>
        </p:spPr>
        <p:txBody>
          <a:bodyPr vert="horz" wrap="none" lIns="91376" tIns="45688" rIns="91376" bIns="45688" numCol="1" anchor="ctr" anchorCtr="0" compatLnSpc="1"/>
          <a:lstStyle>
            <a:lvl1pPr algn="l">
              <a:defRPr sz="1200">
                <a:latin typeface="Times New Roman" panose="02020503050405090304" pitchFamily="18" charset="0"/>
                <a:ea typeface="宋体" panose="02010600030101010101" pitchFamily="2" charset="-122"/>
                <a:cs typeface="+mn-cs"/>
              </a:defRPr>
            </a:lvl1pPr>
          </a:lstStyle>
          <a:p>
            <a:pPr>
              <a:defRPr/>
            </a:pPr>
            <a:endParaRPr lang="zh-CN" altLang="en-US"/>
          </a:p>
        </p:txBody>
      </p:sp>
      <p:sp>
        <p:nvSpPr>
          <p:cNvPr id="71683" name="Rectangle 3"/>
          <p:cNvSpPr>
            <a:spLocks noGrp="1" noChangeArrowheads="1"/>
          </p:cNvSpPr>
          <p:nvPr>
            <p:ph type="dt" sz="quarter" idx="1"/>
          </p:nvPr>
        </p:nvSpPr>
        <p:spPr bwMode="auto">
          <a:xfrm>
            <a:off x="5576888" y="0"/>
            <a:ext cx="4348162" cy="366713"/>
          </a:xfrm>
          <a:prstGeom prst="rect">
            <a:avLst/>
          </a:prstGeom>
          <a:noFill/>
          <a:ln w="38100">
            <a:noFill/>
            <a:miter lim="800000"/>
          </a:ln>
          <a:effectLst/>
        </p:spPr>
        <p:txBody>
          <a:bodyPr vert="horz" wrap="none" lIns="91376" tIns="45688" rIns="91376" bIns="45688" numCol="1" anchor="ctr" anchorCtr="0" compatLnSpc="1"/>
          <a:lstStyle>
            <a:lvl1pPr algn="r">
              <a:defRPr sz="1200">
                <a:latin typeface="Times New Roman" panose="02020503050405090304" pitchFamily="18" charset="0"/>
                <a:ea typeface="宋体" panose="02010600030101010101" pitchFamily="2" charset="-122"/>
                <a:cs typeface="+mn-cs"/>
              </a:defRPr>
            </a:lvl1pPr>
          </a:lstStyle>
          <a:p>
            <a:pPr>
              <a:defRPr/>
            </a:pPr>
            <a:endParaRPr lang="en-US" altLang="zh-CN"/>
          </a:p>
        </p:txBody>
      </p:sp>
      <p:sp>
        <p:nvSpPr>
          <p:cNvPr id="71684" name="Rectangle 4"/>
          <p:cNvSpPr>
            <a:spLocks noGrp="1" noChangeArrowheads="1"/>
          </p:cNvSpPr>
          <p:nvPr>
            <p:ph type="ftr" sz="quarter" idx="2"/>
          </p:nvPr>
        </p:nvSpPr>
        <p:spPr bwMode="auto">
          <a:xfrm>
            <a:off x="0" y="6478588"/>
            <a:ext cx="4237038" cy="314325"/>
          </a:xfrm>
          <a:prstGeom prst="rect">
            <a:avLst/>
          </a:prstGeom>
          <a:noFill/>
          <a:ln w="38100">
            <a:noFill/>
            <a:miter lim="800000"/>
          </a:ln>
          <a:effectLst/>
        </p:spPr>
        <p:txBody>
          <a:bodyPr vert="horz" wrap="none" lIns="91376" tIns="45688" rIns="91376" bIns="45688" numCol="1" anchor="b" anchorCtr="0" compatLnSpc="1"/>
          <a:lstStyle>
            <a:lvl1pPr algn="l">
              <a:defRPr sz="1200">
                <a:latin typeface="Times New Roman" panose="02020503050405090304" pitchFamily="18" charset="0"/>
                <a:ea typeface="宋体" panose="02010600030101010101" pitchFamily="2" charset="-122"/>
                <a:cs typeface="+mn-cs"/>
              </a:defRPr>
            </a:lvl1pPr>
          </a:lstStyle>
          <a:p>
            <a:pPr>
              <a:defRPr/>
            </a:pPr>
            <a:endParaRPr lang="en-US" altLang="zh-CN"/>
          </a:p>
        </p:txBody>
      </p:sp>
      <p:sp>
        <p:nvSpPr>
          <p:cNvPr id="71685" name="Rectangle 5"/>
          <p:cNvSpPr>
            <a:spLocks noGrp="1" noChangeArrowheads="1"/>
          </p:cNvSpPr>
          <p:nvPr>
            <p:ph type="sldNum" sz="quarter" idx="3"/>
          </p:nvPr>
        </p:nvSpPr>
        <p:spPr bwMode="auto">
          <a:xfrm>
            <a:off x="5576888" y="6478588"/>
            <a:ext cx="4348162" cy="314325"/>
          </a:xfrm>
          <a:prstGeom prst="rect">
            <a:avLst/>
          </a:prstGeom>
          <a:noFill/>
          <a:ln w="38100">
            <a:noFill/>
            <a:miter lim="800000"/>
          </a:ln>
          <a:effectLst/>
        </p:spPr>
        <p:txBody>
          <a:bodyPr vert="horz" wrap="none" lIns="91376" tIns="45688" rIns="91376" bIns="45688" numCol="1" anchor="b" anchorCtr="0" compatLnSpc="1"/>
          <a:lstStyle>
            <a:lvl1pPr algn="r">
              <a:defRPr sz="1200">
                <a:latin typeface="Times New Roman" panose="02020503050405090304" pitchFamily="18" charset="0"/>
                <a:ea typeface="宋体" panose="02010600030101010101" pitchFamily="2" charset="-122"/>
              </a:defRPr>
            </a:lvl1pPr>
          </a:lstStyle>
          <a:p>
            <a:pPr>
              <a:defRPr/>
            </a:pPr>
            <a:fld id="{176E001F-3C0B-437C-A396-6235A668FF80}" type="slidenum">
              <a:rPr lang="zh-CN" altLang="en-US"/>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278313" cy="339725"/>
          </a:xfrm>
          <a:prstGeom prst="rect">
            <a:avLst/>
          </a:prstGeom>
          <a:noFill/>
          <a:ln w="9525">
            <a:noFill/>
            <a:miter lim="800000"/>
          </a:ln>
          <a:effectLst/>
        </p:spPr>
        <p:txBody>
          <a:bodyPr vert="horz" wrap="square" lIns="91376" tIns="45688" rIns="91376" bIns="45688" numCol="1" anchor="t" anchorCtr="0" compatLnSpc="1"/>
          <a:lstStyle>
            <a:lvl1pPr algn="l">
              <a:defRPr sz="1200">
                <a:latin typeface="Times New Roman" panose="02020503050405090304" pitchFamily="18" charset="0"/>
                <a:ea typeface="宋体" panose="02010600030101010101" pitchFamily="2" charset="-122"/>
                <a:cs typeface="+mn-cs"/>
              </a:defRPr>
            </a:lvl1pPr>
          </a:lstStyle>
          <a:p>
            <a:pPr>
              <a:defRPr/>
            </a:pPr>
            <a:endParaRPr lang="zh-CN" altLang="en-US"/>
          </a:p>
        </p:txBody>
      </p:sp>
      <p:sp>
        <p:nvSpPr>
          <p:cNvPr id="3075" name="Rectangle 3"/>
          <p:cNvSpPr>
            <a:spLocks noGrp="1" noChangeArrowheads="1"/>
          </p:cNvSpPr>
          <p:nvPr>
            <p:ph type="dt" idx="1"/>
          </p:nvPr>
        </p:nvSpPr>
        <p:spPr bwMode="auto">
          <a:xfrm>
            <a:off x="5595938" y="0"/>
            <a:ext cx="4278312" cy="339725"/>
          </a:xfrm>
          <a:prstGeom prst="rect">
            <a:avLst/>
          </a:prstGeom>
          <a:noFill/>
          <a:ln w="9525">
            <a:noFill/>
            <a:miter lim="800000"/>
          </a:ln>
          <a:effectLst/>
        </p:spPr>
        <p:txBody>
          <a:bodyPr vert="horz" wrap="square" lIns="91376" tIns="45688" rIns="91376" bIns="45688" numCol="1" anchor="t" anchorCtr="0" compatLnSpc="1"/>
          <a:lstStyle>
            <a:lvl1pPr algn="r">
              <a:defRPr sz="1200">
                <a:latin typeface="Times New Roman" panose="02020503050405090304" pitchFamily="18" charset="0"/>
                <a:ea typeface="宋体" panose="02010600030101010101" pitchFamily="2" charset="-122"/>
                <a:cs typeface="+mn-cs"/>
              </a:defRPr>
            </a:lvl1pPr>
          </a:lstStyle>
          <a:p>
            <a:pPr>
              <a:defRPr/>
            </a:pPr>
            <a:endParaRPr lang="en-US" altLang="zh-CN"/>
          </a:p>
        </p:txBody>
      </p:sp>
      <p:sp>
        <p:nvSpPr>
          <p:cNvPr id="16388" name="Rectangle 4"/>
          <p:cNvSpPr>
            <a:spLocks noGrp="1" noRot="1" noChangeAspect="1" noChangeArrowheads="1" noTextEdit="1"/>
          </p:cNvSpPr>
          <p:nvPr>
            <p:ph type="sldImg" idx="2"/>
          </p:nvPr>
        </p:nvSpPr>
        <p:spPr bwMode="auto">
          <a:xfrm>
            <a:off x="2673350" y="511175"/>
            <a:ext cx="4527550" cy="2547938"/>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1317625" y="3228975"/>
            <a:ext cx="7239000" cy="3057525"/>
          </a:xfrm>
          <a:prstGeom prst="rect">
            <a:avLst/>
          </a:prstGeom>
          <a:noFill/>
          <a:ln w="9525">
            <a:noFill/>
            <a:miter lim="800000"/>
          </a:ln>
          <a:effectLst/>
        </p:spPr>
        <p:txBody>
          <a:bodyPr vert="horz" wrap="square" lIns="91376" tIns="45688" rIns="91376" bIns="45688" numCol="1" anchor="t" anchorCtr="0" compatLnSpc="1"/>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3078" name="Rectangle 6"/>
          <p:cNvSpPr>
            <a:spLocks noGrp="1" noChangeArrowheads="1"/>
          </p:cNvSpPr>
          <p:nvPr>
            <p:ph type="ftr" sz="quarter" idx="4"/>
          </p:nvPr>
        </p:nvSpPr>
        <p:spPr bwMode="auto">
          <a:xfrm>
            <a:off x="0" y="6457950"/>
            <a:ext cx="4278313" cy="339725"/>
          </a:xfrm>
          <a:prstGeom prst="rect">
            <a:avLst/>
          </a:prstGeom>
          <a:noFill/>
          <a:ln w="9525">
            <a:noFill/>
            <a:miter lim="800000"/>
          </a:ln>
          <a:effectLst/>
        </p:spPr>
        <p:txBody>
          <a:bodyPr vert="horz" wrap="square" lIns="91376" tIns="45688" rIns="91376" bIns="45688" numCol="1" anchor="b" anchorCtr="0" compatLnSpc="1"/>
          <a:lstStyle>
            <a:lvl1pPr algn="l">
              <a:defRPr sz="1200">
                <a:latin typeface="Times New Roman" panose="02020503050405090304" pitchFamily="18" charset="0"/>
                <a:ea typeface="宋体" panose="02010600030101010101" pitchFamily="2" charset="-122"/>
                <a:cs typeface="+mn-cs"/>
              </a:defRPr>
            </a:lvl1pPr>
          </a:lstStyle>
          <a:p>
            <a:pPr>
              <a:defRPr/>
            </a:pPr>
            <a:endParaRPr lang="en-US" altLang="zh-CN"/>
          </a:p>
        </p:txBody>
      </p:sp>
      <p:sp>
        <p:nvSpPr>
          <p:cNvPr id="3079" name="Rectangle 7"/>
          <p:cNvSpPr>
            <a:spLocks noGrp="1" noChangeArrowheads="1"/>
          </p:cNvSpPr>
          <p:nvPr>
            <p:ph type="sldNum" sz="quarter" idx="5"/>
          </p:nvPr>
        </p:nvSpPr>
        <p:spPr bwMode="auto">
          <a:xfrm>
            <a:off x="5595938" y="6457950"/>
            <a:ext cx="4278312" cy="339725"/>
          </a:xfrm>
          <a:prstGeom prst="rect">
            <a:avLst/>
          </a:prstGeom>
          <a:noFill/>
          <a:ln w="9525">
            <a:noFill/>
            <a:miter lim="800000"/>
          </a:ln>
          <a:effectLst/>
        </p:spPr>
        <p:txBody>
          <a:bodyPr vert="horz" wrap="square" lIns="91376" tIns="45688" rIns="91376" bIns="45688" numCol="1" anchor="b" anchorCtr="0" compatLnSpc="1"/>
          <a:lstStyle>
            <a:lvl1pPr algn="r">
              <a:defRPr sz="1200">
                <a:latin typeface="Times New Roman" panose="02020503050405090304" pitchFamily="18" charset="0"/>
                <a:ea typeface="宋体" panose="02010600030101010101" pitchFamily="2" charset="-122"/>
              </a:defRPr>
            </a:lvl1pPr>
          </a:lstStyle>
          <a:p>
            <a:pPr>
              <a:defRPr/>
            </a:pPr>
            <a:fld id="{F53D7B09-8192-44EA-881D-14B2114AB280}"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90204" pitchFamily="34" charset="0"/>
        <a:ea typeface="宋体" charset="0"/>
        <a:cs typeface="宋体" charset="0"/>
      </a:defRPr>
    </a:lvl1pPr>
    <a:lvl2pPr marL="381000" indent="-92075" algn="l" rtl="0" eaLnBrk="0" fontAlgn="base" hangingPunct="0">
      <a:spcBef>
        <a:spcPct val="30000"/>
      </a:spcBef>
      <a:spcAft>
        <a:spcPct val="0"/>
      </a:spcAft>
      <a:buChar char="•"/>
      <a:defRPr kumimoji="1" sz="1200" kern="1200">
        <a:solidFill>
          <a:schemeClr val="tx1"/>
        </a:solidFill>
        <a:latin typeface="Arial" panose="020B0604020202090204" pitchFamily="34" charset="0"/>
        <a:ea typeface="宋体" charset="0"/>
        <a:cs typeface="+mn-cs"/>
      </a:defRPr>
    </a:lvl2pPr>
    <a:lvl3pPr marL="669925" indent="-98425" algn="l" rtl="0" eaLnBrk="0" fontAlgn="base" hangingPunct="0">
      <a:spcBef>
        <a:spcPct val="30000"/>
      </a:spcBef>
      <a:spcAft>
        <a:spcPct val="0"/>
      </a:spcAft>
      <a:buChar char="•"/>
      <a:defRPr kumimoji="1" sz="1200" kern="1200">
        <a:solidFill>
          <a:schemeClr val="tx1"/>
        </a:solidFill>
        <a:latin typeface="Arial" panose="020B0604020202090204" pitchFamily="34" charset="0"/>
        <a:ea typeface="宋体" charset="0"/>
        <a:cs typeface="+mn-cs"/>
      </a:defRPr>
    </a:lvl3pPr>
    <a:lvl4pPr marL="952500" indent="-92075" algn="l" rtl="0" eaLnBrk="0" fontAlgn="base" hangingPunct="0">
      <a:spcBef>
        <a:spcPct val="30000"/>
      </a:spcBef>
      <a:spcAft>
        <a:spcPct val="0"/>
      </a:spcAft>
      <a:buChar char="•"/>
      <a:defRPr kumimoji="1" sz="1200" kern="1200">
        <a:solidFill>
          <a:schemeClr val="tx1"/>
        </a:solidFill>
        <a:latin typeface="Arial" panose="020B0604020202090204" pitchFamily="34" charset="0"/>
        <a:ea typeface="宋体" charset="0"/>
        <a:cs typeface="+mn-cs"/>
      </a:defRPr>
    </a:lvl4pPr>
    <a:lvl5pPr marL="1241425" indent="-98425" algn="l" rtl="0" eaLnBrk="0" fontAlgn="base" hangingPunct="0">
      <a:spcBef>
        <a:spcPct val="30000"/>
      </a:spcBef>
      <a:spcAft>
        <a:spcPct val="0"/>
      </a:spcAft>
      <a:buChar char="•"/>
      <a:defRPr kumimoji="1" sz="1200" kern="1200">
        <a:solidFill>
          <a:schemeClr val="tx1"/>
        </a:solidFill>
        <a:latin typeface="Arial" panose="020B0604020202090204" pitchFamily="34" charset="0"/>
        <a:ea typeface="宋体"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53D7B09-8192-44EA-881D-14B2114AB280}" type="slidenum">
              <a:rPr lang="zh-CN" altLang="en-US" smtClean="0"/>
              <a:t>7</a:t>
            </a:fld>
            <a:endParaRPr lang="en-US" altLang="zh-CN"/>
          </a:p>
        </p:txBody>
      </p:sp>
    </p:spTree>
    <p:extLst>
      <p:ext uri="{BB962C8B-B14F-4D97-AF65-F5344CB8AC3E}">
        <p14:creationId xmlns:p14="http://schemas.microsoft.com/office/powerpoint/2010/main" val="3302718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356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8772E7C7-A7D2-4761-B106-1689E1D1EE66}" type="slidenum">
              <a:rPr lang="zh-CN" altLang="en-US" smtClean="0"/>
              <a:t>‹#›</a:t>
            </a:fld>
            <a:endParaRPr lang="en-US" altLang="zh-CN"/>
          </a:p>
        </p:txBody>
      </p:sp>
    </p:spTree>
    <p:extLst>
      <p:ext uri="{BB962C8B-B14F-4D97-AF65-F5344CB8AC3E}">
        <p14:creationId xmlns:p14="http://schemas.microsoft.com/office/powerpoint/2010/main" val="194682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FED418A-7734-444A-88B1-9238DC02EC62}" type="slidenum">
              <a:rPr lang="zh-CN" altLang="en-US" smtClean="0"/>
              <a:t>‹#›</a:t>
            </a:fld>
            <a:endParaRPr lang="en-US" altLang="zh-CN" dirty="0"/>
          </a:p>
        </p:txBody>
      </p:sp>
      <p:grpSp>
        <p:nvGrpSpPr>
          <p:cNvPr id="7" name="Group 12">
            <a:extLst>
              <a:ext uri="{FF2B5EF4-FFF2-40B4-BE49-F238E27FC236}">
                <a16:creationId xmlns:a16="http://schemas.microsoft.com/office/drawing/2014/main" id="{E2B88DBA-5099-4D0F-8C9E-C88806460A70}"/>
              </a:ext>
            </a:extLst>
          </p:cNvPr>
          <p:cNvGrpSpPr/>
          <p:nvPr userDrawn="1"/>
        </p:nvGrpSpPr>
        <p:grpSpPr bwMode="auto">
          <a:xfrm>
            <a:off x="0" y="6273220"/>
            <a:ext cx="12192000" cy="0"/>
            <a:chOff x="0" y="3976"/>
            <a:chExt cx="5760" cy="1"/>
          </a:xfrm>
        </p:grpSpPr>
        <p:sp>
          <p:nvSpPr>
            <p:cNvPr id="8" name="Line 13">
              <a:extLst>
                <a:ext uri="{FF2B5EF4-FFF2-40B4-BE49-F238E27FC236}">
                  <a16:creationId xmlns:a16="http://schemas.microsoft.com/office/drawing/2014/main" id="{AB12B7F8-8289-4AA1-87E7-8980604AF42D}"/>
                </a:ext>
              </a:extLst>
            </p:cNvPr>
            <p:cNvSpPr>
              <a:spLocks noChangeShapeType="1"/>
            </p:cNvSpPr>
            <p:nvPr userDrawn="1"/>
          </p:nvSpPr>
          <p:spPr bwMode="auto">
            <a:xfrm>
              <a:off x="0" y="3977"/>
              <a:ext cx="1435" cy="0"/>
            </a:xfrm>
            <a:prstGeom prst="line">
              <a:avLst/>
            </a:prstGeom>
            <a:noFill/>
            <a:ln w="88900">
              <a:solidFill>
                <a:srgbClr val="3366CC"/>
              </a:solidFill>
              <a:rou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sp>
          <p:nvSpPr>
            <p:cNvPr id="9" name="Line 15">
              <a:extLst>
                <a:ext uri="{FF2B5EF4-FFF2-40B4-BE49-F238E27FC236}">
                  <a16:creationId xmlns:a16="http://schemas.microsoft.com/office/drawing/2014/main" id="{AEDF0D4C-8413-4ED5-9C91-84251FFCC583}"/>
                </a:ext>
              </a:extLst>
            </p:cNvPr>
            <p:cNvSpPr>
              <a:spLocks noChangeShapeType="1"/>
            </p:cNvSpPr>
            <p:nvPr userDrawn="1"/>
          </p:nvSpPr>
          <p:spPr bwMode="auto">
            <a:xfrm flipV="1">
              <a:off x="0" y="3976"/>
              <a:ext cx="5760" cy="0"/>
            </a:xfrm>
            <a:prstGeom prst="line">
              <a:avLst/>
            </a:prstGeom>
            <a:noFill/>
            <a:ln w="88900">
              <a:solidFill>
                <a:srgbClr val="FF9900"/>
              </a:solidFill>
              <a:round/>
            </a:ln>
            <a:extLst>
              <a:ext uri="{909E8E84-426E-40DD-AFC4-6F175D3DCCD1}">
                <a14:hiddenFill xmlns:a14="http://schemas.microsoft.com/office/drawing/2010/main">
                  <a:noFill/>
                </a14:hiddenFill>
              </a:ext>
            </a:extLst>
          </p:spPr>
          <p:txBody>
            <a:bodyPr lIns="90000" tIns="46800" rIns="90000" bIns="46800" anchor="ctr"/>
            <a:lstStyle/>
            <a:p>
              <a:endParaRPr lang="zh-CN" altLang="en-US"/>
            </a:p>
          </p:txBody>
        </p:sp>
      </p:grpSp>
    </p:spTree>
    <p:extLst>
      <p:ext uri="{BB962C8B-B14F-4D97-AF65-F5344CB8AC3E}">
        <p14:creationId xmlns:p14="http://schemas.microsoft.com/office/powerpoint/2010/main" val="2808141510"/>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lintao@ihep.ac.cn"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liutils.gitlab.io/modern-cmake/"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juno.ihep.ac.cn/~blyth/env/not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7B0ADC-6CAD-4637-8BAD-47DFF5BFA63D}"/>
              </a:ext>
            </a:extLst>
          </p:cNvPr>
          <p:cNvSpPr>
            <a:spLocks noGrp="1"/>
          </p:cNvSpPr>
          <p:nvPr>
            <p:ph type="ctrTitle"/>
          </p:nvPr>
        </p:nvSpPr>
        <p:spPr>
          <a:xfrm>
            <a:off x="0" y="1122363"/>
            <a:ext cx="12192000" cy="2121580"/>
          </a:xfrm>
        </p:spPr>
        <p:txBody>
          <a:bodyPr>
            <a:noAutofit/>
          </a:bodyPr>
          <a:lstStyle/>
          <a:p>
            <a:r>
              <a:rPr lang="en-US" altLang="zh-CN" dirty="0"/>
              <a:t>Modern Software Development for JUNO offline software </a:t>
            </a:r>
            <a:endParaRPr lang="zh-CN" altLang="en-US" dirty="0"/>
          </a:p>
        </p:txBody>
      </p:sp>
      <p:sp>
        <p:nvSpPr>
          <p:cNvPr id="3" name="副标题 2">
            <a:extLst>
              <a:ext uri="{FF2B5EF4-FFF2-40B4-BE49-F238E27FC236}">
                <a16:creationId xmlns:a16="http://schemas.microsoft.com/office/drawing/2014/main" id="{3CC8BA03-1B84-4FD5-B0C3-B2E12E8CFB5E}"/>
              </a:ext>
            </a:extLst>
          </p:cNvPr>
          <p:cNvSpPr>
            <a:spLocks noGrp="1"/>
          </p:cNvSpPr>
          <p:nvPr>
            <p:ph type="subTitle" idx="1"/>
          </p:nvPr>
        </p:nvSpPr>
        <p:spPr>
          <a:xfrm>
            <a:off x="0" y="3710895"/>
            <a:ext cx="12192000" cy="1655762"/>
          </a:xfrm>
        </p:spPr>
        <p:txBody>
          <a:bodyPr>
            <a:noAutofit/>
          </a:bodyPr>
          <a:lstStyle/>
          <a:p>
            <a:r>
              <a:rPr lang="en-US" altLang="zh-CN" sz="2800" dirty="0"/>
              <a:t>Xingtao Huang, Teng Li, Weidong Li, </a:t>
            </a:r>
            <a:r>
              <a:rPr lang="en-US" altLang="zh-CN" sz="2800" u="sng" dirty="0"/>
              <a:t>Tao Lin</a:t>
            </a:r>
            <a:r>
              <a:rPr lang="en-US" altLang="zh-CN" sz="2800" dirty="0"/>
              <a:t>, Jiaheng Zou</a:t>
            </a:r>
          </a:p>
          <a:p>
            <a:r>
              <a:rPr lang="en-US" altLang="zh-CN" sz="2800" dirty="0">
                <a:hlinkClick r:id="rId2"/>
              </a:rPr>
              <a:t>lintao@ihep.ac.cn</a:t>
            </a:r>
            <a:endParaRPr lang="en-US" altLang="zh-CN" sz="2800" dirty="0"/>
          </a:p>
          <a:p>
            <a:r>
              <a:rPr lang="en-US" altLang="zh-CN" dirty="0"/>
              <a:t>CHEP 2023</a:t>
            </a:r>
          </a:p>
          <a:p>
            <a:r>
              <a:rPr lang="en-US" altLang="zh-CN" dirty="0"/>
              <a:t>Norfolk, Virginia, USA</a:t>
            </a:r>
          </a:p>
          <a:p>
            <a:r>
              <a:rPr lang="en-US" altLang="zh-CN" dirty="0"/>
              <a:t>May 8-12, 2023 </a:t>
            </a:r>
            <a:endParaRPr lang="zh-CN" altLang="en-US" dirty="0"/>
          </a:p>
        </p:txBody>
      </p:sp>
      <p:pic>
        <p:nvPicPr>
          <p:cNvPr id="1026" name="Picture 2">
            <a:extLst>
              <a:ext uri="{FF2B5EF4-FFF2-40B4-BE49-F238E27FC236}">
                <a16:creationId xmlns:a16="http://schemas.microsoft.com/office/drawing/2014/main" id="{4D96E2E6-ED0D-499E-B8C1-AA26F61D12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86156" y="0"/>
            <a:ext cx="4205843"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3899403-3FA5-4A67-AEBF-0A00B5E0449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401762" cy="13034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关于印发《高能所“标识”“标准字”的使用规定》的通知">
            <a:extLst>
              <a:ext uri="{FF2B5EF4-FFF2-40B4-BE49-F238E27FC236}">
                <a16:creationId xmlns:a16="http://schemas.microsoft.com/office/drawing/2014/main" id="{44B5ED08-2613-413F-91FD-50CBE78213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8150" y="11725"/>
            <a:ext cx="2012950" cy="131512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a:extLst>
              <a:ext uri="{FF2B5EF4-FFF2-40B4-BE49-F238E27FC236}">
                <a16:creationId xmlns:a16="http://schemas.microsoft.com/office/drawing/2014/main" id="{9E27F53D-68E1-4B97-B329-D191BB5D8BD6}"/>
              </a:ext>
            </a:extLst>
          </p:cNvPr>
          <p:cNvPicPr>
            <a:picLocks noChangeAspect="1"/>
          </p:cNvPicPr>
          <p:nvPr/>
        </p:nvPicPr>
        <p:blipFill>
          <a:blip r:embed="rId6"/>
          <a:stretch>
            <a:fillRect/>
          </a:stretch>
        </p:blipFill>
        <p:spPr>
          <a:xfrm>
            <a:off x="4027488" y="0"/>
            <a:ext cx="1401762" cy="1401762"/>
          </a:xfrm>
          <a:prstGeom prst="rect">
            <a:avLst/>
          </a:prstGeom>
        </p:spPr>
      </p:pic>
    </p:spTree>
    <p:extLst>
      <p:ext uri="{BB962C8B-B14F-4D97-AF65-F5344CB8AC3E}">
        <p14:creationId xmlns:p14="http://schemas.microsoft.com/office/powerpoint/2010/main" val="3209805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77D650-A148-4160-B915-B50C4EAF8856}"/>
              </a:ext>
            </a:extLst>
          </p:cNvPr>
          <p:cNvSpPr>
            <a:spLocks noGrp="1"/>
          </p:cNvSpPr>
          <p:nvPr>
            <p:ph type="title"/>
          </p:nvPr>
        </p:nvSpPr>
        <p:spPr/>
        <p:txBody>
          <a:bodyPr/>
          <a:lstStyle/>
          <a:p>
            <a:r>
              <a:rPr lang="en-US" altLang="zh-CN" dirty="0"/>
              <a:t>junoenv (2)</a:t>
            </a:r>
            <a:endParaRPr lang="zh-CN" altLang="en-US" dirty="0"/>
          </a:p>
        </p:txBody>
      </p:sp>
      <p:sp>
        <p:nvSpPr>
          <p:cNvPr id="3" name="内容占位符 2">
            <a:extLst>
              <a:ext uri="{FF2B5EF4-FFF2-40B4-BE49-F238E27FC236}">
                <a16:creationId xmlns:a16="http://schemas.microsoft.com/office/drawing/2014/main" id="{FEFD6DB6-F4B9-4796-97A3-A87F73974914}"/>
              </a:ext>
            </a:extLst>
          </p:cNvPr>
          <p:cNvSpPr>
            <a:spLocks noGrp="1"/>
          </p:cNvSpPr>
          <p:nvPr>
            <p:ph idx="1"/>
          </p:nvPr>
        </p:nvSpPr>
        <p:spPr/>
        <p:txBody>
          <a:bodyPr/>
          <a:lstStyle/>
          <a:p>
            <a:r>
              <a:rPr lang="en-US" altLang="zh-CN" dirty="0"/>
              <a:t>When deploying the software into CVMFS, the prefix is different from the original prefix when building software. </a:t>
            </a:r>
          </a:p>
          <a:p>
            <a:pPr lvl="1"/>
            <a:r>
              <a:rPr lang="en-US" altLang="zh-CN" dirty="0"/>
              <a:t>However, we can’t run “make install” again on the CVMFS server. </a:t>
            </a:r>
          </a:p>
          <a:p>
            <a:r>
              <a:rPr lang="en-US" altLang="zh-CN" dirty="0"/>
              <a:t>Use the paths with the same length and replace the prefix path</a:t>
            </a:r>
          </a:p>
          <a:p>
            <a:pPr lvl="1"/>
            <a:r>
              <a:rPr lang="en-US" altLang="zh-CN" dirty="0"/>
              <a:t>Inspired </a:t>
            </a:r>
            <a:r>
              <a:rPr lang="en-US" altLang="zh-CN" dirty="0" err="1"/>
              <a:t>spack</a:t>
            </a:r>
            <a:r>
              <a:rPr lang="en-US" altLang="zh-CN" dirty="0"/>
              <a:t> [1]</a:t>
            </a:r>
          </a:p>
          <a:p>
            <a:pPr lvl="1"/>
            <a:r>
              <a:rPr lang="en-US" altLang="zh-CN" dirty="0"/>
              <a:t>Solves the problems when the libraries or files are hardcoded with full paths. </a:t>
            </a:r>
          </a:p>
          <a:p>
            <a:pPr lvl="1"/>
            <a:r>
              <a:rPr lang="en-US" altLang="zh-CN" dirty="0"/>
              <a:t>Use “sed” to replace the paths for both libraries and software links. </a:t>
            </a:r>
          </a:p>
          <a:p>
            <a:endParaRPr lang="zh-CN" altLang="en-US" dirty="0"/>
          </a:p>
        </p:txBody>
      </p:sp>
      <p:sp>
        <p:nvSpPr>
          <p:cNvPr id="4" name="灯片编号占位符 3">
            <a:extLst>
              <a:ext uri="{FF2B5EF4-FFF2-40B4-BE49-F238E27FC236}">
                <a16:creationId xmlns:a16="http://schemas.microsoft.com/office/drawing/2014/main" id="{7CA10172-1E48-4CF8-9A1D-F98C40AE7C9B}"/>
              </a:ext>
            </a:extLst>
          </p:cNvPr>
          <p:cNvSpPr>
            <a:spLocks noGrp="1"/>
          </p:cNvSpPr>
          <p:nvPr>
            <p:ph type="sldNum" sz="quarter" idx="12"/>
          </p:nvPr>
        </p:nvSpPr>
        <p:spPr/>
        <p:txBody>
          <a:bodyPr/>
          <a:lstStyle/>
          <a:p>
            <a:pPr>
              <a:defRPr/>
            </a:pPr>
            <a:fld id="{8772E7C7-A7D2-4761-B106-1689E1D1EE66}" type="slidenum">
              <a:rPr lang="zh-CN" altLang="en-US" smtClean="0"/>
              <a:t>10</a:t>
            </a:fld>
            <a:endParaRPr lang="en-US" altLang="zh-CN"/>
          </a:p>
        </p:txBody>
      </p:sp>
      <p:sp>
        <p:nvSpPr>
          <p:cNvPr id="5" name="文本框 4">
            <a:extLst>
              <a:ext uri="{FF2B5EF4-FFF2-40B4-BE49-F238E27FC236}">
                <a16:creationId xmlns:a16="http://schemas.microsoft.com/office/drawing/2014/main" id="{89FF850D-D36A-4CB4-94CD-625A721A910A}"/>
              </a:ext>
            </a:extLst>
          </p:cNvPr>
          <p:cNvSpPr txBox="1"/>
          <p:nvPr/>
        </p:nvSpPr>
        <p:spPr>
          <a:xfrm>
            <a:off x="520700" y="6415643"/>
            <a:ext cx="4137223" cy="369332"/>
          </a:xfrm>
          <a:prstGeom prst="rect">
            <a:avLst/>
          </a:prstGeom>
          <a:noFill/>
        </p:spPr>
        <p:txBody>
          <a:bodyPr wrap="none" rtlCol="0">
            <a:spAutoFit/>
          </a:bodyPr>
          <a:lstStyle/>
          <a:p>
            <a:r>
              <a:rPr lang="en-US" altLang="zh-CN" dirty="0"/>
              <a:t>[1] </a:t>
            </a:r>
            <a:r>
              <a:rPr lang="en-US" altLang="zh-CN" dirty="0" err="1"/>
              <a:t>spack</a:t>
            </a:r>
            <a:r>
              <a:rPr lang="en-US" altLang="zh-CN" dirty="0"/>
              <a:t>: https://github.com/spack/spack</a:t>
            </a:r>
            <a:endParaRPr lang="zh-CN" altLang="en-US" dirty="0"/>
          </a:p>
        </p:txBody>
      </p:sp>
      <p:pic>
        <p:nvPicPr>
          <p:cNvPr id="7" name="图片 6">
            <a:extLst>
              <a:ext uri="{FF2B5EF4-FFF2-40B4-BE49-F238E27FC236}">
                <a16:creationId xmlns:a16="http://schemas.microsoft.com/office/drawing/2014/main" id="{1FC30148-1A77-4784-A131-7E7DEA13E8B6}"/>
              </a:ext>
            </a:extLst>
          </p:cNvPr>
          <p:cNvPicPr>
            <a:picLocks noChangeAspect="1"/>
          </p:cNvPicPr>
          <p:nvPr/>
        </p:nvPicPr>
        <p:blipFill>
          <a:blip r:embed="rId2"/>
          <a:stretch>
            <a:fillRect/>
          </a:stretch>
        </p:blipFill>
        <p:spPr>
          <a:xfrm>
            <a:off x="0" y="5093492"/>
            <a:ext cx="12192000" cy="829020"/>
          </a:xfrm>
          <a:prstGeom prst="rect">
            <a:avLst/>
          </a:prstGeom>
        </p:spPr>
      </p:pic>
    </p:spTree>
    <p:extLst>
      <p:ext uri="{BB962C8B-B14F-4D97-AF65-F5344CB8AC3E}">
        <p14:creationId xmlns:p14="http://schemas.microsoft.com/office/powerpoint/2010/main" val="45544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919C4-FA72-4734-8A0B-D70A6F1C98A5}"/>
              </a:ext>
            </a:extLst>
          </p:cNvPr>
          <p:cNvSpPr>
            <a:spLocks noGrp="1"/>
          </p:cNvSpPr>
          <p:nvPr>
            <p:ph type="title"/>
          </p:nvPr>
        </p:nvSpPr>
        <p:spPr/>
        <p:txBody>
          <a:bodyPr/>
          <a:lstStyle/>
          <a:p>
            <a:r>
              <a:rPr lang="en-US" altLang="zh-CN" dirty="0"/>
              <a:t>Docker image</a:t>
            </a:r>
            <a:endParaRPr lang="zh-CN" altLang="en-US" dirty="0"/>
          </a:p>
        </p:txBody>
      </p:sp>
      <p:sp>
        <p:nvSpPr>
          <p:cNvPr id="3" name="内容占位符 2">
            <a:extLst>
              <a:ext uri="{FF2B5EF4-FFF2-40B4-BE49-F238E27FC236}">
                <a16:creationId xmlns:a16="http://schemas.microsoft.com/office/drawing/2014/main" id="{EA26DD7C-8B00-4999-93D8-C489BF5B2B95}"/>
              </a:ext>
            </a:extLst>
          </p:cNvPr>
          <p:cNvSpPr>
            <a:spLocks noGrp="1"/>
          </p:cNvSpPr>
          <p:nvPr>
            <p:ph idx="1"/>
          </p:nvPr>
        </p:nvSpPr>
        <p:spPr>
          <a:xfrm>
            <a:off x="838200" y="1825625"/>
            <a:ext cx="10515600" cy="1603375"/>
          </a:xfrm>
        </p:spPr>
        <p:txBody>
          <a:bodyPr/>
          <a:lstStyle/>
          <a:p>
            <a:r>
              <a:rPr lang="en-US" altLang="zh-CN" dirty="0"/>
              <a:t>Two types of Docker images are prepared</a:t>
            </a:r>
          </a:p>
          <a:p>
            <a:pPr lvl="1"/>
            <a:r>
              <a:rPr lang="en-US" altLang="zh-CN" dirty="0"/>
              <a:t>Lightweight image with CVMFS clients installed. </a:t>
            </a:r>
          </a:p>
          <a:p>
            <a:pPr lvl="1"/>
            <a:r>
              <a:rPr lang="en-US" altLang="zh-CN" dirty="0"/>
              <a:t>Full image with all the external libraries installed.</a:t>
            </a:r>
            <a:endParaRPr lang="zh-CN" altLang="en-US" dirty="0"/>
          </a:p>
        </p:txBody>
      </p:sp>
      <p:sp>
        <p:nvSpPr>
          <p:cNvPr id="4" name="灯片编号占位符 3">
            <a:extLst>
              <a:ext uri="{FF2B5EF4-FFF2-40B4-BE49-F238E27FC236}">
                <a16:creationId xmlns:a16="http://schemas.microsoft.com/office/drawing/2014/main" id="{FEF6E485-154A-400B-9D94-3E4D430585F4}"/>
              </a:ext>
            </a:extLst>
          </p:cNvPr>
          <p:cNvSpPr>
            <a:spLocks noGrp="1"/>
          </p:cNvSpPr>
          <p:nvPr>
            <p:ph type="sldNum" sz="quarter" idx="12"/>
          </p:nvPr>
        </p:nvSpPr>
        <p:spPr/>
        <p:txBody>
          <a:bodyPr/>
          <a:lstStyle/>
          <a:p>
            <a:pPr>
              <a:defRPr/>
            </a:pPr>
            <a:fld id="{8772E7C7-A7D2-4761-B106-1689E1D1EE66}" type="slidenum">
              <a:rPr lang="zh-CN" altLang="en-US" smtClean="0"/>
              <a:t>11</a:t>
            </a:fld>
            <a:endParaRPr lang="en-US" altLang="zh-CN"/>
          </a:p>
        </p:txBody>
      </p:sp>
      <p:graphicFrame>
        <p:nvGraphicFramePr>
          <p:cNvPr id="5" name="表格 5">
            <a:extLst>
              <a:ext uri="{FF2B5EF4-FFF2-40B4-BE49-F238E27FC236}">
                <a16:creationId xmlns:a16="http://schemas.microsoft.com/office/drawing/2014/main" id="{517E2558-3A4B-430E-96C4-C673C261CB2F}"/>
              </a:ext>
            </a:extLst>
          </p:cNvPr>
          <p:cNvGraphicFramePr>
            <a:graphicFrameLocks noGrp="1"/>
          </p:cNvGraphicFramePr>
          <p:nvPr>
            <p:extLst>
              <p:ext uri="{D42A27DB-BD31-4B8C-83A1-F6EECF244321}">
                <p14:modId xmlns:p14="http://schemas.microsoft.com/office/powerpoint/2010/main" val="1255335471"/>
              </p:ext>
            </p:extLst>
          </p:nvPr>
        </p:nvGraphicFramePr>
        <p:xfrm>
          <a:off x="83457" y="3385457"/>
          <a:ext cx="6883399" cy="2291080"/>
        </p:xfrm>
        <a:graphic>
          <a:graphicData uri="http://schemas.openxmlformats.org/drawingml/2006/table">
            <a:tbl>
              <a:tblPr firstRow="1" bandRow="1">
                <a:tableStyleId>{5C22544A-7EE6-4342-B048-85BDC9FD1C3A}</a:tableStyleId>
              </a:tblPr>
              <a:tblGrid>
                <a:gridCol w="1570275">
                  <a:extLst>
                    <a:ext uri="{9D8B030D-6E8A-4147-A177-3AD203B41FA5}">
                      <a16:colId xmlns:a16="http://schemas.microsoft.com/office/drawing/2014/main" val="146374121"/>
                    </a:ext>
                  </a:extLst>
                </a:gridCol>
                <a:gridCol w="2656562">
                  <a:extLst>
                    <a:ext uri="{9D8B030D-6E8A-4147-A177-3AD203B41FA5}">
                      <a16:colId xmlns:a16="http://schemas.microsoft.com/office/drawing/2014/main" val="4193652865"/>
                    </a:ext>
                  </a:extLst>
                </a:gridCol>
                <a:gridCol w="2656562">
                  <a:extLst>
                    <a:ext uri="{9D8B030D-6E8A-4147-A177-3AD203B41FA5}">
                      <a16:colId xmlns:a16="http://schemas.microsoft.com/office/drawing/2014/main" val="627224700"/>
                    </a:ext>
                  </a:extLst>
                </a:gridCol>
              </a:tblGrid>
              <a:tr h="370840">
                <a:tc>
                  <a:txBody>
                    <a:bodyPr/>
                    <a:lstStyle/>
                    <a:p>
                      <a:endParaRPr lang="zh-CN" altLang="en-US"/>
                    </a:p>
                  </a:txBody>
                  <a:tcPr/>
                </a:tc>
                <a:tc>
                  <a:txBody>
                    <a:bodyPr/>
                    <a:lstStyle/>
                    <a:p>
                      <a:r>
                        <a:rPr lang="en-US" altLang="zh-CN" dirty="0"/>
                        <a:t>Lightweight image</a:t>
                      </a:r>
                      <a:endParaRPr lang="zh-CN" altLang="en-US" dirty="0"/>
                    </a:p>
                  </a:txBody>
                  <a:tcPr/>
                </a:tc>
                <a:tc>
                  <a:txBody>
                    <a:bodyPr/>
                    <a:lstStyle/>
                    <a:p>
                      <a:r>
                        <a:rPr lang="en-US" altLang="zh-CN" dirty="0"/>
                        <a:t>Full image</a:t>
                      </a:r>
                      <a:endParaRPr lang="zh-CN" altLang="en-US" dirty="0"/>
                    </a:p>
                  </a:txBody>
                  <a:tcPr/>
                </a:tc>
                <a:extLst>
                  <a:ext uri="{0D108BD9-81ED-4DB2-BD59-A6C34878D82A}">
                    <a16:rowId xmlns:a16="http://schemas.microsoft.com/office/drawing/2014/main" val="2198479775"/>
                  </a:ext>
                </a:extLst>
              </a:tr>
              <a:tr h="370840">
                <a:tc>
                  <a:txBody>
                    <a:bodyPr/>
                    <a:lstStyle/>
                    <a:p>
                      <a:r>
                        <a:rPr lang="en-US" altLang="zh-CN" dirty="0"/>
                        <a:t>Use cases</a:t>
                      </a:r>
                      <a:endParaRPr lang="zh-CN" altLang="en-US" dirty="0"/>
                    </a:p>
                  </a:txBody>
                  <a:tcPr/>
                </a:tc>
                <a:tc>
                  <a:txBody>
                    <a:bodyPr/>
                    <a:lstStyle/>
                    <a:p>
                      <a:r>
                        <a:rPr lang="en-US" altLang="zh-CN" dirty="0"/>
                        <a:t>CI; Develop in users’ computer (need network)</a:t>
                      </a:r>
                      <a:endParaRPr lang="zh-CN" altLang="en-US" dirty="0"/>
                    </a:p>
                  </a:txBody>
                  <a:tcPr/>
                </a:tc>
                <a:tc>
                  <a:txBody>
                    <a:bodyPr/>
                    <a:lstStyle/>
                    <a:p>
                      <a:r>
                        <a:rPr lang="en-US" altLang="zh-CN" dirty="0"/>
                        <a:t>Develop in users’ computer (offline)</a:t>
                      </a:r>
                      <a:endParaRPr lang="zh-CN" altLang="en-US" dirty="0"/>
                    </a:p>
                  </a:txBody>
                  <a:tcPr/>
                </a:tc>
                <a:extLst>
                  <a:ext uri="{0D108BD9-81ED-4DB2-BD59-A6C34878D82A}">
                    <a16:rowId xmlns:a16="http://schemas.microsoft.com/office/drawing/2014/main" val="2725620227"/>
                  </a:ext>
                </a:extLst>
              </a:tr>
              <a:tr h="370840">
                <a:tc>
                  <a:txBody>
                    <a:bodyPr/>
                    <a:lstStyle/>
                    <a:p>
                      <a:r>
                        <a:rPr lang="en-US" altLang="zh-CN" dirty="0"/>
                        <a:t>Image size (compressed)</a:t>
                      </a:r>
                      <a:endParaRPr lang="zh-CN" altLang="en-US" dirty="0"/>
                    </a:p>
                  </a:txBody>
                  <a:tcPr/>
                </a:tc>
                <a:tc>
                  <a:txBody>
                    <a:bodyPr/>
                    <a:lstStyle/>
                    <a:p>
                      <a:r>
                        <a:rPr lang="en-US" altLang="zh-CN" dirty="0"/>
                        <a:t>372.87 MB (CentOS 7)</a:t>
                      </a:r>
                      <a:endParaRPr lang="zh-CN" altLang="en-US" dirty="0"/>
                    </a:p>
                  </a:txBody>
                  <a:tcPr/>
                </a:tc>
                <a:tc>
                  <a:txBody>
                    <a:bodyPr/>
                    <a:lstStyle/>
                    <a:p>
                      <a:r>
                        <a:rPr lang="en-US" altLang="zh-CN" dirty="0"/>
                        <a:t>17.29 GB (CentOS 7)</a:t>
                      </a:r>
                    </a:p>
                    <a:p>
                      <a:r>
                        <a:rPr lang="en-US" altLang="zh-CN" dirty="0"/>
                        <a:t>20.37 GB (Ubuntu 22.04)</a:t>
                      </a:r>
                      <a:endParaRPr lang="zh-CN" altLang="en-US" dirty="0"/>
                    </a:p>
                  </a:txBody>
                  <a:tcPr/>
                </a:tc>
                <a:extLst>
                  <a:ext uri="{0D108BD9-81ED-4DB2-BD59-A6C34878D82A}">
                    <a16:rowId xmlns:a16="http://schemas.microsoft.com/office/drawing/2014/main" val="2969637383"/>
                  </a:ext>
                </a:extLst>
              </a:tr>
              <a:tr h="370840">
                <a:tc>
                  <a:txBody>
                    <a:bodyPr/>
                    <a:lstStyle/>
                    <a:p>
                      <a:r>
                        <a:rPr lang="en-US" altLang="zh-CN" dirty="0"/>
                        <a:t>Privileged in Docker</a:t>
                      </a:r>
                      <a:endParaRPr lang="zh-CN" altLang="en-US" dirty="0"/>
                    </a:p>
                  </a:txBody>
                  <a:tcPr/>
                </a:tc>
                <a:tc>
                  <a:txBody>
                    <a:bodyPr/>
                    <a:lstStyle/>
                    <a:p>
                      <a:r>
                        <a:rPr lang="en-US" altLang="zh-CN" dirty="0"/>
                        <a:t>Needed (required by CVMFS)</a:t>
                      </a:r>
                      <a:endParaRPr lang="zh-CN" altLang="en-US" dirty="0"/>
                    </a:p>
                  </a:txBody>
                  <a:tcPr/>
                </a:tc>
                <a:tc>
                  <a:txBody>
                    <a:bodyPr/>
                    <a:lstStyle/>
                    <a:p>
                      <a:r>
                        <a:rPr lang="en-US" altLang="zh-CN" dirty="0"/>
                        <a:t>Not necessary</a:t>
                      </a:r>
                      <a:endParaRPr lang="zh-CN" altLang="en-US" dirty="0"/>
                    </a:p>
                  </a:txBody>
                  <a:tcPr/>
                </a:tc>
                <a:extLst>
                  <a:ext uri="{0D108BD9-81ED-4DB2-BD59-A6C34878D82A}">
                    <a16:rowId xmlns:a16="http://schemas.microsoft.com/office/drawing/2014/main" val="3921807645"/>
                  </a:ext>
                </a:extLst>
              </a:tr>
            </a:tbl>
          </a:graphicData>
        </a:graphic>
      </p:graphicFrame>
      <p:pic>
        <p:nvPicPr>
          <p:cNvPr id="7" name="图片 6">
            <a:extLst>
              <a:ext uri="{FF2B5EF4-FFF2-40B4-BE49-F238E27FC236}">
                <a16:creationId xmlns:a16="http://schemas.microsoft.com/office/drawing/2014/main" id="{64BBD752-2DD8-4A12-B538-DC377999B7A1}"/>
              </a:ext>
            </a:extLst>
          </p:cNvPr>
          <p:cNvPicPr>
            <a:picLocks noChangeAspect="1"/>
          </p:cNvPicPr>
          <p:nvPr/>
        </p:nvPicPr>
        <p:blipFill>
          <a:blip r:embed="rId2"/>
          <a:stretch>
            <a:fillRect/>
          </a:stretch>
        </p:blipFill>
        <p:spPr>
          <a:xfrm>
            <a:off x="7106171" y="1905771"/>
            <a:ext cx="5085829" cy="2371227"/>
          </a:xfrm>
          <a:prstGeom prst="rect">
            <a:avLst/>
          </a:prstGeom>
        </p:spPr>
      </p:pic>
      <p:sp>
        <p:nvSpPr>
          <p:cNvPr id="8" name="文本框 7">
            <a:extLst>
              <a:ext uri="{FF2B5EF4-FFF2-40B4-BE49-F238E27FC236}">
                <a16:creationId xmlns:a16="http://schemas.microsoft.com/office/drawing/2014/main" id="{0396253F-8F66-489A-B2FF-A6DD7A161486}"/>
              </a:ext>
            </a:extLst>
          </p:cNvPr>
          <p:cNvSpPr txBox="1"/>
          <p:nvPr/>
        </p:nvSpPr>
        <p:spPr>
          <a:xfrm>
            <a:off x="7348212" y="4393344"/>
            <a:ext cx="4601746" cy="923330"/>
          </a:xfrm>
          <a:prstGeom prst="rect">
            <a:avLst/>
          </a:prstGeom>
          <a:noFill/>
        </p:spPr>
        <p:txBody>
          <a:bodyPr wrap="square" rtlCol="0">
            <a:spAutoFit/>
          </a:bodyPr>
          <a:lstStyle/>
          <a:p>
            <a:r>
              <a:rPr lang="en-US" altLang="zh-CN" dirty="0"/>
              <a:t>The lightweight image is used in the Gitlab CI.</a:t>
            </a:r>
          </a:p>
          <a:p>
            <a:r>
              <a:rPr lang="en-US" altLang="zh-CN" dirty="0"/>
              <a:t>CVMFS is mounted first. Then the runtime environment is setup. </a:t>
            </a:r>
            <a:endParaRPr lang="zh-CN" altLang="en-US" dirty="0"/>
          </a:p>
        </p:txBody>
      </p:sp>
      <p:sp>
        <p:nvSpPr>
          <p:cNvPr id="9" name="文本框 8">
            <a:extLst>
              <a:ext uri="{FF2B5EF4-FFF2-40B4-BE49-F238E27FC236}">
                <a16:creationId xmlns:a16="http://schemas.microsoft.com/office/drawing/2014/main" id="{9865AA86-61D8-4CC1-B0ED-0FDFB8682300}"/>
              </a:ext>
            </a:extLst>
          </p:cNvPr>
          <p:cNvSpPr txBox="1"/>
          <p:nvPr/>
        </p:nvSpPr>
        <p:spPr>
          <a:xfrm>
            <a:off x="7348212" y="5374847"/>
            <a:ext cx="4601746" cy="646331"/>
          </a:xfrm>
          <a:prstGeom prst="rect">
            <a:avLst/>
          </a:prstGeom>
          <a:noFill/>
        </p:spPr>
        <p:txBody>
          <a:bodyPr wrap="square" rtlCol="0">
            <a:spAutoFit/>
          </a:bodyPr>
          <a:lstStyle/>
          <a:p>
            <a:r>
              <a:rPr lang="en-US" altLang="zh-CN" dirty="0"/>
              <a:t>When the external libraries are upgraded, the CI could access them by using the latest release. </a:t>
            </a:r>
            <a:endParaRPr lang="zh-CN" altLang="en-US" dirty="0"/>
          </a:p>
        </p:txBody>
      </p:sp>
    </p:spTree>
    <p:extLst>
      <p:ext uri="{BB962C8B-B14F-4D97-AF65-F5344CB8AC3E}">
        <p14:creationId xmlns:p14="http://schemas.microsoft.com/office/powerpoint/2010/main" val="1304900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D8A551-3F4F-41EB-AEAD-4AAD4744C59A}"/>
              </a:ext>
            </a:extLst>
          </p:cNvPr>
          <p:cNvSpPr>
            <a:spLocks noGrp="1"/>
          </p:cNvSpPr>
          <p:nvPr>
            <p:ph type="title"/>
          </p:nvPr>
        </p:nvSpPr>
        <p:spPr/>
        <p:txBody>
          <a:bodyPr/>
          <a:lstStyle/>
          <a:p>
            <a:r>
              <a:rPr lang="en-US" altLang="zh-CN" dirty="0"/>
              <a:t>Gitlab Runner</a:t>
            </a:r>
            <a:endParaRPr lang="zh-CN" altLang="en-US" dirty="0"/>
          </a:p>
        </p:txBody>
      </p:sp>
      <p:sp>
        <p:nvSpPr>
          <p:cNvPr id="3" name="内容占位符 2">
            <a:extLst>
              <a:ext uri="{FF2B5EF4-FFF2-40B4-BE49-F238E27FC236}">
                <a16:creationId xmlns:a16="http://schemas.microsoft.com/office/drawing/2014/main" id="{926F51FB-ADA4-4113-B1FA-D218F89591E1}"/>
              </a:ext>
            </a:extLst>
          </p:cNvPr>
          <p:cNvSpPr>
            <a:spLocks noGrp="1"/>
          </p:cNvSpPr>
          <p:nvPr>
            <p:ph idx="1"/>
          </p:nvPr>
        </p:nvSpPr>
        <p:spPr>
          <a:xfrm>
            <a:off x="838200" y="1825625"/>
            <a:ext cx="10515600" cy="1603375"/>
          </a:xfrm>
        </p:spPr>
        <p:txBody>
          <a:bodyPr>
            <a:noAutofit/>
          </a:bodyPr>
          <a:lstStyle/>
          <a:p>
            <a:r>
              <a:rPr lang="en-US" altLang="zh-CN" dirty="0"/>
              <a:t>Gitlab Group Runners are deployed in a self-hosted Kubernetes cluster. </a:t>
            </a:r>
          </a:p>
          <a:p>
            <a:pPr lvl="1"/>
            <a:r>
              <a:rPr lang="en-US" altLang="zh-CN" dirty="0"/>
              <a:t>Gitlab agents are used to connect Gitlab and Kubernetes. Then the Gitlab runners are managed by the Gitlab agents. </a:t>
            </a:r>
          </a:p>
          <a:p>
            <a:pPr lvl="1"/>
            <a:r>
              <a:rPr lang="en-US" altLang="zh-CN" dirty="0"/>
              <a:t>All the configurations are managed in GitLab repositories. </a:t>
            </a:r>
            <a:endParaRPr lang="zh-CN" altLang="en-US" dirty="0"/>
          </a:p>
        </p:txBody>
      </p:sp>
      <p:sp>
        <p:nvSpPr>
          <p:cNvPr id="4" name="灯片编号占位符 3">
            <a:extLst>
              <a:ext uri="{FF2B5EF4-FFF2-40B4-BE49-F238E27FC236}">
                <a16:creationId xmlns:a16="http://schemas.microsoft.com/office/drawing/2014/main" id="{933D369E-A1AD-4069-97BF-24C3C041170E}"/>
              </a:ext>
            </a:extLst>
          </p:cNvPr>
          <p:cNvSpPr>
            <a:spLocks noGrp="1"/>
          </p:cNvSpPr>
          <p:nvPr>
            <p:ph type="sldNum" sz="quarter" idx="12"/>
          </p:nvPr>
        </p:nvSpPr>
        <p:spPr/>
        <p:txBody>
          <a:bodyPr/>
          <a:lstStyle/>
          <a:p>
            <a:pPr>
              <a:defRPr/>
            </a:pPr>
            <a:fld id="{8772E7C7-A7D2-4761-B106-1689E1D1EE66}" type="slidenum">
              <a:rPr lang="zh-CN" altLang="en-US" smtClean="0"/>
              <a:t>12</a:t>
            </a:fld>
            <a:endParaRPr lang="en-US" altLang="zh-CN"/>
          </a:p>
        </p:txBody>
      </p:sp>
      <p:pic>
        <p:nvPicPr>
          <p:cNvPr id="6" name="图片 5">
            <a:extLst>
              <a:ext uri="{FF2B5EF4-FFF2-40B4-BE49-F238E27FC236}">
                <a16:creationId xmlns:a16="http://schemas.microsoft.com/office/drawing/2014/main" id="{0528079E-66AE-4327-BB73-F968C2D1C3AC}"/>
              </a:ext>
            </a:extLst>
          </p:cNvPr>
          <p:cNvPicPr>
            <a:picLocks noChangeAspect="1"/>
          </p:cNvPicPr>
          <p:nvPr/>
        </p:nvPicPr>
        <p:blipFill>
          <a:blip r:embed="rId2"/>
          <a:stretch>
            <a:fillRect/>
          </a:stretch>
        </p:blipFill>
        <p:spPr>
          <a:xfrm>
            <a:off x="1041943" y="3492479"/>
            <a:ext cx="4433572" cy="2660667"/>
          </a:xfrm>
          <a:prstGeom prst="rect">
            <a:avLst/>
          </a:prstGeom>
        </p:spPr>
      </p:pic>
      <p:pic>
        <p:nvPicPr>
          <p:cNvPr id="8" name="图片 7">
            <a:extLst>
              <a:ext uri="{FF2B5EF4-FFF2-40B4-BE49-F238E27FC236}">
                <a16:creationId xmlns:a16="http://schemas.microsoft.com/office/drawing/2014/main" id="{11B1E955-8E18-43AD-B25E-E794DD87EB66}"/>
              </a:ext>
            </a:extLst>
          </p:cNvPr>
          <p:cNvPicPr>
            <a:picLocks noChangeAspect="1"/>
          </p:cNvPicPr>
          <p:nvPr/>
        </p:nvPicPr>
        <p:blipFill>
          <a:blip r:embed="rId3"/>
          <a:stretch>
            <a:fillRect/>
          </a:stretch>
        </p:blipFill>
        <p:spPr>
          <a:xfrm>
            <a:off x="6291942" y="3492480"/>
            <a:ext cx="4454542" cy="2660666"/>
          </a:xfrm>
          <a:prstGeom prst="rect">
            <a:avLst/>
          </a:prstGeom>
        </p:spPr>
      </p:pic>
    </p:spTree>
    <p:extLst>
      <p:ext uri="{BB962C8B-B14F-4D97-AF65-F5344CB8AC3E}">
        <p14:creationId xmlns:p14="http://schemas.microsoft.com/office/powerpoint/2010/main" val="415479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179634-EAF1-4E64-9E65-3BB4BE2649FC}"/>
              </a:ext>
            </a:extLst>
          </p:cNvPr>
          <p:cNvSpPr>
            <a:spLocks noGrp="1"/>
          </p:cNvSpPr>
          <p:nvPr>
            <p:ph type="title"/>
          </p:nvPr>
        </p:nvSpPr>
        <p:spPr/>
        <p:txBody>
          <a:bodyPr/>
          <a:lstStyle/>
          <a:p>
            <a:r>
              <a:rPr lang="en-US" altLang="zh-CN" dirty="0"/>
              <a:t>Summary and plan</a:t>
            </a:r>
            <a:endParaRPr lang="zh-CN" altLang="en-US" dirty="0"/>
          </a:p>
        </p:txBody>
      </p:sp>
      <p:sp>
        <p:nvSpPr>
          <p:cNvPr id="3" name="内容占位符 2">
            <a:extLst>
              <a:ext uri="{FF2B5EF4-FFF2-40B4-BE49-F238E27FC236}">
                <a16:creationId xmlns:a16="http://schemas.microsoft.com/office/drawing/2014/main" id="{F9BE7796-F79C-4EC7-B7E2-1D7EE4D55CE2}"/>
              </a:ext>
            </a:extLst>
          </p:cNvPr>
          <p:cNvSpPr>
            <a:spLocks noGrp="1"/>
          </p:cNvSpPr>
          <p:nvPr>
            <p:ph idx="1"/>
          </p:nvPr>
        </p:nvSpPr>
        <p:spPr/>
        <p:txBody>
          <a:bodyPr>
            <a:noAutofit/>
          </a:bodyPr>
          <a:lstStyle/>
          <a:p>
            <a:r>
              <a:rPr lang="en-US" altLang="zh-CN" dirty="0"/>
              <a:t>Modern development and development for JUNOSW</a:t>
            </a:r>
          </a:p>
          <a:p>
            <a:pPr lvl="1"/>
            <a:r>
              <a:rPr lang="en-US" altLang="zh-CN" dirty="0" err="1"/>
              <a:t>CMake</a:t>
            </a:r>
            <a:r>
              <a:rPr lang="en-US" altLang="zh-CN" dirty="0"/>
              <a:t> macros are developed and a high-level script is used by users. </a:t>
            </a:r>
          </a:p>
          <a:p>
            <a:pPr lvl="1"/>
            <a:r>
              <a:rPr lang="en-US" altLang="zh-CN" dirty="0"/>
              <a:t>git-junoenv is developed to partially check out and build packages. </a:t>
            </a:r>
          </a:p>
          <a:p>
            <a:pPr lvl="1"/>
            <a:r>
              <a:rPr lang="en-US" altLang="zh-CN" dirty="0"/>
              <a:t>junoenv is used to deploy JUNOSW and external libraries. </a:t>
            </a:r>
          </a:p>
          <a:p>
            <a:pPr lvl="1"/>
            <a:r>
              <a:rPr lang="en-US" altLang="zh-CN" dirty="0"/>
              <a:t>Docker and Kubernetes are also used to support CI.</a:t>
            </a:r>
          </a:p>
          <a:p>
            <a:r>
              <a:rPr lang="en-US" altLang="zh-CN" dirty="0"/>
              <a:t>Plan: evaluate the migration from junoenv to </a:t>
            </a:r>
            <a:r>
              <a:rPr lang="en-US" altLang="zh-CN" dirty="0" err="1"/>
              <a:t>spack</a:t>
            </a:r>
            <a:endParaRPr lang="en-US" altLang="zh-CN" dirty="0"/>
          </a:p>
          <a:p>
            <a:pPr lvl="1"/>
            <a:r>
              <a:rPr lang="en-US" altLang="zh-CN" dirty="0" err="1"/>
              <a:t>Spack</a:t>
            </a:r>
            <a:r>
              <a:rPr lang="en-US" altLang="zh-CN" dirty="0"/>
              <a:t> is a package management tool, which has already been adopted in the Key4hep [1].</a:t>
            </a:r>
          </a:p>
          <a:p>
            <a:pPr lvl="1"/>
            <a:r>
              <a:rPr lang="en-US" altLang="zh-CN" dirty="0"/>
              <a:t>We hope to benefit from </a:t>
            </a:r>
            <a:r>
              <a:rPr lang="en-US" altLang="zh-CN" dirty="0" err="1"/>
              <a:t>spack</a:t>
            </a:r>
            <a:r>
              <a:rPr lang="en-US" altLang="zh-CN" dirty="0"/>
              <a:t>, including the reuse of the existing libraries and validation of the software stack by other experiments. This could be important when moving to new operating systems or architectures in the future. </a:t>
            </a:r>
          </a:p>
          <a:p>
            <a:endParaRPr lang="en-US" altLang="zh-CN" dirty="0"/>
          </a:p>
        </p:txBody>
      </p:sp>
      <p:sp>
        <p:nvSpPr>
          <p:cNvPr id="4" name="灯片编号占位符 3">
            <a:extLst>
              <a:ext uri="{FF2B5EF4-FFF2-40B4-BE49-F238E27FC236}">
                <a16:creationId xmlns:a16="http://schemas.microsoft.com/office/drawing/2014/main" id="{AF58E05E-11A8-46D9-B488-E39297AF3CC9}"/>
              </a:ext>
            </a:extLst>
          </p:cNvPr>
          <p:cNvSpPr>
            <a:spLocks noGrp="1"/>
          </p:cNvSpPr>
          <p:nvPr>
            <p:ph type="sldNum" sz="quarter" idx="12"/>
          </p:nvPr>
        </p:nvSpPr>
        <p:spPr/>
        <p:txBody>
          <a:bodyPr/>
          <a:lstStyle/>
          <a:p>
            <a:pPr>
              <a:defRPr/>
            </a:pPr>
            <a:fld id="{8772E7C7-A7D2-4761-B106-1689E1D1EE66}" type="slidenum">
              <a:rPr lang="zh-CN" altLang="en-US" smtClean="0"/>
              <a:t>13</a:t>
            </a:fld>
            <a:endParaRPr lang="en-US" altLang="zh-CN"/>
          </a:p>
        </p:txBody>
      </p:sp>
      <p:sp>
        <p:nvSpPr>
          <p:cNvPr id="5" name="文本框 4">
            <a:extLst>
              <a:ext uri="{FF2B5EF4-FFF2-40B4-BE49-F238E27FC236}">
                <a16:creationId xmlns:a16="http://schemas.microsoft.com/office/drawing/2014/main" id="{ADCAF7CF-BDFD-41BE-8909-35FA62D5F295}"/>
              </a:ext>
            </a:extLst>
          </p:cNvPr>
          <p:cNvSpPr txBox="1"/>
          <p:nvPr/>
        </p:nvSpPr>
        <p:spPr>
          <a:xfrm>
            <a:off x="590375" y="6356350"/>
            <a:ext cx="6258701" cy="369332"/>
          </a:xfrm>
          <a:prstGeom prst="rect">
            <a:avLst/>
          </a:prstGeom>
          <a:noFill/>
        </p:spPr>
        <p:txBody>
          <a:bodyPr wrap="none" rtlCol="0">
            <a:spAutoFit/>
          </a:bodyPr>
          <a:lstStyle/>
          <a:p>
            <a:r>
              <a:rPr lang="en-US" altLang="zh-CN" dirty="0"/>
              <a:t>[1] Valentin </a:t>
            </a:r>
            <a:r>
              <a:rPr lang="en-US" altLang="zh-CN" dirty="0" err="1"/>
              <a:t>Volkl</a:t>
            </a:r>
            <a:r>
              <a:rPr lang="en-US" altLang="zh-CN" dirty="0"/>
              <a:t>, </a:t>
            </a:r>
            <a:r>
              <a:rPr lang="en-US" altLang="zh-CN" dirty="0" err="1"/>
              <a:t>vCHEP</a:t>
            </a:r>
            <a:r>
              <a:rPr lang="en-US" altLang="zh-CN" dirty="0"/>
              <a:t> 2021, Building HEP Software with </a:t>
            </a:r>
            <a:r>
              <a:rPr lang="en-US" altLang="zh-CN" dirty="0" err="1"/>
              <a:t>Spack</a:t>
            </a:r>
            <a:endParaRPr lang="zh-CN" altLang="en-US" dirty="0"/>
          </a:p>
        </p:txBody>
      </p:sp>
    </p:spTree>
    <p:extLst>
      <p:ext uri="{BB962C8B-B14F-4D97-AF65-F5344CB8AC3E}">
        <p14:creationId xmlns:p14="http://schemas.microsoft.com/office/powerpoint/2010/main" val="267875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6CE2EB-FC7C-43F0-B71C-85878C587A9B}"/>
              </a:ext>
            </a:extLst>
          </p:cNvPr>
          <p:cNvSpPr>
            <a:spLocks noGrp="1"/>
          </p:cNvSpPr>
          <p:nvPr>
            <p:ph type="title"/>
          </p:nvPr>
        </p:nvSpPr>
        <p:spPr/>
        <p:txBody>
          <a:bodyPr/>
          <a:lstStyle/>
          <a:p>
            <a:r>
              <a:rPr lang="en-US" altLang="zh-CN" dirty="0"/>
              <a:t>Abstract</a:t>
            </a:r>
            <a:endParaRPr lang="zh-CN" altLang="en-US" dirty="0"/>
          </a:p>
        </p:txBody>
      </p:sp>
      <p:sp>
        <p:nvSpPr>
          <p:cNvPr id="3" name="内容占位符 2">
            <a:extLst>
              <a:ext uri="{FF2B5EF4-FFF2-40B4-BE49-F238E27FC236}">
                <a16:creationId xmlns:a16="http://schemas.microsoft.com/office/drawing/2014/main" id="{BB51FA61-FF1C-4F2A-B157-93E7103D63AA}"/>
              </a:ext>
            </a:extLst>
          </p:cNvPr>
          <p:cNvSpPr>
            <a:spLocks noGrp="1"/>
          </p:cNvSpPr>
          <p:nvPr>
            <p:ph idx="1"/>
          </p:nvPr>
        </p:nvSpPr>
        <p:spPr/>
        <p:txBody>
          <a:bodyPr>
            <a:noAutofit/>
          </a:bodyPr>
          <a:lstStyle/>
          <a:p>
            <a:pPr algn="dist"/>
            <a:r>
              <a:rPr lang="en-US" altLang="zh-CN" sz="1800" dirty="0"/>
              <a:t>The Jiangmen Underground Neutrino Observatory (JUNO), under construction in South China, primarily aims to determine the neutrino mass hierarchy and the precise measure oscillation parameters. The data-taking is expected to start in 2024 and plans to run for more than 20 years. The development of JUNO offline software (JUNOSW) started in 2012, and it is quite challenging to maintain the JUNOSW for such a long time. In the last ten years, tools such as Subversion, Trac, and CMT had been adopted for software development. However, there are some new requirements, such as how to reduce the building time for the whole project, how to deploy offline algorithms to an online environment, and how to improve the code quality with code review and continuous integration. To meet the further requirements of software development, modern development tools are evaluated for JUNOSW, such as Git, GitLab, </a:t>
            </a:r>
            <a:r>
              <a:rPr lang="en-US" altLang="zh-CN" sz="1800" dirty="0" err="1"/>
              <a:t>CMake</a:t>
            </a:r>
            <a:r>
              <a:rPr lang="en-US" altLang="zh-CN" sz="1800" dirty="0"/>
              <a:t>, Docker, and Kubernetes. This contribution will present the software development system based on these modern tools for JUNOSW and the functionalities we have achieved: </a:t>
            </a:r>
            <a:r>
              <a:rPr lang="en-US" altLang="zh-CN" sz="1800" dirty="0" err="1"/>
              <a:t>CMake</a:t>
            </a:r>
            <a:r>
              <a:rPr lang="en-US" altLang="zh-CN" sz="1800" dirty="0"/>
              <a:t> macros are developed to simplify the build instructions for users; </a:t>
            </a:r>
            <a:r>
              <a:rPr lang="en-US" altLang="zh-CN" sz="1800" dirty="0" err="1"/>
              <a:t>CMake</a:t>
            </a:r>
            <a:r>
              <a:rPr lang="en-US" altLang="zh-CN" sz="1800" dirty="0"/>
              <a:t> generator expressions are used to control the build flags for the online and offline environments; a tool named git-junoenv is developed to help users partially checkout and build the software; a script is used to build and deploy the software on the CVMFS server; a Docker image with CVMFS client installed is created for continuous integration; a GitLab agent is set up to manage GitLab runners in Kubernetes with all the configurations in a GitLab repository. In late 2022, the migration had been done.</a:t>
            </a:r>
            <a:endParaRPr lang="zh-CN" altLang="en-US" sz="1800" dirty="0"/>
          </a:p>
        </p:txBody>
      </p:sp>
      <p:sp>
        <p:nvSpPr>
          <p:cNvPr id="4" name="灯片编号占位符 3">
            <a:extLst>
              <a:ext uri="{FF2B5EF4-FFF2-40B4-BE49-F238E27FC236}">
                <a16:creationId xmlns:a16="http://schemas.microsoft.com/office/drawing/2014/main" id="{6287F6C4-5C6C-49C1-8A5B-4A64F3243EC5}"/>
              </a:ext>
            </a:extLst>
          </p:cNvPr>
          <p:cNvSpPr>
            <a:spLocks noGrp="1"/>
          </p:cNvSpPr>
          <p:nvPr>
            <p:ph type="sldNum" sz="quarter" idx="12"/>
          </p:nvPr>
        </p:nvSpPr>
        <p:spPr/>
        <p:txBody>
          <a:bodyPr/>
          <a:lstStyle/>
          <a:p>
            <a:pPr>
              <a:defRPr/>
            </a:pPr>
            <a:fld id="{8772E7C7-A7D2-4761-B106-1689E1D1EE66}" type="slidenum">
              <a:rPr lang="zh-CN" altLang="en-US" smtClean="0"/>
              <a:t>14</a:t>
            </a:fld>
            <a:endParaRPr lang="en-US" altLang="zh-CN"/>
          </a:p>
        </p:txBody>
      </p:sp>
    </p:spTree>
    <p:extLst>
      <p:ext uri="{BB962C8B-B14F-4D97-AF65-F5344CB8AC3E}">
        <p14:creationId xmlns:p14="http://schemas.microsoft.com/office/powerpoint/2010/main" val="893757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4E9FD7-9158-4A96-A928-7EBFCBD4FCF0}"/>
              </a:ext>
            </a:extLst>
          </p:cNvPr>
          <p:cNvSpPr>
            <a:spLocks noGrp="1"/>
          </p:cNvSpPr>
          <p:nvPr>
            <p:ph type="title"/>
          </p:nvPr>
        </p:nvSpPr>
        <p:spPr/>
        <p:txBody>
          <a:bodyPr/>
          <a:lstStyle/>
          <a:p>
            <a:r>
              <a:rPr lang="en-US" altLang="zh-CN" dirty="0"/>
              <a:t>Outline</a:t>
            </a:r>
            <a:endParaRPr lang="zh-CN" altLang="en-US" dirty="0"/>
          </a:p>
        </p:txBody>
      </p:sp>
      <p:sp>
        <p:nvSpPr>
          <p:cNvPr id="3" name="内容占位符 2">
            <a:extLst>
              <a:ext uri="{FF2B5EF4-FFF2-40B4-BE49-F238E27FC236}">
                <a16:creationId xmlns:a16="http://schemas.microsoft.com/office/drawing/2014/main" id="{429AD65E-945B-48D0-924C-866DE2FF0640}"/>
              </a:ext>
            </a:extLst>
          </p:cNvPr>
          <p:cNvSpPr>
            <a:spLocks noGrp="1"/>
          </p:cNvSpPr>
          <p:nvPr>
            <p:ph idx="1"/>
          </p:nvPr>
        </p:nvSpPr>
        <p:spPr/>
        <p:txBody>
          <a:bodyPr/>
          <a:lstStyle/>
          <a:p>
            <a:r>
              <a:rPr lang="en-US" altLang="zh-CN" dirty="0"/>
              <a:t>Introduction</a:t>
            </a:r>
          </a:p>
          <a:p>
            <a:r>
              <a:rPr lang="en-US" altLang="zh-CN" dirty="0"/>
              <a:t>Modern software development for JUNOSW</a:t>
            </a:r>
          </a:p>
          <a:p>
            <a:pPr lvl="1"/>
            <a:r>
              <a:rPr lang="en-US" altLang="zh-CN" dirty="0"/>
              <a:t>Development using </a:t>
            </a:r>
            <a:r>
              <a:rPr lang="en-US" altLang="zh-CN" dirty="0" err="1"/>
              <a:t>CMake</a:t>
            </a:r>
            <a:r>
              <a:rPr lang="en-US" altLang="zh-CN" dirty="0"/>
              <a:t> and Git</a:t>
            </a:r>
          </a:p>
          <a:p>
            <a:pPr lvl="1"/>
            <a:r>
              <a:rPr lang="en-US" altLang="zh-CN" dirty="0"/>
              <a:t>Deployment using junoenv, container, and Gitlab runner</a:t>
            </a:r>
          </a:p>
          <a:p>
            <a:r>
              <a:rPr lang="en-US" altLang="zh-CN" dirty="0"/>
              <a:t>Summary and plan</a:t>
            </a:r>
          </a:p>
        </p:txBody>
      </p:sp>
      <p:sp>
        <p:nvSpPr>
          <p:cNvPr id="4" name="灯片编号占位符 3">
            <a:extLst>
              <a:ext uri="{FF2B5EF4-FFF2-40B4-BE49-F238E27FC236}">
                <a16:creationId xmlns:a16="http://schemas.microsoft.com/office/drawing/2014/main" id="{536DBFA9-5E94-48A2-B8D2-57CFF585DEE8}"/>
              </a:ext>
            </a:extLst>
          </p:cNvPr>
          <p:cNvSpPr>
            <a:spLocks noGrp="1"/>
          </p:cNvSpPr>
          <p:nvPr>
            <p:ph type="sldNum" sz="quarter" idx="12"/>
          </p:nvPr>
        </p:nvSpPr>
        <p:spPr/>
        <p:txBody>
          <a:bodyPr/>
          <a:lstStyle/>
          <a:p>
            <a:pPr>
              <a:defRPr/>
            </a:pPr>
            <a:fld id="{8772E7C7-A7D2-4761-B106-1689E1D1EE66}" type="slidenum">
              <a:rPr lang="zh-CN" altLang="en-US" smtClean="0"/>
              <a:t>2</a:t>
            </a:fld>
            <a:endParaRPr lang="en-US" altLang="zh-CN"/>
          </a:p>
        </p:txBody>
      </p:sp>
    </p:spTree>
    <p:extLst>
      <p:ext uri="{BB962C8B-B14F-4D97-AF65-F5344CB8AC3E}">
        <p14:creationId xmlns:p14="http://schemas.microsoft.com/office/powerpoint/2010/main" val="23429635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4841C6C-D5C3-43A9-A418-DA11EF2E87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356" y="2137367"/>
            <a:ext cx="4725644" cy="3544233"/>
          </a:xfrm>
          <a:prstGeom prst="rect">
            <a:avLst/>
          </a:prstGeom>
        </p:spPr>
      </p:pic>
      <p:sp>
        <p:nvSpPr>
          <p:cNvPr id="2" name="标题 1">
            <a:extLst>
              <a:ext uri="{FF2B5EF4-FFF2-40B4-BE49-F238E27FC236}">
                <a16:creationId xmlns:a16="http://schemas.microsoft.com/office/drawing/2014/main" id="{889CFD08-BEF1-4294-B5B0-ADB6322CDDBB}"/>
              </a:ext>
            </a:extLst>
          </p:cNvPr>
          <p:cNvSpPr>
            <a:spLocks noGrp="1"/>
          </p:cNvSpPr>
          <p:nvPr>
            <p:ph type="title"/>
          </p:nvPr>
        </p:nvSpPr>
        <p:spPr/>
        <p:txBody>
          <a:bodyPr/>
          <a:lstStyle/>
          <a:p>
            <a:r>
              <a:rPr lang="en-US" altLang="zh-CN" dirty="0"/>
              <a:t>Introduction</a:t>
            </a:r>
            <a:endParaRPr lang="zh-CN" altLang="en-US" dirty="0"/>
          </a:p>
        </p:txBody>
      </p:sp>
      <p:sp>
        <p:nvSpPr>
          <p:cNvPr id="3" name="内容占位符 2">
            <a:extLst>
              <a:ext uri="{FF2B5EF4-FFF2-40B4-BE49-F238E27FC236}">
                <a16:creationId xmlns:a16="http://schemas.microsoft.com/office/drawing/2014/main" id="{23C04E61-3BF8-42CC-984F-53B7BE836DB6}"/>
              </a:ext>
            </a:extLst>
          </p:cNvPr>
          <p:cNvSpPr>
            <a:spLocks noGrp="1"/>
          </p:cNvSpPr>
          <p:nvPr>
            <p:ph idx="1"/>
          </p:nvPr>
        </p:nvSpPr>
        <p:spPr>
          <a:xfrm>
            <a:off x="838200" y="1825625"/>
            <a:ext cx="6977332" cy="4351338"/>
          </a:xfrm>
        </p:spPr>
        <p:txBody>
          <a:bodyPr>
            <a:noAutofit/>
          </a:bodyPr>
          <a:lstStyle/>
          <a:p>
            <a:r>
              <a:rPr lang="en-US" altLang="zh-CN" dirty="0"/>
              <a:t>JUNO: Jiangmen Underground Neutrino Observatory</a:t>
            </a:r>
          </a:p>
          <a:p>
            <a:pPr lvl="1"/>
            <a:r>
              <a:rPr lang="en-US" altLang="zh-CN" dirty="0"/>
              <a:t>Rich physics program [1]</a:t>
            </a:r>
          </a:p>
          <a:p>
            <a:pPr lvl="2"/>
            <a:r>
              <a:rPr lang="en-US" altLang="zh-CN" dirty="0"/>
              <a:t>Neutrino Mass Ordering and Precise measurement of 3 oscillation parameters</a:t>
            </a:r>
          </a:p>
          <a:p>
            <a:pPr lvl="2"/>
            <a:r>
              <a:rPr lang="en-US" altLang="zh-CN" dirty="0"/>
              <a:t>Reactor neutrinos, Supernova burst neutrinos, Geo neutrinos, Atmospheric neutrinos, and Solar neutrinos</a:t>
            </a:r>
          </a:p>
          <a:p>
            <a:pPr lvl="1"/>
            <a:r>
              <a:rPr lang="en-US" altLang="zh-CN" dirty="0"/>
              <a:t>JUNO detector </a:t>
            </a:r>
          </a:p>
          <a:p>
            <a:pPr lvl="2"/>
            <a:r>
              <a:rPr lang="en-US" altLang="zh-CN" dirty="0"/>
              <a:t>700 m deep underground</a:t>
            </a:r>
          </a:p>
          <a:p>
            <a:pPr lvl="2"/>
            <a:r>
              <a:rPr lang="en-US" altLang="zh-CN" dirty="0"/>
              <a:t>Central detector: 20 </a:t>
            </a:r>
            <a:r>
              <a:rPr lang="en-US" altLang="zh-CN" dirty="0" err="1"/>
              <a:t>kton</a:t>
            </a:r>
            <a:r>
              <a:rPr lang="en-US" altLang="zh-CN" dirty="0"/>
              <a:t> LS with 3%@1MeV of energy resolution. </a:t>
            </a:r>
          </a:p>
          <a:p>
            <a:pPr lvl="2"/>
            <a:r>
              <a:rPr lang="en-US" altLang="zh-CN" dirty="0"/>
              <a:t>Water Cerenkov detector and Top Tracker</a:t>
            </a:r>
          </a:p>
          <a:p>
            <a:pPr lvl="1"/>
            <a:r>
              <a:rPr lang="en-US" altLang="zh-CN" dirty="0"/>
              <a:t>Lifetime: 20+ years</a:t>
            </a:r>
            <a:endParaRPr lang="zh-CN" altLang="en-US" dirty="0"/>
          </a:p>
        </p:txBody>
      </p:sp>
      <p:sp>
        <p:nvSpPr>
          <p:cNvPr id="4" name="灯片编号占位符 3">
            <a:extLst>
              <a:ext uri="{FF2B5EF4-FFF2-40B4-BE49-F238E27FC236}">
                <a16:creationId xmlns:a16="http://schemas.microsoft.com/office/drawing/2014/main" id="{E014043C-3D41-4FA8-BDDE-52547BB0E516}"/>
              </a:ext>
            </a:extLst>
          </p:cNvPr>
          <p:cNvSpPr>
            <a:spLocks noGrp="1"/>
          </p:cNvSpPr>
          <p:nvPr>
            <p:ph type="sldNum" sz="quarter" idx="12"/>
          </p:nvPr>
        </p:nvSpPr>
        <p:spPr/>
        <p:txBody>
          <a:bodyPr/>
          <a:lstStyle/>
          <a:p>
            <a:pPr>
              <a:defRPr/>
            </a:pPr>
            <a:fld id="{8772E7C7-A7D2-4761-B106-1689E1D1EE66}" type="slidenum">
              <a:rPr lang="zh-CN" altLang="en-US" smtClean="0"/>
              <a:t>3</a:t>
            </a:fld>
            <a:endParaRPr lang="en-US" altLang="zh-CN"/>
          </a:p>
        </p:txBody>
      </p:sp>
      <p:sp>
        <p:nvSpPr>
          <p:cNvPr id="5" name="文本框 4">
            <a:extLst>
              <a:ext uri="{FF2B5EF4-FFF2-40B4-BE49-F238E27FC236}">
                <a16:creationId xmlns:a16="http://schemas.microsoft.com/office/drawing/2014/main" id="{36B70AC4-5036-4318-BA2F-EB4FA82BE21E}"/>
              </a:ext>
            </a:extLst>
          </p:cNvPr>
          <p:cNvSpPr txBox="1"/>
          <p:nvPr/>
        </p:nvSpPr>
        <p:spPr>
          <a:xfrm>
            <a:off x="1034143" y="6361339"/>
            <a:ext cx="6153159" cy="369332"/>
          </a:xfrm>
          <a:prstGeom prst="rect">
            <a:avLst/>
          </a:prstGeom>
          <a:noFill/>
        </p:spPr>
        <p:txBody>
          <a:bodyPr wrap="none" rtlCol="0">
            <a:spAutoFit/>
          </a:bodyPr>
          <a:lstStyle/>
          <a:p>
            <a:r>
              <a:rPr lang="en-US" altLang="zh-CN" dirty="0"/>
              <a:t>[1] JUNO Collaboration, </a:t>
            </a:r>
            <a:r>
              <a:rPr lang="en-US" altLang="zh-CN" dirty="0" err="1"/>
              <a:t>Prog.Part.Nucl.Phys</a:t>
            </a:r>
            <a:r>
              <a:rPr lang="en-US" altLang="zh-CN" dirty="0"/>
              <a:t>. 123 (2022) 103927</a:t>
            </a:r>
            <a:endParaRPr lang="zh-CN" altLang="en-US" dirty="0"/>
          </a:p>
        </p:txBody>
      </p:sp>
    </p:spTree>
    <p:extLst>
      <p:ext uri="{BB962C8B-B14F-4D97-AF65-F5344CB8AC3E}">
        <p14:creationId xmlns:p14="http://schemas.microsoft.com/office/powerpoint/2010/main" val="3153365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143CA3-FD5F-4E23-ACA6-4F6F41BCB793}"/>
              </a:ext>
            </a:extLst>
          </p:cNvPr>
          <p:cNvSpPr>
            <a:spLocks noGrp="1"/>
          </p:cNvSpPr>
          <p:nvPr>
            <p:ph type="title"/>
          </p:nvPr>
        </p:nvSpPr>
        <p:spPr/>
        <p:txBody>
          <a:bodyPr/>
          <a:lstStyle/>
          <a:p>
            <a:r>
              <a:rPr lang="en-US" altLang="zh-CN" dirty="0"/>
              <a:t>JUNOSW: JUNO offline software</a:t>
            </a:r>
            <a:endParaRPr lang="zh-CN" altLang="en-US" dirty="0"/>
          </a:p>
        </p:txBody>
      </p:sp>
      <p:sp>
        <p:nvSpPr>
          <p:cNvPr id="4" name="灯片编号占位符 3">
            <a:extLst>
              <a:ext uri="{FF2B5EF4-FFF2-40B4-BE49-F238E27FC236}">
                <a16:creationId xmlns:a16="http://schemas.microsoft.com/office/drawing/2014/main" id="{307C8816-CD88-4EE0-BFC8-89181421B032}"/>
              </a:ext>
            </a:extLst>
          </p:cNvPr>
          <p:cNvSpPr>
            <a:spLocks noGrp="1"/>
          </p:cNvSpPr>
          <p:nvPr>
            <p:ph type="sldNum" sz="quarter" idx="12"/>
          </p:nvPr>
        </p:nvSpPr>
        <p:spPr/>
        <p:txBody>
          <a:bodyPr/>
          <a:lstStyle/>
          <a:p>
            <a:pPr>
              <a:defRPr/>
            </a:pPr>
            <a:fld id="{8772E7C7-A7D2-4761-B106-1689E1D1EE66}" type="slidenum">
              <a:rPr lang="zh-CN" altLang="en-US" smtClean="0"/>
              <a:t>4</a:t>
            </a:fld>
            <a:endParaRPr lang="en-US" altLang="zh-CN" dirty="0"/>
          </a:p>
        </p:txBody>
      </p:sp>
      <p:sp>
        <p:nvSpPr>
          <p:cNvPr id="5" name="文本框 4">
            <a:extLst>
              <a:ext uri="{FF2B5EF4-FFF2-40B4-BE49-F238E27FC236}">
                <a16:creationId xmlns:a16="http://schemas.microsoft.com/office/drawing/2014/main" id="{731309E9-8ED2-4DF4-925F-2689036A6AF1}"/>
              </a:ext>
            </a:extLst>
          </p:cNvPr>
          <p:cNvSpPr txBox="1"/>
          <p:nvPr/>
        </p:nvSpPr>
        <p:spPr>
          <a:xfrm>
            <a:off x="1021727" y="5541259"/>
            <a:ext cx="3382849" cy="400110"/>
          </a:xfrm>
          <a:prstGeom prst="rect">
            <a:avLst/>
          </a:prstGeom>
          <a:noFill/>
        </p:spPr>
        <p:txBody>
          <a:bodyPr wrap="none" rtlCol="0">
            <a:spAutoFit/>
          </a:bodyPr>
          <a:lstStyle/>
          <a:p>
            <a:r>
              <a:rPr lang="en-US" altLang="zh-CN" sz="2000" b="1" dirty="0"/>
              <a:t>For details, see </a:t>
            </a:r>
            <a:r>
              <a:rPr lang="en-US" altLang="zh-CN" sz="2000" b="1" dirty="0" err="1"/>
              <a:t>Xingtao’s</a:t>
            </a:r>
            <a:r>
              <a:rPr lang="en-US" altLang="zh-CN" sz="2000" b="1" dirty="0"/>
              <a:t> talk. </a:t>
            </a:r>
            <a:endParaRPr lang="zh-CN" altLang="en-US" sz="2000" b="1" dirty="0"/>
          </a:p>
        </p:txBody>
      </p:sp>
      <p:sp>
        <p:nvSpPr>
          <p:cNvPr id="9" name="内容占位符 8">
            <a:extLst>
              <a:ext uri="{FF2B5EF4-FFF2-40B4-BE49-F238E27FC236}">
                <a16:creationId xmlns:a16="http://schemas.microsoft.com/office/drawing/2014/main" id="{A65FB843-B76B-4673-9436-5FD183A664EA}"/>
              </a:ext>
            </a:extLst>
          </p:cNvPr>
          <p:cNvSpPr>
            <a:spLocks noGrp="1"/>
          </p:cNvSpPr>
          <p:nvPr>
            <p:ph idx="1"/>
          </p:nvPr>
        </p:nvSpPr>
        <p:spPr>
          <a:xfrm>
            <a:off x="6228272" y="1722107"/>
            <a:ext cx="5417388" cy="4351338"/>
          </a:xfrm>
        </p:spPr>
        <p:txBody>
          <a:bodyPr>
            <a:noAutofit/>
          </a:bodyPr>
          <a:lstStyle/>
          <a:p>
            <a:pPr marL="0" indent="0">
              <a:buNone/>
            </a:pPr>
            <a:r>
              <a:rPr lang="en-US" altLang="zh-CN" dirty="0"/>
              <a:t>The development of JUNOSW (originally called JUNO offline) starts in 2012. </a:t>
            </a:r>
          </a:p>
          <a:p>
            <a:r>
              <a:rPr lang="en-US" altLang="zh-CN" dirty="0"/>
              <a:t>Operating System</a:t>
            </a:r>
          </a:p>
          <a:p>
            <a:pPr lvl="1"/>
            <a:r>
              <a:rPr lang="en-US" altLang="zh-CN" dirty="0"/>
              <a:t>SL5 -&gt; SL6 -&gt; CentOS 7</a:t>
            </a:r>
          </a:p>
          <a:p>
            <a:r>
              <a:rPr lang="en-US" altLang="zh-CN" dirty="0"/>
              <a:t>Compiler</a:t>
            </a:r>
          </a:p>
          <a:p>
            <a:pPr lvl="1"/>
            <a:r>
              <a:rPr lang="en-US" altLang="zh-CN" dirty="0"/>
              <a:t>GCC  4.1.2 -&gt; 4.4.7 -&gt; 4.9.4 -&gt; 8.3.0 -&gt; 11.2.0</a:t>
            </a:r>
          </a:p>
          <a:p>
            <a:r>
              <a:rPr lang="en-US" altLang="zh-CN" dirty="0"/>
              <a:t>Build tool and version control</a:t>
            </a:r>
          </a:p>
          <a:p>
            <a:pPr lvl="1"/>
            <a:r>
              <a:rPr lang="en-US" altLang="zh-CN" dirty="0"/>
              <a:t>CMT -&gt; </a:t>
            </a:r>
            <a:r>
              <a:rPr lang="en-US" altLang="zh-CN" dirty="0" err="1"/>
              <a:t>CMake</a:t>
            </a:r>
            <a:endParaRPr lang="en-US" altLang="zh-CN" dirty="0"/>
          </a:p>
          <a:p>
            <a:pPr lvl="1"/>
            <a:r>
              <a:rPr lang="en-US" altLang="zh-CN" dirty="0"/>
              <a:t>SVN/Trac -&gt; Git/Gitlab</a:t>
            </a:r>
          </a:p>
        </p:txBody>
      </p:sp>
      <p:pic>
        <p:nvPicPr>
          <p:cNvPr id="10" name="图片 9">
            <a:extLst>
              <a:ext uri="{FF2B5EF4-FFF2-40B4-BE49-F238E27FC236}">
                <a16:creationId xmlns:a16="http://schemas.microsoft.com/office/drawing/2014/main" id="{17F097D2-E435-414F-B66A-400783A1472E}"/>
              </a:ext>
            </a:extLst>
          </p:cNvPr>
          <p:cNvPicPr>
            <a:picLocks noChangeAspect="1"/>
          </p:cNvPicPr>
          <p:nvPr/>
        </p:nvPicPr>
        <p:blipFill>
          <a:blip r:embed="rId2"/>
          <a:stretch>
            <a:fillRect/>
          </a:stretch>
        </p:blipFill>
        <p:spPr>
          <a:xfrm>
            <a:off x="113213" y="1825625"/>
            <a:ext cx="5850516" cy="2600230"/>
          </a:xfrm>
          <a:prstGeom prst="rect">
            <a:avLst/>
          </a:prstGeom>
        </p:spPr>
      </p:pic>
      <p:sp>
        <p:nvSpPr>
          <p:cNvPr id="12" name="文本框 11">
            <a:extLst>
              <a:ext uri="{FF2B5EF4-FFF2-40B4-BE49-F238E27FC236}">
                <a16:creationId xmlns:a16="http://schemas.microsoft.com/office/drawing/2014/main" id="{7803D3E2-7B30-41E4-9DA2-3FE28908FE9A}"/>
              </a:ext>
            </a:extLst>
          </p:cNvPr>
          <p:cNvSpPr txBox="1"/>
          <p:nvPr/>
        </p:nvSpPr>
        <p:spPr>
          <a:xfrm>
            <a:off x="250166" y="4521892"/>
            <a:ext cx="5713563" cy="923330"/>
          </a:xfrm>
          <a:prstGeom prst="rect">
            <a:avLst/>
          </a:prstGeom>
          <a:noFill/>
        </p:spPr>
        <p:txBody>
          <a:bodyPr wrap="square">
            <a:spAutoFit/>
          </a:bodyPr>
          <a:lstStyle/>
          <a:p>
            <a:r>
              <a:rPr lang="en-US" altLang="zh-CN" dirty="0"/>
              <a:t>Applications: SNiPER Algorithms</a:t>
            </a:r>
          </a:p>
          <a:p>
            <a:r>
              <a:rPr lang="en-US" altLang="zh-CN" dirty="0"/>
              <a:t>Core Software: SNiPER framework, ROOT I/O, Database, etc. </a:t>
            </a:r>
          </a:p>
          <a:p>
            <a:r>
              <a:rPr lang="en-US" altLang="zh-CN" dirty="0"/>
              <a:t>External Libraries: ROOT, Geant4, Boost, Python, etc. </a:t>
            </a:r>
            <a:endParaRPr lang="zh-CN" altLang="en-US" dirty="0"/>
          </a:p>
        </p:txBody>
      </p:sp>
    </p:spTree>
    <p:extLst>
      <p:ext uri="{BB962C8B-B14F-4D97-AF65-F5344CB8AC3E}">
        <p14:creationId xmlns:p14="http://schemas.microsoft.com/office/powerpoint/2010/main" val="1486854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B30C53E-6928-4327-81D0-ED74B32864F6}"/>
              </a:ext>
            </a:extLst>
          </p:cNvPr>
          <p:cNvSpPr/>
          <p:nvPr/>
        </p:nvSpPr>
        <p:spPr>
          <a:xfrm>
            <a:off x="6972300" y="1738591"/>
            <a:ext cx="5146394" cy="2027868"/>
          </a:xfrm>
          <a:prstGeom prst="rect">
            <a:avLst/>
          </a:prstGeom>
          <a:solidFill>
            <a:schemeClr val="accent4">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2" name="标题 1">
            <a:extLst>
              <a:ext uri="{FF2B5EF4-FFF2-40B4-BE49-F238E27FC236}">
                <a16:creationId xmlns:a16="http://schemas.microsoft.com/office/drawing/2014/main" id="{FAE6B0EF-0752-48AC-9E69-E3C7C8F4D781}"/>
              </a:ext>
            </a:extLst>
          </p:cNvPr>
          <p:cNvSpPr>
            <a:spLocks noGrp="1"/>
          </p:cNvSpPr>
          <p:nvPr>
            <p:ph type="title"/>
          </p:nvPr>
        </p:nvSpPr>
        <p:spPr/>
        <p:txBody>
          <a:bodyPr/>
          <a:lstStyle/>
          <a:p>
            <a:r>
              <a:rPr lang="en-US" altLang="zh-CN" dirty="0"/>
              <a:t>Modern software development in JUNOSW</a:t>
            </a:r>
            <a:endParaRPr lang="zh-CN" altLang="en-US" dirty="0"/>
          </a:p>
        </p:txBody>
      </p:sp>
      <p:sp>
        <p:nvSpPr>
          <p:cNvPr id="3" name="内容占位符 2">
            <a:extLst>
              <a:ext uri="{FF2B5EF4-FFF2-40B4-BE49-F238E27FC236}">
                <a16:creationId xmlns:a16="http://schemas.microsoft.com/office/drawing/2014/main" id="{2A394688-83F7-4B08-9475-876FA262E89E}"/>
              </a:ext>
            </a:extLst>
          </p:cNvPr>
          <p:cNvSpPr>
            <a:spLocks noGrp="1"/>
          </p:cNvSpPr>
          <p:nvPr>
            <p:ph idx="1"/>
          </p:nvPr>
        </p:nvSpPr>
        <p:spPr>
          <a:xfrm>
            <a:off x="838200" y="1825625"/>
            <a:ext cx="6134100" cy="4351338"/>
          </a:xfrm>
        </p:spPr>
        <p:txBody>
          <a:bodyPr>
            <a:noAutofit/>
          </a:bodyPr>
          <a:lstStyle/>
          <a:p>
            <a:r>
              <a:rPr lang="en-US" altLang="zh-CN" dirty="0"/>
              <a:t>Following the best practices from HSF [1], the migration to </a:t>
            </a:r>
            <a:r>
              <a:rPr lang="en-US" altLang="zh-CN" dirty="0" err="1"/>
              <a:t>CMake</a:t>
            </a:r>
            <a:r>
              <a:rPr lang="en-US" altLang="zh-CN" dirty="0"/>
              <a:t>/Git had been done for JUNOSW. </a:t>
            </a:r>
          </a:p>
          <a:p>
            <a:pPr lvl="1"/>
            <a:r>
              <a:rPr lang="en-US" altLang="zh-CN" dirty="0"/>
              <a:t>Use </a:t>
            </a:r>
            <a:r>
              <a:rPr lang="en-US" altLang="zh-CN" dirty="0" err="1"/>
              <a:t>CMake</a:t>
            </a:r>
            <a:r>
              <a:rPr lang="en-US" altLang="zh-CN" dirty="0"/>
              <a:t> to reduce the building time and support the different use cases for online and offline environments.</a:t>
            </a:r>
          </a:p>
          <a:p>
            <a:pPr lvl="1"/>
            <a:r>
              <a:rPr lang="en-US" altLang="zh-CN" dirty="0"/>
              <a:t>Adopt the git-based workflow to improve the code quality with code review and CI. </a:t>
            </a:r>
          </a:p>
          <a:p>
            <a:r>
              <a:rPr lang="en-US" altLang="zh-CN" dirty="0"/>
              <a:t> To migrate smoothly, helper scripts have been developed. </a:t>
            </a:r>
            <a:endParaRPr lang="zh-CN" altLang="en-US" dirty="0"/>
          </a:p>
        </p:txBody>
      </p:sp>
      <p:sp>
        <p:nvSpPr>
          <p:cNvPr id="4" name="灯片编号占位符 3">
            <a:extLst>
              <a:ext uri="{FF2B5EF4-FFF2-40B4-BE49-F238E27FC236}">
                <a16:creationId xmlns:a16="http://schemas.microsoft.com/office/drawing/2014/main" id="{D0240C8E-89AD-4EF6-86A6-3FCE58616FAB}"/>
              </a:ext>
            </a:extLst>
          </p:cNvPr>
          <p:cNvSpPr>
            <a:spLocks noGrp="1"/>
          </p:cNvSpPr>
          <p:nvPr>
            <p:ph type="sldNum" sz="quarter" idx="12"/>
          </p:nvPr>
        </p:nvSpPr>
        <p:spPr/>
        <p:txBody>
          <a:bodyPr/>
          <a:lstStyle/>
          <a:p>
            <a:pPr>
              <a:defRPr/>
            </a:pPr>
            <a:fld id="{8772E7C7-A7D2-4761-B106-1689E1D1EE66}" type="slidenum">
              <a:rPr lang="zh-CN" altLang="en-US" smtClean="0"/>
              <a:t>5</a:t>
            </a:fld>
            <a:endParaRPr lang="en-US" altLang="zh-CN"/>
          </a:p>
        </p:txBody>
      </p:sp>
      <p:sp>
        <p:nvSpPr>
          <p:cNvPr id="6" name="文本框 5">
            <a:extLst>
              <a:ext uri="{FF2B5EF4-FFF2-40B4-BE49-F238E27FC236}">
                <a16:creationId xmlns:a16="http://schemas.microsoft.com/office/drawing/2014/main" id="{BF292EDA-7A73-4496-BFF9-77A512779F19}"/>
              </a:ext>
            </a:extLst>
          </p:cNvPr>
          <p:cNvSpPr txBox="1"/>
          <p:nvPr/>
        </p:nvSpPr>
        <p:spPr>
          <a:xfrm>
            <a:off x="6987894" y="1723865"/>
            <a:ext cx="1451936" cy="369332"/>
          </a:xfrm>
          <a:prstGeom prst="rect">
            <a:avLst/>
          </a:prstGeom>
          <a:noFill/>
        </p:spPr>
        <p:txBody>
          <a:bodyPr wrap="none" rtlCol="0">
            <a:spAutoFit/>
          </a:bodyPr>
          <a:lstStyle/>
          <a:p>
            <a:r>
              <a:rPr lang="en-US" altLang="zh-CN" dirty="0"/>
              <a:t>Development</a:t>
            </a:r>
            <a:endParaRPr lang="zh-CN" altLang="en-US" dirty="0"/>
          </a:p>
        </p:txBody>
      </p:sp>
      <p:sp>
        <p:nvSpPr>
          <p:cNvPr id="8" name="矩形 7">
            <a:extLst>
              <a:ext uri="{FF2B5EF4-FFF2-40B4-BE49-F238E27FC236}">
                <a16:creationId xmlns:a16="http://schemas.microsoft.com/office/drawing/2014/main" id="{62F51458-B3F6-46DF-8C94-B774299F040A}"/>
              </a:ext>
            </a:extLst>
          </p:cNvPr>
          <p:cNvSpPr/>
          <p:nvPr/>
        </p:nvSpPr>
        <p:spPr>
          <a:xfrm>
            <a:off x="6972300" y="3766460"/>
            <a:ext cx="5146394" cy="2032200"/>
          </a:xfrm>
          <a:prstGeom prst="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
        <p:nvSpPr>
          <p:cNvPr id="9" name="文本框 8">
            <a:extLst>
              <a:ext uri="{FF2B5EF4-FFF2-40B4-BE49-F238E27FC236}">
                <a16:creationId xmlns:a16="http://schemas.microsoft.com/office/drawing/2014/main" id="{0204FD5F-73E0-45C1-A94B-4445C0C2A047}"/>
              </a:ext>
            </a:extLst>
          </p:cNvPr>
          <p:cNvSpPr txBox="1"/>
          <p:nvPr/>
        </p:nvSpPr>
        <p:spPr>
          <a:xfrm>
            <a:off x="10779994" y="5429327"/>
            <a:ext cx="1338700" cy="369332"/>
          </a:xfrm>
          <a:prstGeom prst="rect">
            <a:avLst/>
          </a:prstGeom>
          <a:noFill/>
        </p:spPr>
        <p:txBody>
          <a:bodyPr wrap="none" rtlCol="0">
            <a:spAutoFit/>
          </a:bodyPr>
          <a:lstStyle/>
          <a:p>
            <a:r>
              <a:rPr lang="en-US" altLang="zh-CN" dirty="0"/>
              <a:t>Deployment</a:t>
            </a:r>
            <a:endParaRPr lang="zh-CN" altLang="en-US" dirty="0"/>
          </a:p>
        </p:txBody>
      </p:sp>
      <p:sp>
        <p:nvSpPr>
          <p:cNvPr id="10" name="椭圆 9">
            <a:extLst>
              <a:ext uri="{FF2B5EF4-FFF2-40B4-BE49-F238E27FC236}">
                <a16:creationId xmlns:a16="http://schemas.microsoft.com/office/drawing/2014/main" id="{821615B8-90D0-481C-B0CC-9379CA3E75BE}"/>
              </a:ext>
            </a:extLst>
          </p:cNvPr>
          <p:cNvSpPr/>
          <p:nvPr/>
        </p:nvSpPr>
        <p:spPr>
          <a:xfrm>
            <a:off x="7179470" y="3423390"/>
            <a:ext cx="1451936" cy="695603"/>
          </a:xfrm>
          <a:prstGeom prst="ellipse">
            <a:avLst/>
          </a:prstGeom>
          <a:solidFill>
            <a:srgbClr val="CBECDE"/>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err="1"/>
              <a:t>CMake</a:t>
            </a:r>
            <a:endParaRPr lang="zh-CN" altLang="en-US" dirty="0"/>
          </a:p>
        </p:txBody>
      </p:sp>
      <p:sp>
        <p:nvSpPr>
          <p:cNvPr id="11" name="椭圆 10">
            <a:extLst>
              <a:ext uri="{FF2B5EF4-FFF2-40B4-BE49-F238E27FC236}">
                <a16:creationId xmlns:a16="http://schemas.microsoft.com/office/drawing/2014/main" id="{4BDABC30-EA9A-463A-B1A3-DAF52C1AF683}"/>
              </a:ext>
            </a:extLst>
          </p:cNvPr>
          <p:cNvSpPr/>
          <p:nvPr/>
        </p:nvSpPr>
        <p:spPr>
          <a:xfrm>
            <a:off x="7179470" y="2347524"/>
            <a:ext cx="1451936" cy="695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err="1"/>
              <a:t>CMake</a:t>
            </a:r>
            <a:r>
              <a:rPr lang="en-US" altLang="zh-CN" dirty="0"/>
              <a:t> Macros</a:t>
            </a:r>
            <a:endParaRPr lang="zh-CN" altLang="en-US" dirty="0"/>
          </a:p>
        </p:txBody>
      </p:sp>
      <p:sp>
        <p:nvSpPr>
          <p:cNvPr id="12" name="椭圆 11">
            <a:extLst>
              <a:ext uri="{FF2B5EF4-FFF2-40B4-BE49-F238E27FC236}">
                <a16:creationId xmlns:a16="http://schemas.microsoft.com/office/drawing/2014/main" id="{28A2EE29-FFA1-425C-9C05-AC3B056C352F}"/>
              </a:ext>
            </a:extLst>
          </p:cNvPr>
          <p:cNvSpPr/>
          <p:nvPr/>
        </p:nvSpPr>
        <p:spPr>
          <a:xfrm>
            <a:off x="10566400" y="2347524"/>
            <a:ext cx="1451936" cy="695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git-junoenv</a:t>
            </a:r>
            <a:endParaRPr lang="zh-CN" altLang="en-US" dirty="0"/>
          </a:p>
        </p:txBody>
      </p:sp>
      <p:sp>
        <p:nvSpPr>
          <p:cNvPr id="13" name="椭圆 12">
            <a:extLst>
              <a:ext uri="{FF2B5EF4-FFF2-40B4-BE49-F238E27FC236}">
                <a16:creationId xmlns:a16="http://schemas.microsoft.com/office/drawing/2014/main" id="{CBB956E7-5BBF-4EEA-BD7B-33A8BCED9557}"/>
              </a:ext>
            </a:extLst>
          </p:cNvPr>
          <p:cNvSpPr/>
          <p:nvPr/>
        </p:nvSpPr>
        <p:spPr>
          <a:xfrm>
            <a:off x="8899790" y="2347524"/>
            <a:ext cx="1451936" cy="695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build.sh script </a:t>
            </a:r>
            <a:endParaRPr lang="zh-CN" altLang="en-US" dirty="0"/>
          </a:p>
        </p:txBody>
      </p:sp>
      <p:sp>
        <p:nvSpPr>
          <p:cNvPr id="14" name="椭圆 13">
            <a:extLst>
              <a:ext uri="{FF2B5EF4-FFF2-40B4-BE49-F238E27FC236}">
                <a16:creationId xmlns:a16="http://schemas.microsoft.com/office/drawing/2014/main" id="{0FC3E615-72CB-4715-ADF1-81FD8DEEBF8F}"/>
              </a:ext>
            </a:extLst>
          </p:cNvPr>
          <p:cNvSpPr/>
          <p:nvPr/>
        </p:nvSpPr>
        <p:spPr>
          <a:xfrm>
            <a:off x="8899790" y="3423390"/>
            <a:ext cx="1451936" cy="695603"/>
          </a:xfrm>
          <a:prstGeom prst="ellipse">
            <a:avLst/>
          </a:prstGeom>
          <a:solidFill>
            <a:srgbClr val="CBECDE"/>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GitLab</a:t>
            </a:r>
            <a:endParaRPr lang="zh-CN" altLang="en-US" dirty="0"/>
          </a:p>
        </p:txBody>
      </p:sp>
      <p:sp>
        <p:nvSpPr>
          <p:cNvPr id="15" name="椭圆 14">
            <a:extLst>
              <a:ext uri="{FF2B5EF4-FFF2-40B4-BE49-F238E27FC236}">
                <a16:creationId xmlns:a16="http://schemas.microsoft.com/office/drawing/2014/main" id="{74F45DED-55D8-44EC-B132-74860A8AB257}"/>
              </a:ext>
            </a:extLst>
          </p:cNvPr>
          <p:cNvSpPr/>
          <p:nvPr/>
        </p:nvSpPr>
        <p:spPr>
          <a:xfrm>
            <a:off x="8899790" y="4608223"/>
            <a:ext cx="1451936" cy="695603"/>
          </a:xfrm>
          <a:prstGeom prst="ellipse">
            <a:avLst/>
          </a:prstGeom>
          <a:solidFill>
            <a:srgbClr val="CBECDE"/>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Docker</a:t>
            </a:r>
            <a:endParaRPr lang="zh-CN" altLang="en-US" dirty="0"/>
          </a:p>
        </p:txBody>
      </p:sp>
      <p:sp>
        <p:nvSpPr>
          <p:cNvPr id="16" name="椭圆 15">
            <a:extLst>
              <a:ext uri="{FF2B5EF4-FFF2-40B4-BE49-F238E27FC236}">
                <a16:creationId xmlns:a16="http://schemas.microsoft.com/office/drawing/2014/main" id="{897C2ED2-7E91-41BA-AC19-DB9C671DED06}"/>
              </a:ext>
            </a:extLst>
          </p:cNvPr>
          <p:cNvSpPr/>
          <p:nvPr/>
        </p:nvSpPr>
        <p:spPr>
          <a:xfrm>
            <a:off x="7179470" y="4608223"/>
            <a:ext cx="1451936" cy="6956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junoenv</a:t>
            </a:r>
            <a:endParaRPr lang="zh-CN" altLang="en-US" dirty="0"/>
          </a:p>
        </p:txBody>
      </p:sp>
      <p:sp>
        <p:nvSpPr>
          <p:cNvPr id="17" name="椭圆 16">
            <a:extLst>
              <a:ext uri="{FF2B5EF4-FFF2-40B4-BE49-F238E27FC236}">
                <a16:creationId xmlns:a16="http://schemas.microsoft.com/office/drawing/2014/main" id="{C77A0967-DD49-4F6A-9500-8C50336CA28D}"/>
              </a:ext>
            </a:extLst>
          </p:cNvPr>
          <p:cNvSpPr/>
          <p:nvPr/>
        </p:nvSpPr>
        <p:spPr>
          <a:xfrm>
            <a:off x="10566400" y="4608223"/>
            <a:ext cx="1451936" cy="695603"/>
          </a:xfrm>
          <a:prstGeom prst="ellipse">
            <a:avLst/>
          </a:prstGeom>
          <a:solidFill>
            <a:srgbClr val="CBECDE"/>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Gitlab Runner</a:t>
            </a:r>
            <a:endParaRPr lang="zh-CN" altLang="en-US" dirty="0"/>
          </a:p>
        </p:txBody>
      </p:sp>
      <p:sp>
        <p:nvSpPr>
          <p:cNvPr id="18" name="椭圆 17">
            <a:extLst>
              <a:ext uri="{FF2B5EF4-FFF2-40B4-BE49-F238E27FC236}">
                <a16:creationId xmlns:a16="http://schemas.microsoft.com/office/drawing/2014/main" id="{31204C9B-0CD7-4C2B-B2A5-6D4B1744FB0B}"/>
              </a:ext>
            </a:extLst>
          </p:cNvPr>
          <p:cNvSpPr/>
          <p:nvPr/>
        </p:nvSpPr>
        <p:spPr>
          <a:xfrm>
            <a:off x="10566400" y="3423390"/>
            <a:ext cx="1451936" cy="695603"/>
          </a:xfrm>
          <a:prstGeom prst="ellipse">
            <a:avLst/>
          </a:prstGeom>
          <a:solidFill>
            <a:srgbClr val="CBECDE"/>
          </a:solidFill>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Git</a:t>
            </a:r>
            <a:endParaRPr lang="zh-CN" altLang="en-US" dirty="0"/>
          </a:p>
        </p:txBody>
      </p:sp>
      <p:sp>
        <p:nvSpPr>
          <p:cNvPr id="5" name="文本框 4">
            <a:extLst>
              <a:ext uri="{FF2B5EF4-FFF2-40B4-BE49-F238E27FC236}">
                <a16:creationId xmlns:a16="http://schemas.microsoft.com/office/drawing/2014/main" id="{AD8BA8FD-C7A9-4581-BE08-40CD71D41C62}"/>
              </a:ext>
            </a:extLst>
          </p:cNvPr>
          <p:cNvSpPr txBox="1"/>
          <p:nvPr/>
        </p:nvSpPr>
        <p:spPr>
          <a:xfrm>
            <a:off x="838200" y="6356350"/>
            <a:ext cx="8846781" cy="369332"/>
          </a:xfrm>
          <a:prstGeom prst="rect">
            <a:avLst/>
          </a:prstGeom>
          <a:noFill/>
        </p:spPr>
        <p:txBody>
          <a:bodyPr wrap="none" rtlCol="0">
            <a:spAutoFit/>
          </a:bodyPr>
          <a:lstStyle/>
          <a:p>
            <a:r>
              <a:rPr lang="en-US" altLang="zh-CN" dirty="0"/>
              <a:t>[1] HSF-CWP-2017-13: Software Development, Deployment and Validation. arXiv:1712.07959</a:t>
            </a:r>
          </a:p>
        </p:txBody>
      </p:sp>
    </p:spTree>
    <p:extLst>
      <p:ext uri="{BB962C8B-B14F-4D97-AF65-F5344CB8AC3E}">
        <p14:creationId xmlns:p14="http://schemas.microsoft.com/office/powerpoint/2010/main" val="340169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348189-DD92-429D-A257-24E7B9E2FA97}"/>
              </a:ext>
            </a:extLst>
          </p:cNvPr>
          <p:cNvSpPr>
            <a:spLocks noGrp="1"/>
          </p:cNvSpPr>
          <p:nvPr>
            <p:ph type="title"/>
          </p:nvPr>
        </p:nvSpPr>
        <p:spPr/>
        <p:txBody>
          <a:bodyPr/>
          <a:lstStyle/>
          <a:p>
            <a:r>
              <a:rPr lang="en-US" altLang="zh-CN" dirty="0" err="1"/>
              <a:t>CMake</a:t>
            </a:r>
            <a:r>
              <a:rPr lang="en-US" altLang="zh-CN" dirty="0"/>
              <a:t> (1)</a:t>
            </a:r>
            <a:endParaRPr lang="zh-CN" altLang="en-US" dirty="0"/>
          </a:p>
        </p:txBody>
      </p:sp>
      <p:sp>
        <p:nvSpPr>
          <p:cNvPr id="3" name="内容占位符 2">
            <a:extLst>
              <a:ext uri="{FF2B5EF4-FFF2-40B4-BE49-F238E27FC236}">
                <a16:creationId xmlns:a16="http://schemas.microsoft.com/office/drawing/2014/main" id="{DC1873E2-7EAD-48DC-8902-189944F3BA55}"/>
              </a:ext>
            </a:extLst>
          </p:cNvPr>
          <p:cNvSpPr>
            <a:spLocks noGrp="1"/>
          </p:cNvSpPr>
          <p:nvPr>
            <p:ph idx="1"/>
          </p:nvPr>
        </p:nvSpPr>
        <p:spPr>
          <a:xfrm>
            <a:off x="794655" y="1836511"/>
            <a:ext cx="5954487" cy="4351338"/>
          </a:xfrm>
        </p:spPr>
        <p:txBody>
          <a:bodyPr>
            <a:noAutofit/>
          </a:bodyPr>
          <a:lstStyle/>
          <a:p>
            <a:r>
              <a:rPr lang="en-US" altLang="zh-CN" dirty="0"/>
              <a:t>When moving from CMT to </a:t>
            </a:r>
            <a:r>
              <a:rPr lang="en-US" altLang="zh-CN" dirty="0" err="1"/>
              <a:t>CMake</a:t>
            </a:r>
            <a:r>
              <a:rPr lang="en-US" altLang="zh-CN" dirty="0"/>
              <a:t>, follow the instructions in Modern </a:t>
            </a:r>
            <a:r>
              <a:rPr lang="en-US" altLang="zh-CN" dirty="0" err="1"/>
              <a:t>CMake</a:t>
            </a:r>
            <a:r>
              <a:rPr lang="en-US" altLang="zh-CN" dirty="0"/>
              <a:t> [1].</a:t>
            </a:r>
          </a:p>
          <a:p>
            <a:r>
              <a:rPr lang="en-US" altLang="zh-CN" dirty="0" err="1"/>
              <a:t>CMake</a:t>
            </a:r>
            <a:r>
              <a:rPr lang="en-US" altLang="zh-CN" dirty="0"/>
              <a:t> macros and functions are developed to simplify the usage of </a:t>
            </a:r>
            <a:r>
              <a:rPr lang="en-US" altLang="zh-CN" dirty="0" err="1"/>
              <a:t>CMake</a:t>
            </a:r>
            <a:r>
              <a:rPr lang="en-US" altLang="zh-CN" dirty="0"/>
              <a:t>.</a:t>
            </a:r>
          </a:p>
          <a:p>
            <a:pPr lvl="1"/>
            <a:r>
              <a:rPr lang="en-US" altLang="zh-CN" dirty="0"/>
              <a:t>All the packages in JUNOSW are built in the same manner. </a:t>
            </a:r>
          </a:p>
          <a:p>
            <a:pPr lvl="1"/>
            <a:r>
              <a:rPr lang="en-US" altLang="zh-CN" dirty="0"/>
              <a:t>The source code files under “</a:t>
            </a:r>
            <a:r>
              <a:rPr lang="en-US" altLang="zh-CN" dirty="0" err="1"/>
              <a:t>src</a:t>
            </a:r>
            <a:r>
              <a:rPr lang="en-US" altLang="zh-CN" dirty="0"/>
              <a:t>” are automatically used to build the library. </a:t>
            </a:r>
          </a:p>
          <a:p>
            <a:pPr lvl="1"/>
            <a:r>
              <a:rPr lang="en-US" altLang="zh-CN" dirty="0"/>
              <a:t>Targets are used to describe the dependencies. </a:t>
            </a:r>
          </a:p>
          <a:p>
            <a:pPr lvl="1"/>
            <a:r>
              <a:rPr lang="en-US" altLang="zh-CN" dirty="0"/>
              <a:t>Extra environment variables could be set. </a:t>
            </a:r>
            <a:endParaRPr lang="zh-CN" altLang="en-US" dirty="0"/>
          </a:p>
        </p:txBody>
      </p:sp>
      <p:sp>
        <p:nvSpPr>
          <p:cNvPr id="4" name="灯片编号占位符 3">
            <a:extLst>
              <a:ext uri="{FF2B5EF4-FFF2-40B4-BE49-F238E27FC236}">
                <a16:creationId xmlns:a16="http://schemas.microsoft.com/office/drawing/2014/main" id="{B077F21A-211B-467F-8A9B-104395775F6A}"/>
              </a:ext>
            </a:extLst>
          </p:cNvPr>
          <p:cNvSpPr>
            <a:spLocks noGrp="1"/>
          </p:cNvSpPr>
          <p:nvPr>
            <p:ph type="sldNum" sz="quarter" idx="12"/>
          </p:nvPr>
        </p:nvSpPr>
        <p:spPr/>
        <p:txBody>
          <a:bodyPr/>
          <a:lstStyle/>
          <a:p>
            <a:pPr>
              <a:defRPr/>
            </a:pPr>
            <a:fld id="{8772E7C7-A7D2-4761-B106-1689E1D1EE66}" type="slidenum">
              <a:rPr lang="zh-CN" altLang="en-US" smtClean="0"/>
              <a:t>6</a:t>
            </a:fld>
            <a:endParaRPr lang="en-US" altLang="zh-CN"/>
          </a:p>
        </p:txBody>
      </p:sp>
      <p:pic>
        <p:nvPicPr>
          <p:cNvPr id="5" name="图片 4">
            <a:extLst>
              <a:ext uri="{FF2B5EF4-FFF2-40B4-BE49-F238E27FC236}">
                <a16:creationId xmlns:a16="http://schemas.microsoft.com/office/drawing/2014/main" id="{68471D78-6F5B-4A1F-BB47-734B8F19FD44}"/>
              </a:ext>
            </a:extLst>
          </p:cNvPr>
          <p:cNvPicPr>
            <a:picLocks noChangeAspect="1"/>
          </p:cNvPicPr>
          <p:nvPr/>
        </p:nvPicPr>
        <p:blipFill>
          <a:blip r:embed="rId2"/>
          <a:stretch>
            <a:fillRect/>
          </a:stretch>
        </p:blipFill>
        <p:spPr>
          <a:xfrm>
            <a:off x="6653030" y="2090057"/>
            <a:ext cx="5538970" cy="3533994"/>
          </a:xfrm>
          <a:prstGeom prst="rect">
            <a:avLst/>
          </a:prstGeom>
        </p:spPr>
      </p:pic>
      <p:sp>
        <p:nvSpPr>
          <p:cNvPr id="6" name="文本框 5">
            <a:extLst>
              <a:ext uri="{FF2B5EF4-FFF2-40B4-BE49-F238E27FC236}">
                <a16:creationId xmlns:a16="http://schemas.microsoft.com/office/drawing/2014/main" id="{C39F1C28-57BC-4A93-8269-91F38CCBD981}"/>
              </a:ext>
            </a:extLst>
          </p:cNvPr>
          <p:cNvSpPr txBox="1"/>
          <p:nvPr/>
        </p:nvSpPr>
        <p:spPr>
          <a:xfrm>
            <a:off x="691071" y="6333570"/>
            <a:ext cx="5799345" cy="369332"/>
          </a:xfrm>
          <a:prstGeom prst="rect">
            <a:avLst/>
          </a:prstGeom>
          <a:noFill/>
        </p:spPr>
        <p:txBody>
          <a:bodyPr wrap="none" rtlCol="0">
            <a:spAutoFit/>
          </a:bodyPr>
          <a:lstStyle/>
          <a:p>
            <a:r>
              <a:rPr lang="en-US" altLang="zh-CN" dirty="0"/>
              <a:t>[1] Modern </a:t>
            </a:r>
            <a:r>
              <a:rPr lang="en-US" altLang="zh-CN" dirty="0" err="1"/>
              <a:t>CMake</a:t>
            </a:r>
            <a:r>
              <a:rPr lang="en-US" altLang="zh-CN" dirty="0"/>
              <a:t>: </a:t>
            </a:r>
            <a:r>
              <a:rPr lang="en-US" altLang="zh-CN" dirty="0">
                <a:hlinkClick r:id="rId3"/>
              </a:rPr>
              <a:t>https://cliutils.gitlab.io/modern-cmake/</a:t>
            </a:r>
            <a:r>
              <a:rPr lang="en-US" altLang="zh-CN" dirty="0"/>
              <a:t> </a:t>
            </a:r>
            <a:endParaRPr lang="zh-CN" altLang="en-US" dirty="0"/>
          </a:p>
        </p:txBody>
      </p:sp>
    </p:spTree>
    <p:extLst>
      <p:ext uri="{BB962C8B-B14F-4D97-AF65-F5344CB8AC3E}">
        <p14:creationId xmlns:p14="http://schemas.microsoft.com/office/powerpoint/2010/main" val="2305474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FFF109-1B12-497E-AA20-81B71DA4B8EA}"/>
              </a:ext>
            </a:extLst>
          </p:cNvPr>
          <p:cNvSpPr>
            <a:spLocks noGrp="1"/>
          </p:cNvSpPr>
          <p:nvPr>
            <p:ph type="title"/>
          </p:nvPr>
        </p:nvSpPr>
        <p:spPr/>
        <p:txBody>
          <a:bodyPr/>
          <a:lstStyle/>
          <a:p>
            <a:r>
              <a:rPr lang="en-US" altLang="zh-CN" dirty="0" err="1"/>
              <a:t>CMake</a:t>
            </a:r>
            <a:r>
              <a:rPr lang="en-US" altLang="zh-CN" dirty="0"/>
              <a:t> (2)</a:t>
            </a:r>
            <a:endParaRPr lang="zh-CN" altLang="en-US" dirty="0"/>
          </a:p>
        </p:txBody>
      </p:sp>
      <p:sp>
        <p:nvSpPr>
          <p:cNvPr id="3" name="内容占位符 2">
            <a:extLst>
              <a:ext uri="{FF2B5EF4-FFF2-40B4-BE49-F238E27FC236}">
                <a16:creationId xmlns:a16="http://schemas.microsoft.com/office/drawing/2014/main" id="{94D7EA45-23EF-4569-BCFC-9D2D56AB01E4}"/>
              </a:ext>
            </a:extLst>
          </p:cNvPr>
          <p:cNvSpPr>
            <a:spLocks noGrp="1"/>
          </p:cNvSpPr>
          <p:nvPr>
            <p:ph idx="1"/>
          </p:nvPr>
        </p:nvSpPr>
        <p:spPr>
          <a:xfrm>
            <a:off x="838200" y="1825625"/>
            <a:ext cx="6161314" cy="4351338"/>
          </a:xfrm>
        </p:spPr>
        <p:txBody>
          <a:bodyPr/>
          <a:lstStyle/>
          <a:p>
            <a:pPr marL="0" indent="0">
              <a:buNone/>
            </a:pPr>
            <a:r>
              <a:rPr lang="en-US" altLang="zh-CN" dirty="0"/>
              <a:t>In order to support both online and offline environments, the following strategies are used:</a:t>
            </a:r>
          </a:p>
          <a:p>
            <a:r>
              <a:rPr lang="en-US" altLang="zh-CN" dirty="0"/>
              <a:t>A script called “build.sh” is used for both cases. Use the environment variable to switch the build mode. </a:t>
            </a:r>
          </a:p>
          <a:p>
            <a:r>
              <a:rPr lang="en-US" altLang="zh-CN" dirty="0"/>
              <a:t>When the online mode is detected, the main CMakeLists.txt will load CMakeLists.online.txt instead of CMakeLists.default.txt. </a:t>
            </a:r>
          </a:p>
          <a:p>
            <a:r>
              <a:rPr lang="en-US" altLang="zh-CN" dirty="0"/>
              <a:t>Generator expressions are used to control the build flags.</a:t>
            </a:r>
          </a:p>
          <a:p>
            <a:pPr lvl="1"/>
            <a:endParaRPr lang="zh-CN" altLang="en-US" dirty="0"/>
          </a:p>
        </p:txBody>
      </p:sp>
      <p:sp>
        <p:nvSpPr>
          <p:cNvPr id="4" name="灯片编号占位符 3">
            <a:extLst>
              <a:ext uri="{FF2B5EF4-FFF2-40B4-BE49-F238E27FC236}">
                <a16:creationId xmlns:a16="http://schemas.microsoft.com/office/drawing/2014/main" id="{437E7C9B-B4EA-4D62-89AC-5D97F1648406}"/>
              </a:ext>
            </a:extLst>
          </p:cNvPr>
          <p:cNvSpPr>
            <a:spLocks noGrp="1"/>
          </p:cNvSpPr>
          <p:nvPr>
            <p:ph type="sldNum" sz="quarter" idx="12"/>
          </p:nvPr>
        </p:nvSpPr>
        <p:spPr/>
        <p:txBody>
          <a:bodyPr/>
          <a:lstStyle/>
          <a:p>
            <a:pPr>
              <a:defRPr/>
            </a:pPr>
            <a:fld id="{8772E7C7-A7D2-4761-B106-1689E1D1EE66}" type="slidenum">
              <a:rPr lang="zh-CN" altLang="en-US" smtClean="0"/>
              <a:t>7</a:t>
            </a:fld>
            <a:endParaRPr lang="en-US" altLang="zh-CN"/>
          </a:p>
        </p:txBody>
      </p:sp>
      <p:pic>
        <p:nvPicPr>
          <p:cNvPr id="6" name="图片 5">
            <a:extLst>
              <a:ext uri="{FF2B5EF4-FFF2-40B4-BE49-F238E27FC236}">
                <a16:creationId xmlns:a16="http://schemas.microsoft.com/office/drawing/2014/main" id="{0022AED0-660A-4AA6-9A71-5187C877E724}"/>
              </a:ext>
            </a:extLst>
          </p:cNvPr>
          <p:cNvPicPr>
            <a:picLocks noChangeAspect="1"/>
          </p:cNvPicPr>
          <p:nvPr/>
        </p:nvPicPr>
        <p:blipFill>
          <a:blip r:embed="rId3"/>
          <a:stretch>
            <a:fillRect/>
          </a:stretch>
        </p:blipFill>
        <p:spPr>
          <a:xfrm>
            <a:off x="7192421" y="3813352"/>
            <a:ext cx="4999580" cy="2064642"/>
          </a:xfrm>
          <a:prstGeom prst="rect">
            <a:avLst/>
          </a:prstGeom>
        </p:spPr>
      </p:pic>
      <p:pic>
        <p:nvPicPr>
          <p:cNvPr id="8" name="图片 7">
            <a:extLst>
              <a:ext uri="{FF2B5EF4-FFF2-40B4-BE49-F238E27FC236}">
                <a16:creationId xmlns:a16="http://schemas.microsoft.com/office/drawing/2014/main" id="{4DB6F50E-E04F-4F15-A87F-1E5B63EC32E4}"/>
              </a:ext>
            </a:extLst>
          </p:cNvPr>
          <p:cNvPicPr>
            <a:picLocks noChangeAspect="1"/>
          </p:cNvPicPr>
          <p:nvPr/>
        </p:nvPicPr>
        <p:blipFill>
          <a:blip r:embed="rId4"/>
          <a:stretch>
            <a:fillRect/>
          </a:stretch>
        </p:blipFill>
        <p:spPr>
          <a:xfrm>
            <a:off x="7192419" y="384388"/>
            <a:ext cx="4999581" cy="3352835"/>
          </a:xfrm>
          <a:prstGeom prst="rect">
            <a:avLst/>
          </a:prstGeom>
        </p:spPr>
      </p:pic>
      <p:pic>
        <p:nvPicPr>
          <p:cNvPr id="10" name="图片 9">
            <a:extLst>
              <a:ext uri="{FF2B5EF4-FFF2-40B4-BE49-F238E27FC236}">
                <a16:creationId xmlns:a16="http://schemas.microsoft.com/office/drawing/2014/main" id="{25583245-27AD-444A-B84D-4E0517AF909F}"/>
              </a:ext>
            </a:extLst>
          </p:cNvPr>
          <p:cNvPicPr>
            <a:picLocks noChangeAspect="1"/>
          </p:cNvPicPr>
          <p:nvPr/>
        </p:nvPicPr>
        <p:blipFill>
          <a:blip r:embed="rId5"/>
          <a:stretch>
            <a:fillRect/>
          </a:stretch>
        </p:blipFill>
        <p:spPr>
          <a:xfrm>
            <a:off x="7192419" y="5946433"/>
            <a:ext cx="3828571" cy="228571"/>
          </a:xfrm>
          <a:prstGeom prst="rect">
            <a:avLst/>
          </a:prstGeom>
        </p:spPr>
      </p:pic>
    </p:spTree>
    <p:extLst>
      <p:ext uri="{BB962C8B-B14F-4D97-AF65-F5344CB8AC3E}">
        <p14:creationId xmlns:p14="http://schemas.microsoft.com/office/powerpoint/2010/main" val="142083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23C479-B936-486B-87B1-DCAF4329D3FB}"/>
              </a:ext>
            </a:extLst>
          </p:cNvPr>
          <p:cNvSpPr>
            <a:spLocks noGrp="1"/>
          </p:cNvSpPr>
          <p:nvPr>
            <p:ph type="title"/>
          </p:nvPr>
        </p:nvSpPr>
        <p:spPr/>
        <p:txBody>
          <a:bodyPr/>
          <a:lstStyle/>
          <a:p>
            <a:r>
              <a:rPr lang="en-US" altLang="zh-CN" dirty="0"/>
              <a:t>git-junoenv</a:t>
            </a:r>
            <a:endParaRPr lang="zh-CN" altLang="en-US" dirty="0"/>
          </a:p>
        </p:txBody>
      </p:sp>
      <p:sp>
        <p:nvSpPr>
          <p:cNvPr id="3" name="内容占位符 2">
            <a:extLst>
              <a:ext uri="{FF2B5EF4-FFF2-40B4-BE49-F238E27FC236}">
                <a16:creationId xmlns:a16="http://schemas.microsoft.com/office/drawing/2014/main" id="{22312BDB-728A-4FBD-AF0A-B73DE9346EDD}"/>
              </a:ext>
            </a:extLst>
          </p:cNvPr>
          <p:cNvSpPr>
            <a:spLocks noGrp="1"/>
          </p:cNvSpPr>
          <p:nvPr>
            <p:ph idx="1"/>
          </p:nvPr>
        </p:nvSpPr>
        <p:spPr>
          <a:xfrm>
            <a:off x="838200" y="1825625"/>
            <a:ext cx="10515600" cy="3279775"/>
          </a:xfrm>
        </p:spPr>
        <p:txBody>
          <a:bodyPr/>
          <a:lstStyle/>
          <a:p>
            <a:r>
              <a:rPr lang="en-US" altLang="zh-CN" dirty="0"/>
              <a:t>When using SVN and CMT, developers could check out and build some packages instead of the whole project. </a:t>
            </a:r>
          </a:p>
          <a:p>
            <a:r>
              <a:rPr lang="en-US" altLang="zh-CN" dirty="0"/>
              <a:t>In order to support this feature, a shell script called git-junoenv is developed to extend git, managing the packages to be checkout and built.</a:t>
            </a:r>
          </a:p>
          <a:p>
            <a:pPr lvl="1"/>
            <a:r>
              <a:rPr lang="en-US" altLang="zh-CN" dirty="0"/>
              <a:t>The core part is still the sparse checkout in git. The git ls-files is used to list the available packages. </a:t>
            </a:r>
          </a:p>
          <a:p>
            <a:pPr lvl="1"/>
            <a:r>
              <a:rPr lang="en-US" altLang="zh-CN" dirty="0"/>
              <a:t>When a package is checked out, it will be also registered in CMakeLists.user.txt. When building the project, </a:t>
            </a:r>
            <a:r>
              <a:rPr lang="en-US" altLang="zh-CN" dirty="0" err="1"/>
              <a:t>CMake</a:t>
            </a:r>
            <a:r>
              <a:rPr lang="en-US" altLang="zh-CN" dirty="0"/>
              <a:t> will use CMakeLists.user.txt. </a:t>
            </a:r>
            <a:endParaRPr lang="zh-CN" altLang="en-US" dirty="0"/>
          </a:p>
        </p:txBody>
      </p:sp>
      <p:sp>
        <p:nvSpPr>
          <p:cNvPr id="4" name="灯片编号占位符 3">
            <a:extLst>
              <a:ext uri="{FF2B5EF4-FFF2-40B4-BE49-F238E27FC236}">
                <a16:creationId xmlns:a16="http://schemas.microsoft.com/office/drawing/2014/main" id="{3ECD4FC4-8F8B-411D-844B-924E78664A6F}"/>
              </a:ext>
            </a:extLst>
          </p:cNvPr>
          <p:cNvSpPr>
            <a:spLocks noGrp="1"/>
          </p:cNvSpPr>
          <p:nvPr>
            <p:ph type="sldNum" sz="quarter" idx="12"/>
          </p:nvPr>
        </p:nvSpPr>
        <p:spPr/>
        <p:txBody>
          <a:bodyPr/>
          <a:lstStyle/>
          <a:p>
            <a:pPr>
              <a:defRPr/>
            </a:pPr>
            <a:fld id="{8772E7C7-A7D2-4761-B106-1689E1D1EE66}" type="slidenum">
              <a:rPr lang="zh-CN" altLang="en-US" smtClean="0"/>
              <a:t>8</a:t>
            </a:fld>
            <a:endParaRPr lang="en-US" altLang="zh-CN"/>
          </a:p>
        </p:txBody>
      </p:sp>
      <p:sp>
        <p:nvSpPr>
          <p:cNvPr id="10" name="文本框 9">
            <a:extLst>
              <a:ext uri="{FF2B5EF4-FFF2-40B4-BE49-F238E27FC236}">
                <a16:creationId xmlns:a16="http://schemas.microsoft.com/office/drawing/2014/main" id="{C1873F32-CCF3-4A9B-AFEF-39248F3D8F33}"/>
              </a:ext>
            </a:extLst>
          </p:cNvPr>
          <p:cNvSpPr txBox="1"/>
          <p:nvPr/>
        </p:nvSpPr>
        <p:spPr>
          <a:xfrm>
            <a:off x="647700" y="5216104"/>
            <a:ext cx="10896600" cy="830997"/>
          </a:xfrm>
          <a:prstGeom prst="rect">
            <a:avLst/>
          </a:prstGeom>
          <a:noFill/>
        </p:spPr>
        <p:txBody>
          <a:bodyPr wrap="square">
            <a:spAutoFit/>
          </a:bodyPr>
          <a:lstStyle/>
          <a:p>
            <a:r>
              <a:rPr lang="en-US" altLang="zh-CN" sz="1600" dirty="0">
                <a:latin typeface="Courier New" panose="02070309020205020404" pitchFamily="49" charset="0"/>
                <a:cs typeface="Courier New" panose="02070309020205020404" pitchFamily="49" charset="0"/>
              </a:rPr>
              <a:t>$ git junoenv </a:t>
            </a:r>
            <a:r>
              <a:rPr lang="en-US" altLang="zh-CN" sz="1600" dirty="0" err="1">
                <a:latin typeface="Courier New" panose="02070309020205020404" pitchFamily="49" charset="0"/>
                <a:cs typeface="Courier New" panose="02070309020205020404" pitchFamily="49" charset="0"/>
              </a:rPr>
              <a:t>init</a:t>
            </a:r>
            <a:r>
              <a:rPr lang="en-US" altLang="zh-CN" sz="1600" dirty="0">
                <a:latin typeface="Courier New" panose="02070309020205020404" pitchFamily="49" charset="0"/>
                <a:cs typeface="Courier New" panose="02070309020205020404" pitchFamily="49" charset="0"/>
              </a:rPr>
              <a:t>-project </a:t>
            </a:r>
            <a:r>
              <a:rPr lang="en-US" altLang="zh-CN" sz="1600" dirty="0" err="1">
                <a:latin typeface="Courier New" panose="02070309020205020404" pitchFamily="49" charset="0"/>
                <a:cs typeface="Courier New" panose="02070309020205020404" pitchFamily="49" charset="0"/>
              </a:rPr>
              <a:t>junosw</a:t>
            </a:r>
            <a:r>
              <a:rPr lang="en-US" altLang="zh-CN" sz="1600" dirty="0">
                <a:latin typeface="Courier New" panose="02070309020205020404" pitchFamily="49" charset="0"/>
                <a:cs typeface="Courier New" panose="02070309020205020404" pitchFamily="49" charset="0"/>
              </a:rPr>
              <a:t> &amp;&amp; cd </a:t>
            </a:r>
            <a:r>
              <a:rPr lang="en-US" altLang="zh-CN" sz="1600" dirty="0" err="1">
                <a:latin typeface="Courier New" panose="02070309020205020404" pitchFamily="49" charset="0"/>
                <a:cs typeface="Courier New" panose="02070309020205020404" pitchFamily="49" charset="0"/>
              </a:rPr>
              <a:t>junosw</a:t>
            </a:r>
            <a:r>
              <a:rPr lang="en-US" altLang="zh-CN" sz="1600" dirty="0">
                <a:latin typeface="Courier New" panose="02070309020205020404" pitchFamily="49" charset="0"/>
                <a:cs typeface="Courier New" panose="02070309020205020404" pitchFamily="49" charset="0"/>
              </a:rPr>
              <a:t>       # get the </a:t>
            </a:r>
            <a:r>
              <a:rPr lang="en-US" altLang="zh-CN" sz="1600" dirty="0" err="1">
                <a:latin typeface="Courier New" panose="02070309020205020404" pitchFamily="49" charset="0"/>
                <a:cs typeface="Courier New" panose="02070309020205020404" pitchFamily="49" charset="0"/>
              </a:rPr>
              <a:t>junosw</a:t>
            </a:r>
            <a:r>
              <a:rPr lang="en-US" altLang="zh-CN" sz="1600" dirty="0">
                <a:latin typeface="Courier New" panose="02070309020205020404" pitchFamily="49" charset="0"/>
                <a:cs typeface="Courier New" panose="02070309020205020404" pitchFamily="49" charset="0"/>
              </a:rPr>
              <a:t> without packages</a:t>
            </a:r>
          </a:p>
          <a:p>
            <a:r>
              <a:rPr lang="en-US" altLang="zh-CN" sz="1600" dirty="0">
                <a:latin typeface="Courier New" panose="02070309020205020404" pitchFamily="49" charset="0"/>
                <a:cs typeface="Courier New" panose="02070309020205020404" pitchFamily="49" charset="0"/>
              </a:rPr>
              <a:t>$ git junoenv list-pkgs                              # list all the available packages</a:t>
            </a:r>
          </a:p>
          <a:p>
            <a:r>
              <a:rPr lang="en-US" altLang="zh-CN" sz="1600" dirty="0">
                <a:latin typeface="Courier New" panose="02070309020205020404" pitchFamily="49" charset="0"/>
                <a:cs typeface="Courier New" panose="02070309020205020404" pitchFamily="49" charset="0"/>
              </a:rPr>
              <a:t>$ git junoenv add-pkg Reconstruction/OMILREC         # checkout a package</a:t>
            </a:r>
          </a:p>
        </p:txBody>
      </p:sp>
    </p:spTree>
    <p:extLst>
      <p:ext uri="{BB962C8B-B14F-4D97-AF65-F5344CB8AC3E}">
        <p14:creationId xmlns:p14="http://schemas.microsoft.com/office/powerpoint/2010/main" val="304122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CC303F-543C-4D37-A667-B2DEC448D0D0}"/>
              </a:ext>
            </a:extLst>
          </p:cNvPr>
          <p:cNvSpPr>
            <a:spLocks noGrp="1"/>
          </p:cNvSpPr>
          <p:nvPr>
            <p:ph type="title"/>
          </p:nvPr>
        </p:nvSpPr>
        <p:spPr/>
        <p:txBody>
          <a:bodyPr/>
          <a:lstStyle/>
          <a:p>
            <a:r>
              <a:rPr lang="en-US" altLang="zh-CN" dirty="0"/>
              <a:t>junoenv (1)</a:t>
            </a:r>
            <a:endParaRPr lang="zh-CN" altLang="en-US" dirty="0"/>
          </a:p>
        </p:txBody>
      </p:sp>
      <p:sp>
        <p:nvSpPr>
          <p:cNvPr id="3" name="内容占位符 2">
            <a:extLst>
              <a:ext uri="{FF2B5EF4-FFF2-40B4-BE49-F238E27FC236}">
                <a16:creationId xmlns:a16="http://schemas.microsoft.com/office/drawing/2014/main" id="{0070DD5D-CC0A-4558-B223-CF8EA47153C9}"/>
              </a:ext>
            </a:extLst>
          </p:cNvPr>
          <p:cNvSpPr>
            <a:spLocks noGrp="1"/>
          </p:cNvSpPr>
          <p:nvPr>
            <p:ph idx="1"/>
          </p:nvPr>
        </p:nvSpPr>
        <p:spPr/>
        <p:txBody>
          <a:bodyPr/>
          <a:lstStyle/>
          <a:p>
            <a:r>
              <a:rPr lang="en-US" altLang="zh-CN" dirty="0"/>
              <a:t>It is a collection of shell scripts to deploy external libraries and JUNOSW. </a:t>
            </a:r>
          </a:p>
          <a:p>
            <a:pPr lvl="1"/>
            <a:r>
              <a:rPr lang="en-US" altLang="zh-CN" dirty="0"/>
              <a:t>Modularized by bash functions, which are inspired by ENV [1]. </a:t>
            </a:r>
          </a:p>
          <a:p>
            <a:pPr lvl="1"/>
            <a:r>
              <a:rPr lang="en-US" altLang="zh-CN" dirty="0"/>
              <a:t>About 50+ external libraries are supported. About 30+ libraries are deployed. </a:t>
            </a:r>
          </a:p>
          <a:p>
            <a:pPr lvl="1"/>
            <a:r>
              <a:rPr lang="en-US" altLang="zh-CN" dirty="0"/>
              <a:t>Patches for the external libraries are also maintained in the same project. </a:t>
            </a:r>
          </a:p>
          <a:p>
            <a:pPr lvl="1"/>
            <a:r>
              <a:rPr lang="en-US" altLang="zh-CN" dirty="0"/>
              <a:t>The versions are collected for each release. </a:t>
            </a:r>
            <a:endParaRPr lang="zh-CN" altLang="en-US" dirty="0"/>
          </a:p>
        </p:txBody>
      </p:sp>
      <p:sp>
        <p:nvSpPr>
          <p:cNvPr id="4" name="灯片编号占位符 3">
            <a:extLst>
              <a:ext uri="{FF2B5EF4-FFF2-40B4-BE49-F238E27FC236}">
                <a16:creationId xmlns:a16="http://schemas.microsoft.com/office/drawing/2014/main" id="{C5B0E037-DBED-4B6B-8E67-9F16F8378F7F}"/>
              </a:ext>
            </a:extLst>
          </p:cNvPr>
          <p:cNvSpPr>
            <a:spLocks noGrp="1"/>
          </p:cNvSpPr>
          <p:nvPr>
            <p:ph type="sldNum" sz="quarter" idx="12"/>
          </p:nvPr>
        </p:nvSpPr>
        <p:spPr/>
        <p:txBody>
          <a:bodyPr/>
          <a:lstStyle/>
          <a:p>
            <a:pPr>
              <a:defRPr/>
            </a:pPr>
            <a:fld id="{8772E7C7-A7D2-4761-B106-1689E1D1EE66}" type="slidenum">
              <a:rPr lang="zh-CN" altLang="en-US" smtClean="0"/>
              <a:t>9</a:t>
            </a:fld>
            <a:endParaRPr lang="en-US" altLang="zh-CN"/>
          </a:p>
        </p:txBody>
      </p:sp>
      <p:sp>
        <p:nvSpPr>
          <p:cNvPr id="5" name="文本框 4">
            <a:extLst>
              <a:ext uri="{FF2B5EF4-FFF2-40B4-BE49-F238E27FC236}">
                <a16:creationId xmlns:a16="http://schemas.microsoft.com/office/drawing/2014/main" id="{365B840F-55F4-462A-9A03-90946CF9F875}"/>
              </a:ext>
            </a:extLst>
          </p:cNvPr>
          <p:cNvSpPr txBox="1"/>
          <p:nvPr/>
        </p:nvSpPr>
        <p:spPr>
          <a:xfrm>
            <a:off x="402134" y="6372225"/>
            <a:ext cx="7496411" cy="369332"/>
          </a:xfrm>
          <a:prstGeom prst="rect">
            <a:avLst/>
          </a:prstGeom>
          <a:noFill/>
        </p:spPr>
        <p:txBody>
          <a:bodyPr wrap="none" rtlCol="0">
            <a:spAutoFit/>
          </a:bodyPr>
          <a:lstStyle/>
          <a:p>
            <a:r>
              <a:rPr lang="en-US" altLang="zh-CN" dirty="0"/>
              <a:t>[1] ENV, developed by Simon Blyth, </a:t>
            </a:r>
            <a:r>
              <a:rPr lang="en-US" altLang="zh-CN" dirty="0">
                <a:hlinkClick r:id="rId2"/>
              </a:rPr>
              <a:t>https://juno.ihep.ac.cn/~blyth/env/notes/</a:t>
            </a:r>
            <a:r>
              <a:rPr lang="en-US" altLang="zh-CN" dirty="0"/>
              <a:t> </a:t>
            </a:r>
            <a:endParaRPr lang="zh-CN" altLang="en-US" dirty="0"/>
          </a:p>
        </p:txBody>
      </p:sp>
      <p:pic>
        <p:nvPicPr>
          <p:cNvPr id="7" name="图片 6">
            <a:extLst>
              <a:ext uri="{FF2B5EF4-FFF2-40B4-BE49-F238E27FC236}">
                <a16:creationId xmlns:a16="http://schemas.microsoft.com/office/drawing/2014/main" id="{7C4C696A-11B6-42F8-817D-033BB4182A93}"/>
              </a:ext>
            </a:extLst>
          </p:cNvPr>
          <p:cNvPicPr>
            <a:picLocks noChangeAspect="1"/>
          </p:cNvPicPr>
          <p:nvPr/>
        </p:nvPicPr>
        <p:blipFill>
          <a:blip r:embed="rId3"/>
          <a:stretch>
            <a:fillRect/>
          </a:stretch>
        </p:blipFill>
        <p:spPr>
          <a:xfrm>
            <a:off x="2174087" y="4262551"/>
            <a:ext cx="8069372" cy="1756769"/>
          </a:xfrm>
          <a:prstGeom prst="rect">
            <a:avLst/>
          </a:prstGeom>
        </p:spPr>
      </p:pic>
    </p:spTree>
    <p:extLst>
      <p:ext uri="{BB962C8B-B14F-4D97-AF65-F5344CB8AC3E}">
        <p14:creationId xmlns:p14="http://schemas.microsoft.com/office/powerpoint/2010/main" val="1531911800"/>
      </p:ext>
    </p:extLst>
  </p:cSld>
  <p:clrMapOvr>
    <a:masterClrMapping/>
  </p:clrMapOvr>
</p:sld>
</file>

<file path=ppt/theme/theme1.xml><?xml version="1.0" encoding="utf-8"?>
<a:theme xmlns:a="http://schemas.openxmlformats.org/drawingml/2006/main" name="Modèle par défaut">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2341</TotalTime>
  <Words>1462</Words>
  <Application>Microsoft Office PowerPoint</Application>
  <PresentationFormat>宽屏</PresentationFormat>
  <Paragraphs>138</Paragraphs>
  <Slides>14</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14</vt:i4>
      </vt:variant>
    </vt:vector>
  </HeadingPairs>
  <TitlesOfParts>
    <vt:vector size="20" baseType="lpstr">
      <vt:lpstr>Arial</vt:lpstr>
      <vt:lpstr>Calibri</vt:lpstr>
      <vt:lpstr>Calibri Light</vt:lpstr>
      <vt:lpstr>Courier New</vt:lpstr>
      <vt:lpstr>Times New Roman</vt:lpstr>
      <vt:lpstr>Modèle par défaut</vt:lpstr>
      <vt:lpstr>Modern Software Development for JUNO offline software </vt:lpstr>
      <vt:lpstr>Outline</vt:lpstr>
      <vt:lpstr>Introduction</vt:lpstr>
      <vt:lpstr>JUNOSW: JUNO offline software</vt:lpstr>
      <vt:lpstr>Modern software development in JUNOSW</vt:lpstr>
      <vt:lpstr>CMake (1)</vt:lpstr>
      <vt:lpstr>CMake (2)</vt:lpstr>
      <vt:lpstr>git-junoenv</vt:lpstr>
      <vt:lpstr>junoenv (1)</vt:lpstr>
      <vt:lpstr>junoenv (2)</vt:lpstr>
      <vt:lpstr>Docker image</vt:lpstr>
      <vt:lpstr>Gitlab Runner</vt:lpstr>
      <vt:lpstr>Summary and plan</vt:lpstr>
      <vt:lpstr>Abstract</vt:lpstr>
    </vt:vector>
  </TitlesOfParts>
  <Company>IHEP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 III Software</dc:title>
  <dc:creator>Weidong Li</dc:creator>
  <cp:lastModifiedBy>Jinyan Liu</cp:lastModifiedBy>
  <cp:revision>2648</cp:revision>
  <cp:lastPrinted>2022-07-14T02:11:20Z</cp:lastPrinted>
  <dcterms:created xsi:type="dcterms:W3CDTF">2022-07-14T02:11:20Z</dcterms:created>
  <dcterms:modified xsi:type="dcterms:W3CDTF">2023-05-03T12:42:07Z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2</vt:i4>
  </property>
  <property fmtid="{D5CDD505-2E9C-101B-9397-08002B2CF9AE}" pid="4" name="Compression">
    <vt:i4>75</vt:i4>
  </property>
  <property fmtid="{D5CDD505-2E9C-101B-9397-08002B2CF9AE}" pid="5" name="ScreenSize">
    <vt:i4>3</vt:i4>
  </property>
  <property fmtid="{D5CDD505-2E9C-101B-9397-08002B2CF9AE}" pid="6" name="ScreenUsage">
    <vt:i4>2</vt:i4>
  </property>
  <property fmtid="{D5CDD505-2E9C-101B-9397-08002B2CF9AE}" pid="7" name="MailAddress">
    <vt:lpwstr>R.D.Schaffer@cern.ch</vt:lpwstr>
  </property>
  <property fmtid="{D5CDD505-2E9C-101B-9397-08002B2CF9AE}" pid="8" name="HomePage">
    <vt:lpwstr>http://home.cern.ch/~schaffer/</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-1</vt:i4>
  </property>
  <property fmtid="{D5CDD505-2E9C-101B-9397-08002B2CF9AE}" pid="18" name="ButtonType">
    <vt:i4>4</vt:i4>
  </property>
  <property fmtid="{D5CDD505-2E9C-101B-9397-08002B2CF9AE}" pid="19" name="ShowNotes">
    <vt:bool>false</vt:bool>
  </property>
  <property fmtid="{D5CDD505-2E9C-101B-9397-08002B2CF9AE}" pid="20" name="NavBtnPos">
    <vt:i4>1</vt:i4>
  </property>
  <property fmtid="{D5CDD505-2E9C-101B-9397-08002B2CF9AE}" pid="21" name="OutputDir">
    <vt:lpwstr>C:\TEMP\schaffer-slides</vt:lpwstr>
  </property>
  <property fmtid="{D5CDD505-2E9C-101B-9397-08002B2CF9AE}" pid="22" name="KSOProductBuildVer">
    <vt:lpwstr>2052-3.1.1.4956</vt:lpwstr>
  </property>
</Properties>
</file>