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10" r:id="rId3"/>
    <p:sldId id="258" r:id="rId4"/>
    <p:sldId id="312" r:id="rId5"/>
    <p:sldId id="311" r:id="rId6"/>
    <p:sldId id="314" r:id="rId7"/>
    <p:sldId id="315" r:id="rId8"/>
    <p:sldId id="313" r:id="rId9"/>
    <p:sldId id="316" r:id="rId10"/>
    <p:sldId id="317" r:id="rId11"/>
    <p:sldId id="319" r:id="rId12"/>
    <p:sldId id="326" r:id="rId13"/>
    <p:sldId id="321" r:id="rId14"/>
    <p:sldId id="335" r:id="rId15"/>
    <p:sldId id="332" r:id="rId16"/>
    <p:sldId id="318" r:id="rId17"/>
    <p:sldId id="322" r:id="rId18"/>
    <p:sldId id="328" r:id="rId19"/>
    <p:sldId id="329" r:id="rId20"/>
    <p:sldId id="330" r:id="rId21"/>
    <p:sldId id="334" r:id="rId22"/>
    <p:sldId id="331" r:id="rId23"/>
    <p:sldId id="333" r:id="rId24"/>
    <p:sldId id="323" r:id="rId25"/>
    <p:sldId id="327" r:id="rId26"/>
    <p:sldId id="320" r:id="rId27"/>
    <p:sldId id="324" r:id="rId28"/>
    <p:sldId id="325" r:id="rId29"/>
    <p:sldId id="278" r:id="rId30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7505"/>
  </p:normalViewPr>
  <p:slideViewPr>
    <p:cSldViewPr>
      <p:cViewPr varScale="1">
        <p:scale>
          <a:sx n="159" d="100"/>
          <a:sy n="159" d="100"/>
        </p:scale>
        <p:origin x="30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F4B0-BF78-400B-9783-B0422F29ECE1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FB1F5-96B0-4BE9-B6C0-690DABD95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5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6403" y="2169047"/>
            <a:ext cx="2520000" cy="24946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noFill/>
          <a:ln w="0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75613" y="3969703"/>
            <a:ext cx="37084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7080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7080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16175"/>
            <a:ext cx="37084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080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16175"/>
            <a:ext cx="37084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3 Pictures with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116386" y="1601376"/>
            <a:ext cx="3960000" cy="113121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5612" y="2732442"/>
            <a:ext cx="3960774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13121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1601376"/>
            <a:ext cx="3959225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 bwMode="auto">
          <a:xfrm>
            <a:off x="8228723" y="5078524"/>
            <a:ext cx="3963665" cy="113121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1601376"/>
            <a:ext cx="3959225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 in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592263"/>
            <a:ext cx="12192000" cy="2945870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  <a:prstGeom prst="rect">
            <a:avLst/>
          </a:prstGeo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  <a:prstGeom prst="rect">
            <a:avLst/>
          </a:prstGeo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  <a:prstGeom prst="rect">
            <a:avLst/>
          </a:prstGeo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31904" y="22448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-24680" y="0"/>
            <a:ext cx="12192000" cy="6321608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0"/>
            <a:ext cx="4116387" cy="6318353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/>
          <a:stretch/>
        </p:blipFill>
        <p:spPr bwMode="auto"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248526" y="6350851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793A62-AA7E-5A4D-A43E-DF1B3593C4E5}" type="datetime1">
              <a:rPr lang="en-US"/>
              <a:t>5/16/2023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1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8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7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6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book/en/v2/Git-Internals-Maintenance-and-Data-Recovery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pgbouncer/pgbouncer-image" TargetMode="External"/><Relationship Id="rId2" Type="http://schemas.openxmlformats.org/officeDocument/2006/relationships/hyperlink" Target="https://gitlab.cern.ch/pgbouncer/pgbouncer-helm-char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gitlab.com/gitlab-org/charts/gitlab/-/merge_requests/297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cs.gitlab.com/ee/user/gitlab_com/#gitlabcom-specific-rate-limits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gitlab-org/charts/gitlab/-/issues/3813" TargetMode="External"/><Relationship Id="rId2" Type="http://schemas.openxmlformats.org/officeDocument/2006/relationships/hyperlink" Target="https://gitlab.com/gitlab-org/charts/gitlab/-/merge_requests/2782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services-networking/service/#type-nodepor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kubernetes.io/docs/concepts/services-networking/service/#endpoint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dirty="0"/>
              <a:t>Version control and DevOps for accelerator and experiments: experience and outlook</a:t>
            </a:r>
            <a:endParaRPr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 sz="1800" dirty="0"/>
              <a:t>Ismael Posada Trobo</a:t>
            </a:r>
            <a:endParaRPr dirty="0"/>
          </a:p>
          <a:p>
            <a:pPr algn="l">
              <a:defRPr/>
            </a:pPr>
            <a:r>
              <a:rPr lang="en-US" sz="1800" dirty="0"/>
              <a:t>CHEP 2023 – Norfolk, Virginia (US) - 09</a:t>
            </a:r>
            <a:r>
              <a:rPr lang="en-US" sz="1800" baseline="30000" dirty="0"/>
              <a:t>th</a:t>
            </a:r>
            <a:r>
              <a:rPr lang="en-US" sz="1800" dirty="0"/>
              <a:t> May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592263"/>
            <a:ext cx="9467849" cy="4608512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Rediscover of an ancient issue, affecting ATLAS experiment</a:t>
            </a:r>
          </a:p>
          <a:p>
            <a:pPr lvl="1">
              <a:defRPr/>
            </a:pPr>
            <a:r>
              <a:rPr lang="en-US" sz="2100" dirty="0"/>
              <a:t>Identified </a:t>
            </a:r>
            <a:r>
              <a:rPr lang="en-US" sz="2100" dirty="0" err="1">
                <a:latin typeface="Consolas" panose="020B0609020204030204" pitchFamily="49" charset="0"/>
              </a:rPr>
              <a:t>gc.pruneExpire</a:t>
            </a:r>
            <a:r>
              <a:rPr lang="en-US" sz="2100" dirty="0"/>
              <a:t> defaulting to 2 weeks (was 2 days)</a:t>
            </a:r>
          </a:p>
          <a:p>
            <a:pPr lvl="1">
              <a:defRPr/>
            </a:pPr>
            <a:r>
              <a:rPr lang="en-US" sz="2100" dirty="0"/>
              <a:t>Project with millions of loose objects</a:t>
            </a:r>
          </a:p>
          <a:p>
            <a:pPr lvl="2">
              <a:defRPr/>
            </a:pPr>
            <a:r>
              <a:rPr lang="en-US" dirty="0">
                <a:hlinkClick r:id="rId2"/>
              </a:rPr>
              <a:t>https://git-scm.com/book/en/v2/Git-Internals-Maintenance-and-Data-Recovery</a:t>
            </a:r>
            <a:endParaRPr lang="en-US" dirty="0"/>
          </a:p>
          <a:p>
            <a:pPr lvl="1">
              <a:defRPr/>
            </a:pPr>
            <a:r>
              <a:rPr lang="en-US" sz="2100" dirty="0"/>
              <a:t>At the same time, ATLAS experiment projects were performance offenders.</a:t>
            </a:r>
          </a:p>
          <a:p>
            <a:pPr lvl="2">
              <a:defRPr/>
            </a:pPr>
            <a:endParaRPr lang="en-US" sz="21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Moving Git repos - Errors, bugs, pitfalls (II)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Stabilization</a:t>
            </a:r>
            <a:endParaRPr dirty="0"/>
          </a:p>
        </p:txBody>
      </p:sp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199697C-98B2-2C32-4F4D-1D91FF6F6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26" y="1592264"/>
            <a:ext cx="4113097" cy="4608512"/>
          </a:xfrm>
          <a:prstGeom prst="rect">
            <a:avLst/>
          </a:prstGeom>
          <a:noFill/>
        </p:spPr>
      </p:pic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100" b="1" dirty="0"/>
              <a:t>We have survived!</a:t>
            </a:r>
          </a:p>
          <a:p>
            <a:pPr lvl="1">
              <a:defRPr/>
            </a:pPr>
            <a:endParaRPr lang="en-US" sz="2100" b="1" dirty="0"/>
          </a:p>
          <a:p>
            <a:pPr lvl="1">
              <a:defRPr/>
            </a:pPr>
            <a:r>
              <a:rPr lang="en-US" sz="2100" b="1" dirty="0"/>
              <a:t>GitLab application and repository data fully functional</a:t>
            </a:r>
          </a:p>
          <a:p>
            <a:pPr lvl="1">
              <a:defRPr/>
            </a:pPr>
            <a:endParaRPr lang="en-US" sz="2100" b="1" dirty="0"/>
          </a:p>
          <a:p>
            <a:pPr lvl="1">
              <a:defRPr/>
            </a:pPr>
            <a:r>
              <a:rPr lang="en-US" sz="2100" b="1" dirty="0"/>
              <a:t>Monitoring system improved</a:t>
            </a:r>
          </a:p>
          <a:p>
            <a:pPr lvl="1">
              <a:defRPr/>
            </a:pPr>
            <a:endParaRPr lang="en-US" sz="21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124744"/>
            <a:ext cx="9467849" cy="5076031"/>
          </a:xfrm>
        </p:spPr>
        <p:txBody>
          <a:bodyPr/>
          <a:lstStyle/>
          <a:p>
            <a:pPr lvl="1">
              <a:defRPr/>
            </a:pPr>
            <a:r>
              <a:rPr lang="en-US" sz="2400" b="1" dirty="0"/>
              <a:t>But… suspicious peaks in the database happening more often and suddenly.</a:t>
            </a:r>
          </a:p>
          <a:p>
            <a:pPr lvl="1">
              <a:defRPr/>
            </a:pPr>
            <a:endParaRPr lang="en-US" sz="2400" b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Stabilization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15649-D225-4639-DE23-7279C2E5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1988840"/>
            <a:ext cx="11160619" cy="42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592263"/>
            <a:ext cx="9467849" cy="4608512"/>
          </a:xfrm>
        </p:spPr>
        <p:txBody>
          <a:bodyPr/>
          <a:lstStyle/>
          <a:p>
            <a:pPr lvl="1">
              <a:defRPr/>
            </a:pPr>
            <a:r>
              <a:rPr lang="en-US" sz="2400" b="1" dirty="0"/>
              <a:t>In brief, what was the bottleneck?</a:t>
            </a:r>
          </a:p>
          <a:p>
            <a:pPr lvl="1">
              <a:defRPr/>
            </a:pPr>
            <a:endParaRPr lang="en-US" sz="2400" b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Stabilization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13</a:t>
            </a:fld>
            <a:endParaRPr lang="en-US"/>
          </a:p>
        </p:txBody>
      </p:sp>
      <p:pic>
        <p:nvPicPr>
          <p:cNvPr id="2" name="Picture 448">
            <a:extLst>
              <a:ext uri="{FF2B5EF4-FFF2-40B4-BE49-F238E27FC236}">
                <a16:creationId xmlns:a16="http://schemas.microsoft.com/office/drawing/2014/main" id="{617ED54D-578C-1D0D-D131-9CD218FE914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964080" y="2133136"/>
            <a:ext cx="6263840" cy="4139927"/>
          </a:xfrm>
          <a:prstGeom prst="rect">
            <a:avLst/>
          </a:prstGeom>
          <a:ln>
            <a:noFill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00C33F6-9CDF-4E45-1048-274F7A2259EB}"/>
              </a:ext>
            </a:extLst>
          </p:cNvPr>
          <p:cNvSpPr/>
          <p:nvPr/>
        </p:nvSpPr>
        <p:spPr>
          <a:xfrm>
            <a:off x="1127448" y="2348880"/>
            <a:ext cx="19806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8" y="1556792"/>
            <a:ext cx="9467849" cy="4608512"/>
          </a:xfrm>
        </p:spPr>
        <p:txBody>
          <a:bodyPr/>
          <a:lstStyle/>
          <a:p>
            <a:pPr lvl="1">
              <a:defRPr/>
            </a:pPr>
            <a:r>
              <a:rPr lang="en-US" sz="2400" b="1" dirty="0"/>
              <a:t>In brief, what was the bottleneck?</a:t>
            </a:r>
          </a:p>
          <a:p>
            <a:pPr lvl="1">
              <a:defRPr/>
            </a:pPr>
            <a:endParaRPr lang="en-US" sz="2400" b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Stabilization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14</a:t>
            </a:fld>
            <a:endParaRPr lang="en-US"/>
          </a:p>
        </p:txBody>
      </p:sp>
      <p:pic>
        <p:nvPicPr>
          <p:cNvPr id="2" name="Picture 448">
            <a:extLst>
              <a:ext uri="{FF2B5EF4-FFF2-40B4-BE49-F238E27FC236}">
                <a16:creationId xmlns:a16="http://schemas.microsoft.com/office/drawing/2014/main" id="{617ED54D-578C-1D0D-D131-9CD218FE9149}"/>
              </a:ext>
            </a:extLst>
          </p:cNvPr>
          <p:cNvPicPr/>
          <p:nvPr/>
        </p:nvPicPr>
        <p:blipFill>
          <a:blip r:embed="rId2">
            <a:alphaModFix amt="20000"/>
          </a:blip>
          <a:stretch/>
        </p:blipFill>
        <p:spPr>
          <a:xfrm>
            <a:off x="2964080" y="2133136"/>
            <a:ext cx="6263840" cy="4139927"/>
          </a:xfrm>
          <a:prstGeom prst="rect">
            <a:avLst/>
          </a:prstGeom>
          <a:ln>
            <a:noFill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00C33F6-9CDF-4E45-1048-274F7A2259EB}"/>
              </a:ext>
            </a:extLst>
          </p:cNvPr>
          <p:cNvSpPr/>
          <p:nvPr/>
        </p:nvSpPr>
        <p:spPr>
          <a:xfrm>
            <a:off x="1127448" y="2348880"/>
            <a:ext cx="1980648" cy="288032"/>
          </a:xfrm>
          <a:prstGeom prst="rightArrow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36A2D85A-2085-98DB-1B36-3A8781D76995}"/>
              </a:ext>
            </a:extLst>
          </p:cNvPr>
          <p:cNvSpPr/>
          <p:nvPr/>
        </p:nvSpPr>
        <p:spPr bwMode="auto">
          <a:xfrm rot="20847600">
            <a:off x="2422920" y="3403088"/>
            <a:ext cx="7346160" cy="82239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Mono"/>
                <a:ea typeface="DejaVu Sans"/>
              </a:rPr>
              <a:t>Snapshot scalability issue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32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pic>
        <p:nvPicPr>
          <p:cNvPr id="3" name="Picture 2" descr="GitLab infrastructure using PgBouncer">
            <a:extLst>
              <a:ext uri="{FF2B5EF4-FFF2-40B4-BE49-F238E27FC236}">
                <a16:creationId xmlns:a16="http://schemas.microsoft.com/office/drawing/2014/main" id="{F639A58C-8D40-F9BB-80D1-BE5835D47E0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45222" y="1592264"/>
            <a:ext cx="494210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2100" b="1" dirty="0" err="1"/>
              <a:t>PgBouncer</a:t>
            </a:r>
            <a:r>
              <a:rPr lang="en-US" sz="2100" b="1" dirty="0"/>
              <a:t> to the rescue</a:t>
            </a:r>
          </a:p>
          <a:p>
            <a:pPr lvl="2">
              <a:defRPr/>
            </a:pPr>
            <a:r>
              <a:rPr lang="en-US" sz="2000" dirty="0"/>
              <a:t>Lightweight connection pooler for PostgreSQL.</a:t>
            </a:r>
          </a:p>
          <a:p>
            <a:pPr lvl="2">
              <a:defRPr/>
            </a:pPr>
            <a:r>
              <a:rPr lang="en-US" sz="2000" dirty="0"/>
              <a:t>“Middleman” between app and database server.</a:t>
            </a:r>
          </a:p>
          <a:p>
            <a:pPr lvl="1">
              <a:defRPr/>
            </a:pPr>
            <a:r>
              <a:rPr lang="en-US" sz="2100" b="1" dirty="0"/>
              <a:t>Modes</a:t>
            </a:r>
          </a:p>
          <a:p>
            <a:pPr lvl="2"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Session</a:t>
            </a:r>
          </a:p>
          <a:p>
            <a:pPr lvl="3">
              <a:defRPr/>
            </a:pPr>
            <a:r>
              <a:rPr lang="en-US" sz="1900" dirty="0">
                <a:solidFill>
                  <a:schemeClr val="bg1">
                    <a:lumMod val="85000"/>
                  </a:schemeClr>
                </a:solidFill>
              </a:rPr>
              <a:t>Assigns 1 client connection to a dedicated session.</a:t>
            </a:r>
          </a:p>
          <a:p>
            <a:pPr lvl="2">
              <a:defRPr/>
            </a:pPr>
            <a:r>
              <a:rPr lang="en-US" sz="2000" b="1" u="sng" dirty="0"/>
              <a:t>Transaction</a:t>
            </a:r>
          </a:p>
          <a:p>
            <a:pPr lvl="3">
              <a:defRPr/>
            </a:pPr>
            <a:r>
              <a:rPr lang="en-US" sz="2000" b="1" dirty="0"/>
              <a:t>Creates a new connection for each transaction, returning the connection to the pool when transaction is complete</a:t>
            </a:r>
          </a:p>
          <a:p>
            <a:pPr lvl="2">
              <a:defRPr/>
            </a:pPr>
            <a:r>
              <a:rPr lang="en-US" sz="2100" dirty="0">
                <a:solidFill>
                  <a:schemeClr val="bg1">
                    <a:lumMod val="85000"/>
                  </a:schemeClr>
                </a:solidFill>
              </a:rPr>
              <a:t>Statement</a:t>
            </a:r>
          </a:p>
          <a:p>
            <a:pPr lvl="3"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Caches prepared statements, reusing them for multiple client connections.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592263"/>
            <a:ext cx="9467849" cy="4608512"/>
          </a:xfrm>
        </p:spPr>
        <p:txBody>
          <a:bodyPr/>
          <a:lstStyle/>
          <a:p>
            <a:pPr lvl="1">
              <a:defRPr/>
            </a:pPr>
            <a:r>
              <a:rPr lang="en-US" sz="2100" b="1" dirty="0"/>
              <a:t>Lack of an official </a:t>
            </a:r>
            <a:r>
              <a:rPr lang="en-US" sz="2100" b="1" dirty="0" err="1"/>
              <a:t>PgBouncer</a:t>
            </a:r>
            <a:r>
              <a:rPr lang="en-US" sz="2100" b="1" dirty="0"/>
              <a:t> Helm chart provided by GitLab</a:t>
            </a:r>
          </a:p>
          <a:p>
            <a:pPr lvl="2">
              <a:defRPr/>
            </a:pPr>
            <a:r>
              <a:rPr lang="en-US" sz="2100" dirty="0"/>
              <a:t>Created our own</a:t>
            </a:r>
          </a:p>
          <a:p>
            <a:pPr lvl="3">
              <a:defRPr/>
            </a:pPr>
            <a:r>
              <a:rPr lang="en-GB" sz="1900" dirty="0" err="1">
                <a:hlinkClick r:id="rId2"/>
              </a:rPr>
              <a:t>pgbouncer</a:t>
            </a:r>
            <a:r>
              <a:rPr lang="en-GB" sz="1900" dirty="0">
                <a:hlinkClick r:id="rId2"/>
              </a:rPr>
              <a:t> / PG Bouncer Helm Chart · GitLab (cern.ch)</a:t>
            </a:r>
            <a:endParaRPr lang="en-GB" sz="1900" dirty="0"/>
          </a:p>
          <a:p>
            <a:pPr lvl="3">
              <a:defRPr/>
            </a:pPr>
            <a:r>
              <a:rPr lang="en-GB" sz="1900" dirty="0" err="1">
                <a:hlinkClick r:id="rId3"/>
              </a:rPr>
              <a:t>pgbouncer</a:t>
            </a:r>
            <a:r>
              <a:rPr lang="en-GB" sz="1900" dirty="0">
                <a:hlinkClick r:id="rId3"/>
              </a:rPr>
              <a:t> / PG Bouncer Image · GitLab (cern.ch)</a:t>
            </a:r>
            <a:endParaRPr lang="en-US" sz="1900" dirty="0"/>
          </a:p>
          <a:p>
            <a:pPr lvl="2">
              <a:defRPr/>
            </a:pPr>
            <a:r>
              <a:rPr lang="en-GB" sz="2100" b="1" i="0" strike="noStrike" baseline="0" dirty="0">
                <a:solidFill>
                  <a:srgbClr val="000000"/>
                </a:solidFill>
                <a:latin typeface="LiberationSans-Bold"/>
              </a:rPr>
              <a:t>Contribution to GitLab (foreseen for v16.1)</a:t>
            </a:r>
          </a:p>
          <a:p>
            <a:pPr lvl="3">
              <a:defRPr/>
            </a:pPr>
            <a:r>
              <a:rPr lang="en-US" sz="1900" dirty="0">
                <a:hlinkClick r:id="rId4"/>
              </a:rPr>
              <a:t>Add </a:t>
            </a:r>
            <a:r>
              <a:rPr lang="en-US" sz="1900" dirty="0" err="1">
                <a:hlinkClick r:id="rId4"/>
              </a:rPr>
              <a:t>PgBouncer</a:t>
            </a:r>
            <a:r>
              <a:rPr lang="en-US" sz="1900" dirty="0">
                <a:hlinkClick r:id="rId4"/>
              </a:rPr>
              <a:t> Helm Chart (!2973) · Merge requests · GitLab.org / charts / GitLab Chart · GitLab</a:t>
            </a:r>
            <a:endParaRPr lang="en-US" sz="1900" dirty="0"/>
          </a:p>
          <a:p>
            <a:pPr lvl="2">
              <a:defRPr/>
            </a:pPr>
            <a:r>
              <a:rPr lang="en-US" sz="2100" b="1" dirty="0"/>
              <a:t>“Click-and-go” solution for Kubernetes</a:t>
            </a:r>
          </a:p>
          <a:p>
            <a:pPr lvl="3">
              <a:defRPr/>
            </a:pPr>
            <a:r>
              <a:rPr lang="en-US" sz="1900" dirty="0"/>
              <a:t>Includes monitoring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16</a:t>
            </a:fld>
            <a:endParaRPr lang="en-US"/>
          </a:p>
        </p:txBody>
      </p:sp>
      <p:pic>
        <p:nvPicPr>
          <p:cNvPr id="2" name="Picture 14_0">
            <a:extLst>
              <a:ext uri="{FF2B5EF4-FFF2-40B4-BE49-F238E27FC236}">
                <a16:creationId xmlns:a16="http://schemas.microsoft.com/office/drawing/2014/main" id="{BAE4CB27-D714-E3D6-11D3-7CAB96A15053}"/>
              </a:ext>
            </a:extLst>
          </p:cNvPr>
          <p:cNvPicPr/>
          <p:nvPr/>
        </p:nvPicPr>
        <p:blipFill>
          <a:blip r:embed="rId5"/>
          <a:stretch/>
        </p:blipFill>
        <p:spPr>
          <a:xfrm rot="895200">
            <a:off x="10039816" y="31976"/>
            <a:ext cx="1834636" cy="6254728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8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  <p:pic>
        <p:nvPicPr>
          <p:cNvPr id="3" name="Content Placeholder 2" descr="Chart, histogram&#10;&#10;Description automatically generated">
            <a:extLst>
              <a:ext uri="{FF2B5EF4-FFF2-40B4-BE49-F238E27FC236}">
                <a16:creationId xmlns:a16="http://schemas.microsoft.com/office/drawing/2014/main" id="{876CC109-AD47-52FE-F609-1FBE52838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806097" y="1439335"/>
            <a:ext cx="10579806" cy="4760912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DC4BEA-637D-9414-1081-1F8E8F8B7D16}"/>
              </a:ext>
            </a:extLst>
          </p:cNvPr>
          <p:cNvSpPr txBox="1"/>
          <p:nvPr/>
        </p:nvSpPr>
        <p:spPr bwMode="auto"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iberationSans"/>
              </a:rPr>
              <a:t>Reserve pool size 18x3 = 54 (total max pool size 336)</a:t>
            </a:r>
            <a:endParaRPr lang="en-GB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FE2D6D-6BA4-A6F5-21E0-F8A5E214D9D4}"/>
              </a:ext>
            </a:extLst>
          </p:cNvPr>
          <p:cNvCxnSpPr/>
          <p:nvPr/>
        </p:nvCxnSpPr>
        <p:spPr>
          <a:xfrm>
            <a:off x="2063552" y="3635125"/>
            <a:ext cx="8640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3775AF-40E6-C4AA-5B5A-3CE1B019A095}"/>
              </a:ext>
            </a:extLst>
          </p:cNvPr>
          <p:cNvCxnSpPr/>
          <p:nvPr/>
        </p:nvCxnSpPr>
        <p:spPr>
          <a:xfrm>
            <a:off x="2063552" y="3933056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96F1FE-934F-140A-8294-A8B805950D7E}"/>
              </a:ext>
            </a:extLst>
          </p:cNvPr>
          <p:cNvSpPr txBox="1"/>
          <p:nvPr/>
        </p:nvSpPr>
        <p:spPr bwMode="auto">
          <a:xfrm>
            <a:off x="4285780" y="3590231"/>
            <a:ext cx="2903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ln w="1016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iberationSans"/>
              </a:rPr>
              <a:t>Default pool size 94x3 = 282</a:t>
            </a:r>
            <a:endParaRPr lang="en-GB" b="1" dirty="0">
              <a:ln w="1016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B960B7-2937-5E63-6FD3-CB68BFFE229E}"/>
              </a:ext>
            </a:extLst>
          </p:cNvPr>
          <p:cNvCxnSpPr/>
          <p:nvPr/>
        </p:nvCxnSpPr>
        <p:spPr>
          <a:xfrm>
            <a:off x="2063552" y="5445224"/>
            <a:ext cx="86409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890FDEC-4DD5-4325-5E0E-0F8F993B3CCA}"/>
              </a:ext>
            </a:extLst>
          </p:cNvPr>
          <p:cNvSpPr txBox="1"/>
          <p:nvPr/>
        </p:nvSpPr>
        <p:spPr bwMode="auto">
          <a:xfrm>
            <a:off x="4932040" y="5418665"/>
            <a:ext cx="2903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iberationSans"/>
              </a:rPr>
              <a:t>Min pool size 21x3 = 63</a:t>
            </a:r>
            <a:endParaRPr lang="en-GB" b="1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51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1B0BF8-8EDB-6EE4-9C6A-CE7CB38960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2" descr="Chart">
            <a:extLst>
              <a:ext uri="{FF2B5EF4-FFF2-40B4-BE49-F238E27FC236}">
                <a16:creationId xmlns:a16="http://schemas.microsoft.com/office/drawing/2014/main" id="{4F9CE16B-34D7-0923-C567-01DBD3BF4F8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7986" y="1434044"/>
            <a:ext cx="11376025" cy="4760911"/>
          </a:xfrm>
          <a:prstGeom prst="rect">
            <a:avLst/>
          </a:prstGeom>
          <a:ln>
            <a:noFill/>
          </a:ln>
        </p:spPr>
      </p:pic>
      <p:sp>
        <p:nvSpPr>
          <p:cNvPr id="11" name="CustomShape 10">
            <a:extLst>
              <a:ext uri="{FF2B5EF4-FFF2-40B4-BE49-F238E27FC236}">
                <a16:creationId xmlns:a16="http://schemas.microsoft.com/office/drawing/2014/main" id="{0C4BD236-E693-0C70-8CA6-39E19C0FBDC7}"/>
              </a:ext>
            </a:extLst>
          </p:cNvPr>
          <p:cNvSpPr/>
          <p:nvPr/>
        </p:nvSpPr>
        <p:spPr>
          <a:xfrm>
            <a:off x="1868496" y="2468185"/>
            <a:ext cx="3380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B050"/>
            </a:solidFill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12" name="CustomShape 11">
            <a:extLst>
              <a:ext uri="{FF2B5EF4-FFF2-40B4-BE49-F238E27FC236}">
                <a16:creationId xmlns:a16="http://schemas.microsoft.com/office/drawing/2014/main" id="{3B866A7A-B880-0169-3B31-B1E8BAAFB187}"/>
              </a:ext>
            </a:extLst>
          </p:cNvPr>
          <p:cNvSpPr/>
          <p:nvPr/>
        </p:nvSpPr>
        <p:spPr>
          <a:xfrm>
            <a:off x="2639616" y="2209345"/>
            <a:ext cx="177516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PgBouncer</a:t>
            </a: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on-air</a:t>
            </a:r>
            <a:endParaRPr lang="en-GB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61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1B0BF8-8EDB-6EE4-9C6A-CE7CB38960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Picture 817">
            <a:extLst>
              <a:ext uri="{FF2B5EF4-FFF2-40B4-BE49-F238E27FC236}">
                <a16:creationId xmlns:a16="http://schemas.microsoft.com/office/drawing/2014/main" id="{B9AC1340-CE6B-D01D-33A8-41ADF40BAB89}"/>
              </a:ext>
            </a:extLst>
          </p:cNvPr>
          <p:cNvPicPr/>
          <p:nvPr/>
        </p:nvPicPr>
        <p:blipFill>
          <a:blip r:embed="rId2"/>
          <a:srcRect l="3365" t="14137" b="3273"/>
          <a:stretch/>
        </p:blipFill>
        <p:spPr>
          <a:xfrm>
            <a:off x="407987" y="1439334"/>
            <a:ext cx="11376024" cy="4760911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68DFB7-F191-F9AF-7396-FB16F9C75372}"/>
              </a:ext>
            </a:extLst>
          </p:cNvPr>
          <p:cNvSpPr/>
          <p:nvPr/>
        </p:nvSpPr>
        <p:spPr>
          <a:xfrm>
            <a:off x="695400" y="5229200"/>
            <a:ext cx="6408712" cy="457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3A54E-1755-5A1B-134F-7E08869F0331}"/>
              </a:ext>
            </a:extLst>
          </p:cNvPr>
          <p:cNvSpPr/>
          <p:nvPr/>
        </p:nvSpPr>
        <p:spPr bwMode="auto">
          <a:xfrm flipV="1">
            <a:off x="7176120" y="4725144"/>
            <a:ext cx="2664296" cy="457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GitLab Infrastructure at CERN – Quick Overview</a:t>
            </a:r>
            <a:endParaRPr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9BD7FD-73E2-BC4B-DA61-02EC604459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177506" y="1592263"/>
            <a:ext cx="4077539" cy="4608512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A53497-3106-B56D-22B1-203E6062A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/>
              <a:t>GitLab has </a:t>
            </a:r>
            <a:r>
              <a:rPr lang="en-US" sz="1300" dirty="0"/>
              <a:t>been running at CERN since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dirty="0"/>
              <a:t>Key infrastructure at CERN, suitable for our needs!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dirty="0"/>
              <a:t>Widely used at CERN and outside CERN for collaborators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dirty="0"/>
              <a:t>More than 17k active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dirty="0"/>
              <a:t>More than 120k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dirty="0"/>
              <a:t>More than 5k jobs/hour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00" dirty="0"/>
              <a:t>Several externalized components: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300" dirty="0"/>
              <a:t>PostgreSQL: Database on Demand Service (provided at CERN).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300" dirty="0"/>
              <a:t>GitLab Pages: OpenShift 4 (deployed at CERN).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300" dirty="0" err="1"/>
              <a:t>Gitaly</a:t>
            </a:r>
            <a:r>
              <a:rPr lang="en-US" sz="1300" dirty="0"/>
              <a:t> (repo data): </a:t>
            </a:r>
            <a:r>
              <a:rPr lang="en-US" sz="1300" b="1" dirty="0"/>
              <a:t>custom solution</a:t>
            </a:r>
            <a:r>
              <a:rPr lang="en-US" sz="1300" dirty="0"/>
              <a:t> using </a:t>
            </a:r>
            <a:r>
              <a:rPr lang="en-US" sz="1300" dirty="0" err="1"/>
              <a:t>CephFS</a:t>
            </a:r>
            <a:r>
              <a:rPr lang="en-US" sz="1300" dirty="0"/>
              <a:t> storage (provided by the Storage Team at CERN).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1B0BF8-8EDB-6EE4-9C6A-CE7CB38960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36D8CD6-CE62-2DC0-5F66-64C23224082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7986" y="1439335"/>
            <a:ext cx="11376025" cy="47609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15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248526" y="6350851"/>
            <a:ext cx="8678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793A62-AA7E-5A4D-A43E-DF1B3593C4E5}" type="datetime1">
              <a:rPr lang="en-US" smtClean="0"/>
              <a:pPr>
                <a:spcAft>
                  <a:spcPts val="600"/>
                </a:spcAft>
                <a:defRPr/>
              </a:pPr>
              <a:t>5/16/2023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356350"/>
            <a:ext cx="65722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04C358-F205-4730-7756-647C579D29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7988" y="1488233"/>
            <a:ext cx="11376025" cy="4664172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952245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22</a:t>
            </a:fld>
            <a:endParaRPr lang="en-US"/>
          </a:p>
        </p:txBody>
      </p:sp>
      <p:pic>
        <p:nvPicPr>
          <p:cNvPr id="3" name="Content Placeholder 2" descr="Graphical user interface, diagram">
            <a:extLst>
              <a:ext uri="{FF2B5EF4-FFF2-40B4-BE49-F238E27FC236}">
                <a16:creationId xmlns:a16="http://schemas.microsoft.com/office/drawing/2014/main" id="{F56A84A4-1C35-5B81-C8F2-24083230F6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3971443" y="1439863"/>
            <a:ext cx="4249114" cy="4760912"/>
          </a:xfrm>
          <a:noFill/>
        </p:spPr>
      </p:pic>
    </p:spTree>
    <p:extLst>
      <p:ext uri="{BB962C8B-B14F-4D97-AF65-F5344CB8AC3E}">
        <p14:creationId xmlns:p14="http://schemas.microsoft.com/office/powerpoint/2010/main" val="335620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54DB6B0-83A1-3324-79CF-7AC79F4F5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r>
              <a:rPr lang="en-US" dirty="0"/>
              <a:t>But …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248526" y="6350851"/>
            <a:ext cx="86786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793A62-AA7E-5A4D-A43E-DF1B3593C4E5}" type="datetime1">
              <a:rPr lang="en-US"/>
              <a:pPr>
                <a:spcAft>
                  <a:spcPts val="600"/>
                </a:spcAft>
                <a:defRPr/>
              </a:pPr>
              <a:t>5/16/2023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356350"/>
            <a:ext cx="65722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Presenter | Presentation Title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C4BEA-637D-9414-1081-1F8E8F8B7D16}"/>
              </a:ext>
            </a:extLst>
          </p:cNvPr>
          <p:cNvSpPr txBox="1"/>
          <p:nvPr/>
        </p:nvSpPr>
        <p:spPr bwMode="auto"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LiberationSans"/>
              </a:rPr>
              <a:t>Reserve pool size 18x3 = 54 (total max pool size 336)</a:t>
            </a:r>
            <a:endParaRPr lang="en-GB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2945EE-5BEC-CD78-E673-630F0027F6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307" b="13307"/>
          <a:stretch/>
        </p:blipFill>
        <p:spPr/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DF66B4-46C2-C392-10F7-21177D8152BD}"/>
              </a:ext>
            </a:extLst>
          </p:cNvPr>
          <p:cNvSpPr/>
          <p:nvPr/>
        </p:nvSpPr>
        <p:spPr>
          <a:xfrm>
            <a:off x="8400256" y="2060848"/>
            <a:ext cx="3888432" cy="381642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2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Connection scalability issues - Transaction pooling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C4BEA-637D-9414-1081-1F8E8F8B7D16}"/>
              </a:ext>
            </a:extLst>
          </p:cNvPr>
          <p:cNvSpPr txBox="1"/>
          <p:nvPr/>
        </p:nvSpPr>
        <p:spPr bwMode="auto"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LiberationSans"/>
              </a:rPr>
              <a:t>Reserve pool size 18x3 = 54 (total max pool size 336)</a:t>
            </a:r>
            <a:endParaRPr lang="en-GB" dirty="0"/>
          </a:p>
        </p:txBody>
      </p:sp>
      <p:pic>
        <p:nvPicPr>
          <p:cNvPr id="4" name="Picture 837">
            <a:extLst>
              <a:ext uri="{FF2B5EF4-FFF2-40B4-BE49-F238E27FC236}">
                <a16:creationId xmlns:a16="http://schemas.microsoft.com/office/drawing/2014/main" id="{A836371E-A4DC-DEF6-2B4B-ED8297836D2F}"/>
              </a:ext>
            </a:extLst>
          </p:cNvPr>
          <p:cNvPicPr/>
          <p:nvPr/>
        </p:nvPicPr>
        <p:blipFill>
          <a:blip r:embed="rId2"/>
          <a:srcRect t="8321" b="7462"/>
          <a:stretch/>
        </p:blipFill>
        <p:spPr>
          <a:xfrm>
            <a:off x="479376" y="1439335"/>
            <a:ext cx="11521280" cy="4797977"/>
          </a:xfrm>
          <a:prstGeom prst="rect">
            <a:avLst/>
          </a:prstGeom>
          <a:ln>
            <a:noFill/>
          </a:ln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B6D8836A-00A9-8652-11D4-E4BA755063B5}"/>
              </a:ext>
            </a:extLst>
          </p:cNvPr>
          <p:cNvSpPr/>
          <p:nvPr/>
        </p:nvSpPr>
        <p:spPr>
          <a:xfrm rot="20847600">
            <a:off x="3800616" y="3248180"/>
            <a:ext cx="5909185" cy="7309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Mono"/>
                <a:ea typeface="DejaVu Sans"/>
              </a:rPr>
              <a:t>Need some throttling?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34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592263"/>
            <a:ext cx="11376021" cy="4608512"/>
          </a:xfrm>
        </p:spPr>
        <p:txBody>
          <a:bodyPr/>
          <a:lstStyle/>
          <a:p>
            <a:pPr lvl="1">
              <a:defRPr/>
            </a:pPr>
            <a:r>
              <a:rPr lang="en-US" sz="2400" b="1" dirty="0"/>
              <a:t>Throttling – Rate limits</a:t>
            </a:r>
          </a:p>
          <a:p>
            <a:pPr lvl="2">
              <a:defRPr/>
            </a:pPr>
            <a:r>
              <a:rPr lang="en-US" sz="2100" dirty="0"/>
              <a:t>Misuse and/or abuse from some users: </a:t>
            </a:r>
            <a:r>
              <a:rPr lang="en-US" sz="2100" b="1" dirty="0"/>
              <a:t>Too many requests – Error 429</a:t>
            </a:r>
          </a:p>
          <a:p>
            <a:pPr lvl="3">
              <a:defRPr/>
            </a:pPr>
            <a:r>
              <a:rPr lang="en-US" sz="1900" dirty="0"/>
              <a:t>Infinite loops hammering the API</a:t>
            </a:r>
          </a:p>
          <a:p>
            <a:pPr lvl="4">
              <a:defRPr/>
            </a:pPr>
            <a:r>
              <a:rPr lang="en-US" sz="1900" dirty="0">
                <a:hlinkClick r:id="rId2"/>
              </a:rPr>
              <a:t>Set rate limits for </a:t>
            </a:r>
            <a:r>
              <a:rPr lang="en-US" sz="1900" dirty="0" err="1">
                <a:hlinkClick r:id="rId2"/>
              </a:rPr>
              <a:t>reqs</a:t>
            </a:r>
            <a:r>
              <a:rPr lang="en-US" sz="1900" dirty="0">
                <a:hlinkClick r:id="rId2"/>
              </a:rPr>
              <a:t>/sec</a:t>
            </a:r>
            <a:endParaRPr lang="en-US" sz="1900" dirty="0"/>
          </a:p>
          <a:p>
            <a:pPr lvl="3">
              <a:defRPr/>
            </a:pPr>
            <a:r>
              <a:rPr lang="en-US" sz="1900" dirty="0"/>
              <a:t>Huge number of jobs triggered simultaneously</a:t>
            </a:r>
          </a:p>
          <a:p>
            <a:pPr lvl="4">
              <a:defRPr/>
            </a:pPr>
            <a:r>
              <a:rPr lang="en-US" sz="1900" dirty="0"/>
              <a:t>Rate limits for the maximum number of jobs triggered per project.</a:t>
            </a:r>
          </a:p>
          <a:p>
            <a:pPr lvl="3">
              <a:defRPr/>
            </a:pPr>
            <a:endParaRPr lang="en-US" sz="19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Throttling </a:t>
            </a:r>
            <a:r>
              <a:rPr lang="en-US"/>
              <a:t>the infrastructure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26</a:t>
            </a:fld>
            <a:endParaRPr lang="en-U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911C3E2E-CB95-A8F9-3D44-506644F4ED8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7987" y="3933056"/>
            <a:ext cx="11376023" cy="2160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67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Seeing the light at the end of the tunnel…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27</a:t>
            </a:fld>
            <a:endParaRPr lang="en-US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A2A80B3-20DA-DCDB-85A5-C82A4BEC13CE}"/>
              </a:ext>
            </a:extLst>
          </p:cNvPr>
          <p:cNvGrpSpPr/>
          <p:nvPr/>
        </p:nvGrpSpPr>
        <p:grpSpPr>
          <a:xfrm>
            <a:off x="680041" y="1495584"/>
            <a:ext cx="11089232" cy="1872208"/>
            <a:chOff x="152640" y="1438200"/>
            <a:chExt cx="8838720" cy="131760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349206BA-E24C-9D55-AD2A-D2E442BD40B2}"/>
                </a:ext>
              </a:extLst>
            </p:cNvPr>
            <p:cNvPicPr/>
            <p:nvPr/>
          </p:nvPicPr>
          <p:blipFill>
            <a:blip r:embed="rId2"/>
            <a:srcRect t="2007"/>
            <a:stretch/>
          </p:blipFill>
          <p:spPr>
            <a:xfrm>
              <a:off x="152640" y="1443240"/>
              <a:ext cx="5978520" cy="1307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0E221CF-EF79-98B1-8E05-E97EDFC71BF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091200" y="1438200"/>
              <a:ext cx="2900160" cy="13176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A763EAF6-7175-BFE6-95A9-3D2B69DB757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430424" y="4149080"/>
            <a:ext cx="3750385" cy="1782238"/>
          </a:xfrm>
          <a:prstGeom prst="rect">
            <a:avLst/>
          </a:prstGeom>
          <a:ln>
            <a:noFill/>
          </a:ln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F4E7731-485B-E315-C385-5E23F55F56CA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70650" y="4149080"/>
            <a:ext cx="3759775" cy="1782239"/>
          </a:xfrm>
          <a:prstGeom prst="rect">
            <a:avLst/>
          </a:prstGeom>
          <a:ln>
            <a:noFill/>
          </a:ln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5CD337E8-327C-69C3-8A7D-38FAAE6AF3E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176992" y="4141918"/>
            <a:ext cx="3638597" cy="1789400"/>
          </a:xfrm>
          <a:prstGeom prst="rect">
            <a:avLst/>
          </a:prstGeom>
          <a:ln>
            <a:noFill/>
          </a:ln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E076E22-DF57-5EC4-66BD-2C70DADA58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29284" y="1052736"/>
            <a:ext cx="9467849" cy="432048"/>
          </a:xfrm>
        </p:spPr>
        <p:txBody>
          <a:bodyPr/>
          <a:lstStyle/>
          <a:p>
            <a:pPr lvl="1">
              <a:defRPr/>
            </a:pPr>
            <a:r>
              <a:rPr lang="en-US" sz="2400" b="1" dirty="0"/>
              <a:t>Long journey from…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6A9BF1-B49A-12BE-1237-C5C23BF1108B}"/>
              </a:ext>
            </a:extLst>
          </p:cNvPr>
          <p:cNvSpPr txBox="1">
            <a:spLocks/>
          </p:cNvSpPr>
          <p:nvPr/>
        </p:nvSpPr>
        <p:spPr bwMode="auto">
          <a:xfrm>
            <a:off x="407988" y="3545993"/>
            <a:ext cx="9467849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eaLnBrk="1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Char char="•"/>
              <a:defRPr sz="2100" b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400" b="1" dirty="0"/>
              <a:t>… to</a:t>
            </a:r>
          </a:p>
        </p:txBody>
      </p:sp>
    </p:spTree>
    <p:extLst>
      <p:ext uri="{BB962C8B-B14F-4D97-AF65-F5344CB8AC3E}">
        <p14:creationId xmlns:p14="http://schemas.microsoft.com/office/powerpoint/2010/main" val="97983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592263"/>
            <a:ext cx="9467849" cy="46085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66"/>
              </a:spcBef>
              <a:spcAft>
                <a:spcPts val="17"/>
              </a:spcAft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Our Version control system performs extremely well now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. All the effort put in place within all investigations, is translated into a more reliable, efficient and performing infrastructure CERN benefits from…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66"/>
              </a:spcBef>
              <a:spcAft>
                <a:spcPts val="17"/>
              </a:spcAft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…but we as users need to use it responsibly, follow best practices, do not leave unused stuff behind and make sure we do not abuse of resources.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66"/>
              </a:spcBef>
              <a:spcAft>
                <a:spcPts val="17"/>
              </a:spcAft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All in all, in harmony, this will allow us to get ready for current and future challenges and further improvements of our beloved GitLab infrastructure.</a:t>
            </a:r>
            <a:endParaRPr lang="en-US" sz="20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2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GitLab Infrastructure at CERN – Initial stage</a:t>
            </a:r>
            <a:endParaRPr dirty="0"/>
          </a:p>
        </p:txBody>
      </p:sp>
      <p:pic>
        <p:nvPicPr>
          <p:cNvPr id="4" name="Content Placeholder 3" descr="Graphical user interface">
            <a:extLst>
              <a:ext uri="{FF2B5EF4-FFF2-40B4-BE49-F238E27FC236}">
                <a16:creationId xmlns:a16="http://schemas.microsoft.com/office/drawing/2014/main" id="{CC1CA173-7C13-3185-A334-D62D4BBDBE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987" y="2366004"/>
            <a:ext cx="5616575" cy="3061032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A53497-3106-B56D-22B1-203E6062A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Custom non-supported infra (pre-migration)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18 nodes OpenShift 3 infrastructure.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Custom containerized solution based on Helm</a:t>
            </a:r>
          </a:p>
          <a:p>
            <a:pPr marL="990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Custom Omnibus solution</a:t>
            </a:r>
          </a:p>
          <a:p>
            <a:pPr marL="990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Custom </a:t>
            </a:r>
            <a:r>
              <a:rPr lang="en-US" sz="1800" dirty="0" err="1"/>
              <a:t>Gitaly</a:t>
            </a:r>
            <a:r>
              <a:rPr lang="en-US" sz="1800" dirty="0"/>
              <a:t> (git data) deployment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 of life of key components 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OpenShift 3 in June 2022.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NFS file system for git data end of support in November 2022.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Migration – How we made it?</a:t>
            </a:r>
            <a:endParaRPr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A53497-3106-B56D-22B1-203E6062A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1363" y="1592264"/>
            <a:ext cx="5832649" cy="46085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infrastructures running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stages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Move GitLab application first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Move git repos on a later stage</a:t>
            </a:r>
          </a:p>
          <a:p>
            <a:pPr marL="9909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Git repos were accessed from any of the infrastructures!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Stabilization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Road to a Cloud Hybrid infrastructure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18 nodes Magnum Kubernetes.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Official supported containerized solution based on Helm.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CephFS</a:t>
            </a:r>
            <a:r>
              <a:rPr lang="en-US" dirty="0"/>
              <a:t> file system for git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3" name="Content Placeholder 3" descr="Graphical user interface">
            <a:extLst>
              <a:ext uri="{FF2B5EF4-FFF2-40B4-BE49-F238E27FC236}">
                <a16:creationId xmlns:a16="http://schemas.microsoft.com/office/drawing/2014/main" id="{99A57528-E80E-45AB-3020-B53FB814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1424" y="1052736"/>
            <a:ext cx="4536503" cy="2472393"/>
          </a:xfrm>
          <a:prstGeom prst="rect">
            <a:avLst/>
          </a:prstGeom>
          <a:noFill/>
        </p:spPr>
      </p:pic>
      <p:pic>
        <p:nvPicPr>
          <p:cNvPr id="9" name="Picture 8" descr="Graphical user interface, application">
            <a:extLst>
              <a:ext uri="{FF2B5EF4-FFF2-40B4-BE49-F238E27FC236}">
                <a16:creationId xmlns:a16="http://schemas.microsoft.com/office/drawing/2014/main" id="{421A36C4-BA49-42B5-9EA2-7C01BAF6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645024"/>
            <a:ext cx="4536503" cy="24147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79F1FB-498C-C3AE-BD2E-B44DA9E4EEF1}"/>
              </a:ext>
            </a:extLst>
          </p:cNvPr>
          <p:cNvCxnSpPr>
            <a:cxnSpLocks/>
          </p:cNvCxnSpPr>
          <p:nvPr/>
        </p:nvCxnSpPr>
        <p:spPr>
          <a:xfrm>
            <a:off x="623392" y="3573016"/>
            <a:ext cx="4694059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9FC842A-D23A-EAE2-3F3E-DB1A29E10AEE}"/>
              </a:ext>
            </a:extLst>
          </p:cNvPr>
          <p:cNvSpPr/>
          <p:nvPr/>
        </p:nvSpPr>
        <p:spPr>
          <a:xfrm>
            <a:off x="3794878" y="3286154"/>
            <a:ext cx="192907" cy="5748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0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Moving GitLab application - Migration</a:t>
            </a:r>
            <a:endParaRPr dirty="0"/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CA186026-4487-4D4E-85F6-CB48059DFE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988" y="1657399"/>
            <a:ext cx="5616575" cy="447824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A53497-3106-B56D-22B1-203E6062A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Move GitLab application first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Magnum Kubernetes infra just running </a:t>
            </a:r>
            <a:r>
              <a:rPr lang="en-US" sz="1900" dirty="0" err="1"/>
              <a:t>redis</a:t>
            </a:r>
            <a:r>
              <a:rPr lang="en-US" sz="1900" dirty="0"/>
              <a:t>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Gitaly</a:t>
            </a:r>
            <a:r>
              <a:rPr lang="en-US" sz="1900" dirty="0"/>
              <a:t> connected through </a:t>
            </a:r>
            <a:r>
              <a:rPr lang="en-US" sz="1900" dirty="0" err="1"/>
              <a:t>NodePort</a:t>
            </a:r>
            <a:r>
              <a:rPr lang="en-US" sz="1900" dirty="0"/>
              <a:t> and Endpoints.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Switch off OpenShift 3 GitLab application, preserving </a:t>
            </a:r>
            <a:r>
              <a:rPr lang="en-US" sz="1900" dirty="0" err="1"/>
              <a:t>redis</a:t>
            </a:r>
            <a:r>
              <a:rPr lang="en-US" sz="1900" dirty="0"/>
              <a:t> running.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Send </a:t>
            </a:r>
            <a:r>
              <a:rPr lang="en-US" sz="1900" dirty="0" err="1"/>
              <a:t>redis</a:t>
            </a:r>
            <a:r>
              <a:rPr lang="en-US" sz="1900" dirty="0"/>
              <a:t> data over from one infra to another.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Reload </a:t>
            </a:r>
            <a:r>
              <a:rPr lang="en-US" sz="1900" dirty="0" err="1"/>
              <a:t>redis</a:t>
            </a:r>
            <a:r>
              <a:rPr lang="en-US" sz="1900" dirty="0"/>
              <a:t> in Magnum Kubernetes to pick up the desired data.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Bring up GitLab application on Magnum Kubernetes.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It works!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But…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592263"/>
            <a:ext cx="9467849" cy="4608512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Several components misconfigured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indentation problems</a:t>
            </a:r>
          </a:p>
          <a:p>
            <a:pPr lvl="1">
              <a:defRPr/>
            </a:pPr>
            <a:r>
              <a:rPr lang="en-US" sz="2100" dirty="0"/>
              <a:t>No notifications sent from GitLab</a:t>
            </a:r>
          </a:p>
          <a:p>
            <a:pPr lvl="1">
              <a:defRPr/>
            </a:pPr>
            <a:r>
              <a:rPr lang="en-US" sz="2100" b="1" dirty="0"/>
              <a:t>GitLab LDAP sync misbehaving</a:t>
            </a:r>
          </a:p>
          <a:p>
            <a:pPr lvl="2">
              <a:defRPr/>
            </a:pPr>
            <a:r>
              <a:rPr lang="en-US" dirty="0"/>
              <a:t>Thousands of projects lost their ownership.</a:t>
            </a:r>
          </a:p>
          <a:p>
            <a:pPr lvl="1">
              <a:defRPr/>
            </a:pPr>
            <a:r>
              <a:rPr lang="en-US" dirty="0"/>
              <a:t>Several of them luckily mitigated with default values.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Kerberos </a:t>
            </a:r>
            <a:r>
              <a:rPr lang="en-US" sz="2400" dirty="0" err="1"/>
              <a:t>keytab</a:t>
            </a:r>
            <a:r>
              <a:rPr lang="en-US" sz="2400" dirty="0"/>
              <a:t> misconfiguration for 1 server</a:t>
            </a:r>
          </a:p>
          <a:p>
            <a:pPr lvl="1">
              <a:defRPr/>
            </a:pPr>
            <a:r>
              <a:rPr lang="en-US" dirty="0"/>
              <a:t>Not supported by GitLab yet! </a:t>
            </a:r>
            <a:r>
              <a:rPr lang="en-US" dirty="0">
                <a:sym typeface="Wingdings" panose="05000000000000000000" pitchFamily="2" charset="2"/>
              </a:rPr>
              <a:t> Custom solution.</a:t>
            </a:r>
            <a:endParaRPr lang="en-US" dirty="0"/>
          </a:p>
          <a:p>
            <a:pPr lvl="1">
              <a:defRPr/>
            </a:pPr>
            <a:r>
              <a:rPr lang="en-US" dirty="0"/>
              <a:t>Duplicate value in Active Directory.</a:t>
            </a:r>
          </a:p>
          <a:p>
            <a:pPr lvl="1">
              <a:defRPr/>
            </a:pPr>
            <a:r>
              <a:rPr lang="en-US" dirty="0"/>
              <a:t>Some users experiencing problems while connecting through Kerberos.</a:t>
            </a:r>
          </a:p>
          <a:p>
            <a:pPr lvl="1">
              <a:defRPr/>
            </a:pPr>
            <a:endParaRPr sz="1400" dirty="0"/>
          </a:p>
          <a:p>
            <a:pPr marL="0" indent="0">
              <a:buNone/>
              <a:defRPr/>
            </a:pPr>
            <a:endParaRPr lang="en-US" sz="1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Moving GitLab application - Errors, bugs, pitfalls (I)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07989" y="1592263"/>
            <a:ext cx="9467849" cy="4608512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Moving from </a:t>
            </a:r>
            <a:r>
              <a:rPr lang="en-US" sz="2400" dirty="0" err="1"/>
              <a:t>HAProxy</a:t>
            </a:r>
            <a:r>
              <a:rPr lang="en-US" sz="2400" dirty="0"/>
              <a:t> to Nginx web server</a:t>
            </a:r>
          </a:p>
          <a:p>
            <a:pPr lvl="1">
              <a:defRPr/>
            </a:pPr>
            <a:r>
              <a:rPr lang="en-US" sz="1600" dirty="0"/>
              <a:t>No migration path for configuration</a:t>
            </a:r>
          </a:p>
          <a:p>
            <a:pPr lvl="1">
              <a:defRPr/>
            </a:pPr>
            <a:r>
              <a:rPr lang="en-US" sz="1600" dirty="0"/>
              <a:t>Random users getting 403 error page (uploading artifacts)</a:t>
            </a:r>
          </a:p>
          <a:p>
            <a:pPr lvl="2">
              <a:defRPr/>
            </a:pPr>
            <a:r>
              <a:rPr lang="en-US" sz="1600" dirty="0"/>
              <a:t>Several hardcoded values upstream</a:t>
            </a:r>
          </a:p>
          <a:p>
            <a:pPr lvl="2">
              <a:defRPr/>
            </a:pPr>
            <a:r>
              <a:rPr lang="en-US" sz="1600" dirty="0" err="1">
                <a:latin typeface="Consolas" panose="020B0609020204030204" pitchFamily="49" charset="0"/>
              </a:rPr>
              <a:t>client_max_body_size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/>
              <a:t>accommodated.</a:t>
            </a:r>
          </a:p>
          <a:p>
            <a:pPr lvl="1">
              <a:defRPr/>
            </a:pPr>
            <a:r>
              <a:rPr lang="en-US" sz="1600" dirty="0"/>
              <a:t>Random users getting 400 error page (cookies too large)</a:t>
            </a:r>
          </a:p>
          <a:p>
            <a:pPr lvl="2">
              <a:defRPr/>
            </a:pPr>
            <a:r>
              <a:rPr lang="en-US" sz="1600" dirty="0" err="1">
                <a:latin typeface="Consolas" panose="020B0609020204030204" pitchFamily="49" charset="0"/>
              </a:rPr>
              <a:t>large_client_header_buffers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/>
              <a:t>accommodated.</a:t>
            </a:r>
          </a:p>
          <a:p>
            <a:pPr>
              <a:defRPr/>
            </a:pPr>
            <a:r>
              <a:rPr lang="en-US" sz="2400" dirty="0"/>
              <a:t>GitLab application bugs discovered</a:t>
            </a:r>
          </a:p>
          <a:p>
            <a:pPr lvl="1">
              <a:defRPr/>
            </a:pPr>
            <a:r>
              <a:rPr lang="en-US" sz="1600" dirty="0"/>
              <a:t>Webhooks showing wrong </a:t>
            </a:r>
            <a:r>
              <a:rPr lang="en-US" sz="1600" dirty="0" err="1">
                <a:latin typeface="Consolas" panose="020B0609020204030204" pitchFamily="49" charset="0"/>
              </a:rPr>
              <a:t>git_ssh_url</a:t>
            </a:r>
            <a:endParaRPr lang="en-US" sz="1600" dirty="0">
              <a:latin typeface="Consolas" panose="020B0609020204030204" pitchFamily="49" charset="0"/>
            </a:endParaRPr>
          </a:p>
          <a:p>
            <a:pPr lvl="2">
              <a:defRPr/>
            </a:pPr>
            <a:r>
              <a:rPr lang="en-GB" sz="1600" dirty="0"/>
              <a:t>Reported and fixed by GitLab at </a:t>
            </a:r>
            <a:r>
              <a:rPr lang="en-GB" sz="1600" dirty="0">
                <a:hlinkClick r:id="rId2"/>
              </a:rPr>
              <a:t>https://gitlab.com/gitlab-org/charts/gitlab/-/merge_requests/2782</a:t>
            </a:r>
            <a:endParaRPr lang="en-GB" sz="1600" dirty="0"/>
          </a:p>
          <a:p>
            <a:pPr lvl="1">
              <a:defRPr/>
            </a:pPr>
            <a:r>
              <a:rPr lang="en-GB" sz="1600" dirty="0"/>
              <a:t>GitLab exporter component not connecting through Redis sentinel</a:t>
            </a:r>
          </a:p>
          <a:p>
            <a:pPr lvl="2">
              <a:defRPr/>
            </a:pPr>
            <a:r>
              <a:rPr lang="en-GB" sz="1600" dirty="0"/>
              <a:t>Reported to GitLab at </a:t>
            </a:r>
            <a:r>
              <a:rPr lang="en-GB" sz="1600" dirty="0">
                <a:hlinkClick r:id="rId3"/>
              </a:rPr>
              <a:t>https://gitlab.com/gitlab-org/charts/gitlab/-/issues/3813</a:t>
            </a:r>
            <a:endParaRPr lang="en-GB" sz="1600" dirty="0"/>
          </a:p>
          <a:p>
            <a:pPr>
              <a:defRPr/>
            </a:pPr>
            <a:endParaRPr lang="en-US" sz="1800" dirty="0"/>
          </a:p>
          <a:p>
            <a:pPr lvl="1">
              <a:defRPr/>
            </a:pPr>
            <a:endParaRPr lang="en-US" sz="15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Moving GitLab application - Errors, bugs, pitfalls (II)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Moving Git repos - Migration</a:t>
            </a:r>
            <a:endParaRPr dirty="0"/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150A6274-352C-6153-C4FE-36A92B07E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392" y="990745"/>
            <a:ext cx="4968551" cy="521003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A53497-3106-B56D-22B1-203E6062A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Move git repos on a later stage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2100" dirty="0" err="1"/>
              <a:t>Gitaly</a:t>
            </a:r>
            <a:r>
              <a:rPr lang="en-US" sz="2100" dirty="0"/>
              <a:t> storages inter-communicated.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Use of </a:t>
            </a:r>
            <a:r>
              <a:rPr lang="en-US" sz="2100" dirty="0" err="1">
                <a:hlinkClick r:id="rId3"/>
              </a:rPr>
              <a:t>NodePort</a:t>
            </a:r>
            <a:r>
              <a:rPr lang="en-US" sz="2100" dirty="0"/>
              <a:t> and </a:t>
            </a:r>
            <a:r>
              <a:rPr lang="en-US" sz="2100" dirty="0">
                <a:hlinkClick r:id="rId4"/>
              </a:rPr>
              <a:t>Endpoints</a:t>
            </a:r>
            <a:r>
              <a:rPr lang="en-US" sz="2100" dirty="0"/>
              <a:t> for cross-cluster communication.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GitLab Workhorse pointing to the root hostname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Ignition… 🚀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dirty="0"/>
              <a:t>Moving Git repos - Errors, bugs, pitfalls (I)</a:t>
            </a:r>
            <a:endParaRPr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apocalypse 💥</a:t>
            </a:r>
          </a:p>
          <a:p>
            <a:pPr lvl="1">
              <a:defRPr/>
            </a:pPr>
            <a:r>
              <a:rPr lang="en-US" sz="2100" dirty="0"/>
              <a:t>Migrated first 400 projects from NFS to </a:t>
            </a:r>
            <a:r>
              <a:rPr lang="en-US" sz="2100" dirty="0" err="1"/>
              <a:t>CephFS</a:t>
            </a:r>
            <a:r>
              <a:rPr lang="en-US" sz="2100" dirty="0"/>
              <a:t>.</a:t>
            </a:r>
          </a:p>
          <a:p>
            <a:pPr lvl="2">
              <a:defRPr/>
            </a:pPr>
            <a:r>
              <a:rPr lang="en-US" sz="2100" dirty="0"/>
              <a:t>All good, no issues.</a:t>
            </a:r>
          </a:p>
          <a:p>
            <a:pPr lvl="1">
              <a:defRPr/>
            </a:pPr>
            <a:r>
              <a:rPr lang="en-US" sz="2100" dirty="0"/>
              <a:t>Migrated rest of the 100k projects in bulk…</a:t>
            </a:r>
          </a:p>
          <a:p>
            <a:pPr lvl="2">
              <a:defRPr/>
            </a:pPr>
            <a:r>
              <a:rPr lang="en-US" sz="2100" b="1" dirty="0"/>
              <a:t>Hit Kernel bug </a:t>
            </a:r>
            <a:r>
              <a:rPr lang="en-US" sz="2100" b="1" dirty="0">
                <a:sym typeface="Wingdings" panose="05000000000000000000" pitchFamily="2" charset="2"/>
              </a:rPr>
              <a:t></a:t>
            </a:r>
            <a:r>
              <a:rPr lang="en-US" sz="2100" b="1" dirty="0"/>
              <a:t> corruption of repositories started.</a:t>
            </a:r>
          </a:p>
          <a:p>
            <a:pPr lvl="3">
              <a:defRPr/>
            </a:pPr>
            <a:r>
              <a:rPr lang="en-US" sz="2100" dirty="0"/>
              <a:t>Maintenance mode? 😱</a:t>
            </a:r>
          </a:p>
          <a:p>
            <a:pPr lvl="3">
              <a:defRPr/>
            </a:pPr>
            <a:r>
              <a:rPr lang="en-US" sz="2100" dirty="0"/>
              <a:t>Upgrade kernel in place? 🥷</a:t>
            </a:r>
          </a:p>
          <a:p>
            <a:pPr lvl="3">
              <a:defRPr/>
            </a:pPr>
            <a:r>
              <a:rPr lang="en-US" sz="2100" dirty="0"/>
              <a:t>Creation of a </a:t>
            </a:r>
            <a:r>
              <a:rPr lang="en-US" sz="2100" dirty="0" err="1">
                <a:latin typeface="Consolas" panose="020B0609020204030204" pitchFamily="49" charset="0"/>
              </a:rPr>
              <a:t>NodeGroup</a:t>
            </a:r>
            <a:r>
              <a:rPr lang="en-US" sz="2100" dirty="0"/>
              <a:t> with specific version of the kernel? 🏅</a:t>
            </a:r>
          </a:p>
          <a:p>
            <a:pPr lvl="2">
              <a:defRPr/>
            </a:pPr>
            <a:endParaRPr lang="en-US" sz="21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6B5EA5A-BC32-A742-B11B-8E7414D5B535}" type="slidenum">
              <a:rPr lang="en-US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14" name="Content Placeholder 13" descr="Table">
            <a:extLst>
              <a:ext uri="{FF2B5EF4-FFF2-40B4-BE49-F238E27FC236}">
                <a16:creationId xmlns:a16="http://schemas.microsoft.com/office/drawing/2014/main" id="{68DEAE41-EE7B-A106-CB69-7B353581B5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988" y="1887452"/>
            <a:ext cx="5616575" cy="4018134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379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CERN Corporate 16x9_OnlyOffice_PPT_Source Sans Pro" id="{F11624F6-6BAA-4543-85D8-8333456F0987}" vid="{318475FB-D47A-2449-BCDD-6ADD6CDE8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 16x9_OnlyOffice_PPT_Source Sans Pro</Template>
  <TotalTime>2443</TotalTime>
  <Words>1191</Words>
  <Application>Microsoft Office PowerPoint</Application>
  <DocSecurity>0</DocSecurity>
  <PresentationFormat>Widescreen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Consolas</vt:lpstr>
      <vt:lpstr>FreeMono</vt:lpstr>
      <vt:lpstr>LiberationSans</vt:lpstr>
      <vt:lpstr>LiberationSans-Bold</vt:lpstr>
      <vt:lpstr>Source Sans Pro</vt:lpstr>
      <vt:lpstr>Office Theme</vt:lpstr>
      <vt:lpstr>Version control and DevOps for accelerator and experiments: experience and outlook</vt:lpstr>
      <vt:lpstr>GitLab Infrastructure at CERN – Quick Overview</vt:lpstr>
      <vt:lpstr>GitLab Infrastructure at CERN – Initial stage</vt:lpstr>
      <vt:lpstr>Migration – How we made it?</vt:lpstr>
      <vt:lpstr>Moving GitLab application - Migration</vt:lpstr>
      <vt:lpstr>Moving GitLab application - Errors, bugs, pitfalls (I)</vt:lpstr>
      <vt:lpstr>Moving GitLab application - Errors, bugs, pitfalls (II)</vt:lpstr>
      <vt:lpstr>Moving Git repos - Migration</vt:lpstr>
      <vt:lpstr>Moving Git repos - Errors, bugs, pitfalls (I)</vt:lpstr>
      <vt:lpstr>Moving Git repos - Errors, bugs, pitfalls (II)</vt:lpstr>
      <vt:lpstr>Stabilization</vt:lpstr>
      <vt:lpstr>Stabilization</vt:lpstr>
      <vt:lpstr>Stabilization</vt:lpstr>
      <vt:lpstr>Stabilization</vt:lpstr>
      <vt:lpstr>Connection scalability issues - Transaction pooling</vt:lpstr>
      <vt:lpstr>Connection scalability issues - Transaction pooling</vt:lpstr>
      <vt:lpstr>Connection scalability issues - Transaction pooling</vt:lpstr>
      <vt:lpstr>Connection scalability issues - Transaction pooling</vt:lpstr>
      <vt:lpstr>Connection scalability issues - Transaction pooling</vt:lpstr>
      <vt:lpstr>Connection scalability issues - Transaction pooling</vt:lpstr>
      <vt:lpstr>Connection scalability issues - Transaction pooling</vt:lpstr>
      <vt:lpstr>Connection scalability issues</vt:lpstr>
      <vt:lpstr>Connection scalability issues</vt:lpstr>
      <vt:lpstr>Connection scalability issues - Transaction pooling</vt:lpstr>
      <vt:lpstr>Connection scalability issues - Transaction pooling</vt:lpstr>
      <vt:lpstr>Throttling the infrastructure</vt:lpstr>
      <vt:lpstr>Seeing the light at the end of the tunnel…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control and Devops for accelerator and experiments: experience and outlook</dc:title>
  <dc:subject/>
  <dc:creator>Ismael Posada Trobo</dc:creator>
  <cp:keywords/>
  <dc:description/>
  <cp:lastModifiedBy>Ismael Posada Trobo</cp:lastModifiedBy>
  <cp:revision>171</cp:revision>
  <dcterms:created xsi:type="dcterms:W3CDTF">2023-04-24T06:57:14Z</dcterms:created>
  <dcterms:modified xsi:type="dcterms:W3CDTF">2023-05-16T07:32:16Z</dcterms:modified>
  <cp:category/>
  <dc:identifier/>
  <cp:contentStatus/>
  <dc:language/>
  <cp:version/>
</cp:coreProperties>
</file>