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99" r:id="rId2"/>
    <p:sldId id="266" r:id="rId3"/>
    <p:sldId id="320" r:id="rId4"/>
    <p:sldId id="322" r:id="rId5"/>
    <p:sldId id="311" r:id="rId6"/>
    <p:sldId id="313" r:id="rId7"/>
    <p:sldId id="323" r:id="rId8"/>
    <p:sldId id="324" r:id="rId9"/>
    <p:sldId id="325" r:id="rId10"/>
    <p:sldId id="388" r:id="rId11"/>
    <p:sldId id="317" r:id="rId12"/>
    <p:sldId id="389" r:id="rId13"/>
    <p:sldId id="390" r:id="rId14"/>
    <p:sldId id="321" r:id="rId15"/>
    <p:sldId id="3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778"/>
    <a:srgbClr val="BADDE1"/>
    <a:srgbClr val="4243BE"/>
    <a:srgbClr val="A4A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80" autoAdjust="0"/>
    <p:restoredTop sz="96918" autoAdjust="0"/>
  </p:normalViewPr>
  <p:slideViewPr>
    <p:cSldViewPr snapToGrid="0" snapToObjects="1">
      <p:cViewPr varScale="1">
        <p:scale>
          <a:sx n="113" d="100"/>
          <a:sy n="113" d="100"/>
        </p:scale>
        <p:origin x="200" y="10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CLAS12 Reconstruction Aplication Performance Decline</a:t>
            </a:r>
          </a:p>
          <a:p>
            <a:pPr>
              <a:defRPr/>
            </a:pPr>
            <a:r>
              <a:rPr lang="en-US" sz="1000" b="1"/>
              <a:t>Intel Xeon E5-2687W, 32 CPU(s)</a:t>
            </a:r>
          </a:p>
        </c:rich>
      </c:tx>
      <c:layout>
        <c:manualLayout>
          <c:xMode val="edge"/>
          <c:yMode val="edge"/>
          <c:x val="0.1273030961627534"/>
          <c:y val="1.4697776961234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Sheet1!$H$14</c:f>
              <c:strCache>
                <c:ptCount val="1"/>
                <c:pt idx="0">
                  <c:v>cycles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Sheet1!$I$13:$N$13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Sheet1!$I$14:$N$14</c:f>
              <c:numCache>
                <c:formatCode>General</c:formatCode>
                <c:ptCount val="6"/>
                <c:pt idx="0">
                  <c:v>1</c:v>
                </c:pt>
                <c:pt idx="1">
                  <c:v>0.83918906562520568</c:v>
                </c:pt>
                <c:pt idx="2">
                  <c:v>0.81270426895007475</c:v>
                </c:pt>
                <c:pt idx="3">
                  <c:v>0.77532069401452353</c:v>
                </c:pt>
                <c:pt idx="4">
                  <c:v>0.63550183858824294</c:v>
                </c:pt>
                <c:pt idx="5">
                  <c:v>0.50715100800633151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8CE-A64B-9F06-69D5292FD53A}"/>
            </c:ext>
          </c:extLst>
        </c:ser>
        <c:ser>
          <c:idx val="1"/>
          <c:order val="1"/>
          <c:tx>
            <c:strRef>
              <c:f>Sheet1!$H$15</c:f>
              <c:strCache>
                <c:ptCount val="1"/>
                <c:pt idx="0">
                  <c:v>stalled-cycles-frintend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Sheet1!$I$13:$N$13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Sheet1!$I$15:$N$15</c:f>
              <c:numCache>
                <c:formatCode>General</c:formatCode>
                <c:ptCount val="6"/>
                <c:pt idx="0">
                  <c:v>1</c:v>
                </c:pt>
                <c:pt idx="1">
                  <c:v>0.83063496678839954</c:v>
                </c:pt>
                <c:pt idx="2">
                  <c:v>0.83297210874266436</c:v>
                </c:pt>
                <c:pt idx="3">
                  <c:v>0.77624343135680318</c:v>
                </c:pt>
                <c:pt idx="4">
                  <c:v>0.65359073859944117</c:v>
                </c:pt>
                <c:pt idx="5">
                  <c:v>0.50494267724076558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8CE-A64B-9F06-69D5292FD53A}"/>
            </c:ext>
          </c:extLst>
        </c:ser>
        <c:ser>
          <c:idx val="2"/>
          <c:order val="2"/>
          <c:tx>
            <c:strRef>
              <c:f>Sheet1!$H$16</c:f>
              <c:strCache>
                <c:ptCount val="1"/>
                <c:pt idx="0">
                  <c:v>instructions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Sheet1!$I$13:$N$13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Sheet1!$I$16:$N$16</c:f>
              <c:numCache>
                <c:formatCode>General</c:formatCode>
                <c:ptCount val="6"/>
                <c:pt idx="0">
                  <c:v>1</c:v>
                </c:pt>
                <c:pt idx="1">
                  <c:v>0.85735500144758214</c:v>
                </c:pt>
                <c:pt idx="2">
                  <c:v>0.78260117403195451</c:v>
                </c:pt>
                <c:pt idx="3">
                  <c:v>0.76872838140630928</c:v>
                </c:pt>
                <c:pt idx="4">
                  <c:v>0.59104951103260184</c:v>
                </c:pt>
                <c:pt idx="5">
                  <c:v>0.51522834441468868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8CE-A64B-9F06-69D5292FD53A}"/>
            </c:ext>
          </c:extLst>
        </c:ser>
        <c:ser>
          <c:idx val="3"/>
          <c:order val="3"/>
          <c:tx>
            <c:strRef>
              <c:f>Sheet1!$H$17</c:f>
              <c:strCache>
                <c:ptCount val="1"/>
                <c:pt idx="0">
                  <c:v>branches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Sheet1!$I$13:$N$13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Sheet1!$I$17:$N$17</c:f>
              <c:numCache>
                <c:formatCode>General</c:formatCode>
                <c:ptCount val="6"/>
                <c:pt idx="0">
                  <c:v>1</c:v>
                </c:pt>
                <c:pt idx="1">
                  <c:v>0.85437419439826057</c:v>
                </c:pt>
                <c:pt idx="2">
                  <c:v>0.8003765514503649</c:v>
                </c:pt>
                <c:pt idx="3">
                  <c:v>0.76390754690771301</c:v>
                </c:pt>
                <c:pt idx="4">
                  <c:v>0.60046460891856002</c:v>
                </c:pt>
                <c:pt idx="5">
                  <c:v>0.52552620411914952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8CE-A64B-9F06-69D5292FD53A}"/>
            </c:ext>
          </c:extLst>
        </c:ser>
        <c:ser>
          <c:idx val="4"/>
          <c:order val="4"/>
          <c:tx>
            <c:strRef>
              <c:f>Sheet1!$H$18</c:f>
              <c:strCache>
                <c:ptCount val="1"/>
                <c:pt idx="0">
                  <c:v>task-clock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Sheet1!$I$13:$N$13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Sheet1!$I$18:$N$18</c:f>
              <c:numCache>
                <c:formatCode>General</c:formatCode>
                <c:ptCount val="6"/>
                <c:pt idx="0">
                  <c:v>1</c:v>
                </c:pt>
                <c:pt idx="1">
                  <c:v>0.83889687667815749</c:v>
                </c:pt>
                <c:pt idx="2">
                  <c:v>0.81701803315606214</c:v>
                </c:pt>
                <c:pt idx="3">
                  <c:v>0.77778162731477474</c:v>
                </c:pt>
                <c:pt idx="4">
                  <c:v>0.63592426420912229</c:v>
                </c:pt>
                <c:pt idx="5">
                  <c:v>0.50543073431842989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8CE-A64B-9F06-69D5292FD53A}"/>
            </c:ext>
          </c:extLst>
        </c:ser>
        <c:ser>
          <c:idx val="5"/>
          <c:order val="5"/>
          <c:tx>
            <c:strRef>
              <c:f>Sheet1!$H$19</c:f>
              <c:strCache>
                <c:ptCount val="1"/>
                <c:pt idx="0">
                  <c:v>page faults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Sheet1!$I$13:$N$13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Sheet1!$I$19:$N$19</c:f>
              <c:numCache>
                <c:formatCode>General</c:formatCode>
                <c:ptCount val="6"/>
                <c:pt idx="0">
                  <c:v>1</c:v>
                </c:pt>
                <c:pt idx="1">
                  <c:v>0.69961977186311786</c:v>
                </c:pt>
                <c:pt idx="2">
                  <c:v>0.65779467680608361</c:v>
                </c:pt>
                <c:pt idx="3">
                  <c:v>0.65779467680608361</c:v>
                </c:pt>
                <c:pt idx="4">
                  <c:v>0.58174904942965777</c:v>
                </c:pt>
                <c:pt idx="5">
                  <c:v>0.43346007604562736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8CE-A64B-9F06-69D5292FD53A}"/>
            </c:ext>
          </c:extLst>
        </c:ser>
        <c:ser>
          <c:idx val="6"/>
          <c:order val="6"/>
          <c:tx>
            <c:strRef>
              <c:f>Sheet1!$H$20</c:f>
              <c:strCache>
                <c:ptCount val="1"/>
                <c:pt idx="0">
                  <c:v>branch misses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Sheet1!$I$13:$N$13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Sheet1!$I$20:$N$20</c:f>
              <c:numCache>
                <c:formatCode>General</c:formatCode>
                <c:ptCount val="6"/>
                <c:pt idx="0">
                  <c:v>1</c:v>
                </c:pt>
                <c:pt idx="1">
                  <c:v>0.86690828431313149</c:v>
                </c:pt>
                <c:pt idx="2">
                  <c:v>0.8259549108543196</c:v>
                </c:pt>
                <c:pt idx="3">
                  <c:v>0.7580587113960664</c:v>
                </c:pt>
                <c:pt idx="4">
                  <c:v>0.57097547943317917</c:v>
                </c:pt>
                <c:pt idx="5">
                  <c:v>0.50965483293183111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8CE-A64B-9F06-69D5292FD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7057440"/>
        <c:axId val="2045446592"/>
      </c:scatterChart>
      <c:valAx>
        <c:axId val="205705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Guest Process 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446592"/>
        <c:crosses val="autoZero"/>
        <c:crossBetween val="midCat"/>
      </c:valAx>
      <c:valAx>
        <c:axId val="2045446592"/>
        <c:scaling>
          <c:orientation val="minMax"/>
          <c:max val="1.1000000000000001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Exclusive/Guest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057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407866889941925"/>
          <c:y val="0.21899311548025996"/>
          <c:w val="0.40811173263975487"/>
          <c:h val="0.3122065326989371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1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3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2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9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  <p:sldLayoutId id="2147483680" r:id="rId11"/>
    <p:sldLayoutId id="214748368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DFBE-63D3-5642-AB72-8BF5B40C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386" y="181303"/>
            <a:ext cx="7937298" cy="942130"/>
          </a:xfrm>
        </p:spPr>
        <p:txBody>
          <a:bodyPr/>
          <a:lstStyle/>
          <a:p>
            <a:r>
              <a:rPr lang="en-US" sz="2800" b="0" dirty="0"/>
              <a:t>JIRIAF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E3872-9EE9-CE46-89B6-3998859BB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386" y="3006754"/>
            <a:ext cx="8583013" cy="579825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JLAB Integrating Research Infrastructure Across Facilities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02298-0936-9D46-959E-E1B2373789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386" y="5126730"/>
            <a:ext cx="8519951" cy="420862"/>
          </a:xfrm>
        </p:spPr>
        <p:txBody>
          <a:bodyPr>
            <a:normAutofit/>
          </a:bodyPr>
          <a:lstStyle/>
          <a:p>
            <a:r>
              <a:rPr lang="en-US" sz="1600" dirty="0"/>
              <a:t>V. Gyurjyan, C. </a:t>
            </a:r>
            <a:r>
              <a:rPr lang="en-US" sz="1600" dirty="0" err="1"/>
              <a:t>Larrieu</a:t>
            </a:r>
            <a:r>
              <a:rPr lang="en-US" sz="1600" dirty="0"/>
              <a:t>, D. Laurence, G. </a:t>
            </a:r>
            <a:r>
              <a:rPr lang="en-US" sz="1600" dirty="0" err="1"/>
              <a:t>Heyes</a:t>
            </a:r>
            <a:endParaRPr lang="en-US" sz="1600" baseline="30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26797-DC74-CE46-B504-BD2C966FB36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738595" y="6375700"/>
            <a:ext cx="2057400" cy="365125"/>
          </a:xfrm>
        </p:spPr>
        <p:txBody>
          <a:bodyPr/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July 22, 2022</a:t>
            </a:r>
          </a:p>
        </p:txBody>
      </p:sp>
    </p:spTree>
    <p:extLst>
      <p:ext uri="{BB962C8B-B14F-4D97-AF65-F5344CB8AC3E}">
        <p14:creationId xmlns:p14="http://schemas.microsoft.com/office/powerpoint/2010/main" val="338975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97" y="7708"/>
            <a:ext cx="8464378" cy="623276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>
                <a:solidFill>
                  <a:srgbClr val="2F6778"/>
                </a:solidFill>
              </a:rPr>
              <a:t>Concept Validation Experiment  </a:t>
            </a:r>
            <a:br>
              <a:rPr lang="en-US" sz="2000" b="0" dirty="0">
                <a:solidFill>
                  <a:srgbClr val="2F6778"/>
                </a:solidFill>
              </a:rPr>
            </a:br>
            <a:r>
              <a:rPr lang="en-US" sz="1400" b="0" dirty="0">
                <a:solidFill>
                  <a:srgbClr val="2F6778"/>
                </a:solidFill>
              </a:rPr>
              <a:t>CLAS12 Data-Stream processing at NERSC. Stage 1</a:t>
            </a:r>
            <a:endParaRPr lang="en-US" sz="1800" b="0" dirty="0">
              <a:solidFill>
                <a:srgbClr val="2F67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Google Shape;342;p22">
            <a:extLst>
              <a:ext uri="{FF2B5EF4-FFF2-40B4-BE49-F238E27FC236}">
                <a16:creationId xmlns:a16="http://schemas.microsoft.com/office/drawing/2014/main" id="{2B1FBF73-F97D-E24A-B7FD-8ABBDC19CA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A2CFEA-B7C5-D042-8E08-BA549FBCC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5" y="2157819"/>
            <a:ext cx="9144000" cy="26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6CACE-6F8F-9D41-819F-DDE89525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F4AF9-65A1-454B-8994-62318C9048C0}"/>
              </a:ext>
            </a:extLst>
          </p:cNvPr>
          <p:cNvSpPr txBox="1"/>
          <p:nvPr/>
        </p:nvSpPr>
        <p:spPr>
          <a:xfrm>
            <a:off x="795303" y="942545"/>
            <a:ext cx="6210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Flow-Based Programming paradigm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Data flows through asynchronous, concurrent processors (“black box” actors)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Actors communicate via data chunks (called information packets or data-quanta)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Data-quanta are traveling across predefined connections, where connections are specified externally to the processors.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Data is pushed through actors, while actors are reacting on passing data quantum.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Actors are performing independent, well-defined functions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Simple reconfigure</a:t>
            </a:r>
          </a:p>
        </p:txBody>
      </p:sp>
      <p:pic>
        <p:nvPicPr>
          <p:cNvPr id="9" name="Google Shape;342;p22">
            <a:extLst>
              <a:ext uri="{FF2B5EF4-FFF2-40B4-BE49-F238E27FC236}">
                <a16:creationId xmlns:a16="http://schemas.microsoft.com/office/drawing/2014/main" id="{B34C8390-AB82-4548-A9A5-B1D6ECA09B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8" y="6536531"/>
            <a:ext cx="723305" cy="3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CB6A40-0379-694F-8259-C569E5A3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solidFill>
                  <a:srgbClr val="2F6778"/>
                </a:solidFill>
              </a:rPr>
              <a:t>ERSAP</a:t>
            </a:r>
            <a:endParaRPr lang="en-US" sz="28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427308A-E2B1-CC4B-97C3-E00139DBF96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1115254" y="2542056"/>
            <a:ext cx="6380567" cy="3257427"/>
          </a:xfrm>
        </p:spPr>
      </p:pic>
    </p:spTree>
    <p:extLst>
      <p:ext uri="{BB962C8B-B14F-4D97-AF65-F5344CB8AC3E}">
        <p14:creationId xmlns:p14="http://schemas.microsoft.com/office/powerpoint/2010/main" val="45402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97" y="7708"/>
            <a:ext cx="8464378" cy="623276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>
                <a:solidFill>
                  <a:srgbClr val="2F6778"/>
                </a:solidFill>
              </a:rPr>
              <a:t>Concept Validation Experiment </a:t>
            </a:r>
            <a:br>
              <a:rPr lang="en-US" sz="2000" b="0" dirty="0">
                <a:solidFill>
                  <a:srgbClr val="2F6778"/>
                </a:solidFill>
              </a:rPr>
            </a:br>
            <a:r>
              <a:rPr lang="en-US" sz="1400" b="0" dirty="0">
                <a:solidFill>
                  <a:srgbClr val="2F6778"/>
                </a:solidFill>
              </a:rPr>
              <a:t>CLAS12 Data-Stream processing at NERSC. Stage 2</a:t>
            </a:r>
            <a:endParaRPr lang="en-US" sz="1800" b="0" dirty="0">
              <a:solidFill>
                <a:srgbClr val="2F67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Google Shape;342;p22">
            <a:extLst>
              <a:ext uri="{FF2B5EF4-FFF2-40B4-BE49-F238E27FC236}">
                <a16:creationId xmlns:a16="http://schemas.microsoft.com/office/drawing/2014/main" id="{2B1FBF73-F97D-E24A-B7FD-8ABBDC19CA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73875-8BBA-0742-BC34-82B47A631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9957"/>
            <a:ext cx="9144000" cy="42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97" y="7708"/>
            <a:ext cx="8464378" cy="623276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>
                <a:solidFill>
                  <a:srgbClr val="2F6778"/>
                </a:solidFill>
              </a:rPr>
              <a:t>Concept Validation Experiment </a:t>
            </a:r>
            <a:br>
              <a:rPr lang="en-US" sz="2000" b="0" dirty="0">
                <a:solidFill>
                  <a:srgbClr val="2F6778"/>
                </a:solidFill>
              </a:rPr>
            </a:br>
            <a:r>
              <a:rPr lang="en-US" sz="1400" b="0" dirty="0">
                <a:solidFill>
                  <a:srgbClr val="2F6778"/>
                </a:solidFill>
              </a:rPr>
              <a:t>CLAS12 Data-Stream processing at NERSC. Stage 3</a:t>
            </a:r>
            <a:endParaRPr lang="en-US" sz="1800" b="0" dirty="0">
              <a:solidFill>
                <a:srgbClr val="2F67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Google Shape;342;p22">
            <a:extLst>
              <a:ext uri="{FF2B5EF4-FFF2-40B4-BE49-F238E27FC236}">
                <a16:creationId xmlns:a16="http://schemas.microsoft.com/office/drawing/2014/main" id="{2B1FBF73-F97D-E24A-B7FD-8ABBDC19CA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355AC5-70C1-7A4E-AA80-46052944C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0195"/>
            <a:ext cx="9144000" cy="39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dirty="0">
                <a:solidFill>
                  <a:srgbClr val="2F6778"/>
                </a:solidFill>
              </a:rPr>
              <a:t>Conclusion</a:t>
            </a:r>
            <a:endParaRPr lang="en-US" sz="3200" b="0" dirty="0">
              <a:solidFill>
                <a:srgbClr val="2F67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401090"/>
            <a:ext cx="8464378" cy="4424517"/>
          </a:xfrm>
        </p:spPr>
        <p:txBody>
          <a:bodyPr>
            <a:normAutofit/>
          </a:bodyPr>
          <a:lstStyle/>
          <a:p>
            <a:r>
              <a:rPr lang="en-US" dirty="0"/>
              <a:t>Rollover between computing facilities </a:t>
            </a:r>
          </a:p>
          <a:p>
            <a:r>
              <a:rPr lang="en-US" dirty="0"/>
              <a:t>Operational resilience </a:t>
            </a:r>
          </a:p>
          <a:p>
            <a:r>
              <a:rPr lang="en-US" dirty="0"/>
              <a:t>Load balancing</a:t>
            </a:r>
          </a:p>
          <a:p>
            <a:r>
              <a:rPr lang="en-US" dirty="0"/>
              <a:t>Migration of workflows </a:t>
            </a:r>
          </a:p>
          <a:p>
            <a:r>
              <a:rPr lang="en-US" dirty="0"/>
              <a:t>Continuity of operations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EF4A77C0-C511-A54A-94C8-834CE2F84A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08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620" y="3271012"/>
            <a:ext cx="2158531" cy="487490"/>
          </a:xfrm>
        </p:spPr>
        <p:txBody>
          <a:bodyPr>
            <a:normAutofit fontScale="90000"/>
          </a:bodyPr>
          <a:lstStyle/>
          <a:p>
            <a:r>
              <a:rPr lang="en-US" sz="3100" b="0" dirty="0">
                <a:solidFill>
                  <a:srgbClr val="2F6778"/>
                </a:solidFill>
              </a:rPr>
              <a:t>Thank You</a:t>
            </a:r>
            <a:endParaRPr lang="en-US" sz="3200" b="0" dirty="0">
              <a:solidFill>
                <a:srgbClr val="2F67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EF4A77C0-C511-A54A-94C8-834CE2F84A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55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>
                <a:solidFill>
                  <a:srgbClr val="2F6778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401090"/>
            <a:ext cx="8464378" cy="442451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Design architecture</a:t>
            </a:r>
          </a:p>
          <a:p>
            <a:r>
              <a:rPr lang="en-US" dirty="0"/>
              <a:t>Workflow colocation and interference detection</a:t>
            </a:r>
          </a:p>
          <a:p>
            <a:r>
              <a:rPr lang="en-US" dirty="0"/>
              <a:t>Time-critical workflow migration from JLAB to NERSC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EA80EB57-DB10-2D47-9A99-05D5D6E860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72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>
                <a:solidFill>
                  <a:srgbClr val="2F6778"/>
                </a:solidFill>
              </a:rPr>
              <a:t>Project scope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954246"/>
            <a:ext cx="8464378" cy="4424517"/>
          </a:xfrm>
        </p:spPr>
        <p:txBody>
          <a:bodyPr>
            <a:normAutofit/>
          </a:bodyPr>
          <a:lstStyle/>
          <a:p>
            <a:r>
              <a:rPr lang="en-US" dirty="0"/>
              <a:t>Combining geographically diverse computing facilities</a:t>
            </a:r>
          </a:p>
          <a:p>
            <a:pPr lvl="1"/>
            <a:r>
              <a:rPr lang="en-US" dirty="0"/>
              <a:t>Dynamic provisioning and use of unallocated or idled compute resources</a:t>
            </a:r>
          </a:p>
          <a:p>
            <a:pPr lvl="1"/>
            <a:r>
              <a:rPr lang="en-US" dirty="0"/>
              <a:t>Relocation of computing workflows </a:t>
            </a:r>
          </a:p>
          <a:p>
            <a:r>
              <a:rPr lang="en-US" dirty="0"/>
              <a:t>Challenges of heterogeneous, distributed, and opportunistic compute resource provisioning</a:t>
            </a:r>
          </a:p>
          <a:p>
            <a:pPr lvl="1"/>
            <a:r>
              <a:rPr lang="en-US" dirty="0"/>
              <a:t>Resource management and scheduling</a:t>
            </a:r>
          </a:p>
          <a:p>
            <a:pPr lvl="1"/>
            <a:r>
              <a:rPr lang="en-US" dirty="0"/>
              <a:t>Data transfer and latency</a:t>
            </a:r>
          </a:p>
          <a:p>
            <a:pPr lvl="1"/>
            <a:r>
              <a:rPr lang="en-US" dirty="0"/>
              <a:t>Security and privacy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0E548192-5CD1-744F-A07F-4BA8F7D67B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64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>
                <a:solidFill>
                  <a:srgbClr val="2F6778"/>
                </a:solidFill>
              </a:rPr>
              <a:t>Strategies and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2042819"/>
            <a:ext cx="8464378" cy="4424517"/>
          </a:xfrm>
        </p:spPr>
        <p:txBody>
          <a:bodyPr>
            <a:normAutofit/>
          </a:bodyPr>
          <a:lstStyle/>
          <a:p>
            <a:r>
              <a:rPr lang="en-US" dirty="0"/>
              <a:t>Minimize existing workflow modifications</a:t>
            </a:r>
          </a:p>
          <a:p>
            <a:r>
              <a:rPr lang="en-US" dirty="0"/>
              <a:t>Collaboration across sites   </a:t>
            </a:r>
          </a:p>
          <a:p>
            <a:r>
              <a:rPr lang="en-US" dirty="0"/>
              <a:t>Identifying beneficial science workflows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B7C1FD8B-1292-1544-A7F1-AC3D979631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85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>
                <a:solidFill>
                  <a:srgbClr val="2F6778"/>
                </a:solidFill>
              </a:rPr>
              <a:t>Opportunistic Resource Profile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AA742B-5E20-7A4D-BD96-3DE973562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19" y="997509"/>
            <a:ext cx="5074242" cy="295997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D273C-472D-2B45-A242-64C957EC7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14" y="1071248"/>
            <a:ext cx="2440859" cy="24408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C68E33-7513-F145-B320-F6F8636FE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55" y="3957483"/>
            <a:ext cx="4970206" cy="2899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D4AA0B-4248-BE41-8C06-DA9793A94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214" y="3855326"/>
            <a:ext cx="2470355" cy="2470355"/>
          </a:xfrm>
          <a:prstGeom prst="rect">
            <a:avLst/>
          </a:prstGeom>
        </p:spPr>
      </p:pic>
      <p:pic>
        <p:nvPicPr>
          <p:cNvPr id="8" name="Google Shape;342;p22">
            <a:extLst>
              <a:ext uri="{FF2B5EF4-FFF2-40B4-BE49-F238E27FC236}">
                <a16:creationId xmlns:a16="http://schemas.microsoft.com/office/drawing/2014/main" id="{7AA51153-7EEA-064E-9A6A-356C04BACE5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93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A4A1E-DEF2-A948-B216-289D47A7D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81" y="1237324"/>
            <a:ext cx="8464378" cy="5381694"/>
          </a:xfrm>
        </p:spPr>
        <p:txBody>
          <a:bodyPr/>
          <a:lstStyle/>
          <a:p>
            <a:r>
              <a:rPr lang="en-US" dirty="0"/>
              <a:t>Improving operational efficiency of data centers can potentially delay compute resource expansion, controlling the carbon footprint of a computing facility.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>
                <a:solidFill>
                  <a:srgbClr val="2F6778"/>
                </a:solidFill>
              </a:rPr>
              <a:t>Controlling Carbon Footprint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A882E36-0413-6747-B69C-6C536E6398FB}"/>
              </a:ext>
            </a:extLst>
          </p:cNvPr>
          <p:cNvSpPr/>
          <p:nvPr/>
        </p:nvSpPr>
        <p:spPr>
          <a:xfrm>
            <a:off x="1076624" y="3023422"/>
            <a:ext cx="2222307" cy="412955"/>
          </a:xfrm>
          <a:prstGeom prst="roundRect">
            <a:avLst/>
          </a:prstGeom>
          <a:solidFill>
            <a:srgbClr val="2F67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0.150 KW/Hour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50B96F-29C4-934A-B9E0-D3E9A3554C73}"/>
              </a:ext>
            </a:extLst>
          </p:cNvPr>
          <p:cNvSpPr/>
          <p:nvPr/>
        </p:nvSpPr>
        <p:spPr>
          <a:xfrm>
            <a:off x="1076623" y="3989917"/>
            <a:ext cx="2222308" cy="412955"/>
          </a:xfrm>
          <a:prstGeom prst="roundRect">
            <a:avLst/>
          </a:prstGeom>
          <a:solidFill>
            <a:srgbClr val="2F67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0.120 KW/Hour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4A3B773-944E-0C43-818F-1CCC31A0D86D}"/>
              </a:ext>
            </a:extLst>
          </p:cNvPr>
          <p:cNvSpPr/>
          <p:nvPr/>
        </p:nvSpPr>
        <p:spPr>
          <a:xfrm>
            <a:off x="1073256" y="4956414"/>
            <a:ext cx="644345" cy="412955"/>
          </a:xfrm>
          <a:prstGeom prst="roundRect">
            <a:avLst/>
          </a:prstGeom>
          <a:solidFill>
            <a:srgbClr val="2F67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2.21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08745CA-3BCF-664E-BDEA-61AFC9A7FCEB}"/>
              </a:ext>
            </a:extLst>
          </p:cNvPr>
          <p:cNvSpPr/>
          <p:nvPr/>
        </p:nvSpPr>
        <p:spPr>
          <a:xfrm>
            <a:off x="1866737" y="4956412"/>
            <a:ext cx="644345" cy="412955"/>
          </a:xfrm>
          <a:prstGeom prst="roundRect">
            <a:avLst/>
          </a:prstGeom>
          <a:solidFill>
            <a:srgbClr val="2F67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0.92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33EAE3B-80B2-1D4F-9F8E-E1D3A11E6F26}"/>
              </a:ext>
            </a:extLst>
          </p:cNvPr>
          <p:cNvSpPr/>
          <p:nvPr/>
        </p:nvSpPr>
        <p:spPr>
          <a:xfrm>
            <a:off x="2654586" y="4956412"/>
            <a:ext cx="644345" cy="412955"/>
          </a:xfrm>
          <a:prstGeom prst="roundRect">
            <a:avLst/>
          </a:prstGeom>
          <a:solidFill>
            <a:srgbClr val="2F67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2.11</a:t>
            </a:r>
          </a:p>
        </p:txBody>
      </p:sp>
      <p:sp>
        <p:nvSpPr>
          <p:cNvPr id="16" name="Striped Right Arrow 15">
            <a:extLst>
              <a:ext uri="{FF2B5EF4-FFF2-40B4-BE49-F238E27FC236}">
                <a16:creationId xmlns:a16="http://schemas.microsoft.com/office/drawing/2014/main" id="{10DF06B0-4494-044A-B3B5-E51DD56CF4A0}"/>
              </a:ext>
            </a:extLst>
          </p:cNvPr>
          <p:cNvSpPr/>
          <p:nvPr/>
        </p:nvSpPr>
        <p:spPr>
          <a:xfrm>
            <a:off x="4231363" y="3989917"/>
            <a:ext cx="506958" cy="412955"/>
          </a:xfrm>
          <a:prstGeom prst="stripedRightArrow">
            <a:avLst/>
          </a:prstGeom>
          <a:solidFill>
            <a:srgbClr val="2F677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CDF426-1000-C94F-A4CD-FE3AE15CDB47}"/>
              </a:ext>
            </a:extLst>
          </p:cNvPr>
          <p:cNvSpPr txBox="1"/>
          <p:nvPr/>
        </p:nvSpPr>
        <p:spPr>
          <a:xfrm>
            <a:off x="1064488" y="2686754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Server Electricity Consumption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79A1E2-D0F2-9943-B5D0-488785D483D3}"/>
              </a:ext>
            </a:extLst>
          </p:cNvPr>
          <p:cNvSpPr txBox="1"/>
          <p:nvPr/>
        </p:nvSpPr>
        <p:spPr>
          <a:xfrm>
            <a:off x="1052356" y="3699308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Cooling Per 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BA596-FC5F-FB47-90A7-B22EF0E5B3C7}"/>
              </a:ext>
            </a:extLst>
          </p:cNvPr>
          <p:cNvSpPr txBox="1"/>
          <p:nvPr/>
        </p:nvSpPr>
        <p:spPr>
          <a:xfrm>
            <a:off x="1052356" y="4632332"/>
            <a:ext cx="2063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</a:t>
            </a:r>
            <a:r>
              <a:rPr lang="en-US" sz="1100" baseline="-25000" dirty="0"/>
              <a:t>2</a:t>
            </a:r>
            <a:r>
              <a:rPr lang="en-US" sz="1100" dirty="0"/>
              <a:t> Emissions Per </a:t>
            </a:r>
            <a:r>
              <a:rPr lang="en-US" sz="1100" dirty="0" err="1"/>
              <a:t>KWh</a:t>
            </a:r>
            <a:r>
              <a:rPr lang="en-US" sz="1100" dirty="0"/>
              <a:t> (Pounds)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187F23-D22B-4E4D-BD51-FDD0BFAFFFFC}"/>
              </a:ext>
            </a:extLst>
          </p:cNvPr>
          <p:cNvSpPr txBox="1"/>
          <p:nvPr/>
        </p:nvSpPr>
        <p:spPr>
          <a:xfrm>
            <a:off x="1151275" y="5403237"/>
            <a:ext cx="566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B6B3CE-1043-FE41-81DC-1779860692AB}"/>
              </a:ext>
            </a:extLst>
          </p:cNvPr>
          <p:cNvSpPr txBox="1"/>
          <p:nvPr/>
        </p:nvSpPr>
        <p:spPr>
          <a:xfrm>
            <a:off x="1781598" y="5397527"/>
            <a:ext cx="976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Natural Gas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20CFE5-9871-E24B-A90A-72B074A120B3}"/>
              </a:ext>
            </a:extLst>
          </p:cNvPr>
          <p:cNvSpPr txBox="1"/>
          <p:nvPr/>
        </p:nvSpPr>
        <p:spPr>
          <a:xfrm>
            <a:off x="2635140" y="5397527"/>
            <a:ext cx="859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Petroleum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866323-6492-BD4F-B4AE-B9C4625DBBC5}"/>
              </a:ext>
            </a:extLst>
          </p:cNvPr>
          <p:cNvSpPr txBox="1"/>
          <p:nvPr/>
        </p:nvSpPr>
        <p:spPr>
          <a:xfrm>
            <a:off x="5737421" y="3130555"/>
            <a:ext cx="2050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JLAB Farm</a:t>
            </a:r>
          </a:p>
          <a:p>
            <a:pPr algn="ctr"/>
            <a:r>
              <a:rPr lang="en-US" sz="1100" dirty="0"/>
              <a:t>Average Yearly Carbon Footprint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Co</a:t>
            </a:r>
            <a:r>
              <a:rPr lang="en-US" sz="1100" baseline="-25000" dirty="0"/>
              <a:t>2</a:t>
            </a:r>
            <a:r>
              <a:rPr lang="en-US" sz="1100" dirty="0"/>
              <a:t> Emissions (Pounds)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675ED93-D42C-8D49-A436-107D61AEAF40}"/>
              </a:ext>
            </a:extLst>
          </p:cNvPr>
          <p:cNvSpPr/>
          <p:nvPr/>
        </p:nvSpPr>
        <p:spPr>
          <a:xfrm>
            <a:off x="5318559" y="3960920"/>
            <a:ext cx="837725" cy="412955"/>
          </a:xfrm>
          <a:prstGeom prst="roundRect">
            <a:avLst/>
          </a:prstGeom>
          <a:solidFill>
            <a:srgbClr val="2F67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2.17M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CA816A8-29C0-C048-90F6-319AA0592ABB}"/>
              </a:ext>
            </a:extLst>
          </p:cNvPr>
          <p:cNvSpPr/>
          <p:nvPr/>
        </p:nvSpPr>
        <p:spPr>
          <a:xfrm>
            <a:off x="6348008" y="3960918"/>
            <a:ext cx="849197" cy="412955"/>
          </a:xfrm>
          <a:prstGeom prst="roundRect">
            <a:avLst/>
          </a:prstGeom>
          <a:solidFill>
            <a:srgbClr val="2F67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0.9M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98420CB-00D5-E140-A18B-48CDD0FD40A1}"/>
              </a:ext>
            </a:extLst>
          </p:cNvPr>
          <p:cNvSpPr/>
          <p:nvPr/>
        </p:nvSpPr>
        <p:spPr>
          <a:xfrm>
            <a:off x="7386573" y="3960918"/>
            <a:ext cx="840053" cy="412955"/>
          </a:xfrm>
          <a:prstGeom prst="roundRect">
            <a:avLst/>
          </a:prstGeom>
          <a:solidFill>
            <a:srgbClr val="2F67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2.07M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0027C9-A985-5643-ADE7-72FEE7DD0DB9}"/>
              </a:ext>
            </a:extLst>
          </p:cNvPr>
          <p:cNvSpPr txBox="1"/>
          <p:nvPr/>
        </p:nvSpPr>
        <p:spPr>
          <a:xfrm>
            <a:off x="5577799" y="4402033"/>
            <a:ext cx="566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F5534C-2498-5542-BE4F-4C6E2704F8F1}"/>
              </a:ext>
            </a:extLst>
          </p:cNvPr>
          <p:cNvSpPr txBox="1"/>
          <p:nvPr/>
        </p:nvSpPr>
        <p:spPr>
          <a:xfrm>
            <a:off x="6348008" y="4402033"/>
            <a:ext cx="976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Natural Gas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A1EE6A-9ABD-964A-8E41-5B21BA1C5647}"/>
              </a:ext>
            </a:extLst>
          </p:cNvPr>
          <p:cNvSpPr txBox="1"/>
          <p:nvPr/>
        </p:nvSpPr>
        <p:spPr>
          <a:xfrm>
            <a:off x="7367127" y="4402033"/>
            <a:ext cx="859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Petroleum</a:t>
            </a:r>
          </a:p>
        </p:txBody>
      </p:sp>
      <p:pic>
        <p:nvPicPr>
          <p:cNvPr id="30" name="Google Shape;342;p22">
            <a:extLst>
              <a:ext uri="{FF2B5EF4-FFF2-40B4-BE49-F238E27FC236}">
                <a16:creationId xmlns:a16="http://schemas.microsoft.com/office/drawing/2014/main" id="{C55AF9A3-14B7-E74A-9EF5-6A95F2B77A0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23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>
                <a:solidFill>
                  <a:srgbClr val="2F6778"/>
                </a:solidFill>
              </a:rPr>
              <a:t>Design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5C290-7504-AF49-9FF0-AD395955F4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2" y="1264357"/>
            <a:ext cx="7191021" cy="4662310"/>
          </a:xfrm>
          <a:prstGeom prst="rect">
            <a:avLst/>
          </a:prstGeom>
        </p:spPr>
      </p:pic>
      <p:pic>
        <p:nvPicPr>
          <p:cNvPr id="12" name="Google Shape;342;p22">
            <a:extLst>
              <a:ext uri="{FF2B5EF4-FFF2-40B4-BE49-F238E27FC236}">
                <a16:creationId xmlns:a16="http://schemas.microsoft.com/office/drawing/2014/main" id="{5BDF3842-3ABE-8B46-A48F-BF20B1608C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1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>
                <a:solidFill>
                  <a:srgbClr val="2F6778"/>
                </a:solidFill>
              </a:rPr>
              <a:t>Workflow Colocation and Interference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4980B4E-9207-B346-BEA6-6FB251CA6A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400783"/>
              </p:ext>
            </p:extLst>
          </p:nvPr>
        </p:nvGraphicFramePr>
        <p:xfrm>
          <a:off x="3431823" y="1396351"/>
          <a:ext cx="5181599" cy="444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D0946B-8D68-8A4C-A5A1-AB6BBCAF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53" y="1601331"/>
            <a:ext cx="3258370" cy="4030046"/>
          </a:xfrm>
        </p:spPr>
        <p:txBody>
          <a:bodyPr>
            <a:noAutofit/>
          </a:bodyPr>
          <a:lstStyle/>
          <a:p>
            <a:pPr fontAlgn="base"/>
            <a:r>
              <a:rPr lang="en-US" sz="1300" dirty="0"/>
              <a:t>Ability to utilize unused/idled resources by </a:t>
            </a:r>
            <a:r>
              <a:rPr lang="en-US" sz="1300" dirty="0" err="1"/>
              <a:t>colocating</a:t>
            </a:r>
            <a:r>
              <a:rPr lang="en-US" sz="1300" dirty="0"/>
              <a:t> multiple data-processing applications within the same server </a:t>
            </a:r>
          </a:p>
          <a:p>
            <a:pPr fontAlgn="base"/>
            <a:r>
              <a:rPr lang="en-US" sz="1300" dirty="0"/>
              <a:t>Hardware level performance metric</a:t>
            </a:r>
          </a:p>
          <a:p>
            <a:pPr fontAlgn="base"/>
            <a:r>
              <a:rPr lang="en-US" sz="1300" dirty="0"/>
              <a:t>Anomaly detection (</a:t>
            </a:r>
            <a:r>
              <a:rPr lang="en-US" sz="1100" dirty="0"/>
              <a:t>e.g. </a:t>
            </a:r>
            <a:r>
              <a:rPr lang="en-US" sz="1100" dirty="0">
                <a:solidFill>
                  <a:srgbClr val="2F6778"/>
                </a:solidFill>
              </a:rPr>
              <a:t>unsupervised ML ADWIN algorithm</a:t>
            </a:r>
            <a:r>
              <a:rPr lang="en-US" sz="1300" dirty="0"/>
              <a:t>)</a:t>
            </a:r>
          </a:p>
          <a:p>
            <a:pPr fontAlgn="base"/>
            <a:r>
              <a:rPr lang="en-US" sz="1300" dirty="0"/>
              <a:t>Mitigation</a:t>
            </a:r>
          </a:p>
          <a:p>
            <a:pPr lvl="1" fontAlgn="base"/>
            <a:r>
              <a:rPr lang="en-US" sz="1300" dirty="0"/>
              <a:t>CPU hard-capping (e.g. </a:t>
            </a:r>
            <a:r>
              <a:rPr lang="en-US" sz="1100" dirty="0">
                <a:solidFill>
                  <a:srgbClr val="2F6778"/>
                </a:solidFill>
              </a:rPr>
              <a:t>TURNER, P., RAO, B., AND RAO, N. CPU bandwidth control for CFS. In </a:t>
            </a:r>
            <a:r>
              <a:rPr lang="en-US" sz="1100" i="1" dirty="0">
                <a:solidFill>
                  <a:srgbClr val="2F6778"/>
                </a:solidFill>
              </a:rPr>
              <a:t>Proc. Linux Symposium </a:t>
            </a:r>
            <a:r>
              <a:rPr lang="en-US" sz="1100" dirty="0">
                <a:solidFill>
                  <a:srgbClr val="2F6778"/>
                </a:solidFill>
              </a:rPr>
              <a:t>(July 2010), pp. 245–254. </a:t>
            </a:r>
            <a:r>
              <a:rPr lang="en-US" sz="1300" dirty="0"/>
              <a:t>)</a:t>
            </a:r>
          </a:p>
          <a:p>
            <a:pPr lvl="1" fontAlgn="base"/>
            <a:r>
              <a:rPr lang="en-US" sz="1300" dirty="0"/>
              <a:t>Container management (stop, migrate)</a:t>
            </a:r>
          </a:p>
        </p:txBody>
      </p:sp>
      <p:pic>
        <p:nvPicPr>
          <p:cNvPr id="7" name="Google Shape;342;p22">
            <a:extLst>
              <a:ext uri="{FF2B5EF4-FFF2-40B4-BE49-F238E27FC236}">
                <a16:creationId xmlns:a16="http://schemas.microsoft.com/office/drawing/2014/main" id="{29CEE3CC-AF04-C54C-A1BF-C9BEB243BE5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31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>
                <a:solidFill>
                  <a:srgbClr val="2F6778"/>
                </a:solidFill>
              </a:rPr>
              <a:t>Interference Detection and Mitigation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04F009-7AFF-434F-93CE-0F235A6A9983}"/>
              </a:ext>
            </a:extLst>
          </p:cNvPr>
          <p:cNvSpPr/>
          <p:nvPr/>
        </p:nvSpPr>
        <p:spPr>
          <a:xfrm>
            <a:off x="870084" y="2419885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2F6778"/>
                </a:solidFill>
              </a:rPr>
              <a:t>HM-agent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CD3EB-1763-134D-B160-7067A9F7D48B}"/>
              </a:ext>
            </a:extLst>
          </p:cNvPr>
          <p:cNvSpPr/>
          <p:nvPr/>
        </p:nvSpPr>
        <p:spPr>
          <a:xfrm>
            <a:off x="870084" y="2738086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6778"/>
                </a:solidFill>
              </a:rPr>
              <a:t>Proc1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6EFA96-06B8-9643-8D49-CF0C631D1632}"/>
              </a:ext>
            </a:extLst>
          </p:cNvPr>
          <p:cNvSpPr/>
          <p:nvPr/>
        </p:nvSpPr>
        <p:spPr>
          <a:xfrm>
            <a:off x="870084" y="3056287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6778"/>
                </a:solidFill>
              </a:rPr>
              <a:t>Proc2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F2E80F-7DB6-884E-BADF-DA1E395A620B}"/>
              </a:ext>
            </a:extLst>
          </p:cNvPr>
          <p:cNvSpPr/>
          <p:nvPr/>
        </p:nvSpPr>
        <p:spPr>
          <a:xfrm>
            <a:off x="870084" y="3365317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2F6778"/>
                </a:solidFill>
              </a:rPr>
              <a:t>ProcN</a:t>
            </a:r>
            <a:endParaRPr lang="en-US" sz="1200" dirty="0">
              <a:solidFill>
                <a:srgbClr val="2F6778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1A5BA4-18A8-3640-B599-27C527B60B98}"/>
              </a:ext>
            </a:extLst>
          </p:cNvPr>
          <p:cNvSpPr/>
          <p:nvPr/>
        </p:nvSpPr>
        <p:spPr>
          <a:xfrm>
            <a:off x="1624245" y="2419885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2F6778"/>
                </a:solidFill>
              </a:rPr>
              <a:t>HM-agent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612639-A85E-C645-8434-A8BEDD33D3AC}"/>
              </a:ext>
            </a:extLst>
          </p:cNvPr>
          <p:cNvSpPr/>
          <p:nvPr/>
        </p:nvSpPr>
        <p:spPr>
          <a:xfrm>
            <a:off x="1624245" y="2738086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6778"/>
                </a:solidFill>
              </a:rPr>
              <a:t>Proc1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175432-831E-8247-9BB6-8DCCC6E0003B}"/>
              </a:ext>
            </a:extLst>
          </p:cNvPr>
          <p:cNvSpPr/>
          <p:nvPr/>
        </p:nvSpPr>
        <p:spPr>
          <a:xfrm>
            <a:off x="1624245" y="3056287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6778"/>
                </a:solidFill>
              </a:rPr>
              <a:t>Proc2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14FD8-6A82-6A41-9307-408AEC90C974}"/>
              </a:ext>
            </a:extLst>
          </p:cNvPr>
          <p:cNvSpPr/>
          <p:nvPr/>
        </p:nvSpPr>
        <p:spPr>
          <a:xfrm>
            <a:off x="1624245" y="3365317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2F6778"/>
                </a:solidFill>
              </a:rPr>
              <a:t>ProcN</a:t>
            </a:r>
            <a:endParaRPr lang="en-US" sz="1200" dirty="0">
              <a:solidFill>
                <a:srgbClr val="2F6778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3B4D61-0539-CD4B-AD87-01B857E00525}"/>
              </a:ext>
            </a:extLst>
          </p:cNvPr>
          <p:cNvSpPr/>
          <p:nvPr/>
        </p:nvSpPr>
        <p:spPr>
          <a:xfrm>
            <a:off x="2390598" y="2419885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2F6778"/>
                </a:solidFill>
              </a:rPr>
              <a:t>HM-agent</a:t>
            </a:r>
            <a:endParaRPr lang="en-US" sz="1200" dirty="0">
              <a:solidFill>
                <a:srgbClr val="2F6778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D13B44-5F92-E84D-BCD9-0CC7FFAD61F2}"/>
              </a:ext>
            </a:extLst>
          </p:cNvPr>
          <p:cNvSpPr/>
          <p:nvPr/>
        </p:nvSpPr>
        <p:spPr>
          <a:xfrm>
            <a:off x="2390598" y="2738086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6778"/>
                </a:solidFill>
              </a:rPr>
              <a:t>Proc1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EE002A-384E-904F-AC29-8D0D79132967}"/>
              </a:ext>
            </a:extLst>
          </p:cNvPr>
          <p:cNvSpPr/>
          <p:nvPr/>
        </p:nvSpPr>
        <p:spPr>
          <a:xfrm>
            <a:off x="2390598" y="3056287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6778"/>
                </a:solidFill>
              </a:rPr>
              <a:t>Proc2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6E841B-77B3-EE49-9BBD-452EC32B6361}"/>
              </a:ext>
            </a:extLst>
          </p:cNvPr>
          <p:cNvSpPr/>
          <p:nvPr/>
        </p:nvSpPr>
        <p:spPr>
          <a:xfrm>
            <a:off x="2390598" y="3365317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2F6778"/>
                </a:solidFill>
              </a:rPr>
              <a:t>ProcN</a:t>
            </a:r>
            <a:endParaRPr lang="en-US" sz="1200" dirty="0">
              <a:solidFill>
                <a:srgbClr val="2F6778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B4D9F1-8F45-0B46-A0D9-9D510F20790E}"/>
              </a:ext>
            </a:extLst>
          </p:cNvPr>
          <p:cNvSpPr/>
          <p:nvPr/>
        </p:nvSpPr>
        <p:spPr>
          <a:xfrm>
            <a:off x="3664662" y="2419885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2F6778"/>
                </a:solidFill>
              </a:rPr>
              <a:t>HM-agent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85B189-6A11-6A40-9B20-7EE981055EF7}"/>
              </a:ext>
            </a:extLst>
          </p:cNvPr>
          <p:cNvSpPr/>
          <p:nvPr/>
        </p:nvSpPr>
        <p:spPr>
          <a:xfrm>
            <a:off x="3664662" y="2738086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6778"/>
                </a:solidFill>
              </a:rPr>
              <a:t>Proc1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A573C9-5FA5-9241-B128-10F7E9CC7654}"/>
              </a:ext>
            </a:extLst>
          </p:cNvPr>
          <p:cNvSpPr/>
          <p:nvPr/>
        </p:nvSpPr>
        <p:spPr>
          <a:xfrm>
            <a:off x="3664662" y="3056287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6778"/>
                </a:solidFill>
              </a:rPr>
              <a:t>Proc2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E54BBC-E345-A24B-99FC-3F9F4D7F6ECA}"/>
              </a:ext>
            </a:extLst>
          </p:cNvPr>
          <p:cNvSpPr/>
          <p:nvPr/>
        </p:nvSpPr>
        <p:spPr>
          <a:xfrm>
            <a:off x="3664662" y="3365317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2F6778"/>
                </a:solidFill>
              </a:rPr>
              <a:t>ProcN</a:t>
            </a:r>
            <a:endParaRPr lang="en-US" sz="1200" dirty="0">
              <a:solidFill>
                <a:srgbClr val="2F6778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0E2F3C-B9E6-4E48-B25A-37D66907BDF9}"/>
              </a:ext>
            </a:extLst>
          </p:cNvPr>
          <p:cNvCxnSpPr>
            <a:stCxn id="18" idx="3"/>
            <a:endCxn id="26" idx="1"/>
          </p:cNvCxnSpPr>
          <p:nvPr/>
        </p:nvCxnSpPr>
        <p:spPr>
          <a:xfrm>
            <a:off x="3156951" y="2897187"/>
            <a:ext cx="5077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EA23F3A-7C4F-D848-B883-5F60CBC32C2A}"/>
              </a:ext>
            </a:extLst>
          </p:cNvPr>
          <p:cNvCxnSpPr>
            <a:stCxn id="20" idx="3"/>
            <a:endCxn id="28" idx="1"/>
          </p:cNvCxnSpPr>
          <p:nvPr/>
        </p:nvCxnSpPr>
        <p:spPr>
          <a:xfrm>
            <a:off x="3156951" y="3524418"/>
            <a:ext cx="5077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0F3B78-5C43-3C47-8148-CBFBCB237B96}"/>
              </a:ext>
            </a:extLst>
          </p:cNvPr>
          <p:cNvCxnSpPr/>
          <p:nvPr/>
        </p:nvCxnSpPr>
        <p:spPr>
          <a:xfrm>
            <a:off x="4842933" y="3056287"/>
            <a:ext cx="3779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1F11B97-623E-EC4D-9A29-BC605B923E97}"/>
              </a:ext>
            </a:extLst>
          </p:cNvPr>
          <p:cNvSpPr txBox="1"/>
          <p:nvPr/>
        </p:nvSpPr>
        <p:spPr>
          <a:xfrm>
            <a:off x="8176497" y="3143909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2F6778"/>
                </a:solidFill>
              </a:rPr>
              <a:t>time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C191862-ADA1-A34D-B8D2-3FD5D83ECCDC}"/>
              </a:ext>
            </a:extLst>
          </p:cNvPr>
          <p:cNvCxnSpPr/>
          <p:nvPr/>
        </p:nvCxnSpPr>
        <p:spPr>
          <a:xfrm>
            <a:off x="4938726" y="2212622"/>
            <a:ext cx="0" cy="131179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5B1B391-D62A-BD47-A4C5-8C9D677FD50E}"/>
              </a:ext>
            </a:extLst>
          </p:cNvPr>
          <p:cNvCxnSpPr/>
          <p:nvPr/>
        </p:nvCxnSpPr>
        <p:spPr>
          <a:xfrm>
            <a:off x="5050197" y="2897186"/>
            <a:ext cx="0" cy="159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7B4366-6232-6944-A562-D743D9ECD377}"/>
              </a:ext>
            </a:extLst>
          </p:cNvPr>
          <p:cNvCxnSpPr/>
          <p:nvPr/>
        </p:nvCxnSpPr>
        <p:spPr>
          <a:xfrm>
            <a:off x="5178213" y="2891090"/>
            <a:ext cx="0" cy="159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95011A-AD85-804A-A515-4CCD85126E41}"/>
              </a:ext>
            </a:extLst>
          </p:cNvPr>
          <p:cNvCxnSpPr/>
          <p:nvPr/>
        </p:nvCxnSpPr>
        <p:spPr>
          <a:xfrm>
            <a:off x="5287941" y="2891090"/>
            <a:ext cx="0" cy="159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72E6E0-A685-144B-B8ED-A2D480A7D618}"/>
              </a:ext>
            </a:extLst>
          </p:cNvPr>
          <p:cNvCxnSpPr/>
          <p:nvPr/>
        </p:nvCxnSpPr>
        <p:spPr>
          <a:xfrm>
            <a:off x="5397669" y="2891090"/>
            <a:ext cx="0" cy="159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F86204A-E5DD-244D-A488-61C4E57C0C99}"/>
              </a:ext>
            </a:extLst>
          </p:cNvPr>
          <p:cNvCxnSpPr>
            <a:cxnSpLocks/>
          </p:cNvCxnSpPr>
          <p:nvPr/>
        </p:nvCxnSpPr>
        <p:spPr>
          <a:xfrm>
            <a:off x="5507397" y="2738086"/>
            <a:ext cx="0" cy="312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96F6B5-C3F7-7D43-9D3A-6E1BCCD696E8}"/>
              </a:ext>
            </a:extLst>
          </p:cNvPr>
          <p:cNvCxnSpPr>
            <a:cxnSpLocks/>
          </p:cNvCxnSpPr>
          <p:nvPr/>
        </p:nvCxnSpPr>
        <p:spPr>
          <a:xfrm>
            <a:off x="5647605" y="2578985"/>
            <a:ext cx="0" cy="46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02353F3-4B2D-2349-AE2B-C46F29C97B8F}"/>
              </a:ext>
            </a:extLst>
          </p:cNvPr>
          <p:cNvCxnSpPr>
            <a:cxnSpLocks/>
          </p:cNvCxnSpPr>
          <p:nvPr/>
        </p:nvCxnSpPr>
        <p:spPr>
          <a:xfrm>
            <a:off x="5763429" y="2578985"/>
            <a:ext cx="0" cy="46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D86E0A-024E-A14F-A97E-D948A202F6ED}"/>
              </a:ext>
            </a:extLst>
          </p:cNvPr>
          <p:cNvCxnSpPr>
            <a:cxnSpLocks/>
          </p:cNvCxnSpPr>
          <p:nvPr/>
        </p:nvCxnSpPr>
        <p:spPr>
          <a:xfrm>
            <a:off x="5897541" y="2572889"/>
            <a:ext cx="0" cy="46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54CEE96-1A05-F74C-908E-7610DCE55966}"/>
              </a:ext>
            </a:extLst>
          </p:cNvPr>
          <p:cNvCxnSpPr>
            <a:cxnSpLocks/>
          </p:cNvCxnSpPr>
          <p:nvPr/>
        </p:nvCxnSpPr>
        <p:spPr>
          <a:xfrm>
            <a:off x="6037749" y="2419885"/>
            <a:ext cx="0" cy="636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562EED7-C307-9D47-9595-6E94EF1F2E02}"/>
              </a:ext>
            </a:extLst>
          </p:cNvPr>
          <p:cNvCxnSpPr>
            <a:cxnSpLocks/>
          </p:cNvCxnSpPr>
          <p:nvPr/>
        </p:nvCxnSpPr>
        <p:spPr>
          <a:xfrm>
            <a:off x="6177957" y="2413789"/>
            <a:ext cx="0" cy="636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4E383DD-1781-134D-B680-8917B9C17D07}"/>
              </a:ext>
            </a:extLst>
          </p:cNvPr>
          <p:cNvCxnSpPr>
            <a:cxnSpLocks/>
          </p:cNvCxnSpPr>
          <p:nvPr/>
        </p:nvCxnSpPr>
        <p:spPr>
          <a:xfrm>
            <a:off x="6324261" y="2401597"/>
            <a:ext cx="0" cy="636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B0EDEDE-C248-F547-A67F-721D141B5425}"/>
              </a:ext>
            </a:extLst>
          </p:cNvPr>
          <p:cNvSpPr txBox="1"/>
          <p:nvPr/>
        </p:nvSpPr>
        <p:spPr>
          <a:xfrm>
            <a:off x="4609747" y="2212622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2F6778"/>
                </a:solidFill>
              </a:rPr>
              <a:t>HM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69E53A4-941A-BD4C-8D7E-A59F4AB7C334}"/>
              </a:ext>
            </a:extLst>
          </p:cNvPr>
          <p:cNvCxnSpPr>
            <a:cxnSpLocks/>
          </p:cNvCxnSpPr>
          <p:nvPr/>
        </p:nvCxnSpPr>
        <p:spPr>
          <a:xfrm>
            <a:off x="6982629" y="2868216"/>
            <a:ext cx="0" cy="159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80D07FB-6AEE-6743-9A3A-AA2D4B2E05BF}"/>
              </a:ext>
            </a:extLst>
          </p:cNvPr>
          <p:cNvCxnSpPr>
            <a:cxnSpLocks/>
          </p:cNvCxnSpPr>
          <p:nvPr/>
        </p:nvCxnSpPr>
        <p:spPr>
          <a:xfrm>
            <a:off x="7110645" y="2862120"/>
            <a:ext cx="0" cy="159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03B3D1F-BEAD-DD4D-AC3F-EF1FE22B8966}"/>
              </a:ext>
            </a:extLst>
          </p:cNvPr>
          <p:cNvCxnSpPr>
            <a:cxnSpLocks/>
          </p:cNvCxnSpPr>
          <p:nvPr/>
        </p:nvCxnSpPr>
        <p:spPr>
          <a:xfrm>
            <a:off x="7220373" y="2862120"/>
            <a:ext cx="0" cy="159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BBF0374-F2FD-2542-A93F-C40796670B99}"/>
              </a:ext>
            </a:extLst>
          </p:cNvPr>
          <p:cNvCxnSpPr>
            <a:cxnSpLocks/>
          </p:cNvCxnSpPr>
          <p:nvPr/>
        </p:nvCxnSpPr>
        <p:spPr>
          <a:xfrm>
            <a:off x="7330101" y="2862120"/>
            <a:ext cx="0" cy="159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7ED0948-609C-3742-A78F-C55085566203}"/>
              </a:ext>
            </a:extLst>
          </p:cNvPr>
          <p:cNvCxnSpPr>
            <a:cxnSpLocks/>
          </p:cNvCxnSpPr>
          <p:nvPr/>
        </p:nvCxnSpPr>
        <p:spPr>
          <a:xfrm>
            <a:off x="6854613" y="2746296"/>
            <a:ext cx="0" cy="312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53D73C1-93F4-D24D-B4B3-5E6BB8EB14F0}"/>
              </a:ext>
            </a:extLst>
          </p:cNvPr>
          <p:cNvCxnSpPr>
            <a:cxnSpLocks/>
          </p:cNvCxnSpPr>
          <p:nvPr/>
        </p:nvCxnSpPr>
        <p:spPr>
          <a:xfrm>
            <a:off x="6470565" y="2568303"/>
            <a:ext cx="0" cy="46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CC0E8C-E027-C946-8098-934EC556B131}"/>
              </a:ext>
            </a:extLst>
          </p:cNvPr>
          <p:cNvCxnSpPr>
            <a:cxnSpLocks/>
          </p:cNvCxnSpPr>
          <p:nvPr/>
        </p:nvCxnSpPr>
        <p:spPr>
          <a:xfrm>
            <a:off x="6586389" y="2568303"/>
            <a:ext cx="0" cy="46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E19B9B8-C438-B44C-9598-0FC413598AB0}"/>
              </a:ext>
            </a:extLst>
          </p:cNvPr>
          <p:cNvCxnSpPr>
            <a:cxnSpLocks/>
          </p:cNvCxnSpPr>
          <p:nvPr/>
        </p:nvCxnSpPr>
        <p:spPr>
          <a:xfrm>
            <a:off x="6720501" y="2562207"/>
            <a:ext cx="0" cy="46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697CFC1-97AC-C641-9CC5-48195920E9D9}"/>
              </a:ext>
            </a:extLst>
          </p:cNvPr>
          <p:cNvSpPr txBox="1"/>
          <p:nvPr/>
        </p:nvSpPr>
        <p:spPr>
          <a:xfrm>
            <a:off x="4475178" y="2403805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2F6778"/>
                </a:solidFill>
              </a:rPr>
              <a:t>Proc1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A74C4F5-738F-AB48-9FD1-8303D7019AA2}"/>
              </a:ext>
            </a:extLst>
          </p:cNvPr>
          <p:cNvSpPr/>
          <p:nvPr/>
        </p:nvSpPr>
        <p:spPr>
          <a:xfrm>
            <a:off x="2111053" y="988257"/>
            <a:ext cx="766353" cy="318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6778"/>
                </a:solidFill>
              </a:rPr>
              <a:t>JRM</a:t>
            </a:r>
            <a:endParaRPr lang="en-US" sz="1400" dirty="0">
              <a:solidFill>
                <a:srgbClr val="2F6778"/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2472B0C-FC44-0A4B-8F68-77F3D5EA9047}"/>
              </a:ext>
            </a:extLst>
          </p:cNvPr>
          <p:cNvCxnSpPr>
            <a:stCxn id="5" idx="0"/>
            <a:endCxn id="71" idx="2"/>
          </p:cNvCxnSpPr>
          <p:nvPr/>
        </p:nvCxnSpPr>
        <p:spPr>
          <a:xfrm flipV="1">
            <a:off x="1253261" y="1306458"/>
            <a:ext cx="1240969" cy="11134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BDD8375-0B51-804C-BAFD-B58B585190A4}"/>
              </a:ext>
            </a:extLst>
          </p:cNvPr>
          <p:cNvCxnSpPr>
            <a:stCxn id="9" idx="0"/>
            <a:endCxn id="71" idx="2"/>
          </p:cNvCxnSpPr>
          <p:nvPr/>
        </p:nvCxnSpPr>
        <p:spPr>
          <a:xfrm flipV="1">
            <a:off x="2007422" y="1306458"/>
            <a:ext cx="486808" cy="11134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0A9FAA3-97C5-DD44-AE26-A6D513983F69}"/>
              </a:ext>
            </a:extLst>
          </p:cNvPr>
          <p:cNvCxnSpPr>
            <a:cxnSpLocks/>
            <a:stCxn id="17" idx="0"/>
            <a:endCxn id="71" idx="2"/>
          </p:cNvCxnSpPr>
          <p:nvPr/>
        </p:nvCxnSpPr>
        <p:spPr>
          <a:xfrm flipH="1" flipV="1">
            <a:off x="2494230" y="1306458"/>
            <a:ext cx="279545" cy="11134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87AEF91-1E8E-8848-AE09-45F7AC1C1B91}"/>
              </a:ext>
            </a:extLst>
          </p:cNvPr>
          <p:cNvCxnSpPr>
            <a:cxnSpLocks/>
            <a:stCxn id="25" idx="0"/>
            <a:endCxn id="71" idx="2"/>
          </p:cNvCxnSpPr>
          <p:nvPr/>
        </p:nvCxnSpPr>
        <p:spPr>
          <a:xfrm flipH="1" flipV="1">
            <a:off x="2494230" y="1306458"/>
            <a:ext cx="1553609" cy="11134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C1A6BD12-60C8-BD49-8330-9A0A938B33E4}"/>
              </a:ext>
            </a:extLst>
          </p:cNvPr>
          <p:cNvCxnSpPr>
            <a:stCxn id="71" idx="1"/>
            <a:endCxn id="5" idx="0"/>
          </p:cNvCxnSpPr>
          <p:nvPr/>
        </p:nvCxnSpPr>
        <p:spPr>
          <a:xfrm rot="10800000" flipV="1">
            <a:off x="1253261" y="1147357"/>
            <a:ext cx="857792" cy="1272527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F908308E-36F3-1A41-A773-F63E4896CDC1}"/>
              </a:ext>
            </a:extLst>
          </p:cNvPr>
          <p:cNvCxnSpPr>
            <a:stCxn id="71" idx="3"/>
            <a:endCxn id="25" idx="0"/>
          </p:cNvCxnSpPr>
          <p:nvPr/>
        </p:nvCxnSpPr>
        <p:spPr>
          <a:xfrm>
            <a:off x="2877406" y="1147358"/>
            <a:ext cx="1170433" cy="1272527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0347F5DA-4A76-A947-9019-E00C2564B149}"/>
              </a:ext>
            </a:extLst>
          </p:cNvPr>
          <p:cNvCxnSpPr>
            <a:stCxn id="71" idx="1"/>
            <a:endCxn id="9" idx="0"/>
          </p:cNvCxnSpPr>
          <p:nvPr/>
        </p:nvCxnSpPr>
        <p:spPr>
          <a:xfrm rot="10800000" flipV="1">
            <a:off x="2007423" y="1147357"/>
            <a:ext cx="103631" cy="1272527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943273DD-48D8-314A-8E44-25B22FBAE1DE}"/>
              </a:ext>
            </a:extLst>
          </p:cNvPr>
          <p:cNvCxnSpPr>
            <a:stCxn id="71" idx="3"/>
            <a:endCxn id="17" idx="0"/>
          </p:cNvCxnSpPr>
          <p:nvPr/>
        </p:nvCxnSpPr>
        <p:spPr>
          <a:xfrm flipH="1">
            <a:off x="2773775" y="1147358"/>
            <a:ext cx="103631" cy="1272527"/>
          </a:xfrm>
          <a:prstGeom prst="bentConnector4">
            <a:avLst>
              <a:gd name="adj1" fmla="val -255885"/>
              <a:gd name="adj2" fmla="val 8595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A59127B6-CC00-0745-860C-18BC213584BD}"/>
              </a:ext>
            </a:extLst>
          </p:cNvPr>
          <p:cNvSpPr txBox="1"/>
          <p:nvPr/>
        </p:nvSpPr>
        <p:spPr>
          <a:xfrm>
            <a:off x="5043469" y="11080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2F6778"/>
                </a:solidFill>
              </a:rPr>
              <a:t>ADWIN</a:t>
            </a:r>
          </a:p>
          <a:p>
            <a:r>
              <a:rPr lang="en-US" sz="1100" dirty="0">
                <a:solidFill>
                  <a:srgbClr val="2F6778"/>
                </a:solidFill>
              </a:rPr>
              <a:t>Drift detection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6078AFA-E42C-B748-AAC2-1EB95FA7CB6B}"/>
              </a:ext>
            </a:extLst>
          </p:cNvPr>
          <p:cNvCxnSpPr>
            <a:cxnSpLocks/>
          </p:cNvCxnSpPr>
          <p:nvPr/>
        </p:nvCxnSpPr>
        <p:spPr>
          <a:xfrm flipH="1">
            <a:off x="5554186" y="1591216"/>
            <a:ext cx="792" cy="114077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70B2922-2574-C74F-BD72-C6D839340679}"/>
              </a:ext>
            </a:extLst>
          </p:cNvPr>
          <p:cNvCxnSpPr>
            <a:cxnSpLocks/>
          </p:cNvCxnSpPr>
          <p:nvPr/>
        </p:nvCxnSpPr>
        <p:spPr>
          <a:xfrm flipH="1">
            <a:off x="6787963" y="1561844"/>
            <a:ext cx="792" cy="114077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0D3A3D96-BC1F-FD4C-8B9E-59309228C34C}"/>
              </a:ext>
            </a:extLst>
          </p:cNvPr>
          <p:cNvSpPr txBox="1"/>
          <p:nvPr/>
        </p:nvSpPr>
        <p:spPr>
          <a:xfrm>
            <a:off x="6399166" y="1248353"/>
            <a:ext cx="774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2F6778"/>
                </a:solidFill>
              </a:rPr>
              <a:t>Mitigation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FFA3704-5F2C-3A4C-92EC-19DB62CDD75D}"/>
              </a:ext>
            </a:extLst>
          </p:cNvPr>
          <p:cNvSpPr txBox="1"/>
          <p:nvPr/>
        </p:nvSpPr>
        <p:spPr>
          <a:xfrm>
            <a:off x="935320" y="3730938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2F6778"/>
                </a:solidFill>
              </a:rPr>
              <a:t>node1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4A22465-1896-9A43-8553-E7B1884387C8}"/>
              </a:ext>
            </a:extLst>
          </p:cNvPr>
          <p:cNvSpPr txBox="1"/>
          <p:nvPr/>
        </p:nvSpPr>
        <p:spPr>
          <a:xfrm>
            <a:off x="1682157" y="3730938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2F6778"/>
                </a:solidFill>
              </a:rPr>
              <a:t>node2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763C857-BBB6-9349-A9F9-F748C624AD60}"/>
              </a:ext>
            </a:extLst>
          </p:cNvPr>
          <p:cNvSpPr txBox="1"/>
          <p:nvPr/>
        </p:nvSpPr>
        <p:spPr>
          <a:xfrm>
            <a:off x="2444421" y="3730938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2F6778"/>
                </a:solidFill>
              </a:rPr>
              <a:t>node3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5D9E8A7-F420-A748-BE3F-99E8AE957423}"/>
              </a:ext>
            </a:extLst>
          </p:cNvPr>
          <p:cNvSpPr txBox="1"/>
          <p:nvPr/>
        </p:nvSpPr>
        <p:spPr>
          <a:xfrm>
            <a:off x="3773564" y="3733300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2F6778"/>
                </a:solidFill>
              </a:rPr>
              <a:t>nodeN</a:t>
            </a:r>
            <a:endParaRPr lang="en-US" sz="1100" dirty="0">
              <a:solidFill>
                <a:srgbClr val="2F6778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685C341-BE2E-F448-9ABB-582347D3584E}"/>
              </a:ext>
            </a:extLst>
          </p:cNvPr>
          <p:cNvSpPr txBox="1"/>
          <p:nvPr/>
        </p:nvSpPr>
        <p:spPr>
          <a:xfrm rot="19083394">
            <a:off x="1133154" y="1862240"/>
            <a:ext cx="9909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F6778"/>
                </a:solidFill>
              </a:rPr>
              <a:t>CPI stream/process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6E42E83-451F-294B-9918-07B00B217539}"/>
              </a:ext>
            </a:extLst>
          </p:cNvPr>
          <p:cNvSpPr txBox="1"/>
          <p:nvPr/>
        </p:nvSpPr>
        <p:spPr>
          <a:xfrm>
            <a:off x="3409791" y="964918"/>
            <a:ext cx="612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>mitigation</a:t>
            </a:r>
          </a:p>
        </p:txBody>
      </p:sp>
      <p:pic>
        <p:nvPicPr>
          <p:cNvPr id="66" name="Google Shape;342;p22">
            <a:extLst>
              <a:ext uri="{FF2B5EF4-FFF2-40B4-BE49-F238E27FC236}">
                <a16:creationId xmlns:a16="http://schemas.microsoft.com/office/drawing/2014/main" id="{5F4B931C-67F2-1845-B77B-7398293BE7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F7CC0D5-4D5B-F24D-9110-6EA03400F989}"/>
              </a:ext>
            </a:extLst>
          </p:cNvPr>
          <p:cNvSpPr txBox="1"/>
          <p:nvPr/>
        </p:nvSpPr>
        <p:spPr>
          <a:xfrm>
            <a:off x="742920" y="4123822"/>
            <a:ext cx="37821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F6778"/>
                </a:solidFill>
              </a:rPr>
              <a:t>Initialize Window W for each t &gt; 0 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Do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W←W ∪ {</a:t>
            </a:r>
            <a:r>
              <a:rPr lang="en-US" sz="1600" i="1" dirty="0" err="1">
                <a:solidFill>
                  <a:srgbClr val="2F6778"/>
                </a:solidFill>
              </a:rPr>
              <a:t>x</a:t>
            </a:r>
            <a:r>
              <a:rPr lang="en-US" sz="1600" i="1" baseline="-25000" dirty="0" err="1">
                <a:solidFill>
                  <a:srgbClr val="2F6778"/>
                </a:solidFill>
              </a:rPr>
              <a:t>t</a:t>
            </a:r>
            <a:r>
              <a:rPr lang="en-US" sz="1600" i="1" dirty="0">
                <a:solidFill>
                  <a:srgbClr val="2F6778"/>
                </a:solidFill>
              </a:rPr>
              <a:t>}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 Repeat 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    Drop elements from the tail of W 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    until |</a:t>
            </a:r>
            <a:r>
              <a:rPr lang="el-GR" sz="1600" i="1" dirty="0">
                <a:solidFill>
                  <a:srgbClr val="2F6778"/>
                </a:solidFill>
              </a:rPr>
              <a:t>μˆ</a:t>
            </a:r>
            <a:r>
              <a:rPr lang="en-US" sz="1600" i="1" dirty="0">
                <a:solidFill>
                  <a:srgbClr val="2F6778"/>
                </a:solidFill>
              </a:rPr>
              <a:t>W</a:t>
            </a:r>
            <a:r>
              <a:rPr lang="en-US" sz="1600" i="1" baseline="-25000" dirty="0">
                <a:solidFill>
                  <a:srgbClr val="2F6778"/>
                </a:solidFill>
              </a:rPr>
              <a:t>0 </a:t>
            </a:r>
            <a:r>
              <a:rPr lang="en-US" sz="1600" i="1" dirty="0">
                <a:solidFill>
                  <a:srgbClr val="2F6778"/>
                </a:solidFill>
              </a:rPr>
              <a:t>− </a:t>
            </a:r>
            <a:r>
              <a:rPr lang="el-GR" sz="1600" i="1" dirty="0">
                <a:solidFill>
                  <a:srgbClr val="2F6778"/>
                </a:solidFill>
              </a:rPr>
              <a:t>μˆ</a:t>
            </a:r>
            <a:r>
              <a:rPr lang="en-US" sz="1600" i="1" dirty="0">
                <a:solidFill>
                  <a:srgbClr val="2F6778"/>
                </a:solidFill>
              </a:rPr>
              <a:t>W</a:t>
            </a:r>
            <a:r>
              <a:rPr lang="en-US" sz="1600" i="1" baseline="-25000" dirty="0">
                <a:solidFill>
                  <a:srgbClr val="2F6778"/>
                </a:solidFill>
              </a:rPr>
              <a:t>1</a:t>
            </a:r>
            <a:r>
              <a:rPr lang="en-US" sz="1600" i="1" dirty="0">
                <a:solidFill>
                  <a:srgbClr val="2F6778"/>
                </a:solidFill>
              </a:rPr>
              <a:t> | ≥ </a:t>
            </a:r>
            <a:r>
              <a:rPr lang="el-GR" sz="1600" i="1" dirty="0">
                <a:solidFill>
                  <a:srgbClr val="2F6778"/>
                </a:solidFill>
              </a:rPr>
              <a:t>ε</a:t>
            </a:r>
            <a:r>
              <a:rPr lang="en-US" sz="1600" i="1" baseline="-25000" dirty="0">
                <a:solidFill>
                  <a:srgbClr val="2F6778"/>
                </a:solidFill>
              </a:rPr>
              <a:t>cut</a:t>
            </a:r>
            <a:r>
              <a:rPr lang="en-US" sz="1600" i="1" dirty="0">
                <a:solidFill>
                  <a:srgbClr val="2F6778"/>
                </a:solidFill>
              </a:rPr>
              <a:t> holds</a:t>
            </a:r>
            <a:br>
              <a:rPr lang="en-US" sz="1600" i="1" dirty="0">
                <a:solidFill>
                  <a:srgbClr val="2F6778"/>
                </a:solidFill>
              </a:rPr>
            </a:br>
            <a:r>
              <a:rPr lang="en-US" sz="1600" i="1">
                <a:solidFill>
                  <a:srgbClr val="2F6778"/>
                </a:solidFill>
              </a:rPr>
              <a:t>  For </a:t>
            </a:r>
            <a:r>
              <a:rPr lang="en-US" sz="1600" i="1" dirty="0">
                <a:solidFill>
                  <a:srgbClr val="2F6778"/>
                </a:solidFill>
              </a:rPr>
              <a:t>every split of W into W = W</a:t>
            </a:r>
            <a:r>
              <a:rPr lang="en-US" sz="1600" i="1" baseline="-25000" dirty="0">
                <a:solidFill>
                  <a:srgbClr val="2F6778"/>
                </a:solidFill>
              </a:rPr>
              <a:t>0</a:t>
            </a:r>
            <a:r>
              <a:rPr lang="en-US" sz="1600" i="1" dirty="0">
                <a:solidFill>
                  <a:srgbClr val="2F6778"/>
                </a:solidFill>
              </a:rPr>
              <a:t> · W</a:t>
            </a:r>
            <a:r>
              <a:rPr lang="en-US" sz="1600" i="1" baseline="-25000" dirty="0">
                <a:solidFill>
                  <a:srgbClr val="2F6778"/>
                </a:solidFill>
              </a:rPr>
              <a:t>1</a:t>
            </a:r>
            <a:r>
              <a:rPr lang="en-US" sz="1600" i="1" dirty="0">
                <a:solidFill>
                  <a:srgbClr val="2F6778"/>
                </a:solidFill>
              </a:rPr>
              <a:t> 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output </a:t>
            </a:r>
            <a:r>
              <a:rPr lang="el-GR" sz="1600" i="1" dirty="0">
                <a:solidFill>
                  <a:srgbClr val="2F6778"/>
                </a:solidFill>
              </a:rPr>
              <a:t>μˆ</a:t>
            </a:r>
            <a:r>
              <a:rPr lang="en-US" sz="1600" i="1" dirty="0">
                <a:solidFill>
                  <a:srgbClr val="2F6778"/>
                </a:solidFill>
              </a:rPr>
              <a:t>W</a:t>
            </a:r>
            <a:br>
              <a:rPr lang="en-US" sz="1600" dirty="0">
                <a:solidFill>
                  <a:srgbClr val="2F6778"/>
                </a:solidFill>
              </a:rPr>
            </a:br>
            <a:endParaRPr lang="en-US" sz="1600" dirty="0">
              <a:solidFill>
                <a:srgbClr val="2F6778"/>
              </a:solidFill>
            </a:endParaRPr>
          </a:p>
          <a:p>
            <a:endParaRPr lang="en-US" sz="1600" dirty="0">
              <a:solidFill>
                <a:srgbClr val="2F677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89EBF4C-F7C1-DD44-8943-26BC9F63264D}"/>
                  </a:ext>
                </a:extLst>
              </p:cNvPr>
              <p:cNvSpPr txBox="1"/>
              <p:nvPr/>
            </p:nvSpPr>
            <p:spPr>
              <a:xfrm>
                <a:off x="5375081" y="5108913"/>
                <a:ext cx="1900777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i="1" dirty="0" smtClean="0">
                          <a:solidFill>
                            <a:srgbClr val="2F6778"/>
                          </a:solidFill>
                        </a:rPr>
                        <m:t>ε</m:t>
                      </m:r>
                      <m:r>
                        <a:rPr lang="en-US" i="1" smtClean="0">
                          <a:solidFill>
                            <a:srgbClr val="2F677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2F677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2F67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2F677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2F677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2F677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2F677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2F67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2F67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</m:e>
                      </m:rad>
                      <m:f>
                        <m:fPr>
                          <m:ctrlPr>
                            <a:rPr lang="en-US" b="0" i="1" smtClean="0">
                              <a:solidFill>
                                <a:srgbClr val="2F67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2F67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2F67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2F67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2F6778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89EBF4C-F7C1-DD44-8943-26BC9F632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081" y="5108913"/>
                <a:ext cx="1900777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C198C81-21EB-7243-B571-C5AC9DF106CA}"/>
                  </a:ext>
                </a:extLst>
              </p:cNvPr>
              <p:cNvSpPr txBox="1"/>
              <p:nvPr/>
            </p:nvSpPr>
            <p:spPr>
              <a:xfrm>
                <a:off x="5504943" y="4133102"/>
                <a:ext cx="1567697" cy="499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2F6778"/>
                    </a:solidFill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2F677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2F677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f>
                          <m:fPr>
                            <m:ctrlPr>
                              <a:rPr lang="en-US" i="1" smtClean="0">
                                <a:solidFill>
                                  <a:srgbClr val="2F67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2F6778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2F6778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baseline="-25000" smtClean="0">
                                <a:solidFill>
                                  <a:srgbClr val="2F6778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2F6778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2F67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2F6778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2F6778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baseline="-25000" smtClean="0">
                                <a:solidFill>
                                  <a:srgbClr val="2F6778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2F6778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2F6778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C198C81-21EB-7243-B571-C5AC9DF10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943" y="4133102"/>
                <a:ext cx="1567697" cy="499624"/>
              </a:xfrm>
              <a:prstGeom prst="rect">
                <a:avLst/>
              </a:prstGeom>
              <a:blipFill>
                <a:blip r:embed="rId4"/>
                <a:stretch>
                  <a:fillRect l="-8000" t="-2439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76FE1FE-9DC0-B045-9A00-7940D5DC5DED}"/>
                  </a:ext>
                </a:extLst>
              </p:cNvPr>
              <p:cNvSpPr txBox="1"/>
              <p:nvPr/>
            </p:nvSpPr>
            <p:spPr>
              <a:xfrm>
                <a:off x="7703963" y="5425762"/>
                <a:ext cx="1006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2F677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2F677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∈(0,1)</m:t>
                      </m:r>
                    </m:oMath>
                  </m:oMathPara>
                </a14:m>
                <a:endParaRPr lang="en-US" dirty="0">
                  <a:solidFill>
                    <a:srgbClr val="2F6778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76FE1FE-9DC0-B045-9A00-7940D5DC5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963" y="5425762"/>
                <a:ext cx="1006109" cy="276999"/>
              </a:xfrm>
              <a:prstGeom prst="rect">
                <a:avLst/>
              </a:prstGeom>
              <a:blipFill>
                <a:blip r:embed="rId5"/>
                <a:stretch>
                  <a:fillRect l="-5000" t="-4348" r="-75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8F178382-8188-DA43-9B1E-0F4CCF8E2159}"/>
              </a:ext>
            </a:extLst>
          </p:cNvPr>
          <p:cNvSpPr txBox="1"/>
          <p:nvPr/>
        </p:nvSpPr>
        <p:spPr>
          <a:xfrm>
            <a:off x="6601635" y="4188561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F6778"/>
                </a:solidFill>
              </a:rPr>
              <a:t>Harmonic mean</a:t>
            </a:r>
          </a:p>
        </p:txBody>
      </p:sp>
    </p:spTree>
    <p:extLst>
      <p:ext uri="{BB962C8B-B14F-4D97-AF65-F5344CB8AC3E}">
        <p14:creationId xmlns:p14="http://schemas.microsoft.com/office/powerpoint/2010/main" val="367910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JLabPowerPointMain(1)</Template>
  <TotalTime>28638</TotalTime>
  <Words>532</Words>
  <Application>Microsoft Macintosh PowerPoint</Application>
  <PresentationFormat>On-screen Show (4:3)</PresentationFormat>
  <Paragraphs>135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PingFangSC-Regular</vt:lpstr>
      <vt:lpstr>.PingFangSC-Regular</vt:lpstr>
      <vt:lpstr>Arial</vt:lpstr>
      <vt:lpstr>Calibri</vt:lpstr>
      <vt:lpstr>Cambria Math</vt:lpstr>
      <vt:lpstr>Times</vt:lpstr>
      <vt:lpstr>Office Theme</vt:lpstr>
      <vt:lpstr>JIRIAF</vt:lpstr>
      <vt:lpstr>Outline</vt:lpstr>
      <vt:lpstr>Project scope </vt:lpstr>
      <vt:lpstr>Strategies and Requirements </vt:lpstr>
      <vt:lpstr>Opportunistic Resource Profile </vt:lpstr>
      <vt:lpstr>Controlling Carbon Footprint</vt:lpstr>
      <vt:lpstr>Design Architecture</vt:lpstr>
      <vt:lpstr>Workflow Colocation and Interference Detection</vt:lpstr>
      <vt:lpstr>Interference Detection and Mitigation</vt:lpstr>
      <vt:lpstr>Concept Validation Experiment   CLAS12 Data-Stream processing at NERSC. Stage 1</vt:lpstr>
      <vt:lpstr>ERSAP</vt:lpstr>
      <vt:lpstr>Concept Validation Experiment  CLAS12 Data-Stream processing at NERSC. Stage 2</vt:lpstr>
      <vt:lpstr>Concept Validation Experiment  CLAS12 Data-Stream processing at NERSC. Stage 3</vt:lpstr>
      <vt:lpstr>Conclusion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stewartm@jlab.org</dc:creator>
  <cp:lastModifiedBy>Vardan Gyurjyan</cp:lastModifiedBy>
  <cp:revision>220</cp:revision>
  <dcterms:created xsi:type="dcterms:W3CDTF">2017-11-20T21:19:42Z</dcterms:created>
  <dcterms:modified xsi:type="dcterms:W3CDTF">2023-05-06T21:36:48Z</dcterms:modified>
</cp:coreProperties>
</file>