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omments/modernComment_100_C83F491D.xml" ContentType="application/vnd.ms-powerpoint.comments+xml"/>
  <Override PartName="/ppt/comments/modernComment_10B_C7FC9323.xml" ContentType="application/vnd.ms-powerpoint.comments+xml"/>
  <Override PartName="/ppt/notesSlides/notesSlide1.xml" ContentType="application/vnd.openxmlformats-officedocument.presentationml.notesSlide+xml"/>
  <Override PartName="/ppt/comments/modernComment_10C_646A3D0.xml" ContentType="application/vnd.ms-powerpoint.comments+xml"/>
  <Override PartName="/ppt/comments/modernComment_159_C113E050.xml" ContentType="application/vnd.ms-powerpoint.comments+xml"/>
  <Override PartName="/ppt/comments/modernComment_15A_16C6B764.xml" ContentType="application/vnd.ms-powerpoint.comments+xml"/>
  <Override PartName="/ppt/comments/modernComment_15B_E457683F.xml" ContentType="application/vnd.ms-powerpoint.comments+xml"/>
  <Override PartName="/ppt/comments/modernComment_15C_521B1259.xml" ContentType="application/vnd.ms-powerpoint.comments+xml"/>
  <Override PartName="/ppt/comments/modernComment_10F_E6FB8759.xml" ContentType="application/vnd.ms-powerpoint.comments+xml"/>
  <Override PartName="/ppt/notesSlides/notesSlide2.xml" ContentType="application/vnd.openxmlformats-officedocument.presentationml.notesSlide+xml"/>
  <Override PartName="/ppt/comments/modernComment_104_69493EA9.xml" ContentType="application/vnd.ms-powerpoint.comments+xml"/>
  <Override PartName="/ppt/notesSlides/notesSlide3.xml" ContentType="application/vnd.openxmlformats-officedocument.presentationml.notesSlide+xml"/>
  <Override PartName="/ppt/comments/modernComment_15E_F48C6582.xml" ContentType="application/vnd.ms-powerpoint.comments+xml"/>
  <Override PartName="/ppt/notesSlides/notesSlide4.xml" ContentType="application/vnd.openxmlformats-officedocument.presentationml.notesSlide+xml"/>
  <Override PartName="/ppt/comments/modernComment_161_9DB110F6.xml" ContentType="application/vnd.ms-powerpoint.comments+xml"/>
  <Override PartName="/ppt/notesSlides/notesSlide5.xml" ContentType="application/vnd.openxmlformats-officedocument.presentationml.notesSlide+xml"/>
  <Override PartName="/ppt/comments/modernComment_10A_36B39DA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7" r:id="rId4"/>
    <p:sldId id="268" r:id="rId5"/>
    <p:sldId id="345" r:id="rId6"/>
    <p:sldId id="346" r:id="rId7"/>
    <p:sldId id="347" r:id="rId8"/>
    <p:sldId id="348" r:id="rId9"/>
    <p:sldId id="271" r:id="rId10"/>
    <p:sldId id="355" r:id="rId11"/>
    <p:sldId id="260" r:id="rId12"/>
    <p:sldId id="350" r:id="rId13"/>
    <p:sldId id="353" r:id="rId14"/>
    <p:sldId id="266" r:id="rId1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839107-7682-C037-7C18-5E4D85DBDE52}" name="Guest hnu" initials="Gh" userId="Guest hnu" providerId="None"/>
  <p188:author id="{5A7AD41C-2A99-9927-07C2-7029EB0F7170}" name="Guest ovq" initials="Go" userId="Guest ovq" providerId="None"/>
  <p188:author id="{EA47D824-3FBE-DF03-0E97-264850036776}" name="Guest bgf" initials="Gb" userId="Guest bgf" providerId="None"/>
  <p188:author id="{A3F1B02E-AFF6-24C7-B860-EB4141441AFD}" name="Guest dff" initials="Gd" userId="Guest dff" providerId="None"/>
  <p188:author id="{CD75AA3E-10D0-39B3-EB21-0F7CC3A1CF89}" name="Guest kfq" initials="Gk" userId="Guest kfq" providerId="None"/>
  <p188:author id="{C7E37843-9140-9635-C671-BBD25BEC2F77}" name="Dack, Thomas (STFC,RAL,SC)" initials="DT(" userId="S::thomas.dack@stfc.ac.uk::cde3e6a1-83a2-4c9a-983c-23e02e474941" providerId="AD"/>
  <p188:author id="{B13DD160-C006-F67A-942B-B7AB5EFCC913}" name="Tom Dack" initials="TD" userId="QzQ6dFuLVnRw1R3d5o6uIkSnJQ3K4dVfLrMt+kVHWBs=" providerId="None"/>
  <p188:author id="{7151EE64-8B77-C783-87C1-D714DB41AD42}" name="Guest gyo" initials="Gg" userId="Guest gyo" providerId="None"/>
  <p188:author id="{338A5A76-4DD8-7B16-ABA6-974034842B3E}" name="Guest erj" initials="Ge" userId="Guest erj" providerId="None"/>
  <p188:author id="{ED306380-88B7-1830-7E02-555AD00B594D}" name="Guest jvt" initials="Gj" userId="Guest jvt" providerId="None"/>
  <p188:author id="{547A98A5-1779-9896-E9FD-8058BF249195}" name="Guest tay" initials="Gt" userId="Guest tay" providerId="None"/>
  <p188:author id="{479F18BF-223A-5AB0-2884-D2A19A958108}" name="Guest pvl" initials="Gp" userId="Guest pvl" providerId="None"/>
  <p188:author id="{6097F0C5-CAE7-1FF1-29AB-4C8AF1C3E395}" name="Guest pzr" initials="Gp" userId="Guest pzr" providerId="None"/>
  <p188:author id="{B160DAED-E88A-3BD7-007C-B7F5D76923A0}" name="Guest htq" initials="Gh" userId="Guest htq"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432FF"/>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3"/>
    <p:restoredTop sz="94966"/>
  </p:normalViewPr>
  <p:slideViewPr>
    <p:cSldViewPr snapToGrid="0" snapToObjects="1">
      <p:cViewPr varScale="1">
        <p:scale>
          <a:sx n="111" d="100"/>
          <a:sy n="111" d="100"/>
        </p:scale>
        <p:origin x="240"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0_C83F491D.xml><?xml version="1.0" encoding="utf-8"?>
<p188:cmLst xmlns:a="http://schemas.openxmlformats.org/drawingml/2006/main" xmlns:r="http://schemas.openxmlformats.org/officeDocument/2006/relationships" xmlns:p188="http://schemas.microsoft.com/office/powerpoint/2018/8/main">
  <p188:cm id="{E703FDF7-9EDA-4E42-8D54-B9B727B3052C}" authorId="{479F18BF-223A-5AB0-2884-D2A19A958108}" status="resolved" created="2023-04-26T12:16:09.158" complete="100000">
    <pc:sldMkLst xmlns:pc="http://schemas.microsoft.com/office/powerpoint/2013/main/command">
      <pc:docMk/>
      <pc:sldMk cId="3359590685" sldId="256"/>
    </pc:sldMkLst>
    <p188:txBody>
      <a:bodyPr/>
      <a:lstStyle/>
      <a:p>
        <a:r>
          <a:rPr lang="en-GB"/>
          <a:t>Should we start to advertise that legacy VOMS AA/Admin service is dead / have some EOL? Or does CNAF plan to provide support forever?</a:t>
        </a:r>
      </a:p>
    </p188:txBody>
  </p188:cm>
</p188:cmLst>
</file>

<file path=ppt/comments/modernComment_104_69493EA9.xml><?xml version="1.0" encoding="utf-8"?>
<p188:cmLst xmlns:a="http://schemas.openxmlformats.org/drawingml/2006/main" xmlns:r="http://schemas.openxmlformats.org/officeDocument/2006/relationships" xmlns:p188="http://schemas.microsoft.com/office/powerpoint/2018/8/main">
  <p188:cm id="{B8C06560-6E50-42D5-88DD-56D7F3A302F8}" authorId="{338A5A76-4DD8-7B16-ABA6-974034842B3E}" status="resolved" created="2023-04-12T19:07:53.157" complete="100000">
    <pc:sldMkLst xmlns:pc="http://schemas.microsoft.com/office/powerpoint/2013/main/command">
      <pc:docMk/>
      <pc:sldMk cId="1766407849" sldId="260"/>
    </pc:sldMkLst>
    <p188:replyLst>
      <p188:reply id="{F81CDE1B-4541-4C96-86A4-9E4C35A635B4}" authorId="{CD75AA3E-10D0-39B3-EB21-0F7CC3A1CF89}" created="2023-04-25T21:47:12.643">
        <p188:txBody>
          <a:bodyPr/>
          <a:lstStyle/>
          <a:p>
            <a:r>
              <a:rPr lang="en-GB"/>
              <a:t>OK</a:t>
            </a:r>
          </a:p>
        </p188:txBody>
      </p188:reply>
    </p188:replyLst>
    <p188:txBody>
      <a:bodyPr/>
      <a:lstStyle/>
      <a:p>
        <a:r>
          <a:rPr lang="en-GB"/>
          <a:t>to be adjusted</a:t>
        </a:r>
      </a:p>
    </p188:txBody>
  </p188:cm>
</p188:cmLst>
</file>

<file path=ppt/comments/modernComment_10A_36B39DAD.xml><?xml version="1.0" encoding="utf-8"?>
<p188:cmLst xmlns:a="http://schemas.openxmlformats.org/drawingml/2006/main" xmlns:r="http://schemas.openxmlformats.org/officeDocument/2006/relationships" xmlns:p188="http://schemas.microsoft.com/office/powerpoint/2018/8/main">
  <p188:cm id="{3D9A3ED0-CC86-406D-A05C-72A627710B9E}" authorId="{338A5A76-4DD8-7B16-ABA6-974034842B3E}" status="resolved" created="2023-04-12T19:10:16.818" complete="100000">
    <pc:sldMkLst xmlns:pc="http://schemas.microsoft.com/office/powerpoint/2013/main/command">
      <pc:docMk/>
      <pc:sldMk cId="917740973" sldId="266"/>
    </pc:sldMkLst>
    <p188:replyLst>
      <p188:reply id="{D1EF51DC-E9EE-47CD-AEA6-10F48ED78B72}" authorId="{CD75AA3E-10D0-39B3-EB21-0F7CC3A1CF89}" created="2023-04-25T21:58:00.171">
        <p188:txBody>
          <a:bodyPr/>
          <a:lstStyle/>
          <a:p>
            <a:r>
              <a:rPr lang="en-GB"/>
              <a:t>made some adjustments...</a:t>
            </a:r>
          </a:p>
        </p188:txBody>
      </p188:reply>
      <p188:reply id="{9D069CA4-CC16-4F74-BBEE-67CB42622723}" authorId="{B13DD160-C006-F67A-942B-B7AB5EFCC913}" created="2023-04-28T11:52:05.301">
        <p188:txBody>
          <a:bodyPr/>
          <a:lstStyle/>
          <a:p>
            <a:r>
              <a:rPr lang="en-GB"/>
              <a:t>Thanks!</a:t>
            </a:r>
          </a:p>
        </p188:txBody>
      </p188:reply>
    </p188:replyLst>
    <p188:txBody>
      <a:bodyPr/>
      <a:lstStyle/>
      <a:p>
        <a:r>
          <a:rPr lang="en-GB"/>
          <a:t>to be updated</a:t>
        </a:r>
      </a:p>
    </p188:txBody>
  </p188:cm>
  <p188:cm id="{6F154CDA-4708-704D-9DD7-02968AF45759}" authorId="{C7E37843-9140-9635-C671-BBD25BEC2F77}" status="resolved" created="2023-04-27T14:43:22.005" complete="100000">
    <ac:txMkLst xmlns:ac="http://schemas.microsoft.com/office/drawing/2013/main/command">
      <pc:docMk xmlns:pc="http://schemas.microsoft.com/office/powerpoint/2013/main/command"/>
      <pc:sldMk xmlns:pc="http://schemas.microsoft.com/office/powerpoint/2013/main/command" cId="917740973" sldId="266"/>
      <ac:spMk id="2" creationId="{D72534EB-EBD6-E323-504E-6592C40AAA65}"/>
      <ac:txMk cp="491" len="55">
        <ac:context len="704" hash="2911181341"/>
      </ac:txMk>
    </ac:txMkLst>
    <p188:pos x="9882352" y="4525754"/>
    <p188:replyLst>
      <p188:reply id="{2ACACB90-F848-0049-A907-97BF688BE50B}" authorId="{C7E37843-9140-9635-C671-BBD25BEC2F77}" created="2023-04-27T14:46:48.791">
        <p188:txBody>
          <a:bodyPr/>
          <a:lstStyle/>
          <a:p>
            <a:r>
              <a:rPr lang="en-GB"/>
              <a:t>Development of user workflows to make life easier
</a:t>
            </a:r>
          </a:p>
        </p188:txBody>
      </p188:reply>
      <p188:reply id="{390F790C-E555-41AB-996D-A42D6AC609B1}" authorId="{B13DD160-C006-F67A-942B-B7AB5EFCC913}" created="2023-04-28T11:52:11.536">
        <p188:txBody>
          <a:bodyPr/>
          <a:lstStyle/>
          <a:p>
            <a:r>
              <a:rPr lang="en-GB"/>
              <a:t>Done</a:t>
            </a:r>
          </a:p>
        </p188:txBody>
      </p188:reply>
    </p188:replyLst>
    <p188:txBody>
      <a:bodyPr/>
      <a:lstStyle/>
      <a:p>
        <a:r>
          <a:rPr lang="en-GB"/>
          <a:t>Comment about 2026 later - conservative, “too pessimistic”.</a:t>
        </a:r>
      </a:p>
    </p188:txBody>
  </p188:cm>
  <p188:cm id="{061CE7C1-6F1B-4343-96A3-AD70F24723D3}" authorId="{A3F1B02E-AFF6-24C7-B860-EB4141441AFD}" created="2023-04-28T20:44:17.715">
    <ac:deMkLst xmlns:ac="http://schemas.microsoft.com/office/drawing/2013/main/command">
      <pc:docMk xmlns:pc="http://schemas.microsoft.com/office/powerpoint/2013/main/command"/>
      <pc:sldMk xmlns:pc="http://schemas.microsoft.com/office/powerpoint/2013/main/command" cId="917740973" sldId="266"/>
      <ac:spMk id="2" creationId="{D72534EB-EBD6-E323-504E-6592C40AAA65}"/>
    </ac:deMkLst>
    <p188:replyLst>
      <p188:reply id="{A9E1374B-554C-4DA3-BC21-A8EEB9995787}" authorId="{A3F1B02E-AFF6-24C7-B860-EB4141441AFD}" created="2023-04-28T20:46:00.453">
        <p188:txBody>
          <a:bodyPr/>
          <a:lstStyle/>
          <a:p>
            <a:r>
              <a:rPr lang="en-GB"/>
              <a:t>slightly adjusted the ultimate bullet</a:t>
            </a:r>
          </a:p>
        </p188:txBody>
      </p188:reply>
      <p188:reply id="{510D5E5D-4BB2-45EB-9243-B24023F9713F}" authorId="{A3F1B02E-AFF6-24C7-B860-EB4141441AFD}" created="2023-04-28T20:47:15.596">
        <p188:txBody>
          <a:bodyPr/>
          <a:lstStyle/>
          <a:p>
            <a:r>
              <a:rPr lang="en-GB"/>
              <a:t>how about green as the color?</a:t>
            </a:r>
          </a:p>
        </p188:txBody>
      </p188:reply>
      <p188:reply id="{DA864339-EE52-41AA-97E9-D14F52585774}" authorId="{A3F1B02E-AFF6-24C7-B860-EB4141441AFD}" created="2023-04-28T20:48:04.316">
        <p188:txBody>
          <a:bodyPr/>
          <a:lstStyle/>
          <a:p>
            <a:r>
              <a:rPr lang="en-GB"/>
              <a:t>and bold?</a:t>
            </a:r>
          </a:p>
        </p188:txBody>
      </p188:reply>
    </p188:replyLst>
    <p188:txBody>
      <a:bodyPr/>
      <a:lstStyle/>
      <a:p>
        <a:r>
          <a:rPr lang="en-GB"/>
          <a:t>Maarten: Token Flows --&gt; tokens only</a:t>
        </a:r>
      </a:p>
    </p188:txBody>
  </p188:cm>
</p188:cmLst>
</file>

<file path=ppt/comments/modernComment_10B_C7FC9323.xml><?xml version="1.0" encoding="utf-8"?>
<p188:cmLst xmlns:a="http://schemas.openxmlformats.org/drawingml/2006/main" xmlns:r="http://schemas.openxmlformats.org/officeDocument/2006/relationships" xmlns:p188="http://schemas.microsoft.com/office/powerpoint/2018/8/main">
  <p188:cm id="{7D64B284-F1E3-46D1-AF40-445AAB9F1745}" authorId="{338A5A76-4DD8-7B16-ABA6-974034842B3E}" status="resolved" created="2023-04-12T18:59:23.890" complete="100000">
    <pc:sldMkLst xmlns:pc="http://schemas.microsoft.com/office/powerpoint/2013/main/command">
      <pc:docMk/>
      <pc:sldMk cId="3355218723" sldId="267"/>
    </pc:sldMkLst>
    <p188:replyLst>
      <p188:reply id="{DA222F9F-BA98-47FE-8797-80804508851E}" authorId="{B13DD160-C006-F67A-942B-B7AB5EFCC913}" created="2023-04-25T14:16:50.001">
        <p188:txBody>
          <a:bodyPr/>
          <a:lstStyle/>
          <a:p>
            <a:r>
              <a:rPr lang="en-GB"/>
              <a:t>Added a Security Benefits bullet</a:t>
            </a:r>
          </a:p>
        </p188:txBody>
      </p188:reply>
    </p188:replyLst>
    <p188:txBody>
      <a:bodyPr/>
      <a:lstStyle/>
      <a:p>
        <a:r>
          <a:rPr lang="en-GB"/>
          <a:t>We should also mention security improvements through audiences and scopes. We _could_ have implemented attribute support in VOMS, but never did...</a:t>
        </a:r>
      </a:p>
    </p188:txBody>
  </p188:cm>
  <p188:cm id="{0FF1892E-85C0-574E-800A-F018F7C2C67D}" authorId="{C7E37843-9140-9635-C671-BBD25BEC2F77}" created="2023-04-25T14:51:24.846">
    <pc:sldMkLst xmlns:pc="http://schemas.microsoft.com/office/powerpoint/2013/main/command">
      <pc:docMk/>
      <pc:sldMk cId="3355218723" sldId="267"/>
    </pc:sldMkLst>
    <p188:replyLst>
      <p188:reply id="{1B412119-7DFE-4C02-9F08-0889E91D86DB}" authorId="{EA47D824-3FBE-DF03-0E97-264850036776}" created="2023-04-27T14:23:42.877">
        <p188:txBody>
          <a:bodyPr/>
          <a:lstStyle/>
          <a:p>
            <a:r>
              <a:rPr lang="en-GB"/>
              <a:t>thanks. Flexible Auth bullet is still a bit misleading: if you mean on the IdP side: we didn't just use X509 (for example online CAs), on the SP side: we now *only* use tokens so still only one then?</a:t>
            </a:r>
          </a:p>
        </p188:txBody>
      </p188:reply>
      <p188:reply id="{8E6FD98E-B0DF-4AA1-A5E4-6CD476B2658D}" authorId="{B13DD160-C006-F67A-942B-B7AB5EFCC913}" created="2023-04-28T11:49:33.447">
        <p188:txBody>
          <a:bodyPr/>
          <a:lstStyle/>
          <a:p>
            <a:r>
              <a:rPr lang="en-GB"/>
              <a:t>Comment lost here between PPT versions:
See also Hannah's comment on next page: I would just remove the 1st subbullet here and only leave the ID federation subbullet point here.
Updated accordingly.</a:t>
            </a:r>
          </a:p>
        </p188:txBody>
      </p188:reply>
    </p188:replyLst>
    <p188:txBody>
      <a:bodyPr/>
      <a:lstStyle/>
      <a:p>
        <a:r>
          <a:rPr lang="en-GB"/>
          <a:t>Notable changes here based on Mischa’s comments</a:t>
        </a:r>
      </a:p>
    </p188:txBody>
  </p188:cm>
  <p188:cm id="{792C12D6-DC07-44FB-92B1-4915D765C523}" authorId="{7151EE64-8B77-C783-87C1-D714DB41AD42}" status="resolved" created="2023-04-27T12:59:03.257" complete="100000">
    <ac:txMkLst xmlns:ac="http://schemas.microsoft.com/office/drawing/2013/main/command">
      <pc:docMk xmlns:pc="http://schemas.microsoft.com/office/powerpoint/2013/main/command"/>
      <pc:sldMk xmlns:pc="http://schemas.microsoft.com/office/powerpoint/2013/main/command" cId="3355218723" sldId="267"/>
      <ac:spMk id="2" creationId="{2EE767E9-0C6F-56BA-CF6E-F17079E0197F}"/>
      <ac:txMk cp="357" len="8">
        <ac:context len="748" hash="2414310415"/>
      </ac:txMk>
    </ac:txMkLst>
    <p188:pos x="2275973" y="2797342"/>
    <p188:txBody>
      <a:bodyPr/>
      <a:lstStyle/>
      <a:p>
        <a:r>
          <a:rPr lang="en-GB"/>
          <a:t>Flexible</a:t>
        </a:r>
      </a:p>
    </p188:txBody>
  </p188:cm>
  <p188:cm id="{6ED9E01E-D777-43A4-B2CB-90F6EEC11890}" authorId="{B160DAED-E88A-3BD7-007C-B7F5D76923A0}" created="2023-04-29T15:20:01.455">
    <pc:sldMkLst xmlns:pc="http://schemas.microsoft.com/office/powerpoint/2013/main/command">
      <pc:docMk/>
      <pc:sldMk cId="3355218723" sldId="267"/>
    </pc:sldMkLst>
    <p188:replyLst>
      <p188:reply id="{42607B44-A48E-4B19-AD7F-F71F260B58C0}" authorId="{B160DAED-E88A-3BD7-007C-B7F5D76923A0}" created="2023-04-29T15:23:08.381">
        <p188:txBody>
          <a:bodyPr/>
          <a:lstStyle/>
          <a:p>
            <a:r>
              <a:rPr lang="en-GB"/>
              <a:t>plus minor tinkering...</a:t>
            </a:r>
          </a:p>
        </p188:txBody>
      </p188:reply>
    </p188:replyLst>
    <p188:txBody>
      <a:bodyPr/>
      <a:lstStyle/>
      <a:p>
        <a:r>
          <a:rPr lang="en-GB"/>
          <a:t>Maarten: stretched the text box to the right to have nicer line breaks...</a:t>
        </a:r>
      </a:p>
    </p188:txBody>
  </p188:cm>
</p188:cmLst>
</file>

<file path=ppt/comments/modernComment_10C_646A3D0.xml><?xml version="1.0" encoding="utf-8"?>
<p188:cmLst xmlns:a="http://schemas.openxmlformats.org/drawingml/2006/main" xmlns:r="http://schemas.openxmlformats.org/officeDocument/2006/relationships" xmlns:p188="http://schemas.microsoft.com/office/powerpoint/2018/8/main">
  <p188:cm id="{C4A1A762-9462-4520-8A6A-7CEDAC957012}" authorId="{6097F0C5-CAE7-1FF1-29AB-4C8AF1C3E395}" status="resolved" created="2023-04-13T06:36:47.852" complete="100000">
    <ac:txMkLst xmlns:ac="http://schemas.microsoft.com/office/drawing/2013/main/command">
      <pc:docMk xmlns:pc="http://schemas.microsoft.com/office/powerpoint/2013/main/command"/>
      <pc:sldMk xmlns:pc="http://schemas.microsoft.com/office/powerpoint/2013/main/command" cId="105292752" sldId="268"/>
      <ac:spMk id="2" creationId="{2EE767E9-0C6F-56BA-CF6E-F17079E0197F}"/>
      <ac:txMk cp="36" len="46">
        <ac:context len="447" hash="1453263019"/>
      </ac:txMk>
    </ac:txMkLst>
    <p188:pos x="4910666" y="1317037"/>
    <p188:replyLst>
      <p188:reply id="{DDEFCCEC-AB66-4CAF-A90E-ABD6CC94F735}" authorId="{B13DD160-C006-F67A-942B-B7AB5EFCC913}" created="2023-04-25T14:17:38.817">
        <p188:txBody>
          <a:bodyPr/>
          <a:lstStyle/>
          <a:p>
            <a:r>
              <a:rPr lang="en-GB"/>
              <a:t>Updated the sub-bullet to reflect this</a:t>
            </a:r>
          </a:p>
        </p188:txBody>
      </p188:reply>
    </p188:replyLst>
    <p188:txBody>
      <a:bodyPr/>
      <a:lstStyle/>
      <a:p>
        <a:r>
          <a:rPr lang="en-GB"/>
          <a:t>(Hannah) I think this could be misleading. IAM does support multiple authentication mechanisms but for WLCG we only support X.509 or CERN SSO</a:t>
        </a:r>
      </a:p>
    </p188:txBody>
  </p188:cm>
  <p188:cm id="{EF6E8CFB-3FD2-42F6-815A-8B4A02D7857B}" authorId="{B160DAED-E88A-3BD7-007C-B7F5D76923A0}" created="2023-04-29T15:24:59.464">
    <ac:deMkLst xmlns:ac="http://schemas.microsoft.com/office/drawing/2013/main/command">
      <pc:docMk xmlns:pc="http://schemas.microsoft.com/office/powerpoint/2013/main/command"/>
      <pc:sldMk xmlns:pc="http://schemas.microsoft.com/office/powerpoint/2013/main/command" cId="105292752" sldId="268"/>
      <ac:spMk id="2" creationId="{2EE767E9-0C6F-56BA-CF6E-F17079E0197F}"/>
    </ac:deMkLst>
    <p188:txBody>
      <a:bodyPr/>
      <a:lstStyle/>
      <a:p>
        <a:r>
          <a:rPr lang="en-GB"/>
          <a:t>Maarten: "which can" --&gt; all sub-bullets must start with an infinitive...</a:t>
        </a:r>
      </a:p>
    </p188:txBody>
  </p188:cm>
</p188:cmLst>
</file>

<file path=ppt/comments/modernComment_10F_E6FB8759.xml><?xml version="1.0" encoding="utf-8"?>
<p188:cmLst xmlns:a="http://schemas.openxmlformats.org/drawingml/2006/main" xmlns:r="http://schemas.openxmlformats.org/officeDocument/2006/relationships" xmlns:p188="http://schemas.microsoft.com/office/powerpoint/2018/8/main">
  <p188:cm id="{696DC6B4-28D8-4D88-A81E-9665EC185DE2}" authorId="{B13DD160-C006-F67A-942B-B7AB5EFCC913}" status="resolved" created="2023-04-27T14:31:30.720" complete="100000">
    <pc:sldMkLst xmlns:pc="http://schemas.microsoft.com/office/powerpoint/2013/main/command">
      <pc:docMk/>
      <pc:sldMk cId="3875243865" sldId="271"/>
    </pc:sldMkLst>
    <p188:replyLst>
      <p188:reply id="{32798DC9-D419-403E-98DC-CCDF53EC34BB}" authorId="{B13DD160-C006-F67A-942B-B7AB5EFCC913}" created="2023-04-27T14:33:42.383">
        <p188:txBody>
          <a:bodyPr/>
          <a:lstStyle/>
          <a:p>
            <a:r>
              <a:rPr lang="en-GB"/>
              <a:t>Redo slide to be 4 + WLCG CNAF</a:t>
            </a:r>
          </a:p>
        </p188:txBody>
      </p188:reply>
      <p188:reply id="{C9A8E745-3E80-4B5E-826D-642045AADE2D}" authorId="{B13DD160-C006-F67A-942B-B7AB5EFCC913}" created="2023-04-28T11:50:07.871">
        <p188:txBody>
          <a:bodyPr/>
          <a:lstStyle/>
          <a:p>
            <a:r>
              <a:rPr lang="en-GB"/>
              <a:t>done</a:t>
            </a:r>
          </a:p>
        </p188:txBody>
      </p188:reply>
    </p188:replyLst>
    <p188:txBody>
      <a:bodyPr/>
      <a:lstStyle/>
      <a:p>
        <a:r>
          <a:rPr lang="en-GB"/>
          <a:t>Add WLCG test at CNAF</a:t>
        </a:r>
      </a:p>
    </p188:txBody>
  </p188:cm>
  <p188:cm id="{019FE69B-8939-4CA8-BD1E-2FFEBDF4CB23}" authorId="{5F839107-7682-C037-7C18-5E4D85DBDE52}" created="2023-05-02T15:07:23.200">
    <pc:sldMkLst xmlns:pc="http://schemas.microsoft.com/office/powerpoint/2013/main/command">
      <pc:docMk/>
      <pc:sldMk cId="3875243865" sldId="271"/>
    </pc:sldMkLst>
    <p188:txBody>
      <a:bodyPr/>
      <a:lstStyle/>
      <a:p>
        <a:r>
          <a:rPr lang="en-GB"/>
          <a:t>Maarten: replaced the ALICE IAM picture with one that says "Welcome to ALICE" instead of the hostname. It is narrower than the others due to the aspect ratio having been kept constant, whereas at least the picture for CMS has been stretched horizontally...  I could redo the other 3 as well...</a:t>
        </a:r>
      </a:p>
    </p188:txBody>
  </p188:cm>
  <p188:cm id="{7D60B7B7-89F6-4533-AB2E-92DB12F27A0A}" authorId="{ED306380-88B7-1830-7E02-555AD00B594D}" created="2023-05-02T16:28:43.121">
    <pc:sldMkLst xmlns:pc="http://schemas.microsoft.com/office/powerpoint/2013/main/command">
      <pc:docMk/>
      <pc:sldMk cId="3875243865" sldId="271"/>
    </pc:sldMkLst>
    <p188:txBody>
      <a:bodyPr/>
      <a:lstStyle/>
      <a:p>
        <a:r>
          <a:rPr lang="en-GB"/>
          <a:t>Maarten: replaced all 4 images. Unfortunately the ATLAS logo is much smaller than what the others have...</a:t>
        </a:r>
      </a:p>
    </p188:txBody>
  </p188:cm>
</p188:cmLst>
</file>

<file path=ppt/comments/modernComment_159_C113E050.xml><?xml version="1.0" encoding="utf-8"?>
<p188:cmLst xmlns:a="http://schemas.openxmlformats.org/drawingml/2006/main" xmlns:r="http://schemas.openxmlformats.org/officeDocument/2006/relationships" xmlns:p188="http://schemas.microsoft.com/office/powerpoint/2018/8/main">
  <p188:cm id="{E49B561F-C517-4F53-A10D-2968D33AF14A}" authorId="{338A5A76-4DD8-7B16-ABA6-974034842B3E}" status="resolved" created="2023-04-12T19:01:39.395" complete="100000">
    <pc:sldMkLst xmlns:pc="http://schemas.microsoft.com/office/powerpoint/2013/main/command">
      <pc:docMk/>
      <pc:sldMk cId="3239305296" sldId="345"/>
    </pc:sldMkLst>
    <p188:replyLst>
      <p188:reply id="{BFF5ED10-E4E3-4FE0-A010-E622C96762BD}" authorId="{6097F0C5-CAE7-1FF1-29AB-4C8AF1C3E395}" created="2023-04-13T06:44:23.178">
        <p188:txBody>
          <a:bodyPr/>
          <a:lstStyle/>
          <a:p>
            <a:r>
              <a:rPr lang="en-GB"/>
              <a:t>We may need it in future though, but there doesn't seem to be a compelling use case</a:t>
            </a:r>
          </a:p>
        </p188:txBody>
      </p188:reply>
      <p188:reply id="{5388C79E-2424-4ABB-9D68-B2A231B459EE}" authorId="{5A7AD41C-2A99-9927-07C2-7029EB0F7170}" created="2023-04-26T12:24:50.263">
        <p188:txBody>
          <a:bodyPr/>
          <a:lstStyle/>
          <a:p>
            <a:r>
              <a:rPr lang="en-GB"/>
              <a:t>I think I'd rather leave the image there, as the dotted line and my wording should make it clear it's not an implemented thing
- tom</a:t>
            </a:r>
          </a:p>
        </p188:txBody>
      </p188:reply>
      <p188:reply id="{4F187A80-0274-4B00-8E26-31DE747EF8CE}" authorId="{B13DD160-C006-F67A-942B-B7AB5EFCC913}" created="2023-04-28T11:52:26.443">
        <p188:txBody>
          <a:bodyPr/>
          <a:lstStyle/>
          <a:p>
            <a:r>
              <a:rPr lang="en-GB"/>
              <a:t>Updated with new image - thanks Hannah!</a:t>
            </a:r>
          </a:p>
        </p188:txBody>
      </p188:reply>
    </p188:replyLst>
    <p188:txBody>
      <a:bodyPr/>
      <a:lstStyle/>
      <a:p>
        <a:r>
          <a:rPr lang="en-GB"/>
          <a:t>We should no longer suggest that Token Translation will be considered for WLCG.</a:t>
        </a:r>
      </a:p>
    </p188:txBody>
  </p188:cm>
</p188:cmLst>
</file>

<file path=ppt/comments/modernComment_15A_16C6B764.xml><?xml version="1.0" encoding="utf-8"?>
<p188:cmLst xmlns:a="http://schemas.openxmlformats.org/drawingml/2006/main" xmlns:r="http://schemas.openxmlformats.org/officeDocument/2006/relationships" xmlns:p188="http://schemas.microsoft.com/office/powerpoint/2018/8/main">
  <p188:cm id="{833735EB-4D4C-4631-BE02-88E56540B626}" authorId="{CD75AA3E-10D0-39B3-EB21-0F7CC3A1CF89}" status="resolved" created="2023-04-25T21:42:21.482" complete="100000">
    <pc:sldMkLst xmlns:pc="http://schemas.microsoft.com/office/powerpoint/2013/main/command">
      <pc:docMk/>
      <pc:sldMk cId="382121828" sldId="346"/>
    </pc:sldMkLst>
    <p188:txBody>
      <a:bodyPr/>
      <a:lstStyle/>
      <a:p>
        <a:r>
          <a:rPr lang="en-GB"/>
          <a:t>researchers have --&gt; LHC experiment members can have</a:t>
        </a:r>
      </a:p>
    </p188:txBody>
  </p188:cm>
</p188:cmLst>
</file>

<file path=ppt/comments/modernComment_15B_E457683F.xml><?xml version="1.0" encoding="utf-8"?>
<p188:cmLst xmlns:a="http://schemas.openxmlformats.org/drawingml/2006/main" xmlns:r="http://schemas.openxmlformats.org/officeDocument/2006/relationships" xmlns:p188="http://schemas.microsoft.com/office/powerpoint/2018/8/main">
  <p188:cm id="{668193AE-B75C-46A0-BAC0-3DAB114AA171}" authorId="{338A5A76-4DD8-7B16-ABA6-974034842B3E}" status="resolved" created="2023-04-12T19:04:58.401" complete="100000">
    <pc:sldMkLst xmlns:pc="http://schemas.microsoft.com/office/powerpoint/2013/main/command">
      <pc:docMk/>
      <pc:sldMk cId="3830933567" sldId="347"/>
    </pc:sldMkLst>
    <p188:replyLst>
      <p188:reply id="{8D9D2B31-F292-9840-9802-0618CE672AA1}" authorId="{C7E37843-9140-9635-C671-BBD25BEC2F77}" created="2023-04-25T14:21:55.970">
        <p188:txBody>
          <a:bodyPr/>
          <a:lstStyle/>
          <a:p>
            <a:r>
              <a:rPr lang="en-GB"/>
              <a:t>Updated text to make the point of what I was saying more clearer, and adjusted arrow.
Did add proxies comment however.</a:t>
            </a:r>
          </a:p>
        </p188:txBody>
      </p188:reply>
      <p188:reply id="{5F59EDF4-A667-4C53-B8A5-10AD7FF2EE90}" authorId="{CD75AA3E-10D0-39B3-EB21-0F7CC3A1CF89}" created="2023-04-25T21:43:51.238">
        <p188:txBody>
          <a:bodyPr/>
          <a:lstStyle/>
          <a:p>
            <a:r>
              <a:rPr lang="en-GB"/>
              <a:t>can used --&gt; can be used</a:t>
            </a:r>
          </a:p>
        </p188:txBody>
      </p188:reply>
      <p188:reply id="{1001CC8C-B87F-4799-8D9A-D15726739CE2}" authorId="{B13DD160-C006-F67A-942B-B7AB5EFCC913}" created="2023-04-28T11:51:28.299">
        <p188:txBody>
          <a:bodyPr/>
          <a:lstStyle/>
          <a:p>
            <a:r>
              <a:rPr lang="en-GB"/>
              <a:t>Resolved.</a:t>
            </a:r>
          </a:p>
        </p188:txBody>
      </p188:reply>
    </p188:replyLst>
    <p188:txBody>
      <a:bodyPr/>
      <a:lstStyle/>
      <a:p>
        <a:r>
          <a:rPr lang="en-GB"/>
          <a:t>I find "outbound communication" misleading, as it suggests IAM is doing that by itself. Better write something like: VOMS proxies can still be used for as long as they remain needed.</a:t>
        </a:r>
      </a:p>
    </p188:txBody>
  </p188:cm>
  <p188:cm id="{2F2C4E39-D998-4165-83FE-1EC6A2969EED}" authorId="{479F18BF-223A-5AB0-2884-D2A19A958108}" created="2023-04-26T04:16:16.118">
    <ac:txMkLst xmlns:ac="http://schemas.microsoft.com/office/drawing/2013/main/command">
      <pc:docMk xmlns:pc="http://schemas.microsoft.com/office/powerpoint/2013/main/command"/>
      <pc:sldMk xmlns:pc="http://schemas.microsoft.com/office/powerpoint/2013/main/command" cId="3830933567" sldId="347"/>
      <ac:spMk id="2" creationId="{CDCFAABC-0C4F-98F0-5AC1-93204C6D8792}"/>
      <ac:txMk cp="45" len="99">
        <ac:context len="145" hash="669512979"/>
      </ac:txMk>
    </ac:txMkLst>
    <p188:txBody>
      <a:bodyPr/>
      <a:lstStyle/>
      <a:p>
        <a:r>
          <a:rPr lang="en-GB"/>
          <a:t>In _my view_ IAM proxycert interface (https://indigo-iam.github.io/v/v1.8.1/docs/reference/api/proxycert-api/) developed for RCAuth could be still used to store long lived proxy and retrieve short proxies ... currently we use MyProxy (built on top of Globus libraries) for this functionality.</a:t>
        </a:r>
      </a:p>
    </p188:txBody>
  </p188:cm>
  <p188:cm id="{DE06A71A-59DD-4C69-BBD2-EF8DDFC0595A}" authorId="{479F18BF-223A-5AB0-2884-D2A19A958108}" status="resolved" created="2023-04-26T04:16:52.182" complete="100000">
    <ac:txMkLst xmlns:ac="http://schemas.microsoft.com/office/drawing/2013/main/command">
      <pc:docMk xmlns:pc="http://schemas.microsoft.com/office/powerpoint/2013/main/command"/>
      <pc:sldMk xmlns:pc="http://schemas.microsoft.com/office/powerpoint/2013/main/command" cId="3830933567" sldId="347"/>
      <ac:spMk id="2" creationId="{CDCFAABC-0C4F-98F0-5AC1-93204C6D8792}"/>
      <ac:txMk cp="0" len="42">
        <ac:context len="145" hash="669512979"/>
      </ac:txMk>
    </ac:txMkLst>
    <p188:replyLst>
      <p188:reply id="{80C6F134-13EB-4B42-8A58-56A965D776C4}" authorId="{B13DD160-C006-F67A-942B-B7AB5EFCC913}" created="2023-04-28T11:51:19.283">
        <p188:txBody>
          <a:bodyPr/>
          <a:lstStyle/>
          <a:p>
            <a:r>
              <a:rPr lang="en-GB"/>
              <a:t>Resolved for clarity</a:t>
            </a:r>
          </a:p>
        </p188:txBody>
      </p188:reply>
    </p188:replyLst>
    <p188:txBody>
      <a:bodyPr/>
      <a:lstStyle/>
      <a:p>
        <a:r>
          <a:rPr lang="en-GB"/>
          <a:t>Is this endpoint the VOMS Admin compatibility layer? This was just discussed in the past (mostly used e.g. to generate legacy gridmap files) but never implemented...</a:t>
        </a:r>
      </a:p>
    </p188:txBody>
  </p188:cm>
  <p188:cm id="{0CD1643B-1368-4BA8-ADEE-4A7B6D4B8AE9}" authorId="{5F839107-7682-C037-7C18-5E4D85DBDE52}" created="2023-05-02T15:01:21.744">
    <ac:deMkLst xmlns:ac="http://schemas.microsoft.com/office/drawing/2013/main/command">
      <pc:docMk xmlns:pc="http://schemas.microsoft.com/office/powerpoint/2013/main/command"/>
      <pc:sldMk xmlns:pc="http://schemas.microsoft.com/office/powerpoint/2013/main/command" cId="3830933567" sldId="347"/>
      <ac:spMk id="2" creationId="{8A5A640C-6808-411E-8511-324D0D32F327}"/>
    </ac:deMkLst>
    <p188:txBody>
      <a:bodyPr/>
      <a:lstStyle/>
      <a:p>
        <a:r>
          <a:rPr lang="en-GB"/>
          <a:t>Maarten: added JWT profile link</a:t>
        </a:r>
      </a:p>
    </p188:txBody>
  </p188:cm>
</p188:cmLst>
</file>

<file path=ppt/comments/modernComment_15C_521B1259.xml><?xml version="1.0" encoding="utf-8"?>
<p188:cmLst xmlns:a="http://schemas.openxmlformats.org/drawingml/2006/main" xmlns:r="http://schemas.openxmlformats.org/officeDocument/2006/relationships" xmlns:p188="http://schemas.microsoft.com/office/powerpoint/2018/8/main">
  <p188:cm id="{281411AC-A1F1-40C8-9427-AF01E6653F7C}" authorId="{338A5A76-4DD8-7B16-ABA6-974034842B3E}" status="resolved" created="2023-04-12T19:07:01.952" complete="100000">
    <pc:sldMkLst xmlns:pc="http://schemas.microsoft.com/office/powerpoint/2013/main/command">
      <pc:docMk/>
      <pc:sldMk cId="1377505881" sldId="348"/>
    </pc:sldMkLst>
    <p188:replyLst>
      <p188:reply id="{D7D75F32-0471-4D8D-8431-4A956628CC14}" authorId="{CD75AA3E-10D0-39B3-EB21-0F7CC3A1CF89}" created="2023-04-25T21:45:19.604">
        <p188:txBody>
          <a:bodyPr/>
          <a:lstStyle/>
          <a:p>
            <a:r>
              <a:rPr lang="en-GB"/>
              <a:t>May 2022</a:t>
            </a:r>
          </a:p>
        </p188:txBody>
      </p188:reply>
    </p188:replyLst>
    <p188:txBody>
      <a:bodyPr/>
      <a:lstStyle/>
      <a:p>
        <a:r>
          <a:rPr lang="en-GB"/>
          <a:t>to be updated</a:t>
        </a:r>
      </a:p>
    </p188:txBody>
  </p188:cm>
  <p188:cm id="{3E15A61A-FF05-42F2-8CFC-9AFDFE69AB7B}" authorId="{479F18BF-223A-5AB0-2884-D2A19A958108}" status="resolved" created="2023-04-26T04:41:21.849" complete="100000">
    <ac:txMkLst xmlns:ac="http://schemas.microsoft.com/office/drawing/2013/main/command">
      <pc:docMk xmlns:pc="http://schemas.microsoft.com/office/powerpoint/2013/main/command"/>
      <pc:sldMk xmlns:pc="http://schemas.microsoft.com/office/powerpoint/2013/main/command" cId="1377505881" sldId="348"/>
      <ac:spMk id="2" creationId="{F1F44BBE-94F0-0E43-A2EC-74885E279A97}"/>
      <ac:txMk cp="269" len="5">
        <ac:context len="793" hash="3521182871"/>
      </ac:txMk>
    </ac:txMkLst>
    <p188:pos x="2342444" y="2483555"/>
    <p188:replyLst>
      <p188:reply id="{118FCC35-EB05-4F6F-9C35-24943A81A1BD}" authorId="{B13DD160-C006-F67A-942B-B7AB5EFCC913}" created="2023-04-28T11:50:18.982">
        <p188:txBody>
          <a:bodyPr/>
          <a:lstStyle/>
          <a:p>
            <a:r>
              <a:rPr lang="en-GB"/>
              <a:t>Updated</a:t>
            </a:r>
          </a:p>
        </p188:txBody>
      </p188:reply>
    </p188:replyLst>
    <p188:txBody>
      <a:bodyPr/>
      <a:lstStyle/>
      <a:p>
        <a:r>
          <a:rPr lang="en-GB"/>
          <a:t>ATLAS already use HTCondor 10 on job submission side =&gt; tokens are the only available option to talk with HTCondor-CEs (OK, we still rely on X.509 for ARC-CEs)</a:t>
        </a:r>
      </a:p>
    </p188:txBody>
  </p188:cm>
  <p188:cm id="{F5EC0A1B-C7E9-4D34-8A5E-8ABBEA2474C1}" authorId="{479F18BF-223A-5AB0-2884-D2A19A958108}" status="resolved" created="2023-04-26T04:43:29.311" complete="100000">
    <ac:txMkLst xmlns:ac="http://schemas.microsoft.com/office/drawing/2013/main/command">
      <pc:docMk xmlns:pc="http://schemas.microsoft.com/office/powerpoint/2013/main/command"/>
      <pc:sldMk xmlns:pc="http://schemas.microsoft.com/office/powerpoint/2013/main/command" cId="1377505881" sldId="348"/>
      <ac:spMk id="2" creationId="{F1F44BBE-94F0-0E43-A2EC-74885E279A97}"/>
      <ac:txMk cp="171" len="4">
        <ac:context len="793" hash="3521182871"/>
      </ac:txMk>
    </ac:txMkLst>
    <p188:pos x="5841999" y="1834444"/>
    <p188:txBody>
      <a:bodyPr/>
      <a:lstStyle/>
      <a:p>
        <a:r>
          <a:rPr lang="en-GB"/>
          <a:t>IAM VOMS _is_ used in production for more than a year by ATLAS and CMS.</a:t>
        </a:r>
      </a:p>
    </p188:txBody>
  </p188:cm>
  <p188:cm id="{F7DDC7FE-F8B0-4276-850B-63DF547E9447}" authorId="{547A98A5-1779-9896-E9FD-8058BF249195}" created="2023-04-28T16:41:16.433">
    <pc:sldMkLst xmlns:pc="http://schemas.microsoft.com/office/powerpoint/2013/main/command">
      <pc:docMk/>
      <pc:sldMk cId="1377505881" sldId="348"/>
    </pc:sldMkLst>
    <p188:replyLst>
      <p188:reply id="{B68171F9-5C4E-40B9-AB8A-71E9DE3A1C83}" authorId="{A3F1B02E-AFF6-24C7-B860-EB4141441AFD}" created="2023-04-28T20:15:25.238">
        <p188:txBody>
          <a:bodyPr/>
          <a:lstStyle/>
          <a:p>
            <a:r>
              <a:rPr lang="en-GB"/>
              <a:t>Also Vault...</a:t>
            </a:r>
          </a:p>
        </p188:txBody>
      </p188:reply>
      <p188:reply id="{457B07E8-BE6E-4ABC-B47A-A51A19B53CE8}" authorId="{B160DAED-E88A-3BD7-007C-B7F5D76923A0}" created="2023-04-29T15:30:29.849">
        <p188:txBody>
          <a:bodyPr/>
          <a:lstStyle/>
          <a:p>
            <a:r>
              <a:rPr lang="en-GB"/>
              <a:t>modified the DUNE / Fermilab items a bit more...</a:t>
            </a:r>
          </a:p>
        </p188:txBody>
      </p188:reply>
    </p188:replyLst>
    <p188:txBody>
      <a:bodyPr/>
      <a:lstStyle/>
      <a:p>
        <a:r>
          <a:rPr lang="en-GB"/>
          <a:t>Maarten: changed the title, italicized "htgettoken" plus minor adjustments</a:t>
        </a:r>
      </a:p>
    </p188:txBody>
  </p188:cm>
</p188:cmLst>
</file>

<file path=ppt/comments/modernComment_15E_F48C6582.xml><?xml version="1.0" encoding="utf-8"?>
<p188:cmLst xmlns:a="http://schemas.openxmlformats.org/drawingml/2006/main" xmlns:r="http://schemas.openxmlformats.org/officeDocument/2006/relationships" xmlns:p188="http://schemas.microsoft.com/office/powerpoint/2018/8/main">
  <p188:cm id="{B3759D6C-D085-416D-8F2F-2BB57B045B41}" authorId="{338A5A76-4DD8-7B16-ABA6-974034842B3E}" status="resolved" created="2023-04-12T19:09:54.614" complete="100000">
    <pc:sldMkLst xmlns:pc="http://schemas.microsoft.com/office/powerpoint/2013/main/command">
      <pc:docMk/>
      <pc:sldMk cId="4102841730" sldId="350"/>
    </pc:sldMkLst>
    <p188:replyLst>
      <p188:reply id="{F6CAFFAE-0379-4E8C-8840-74169D928835}" authorId="{CD75AA3E-10D0-39B3-EB21-0F7CC3A1CF89}" created="2023-04-25T21:50:07.482">
        <p188:txBody>
          <a:bodyPr/>
          <a:lstStyle/>
          <a:p>
            <a:r>
              <a:rPr lang="en-GB"/>
              <a:t>M.4: postponed, WIP</a:t>
            </a:r>
          </a:p>
        </p188:txBody>
      </p188:reply>
      <p188:reply id="{679AD951-4113-4BAD-A28C-8C09BFA3531D}" authorId="{CD75AA3E-10D0-39B3-EB21-0F7CC3A1CF89}" created="2023-04-25T21:52:49.384">
        <p188:txBody>
          <a:bodyPr/>
          <a:lstStyle/>
          <a:p>
            <a:r>
              <a:rPr lang="en-GB"/>
              <a:t>M.6: several production storage services for CMS already pass the CMS token tests</a:t>
            </a:r>
          </a:p>
        </p188:txBody>
      </p188:reply>
      <p188:reply id="{C2D3932D-D158-403A-9AF1-F29A16D24DE6}" authorId="{B13DD160-C006-F67A-942B-B7AB5EFCC913}" created="2023-04-28T11:51:44.987">
        <p188:txBody>
          <a:bodyPr/>
          <a:lstStyle/>
          <a:p>
            <a:r>
              <a:rPr lang="en-GB"/>
              <a:t>Resolved</a:t>
            </a:r>
          </a:p>
        </p188:txBody>
      </p188:reply>
    </p188:replyLst>
    <p188:txBody>
      <a:bodyPr/>
      <a:lstStyle/>
      <a:p>
        <a:r>
          <a:rPr lang="en-GB"/>
          <a:t>to be updated</a:t>
        </a:r>
      </a:p>
    </p188:txBody>
  </p188:cm>
  <p188:cm id="{E995489A-F0B8-49F6-AD4D-6B987EC10709}" authorId="{A3F1B02E-AFF6-24C7-B860-EB4141441AFD}" created="2023-04-28T20:16:50.131">
    <ac:deMkLst xmlns:ac="http://schemas.microsoft.com/office/drawing/2013/main/command">
      <pc:docMk xmlns:pc="http://schemas.microsoft.com/office/powerpoint/2013/main/command"/>
      <pc:sldMk xmlns:pc="http://schemas.microsoft.com/office/powerpoint/2013/main/command" cId="4102841730" sldId="350"/>
      <ac:spMk id="7" creationId="{80B9477D-D66F-6846-55A3-9AE9AC81727C}"/>
    </ac:deMkLst>
    <p188:replyLst>
      <p188:reply id="{0A3E7DA8-2F73-4C89-A33B-00677DF9CF90}" authorId="{A3F1B02E-AFF6-24C7-B860-EB4141441AFD}" created="2023-04-28T20:20:37.592">
        <p188:txBody>
          <a:bodyPr/>
          <a:lstStyle/>
          <a:p>
            <a:r>
              <a:rPr lang="en-GB"/>
              <a:t>"to improve on VO use-cases and concerns" - OK?</a:t>
            </a:r>
          </a:p>
        </p188:txBody>
      </p188:reply>
      <p188:reply id="{2E2F8B14-657C-476D-BBAE-C45D9EEC7F99}" authorId="{A3F1B02E-AFF6-24C7-B860-EB4141441AFD}" created="2023-04-28T20:22:34.033">
        <p188:txBody>
          <a:bodyPr/>
          <a:lstStyle/>
          <a:p>
            <a:r>
              <a:rPr lang="en-GB"/>
              <a:t>removed my name from the bottom line</a:t>
            </a:r>
          </a:p>
        </p188:txBody>
      </p188:reply>
      <p188:reply id="{DD4A2178-2B47-4AE2-97BF-52AE71E87926}" authorId="{A3F1B02E-AFF6-24C7-B860-EB4141441AFD}" created="2023-04-28T20:24:12.614">
        <p188:txBody>
          <a:bodyPr/>
          <a:lstStyle/>
          <a:p>
            <a:r>
              <a:rPr lang="en-GB"/>
              <a:t>postponed to May: we hopefully will see a further postponement agreed during or after a meeting with the HTCondor team on May 5 --&gt; I will let you know...</a:t>
            </a:r>
          </a:p>
        </p188:txBody>
      </p188:reply>
      <p188:reply id="{2F731597-93E0-4984-B3F7-98D2B94D0B17}" authorId="{A3F1B02E-AFF6-24C7-B860-EB4141441AFD}" created="2023-04-28T20:27:33.402">
        <p188:txBody>
          <a:bodyPr/>
          <a:lstStyle/>
          <a:p>
            <a:r>
              <a:rPr lang="en-GB"/>
              <a:t>M.6: bullets reworded</a:t>
            </a:r>
          </a:p>
        </p188:txBody>
      </p188:reply>
      <p188:reply id="{071A5548-914E-4B2B-A30D-4F665A68FAAD}" authorId="{A3F1B02E-AFF6-24C7-B860-EB4141441AFD}" created="2023-04-28T20:30:12.704">
        <p188:txBody>
          <a:bodyPr/>
          <a:lstStyle/>
          <a:p>
            <a:r>
              <a:rPr lang="en-GB"/>
              <a:t>link at the bottom now points to the GDB slot</a:t>
            </a:r>
          </a:p>
        </p188:txBody>
      </p188:reply>
    </p188:replyLst>
    <p188:txBody>
      <a:bodyPr/>
      <a:lstStyle/>
      <a:p>
        <a:r>
          <a:rPr lang="en-GB"/>
          <a:t>Maarten: changed "May" to "summer", having received an update from Belle II...</a:t>
        </a:r>
      </a:p>
    </p188:txBody>
  </p188:cm>
</p188:cmLst>
</file>

<file path=ppt/comments/modernComment_161_9DB110F6.xml><?xml version="1.0" encoding="utf-8"?>
<p188:cmLst xmlns:a="http://schemas.openxmlformats.org/drawingml/2006/main" xmlns:r="http://schemas.openxmlformats.org/officeDocument/2006/relationships" xmlns:p188="http://schemas.microsoft.com/office/powerpoint/2018/8/main">
  <p188:cm id="{D1380D08-8BD9-48EC-8A21-253B7882B39F}" authorId="{CD75AA3E-10D0-39B3-EB21-0F7CC3A1CF89}" status="resolved" created="2023-04-25T21:54:22.859" complete="100000">
    <pc:sldMkLst xmlns:pc="http://schemas.microsoft.com/office/powerpoint/2013/main/command">
      <pc:docMk/>
      <pc:sldMk cId="2645627126" sldId="353"/>
    </pc:sldMkLst>
    <p188:replyLst>
      <p188:reply id="{19BA54C8-7AC6-4A1E-9D62-FC584F0DC1AD}" authorId="{B13DD160-C006-F67A-942B-B7AB5EFCC913}" created="2023-04-28T11:51:54.879">
        <p188:txBody>
          <a:bodyPr/>
          <a:lstStyle/>
          <a:p>
            <a:r>
              <a:rPr lang="en-GB"/>
              <a:t>Updated</a:t>
            </a:r>
          </a:p>
        </p188:txBody>
      </p188:reply>
    </p188:replyLst>
    <p188:txBody>
      <a:bodyPr/>
      <a:lstStyle/>
      <a:p>
        <a:r>
          <a:rPr lang="en-GB"/>
          <a:t>M.7: WIP</a:t>
        </a:r>
      </a:p>
    </p188:txBody>
  </p188:cm>
  <p188:cm id="{9FDA00A0-18E0-4018-A9CF-5EB98AB19753}" authorId="{A3F1B02E-AFF6-24C7-B860-EB4141441AFD}" created="2023-04-28T20:42:19.977">
    <ac:deMkLst xmlns:ac="http://schemas.microsoft.com/office/drawing/2013/main/command">
      <pc:docMk xmlns:pc="http://schemas.microsoft.com/office/powerpoint/2013/main/command"/>
      <pc:sldMk xmlns:pc="http://schemas.microsoft.com/office/powerpoint/2013/main/command" cId="2645627126" sldId="353"/>
      <ac:spMk id="7" creationId="{80B9477D-D66F-6846-55A3-9AE9AC81727C}"/>
    </ac:deMkLst>
    <p188:txBody>
      <a:bodyPr/>
      <a:lstStyle/>
      <a:p>
        <a:r>
          <a:rPr lang="en-GB"/>
          <a:t>Maarten: added a bullet to M.9 - OK?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9B7A6-9A2D-8040-9EA8-4E13C9784E91}" type="datetimeFigureOut">
              <a:rPr lang="en-CH" smtClean="0"/>
              <a:t>5/3/23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2499F-A201-2341-888C-EFEE82F0C7DA}" type="slidenum">
              <a:rPr lang="en-CH" smtClean="0"/>
              <a:t>‹#›</a:t>
            </a:fld>
            <a:endParaRPr lang="en-CH"/>
          </a:p>
        </p:txBody>
      </p:sp>
    </p:spTree>
    <p:extLst>
      <p:ext uri="{BB962C8B-B14F-4D97-AF65-F5344CB8AC3E}">
        <p14:creationId xmlns:p14="http://schemas.microsoft.com/office/powerpoint/2010/main" val="298648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22499F-A201-2341-888C-EFEE82F0C7DA}" type="slidenum">
              <a:rPr lang="en-CH" smtClean="0"/>
              <a:t>4</a:t>
            </a:fld>
            <a:endParaRPr lang="en-CH"/>
          </a:p>
        </p:txBody>
      </p:sp>
    </p:spTree>
    <p:extLst>
      <p:ext uri="{BB962C8B-B14F-4D97-AF65-F5344CB8AC3E}">
        <p14:creationId xmlns:p14="http://schemas.microsoft.com/office/powerpoint/2010/main" val="157014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22499F-A201-2341-888C-EFEE82F0C7DA}" type="slidenum">
              <a:rPr lang="en-CH" smtClean="0"/>
              <a:t>11</a:t>
            </a:fld>
            <a:endParaRPr lang="en-CH"/>
          </a:p>
        </p:txBody>
      </p:sp>
    </p:spTree>
    <p:extLst>
      <p:ext uri="{BB962C8B-B14F-4D97-AF65-F5344CB8AC3E}">
        <p14:creationId xmlns:p14="http://schemas.microsoft.com/office/powerpoint/2010/main" val="111189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22499F-A201-2341-888C-EFEE82F0C7DA}" type="slidenum">
              <a:rPr lang="en-CH" smtClean="0"/>
              <a:t>12</a:t>
            </a:fld>
            <a:endParaRPr lang="en-CH"/>
          </a:p>
        </p:txBody>
      </p:sp>
    </p:spTree>
    <p:extLst>
      <p:ext uri="{BB962C8B-B14F-4D97-AF65-F5344CB8AC3E}">
        <p14:creationId xmlns:p14="http://schemas.microsoft.com/office/powerpoint/2010/main" val="31828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22499F-A201-2341-888C-EFEE82F0C7DA}" type="slidenum">
              <a:rPr lang="en-CH" smtClean="0"/>
              <a:t>13</a:t>
            </a:fld>
            <a:endParaRPr lang="en-CH"/>
          </a:p>
        </p:txBody>
      </p:sp>
    </p:spTree>
    <p:extLst>
      <p:ext uri="{BB962C8B-B14F-4D97-AF65-F5344CB8AC3E}">
        <p14:creationId xmlns:p14="http://schemas.microsoft.com/office/powerpoint/2010/main" val="179426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22499F-A201-2341-888C-EFEE82F0C7DA}" type="slidenum">
              <a:rPr lang="en-CH" smtClean="0"/>
              <a:t>14</a:t>
            </a:fld>
            <a:endParaRPr lang="en-CH"/>
          </a:p>
        </p:txBody>
      </p:sp>
    </p:spTree>
    <p:extLst>
      <p:ext uri="{BB962C8B-B14F-4D97-AF65-F5344CB8AC3E}">
        <p14:creationId xmlns:p14="http://schemas.microsoft.com/office/powerpoint/2010/main" val="15041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DA71-2150-9743-9233-0C77D6A69C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6686BAF4-90ED-6B47-B053-F7D7FAB884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189B2603-1673-A84B-8648-37F536081520}"/>
              </a:ext>
            </a:extLst>
          </p:cNvPr>
          <p:cNvSpPr>
            <a:spLocks noGrp="1"/>
          </p:cNvSpPr>
          <p:nvPr>
            <p:ph type="dt" sz="half" idx="10"/>
          </p:nvPr>
        </p:nvSpPr>
        <p:spPr/>
        <p:txBody>
          <a:bodyPr/>
          <a:lstStyle/>
          <a:p>
            <a:fld id="{D648AA66-8888-3F41-8E5C-4D1A790C22A9}" type="datetime1">
              <a:rPr lang="de-CH" smtClean="0"/>
              <a:t>03.05.23</a:t>
            </a:fld>
            <a:endParaRPr lang="en-CH"/>
          </a:p>
        </p:txBody>
      </p:sp>
      <p:sp>
        <p:nvSpPr>
          <p:cNvPr id="5" name="Footer Placeholder 4">
            <a:extLst>
              <a:ext uri="{FF2B5EF4-FFF2-40B4-BE49-F238E27FC236}">
                <a16:creationId xmlns:a16="http://schemas.microsoft.com/office/drawing/2014/main" id="{F46FB792-05DF-A84A-8A58-697C2003C5B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E27F7D3-31DB-BB4F-8B15-8C8523555829}"/>
              </a:ext>
            </a:extLst>
          </p:cNvPr>
          <p:cNvSpPr>
            <a:spLocks noGrp="1"/>
          </p:cNvSpPr>
          <p:nvPr>
            <p:ph type="sldNum" sz="quarter" idx="12"/>
          </p:nvPr>
        </p:nvSpPr>
        <p:spPr/>
        <p:txBody>
          <a:bodyPr/>
          <a:lstStyle/>
          <a:p>
            <a:fld id="{12F0E188-2DB2-0D47-B360-D4F94D265CBA}" type="slidenum">
              <a:rPr lang="en-CH" smtClean="0"/>
              <a:t>‹#›</a:t>
            </a:fld>
            <a:endParaRPr lang="en-CH"/>
          </a:p>
        </p:txBody>
      </p:sp>
    </p:spTree>
    <p:extLst>
      <p:ext uri="{BB962C8B-B14F-4D97-AF65-F5344CB8AC3E}">
        <p14:creationId xmlns:p14="http://schemas.microsoft.com/office/powerpoint/2010/main" val="210194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B00065-13D1-4E41-B26D-0E4DC402C9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15998"/>
            <a:ext cx="12192000" cy="542002"/>
          </a:xfrm>
          <a:prstGeom prst="rect">
            <a:avLst/>
          </a:prstGeom>
        </p:spPr>
      </p:pic>
      <p:sp>
        <p:nvSpPr>
          <p:cNvPr id="3" name="Content Placeholder 2">
            <a:extLst>
              <a:ext uri="{FF2B5EF4-FFF2-40B4-BE49-F238E27FC236}">
                <a16:creationId xmlns:a16="http://schemas.microsoft.com/office/drawing/2014/main" id="{8A12E951-2EF2-7642-AC60-9008D5B636EB}"/>
              </a:ext>
            </a:extLst>
          </p:cNvPr>
          <p:cNvSpPr>
            <a:spLocks noGrp="1"/>
          </p:cNvSpPr>
          <p:nvPr>
            <p:ph idx="1"/>
          </p:nvPr>
        </p:nvSpPr>
        <p:spPr>
          <a:xfrm>
            <a:off x="838200" y="809297"/>
            <a:ext cx="10515600" cy="5367666"/>
          </a:xfrm>
        </p:spPr>
        <p:txBody>
          <a:bodyPr/>
          <a:lstStyle>
            <a:lvl1pPr marL="457200" indent="-457200">
              <a:buClr>
                <a:srgbClr val="0432FF"/>
              </a:buClr>
              <a:buFont typeface="Wingdings" pitchFamily="2" charset="2"/>
              <a:buChar char="§"/>
              <a:defRPr baseline="0">
                <a:latin typeface="Arial" panose="020B0604020202020204" pitchFamily="34" charset="0"/>
              </a:defRPr>
            </a:lvl1pPr>
            <a:lvl2pPr>
              <a:buClr>
                <a:schemeClr val="tx1"/>
              </a:buClr>
              <a:defRPr>
                <a:solidFill>
                  <a:srgbClr val="0432FF"/>
                </a:solidFill>
                <a:latin typeface="Arial" panose="020B0604020202020204" pitchFamily="34" charset="0"/>
                <a:cs typeface="Arial" panose="020B0604020202020204" pitchFamily="34" charset="0"/>
              </a:defRPr>
            </a:lvl2pPr>
            <a:lvl3pPr marL="1143000" indent="-228600">
              <a:buClr>
                <a:srgbClr val="0432FF"/>
              </a:buClr>
              <a:buFont typeface="Wingdings" pitchFamily="2" charset="2"/>
              <a:buChar char="§"/>
              <a:defRPr>
                <a:latin typeface="Arial" panose="020B0604020202020204" pitchFamily="34" charset="0"/>
                <a:cs typeface="Arial" panose="020B0604020202020204" pitchFamily="34" charset="0"/>
              </a:defRPr>
            </a:lvl3pPr>
            <a:lvl4pPr>
              <a:buClr>
                <a:schemeClr val="tx1"/>
              </a:buClr>
              <a:defRPr>
                <a:solidFill>
                  <a:srgbClr val="0432FF"/>
                </a:solidFill>
                <a:latin typeface="Arial" panose="020B0604020202020204" pitchFamily="34" charset="0"/>
                <a:cs typeface="Arial" panose="020B0604020202020204" pitchFamily="34" charset="0"/>
              </a:defRPr>
            </a:lvl4pPr>
            <a:lvl5pPr marL="2057400" indent="-228600">
              <a:buClr>
                <a:srgbClr val="0432FF"/>
              </a:buClr>
              <a:buFont typeface="Wingdings" pitchFamily="2" charset="2"/>
              <a:buChar cha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11" name="Title 10">
            <a:extLst>
              <a:ext uri="{FF2B5EF4-FFF2-40B4-BE49-F238E27FC236}">
                <a16:creationId xmlns:a16="http://schemas.microsoft.com/office/drawing/2014/main" id="{BD0C15CC-CF03-0C44-9FEF-F0F669C37F3F}"/>
              </a:ext>
            </a:extLst>
          </p:cNvPr>
          <p:cNvSpPr>
            <a:spLocks noGrp="1"/>
          </p:cNvSpPr>
          <p:nvPr>
            <p:ph type="title"/>
          </p:nvPr>
        </p:nvSpPr>
        <p:spPr>
          <a:xfrm>
            <a:off x="838200" y="18284"/>
            <a:ext cx="10515600" cy="662753"/>
          </a:xfrm>
        </p:spPr>
        <p:txBody>
          <a:bodyPr/>
          <a:lstStyle>
            <a:lvl1pPr algn="ctr">
              <a:defRPr baseline="0">
                <a:solidFill>
                  <a:srgbClr val="7030A0"/>
                </a:solidFill>
                <a:latin typeface="Arial" panose="020B0604020202020204" pitchFamily="34" charset="0"/>
              </a:defRPr>
            </a:lvl1pPr>
          </a:lstStyle>
          <a:p>
            <a:r>
              <a:rPr lang="en-GB" dirty="0"/>
              <a:t>Click to edit Master title style</a:t>
            </a:r>
            <a:endParaRPr lang="en-CH" dirty="0"/>
          </a:p>
        </p:txBody>
      </p:sp>
      <p:sp>
        <p:nvSpPr>
          <p:cNvPr id="12" name="Slide Number Placeholder 5">
            <a:extLst>
              <a:ext uri="{FF2B5EF4-FFF2-40B4-BE49-F238E27FC236}">
                <a16:creationId xmlns:a16="http://schemas.microsoft.com/office/drawing/2014/main" id="{105C558E-35D9-1E45-B682-C1C55FCA2A55}"/>
              </a:ext>
            </a:extLst>
          </p:cNvPr>
          <p:cNvSpPr>
            <a:spLocks noGrp="1"/>
          </p:cNvSpPr>
          <p:nvPr>
            <p:ph type="sldNum" sz="quarter" idx="4"/>
          </p:nvPr>
        </p:nvSpPr>
        <p:spPr>
          <a:xfrm>
            <a:off x="11256562" y="6398390"/>
            <a:ext cx="6332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0E188-2DB2-0D47-B360-D4F94D265CBA}" type="slidenum">
              <a:rPr lang="en-CH" smtClean="0"/>
              <a:t>‹#›</a:t>
            </a:fld>
            <a:endParaRPr lang="en-CH"/>
          </a:p>
        </p:txBody>
      </p:sp>
    </p:spTree>
    <p:extLst>
      <p:ext uri="{BB962C8B-B14F-4D97-AF65-F5344CB8AC3E}">
        <p14:creationId xmlns:p14="http://schemas.microsoft.com/office/powerpoint/2010/main" val="1758044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23EA99-8E0F-6146-B42C-8C530B7344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64A3C523-34CC-2846-8CDB-3B7344AC2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3662E6B6-A750-3346-A6E4-928D57E4A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19C0A-06DC-F348-AEEC-A9B44DFBCD14}" type="datetime1">
              <a:rPr lang="de-CH" smtClean="0"/>
              <a:t>03.05.23</a:t>
            </a:fld>
            <a:endParaRPr lang="en-CH"/>
          </a:p>
        </p:txBody>
      </p:sp>
      <p:sp>
        <p:nvSpPr>
          <p:cNvPr id="5" name="Footer Placeholder 4">
            <a:extLst>
              <a:ext uri="{FF2B5EF4-FFF2-40B4-BE49-F238E27FC236}">
                <a16:creationId xmlns:a16="http://schemas.microsoft.com/office/drawing/2014/main" id="{1829ED45-8B64-B64A-AE11-1AC5B0912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5BBECF48-D9F9-A942-B011-697D7D086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0E188-2DB2-0D47-B360-D4F94D265CBA}" type="slidenum">
              <a:rPr lang="en-CH" smtClean="0"/>
              <a:t>‹#›</a:t>
            </a:fld>
            <a:endParaRPr lang="en-CH"/>
          </a:p>
        </p:txBody>
      </p:sp>
    </p:spTree>
    <p:extLst>
      <p:ext uri="{BB962C8B-B14F-4D97-AF65-F5344CB8AC3E}">
        <p14:creationId xmlns:p14="http://schemas.microsoft.com/office/powerpoint/2010/main" val="51871954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0_C83F491D.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lcg.web.cern.ch/"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18/10/relationships/comments" Target="../comments/modernComment_104_69493EA9.xm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hyperlink" Target="https://indico.cern.ch/event/1225110/#7-wlcg-token-migration-update" TargetMode="External"/><Relationship Id="rId3" Type="http://schemas.microsoft.com/office/2018/10/relationships/comments" Target="../comments/modernComment_15E_F48C6582.xml"/><Relationship Id="rId7" Type="http://schemas.openxmlformats.org/officeDocument/2006/relationships/hyperlink" Target="https://htcondor.org/news/plan-to-replace-gct-in-htc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zenodo.org/record/7014668"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61_9DB110F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zenodo.org/record/7014668"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A_36B39DAD.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B_C7FC93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C_646A3D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aarc-community.org/architecture/" TargetMode="External"/><Relationship Id="rId2" Type="http://schemas.microsoft.com/office/2018/10/relationships/comments" Target="../comments/modernComment_159_C113E05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5A_16C6B76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5B_E457683F.xml"/><Relationship Id="rId1" Type="http://schemas.openxmlformats.org/officeDocument/2006/relationships/slideLayout" Target="../slideLayouts/slideLayout2.xml"/><Relationship Id="rId6" Type="http://schemas.openxmlformats.org/officeDocument/2006/relationships/hyperlink" Target="https://zenodo.org/record/3460258" TargetMode="External"/><Relationship Id="rId5" Type="http://schemas.openxmlformats.org/officeDocument/2006/relationships/image" Target="../media/image10.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5C_521B12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microsoft.com/office/2018/10/relationships/comments" Target="../comments/modernComment_10F_E6FB875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DAAC1D-F804-55E0-3D29-200C18FC2D67}"/>
              </a:ext>
            </a:extLst>
          </p:cNvPr>
          <p:cNvGrpSpPr/>
          <p:nvPr/>
        </p:nvGrpSpPr>
        <p:grpSpPr>
          <a:xfrm>
            <a:off x="0" y="6315994"/>
            <a:ext cx="12192000" cy="542006"/>
            <a:chOff x="0" y="6315994"/>
            <a:chExt cx="12192000" cy="542006"/>
          </a:xfrm>
        </p:grpSpPr>
        <p:sp>
          <p:nvSpPr>
            <p:cNvPr id="2" name="Rectangle 1">
              <a:extLst>
                <a:ext uri="{FF2B5EF4-FFF2-40B4-BE49-F238E27FC236}">
                  <a16:creationId xmlns:a16="http://schemas.microsoft.com/office/drawing/2014/main" id="{A038AE52-4372-93E9-45E0-DC407E85B07C}"/>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5F117E96-77DA-8F4B-1CFE-2675DA76BA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8769C4E-4F1A-FC59-B407-5B115C308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77A1B30D-D857-8E4D-AC05-97DB57486CED}"/>
              </a:ext>
            </a:extLst>
          </p:cNvPr>
          <p:cNvSpPr>
            <a:spLocks noGrp="1"/>
          </p:cNvSpPr>
          <p:nvPr>
            <p:ph type="sldNum" sz="quarter" idx="12"/>
          </p:nvPr>
        </p:nvSpPr>
        <p:spPr>
          <a:xfrm>
            <a:off x="11340644" y="6398390"/>
            <a:ext cx="559676" cy="365125"/>
          </a:xfrm>
        </p:spPr>
        <p:txBody>
          <a:bodyPr/>
          <a:lstStyle/>
          <a:p>
            <a:fld id="{12F0E188-2DB2-0D47-B360-D4F94D265CBA}" type="slidenum">
              <a:rPr lang="en-CH" smtClean="0">
                <a:solidFill>
                  <a:schemeClr val="bg2"/>
                </a:solidFill>
              </a:rPr>
              <a:t>1</a:t>
            </a:fld>
            <a:endParaRPr lang="en-CH">
              <a:solidFill>
                <a:schemeClr val="bg2"/>
              </a:solidFill>
            </a:endParaRPr>
          </a:p>
        </p:txBody>
      </p:sp>
      <p:pic>
        <p:nvPicPr>
          <p:cNvPr id="5" name="Picture 4">
            <a:hlinkClick r:id="rId5"/>
            <a:extLst>
              <a:ext uri="{FF2B5EF4-FFF2-40B4-BE49-F238E27FC236}">
                <a16:creationId xmlns:a16="http://schemas.microsoft.com/office/drawing/2014/main" id="{10374B29-A641-6049-902A-45F4C5220C3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153775" y="0"/>
            <a:ext cx="1038225" cy="919461"/>
          </a:xfrm>
          <a:prstGeom prst="rect">
            <a:avLst/>
          </a:prstGeom>
        </p:spPr>
      </p:pic>
      <p:sp>
        <p:nvSpPr>
          <p:cNvPr id="6" name="Title 1">
            <a:extLst>
              <a:ext uri="{FF2B5EF4-FFF2-40B4-BE49-F238E27FC236}">
                <a16:creationId xmlns:a16="http://schemas.microsoft.com/office/drawing/2014/main" id="{CDE41CC7-EB04-3540-B4A4-8F7DABDB4E2F}"/>
              </a:ext>
            </a:extLst>
          </p:cNvPr>
          <p:cNvSpPr txBox="1">
            <a:spLocks/>
          </p:cNvSpPr>
          <p:nvPr/>
        </p:nvSpPr>
        <p:spPr>
          <a:xfrm>
            <a:off x="1982573" y="1180265"/>
            <a:ext cx="8226854" cy="49152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dirty="0">
              <a:solidFill>
                <a:srgbClr val="7030A0"/>
              </a:solidFill>
              <a:latin typeface="Arial" panose="020B0604020202020204" pitchFamily="34" charset="0"/>
              <a:cs typeface="Arial" panose="020B0604020202020204" pitchFamily="34" charset="0"/>
            </a:endParaRPr>
          </a:p>
          <a:p>
            <a:r>
              <a:rPr lang="en-US" sz="3600" dirty="0">
                <a:solidFill>
                  <a:srgbClr val="7030A0"/>
                </a:solidFill>
                <a:latin typeface="Arial" panose="020B0604020202020204" pitchFamily="34" charset="0"/>
                <a:cs typeface="Arial" panose="020B0604020202020204" pitchFamily="34" charset="0"/>
              </a:rPr>
              <a:t>WLCG Transition from X.509 to Tokens:</a:t>
            </a:r>
          </a:p>
          <a:p>
            <a:r>
              <a:rPr lang="en-US" sz="3600" dirty="0">
                <a:solidFill>
                  <a:srgbClr val="7030A0"/>
                </a:solidFill>
                <a:latin typeface="Arial" panose="020B0604020202020204" pitchFamily="34" charset="0"/>
                <a:cs typeface="Arial" panose="020B0604020202020204" pitchFamily="34" charset="0"/>
              </a:rPr>
              <a:t>Status and Plans</a:t>
            </a:r>
            <a:br>
              <a:rPr lang="en-US" dirty="0">
                <a:solidFill>
                  <a:srgbClr val="7030A0"/>
                </a:solidFill>
                <a:latin typeface="Arial" panose="020B0604020202020204" pitchFamily="34" charset="0"/>
                <a:cs typeface="Arial" panose="020B0604020202020204" pitchFamily="34" charset="0"/>
              </a:rPr>
            </a:br>
            <a:endParaRPr lang="en-US" dirty="0">
              <a:solidFill>
                <a:srgbClr val="7030A0"/>
              </a:solidFill>
              <a:latin typeface="Arial" panose="020B0604020202020204" pitchFamily="34" charset="0"/>
              <a:cs typeface="Arial" panose="020B0604020202020204" pitchFamily="34" charset="0"/>
            </a:endParaRPr>
          </a:p>
          <a:p>
            <a:r>
              <a:rPr lang="en-US" sz="3500" dirty="0">
                <a:solidFill>
                  <a:srgbClr val="080808"/>
                </a:solidFill>
                <a:latin typeface="Arial" panose="020B0604020202020204" pitchFamily="34" charset="0"/>
                <a:cs typeface="Arial" panose="020B0604020202020204" pitchFamily="34" charset="0"/>
              </a:rPr>
              <a:t>CHEP 2023</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2200" dirty="0">
                <a:solidFill>
                  <a:srgbClr val="0432FF"/>
                </a:solidFill>
                <a:latin typeface="Arial" panose="020B0604020202020204" pitchFamily="34" charset="0"/>
                <a:cs typeface="Arial" panose="020B0604020202020204" pitchFamily="34" charset="0"/>
              </a:rPr>
              <a:t>Tom </a:t>
            </a:r>
            <a:r>
              <a:rPr lang="en-US" sz="2200" dirty="0" err="1">
                <a:solidFill>
                  <a:srgbClr val="0432FF"/>
                </a:solidFill>
                <a:latin typeface="Arial" panose="020B0604020202020204" pitchFamily="34" charset="0"/>
                <a:cs typeface="Arial" panose="020B0604020202020204" pitchFamily="34" charset="0"/>
              </a:rPr>
              <a:t>Dack</a:t>
            </a:r>
            <a:endParaRPr lang="en-US" sz="2200" dirty="0">
              <a:solidFill>
                <a:srgbClr val="0432FF"/>
              </a:solidFill>
              <a:latin typeface="Arial" panose="020B0604020202020204" pitchFamily="34" charset="0"/>
              <a:cs typeface="Arial" panose="020B0604020202020204" pitchFamily="34" charset="0"/>
            </a:endParaRPr>
          </a:p>
          <a:p>
            <a:r>
              <a:rPr lang="en-US" sz="1800" i="1" dirty="0">
                <a:solidFill>
                  <a:srgbClr val="0432FF"/>
                </a:solidFill>
                <a:latin typeface="Arial" panose="020B0604020202020204" pitchFamily="34" charset="0"/>
                <a:cs typeface="Arial" panose="020B0604020202020204" pitchFamily="34" charset="0"/>
              </a:rPr>
              <a:t>STFC, UKRI</a:t>
            </a:r>
          </a:p>
          <a:p>
            <a:endParaRPr lang="en-US" sz="2200" dirty="0">
              <a:solidFill>
                <a:srgbClr val="0432FF"/>
              </a:solidFill>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On behalf of the</a:t>
            </a:r>
          </a:p>
          <a:p>
            <a:endParaRPr lang="en-US" sz="1800" i="1" dirty="0">
              <a:latin typeface="Arial" panose="020B0604020202020204" pitchFamily="34" charset="0"/>
              <a:cs typeface="Arial" panose="020B0604020202020204" pitchFamily="34" charset="0"/>
            </a:endParaRPr>
          </a:p>
          <a:p>
            <a:r>
              <a:rPr lang="en-US" sz="2400" dirty="0">
                <a:solidFill>
                  <a:srgbClr val="0432FF"/>
                </a:solidFill>
                <a:latin typeface="Arial" panose="020B0604020202020204" pitchFamily="34" charset="0"/>
                <a:cs typeface="Arial" panose="020B0604020202020204" pitchFamily="34" charset="0"/>
              </a:rPr>
              <a:t>WLCG </a:t>
            </a:r>
            <a:r>
              <a:rPr lang="en-US" sz="2400" dirty="0" err="1">
                <a:solidFill>
                  <a:srgbClr val="0432FF"/>
                </a:solidFill>
                <a:latin typeface="Arial" panose="020B0604020202020204" pitchFamily="34" charset="0"/>
                <a:cs typeface="Arial" panose="020B0604020202020204" pitchFamily="34" charset="0"/>
              </a:rPr>
              <a:t>Authorisation</a:t>
            </a:r>
            <a:r>
              <a:rPr lang="en-US" sz="2400" dirty="0">
                <a:solidFill>
                  <a:srgbClr val="0432FF"/>
                </a:solidFill>
                <a:latin typeface="Arial" panose="020B0604020202020204" pitchFamily="34" charset="0"/>
                <a:cs typeface="Arial" panose="020B0604020202020204" pitchFamily="34" charset="0"/>
              </a:rPr>
              <a:t> Working Group</a:t>
            </a:r>
            <a:br>
              <a:rPr lang="en-US" sz="2400" dirty="0">
                <a:solidFill>
                  <a:srgbClr val="0055A0"/>
                </a:solidFill>
                <a:latin typeface="Arial" panose="020B0604020202020204" pitchFamily="34" charset="0"/>
                <a:cs typeface="Arial" panose="020B0604020202020204" pitchFamily="34" charset="0"/>
              </a:rPr>
            </a:br>
            <a:endParaRPr lang="en-US" sz="2400" dirty="0">
              <a:solidFill>
                <a:srgbClr val="0808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590685"/>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FCA378-D0EB-136B-BA0D-B9E76AE17E4B}"/>
              </a:ext>
            </a:extLst>
          </p:cNvPr>
          <p:cNvGrpSpPr/>
          <p:nvPr/>
        </p:nvGrpSpPr>
        <p:grpSpPr>
          <a:xfrm>
            <a:off x="0" y="6315994"/>
            <a:ext cx="12192000" cy="542006"/>
            <a:chOff x="0" y="6315994"/>
            <a:chExt cx="12192000" cy="542006"/>
          </a:xfrm>
        </p:grpSpPr>
        <p:sp>
          <p:nvSpPr>
            <p:cNvPr id="6" name="Rectangle 5">
              <a:extLst>
                <a:ext uri="{FF2B5EF4-FFF2-40B4-BE49-F238E27FC236}">
                  <a16:creationId xmlns:a16="http://schemas.microsoft.com/office/drawing/2014/main" id="{BAE9737C-3BE6-5B80-8854-A83D0835CC0B}"/>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a:extLst>
                <a:ext uri="{FF2B5EF4-FFF2-40B4-BE49-F238E27FC236}">
                  <a16:creationId xmlns:a16="http://schemas.microsoft.com/office/drawing/2014/main" id="{1A49E4CE-DE21-97D6-E69E-70A2FFDC0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3F7D586-10CB-78C7-8EDA-42217801F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08CB16AA-A8F2-1F63-EAC4-920FBDC0CE35}"/>
              </a:ext>
            </a:extLst>
          </p:cNvPr>
          <p:cNvSpPr>
            <a:spLocks noGrp="1"/>
          </p:cNvSpPr>
          <p:nvPr>
            <p:ph type="title"/>
          </p:nvPr>
        </p:nvSpPr>
        <p:spPr>
          <a:xfrm>
            <a:off x="838200" y="8609"/>
            <a:ext cx="10515600" cy="662753"/>
          </a:xfrm>
        </p:spPr>
        <p:txBody>
          <a:bodyPr>
            <a:normAutofit fontScale="90000"/>
          </a:bodyPr>
          <a:lstStyle/>
          <a:p>
            <a:r>
              <a:rPr lang="en" dirty="0">
                <a:latin typeface="Arial"/>
                <a:cs typeface="Arial"/>
              </a:rPr>
              <a:t>WLCG INDIGO IAM Deployments</a:t>
            </a:r>
            <a:endParaRPr lang="en-CH" dirty="0"/>
          </a:p>
        </p:txBody>
      </p:sp>
      <p:sp>
        <p:nvSpPr>
          <p:cNvPr id="4" name="Slide Number Placeholder 3">
            <a:extLst>
              <a:ext uri="{FF2B5EF4-FFF2-40B4-BE49-F238E27FC236}">
                <a16:creationId xmlns:a16="http://schemas.microsoft.com/office/drawing/2014/main" id="{B181E5E8-842C-44D2-F8FE-0F463AD4FCB1}"/>
              </a:ext>
            </a:extLst>
          </p:cNvPr>
          <p:cNvSpPr>
            <a:spLocks noGrp="1"/>
          </p:cNvSpPr>
          <p:nvPr>
            <p:ph type="sldNum" sz="quarter" idx="4"/>
          </p:nvPr>
        </p:nvSpPr>
        <p:spPr/>
        <p:txBody>
          <a:bodyPr/>
          <a:lstStyle/>
          <a:p>
            <a:fld id="{12F0E188-2DB2-0D47-B360-D4F94D265CBA}" type="slidenum">
              <a:rPr lang="en-CH" smtClean="0">
                <a:solidFill>
                  <a:schemeClr val="bg2"/>
                </a:solidFill>
              </a:rPr>
              <a:t>10</a:t>
            </a:fld>
            <a:endParaRPr lang="en-CH">
              <a:solidFill>
                <a:schemeClr val="bg2"/>
              </a:solidFill>
            </a:endParaRPr>
          </a:p>
        </p:txBody>
      </p:sp>
      <p:sp>
        <p:nvSpPr>
          <p:cNvPr id="22" name="Google Shape;218;p7">
            <a:extLst>
              <a:ext uri="{FF2B5EF4-FFF2-40B4-BE49-F238E27FC236}">
                <a16:creationId xmlns:a16="http://schemas.microsoft.com/office/drawing/2014/main" id="{A79AFD74-5933-D60E-9233-F8D72404E47D}"/>
              </a:ext>
            </a:extLst>
          </p:cNvPr>
          <p:cNvSpPr/>
          <p:nvPr/>
        </p:nvSpPr>
        <p:spPr>
          <a:xfrm>
            <a:off x="63055" y="5729577"/>
            <a:ext cx="9681200" cy="628400"/>
          </a:xfrm>
          <a:prstGeom prst="rect">
            <a:avLst/>
          </a:prstGeom>
          <a:noFill/>
          <a:ln>
            <a:noFill/>
          </a:ln>
        </p:spPr>
        <p:txBody>
          <a:bodyPr spcFirstLastPara="1" wrap="square" lIns="121900" tIns="60933" rIns="121900" bIns="60933" anchor="t" anchorCtr="0">
            <a:noAutofit/>
          </a:bodyPr>
          <a:lstStyle/>
          <a:p>
            <a:pPr>
              <a:buClr>
                <a:srgbClr val="000000"/>
              </a:buClr>
              <a:buSzPts val="1200"/>
            </a:pPr>
            <a:r>
              <a:rPr lang="en-US" sz="1467" i="1" dirty="0">
                <a:solidFill>
                  <a:srgbClr val="000000"/>
                </a:solidFill>
                <a:latin typeface="Calibri"/>
                <a:ea typeface="Calibri"/>
                <a:cs typeface="Calibri"/>
                <a:sym typeface="Calibri"/>
              </a:rPr>
              <a:t>IAM Dashboard: https://&lt;experiment&gt;--</a:t>
            </a:r>
            <a:r>
              <a:rPr lang="en-US" sz="1467" i="1" dirty="0" err="1">
                <a:solidFill>
                  <a:srgbClr val="000000"/>
                </a:solidFill>
                <a:latin typeface="Calibri"/>
                <a:ea typeface="Calibri"/>
                <a:cs typeface="Calibri"/>
                <a:sym typeface="Calibri"/>
              </a:rPr>
              <a:t>auth.web.cern.ch</a:t>
            </a:r>
            <a:br>
              <a:rPr lang="en-US" sz="1467" i="1" dirty="0">
                <a:solidFill>
                  <a:srgbClr val="000000"/>
                </a:solidFill>
                <a:latin typeface="Calibri"/>
                <a:ea typeface="Calibri"/>
                <a:cs typeface="Calibri"/>
                <a:sym typeface="Calibri"/>
              </a:rPr>
            </a:br>
            <a:r>
              <a:rPr lang="en-US" sz="1467" i="1" dirty="0">
                <a:solidFill>
                  <a:srgbClr val="000000"/>
                </a:solidFill>
                <a:latin typeface="Calibri"/>
                <a:ea typeface="Calibri"/>
                <a:cs typeface="Calibri"/>
                <a:sym typeface="Calibri"/>
              </a:rPr>
              <a:t>VOMS endpoint: https://</a:t>
            </a:r>
            <a:r>
              <a:rPr lang="en-US" sz="1467" i="1" dirty="0" err="1">
                <a:solidFill>
                  <a:srgbClr val="000000"/>
                </a:solidFill>
                <a:latin typeface="Calibri"/>
                <a:ea typeface="Calibri"/>
                <a:cs typeface="Calibri"/>
                <a:sym typeface="Calibri"/>
              </a:rPr>
              <a:t>voms</a:t>
            </a:r>
            <a:r>
              <a:rPr lang="en-US" sz="1467" i="1" dirty="0">
                <a:solidFill>
                  <a:srgbClr val="000000"/>
                </a:solidFill>
                <a:latin typeface="Calibri"/>
                <a:ea typeface="Calibri"/>
                <a:cs typeface="Calibri"/>
                <a:sym typeface="Calibri"/>
              </a:rPr>
              <a:t>-&lt;experiment&gt;-</a:t>
            </a:r>
            <a:r>
              <a:rPr lang="en-US" sz="1467" i="1" dirty="0" err="1">
                <a:solidFill>
                  <a:srgbClr val="000000"/>
                </a:solidFill>
                <a:latin typeface="Calibri"/>
                <a:ea typeface="Calibri"/>
                <a:cs typeface="Calibri"/>
                <a:sym typeface="Calibri"/>
              </a:rPr>
              <a:t>auth.app.cern.ch</a:t>
            </a:r>
            <a:endParaRPr sz="1467" i="1" dirty="0">
              <a:solidFill>
                <a:srgbClr val="000000"/>
              </a:solidFill>
              <a:latin typeface="Calibri"/>
              <a:ea typeface="Calibri"/>
              <a:cs typeface="Calibri"/>
              <a:sym typeface="Calibri"/>
            </a:endParaRPr>
          </a:p>
        </p:txBody>
      </p:sp>
      <p:pic>
        <p:nvPicPr>
          <p:cNvPr id="13" name="Picture 13">
            <a:extLst>
              <a:ext uri="{FF2B5EF4-FFF2-40B4-BE49-F238E27FC236}">
                <a16:creationId xmlns:a16="http://schemas.microsoft.com/office/drawing/2014/main" id="{DC561957-1D8E-B18C-682C-86865B341BA0}"/>
              </a:ext>
            </a:extLst>
          </p:cNvPr>
          <p:cNvPicPr>
            <a:picLocks noChangeAspect="1"/>
          </p:cNvPicPr>
          <p:nvPr/>
        </p:nvPicPr>
        <p:blipFill>
          <a:blip r:embed="rId4"/>
          <a:stretch>
            <a:fillRect/>
          </a:stretch>
        </p:blipFill>
        <p:spPr>
          <a:xfrm>
            <a:off x="6055613" y="1299029"/>
            <a:ext cx="2504661" cy="4114800"/>
          </a:xfrm>
          <a:prstGeom prst="rect">
            <a:avLst/>
          </a:prstGeom>
        </p:spPr>
      </p:pic>
      <p:pic>
        <p:nvPicPr>
          <p:cNvPr id="14" name="Picture 14" descr="Graphical user interface, application&#10;&#10;Description automatically generated">
            <a:extLst>
              <a:ext uri="{FF2B5EF4-FFF2-40B4-BE49-F238E27FC236}">
                <a16:creationId xmlns:a16="http://schemas.microsoft.com/office/drawing/2014/main" id="{8FA84287-BBEF-87E1-93D4-BB287960BD7C}"/>
              </a:ext>
            </a:extLst>
          </p:cNvPr>
          <p:cNvPicPr>
            <a:picLocks noChangeAspect="1"/>
          </p:cNvPicPr>
          <p:nvPr/>
        </p:nvPicPr>
        <p:blipFill>
          <a:blip r:embed="rId5"/>
          <a:stretch>
            <a:fillRect/>
          </a:stretch>
        </p:blipFill>
        <p:spPr>
          <a:xfrm>
            <a:off x="3432629" y="2273363"/>
            <a:ext cx="2503715" cy="3124073"/>
          </a:xfrm>
          <a:prstGeom prst="rect">
            <a:avLst/>
          </a:prstGeom>
        </p:spPr>
      </p:pic>
      <p:pic>
        <p:nvPicPr>
          <p:cNvPr id="15" name="Picture 15">
            <a:extLst>
              <a:ext uri="{FF2B5EF4-FFF2-40B4-BE49-F238E27FC236}">
                <a16:creationId xmlns:a16="http://schemas.microsoft.com/office/drawing/2014/main" id="{B4630DAD-ADDB-A627-D04B-831872428956}"/>
              </a:ext>
            </a:extLst>
          </p:cNvPr>
          <p:cNvPicPr>
            <a:picLocks noChangeAspect="1"/>
          </p:cNvPicPr>
          <p:nvPr/>
        </p:nvPicPr>
        <p:blipFill>
          <a:blip r:embed="rId6"/>
          <a:stretch>
            <a:fillRect/>
          </a:stretch>
        </p:blipFill>
        <p:spPr>
          <a:xfrm>
            <a:off x="8690138" y="1328057"/>
            <a:ext cx="2692981" cy="4114800"/>
          </a:xfrm>
          <a:prstGeom prst="rect">
            <a:avLst/>
          </a:prstGeom>
        </p:spPr>
      </p:pic>
      <p:pic>
        <p:nvPicPr>
          <p:cNvPr id="18" name="Picture 18" descr="A picture containing logo&#10;&#10;Description automatically generated">
            <a:extLst>
              <a:ext uri="{FF2B5EF4-FFF2-40B4-BE49-F238E27FC236}">
                <a16:creationId xmlns:a16="http://schemas.microsoft.com/office/drawing/2014/main" id="{A718033C-59DE-B012-35D3-EDCA6395E985}"/>
              </a:ext>
            </a:extLst>
          </p:cNvPr>
          <p:cNvPicPr>
            <a:picLocks noChangeAspect="1"/>
          </p:cNvPicPr>
          <p:nvPr/>
        </p:nvPicPr>
        <p:blipFill>
          <a:blip r:embed="rId7"/>
          <a:stretch>
            <a:fillRect/>
          </a:stretch>
        </p:blipFill>
        <p:spPr>
          <a:xfrm>
            <a:off x="771821" y="1299029"/>
            <a:ext cx="2549387" cy="4114800"/>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4E64E4EB-09B3-8735-1CF3-ADED04E90B57}"/>
              </a:ext>
            </a:extLst>
          </p:cNvPr>
          <p:cNvPicPr>
            <a:picLocks noChangeAspect="1"/>
          </p:cNvPicPr>
          <p:nvPr/>
        </p:nvPicPr>
        <p:blipFill>
          <a:blip r:embed="rId8"/>
          <a:stretch>
            <a:fillRect/>
          </a:stretch>
        </p:blipFill>
        <p:spPr>
          <a:xfrm>
            <a:off x="7399616" y="1092818"/>
            <a:ext cx="2482496" cy="4560496"/>
          </a:xfrm>
          <a:prstGeom prst="rect">
            <a:avLst/>
          </a:prstGeom>
          <a:ln w="25400">
            <a:solidFill>
              <a:schemeClr val="tx1"/>
            </a:solidFill>
          </a:ln>
        </p:spPr>
      </p:pic>
      <p:pic>
        <p:nvPicPr>
          <p:cNvPr id="5" name="Picture 4">
            <a:extLst>
              <a:ext uri="{FF2B5EF4-FFF2-40B4-BE49-F238E27FC236}">
                <a16:creationId xmlns:a16="http://schemas.microsoft.com/office/drawing/2014/main" id="{AF2BE8F5-5A6F-2D49-833D-8A480A40E9D8}"/>
              </a:ext>
            </a:extLst>
          </p:cNvPr>
          <p:cNvPicPr>
            <a:picLocks noChangeAspect="1"/>
          </p:cNvPicPr>
          <p:nvPr/>
        </p:nvPicPr>
        <p:blipFill>
          <a:blip r:embed="rId9"/>
          <a:stretch>
            <a:fillRect/>
          </a:stretch>
        </p:blipFill>
        <p:spPr>
          <a:xfrm>
            <a:off x="3309202" y="1662691"/>
            <a:ext cx="2758417" cy="1450900"/>
          </a:xfrm>
          <a:prstGeom prst="rect">
            <a:avLst/>
          </a:prstGeom>
        </p:spPr>
      </p:pic>
      <p:sp>
        <p:nvSpPr>
          <p:cNvPr id="7" name="TextBox 6">
            <a:extLst>
              <a:ext uri="{FF2B5EF4-FFF2-40B4-BE49-F238E27FC236}">
                <a16:creationId xmlns:a16="http://schemas.microsoft.com/office/drawing/2014/main" id="{F97246ED-A39E-D59A-462D-41A67DEE8417}"/>
              </a:ext>
            </a:extLst>
          </p:cNvPr>
          <p:cNvSpPr txBox="1"/>
          <p:nvPr/>
        </p:nvSpPr>
        <p:spPr>
          <a:xfrm>
            <a:off x="2002967" y="2663931"/>
            <a:ext cx="4929447" cy="1384995"/>
          </a:xfrm>
          <a:prstGeom prst="rect">
            <a:avLst/>
          </a:prstGeom>
          <a:solidFill>
            <a:schemeClr val="bg1"/>
          </a:solidFill>
          <a:ln w="25400">
            <a:solidFill>
              <a:schemeClr val="tx1"/>
            </a:solidFill>
          </a:ln>
        </p:spPr>
        <p:txBody>
          <a:bodyPr wrap="square" lIns="91440" tIns="45720" rIns="91440" bIns="45720" rtlCol="0" anchor="t">
            <a:spAutoFit/>
          </a:bodyPr>
          <a:lstStyle/>
          <a:p>
            <a:r>
              <a:rPr lang="en-GB" sz="2800" dirty="0"/>
              <a:t>Plus the WLCG Testing Instance, which is run by CNAF:</a:t>
            </a:r>
            <a:br>
              <a:rPr lang="en-GB" sz="2800" dirty="0"/>
            </a:br>
            <a:r>
              <a:rPr lang="en-GB" sz="2800" dirty="0"/>
              <a:t>wlcg.cloud.cnaf.infn.it</a:t>
            </a:r>
          </a:p>
        </p:txBody>
      </p:sp>
    </p:spTree>
    <p:extLst>
      <p:ext uri="{BB962C8B-B14F-4D97-AF65-F5344CB8AC3E}">
        <p14:creationId xmlns:p14="http://schemas.microsoft.com/office/powerpoint/2010/main" val="149138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482C048-CFF4-A20B-9435-5319B02FE793}"/>
              </a:ext>
            </a:extLst>
          </p:cNvPr>
          <p:cNvGrpSpPr/>
          <p:nvPr/>
        </p:nvGrpSpPr>
        <p:grpSpPr>
          <a:xfrm>
            <a:off x="0" y="6315994"/>
            <a:ext cx="12192000" cy="542006"/>
            <a:chOff x="0" y="6315994"/>
            <a:chExt cx="12192000" cy="542006"/>
          </a:xfrm>
        </p:grpSpPr>
        <p:sp>
          <p:nvSpPr>
            <p:cNvPr id="10" name="Rectangle 9">
              <a:extLst>
                <a:ext uri="{FF2B5EF4-FFF2-40B4-BE49-F238E27FC236}">
                  <a16:creationId xmlns:a16="http://schemas.microsoft.com/office/drawing/2014/main" id="{8742FED5-B393-AFE0-3BB4-886D0540C320}"/>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a:extLst>
                <a:ext uri="{FF2B5EF4-FFF2-40B4-BE49-F238E27FC236}">
                  <a16:creationId xmlns:a16="http://schemas.microsoft.com/office/drawing/2014/main" id="{03013E22-C37E-EB9C-7384-E267991242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06C0D759-1DD7-B787-6B7A-EBFBA7C209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a:extLst>
              <a:ext uri="{FF2B5EF4-FFF2-40B4-BE49-F238E27FC236}">
                <a16:creationId xmlns:a16="http://schemas.microsoft.com/office/drawing/2014/main" id="{2EE767E9-0C6F-56BA-CF6E-F17079E0197F}"/>
              </a:ext>
            </a:extLst>
          </p:cNvPr>
          <p:cNvSpPr>
            <a:spLocks noGrp="1"/>
          </p:cNvSpPr>
          <p:nvPr>
            <p:ph idx="1"/>
          </p:nvPr>
        </p:nvSpPr>
        <p:spPr>
          <a:xfrm>
            <a:off x="838200" y="809297"/>
            <a:ext cx="7010400" cy="5367666"/>
          </a:xfrm>
        </p:spPr>
        <p:txBody>
          <a:bodyPr vert="horz" lIns="91440" tIns="45720" rIns="91440" bIns="45720" rtlCol="0" anchor="t">
            <a:normAutofit/>
          </a:bodyPr>
          <a:lstStyle/>
          <a:p>
            <a:pPr indent="-507987">
              <a:buSzPts val="2400"/>
            </a:pPr>
            <a:r>
              <a:rPr lang="en-US" dirty="0"/>
              <a:t>Deployed on CERN’s </a:t>
            </a:r>
            <a:r>
              <a:rPr lang="en-US" b="1" dirty="0" err="1"/>
              <a:t>Openshift</a:t>
            </a:r>
            <a:r>
              <a:rPr lang="en-US" dirty="0"/>
              <a:t> infrastructure</a:t>
            </a:r>
          </a:p>
          <a:p>
            <a:pPr indent="-507365">
              <a:spcBef>
                <a:spcPts val="0"/>
              </a:spcBef>
              <a:buSzPts val="2400"/>
            </a:pPr>
            <a:r>
              <a:rPr lang="en-US" dirty="0">
                <a:latin typeface="Arial"/>
                <a:cs typeface="Arial"/>
              </a:rPr>
              <a:t>IAM runs in </a:t>
            </a:r>
            <a:r>
              <a:rPr lang="en-US" b="1" dirty="0">
                <a:latin typeface="Arial"/>
                <a:cs typeface="Arial"/>
              </a:rPr>
              <a:t>Docker</a:t>
            </a:r>
            <a:r>
              <a:rPr lang="en-US" dirty="0">
                <a:latin typeface="Arial"/>
                <a:cs typeface="Arial"/>
              </a:rPr>
              <a:t> containers</a:t>
            </a:r>
          </a:p>
          <a:p>
            <a:pPr indent="-507987">
              <a:spcBef>
                <a:spcPts val="0"/>
              </a:spcBef>
              <a:buSzPts val="2400"/>
            </a:pPr>
            <a:r>
              <a:rPr lang="en-US" dirty="0"/>
              <a:t>Configuration managed using CERN’s </a:t>
            </a:r>
            <a:r>
              <a:rPr lang="en-US" b="1" dirty="0" err="1"/>
              <a:t>gitlab</a:t>
            </a:r>
            <a:r>
              <a:rPr lang="en-US" dirty="0"/>
              <a:t> </a:t>
            </a:r>
          </a:p>
          <a:p>
            <a:pPr indent="-507365">
              <a:spcBef>
                <a:spcPts val="0"/>
              </a:spcBef>
              <a:buSzPts val="2400"/>
            </a:pPr>
            <a:r>
              <a:rPr lang="en-US" dirty="0">
                <a:latin typeface="Arial"/>
                <a:cs typeface="Arial"/>
              </a:rPr>
              <a:t>Logs sent to Elasticsearch</a:t>
            </a:r>
          </a:p>
          <a:p>
            <a:pPr indent="-507987">
              <a:spcBef>
                <a:spcPts val="0"/>
              </a:spcBef>
              <a:buSzPts val="2400"/>
            </a:pPr>
            <a:r>
              <a:rPr lang="en-US" dirty="0"/>
              <a:t>Deployment managed by </a:t>
            </a:r>
            <a:r>
              <a:rPr lang="en-US" b="1" dirty="0" err="1"/>
              <a:t>Kubectl</a:t>
            </a:r>
            <a:r>
              <a:rPr lang="en-US" dirty="0"/>
              <a:t>  </a:t>
            </a:r>
          </a:p>
          <a:p>
            <a:pPr indent="-507987">
              <a:spcBef>
                <a:spcPts val="0"/>
              </a:spcBef>
              <a:buSzPts val="2400"/>
            </a:pPr>
            <a:r>
              <a:rPr lang="en-US" dirty="0" err="1"/>
              <a:t>Sectigo</a:t>
            </a:r>
            <a:r>
              <a:rPr lang="en-US" dirty="0"/>
              <a:t> certificate for IAM dashboard</a:t>
            </a:r>
          </a:p>
          <a:p>
            <a:pPr indent="-507987">
              <a:spcBef>
                <a:spcPts val="0"/>
              </a:spcBef>
              <a:buSzPts val="2400"/>
            </a:pPr>
            <a:r>
              <a:rPr lang="en-US" dirty="0"/>
              <a:t>CERN Grid Host Certificate for VOMS endpoint </a:t>
            </a:r>
          </a:p>
          <a:p>
            <a:pPr lvl="1" indent="-507987">
              <a:spcBef>
                <a:spcPts val="0"/>
              </a:spcBef>
              <a:buSzPts val="2400"/>
            </a:pPr>
            <a:r>
              <a:rPr lang="en-US" dirty="0"/>
              <a:t>CERN’s CP/CPS was updated to allow this with </a:t>
            </a:r>
            <a:r>
              <a:rPr lang="en-US" dirty="0" err="1"/>
              <a:t>EUGridPMA</a:t>
            </a:r>
            <a:r>
              <a:rPr lang="en-US" dirty="0"/>
              <a:t> approval</a:t>
            </a:r>
            <a:endParaRPr lang="en-US" i="1" dirty="0"/>
          </a:p>
        </p:txBody>
      </p:sp>
      <p:sp>
        <p:nvSpPr>
          <p:cNvPr id="3" name="Title 2">
            <a:extLst>
              <a:ext uri="{FF2B5EF4-FFF2-40B4-BE49-F238E27FC236}">
                <a16:creationId xmlns:a16="http://schemas.microsoft.com/office/drawing/2014/main" id="{08CB16AA-A8F2-1F63-EAC4-920FBDC0CE35}"/>
              </a:ext>
            </a:extLst>
          </p:cNvPr>
          <p:cNvSpPr>
            <a:spLocks noGrp="1"/>
          </p:cNvSpPr>
          <p:nvPr>
            <p:ph type="title"/>
          </p:nvPr>
        </p:nvSpPr>
        <p:spPr/>
        <p:txBody>
          <a:bodyPr>
            <a:normAutofit fontScale="90000"/>
          </a:bodyPr>
          <a:lstStyle/>
          <a:p>
            <a:r>
              <a:rPr lang="en" dirty="0"/>
              <a:t>Deployment Technical Details</a:t>
            </a:r>
            <a:endParaRPr lang="en-CH"/>
          </a:p>
        </p:txBody>
      </p:sp>
      <p:sp>
        <p:nvSpPr>
          <p:cNvPr id="4" name="Slide Number Placeholder 3">
            <a:extLst>
              <a:ext uri="{FF2B5EF4-FFF2-40B4-BE49-F238E27FC236}">
                <a16:creationId xmlns:a16="http://schemas.microsoft.com/office/drawing/2014/main" id="{B181E5E8-842C-44D2-F8FE-0F463AD4FCB1}"/>
              </a:ext>
            </a:extLst>
          </p:cNvPr>
          <p:cNvSpPr>
            <a:spLocks noGrp="1"/>
          </p:cNvSpPr>
          <p:nvPr>
            <p:ph type="sldNum" sz="quarter" idx="4"/>
          </p:nvPr>
        </p:nvSpPr>
        <p:spPr/>
        <p:txBody>
          <a:bodyPr/>
          <a:lstStyle/>
          <a:p>
            <a:fld id="{12F0E188-2DB2-0D47-B360-D4F94D265CBA}" type="slidenum">
              <a:rPr lang="en-CH" smtClean="0">
                <a:solidFill>
                  <a:schemeClr val="bg2"/>
                </a:solidFill>
              </a:rPr>
              <a:t>11</a:t>
            </a:fld>
            <a:endParaRPr lang="en-CH">
              <a:solidFill>
                <a:schemeClr val="bg2"/>
              </a:solidFill>
            </a:endParaRPr>
          </a:p>
        </p:txBody>
      </p:sp>
      <p:pic>
        <p:nvPicPr>
          <p:cNvPr id="5" name="Google Shape;231;gae71a05b52_0_42">
            <a:extLst>
              <a:ext uri="{FF2B5EF4-FFF2-40B4-BE49-F238E27FC236}">
                <a16:creationId xmlns:a16="http://schemas.microsoft.com/office/drawing/2014/main" id="{339884C1-A5B2-9FBC-9329-C17032132F21}"/>
              </a:ext>
            </a:extLst>
          </p:cNvPr>
          <p:cNvPicPr preferRelativeResize="0"/>
          <p:nvPr/>
        </p:nvPicPr>
        <p:blipFill rotWithShape="1">
          <a:blip r:embed="rId6">
            <a:alphaModFix/>
          </a:blip>
          <a:srcRect/>
          <a:stretch/>
        </p:blipFill>
        <p:spPr>
          <a:xfrm>
            <a:off x="10104697" y="1404672"/>
            <a:ext cx="965813" cy="1032551"/>
          </a:xfrm>
          <a:prstGeom prst="rect">
            <a:avLst/>
          </a:prstGeom>
          <a:noFill/>
          <a:ln>
            <a:noFill/>
          </a:ln>
        </p:spPr>
      </p:pic>
      <p:pic>
        <p:nvPicPr>
          <p:cNvPr id="6" name="Google Shape;232;gae71a05b52_0_42">
            <a:extLst>
              <a:ext uri="{FF2B5EF4-FFF2-40B4-BE49-F238E27FC236}">
                <a16:creationId xmlns:a16="http://schemas.microsoft.com/office/drawing/2014/main" id="{39B68CE5-6EBD-DCE3-449A-43FB8C203F55}"/>
              </a:ext>
            </a:extLst>
          </p:cNvPr>
          <p:cNvPicPr preferRelativeResize="0"/>
          <p:nvPr/>
        </p:nvPicPr>
        <p:blipFill rotWithShape="1">
          <a:blip r:embed="rId7">
            <a:alphaModFix/>
          </a:blip>
          <a:srcRect/>
          <a:stretch/>
        </p:blipFill>
        <p:spPr>
          <a:xfrm>
            <a:off x="8925762" y="2738138"/>
            <a:ext cx="2330800" cy="599800"/>
          </a:xfrm>
          <a:prstGeom prst="rect">
            <a:avLst/>
          </a:prstGeom>
          <a:noFill/>
          <a:ln>
            <a:noFill/>
          </a:ln>
        </p:spPr>
      </p:pic>
      <p:pic>
        <p:nvPicPr>
          <p:cNvPr id="7" name="Google Shape;233;gae71a05b52_0_42">
            <a:extLst>
              <a:ext uri="{FF2B5EF4-FFF2-40B4-BE49-F238E27FC236}">
                <a16:creationId xmlns:a16="http://schemas.microsoft.com/office/drawing/2014/main" id="{27011AF4-F42C-368E-AA24-8C6FCACF7BC3}"/>
              </a:ext>
            </a:extLst>
          </p:cNvPr>
          <p:cNvPicPr preferRelativeResize="0"/>
          <p:nvPr/>
        </p:nvPicPr>
        <p:blipFill rotWithShape="1">
          <a:blip r:embed="rId8">
            <a:alphaModFix/>
          </a:blip>
          <a:srcRect/>
          <a:stretch/>
        </p:blipFill>
        <p:spPr>
          <a:xfrm>
            <a:off x="8755048" y="1307089"/>
            <a:ext cx="1349648" cy="1223833"/>
          </a:xfrm>
          <a:prstGeom prst="rect">
            <a:avLst/>
          </a:prstGeom>
          <a:noFill/>
          <a:ln>
            <a:noFill/>
          </a:ln>
        </p:spPr>
      </p:pic>
      <p:pic>
        <p:nvPicPr>
          <p:cNvPr id="8" name="Google Shape;234;gae71a05b52_0_42">
            <a:extLst>
              <a:ext uri="{FF2B5EF4-FFF2-40B4-BE49-F238E27FC236}">
                <a16:creationId xmlns:a16="http://schemas.microsoft.com/office/drawing/2014/main" id="{A24F19AC-8097-1E74-BE6D-BF72EF212DBA}"/>
              </a:ext>
            </a:extLst>
          </p:cNvPr>
          <p:cNvPicPr preferRelativeResize="0"/>
          <p:nvPr/>
        </p:nvPicPr>
        <p:blipFill rotWithShape="1">
          <a:blip r:embed="rId9">
            <a:alphaModFix/>
          </a:blip>
          <a:srcRect/>
          <a:stretch/>
        </p:blipFill>
        <p:spPr>
          <a:xfrm>
            <a:off x="9278744" y="3467236"/>
            <a:ext cx="1624851" cy="1081267"/>
          </a:xfrm>
          <a:prstGeom prst="rect">
            <a:avLst/>
          </a:prstGeom>
          <a:noFill/>
          <a:ln>
            <a:noFill/>
          </a:ln>
        </p:spPr>
      </p:pic>
    </p:spTree>
    <p:extLst>
      <p:ext uri="{BB962C8B-B14F-4D97-AF65-F5344CB8AC3E}">
        <p14:creationId xmlns:p14="http://schemas.microsoft.com/office/powerpoint/2010/main" val="176640784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352DA4-006A-5CDB-4EAE-F52EB0B215EC}"/>
              </a:ext>
            </a:extLst>
          </p:cNvPr>
          <p:cNvGrpSpPr/>
          <p:nvPr/>
        </p:nvGrpSpPr>
        <p:grpSpPr>
          <a:xfrm>
            <a:off x="0" y="6315994"/>
            <a:ext cx="12192000" cy="542006"/>
            <a:chOff x="0" y="6315994"/>
            <a:chExt cx="12192000" cy="542006"/>
          </a:xfrm>
        </p:grpSpPr>
        <p:sp>
          <p:nvSpPr>
            <p:cNvPr id="5" name="Rectangle 4">
              <a:extLst>
                <a:ext uri="{FF2B5EF4-FFF2-40B4-BE49-F238E27FC236}">
                  <a16:creationId xmlns:a16="http://schemas.microsoft.com/office/drawing/2014/main" id="{825BEA07-9440-9933-AB84-BEDB5B40F278}"/>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a:extLst>
                <a:ext uri="{FF2B5EF4-FFF2-40B4-BE49-F238E27FC236}">
                  <a16:creationId xmlns:a16="http://schemas.microsoft.com/office/drawing/2014/main" id="{EFEC0C8C-A00E-E471-6433-633F15097E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FC8096AA-BB7F-B14B-AF3A-E532670D0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08CB16AA-A8F2-1F63-EAC4-920FBDC0CE35}"/>
              </a:ext>
            </a:extLst>
          </p:cNvPr>
          <p:cNvSpPr>
            <a:spLocks noGrp="1"/>
          </p:cNvSpPr>
          <p:nvPr>
            <p:ph type="title"/>
          </p:nvPr>
        </p:nvSpPr>
        <p:spPr/>
        <p:txBody>
          <a:bodyPr>
            <a:normAutofit fontScale="90000"/>
          </a:bodyPr>
          <a:lstStyle/>
          <a:p>
            <a:r>
              <a:rPr lang="en" dirty="0"/>
              <a:t>Token Transition Status</a:t>
            </a:r>
            <a:endParaRPr lang="en-CH"/>
          </a:p>
        </p:txBody>
      </p:sp>
      <p:sp>
        <p:nvSpPr>
          <p:cNvPr id="4" name="Slide Number Placeholder 3">
            <a:extLst>
              <a:ext uri="{FF2B5EF4-FFF2-40B4-BE49-F238E27FC236}">
                <a16:creationId xmlns:a16="http://schemas.microsoft.com/office/drawing/2014/main" id="{B181E5E8-842C-44D2-F8FE-0F463AD4FCB1}"/>
              </a:ext>
            </a:extLst>
          </p:cNvPr>
          <p:cNvSpPr>
            <a:spLocks noGrp="1"/>
          </p:cNvSpPr>
          <p:nvPr>
            <p:ph type="sldNum" sz="quarter" idx="4"/>
          </p:nvPr>
        </p:nvSpPr>
        <p:spPr/>
        <p:txBody>
          <a:bodyPr/>
          <a:lstStyle/>
          <a:p>
            <a:fld id="{12F0E188-2DB2-0D47-B360-D4F94D265CBA}" type="slidenum">
              <a:rPr lang="en-CH" smtClean="0">
                <a:solidFill>
                  <a:schemeClr val="bg2"/>
                </a:solidFill>
              </a:rPr>
              <a:t>12</a:t>
            </a:fld>
            <a:endParaRPr lang="en-CH">
              <a:solidFill>
                <a:schemeClr val="bg2"/>
              </a:solidFill>
            </a:endParaRPr>
          </a:p>
        </p:txBody>
      </p:sp>
      <p:sp>
        <p:nvSpPr>
          <p:cNvPr id="7" name="Rectangle 6">
            <a:extLst>
              <a:ext uri="{FF2B5EF4-FFF2-40B4-BE49-F238E27FC236}">
                <a16:creationId xmlns:a16="http://schemas.microsoft.com/office/drawing/2014/main" id="{80B9477D-D66F-6846-55A3-9AE9AC81727C}"/>
              </a:ext>
            </a:extLst>
          </p:cNvPr>
          <p:cNvSpPr/>
          <p:nvPr/>
        </p:nvSpPr>
        <p:spPr>
          <a:xfrm>
            <a:off x="591962" y="673799"/>
            <a:ext cx="11287222" cy="5447645"/>
          </a:xfrm>
          <a:prstGeom prst="rect">
            <a:avLst/>
          </a:prstGeom>
        </p:spPr>
        <p:txBody>
          <a:bodyPr wrap="square" lIns="91440" tIns="45720" rIns="91440" bIns="45720" anchor="t">
            <a:spAutoFit/>
          </a:bodyPr>
          <a:lstStyle/>
          <a:p>
            <a:r>
              <a:rPr lang="en" sz="2800" dirty="0">
                <a:latin typeface="Arial"/>
                <a:cs typeface="Arial"/>
              </a:rPr>
              <a:t>From the </a:t>
            </a:r>
            <a:r>
              <a:rPr lang="en" sz="2800" dirty="0">
                <a:solidFill>
                  <a:srgbClr val="7030A0"/>
                </a:solidFill>
                <a:latin typeface="Arial"/>
                <a:cs typeface="Arial"/>
                <a:hlinkClick r:id="rId6">
                  <a:extLst>
                    <a:ext uri="{A12FA001-AC4F-418D-AE19-62706E023703}">
                      <ahyp:hlinkClr xmlns:ahyp="http://schemas.microsoft.com/office/drawing/2018/hyperlinkcolor" val="tx"/>
                    </a:ext>
                  </a:extLst>
                </a:hlinkClick>
              </a:rPr>
              <a:t>Token Transition Timeline</a:t>
            </a:r>
            <a:r>
              <a:rPr lang="en" sz="2800" dirty="0">
                <a:latin typeface="Arial"/>
                <a:cs typeface="Arial"/>
              </a:rPr>
              <a:t>:</a:t>
            </a:r>
          </a:p>
          <a:p>
            <a:pPr marL="342900" indent="-342900">
              <a:buClr>
                <a:srgbClr val="0432FF"/>
              </a:buClr>
              <a:buFont typeface="Wingdings" pitchFamily="2" charset="2"/>
              <a:buChar char="§"/>
            </a:pPr>
            <a:endParaRPr lang="en-GB" sz="2000" dirty="0">
              <a:latin typeface="Arial"/>
              <a:cs typeface="Arial"/>
            </a:endParaRPr>
          </a:p>
          <a:p>
            <a:pPr marL="342900" indent="-342900">
              <a:buClr>
                <a:srgbClr val="0432FF"/>
              </a:buClr>
              <a:buFont typeface="Wingdings" pitchFamily="2" charset="2"/>
              <a:buChar char="§"/>
            </a:pPr>
            <a:r>
              <a:rPr lang="en-GB" sz="2000" dirty="0">
                <a:latin typeface="Arial"/>
                <a:cs typeface="Arial"/>
              </a:rPr>
              <a:t>M.2 (Dec 2022) DIRAC versions supporting job submission tokens deployed for concerned VOs</a:t>
            </a:r>
            <a:endParaRPr lang="en-GB" dirty="0"/>
          </a:p>
          <a:p>
            <a:pPr marL="800100" lvl="1" indent="-342900">
              <a:buClr>
                <a:schemeClr val="tx1"/>
              </a:buClr>
              <a:buFont typeface="Arial" panose="020B0604020202020204" pitchFamily="34" charset="0"/>
              <a:buChar char="•"/>
            </a:pPr>
            <a:r>
              <a:rPr lang="en-GB" dirty="0" err="1">
                <a:solidFill>
                  <a:srgbClr val="0432FF"/>
                </a:solidFill>
                <a:latin typeface="Arial"/>
                <a:cs typeface="Arial"/>
              </a:rPr>
              <a:t>LHCb</a:t>
            </a:r>
            <a:r>
              <a:rPr lang="en-GB" dirty="0">
                <a:solidFill>
                  <a:srgbClr val="0432FF"/>
                </a:solidFill>
                <a:latin typeface="Arial"/>
                <a:cs typeface="Arial"/>
              </a:rPr>
              <a:t> have upgraded to v8.0 and validated job submission to </a:t>
            </a:r>
            <a:r>
              <a:rPr lang="en-GB" dirty="0" err="1">
                <a:solidFill>
                  <a:srgbClr val="0432FF"/>
                </a:solidFill>
                <a:latin typeface="Arial"/>
                <a:cs typeface="Arial"/>
              </a:rPr>
              <a:t>HTCondor</a:t>
            </a:r>
            <a:r>
              <a:rPr lang="en-GB" dirty="0">
                <a:solidFill>
                  <a:srgbClr val="0432FF"/>
                </a:solidFill>
                <a:latin typeface="Arial"/>
                <a:cs typeface="Arial"/>
              </a:rPr>
              <a:t> and ARC CEs with tokens</a:t>
            </a:r>
          </a:p>
          <a:p>
            <a:pPr marL="800100" lvl="1" indent="-342900">
              <a:buClr>
                <a:schemeClr val="tx1"/>
              </a:buClr>
              <a:buFont typeface="Arial" panose="020B0604020202020204" pitchFamily="34" charset="0"/>
              <a:buChar char="•"/>
            </a:pPr>
            <a:r>
              <a:rPr lang="en-GB" dirty="0">
                <a:solidFill>
                  <a:srgbClr val="0432FF"/>
                </a:solidFill>
                <a:latin typeface="Arial"/>
                <a:cs typeface="Arial"/>
              </a:rPr>
              <a:t>Currently planned for Belle-II in summer</a:t>
            </a:r>
          </a:p>
          <a:p>
            <a:pPr marL="342900" indent="-342900">
              <a:buClr>
                <a:srgbClr val="0432FF"/>
              </a:buClr>
              <a:buFont typeface="Wingdings" pitchFamily="2" charset="2"/>
              <a:buChar char="§"/>
            </a:pPr>
            <a:r>
              <a:rPr lang="en-GB" sz="2000" dirty="0">
                <a:latin typeface="Arial"/>
                <a:cs typeface="Arial"/>
              </a:rPr>
              <a:t>M.3 (Feb 2023) VOMS-Admin is switched off for one or more experiments</a:t>
            </a:r>
          </a:p>
          <a:p>
            <a:pPr marL="800100" lvl="1" indent="-342900">
              <a:buClr>
                <a:schemeClr val="tx1"/>
              </a:buClr>
              <a:buFont typeface="Arial" panose="020B0604020202020204" pitchFamily="34" charset="0"/>
              <a:buChar char="•"/>
            </a:pPr>
            <a:r>
              <a:rPr lang="en-GB" dirty="0">
                <a:solidFill>
                  <a:srgbClr val="0432FF"/>
                </a:solidFill>
                <a:latin typeface="Arial"/>
                <a:cs typeface="Arial"/>
              </a:rPr>
              <a:t>Supporting work underway, but pushed back to allow for further IAM development to improve on VO use-cases and concerns</a:t>
            </a:r>
          </a:p>
          <a:p>
            <a:pPr marL="342900" indent="-342900">
              <a:buClr>
                <a:srgbClr val="0432FF"/>
              </a:buClr>
              <a:buFont typeface="Wingdings,Sans-Serif" pitchFamily="2" charset="2"/>
              <a:buChar char="§"/>
            </a:pPr>
            <a:r>
              <a:rPr lang="en-GB" sz="2000" dirty="0">
                <a:latin typeface="Arial"/>
                <a:cs typeface="Arial"/>
              </a:rPr>
              <a:t>M.4 (Mar 2023) </a:t>
            </a:r>
            <a:r>
              <a:rPr lang="en-GB" sz="2000" dirty="0" err="1">
                <a:latin typeface="Arial"/>
                <a:cs typeface="Arial"/>
              </a:rPr>
              <a:t>HTCondor</a:t>
            </a:r>
            <a:r>
              <a:rPr lang="en-GB" sz="2000" dirty="0">
                <a:latin typeface="Arial"/>
                <a:cs typeface="Arial"/>
              </a:rPr>
              <a:t> installations at EGI sites have been upgraded to supported versions &gt; 9.0.x</a:t>
            </a:r>
            <a:endParaRPr lang="en-US" sz="2000" dirty="0">
              <a:latin typeface="Arial"/>
              <a:cs typeface="Arial"/>
            </a:endParaRPr>
          </a:p>
          <a:p>
            <a:pPr marL="800100" lvl="1" indent="-342900">
              <a:buFont typeface="Arial,Sans-Serif" pitchFamily="2" charset="2"/>
              <a:buChar char="•"/>
            </a:pPr>
            <a:r>
              <a:rPr lang="en-GB" dirty="0">
                <a:solidFill>
                  <a:srgbClr val="0432FF"/>
                </a:solidFill>
                <a:latin typeface="Arial"/>
                <a:cs typeface="Arial"/>
              </a:rPr>
              <a:t>Work in progress, but expected date postponed.</a:t>
            </a:r>
            <a:endParaRPr lang="en-GB" dirty="0">
              <a:cs typeface="Calibri"/>
            </a:endParaRPr>
          </a:p>
          <a:p>
            <a:pPr marL="342900" indent="-342900">
              <a:buClr>
                <a:srgbClr val="0432FF"/>
              </a:buClr>
              <a:buFont typeface="Wingdings" pitchFamily="2" charset="2"/>
              <a:buChar char="§"/>
            </a:pPr>
            <a:r>
              <a:rPr lang="en-GB" sz="2000" dirty="0">
                <a:latin typeface="Arial"/>
                <a:cs typeface="Arial"/>
              </a:rPr>
              <a:t>M.5 (Mar 2023) End of </a:t>
            </a:r>
            <a:r>
              <a:rPr lang="en-GB" sz="2000" dirty="0" err="1">
                <a:latin typeface="Arial"/>
                <a:cs typeface="Arial"/>
              </a:rPr>
              <a:t>HTCondor</a:t>
            </a:r>
            <a:r>
              <a:rPr lang="en-GB" sz="2000" dirty="0">
                <a:latin typeface="Arial"/>
                <a:cs typeface="Arial"/>
              </a:rPr>
              <a:t> support for GSI Auth (</a:t>
            </a:r>
            <a:r>
              <a:rPr lang="en-GB" sz="2000" dirty="0">
                <a:latin typeface="Arial"/>
                <a:cs typeface="Arial"/>
                <a:hlinkClick r:id="rId7"/>
              </a:rPr>
              <a:t>link</a:t>
            </a:r>
            <a:r>
              <a:rPr lang="en-GB" sz="2000" dirty="0">
                <a:latin typeface="Arial"/>
                <a:cs typeface="Arial"/>
              </a:rPr>
              <a:t>)</a:t>
            </a:r>
          </a:p>
          <a:p>
            <a:pPr marL="800100" lvl="1" indent="-342900">
              <a:buClr>
                <a:schemeClr val="tx1"/>
              </a:buClr>
              <a:buFont typeface="Arial" panose="020B0604020202020204" pitchFamily="34" charset="0"/>
              <a:buChar char="•"/>
            </a:pPr>
            <a:r>
              <a:rPr lang="en-GB" dirty="0">
                <a:solidFill>
                  <a:srgbClr val="0432FF"/>
                </a:solidFill>
                <a:latin typeface="Arial"/>
                <a:cs typeface="Arial"/>
              </a:rPr>
              <a:t>Postponed to May</a:t>
            </a:r>
          </a:p>
          <a:p>
            <a:pPr marL="342900" indent="-342900">
              <a:buClr>
                <a:srgbClr val="0432FF"/>
              </a:buClr>
              <a:buFont typeface="Wingdings" pitchFamily="2" charset="2"/>
              <a:buChar char="§"/>
            </a:pPr>
            <a:r>
              <a:rPr lang="en-GB" sz="2000" dirty="0">
                <a:latin typeface="Arial"/>
                <a:cs typeface="Arial"/>
              </a:rPr>
              <a:t>M.6 (Mar 2023) Some storage endpoints provide support for tokens</a:t>
            </a:r>
          </a:p>
          <a:p>
            <a:pPr marL="800100" lvl="1" indent="-342900">
              <a:buClr>
                <a:srgbClr val="000000"/>
              </a:buClr>
              <a:buFont typeface="Arial" panose="020B0604020202020204" pitchFamily="34" charset="0"/>
              <a:buChar char="•"/>
            </a:pPr>
            <a:r>
              <a:rPr lang="en-GB" dirty="0">
                <a:solidFill>
                  <a:srgbClr val="0432FF"/>
                </a:solidFill>
                <a:latin typeface="Arial"/>
                <a:cs typeface="Arial"/>
              </a:rPr>
              <a:t>Several CMS production storage services already pass token tests</a:t>
            </a:r>
          </a:p>
          <a:p>
            <a:pPr marL="800100" lvl="1" indent="-342900">
              <a:buClr>
                <a:srgbClr val="000000"/>
              </a:buClr>
              <a:buFont typeface="Arial" panose="020B0604020202020204" pitchFamily="34" charset="0"/>
              <a:buChar char="•"/>
            </a:pPr>
            <a:r>
              <a:rPr lang="en-GB" dirty="0">
                <a:solidFill>
                  <a:srgbClr val="0432FF"/>
                </a:solidFill>
                <a:latin typeface="Arial"/>
                <a:cs typeface="Arial"/>
              </a:rPr>
              <a:t>A number of early adopters within ATLAS</a:t>
            </a:r>
          </a:p>
          <a:p>
            <a:endParaRPr lang="en" i="1" dirty="0">
              <a:latin typeface="Arial"/>
              <a:cs typeface="Arial"/>
            </a:endParaRPr>
          </a:p>
          <a:p>
            <a:r>
              <a:rPr lang="en" i="1" dirty="0">
                <a:latin typeface="Arial"/>
                <a:cs typeface="Arial"/>
              </a:rPr>
              <a:t>For further details on M.4 and M.5, see the </a:t>
            </a:r>
            <a:r>
              <a:rPr lang="en" i="1" dirty="0">
                <a:solidFill>
                  <a:srgbClr val="7030A0"/>
                </a:solidFill>
                <a:latin typeface="Arial"/>
                <a:cs typeface="Arial"/>
                <a:hlinkClick r:id="rId8">
                  <a:extLst>
                    <a:ext uri="{A12FA001-AC4F-418D-AE19-62706E023703}">
                      <ahyp:hlinkClr xmlns:ahyp="http://schemas.microsoft.com/office/drawing/2018/hyperlinkcolor" val="tx"/>
                    </a:ext>
                  </a:extLst>
                </a:hlinkClick>
              </a:rPr>
              <a:t>March GDB update</a:t>
            </a:r>
            <a:r>
              <a:rPr lang="en" i="1" dirty="0">
                <a:solidFill>
                  <a:srgbClr val="000000"/>
                </a:solidFill>
                <a:latin typeface="Arial"/>
                <a:cs typeface="Arial"/>
              </a:rPr>
              <a:t> presentation</a:t>
            </a:r>
            <a:endParaRPr lang="en" i="1" dirty="0">
              <a:solidFill>
                <a:srgbClr val="7030A0"/>
              </a:solidFill>
              <a:latin typeface="Arial"/>
              <a:cs typeface="Arial"/>
            </a:endParaRPr>
          </a:p>
        </p:txBody>
      </p:sp>
    </p:spTree>
    <p:extLst>
      <p:ext uri="{BB962C8B-B14F-4D97-AF65-F5344CB8AC3E}">
        <p14:creationId xmlns:p14="http://schemas.microsoft.com/office/powerpoint/2010/main" val="410284173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EB27EB-E983-A52D-AD9C-DE7E536E242E}"/>
              </a:ext>
            </a:extLst>
          </p:cNvPr>
          <p:cNvGrpSpPr/>
          <p:nvPr/>
        </p:nvGrpSpPr>
        <p:grpSpPr>
          <a:xfrm>
            <a:off x="0" y="6315994"/>
            <a:ext cx="12192000" cy="542006"/>
            <a:chOff x="0" y="6315994"/>
            <a:chExt cx="12192000" cy="542006"/>
          </a:xfrm>
        </p:grpSpPr>
        <p:sp>
          <p:nvSpPr>
            <p:cNvPr id="5" name="Rectangle 4">
              <a:extLst>
                <a:ext uri="{FF2B5EF4-FFF2-40B4-BE49-F238E27FC236}">
                  <a16:creationId xmlns:a16="http://schemas.microsoft.com/office/drawing/2014/main" id="{0C8A7ACB-D5A1-7462-6BB4-821A989C0DF9}"/>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a:extLst>
                <a:ext uri="{FF2B5EF4-FFF2-40B4-BE49-F238E27FC236}">
                  <a16:creationId xmlns:a16="http://schemas.microsoft.com/office/drawing/2014/main" id="{3C2477AD-7460-0B92-C336-664CA2BB81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A1F019C-D230-F704-EB95-DA495424B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08CB16AA-A8F2-1F63-EAC4-920FBDC0CE35}"/>
              </a:ext>
            </a:extLst>
          </p:cNvPr>
          <p:cNvSpPr>
            <a:spLocks noGrp="1"/>
          </p:cNvSpPr>
          <p:nvPr>
            <p:ph type="title"/>
          </p:nvPr>
        </p:nvSpPr>
        <p:spPr/>
        <p:txBody>
          <a:bodyPr>
            <a:normAutofit fontScale="90000"/>
          </a:bodyPr>
          <a:lstStyle/>
          <a:p>
            <a:r>
              <a:rPr lang="en" dirty="0"/>
              <a:t>Token Transition Status</a:t>
            </a:r>
            <a:endParaRPr lang="en-CH"/>
          </a:p>
        </p:txBody>
      </p:sp>
      <p:sp>
        <p:nvSpPr>
          <p:cNvPr id="4" name="Slide Number Placeholder 3">
            <a:extLst>
              <a:ext uri="{FF2B5EF4-FFF2-40B4-BE49-F238E27FC236}">
                <a16:creationId xmlns:a16="http://schemas.microsoft.com/office/drawing/2014/main" id="{B181E5E8-842C-44D2-F8FE-0F463AD4FCB1}"/>
              </a:ext>
            </a:extLst>
          </p:cNvPr>
          <p:cNvSpPr>
            <a:spLocks noGrp="1"/>
          </p:cNvSpPr>
          <p:nvPr>
            <p:ph type="sldNum" sz="quarter" idx="4"/>
          </p:nvPr>
        </p:nvSpPr>
        <p:spPr/>
        <p:txBody>
          <a:bodyPr/>
          <a:lstStyle/>
          <a:p>
            <a:fld id="{12F0E188-2DB2-0D47-B360-D4F94D265CBA}" type="slidenum">
              <a:rPr lang="en-CH" smtClean="0">
                <a:solidFill>
                  <a:schemeClr val="bg2"/>
                </a:solidFill>
              </a:rPr>
              <a:t>13</a:t>
            </a:fld>
            <a:endParaRPr lang="en-CH">
              <a:solidFill>
                <a:schemeClr val="bg2"/>
              </a:solidFill>
            </a:endParaRPr>
          </a:p>
        </p:txBody>
      </p:sp>
      <p:sp>
        <p:nvSpPr>
          <p:cNvPr id="7" name="Rectangle 6">
            <a:extLst>
              <a:ext uri="{FF2B5EF4-FFF2-40B4-BE49-F238E27FC236}">
                <a16:creationId xmlns:a16="http://schemas.microsoft.com/office/drawing/2014/main" id="{80B9477D-D66F-6846-55A3-9AE9AC81727C}"/>
              </a:ext>
            </a:extLst>
          </p:cNvPr>
          <p:cNvSpPr/>
          <p:nvPr/>
        </p:nvSpPr>
        <p:spPr>
          <a:xfrm>
            <a:off x="591962" y="681037"/>
            <a:ext cx="10992986" cy="4278094"/>
          </a:xfrm>
          <a:prstGeom prst="rect">
            <a:avLst/>
          </a:prstGeom>
        </p:spPr>
        <p:txBody>
          <a:bodyPr wrap="square" lIns="91440" tIns="45720" rIns="91440" bIns="45720" anchor="t">
            <a:spAutoFit/>
          </a:bodyPr>
          <a:lstStyle/>
          <a:p>
            <a:r>
              <a:rPr lang="en" sz="2800" dirty="0">
                <a:latin typeface="Arial"/>
                <a:cs typeface="Arial"/>
              </a:rPr>
              <a:t>From the </a:t>
            </a:r>
            <a:r>
              <a:rPr lang="en" sz="2800" dirty="0">
                <a:solidFill>
                  <a:srgbClr val="7030A0"/>
                </a:solidFill>
                <a:latin typeface="Arial"/>
                <a:cs typeface="Arial"/>
                <a:hlinkClick r:id="rId6">
                  <a:extLst>
                    <a:ext uri="{A12FA001-AC4F-418D-AE19-62706E023703}">
                      <ahyp:hlinkClr xmlns:ahyp="http://schemas.microsoft.com/office/drawing/2018/hyperlinkcolor" val="tx"/>
                    </a:ext>
                  </a:extLst>
                </a:hlinkClick>
              </a:rPr>
              <a:t>Token Transition Timeline</a:t>
            </a:r>
            <a:r>
              <a:rPr lang="en" sz="2800" dirty="0">
                <a:latin typeface="Arial"/>
                <a:cs typeface="Arial"/>
              </a:rPr>
              <a:t>:</a:t>
            </a:r>
          </a:p>
          <a:p>
            <a:endParaRPr lang="en" sz="2800" dirty="0">
              <a:latin typeface="Arial" panose="020B0604020202020204" pitchFamily="34" charset="0"/>
              <a:cs typeface="Arial" panose="020B0604020202020204" pitchFamily="34" charset="0"/>
            </a:endParaRPr>
          </a:p>
          <a:p>
            <a:pPr marL="342900" indent="-342900">
              <a:buClr>
                <a:srgbClr val="0432FF"/>
              </a:buClr>
              <a:buFont typeface="Wingdings,Sans-Serif" pitchFamily="2" charset="2"/>
              <a:buChar char="§"/>
            </a:pPr>
            <a:r>
              <a:rPr lang="en-GB" sz="2400" dirty="0">
                <a:latin typeface="Arial"/>
                <a:cs typeface="Arial"/>
              </a:rPr>
              <a:t>M.7 (Feb 2024) </a:t>
            </a:r>
            <a:r>
              <a:rPr lang="en-GB" sz="2400" dirty="0" err="1">
                <a:latin typeface="Arial"/>
                <a:cs typeface="Arial"/>
              </a:rPr>
              <a:t>Rucio</a:t>
            </a:r>
            <a:r>
              <a:rPr lang="en-GB" sz="2400" dirty="0">
                <a:latin typeface="Arial"/>
                <a:cs typeface="Arial"/>
              </a:rPr>
              <a:t> / DIRAC / FTS have sufficient token support in released versions to perform DC24 using token authorization.</a:t>
            </a:r>
          </a:p>
          <a:p>
            <a:pPr marL="800100" lvl="1" indent="-342900">
              <a:buFont typeface="Arial,Sans-Serif" pitchFamily="2" charset="2"/>
              <a:buChar char="•"/>
            </a:pPr>
            <a:r>
              <a:rPr lang="en-GB" sz="2400" dirty="0">
                <a:solidFill>
                  <a:srgbClr val="0432FF"/>
                </a:solidFill>
                <a:latin typeface="Arial"/>
                <a:cs typeface="Arial"/>
              </a:rPr>
              <a:t>Currently WIP</a:t>
            </a:r>
            <a:endParaRPr lang="en-GB" dirty="0"/>
          </a:p>
          <a:p>
            <a:pPr marL="342900" indent="-342900">
              <a:buClr>
                <a:srgbClr val="0432FF"/>
              </a:buClr>
              <a:buFont typeface="Wingdings" pitchFamily="2" charset="2"/>
              <a:buChar char="§"/>
            </a:pPr>
            <a:r>
              <a:rPr lang="en-GB" sz="2400" dirty="0">
                <a:latin typeface="Arial" panose="020B0604020202020204" pitchFamily="34" charset="0"/>
                <a:cs typeface="Arial" panose="020B0604020202020204" pitchFamily="34" charset="0"/>
              </a:rPr>
              <a:t>M.8 (Mar 2024) Sufficient storage endpoints support tokens to allow DC24 to be done using only tokens.</a:t>
            </a:r>
          </a:p>
          <a:p>
            <a:pPr marL="800100" lvl="1" indent="-342900">
              <a:buClr>
                <a:schemeClr val="tx1"/>
              </a:buClr>
              <a:buFont typeface="Arial" panose="020B0604020202020204" pitchFamily="34" charset="0"/>
              <a:buChar char="•"/>
            </a:pPr>
            <a:r>
              <a:rPr lang="en-GB" sz="2400" dirty="0">
                <a:solidFill>
                  <a:srgbClr val="0432FF"/>
                </a:solidFill>
                <a:latin typeface="Arial"/>
                <a:cs typeface="Arial"/>
              </a:rPr>
              <a:t>Having WLCG token support ready in time for DC24 is a major current emphasis</a:t>
            </a:r>
          </a:p>
          <a:p>
            <a:pPr marL="342900" indent="-342900">
              <a:buClr>
                <a:srgbClr val="0432FF"/>
              </a:buClr>
              <a:buFont typeface="Wingdings" pitchFamily="2" charset="2"/>
              <a:buChar char="§"/>
            </a:pPr>
            <a:r>
              <a:rPr lang="en-GB" sz="2400" dirty="0">
                <a:latin typeface="Arial"/>
                <a:cs typeface="Arial"/>
              </a:rPr>
              <a:t>M.9 (Mar 2025) Grid jobs use tokens for reading and </a:t>
            </a:r>
            <a:r>
              <a:rPr lang="en-GB" sz="2400" err="1">
                <a:latin typeface="Arial"/>
                <a:cs typeface="Arial"/>
              </a:rPr>
              <a:t>stageout</a:t>
            </a:r>
            <a:r>
              <a:rPr lang="en-GB" sz="2400" dirty="0">
                <a:latin typeface="Arial"/>
                <a:cs typeface="Arial"/>
              </a:rPr>
              <a:t>. </a:t>
            </a:r>
          </a:p>
          <a:p>
            <a:pPr marL="800100" lvl="1" indent="-342900">
              <a:buClr>
                <a:srgbClr val="0432FF"/>
              </a:buClr>
              <a:buFont typeface="Arial,Sans-Serif" pitchFamily="2" charset="2"/>
              <a:buChar char="•"/>
            </a:pPr>
            <a:r>
              <a:rPr lang="en-GB" sz="2400" dirty="0">
                <a:solidFill>
                  <a:srgbClr val="0432FF"/>
                </a:solidFill>
                <a:latin typeface="Arial"/>
                <a:cs typeface="Arial"/>
              </a:rPr>
              <a:t>Requiring changes also </a:t>
            </a:r>
            <a:r>
              <a:rPr lang="en-GB" sz="2400" i="1" dirty="0">
                <a:solidFill>
                  <a:srgbClr val="0432FF"/>
                </a:solidFill>
                <a:latin typeface="Arial"/>
                <a:cs typeface="Arial"/>
              </a:rPr>
              <a:t>inside </a:t>
            </a:r>
            <a:r>
              <a:rPr lang="en-GB" sz="2400" dirty="0">
                <a:solidFill>
                  <a:srgbClr val="0432FF"/>
                </a:solidFill>
                <a:latin typeface="Arial"/>
                <a:cs typeface="Arial"/>
              </a:rPr>
              <a:t>the job pilots</a:t>
            </a:r>
            <a:endParaRPr lang="en-GB" sz="2400" dirty="0">
              <a:solidFill>
                <a:srgbClr val="0432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627126"/>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3A4B000-E4D5-E437-D3DF-AA6E6874A170}"/>
              </a:ext>
            </a:extLst>
          </p:cNvPr>
          <p:cNvGrpSpPr/>
          <p:nvPr/>
        </p:nvGrpSpPr>
        <p:grpSpPr>
          <a:xfrm>
            <a:off x="0" y="6315994"/>
            <a:ext cx="12192000" cy="542006"/>
            <a:chOff x="0" y="6315994"/>
            <a:chExt cx="12192000" cy="542006"/>
          </a:xfrm>
        </p:grpSpPr>
        <p:sp>
          <p:nvSpPr>
            <p:cNvPr id="6" name="Rectangle 5">
              <a:extLst>
                <a:ext uri="{FF2B5EF4-FFF2-40B4-BE49-F238E27FC236}">
                  <a16:creationId xmlns:a16="http://schemas.microsoft.com/office/drawing/2014/main" id="{AA46003A-4AD8-8D0F-1C1E-43FE760BB3F7}"/>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a:extLst>
                <a:ext uri="{FF2B5EF4-FFF2-40B4-BE49-F238E27FC236}">
                  <a16:creationId xmlns:a16="http://schemas.microsoft.com/office/drawing/2014/main" id="{4C2A2A78-1343-11A9-91C4-3F8F787EE0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57D7FB2-34F9-8CFB-4B85-1084BC57F7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a:extLst>
              <a:ext uri="{FF2B5EF4-FFF2-40B4-BE49-F238E27FC236}">
                <a16:creationId xmlns:a16="http://schemas.microsoft.com/office/drawing/2014/main" id="{D72534EB-EBD6-E323-504E-6592C40AAA65}"/>
              </a:ext>
            </a:extLst>
          </p:cNvPr>
          <p:cNvSpPr>
            <a:spLocks noGrp="1"/>
          </p:cNvSpPr>
          <p:nvPr>
            <p:ph idx="1"/>
          </p:nvPr>
        </p:nvSpPr>
        <p:spPr/>
        <p:txBody>
          <a:bodyPr vert="horz" lIns="91440" tIns="45720" rIns="91440" bIns="45720" rtlCol="0" anchor="t">
            <a:normAutofit fontScale="92500" lnSpcReduction="10000"/>
          </a:bodyPr>
          <a:lstStyle/>
          <a:p>
            <a:r>
              <a:rPr lang="en-GB" dirty="0">
                <a:cs typeface="Arial" panose="020B0604020202020204" pitchFamily="34" charset="0"/>
              </a:rPr>
              <a:t>T</a:t>
            </a:r>
            <a:r>
              <a:rPr lang="en-CH" dirty="0">
                <a:cs typeface="Arial" panose="020B0604020202020204" pitchFamily="34" charset="0"/>
              </a:rPr>
              <a:t>hough the token transition timeline has seen some delays, progress has been steady in many areas concerned</a:t>
            </a:r>
          </a:p>
          <a:p>
            <a:endParaRPr lang="en-CH" dirty="0">
              <a:cs typeface="Arial" panose="020B0604020202020204" pitchFamily="34" charset="0"/>
            </a:endParaRPr>
          </a:p>
          <a:p>
            <a:pPr marL="0" indent="0">
              <a:buNone/>
            </a:pPr>
            <a:r>
              <a:rPr lang="en-GB" dirty="0">
                <a:latin typeface="Arial"/>
                <a:cs typeface="Arial"/>
              </a:rPr>
              <a:t>T</a:t>
            </a:r>
            <a:r>
              <a:rPr lang="en-CH" dirty="0">
                <a:latin typeface="Arial"/>
                <a:cs typeface="Arial"/>
              </a:rPr>
              <a:t>he main milestones at this time are about</a:t>
            </a:r>
            <a:r>
              <a:rPr lang="en-GB" dirty="0">
                <a:latin typeface="Arial"/>
                <a:cs typeface="Arial"/>
              </a:rPr>
              <a:t>:</a:t>
            </a:r>
          </a:p>
          <a:p>
            <a:r>
              <a:rPr lang="en-GB" dirty="0">
                <a:latin typeface="Arial"/>
                <a:cs typeface="Arial"/>
              </a:rPr>
              <a:t>T</a:t>
            </a:r>
            <a:r>
              <a:rPr lang="en-CH" dirty="0">
                <a:latin typeface="Arial"/>
                <a:cs typeface="Arial"/>
              </a:rPr>
              <a:t>he switch to HTCondor CE versions that no longer support GSI</a:t>
            </a:r>
          </a:p>
          <a:p>
            <a:pPr lvl="1"/>
            <a:r>
              <a:rPr lang="en-GB" dirty="0"/>
              <a:t>S</a:t>
            </a:r>
            <a:r>
              <a:rPr lang="en-CH" dirty="0"/>
              <a:t>everal scenarios to smooth the transition for legacy use cases</a:t>
            </a:r>
          </a:p>
          <a:p>
            <a:pPr>
              <a:defRPr/>
            </a:pPr>
            <a:r>
              <a:rPr kumimoji="0" lang="en-GB" sz="2800" b="0" i="0" u="none" strike="noStrike" kern="1200" cap="none" spc="0" normalizeH="0" baseline="0" noProof="0" dirty="0">
                <a:ln>
                  <a:noFill/>
                </a:ln>
                <a:effectLst/>
                <a:uLnTx/>
                <a:uFillTx/>
                <a:latin typeface="Arial"/>
                <a:cs typeface="Arial"/>
              </a:rPr>
              <a:t>Integration and deployment ready to </a:t>
            </a:r>
            <a:r>
              <a:rPr lang="en-GB" dirty="0">
                <a:latin typeface="Arial"/>
                <a:cs typeface="Arial"/>
              </a:rPr>
              <a:t>run DC24</a:t>
            </a:r>
            <a:r>
              <a:rPr kumimoji="0" lang="en-GB" sz="2800" b="0" i="0" u="none" strike="noStrike" kern="1200" cap="none" spc="0" normalizeH="0" baseline="0" noProof="0" dirty="0">
                <a:ln>
                  <a:noFill/>
                </a:ln>
                <a:effectLst/>
                <a:uLnTx/>
                <a:uFillTx/>
                <a:latin typeface="Arial"/>
                <a:cs typeface="Arial"/>
              </a:rPr>
              <a:t> </a:t>
            </a:r>
            <a:r>
              <a:rPr lang="en-GB" dirty="0">
                <a:latin typeface="Arial"/>
                <a:cs typeface="Arial"/>
              </a:rPr>
              <a:t>using tokens only</a:t>
            </a:r>
          </a:p>
          <a:p>
            <a:pPr marL="800100" marR="0" lvl="1" indent="-34290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432FF"/>
                </a:solidFill>
                <a:effectLst/>
                <a:uLnTx/>
                <a:uFillTx/>
                <a:latin typeface="Arial"/>
                <a:ea typeface="+mn-ea"/>
                <a:cs typeface="Arial"/>
              </a:rPr>
              <a:t>Aim for production-quality infrastructure at the majority of sites </a:t>
            </a:r>
            <a:br>
              <a:rPr kumimoji="0" lang="en-GB" sz="2400" b="0" i="0" u="none" strike="noStrike" kern="1200" cap="none" spc="0" normalizeH="0" baseline="0" noProof="0" dirty="0">
                <a:ln>
                  <a:noFill/>
                </a:ln>
                <a:solidFill>
                  <a:srgbClr val="0432FF"/>
                </a:solidFill>
                <a:effectLst/>
                <a:uLnTx/>
                <a:uFillTx/>
                <a:latin typeface="Arial"/>
                <a:ea typeface="+mn-ea"/>
                <a:cs typeface="Arial"/>
              </a:rPr>
            </a:br>
            <a:r>
              <a:rPr kumimoji="0" lang="en-GB" sz="2400" b="0" i="0" u="none" strike="noStrike" kern="1200" cap="none" spc="0" normalizeH="0" baseline="0" noProof="0" dirty="0">
                <a:ln>
                  <a:noFill/>
                </a:ln>
                <a:solidFill>
                  <a:srgbClr val="0432FF"/>
                </a:solidFill>
                <a:effectLst/>
                <a:uLnTx/>
                <a:uFillTx/>
                <a:latin typeface="Arial"/>
                <a:ea typeface="+mn-ea"/>
                <a:cs typeface="Arial"/>
              </a:rPr>
              <a:t>(preferably all T0/1 plus the big T2 sites)</a:t>
            </a:r>
            <a:endParaRPr kumimoji="0" lang="en-GB" sz="2400" b="0" i="0" u="none" strike="noStrike" kern="1200" cap="none" spc="0" normalizeH="0" baseline="0" noProof="0" dirty="0">
              <a:ln>
                <a:noFill/>
              </a:ln>
              <a:solidFill>
                <a:prstClr val="black"/>
              </a:solidFill>
              <a:effectLst/>
              <a:uLnTx/>
              <a:uFillTx/>
              <a:latin typeface="Arial"/>
              <a:ea typeface="+mn-ea"/>
              <a:cs typeface="Arial"/>
            </a:endParaRPr>
          </a:p>
          <a:p>
            <a:pPr marL="457200" lvl="1" indent="0">
              <a:buNone/>
            </a:pPr>
            <a:endParaRPr lang="en-CH" dirty="0"/>
          </a:p>
          <a:p>
            <a:r>
              <a:rPr lang="en-CH" dirty="0">
                <a:latin typeface="Arial"/>
                <a:cs typeface="Arial"/>
              </a:rPr>
              <a:t>To be continue</a:t>
            </a:r>
            <a:r>
              <a:rPr lang="en-GB" dirty="0">
                <a:latin typeface="Arial"/>
                <a:cs typeface="Arial"/>
              </a:rPr>
              <a:t>d as we work towards:</a:t>
            </a:r>
          </a:p>
          <a:p>
            <a:pPr lvl="1"/>
            <a:r>
              <a:rPr lang="en-GB" sz="2800" b="1" i="1" dirty="0">
                <a:solidFill>
                  <a:srgbClr val="008F00"/>
                </a:solidFill>
                <a:latin typeface="Arial"/>
                <a:cs typeface="Arial"/>
              </a:rPr>
              <a:t>M.10 (Mar 2026) Users no longer need X509 certificates!</a:t>
            </a:r>
          </a:p>
          <a:p>
            <a:pPr lvl="2">
              <a:buClr>
                <a:prstClr val="black"/>
              </a:buClr>
              <a:buFont typeface="Arial" panose="020B0604020202020204" pitchFamily="34" charset="0"/>
              <a:buChar char="•"/>
              <a:defRPr/>
            </a:pPr>
            <a:r>
              <a:rPr kumimoji="0" lang="en-GB" b="0" i="0" u="none" strike="noStrike" kern="1200" cap="none" spc="0" normalizeH="0" baseline="0" noProof="0" dirty="0">
                <a:ln>
                  <a:noFill/>
                </a:ln>
                <a:effectLst/>
                <a:uLnTx/>
                <a:uFillTx/>
                <a:latin typeface="Arial"/>
                <a:cs typeface="Arial"/>
              </a:rPr>
              <a:t>There is a longer gap between M.9 (Mar 25) and M.10 (Mar 26), so as to allow the development of scenarios and workflows to ensure a smooth </a:t>
            </a:r>
            <a:r>
              <a:rPr kumimoji="0" lang="en-GB" b="0" i="1" u="none" strike="noStrike" kern="1200" cap="none" spc="0" normalizeH="0" baseline="0" noProof="0" dirty="0">
                <a:ln>
                  <a:noFill/>
                </a:ln>
                <a:solidFill>
                  <a:srgbClr val="0432FF"/>
                </a:solidFill>
                <a:effectLst/>
                <a:uLnTx/>
                <a:uFillTx/>
                <a:latin typeface="Arial"/>
                <a:cs typeface="Arial"/>
              </a:rPr>
              <a:t>user </a:t>
            </a:r>
            <a:r>
              <a:rPr kumimoji="0" lang="en-GB" b="0" i="0" u="none" strike="noStrike" kern="1200" cap="none" spc="0" normalizeH="0" baseline="0" noProof="0" dirty="0">
                <a:ln>
                  <a:noFill/>
                </a:ln>
                <a:effectLst/>
                <a:uLnTx/>
                <a:uFillTx/>
                <a:latin typeface="Arial"/>
                <a:cs typeface="Arial"/>
              </a:rPr>
              <a:t>transition</a:t>
            </a:r>
            <a:endParaRPr lang="en-CH" b="0" i="0" u="none" strike="noStrike" kern="1200" cap="none" spc="0" normalizeH="0" baseline="0" noProof="0">
              <a:ln>
                <a:noFill/>
              </a:ln>
              <a:effectLst/>
              <a:uLnTx/>
              <a:uFillTx/>
              <a:latin typeface="Arial"/>
              <a:cs typeface="Arial"/>
            </a:endParaRPr>
          </a:p>
          <a:p>
            <a:pPr lvl="2"/>
            <a:endParaRPr lang="en-GB" sz="2400" i="1" dirty="0">
              <a:latin typeface="Arial"/>
              <a:cs typeface="Arial"/>
            </a:endParaRPr>
          </a:p>
          <a:p>
            <a:endParaRPr lang="en-CH" dirty="0"/>
          </a:p>
        </p:txBody>
      </p:sp>
      <p:sp>
        <p:nvSpPr>
          <p:cNvPr id="3" name="Title 2">
            <a:extLst>
              <a:ext uri="{FF2B5EF4-FFF2-40B4-BE49-F238E27FC236}">
                <a16:creationId xmlns:a16="http://schemas.microsoft.com/office/drawing/2014/main" id="{13754BF5-E212-505E-FCF5-47CF7B7442AA}"/>
              </a:ext>
            </a:extLst>
          </p:cNvPr>
          <p:cNvSpPr>
            <a:spLocks noGrp="1"/>
          </p:cNvSpPr>
          <p:nvPr>
            <p:ph type="title"/>
          </p:nvPr>
        </p:nvSpPr>
        <p:spPr/>
        <p:txBody>
          <a:bodyPr>
            <a:normAutofit fontScale="90000"/>
          </a:bodyPr>
          <a:lstStyle/>
          <a:p>
            <a:r>
              <a:rPr lang="en-GB" dirty="0"/>
              <a:t>C</a:t>
            </a:r>
            <a:r>
              <a:rPr lang="en-CH"/>
              <a:t>onclusions and outlook</a:t>
            </a:r>
          </a:p>
        </p:txBody>
      </p:sp>
      <p:sp>
        <p:nvSpPr>
          <p:cNvPr id="4" name="Slide Number Placeholder 3">
            <a:extLst>
              <a:ext uri="{FF2B5EF4-FFF2-40B4-BE49-F238E27FC236}">
                <a16:creationId xmlns:a16="http://schemas.microsoft.com/office/drawing/2014/main" id="{3AC9F077-3538-74F6-9E21-A935B86BF202}"/>
              </a:ext>
            </a:extLst>
          </p:cNvPr>
          <p:cNvSpPr>
            <a:spLocks noGrp="1"/>
          </p:cNvSpPr>
          <p:nvPr>
            <p:ph type="sldNum" sz="quarter" idx="4"/>
          </p:nvPr>
        </p:nvSpPr>
        <p:spPr/>
        <p:txBody>
          <a:bodyPr/>
          <a:lstStyle/>
          <a:p>
            <a:fld id="{12F0E188-2DB2-0D47-B360-D4F94D265CBA}" type="slidenum">
              <a:rPr lang="en-CH" smtClean="0">
                <a:solidFill>
                  <a:schemeClr val="bg2"/>
                </a:solidFill>
              </a:rPr>
              <a:t>14</a:t>
            </a:fld>
            <a:endParaRPr lang="en-CH">
              <a:solidFill>
                <a:schemeClr val="bg2"/>
              </a:solidFill>
            </a:endParaRPr>
          </a:p>
        </p:txBody>
      </p:sp>
    </p:spTree>
    <p:extLst>
      <p:ext uri="{BB962C8B-B14F-4D97-AF65-F5344CB8AC3E}">
        <p14:creationId xmlns:p14="http://schemas.microsoft.com/office/powerpoint/2010/main" val="917740973"/>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92EF62C-70E0-6805-0E2C-FDDCC6F06F9F}"/>
              </a:ext>
            </a:extLst>
          </p:cNvPr>
          <p:cNvGrpSpPr/>
          <p:nvPr/>
        </p:nvGrpSpPr>
        <p:grpSpPr>
          <a:xfrm>
            <a:off x="0" y="6315994"/>
            <a:ext cx="12192000" cy="542006"/>
            <a:chOff x="0" y="6315994"/>
            <a:chExt cx="12192000" cy="542006"/>
          </a:xfrm>
        </p:grpSpPr>
        <p:sp>
          <p:nvSpPr>
            <p:cNvPr id="19" name="Rectangle 18">
              <a:extLst>
                <a:ext uri="{FF2B5EF4-FFF2-40B4-BE49-F238E27FC236}">
                  <a16:creationId xmlns:a16="http://schemas.microsoft.com/office/drawing/2014/main" id="{8B5D2968-2690-64FF-7B40-646697D62FD4}"/>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2">
              <a:extLst>
                <a:ext uri="{FF2B5EF4-FFF2-40B4-BE49-F238E27FC236}">
                  <a16:creationId xmlns:a16="http://schemas.microsoft.com/office/drawing/2014/main" id="{0424B8F1-ACC6-C9CD-4B8B-4B6D7C7074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1D2DCAC8-0E9A-20DD-C4C0-02D2BFD0E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a:extLst>
              <a:ext uri="{FF2B5EF4-FFF2-40B4-BE49-F238E27FC236}">
                <a16:creationId xmlns:a16="http://schemas.microsoft.com/office/drawing/2014/main" id="{E88724BB-9861-44A6-1E9B-4BD28DEFC975}"/>
              </a:ext>
            </a:extLst>
          </p:cNvPr>
          <p:cNvSpPr>
            <a:spLocks noGrp="1"/>
          </p:cNvSpPr>
          <p:nvPr>
            <p:ph idx="1"/>
          </p:nvPr>
        </p:nvSpPr>
        <p:spPr>
          <a:xfrm>
            <a:off x="163717" y="809297"/>
            <a:ext cx="4634620" cy="5367666"/>
          </a:xfrm>
        </p:spPr>
        <p:txBody>
          <a:bodyPr>
            <a:normAutofit/>
          </a:bodyPr>
          <a:lstStyle/>
          <a:p>
            <a:r>
              <a:rPr lang="en-GB" dirty="0"/>
              <a:t>Andrea </a:t>
            </a:r>
            <a:r>
              <a:rPr lang="en-GB" dirty="0" err="1"/>
              <a:t>Ceccanti</a:t>
            </a:r>
            <a:r>
              <a:rPr lang="en-GB" dirty="0"/>
              <a:t> presented the WLCG’s initial plans for token migration</a:t>
            </a:r>
            <a:endParaRPr lang="en-CH"/>
          </a:p>
        </p:txBody>
      </p:sp>
      <p:sp>
        <p:nvSpPr>
          <p:cNvPr id="3" name="Title 2">
            <a:extLst>
              <a:ext uri="{FF2B5EF4-FFF2-40B4-BE49-F238E27FC236}">
                <a16:creationId xmlns:a16="http://schemas.microsoft.com/office/drawing/2014/main" id="{07CB7A1E-7B24-6FC2-2BBF-9F9CF44F71E8}"/>
              </a:ext>
            </a:extLst>
          </p:cNvPr>
          <p:cNvSpPr>
            <a:spLocks noGrp="1"/>
          </p:cNvSpPr>
          <p:nvPr>
            <p:ph type="title"/>
          </p:nvPr>
        </p:nvSpPr>
        <p:spPr/>
        <p:txBody>
          <a:bodyPr>
            <a:normAutofit fontScale="90000"/>
          </a:bodyPr>
          <a:lstStyle/>
          <a:p>
            <a:r>
              <a:rPr lang="en" dirty="0"/>
              <a:t>… five years ago</a:t>
            </a:r>
            <a:endParaRPr lang="en-CH"/>
          </a:p>
        </p:txBody>
      </p:sp>
      <p:sp>
        <p:nvSpPr>
          <p:cNvPr id="4" name="Slide Number Placeholder 3">
            <a:extLst>
              <a:ext uri="{FF2B5EF4-FFF2-40B4-BE49-F238E27FC236}">
                <a16:creationId xmlns:a16="http://schemas.microsoft.com/office/drawing/2014/main" id="{7BBEBF36-FA83-09C2-71C0-2A8D026D07DC}"/>
              </a:ext>
            </a:extLst>
          </p:cNvPr>
          <p:cNvSpPr>
            <a:spLocks noGrp="1"/>
          </p:cNvSpPr>
          <p:nvPr>
            <p:ph type="sldNum" sz="quarter" idx="4"/>
          </p:nvPr>
        </p:nvSpPr>
        <p:spPr/>
        <p:txBody>
          <a:bodyPr/>
          <a:lstStyle/>
          <a:p>
            <a:fld id="{12F0E188-2DB2-0D47-B360-D4F94D265CBA}" type="slidenum">
              <a:rPr lang="en-CH" smtClean="0">
                <a:solidFill>
                  <a:schemeClr val="bg2"/>
                </a:solidFill>
              </a:rPr>
              <a:t>2</a:t>
            </a:fld>
            <a:endParaRPr lang="en-CH">
              <a:solidFill>
                <a:schemeClr val="bg2"/>
              </a:solidFill>
            </a:endParaRPr>
          </a:p>
        </p:txBody>
      </p:sp>
      <p:pic>
        <p:nvPicPr>
          <p:cNvPr id="5" name="Picture 4">
            <a:extLst>
              <a:ext uri="{FF2B5EF4-FFF2-40B4-BE49-F238E27FC236}">
                <a16:creationId xmlns:a16="http://schemas.microsoft.com/office/drawing/2014/main" id="{0B3DFC98-25CA-ED8A-1302-4D6AA95C057E}"/>
              </a:ext>
            </a:extLst>
          </p:cNvPr>
          <p:cNvPicPr>
            <a:picLocks noChangeAspect="1"/>
          </p:cNvPicPr>
          <p:nvPr/>
        </p:nvPicPr>
        <p:blipFill>
          <a:blip r:embed="rId4"/>
          <a:stretch>
            <a:fillRect/>
          </a:stretch>
        </p:blipFill>
        <p:spPr>
          <a:xfrm>
            <a:off x="4925084" y="745849"/>
            <a:ext cx="7103199" cy="5494561"/>
          </a:xfrm>
          <a:prstGeom prst="rect">
            <a:avLst/>
          </a:prstGeom>
        </p:spPr>
      </p:pic>
    </p:spTree>
    <p:extLst>
      <p:ext uri="{BB962C8B-B14F-4D97-AF65-F5344CB8AC3E}">
        <p14:creationId xmlns:p14="http://schemas.microsoft.com/office/powerpoint/2010/main" val="397390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2B59BFF-E158-30DA-4913-4684C3771D9F}"/>
              </a:ext>
            </a:extLst>
          </p:cNvPr>
          <p:cNvGrpSpPr/>
          <p:nvPr/>
        </p:nvGrpSpPr>
        <p:grpSpPr>
          <a:xfrm>
            <a:off x="0" y="6315994"/>
            <a:ext cx="12192000" cy="542006"/>
            <a:chOff x="0" y="6315994"/>
            <a:chExt cx="12192000" cy="542006"/>
          </a:xfrm>
        </p:grpSpPr>
        <p:sp>
          <p:nvSpPr>
            <p:cNvPr id="6" name="Rectangle 5">
              <a:extLst>
                <a:ext uri="{FF2B5EF4-FFF2-40B4-BE49-F238E27FC236}">
                  <a16:creationId xmlns:a16="http://schemas.microsoft.com/office/drawing/2014/main" id="{D3A18E3A-B386-C3C1-3DDE-D018B921C27E}"/>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a:extLst>
                <a:ext uri="{FF2B5EF4-FFF2-40B4-BE49-F238E27FC236}">
                  <a16:creationId xmlns:a16="http://schemas.microsoft.com/office/drawing/2014/main" id="{F3F655C1-E1F8-6745-3C5A-E21DBD6399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4826D08-EC71-2C55-A4E4-37A9726C7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a:extLst>
              <a:ext uri="{FF2B5EF4-FFF2-40B4-BE49-F238E27FC236}">
                <a16:creationId xmlns:a16="http://schemas.microsoft.com/office/drawing/2014/main" id="{2EE767E9-0C6F-56BA-CF6E-F17079E0197F}"/>
              </a:ext>
            </a:extLst>
          </p:cNvPr>
          <p:cNvSpPr>
            <a:spLocks noGrp="1"/>
          </p:cNvSpPr>
          <p:nvPr>
            <p:ph idx="1"/>
          </p:nvPr>
        </p:nvSpPr>
        <p:spPr>
          <a:xfrm>
            <a:off x="475463" y="745167"/>
            <a:ext cx="11241073" cy="5367666"/>
          </a:xfrm>
        </p:spPr>
        <p:txBody>
          <a:bodyPr vert="horz" lIns="91440" tIns="45720" rIns="91440" bIns="45720" rtlCol="0" anchor="t">
            <a:normAutofit/>
          </a:bodyPr>
          <a:lstStyle/>
          <a:p>
            <a:r>
              <a:rPr lang="en-GB" sz="2400" dirty="0">
                <a:effectLst/>
                <a:cs typeface="Arial" panose="020B0604020202020204" pitchFamily="34" charset="0"/>
              </a:rPr>
              <a:t>Industry Standards</a:t>
            </a:r>
          </a:p>
          <a:p>
            <a:pPr lvl="1"/>
            <a:r>
              <a:rPr lang="en-GB" sz="2000" dirty="0"/>
              <a:t>Tokens are widely adopted in industry, leading to software which already supports tokens, and many standard libraries when integration is needed</a:t>
            </a:r>
            <a:endParaRPr lang="en-GB" sz="2000" dirty="0">
              <a:effectLst/>
              <a:cs typeface="Arial" panose="020B0604020202020204" pitchFamily="34" charset="0"/>
            </a:endParaRPr>
          </a:p>
          <a:p>
            <a:r>
              <a:rPr lang="en-GB" sz="2400" dirty="0">
                <a:effectLst/>
                <a:cs typeface="Arial" panose="020B0604020202020204" pitchFamily="34" charset="0"/>
              </a:rPr>
              <a:t>Ease of Use</a:t>
            </a:r>
          </a:p>
          <a:p>
            <a:pPr lvl="1"/>
            <a:r>
              <a:rPr lang="en-GB" sz="2000" dirty="0">
                <a:effectLst/>
                <a:cs typeface="Arial" panose="020B0604020202020204" pitchFamily="34" charset="0"/>
              </a:rPr>
              <a:t>X.509 certificates are difficult to handle for users, and unfamiliar to those entering</a:t>
            </a:r>
          </a:p>
          <a:p>
            <a:pPr lvl="1"/>
            <a:r>
              <a:rPr lang="en-GB" sz="2000" dirty="0">
                <a:latin typeface="Arial"/>
                <a:cs typeface="Arial"/>
              </a:rPr>
              <a:t>Prevalence of Token flows in industry/social applications makes the workflow easier to learn</a:t>
            </a:r>
            <a:endParaRPr lang="en-GB" sz="2000" dirty="0">
              <a:effectLst/>
              <a:latin typeface="Arial"/>
              <a:cs typeface="Arial"/>
            </a:endParaRPr>
          </a:p>
          <a:p>
            <a:r>
              <a:rPr lang="en-GB" sz="2400" dirty="0">
                <a:latin typeface="Arial"/>
                <a:cs typeface="Arial"/>
              </a:rPr>
              <a:t>Flexible</a:t>
            </a:r>
            <a:r>
              <a:rPr lang="en-GB" sz="2400" dirty="0">
                <a:effectLst/>
                <a:latin typeface="Arial"/>
                <a:cs typeface="Arial"/>
              </a:rPr>
              <a:t> Authentication</a:t>
            </a:r>
          </a:p>
          <a:p>
            <a:pPr lvl="1"/>
            <a:r>
              <a:rPr lang="en-GB" sz="2000" dirty="0">
                <a:effectLst/>
                <a:latin typeface="Arial"/>
                <a:cs typeface="Arial"/>
              </a:rPr>
              <a:t>Hard to integrate identity federations with </a:t>
            </a:r>
            <a:r>
              <a:rPr lang="en-GB" sz="2000" dirty="0">
                <a:latin typeface="Arial"/>
                <a:cs typeface="Arial"/>
              </a:rPr>
              <a:t>VOMS</a:t>
            </a:r>
            <a:r>
              <a:rPr lang="en-GB" sz="2000" dirty="0">
                <a:effectLst/>
                <a:latin typeface="Arial"/>
                <a:cs typeface="Arial"/>
              </a:rPr>
              <a:t>, where a token infrastructure brings us </a:t>
            </a:r>
            <a:r>
              <a:rPr lang="en-GB" sz="2000" dirty="0">
                <a:latin typeface="Arial"/>
                <a:cs typeface="Arial"/>
              </a:rPr>
              <a:t>steps closer towards</a:t>
            </a:r>
            <a:r>
              <a:rPr lang="en-GB" sz="2000" dirty="0">
                <a:effectLst/>
                <a:latin typeface="Arial"/>
                <a:cs typeface="Arial"/>
              </a:rPr>
              <a:t> this</a:t>
            </a:r>
          </a:p>
          <a:p>
            <a:r>
              <a:rPr lang="en-GB" sz="2400" dirty="0">
                <a:effectLst/>
                <a:cs typeface="Arial" panose="020B0604020202020204" pitchFamily="34" charset="0"/>
              </a:rPr>
              <a:t>Finer Grained Access Control</a:t>
            </a:r>
          </a:p>
          <a:p>
            <a:pPr lvl="1"/>
            <a:r>
              <a:rPr lang="en-GB" sz="2000" dirty="0">
                <a:effectLst/>
                <a:cs typeface="Arial" panose="020B0604020202020204" pitchFamily="34" charset="0"/>
              </a:rPr>
              <a:t>Tokens </a:t>
            </a:r>
            <a:r>
              <a:rPr lang="en-GB" sz="2000" dirty="0"/>
              <a:t>provide direct routes for </a:t>
            </a:r>
            <a:r>
              <a:rPr lang="en-GB" sz="2000" dirty="0" err="1"/>
              <a:t>AuthZ</a:t>
            </a:r>
            <a:r>
              <a:rPr lang="en-GB" sz="2000" dirty="0"/>
              <a:t> relying on user attributes or capabilities</a:t>
            </a:r>
          </a:p>
          <a:p>
            <a:r>
              <a:rPr lang="en-GB" sz="2400" dirty="0">
                <a:latin typeface="Arial"/>
                <a:cs typeface="Arial"/>
              </a:rPr>
              <a:t>Security Benefits</a:t>
            </a:r>
            <a:endParaRPr lang="en-US" sz="2400" dirty="0">
              <a:cs typeface="Arial"/>
            </a:endParaRPr>
          </a:p>
          <a:p>
            <a:pPr lvl="1">
              <a:buClr>
                <a:srgbClr val="000000"/>
              </a:buClr>
              <a:buFont typeface="Arial" pitchFamily="2" charset="2"/>
              <a:buChar char="•"/>
            </a:pPr>
            <a:r>
              <a:rPr lang="en-GB" sz="2000" dirty="0">
                <a:latin typeface="Arial"/>
                <a:cs typeface="Arial"/>
              </a:rPr>
              <a:t>The usage of audiences and scopes allows restricting tokens to specific jobs or services with greater levels of flexibility</a:t>
            </a:r>
            <a:endParaRPr lang="en-GB" sz="2000" dirty="0"/>
          </a:p>
        </p:txBody>
      </p:sp>
      <p:sp>
        <p:nvSpPr>
          <p:cNvPr id="3" name="Title 2">
            <a:extLst>
              <a:ext uri="{FF2B5EF4-FFF2-40B4-BE49-F238E27FC236}">
                <a16:creationId xmlns:a16="http://schemas.microsoft.com/office/drawing/2014/main" id="{08CB16AA-A8F2-1F63-EAC4-920FBDC0CE35}"/>
              </a:ext>
            </a:extLst>
          </p:cNvPr>
          <p:cNvSpPr>
            <a:spLocks noGrp="1"/>
          </p:cNvSpPr>
          <p:nvPr>
            <p:ph type="title"/>
          </p:nvPr>
        </p:nvSpPr>
        <p:spPr/>
        <p:txBody>
          <a:bodyPr>
            <a:normAutofit fontScale="90000"/>
          </a:bodyPr>
          <a:lstStyle/>
          <a:p>
            <a:r>
              <a:rPr lang="en" dirty="0"/>
              <a:t>Motivations for Change</a:t>
            </a:r>
            <a:endParaRPr lang="en-CH"/>
          </a:p>
        </p:txBody>
      </p:sp>
      <p:sp>
        <p:nvSpPr>
          <p:cNvPr id="4" name="Slide Number Placeholder 3">
            <a:extLst>
              <a:ext uri="{FF2B5EF4-FFF2-40B4-BE49-F238E27FC236}">
                <a16:creationId xmlns:a16="http://schemas.microsoft.com/office/drawing/2014/main" id="{B181E5E8-842C-44D2-F8FE-0F463AD4FCB1}"/>
              </a:ext>
            </a:extLst>
          </p:cNvPr>
          <p:cNvSpPr>
            <a:spLocks noGrp="1"/>
          </p:cNvSpPr>
          <p:nvPr>
            <p:ph type="sldNum" sz="quarter" idx="4"/>
          </p:nvPr>
        </p:nvSpPr>
        <p:spPr/>
        <p:txBody>
          <a:bodyPr/>
          <a:lstStyle/>
          <a:p>
            <a:fld id="{12F0E188-2DB2-0D47-B360-D4F94D265CBA}" type="slidenum">
              <a:rPr lang="en-CH" smtClean="0"/>
              <a:t>3</a:t>
            </a:fld>
            <a:endParaRPr lang="en-CH"/>
          </a:p>
        </p:txBody>
      </p:sp>
    </p:spTree>
    <p:extLst>
      <p:ext uri="{BB962C8B-B14F-4D97-AF65-F5344CB8AC3E}">
        <p14:creationId xmlns:p14="http://schemas.microsoft.com/office/powerpoint/2010/main" val="335521872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DD854A-320C-5A3A-3292-B7D371B14636}"/>
              </a:ext>
            </a:extLst>
          </p:cNvPr>
          <p:cNvGrpSpPr/>
          <p:nvPr/>
        </p:nvGrpSpPr>
        <p:grpSpPr>
          <a:xfrm>
            <a:off x="0" y="6315994"/>
            <a:ext cx="12192000" cy="542006"/>
            <a:chOff x="0" y="6315994"/>
            <a:chExt cx="12192000" cy="542006"/>
          </a:xfrm>
        </p:grpSpPr>
        <p:sp>
          <p:nvSpPr>
            <p:cNvPr id="7" name="Rectangle 6">
              <a:extLst>
                <a:ext uri="{FF2B5EF4-FFF2-40B4-BE49-F238E27FC236}">
                  <a16:creationId xmlns:a16="http://schemas.microsoft.com/office/drawing/2014/main" id="{F43E6AC6-6C96-837B-20CE-E44AEBCEA071}"/>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a:extLst>
                <a:ext uri="{FF2B5EF4-FFF2-40B4-BE49-F238E27FC236}">
                  <a16:creationId xmlns:a16="http://schemas.microsoft.com/office/drawing/2014/main" id="{FDFDD0A4-A1D1-CC15-3070-3FB0F965FC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AA2708AF-14E4-5547-40B8-7B1A23CAD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a:extLst>
              <a:ext uri="{FF2B5EF4-FFF2-40B4-BE49-F238E27FC236}">
                <a16:creationId xmlns:a16="http://schemas.microsoft.com/office/drawing/2014/main" id="{2EE767E9-0C6F-56BA-CF6E-F17079E0197F}"/>
              </a:ext>
            </a:extLst>
          </p:cNvPr>
          <p:cNvSpPr>
            <a:spLocks noGrp="1"/>
          </p:cNvSpPr>
          <p:nvPr>
            <p:ph idx="1"/>
          </p:nvPr>
        </p:nvSpPr>
        <p:spPr>
          <a:xfrm>
            <a:off x="325244" y="745167"/>
            <a:ext cx="5919439" cy="5367666"/>
          </a:xfrm>
        </p:spPr>
        <p:txBody>
          <a:bodyPr vert="horz" lIns="91440" tIns="45720" rIns="91440" bIns="45720" rtlCol="0" anchor="t">
            <a:normAutofit fontScale="92500" lnSpcReduction="10000"/>
          </a:bodyPr>
          <a:lstStyle/>
          <a:p>
            <a:r>
              <a:rPr lang="en-GB" sz="2400" dirty="0">
                <a:cs typeface="Arial" panose="020B0604020202020204" pitchFamily="34" charset="0"/>
              </a:rPr>
              <a:t>VO Scoped Token issuers, which can:</a:t>
            </a:r>
          </a:p>
          <a:p>
            <a:pPr lvl="1"/>
            <a:r>
              <a:rPr lang="en-GB" dirty="0">
                <a:effectLst/>
              </a:rPr>
              <a:t>Support multiple authentication mechanisms</a:t>
            </a:r>
          </a:p>
          <a:p>
            <a:pPr lvl="2"/>
            <a:r>
              <a:rPr lang="en-GB" sz="1800" dirty="0">
                <a:latin typeface="Arial"/>
                <a:cs typeface="Arial"/>
              </a:rPr>
              <a:t>Currently supporting CERN SSO or X.509</a:t>
            </a:r>
            <a:endParaRPr lang="en-GB" sz="1800" dirty="0">
              <a:effectLst/>
              <a:latin typeface="Arial"/>
              <a:cs typeface="Arial"/>
            </a:endParaRPr>
          </a:p>
          <a:p>
            <a:pPr lvl="1"/>
            <a:r>
              <a:rPr lang="en-GB" dirty="0">
                <a:latin typeface="Arial"/>
                <a:cs typeface="Arial"/>
              </a:rPr>
              <a:t>Provide users with a persistent VO-Scoped identity</a:t>
            </a:r>
            <a:endParaRPr lang="en-GB" dirty="0">
              <a:cs typeface="Arial" panose="020B0604020202020204" pitchFamily="34" charset="0"/>
            </a:endParaRPr>
          </a:p>
          <a:p>
            <a:pPr lvl="1"/>
            <a:r>
              <a:rPr lang="en-GB" dirty="0">
                <a:latin typeface="Arial"/>
                <a:cs typeface="Arial"/>
              </a:rPr>
              <a:t>Expose</a:t>
            </a:r>
            <a:r>
              <a:rPr lang="en-GB" dirty="0">
                <a:effectLst/>
                <a:latin typeface="Arial"/>
                <a:cs typeface="Arial"/>
              </a:rPr>
              <a:t> identity information, attributes and capabilities to services via JWT tokens and standard OAuth &amp; OpenID Connect protocols</a:t>
            </a:r>
          </a:p>
          <a:p>
            <a:pPr lvl="1"/>
            <a:r>
              <a:rPr lang="en-GB" dirty="0">
                <a:latin typeface="Arial"/>
                <a:cs typeface="Arial"/>
              </a:rPr>
              <a:t>Integrate with existing VOMS-aware services</a:t>
            </a:r>
          </a:p>
          <a:p>
            <a:pPr lvl="1"/>
            <a:r>
              <a:rPr lang="en-GB" dirty="0">
                <a:latin typeface="Arial"/>
                <a:cs typeface="Arial"/>
              </a:rPr>
              <a:t>Support</a:t>
            </a:r>
            <a:r>
              <a:rPr lang="en-GB" dirty="0">
                <a:effectLst/>
                <a:latin typeface="Arial"/>
                <a:cs typeface="Arial"/>
              </a:rPr>
              <a:t> both Web and non-Web access, delegation, and token renewal</a:t>
            </a:r>
          </a:p>
          <a:p>
            <a:pPr lvl="1"/>
            <a:endParaRPr lang="en-GB" dirty="0"/>
          </a:p>
          <a:p>
            <a:r>
              <a:rPr lang="en-GB" dirty="0">
                <a:effectLst/>
                <a:cs typeface="Arial" panose="020B0604020202020204" pitchFamily="34" charset="0"/>
              </a:rPr>
              <a:t>WLCG uses </a:t>
            </a:r>
            <a:r>
              <a:rPr lang="en-GB" b="1" dirty="0">
                <a:effectLst/>
                <a:cs typeface="Arial" panose="020B0604020202020204" pitchFamily="34" charset="0"/>
              </a:rPr>
              <a:t>INDIGO IAM </a:t>
            </a:r>
            <a:r>
              <a:rPr lang="en-GB" dirty="0">
                <a:effectLst/>
                <a:cs typeface="Arial" panose="020B0604020202020204" pitchFamily="34" charset="0"/>
              </a:rPr>
              <a:t>as its issuer</a:t>
            </a:r>
          </a:p>
          <a:p>
            <a:pPr lvl="1"/>
            <a:endParaRPr lang="en-GB" sz="1600" dirty="0">
              <a:effectLst/>
              <a:cs typeface="Arial" panose="020B0604020202020204" pitchFamily="34" charset="0"/>
            </a:endParaRPr>
          </a:p>
        </p:txBody>
      </p:sp>
      <p:sp>
        <p:nvSpPr>
          <p:cNvPr id="3" name="Title 2">
            <a:extLst>
              <a:ext uri="{FF2B5EF4-FFF2-40B4-BE49-F238E27FC236}">
                <a16:creationId xmlns:a16="http://schemas.microsoft.com/office/drawing/2014/main" id="{08CB16AA-A8F2-1F63-EAC4-920FBDC0CE35}"/>
              </a:ext>
            </a:extLst>
          </p:cNvPr>
          <p:cNvSpPr>
            <a:spLocks noGrp="1"/>
          </p:cNvSpPr>
          <p:nvPr>
            <p:ph type="title"/>
          </p:nvPr>
        </p:nvSpPr>
        <p:spPr/>
        <p:txBody>
          <a:bodyPr>
            <a:normAutofit fontScale="90000"/>
          </a:bodyPr>
          <a:lstStyle/>
          <a:p>
            <a:r>
              <a:rPr lang="en" dirty="0"/>
              <a:t>Token Based AAI for WLCG</a:t>
            </a:r>
            <a:endParaRPr lang="en-CH"/>
          </a:p>
        </p:txBody>
      </p:sp>
      <p:sp>
        <p:nvSpPr>
          <p:cNvPr id="4" name="Slide Number Placeholder 3">
            <a:extLst>
              <a:ext uri="{FF2B5EF4-FFF2-40B4-BE49-F238E27FC236}">
                <a16:creationId xmlns:a16="http://schemas.microsoft.com/office/drawing/2014/main" id="{B181E5E8-842C-44D2-F8FE-0F463AD4FCB1}"/>
              </a:ext>
            </a:extLst>
          </p:cNvPr>
          <p:cNvSpPr>
            <a:spLocks noGrp="1"/>
          </p:cNvSpPr>
          <p:nvPr>
            <p:ph type="sldNum" sz="quarter" idx="4"/>
          </p:nvPr>
        </p:nvSpPr>
        <p:spPr/>
        <p:txBody>
          <a:bodyPr/>
          <a:lstStyle/>
          <a:p>
            <a:fld id="{12F0E188-2DB2-0D47-B360-D4F94D265CBA}" type="slidenum">
              <a:rPr lang="en-CH" smtClean="0">
                <a:solidFill>
                  <a:schemeClr val="bg2"/>
                </a:solidFill>
              </a:rPr>
              <a:t>4</a:t>
            </a:fld>
            <a:endParaRPr lang="en-CH">
              <a:solidFill>
                <a:schemeClr val="bg2"/>
              </a:solidFill>
            </a:endParaRPr>
          </a:p>
        </p:txBody>
      </p:sp>
      <p:pic>
        <p:nvPicPr>
          <p:cNvPr id="5" name="Picture 4">
            <a:extLst>
              <a:ext uri="{FF2B5EF4-FFF2-40B4-BE49-F238E27FC236}">
                <a16:creationId xmlns:a16="http://schemas.microsoft.com/office/drawing/2014/main" id="{F85922C4-11EE-17CC-BFFB-83E81431C88B}"/>
              </a:ext>
            </a:extLst>
          </p:cNvPr>
          <p:cNvPicPr>
            <a:picLocks noChangeAspect="1"/>
          </p:cNvPicPr>
          <p:nvPr/>
        </p:nvPicPr>
        <p:blipFill>
          <a:blip r:embed="rId6"/>
          <a:stretch>
            <a:fillRect/>
          </a:stretch>
        </p:blipFill>
        <p:spPr>
          <a:xfrm>
            <a:off x="6244683" y="708242"/>
            <a:ext cx="5731123" cy="5662943"/>
          </a:xfrm>
          <a:prstGeom prst="rect">
            <a:avLst/>
          </a:prstGeom>
        </p:spPr>
      </p:pic>
    </p:spTree>
    <p:extLst>
      <p:ext uri="{BB962C8B-B14F-4D97-AF65-F5344CB8AC3E}">
        <p14:creationId xmlns:p14="http://schemas.microsoft.com/office/powerpoint/2010/main" val="10529275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519614-6F9F-25FF-DEA1-F6BF7FEB7AE5}"/>
              </a:ext>
            </a:extLst>
          </p:cNvPr>
          <p:cNvGrpSpPr/>
          <p:nvPr/>
        </p:nvGrpSpPr>
        <p:grpSpPr>
          <a:xfrm>
            <a:off x="0" y="6315994"/>
            <a:ext cx="12192000" cy="542006"/>
            <a:chOff x="0" y="6315994"/>
            <a:chExt cx="12192000" cy="542006"/>
          </a:xfrm>
        </p:grpSpPr>
        <p:sp>
          <p:nvSpPr>
            <p:cNvPr id="5" name="Rectangle 4">
              <a:extLst>
                <a:ext uri="{FF2B5EF4-FFF2-40B4-BE49-F238E27FC236}">
                  <a16:creationId xmlns:a16="http://schemas.microsoft.com/office/drawing/2014/main" id="{6DA37B9B-AB8E-C8B9-4E0F-EE1C702B5F6B}"/>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a:extLst>
                <a:ext uri="{FF2B5EF4-FFF2-40B4-BE49-F238E27FC236}">
                  <a16:creationId xmlns:a16="http://schemas.microsoft.com/office/drawing/2014/main" id="{BEC46E57-65A9-5D5D-143B-B18CCDC4F7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1C671D42-D420-B0DF-E735-8FB005373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08CB16AA-A8F2-1F63-EAC4-920FBDC0CE35}"/>
              </a:ext>
            </a:extLst>
          </p:cNvPr>
          <p:cNvSpPr>
            <a:spLocks noGrp="1"/>
          </p:cNvSpPr>
          <p:nvPr>
            <p:ph type="title"/>
          </p:nvPr>
        </p:nvSpPr>
        <p:spPr>
          <a:xfrm>
            <a:off x="72887" y="107736"/>
            <a:ext cx="3395870" cy="2396925"/>
          </a:xfrm>
        </p:spPr>
        <p:txBody>
          <a:bodyPr>
            <a:normAutofit fontScale="90000"/>
          </a:bodyPr>
          <a:lstStyle/>
          <a:p>
            <a:r>
              <a:rPr lang="en" dirty="0"/>
              <a:t>WLCG Token Infrastructure Design</a:t>
            </a:r>
            <a:endParaRPr lang="en-CH"/>
          </a:p>
        </p:txBody>
      </p:sp>
      <p:sp>
        <p:nvSpPr>
          <p:cNvPr id="4" name="Slide Number Placeholder 3">
            <a:extLst>
              <a:ext uri="{FF2B5EF4-FFF2-40B4-BE49-F238E27FC236}">
                <a16:creationId xmlns:a16="http://schemas.microsoft.com/office/drawing/2014/main" id="{B181E5E8-842C-44D2-F8FE-0F463AD4FCB1}"/>
              </a:ext>
            </a:extLst>
          </p:cNvPr>
          <p:cNvSpPr>
            <a:spLocks noGrp="1"/>
          </p:cNvSpPr>
          <p:nvPr>
            <p:ph type="sldNum" sz="quarter" idx="4"/>
          </p:nvPr>
        </p:nvSpPr>
        <p:spPr/>
        <p:txBody>
          <a:bodyPr/>
          <a:lstStyle/>
          <a:p>
            <a:fld id="{12F0E188-2DB2-0D47-B360-D4F94D265CBA}" type="slidenum">
              <a:rPr lang="en-CH" smtClean="0">
                <a:solidFill>
                  <a:schemeClr val="bg2"/>
                </a:solidFill>
              </a:rPr>
              <a:t>5</a:t>
            </a:fld>
            <a:endParaRPr lang="en-CH">
              <a:solidFill>
                <a:schemeClr val="bg2"/>
              </a:solidFill>
            </a:endParaRPr>
          </a:p>
        </p:txBody>
      </p:sp>
      <p:pic>
        <p:nvPicPr>
          <p:cNvPr id="8" name="Picture 7">
            <a:extLst>
              <a:ext uri="{FF2B5EF4-FFF2-40B4-BE49-F238E27FC236}">
                <a16:creationId xmlns:a16="http://schemas.microsoft.com/office/drawing/2014/main" id="{9F8750B8-A3C1-D6AC-6729-0285B41E10FD}"/>
              </a:ext>
            </a:extLst>
          </p:cNvPr>
          <p:cNvPicPr>
            <a:picLocks noChangeAspect="1"/>
          </p:cNvPicPr>
          <p:nvPr/>
        </p:nvPicPr>
        <p:blipFill>
          <a:blip r:embed="rId5"/>
          <a:srcRect/>
          <a:stretch/>
        </p:blipFill>
        <p:spPr>
          <a:xfrm>
            <a:off x="4063578" y="0"/>
            <a:ext cx="7097898" cy="6261652"/>
          </a:xfrm>
          <a:prstGeom prst="rect">
            <a:avLst/>
          </a:prstGeom>
        </p:spPr>
      </p:pic>
      <p:pic>
        <p:nvPicPr>
          <p:cNvPr id="7" name="Google Shape;174;p5">
            <a:extLst>
              <a:ext uri="{FF2B5EF4-FFF2-40B4-BE49-F238E27FC236}">
                <a16:creationId xmlns:a16="http://schemas.microsoft.com/office/drawing/2014/main" id="{1C25BA1F-C449-866B-3448-F776E8218975}"/>
              </a:ext>
            </a:extLst>
          </p:cNvPr>
          <p:cNvPicPr preferRelativeResize="0"/>
          <p:nvPr/>
        </p:nvPicPr>
        <p:blipFill rotWithShape="1">
          <a:blip r:embed="rId6">
            <a:alphaModFix/>
          </a:blip>
          <a:srcRect/>
          <a:stretch/>
        </p:blipFill>
        <p:spPr>
          <a:xfrm>
            <a:off x="410091" y="4353340"/>
            <a:ext cx="2590800" cy="1823125"/>
          </a:xfrm>
          <a:prstGeom prst="rect">
            <a:avLst/>
          </a:prstGeom>
          <a:noFill/>
          <a:ln>
            <a:noFill/>
          </a:ln>
        </p:spPr>
      </p:pic>
      <p:sp>
        <p:nvSpPr>
          <p:cNvPr id="9" name="Rectangular Callout 8">
            <a:extLst>
              <a:ext uri="{FF2B5EF4-FFF2-40B4-BE49-F238E27FC236}">
                <a16:creationId xmlns:a16="http://schemas.microsoft.com/office/drawing/2014/main" id="{D47A1F77-CE9F-E2C6-FEF6-39BE8799BC4E}"/>
              </a:ext>
            </a:extLst>
          </p:cNvPr>
          <p:cNvSpPr/>
          <p:nvPr/>
        </p:nvSpPr>
        <p:spPr>
          <a:xfrm>
            <a:off x="164803" y="2157978"/>
            <a:ext cx="3632498" cy="1642083"/>
          </a:xfrm>
          <a:prstGeom prst="wedgeRectCallout">
            <a:avLst>
              <a:gd name="adj1" fmla="val -12730"/>
              <a:gd name="adj2" fmla="val 79468"/>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0"/>
              </a:spcAft>
              <a:buClr>
                <a:srgbClr val="000000"/>
              </a:buClr>
              <a:buSzPts val="1000"/>
              <a:buFont typeface="Calibri"/>
              <a:buNone/>
            </a:pPr>
            <a:r>
              <a:rPr lang="en-US" sz="2000" b="0" i="0" u="none" strike="noStrike" cap="none" dirty="0">
                <a:solidFill>
                  <a:srgbClr val="000000"/>
                </a:solidFill>
                <a:latin typeface="Arial" panose="020B0604020202020204" pitchFamily="34" charset="0"/>
                <a:ea typeface="Calibri"/>
                <a:cs typeface="Arial" panose="020B0604020202020204" pitchFamily="34" charset="0"/>
                <a:sym typeface="Calibri"/>
              </a:rPr>
              <a:t>Follows the AARC Blueprint:</a:t>
            </a:r>
            <a:br>
              <a:rPr lang="en-US" sz="2000" b="0" i="0" u="none" strike="noStrike" cap="none" dirty="0">
                <a:solidFill>
                  <a:srgbClr val="000000"/>
                </a:solidFill>
                <a:latin typeface="Arial" panose="020B0604020202020204" pitchFamily="34" charset="0"/>
                <a:ea typeface="Calibri"/>
                <a:cs typeface="Arial" panose="020B0604020202020204" pitchFamily="34" charset="0"/>
                <a:sym typeface="Calibri"/>
              </a:rPr>
            </a:br>
            <a:r>
              <a:rPr lang="en-US" sz="2000" b="0" i="0" u="sng" strike="noStrike" cap="none" dirty="0">
                <a:solidFill>
                  <a:srgbClr val="000000"/>
                </a:solidFill>
                <a:latin typeface="Arial" panose="020B0604020202020204" pitchFamily="34" charset="0"/>
                <a:ea typeface="Helvetica Neue"/>
                <a:cs typeface="Arial" panose="020B0604020202020204" pitchFamily="34" charset="0"/>
                <a:sym typeface="Helvetica Neue"/>
                <a:hlinkClick r:id="rId7">
                  <a:extLst>
                    <a:ext uri="{A12FA001-AC4F-418D-AE19-62706E023703}">
                      <ahyp:hlinkClr xmlns:ahyp="http://schemas.microsoft.com/office/drawing/2018/hyperlinkcolor" val="tx"/>
                    </a:ext>
                  </a:extLst>
                </a:hlinkClick>
              </a:rPr>
              <a:t>https://aarc-community.org/architecture/</a:t>
            </a:r>
            <a:r>
              <a:rPr lang="en-US" sz="2000" b="0" i="0" u="none" strike="noStrike" cap="none" dirty="0">
                <a:solidFill>
                  <a:srgbClr val="000000"/>
                </a:solidFill>
                <a:latin typeface="Arial" panose="020B0604020202020204" pitchFamily="34" charset="0"/>
                <a:ea typeface="Calibri"/>
                <a:cs typeface="Arial" panose="020B0604020202020204" pitchFamily="34" charset="0"/>
                <a:sym typeface="Calibri"/>
              </a:rPr>
              <a:t> but not all AEGIS recommendations</a:t>
            </a:r>
          </a:p>
        </p:txBody>
      </p:sp>
      <p:sp>
        <p:nvSpPr>
          <p:cNvPr id="10" name="Rectangular Callout 9">
            <a:extLst>
              <a:ext uri="{FF2B5EF4-FFF2-40B4-BE49-F238E27FC236}">
                <a16:creationId xmlns:a16="http://schemas.microsoft.com/office/drawing/2014/main" id="{1C67744B-CB46-ECD5-41F1-BAE9BBBBE5D7}"/>
              </a:ext>
            </a:extLst>
          </p:cNvPr>
          <p:cNvSpPr/>
          <p:nvPr/>
        </p:nvSpPr>
        <p:spPr>
          <a:xfrm>
            <a:off x="8623496" y="1012873"/>
            <a:ext cx="3600668" cy="1491787"/>
          </a:xfrm>
          <a:prstGeom prst="wedgeRectCallout">
            <a:avLst>
              <a:gd name="adj1" fmla="val -90952"/>
              <a:gd name="adj2" fmla="val -46784"/>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0"/>
              </a:spcAft>
              <a:buClr>
                <a:srgbClr val="000000"/>
              </a:buClr>
              <a:buSzPts val="1000"/>
              <a:buFont typeface="Calibri"/>
              <a:buNone/>
            </a:pPr>
            <a:r>
              <a:rPr lang="en-US" sz="2000" b="0" i="0" u="none" strike="noStrike" cap="none" dirty="0">
                <a:solidFill>
                  <a:srgbClr val="000000"/>
                </a:solidFill>
                <a:latin typeface="Arial" panose="020B0604020202020204" pitchFamily="34" charset="0"/>
                <a:ea typeface="Calibri"/>
                <a:cs typeface="Arial" panose="020B0604020202020204" pitchFamily="34" charset="0"/>
                <a:sym typeface="Calibri"/>
              </a:rPr>
              <a:t>CERN SSO configured as sole Identity Provider, enables identity verification via HR DB (match CERN </a:t>
            </a:r>
            <a:r>
              <a:rPr lang="en-US" sz="2000" b="0" i="0" u="none" strike="noStrike" cap="none" dirty="0" err="1">
                <a:solidFill>
                  <a:srgbClr val="000000"/>
                </a:solidFill>
                <a:latin typeface="Arial" panose="020B0604020202020204" pitchFamily="34" charset="0"/>
                <a:ea typeface="Calibri"/>
                <a:cs typeface="Arial" panose="020B0604020202020204" pitchFamily="34" charset="0"/>
                <a:sym typeface="Calibri"/>
              </a:rPr>
              <a:t>PersonID</a:t>
            </a:r>
            <a:r>
              <a:rPr lang="en-US" sz="2000" b="0" i="0" u="none" strike="noStrike" cap="none" dirty="0">
                <a:solidFill>
                  <a:srgbClr val="000000"/>
                </a:solidFill>
                <a:latin typeface="Arial" panose="020B0604020202020204" pitchFamily="34" charset="0"/>
                <a:ea typeface="Calibri"/>
                <a:cs typeface="Arial" panose="020B0604020202020204" pitchFamily="34" charset="0"/>
                <a:sym typeface="Calibri"/>
              </a:rPr>
              <a:t>)</a:t>
            </a:r>
          </a:p>
        </p:txBody>
      </p:sp>
    </p:spTree>
    <p:extLst>
      <p:ext uri="{BB962C8B-B14F-4D97-AF65-F5344CB8AC3E}">
        <p14:creationId xmlns:p14="http://schemas.microsoft.com/office/powerpoint/2010/main" val="3239305296"/>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6957FD6-F1D2-E200-7C68-C7DE071391F4}"/>
              </a:ext>
            </a:extLst>
          </p:cNvPr>
          <p:cNvGrpSpPr/>
          <p:nvPr/>
        </p:nvGrpSpPr>
        <p:grpSpPr>
          <a:xfrm>
            <a:off x="0" y="6315994"/>
            <a:ext cx="12192000" cy="542006"/>
            <a:chOff x="0" y="6315994"/>
            <a:chExt cx="12192000" cy="542006"/>
          </a:xfrm>
        </p:grpSpPr>
        <p:sp>
          <p:nvSpPr>
            <p:cNvPr id="6" name="Rectangle 5">
              <a:extLst>
                <a:ext uri="{FF2B5EF4-FFF2-40B4-BE49-F238E27FC236}">
                  <a16:creationId xmlns:a16="http://schemas.microsoft.com/office/drawing/2014/main" id="{058A8BEA-779A-C016-BC6B-70C09D5297B1}"/>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a:extLst>
                <a:ext uri="{FF2B5EF4-FFF2-40B4-BE49-F238E27FC236}">
                  <a16:creationId xmlns:a16="http://schemas.microsoft.com/office/drawing/2014/main" id="{833F9EA8-0E6F-07A0-7439-8294808663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E3F69B3C-8040-A607-7DE6-F40DC0235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08CB16AA-A8F2-1F63-EAC4-920FBDC0CE35}"/>
              </a:ext>
            </a:extLst>
          </p:cNvPr>
          <p:cNvSpPr>
            <a:spLocks noGrp="1"/>
          </p:cNvSpPr>
          <p:nvPr>
            <p:ph type="title"/>
          </p:nvPr>
        </p:nvSpPr>
        <p:spPr>
          <a:xfrm>
            <a:off x="72887" y="107736"/>
            <a:ext cx="3395870" cy="2396925"/>
          </a:xfrm>
        </p:spPr>
        <p:txBody>
          <a:bodyPr>
            <a:normAutofit fontScale="90000"/>
          </a:bodyPr>
          <a:lstStyle/>
          <a:p>
            <a:r>
              <a:rPr lang="en" dirty="0"/>
              <a:t>WLCG Token Infrastructure Design</a:t>
            </a:r>
            <a:endParaRPr lang="en-CH"/>
          </a:p>
        </p:txBody>
      </p:sp>
      <p:sp>
        <p:nvSpPr>
          <p:cNvPr id="4" name="Slide Number Placeholder 3">
            <a:extLst>
              <a:ext uri="{FF2B5EF4-FFF2-40B4-BE49-F238E27FC236}">
                <a16:creationId xmlns:a16="http://schemas.microsoft.com/office/drawing/2014/main" id="{B181E5E8-842C-44D2-F8FE-0F463AD4FCB1}"/>
              </a:ext>
            </a:extLst>
          </p:cNvPr>
          <p:cNvSpPr>
            <a:spLocks noGrp="1"/>
          </p:cNvSpPr>
          <p:nvPr>
            <p:ph type="sldNum" sz="quarter" idx="4"/>
          </p:nvPr>
        </p:nvSpPr>
        <p:spPr/>
        <p:txBody>
          <a:bodyPr/>
          <a:lstStyle/>
          <a:p>
            <a:fld id="{12F0E188-2DB2-0D47-B360-D4F94D265CBA}" type="slidenum">
              <a:rPr lang="en-CH" smtClean="0">
                <a:solidFill>
                  <a:schemeClr val="bg2"/>
                </a:solidFill>
              </a:rPr>
              <a:t>6</a:t>
            </a:fld>
            <a:endParaRPr lang="en-CH">
              <a:solidFill>
                <a:schemeClr val="bg2"/>
              </a:solidFill>
            </a:endParaRPr>
          </a:p>
        </p:txBody>
      </p:sp>
      <p:pic>
        <p:nvPicPr>
          <p:cNvPr id="8" name="Picture 7">
            <a:extLst>
              <a:ext uri="{FF2B5EF4-FFF2-40B4-BE49-F238E27FC236}">
                <a16:creationId xmlns:a16="http://schemas.microsoft.com/office/drawing/2014/main" id="{9F8750B8-A3C1-D6AC-6729-0285B41E10FD}"/>
              </a:ext>
            </a:extLst>
          </p:cNvPr>
          <p:cNvPicPr>
            <a:picLocks noChangeAspect="1"/>
          </p:cNvPicPr>
          <p:nvPr/>
        </p:nvPicPr>
        <p:blipFill>
          <a:blip r:embed="rId5"/>
          <a:srcRect/>
          <a:stretch/>
        </p:blipFill>
        <p:spPr>
          <a:xfrm>
            <a:off x="4063578" y="0"/>
            <a:ext cx="7097898" cy="6261652"/>
          </a:xfrm>
          <a:prstGeom prst="rect">
            <a:avLst/>
          </a:prstGeom>
        </p:spPr>
      </p:pic>
      <p:sp>
        <p:nvSpPr>
          <p:cNvPr id="2" name="Rectangular Callout 1">
            <a:extLst>
              <a:ext uri="{FF2B5EF4-FFF2-40B4-BE49-F238E27FC236}">
                <a16:creationId xmlns:a16="http://schemas.microsoft.com/office/drawing/2014/main" id="{28CBDF47-4F5A-0C6F-12EA-3B22FCE504AE}"/>
              </a:ext>
            </a:extLst>
          </p:cNvPr>
          <p:cNvSpPr/>
          <p:nvPr/>
        </p:nvSpPr>
        <p:spPr>
          <a:xfrm>
            <a:off x="72888" y="2262967"/>
            <a:ext cx="4428774" cy="4487297"/>
          </a:xfrm>
          <a:prstGeom prst="wedgeRectCallout">
            <a:avLst>
              <a:gd name="adj1" fmla="val 90988"/>
              <a:gd name="adj2" fmla="val -75703"/>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dirty="0">
                <a:solidFill>
                  <a:schemeClr val="tx1">
                    <a:lumMod val="50000"/>
                  </a:schemeClr>
                </a:solidFill>
              </a:rPr>
              <a:t>CERN SSO releases:</a:t>
            </a:r>
          </a:p>
          <a:p>
            <a:br>
              <a:rPr lang="en-GB" sz="2000" dirty="0">
                <a:solidFill>
                  <a:schemeClr val="tx1">
                    <a:lumMod val="50000"/>
                  </a:schemeClr>
                </a:solidFill>
              </a:rPr>
            </a:br>
            <a:r>
              <a:rPr lang="en-GB" sz="2000" dirty="0">
                <a:solidFill>
                  <a:schemeClr val="tx1">
                    <a:lumMod val="50000"/>
                  </a:schemeClr>
                </a:solidFill>
              </a:rPr>
              <a:t>● Name,</a:t>
            </a:r>
            <a:br>
              <a:rPr lang="en-GB" sz="2000" dirty="0">
                <a:solidFill>
                  <a:schemeClr val="tx1">
                    <a:lumMod val="50000"/>
                  </a:schemeClr>
                </a:solidFill>
              </a:rPr>
            </a:br>
            <a:r>
              <a:rPr lang="en-GB" sz="2000" dirty="0">
                <a:solidFill>
                  <a:schemeClr val="tx1">
                    <a:lumMod val="50000"/>
                  </a:schemeClr>
                </a:solidFill>
              </a:rPr>
              <a:t>● Email,</a:t>
            </a:r>
            <a:br>
              <a:rPr lang="en-GB" sz="2000" dirty="0">
                <a:solidFill>
                  <a:schemeClr val="tx1">
                    <a:lumMod val="50000"/>
                  </a:schemeClr>
                </a:solidFill>
              </a:rPr>
            </a:br>
            <a:r>
              <a:rPr lang="en-GB" sz="2000" dirty="0">
                <a:solidFill>
                  <a:schemeClr val="tx1">
                    <a:lumMod val="50000"/>
                  </a:schemeClr>
                </a:solidFill>
              </a:rPr>
              <a:t>● CERN Person ID (indicates</a:t>
            </a:r>
            <a:br>
              <a:rPr lang="en-GB" sz="2000" dirty="0">
                <a:solidFill>
                  <a:schemeClr val="tx1">
                    <a:lumMod val="50000"/>
                  </a:schemeClr>
                </a:solidFill>
              </a:rPr>
            </a:br>
            <a:r>
              <a:rPr lang="en-GB" sz="2000" dirty="0">
                <a:solidFill>
                  <a:schemeClr val="tx1">
                    <a:lumMod val="50000"/>
                  </a:schemeClr>
                </a:solidFill>
              </a:rPr>
              <a:t>HR has performed ID check),</a:t>
            </a:r>
            <a:br>
              <a:rPr lang="en-GB" sz="2000" dirty="0">
                <a:solidFill>
                  <a:schemeClr val="tx1">
                    <a:lumMod val="50000"/>
                  </a:schemeClr>
                </a:solidFill>
              </a:rPr>
            </a:br>
            <a:r>
              <a:rPr lang="en-GB" sz="2000" dirty="0">
                <a:solidFill>
                  <a:schemeClr val="tx1">
                    <a:lumMod val="50000"/>
                  </a:schemeClr>
                </a:solidFill>
              </a:rPr>
              <a:t>● CERN Kerberos Principal</a:t>
            </a:r>
            <a:br>
              <a:rPr lang="en-GB" sz="2000" dirty="0">
                <a:solidFill>
                  <a:schemeClr val="tx1">
                    <a:lumMod val="50000"/>
                  </a:schemeClr>
                </a:solidFill>
              </a:rPr>
            </a:br>
            <a:r>
              <a:rPr lang="en-GB" sz="2000" dirty="0">
                <a:solidFill>
                  <a:schemeClr val="tx1">
                    <a:lumMod val="50000"/>
                  </a:schemeClr>
                </a:solidFill>
              </a:rPr>
              <a:t>● ...</a:t>
            </a:r>
          </a:p>
          <a:p>
            <a:br>
              <a:rPr lang="en-GB" sz="2000" dirty="0">
                <a:solidFill>
                  <a:schemeClr val="tx1">
                    <a:lumMod val="50000"/>
                  </a:schemeClr>
                </a:solidFill>
              </a:rPr>
            </a:br>
            <a:r>
              <a:rPr lang="en-GB" sz="2000" dirty="0">
                <a:solidFill>
                  <a:schemeClr val="tx1">
                    <a:lumMod val="50000"/>
                  </a:schemeClr>
                </a:solidFill>
              </a:rPr>
              <a:t>Currently LHC experiment members can have CERN accounts, and so all access is via CERN SSO or Linked X.509, but aim is to work towards removing this need in future</a:t>
            </a:r>
            <a:endParaRPr lang="en-GB" sz="2000" dirty="0">
              <a:solidFill>
                <a:schemeClr val="tx1">
                  <a:lumMod val="50000"/>
                </a:schemeClr>
              </a:solidFill>
              <a:ea typeface="Calibri"/>
              <a:cs typeface="Calibri"/>
            </a:endParaRPr>
          </a:p>
        </p:txBody>
      </p:sp>
      <p:sp>
        <p:nvSpPr>
          <p:cNvPr id="7" name="Rectangular Callout 6">
            <a:extLst>
              <a:ext uri="{FF2B5EF4-FFF2-40B4-BE49-F238E27FC236}">
                <a16:creationId xmlns:a16="http://schemas.microsoft.com/office/drawing/2014/main" id="{C4F82234-CBEA-511E-5E25-200611E2ACEE}"/>
              </a:ext>
            </a:extLst>
          </p:cNvPr>
          <p:cNvSpPr/>
          <p:nvPr/>
        </p:nvSpPr>
        <p:spPr>
          <a:xfrm>
            <a:off x="7127059" y="1234862"/>
            <a:ext cx="4992053" cy="1895964"/>
          </a:xfrm>
          <a:prstGeom prst="wedgeRectCallout">
            <a:avLst>
              <a:gd name="adj1" fmla="val -1082"/>
              <a:gd name="adj2" fmla="val 95612"/>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50000"/>
                  </a:schemeClr>
                </a:solidFill>
                <a:effectLst/>
              </a:rPr>
              <a:t>CERN Person ID is checked against CERN HR DB. Affiliation with Virtual Organisation (experiment) is verified, as well as end dates.</a:t>
            </a:r>
            <a:br>
              <a:rPr lang="en-GB" sz="2000" dirty="0">
                <a:solidFill>
                  <a:schemeClr val="tx1">
                    <a:lumMod val="50000"/>
                  </a:schemeClr>
                </a:solidFill>
              </a:rPr>
            </a:br>
            <a:r>
              <a:rPr lang="en-GB" sz="2000" dirty="0">
                <a:solidFill>
                  <a:schemeClr val="tx1">
                    <a:lumMod val="50000"/>
                  </a:schemeClr>
                </a:solidFill>
                <a:effectLst/>
              </a:rPr>
              <a:t>If the check is OK, the membership</a:t>
            </a:r>
            <a:br>
              <a:rPr lang="en-GB" sz="2000" dirty="0">
                <a:solidFill>
                  <a:schemeClr val="tx1">
                    <a:lumMod val="50000"/>
                  </a:schemeClr>
                </a:solidFill>
              </a:rPr>
            </a:br>
            <a:r>
              <a:rPr lang="en-GB" sz="2000" dirty="0">
                <a:solidFill>
                  <a:schemeClr val="tx1">
                    <a:lumMod val="50000"/>
                  </a:schemeClr>
                </a:solidFill>
                <a:effectLst/>
              </a:rPr>
              <a:t>is approved.</a:t>
            </a:r>
            <a:endParaRPr lang="en-GB" sz="2000" dirty="0">
              <a:solidFill>
                <a:schemeClr val="tx1">
                  <a:lumMod val="50000"/>
                </a:schemeClr>
              </a:solidFill>
            </a:endParaRPr>
          </a:p>
        </p:txBody>
      </p:sp>
      <p:sp>
        <p:nvSpPr>
          <p:cNvPr id="9" name="Cloud 8">
            <a:extLst>
              <a:ext uri="{FF2B5EF4-FFF2-40B4-BE49-F238E27FC236}">
                <a16:creationId xmlns:a16="http://schemas.microsoft.com/office/drawing/2014/main" id="{12CF15E0-81EE-5AAA-969A-4FF5917F01E8}"/>
              </a:ext>
            </a:extLst>
          </p:cNvPr>
          <p:cNvSpPr/>
          <p:nvPr/>
        </p:nvSpPr>
        <p:spPr>
          <a:xfrm>
            <a:off x="9788617" y="2613993"/>
            <a:ext cx="2497332" cy="1113182"/>
          </a:xfrm>
          <a:prstGeom prst="cloud">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Similar to VOMS-Admin</a:t>
            </a:r>
          </a:p>
        </p:txBody>
      </p:sp>
    </p:spTree>
    <p:extLst>
      <p:ext uri="{BB962C8B-B14F-4D97-AF65-F5344CB8AC3E}">
        <p14:creationId xmlns:p14="http://schemas.microsoft.com/office/powerpoint/2010/main" val="38212182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137E294-DF4C-D28C-4E13-20A0718E9390}"/>
              </a:ext>
            </a:extLst>
          </p:cNvPr>
          <p:cNvGrpSpPr/>
          <p:nvPr/>
        </p:nvGrpSpPr>
        <p:grpSpPr>
          <a:xfrm>
            <a:off x="0" y="6315994"/>
            <a:ext cx="12192000" cy="542006"/>
            <a:chOff x="0" y="6315994"/>
            <a:chExt cx="12192000" cy="542006"/>
          </a:xfrm>
        </p:grpSpPr>
        <p:sp>
          <p:nvSpPr>
            <p:cNvPr id="10" name="Rectangle 9">
              <a:extLst>
                <a:ext uri="{FF2B5EF4-FFF2-40B4-BE49-F238E27FC236}">
                  <a16:creationId xmlns:a16="http://schemas.microsoft.com/office/drawing/2014/main" id="{149EF76C-0FA1-C375-BB44-54F5471C3483}"/>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a:extLst>
                <a:ext uri="{FF2B5EF4-FFF2-40B4-BE49-F238E27FC236}">
                  <a16:creationId xmlns:a16="http://schemas.microsoft.com/office/drawing/2014/main" id="{F7F62432-AAF5-6DF9-07E1-11C3D06C29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0A91931A-1B97-AF91-CDF3-EAA303C6C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08CB16AA-A8F2-1F63-EAC4-920FBDC0CE35}"/>
              </a:ext>
            </a:extLst>
          </p:cNvPr>
          <p:cNvSpPr>
            <a:spLocks noGrp="1"/>
          </p:cNvSpPr>
          <p:nvPr>
            <p:ph type="title"/>
          </p:nvPr>
        </p:nvSpPr>
        <p:spPr>
          <a:xfrm>
            <a:off x="72887" y="107736"/>
            <a:ext cx="3395870" cy="2396925"/>
          </a:xfrm>
        </p:spPr>
        <p:txBody>
          <a:bodyPr>
            <a:normAutofit fontScale="90000"/>
          </a:bodyPr>
          <a:lstStyle/>
          <a:p>
            <a:r>
              <a:rPr lang="en" dirty="0"/>
              <a:t>WLCG Token Infrastructure Design</a:t>
            </a:r>
            <a:endParaRPr lang="en-CH"/>
          </a:p>
        </p:txBody>
      </p:sp>
      <p:sp>
        <p:nvSpPr>
          <p:cNvPr id="4" name="Slide Number Placeholder 3">
            <a:extLst>
              <a:ext uri="{FF2B5EF4-FFF2-40B4-BE49-F238E27FC236}">
                <a16:creationId xmlns:a16="http://schemas.microsoft.com/office/drawing/2014/main" id="{B181E5E8-842C-44D2-F8FE-0F463AD4FCB1}"/>
              </a:ext>
            </a:extLst>
          </p:cNvPr>
          <p:cNvSpPr>
            <a:spLocks noGrp="1"/>
          </p:cNvSpPr>
          <p:nvPr>
            <p:ph type="sldNum" sz="quarter" idx="4"/>
          </p:nvPr>
        </p:nvSpPr>
        <p:spPr/>
        <p:txBody>
          <a:bodyPr/>
          <a:lstStyle/>
          <a:p>
            <a:fld id="{12F0E188-2DB2-0D47-B360-D4F94D265CBA}" type="slidenum">
              <a:rPr lang="en-CH" smtClean="0">
                <a:solidFill>
                  <a:schemeClr val="bg2"/>
                </a:solidFill>
              </a:rPr>
              <a:t>7</a:t>
            </a:fld>
            <a:endParaRPr lang="en-CH">
              <a:solidFill>
                <a:schemeClr val="bg2"/>
              </a:solidFill>
            </a:endParaRPr>
          </a:p>
        </p:txBody>
      </p:sp>
      <p:pic>
        <p:nvPicPr>
          <p:cNvPr id="8" name="Picture 7">
            <a:extLst>
              <a:ext uri="{FF2B5EF4-FFF2-40B4-BE49-F238E27FC236}">
                <a16:creationId xmlns:a16="http://schemas.microsoft.com/office/drawing/2014/main" id="{9F8750B8-A3C1-D6AC-6729-0285B41E10FD}"/>
              </a:ext>
            </a:extLst>
          </p:cNvPr>
          <p:cNvPicPr>
            <a:picLocks noChangeAspect="1"/>
          </p:cNvPicPr>
          <p:nvPr/>
        </p:nvPicPr>
        <p:blipFill>
          <a:blip r:embed="rId5"/>
          <a:srcRect/>
          <a:stretch/>
        </p:blipFill>
        <p:spPr>
          <a:xfrm>
            <a:off x="4063578" y="0"/>
            <a:ext cx="7097898" cy="6261652"/>
          </a:xfrm>
          <a:prstGeom prst="rect">
            <a:avLst/>
          </a:prstGeom>
        </p:spPr>
      </p:pic>
      <p:sp>
        <p:nvSpPr>
          <p:cNvPr id="5" name="Rectangular Callout 4">
            <a:extLst>
              <a:ext uri="{FF2B5EF4-FFF2-40B4-BE49-F238E27FC236}">
                <a16:creationId xmlns:a16="http://schemas.microsoft.com/office/drawing/2014/main" id="{AA16AD1E-8C2C-6753-467F-EC0D9FB3207C}"/>
              </a:ext>
            </a:extLst>
          </p:cNvPr>
          <p:cNvSpPr/>
          <p:nvPr/>
        </p:nvSpPr>
        <p:spPr>
          <a:xfrm>
            <a:off x="7918103" y="271735"/>
            <a:ext cx="3971707" cy="1642083"/>
          </a:xfrm>
          <a:prstGeom prst="wedgeRectCallout">
            <a:avLst>
              <a:gd name="adj1" fmla="val -16357"/>
              <a:gd name="adj2" fmla="val 93865"/>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50000"/>
                  </a:schemeClr>
                </a:solidFill>
                <a:effectLst/>
              </a:rPr>
              <a:t>Groups initially imported from VOMS, and then managed and configured within IAM</a:t>
            </a:r>
            <a:endParaRPr lang="en-GB" sz="2000" dirty="0">
              <a:solidFill>
                <a:schemeClr val="tx1">
                  <a:lumMod val="50000"/>
                </a:schemeClr>
              </a:solidFill>
            </a:endParaRPr>
          </a:p>
        </p:txBody>
      </p:sp>
      <p:sp>
        <p:nvSpPr>
          <p:cNvPr id="6" name="Rectangular Callout 5">
            <a:extLst>
              <a:ext uri="{FF2B5EF4-FFF2-40B4-BE49-F238E27FC236}">
                <a16:creationId xmlns:a16="http://schemas.microsoft.com/office/drawing/2014/main" id="{6A68B0FF-5455-4D8F-779E-33CFA7365F31}"/>
              </a:ext>
            </a:extLst>
          </p:cNvPr>
          <p:cNvSpPr/>
          <p:nvPr/>
        </p:nvSpPr>
        <p:spPr>
          <a:xfrm>
            <a:off x="137262" y="2312605"/>
            <a:ext cx="3799115" cy="2232789"/>
          </a:xfrm>
          <a:prstGeom prst="wedgeRectCallout">
            <a:avLst>
              <a:gd name="adj1" fmla="val 100142"/>
              <a:gd name="adj2" fmla="val 62500"/>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dirty="0">
                <a:solidFill>
                  <a:schemeClr val="tx1">
                    <a:lumMod val="50000"/>
                  </a:schemeClr>
                </a:solidFill>
                <a:effectLst/>
              </a:rPr>
              <a:t>Outboun</a:t>
            </a:r>
            <a:r>
              <a:rPr lang="en-GB" sz="2000" dirty="0">
                <a:solidFill>
                  <a:schemeClr val="tx1">
                    <a:lumMod val="50000"/>
                  </a:schemeClr>
                </a:solidFill>
              </a:rPr>
              <a:t>d communication of user information to end services, which can be used to establish authorization.</a:t>
            </a:r>
          </a:p>
          <a:p>
            <a:endParaRPr lang="en-GB" sz="2000" dirty="0">
              <a:solidFill>
                <a:schemeClr val="tx1">
                  <a:lumMod val="50000"/>
                </a:schemeClr>
              </a:solidFill>
              <a:effectLst/>
            </a:endParaRPr>
          </a:p>
          <a:p>
            <a:r>
              <a:rPr lang="en-GB" sz="2000" dirty="0">
                <a:solidFill>
                  <a:schemeClr val="tx1">
                    <a:lumMod val="50000"/>
                  </a:schemeClr>
                </a:solidFill>
              </a:rPr>
              <a:t>VOMS proxies can still be used for as long as they are needed.</a:t>
            </a:r>
            <a:endParaRPr lang="en-GB" sz="2000" dirty="0">
              <a:solidFill>
                <a:schemeClr val="tx1">
                  <a:lumMod val="50000"/>
                </a:schemeClr>
              </a:solidFill>
              <a:effectLst/>
            </a:endParaRPr>
          </a:p>
        </p:txBody>
      </p:sp>
      <p:sp>
        <p:nvSpPr>
          <p:cNvPr id="2" name="Rectangular Callout 1">
            <a:extLst>
              <a:ext uri="{FF2B5EF4-FFF2-40B4-BE49-F238E27FC236}">
                <a16:creationId xmlns:a16="http://schemas.microsoft.com/office/drawing/2014/main" id="{8A5A640C-6808-411E-8511-324D0D32F327}"/>
              </a:ext>
            </a:extLst>
          </p:cNvPr>
          <p:cNvSpPr/>
          <p:nvPr/>
        </p:nvSpPr>
        <p:spPr>
          <a:xfrm>
            <a:off x="8132288" y="4636572"/>
            <a:ext cx="3971707" cy="1944380"/>
          </a:xfrm>
          <a:prstGeom prst="wedgeRectCallout">
            <a:avLst>
              <a:gd name="adj1" fmla="val -76092"/>
              <a:gd name="adj2" fmla="val -33293"/>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dirty="0">
                <a:solidFill>
                  <a:schemeClr val="tx1">
                    <a:lumMod val="50000"/>
                  </a:schemeClr>
                </a:solidFill>
                <a:effectLst/>
              </a:rPr>
              <a:t>The </a:t>
            </a:r>
            <a:r>
              <a:rPr lang="en-GB" sz="2000" dirty="0">
                <a:solidFill>
                  <a:schemeClr val="tx1">
                    <a:lumMod val="50000"/>
                  </a:schemeClr>
                </a:solidFill>
                <a:effectLst/>
                <a:hlinkClick r:id="rId6">
                  <a:extLst>
                    <a:ext uri="{A12FA001-AC4F-418D-AE19-62706E023703}">
                      <ahyp:hlinkClr xmlns:ahyp="http://schemas.microsoft.com/office/drawing/2018/hyperlinkcolor" val="tx"/>
                    </a:ext>
                  </a:extLst>
                </a:hlinkClick>
              </a:rPr>
              <a:t>WLCG Common JWT Profiles</a:t>
            </a:r>
            <a:r>
              <a:rPr lang="en-GB" sz="2000" dirty="0">
                <a:solidFill>
                  <a:schemeClr val="tx1">
                    <a:lumMod val="50000"/>
                  </a:schemeClr>
                </a:solidFill>
                <a:effectLst/>
              </a:rPr>
              <a:t> document defines the token profile for tokens issued by the WLCG infrastructure.</a:t>
            </a:r>
            <a:r>
              <a:rPr lang="en-GB" sz="2000" dirty="0">
                <a:solidFill>
                  <a:schemeClr val="tx1">
                    <a:lumMod val="50000"/>
                  </a:schemeClr>
                </a:solidFill>
              </a:rPr>
              <a:t> </a:t>
            </a:r>
            <a:endParaRPr lang="en-GB" sz="2000" dirty="0">
              <a:solidFill>
                <a:schemeClr val="tx1">
                  <a:lumMod val="50000"/>
                </a:schemeClr>
              </a:solidFill>
              <a:effectLst/>
            </a:endParaRPr>
          </a:p>
          <a:p>
            <a:r>
              <a:rPr lang="en-GB" sz="2000" dirty="0">
                <a:solidFill>
                  <a:schemeClr val="tx1">
                    <a:lumMod val="50000"/>
                  </a:schemeClr>
                </a:solidFill>
                <a:effectLst/>
              </a:rPr>
              <a:t>This includes WLCG specific claims and scopes</a:t>
            </a:r>
            <a:r>
              <a:rPr lang="en-GB" sz="2000" dirty="0">
                <a:solidFill>
                  <a:schemeClr val="tx1">
                    <a:lumMod val="50000"/>
                  </a:schemeClr>
                </a:solidFill>
                <a:effectLst/>
                <a:cs typeface="Simplified Arabic Fixed" panose="02070309020205020404" pitchFamily="49" charset="-78"/>
              </a:rPr>
              <a:t>.</a:t>
            </a:r>
            <a:endParaRPr lang="en-GB" sz="2000" b="1" dirty="0">
              <a:solidFill>
                <a:schemeClr val="tx1">
                  <a:lumMod val="50000"/>
                </a:schemeClr>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383093356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304D84-349E-FA8A-60B9-312D605EB521}"/>
              </a:ext>
            </a:extLst>
          </p:cNvPr>
          <p:cNvGrpSpPr/>
          <p:nvPr/>
        </p:nvGrpSpPr>
        <p:grpSpPr>
          <a:xfrm>
            <a:off x="0" y="6315994"/>
            <a:ext cx="12192000" cy="542006"/>
            <a:chOff x="0" y="6315994"/>
            <a:chExt cx="12192000" cy="542006"/>
          </a:xfrm>
        </p:grpSpPr>
        <p:sp>
          <p:nvSpPr>
            <p:cNvPr id="6" name="Rectangle 5">
              <a:extLst>
                <a:ext uri="{FF2B5EF4-FFF2-40B4-BE49-F238E27FC236}">
                  <a16:creationId xmlns:a16="http://schemas.microsoft.com/office/drawing/2014/main" id="{2AB7D3A9-20ED-EBE0-C36C-0FF644740C77}"/>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a:extLst>
                <a:ext uri="{FF2B5EF4-FFF2-40B4-BE49-F238E27FC236}">
                  <a16:creationId xmlns:a16="http://schemas.microsoft.com/office/drawing/2014/main" id="{90EB83D9-102A-BEF6-0F44-B7F49BC2B4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4E499C4-6F15-C583-5F85-207350B46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a:extLst>
              <a:ext uri="{FF2B5EF4-FFF2-40B4-BE49-F238E27FC236}">
                <a16:creationId xmlns:a16="http://schemas.microsoft.com/office/drawing/2014/main" id="{F1F44BBE-94F0-0E43-A2EC-74885E279A97}"/>
              </a:ext>
            </a:extLst>
          </p:cNvPr>
          <p:cNvSpPr>
            <a:spLocks noGrp="1"/>
          </p:cNvSpPr>
          <p:nvPr>
            <p:ph idx="1"/>
          </p:nvPr>
        </p:nvSpPr>
        <p:spPr>
          <a:xfrm>
            <a:off x="620486" y="775424"/>
            <a:ext cx="10953184" cy="5171508"/>
          </a:xfrm>
        </p:spPr>
        <p:txBody>
          <a:bodyPr vert="horz" lIns="91440" tIns="45720" rIns="91440" bIns="45720" rtlCol="0" anchor="t">
            <a:normAutofit fontScale="85000" lnSpcReduction="20000"/>
          </a:bodyPr>
          <a:lstStyle/>
          <a:p>
            <a:r>
              <a:rPr lang="en-GB" dirty="0">
                <a:latin typeface="Arial"/>
                <a:cs typeface="Arial"/>
              </a:rPr>
              <a:t>IAM instances are in production for the four LHC experiments</a:t>
            </a:r>
          </a:p>
          <a:p>
            <a:pPr lvl="1"/>
            <a:r>
              <a:rPr lang="en-GB" dirty="0"/>
              <a:t>Contents are automatically replicated </a:t>
            </a:r>
            <a:r>
              <a:rPr lang="en-GB" i="1" dirty="0">
                <a:solidFill>
                  <a:schemeClr val="tx1"/>
                </a:solidFill>
              </a:rPr>
              <a:t>from</a:t>
            </a:r>
            <a:r>
              <a:rPr lang="en-GB" dirty="0"/>
              <a:t> VOMS-Admin</a:t>
            </a:r>
          </a:p>
          <a:p>
            <a:pPr lvl="2"/>
            <a:r>
              <a:rPr lang="en-GB" dirty="0"/>
              <a:t>Modulo known issues with workarounds</a:t>
            </a:r>
          </a:p>
          <a:p>
            <a:pPr lvl="1"/>
            <a:r>
              <a:rPr lang="en-GB" dirty="0">
                <a:latin typeface="Arial"/>
                <a:cs typeface="Arial"/>
              </a:rPr>
              <a:t>IAM VOMS endpoints have been in production use by ATLAS and CMS for over a year, alongside the legacy VOMS services</a:t>
            </a:r>
          </a:p>
          <a:p>
            <a:pPr lvl="1"/>
            <a:endParaRPr lang="en-GB" dirty="0"/>
          </a:p>
          <a:p>
            <a:r>
              <a:rPr lang="en-GB" dirty="0">
                <a:latin typeface="Arial"/>
                <a:cs typeface="Arial"/>
              </a:rPr>
              <a:t>ATLAS </a:t>
            </a:r>
            <a:r>
              <a:rPr lang="en-GB" b="1" dirty="0">
                <a:latin typeface="Arial"/>
                <a:cs typeface="Arial"/>
              </a:rPr>
              <a:t>must</a:t>
            </a:r>
            <a:r>
              <a:rPr lang="en-GB" dirty="0">
                <a:latin typeface="Arial"/>
                <a:cs typeface="Arial"/>
              </a:rPr>
              <a:t>, and CMS &amp; SAM ETF </a:t>
            </a:r>
            <a:r>
              <a:rPr lang="en-GB" b="1" dirty="0">
                <a:latin typeface="Arial"/>
                <a:cs typeface="Arial"/>
              </a:rPr>
              <a:t>can</a:t>
            </a:r>
            <a:r>
              <a:rPr lang="en-GB" dirty="0">
                <a:latin typeface="Arial"/>
                <a:cs typeface="Arial"/>
              </a:rPr>
              <a:t> use tokens to </a:t>
            </a:r>
            <a:r>
              <a:rPr lang="en-GB" i="1" dirty="0">
                <a:solidFill>
                  <a:srgbClr val="0432FF"/>
                </a:solidFill>
                <a:latin typeface="Arial"/>
                <a:cs typeface="Arial"/>
              </a:rPr>
              <a:t>submit</a:t>
            </a:r>
            <a:r>
              <a:rPr lang="en-GB" dirty="0">
                <a:latin typeface="Arial"/>
                <a:cs typeface="Arial"/>
              </a:rPr>
              <a:t> pilot jobs to </a:t>
            </a:r>
            <a:r>
              <a:rPr lang="en-GB" dirty="0" err="1">
                <a:latin typeface="Arial"/>
                <a:cs typeface="Arial"/>
              </a:rPr>
              <a:t>HTCondor</a:t>
            </a:r>
            <a:r>
              <a:rPr lang="en-GB" dirty="0">
                <a:latin typeface="Arial"/>
                <a:cs typeface="Arial"/>
              </a:rPr>
              <a:t> CEs</a:t>
            </a:r>
          </a:p>
          <a:p>
            <a:pPr lvl="1">
              <a:buClr>
                <a:srgbClr val="000000"/>
              </a:buClr>
            </a:pPr>
            <a:r>
              <a:rPr lang="en-GB" dirty="0">
                <a:latin typeface="Arial"/>
                <a:cs typeface="Arial"/>
              </a:rPr>
              <a:t>These</a:t>
            </a:r>
            <a:r>
              <a:rPr lang="en-GB" dirty="0">
                <a:solidFill>
                  <a:srgbClr val="0432FF"/>
                </a:solidFill>
                <a:latin typeface="Arial"/>
                <a:cs typeface="Arial"/>
              </a:rPr>
              <a:t> jobs still use </a:t>
            </a:r>
            <a:r>
              <a:rPr lang="en-GB" dirty="0">
                <a:latin typeface="Arial"/>
                <a:cs typeface="Arial"/>
              </a:rPr>
              <a:t>X.509</a:t>
            </a:r>
            <a:r>
              <a:rPr lang="en-GB" dirty="0">
                <a:solidFill>
                  <a:srgbClr val="0432FF"/>
                </a:solidFill>
                <a:latin typeface="Arial"/>
                <a:cs typeface="Arial"/>
              </a:rPr>
              <a:t> VOMS proxies for </a:t>
            </a:r>
            <a:r>
              <a:rPr lang="en-GB" b="1" dirty="0">
                <a:solidFill>
                  <a:srgbClr val="0432FF"/>
                </a:solidFill>
                <a:latin typeface="Arial"/>
                <a:cs typeface="Arial"/>
              </a:rPr>
              <a:t>data management,</a:t>
            </a:r>
            <a:r>
              <a:rPr lang="en-GB" dirty="0">
                <a:solidFill>
                  <a:srgbClr val="0432FF"/>
                </a:solidFill>
                <a:latin typeface="Arial"/>
                <a:cs typeface="Arial"/>
              </a:rPr>
              <a:t> etc</a:t>
            </a:r>
            <a:r>
              <a:rPr lang="en-GB" dirty="0">
                <a:latin typeface="Arial"/>
                <a:cs typeface="Arial"/>
              </a:rPr>
              <a:t>.</a:t>
            </a:r>
          </a:p>
          <a:p>
            <a:pPr lvl="1">
              <a:buClr>
                <a:srgbClr val="000000"/>
              </a:buClr>
            </a:pPr>
            <a:r>
              <a:rPr lang="en-GB" dirty="0">
                <a:latin typeface="Arial"/>
                <a:cs typeface="Arial"/>
              </a:rPr>
              <a:t>In particular the CEs on </a:t>
            </a:r>
            <a:r>
              <a:rPr lang="en-GB" b="1" dirty="0">
                <a:latin typeface="Arial"/>
                <a:cs typeface="Arial"/>
              </a:rPr>
              <a:t>OSG</a:t>
            </a:r>
            <a:r>
              <a:rPr lang="en-GB" dirty="0">
                <a:latin typeface="Arial"/>
                <a:cs typeface="Arial"/>
              </a:rPr>
              <a:t>, which only support tokens since May 2022</a:t>
            </a:r>
            <a:endParaRPr lang="en-GB" dirty="0">
              <a:solidFill>
                <a:srgbClr val="000000"/>
              </a:solidFill>
            </a:endParaRPr>
          </a:p>
          <a:p>
            <a:pPr lvl="1">
              <a:buClr>
                <a:srgbClr val="000000"/>
              </a:buClr>
            </a:pPr>
            <a:r>
              <a:rPr lang="en-GB" dirty="0">
                <a:latin typeface="Arial"/>
                <a:cs typeface="Arial"/>
              </a:rPr>
              <a:t>Still rely on X.509 for ARC-CEs</a:t>
            </a:r>
          </a:p>
          <a:p>
            <a:pPr lvl="1">
              <a:buClr>
                <a:srgbClr val="000000"/>
              </a:buClr>
            </a:pPr>
            <a:endParaRPr lang="en-GB" dirty="0">
              <a:latin typeface="Arial"/>
              <a:cs typeface="Arial"/>
            </a:endParaRPr>
          </a:p>
          <a:p>
            <a:r>
              <a:rPr lang="en-GB" dirty="0"/>
              <a:t>For ALICE, LHCb, Belle-II, … these matters are currently WIP</a:t>
            </a:r>
          </a:p>
          <a:p>
            <a:pPr lvl="1"/>
            <a:endParaRPr lang="en-GB" dirty="0">
              <a:cs typeface="Arial"/>
            </a:endParaRPr>
          </a:p>
          <a:p>
            <a:r>
              <a:rPr lang="en-GB" dirty="0">
                <a:latin typeface="Arial"/>
                <a:cs typeface="Arial"/>
              </a:rPr>
              <a:t>DUNE and Fermilab are progressing with tokens from</a:t>
            </a:r>
            <a:r>
              <a:rPr lang="en-GB" dirty="0">
                <a:solidFill>
                  <a:srgbClr val="000000"/>
                </a:solidFill>
                <a:latin typeface="Arial"/>
                <a:cs typeface="Arial"/>
              </a:rPr>
              <a:t> </a:t>
            </a:r>
            <a:r>
              <a:rPr lang="en-GB" i="1" dirty="0" err="1">
                <a:solidFill>
                  <a:srgbClr val="0432FF"/>
                </a:solidFill>
                <a:latin typeface="Arial"/>
                <a:cs typeface="Arial"/>
              </a:rPr>
              <a:t>CILogon</a:t>
            </a:r>
            <a:endParaRPr lang="en-GB" i="1" dirty="0">
              <a:solidFill>
                <a:srgbClr val="0432FF"/>
              </a:solidFill>
              <a:latin typeface="Arial"/>
              <a:cs typeface="Arial"/>
            </a:endParaRPr>
          </a:p>
          <a:p>
            <a:pPr lvl="1"/>
            <a:r>
              <a:rPr lang="en-GB" dirty="0">
                <a:latin typeface="Arial"/>
                <a:cs typeface="Arial"/>
              </a:rPr>
              <a:t>This supports the WLCG token profile, with DUNE using WLCG tokens</a:t>
            </a:r>
          </a:p>
          <a:p>
            <a:pPr lvl="1">
              <a:buClr>
                <a:srgbClr val="000000"/>
              </a:buClr>
            </a:pPr>
            <a:r>
              <a:rPr lang="en-GB" err="1">
                <a:latin typeface="Arial"/>
                <a:cs typeface="Arial"/>
              </a:rPr>
              <a:t>Hashicorp</a:t>
            </a:r>
            <a:r>
              <a:rPr lang="en-GB" dirty="0">
                <a:latin typeface="Arial"/>
                <a:cs typeface="Arial"/>
              </a:rPr>
              <a:t> </a:t>
            </a:r>
            <a:r>
              <a:rPr lang="en-GB" i="1" dirty="0">
                <a:solidFill>
                  <a:schemeClr val="tx1"/>
                </a:solidFill>
                <a:latin typeface="Arial"/>
                <a:cs typeface="Arial"/>
              </a:rPr>
              <a:t>Vault </a:t>
            </a:r>
            <a:r>
              <a:rPr lang="en-GB" dirty="0">
                <a:latin typeface="Arial"/>
                <a:cs typeface="Arial"/>
              </a:rPr>
              <a:t>is used to store refresh tokens, with </a:t>
            </a:r>
            <a:r>
              <a:rPr lang="en-GB" i="1" err="1">
                <a:solidFill>
                  <a:schemeClr val="tx1"/>
                </a:solidFill>
                <a:latin typeface="Arial"/>
                <a:cs typeface="Arial"/>
              </a:rPr>
              <a:t>htgettoken</a:t>
            </a:r>
            <a:r>
              <a:rPr lang="en-GB" i="1" dirty="0">
                <a:solidFill>
                  <a:schemeClr val="tx1"/>
                </a:solidFill>
                <a:latin typeface="Arial"/>
                <a:cs typeface="Arial"/>
              </a:rPr>
              <a:t> </a:t>
            </a:r>
            <a:r>
              <a:rPr lang="en-GB" dirty="0">
                <a:latin typeface="Arial"/>
                <a:cs typeface="Arial"/>
              </a:rPr>
              <a:t>as a user interface</a:t>
            </a:r>
          </a:p>
        </p:txBody>
      </p:sp>
      <p:sp>
        <p:nvSpPr>
          <p:cNvPr id="3" name="Title 2">
            <a:extLst>
              <a:ext uri="{FF2B5EF4-FFF2-40B4-BE49-F238E27FC236}">
                <a16:creationId xmlns:a16="http://schemas.microsoft.com/office/drawing/2014/main" id="{E2780525-F101-F141-A55D-A9C132DD1489}"/>
              </a:ext>
            </a:extLst>
          </p:cNvPr>
          <p:cNvSpPr>
            <a:spLocks noGrp="1"/>
          </p:cNvSpPr>
          <p:nvPr>
            <p:ph type="title"/>
          </p:nvPr>
        </p:nvSpPr>
        <p:spPr/>
        <p:txBody>
          <a:bodyPr>
            <a:normAutofit fontScale="90000"/>
          </a:bodyPr>
          <a:lstStyle/>
          <a:p>
            <a:r>
              <a:rPr lang="en-GB" dirty="0">
                <a:latin typeface="Arial"/>
                <a:cs typeface="Arial"/>
              </a:rPr>
              <a:t>Token uptake in WLCG and beyond</a:t>
            </a:r>
            <a:endParaRPr lang="en-CH" dirty="0">
              <a:latin typeface="Arial"/>
              <a:cs typeface="Arial"/>
            </a:endParaRPr>
          </a:p>
        </p:txBody>
      </p:sp>
      <p:sp>
        <p:nvSpPr>
          <p:cNvPr id="4" name="Slide Number Placeholder 3">
            <a:extLst>
              <a:ext uri="{FF2B5EF4-FFF2-40B4-BE49-F238E27FC236}">
                <a16:creationId xmlns:a16="http://schemas.microsoft.com/office/drawing/2014/main" id="{F8ACF328-62EA-B14F-96EA-BED5634305C7}"/>
              </a:ext>
            </a:extLst>
          </p:cNvPr>
          <p:cNvSpPr>
            <a:spLocks noGrp="1"/>
          </p:cNvSpPr>
          <p:nvPr>
            <p:ph type="sldNum" sz="quarter" idx="4"/>
          </p:nvPr>
        </p:nvSpPr>
        <p:spPr/>
        <p:txBody>
          <a:bodyPr/>
          <a:lstStyle/>
          <a:p>
            <a:fld id="{12F0E188-2DB2-0D47-B360-D4F94D265CBA}" type="slidenum">
              <a:rPr lang="en-CH" smtClean="0">
                <a:solidFill>
                  <a:schemeClr val="bg2"/>
                </a:solidFill>
              </a:rPr>
              <a:t>8</a:t>
            </a:fld>
            <a:endParaRPr lang="en-CH">
              <a:solidFill>
                <a:schemeClr val="bg2"/>
              </a:solidFill>
            </a:endParaRPr>
          </a:p>
        </p:txBody>
      </p:sp>
    </p:spTree>
    <p:extLst>
      <p:ext uri="{BB962C8B-B14F-4D97-AF65-F5344CB8AC3E}">
        <p14:creationId xmlns:p14="http://schemas.microsoft.com/office/powerpoint/2010/main" val="137750588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FCA378-D0EB-136B-BA0D-B9E76AE17E4B}"/>
              </a:ext>
            </a:extLst>
          </p:cNvPr>
          <p:cNvGrpSpPr/>
          <p:nvPr/>
        </p:nvGrpSpPr>
        <p:grpSpPr>
          <a:xfrm>
            <a:off x="0" y="6315994"/>
            <a:ext cx="12192000" cy="542006"/>
            <a:chOff x="0" y="6315994"/>
            <a:chExt cx="12192000" cy="542006"/>
          </a:xfrm>
        </p:grpSpPr>
        <p:sp>
          <p:nvSpPr>
            <p:cNvPr id="6" name="Rectangle 5">
              <a:extLst>
                <a:ext uri="{FF2B5EF4-FFF2-40B4-BE49-F238E27FC236}">
                  <a16:creationId xmlns:a16="http://schemas.microsoft.com/office/drawing/2014/main" id="{BAE9737C-3BE6-5B80-8854-A83D0835CC0B}"/>
                </a:ext>
              </a:extLst>
            </p:cNvPr>
            <p:cNvSpPr/>
            <p:nvPr/>
          </p:nvSpPr>
          <p:spPr>
            <a:xfrm>
              <a:off x="0" y="6315994"/>
              <a:ext cx="12192000" cy="5420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a:extLst>
                <a:ext uri="{FF2B5EF4-FFF2-40B4-BE49-F238E27FC236}">
                  <a16:creationId xmlns:a16="http://schemas.microsoft.com/office/drawing/2014/main" id="{1A49E4CE-DE21-97D6-E69E-70A2FFDC06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80"/>
            <a:stretch/>
          </p:blipFill>
          <p:spPr bwMode="auto">
            <a:xfrm>
              <a:off x="1002359" y="6318895"/>
              <a:ext cx="1470966" cy="539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3F7D586-10CB-78C7-8EDA-42217801F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99" y="6315997"/>
              <a:ext cx="612260" cy="5420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08CB16AA-A8F2-1F63-EAC4-920FBDC0CE35}"/>
              </a:ext>
            </a:extLst>
          </p:cNvPr>
          <p:cNvSpPr>
            <a:spLocks noGrp="1"/>
          </p:cNvSpPr>
          <p:nvPr>
            <p:ph type="title"/>
          </p:nvPr>
        </p:nvSpPr>
        <p:spPr>
          <a:xfrm>
            <a:off x="838200" y="8609"/>
            <a:ext cx="10515600" cy="662753"/>
          </a:xfrm>
        </p:spPr>
        <p:txBody>
          <a:bodyPr>
            <a:normAutofit fontScale="90000"/>
          </a:bodyPr>
          <a:lstStyle/>
          <a:p>
            <a:r>
              <a:rPr lang="en" dirty="0">
                <a:latin typeface="Arial"/>
                <a:cs typeface="Arial"/>
              </a:rPr>
              <a:t>WLCG INDIGO IAM Deployments</a:t>
            </a:r>
            <a:endParaRPr lang="en-CH" dirty="0"/>
          </a:p>
        </p:txBody>
      </p:sp>
      <p:sp>
        <p:nvSpPr>
          <p:cNvPr id="4" name="Slide Number Placeholder 3">
            <a:extLst>
              <a:ext uri="{FF2B5EF4-FFF2-40B4-BE49-F238E27FC236}">
                <a16:creationId xmlns:a16="http://schemas.microsoft.com/office/drawing/2014/main" id="{B181E5E8-842C-44D2-F8FE-0F463AD4FCB1}"/>
              </a:ext>
            </a:extLst>
          </p:cNvPr>
          <p:cNvSpPr>
            <a:spLocks noGrp="1"/>
          </p:cNvSpPr>
          <p:nvPr>
            <p:ph type="sldNum" sz="quarter" idx="4"/>
          </p:nvPr>
        </p:nvSpPr>
        <p:spPr/>
        <p:txBody>
          <a:bodyPr/>
          <a:lstStyle/>
          <a:p>
            <a:fld id="{12F0E188-2DB2-0D47-B360-D4F94D265CBA}" type="slidenum">
              <a:rPr lang="en-CH" smtClean="0">
                <a:solidFill>
                  <a:schemeClr val="bg2"/>
                </a:solidFill>
              </a:rPr>
              <a:t>9</a:t>
            </a:fld>
            <a:endParaRPr lang="en-CH">
              <a:solidFill>
                <a:schemeClr val="bg2"/>
              </a:solidFill>
            </a:endParaRPr>
          </a:p>
        </p:txBody>
      </p:sp>
      <p:sp>
        <p:nvSpPr>
          <p:cNvPr id="22" name="Google Shape;218;p7">
            <a:extLst>
              <a:ext uri="{FF2B5EF4-FFF2-40B4-BE49-F238E27FC236}">
                <a16:creationId xmlns:a16="http://schemas.microsoft.com/office/drawing/2014/main" id="{A79AFD74-5933-D60E-9233-F8D72404E47D}"/>
              </a:ext>
            </a:extLst>
          </p:cNvPr>
          <p:cNvSpPr/>
          <p:nvPr/>
        </p:nvSpPr>
        <p:spPr>
          <a:xfrm>
            <a:off x="63055" y="5729577"/>
            <a:ext cx="9681200" cy="628400"/>
          </a:xfrm>
          <a:prstGeom prst="rect">
            <a:avLst/>
          </a:prstGeom>
          <a:noFill/>
          <a:ln>
            <a:noFill/>
          </a:ln>
        </p:spPr>
        <p:txBody>
          <a:bodyPr spcFirstLastPara="1" wrap="square" lIns="121900" tIns="60933" rIns="121900" bIns="60933" anchor="t" anchorCtr="0">
            <a:noAutofit/>
          </a:bodyPr>
          <a:lstStyle/>
          <a:p>
            <a:pPr>
              <a:buClr>
                <a:srgbClr val="000000"/>
              </a:buClr>
              <a:buSzPts val="1200"/>
            </a:pPr>
            <a:r>
              <a:rPr lang="en-US" sz="1467" i="1" dirty="0">
                <a:solidFill>
                  <a:srgbClr val="000000"/>
                </a:solidFill>
                <a:latin typeface="Calibri"/>
                <a:ea typeface="Calibri"/>
                <a:cs typeface="Calibri"/>
                <a:sym typeface="Calibri"/>
              </a:rPr>
              <a:t>IAM Dashboard: https://&lt;experiment&gt;--</a:t>
            </a:r>
            <a:r>
              <a:rPr lang="en-US" sz="1467" i="1" dirty="0" err="1">
                <a:solidFill>
                  <a:srgbClr val="000000"/>
                </a:solidFill>
                <a:latin typeface="Calibri"/>
                <a:ea typeface="Calibri"/>
                <a:cs typeface="Calibri"/>
                <a:sym typeface="Calibri"/>
              </a:rPr>
              <a:t>auth.web.cern.ch</a:t>
            </a:r>
            <a:br>
              <a:rPr lang="en-US" sz="1467" i="1" dirty="0">
                <a:solidFill>
                  <a:srgbClr val="000000"/>
                </a:solidFill>
                <a:latin typeface="Calibri"/>
                <a:ea typeface="Calibri"/>
                <a:cs typeface="Calibri"/>
                <a:sym typeface="Calibri"/>
              </a:rPr>
            </a:br>
            <a:r>
              <a:rPr lang="en-US" sz="1467" i="1" dirty="0">
                <a:solidFill>
                  <a:srgbClr val="000000"/>
                </a:solidFill>
                <a:latin typeface="Calibri"/>
                <a:ea typeface="Calibri"/>
                <a:cs typeface="Calibri"/>
                <a:sym typeface="Calibri"/>
              </a:rPr>
              <a:t>VOMS endpoint: https://</a:t>
            </a:r>
            <a:r>
              <a:rPr lang="en-US" sz="1467" i="1" dirty="0" err="1">
                <a:solidFill>
                  <a:srgbClr val="000000"/>
                </a:solidFill>
                <a:latin typeface="Calibri"/>
                <a:ea typeface="Calibri"/>
                <a:cs typeface="Calibri"/>
                <a:sym typeface="Calibri"/>
              </a:rPr>
              <a:t>voms</a:t>
            </a:r>
            <a:r>
              <a:rPr lang="en-US" sz="1467" i="1" dirty="0">
                <a:solidFill>
                  <a:srgbClr val="000000"/>
                </a:solidFill>
                <a:latin typeface="Calibri"/>
                <a:ea typeface="Calibri"/>
                <a:cs typeface="Calibri"/>
                <a:sym typeface="Calibri"/>
              </a:rPr>
              <a:t>-&lt;experiment&gt;-</a:t>
            </a:r>
            <a:r>
              <a:rPr lang="en-US" sz="1467" i="1" dirty="0" err="1">
                <a:solidFill>
                  <a:srgbClr val="000000"/>
                </a:solidFill>
                <a:latin typeface="Calibri"/>
                <a:ea typeface="Calibri"/>
                <a:cs typeface="Calibri"/>
                <a:sym typeface="Calibri"/>
              </a:rPr>
              <a:t>auth.app.cern.ch</a:t>
            </a:r>
            <a:endParaRPr sz="1467" i="1" dirty="0">
              <a:solidFill>
                <a:srgbClr val="000000"/>
              </a:solidFill>
              <a:latin typeface="Calibri"/>
              <a:ea typeface="Calibri"/>
              <a:cs typeface="Calibri"/>
              <a:sym typeface="Calibri"/>
            </a:endParaRPr>
          </a:p>
        </p:txBody>
      </p:sp>
      <p:pic>
        <p:nvPicPr>
          <p:cNvPr id="13" name="Picture 13">
            <a:extLst>
              <a:ext uri="{FF2B5EF4-FFF2-40B4-BE49-F238E27FC236}">
                <a16:creationId xmlns:a16="http://schemas.microsoft.com/office/drawing/2014/main" id="{DC561957-1D8E-B18C-682C-86865B341BA0}"/>
              </a:ext>
            </a:extLst>
          </p:cNvPr>
          <p:cNvPicPr>
            <a:picLocks noChangeAspect="1"/>
          </p:cNvPicPr>
          <p:nvPr/>
        </p:nvPicPr>
        <p:blipFill>
          <a:blip r:embed="rId5"/>
          <a:stretch>
            <a:fillRect/>
          </a:stretch>
        </p:blipFill>
        <p:spPr>
          <a:xfrm>
            <a:off x="6055613" y="1299029"/>
            <a:ext cx="2504661" cy="4114800"/>
          </a:xfrm>
          <a:prstGeom prst="rect">
            <a:avLst/>
          </a:prstGeom>
        </p:spPr>
      </p:pic>
      <p:pic>
        <p:nvPicPr>
          <p:cNvPr id="14" name="Picture 14" descr="Graphical user interface, application&#10;&#10;Description automatically generated">
            <a:extLst>
              <a:ext uri="{FF2B5EF4-FFF2-40B4-BE49-F238E27FC236}">
                <a16:creationId xmlns:a16="http://schemas.microsoft.com/office/drawing/2014/main" id="{8FA84287-BBEF-87E1-93D4-BB287960BD7C}"/>
              </a:ext>
            </a:extLst>
          </p:cNvPr>
          <p:cNvPicPr>
            <a:picLocks noChangeAspect="1"/>
          </p:cNvPicPr>
          <p:nvPr/>
        </p:nvPicPr>
        <p:blipFill>
          <a:blip r:embed="rId6"/>
          <a:stretch>
            <a:fillRect/>
          </a:stretch>
        </p:blipFill>
        <p:spPr>
          <a:xfrm>
            <a:off x="3432629" y="2273363"/>
            <a:ext cx="2503715" cy="3124073"/>
          </a:xfrm>
          <a:prstGeom prst="rect">
            <a:avLst/>
          </a:prstGeom>
        </p:spPr>
      </p:pic>
      <p:pic>
        <p:nvPicPr>
          <p:cNvPr id="15" name="Picture 15">
            <a:extLst>
              <a:ext uri="{FF2B5EF4-FFF2-40B4-BE49-F238E27FC236}">
                <a16:creationId xmlns:a16="http://schemas.microsoft.com/office/drawing/2014/main" id="{B4630DAD-ADDB-A627-D04B-831872428956}"/>
              </a:ext>
            </a:extLst>
          </p:cNvPr>
          <p:cNvPicPr>
            <a:picLocks noChangeAspect="1"/>
          </p:cNvPicPr>
          <p:nvPr/>
        </p:nvPicPr>
        <p:blipFill>
          <a:blip r:embed="rId7"/>
          <a:stretch>
            <a:fillRect/>
          </a:stretch>
        </p:blipFill>
        <p:spPr>
          <a:xfrm>
            <a:off x="8690138" y="1328057"/>
            <a:ext cx="2692981" cy="4114800"/>
          </a:xfrm>
          <a:prstGeom prst="rect">
            <a:avLst/>
          </a:prstGeom>
        </p:spPr>
      </p:pic>
      <p:pic>
        <p:nvPicPr>
          <p:cNvPr id="18" name="Picture 18" descr="A picture containing logo&#10;&#10;Description automatically generated">
            <a:extLst>
              <a:ext uri="{FF2B5EF4-FFF2-40B4-BE49-F238E27FC236}">
                <a16:creationId xmlns:a16="http://schemas.microsoft.com/office/drawing/2014/main" id="{A718033C-59DE-B012-35D3-EDCA6395E985}"/>
              </a:ext>
            </a:extLst>
          </p:cNvPr>
          <p:cNvPicPr>
            <a:picLocks noChangeAspect="1"/>
          </p:cNvPicPr>
          <p:nvPr/>
        </p:nvPicPr>
        <p:blipFill>
          <a:blip r:embed="rId8"/>
          <a:stretch>
            <a:fillRect/>
          </a:stretch>
        </p:blipFill>
        <p:spPr>
          <a:xfrm>
            <a:off x="771821" y="1299029"/>
            <a:ext cx="2549387" cy="4114800"/>
          </a:xfrm>
          <a:prstGeom prst="rect">
            <a:avLst/>
          </a:prstGeom>
        </p:spPr>
      </p:pic>
      <p:pic>
        <p:nvPicPr>
          <p:cNvPr id="5" name="Picture 4">
            <a:extLst>
              <a:ext uri="{FF2B5EF4-FFF2-40B4-BE49-F238E27FC236}">
                <a16:creationId xmlns:a16="http://schemas.microsoft.com/office/drawing/2014/main" id="{F5A3C88A-F36C-2470-351E-DA522EC1393E}"/>
              </a:ext>
            </a:extLst>
          </p:cNvPr>
          <p:cNvPicPr>
            <a:picLocks noChangeAspect="1"/>
          </p:cNvPicPr>
          <p:nvPr/>
        </p:nvPicPr>
        <p:blipFill>
          <a:blip r:embed="rId9"/>
          <a:stretch>
            <a:fillRect/>
          </a:stretch>
        </p:blipFill>
        <p:spPr>
          <a:xfrm>
            <a:off x="3309202" y="1662691"/>
            <a:ext cx="2758417" cy="1450900"/>
          </a:xfrm>
          <a:prstGeom prst="rect">
            <a:avLst/>
          </a:prstGeom>
        </p:spPr>
      </p:pic>
    </p:spTree>
    <p:extLst>
      <p:ext uri="{BB962C8B-B14F-4D97-AF65-F5344CB8AC3E}">
        <p14:creationId xmlns:p14="http://schemas.microsoft.com/office/powerpoint/2010/main" val="387524386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3680</TotalTime>
  <Words>1209</Words>
  <Application>Microsoft Macintosh PowerPoint</Application>
  <PresentationFormat>Widescreen</PresentationFormat>
  <Paragraphs>136</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Arial,Sans-Serif</vt:lpstr>
      <vt:lpstr>Calibri</vt:lpstr>
      <vt:lpstr>Calibri Light</vt:lpstr>
      <vt:lpstr>Simplified Arabic Fixed</vt:lpstr>
      <vt:lpstr>Wingdings</vt:lpstr>
      <vt:lpstr>Wingdings,Sans-Serif</vt:lpstr>
      <vt:lpstr>Office Theme</vt:lpstr>
      <vt:lpstr>PowerPoint Presentation</vt:lpstr>
      <vt:lpstr>… five years ago</vt:lpstr>
      <vt:lpstr>Motivations for Change</vt:lpstr>
      <vt:lpstr>Token Based AAI for WLCG</vt:lpstr>
      <vt:lpstr>WLCG Token Infrastructure Design</vt:lpstr>
      <vt:lpstr>WLCG Token Infrastructure Design</vt:lpstr>
      <vt:lpstr>WLCG Token Infrastructure Design</vt:lpstr>
      <vt:lpstr>Token uptake in WLCG and beyond</vt:lpstr>
      <vt:lpstr>WLCG INDIGO IAM Deployments</vt:lpstr>
      <vt:lpstr>WLCG INDIGO IAM Deployments</vt:lpstr>
      <vt:lpstr>Deployment Technical Details</vt:lpstr>
      <vt:lpstr>Token Transition Status</vt:lpstr>
      <vt:lpstr>Token Transition Status</vt:lpstr>
      <vt:lpstr>Conclusions and outlook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Maarten Litmaath</dc:creator>
  <cp:lastModifiedBy>Dack, Thomas (STFC,RAL,SC)</cp:lastModifiedBy>
  <cp:revision>499</cp:revision>
  <dcterms:created xsi:type="dcterms:W3CDTF">2021-04-05T16:54:44Z</dcterms:created>
  <dcterms:modified xsi:type="dcterms:W3CDTF">2023-05-03T09:25:07Z</dcterms:modified>
</cp:coreProperties>
</file>