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28" r:id="rId3"/>
    <p:sldId id="257" r:id="rId4"/>
    <p:sldId id="358" r:id="rId5"/>
    <p:sldId id="343" r:id="rId6"/>
    <p:sldId id="333" r:id="rId7"/>
    <p:sldId id="357" r:id="rId8"/>
    <p:sldId id="350" r:id="rId9"/>
    <p:sldId id="353" r:id="rId10"/>
    <p:sldId id="344" r:id="rId11"/>
    <p:sldId id="354" r:id="rId12"/>
    <p:sldId id="355" r:id="rId13"/>
    <p:sldId id="351" r:id="rId14"/>
    <p:sldId id="330" r:id="rId15"/>
    <p:sldId id="352" r:id="rId16"/>
    <p:sldId id="332" r:id="rId17"/>
    <p:sldId id="327" r:id="rId18"/>
    <p:sldId id="35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19AC3F-0A2F-8243-B947-6621450793A7}" v="35" dt="2023-05-08T13:07:39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4"/>
    <p:restoredTop sz="96302"/>
  </p:normalViewPr>
  <p:slideViewPr>
    <p:cSldViewPr snapToGrid="0" snapToObjects="1">
      <p:cViewPr varScale="1">
        <p:scale>
          <a:sx n="94" d="100"/>
          <a:sy n="94" d="100"/>
        </p:scale>
        <p:origin x="224" y="1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449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ooks, David (STFC,RAL,SC)" userId="94a571c7-576d-4c89-aad9-41cff6d9687f" providerId="ADAL" clId="{8B19AC3F-0A2F-8243-B947-6621450793A7}"/>
    <pc:docChg chg="undo custSel addSld modSld">
      <pc:chgData name="Crooks, David (STFC,RAL,SC)" userId="94a571c7-576d-4c89-aad9-41cff6d9687f" providerId="ADAL" clId="{8B19AC3F-0A2F-8243-B947-6621450793A7}" dt="2023-05-08T13:08:43.192" v="185" actId="113"/>
      <pc:docMkLst>
        <pc:docMk/>
      </pc:docMkLst>
      <pc:sldChg chg="modSp mod">
        <pc:chgData name="Crooks, David (STFC,RAL,SC)" userId="94a571c7-576d-4c89-aad9-41cff6d9687f" providerId="ADAL" clId="{8B19AC3F-0A2F-8243-B947-6621450793A7}" dt="2023-05-08T13:05:46.415" v="183" actId="20577"/>
        <pc:sldMkLst>
          <pc:docMk/>
          <pc:sldMk cId="30733453" sldId="256"/>
        </pc:sldMkLst>
        <pc:spChg chg="mod">
          <ac:chgData name="Crooks, David (STFC,RAL,SC)" userId="94a571c7-576d-4c89-aad9-41cff6d9687f" providerId="ADAL" clId="{8B19AC3F-0A2F-8243-B947-6621450793A7}" dt="2023-05-08T13:05:46.415" v="183" actId="20577"/>
          <ac:spMkLst>
            <pc:docMk/>
            <pc:sldMk cId="30733453" sldId="256"/>
            <ac:spMk id="3" creationId="{2050954C-A99C-F443-ADB7-4DD094897698}"/>
          </ac:spMkLst>
        </pc:spChg>
      </pc:sldChg>
      <pc:sldChg chg="addSp delSp modSp mod">
        <pc:chgData name="Crooks, David (STFC,RAL,SC)" userId="94a571c7-576d-4c89-aad9-41cff6d9687f" providerId="ADAL" clId="{8B19AC3F-0A2F-8243-B947-6621450793A7}" dt="2023-05-08T13:01:39.504" v="91"/>
        <pc:sldMkLst>
          <pc:docMk/>
          <pc:sldMk cId="3491781797" sldId="257"/>
        </pc:sldMkLst>
        <pc:picChg chg="del">
          <ac:chgData name="Crooks, David (STFC,RAL,SC)" userId="94a571c7-576d-4c89-aad9-41cff6d9687f" providerId="ADAL" clId="{8B19AC3F-0A2F-8243-B947-6621450793A7}" dt="2023-05-08T13:01:39.077" v="90" actId="478"/>
          <ac:picMkLst>
            <pc:docMk/>
            <pc:sldMk cId="3491781797" sldId="257"/>
            <ac:picMk id="4" creationId="{4A3B596C-6CDA-7DCF-8C59-30A7AEC813B8}"/>
          </ac:picMkLst>
        </pc:picChg>
        <pc:picChg chg="add mod">
          <ac:chgData name="Crooks, David (STFC,RAL,SC)" userId="94a571c7-576d-4c89-aad9-41cff6d9687f" providerId="ADAL" clId="{8B19AC3F-0A2F-8243-B947-6621450793A7}" dt="2023-05-08T13:01:39.504" v="91"/>
          <ac:picMkLst>
            <pc:docMk/>
            <pc:sldMk cId="3491781797" sldId="257"/>
            <ac:picMk id="6" creationId="{D3CC6258-6BD7-413F-6D61-B6F3FE190F1F}"/>
          </ac:picMkLst>
        </pc:picChg>
        <pc:picChg chg="add mod">
          <ac:chgData name="Crooks, David (STFC,RAL,SC)" userId="94a571c7-576d-4c89-aad9-41cff6d9687f" providerId="ADAL" clId="{8B19AC3F-0A2F-8243-B947-6621450793A7}" dt="2023-05-08T13:01:39.504" v="91"/>
          <ac:picMkLst>
            <pc:docMk/>
            <pc:sldMk cId="3491781797" sldId="257"/>
            <ac:picMk id="7" creationId="{AAD35994-A850-8160-E0F9-5E4D7C940379}"/>
          </ac:picMkLst>
        </pc:picChg>
      </pc:sldChg>
      <pc:sldChg chg="addSp modSp mod">
        <pc:chgData name="Crooks, David (STFC,RAL,SC)" userId="94a571c7-576d-4c89-aad9-41cff6d9687f" providerId="ADAL" clId="{8B19AC3F-0A2F-8243-B947-6621450793A7}" dt="2023-05-08T13:05:14.239" v="181" actId="1076"/>
        <pc:sldMkLst>
          <pc:docMk/>
          <pc:sldMk cId="2387928740" sldId="327"/>
        </pc:sldMkLst>
        <pc:spChg chg="mod">
          <ac:chgData name="Crooks, David (STFC,RAL,SC)" userId="94a571c7-576d-4c89-aad9-41cff6d9687f" providerId="ADAL" clId="{8B19AC3F-0A2F-8243-B947-6621450793A7}" dt="2023-05-08T13:05:04.271" v="180" actId="27636"/>
          <ac:spMkLst>
            <pc:docMk/>
            <pc:sldMk cId="2387928740" sldId="327"/>
            <ac:spMk id="3" creationId="{DCDA21A8-C0B3-0247-85CF-E914534DF669}"/>
          </ac:spMkLst>
        </pc:spChg>
        <pc:picChg chg="add mod">
          <ac:chgData name="Crooks, David (STFC,RAL,SC)" userId="94a571c7-576d-4c89-aad9-41cff6d9687f" providerId="ADAL" clId="{8B19AC3F-0A2F-8243-B947-6621450793A7}" dt="2023-05-08T13:05:14.239" v="181" actId="1076"/>
          <ac:picMkLst>
            <pc:docMk/>
            <pc:sldMk cId="2387928740" sldId="327"/>
            <ac:picMk id="5" creationId="{64B4B1B8-F9C1-27E2-BAD6-72D53D4B2F34}"/>
          </ac:picMkLst>
        </pc:picChg>
      </pc:sldChg>
      <pc:sldChg chg="modSp mod">
        <pc:chgData name="Crooks, David (STFC,RAL,SC)" userId="94a571c7-576d-4c89-aad9-41cff6d9687f" providerId="ADAL" clId="{8B19AC3F-0A2F-8243-B947-6621450793A7}" dt="2023-05-08T12:57:47.817" v="82" actId="20577"/>
        <pc:sldMkLst>
          <pc:docMk/>
          <pc:sldMk cId="93818206" sldId="332"/>
        </pc:sldMkLst>
        <pc:spChg chg="mod">
          <ac:chgData name="Crooks, David (STFC,RAL,SC)" userId="94a571c7-576d-4c89-aad9-41cff6d9687f" providerId="ADAL" clId="{8B19AC3F-0A2F-8243-B947-6621450793A7}" dt="2023-05-08T12:57:47.817" v="82" actId="20577"/>
          <ac:spMkLst>
            <pc:docMk/>
            <pc:sldMk cId="93818206" sldId="332"/>
            <ac:spMk id="3" creationId="{C568904D-6534-D34F-B140-22D869360FBD}"/>
          </ac:spMkLst>
        </pc:spChg>
      </pc:sldChg>
      <pc:sldChg chg="modSp">
        <pc:chgData name="Crooks, David (STFC,RAL,SC)" userId="94a571c7-576d-4c89-aad9-41cff6d9687f" providerId="ADAL" clId="{8B19AC3F-0A2F-8243-B947-6621450793A7}" dt="2023-05-08T13:07:39.214" v="184" actId="20578"/>
        <pc:sldMkLst>
          <pc:docMk/>
          <pc:sldMk cId="514690040" sldId="352"/>
        </pc:sldMkLst>
        <pc:spChg chg="mod">
          <ac:chgData name="Crooks, David (STFC,RAL,SC)" userId="94a571c7-576d-4c89-aad9-41cff6d9687f" providerId="ADAL" clId="{8B19AC3F-0A2F-8243-B947-6621450793A7}" dt="2023-05-08T13:07:39.214" v="184" actId="20578"/>
          <ac:spMkLst>
            <pc:docMk/>
            <pc:sldMk cId="514690040" sldId="352"/>
            <ac:spMk id="3" creationId="{C568904D-6534-D34F-B140-22D869360FBD}"/>
          </ac:spMkLst>
        </pc:spChg>
      </pc:sldChg>
      <pc:sldChg chg="modSp mod">
        <pc:chgData name="Crooks, David (STFC,RAL,SC)" userId="94a571c7-576d-4c89-aad9-41cff6d9687f" providerId="ADAL" clId="{8B19AC3F-0A2F-8243-B947-6621450793A7}" dt="2023-05-08T12:56:58.598" v="70" actId="20577"/>
        <pc:sldMkLst>
          <pc:docMk/>
          <pc:sldMk cId="968840645" sldId="353"/>
        </pc:sldMkLst>
        <pc:spChg chg="mod">
          <ac:chgData name="Crooks, David (STFC,RAL,SC)" userId="94a571c7-576d-4c89-aad9-41cff6d9687f" providerId="ADAL" clId="{8B19AC3F-0A2F-8243-B947-6621450793A7}" dt="2023-05-08T12:56:58.598" v="70" actId="20577"/>
          <ac:spMkLst>
            <pc:docMk/>
            <pc:sldMk cId="968840645" sldId="353"/>
            <ac:spMk id="3" creationId="{C568904D-6534-D34F-B140-22D869360FBD}"/>
          </ac:spMkLst>
        </pc:spChg>
      </pc:sldChg>
      <pc:sldChg chg="addSp modSp mod">
        <pc:chgData name="Crooks, David (STFC,RAL,SC)" userId="94a571c7-576d-4c89-aad9-41cff6d9687f" providerId="ADAL" clId="{8B19AC3F-0A2F-8243-B947-6621450793A7}" dt="2023-05-08T13:08:43.192" v="185" actId="113"/>
        <pc:sldMkLst>
          <pc:docMk/>
          <pc:sldMk cId="551831099" sldId="356"/>
        </pc:sldMkLst>
        <pc:spChg chg="mod">
          <ac:chgData name="Crooks, David (STFC,RAL,SC)" userId="94a571c7-576d-4c89-aad9-41cff6d9687f" providerId="ADAL" clId="{8B19AC3F-0A2F-8243-B947-6621450793A7}" dt="2023-05-08T13:08:43.192" v="185" actId="113"/>
          <ac:spMkLst>
            <pc:docMk/>
            <pc:sldMk cId="551831099" sldId="356"/>
            <ac:spMk id="3" creationId="{DCDA21A8-C0B3-0247-85CF-E914534DF669}"/>
          </ac:spMkLst>
        </pc:spChg>
        <pc:picChg chg="add mod">
          <ac:chgData name="Crooks, David (STFC,RAL,SC)" userId="94a571c7-576d-4c89-aad9-41cff6d9687f" providerId="ADAL" clId="{8B19AC3F-0A2F-8243-B947-6621450793A7}" dt="2023-05-07T14:17:31.965" v="7" actId="1076"/>
          <ac:picMkLst>
            <pc:docMk/>
            <pc:sldMk cId="551831099" sldId="356"/>
            <ac:picMk id="6" creationId="{736E7EED-D8AA-D26B-27B7-D8CF128395CD}"/>
          </ac:picMkLst>
        </pc:picChg>
      </pc:sldChg>
      <pc:sldChg chg="addSp modSp add mod">
        <pc:chgData name="Crooks, David (STFC,RAL,SC)" userId="94a571c7-576d-4c89-aad9-41cff6d9687f" providerId="ADAL" clId="{8B19AC3F-0A2F-8243-B947-6621450793A7}" dt="2023-05-08T13:02:18.003" v="93"/>
        <pc:sldMkLst>
          <pc:docMk/>
          <pc:sldMk cId="2462843479" sldId="358"/>
        </pc:sldMkLst>
        <pc:picChg chg="mod">
          <ac:chgData name="Crooks, David (STFC,RAL,SC)" userId="94a571c7-576d-4c89-aad9-41cff6d9687f" providerId="ADAL" clId="{8B19AC3F-0A2F-8243-B947-6621450793A7}" dt="2023-05-08T13:02:18.003" v="93"/>
          <ac:picMkLst>
            <pc:docMk/>
            <pc:sldMk cId="2462843479" sldId="358"/>
            <ac:picMk id="4" creationId="{4A3B596C-6CDA-7DCF-8C59-30A7AEC813B8}"/>
          </ac:picMkLst>
        </pc:picChg>
        <pc:picChg chg="add mod">
          <ac:chgData name="Crooks, David (STFC,RAL,SC)" userId="94a571c7-576d-4c89-aad9-41cff6d9687f" providerId="ADAL" clId="{8B19AC3F-0A2F-8243-B947-6621450793A7}" dt="2023-05-08T13:01:28.545" v="89" actId="14861"/>
          <ac:picMkLst>
            <pc:docMk/>
            <pc:sldMk cId="2462843479" sldId="358"/>
            <ac:picMk id="7" creationId="{C5E06352-E86F-CA6C-6CAC-055CE1A9A00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54110-4C65-1F49-97FC-2DFD9149FB4A}" type="datetimeFigureOut">
              <a:rPr lang="en-GB" smtClean="0"/>
              <a:t>07/05/2023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6A12E-CDA2-1E49-8BD0-CEB45C8CB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92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18CC-B966-4449-88CD-F22BE3982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AA394-0D13-C441-AC5E-780A51A02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D4175-D9CC-1A4A-B1F8-EF70CF3E1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76C69-6064-0047-9362-B3A12F4BC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D7ABD-1706-1E46-85A2-A88D392B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9901A5-6B8B-7F44-9052-F19D9CD697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77098" y="5744600"/>
            <a:ext cx="1285876" cy="104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C7164E-E30C-2E49-87BC-7141390BA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5299" y="5744600"/>
            <a:ext cx="1161402" cy="998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521EA7-CA84-284E-A9EA-9223D8120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687" b="9972"/>
          <a:stretch/>
        </p:blipFill>
        <p:spPr>
          <a:xfrm>
            <a:off x="4369347" y="5776693"/>
            <a:ext cx="1145754" cy="9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2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9E0E-140D-7B41-B981-EA4836B8A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A2EC0-AA01-EA4B-BF1A-8A29C86D5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3B82-45F6-6740-9A89-DA9CC9413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5AFD9-0575-2748-AF8D-7B6EC62F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3740C-12FD-9D4C-B981-EA3F8FBA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2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70D3D-2998-5D40-8175-B71874FD5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AF836-D557-0B4E-88F1-70A83D71B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B389D-A268-A045-8476-354FC164B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0A1BC-D421-3F44-AF87-AE7B7E34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CD039-E267-6546-A3CE-687F8DBFD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6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CBACA-31EC-0E44-940F-7E2EDB80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0C592-85E1-AB40-8B6C-F43F29E6D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81725-73F5-064D-8D03-FCEBED71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CED74-C29C-0542-BE89-F8C078BE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1E63E-5B05-6948-977A-8564FE87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CD83A-EEDC-1B45-ADEB-E2D9E1DE18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8351" y="218331"/>
            <a:ext cx="1285876" cy="104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E135B6-C9CF-284C-B96C-5E2E428D7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6552" y="218331"/>
            <a:ext cx="1161402" cy="998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6118F-F030-9C4E-8BA8-323A012938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687" b="9972"/>
          <a:stretch/>
        </p:blipFill>
        <p:spPr>
          <a:xfrm>
            <a:off x="8610600" y="250424"/>
            <a:ext cx="1145754" cy="9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5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76FD6-2D15-AD41-B756-686CC1D8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C7907-0032-DE41-86DF-745A28088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7296D-7C8C-314C-AF44-ABB0E44B8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A670A-96BB-7E41-9DB1-2C25A1C4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93F4F-9B53-D540-AA5F-7E0F4949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6976-1ACA-E942-9E39-22FEAEC3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BDA8-5177-FB43-B230-CC15E8FBC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5FC43-6B25-B34D-B172-0CC09B9307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04BFD-C007-844A-BAF9-A52357F5F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3694E-13EE-1845-9BE6-F52488EFD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CCD03-D251-5A42-BA58-0394DBF02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4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7F82B-1534-0749-9152-B0745B8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A864C-33BF-6843-8741-1039BCEAE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7F489-94EF-3340-85BE-97B8AD038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4E40B-80C5-854C-B0D2-D19DA14800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BBCAB-6CA0-5E41-8165-09B4B53C3D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3BE52-3A93-E842-96E2-716C58C07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BA787-183A-A24A-B889-67B875F7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930F5A-B342-654C-9A2A-9FF7BAD4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9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D7E05-0F89-4D43-9979-86B25B8DC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FFA10-5099-F741-ABEC-6DBA2EF4A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FC12B-091C-7043-8222-4046B60C5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BD9AA-CED3-4B42-9D58-B60A3D2E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2767F-858B-7342-B7FC-1FC6A82710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18351" y="218331"/>
            <a:ext cx="1285876" cy="1045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9E59B-E0CC-6542-BADF-91CD46D5C0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56552" y="218331"/>
            <a:ext cx="1161402" cy="998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021CB-E62B-CC40-9618-50417510C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8687" b="9972"/>
          <a:stretch/>
        </p:blipFill>
        <p:spPr>
          <a:xfrm>
            <a:off x="8610600" y="250424"/>
            <a:ext cx="1145754" cy="9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3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FCC96-5590-A44F-A356-B2644566C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390BC-14EC-8645-8CFC-398EA665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B8BCC-2795-E84F-9545-65015B47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7654-1325-1048-A113-A2E53365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C1439-E2C1-DC43-9895-8B54D6D51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D1FBF-2D29-1E45-92FD-E28DDCFAB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2B60F-1D6E-6C4C-A255-D0F81A1DD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6014FC-C0F4-1D41-A2C4-8B8F0365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F3A5F-1273-424D-807C-6FB6003A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1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BC1BF-B09F-FE43-B7D4-0B5E7397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F636B1-1EC3-9145-A950-DE12F18F9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AB9E0-7C15-7D46-AAFF-72485EF99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8FC0F-66C3-044D-96C2-6E74CDB5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CCBBF-62CF-E543-BD93-802CF584A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D4F41-5947-984B-BD21-0A953B775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5D907-7659-D34C-A9C0-1E22F6C08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0E14F-902E-3249-960E-BC9A2325F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05E26-F75D-DC46-BAB4-3CE8C781D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53597-D497-2441-88C5-D2B1007E60CC}" type="datetimeFigureOut">
              <a:rPr lang="en-US" smtClean="0"/>
              <a:t>5/7/23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80A0F-2A5A-494F-AE25-F37DA1F18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E1861-61B0-AD4E-85C0-15CF32BC5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AE599-6D0B-BD4A-A365-3DCB326059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8CDAE-B07B-3C49-9456-C3535FDECCC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18351" y="218331"/>
            <a:ext cx="1285876" cy="1045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88B162-7848-5843-9777-C972D664291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56552" y="218331"/>
            <a:ext cx="1161402" cy="998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0C7E61-DB36-A042-8634-1AE2FF794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t="8687" b="9972"/>
          <a:stretch/>
        </p:blipFill>
        <p:spPr>
          <a:xfrm>
            <a:off x="8610600" y="250424"/>
            <a:ext cx="1145754" cy="9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ERN-CERT/pDNSSO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68239/" TargetMode="External"/><Relationship Id="rId2" Type="http://schemas.openxmlformats.org/officeDocument/2006/relationships/hyperlink" Target="https://cern.ch/chep-soc-bo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indico.cern.ch/event/1283744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ern.ch/chep-soc-bof" TargetMode="External"/><Relationship Id="rId2" Type="http://schemas.openxmlformats.org/officeDocument/2006/relationships/hyperlink" Target="https://keybase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D66B-E19B-DA4E-A19E-BB491529A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225702"/>
          </a:xfrm>
        </p:spPr>
        <p:txBody>
          <a:bodyPr>
            <a:normAutofit/>
          </a:bodyPr>
          <a:lstStyle/>
          <a:p>
            <a:r>
              <a:rPr lang="en-US" dirty="0">
                <a:latin typeface="Proxima Nova"/>
              </a:rPr>
              <a:t>Collaborative </a:t>
            </a:r>
            <a:br>
              <a:rPr lang="en-US" dirty="0">
                <a:latin typeface="Proxima Nova"/>
              </a:rPr>
            </a:br>
            <a:r>
              <a:rPr lang="en-US" dirty="0">
                <a:latin typeface="Proxima Nova"/>
              </a:rPr>
              <a:t>Operational Security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0954C-A99C-F443-ADB7-4DD094897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8065"/>
            <a:ext cx="9144000" cy="909734"/>
          </a:xfrm>
        </p:spPr>
        <p:txBody>
          <a:bodyPr>
            <a:normAutofit fontScale="92500"/>
          </a:bodyPr>
          <a:lstStyle/>
          <a:p>
            <a:r>
              <a:rPr lang="en-US" dirty="0"/>
              <a:t>David Crooks (UKRI STFC)</a:t>
            </a:r>
          </a:p>
          <a:p>
            <a:r>
              <a:rPr lang="en-US" dirty="0" err="1"/>
              <a:t>david.crooks@stfc.ac.uk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full size deployments?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>
                <a:latin typeface="Proxima Nova"/>
              </a:rPr>
              <a:t>These large scale SOC deployments give vital security monitoring capabilities, particularly when deployed at large national facilities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Especially when backed with in-house analysts who can use the resulting intelligence most effectively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Share this experience with the broader community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endParaRPr lang="en-GB" dirty="0">
              <a:latin typeface="Proxima Nova"/>
            </a:endParaRPr>
          </a:p>
          <a:p>
            <a:pPr>
              <a:lnSpc>
                <a:spcPct val="110000"/>
              </a:lnSpc>
            </a:pPr>
            <a:r>
              <a:rPr lang="en-GB" dirty="0">
                <a:latin typeface="Proxima Nova"/>
              </a:rPr>
              <a:t>But we’ve discussed: this doesn’t scale to all sites, especially not at the pace we need to improve our capabilities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5C0334-4F58-DB91-0D00-B73E7CE1A264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654440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pDNSSOC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3734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Proxima Nova"/>
              </a:rPr>
              <a:t>What we </a:t>
            </a:r>
            <a:r>
              <a:rPr lang="en-GB" b="1" dirty="0">
                <a:latin typeface="Proxima Nova"/>
              </a:rPr>
              <a:t>can</a:t>
            </a:r>
            <a:r>
              <a:rPr lang="en-GB" dirty="0">
                <a:latin typeface="Proxima Nova"/>
              </a:rPr>
              <a:t> do is focus on a particular type of intelligence that can be collected and analysed in a lightweight way: DNS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>
              <a:latin typeface="Proxima Nova"/>
            </a:endParaRPr>
          </a:p>
          <a:p>
            <a:pPr>
              <a:lnSpc>
                <a:spcPct val="120000"/>
              </a:lnSpc>
            </a:pPr>
            <a:r>
              <a:rPr lang="en-GB" dirty="0">
                <a:latin typeface="Proxima Nova"/>
              </a:rPr>
              <a:t>Correlate DNS logs with threat intel from MISP as an “80%” SOC:</a:t>
            </a:r>
            <a:r>
              <a:rPr lang="en-GB" b="1" dirty="0">
                <a:latin typeface="Proxima Nova"/>
              </a:rPr>
              <a:t> </a:t>
            </a:r>
            <a:r>
              <a:rPr lang="en-GB" b="1" dirty="0" err="1">
                <a:latin typeface="Proxima Nova"/>
              </a:rPr>
              <a:t>pDNSSOC</a:t>
            </a:r>
            <a:endParaRPr lang="en-GB" b="1" dirty="0">
              <a:latin typeface="Proxima Nova"/>
            </a:endParaRP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provides a turn-key solution to detect and respond to security incidents</a:t>
            </a:r>
          </a:p>
        </p:txBody>
      </p:sp>
      <p:pic>
        <p:nvPicPr>
          <p:cNvPr id="4" name="Picture 3" descr="A picture containing clipart, graphics, logo, symbol&#10;&#10;Description automatically generated">
            <a:extLst>
              <a:ext uri="{FF2B5EF4-FFF2-40B4-BE49-F238E27FC236}">
                <a16:creationId xmlns:a16="http://schemas.microsoft.com/office/drawing/2014/main" id="{97EA686E-2668-E13B-16A1-034A286D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623" y="1825625"/>
            <a:ext cx="3835400" cy="3733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3BE735-80FA-AC0C-DF9C-DBF86DBB9970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28341-4928-3E76-192A-671E936DB3D1}"/>
              </a:ext>
            </a:extLst>
          </p:cNvPr>
          <p:cNvSpPr txBox="1"/>
          <p:nvPr/>
        </p:nvSpPr>
        <p:spPr>
          <a:xfrm>
            <a:off x="10344870" y="5694362"/>
            <a:ext cx="1401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Merch available!</a:t>
            </a:r>
          </a:p>
        </p:txBody>
      </p:sp>
    </p:spTree>
    <p:extLst>
      <p:ext uri="{BB962C8B-B14F-4D97-AF65-F5344CB8AC3E}">
        <p14:creationId xmlns:p14="http://schemas.microsoft.com/office/powerpoint/2010/main" val="398018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pDNSSOC</a:t>
            </a:r>
            <a:r>
              <a:rPr lang="en-US" dirty="0"/>
              <a:t> outline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7C418A-9BF6-0FBB-C4DA-C479AB66B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111" y="1563097"/>
            <a:ext cx="9220130" cy="4929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4A31C2-CECD-FF6B-B7B8-57006108A5DF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1670056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</a:t>
            </a:r>
            <a:r>
              <a:rPr lang="en-US" dirty="0" err="1"/>
              <a:t>pDNSSOC</a:t>
            </a:r>
            <a:r>
              <a:rPr lang="en-US" dirty="0"/>
              <a:t> deployment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57931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en-GB" dirty="0">
                <a:latin typeface="Proxima Nova"/>
              </a:rPr>
              <a:t>Federation:</a:t>
            </a:r>
          </a:p>
          <a:p>
            <a:pPr lvl="1">
              <a:lnSpc>
                <a:spcPct val="130000"/>
              </a:lnSpc>
            </a:pPr>
            <a:r>
              <a:rPr lang="en-GB" dirty="0">
                <a:latin typeface="Proxima Nova"/>
              </a:rPr>
              <a:t>The organization forwards </a:t>
            </a:r>
            <a:r>
              <a:rPr lang="en-GB" dirty="0" err="1">
                <a:latin typeface="Proxima Nova"/>
              </a:rPr>
              <a:t>pDNS</a:t>
            </a:r>
            <a:r>
              <a:rPr lang="en-GB" dirty="0">
                <a:latin typeface="Proxima Nova"/>
              </a:rPr>
              <a:t> data using a </a:t>
            </a:r>
            <a:r>
              <a:rPr lang="en-GB" dirty="0" err="1">
                <a:latin typeface="Proxima Nova"/>
              </a:rPr>
              <a:t>pDNSSOC</a:t>
            </a:r>
            <a:r>
              <a:rPr lang="en-GB" dirty="0">
                <a:latin typeface="Proxima Nova"/>
              </a:rPr>
              <a:t> forwarder.</a:t>
            </a:r>
          </a:p>
          <a:p>
            <a:pPr lvl="1">
              <a:lnSpc>
                <a:spcPct val="130000"/>
              </a:lnSpc>
            </a:pPr>
            <a:r>
              <a:rPr lang="en-GB" dirty="0">
                <a:latin typeface="Proxima Nova"/>
              </a:rPr>
              <a:t>You can detect the intrusion at different levels while respecting the TLP.</a:t>
            </a:r>
          </a:p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GB" dirty="0">
                <a:latin typeface="Proxima Nova"/>
              </a:rPr>
              <a:t>Collaboration:</a:t>
            </a:r>
          </a:p>
          <a:p>
            <a:pPr lvl="1">
              <a:lnSpc>
                <a:spcPct val="130000"/>
              </a:lnSpc>
            </a:pPr>
            <a:r>
              <a:rPr lang="en-GB" dirty="0">
                <a:latin typeface="Proxima Nova"/>
              </a:rPr>
              <a:t>The organization forwards DNS/</a:t>
            </a:r>
            <a:r>
              <a:rPr lang="en-GB" dirty="0" err="1">
                <a:latin typeface="Proxima Nova"/>
              </a:rPr>
              <a:t>pDNS</a:t>
            </a:r>
            <a:r>
              <a:rPr lang="en-GB" dirty="0">
                <a:latin typeface="Proxima Nova"/>
              </a:rPr>
              <a:t> logs.</a:t>
            </a:r>
          </a:p>
          <a:p>
            <a:pPr lvl="1">
              <a:lnSpc>
                <a:spcPct val="130000"/>
              </a:lnSpc>
            </a:pPr>
            <a:r>
              <a:rPr lang="en-GB" dirty="0">
                <a:latin typeface="Proxima Nova"/>
              </a:rPr>
              <a:t>You cannot block the requests but you get the alerts.</a:t>
            </a:r>
          </a:p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GB" dirty="0">
                <a:latin typeface="Proxima Nova"/>
              </a:rPr>
              <a:t>Responsive:</a:t>
            </a:r>
          </a:p>
          <a:p>
            <a:pPr lvl="1">
              <a:lnSpc>
                <a:spcPct val="130000"/>
              </a:lnSpc>
            </a:pPr>
            <a:r>
              <a:rPr lang="en-GB" dirty="0">
                <a:latin typeface="Proxima Nova"/>
              </a:rPr>
              <a:t>The organization use your DNS resolver.</a:t>
            </a:r>
          </a:p>
          <a:p>
            <a:pPr lvl="1">
              <a:lnSpc>
                <a:spcPct val="130000"/>
              </a:lnSpc>
            </a:pPr>
            <a:r>
              <a:rPr lang="en-GB" dirty="0">
                <a:latin typeface="Proxima Nova"/>
              </a:rPr>
              <a:t>You host the DNS + RPZ (you can block requests) and </a:t>
            </a:r>
            <a:r>
              <a:rPr lang="en-GB" dirty="0" err="1">
                <a:latin typeface="Proxima Nova"/>
              </a:rPr>
              <a:t>pDNSSOC</a:t>
            </a:r>
            <a:r>
              <a:rPr lang="en-GB" dirty="0">
                <a:latin typeface="Proxima Nova"/>
              </a:rPr>
              <a:t> (you get the alerts).</a:t>
            </a:r>
            <a:endParaRPr lang="en-GB" dirty="0"/>
          </a:p>
        </p:txBody>
      </p:sp>
      <p:pic>
        <p:nvPicPr>
          <p:cNvPr id="4" name="Picture 3" descr="A picture containing screenshot, diagram, plan, design&#10;&#10;Description automatically generated">
            <a:extLst>
              <a:ext uri="{FF2B5EF4-FFF2-40B4-BE49-F238E27FC236}">
                <a16:creationId xmlns:a16="http://schemas.microsoft.com/office/drawing/2014/main" id="{96047A3B-EBED-3568-901A-9AC4CB6F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650" y="1499191"/>
            <a:ext cx="3269889" cy="5358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6E8CE-7959-F1F8-4546-D97696528C22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3862848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 with </a:t>
            </a:r>
            <a:r>
              <a:rPr lang="en-US" dirty="0" err="1"/>
              <a:t>pDNSSOC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If you want to operate a </a:t>
            </a:r>
            <a:r>
              <a:rPr lang="en-GB" dirty="0" err="1"/>
              <a:t>pDNSSOC</a:t>
            </a:r>
            <a:r>
              <a:rPr lang="en-GB" dirty="0"/>
              <a:t> server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/>
              <a:t>Start with </a:t>
            </a:r>
            <a:r>
              <a:rPr lang="en-GB" dirty="0">
                <a:hlinkClick r:id="rId2"/>
              </a:rPr>
              <a:t>https://github.com/CERN-CERT/pDNSSOC</a:t>
            </a:r>
            <a:endParaRPr lang="en-GB" dirty="0"/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/>
              <a:t>Contact </a:t>
            </a:r>
            <a:r>
              <a:rPr lang="en-GB" dirty="0" err="1"/>
              <a:t>wlcg-security-officer@cern.ch</a:t>
            </a:r>
            <a:r>
              <a:rPr lang="en-GB" dirty="0"/>
              <a:t> to explore nesting with other </a:t>
            </a:r>
            <a:r>
              <a:rPr lang="en-GB" dirty="0" err="1"/>
              <a:t>pDNSSOC</a:t>
            </a:r>
            <a:r>
              <a:rPr lang="en-GB" dirty="0"/>
              <a:t> instances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If you want to benefit from </a:t>
            </a:r>
            <a:r>
              <a:rPr lang="en-GB" dirty="0" err="1"/>
              <a:t>pDNSSOC</a:t>
            </a:r>
            <a:r>
              <a:rPr lang="en-GB" dirty="0"/>
              <a:t> but have limited resources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/>
              <a:t>Explore how you can collect/send DNS logs or privacy-preserving </a:t>
            </a:r>
            <a:r>
              <a:rPr lang="en-GB" dirty="0" err="1"/>
              <a:t>pDNS</a:t>
            </a:r>
            <a:r>
              <a:rPr lang="en-GB" dirty="0"/>
              <a:t> data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/>
              <a:t>Contact </a:t>
            </a:r>
            <a:r>
              <a:rPr lang="en-GB" dirty="0" err="1"/>
              <a:t>wlcg-security-officer@cern.ch</a:t>
            </a:r>
            <a:r>
              <a:rPr lang="en-GB" dirty="0"/>
              <a:t> to identify a suitable </a:t>
            </a:r>
            <a:r>
              <a:rPr lang="en-GB" dirty="0" err="1"/>
              <a:t>pDNSSOC</a:t>
            </a:r>
            <a:r>
              <a:rPr lang="en-GB" dirty="0"/>
              <a:t> instance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4D266-2D71-4D78-D3F6-17DF2F7E8ED4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310297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Full-size SOCs, </a:t>
            </a:r>
            <a:r>
              <a:rPr lang="en-US" dirty="0" err="1"/>
              <a:t>pDNSSOC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operational security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>
                <a:latin typeface="Proxima Nova"/>
              </a:rPr>
              <a:t>WLCG strategy now follows two strands: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Broad based use of </a:t>
            </a:r>
            <a:r>
              <a:rPr lang="en-GB" dirty="0" err="1">
                <a:latin typeface="Proxima Nova"/>
              </a:rPr>
              <a:t>pDNSSOC</a:t>
            </a:r>
            <a:r>
              <a:rPr lang="en-GB" dirty="0">
                <a:latin typeface="Proxima Nova"/>
              </a:rPr>
              <a:t> to give significant benefit to largest set of sites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Full SOC stacks particularly at large national-scale facilities and those with in-house experience and requirements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endParaRPr lang="en-GB" dirty="0">
              <a:latin typeface="Proxima Nova"/>
            </a:endParaRPr>
          </a:p>
          <a:p>
            <a:pPr>
              <a:lnSpc>
                <a:spcPct val="110000"/>
              </a:lnSpc>
            </a:pPr>
            <a:r>
              <a:rPr lang="en-GB" dirty="0">
                <a:latin typeface="Proxima Nova"/>
              </a:rPr>
              <a:t>How do we use these capabilities and threat intelligence in practice?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Operational security teams + trust groups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B5960-5DF2-9B26-19FE-641D90BB98DF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514690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</a:t>
            </a:r>
            <a:br>
              <a:rPr lang="en-US" dirty="0"/>
            </a:br>
            <a:r>
              <a:rPr lang="en-US" dirty="0"/>
              <a:t>operational security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30000"/>
              </a:lnSpc>
            </a:pPr>
            <a:r>
              <a:rPr lang="en-GB" b="1" dirty="0">
                <a:latin typeface="Proxima Nova"/>
              </a:rPr>
              <a:t>EGI CSIRT </a:t>
            </a:r>
            <a:r>
              <a:rPr lang="en-GB" dirty="0">
                <a:latin typeface="Proxima Nova"/>
              </a:rPr>
              <a:t>starting to incorporate threat intelligence events into incident response procedures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Will allow us to share Indicators of Compromise for a given incident live in addition to existing email broadcasts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endParaRPr lang="en-GB" dirty="0">
              <a:latin typeface="Proxima Nova"/>
            </a:endParaRPr>
          </a:p>
          <a:p>
            <a:pPr>
              <a:lnSpc>
                <a:spcPct val="130000"/>
              </a:lnSpc>
            </a:pPr>
            <a:r>
              <a:rPr lang="en-GB" b="1" dirty="0">
                <a:latin typeface="Proxima Nova"/>
              </a:rPr>
              <a:t>SAFER: </a:t>
            </a:r>
            <a:r>
              <a:rPr lang="en-GB" dirty="0">
                <a:latin typeface="Proxima Nova"/>
              </a:rPr>
              <a:t>closed operational security trust group focused on fighting computer misuse and defending the academic, research, and education mission as a global community</a:t>
            </a:r>
            <a:endParaRPr lang="en-GB" b="1" dirty="0">
              <a:latin typeface="Proxima Nova"/>
            </a:endParaRPr>
          </a:p>
          <a:p>
            <a:pPr>
              <a:lnSpc>
                <a:spcPct val="130000"/>
              </a:lnSpc>
            </a:pPr>
            <a:r>
              <a:rPr lang="en-GB" dirty="0">
                <a:latin typeface="Proxima Nova"/>
              </a:rPr>
              <a:t>In a WLCG context, this provides a forum where we can directly interact with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US partners and DoE labs National CERTs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Private security vendors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Ease threat intelligence information sharing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Additional expertise and skills in case of severe intrusions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C04F3-3D58-ED7F-C28D-7B01EAA6A1B6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93818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EA6E-9329-0145-BE4D-C149E434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A21A8-C0B3-0247-85CF-E914534DF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25167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30000"/>
              </a:lnSpc>
            </a:pPr>
            <a:r>
              <a:rPr lang="en-GB" b="1" dirty="0">
                <a:latin typeface="Proxima Nova"/>
              </a:rPr>
              <a:t>At CHEP!</a:t>
            </a:r>
            <a:endParaRPr lang="en-GB" dirty="0">
              <a:latin typeface="Proxima Nova"/>
            </a:endParaRP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SOC </a:t>
            </a:r>
            <a:r>
              <a:rPr lang="en-GB" dirty="0" err="1">
                <a:latin typeface="Proxima Nova"/>
              </a:rPr>
              <a:t>BoF</a:t>
            </a:r>
            <a:r>
              <a:rPr lang="en-GB" dirty="0">
                <a:latin typeface="Proxima Nova"/>
              </a:rPr>
              <a:t> on Thursday 2-3.30 in 'Coral Sea Boardroom' (2nd floor)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Please make a note of your area of interest: </a:t>
            </a:r>
            <a:r>
              <a:rPr lang="en-GB" dirty="0">
                <a:latin typeface="Proxima Nova"/>
                <a:hlinkClick r:id="rId2"/>
              </a:rPr>
              <a:t>https://cern.ch/chep-soc-bof</a:t>
            </a:r>
            <a:r>
              <a:rPr lang="en-GB" dirty="0">
                <a:latin typeface="Proxima Nova"/>
              </a:rPr>
              <a:t> </a:t>
            </a:r>
          </a:p>
          <a:p>
            <a:pPr>
              <a:lnSpc>
                <a:spcPct val="130000"/>
              </a:lnSpc>
              <a:spcBef>
                <a:spcPts val="3000"/>
              </a:spcBef>
            </a:pPr>
            <a:r>
              <a:rPr lang="en-GB" b="1" dirty="0">
                <a:latin typeface="Proxima Nova"/>
              </a:rPr>
              <a:t>This summer!</a:t>
            </a:r>
            <a:endParaRPr lang="en-GB" dirty="0">
              <a:latin typeface="Proxima Nova"/>
            </a:endParaRP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SOC Hackathon taking place w/c 14</a:t>
            </a:r>
            <a:r>
              <a:rPr lang="en-GB" baseline="30000" dirty="0">
                <a:latin typeface="Proxima Nova"/>
              </a:rPr>
              <a:t>th</a:t>
            </a:r>
            <a:r>
              <a:rPr lang="en-GB" dirty="0">
                <a:latin typeface="Proxima Nova"/>
              </a:rPr>
              <a:t> August in UK</a:t>
            </a:r>
          </a:p>
          <a:p>
            <a:pPr lvl="2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1 day status workshop + 4 days technical hackathon across 4 rooms</a:t>
            </a:r>
          </a:p>
          <a:p>
            <a:pPr lvl="2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  <a:hlinkClick r:id="rId3"/>
              </a:rPr>
              <a:t>https://indico.cern.ch/event/1268239/</a:t>
            </a:r>
            <a:endParaRPr lang="en-GB" dirty="0">
              <a:latin typeface="Proxima Nova"/>
            </a:endParaRP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 err="1">
                <a:latin typeface="Proxima Nova"/>
              </a:rPr>
              <a:t>pDNSSOC</a:t>
            </a:r>
            <a:r>
              <a:rPr lang="en-GB" dirty="0">
                <a:latin typeface="Proxima Nova"/>
              </a:rPr>
              <a:t> focused meeting at CERN 1-2 June - with DNS pioneer Paul </a:t>
            </a:r>
            <a:r>
              <a:rPr lang="en-GB" dirty="0" err="1">
                <a:latin typeface="Proxima Nova"/>
              </a:rPr>
              <a:t>Vixie</a:t>
            </a:r>
            <a:r>
              <a:rPr lang="en-GB" dirty="0">
                <a:latin typeface="Proxima Nova"/>
              </a:rPr>
              <a:t>!</a:t>
            </a:r>
          </a:p>
          <a:p>
            <a:pPr lvl="2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  <a:hlinkClick r:id="rId4"/>
              </a:rPr>
              <a:t>https://indico.cern.ch/event/1283744</a:t>
            </a:r>
            <a:endParaRPr lang="en-GB" dirty="0">
              <a:latin typeface="Proxima Nov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930EA-540F-9AF5-8E06-FE57D91D1B20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  <p:pic>
        <p:nvPicPr>
          <p:cNvPr id="5" name="Picture 4" descr="A qr code with black squares&#10;&#10;Description automatically generated with low confidence">
            <a:extLst>
              <a:ext uri="{FF2B5EF4-FFF2-40B4-BE49-F238E27FC236}">
                <a16:creationId xmlns:a16="http://schemas.microsoft.com/office/drawing/2014/main" id="{64B4B1B8-F9C1-27E2-BAD6-72D53D4B2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632" y="1528549"/>
            <a:ext cx="1660005" cy="166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28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EA6E-9329-0145-BE4D-C149E434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A21A8-C0B3-0247-85CF-E914534DF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1245" cy="466725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GB" b="1" dirty="0">
                <a:latin typeface="Proxima Nova"/>
              </a:rPr>
              <a:t>We need your help </a:t>
            </a:r>
            <a:r>
              <a:rPr lang="en-GB" dirty="0">
                <a:latin typeface="Proxima Nova"/>
              </a:rPr>
              <a:t>in broadening our technical development community to continue to make progress</a:t>
            </a:r>
            <a:endParaRPr lang="en-GB" b="1" dirty="0">
              <a:latin typeface="Proxima Nova"/>
            </a:endParaRPr>
          </a:p>
          <a:p>
            <a:pPr>
              <a:lnSpc>
                <a:spcPct val="130000"/>
              </a:lnSpc>
              <a:spcBef>
                <a:spcPts val="2000"/>
              </a:spcBef>
            </a:pPr>
            <a:r>
              <a:rPr lang="en-GB" b="1" dirty="0">
                <a:latin typeface="Proxima Nova"/>
              </a:rPr>
              <a:t>What can you get involved with</a:t>
            </a:r>
            <a:r>
              <a:rPr lang="en-GB" dirty="0">
                <a:latin typeface="Proxima Nova"/>
              </a:rPr>
              <a:t>: something for everyone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Deploying full SOCs including ongoing operations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Deploying </a:t>
            </a:r>
            <a:r>
              <a:rPr lang="en-GB" dirty="0" err="1">
                <a:latin typeface="Proxima Nova"/>
              </a:rPr>
              <a:t>pDNSSOC</a:t>
            </a:r>
            <a:r>
              <a:rPr lang="en-GB" dirty="0">
                <a:latin typeface="Proxima Nova"/>
              </a:rPr>
              <a:t> collectors and structuring </a:t>
            </a:r>
            <a:r>
              <a:rPr lang="en-GB" dirty="0" err="1">
                <a:latin typeface="Proxima Nova"/>
              </a:rPr>
              <a:t>pDNSSOC</a:t>
            </a:r>
            <a:r>
              <a:rPr lang="en-GB" dirty="0">
                <a:latin typeface="Proxima Nova"/>
              </a:rPr>
              <a:t> processing centres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Building training and documentation resources</a:t>
            </a:r>
          </a:p>
          <a:p>
            <a:pPr lvl="1">
              <a:lnSpc>
                <a:spcPct val="13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SOC WG mailing list + </a:t>
            </a:r>
            <a:r>
              <a:rPr lang="en-GB" i="1" dirty="0" err="1">
                <a:latin typeface="Proxima Nova"/>
              </a:rPr>
              <a:t>keybase</a:t>
            </a:r>
            <a:r>
              <a:rPr lang="en-GB" i="1" dirty="0">
                <a:latin typeface="Proxima Nova"/>
              </a:rPr>
              <a:t> community </a:t>
            </a:r>
          </a:p>
          <a:p>
            <a:pPr lvl="2">
              <a:lnSpc>
                <a:spcPct val="130000"/>
              </a:lnSpc>
            </a:pPr>
            <a:r>
              <a:rPr lang="en-GB" dirty="0">
                <a:latin typeface="Proxima Nova"/>
              </a:rPr>
              <a:t>Sign up for account at </a:t>
            </a:r>
            <a:r>
              <a:rPr lang="en-GB" dirty="0">
                <a:latin typeface="Proxima Nova"/>
                <a:hlinkClick r:id="rId2"/>
              </a:rPr>
              <a:t>https://keybase.io </a:t>
            </a:r>
            <a:r>
              <a:rPr lang="en-GB" dirty="0">
                <a:latin typeface="Proxima Nova"/>
              </a:rPr>
              <a:t>and send username to </a:t>
            </a:r>
            <a:r>
              <a:rPr lang="en-GB" dirty="0" err="1">
                <a:latin typeface="Proxima Nova"/>
              </a:rPr>
              <a:t>DavidC</a:t>
            </a:r>
            <a:endParaRPr lang="en-GB" dirty="0">
              <a:latin typeface="Proxima Nova"/>
            </a:endParaRPr>
          </a:p>
          <a:p>
            <a:pPr>
              <a:lnSpc>
                <a:spcPct val="130000"/>
              </a:lnSpc>
              <a:spcBef>
                <a:spcPts val="2000"/>
              </a:spcBef>
            </a:pPr>
            <a:r>
              <a:rPr lang="en-GB" dirty="0">
                <a:latin typeface="Proxima Nova"/>
              </a:rPr>
              <a:t>Happy to talk over coffee and hope to see you at the </a:t>
            </a:r>
            <a:r>
              <a:rPr lang="en-GB" dirty="0" err="1">
                <a:latin typeface="Proxima Nova"/>
              </a:rPr>
              <a:t>BoF</a:t>
            </a:r>
            <a:r>
              <a:rPr lang="en-GB" dirty="0">
                <a:latin typeface="Proxima Nova"/>
              </a:rPr>
              <a:t>: </a:t>
            </a:r>
          </a:p>
          <a:p>
            <a:pPr lvl="1">
              <a:lnSpc>
                <a:spcPct val="130000"/>
              </a:lnSpc>
            </a:pPr>
            <a:r>
              <a:rPr lang="en-GB" dirty="0">
                <a:latin typeface="Proxima Nova"/>
                <a:hlinkClick r:id="rId3"/>
              </a:rPr>
              <a:t>https://cern.ch/chep-soc-bof</a:t>
            </a:r>
            <a:endParaRPr lang="en-GB" dirty="0">
              <a:latin typeface="Proxima Nov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930EA-540F-9AF5-8E06-FE57D91D1B20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  <p:pic>
        <p:nvPicPr>
          <p:cNvPr id="6" name="Picture 5" descr="A qr code with black squares&#10;&#10;Description automatically generated with low confidence">
            <a:extLst>
              <a:ext uri="{FF2B5EF4-FFF2-40B4-BE49-F238E27FC236}">
                <a16:creationId xmlns:a16="http://schemas.microsoft.com/office/drawing/2014/main" id="{736E7EED-D8AA-D26B-27B7-D8CF12839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007" y="4250621"/>
            <a:ext cx="2330380" cy="23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31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Proxima Nova"/>
              </a:rPr>
              <a:t>CHEP 2019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163008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40000"/>
              </a:lnSpc>
              <a:spcBef>
                <a:spcPts val="3000"/>
              </a:spcBef>
            </a:pPr>
            <a:r>
              <a:rPr lang="en-US" dirty="0"/>
              <a:t>Romain’s plenary, “</a:t>
            </a:r>
            <a:r>
              <a:rPr lang="en-US" i="1" dirty="0"/>
              <a:t>Tackling modern cyberthreats together is the only way forward</a:t>
            </a:r>
            <a:r>
              <a:rPr lang="en-US" dirty="0"/>
              <a:t>”</a:t>
            </a:r>
          </a:p>
          <a:p>
            <a:pPr>
              <a:lnSpc>
                <a:spcPct val="140000"/>
              </a:lnSpc>
              <a:spcBef>
                <a:spcPts val="3000"/>
              </a:spcBef>
            </a:pPr>
            <a:r>
              <a:rPr lang="en-US" dirty="0"/>
              <a:t>We are a viable market for cybercriminals and are targeted by Nation States actors</a:t>
            </a:r>
          </a:p>
          <a:p>
            <a:pPr>
              <a:lnSpc>
                <a:spcPct val="140000"/>
              </a:lnSpc>
              <a:spcBef>
                <a:spcPts val="3000"/>
              </a:spcBef>
            </a:pPr>
            <a:r>
              <a:rPr lang="en-US" dirty="0"/>
              <a:t>Connecting and defending as a community is the only way forward</a:t>
            </a:r>
          </a:p>
        </p:txBody>
      </p:sp>
      <p:pic>
        <p:nvPicPr>
          <p:cNvPr id="4" name="Picture 3" descr="A person standing in front of a pool&#10;&#10;Description automatically generated with medium confidence">
            <a:extLst>
              <a:ext uri="{FF2B5EF4-FFF2-40B4-BE49-F238E27FC236}">
                <a16:creationId xmlns:a16="http://schemas.microsoft.com/office/drawing/2014/main" id="{14A57002-70FA-FB4A-CEBE-377109281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94" y="1825625"/>
            <a:ext cx="6728791" cy="3784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57D9E-802C-ED99-2AC0-4347F0DB0D24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6619-9DC9-0341-93E5-346EE7B3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93908" cy="1325563"/>
          </a:xfrm>
        </p:spPr>
        <p:txBody>
          <a:bodyPr/>
          <a:lstStyle/>
          <a:p>
            <a:r>
              <a:rPr lang="en-US" dirty="0"/>
              <a:t>Fast forward to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8597-D1B9-2345-B424-D24C6FF1C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945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dirty="0"/>
              <a:t>Considerable increase in risk from ransomware attacks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dirty="0"/>
              <a:t>Phishing continuing to be frequently used vector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dirty="0"/>
              <a:t>For many </a:t>
            </a:r>
            <a:r>
              <a:rPr lang="en-US" dirty="0" err="1"/>
              <a:t>organisations</a:t>
            </a:r>
            <a:r>
              <a:rPr lang="en-US" dirty="0"/>
              <a:t>, drastic increase in cybersecurity priority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dirty="0"/>
              <a:t>Affirms WLCG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C427B-6E9C-4DFD-34C8-7B22E831202A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  <p:pic>
        <p:nvPicPr>
          <p:cNvPr id="6" name="Picture 5" descr="A picture containing outdoor, sky, building, screenshot&#10;&#10;Description automatically generated">
            <a:extLst>
              <a:ext uri="{FF2B5EF4-FFF2-40B4-BE49-F238E27FC236}">
                <a16:creationId xmlns:a16="http://schemas.microsoft.com/office/drawing/2014/main" id="{D3CC6258-6BD7-413F-6D61-B6F3FE190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604" y="2027644"/>
            <a:ext cx="5175866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35994-A850-8160-E0F9-5E4D7C940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977" y="1677601"/>
            <a:ext cx="5012373" cy="4275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781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6619-9DC9-0341-93E5-346EE7B3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93908" cy="1325563"/>
          </a:xfrm>
        </p:spPr>
        <p:txBody>
          <a:bodyPr/>
          <a:lstStyle/>
          <a:p>
            <a:r>
              <a:rPr lang="en-US" dirty="0"/>
              <a:t>Fast forward to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8597-D1B9-2345-B424-D24C6FF1C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9457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dirty="0"/>
              <a:t>Considerable increase in risk from ransomware attacks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dirty="0"/>
              <a:t>Phishing continuing to be frequently used vector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dirty="0"/>
              <a:t>For many </a:t>
            </a:r>
            <a:r>
              <a:rPr lang="en-US" dirty="0" err="1"/>
              <a:t>organisations</a:t>
            </a:r>
            <a:r>
              <a:rPr lang="en-US" dirty="0"/>
              <a:t>, drastic increase in cybersecurity priority</a:t>
            </a: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dirty="0"/>
              <a:t>Affirms WLCG strategy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C427B-6E9C-4DFD-34C8-7B22E831202A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06352-E86F-CA6C-6CAC-055CE1A9A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977" y="1677601"/>
            <a:ext cx="5012373" cy="4275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outdoor, sky, building, screenshot&#10;&#10;Description automatically generated">
            <a:extLst>
              <a:ext uri="{FF2B5EF4-FFF2-40B4-BE49-F238E27FC236}">
                <a16:creationId xmlns:a16="http://schemas.microsoft.com/office/drawing/2014/main" id="{4A3B596C-6CDA-7DCF-8C59-30A7AEC81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604" y="2027644"/>
            <a:ext cx="5175866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843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Collaboration, threat </a:t>
            </a:r>
            <a:br>
              <a:rPr lang="en-US" dirty="0"/>
            </a:br>
            <a:r>
              <a:rPr lang="en-US" dirty="0"/>
              <a:t>intelligence and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Core principles: we </a:t>
            </a:r>
            <a:r>
              <a:rPr lang="en-US" b="1" dirty="0"/>
              <a:t>must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collaborate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share information between ourselves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deploy capabilities to make active use of this information</a:t>
            </a:r>
          </a:p>
          <a:p>
            <a:pPr>
              <a:lnSpc>
                <a:spcPct val="120000"/>
              </a:lnSpc>
            </a:pPr>
            <a:r>
              <a:rPr lang="en-US" dirty="0"/>
              <a:t>To make use of intelligence, must deploy network monitoring</a:t>
            </a:r>
          </a:p>
          <a:p>
            <a:pPr>
              <a:lnSpc>
                <a:spcPct val="120000"/>
              </a:lnSpc>
            </a:pPr>
            <a:r>
              <a:rPr lang="en-US" dirty="0"/>
              <a:t>How do we involve everyone?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More on that later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3B9091D-440A-7A50-4E01-5CF18AB60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870" y="2171494"/>
            <a:ext cx="4678648" cy="365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04449F-D27E-531C-F54B-536ADC7DE5DF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4166450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multiple </a:t>
            </a:r>
            <a:br>
              <a:rPr lang="en-US" dirty="0"/>
            </a:br>
            <a:r>
              <a:rPr lang="en-US" dirty="0"/>
              <a:t>approaches to monitoring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E471CE-0CFC-57BD-4A62-BAA9B3F86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We have two environments when considering fine-grained network monitoring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US" dirty="0"/>
              <a:t>Facilities with the resources and in-house experience to deploy full Security Operations </a:t>
            </a:r>
            <a:r>
              <a:rPr lang="en-US" dirty="0" err="1"/>
              <a:t>Centres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US" dirty="0"/>
              <a:t>Much larger number of smaller sites where it is not practical to deploy the same capabilities</a:t>
            </a:r>
          </a:p>
          <a:p>
            <a:pPr lvl="2">
              <a:lnSpc>
                <a:spcPct val="120000"/>
              </a:lnSpc>
              <a:spcBef>
                <a:spcPts val="1000"/>
              </a:spcBef>
            </a:pPr>
            <a:r>
              <a:rPr lang="en-US" dirty="0"/>
              <a:t>majority of sites in WLCG</a:t>
            </a:r>
          </a:p>
        </p:txBody>
      </p:sp>
      <p:pic>
        <p:nvPicPr>
          <p:cNvPr id="6" name="Picture 1" descr="page2image1156519296">
            <a:extLst>
              <a:ext uri="{FF2B5EF4-FFF2-40B4-BE49-F238E27FC236}">
                <a16:creationId xmlns:a16="http://schemas.microsoft.com/office/drawing/2014/main" id="{F408E867-1E67-38E3-E03E-844F6C04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63" y="2173393"/>
            <a:ext cx="5270205" cy="3095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198BF-5814-C4A3-45C1-214F04E2DF0E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4250748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multiple </a:t>
            </a:r>
            <a:br>
              <a:rPr lang="en-US" dirty="0"/>
            </a:br>
            <a:r>
              <a:rPr lang="en-US" dirty="0"/>
              <a:t>approaches to monitoring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E471CE-0CFC-57BD-4A62-BAA9B3F86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We have two environments when considering fine-grained network monitoring 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US" dirty="0"/>
              <a:t>Facilities with the resources and in-house experience to deploy full Security Operations </a:t>
            </a:r>
            <a:r>
              <a:rPr lang="en-US" dirty="0" err="1"/>
              <a:t>Centres</a:t>
            </a:r>
            <a:endParaRPr lang="en-US" dirty="0"/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US" dirty="0"/>
              <a:t>Much larger number of smaller sites where it is not practical to deploy the same capabilities</a:t>
            </a:r>
          </a:p>
          <a:p>
            <a:pPr lvl="2">
              <a:lnSpc>
                <a:spcPct val="120000"/>
              </a:lnSpc>
              <a:spcBef>
                <a:spcPts val="1000"/>
              </a:spcBef>
            </a:pPr>
            <a:r>
              <a:rPr lang="en-US" b="1" dirty="0"/>
              <a:t>majority of sites in WLCG</a:t>
            </a:r>
          </a:p>
        </p:txBody>
      </p:sp>
      <p:pic>
        <p:nvPicPr>
          <p:cNvPr id="6" name="Picture 1" descr="page2image1156519296">
            <a:extLst>
              <a:ext uri="{FF2B5EF4-FFF2-40B4-BE49-F238E27FC236}">
                <a16:creationId xmlns:a16="http://schemas.microsoft.com/office/drawing/2014/main" id="{F408E867-1E67-38E3-E03E-844F6C042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063" y="2173393"/>
            <a:ext cx="5270205" cy="3095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198BF-5814-C4A3-45C1-214F04E2DF0E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2650329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Proxima Nova"/>
              </a:rPr>
              <a:t>Large scale SOC </a:t>
            </a:r>
            <a:br>
              <a:rPr lang="en-GB" dirty="0">
                <a:latin typeface="Proxima Nova"/>
              </a:rPr>
            </a:br>
            <a:r>
              <a:rPr lang="en-GB" dirty="0">
                <a:latin typeface="Proxima Nova"/>
              </a:rPr>
              <a:t>deployment status [1]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Proxima Nova"/>
              </a:rPr>
              <a:t>STFC: 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latin typeface="Proxima Nova"/>
              </a:rPr>
              <a:t>Phase 1 of STFC SOC will monitor RAL (Harwell Campus)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latin typeface="Proxima Nova"/>
              </a:rPr>
              <a:t>New team in place, preparatory work complete and starting deployment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latin typeface="Proxima Nova"/>
              </a:rPr>
              <a:t>Traffic from LHCOPN link now being monitored with </a:t>
            </a:r>
            <a:r>
              <a:rPr lang="en-US" dirty="0" err="1">
                <a:latin typeface="Proxima Nova"/>
              </a:rPr>
              <a:t>Zeek</a:t>
            </a:r>
            <a:endParaRPr lang="en-US" dirty="0">
              <a:latin typeface="Proxima Nova"/>
            </a:endParaRPr>
          </a:p>
          <a:p>
            <a:pPr>
              <a:lnSpc>
                <a:spcPct val="110000"/>
              </a:lnSpc>
              <a:spcBef>
                <a:spcPts val="3000"/>
              </a:spcBef>
            </a:pPr>
            <a:r>
              <a:rPr lang="en-US" dirty="0" err="1">
                <a:latin typeface="Proxima Nova"/>
              </a:rPr>
              <a:t>Nikhef</a:t>
            </a:r>
            <a:r>
              <a:rPr lang="en-US" dirty="0">
                <a:latin typeface="Proxima Nova"/>
              </a:rPr>
              <a:t>: 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latin typeface="Proxima Nova"/>
              </a:rPr>
              <a:t>Recently updated to monitor </a:t>
            </a:r>
            <a:r>
              <a:rPr lang="en-US" b="1" dirty="0">
                <a:latin typeface="Proxima Nova"/>
              </a:rPr>
              <a:t>all</a:t>
            </a:r>
            <a:r>
              <a:rPr lang="en-US" dirty="0">
                <a:latin typeface="Proxima Nova"/>
              </a:rPr>
              <a:t> </a:t>
            </a:r>
            <a:r>
              <a:rPr lang="en-US" dirty="0" err="1">
                <a:latin typeface="Proxima Nova"/>
              </a:rPr>
              <a:t>Nikhef</a:t>
            </a:r>
            <a:r>
              <a:rPr lang="en-US" dirty="0">
                <a:latin typeface="Proxima Nova"/>
              </a:rPr>
              <a:t> links</a:t>
            </a:r>
          </a:p>
          <a:p>
            <a:pPr lvl="1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latin typeface="Proxima Nova"/>
              </a:rPr>
              <a:t>Hardware upgrades are underway as a result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BAA17-E2B0-9B4D-AB8A-5A54A9F05E83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3040544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A77F6-8418-1943-901E-BB492BAF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Proxima Nova"/>
              </a:rPr>
              <a:t>Large scale SOC </a:t>
            </a:r>
            <a:br>
              <a:rPr lang="en-GB" dirty="0">
                <a:latin typeface="Proxima Nova"/>
              </a:rPr>
            </a:br>
            <a:r>
              <a:rPr lang="en-GB" dirty="0">
                <a:latin typeface="Proxima Nova"/>
              </a:rPr>
              <a:t>deployment status [2]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8904D-6534-D34F-B140-22D86936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Proxima Nova"/>
              </a:rPr>
              <a:t>CERN: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Migrated from Elasticsearch to </a:t>
            </a:r>
            <a:r>
              <a:rPr lang="en-GB" dirty="0" err="1">
                <a:latin typeface="Proxima Nova"/>
              </a:rPr>
              <a:t>Opensearch</a:t>
            </a:r>
            <a:endParaRPr lang="en-GB" dirty="0">
              <a:latin typeface="Proxima Nova"/>
            </a:endParaRP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New data sources added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Revamp of Incident Response Toolkit</a:t>
            </a: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GB" dirty="0">
                <a:latin typeface="Proxima Nova"/>
              </a:rPr>
              <a:t>USATLAS: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AGLT2 and MWT2 SOC instances operational in July 2023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Both AGLT2 and MWT2 have purchased NVIDIA Bluefield-2 100G dual-ported NICs</a:t>
            </a:r>
          </a:p>
          <a:p>
            <a:pPr lvl="1">
              <a:lnSpc>
                <a:spcPct val="120000"/>
              </a:lnSpc>
              <a:spcBef>
                <a:spcPts val="1000"/>
              </a:spcBef>
            </a:pPr>
            <a:r>
              <a:rPr lang="en-GB" dirty="0">
                <a:latin typeface="Proxima Nova"/>
              </a:rPr>
              <a:t>Looking to have the capture hosts, </a:t>
            </a:r>
            <a:r>
              <a:rPr lang="en-GB" dirty="0" err="1">
                <a:latin typeface="Proxima Nova"/>
              </a:rPr>
              <a:t>Zeek</a:t>
            </a:r>
            <a:r>
              <a:rPr lang="en-GB" dirty="0">
                <a:latin typeface="Proxima Nova"/>
              </a:rPr>
              <a:t> and MISP hosts EL9 based. </a:t>
            </a:r>
            <a:endParaRPr lang="en-US" dirty="0">
              <a:latin typeface="Proxima Nov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19240-EA2B-0147-D3DC-4A427E9E3867}"/>
              </a:ext>
            </a:extLst>
          </p:cNvPr>
          <p:cNvSpPr txBox="1"/>
          <p:nvPr/>
        </p:nvSpPr>
        <p:spPr>
          <a:xfrm>
            <a:off x="4192241" y="6581001"/>
            <a:ext cx="3807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Collaborative Operational Security, CHEP 2023, Norfolk VA</a:t>
            </a:r>
          </a:p>
        </p:txBody>
      </p:sp>
    </p:spTree>
    <p:extLst>
      <p:ext uri="{BB962C8B-B14F-4D97-AF65-F5344CB8AC3E}">
        <p14:creationId xmlns:p14="http://schemas.microsoft.com/office/powerpoint/2010/main" val="968840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3962</TotalTime>
  <Words>1167</Words>
  <Application>Microsoft Macintosh PowerPoint</Application>
  <PresentationFormat>Widescreen</PresentationFormat>
  <Paragraphs>137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Proxima Nova</vt:lpstr>
      <vt:lpstr>Office Theme</vt:lpstr>
      <vt:lpstr>Collaborative  Operational Security</vt:lpstr>
      <vt:lpstr>CHEP 2019</vt:lpstr>
      <vt:lpstr>Fast forward to today</vt:lpstr>
      <vt:lpstr>Fast forward to today</vt:lpstr>
      <vt:lpstr>Collaboration, threat  intelligence and monitoring</vt:lpstr>
      <vt:lpstr>The need for multiple  approaches to monitoring</vt:lpstr>
      <vt:lpstr>The need for multiple  approaches to monitoring</vt:lpstr>
      <vt:lpstr>Large scale SOC  deployment status [1]</vt:lpstr>
      <vt:lpstr>Large scale SOC  deployment status [2]</vt:lpstr>
      <vt:lpstr>Scaling full size deployments?</vt:lpstr>
      <vt:lpstr>pDNSSOC</vt:lpstr>
      <vt:lpstr>pDNSSOC outline</vt:lpstr>
      <vt:lpstr>Types of pDNSSOC deployment</vt:lpstr>
      <vt:lpstr>Getting started with pDNSSOC</vt:lpstr>
      <vt:lpstr>Full-size SOCs, pDNSSOC and  operational security</vt:lpstr>
      <vt:lpstr>International  operational security</vt:lpstr>
      <vt:lpstr>Upcoming meetings</vt:lpstr>
      <vt:lpstr>How to get involved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Crooks, David (STFC,RAL,SC)</dc:creator>
  <cp:lastModifiedBy>David Crooks</cp:lastModifiedBy>
  <cp:revision>727</cp:revision>
  <dcterms:created xsi:type="dcterms:W3CDTF">2021-03-22T10:35:14Z</dcterms:created>
  <dcterms:modified xsi:type="dcterms:W3CDTF">2023-05-08T13:08:53Z</dcterms:modified>
</cp:coreProperties>
</file>