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Ubuntu"/>
      <p:regular r:id="rId28"/>
      <p:bold r:id="rId29"/>
      <p:italic r:id="rId30"/>
      <p:boldItalic r:id="rId31"/>
    </p:embeddedFont>
    <p:embeddedFont>
      <p:font typeface="Nuni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Ubuntu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buntu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buntu-boldItalic.fntdata"/><Relationship Id="rId30" Type="http://schemas.openxmlformats.org/officeDocument/2006/relationships/font" Target="fonts/Ubuntu-italic.fntdata"/><Relationship Id="rId11" Type="http://schemas.openxmlformats.org/officeDocument/2006/relationships/slide" Target="slides/slide6.xml"/><Relationship Id="rId33" Type="http://schemas.openxmlformats.org/officeDocument/2006/relationships/font" Target="fonts/Nunito-bold.fntdata"/><Relationship Id="rId10" Type="http://schemas.openxmlformats.org/officeDocument/2006/relationships/slide" Target="slides/slide5.xml"/><Relationship Id="rId32" Type="http://schemas.openxmlformats.org/officeDocument/2006/relationships/font" Target="fonts/Nunito-regular.fntdata"/><Relationship Id="rId13" Type="http://schemas.openxmlformats.org/officeDocument/2006/relationships/slide" Target="slides/slide8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ee61b640a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ee61b640a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1ee61b640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1ee61b64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“Why not Kafka?” -&gt; E</a:t>
            </a:r>
            <a:r>
              <a:rPr lang="en"/>
              <a:t>asy answer is that we want each consumer to get different events, which is harder to do in Kafka.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1ee61b640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1ee61b640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1ee61b640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1ee61b640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3dba876f3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3dba876f3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215d4854f2_2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215d4854f2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215d4854f2_2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215d4854f2_2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3dba876f3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3dba876f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2160deffa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2160deffa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215d4854f2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215d4854f2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215d4854f2_2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215d4854f2_2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3f6d92cc6f_1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3f6d92cc6f_1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d870206560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1d87020656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d870206560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d870206560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1ee61b640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1ee61b640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ee61b640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1ee61b640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3dba876f36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3dba876f36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ee61b640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1ee61b640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ee61b640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ee61b640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0MQ: </a:t>
            </a:r>
            <a:r>
              <a:rPr lang="en"/>
              <a:t>scaling issues and it is fire and forget. Doesn't work well in an WAN-</a:t>
            </a:r>
            <a:r>
              <a:rPr lang="en">
                <a:solidFill>
                  <a:schemeClr val="dk1"/>
                </a:solidFill>
              </a:rPr>
              <a:t>environment</a:t>
            </a:r>
            <a:r>
              <a:rPr lang="en"/>
              <a:t> and where resources might disappear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215d4854f2_1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215d4854f2_1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ee61b640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1ee61b640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15" name="Google Shape;15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82978" y="4276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6242675" y="1713750"/>
            <a:ext cx="2692800" cy="17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4220850" y="4543675"/>
            <a:ext cx="702300" cy="39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975" y="4431562"/>
            <a:ext cx="2639775" cy="6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6787" y="4401038"/>
            <a:ext cx="1230208" cy="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5" name="Google Shape;115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9" name="Google Shape;119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20" name="Google Shape;120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3" name="Google Shape;123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Font typeface="Ubuntu"/>
              <a:buNone/>
              <a:defRPr sz="86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4" name="Google Shape;124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5" name="Google Shape;125;p11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26" name="Google Shape;26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" name="Google Shape;29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30" name="Google Shape;3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" name="Google Shape;33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Ubuntu"/>
              <a:buNone/>
              <a:defRPr sz="32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30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4"/>
          <p:cNvSpPr txBox="1"/>
          <p:nvPr>
            <p:ph idx="1" type="body"/>
          </p:nvPr>
        </p:nvSpPr>
        <p:spPr>
          <a:xfrm>
            <a:off x="819150" y="1381125"/>
            <a:ext cx="7505700" cy="31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40" name="Google Shape;4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7889" y="4488025"/>
            <a:ext cx="743611" cy="4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30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9" name="Google Shape;49;p5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pic>
        <p:nvPicPr>
          <p:cNvPr id="51" name="Google Shape;5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7889" y="4488025"/>
            <a:ext cx="743611" cy="4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30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0" name="Google Shape;60;p6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" name="Google Shape;61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819150" y="6170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30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8" name="Google Shape;68;p7"/>
          <p:cNvSpPr txBox="1"/>
          <p:nvPr>
            <p:ph idx="1" type="body"/>
          </p:nvPr>
        </p:nvSpPr>
        <p:spPr>
          <a:xfrm>
            <a:off x="830700" y="1785650"/>
            <a:ext cx="3709200" cy="27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7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7889" y="4488025"/>
            <a:ext cx="743611" cy="4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77" name="Google Shape;77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0" name="Google Shape;80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2" name="Google Shape;82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5" name="Google Shape;85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Font typeface="Ubuntu"/>
              <a:buNone/>
              <a:defRPr sz="32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pic>
        <p:nvPicPr>
          <p:cNvPr id="90" name="Google Shape;90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7889" y="4488025"/>
            <a:ext cx="743611" cy="430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8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42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 txBox="1"/>
          <p:nvPr>
            <p:ph type="title"/>
          </p:nvPr>
        </p:nvSpPr>
        <p:spPr>
          <a:xfrm>
            <a:off x="819150" y="6170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Ubuntu"/>
              <a:buNone/>
              <a:defRPr sz="30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9" name="Google Shape;99;p9"/>
          <p:cNvSpPr txBox="1"/>
          <p:nvPr>
            <p:ph idx="1" type="subTitle"/>
          </p:nvPr>
        </p:nvSpPr>
        <p:spPr>
          <a:xfrm>
            <a:off x="819150" y="13221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9"/>
          <p:cNvSpPr txBox="1"/>
          <p:nvPr>
            <p:ph idx="2" type="body"/>
          </p:nvPr>
        </p:nvSpPr>
        <p:spPr>
          <a:xfrm>
            <a:off x="819150" y="1933650"/>
            <a:ext cx="5859900" cy="255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1" name="Google Shape;101;p9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87889" y="4488025"/>
            <a:ext cx="743611" cy="43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0" name="Google Shape;110;p10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1" name="Google Shape;11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None/>
              <a:defRPr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buNone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786717" y="206248"/>
            <a:ext cx="1665034" cy="46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97700" y="293325"/>
            <a:ext cx="433800" cy="2957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pypi.org/project/oms-mqclient/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/>
          <p:nvPr>
            <p:ph type="ctrTitle"/>
          </p:nvPr>
        </p:nvSpPr>
        <p:spPr>
          <a:xfrm>
            <a:off x="182975" y="199025"/>
            <a:ext cx="4389000" cy="189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66">
                <a:solidFill>
                  <a:schemeClr val="dk1"/>
                </a:solidFill>
              </a:rPr>
              <a:t>SkyDriver</a:t>
            </a:r>
            <a:endParaRPr sz="4466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11">
                <a:solidFill>
                  <a:schemeClr val="dk1"/>
                </a:solidFill>
              </a:rPr>
              <a:t>A SaaS Solution for Event Reconstruction</a:t>
            </a:r>
            <a:endParaRPr i="1" sz="2800">
              <a:solidFill>
                <a:schemeClr val="dk1"/>
              </a:solidFill>
            </a:endParaRPr>
          </a:p>
        </p:txBody>
      </p:sp>
      <p:sp>
        <p:nvSpPr>
          <p:cNvPr id="133" name="Google Shape;133;p13"/>
          <p:cNvSpPr txBox="1"/>
          <p:nvPr>
            <p:ph idx="1" type="subTitle"/>
          </p:nvPr>
        </p:nvSpPr>
        <p:spPr>
          <a:xfrm>
            <a:off x="6242675" y="1561350"/>
            <a:ext cx="2692800" cy="171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Ric Evans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Research </a:t>
            </a:r>
            <a:r>
              <a:rPr lang="en">
                <a:solidFill>
                  <a:schemeClr val="dk1"/>
                </a:solidFill>
              </a:rPr>
              <a:t>Software Engineer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UW</a:t>
            </a:r>
            <a:r>
              <a:rPr lang="en">
                <a:solidFill>
                  <a:schemeClr val="dk1"/>
                </a:solidFill>
              </a:rPr>
              <a:t>-</a:t>
            </a:r>
            <a:r>
              <a:rPr lang="en">
                <a:solidFill>
                  <a:schemeClr val="dk1"/>
                </a:solidFill>
              </a:rPr>
              <a:t>Madison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IceCube </a:t>
            </a:r>
            <a:r>
              <a:rPr lang="en">
                <a:solidFill>
                  <a:schemeClr val="dk1"/>
                </a:solidFill>
              </a:rPr>
              <a:t>/ WIPAC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1"/>
                </a:solidFill>
              </a:rPr>
              <a:t>CHEP 2023</a:t>
            </a:r>
            <a:endParaRPr i="1">
              <a:solidFill>
                <a:schemeClr val="dk1"/>
              </a:solidFill>
            </a:endParaRPr>
          </a:p>
        </p:txBody>
      </p:sp>
      <p:pic>
        <p:nvPicPr>
          <p:cNvPr id="134" name="Google Shape;1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50" y="3891234"/>
            <a:ext cx="702300" cy="478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1: </a:t>
            </a:r>
            <a:r>
              <a:rPr lang="en"/>
              <a:t>User-</a:t>
            </a:r>
            <a:r>
              <a:rPr lang="en"/>
              <a:t>Configurable</a:t>
            </a:r>
            <a:endParaRPr/>
          </a:p>
        </p:txBody>
      </p:sp>
      <p:sp>
        <p:nvSpPr>
          <p:cNvPr id="228" name="Google Shape;228;p22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Modular Central Server and Client Workers</a:t>
            </a:r>
            <a:r>
              <a:rPr lang="en" sz="1800"/>
              <a:t> 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Swappable </a:t>
            </a:r>
            <a:r>
              <a:rPr lang="en" sz="1800"/>
              <a:t>sky map</a:t>
            </a:r>
            <a:r>
              <a:rPr lang="en" sz="1800"/>
              <a:t> </a:t>
            </a:r>
            <a:r>
              <a:rPr lang="en" sz="1800"/>
              <a:t>reconstruction</a:t>
            </a:r>
            <a:r>
              <a:rPr lang="en" sz="1800"/>
              <a:t> </a:t>
            </a:r>
            <a:r>
              <a:rPr lang="en" sz="1800"/>
              <a:t>algorithms at runtime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Containeriz</a:t>
            </a:r>
            <a:r>
              <a:rPr lang="en" sz="1800"/>
              <a:t>ed Releases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Provides version control</a:t>
            </a:r>
            <a:endParaRPr sz="1800"/>
          </a:p>
        </p:txBody>
      </p:sp>
      <p:sp>
        <p:nvSpPr>
          <p:cNvPr id="229" name="Google Shape;229;p22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2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3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2: Remote-</a:t>
            </a:r>
            <a:r>
              <a:rPr lang="en"/>
              <a:t>Accessible</a:t>
            </a:r>
            <a:r>
              <a:rPr lang="en"/>
              <a:t> MQ Broker</a:t>
            </a:r>
            <a:endParaRPr/>
          </a:p>
        </p:txBody>
      </p:sp>
      <p:sp>
        <p:nvSpPr>
          <p:cNvPr id="237" name="Google Shape;237;p23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 remote-accessible message broker transfers pixels/stats between server and client workers, with native load balancing – </a:t>
            </a:r>
            <a:r>
              <a:rPr i="1" lang="en" sz="1800"/>
              <a:t>workers can be anywhere!</a:t>
            </a:r>
            <a:endParaRPr i="1" sz="1800"/>
          </a:p>
          <a:p>
            <a:pPr indent="-3216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Auto-retries, message broker native failsafes, and management</a:t>
            </a:r>
            <a:r>
              <a:rPr lang="en" sz="1583"/>
              <a:t> tools</a:t>
            </a:r>
            <a:endParaRPr sz="158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The OMS-MQClient supports interchangeable brokers: </a:t>
            </a:r>
            <a:endParaRPr sz="1800"/>
          </a:p>
          <a:p>
            <a:pPr indent="-3216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Apache Pulsar</a:t>
            </a:r>
            <a:r>
              <a:rPr lang="en" sz="1583"/>
              <a:t>, NATS.io, </a:t>
            </a:r>
            <a:r>
              <a:rPr lang="en" sz="1583"/>
              <a:t>RabbitMQ</a:t>
            </a:r>
            <a:endParaRPr sz="1583"/>
          </a:p>
        </p:txBody>
      </p:sp>
      <p:sp>
        <p:nvSpPr>
          <p:cNvPr id="238" name="Google Shape;238;p23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894100" y="4438725"/>
            <a:ext cx="333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pypi.org/project/oms-mqclient/</a:t>
            </a:r>
            <a:endParaRPr/>
          </a:p>
        </p:txBody>
      </p:sp>
      <p:pic>
        <p:nvPicPr>
          <p:cNvPr id="240" name="Google Shape;2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3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23"/>
          <p:cNvSpPr txBox="1"/>
          <p:nvPr/>
        </p:nvSpPr>
        <p:spPr>
          <a:xfrm>
            <a:off x="4595100" y="4147150"/>
            <a:ext cx="3773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i="1" lang="en"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Message Types: Pixel &amp; Likelihood Stats</a:t>
            </a:r>
            <a:endParaRPr i="1" sz="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3: Increased Scalability – 3 Vectors</a:t>
            </a:r>
            <a:endParaRPr/>
          </a:p>
        </p:txBody>
      </p:sp>
      <p:sp>
        <p:nvSpPr>
          <p:cNvPr id="248" name="Google Shape;248;p24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Instance </a:t>
            </a:r>
            <a:r>
              <a:rPr lang="en" sz="1800"/>
              <a:t>Scalability - Concurrent Scans</a:t>
            </a:r>
            <a:endParaRPr sz="1800"/>
          </a:p>
          <a:p>
            <a:pPr indent="-32162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Possible with globally unique queues</a:t>
            </a:r>
            <a:endParaRPr sz="1583"/>
          </a:p>
          <a:p>
            <a:pPr indent="-32162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More scans</a:t>
            </a:r>
            <a:endParaRPr sz="1583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Workforce</a:t>
            </a:r>
            <a:r>
              <a:rPr lang="en" sz="1800"/>
              <a:t> </a:t>
            </a:r>
            <a:r>
              <a:rPr lang="en" sz="1800"/>
              <a:t>Scalability</a:t>
            </a:r>
            <a:endParaRPr sz="1800"/>
          </a:p>
          <a:p>
            <a:pPr indent="-32162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Provided by </a:t>
            </a:r>
            <a:r>
              <a:rPr lang="en" sz="1583"/>
              <a:t>HTCondor + OSG</a:t>
            </a:r>
            <a:endParaRPr sz="1583"/>
          </a:p>
          <a:p>
            <a:pPr indent="-321627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Faster Scans + </a:t>
            </a:r>
            <a:r>
              <a:rPr lang="en" sz="1583"/>
              <a:t>Seamless</a:t>
            </a:r>
            <a:r>
              <a:rPr lang="en" sz="1583"/>
              <a:t> Worker Failover</a:t>
            </a:r>
            <a:endParaRPr sz="1583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Pixel Resolution Scalability, # of Messages (Pixels)</a:t>
            </a:r>
            <a:endParaRPr sz="1800"/>
          </a:p>
          <a:p>
            <a:pPr indent="-321627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100000"/>
              <a:buChar char="➔"/>
            </a:pPr>
            <a:r>
              <a:rPr lang="en" sz="1583"/>
              <a:t>Enables </a:t>
            </a:r>
            <a:r>
              <a:rPr lang="en" sz="1583"/>
              <a:t>Automated</a:t>
            </a:r>
            <a:r>
              <a:rPr lang="en" sz="1583"/>
              <a:t> CI Testing</a:t>
            </a:r>
            <a:endParaRPr sz="1583"/>
          </a:p>
        </p:txBody>
      </p:sp>
      <p:pic>
        <p:nvPicPr>
          <p:cNvPr id="250" name="Google Shape;250;p24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4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</a:t>
            </a:r>
            <a:r>
              <a:rPr lang="en"/>
              <a:t>4</a:t>
            </a:r>
            <a:r>
              <a:rPr lang="en"/>
              <a:t>: Automated </a:t>
            </a:r>
            <a:r>
              <a:rPr lang="en"/>
              <a:t>Orchestration</a:t>
            </a:r>
            <a:endParaRPr/>
          </a:p>
        </p:txBody>
      </p:sp>
      <p:sp>
        <p:nvSpPr>
          <p:cNvPr id="257" name="Google Shape;257;p25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5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Central servers and client managers are hosted on Kubernetes</a:t>
            </a:r>
            <a:r>
              <a:rPr lang="en" sz="1800"/>
              <a:t> cluster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Additional scalability and risk management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500"/>
              <a:t>Larger resource pool = Faster Computation</a:t>
            </a:r>
            <a:endParaRPr sz="1800"/>
          </a:p>
        </p:txBody>
      </p:sp>
      <p:pic>
        <p:nvPicPr>
          <p:cNvPr id="259" name="Google Shape;259;p25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5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6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 5: User Interface + DB</a:t>
            </a:r>
            <a:endParaRPr/>
          </a:p>
        </p:txBody>
      </p:sp>
      <p:sp>
        <p:nvSpPr>
          <p:cNvPr id="266" name="Google Shape;266;p26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26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" sz="2000"/>
              <a:t>Now </a:t>
            </a:r>
            <a:r>
              <a:rPr lang="en" sz="2000"/>
              <a:t>accessible</a:t>
            </a:r>
            <a:r>
              <a:rPr lang="en" sz="2000"/>
              <a:t> from any computer, no internal knowledge needed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" sz="2000"/>
              <a:t>Allows automated scanning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➔"/>
            </a:pPr>
            <a:r>
              <a:rPr lang="en" sz="2000"/>
              <a:t>Stores metadata, progress stats, and scan results</a:t>
            </a:r>
            <a:endParaRPr i="1" sz="1500"/>
          </a:p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SkyDriver</a:t>
            </a:r>
            <a:endParaRPr/>
          </a:p>
        </p:txBody>
      </p:sp>
      <p:sp>
        <p:nvSpPr>
          <p:cNvPr id="275" name="Google Shape;275;p27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7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277" name="Google Shape;277;p27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24932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4">
            <a:alphaModFix/>
          </a:blip>
          <a:srcRect b="25373" l="17478" r="13517" t="0"/>
          <a:stretch/>
        </p:blipFill>
        <p:spPr>
          <a:xfrm>
            <a:off x="7165474" y="2447601"/>
            <a:ext cx="1618926" cy="112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 rotWithShape="1">
          <a:blip r:embed="rId5">
            <a:alphaModFix/>
          </a:blip>
          <a:srcRect b="0" l="32382" r="0" t="5258"/>
          <a:stretch/>
        </p:blipFill>
        <p:spPr>
          <a:xfrm>
            <a:off x="359600" y="2117546"/>
            <a:ext cx="1618925" cy="17863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" name="Google Shape;280;p27"/>
          <p:cNvCxnSpPr>
            <a:stCxn id="279" idx="3"/>
            <a:endCxn id="277" idx="1"/>
          </p:cNvCxnSpPr>
          <p:nvPr/>
        </p:nvCxnSpPr>
        <p:spPr>
          <a:xfrm>
            <a:off x="1978525" y="3010729"/>
            <a:ext cx="514800" cy="600"/>
          </a:xfrm>
          <a:prstGeom prst="curvedConnector3">
            <a:avLst>
              <a:gd fmla="val 4999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81" name="Google Shape;281;p27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82" name="Google Shape;282;p27"/>
          <p:cNvCxnSpPr>
            <a:stCxn id="277" idx="3"/>
            <a:endCxn id="278" idx="1"/>
          </p:cNvCxnSpPr>
          <p:nvPr/>
        </p:nvCxnSpPr>
        <p:spPr>
          <a:xfrm>
            <a:off x="6650734" y="3010720"/>
            <a:ext cx="514800" cy="600"/>
          </a:xfrm>
          <a:prstGeom prst="curvedConnector3">
            <a:avLst>
              <a:gd fmla="val 49994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The Event Workflow </a:t>
            </a:r>
            <a:r>
              <a:rPr i="1" lang="en"/>
              <a:t>Management</a:t>
            </a:r>
            <a:r>
              <a:rPr i="1" lang="en"/>
              <a:t> System (EWMS) Journey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77">
                <a:solidFill>
                  <a:srgbClr val="274E13"/>
                </a:solidFill>
              </a:rPr>
              <a:t>A Generalized</a:t>
            </a:r>
            <a:r>
              <a:rPr lang="en" sz="2677">
                <a:solidFill>
                  <a:srgbClr val="274E13"/>
                </a:solidFill>
              </a:rPr>
              <a:t> Massively-</a:t>
            </a:r>
            <a:r>
              <a:rPr lang="en" sz="2677">
                <a:solidFill>
                  <a:srgbClr val="274E13"/>
                </a:solidFill>
              </a:rPr>
              <a:t>Scalable</a:t>
            </a:r>
            <a:r>
              <a:rPr lang="en" sz="2677">
                <a:solidFill>
                  <a:srgbClr val="274E13"/>
                </a:solidFill>
              </a:rPr>
              <a:t> Task Service</a:t>
            </a:r>
            <a:endParaRPr sz="2677">
              <a:solidFill>
                <a:srgbClr val="274E13"/>
              </a:solidFill>
            </a:endParaRPr>
          </a:p>
        </p:txBody>
      </p:sp>
      <p:sp>
        <p:nvSpPr>
          <p:cNvPr id="288" name="Google Shape;288;p28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9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Generalizing the Solution - EWMS</a:t>
            </a:r>
            <a:endParaRPr b="1" i="1" u="sng"/>
          </a:p>
        </p:txBody>
      </p:sp>
      <p:sp>
        <p:nvSpPr>
          <p:cNvPr id="294" name="Google Shape;294;p29"/>
          <p:cNvSpPr txBox="1"/>
          <p:nvPr>
            <p:ph idx="1" type="body"/>
          </p:nvPr>
        </p:nvSpPr>
        <p:spPr>
          <a:xfrm>
            <a:off x="819150" y="1533525"/>
            <a:ext cx="3686100" cy="33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700"/>
              <a:t>Event Reconstructions via Messages</a:t>
            </a:r>
            <a:endParaRPr i="1" sz="1700"/>
          </a:p>
        </p:txBody>
      </p:sp>
      <p:sp>
        <p:nvSpPr>
          <p:cNvPr id="295" name="Google Shape;295;p29"/>
          <p:cNvSpPr txBox="1"/>
          <p:nvPr>
            <p:ph idx="2" type="body"/>
          </p:nvPr>
        </p:nvSpPr>
        <p:spPr>
          <a:xfrm>
            <a:off x="4638750" y="1533525"/>
            <a:ext cx="3686100" cy="333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700"/>
              <a:t>Tasks via Messages</a:t>
            </a:r>
            <a:endParaRPr i="1" sz="1700"/>
          </a:p>
        </p:txBody>
      </p:sp>
      <p:pic>
        <p:nvPicPr>
          <p:cNvPr id="296" name="Google Shape;296;p29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2988" y="1797400"/>
            <a:ext cx="4157471" cy="283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9"/>
          <p:cNvPicPr preferRelativeResize="0"/>
          <p:nvPr/>
        </p:nvPicPr>
        <p:blipFill rotWithShape="1">
          <a:blip r:embed="rId4">
            <a:alphaModFix/>
          </a:blip>
          <a:srcRect b="0" l="49" r="49" t="0"/>
          <a:stretch/>
        </p:blipFill>
        <p:spPr>
          <a:xfrm>
            <a:off x="583463" y="1797400"/>
            <a:ext cx="4157471" cy="28346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29"/>
          <p:cNvCxnSpPr>
            <a:stCxn id="297" idx="0"/>
            <a:endCxn id="296" idx="0"/>
          </p:cNvCxnSpPr>
          <p:nvPr/>
        </p:nvCxnSpPr>
        <p:spPr>
          <a:xfrm flipH="1" rot="-5400000">
            <a:off x="4571698" y="-112100"/>
            <a:ext cx="600" cy="3819600"/>
          </a:xfrm>
          <a:prstGeom prst="curvedConnector3">
            <a:avLst>
              <a:gd fmla="val -57150000" name="adj1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p29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0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EWMS - Example Workflows</a:t>
            </a:r>
            <a:endParaRPr b="1" i="1" u="sng"/>
          </a:p>
        </p:txBody>
      </p:sp>
      <p:sp>
        <p:nvSpPr>
          <p:cNvPr id="305" name="Google Shape;305;p30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" sz="1700"/>
              <a:t>Astronomical observations (images)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" sz="1700"/>
              <a:t>Cryogenic electron microscopy (cryo-EM) data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lang="en" sz="1700"/>
              <a:t>Optical Character Recognition on pages in a book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➔"/>
            </a:pPr>
            <a:r>
              <a:rPr i="1" lang="en" sz="1700"/>
              <a:t>and more!</a:t>
            </a:r>
            <a:endParaRPr i="1" sz="1700"/>
          </a:p>
        </p:txBody>
      </p:sp>
      <p:sp>
        <p:nvSpPr>
          <p:cNvPr id="306" name="Google Shape;306;p30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0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8" name="Google Shape;3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1568" y="1049393"/>
            <a:ext cx="2433625" cy="143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5250" y="2190125"/>
            <a:ext cx="1916672" cy="143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5400" y="3100850"/>
            <a:ext cx="2137551" cy="120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1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Acknowledgments</a:t>
            </a:r>
            <a:endParaRPr/>
          </a:p>
        </p:txBody>
      </p:sp>
      <p:sp>
        <p:nvSpPr>
          <p:cNvPr id="316" name="Google Shape;316;p31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I’d like to acknowledge the following people for their contributions to SkyDriver and EWMS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Benedikt Riedel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David Schultz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Massimiliano Lincetto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Tianlu Yuan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Miron Livny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Claudio Kopper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Erik Blaufuss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Brian </a:t>
            </a:r>
            <a:r>
              <a:rPr lang="en"/>
              <a:t>Bockelman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Christina Lagunas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Robert Stein</a:t>
            </a:r>
            <a:endParaRPr/>
          </a:p>
        </p:txBody>
      </p:sp>
      <p:sp>
        <p:nvSpPr>
          <p:cNvPr id="317" name="Google Shape;317;p31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National Science Foundation Funding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OAC #2103963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OPP #2042807</a:t>
            </a:r>
            <a:endParaRPr/>
          </a:p>
        </p:txBody>
      </p:sp>
      <p:sp>
        <p:nvSpPr>
          <p:cNvPr id="318" name="Google Shape;318;p31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9" name="Google Shape;3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50" y="2681225"/>
            <a:ext cx="2978975" cy="19855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4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IceCube Neutrino Observatory</a:t>
            </a:r>
            <a:endParaRPr/>
          </a:p>
        </p:txBody>
      </p:sp>
      <p:sp>
        <p:nvSpPr>
          <p:cNvPr id="140" name="Google Shape;140;p14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IceCube Neutrino Observatory is a cubic kilometer neutrino telescope located at the geographic South Pole focused on the search for &gt; 1 TeV astrophysical neutrinos.</a:t>
            </a:r>
            <a:endParaRPr sz="2200"/>
          </a:p>
        </p:txBody>
      </p:sp>
      <p:sp>
        <p:nvSpPr>
          <p:cNvPr id="141" name="Google Shape;141;p14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866" y="1300975"/>
            <a:ext cx="4457733" cy="33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4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2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325" name="Google Shape;325;p32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2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8744" y="1824625"/>
            <a:ext cx="3686100" cy="237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2350" y="1765837"/>
            <a:ext cx="3319700" cy="248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2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SkyDriver – EWMS Overview</a:t>
            </a:r>
            <a:endParaRPr/>
          </a:p>
        </p:txBody>
      </p:sp>
      <p:sp>
        <p:nvSpPr>
          <p:cNvPr id="335" name="Google Shape;335;p33"/>
          <p:cNvSpPr txBox="1"/>
          <p:nvPr>
            <p:ph idx="1" type="body"/>
          </p:nvPr>
        </p:nvSpPr>
        <p:spPr>
          <a:xfrm>
            <a:off x="819150" y="1381125"/>
            <a:ext cx="7505700" cy="31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b="1" lang="en" sz="1500"/>
              <a:t>SkyDriver - IceCube-specific application that talks to “EWMS”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sz="1500"/>
              <a:t>An interface for a user (or automation service) that allows launching a new Skymap Scanner instance (a “scan”)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b="1" lang="en" sz="1500"/>
              <a:t>Skymap Scanner Server - </a:t>
            </a:r>
            <a:r>
              <a:rPr b="1" lang="en" sz="1500"/>
              <a:t>a prototype WMS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sz="1500"/>
              <a:t>Distributes events and processes results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b="1" lang="en" sz="1500"/>
              <a:t>SkyDriver “clientmanager” - a prototype TMS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sz="1500"/>
              <a:t>Launches HTCondor jobs and removes jobs when scan completes</a:t>
            </a:r>
            <a:endParaRPr b="1"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b="1" lang="en" sz="1500"/>
              <a:t>Skymap Scanner Client - a prototype Task Pilot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sz="1500"/>
              <a:t>Processes events with physics “scanner” code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AutoNum type="arabicPeriod"/>
            </a:pPr>
            <a:r>
              <a:rPr b="1" lang="en" sz="1500"/>
              <a:t>Message Broker Service - raw DDS message queue</a:t>
            </a:r>
            <a:endParaRPr b="1" sz="15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ts val="1500"/>
              <a:buAutoNum type="alphaLcPeriod"/>
            </a:pPr>
            <a:r>
              <a:rPr lang="en" sz="1500"/>
              <a:t>A service for distributing atomized events, from server to client(s) and client(s) to server  (currently rabbitmq)</a:t>
            </a:r>
            <a:endParaRPr sz="1500"/>
          </a:p>
        </p:txBody>
      </p:sp>
      <p:sp>
        <p:nvSpPr>
          <p:cNvPr id="336" name="Google Shape;336;p33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2" name="Google Shape;3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1925" y="2069113"/>
            <a:ext cx="3899750" cy="188322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4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SkyDriver – Worker / Scanner Client POV</a:t>
            </a:r>
            <a:endParaRPr/>
          </a:p>
        </p:txBody>
      </p:sp>
      <p:pic>
        <p:nvPicPr>
          <p:cNvPr id="344" name="Google Shape;34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1888" y="1580250"/>
            <a:ext cx="3040625" cy="2860974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34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4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neutrino is detected by IceCube!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Where did it come from?</a:t>
            </a:r>
            <a:endParaRPr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/>
              <a:t>Where do we need to point other telescopes for immediate follow-up observations?</a:t>
            </a:r>
            <a:endParaRPr sz="2000"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2000"/>
              <a:t>Real Example: Blazar TXS 0506+056 (2017-09-22)</a:t>
            </a:r>
            <a:endParaRPr i="1" sz="2000"/>
          </a:p>
        </p:txBody>
      </p:sp>
      <p:sp>
        <p:nvSpPr>
          <p:cNvPr id="150" name="Google Shape;150;p15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15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70450" y="1860800"/>
            <a:ext cx="4422702" cy="2299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16"/>
          <p:cNvPicPr preferRelativeResize="0"/>
          <p:nvPr/>
        </p:nvPicPr>
        <p:blipFill rotWithShape="1">
          <a:blip r:embed="rId3">
            <a:alphaModFix/>
          </a:blip>
          <a:srcRect b="19474" l="0" r="0" t="6308"/>
          <a:stretch/>
        </p:blipFill>
        <p:spPr>
          <a:xfrm>
            <a:off x="5655050" y="2148950"/>
            <a:ext cx="3199775" cy="152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6"/>
          <p:cNvSpPr/>
          <p:nvPr/>
        </p:nvSpPr>
        <p:spPr>
          <a:xfrm>
            <a:off x="5760250" y="617000"/>
            <a:ext cx="1722900" cy="1587900"/>
          </a:xfrm>
          <a:prstGeom prst="flowChartConnector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6"/>
          <p:cNvSpPr txBox="1"/>
          <p:nvPr>
            <p:ph idx="1" type="body"/>
          </p:nvPr>
        </p:nvSpPr>
        <p:spPr>
          <a:xfrm>
            <a:off x="819150" y="1381125"/>
            <a:ext cx="7505700" cy="31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Most accurate and detailed directional reconstruction comes by scanning across the sky in varying granularity: O(10k) pixels</a:t>
            </a:r>
            <a:endParaRPr sz="2000"/>
          </a:p>
        </p:txBody>
      </p:sp>
      <p:pic>
        <p:nvPicPr>
          <p:cNvPr id="160" name="Google Shape;160;p16"/>
          <p:cNvPicPr preferRelativeResize="0"/>
          <p:nvPr/>
        </p:nvPicPr>
        <p:blipFill rotWithShape="1">
          <a:blip r:embed="rId4">
            <a:alphaModFix/>
          </a:blip>
          <a:srcRect b="25805" l="17615" r="13656" t="0"/>
          <a:stretch/>
        </p:blipFill>
        <p:spPr>
          <a:xfrm>
            <a:off x="7750833" y="710800"/>
            <a:ext cx="1103992" cy="7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6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need to reconstruct a </a:t>
            </a:r>
            <a:r>
              <a:rPr i="1" lang="en"/>
              <a:t>Sky Map</a:t>
            </a:r>
            <a:endParaRPr i="1"/>
          </a:p>
        </p:txBody>
      </p:sp>
      <p:pic>
        <p:nvPicPr>
          <p:cNvPr id="162" name="Google Shape;16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9455" y="3887725"/>
            <a:ext cx="2066370" cy="76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6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4" name="Google Shape;16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9550" y="1996825"/>
            <a:ext cx="3144223" cy="17026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p16"/>
          <p:cNvCxnSpPr/>
          <p:nvPr/>
        </p:nvCxnSpPr>
        <p:spPr>
          <a:xfrm>
            <a:off x="3653575" y="2834475"/>
            <a:ext cx="1807800" cy="600"/>
          </a:xfrm>
          <a:prstGeom prst="curvedConnector3">
            <a:avLst>
              <a:gd fmla="val 50000" name="adj1"/>
            </a:avLst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6" name="Google Shape;166;p16"/>
          <p:cNvSpPr txBox="1"/>
          <p:nvPr/>
        </p:nvSpPr>
        <p:spPr>
          <a:xfrm>
            <a:off x="739975" y="4487925"/>
            <a:ext cx="3259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HEALPix algorithm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235050" y="3480050"/>
            <a:ext cx="126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“night sky”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6"/>
          <p:cNvSpPr txBox="1"/>
          <p:nvPr/>
        </p:nvSpPr>
        <p:spPr>
          <a:xfrm>
            <a:off x="3455825" y="3699425"/>
            <a:ext cx="54501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Split sky into constant surface area pieces, </a:t>
            </a:r>
            <a:r>
              <a:rPr b="1" i="1"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pixels</a:t>
            </a:r>
            <a:endParaRPr b="1" i="1"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Test each directional hypothesis against likelihood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Create directional likelihood map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en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Gives most probable direction and error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Skymap Scanner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77">
                <a:solidFill>
                  <a:srgbClr val="274E13"/>
                </a:solidFill>
              </a:rPr>
              <a:t>The Starting Point</a:t>
            </a:r>
            <a:endParaRPr sz="2677">
              <a:solidFill>
                <a:srgbClr val="274E13"/>
              </a:solidFill>
            </a:endParaRPr>
          </a:p>
        </p:txBody>
      </p:sp>
      <p:sp>
        <p:nvSpPr>
          <p:cNvPr id="174" name="Google Shape;174;p17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8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Skymap Scanner – 2 Pieces</a:t>
            </a:r>
            <a:endParaRPr/>
          </a:p>
        </p:txBody>
      </p:sp>
      <p:sp>
        <p:nvSpPr>
          <p:cNvPr id="181" name="Google Shape;181;p18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b="1" lang="en" sz="1800"/>
              <a:t>1 Central Server</a:t>
            </a:r>
            <a:r>
              <a:rPr lang="en" sz="1800"/>
              <a:t> - </a:t>
            </a:r>
            <a:r>
              <a:rPr lang="en" sz="1800"/>
              <a:t>generates pixels, collects likelihood statistics on each pixel, and ultimately constructs a skymap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➔"/>
            </a:pPr>
            <a:r>
              <a:rPr b="1" lang="en" sz="1800"/>
              <a:t>N Client Workers</a:t>
            </a:r>
            <a:r>
              <a:rPr lang="en" sz="1800"/>
              <a:t> - computes statistics on subset of </a:t>
            </a:r>
            <a:r>
              <a:rPr lang="en" sz="1800"/>
              <a:t>pixels</a:t>
            </a:r>
            <a:r>
              <a:rPr lang="en" sz="1800"/>
              <a:t>, one at a time</a:t>
            </a:r>
            <a:endParaRPr i="1" sz="1800"/>
          </a:p>
        </p:txBody>
      </p:sp>
      <p:pic>
        <p:nvPicPr>
          <p:cNvPr id="182" name="Google Shape;182;p18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8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9"/>
          <p:cNvSpPr txBox="1"/>
          <p:nvPr>
            <p:ph idx="2" type="body"/>
          </p:nvPr>
        </p:nvSpPr>
        <p:spPr>
          <a:xfrm>
            <a:off x="4638750" y="1533525"/>
            <a:ext cx="3686100" cy="295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9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Skymap Scanner – </a:t>
            </a:r>
            <a:r>
              <a:rPr lang="en"/>
              <a:t>Queueable</a:t>
            </a:r>
            <a:r>
              <a:rPr lang="en"/>
              <a:t> Pixel Data</a:t>
            </a:r>
            <a:endParaRPr/>
          </a:p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819150" y="1533525"/>
            <a:ext cx="3686100" cy="295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reconstruction/statistical test of each pixel is computationally </a:t>
            </a:r>
            <a:r>
              <a:rPr lang="en" sz="1800"/>
              <a:t>independent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This allows any client worker to analyze any pixel, </a:t>
            </a:r>
            <a:r>
              <a:rPr lang="en" sz="1800"/>
              <a:t>in any order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800"/>
              <a:t>But a local message queue (0MQ) &amp; manual setup does not scale well…</a:t>
            </a:r>
            <a:endParaRPr i="1" sz="1800"/>
          </a:p>
        </p:txBody>
      </p:sp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 b="0" l="49" r="49" t="0"/>
          <a:stretch/>
        </p:blipFill>
        <p:spPr>
          <a:xfrm>
            <a:off x="4403063" y="1593400"/>
            <a:ext cx="4157471" cy="2834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The SkyDriver Journey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77">
                <a:solidFill>
                  <a:srgbClr val="274E13"/>
                </a:solidFill>
              </a:rPr>
              <a:t>Building an </a:t>
            </a:r>
            <a:r>
              <a:rPr lang="en" sz="2677">
                <a:solidFill>
                  <a:srgbClr val="274E13"/>
                </a:solidFill>
              </a:rPr>
              <a:t>Automated &amp; Scalable </a:t>
            </a:r>
            <a:r>
              <a:rPr lang="en" sz="2677">
                <a:solidFill>
                  <a:srgbClr val="274E13"/>
                </a:solidFill>
              </a:rPr>
              <a:t>Reconstruction-as-a-Service</a:t>
            </a:r>
            <a:r>
              <a:rPr lang="en" sz="2677">
                <a:solidFill>
                  <a:srgbClr val="274E13"/>
                </a:solidFill>
              </a:rPr>
              <a:t> Solution</a:t>
            </a:r>
            <a:endParaRPr sz="2677">
              <a:solidFill>
                <a:srgbClr val="274E13"/>
              </a:solidFill>
            </a:endParaRPr>
          </a:p>
        </p:txBody>
      </p:sp>
      <p:sp>
        <p:nvSpPr>
          <p:cNvPr id="198" name="Google Shape;198;p20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 txBox="1"/>
          <p:nvPr>
            <p:ph type="title"/>
          </p:nvPr>
        </p:nvSpPr>
        <p:spPr>
          <a:xfrm>
            <a:off x="819150" y="6170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</a:t>
            </a:r>
            <a:endParaRPr/>
          </a:p>
        </p:txBody>
      </p:sp>
      <p:sp>
        <p:nvSpPr>
          <p:cNvPr id="204" name="Google Shape;204;p21"/>
          <p:cNvSpPr txBox="1"/>
          <p:nvPr>
            <p:ph idx="1" type="body"/>
          </p:nvPr>
        </p:nvSpPr>
        <p:spPr>
          <a:xfrm>
            <a:off x="819150" y="1381125"/>
            <a:ext cx="7505700" cy="31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CASE 1</a:t>
            </a:r>
            <a:r>
              <a:rPr b="1" lang="en" sz="2000"/>
              <a:t>:</a:t>
            </a:r>
            <a:endParaRPr b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000"/>
              <a:t>Real-time Scans</a:t>
            </a:r>
            <a:endParaRPr i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FAST &amp; Resource Intensive -&gt; High Priority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➔"/>
            </a:pPr>
            <a:r>
              <a:rPr lang="en"/>
              <a:t>O(10k+) CPUs, spun up ASAP</a:t>
            </a:r>
            <a:endParaRPr/>
          </a:p>
        </p:txBody>
      </p:sp>
      <p:sp>
        <p:nvSpPr>
          <p:cNvPr id="205" name="Google Shape;205;p21"/>
          <p:cNvSpPr txBox="1"/>
          <p:nvPr>
            <p:ph idx="4294967295" type="body"/>
          </p:nvPr>
        </p:nvSpPr>
        <p:spPr>
          <a:xfrm>
            <a:off x="4638675" y="1381125"/>
            <a:ext cx="3686100" cy="305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/>
              <a:t>CASE 2:</a:t>
            </a:r>
            <a:endParaRPr b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2000"/>
              <a:t>Historical Catalog &amp; </a:t>
            </a:r>
            <a:r>
              <a:rPr i="1" lang="en" sz="2000"/>
              <a:t>Simulation</a:t>
            </a:r>
            <a:endParaRPr i="1" sz="2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Steady/Predictable -&gt; Lower </a:t>
            </a:r>
            <a:r>
              <a:rPr lang="en"/>
              <a:t>Priority</a:t>
            </a:r>
            <a:endParaRPr/>
          </a:p>
          <a:p>
            <a:pPr indent="-311150" lvl="0" marL="457200" rtl="0" algn="l">
              <a:spcBef>
                <a:spcPts val="1200"/>
              </a:spcBef>
              <a:spcAft>
                <a:spcPts val="0"/>
              </a:spcAft>
              <a:buSzPts val="1300"/>
              <a:buChar char="➔"/>
            </a:pPr>
            <a:r>
              <a:rPr lang="en"/>
              <a:t>Varying # of CPUs, subject to availability</a:t>
            </a:r>
            <a:endParaRPr/>
          </a:p>
        </p:txBody>
      </p:sp>
      <p:grpSp>
        <p:nvGrpSpPr>
          <p:cNvPr id="206" name="Google Shape;206;p21"/>
          <p:cNvGrpSpPr/>
          <p:nvPr/>
        </p:nvGrpSpPr>
        <p:grpSpPr>
          <a:xfrm>
            <a:off x="457325" y="3185900"/>
            <a:ext cx="8347174" cy="1362575"/>
            <a:chOff x="457325" y="3185900"/>
            <a:chExt cx="8347174" cy="1362575"/>
          </a:xfrm>
        </p:grpSpPr>
        <p:pic>
          <p:nvPicPr>
            <p:cNvPr id="207" name="Google Shape;207;p21"/>
            <p:cNvPicPr preferRelativeResize="0"/>
            <p:nvPr/>
          </p:nvPicPr>
          <p:blipFill rotWithShape="1">
            <a:blip r:embed="rId3">
              <a:alphaModFix/>
            </a:blip>
            <a:srcRect b="0" l="23956" r="22111" t="0"/>
            <a:stretch/>
          </p:blipFill>
          <p:spPr>
            <a:xfrm>
              <a:off x="457325" y="3185900"/>
              <a:ext cx="1323250" cy="1362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28622" y="3353750"/>
              <a:ext cx="1595651" cy="10268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" name="Google Shape;209;p21"/>
            <p:cNvSpPr/>
            <p:nvPr/>
          </p:nvSpPr>
          <p:spPr>
            <a:xfrm>
              <a:off x="1842625" y="3645938"/>
              <a:ext cx="709800" cy="4425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4690950" y="3362177"/>
              <a:ext cx="713400" cy="726900"/>
            </a:xfrm>
            <a:prstGeom prst="can">
              <a:avLst>
                <a:gd fmla="val 25000" name="adj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5455575" y="3569016"/>
              <a:ext cx="543900" cy="3132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2" name="Google Shape;212;p21"/>
            <p:cNvGrpSpPr/>
            <p:nvPr/>
          </p:nvGrpSpPr>
          <p:grpSpPr>
            <a:xfrm>
              <a:off x="6050669" y="3466689"/>
              <a:ext cx="596420" cy="622154"/>
              <a:chOff x="6406825" y="3506150"/>
              <a:chExt cx="1287329" cy="1453632"/>
            </a:xfrm>
          </p:grpSpPr>
          <p:sp>
            <p:nvSpPr>
              <p:cNvPr id="213" name="Google Shape;213;p21"/>
              <p:cNvSpPr/>
              <p:nvPr/>
            </p:nvSpPr>
            <p:spPr>
              <a:xfrm>
                <a:off x="6624900" y="3506150"/>
                <a:ext cx="1069254" cy="1161432"/>
              </a:xfrm>
              <a:prstGeom prst="flowChartMultidocumen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4" name="Google Shape;214;p21"/>
              <p:cNvSpPr/>
              <p:nvPr/>
            </p:nvSpPr>
            <p:spPr>
              <a:xfrm>
                <a:off x="6406825" y="3798350"/>
                <a:ext cx="1069254" cy="1161432"/>
              </a:xfrm>
              <a:prstGeom prst="flowChartMultidocument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15" name="Google Shape;215;p21"/>
            <p:cNvSpPr/>
            <p:nvPr/>
          </p:nvSpPr>
          <p:spPr>
            <a:xfrm>
              <a:off x="6758873" y="3569016"/>
              <a:ext cx="543900" cy="3132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216" name="Google Shape;216;p21"/>
            <p:cNvGrpSpPr/>
            <p:nvPr/>
          </p:nvGrpSpPr>
          <p:grpSpPr>
            <a:xfrm>
              <a:off x="7319747" y="3295434"/>
              <a:ext cx="1484752" cy="1143501"/>
              <a:chOff x="7319747" y="3295434"/>
              <a:chExt cx="1484752" cy="1143501"/>
            </a:xfrm>
          </p:grpSpPr>
          <p:pic>
            <p:nvPicPr>
              <p:cNvPr id="217" name="Google Shape;217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581920" y="3295434"/>
                <a:ext cx="1222579" cy="72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8" name="Google Shape;218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531657" y="3414524"/>
                <a:ext cx="1222579" cy="72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9" name="Google Shape;219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457739" y="3522403"/>
                <a:ext cx="1222579" cy="72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0" name="Google Shape;220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370028" y="3617222"/>
                <a:ext cx="1222579" cy="72689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1" name="Google Shape;221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319747" y="3712041"/>
                <a:ext cx="1222579" cy="7268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22" name="Google Shape;222;p21"/>
          <p:cNvSpPr txBox="1"/>
          <p:nvPr>
            <p:ph idx="12" type="sldNum"/>
          </p:nvPr>
        </p:nvSpPr>
        <p:spPr>
          <a:xfrm>
            <a:off x="152271" y="4630500"/>
            <a:ext cx="5454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ceCube - 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