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400" r:id="rId2"/>
    <p:sldId id="652" r:id="rId3"/>
    <p:sldId id="557" r:id="rId4"/>
    <p:sldId id="654" r:id="rId5"/>
    <p:sldId id="656" r:id="rId6"/>
    <p:sldId id="663" r:id="rId7"/>
    <p:sldId id="657" r:id="rId8"/>
    <p:sldId id="665" r:id="rId9"/>
    <p:sldId id="658" r:id="rId10"/>
    <p:sldId id="661" r:id="rId11"/>
    <p:sldId id="607" r:id="rId12"/>
    <p:sldId id="649" r:id="rId13"/>
    <p:sldId id="640" r:id="rId14"/>
    <p:sldId id="666" r:id="rId15"/>
    <p:sldId id="553" r:id="rId16"/>
    <p:sldId id="556" r:id="rId17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FF"/>
    <a:srgbClr val="FF9900"/>
    <a:srgbClr val="669900"/>
    <a:srgbClr val="CC0066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6" autoAdjust="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9B83B-A3CA-4743-9348-76D11EDC8B9E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22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am-juno.cloud.cnaf.infn.it/log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234950" y="2079812"/>
            <a:ext cx="8686800" cy="1223682"/>
          </a:xfrm>
        </p:spPr>
        <p:txBody>
          <a:bodyPr/>
          <a:lstStyle/>
          <a:p>
            <a:r>
              <a:rPr lang="en-US" altLang="zh-CN" dirty="0"/>
              <a:t>JUNO Distributed Computing System</a:t>
            </a:r>
            <a:endParaRPr lang="zh-CN" altLang="zh-CN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003300" y="4016375"/>
            <a:ext cx="7150100" cy="1752600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altLang="en-US" sz="1800" u="sng" dirty="0" err="1">
                <a:ea typeface="宋体" pitchFamily="2" charset="-122"/>
              </a:rPr>
              <a:t>Xiaomei</a:t>
            </a:r>
            <a:r>
              <a:rPr lang="en-GB" altLang="en-US" sz="1800" u="sng" dirty="0">
                <a:ea typeface="宋体" pitchFamily="2" charset="-122"/>
              </a:rPr>
              <a:t> Zhang</a:t>
            </a:r>
          </a:p>
          <a:p>
            <a:r>
              <a:rPr lang="en-GB" altLang="en-US" sz="1800" u="sng" dirty="0">
                <a:ea typeface="宋体" pitchFamily="2" charset="-122"/>
              </a:rPr>
              <a:t>Institute of High Energy Physics</a:t>
            </a:r>
          </a:p>
          <a:p>
            <a:r>
              <a:rPr lang="en-GB" altLang="en-US" sz="1800" u="sng" dirty="0">
                <a:ea typeface="宋体" pitchFamily="2" charset="-122"/>
              </a:rPr>
              <a:t>On behalf of JUNO DCI group</a:t>
            </a:r>
          </a:p>
          <a:p>
            <a:r>
              <a:rPr lang="en-GB" altLang="en-US" sz="1800" u="sng" dirty="0">
                <a:ea typeface="宋体" pitchFamily="2" charset="-122"/>
              </a:rPr>
              <a:t>CHEP2023, May 8</a:t>
            </a:r>
            <a:endParaRPr lang="en-GB" altLang="en-US" sz="1800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6C81E-AFA0-4B8F-B899-EA834DE6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Offline Condition DB access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E1FBA-22A2-4F25-9549-3AB907FB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2442805"/>
          </a:xfrm>
        </p:spPr>
        <p:txBody>
          <a:bodyPr/>
          <a:lstStyle/>
          <a:p>
            <a:r>
              <a:rPr lang="en-US" altLang="zh-CN" sz="2000" dirty="0"/>
              <a:t>JUNO uses MySQL to store condition data</a:t>
            </a:r>
          </a:p>
          <a:p>
            <a:r>
              <a:rPr lang="en-US" altLang="zh-CN" sz="2000" dirty="0"/>
              <a:t>Frontier/Squid infrastructure has been set up in grid </a:t>
            </a:r>
            <a:r>
              <a:rPr lang="en-US" altLang="zh-CN" sz="2000" dirty="0" err="1"/>
              <a:t>env</a:t>
            </a:r>
            <a:endParaRPr lang="en-US" altLang="zh-CN" sz="2000" dirty="0"/>
          </a:p>
          <a:p>
            <a:pPr lvl="1"/>
            <a:r>
              <a:rPr lang="en-US" altLang="zh-CN" sz="1800" dirty="0"/>
              <a:t>Help avoid high load in central DB and speed up access to condition data</a:t>
            </a:r>
          </a:p>
          <a:p>
            <a:r>
              <a:rPr lang="en-US" altLang="zh-CN" sz="2000" dirty="0"/>
              <a:t>Frontier server was deployed in IHEP and JINR, connected to DB</a:t>
            </a:r>
          </a:p>
          <a:p>
            <a:r>
              <a:rPr lang="en-US" altLang="zh-CN" sz="2000" dirty="0"/>
              <a:t>Tests done with jobs has proved system is functioning</a:t>
            </a:r>
          </a:p>
          <a:p>
            <a:pPr lvl="1"/>
            <a:r>
              <a:rPr lang="en-US" altLang="zh-CN" sz="1600" dirty="0"/>
              <a:t>Show &gt; 10 times better with cache access than direct DB access</a:t>
            </a:r>
          </a:p>
          <a:p>
            <a:r>
              <a:rPr lang="en-US" altLang="zh-CN" sz="2000" dirty="0"/>
              <a:t>Tests to simulate production-like environment will be done this year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D84B81-591E-43CD-B571-6CEB67D1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A65C24-84E7-4063-820E-B1AAF5D0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" y="4947387"/>
            <a:ext cx="4234477" cy="13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17" y="4587582"/>
            <a:ext cx="4437246" cy="18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1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HTTP TPC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3308"/>
            <a:ext cx="6006164" cy="2195855"/>
          </a:xfrm>
        </p:spPr>
        <p:txBody>
          <a:bodyPr/>
          <a:lstStyle/>
          <a:p>
            <a:r>
              <a:rPr lang="en-US" altLang="zh-CN" sz="1800" b="1" dirty="0">
                <a:solidFill>
                  <a:schemeClr val="accent2"/>
                </a:solidFill>
              </a:rPr>
              <a:t>All SEs has completed migration from </a:t>
            </a:r>
            <a:r>
              <a:rPr lang="en-US" altLang="zh-CN" sz="1800" b="1" dirty="0" err="1">
                <a:solidFill>
                  <a:schemeClr val="accent2"/>
                </a:solidFill>
              </a:rPr>
              <a:t>Gridftp</a:t>
            </a:r>
            <a:r>
              <a:rPr lang="en-US" altLang="zh-CN" sz="1800" b="1" dirty="0">
                <a:solidFill>
                  <a:schemeClr val="accent2"/>
                </a:solidFill>
              </a:rPr>
              <a:t> to HTTP TPC</a:t>
            </a:r>
          </a:p>
          <a:p>
            <a:r>
              <a:rPr lang="en-US" altLang="zh-CN" sz="1800" b="1" dirty="0">
                <a:solidFill>
                  <a:schemeClr val="accent2"/>
                </a:solidFill>
              </a:rPr>
              <a:t>TPC daily monitoring </a:t>
            </a:r>
            <a:r>
              <a:rPr lang="en-US" altLang="zh-CN" sz="1800" dirty="0"/>
              <a:t>has been developed using </a:t>
            </a:r>
            <a:r>
              <a:rPr lang="en-US" altLang="zh-CN" sz="1800" dirty="0" err="1"/>
              <a:t>ES+kibana</a:t>
            </a:r>
            <a:endParaRPr lang="en-US" altLang="zh-CN" sz="1800" dirty="0"/>
          </a:p>
          <a:p>
            <a:r>
              <a:rPr lang="en-US" altLang="zh-CN" sz="1800" dirty="0"/>
              <a:t>Pressure tests has been done with DIRAC DMS+FTS</a:t>
            </a:r>
          </a:p>
          <a:p>
            <a:pPr lvl="1"/>
            <a:r>
              <a:rPr lang="en-US" altLang="zh-CN" sz="1600" dirty="0"/>
              <a:t>Maximum speed can reach limitation of network bandwidth (IHEP EOS -&gt; IN2P3 </a:t>
            </a:r>
            <a:r>
              <a:rPr lang="en-US" altLang="zh-CN" sz="1600" dirty="0" err="1"/>
              <a:t>dCache</a:t>
            </a:r>
            <a:r>
              <a:rPr lang="en-US" altLang="zh-CN" sz="1600" dirty="0"/>
              <a:t>)</a:t>
            </a:r>
          </a:p>
          <a:p>
            <a:pPr lvl="1"/>
            <a:r>
              <a:rPr lang="en-US" altLang="zh-CN" sz="1600" dirty="0"/>
              <a:t>Problem found on communications between </a:t>
            </a:r>
            <a:r>
              <a:rPr lang="en-US" altLang="zh-CN" sz="1600" dirty="0" err="1"/>
              <a:t>StoRM</a:t>
            </a:r>
            <a:r>
              <a:rPr lang="en-US" altLang="zh-CN" sz="1600" dirty="0"/>
              <a:t> and EOS, updating to EOS5 to solve</a:t>
            </a:r>
          </a:p>
          <a:p>
            <a:r>
              <a:rPr lang="en-US" altLang="zh-CN" sz="1800" dirty="0"/>
              <a:t>More pressure tests are planned this year</a:t>
            </a:r>
          </a:p>
          <a:p>
            <a:pPr lvl="1"/>
            <a:endParaRPr lang="en-US" altLang="zh-CN" sz="1600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4812ED-B24B-43E6-B0A1-05EE6269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17" y="1396275"/>
            <a:ext cx="3262183" cy="21541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93" y="4057672"/>
            <a:ext cx="3362503" cy="25978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0" y="4656474"/>
            <a:ext cx="5313637" cy="22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Token-based AAI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2" y="1392326"/>
            <a:ext cx="5600743" cy="538947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dirty="0"/>
              <a:t>Migration from </a:t>
            </a:r>
            <a:r>
              <a:rPr lang="en-US" altLang="zh-CN" b="1" dirty="0">
                <a:solidFill>
                  <a:schemeClr val="accent2"/>
                </a:solidFill>
              </a:rPr>
              <a:t>X509-based AAI to token-based AAI</a:t>
            </a:r>
            <a:r>
              <a:rPr lang="en-US" altLang="zh-CN" dirty="0"/>
              <a:t> is on-going for JUNO DCI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Status:</a:t>
            </a:r>
          </a:p>
          <a:p>
            <a:pPr lvl="1">
              <a:lnSpc>
                <a:spcPct val="80000"/>
              </a:lnSpc>
            </a:pPr>
            <a:r>
              <a:rPr lang="en-US" altLang="zh-CN" sz="1800" b="1" dirty="0">
                <a:solidFill>
                  <a:schemeClr val="accent2"/>
                </a:solidFill>
              </a:rPr>
              <a:t>IAM service has been set up</a:t>
            </a:r>
            <a:r>
              <a:rPr lang="en-US" altLang="zh-CN" sz="1800" dirty="0"/>
              <a:t>: </a:t>
            </a:r>
            <a:r>
              <a:rPr lang="en-US" altLang="zh-CN" sz="1800" dirty="0">
                <a:solidFill>
                  <a:schemeClr val="accent4"/>
                </a:solidFill>
                <a:hlinkClick r:id="rId2"/>
              </a:rPr>
              <a:t>https://iam-juno.cloud.cnaf.infn.it/login</a:t>
            </a:r>
            <a:endParaRPr lang="en-US" altLang="zh-CN" sz="1800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</a:rPr>
              <a:t>IHEP SSO is connected </a:t>
            </a:r>
          </a:p>
          <a:p>
            <a:pPr lvl="1">
              <a:lnSpc>
                <a:spcPct val="80000"/>
              </a:lnSpc>
            </a:pP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</a:rPr>
              <a:t>Connections to </a:t>
            </a:r>
            <a:r>
              <a:rPr lang="en-US" altLang="zh-CN" sz="1800" b="1" dirty="0" err="1">
                <a:solidFill>
                  <a:schemeClr val="accent6">
                    <a:lumMod val="75000"/>
                  </a:schemeClr>
                </a:solidFill>
              </a:rPr>
              <a:t>eduGAIN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</a:rPr>
              <a:t> are in progress</a:t>
            </a:r>
          </a:p>
          <a:p>
            <a:pPr lvl="2">
              <a:lnSpc>
                <a:spcPct val="80000"/>
              </a:lnSpc>
            </a:pPr>
            <a:r>
              <a:rPr lang="en-US" altLang="zh-CN" sz="1800" dirty="0"/>
              <a:t>CNAF and IHEP are working</a:t>
            </a:r>
          </a:p>
          <a:p>
            <a:pPr lvl="2">
              <a:lnSpc>
                <a:spcPct val="80000"/>
              </a:lnSpc>
            </a:pPr>
            <a:r>
              <a:rPr lang="en-US" altLang="zh-CN" sz="1800" dirty="0"/>
              <a:t>IN2P3 and JINR in testing</a:t>
            </a:r>
          </a:p>
          <a:p>
            <a:pPr lvl="1">
              <a:lnSpc>
                <a:spcPct val="80000"/>
              </a:lnSpc>
            </a:pPr>
            <a:r>
              <a:rPr lang="en-US" altLang="zh-CN" dirty="0"/>
              <a:t>Some site CEs and SEs already supported token</a:t>
            </a:r>
          </a:p>
          <a:p>
            <a:pPr lvl="1">
              <a:lnSpc>
                <a:spcPct val="80000"/>
              </a:lnSpc>
            </a:pPr>
            <a:r>
              <a:rPr lang="en-US" altLang="zh-CN" dirty="0"/>
              <a:t>More to do:</a:t>
            </a:r>
          </a:p>
          <a:p>
            <a:pPr lvl="2">
              <a:lnSpc>
                <a:spcPct val="80000"/>
              </a:lnSpc>
            </a:pPr>
            <a:r>
              <a:rPr lang="en-US" altLang="zh-CN" sz="1800" dirty="0"/>
              <a:t>Push IAM service to be in production in parallel with VOMS</a:t>
            </a:r>
          </a:p>
          <a:p>
            <a:pPr lvl="2">
              <a:lnSpc>
                <a:spcPct val="80000"/>
              </a:lnSpc>
            </a:pPr>
            <a:r>
              <a:rPr lang="en-US" altLang="zh-CN" sz="1800" dirty="0"/>
              <a:t>Migrate DIRAC to the version supporting both certificate and token</a:t>
            </a:r>
          </a:p>
          <a:p>
            <a:pPr lvl="2">
              <a:lnSpc>
                <a:spcPct val="80000"/>
              </a:lnSpc>
            </a:pPr>
            <a:r>
              <a:rPr lang="en-US" altLang="zh-CN" sz="1800" dirty="0"/>
              <a:t>Complete CEs and SEs support of token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84" y="1256364"/>
            <a:ext cx="2886529" cy="51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in production 1/2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193" y="1306387"/>
            <a:ext cx="8867775" cy="2543718"/>
          </a:xfrm>
        </p:spPr>
        <p:txBody>
          <a:bodyPr/>
          <a:lstStyle/>
          <a:p>
            <a:r>
              <a:rPr lang="en-US" altLang="zh-CN" sz="2000" dirty="0"/>
              <a:t>~5M Jobs are submitted and run with </a:t>
            </a:r>
            <a:r>
              <a:rPr lang="en-US" altLang="zh-CN" sz="2000" dirty="0" err="1"/>
              <a:t>ProdSys</a:t>
            </a:r>
            <a:r>
              <a:rPr lang="en-US" altLang="zh-CN" sz="2000" dirty="0"/>
              <a:t> since beginning of  2022</a:t>
            </a:r>
          </a:p>
          <a:p>
            <a:pPr lvl="1"/>
            <a:r>
              <a:rPr lang="en-US" altLang="zh-CN" sz="1800" dirty="0"/>
              <a:t>~5.18MHS06 Normalized CPU time</a:t>
            </a:r>
          </a:p>
          <a:p>
            <a:r>
              <a:rPr lang="en-US" altLang="zh-CN" sz="2000" dirty="0"/>
              <a:t>DM has been used for massive file registration and file transfer</a:t>
            </a:r>
          </a:p>
          <a:p>
            <a:pPr lvl="1"/>
            <a:r>
              <a:rPr lang="en-US" altLang="zh-CN" sz="1800" dirty="0"/>
              <a:t>1.4PB data transferring</a:t>
            </a:r>
          </a:p>
          <a:p>
            <a:pPr lvl="1"/>
            <a:r>
              <a:rPr lang="en-US" altLang="zh-CN" sz="1800" dirty="0"/>
              <a:t>In DFC, ~2PB data and 16M files registered and visible to users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80" y="4080391"/>
            <a:ext cx="3570700" cy="26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3850105"/>
            <a:ext cx="3783540" cy="28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in production 2/2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193" y="1316012"/>
            <a:ext cx="8867775" cy="1882817"/>
          </a:xfrm>
        </p:spPr>
        <p:txBody>
          <a:bodyPr/>
          <a:lstStyle/>
          <a:p>
            <a:r>
              <a:rPr lang="en-US" altLang="zh-CN" sz="2000" dirty="0"/>
              <a:t>Raw data transfer system has started testing with commissioning data</a:t>
            </a:r>
          </a:p>
          <a:p>
            <a:r>
              <a:rPr lang="en-US" altLang="zh-CN" sz="2000" dirty="0"/>
              <a:t>Plan to use FTS Monitoring dashboards for transfer</a:t>
            </a:r>
          </a:p>
          <a:p>
            <a:pPr lvl="1"/>
            <a:r>
              <a:rPr lang="en-US" altLang="zh-CN" dirty="0"/>
              <a:t>Infrastructure is set up </a:t>
            </a:r>
          </a:p>
          <a:p>
            <a:pPr lvl="2"/>
            <a:r>
              <a:rPr lang="en-US" altLang="zh-CN" sz="1600" dirty="0"/>
              <a:t>FTS-&gt;</a:t>
            </a:r>
            <a:r>
              <a:rPr lang="en-US" altLang="zh-CN" sz="1600" dirty="0" err="1"/>
              <a:t>ActiveMQ</a:t>
            </a:r>
            <a:r>
              <a:rPr lang="en-US" altLang="zh-CN" sz="1600" dirty="0"/>
              <a:t>-&gt;</a:t>
            </a:r>
            <a:r>
              <a:rPr lang="en-US" altLang="zh-CN" sz="1600" dirty="0" err="1"/>
              <a:t>logstash</a:t>
            </a:r>
            <a:r>
              <a:rPr lang="en-US" altLang="zh-CN" sz="1600" dirty="0"/>
              <a:t>-&gt;ES-&gt;</a:t>
            </a:r>
            <a:r>
              <a:rPr lang="en-US" altLang="zh-CN" sz="1600" dirty="0" err="1"/>
              <a:t>Kibana</a:t>
            </a:r>
            <a:r>
              <a:rPr lang="en-US" altLang="zh-CN" sz="1600" dirty="0"/>
              <a:t>/</a:t>
            </a:r>
            <a:r>
              <a:rPr lang="en-US" altLang="zh-CN" sz="1600" dirty="0" err="1"/>
              <a:t>Grafara</a:t>
            </a:r>
            <a:endParaRPr lang="en-US" altLang="zh-CN" sz="1600" dirty="0"/>
          </a:p>
          <a:p>
            <a:r>
              <a:rPr lang="en-US" altLang="zh-CN" sz="2000" dirty="0"/>
              <a:t>DIRAC Accounting will be used for history view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E1F51E-3859-46F9-B74C-A95EEC5F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83" y="3881142"/>
            <a:ext cx="3528363" cy="2604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3" y="3796520"/>
            <a:ext cx="4302493" cy="15498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94" y="5327145"/>
            <a:ext cx="4263992" cy="15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389" y="1231085"/>
            <a:ext cx="8469312" cy="5006975"/>
          </a:xfrm>
        </p:spPr>
        <p:txBody>
          <a:bodyPr/>
          <a:lstStyle/>
          <a:p>
            <a:r>
              <a:rPr lang="en-US" altLang="zh-CN" dirty="0"/>
              <a:t>As a medium-size experiment, JUNO has successfully set up distributed computing system using existing WLCG middleware with quite limited manpower</a:t>
            </a:r>
          </a:p>
          <a:p>
            <a:r>
              <a:rPr lang="en-US" altLang="zh-CN" dirty="0"/>
              <a:t>The system meets the requirements of JUNO computing model, successfully used in some of JUNO production activities</a:t>
            </a:r>
          </a:p>
          <a:p>
            <a:r>
              <a:rPr lang="en-US" altLang="zh-CN" dirty="0"/>
              <a:t>Pressure testing on production-like environment will be carried out soon to prepare for data-taking in 2024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124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Thank you!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59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97E7A-5FBB-4671-823F-AF57A1A1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7270DE-E6BB-4142-9570-EC7830BE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4751761" cy="5006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000" dirty="0"/>
              <a:t>A multi-purpose neutrino experiment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600" dirty="0"/>
              <a:t>Measure neutrinos (</a:t>
            </a:r>
            <a:r>
              <a:rPr lang="zh-CN" altLang="zh-CN" sz="1600" dirty="0"/>
              <a:t>solar neutrinos, supernova neutrinos,</a:t>
            </a:r>
            <a:r>
              <a:rPr lang="en-US" altLang="zh-CN" sz="1600"/>
              <a:t> atmospheric, </a:t>
            </a:r>
            <a:r>
              <a:rPr lang="en-US" altLang="zh-CN" sz="1600" dirty="0"/>
              <a:t>geo</a:t>
            </a:r>
            <a:r>
              <a:rPr lang="zh-CN" altLang="zh-CN" sz="1600" dirty="0"/>
              <a:t> .... </a:t>
            </a:r>
            <a:r>
              <a:rPr lang="en-US" altLang="zh-CN" sz="1600" dirty="0"/>
              <a:t>) mass hierarchy and mixing parameters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600" dirty="0"/>
              <a:t>Located at Guangzhou, China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600" dirty="0"/>
              <a:t>Expect to take data in 2024</a:t>
            </a:r>
          </a:p>
          <a:p>
            <a:r>
              <a:rPr lang="en-US" altLang="zh-CN" sz="2000" dirty="0"/>
              <a:t>JUNO-TAO is a satellite detector</a:t>
            </a:r>
          </a:p>
          <a:p>
            <a:pPr lvl="1"/>
            <a:r>
              <a:rPr lang="en-US" altLang="zh-CN" sz="1600" dirty="0"/>
              <a:t>Precisely measure reactor energy spectrum, improve sensitivity of JUNO on mass hierarchy study</a:t>
            </a:r>
          </a:p>
          <a:p>
            <a:r>
              <a:rPr lang="en-US" altLang="zh-CN" sz="2000" dirty="0"/>
              <a:t>Data volume expected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600" dirty="0"/>
              <a:t>Raw: 2.4PB/year (JUNO+TAO)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600" dirty="0" err="1"/>
              <a:t>MC+Rec</a:t>
            </a:r>
            <a:r>
              <a:rPr lang="en-US" altLang="zh-CN" sz="1600" dirty="0"/>
              <a:t>: 600TB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CECE39-28CA-406C-804D-3325BA7D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EDD66C-61AD-4E4D-9FDD-E511ADCF5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8" y="4133311"/>
            <a:ext cx="3188240" cy="23397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70C56C-9707-4A0D-8FB3-3BD8BDEAC755}"/>
              </a:ext>
            </a:extLst>
          </p:cNvPr>
          <p:cNvSpPr txBox="1"/>
          <p:nvPr/>
        </p:nvSpPr>
        <p:spPr>
          <a:xfrm>
            <a:off x="5812865" y="6484685"/>
            <a:ext cx="211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Photo taken in 2023.2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84" y="1191215"/>
            <a:ext cx="2782846" cy="29219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0747ECC-7318-4640-BAFB-247FB45F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2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239000" y="6417276"/>
            <a:ext cx="1905000" cy="381000"/>
          </a:xfrm>
        </p:spPr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6388" y="228600"/>
            <a:ext cx="8561387" cy="660400"/>
          </a:xfrm>
        </p:spPr>
        <p:txBody>
          <a:bodyPr/>
          <a:lstStyle/>
          <a:p>
            <a:r>
              <a:rPr lang="en-US" altLang="zh-CN" dirty="0"/>
              <a:t>Data centers and Computing model</a:t>
            </a:r>
            <a:endParaRPr lang="zh-CN" altLang="en-US" dirty="0"/>
          </a:p>
        </p:txBody>
      </p:sp>
      <p:sp>
        <p:nvSpPr>
          <p:cNvPr id="102" name="内容占位符 2"/>
          <p:cNvSpPr>
            <a:spLocks noGrp="1"/>
          </p:cNvSpPr>
          <p:nvPr>
            <p:ph idx="1"/>
          </p:nvPr>
        </p:nvSpPr>
        <p:spPr>
          <a:xfrm>
            <a:off x="291306" y="4649997"/>
            <a:ext cx="8561387" cy="164465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Five data centers: IHEP, CC-IN2P3, INFN-CNAF, JINR, MSU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Raw data </a:t>
            </a:r>
            <a:r>
              <a:rPr lang="en-US" altLang="zh-CN" sz="1600" dirty="0"/>
              <a:t>flows from Online to IHEP which then immediately distributes to other centers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zh-CN" sz="1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Reconstruction and Calibration </a:t>
            </a:r>
            <a:r>
              <a:rPr lang="en-US" altLang="zh-CN" sz="1600" dirty="0"/>
              <a:t>will run in IHEP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 Simulation, 2</a:t>
            </a:r>
            <a:r>
              <a:rPr lang="en-US" altLang="zh-CN" sz="1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Reconstruction and Analysis </a:t>
            </a:r>
            <a:r>
              <a:rPr lang="en-US" altLang="zh-CN" sz="1600" dirty="0"/>
              <a:t>are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600" dirty="0"/>
              <a:t>expected to run in all data centers 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1600" dirty="0"/>
              <a:t>Other centers 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a backup</a:t>
            </a:r>
            <a:r>
              <a:rPr lang="en-US" altLang="zh-CN" sz="1600" dirty="0">
                <a:solidFill>
                  <a:schemeClr val="accent2"/>
                </a:solidFill>
              </a:rPr>
              <a:t> </a:t>
            </a:r>
            <a:r>
              <a:rPr lang="en-US" altLang="zh-CN" sz="1600" dirty="0"/>
              <a:t>to JUNO data (CNAF/JINR 100%, IN2P3 1/3) 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1195246" y="1289803"/>
            <a:ext cx="6753505" cy="2962909"/>
            <a:chOff x="1387263" y="1861855"/>
            <a:chExt cx="6753505" cy="2962909"/>
          </a:xfrm>
        </p:grpSpPr>
        <p:pic>
          <p:nvPicPr>
            <p:cNvPr id="126" name="图片 1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7263" y="1861855"/>
              <a:ext cx="843320" cy="748735"/>
            </a:xfrm>
            <a:prstGeom prst="rect">
              <a:avLst/>
            </a:prstGeom>
          </p:spPr>
        </p:pic>
        <p:sp>
          <p:nvSpPr>
            <p:cNvPr id="127" name="圆角矩形 126"/>
            <p:cNvSpPr/>
            <p:nvPr/>
          </p:nvSpPr>
          <p:spPr>
            <a:xfrm>
              <a:off x="3084445" y="2164569"/>
              <a:ext cx="1011382" cy="29629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73610" y="2189606"/>
              <a:ext cx="12330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Online System</a:t>
              </a:r>
              <a:endParaRPr lang="zh-CN" altLang="en-US" sz="1000" b="1" dirty="0"/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2841991" y="3074715"/>
              <a:ext cx="1496289" cy="616528"/>
              <a:chOff x="2143992" y="2500745"/>
              <a:chExt cx="1496289" cy="616528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2230583" y="2500745"/>
                <a:ext cx="1323108" cy="61652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143992" y="2670508"/>
                <a:ext cx="14962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IHEP Center</a:t>
                </a:r>
                <a:endParaRPr lang="zh-CN" altLang="en-US" sz="1200" b="1" dirty="0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1473853" y="4168408"/>
              <a:ext cx="1323108" cy="554183"/>
              <a:chOff x="748147" y="4066308"/>
              <a:chExt cx="1323108" cy="554183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748147" y="4066308"/>
                <a:ext cx="1323108" cy="55418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57251" y="4084624"/>
                <a:ext cx="11048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France Center</a:t>
                </a: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2980537" y="4140464"/>
              <a:ext cx="1323108" cy="554183"/>
              <a:chOff x="748147" y="4066308"/>
              <a:chExt cx="1323108" cy="554183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748147" y="4066308"/>
                <a:ext cx="1323108" cy="55418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57251" y="4084624"/>
                <a:ext cx="11048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Russia Centers</a:t>
                </a:r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4482023" y="4158195"/>
              <a:ext cx="1323108" cy="554183"/>
              <a:chOff x="748147" y="4066308"/>
              <a:chExt cx="1323108" cy="554183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748147" y="4066308"/>
                <a:ext cx="1323108" cy="55418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57251" y="4084624"/>
                <a:ext cx="11048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Italy</a:t>
                </a:r>
              </a:p>
              <a:p>
                <a:r>
                  <a:rPr lang="en-US" altLang="zh-CN" sz="1200" b="1" dirty="0"/>
                  <a:t>Center</a:t>
                </a:r>
              </a:p>
            </p:txBody>
          </p:sp>
        </p:grpSp>
        <p:sp>
          <p:nvSpPr>
            <p:cNvPr id="133" name="下箭头 132"/>
            <p:cNvSpPr/>
            <p:nvPr/>
          </p:nvSpPr>
          <p:spPr>
            <a:xfrm>
              <a:off x="3472372" y="2562099"/>
              <a:ext cx="249381" cy="42949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下箭头 133"/>
            <p:cNvSpPr/>
            <p:nvPr/>
          </p:nvSpPr>
          <p:spPr>
            <a:xfrm rot="16200000">
              <a:off x="2563166" y="2113405"/>
              <a:ext cx="249381" cy="42949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5" name="直接箭头连接符 134"/>
            <p:cNvCxnSpPr>
              <a:cxnSpLocks/>
            </p:cNvCxnSpPr>
            <p:nvPr/>
          </p:nvCxnSpPr>
          <p:spPr bwMode="auto">
            <a:xfrm flipH="1">
              <a:off x="2182974" y="3615935"/>
              <a:ext cx="891764" cy="492072"/>
            </a:xfrm>
            <a:prstGeom prst="straightConnector1">
              <a:avLst/>
            </a:prstGeom>
            <a:solidFill>
              <a:srgbClr val="99CC0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6" name="直接箭头连接符 135"/>
            <p:cNvCxnSpPr>
              <a:cxnSpLocks/>
            </p:cNvCxnSpPr>
            <p:nvPr/>
          </p:nvCxnSpPr>
          <p:spPr bwMode="auto">
            <a:xfrm>
              <a:off x="3512521" y="3719127"/>
              <a:ext cx="6926" cy="401784"/>
            </a:xfrm>
            <a:prstGeom prst="straightConnector1">
              <a:avLst/>
            </a:prstGeom>
            <a:solidFill>
              <a:srgbClr val="99CC0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直接箭头连接符 136"/>
            <p:cNvCxnSpPr>
              <a:cxnSpLocks/>
            </p:cNvCxnSpPr>
            <p:nvPr/>
          </p:nvCxnSpPr>
          <p:spPr bwMode="auto">
            <a:xfrm>
              <a:off x="4133198" y="3612037"/>
              <a:ext cx="650680" cy="489321"/>
            </a:xfrm>
            <a:prstGeom prst="straightConnector1">
              <a:avLst/>
            </a:prstGeom>
            <a:solidFill>
              <a:srgbClr val="99CC0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5888258" y="3121369"/>
              <a:ext cx="2252510" cy="9541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raw data, prompt reconstruction, calibration, simulation, analysis</a:t>
              </a:r>
              <a:endParaRPr lang="zh-CN" altLang="en-US" sz="14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888258" y="4086100"/>
              <a:ext cx="2252510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copy of raw data, </a:t>
              </a:r>
              <a:r>
                <a:rPr lang="en-US" altLang="zh-CN" sz="1400" b="1" dirty="0" err="1"/>
                <a:t>rereco</a:t>
              </a:r>
              <a:r>
                <a:rPr lang="en-US" altLang="zh-CN" sz="1400" b="1" dirty="0"/>
                <a:t>, simulation, analysis</a:t>
              </a:r>
              <a:endParaRPr lang="zh-CN" altLang="en-US" sz="1400" b="1" dirty="0"/>
            </a:p>
          </p:txBody>
        </p:sp>
      </p:grp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D071696D-29B4-4A9D-ABA8-A1718ECE44AA}"/>
              </a:ext>
            </a:extLst>
          </p:cNvPr>
          <p:cNvCxnSpPr/>
          <p:nvPr/>
        </p:nvCxnSpPr>
        <p:spPr bwMode="auto">
          <a:xfrm flipV="1">
            <a:off x="2288149" y="3173252"/>
            <a:ext cx="733895" cy="384233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A5A073B-9AD5-463E-BF85-FB5C8493C6F9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5307" y="3147368"/>
            <a:ext cx="0" cy="366680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6E6D199-31B8-4454-BCA9-4571C9912E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04313" y="2949425"/>
            <a:ext cx="665933" cy="524220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5A6FDC8-53CC-4495-9EE0-1265A49A339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123" y="3525695"/>
            <a:ext cx="623374" cy="5614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D1CDD846-71EC-4A33-B320-D4FB8812DC9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8826" y="3689478"/>
            <a:ext cx="600017" cy="1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AA520CE-450C-4626-ACA2-EFF02038D3B3}"/>
              </a:ext>
            </a:extLst>
          </p:cNvPr>
          <p:cNvSpPr txBox="1"/>
          <p:nvPr/>
        </p:nvSpPr>
        <p:spPr>
          <a:xfrm>
            <a:off x="37731" y="3744880"/>
            <a:ext cx="1121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 MC data flow</a:t>
            </a:r>
            <a:endParaRPr lang="zh-CN" altLang="en-US" sz="1200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4426E0CB-7901-4E48-858C-F378A04EB972}"/>
              </a:ext>
            </a:extLst>
          </p:cNvPr>
          <p:cNvCxnSpPr>
            <a:cxnSpLocks/>
          </p:cNvCxnSpPr>
          <p:nvPr/>
        </p:nvCxnSpPr>
        <p:spPr bwMode="auto">
          <a:xfrm>
            <a:off x="2589477" y="3780964"/>
            <a:ext cx="269907" cy="3424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14AC9CB7-5738-4ED3-B289-2A80F7781B6F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9180" y="3939133"/>
            <a:ext cx="273310" cy="0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67C1BAC3-9D2C-42A9-A897-CB5F73B26CE1}"/>
              </a:ext>
            </a:extLst>
          </p:cNvPr>
          <p:cNvCxnSpPr>
            <a:cxnSpLocks/>
          </p:cNvCxnSpPr>
          <p:nvPr/>
        </p:nvCxnSpPr>
        <p:spPr bwMode="auto">
          <a:xfrm>
            <a:off x="4097954" y="3750686"/>
            <a:ext cx="269907" cy="3424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6E8F7C02-0C4A-417F-BCED-555B399ED5C4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7657" y="3908855"/>
            <a:ext cx="273310" cy="0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下箭头 132">
            <a:extLst>
              <a:ext uri="{FF2B5EF4-FFF2-40B4-BE49-F238E27FC236}">
                <a16:creationId xmlns:a16="http://schemas.microsoft.com/office/drawing/2014/main" id="{A86CC0B1-4E79-4AEF-AD90-3F466B742696}"/>
              </a:ext>
            </a:extLst>
          </p:cNvPr>
          <p:cNvSpPr/>
          <p:nvPr/>
        </p:nvSpPr>
        <p:spPr>
          <a:xfrm rot="3772205">
            <a:off x="2443771" y="3062751"/>
            <a:ext cx="249381" cy="48209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下箭头 132">
            <a:extLst>
              <a:ext uri="{FF2B5EF4-FFF2-40B4-BE49-F238E27FC236}">
                <a16:creationId xmlns:a16="http://schemas.microsoft.com/office/drawing/2014/main" id="{FC144F58-1E08-4061-9E04-69BAE1D9B529}"/>
              </a:ext>
            </a:extLst>
          </p:cNvPr>
          <p:cNvSpPr/>
          <p:nvPr/>
        </p:nvSpPr>
        <p:spPr>
          <a:xfrm>
            <a:off x="3295926" y="3155024"/>
            <a:ext cx="249381" cy="42949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下箭头 132">
            <a:extLst>
              <a:ext uri="{FF2B5EF4-FFF2-40B4-BE49-F238E27FC236}">
                <a16:creationId xmlns:a16="http://schemas.microsoft.com/office/drawing/2014/main" id="{D95C2DEA-2FCA-4717-B108-4600FBE8F609}"/>
              </a:ext>
            </a:extLst>
          </p:cNvPr>
          <p:cNvSpPr/>
          <p:nvPr/>
        </p:nvSpPr>
        <p:spPr>
          <a:xfrm rot="18452868">
            <a:off x="4202063" y="3011679"/>
            <a:ext cx="249381" cy="42949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下箭头 132">
            <a:extLst>
              <a:ext uri="{FF2B5EF4-FFF2-40B4-BE49-F238E27FC236}">
                <a16:creationId xmlns:a16="http://schemas.microsoft.com/office/drawing/2014/main" id="{0827FDFD-74EC-40AC-B144-8353C1690AFA}"/>
              </a:ext>
            </a:extLst>
          </p:cNvPr>
          <p:cNvSpPr/>
          <p:nvPr/>
        </p:nvSpPr>
        <p:spPr>
          <a:xfrm rot="16200000">
            <a:off x="454143" y="2603001"/>
            <a:ext cx="249381" cy="42949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7CF4B9D-C9D6-4B45-8E71-B10F73018C09}"/>
              </a:ext>
            </a:extLst>
          </p:cNvPr>
          <p:cNvSpPr txBox="1"/>
          <p:nvPr/>
        </p:nvSpPr>
        <p:spPr>
          <a:xfrm>
            <a:off x="-50649" y="3016625"/>
            <a:ext cx="126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Raw data flow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177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85F70-6C37-46D3-A632-043A1CA4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A7A598-45B1-49DC-B506-8AF6303D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" y="1393825"/>
            <a:ext cx="4634754" cy="50069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800" dirty="0"/>
              <a:t>JUNO distributed computing system was built to take care of data processing  and data distribution in grid environment</a:t>
            </a:r>
          </a:p>
          <a:p>
            <a:r>
              <a:rPr lang="en-US" altLang="zh-CN" sz="1800" dirty="0">
                <a:solidFill>
                  <a:srgbClr val="0000FF"/>
                </a:solidFill>
              </a:rPr>
              <a:t>DIRAC is core of the system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Organize heterogeneous resources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Provide framework for workload management (WM) and data management (DM)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Integrate necessary middleware and services</a:t>
            </a:r>
          </a:p>
          <a:p>
            <a:r>
              <a:rPr lang="en-US" altLang="zh-CN" sz="1800" dirty="0">
                <a:solidFill>
                  <a:srgbClr val="0000FF"/>
                </a:solidFill>
              </a:rPr>
              <a:t>Other WLCG services used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VOMS/IAM, authentication and authorization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FTS, file movement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CVMFS, software distribution</a:t>
            </a:r>
          </a:p>
          <a:p>
            <a:r>
              <a:rPr lang="en-US" altLang="zh-CN" sz="1800" dirty="0">
                <a:solidFill>
                  <a:srgbClr val="0000FF"/>
                </a:solidFill>
              </a:rPr>
              <a:t>Experiment tools and Interface </a:t>
            </a:r>
            <a:r>
              <a:rPr lang="en-US" altLang="zh-CN" sz="1400" dirty="0"/>
              <a:t>(details in later slides)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JUNO-specific systems developed to meet the requirements of JUNO data placement and processing</a:t>
            </a:r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1400" dirty="0"/>
              <a:t>All codes were migrated to python3</a:t>
            </a:r>
            <a:endParaRPr lang="zh-CN" altLang="en-US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ACC37A-163C-4C25-ADA0-F84D94B9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A99119-F24C-4C56-9F23-451E7AE3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11" y="1798466"/>
            <a:ext cx="4752289" cy="380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6B499-E140-42CF-A04C-FA1949F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ProdSys</a:t>
            </a:r>
            <a:r>
              <a:rPr lang="en-US" altLang="zh-CN" dirty="0"/>
              <a:t> 1/2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F9D0E4-2F3C-4FB8-AA0C-CE0F7740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3" y="1339055"/>
            <a:ext cx="8688481" cy="3152263"/>
          </a:xfrm>
        </p:spPr>
        <p:txBody>
          <a:bodyPr/>
          <a:lstStyle/>
          <a:p>
            <a:r>
              <a:rPr lang="en-US" altLang="zh-CN" sz="2000" dirty="0"/>
              <a:t>Implemented as </a:t>
            </a:r>
            <a:r>
              <a:rPr lang="en-US" altLang="zh-CN" sz="2000" dirty="0">
                <a:solidFill>
                  <a:srgbClr val="0000FF"/>
                </a:solidFill>
              </a:rPr>
              <a:t>a data-driven pipeline system</a:t>
            </a:r>
            <a:r>
              <a:rPr lang="en-US" altLang="zh-CN" sz="2000" dirty="0"/>
              <a:t>, designed to</a:t>
            </a:r>
          </a:p>
          <a:p>
            <a:pPr lvl="1"/>
            <a:r>
              <a:rPr lang="en-US" altLang="zh-CN" sz="1800" dirty="0"/>
              <a:t>submit JUNO production tasks (simulation, re-reconstruction…) in grid env</a:t>
            </a:r>
          </a:p>
          <a:p>
            <a:pPr lvl="1"/>
            <a:r>
              <a:rPr lang="en-US" altLang="zh-CN" sz="1800" dirty="0"/>
              <a:t>manage workflow and dataflow in the tasks automatically</a:t>
            </a:r>
          </a:p>
          <a:p>
            <a:r>
              <a:rPr lang="en-US" altLang="zh-CN" sz="2000" dirty="0"/>
              <a:t>Each JUNO production task is composed of several steps</a:t>
            </a:r>
          </a:p>
          <a:p>
            <a:pPr lvl="1"/>
            <a:r>
              <a:rPr lang="en-US" altLang="zh-CN" sz="1800" dirty="0"/>
              <a:t>Detector simulation (</a:t>
            </a:r>
            <a:r>
              <a:rPr lang="en-US" altLang="zh-CN" sz="1800" dirty="0" err="1"/>
              <a:t>detsim</a:t>
            </a:r>
            <a:r>
              <a:rPr lang="en-US" altLang="zh-CN" sz="1800" dirty="0"/>
              <a:t>), Electronics simulation (</a:t>
            </a:r>
            <a:r>
              <a:rPr lang="en-US" altLang="zh-CN" sz="1800" dirty="0" err="1"/>
              <a:t>elecsim</a:t>
            </a:r>
            <a:r>
              <a:rPr lang="en-US" altLang="zh-CN" sz="1800" dirty="0"/>
              <a:t>) , PMT Reconstruction (</a:t>
            </a:r>
            <a:r>
              <a:rPr lang="en-US" altLang="zh-CN" sz="1800" dirty="0" err="1"/>
              <a:t>cal</a:t>
            </a:r>
            <a:r>
              <a:rPr lang="en-US" altLang="zh-CN" sz="1800" dirty="0"/>
              <a:t>), Event Reconstruction (rec), Replication of output to destination sites</a:t>
            </a:r>
          </a:p>
          <a:p>
            <a:r>
              <a:rPr lang="en-US" altLang="zh-CN" sz="2000" dirty="0"/>
              <a:t>All steps or part of them can be connected to each other with data to form a pipeline, chained and started through </a:t>
            </a:r>
            <a:r>
              <a:rPr lang="en-US" altLang="zh-CN" sz="2000" dirty="0" err="1"/>
              <a:t>ProdSys</a:t>
            </a:r>
            <a:endParaRPr lang="en-US" altLang="zh-CN" sz="2000" dirty="0"/>
          </a:p>
          <a:p>
            <a:pPr lvl="1"/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0D1806-DDC3-4B53-AF28-02C76217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9254861-17D2-4C62-B744-CCB483BF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9" y="4941373"/>
            <a:ext cx="6752965" cy="16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6B499-E140-42CF-A04C-FA1949F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ProdSys</a:t>
            </a:r>
            <a:r>
              <a:rPr lang="en-US" altLang="zh-CN" dirty="0"/>
              <a:t> 2/2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F9D0E4-2F3C-4FB8-AA0C-CE0F7740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" y="1364900"/>
            <a:ext cx="5409398" cy="3815651"/>
          </a:xfrm>
        </p:spPr>
        <p:txBody>
          <a:bodyPr/>
          <a:lstStyle/>
          <a:p>
            <a:r>
              <a:rPr lang="en-US" altLang="zh-CN" sz="1800" dirty="0" err="1">
                <a:solidFill>
                  <a:srgbClr val="0000FF"/>
                </a:solidFill>
              </a:rPr>
              <a:t>ProdSys</a:t>
            </a:r>
            <a:r>
              <a:rPr lang="en-US" altLang="zh-CN" sz="1800" dirty="0">
                <a:solidFill>
                  <a:srgbClr val="0000FF"/>
                </a:solidFill>
              </a:rPr>
              <a:t> is implemented based on DIRAC</a:t>
            </a:r>
          </a:p>
          <a:p>
            <a:pPr lvl="1"/>
            <a:r>
              <a:rPr lang="en-US" altLang="zh-CN" sz="1600" b="1" dirty="0"/>
              <a:t>Frontend   </a:t>
            </a:r>
            <a:r>
              <a:rPr lang="en-US" altLang="zh-CN" sz="1600" dirty="0"/>
              <a:t>Accept user requests and create JUNO workflow and dataflow</a:t>
            </a:r>
          </a:p>
          <a:p>
            <a:pPr lvl="1"/>
            <a:r>
              <a:rPr lang="en-US" altLang="zh-CN" sz="1600" b="1" dirty="0"/>
              <a:t>Transformation system (TS) </a:t>
            </a:r>
            <a:r>
              <a:rPr lang="en-US" altLang="zh-CN" sz="1600" dirty="0"/>
              <a:t>Transform JUNO workflow and dataflow into a pipeline</a:t>
            </a:r>
          </a:p>
          <a:p>
            <a:pPr lvl="1"/>
            <a:r>
              <a:rPr lang="en-US" altLang="zh-CN" sz="1600" b="1" dirty="0"/>
              <a:t>DIRAC File Catalogue (DFC) </a:t>
            </a:r>
            <a:r>
              <a:rPr lang="en-US" altLang="zh-CN" sz="1600" dirty="0"/>
              <a:t>Provide query of metadata and file status which is used to trigger the process</a:t>
            </a:r>
          </a:p>
          <a:p>
            <a:pPr lvl="1"/>
            <a:r>
              <a:rPr lang="en-US" altLang="zh-CN" sz="1600" dirty="0"/>
              <a:t>Jobs and file transfers are submitted to </a:t>
            </a:r>
            <a:r>
              <a:rPr lang="en-US" altLang="zh-CN" sz="1600" b="1" dirty="0"/>
              <a:t>DIRAC WMS and DMS</a:t>
            </a:r>
            <a:endParaRPr lang="en-US" altLang="zh-CN" sz="1600" dirty="0"/>
          </a:p>
          <a:p>
            <a:r>
              <a:rPr lang="en-US" altLang="zh-CN" sz="1800" dirty="0" err="1"/>
              <a:t>Prodsys</a:t>
            </a:r>
            <a:r>
              <a:rPr lang="en-US" altLang="zh-CN" sz="1800" dirty="0"/>
              <a:t> regularly used in JUNO MC simulation tasks</a:t>
            </a:r>
          </a:p>
          <a:p>
            <a:r>
              <a:rPr lang="en-US" altLang="zh-CN" sz="1800" dirty="0"/>
              <a:t>Same mechanism will be used for JUNO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reconstruction</a:t>
            </a:r>
          </a:p>
          <a:p>
            <a:pPr lvl="1"/>
            <a:r>
              <a:rPr lang="en-US" altLang="zh-CN" sz="1600" b="1" dirty="0"/>
              <a:t>Real data -&gt; Cal -&gt; Rec -&gt; Destination SEs</a:t>
            </a:r>
            <a:endParaRPr lang="zh-CN" altLang="en-US" sz="16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0D1806-DDC3-4B53-AF28-02C76217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9FB3115-D683-4C54-8795-749A1327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5" y="1201270"/>
            <a:ext cx="3850105" cy="52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706FE-039D-4A7D-B918-CC55FB0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JSUB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5C1D5-6B2E-45A2-8D49-F33708AD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180447"/>
            <a:ext cx="8534400" cy="2378541"/>
          </a:xfrm>
        </p:spPr>
        <p:txBody>
          <a:bodyPr/>
          <a:lstStyle/>
          <a:p>
            <a:r>
              <a:rPr lang="en-US" altLang="zh-CN" sz="1600" dirty="0"/>
              <a:t>JSUB – </a:t>
            </a:r>
            <a:r>
              <a:rPr lang="en-US" altLang="zh-CN" sz="1600" dirty="0">
                <a:solidFill>
                  <a:srgbClr val="0000FF"/>
                </a:solidFill>
              </a:rPr>
              <a:t>a lightweight user job submission tool</a:t>
            </a:r>
            <a:r>
              <a:rPr lang="en-US" altLang="zh-CN" sz="1600" dirty="0"/>
              <a:t>, developed in python</a:t>
            </a:r>
          </a:p>
          <a:p>
            <a:pPr lvl="1"/>
            <a:r>
              <a:rPr lang="en-US" altLang="zh-CN" sz="1600" dirty="0"/>
              <a:t>Ease process of physics analysis and small number of simulation for JUNO users</a:t>
            </a:r>
          </a:p>
          <a:p>
            <a:pPr lvl="1"/>
            <a:r>
              <a:rPr lang="en-US" altLang="zh-CN" sz="1600" dirty="0"/>
              <a:t>Automatically take care of life cycle of </a:t>
            </a:r>
            <a:r>
              <a:rPr lang="en-US" altLang="zh-CN" sz="1600" b="1" dirty="0"/>
              <a:t>user analysis</a:t>
            </a:r>
            <a:r>
              <a:rPr lang="en-US" altLang="zh-CN" sz="1600" dirty="0"/>
              <a:t> in grid env</a:t>
            </a:r>
          </a:p>
          <a:p>
            <a:r>
              <a:rPr lang="en-US" altLang="zh-CN" sz="1600" dirty="0"/>
              <a:t>Main common function packages in JSUB</a:t>
            </a:r>
          </a:p>
          <a:p>
            <a:pPr lvl="1"/>
            <a:r>
              <a:rPr lang="en-US" altLang="zh-CN" sz="1600" dirty="0"/>
              <a:t>Job splitting and submitting, Job management, dataset operation, backend, UI</a:t>
            </a:r>
          </a:p>
          <a:p>
            <a:pPr lvl="1"/>
            <a:r>
              <a:rPr lang="en-US" altLang="zh-CN" sz="1600" dirty="0"/>
              <a:t>User Steering file is written in YAML</a:t>
            </a:r>
          </a:p>
          <a:p>
            <a:r>
              <a:rPr lang="en-US" altLang="zh-CN" sz="1600" dirty="0"/>
              <a:t>Main features</a:t>
            </a:r>
          </a:p>
          <a:p>
            <a:pPr lvl="1"/>
            <a:r>
              <a:rPr lang="en-US" altLang="zh-CN" sz="1600" dirty="0"/>
              <a:t>Extensible with multi-experiments and multi-</a:t>
            </a:r>
            <a:r>
              <a:rPr lang="en-US" altLang="zh-CN" sz="1600" dirty="0" err="1"/>
              <a:t>backends</a:t>
            </a:r>
            <a:endParaRPr lang="en-US" altLang="zh-CN" sz="1600" dirty="0"/>
          </a:p>
          <a:p>
            <a:pPr lvl="1"/>
            <a:r>
              <a:rPr lang="en-US" altLang="zh-CN" sz="1600" dirty="0"/>
              <a:t>Support </a:t>
            </a:r>
            <a:r>
              <a:rPr lang="en-US" altLang="zh-CN" sz="1600" dirty="0">
                <a:solidFill>
                  <a:srgbClr val="0000FF"/>
                </a:solidFill>
              </a:rPr>
              <a:t>fast submission </a:t>
            </a:r>
            <a:r>
              <a:rPr lang="en-US" altLang="zh-CN" sz="1600" dirty="0"/>
              <a:t>with DIRAC parameter job submission feature</a:t>
            </a:r>
          </a:p>
          <a:p>
            <a:pPr lvl="1"/>
            <a:r>
              <a:rPr lang="en-US" altLang="zh-CN" sz="1600" dirty="0"/>
              <a:t>Support </a:t>
            </a:r>
            <a:r>
              <a:rPr lang="en-US" altLang="zh-CN" sz="1600" dirty="0">
                <a:solidFill>
                  <a:srgbClr val="0000FF"/>
                </a:solidFill>
              </a:rPr>
              <a:t>flexible splitters </a:t>
            </a:r>
            <a:r>
              <a:rPr lang="en-US" altLang="zh-CN" sz="1600" dirty="0"/>
              <a:t>with multi parameters to split tasks into </a:t>
            </a:r>
            <a:r>
              <a:rPr lang="en-US" altLang="zh-CN" sz="1600" dirty="0" err="1"/>
              <a:t>subjobs</a:t>
            </a:r>
            <a:endParaRPr lang="en-US" altLang="zh-CN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2BAA76-5D7D-4BDA-A446-28C628FB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5DF163-41D7-4421-8775-FD04F14B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964" y="4825827"/>
            <a:ext cx="3263131" cy="20321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836FF5-1DF3-4CF3-BD13-8B8F8DE8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4998618"/>
            <a:ext cx="3979569" cy="18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8B034-29C7-4988-8F91-F539EAD6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management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37D32-B4CD-47BC-BDEE-E4F35EF9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70" y="1474981"/>
            <a:ext cx="4805549" cy="5006975"/>
          </a:xfrm>
        </p:spPr>
        <p:txBody>
          <a:bodyPr/>
          <a:lstStyle/>
          <a:p>
            <a:r>
              <a:rPr lang="en-US" altLang="zh-CN" sz="1800" dirty="0">
                <a:solidFill>
                  <a:srgbClr val="0000FF"/>
                </a:solidFill>
              </a:rPr>
              <a:t>User Interface </a:t>
            </a:r>
            <a:r>
              <a:rPr lang="en-US" altLang="zh-CN" sz="1800" dirty="0"/>
              <a:t>with interactive console and commands</a:t>
            </a:r>
          </a:p>
          <a:p>
            <a:pPr lvl="1"/>
            <a:r>
              <a:rPr lang="en-US" altLang="zh-CN" sz="1600" dirty="0"/>
              <a:t>Provide a global data view</a:t>
            </a:r>
          </a:p>
          <a:p>
            <a:pPr lvl="1"/>
            <a:r>
              <a:rPr lang="en-US" altLang="zh-CN" sz="1600" dirty="0"/>
              <a:t>Create and manage dataset</a:t>
            </a:r>
          </a:p>
          <a:p>
            <a:pPr lvl="1"/>
            <a:r>
              <a:rPr lang="en-US" altLang="zh-CN" sz="1600" dirty="0"/>
              <a:t>Submit and manage transfer requests</a:t>
            </a:r>
          </a:p>
          <a:p>
            <a:r>
              <a:rPr lang="en-US" altLang="zh-CN" sz="1800" dirty="0">
                <a:solidFill>
                  <a:srgbClr val="0000FF"/>
                </a:solidFill>
              </a:rPr>
              <a:t>DIRAC Data Management System (DIRAC DMS)</a:t>
            </a:r>
          </a:p>
          <a:p>
            <a:pPr lvl="1"/>
            <a:r>
              <a:rPr lang="en-US" altLang="zh-CN" sz="1600" dirty="0"/>
              <a:t>DFC: metadata and replicas catalogue</a:t>
            </a:r>
          </a:p>
          <a:p>
            <a:pPr lvl="1"/>
            <a:r>
              <a:rPr lang="en-US" altLang="zh-CN" sz="1600" dirty="0"/>
              <a:t>Request Management System and Transformation System: split dataset into file transfers and arrange in queue</a:t>
            </a:r>
          </a:p>
          <a:p>
            <a:pPr lvl="1"/>
            <a:r>
              <a:rPr lang="en-US" altLang="zh-CN" sz="1600" dirty="0"/>
              <a:t>Interface to available file transfer tools </a:t>
            </a:r>
          </a:p>
          <a:p>
            <a:r>
              <a:rPr lang="en-US" altLang="zh-CN" sz="1800" dirty="0" err="1">
                <a:solidFill>
                  <a:srgbClr val="0000FF"/>
                </a:solidFill>
              </a:rPr>
              <a:t>Rucio</a:t>
            </a:r>
            <a:r>
              <a:rPr lang="en-US" altLang="zh-CN" sz="1800" dirty="0">
                <a:solidFill>
                  <a:srgbClr val="0000FF"/>
                </a:solidFill>
              </a:rPr>
              <a:t> is under evaluation</a:t>
            </a:r>
          </a:p>
          <a:p>
            <a:r>
              <a:rPr lang="en-US" altLang="zh-CN" sz="1800" dirty="0">
                <a:solidFill>
                  <a:srgbClr val="0000FF"/>
                </a:solidFill>
              </a:rPr>
              <a:t>Data Movement Service – FTS</a:t>
            </a:r>
          </a:p>
          <a:p>
            <a:pPr lvl="1"/>
            <a:r>
              <a:rPr lang="en-US" altLang="zh-CN" sz="1600" dirty="0"/>
              <a:t>Take care of file transfers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1C60E-D50A-4F5E-A5E1-79445165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371DA2-FD5C-4ED4-8B29-EA2FB7A8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549" y="1194006"/>
            <a:ext cx="3993226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7C6C2-5B9C-44C2-8A96-91468DA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Raw data transfer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33B76E-D16D-42E6-A665-C54BD12D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00" y="1287363"/>
            <a:ext cx="4599360" cy="3176400"/>
          </a:xfrm>
        </p:spPr>
        <p:txBody>
          <a:bodyPr/>
          <a:lstStyle/>
          <a:p>
            <a:r>
              <a:rPr lang="en-US" altLang="zh-CN" sz="1800" dirty="0"/>
              <a:t>Aim to take care of raw data distribution to data centers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Receive </a:t>
            </a:r>
            <a:r>
              <a:rPr lang="en-US" altLang="zh-CN" sz="1600" dirty="0"/>
              <a:t>data information from Message Queue to </a:t>
            </a:r>
            <a:r>
              <a:rPr lang="en-US" altLang="zh-CN" sz="1600" dirty="0">
                <a:solidFill>
                  <a:schemeClr val="accent2"/>
                </a:solidFill>
              </a:rPr>
              <a:t>trigger</a:t>
            </a:r>
            <a:r>
              <a:rPr lang="en-US" altLang="zh-CN" sz="1600" dirty="0"/>
              <a:t> the whole process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Register</a:t>
            </a:r>
            <a:r>
              <a:rPr lang="en-US" altLang="zh-CN" sz="1600" dirty="0"/>
              <a:t> data in DFC  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Replicate</a:t>
            </a:r>
            <a:r>
              <a:rPr lang="en-US" altLang="zh-CN" sz="1600" dirty="0"/>
              <a:t> data to data center and </a:t>
            </a:r>
            <a:r>
              <a:rPr lang="en-US" altLang="zh-CN" sz="1600" dirty="0">
                <a:solidFill>
                  <a:schemeClr val="accent2"/>
                </a:solidFill>
              </a:rPr>
              <a:t>register</a:t>
            </a:r>
            <a:r>
              <a:rPr lang="en-US" altLang="zh-CN" sz="1600" dirty="0"/>
              <a:t> in DFC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Archive</a:t>
            </a:r>
            <a:r>
              <a:rPr lang="en-US" altLang="zh-CN" sz="1600" dirty="0"/>
              <a:t> in tape and </a:t>
            </a:r>
            <a:r>
              <a:rPr lang="en-US" altLang="zh-CN" sz="1600" dirty="0">
                <a:solidFill>
                  <a:schemeClr val="accent2"/>
                </a:solidFill>
              </a:rPr>
              <a:t>register</a:t>
            </a:r>
            <a:r>
              <a:rPr lang="en-US" altLang="zh-CN" sz="1600" dirty="0"/>
              <a:t> in DFC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Validate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/>
              <a:t>data and </a:t>
            </a:r>
            <a:r>
              <a:rPr lang="en-US" altLang="zh-CN" sz="1600" dirty="0">
                <a:solidFill>
                  <a:schemeClr val="accent2"/>
                </a:solidFill>
              </a:rPr>
              <a:t>monitor</a:t>
            </a:r>
            <a:r>
              <a:rPr lang="en-US" altLang="zh-CN" sz="1600" dirty="0"/>
              <a:t> status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800" dirty="0"/>
              <a:t>It consists of four modules, implemented based on DIRAC DMS</a:t>
            </a:r>
          </a:p>
          <a:p>
            <a:pPr lvl="1"/>
            <a:r>
              <a:rPr lang="en-US" altLang="zh-CN" sz="1600" dirty="0">
                <a:solidFill>
                  <a:schemeClr val="accent2"/>
                </a:solidFill>
              </a:rPr>
              <a:t>Data Receiver, File Register, Block Creator, Block Transfer</a:t>
            </a:r>
            <a:endParaRPr lang="en-US" altLang="zh-CN" sz="1600" dirty="0"/>
          </a:p>
          <a:p>
            <a:pPr lvl="1"/>
            <a:r>
              <a:rPr lang="en-US" altLang="zh-CN" sz="1600" dirty="0"/>
              <a:t>Transfers and validation are based on blocks which are grouped by data receiving date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F2F0E2-90CF-4D53-B29E-5BCCF86A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77A167C4-5A9B-499C-B773-021F8020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60" y="1383224"/>
            <a:ext cx="4285017" cy="250005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6A990FB-97B7-49A0-9149-1FFDE8D9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24" y="3989726"/>
            <a:ext cx="6149676" cy="29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448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220499</TotalTime>
  <Words>1152</Words>
  <Application>Microsoft Office PowerPoint</Application>
  <PresentationFormat>全屏显示(4:3)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Modèle par défaut</vt:lpstr>
      <vt:lpstr>JUNO Distributed Computing System</vt:lpstr>
      <vt:lpstr>JUNO</vt:lpstr>
      <vt:lpstr>Data centers and Computing model</vt:lpstr>
      <vt:lpstr>System Architecture</vt:lpstr>
      <vt:lpstr>ProdSys 1/2</vt:lpstr>
      <vt:lpstr>ProdSys 2/2</vt:lpstr>
      <vt:lpstr>JSUB</vt:lpstr>
      <vt:lpstr>Data management</vt:lpstr>
      <vt:lpstr>Raw data transfer system</vt:lpstr>
      <vt:lpstr>Offline Condition DB access </vt:lpstr>
      <vt:lpstr>HTTP TPC</vt:lpstr>
      <vt:lpstr>Token-based AAI </vt:lpstr>
      <vt:lpstr>System in production 1/2</vt:lpstr>
      <vt:lpstr>System in production 2/2</vt:lpstr>
      <vt:lpstr>Summary and Plan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zhangxm</cp:lastModifiedBy>
  <cp:revision>5979</cp:revision>
  <cp:lastPrinted>2016-09-30T09:17:22Z</cp:lastPrinted>
  <dcterms:created xsi:type="dcterms:W3CDTF">1999-05-22T11:36:26Z</dcterms:created>
  <dcterms:modified xsi:type="dcterms:W3CDTF">2023-05-06T00:26:15Z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