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2"/>
  </p:notesMasterIdLst>
  <p:sldIdLst>
    <p:sldId id="256" r:id="rId2"/>
    <p:sldId id="294" r:id="rId3"/>
    <p:sldId id="279" r:id="rId4"/>
    <p:sldId id="281" r:id="rId5"/>
    <p:sldId id="287" r:id="rId6"/>
    <p:sldId id="258" r:id="rId7"/>
    <p:sldId id="260" r:id="rId8"/>
    <p:sldId id="288" r:id="rId9"/>
    <p:sldId id="289" r:id="rId10"/>
    <p:sldId id="264" r:id="rId11"/>
    <p:sldId id="291" r:id="rId12"/>
    <p:sldId id="296" r:id="rId13"/>
    <p:sldId id="293" r:id="rId14"/>
    <p:sldId id="262" r:id="rId15"/>
    <p:sldId id="290" r:id="rId16"/>
    <p:sldId id="297" r:id="rId17"/>
    <p:sldId id="298" r:id="rId18"/>
    <p:sldId id="295" r:id="rId19"/>
    <p:sldId id="277" r:id="rId20"/>
    <p:sldId id="274" r:id="rId21"/>
  </p:sldIdLst>
  <p:sldSz cx="9144000" cy="5143500" type="screen16x9"/>
  <p:notesSz cx="7315200" cy="9601200"/>
  <p:embeddedFontLst>
    <p:embeddedFont>
      <p:font typeface="Calibri" panose="020F0502020204030204" pitchFamily="34" charset="0"/>
      <p:regular r:id="rId23"/>
      <p:bold r:id="rId24"/>
      <p:italic r:id="rId25"/>
      <p:boldItalic r:id="rId26"/>
    </p:embeddedFont>
    <p:embeddedFont>
      <p:font typeface="DM Sans" pitchFamily="2" charset="77"/>
      <p:regular r:id="rId27"/>
      <p:bold r:id="rId28"/>
      <p:italic r:id="rId29"/>
      <p:boldItalic r:id="rId30"/>
    </p:embeddedFont>
    <p:embeddedFont>
      <p:font typeface="Montserrat" pitchFamily="2" charset="77"/>
      <p:regular r:id="rId31"/>
      <p:bold r:id="rId32"/>
      <p:italic r:id="rId33"/>
      <p:boldItalic r:id="rId34"/>
    </p:embeddedFont>
    <p:embeddedFont>
      <p:font typeface="Noto Sans" panose="020B0502040504020204" pitchFamily="3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iAsJ9da7QRlYHxc9yCzYMGLNr+M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e Spiga" initials="" lastIdx="3" clrIdx="0"/>
  <p:cmAuthor id="1" name="Andrea Manzi"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D42981-8B69-4181-A232-2F5A897863FD}">
  <a:tblStyle styleId="{BFD42981-8B69-4181-A232-2F5A897863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74"/>
  </p:normalViewPr>
  <p:slideViewPr>
    <p:cSldViewPr snapToGrid="0">
      <p:cViewPr varScale="1">
        <p:scale>
          <a:sx n="159" d="100"/>
          <a:sy n="159" d="100"/>
        </p:scale>
        <p:origin x="72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69"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9.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19138"/>
            <a:ext cx="6402388"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457200" y="719138"/>
            <a:ext cx="6402388"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3960782aee_0_122:notes"/>
          <p:cNvSpPr>
            <a:spLocks noGrp="1" noRot="1" noChangeAspect="1"/>
          </p:cNvSpPr>
          <p:nvPr>
            <p:ph type="sldImg" idx="2"/>
          </p:nvPr>
        </p:nvSpPr>
        <p:spPr>
          <a:xfrm>
            <a:off x="457200" y="719138"/>
            <a:ext cx="6402388"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3960782aee_0_122: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08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d14662e980_0_1:notes"/>
          <p:cNvSpPr>
            <a:spLocks noGrp="1" noRot="1" noChangeAspect="1"/>
          </p:cNvSpPr>
          <p:nvPr>
            <p:ph type="sldImg" idx="2"/>
          </p:nvPr>
        </p:nvSpPr>
        <p:spPr>
          <a:xfrm>
            <a:off x="457200" y="719138"/>
            <a:ext cx="6402388"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g1d14662e980_0_1:notes"/>
          <p:cNvSpPr txBox="1">
            <a:spLocks noGrp="1"/>
          </p:cNvSpPr>
          <p:nvPr>
            <p:ph type="body" idx="1"/>
          </p:nvPr>
        </p:nvSpPr>
        <p:spPr>
          <a:xfrm>
            <a:off x="731520" y="4560570"/>
            <a:ext cx="5852100" cy="43206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d14662e980_0_766:notes"/>
          <p:cNvSpPr txBox="1">
            <a:spLocks noGrp="1"/>
          </p:cNvSpPr>
          <p:nvPr>
            <p:ph type="body" idx="1"/>
          </p:nvPr>
        </p:nvSpPr>
        <p:spPr>
          <a:xfrm>
            <a:off x="731520" y="4560570"/>
            <a:ext cx="5852100" cy="43206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
        <p:nvSpPr>
          <p:cNvPr id="339" name="Google Shape;339;g1d14662e980_0_76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216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3960782aee_0_117:notes"/>
          <p:cNvSpPr>
            <a:spLocks noGrp="1" noRot="1" noChangeAspect="1"/>
          </p:cNvSpPr>
          <p:nvPr>
            <p:ph type="sldImg" idx="2"/>
          </p:nvPr>
        </p:nvSpPr>
        <p:spPr>
          <a:xfrm>
            <a:off x="457200" y="719138"/>
            <a:ext cx="6402388"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3960782aee_0_117: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0263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d14662e980_0_15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1d14662e980_0_155:notes"/>
          <p:cNvSpPr txBox="1">
            <a:spLocks noGrp="1"/>
          </p:cNvSpPr>
          <p:nvPr>
            <p:ph type="body" idx="1"/>
          </p:nvPr>
        </p:nvSpPr>
        <p:spPr>
          <a:xfrm>
            <a:off x="731520" y="4560570"/>
            <a:ext cx="5852100" cy="43206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784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3960782aee_0_117:notes"/>
          <p:cNvSpPr>
            <a:spLocks noGrp="1" noRot="1" noChangeAspect="1"/>
          </p:cNvSpPr>
          <p:nvPr>
            <p:ph type="sldImg" idx="2"/>
          </p:nvPr>
        </p:nvSpPr>
        <p:spPr>
          <a:xfrm>
            <a:off x="457200" y="719138"/>
            <a:ext cx="6402388"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3960782aee_0_117: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3960782aee_0_1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3960782aee_0_16: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Tree>
    <p:extLst>
      <p:ext uri="{BB962C8B-B14F-4D97-AF65-F5344CB8AC3E}">
        <p14:creationId xmlns:p14="http://schemas.microsoft.com/office/powerpoint/2010/main" val="427792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3960782aee_0_221:notes"/>
          <p:cNvSpPr>
            <a:spLocks noGrp="1" noRot="1" noChangeAspect="1"/>
          </p:cNvSpPr>
          <p:nvPr>
            <p:ph type="sldImg" idx="2"/>
          </p:nvPr>
        </p:nvSpPr>
        <p:spPr>
          <a:xfrm>
            <a:off x="457200" y="719138"/>
            <a:ext cx="6402388"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3960782aee_0_221: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3960782aee_0_122:notes"/>
          <p:cNvSpPr>
            <a:spLocks noGrp="1" noRot="1" noChangeAspect="1"/>
          </p:cNvSpPr>
          <p:nvPr>
            <p:ph type="sldImg" idx="2"/>
          </p:nvPr>
        </p:nvSpPr>
        <p:spPr>
          <a:xfrm>
            <a:off x="457200" y="719138"/>
            <a:ext cx="6402388"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3960782aee_0_122: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Implementation and synergy : Daniele S’s talk with concrete examples of the connections. / CNAF Tier I extention </a:t>
            </a:r>
          </a:p>
        </p:txBody>
      </p:sp>
    </p:spTree>
    <p:extLst>
      <p:ext uri="{BB962C8B-B14F-4D97-AF65-F5344CB8AC3E}">
        <p14:creationId xmlns:p14="http://schemas.microsoft.com/office/powerpoint/2010/main" val="116100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30"/>
          <p:cNvPicPr preferRelativeResize="0"/>
          <p:nvPr/>
        </p:nvPicPr>
        <p:blipFill rotWithShape="1">
          <a:blip r:embed="rId2">
            <a:alphaModFix/>
          </a:blip>
          <a:srcRect/>
          <a:stretch/>
        </p:blipFill>
        <p:spPr>
          <a:xfrm>
            <a:off x="-32675" y="-18375"/>
            <a:ext cx="9209352" cy="5180250"/>
          </a:xfrm>
          <a:prstGeom prst="rect">
            <a:avLst/>
          </a:prstGeom>
          <a:noFill/>
          <a:ln>
            <a:noFill/>
          </a:ln>
        </p:spPr>
      </p:pic>
      <p:sp>
        <p:nvSpPr>
          <p:cNvPr id="13" name="Google Shape;13;p30"/>
          <p:cNvSpPr txBox="1"/>
          <p:nvPr/>
        </p:nvSpPr>
        <p:spPr>
          <a:xfrm>
            <a:off x="4209325" y="3319275"/>
            <a:ext cx="4805100" cy="5388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2300"/>
              <a:buFont typeface="Arial"/>
              <a:buNone/>
            </a:pPr>
            <a:endParaRPr sz="2300" b="1" i="0" u="none" strike="noStrike" cap="none">
              <a:solidFill>
                <a:schemeClr val="lt1"/>
              </a:solidFill>
              <a:latin typeface="Open Sans"/>
              <a:ea typeface="Open Sans"/>
              <a:cs typeface="Open Sans"/>
              <a:sym typeface="Open Sans"/>
            </a:endParaRPr>
          </a:p>
        </p:txBody>
      </p:sp>
      <p:sp>
        <p:nvSpPr>
          <p:cNvPr id="14" name="Google Shape;14;p30"/>
          <p:cNvSpPr txBox="1"/>
          <p:nvPr/>
        </p:nvSpPr>
        <p:spPr>
          <a:xfrm>
            <a:off x="4209325" y="3858063"/>
            <a:ext cx="48051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Open Sans"/>
              <a:ea typeface="Open Sans"/>
              <a:cs typeface="Open Sans"/>
              <a:sym typeface="Open Sans"/>
            </a:endParaRPr>
          </a:p>
        </p:txBody>
      </p:sp>
      <p:sp>
        <p:nvSpPr>
          <p:cNvPr id="15" name="Google Shape;15;p30"/>
          <p:cNvSpPr txBox="1"/>
          <p:nvPr/>
        </p:nvSpPr>
        <p:spPr>
          <a:xfrm>
            <a:off x="4182400" y="4258263"/>
            <a:ext cx="4805100" cy="323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Open Sans"/>
              <a:ea typeface="Open Sans"/>
              <a:cs typeface="Open Sans"/>
              <a:sym typeface="Open Sans"/>
            </a:endParaRPr>
          </a:p>
        </p:txBody>
      </p:sp>
      <p:pic>
        <p:nvPicPr>
          <p:cNvPr id="16" name="Google Shape;16;p30"/>
          <p:cNvPicPr preferRelativeResize="0"/>
          <p:nvPr/>
        </p:nvPicPr>
        <p:blipFill rotWithShape="1">
          <a:blip r:embed="rId3">
            <a:alphaModFix/>
          </a:blip>
          <a:srcRect/>
          <a:stretch/>
        </p:blipFill>
        <p:spPr>
          <a:xfrm rot="-1841301">
            <a:off x="168480" y="4086390"/>
            <a:ext cx="1041441" cy="945967"/>
          </a:xfrm>
          <a:prstGeom prst="rect">
            <a:avLst/>
          </a:prstGeom>
          <a:noFill/>
          <a:ln>
            <a:noFill/>
          </a:ln>
        </p:spPr>
      </p:pic>
      <p:sp>
        <p:nvSpPr>
          <p:cNvPr id="17" name="Google Shape;17;p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
        <p:cNvGrpSpPr/>
        <p:nvPr/>
      </p:nvGrpSpPr>
      <p:grpSpPr>
        <a:xfrm>
          <a:off x="0" y="0"/>
          <a:ext cx="0" cy="0"/>
          <a:chOff x="0" y="0"/>
          <a:chExt cx="0" cy="0"/>
        </a:xfrm>
      </p:grpSpPr>
      <p:sp>
        <p:nvSpPr>
          <p:cNvPr id="70" name="Google Shape;70;p3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2" name="Google Shape;72;p3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3" name="Google Shape;73;p3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4" name="Google Shape;74;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5"/>
        <p:cNvGrpSpPr/>
        <p:nvPr/>
      </p:nvGrpSpPr>
      <p:grpSpPr>
        <a:xfrm>
          <a:off x="0" y="0"/>
          <a:ext cx="0" cy="0"/>
          <a:chOff x="0" y="0"/>
          <a:chExt cx="0" cy="0"/>
        </a:xfrm>
      </p:grpSpPr>
      <p:sp>
        <p:nvSpPr>
          <p:cNvPr id="76" name="Google Shape;76;p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7" name="Google Shape;77;p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78" name="Google Shape;78;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86"/>
        <p:cNvGrpSpPr/>
        <p:nvPr/>
      </p:nvGrpSpPr>
      <p:grpSpPr>
        <a:xfrm>
          <a:off x="0" y="0"/>
          <a:ext cx="0" cy="0"/>
          <a:chOff x="0" y="0"/>
          <a:chExt cx="0" cy="0"/>
        </a:xfrm>
      </p:grpSpPr>
      <p:sp>
        <p:nvSpPr>
          <p:cNvPr id="87" name="Google Shape;87;p42"/>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42"/>
          <p:cNvSpPr txBox="1">
            <a:spLocks noGrp="1"/>
          </p:cNvSpPr>
          <p:nvPr>
            <p:ph type="subTitle" idx="1"/>
          </p:nvPr>
        </p:nvSpPr>
        <p:spPr>
          <a:xfrm>
            <a:off x="2579076" y="628358"/>
            <a:ext cx="4728900" cy="3693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9" name="Google Shape;89;p4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2 columns">
  <p:cSld name="Text 2 columns">
    <p:spTree>
      <p:nvGrpSpPr>
        <p:cNvPr id="1" name="Shape 90"/>
        <p:cNvGrpSpPr/>
        <p:nvPr/>
      </p:nvGrpSpPr>
      <p:grpSpPr>
        <a:xfrm>
          <a:off x="0" y="0"/>
          <a:ext cx="0" cy="0"/>
          <a:chOff x="0" y="0"/>
          <a:chExt cx="0" cy="0"/>
        </a:xfrm>
      </p:grpSpPr>
      <p:sp>
        <p:nvSpPr>
          <p:cNvPr id="91" name="Google Shape;91;p43"/>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p43"/>
          <p:cNvSpPr txBox="1">
            <a:spLocks noGrp="1"/>
          </p:cNvSpPr>
          <p:nvPr>
            <p:ph type="subTitle" idx="1"/>
          </p:nvPr>
        </p:nvSpPr>
        <p:spPr>
          <a:xfrm>
            <a:off x="2579076" y="628358"/>
            <a:ext cx="4728900" cy="3693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3" name="Google Shape;93;p43"/>
          <p:cNvSpPr txBox="1">
            <a:spLocks noGrp="1"/>
          </p:cNvSpPr>
          <p:nvPr>
            <p:ph type="body" idx="2"/>
          </p:nvPr>
        </p:nvSpPr>
        <p:spPr>
          <a:xfrm>
            <a:off x="176646" y="1369219"/>
            <a:ext cx="4317300" cy="3197400"/>
          </a:xfrm>
          <a:prstGeom prst="rect">
            <a:avLst/>
          </a:prstGeom>
          <a:noFill/>
          <a:ln>
            <a:noFill/>
          </a:ln>
        </p:spPr>
        <p:txBody>
          <a:bodyPr spcFirstLastPara="1" wrap="square" lIns="91425" tIns="45700" rIns="91425" bIns="45700" anchor="t" anchorCtr="0">
            <a:noAutofit/>
          </a:bodyPr>
          <a:lstStyle>
            <a:lvl1pPr marL="457200" marR="0" lvl="0" indent="-355600" algn="l">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Noto Sans"/>
              <a:buChar char="▪"/>
              <a:defRPr sz="18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a:lnSpc>
                <a:spcPct val="90000"/>
              </a:lnSpc>
              <a:spcBef>
                <a:spcPts val="375"/>
              </a:spcBef>
              <a:spcAft>
                <a:spcPts val="0"/>
              </a:spcAft>
              <a:buClr>
                <a:schemeClr val="dk1"/>
              </a:buClr>
              <a:buSzPts val="980"/>
              <a:buFont typeface="Noto Sans"/>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4" name="Google Shape;94;p43"/>
          <p:cNvSpPr txBox="1">
            <a:spLocks noGrp="1"/>
          </p:cNvSpPr>
          <p:nvPr>
            <p:ph type="body" idx="3"/>
          </p:nvPr>
        </p:nvSpPr>
        <p:spPr>
          <a:xfrm>
            <a:off x="4649932" y="1369219"/>
            <a:ext cx="4317300" cy="3197400"/>
          </a:xfrm>
          <a:prstGeom prst="rect">
            <a:avLst/>
          </a:prstGeom>
          <a:noFill/>
          <a:ln>
            <a:noFill/>
          </a:ln>
        </p:spPr>
        <p:txBody>
          <a:bodyPr spcFirstLastPara="1" wrap="square" lIns="91425" tIns="45700" rIns="91425" bIns="45700" anchor="t" anchorCtr="0">
            <a:noAutofit/>
          </a:bodyPr>
          <a:lstStyle>
            <a:lvl1pPr marL="457200" marR="0" lvl="0" indent="-355600" algn="l">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Noto Sans"/>
              <a:buChar char="▪"/>
              <a:defRPr sz="18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a:lnSpc>
                <a:spcPct val="90000"/>
              </a:lnSpc>
              <a:spcBef>
                <a:spcPts val="375"/>
              </a:spcBef>
              <a:spcAft>
                <a:spcPts val="0"/>
              </a:spcAft>
              <a:buClr>
                <a:schemeClr val="dk1"/>
              </a:buClr>
              <a:buSzPts val="980"/>
              <a:buFont typeface="Noto Sans"/>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5" name="Google Shape;95;p4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1">
  <p:cSld name="Blank 1">
    <p:spTree>
      <p:nvGrpSpPr>
        <p:cNvPr id="1" name="Shape 96"/>
        <p:cNvGrpSpPr/>
        <p:nvPr/>
      </p:nvGrpSpPr>
      <p:grpSpPr>
        <a:xfrm>
          <a:off x="0" y="0"/>
          <a:ext cx="0" cy="0"/>
          <a:chOff x="0" y="0"/>
          <a:chExt cx="0" cy="0"/>
        </a:xfrm>
      </p:grpSpPr>
      <p:pic>
        <p:nvPicPr>
          <p:cNvPr id="97" name="Google Shape;97;p44"/>
          <p:cNvPicPr preferRelativeResize="0"/>
          <p:nvPr/>
        </p:nvPicPr>
        <p:blipFill rotWithShape="1">
          <a:blip r:embed="rId2">
            <a:alphaModFix/>
          </a:blip>
          <a:srcRect/>
          <a:stretch/>
        </p:blipFill>
        <p:spPr>
          <a:xfrm>
            <a:off x="0" y="5579"/>
            <a:ext cx="9144000" cy="5219700"/>
          </a:xfrm>
          <a:prstGeom prst="rect">
            <a:avLst/>
          </a:prstGeom>
          <a:noFill/>
          <a:ln>
            <a:noFill/>
          </a:ln>
        </p:spPr>
      </p:pic>
      <p:pic>
        <p:nvPicPr>
          <p:cNvPr id="98" name="Google Shape;98;p44" descr="Icon&#10;&#10;Description automatically generated"/>
          <p:cNvPicPr preferRelativeResize="0"/>
          <p:nvPr/>
        </p:nvPicPr>
        <p:blipFill rotWithShape="1">
          <a:blip r:embed="rId3">
            <a:alphaModFix/>
          </a:blip>
          <a:srcRect/>
          <a:stretch/>
        </p:blipFill>
        <p:spPr>
          <a:xfrm>
            <a:off x="111514" y="133815"/>
            <a:ext cx="798452" cy="602167"/>
          </a:xfrm>
          <a:prstGeom prst="rect">
            <a:avLst/>
          </a:prstGeom>
          <a:noFill/>
          <a:ln>
            <a:noFill/>
          </a:ln>
        </p:spPr>
      </p:pic>
      <p:sp>
        <p:nvSpPr>
          <p:cNvPr id="99" name="Google Shape;99;p4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g21cdad40857_1_4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g21cdad40857_1_43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EF8200"/>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rgbClr val="7F7F7F"/>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g21cdad40857_1_434"/>
          <p:cNvSpPr txBox="1">
            <a:spLocks noGrp="1"/>
          </p:cNvSpPr>
          <p:nvPr>
            <p:ph type="dt" idx="10"/>
          </p:nvPr>
        </p:nvSpPr>
        <p:spPr>
          <a:xfrm>
            <a:off x="628650" y="4732734"/>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4" name="Google Shape;104;g21cdad40857_1_434"/>
          <p:cNvSpPr txBox="1">
            <a:spLocks noGrp="1"/>
          </p:cNvSpPr>
          <p:nvPr>
            <p:ph type="ftr" idx="11"/>
          </p:nvPr>
        </p:nvSpPr>
        <p:spPr>
          <a:xfrm>
            <a:off x="3028950" y="473273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5" name="Google Shape;105;g21cdad40857_1_434"/>
          <p:cNvSpPr txBox="1">
            <a:spLocks noGrp="1"/>
          </p:cNvSpPr>
          <p:nvPr>
            <p:ph type="sldNum" idx="12"/>
          </p:nvPr>
        </p:nvSpPr>
        <p:spPr>
          <a:xfrm>
            <a:off x="6457950" y="473273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3"/>
        <p:cNvGrpSpPr/>
        <p:nvPr/>
      </p:nvGrpSpPr>
      <p:grpSpPr>
        <a:xfrm>
          <a:off x="0" y="0"/>
          <a:ext cx="0" cy="0"/>
          <a:chOff x="0" y="0"/>
          <a:chExt cx="0" cy="0"/>
        </a:xfrm>
      </p:grpSpPr>
      <p:pic>
        <p:nvPicPr>
          <p:cNvPr id="24" name="Google Shape;24;p33"/>
          <p:cNvPicPr preferRelativeResize="0"/>
          <p:nvPr/>
        </p:nvPicPr>
        <p:blipFill rotWithShape="1">
          <a:blip r:embed="rId2">
            <a:alphaModFix/>
          </a:blip>
          <a:srcRect/>
          <a:stretch/>
        </p:blipFill>
        <p:spPr>
          <a:xfrm>
            <a:off x="0" y="-115050"/>
            <a:ext cx="9144000" cy="5258550"/>
          </a:xfrm>
          <a:prstGeom prst="rect">
            <a:avLst/>
          </a:prstGeom>
          <a:noFill/>
          <a:ln>
            <a:noFill/>
          </a:ln>
        </p:spPr>
      </p:pic>
      <p:sp>
        <p:nvSpPr>
          <p:cNvPr id="25" name="Google Shape;25;p33"/>
          <p:cNvSpPr txBox="1">
            <a:spLocks noGrp="1"/>
          </p:cNvSpPr>
          <p:nvPr>
            <p:ph type="title"/>
          </p:nvPr>
        </p:nvSpPr>
        <p:spPr>
          <a:xfrm>
            <a:off x="3026875" y="-115050"/>
            <a:ext cx="5652900" cy="3441600"/>
          </a:xfrm>
          <a:prstGeom prst="rect">
            <a:avLst/>
          </a:prstGeom>
          <a:noFill/>
          <a:ln>
            <a:noFill/>
          </a:ln>
        </p:spPr>
        <p:txBody>
          <a:bodyPr spcFirstLastPara="1" wrap="square" lIns="91425" tIns="91425" rIns="91425" bIns="91425" anchor="ctr" anchorCtr="0">
            <a:normAutofit/>
          </a:bodyPr>
          <a:lstStyle>
            <a:lvl1pPr lvl="0" algn="r">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6" name="Google Shape;26;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10201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pic>
        <p:nvPicPr>
          <p:cNvPr id="19" name="Google Shape;19;p31"/>
          <p:cNvPicPr preferRelativeResize="0"/>
          <p:nvPr/>
        </p:nvPicPr>
        <p:blipFill rotWithShape="1">
          <a:blip r:embed="rId2">
            <a:alphaModFix/>
          </a:blip>
          <a:srcRect/>
          <a:stretch/>
        </p:blipFill>
        <p:spPr>
          <a:xfrm>
            <a:off x="0" y="-25"/>
            <a:ext cx="9144000" cy="5143532"/>
          </a:xfrm>
          <a:prstGeom prst="rect">
            <a:avLst/>
          </a:prstGeom>
          <a:noFill/>
          <a:ln>
            <a:noFill/>
          </a:ln>
        </p:spPr>
      </p:pic>
      <p:sp>
        <p:nvSpPr>
          <p:cNvPr id="20" name="Google Shape;20;p31"/>
          <p:cNvSpPr txBox="1">
            <a:spLocks noGrp="1"/>
          </p:cNvSpPr>
          <p:nvPr>
            <p:ph type="title"/>
          </p:nvPr>
        </p:nvSpPr>
        <p:spPr>
          <a:xfrm>
            <a:off x="910525" y="1758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 name="Google Shape;22;p31"/>
          <p:cNvPicPr preferRelativeResize="0"/>
          <p:nvPr/>
        </p:nvPicPr>
        <p:blipFill rotWithShape="1">
          <a:blip r:embed="rId3">
            <a:alphaModFix/>
          </a:blip>
          <a:srcRect/>
          <a:stretch/>
        </p:blipFill>
        <p:spPr>
          <a:xfrm>
            <a:off x="156675" y="130125"/>
            <a:ext cx="664176" cy="6641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8"/>
        <p:cNvGrpSpPr/>
        <p:nvPr/>
      </p:nvGrpSpPr>
      <p:grpSpPr>
        <a:xfrm>
          <a:off x="0" y="0"/>
          <a:ext cx="0" cy="0"/>
          <a:chOff x="0" y="0"/>
          <a:chExt cx="0" cy="0"/>
        </a:xfrm>
      </p:grpSpPr>
      <p:pic>
        <p:nvPicPr>
          <p:cNvPr id="19" name="Google Shape;19;p31"/>
          <p:cNvPicPr preferRelativeResize="0"/>
          <p:nvPr/>
        </p:nvPicPr>
        <p:blipFill rotWithShape="1">
          <a:blip r:embed="rId2">
            <a:alphaModFix/>
          </a:blip>
          <a:srcRect/>
          <a:stretch/>
        </p:blipFill>
        <p:spPr>
          <a:xfrm>
            <a:off x="0" y="-25"/>
            <a:ext cx="9144000" cy="5143532"/>
          </a:xfrm>
          <a:prstGeom prst="rect">
            <a:avLst/>
          </a:prstGeom>
          <a:noFill/>
          <a:ln>
            <a:noFill/>
          </a:ln>
        </p:spPr>
      </p:pic>
      <p:sp>
        <p:nvSpPr>
          <p:cNvPr id="20" name="Google Shape;20;p31"/>
          <p:cNvSpPr txBox="1">
            <a:spLocks noGrp="1"/>
          </p:cNvSpPr>
          <p:nvPr>
            <p:ph type="title"/>
          </p:nvPr>
        </p:nvSpPr>
        <p:spPr>
          <a:xfrm>
            <a:off x="910525" y="1758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 name="Google Shape;22;p31"/>
          <p:cNvPicPr preferRelativeResize="0"/>
          <p:nvPr/>
        </p:nvPicPr>
        <p:blipFill rotWithShape="1">
          <a:blip r:embed="rId3">
            <a:alphaModFix/>
          </a:blip>
          <a:srcRect/>
          <a:stretch/>
        </p:blipFill>
        <p:spPr>
          <a:xfrm>
            <a:off x="156675" y="130125"/>
            <a:ext cx="664176" cy="664176"/>
          </a:xfrm>
          <a:prstGeom prst="rect">
            <a:avLst/>
          </a:prstGeom>
          <a:noFill/>
          <a:ln>
            <a:noFill/>
          </a:ln>
        </p:spPr>
      </p:pic>
      <p:sp>
        <p:nvSpPr>
          <p:cNvPr id="3" name="Google Shape;44;g21cdad40857_1_447">
            <a:extLst>
              <a:ext uri="{FF2B5EF4-FFF2-40B4-BE49-F238E27FC236}">
                <a16:creationId xmlns:a16="http://schemas.microsoft.com/office/drawing/2014/main" id="{94D50898-CAE6-C325-FA38-5A9D535A3AFD}"/>
              </a:ext>
            </a:extLst>
          </p:cNvPr>
          <p:cNvSpPr txBox="1">
            <a:spLocks noGrp="1"/>
          </p:cNvSpPr>
          <p:nvPr>
            <p:ph type="body" idx="1"/>
          </p:nvPr>
        </p:nvSpPr>
        <p:spPr>
          <a:xfrm>
            <a:off x="566738" y="1321593"/>
            <a:ext cx="7887900" cy="3242100"/>
          </a:xfrm>
          <a:prstGeom prst="rect">
            <a:avLst/>
          </a:prstGeom>
          <a:noFill/>
          <a:ln>
            <a:noFill/>
          </a:ln>
        </p:spPr>
        <p:txBody>
          <a:bodyPr spcFirstLastPara="1" wrap="square" lIns="0" tIns="0" rIns="0" bIns="0" anchor="t" anchorCtr="0">
            <a:normAutofit/>
          </a:bodyPr>
          <a:lstStyle>
            <a:lvl1pPr marL="457200" lvl="0" indent="-317500" algn="l">
              <a:lnSpc>
                <a:spcPct val="122222"/>
              </a:lnSpc>
              <a:spcBef>
                <a:spcPts val="800"/>
              </a:spcBef>
              <a:spcAft>
                <a:spcPts val="0"/>
              </a:spcAft>
              <a:buSzPts val="1400"/>
              <a:buChar char="●"/>
              <a:defRPr/>
            </a:lvl1pPr>
            <a:lvl2pPr marL="914400" lvl="1" indent="-317500" algn="l">
              <a:lnSpc>
                <a:spcPct val="122222"/>
              </a:lnSpc>
              <a:spcBef>
                <a:spcPts val="800"/>
              </a:spcBef>
              <a:spcAft>
                <a:spcPts val="0"/>
              </a:spcAft>
              <a:buSzPts val="1400"/>
              <a:buChar char="○"/>
              <a:defRPr/>
            </a:lvl2pPr>
            <a:lvl3pPr marL="1371600" lvl="2" indent="-317500" algn="l">
              <a:lnSpc>
                <a:spcPct val="122222"/>
              </a:lnSpc>
              <a:spcBef>
                <a:spcPts val="800"/>
              </a:spcBef>
              <a:spcAft>
                <a:spcPts val="0"/>
              </a:spcAft>
              <a:buSzPts val="1400"/>
              <a:buChar char="■"/>
              <a:defRPr/>
            </a:lvl3pPr>
            <a:lvl4pPr marL="1828800" lvl="3" indent="-317500" algn="l">
              <a:lnSpc>
                <a:spcPct val="122222"/>
              </a:lnSpc>
              <a:spcBef>
                <a:spcPts val="800"/>
              </a:spcBef>
              <a:spcAft>
                <a:spcPts val="0"/>
              </a:spcAft>
              <a:buSzPts val="1400"/>
              <a:buChar char="●"/>
              <a:defRPr/>
            </a:lvl4pPr>
            <a:lvl5pPr marL="2286000" lvl="4" indent="-317500" algn="l">
              <a:lnSpc>
                <a:spcPct val="122222"/>
              </a:lnSpc>
              <a:spcBef>
                <a:spcPts val="800"/>
              </a:spcBef>
              <a:spcAft>
                <a:spcPts val="0"/>
              </a:spcAft>
              <a:buSzPts val="1400"/>
              <a:buChar char="○"/>
              <a:defRPr/>
            </a:lvl5pPr>
            <a:lvl6pPr marL="2743200" lvl="5" indent="-317500" algn="l">
              <a:lnSpc>
                <a:spcPct val="122222"/>
              </a:lnSpc>
              <a:spcBef>
                <a:spcPts val="800"/>
              </a:spcBef>
              <a:spcAft>
                <a:spcPts val="0"/>
              </a:spcAft>
              <a:buSzPts val="1400"/>
              <a:buChar char="■"/>
              <a:defRPr/>
            </a:lvl6pPr>
            <a:lvl7pPr marL="3200400" lvl="6" indent="-317500" algn="l">
              <a:lnSpc>
                <a:spcPct val="122222"/>
              </a:lnSpc>
              <a:spcBef>
                <a:spcPts val="800"/>
              </a:spcBef>
              <a:spcAft>
                <a:spcPts val="0"/>
              </a:spcAft>
              <a:buSzPts val="1400"/>
              <a:buChar char="●"/>
              <a:defRPr/>
            </a:lvl7pPr>
            <a:lvl8pPr marL="3657600" lvl="7" indent="-317500" algn="l">
              <a:lnSpc>
                <a:spcPct val="122222"/>
              </a:lnSpc>
              <a:spcBef>
                <a:spcPts val="800"/>
              </a:spcBef>
              <a:spcAft>
                <a:spcPts val="0"/>
              </a:spcAft>
              <a:buSzPts val="1400"/>
              <a:buChar char="○"/>
              <a:defRPr/>
            </a:lvl8pPr>
            <a:lvl9pPr marL="4114800" lvl="8" indent="-317500" algn="l">
              <a:lnSpc>
                <a:spcPct val="122222"/>
              </a:lnSpc>
              <a:spcBef>
                <a:spcPts val="800"/>
              </a:spcBef>
              <a:spcAft>
                <a:spcPts val="0"/>
              </a:spcAft>
              <a:buSzPts val="1400"/>
              <a:buChar char="■"/>
              <a:defRPr/>
            </a:lvl9pPr>
          </a:lstStyle>
          <a:p>
            <a:endParaRPr dirty="0"/>
          </a:p>
        </p:txBody>
      </p:sp>
    </p:spTree>
    <p:extLst>
      <p:ext uri="{BB962C8B-B14F-4D97-AF65-F5344CB8AC3E}">
        <p14:creationId xmlns:p14="http://schemas.microsoft.com/office/powerpoint/2010/main" val="395266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narrow margins">
  <p:cSld name="Title and Content narrow margins">
    <p:spTree>
      <p:nvGrpSpPr>
        <p:cNvPr id="1" name="Shape 32"/>
        <p:cNvGrpSpPr/>
        <p:nvPr/>
      </p:nvGrpSpPr>
      <p:grpSpPr>
        <a:xfrm>
          <a:off x="0" y="0"/>
          <a:ext cx="0" cy="0"/>
          <a:chOff x="0" y="0"/>
          <a:chExt cx="0" cy="0"/>
        </a:xfrm>
      </p:grpSpPr>
      <p:sp>
        <p:nvSpPr>
          <p:cNvPr id="33" name="Google Shape;33;g21cdad40857_1_440"/>
          <p:cNvSpPr txBox="1">
            <a:spLocks noGrp="1"/>
          </p:cNvSpPr>
          <p:nvPr>
            <p:ph type="title"/>
          </p:nvPr>
        </p:nvSpPr>
        <p:spPr>
          <a:xfrm>
            <a:off x="810211" y="270000"/>
            <a:ext cx="7524300" cy="276900"/>
          </a:xfrm>
          <a:prstGeom prst="rect">
            <a:avLst/>
          </a:prstGeom>
          <a:noFill/>
          <a:ln>
            <a:noFill/>
          </a:ln>
        </p:spPr>
        <p:txBody>
          <a:bodyPr spcFirstLastPara="1" wrap="square" lIns="0" tIns="0" rIns="0" bIns="0" anchor="t" anchorCtr="0">
            <a:normAutofit/>
          </a:bodyPr>
          <a:lstStyle>
            <a:lvl1pPr lvl="0" algn="l">
              <a:lnSpc>
                <a:spcPct val="116666"/>
              </a:lnSpc>
              <a:spcBef>
                <a:spcPts val="0"/>
              </a:spcBef>
              <a:spcAft>
                <a:spcPts val="0"/>
              </a:spcAft>
              <a:buClr>
                <a:srgbClr val="064E83"/>
              </a:buClr>
              <a:buSzPts val="1800"/>
              <a:buFont typeface="Arial"/>
              <a:buNone/>
              <a:defRPr>
                <a:solidFill>
                  <a:srgbClr val="064E83"/>
                </a:solidFill>
              </a:defRPr>
            </a:lvl1pPr>
            <a:lvl2pPr lvl="1" algn="l">
              <a:lnSpc>
                <a:spcPct val="155555"/>
              </a:lnSpc>
              <a:spcBef>
                <a:spcPts val="0"/>
              </a:spcBef>
              <a:spcAft>
                <a:spcPts val="0"/>
              </a:spcAft>
              <a:buClr>
                <a:srgbClr val="064E83"/>
              </a:buClr>
              <a:buSzPts val="1400"/>
              <a:buNone/>
              <a:defRPr/>
            </a:lvl2pPr>
            <a:lvl3pPr lvl="2" algn="l">
              <a:lnSpc>
                <a:spcPct val="155555"/>
              </a:lnSpc>
              <a:spcBef>
                <a:spcPts val="0"/>
              </a:spcBef>
              <a:spcAft>
                <a:spcPts val="0"/>
              </a:spcAft>
              <a:buClr>
                <a:srgbClr val="064E83"/>
              </a:buClr>
              <a:buSzPts val="1400"/>
              <a:buNone/>
              <a:defRPr/>
            </a:lvl3pPr>
            <a:lvl4pPr lvl="3" algn="l">
              <a:lnSpc>
                <a:spcPct val="155555"/>
              </a:lnSpc>
              <a:spcBef>
                <a:spcPts val="0"/>
              </a:spcBef>
              <a:spcAft>
                <a:spcPts val="0"/>
              </a:spcAft>
              <a:buClr>
                <a:srgbClr val="064E83"/>
              </a:buClr>
              <a:buSzPts val="1400"/>
              <a:buNone/>
              <a:defRPr/>
            </a:lvl4pPr>
            <a:lvl5pPr lvl="4" algn="l">
              <a:lnSpc>
                <a:spcPct val="155555"/>
              </a:lnSpc>
              <a:spcBef>
                <a:spcPts val="0"/>
              </a:spcBef>
              <a:spcAft>
                <a:spcPts val="0"/>
              </a:spcAft>
              <a:buClr>
                <a:srgbClr val="064E83"/>
              </a:buClr>
              <a:buSzPts val="1400"/>
              <a:buNone/>
              <a:defRPr/>
            </a:lvl5pPr>
            <a:lvl6pPr lvl="5" algn="l">
              <a:lnSpc>
                <a:spcPct val="155555"/>
              </a:lnSpc>
              <a:spcBef>
                <a:spcPts val="0"/>
              </a:spcBef>
              <a:spcAft>
                <a:spcPts val="0"/>
              </a:spcAft>
              <a:buClr>
                <a:srgbClr val="064E83"/>
              </a:buClr>
              <a:buSzPts val="1400"/>
              <a:buNone/>
              <a:defRPr/>
            </a:lvl6pPr>
            <a:lvl7pPr lvl="6" algn="l">
              <a:lnSpc>
                <a:spcPct val="155555"/>
              </a:lnSpc>
              <a:spcBef>
                <a:spcPts val="0"/>
              </a:spcBef>
              <a:spcAft>
                <a:spcPts val="0"/>
              </a:spcAft>
              <a:buClr>
                <a:srgbClr val="064E83"/>
              </a:buClr>
              <a:buSzPts val="1400"/>
              <a:buNone/>
              <a:defRPr/>
            </a:lvl7pPr>
            <a:lvl8pPr lvl="7" algn="l">
              <a:lnSpc>
                <a:spcPct val="155555"/>
              </a:lnSpc>
              <a:spcBef>
                <a:spcPts val="0"/>
              </a:spcBef>
              <a:spcAft>
                <a:spcPts val="0"/>
              </a:spcAft>
              <a:buClr>
                <a:srgbClr val="064E83"/>
              </a:buClr>
              <a:buSzPts val="1400"/>
              <a:buNone/>
              <a:defRPr/>
            </a:lvl8pPr>
            <a:lvl9pPr lvl="8" algn="l">
              <a:lnSpc>
                <a:spcPct val="155555"/>
              </a:lnSpc>
              <a:spcBef>
                <a:spcPts val="0"/>
              </a:spcBef>
              <a:spcAft>
                <a:spcPts val="0"/>
              </a:spcAft>
              <a:buClr>
                <a:srgbClr val="064E83"/>
              </a:buClr>
              <a:buSzPts val="1400"/>
              <a:buNone/>
              <a:defRPr/>
            </a:lvl9pPr>
          </a:lstStyle>
          <a:p>
            <a:endParaRPr/>
          </a:p>
        </p:txBody>
      </p:sp>
      <p:sp>
        <p:nvSpPr>
          <p:cNvPr id="34" name="Google Shape;34;g21cdad40857_1_440"/>
          <p:cNvSpPr txBox="1">
            <a:spLocks noGrp="1"/>
          </p:cNvSpPr>
          <p:nvPr>
            <p:ph type="body" idx="1"/>
          </p:nvPr>
        </p:nvSpPr>
        <p:spPr>
          <a:xfrm>
            <a:off x="810211" y="702000"/>
            <a:ext cx="7524300" cy="3739500"/>
          </a:xfrm>
          <a:prstGeom prst="rect">
            <a:avLst/>
          </a:prstGeom>
          <a:noFill/>
          <a:ln>
            <a:noFill/>
          </a:ln>
        </p:spPr>
        <p:txBody>
          <a:bodyPr spcFirstLastPara="1" wrap="square" lIns="0" tIns="0" rIns="0" bIns="0" anchor="t" anchorCtr="0">
            <a:normAutofit/>
          </a:bodyPr>
          <a:lstStyle>
            <a:lvl1pPr marL="457200" lvl="0" indent="-311150" algn="l">
              <a:lnSpc>
                <a:spcPct val="122179"/>
              </a:lnSpc>
              <a:spcBef>
                <a:spcPts val="800"/>
              </a:spcBef>
              <a:spcAft>
                <a:spcPts val="0"/>
              </a:spcAft>
              <a:buClr>
                <a:srgbClr val="064E83"/>
              </a:buClr>
              <a:buSzPts val="1300"/>
              <a:buChar char="●"/>
              <a:defRPr sz="1300">
                <a:solidFill>
                  <a:schemeClr val="dk1"/>
                </a:solidFill>
              </a:defRPr>
            </a:lvl1pPr>
            <a:lvl2pPr marL="914400" lvl="1" indent="-304800" algn="l">
              <a:lnSpc>
                <a:spcPct val="124953"/>
              </a:lnSpc>
              <a:spcBef>
                <a:spcPts val="700"/>
              </a:spcBef>
              <a:spcAft>
                <a:spcPts val="0"/>
              </a:spcAft>
              <a:buClr>
                <a:srgbClr val="064E83"/>
              </a:buClr>
              <a:buSzPts val="1200"/>
              <a:buChar char="○"/>
              <a:defRPr sz="1200">
                <a:solidFill>
                  <a:schemeClr val="dk1"/>
                </a:solidFill>
              </a:defRPr>
            </a:lvl2pPr>
            <a:lvl3pPr marL="1371600" lvl="2" indent="-292100" algn="l">
              <a:lnSpc>
                <a:spcPct val="128591"/>
              </a:lnSpc>
              <a:spcBef>
                <a:spcPts val="700"/>
              </a:spcBef>
              <a:spcAft>
                <a:spcPts val="0"/>
              </a:spcAft>
              <a:buClr>
                <a:srgbClr val="064E83"/>
              </a:buClr>
              <a:buSzPts val="1000"/>
              <a:buChar char="■"/>
              <a:defRPr sz="1000">
                <a:solidFill>
                  <a:schemeClr val="dk1"/>
                </a:solidFill>
              </a:defRPr>
            </a:lvl3pPr>
            <a:lvl4pPr marL="1828800" lvl="3" indent="-285750" algn="l">
              <a:lnSpc>
                <a:spcPct val="133361"/>
              </a:lnSpc>
              <a:spcBef>
                <a:spcPts val="600"/>
              </a:spcBef>
              <a:spcAft>
                <a:spcPts val="0"/>
              </a:spcAft>
              <a:buClr>
                <a:srgbClr val="064E83"/>
              </a:buClr>
              <a:buSzPts val="900"/>
              <a:buChar char="●"/>
              <a:defRPr sz="900">
                <a:solidFill>
                  <a:schemeClr val="dk1"/>
                </a:solidFill>
              </a:defRPr>
            </a:lvl4pPr>
            <a:lvl5pPr marL="2286000" lvl="4" indent="-273050" algn="l">
              <a:lnSpc>
                <a:spcPct val="140040"/>
              </a:lnSpc>
              <a:spcBef>
                <a:spcPts val="500"/>
              </a:spcBef>
              <a:spcAft>
                <a:spcPts val="0"/>
              </a:spcAft>
              <a:buClr>
                <a:srgbClr val="064E83"/>
              </a:buClr>
              <a:buSzPts val="700"/>
              <a:buChar char="○"/>
              <a:defRPr sz="700">
                <a:solidFill>
                  <a:schemeClr val="dk1"/>
                </a:solidFill>
              </a:defRPr>
            </a:lvl5pPr>
            <a:lvl6pPr marL="2743200" lvl="5" indent="-317500" algn="l">
              <a:lnSpc>
                <a:spcPct val="122222"/>
              </a:lnSpc>
              <a:spcBef>
                <a:spcPts val="800"/>
              </a:spcBef>
              <a:spcAft>
                <a:spcPts val="0"/>
              </a:spcAft>
              <a:buSzPts val="1400"/>
              <a:buChar char="■"/>
              <a:defRPr/>
            </a:lvl6pPr>
            <a:lvl7pPr marL="3200400" lvl="6" indent="-317500" algn="l">
              <a:lnSpc>
                <a:spcPct val="122222"/>
              </a:lnSpc>
              <a:spcBef>
                <a:spcPts val="800"/>
              </a:spcBef>
              <a:spcAft>
                <a:spcPts val="0"/>
              </a:spcAft>
              <a:buSzPts val="1400"/>
              <a:buChar char="●"/>
              <a:defRPr/>
            </a:lvl7pPr>
            <a:lvl8pPr marL="3657600" lvl="7" indent="-317500" algn="l">
              <a:lnSpc>
                <a:spcPct val="122222"/>
              </a:lnSpc>
              <a:spcBef>
                <a:spcPts val="800"/>
              </a:spcBef>
              <a:spcAft>
                <a:spcPts val="0"/>
              </a:spcAft>
              <a:buSzPts val="1400"/>
              <a:buChar char="○"/>
              <a:defRPr/>
            </a:lvl8pPr>
            <a:lvl9pPr marL="4114800" lvl="8" indent="-317500" algn="l">
              <a:lnSpc>
                <a:spcPct val="122222"/>
              </a:lnSpc>
              <a:spcBef>
                <a:spcPts val="800"/>
              </a:spcBef>
              <a:spcAft>
                <a:spcPts val="0"/>
              </a:spcAft>
              <a:buSzPts val="1400"/>
              <a:buChar char="■"/>
              <a:defRPr/>
            </a:lvl9pPr>
          </a:lstStyle>
          <a:p>
            <a:endParaRPr/>
          </a:p>
        </p:txBody>
      </p:sp>
      <p:sp>
        <p:nvSpPr>
          <p:cNvPr id="35" name="Google Shape;35;g21cdad40857_1_440"/>
          <p:cNvSpPr txBox="1">
            <a:spLocks noGrp="1"/>
          </p:cNvSpPr>
          <p:nvPr>
            <p:ph type="sldNum" idx="12"/>
          </p:nvPr>
        </p:nvSpPr>
        <p:spPr>
          <a:xfrm>
            <a:off x="8249922" y="4789414"/>
            <a:ext cx="168300" cy="107700"/>
          </a:xfrm>
          <a:prstGeom prst="rect">
            <a:avLst/>
          </a:prstGeom>
          <a:noFill/>
          <a:ln>
            <a:noFill/>
          </a:ln>
        </p:spPr>
        <p:txBody>
          <a:bodyPr spcFirstLastPara="1" wrap="square" lIns="0" tIns="0" rIns="0" bIns="0" anchor="b" anchorCtr="0">
            <a:spAutoFit/>
          </a:bodyPr>
          <a:lstStyle>
            <a:lvl1pPr marL="0" marR="0" lvl="0" indent="0" algn="ctr">
              <a:lnSpc>
                <a:spcPct val="100000"/>
              </a:lnSpc>
              <a:spcBef>
                <a:spcPts val="0"/>
              </a:spcBef>
              <a:spcAft>
                <a:spcPts val="0"/>
              </a:spcAft>
              <a:buClr>
                <a:srgbClr val="000000"/>
              </a:buClr>
              <a:buSzPts val="1000"/>
              <a:buFont typeface="Arial"/>
              <a:buNone/>
              <a:defRPr sz="700" b="1" i="0" u="none" strike="noStrike" cap="none">
                <a:solidFill>
                  <a:srgbClr val="064E83"/>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700" b="1" i="0" u="none" strike="noStrike" cap="none">
                <a:solidFill>
                  <a:srgbClr val="064E83"/>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700" b="1" i="0" u="none" strike="noStrike" cap="none">
                <a:solidFill>
                  <a:srgbClr val="064E83"/>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700" b="1" i="0" u="none" strike="noStrike" cap="none">
                <a:solidFill>
                  <a:srgbClr val="064E83"/>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700" b="1" i="0" u="none" strike="noStrike" cap="none">
                <a:solidFill>
                  <a:srgbClr val="064E83"/>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700" b="1" i="0" u="none" strike="noStrike" cap="none">
                <a:solidFill>
                  <a:srgbClr val="064E83"/>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700" b="1" i="0" u="none" strike="noStrike" cap="none">
                <a:solidFill>
                  <a:srgbClr val="064E83"/>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700" b="1" i="0" u="none" strike="noStrike" cap="none">
                <a:solidFill>
                  <a:srgbClr val="064E83"/>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700" b="1" i="0" u="none" strike="noStrike" cap="none">
                <a:solidFill>
                  <a:srgbClr val="064E8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36" name="Google Shape;36;g21cdad40857_1_440"/>
          <p:cNvSpPr txBox="1"/>
          <p:nvPr/>
        </p:nvSpPr>
        <p:spPr>
          <a:xfrm>
            <a:off x="6424988" y="4731193"/>
            <a:ext cx="1099200" cy="1731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700"/>
              <a:buFont typeface="Calibri"/>
              <a:buNone/>
            </a:pPr>
            <a:r>
              <a:rPr lang="en-GB" sz="700" b="0" i="0" u="none" strike="noStrike" cap="none">
                <a:solidFill>
                  <a:schemeClr val="lt1"/>
                </a:solidFill>
                <a:latin typeface="Calibri"/>
                <a:ea typeface="Calibri"/>
                <a:cs typeface="Calibri"/>
                <a:sym typeface="Calibri"/>
              </a:rPr>
              <a:t>October 29, 2014</a:t>
            </a:r>
            <a:endParaRPr sz="1100" b="0" i="0" u="none" strike="noStrike" cap="none">
              <a:solidFill>
                <a:srgbClr val="000000"/>
              </a:solidFill>
              <a:latin typeface="Arial"/>
              <a:ea typeface="Arial"/>
              <a:cs typeface="Arial"/>
              <a:sym typeface="Arial"/>
            </a:endParaRPr>
          </a:p>
        </p:txBody>
      </p:sp>
      <p:sp>
        <p:nvSpPr>
          <p:cNvPr id="37" name="Google Shape;37;g21cdad40857_1_440"/>
          <p:cNvSpPr txBox="1">
            <a:spLocks noGrp="1"/>
          </p:cNvSpPr>
          <p:nvPr>
            <p:ph type="ftr" idx="11"/>
          </p:nvPr>
        </p:nvSpPr>
        <p:spPr>
          <a:xfrm>
            <a:off x="1817253" y="4731193"/>
            <a:ext cx="3041100" cy="1731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700" b="1" i="0" u="none" strike="noStrike" cap="none">
                <a:solidFill>
                  <a:srgbClr val="064E8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pic>
        <p:nvPicPr>
          <p:cNvPr id="38" name="Google Shape;38;g21cdad40857_1_440" descr="ECMWF_Master_Logo_RGB_nostrap.png"/>
          <p:cNvPicPr preferRelativeResize="0"/>
          <p:nvPr/>
        </p:nvPicPr>
        <p:blipFill rotWithShape="1">
          <a:blip r:embed="rId2">
            <a:alphaModFix/>
          </a:blip>
          <a:srcRect/>
          <a:stretch/>
        </p:blipFill>
        <p:spPr>
          <a:xfrm>
            <a:off x="810212" y="4731191"/>
            <a:ext cx="1007041" cy="17299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houdsopgave met Partner logos">
  <p:cSld name="Inhoudsopgave met Partner logos">
    <p:spTree>
      <p:nvGrpSpPr>
        <p:cNvPr id="1" name="Shape 39"/>
        <p:cNvGrpSpPr/>
        <p:nvPr/>
      </p:nvGrpSpPr>
      <p:grpSpPr>
        <a:xfrm>
          <a:off x="0" y="0"/>
          <a:ext cx="0" cy="0"/>
          <a:chOff x="0" y="0"/>
          <a:chExt cx="0" cy="0"/>
        </a:xfrm>
      </p:grpSpPr>
      <p:sp>
        <p:nvSpPr>
          <p:cNvPr id="40" name="Google Shape;40;g21cdad40857_1_447"/>
          <p:cNvSpPr txBox="1">
            <a:spLocks noGrp="1"/>
          </p:cNvSpPr>
          <p:nvPr>
            <p:ph type="title"/>
          </p:nvPr>
        </p:nvSpPr>
        <p:spPr>
          <a:xfrm>
            <a:off x="810844" y="269999"/>
            <a:ext cx="7530000" cy="276900"/>
          </a:xfrm>
          <a:prstGeom prst="rect">
            <a:avLst/>
          </a:prstGeom>
          <a:noFill/>
          <a:ln>
            <a:noFill/>
          </a:ln>
        </p:spPr>
        <p:txBody>
          <a:bodyPr spcFirstLastPara="1" wrap="square" lIns="0" tIns="0" rIns="0" bIns="0" anchor="t" anchorCtr="0">
            <a:normAutofit/>
          </a:bodyPr>
          <a:lstStyle>
            <a:lvl1pPr lvl="0" algn="l">
              <a:lnSpc>
                <a:spcPct val="155555"/>
              </a:lnSpc>
              <a:spcBef>
                <a:spcPts val="0"/>
              </a:spcBef>
              <a:spcAft>
                <a:spcPts val="0"/>
              </a:spcAft>
              <a:buClr>
                <a:srgbClr val="064E83"/>
              </a:buClr>
              <a:buSzPts val="1400"/>
              <a:buNone/>
              <a:defRPr/>
            </a:lvl1pPr>
            <a:lvl2pPr lvl="1" algn="l">
              <a:lnSpc>
                <a:spcPct val="155555"/>
              </a:lnSpc>
              <a:spcBef>
                <a:spcPts val="0"/>
              </a:spcBef>
              <a:spcAft>
                <a:spcPts val="0"/>
              </a:spcAft>
              <a:buClr>
                <a:srgbClr val="064E83"/>
              </a:buClr>
              <a:buSzPts val="1400"/>
              <a:buNone/>
              <a:defRPr/>
            </a:lvl2pPr>
            <a:lvl3pPr lvl="2" algn="l">
              <a:lnSpc>
                <a:spcPct val="155555"/>
              </a:lnSpc>
              <a:spcBef>
                <a:spcPts val="0"/>
              </a:spcBef>
              <a:spcAft>
                <a:spcPts val="0"/>
              </a:spcAft>
              <a:buClr>
                <a:srgbClr val="064E83"/>
              </a:buClr>
              <a:buSzPts val="1400"/>
              <a:buNone/>
              <a:defRPr/>
            </a:lvl3pPr>
            <a:lvl4pPr lvl="3" algn="l">
              <a:lnSpc>
                <a:spcPct val="155555"/>
              </a:lnSpc>
              <a:spcBef>
                <a:spcPts val="0"/>
              </a:spcBef>
              <a:spcAft>
                <a:spcPts val="0"/>
              </a:spcAft>
              <a:buClr>
                <a:srgbClr val="064E83"/>
              </a:buClr>
              <a:buSzPts val="1400"/>
              <a:buNone/>
              <a:defRPr/>
            </a:lvl4pPr>
            <a:lvl5pPr lvl="4" algn="l">
              <a:lnSpc>
                <a:spcPct val="155555"/>
              </a:lnSpc>
              <a:spcBef>
                <a:spcPts val="0"/>
              </a:spcBef>
              <a:spcAft>
                <a:spcPts val="0"/>
              </a:spcAft>
              <a:buClr>
                <a:srgbClr val="064E83"/>
              </a:buClr>
              <a:buSzPts val="1400"/>
              <a:buNone/>
              <a:defRPr/>
            </a:lvl5pPr>
            <a:lvl6pPr lvl="5" algn="l">
              <a:lnSpc>
                <a:spcPct val="155555"/>
              </a:lnSpc>
              <a:spcBef>
                <a:spcPts val="0"/>
              </a:spcBef>
              <a:spcAft>
                <a:spcPts val="0"/>
              </a:spcAft>
              <a:buClr>
                <a:srgbClr val="064E83"/>
              </a:buClr>
              <a:buSzPts val="1400"/>
              <a:buNone/>
              <a:defRPr/>
            </a:lvl6pPr>
            <a:lvl7pPr lvl="6" algn="l">
              <a:lnSpc>
                <a:spcPct val="155555"/>
              </a:lnSpc>
              <a:spcBef>
                <a:spcPts val="0"/>
              </a:spcBef>
              <a:spcAft>
                <a:spcPts val="0"/>
              </a:spcAft>
              <a:buClr>
                <a:srgbClr val="064E83"/>
              </a:buClr>
              <a:buSzPts val="1400"/>
              <a:buNone/>
              <a:defRPr/>
            </a:lvl7pPr>
            <a:lvl8pPr lvl="7" algn="l">
              <a:lnSpc>
                <a:spcPct val="155555"/>
              </a:lnSpc>
              <a:spcBef>
                <a:spcPts val="0"/>
              </a:spcBef>
              <a:spcAft>
                <a:spcPts val="0"/>
              </a:spcAft>
              <a:buClr>
                <a:srgbClr val="064E83"/>
              </a:buClr>
              <a:buSzPts val="1400"/>
              <a:buNone/>
              <a:defRPr/>
            </a:lvl8pPr>
            <a:lvl9pPr lvl="8" algn="l">
              <a:lnSpc>
                <a:spcPct val="155555"/>
              </a:lnSpc>
              <a:spcBef>
                <a:spcPts val="0"/>
              </a:spcBef>
              <a:spcAft>
                <a:spcPts val="0"/>
              </a:spcAft>
              <a:buClr>
                <a:srgbClr val="064E83"/>
              </a:buClr>
              <a:buSzPts val="1400"/>
              <a:buNone/>
              <a:defRPr/>
            </a:lvl9pPr>
          </a:lstStyle>
          <a:p>
            <a:endParaRPr/>
          </a:p>
        </p:txBody>
      </p:sp>
      <p:sp>
        <p:nvSpPr>
          <p:cNvPr id="41" name="Google Shape;41;g21cdad40857_1_447"/>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2" name="Google Shape;42;g21cdad40857_1_447"/>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3" name="Google Shape;43;g21cdad40857_1_447"/>
          <p:cNvSpPr txBox="1">
            <a:spLocks noGrp="1"/>
          </p:cNvSpPr>
          <p:nvPr>
            <p:ph type="sldNum" idx="12"/>
          </p:nvPr>
        </p:nvSpPr>
        <p:spPr>
          <a:xfrm>
            <a:off x="8256440" y="4789318"/>
            <a:ext cx="168300" cy="153900"/>
          </a:xfrm>
          <a:prstGeom prst="rect">
            <a:avLst/>
          </a:prstGeom>
          <a:noFill/>
          <a:ln>
            <a:noFill/>
          </a:ln>
        </p:spPr>
        <p:txBody>
          <a:bodyPr spcFirstLastPara="1" wrap="square" lIns="0" tIns="0" rIns="0" bIns="0" anchor="b" anchorCtr="0">
            <a:sp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44" name="Google Shape;44;g21cdad40857_1_447"/>
          <p:cNvSpPr txBox="1">
            <a:spLocks noGrp="1"/>
          </p:cNvSpPr>
          <p:nvPr>
            <p:ph type="body" idx="1"/>
          </p:nvPr>
        </p:nvSpPr>
        <p:spPr>
          <a:xfrm>
            <a:off x="566738" y="1321593"/>
            <a:ext cx="7887900" cy="3242100"/>
          </a:xfrm>
          <a:prstGeom prst="rect">
            <a:avLst/>
          </a:prstGeom>
          <a:noFill/>
          <a:ln>
            <a:noFill/>
          </a:ln>
        </p:spPr>
        <p:txBody>
          <a:bodyPr spcFirstLastPara="1" wrap="square" lIns="0" tIns="0" rIns="0" bIns="0" anchor="t" anchorCtr="0">
            <a:normAutofit/>
          </a:bodyPr>
          <a:lstStyle>
            <a:lvl1pPr marL="457200" lvl="0" indent="-317500" algn="l">
              <a:lnSpc>
                <a:spcPct val="122222"/>
              </a:lnSpc>
              <a:spcBef>
                <a:spcPts val="800"/>
              </a:spcBef>
              <a:spcAft>
                <a:spcPts val="0"/>
              </a:spcAft>
              <a:buSzPts val="1400"/>
              <a:buChar char="●"/>
              <a:defRPr/>
            </a:lvl1pPr>
            <a:lvl2pPr marL="914400" lvl="1" indent="-317500" algn="l">
              <a:lnSpc>
                <a:spcPct val="122222"/>
              </a:lnSpc>
              <a:spcBef>
                <a:spcPts val="800"/>
              </a:spcBef>
              <a:spcAft>
                <a:spcPts val="0"/>
              </a:spcAft>
              <a:buSzPts val="1400"/>
              <a:buChar char="○"/>
              <a:defRPr/>
            </a:lvl2pPr>
            <a:lvl3pPr marL="1371600" lvl="2" indent="-317500" algn="l">
              <a:lnSpc>
                <a:spcPct val="122222"/>
              </a:lnSpc>
              <a:spcBef>
                <a:spcPts val="800"/>
              </a:spcBef>
              <a:spcAft>
                <a:spcPts val="0"/>
              </a:spcAft>
              <a:buSzPts val="1400"/>
              <a:buChar char="■"/>
              <a:defRPr/>
            </a:lvl3pPr>
            <a:lvl4pPr marL="1828800" lvl="3" indent="-317500" algn="l">
              <a:lnSpc>
                <a:spcPct val="122222"/>
              </a:lnSpc>
              <a:spcBef>
                <a:spcPts val="800"/>
              </a:spcBef>
              <a:spcAft>
                <a:spcPts val="0"/>
              </a:spcAft>
              <a:buSzPts val="1400"/>
              <a:buChar char="●"/>
              <a:defRPr/>
            </a:lvl4pPr>
            <a:lvl5pPr marL="2286000" lvl="4" indent="-317500" algn="l">
              <a:lnSpc>
                <a:spcPct val="122222"/>
              </a:lnSpc>
              <a:spcBef>
                <a:spcPts val="800"/>
              </a:spcBef>
              <a:spcAft>
                <a:spcPts val="0"/>
              </a:spcAft>
              <a:buSzPts val="1400"/>
              <a:buChar char="○"/>
              <a:defRPr/>
            </a:lvl5pPr>
            <a:lvl6pPr marL="2743200" lvl="5" indent="-317500" algn="l">
              <a:lnSpc>
                <a:spcPct val="122222"/>
              </a:lnSpc>
              <a:spcBef>
                <a:spcPts val="800"/>
              </a:spcBef>
              <a:spcAft>
                <a:spcPts val="0"/>
              </a:spcAft>
              <a:buSzPts val="1400"/>
              <a:buChar char="■"/>
              <a:defRPr/>
            </a:lvl6pPr>
            <a:lvl7pPr marL="3200400" lvl="6" indent="-317500" algn="l">
              <a:lnSpc>
                <a:spcPct val="122222"/>
              </a:lnSpc>
              <a:spcBef>
                <a:spcPts val="800"/>
              </a:spcBef>
              <a:spcAft>
                <a:spcPts val="0"/>
              </a:spcAft>
              <a:buSzPts val="1400"/>
              <a:buChar char="●"/>
              <a:defRPr/>
            </a:lvl7pPr>
            <a:lvl8pPr marL="3657600" lvl="7" indent="-317500" algn="l">
              <a:lnSpc>
                <a:spcPct val="122222"/>
              </a:lnSpc>
              <a:spcBef>
                <a:spcPts val="800"/>
              </a:spcBef>
              <a:spcAft>
                <a:spcPts val="0"/>
              </a:spcAft>
              <a:buSzPts val="1400"/>
              <a:buChar char="○"/>
              <a:defRPr/>
            </a:lvl8pPr>
            <a:lvl9pPr marL="4114800" lvl="8" indent="-317500" algn="l">
              <a:lnSpc>
                <a:spcPct val="122222"/>
              </a:lnSpc>
              <a:spcBef>
                <a:spcPts val="800"/>
              </a:spcBef>
              <a:spcAft>
                <a:spcPts val="0"/>
              </a:spcAft>
              <a:buSzPts val="1400"/>
              <a:buChar char="■"/>
              <a:defRPr/>
            </a:lvl9pPr>
          </a:lstStyle>
          <a:p>
            <a:endParaRPr dirty="0"/>
          </a:p>
        </p:txBody>
      </p:sp>
      <p:sp>
        <p:nvSpPr>
          <p:cNvPr id="45" name="Google Shape;45;g21cdad40857_1_447"/>
          <p:cNvSpPr>
            <a:spLocks noGrp="1"/>
          </p:cNvSpPr>
          <p:nvPr>
            <p:ph type="pic" idx="2"/>
          </p:nvPr>
        </p:nvSpPr>
        <p:spPr>
          <a:xfrm>
            <a:off x="1525191" y="4706969"/>
            <a:ext cx="891000" cy="283500"/>
          </a:xfrm>
          <a:prstGeom prst="rect">
            <a:avLst/>
          </a:prstGeom>
          <a:noFill/>
          <a:ln>
            <a:noFill/>
          </a:ln>
        </p:spPr>
      </p:sp>
      <p:sp>
        <p:nvSpPr>
          <p:cNvPr id="46" name="Google Shape;46;g21cdad40857_1_447"/>
          <p:cNvSpPr>
            <a:spLocks noGrp="1"/>
          </p:cNvSpPr>
          <p:nvPr>
            <p:ph type="pic" idx="3"/>
          </p:nvPr>
        </p:nvSpPr>
        <p:spPr>
          <a:xfrm>
            <a:off x="2530407" y="4706969"/>
            <a:ext cx="891000" cy="283500"/>
          </a:xfrm>
          <a:prstGeom prst="rect">
            <a:avLst/>
          </a:prstGeom>
          <a:noFill/>
          <a:ln>
            <a:noFill/>
          </a:ln>
        </p:spPr>
      </p:sp>
      <p:sp>
        <p:nvSpPr>
          <p:cNvPr id="47" name="Google Shape;47;g21cdad40857_1_447"/>
          <p:cNvSpPr>
            <a:spLocks noGrp="1"/>
          </p:cNvSpPr>
          <p:nvPr>
            <p:ph type="pic" idx="4"/>
          </p:nvPr>
        </p:nvSpPr>
        <p:spPr>
          <a:xfrm>
            <a:off x="3535623" y="4706969"/>
            <a:ext cx="891000" cy="283500"/>
          </a:xfrm>
          <a:prstGeom prst="rect">
            <a:avLst/>
          </a:prstGeom>
          <a:noFill/>
          <a:ln>
            <a:noFill/>
          </a:ln>
        </p:spPr>
      </p:sp>
      <p:sp>
        <p:nvSpPr>
          <p:cNvPr id="48" name="Google Shape;48;g21cdad40857_1_447"/>
          <p:cNvSpPr>
            <a:spLocks noGrp="1"/>
          </p:cNvSpPr>
          <p:nvPr>
            <p:ph type="pic" idx="5"/>
          </p:nvPr>
        </p:nvSpPr>
        <p:spPr>
          <a:xfrm>
            <a:off x="4540839" y="4706969"/>
            <a:ext cx="891000" cy="283500"/>
          </a:xfrm>
          <a:prstGeom prst="rect">
            <a:avLst/>
          </a:prstGeom>
          <a:noFill/>
          <a:ln>
            <a:noFill/>
          </a:ln>
        </p:spPr>
      </p:sp>
      <p:sp>
        <p:nvSpPr>
          <p:cNvPr id="49" name="Google Shape;49;g21cdad40857_1_447"/>
          <p:cNvSpPr>
            <a:spLocks noGrp="1"/>
          </p:cNvSpPr>
          <p:nvPr>
            <p:ph type="pic" idx="6"/>
          </p:nvPr>
        </p:nvSpPr>
        <p:spPr>
          <a:xfrm>
            <a:off x="5546055" y="4706969"/>
            <a:ext cx="891000" cy="283500"/>
          </a:xfrm>
          <a:prstGeom prst="rect">
            <a:avLst/>
          </a:prstGeom>
          <a:noFill/>
          <a:ln>
            <a:noFill/>
          </a:ln>
        </p:spPr>
      </p:sp>
      <p:sp>
        <p:nvSpPr>
          <p:cNvPr id="50" name="Google Shape;50;g21cdad40857_1_447"/>
          <p:cNvSpPr>
            <a:spLocks noGrp="1"/>
          </p:cNvSpPr>
          <p:nvPr>
            <p:ph type="pic" idx="7"/>
          </p:nvPr>
        </p:nvSpPr>
        <p:spPr>
          <a:xfrm>
            <a:off x="6551271" y="4706969"/>
            <a:ext cx="891000" cy="283500"/>
          </a:xfrm>
          <a:prstGeom prst="rect">
            <a:avLst/>
          </a:prstGeom>
          <a:noFill/>
          <a:ln>
            <a:noFill/>
          </a:ln>
        </p:spPr>
      </p:sp>
      <p:sp>
        <p:nvSpPr>
          <p:cNvPr id="51" name="Google Shape;51;g21cdad40857_1_447"/>
          <p:cNvSpPr>
            <a:spLocks noGrp="1"/>
          </p:cNvSpPr>
          <p:nvPr>
            <p:ph type="pic" idx="8"/>
          </p:nvPr>
        </p:nvSpPr>
        <p:spPr>
          <a:xfrm>
            <a:off x="7556488" y="4706969"/>
            <a:ext cx="891000" cy="2835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pic>
        <p:nvPicPr>
          <p:cNvPr id="53" name="Google Shape;53;p34"/>
          <p:cNvPicPr preferRelativeResize="0"/>
          <p:nvPr/>
        </p:nvPicPr>
        <p:blipFill rotWithShape="1">
          <a:blip r:embed="rId2">
            <a:alphaModFix/>
          </a:blip>
          <a:srcRect/>
          <a:stretch/>
        </p:blipFill>
        <p:spPr>
          <a:xfrm>
            <a:off x="0" y="0"/>
            <a:ext cx="9144043" cy="5143500"/>
          </a:xfrm>
          <a:prstGeom prst="rect">
            <a:avLst/>
          </a:prstGeom>
          <a:noFill/>
          <a:ln>
            <a:noFill/>
          </a:ln>
        </p:spPr>
      </p:pic>
      <p:sp>
        <p:nvSpPr>
          <p:cNvPr id="54" name="Google Shape;54;p34"/>
          <p:cNvSpPr txBox="1">
            <a:spLocks noGrp="1"/>
          </p:cNvSpPr>
          <p:nvPr>
            <p:ph type="title"/>
          </p:nvPr>
        </p:nvSpPr>
        <p:spPr>
          <a:xfrm>
            <a:off x="311725" y="1027200"/>
            <a:ext cx="8520600" cy="841800"/>
          </a:xfrm>
          <a:prstGeom prst="rect">
            <a:avLst/>
          </a:prstGeom>
          <a:noFill/>
          <a:ln>
            <a:noFill/>
          </a:ln>
        </p:spPr>
        <p:txBody>
          <a:bodyPr spcFirstLastPara="1" wrap="square" lIns="91425" tIns="91425" rIns="91425" bIns="91425" anchor="ctr" anchorCtr="0">
            <a:normAutofit/>
          </a:bodyPr>
          <a:lstStyle>
            <a:lvl1pPr lvl="0" algn="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5" name="Google Shape;55;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8" name="Google Shape;58;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9" name="Google Shape;59;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sp>
        <p:nvSpPr>
          <p:cNvPr id="61" name="Google Shape;61;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3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3" name="Google Shape;63;p3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4" name="Google Shape;64;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67" name="Google Shape;67;p3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8" name="Google Shape;68;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Open Sans"/>
              <a:buNone/>
              <a:defRPr sz="2800" b="1"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1"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rgbClr val="EF8200"/>
              </a:buClr>
              <a:buSzPts val="1400"/>
              <a:buFont typeface="Open Sans"/>
              <a:buChar char="○"/>
              <a:defRPr sz="1400" b="1" i="0" u="none" strike="noStrike" cap="none">
                <a:solidFill>
                  <a:srgbClr val="EF8200"/>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rgbClr val="EF8200"/>
              </a:buClr>
              <a:buSzPts val="1400"/>
              <a:buFont typeface="Open Sans"/>
              <a:buChar char="●"/>
              <a:defRPr sz="1400" b="0" i="0" u="none" strike="noStrike" cap="none">
                <a:solidFill>
                  <a:srgbClr val="EF8200"/>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1"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1"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1"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1"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1" u="none" strike="noStrike" cap="none">
                <a:solidFill>
                  <a:schemeClr val="dk2"/>
                </a:solidFill>
                <a:latin typeface="Open Sans"/>
                <a:ea typeface="Open Sans"/>
                <a:cs typeface="Open Sans"/>
                <a:sym typeface="Open Sans"/>
              </a:defRPr>
            </a:lvl9pPr>
          </a:lstStyle>
          <a:p>
            <a:endParaRPr/>
          </a:p>
        </p:txBody>
      </p:sp>
      <p:sp>
        <p:nvSpPr>
          <p:cNvPr id="8" name="Google Shape;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29"/>
          <p:cNvPicPr preferRelativeResize="0"/>
          <p:nvPr/>
        </p:nvPicPr>
        <p:blipFill rotWithShape="1">
          <a:blip r:embed="rId19">
            <a:alphaModFix/>
          </a:blip>
          <a:srcRect/>
          <a:stretch/>
        </p:blipFill>
        <p:spPr>
          <a:xfrm>
            <a:off x="136450" y="4615327"/>
            <a:ext cx="393600" cy="393600"/>
          </a:xfrm>
          <a:prstGeom prst="rect">
            <a:avLst/>
          </a:prstGeom>
          <a:noFill/>
          <a:ln>
            <a:noFill/>
          </a:ln>
        </p:spPr>
      </p:pic>
      <p:sp>
        <p:nvSpPr>
          <p:cNvPr id="10" name="Google Shape;10;p29"/>
          <p:cNvSpPr txBox="1">
            <a:spLocks noGrp="1"/>
          </p:cNvSpPr>
          <p:nvPr>
            <p:ph type="sldNum" idx="2"/>
          </p:nvPr>
        </p:nvSpPr>
        <p:spPr>
          <a:xfrm>
            <a:off x="3551556" y="4615325"/>
            <a:ext cx="1895400" cy="393600"/>
          </a:xfrm>
          <a:prstGeom prst="rect">
            <a:avLst/>
          </a:prstGeom>
          <a:noFill/>
          <a:ln>
            <a:noFill/>
          </a:ln>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Open Sans"/>
                <a:ea typeface="Open Sans"/>
                <a:cs typeface="Open Sans"/>
                <a:sym typeface="Open Sans"/>
              </a:defRPr>
            </a:lvl9pPr>
          </a:lstStyle>
          <a:p>
            <a:pPr marL="0" lvl="0" indent="0" algn="ctr" rtl="0">
              <a:spcBef>
                <a:spcPts val="0"/>
              </a:spcBef>
              <a:spcAft>
                <a:spcPts val="0"/>
              </a:spcAft>
              <a:buNone/>
            </a:pPr>
            <a:r>
              <a:rPr lang="en-GB"/>
              <a:t>date</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7"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3" r:id="rId13"/>
    <p:sldLayoutId id="2147483664" r:id="rId14"/>
    <p:sldLayoutId id="2147483665" r:id="rId15"/>
    <p:sldLayoutId id="2147483666" r:id="rId16"/>
    <p:sldLayoutId id="2147483668"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intertwin.eu/"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hyperlink" Target="mailto:info@intertwin.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p:nvPr/>
        </p:nvSpPr>
        <p:spPr>
          <a:xfrm>
            <a:off x="34800" y="3066000"/>
            <a:ext cx="8798100" cy="1738907"/>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2600"/>
              <a:buFont typeface="Arial"/>
              <a:buNone/>
            </a:pPr>
            <a:r>
              <a:rPr lang="en-GB" sz="2600" b="1" i="0" u="none" strike="noStrike" cap="none" dirty="0">
                <a:solidFill>
                  <a:schemeClr val="lt1"/>
                </a:solidFill>
                <a:latin typeface="Open Sans"/>
                <a:ea typeface="Open Sans"/>
                <a:cs typeface="Open Sans"/>
                <a:sym typeface="Open Sans"/>
              </a:rPr>
              <a:t>An interdisciplinary Digital Twin Engine for science</a:t>
            </a:r>
            <a:endParaRPr sz="2600" b="1" i="0" u="none" strike="noStrike" cap="none" dirty="0">
              <a:solidFill>
                <a:schemeClr val="lt1"/>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2600"/>
              <a:buFont typeface="Arial"/>
              <a:buNone/>
            </a:pPr>
            <a:r>
              <a:rPr lang="en-GB" sz="1800" b="1" dirty="0">
                <a:solidFill>
                  <a:schemeClr val="lt1"/>
                </a:solidFill>
                <a:latin typeface="Open Sans"/>
                <a:ea typeface="Open Sans"/>
                <a:cs typeface="Open Sans"/>
                <a:sym typeface="Open Sans"/>
              </a:rPr>
              <a:t>CHEP 2023</a:t>
            </a:r>
            <a:endParaRPr sz="1800" b="1" i="0" u="none" strike="noStrike" cap="none" dirty="0">
              <a:solidFill>
                <a:schemeClr val="lt1"/>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1900"/>
              <a:buFont typeface="Arial"/>
              <a:buNone/>
            </a:pPr>
            <a:r>
              <a:rPr lang="en-GB" sz="1900" dirty="0">
                <a:solidFill>
                  <a:schemeClr val="lt1"/>
                </a:solidFill>
                <a:latin typeface="Open Sans"/>
                <a:ea typeface="Open Sans"/>
                <a:cs typeface="Open Sans"/>
                <a:sym typeface="Open Sans"/>
              </a:rPr>
              <a:t>Paul Millar, </a:t>
            </a:r>
            <a:r>
              <a:rPr lang="en-GB" sz="1900" b="1" dirty="0">
                <a:solidFill>
                  <a:schemeClr val="lt1"/>
                </a:solidFill>
                <a:latin typeface="Open Sans"/>
                <a:ea typeface="Open Sans"/>
                <a:cs typeface="Open Sans"/>
                <a:sym typeface="Open Sans"/>
              </a:rPr>
              <a:t>Patrick Fuhrmann</a:t>
            </a:r>
            <a:r>
              <a:rPr lang="en-GB" sz="1900" dirty="0">
                <a:solidFill>
                  <a:schemeClr val="lt1"/>
                </a:solidFill>
                <a:latin typeface="Open Sans"/>
                <a:ea typeface="Open Sans"/>
                <a:cs typeface="Open Sans"/>
                <a:sym typeface="Open Sans"/>
              </a:rPr>
              <a:t>, </a:t>
            </a:r>
            <a:r>
              <a:rPr lang="en-GB" sz="1900" dirty="0" err="1">
                <a:solidFill>
                  <a:schemeClr val="lt1"/>
                </a:solidFill>
                <a:latin typeface="Open Sans"/>
                <a:ea typeface="Open Sans"/>
                <a:cs typeface="Open Sans"/>
                <a:sym typeface="Open Sans"/>
              </a:rPr>
              <a:t>Dijana</a:t>
            </a:r>
            <a:r>
              <a:rPr lang="en-GB" sz="1900" dirty="0">
                <a:solidFill>
                  <a:schemeClr val="lt1"/>
                </a:solidFill>
                <a:latin typeface="Open Sans"/>
                <a:ea typeface="Open Sans"/>
                <a:cs typeface="Open Sans"/>
                <a:sym typeface="Open Sans"/>
              </a:rPr>
              <a:t> </a:t>
            </a:r>
            <a:r>
              <a:rPr lang="en-GB" sz="1900" dirty="0" err="1">
                <a:solidFill>
                  <a:schemeClr val="lt1"/>
                </a:solidFill>
                <a:latin typeface="Open Sans"/>
                <a:ea typeface="Open Sans"/>
                <a:cs typeface="Open Sans"/>
                <a:sym typeface="Open Sans"/>
              </a:rPr>
              <a:t>Vrbanec</a:t>
            </a:r>
            <a:r>
              <a:rPr lang="en-GB" sz="1900" dirty="0">
                <a:solidFill>
                  <a:schemeClr val="lt1"/>
                </a:solidFill>
                <a:latin typeface="Open Sans"/>
                <a:ea typeface="Open Sans"/>
                <a:cs typeface="Open Sans"/>
                <a:sym typeface="Open Sans"/>
              </a:rPr>
              <a:t>, Liam Atherton, Marica </a:t>
            </a:r>
            <a:r>
              <a:rPr lang="en-GB" sz="1900" dirty="0" err="1">
                <a:solidFill>
                  <a:schemeClr val="lt1"/>
                </a:solidFill>
                <a:latin typeface="Open Sans"/>
                <a:ea typeface="Open Sans"/>
                <a:cs typeface="Open Sans"/>
                <a:sym typeface="Open Sans"/>
              </a:rPr>
              <a:t>Antonacci</a:t>
            </a:r>
            <a:r>
              <a:rPr lang="en-GB" sz="1900" dirty="0">
                <a:solidFill>
                  <a:schemeClr val="lt1"/>
                </a:solidFill>
                <a:latin typeface="Open Sans"/>
                <a:ea typeface="Open Sans"/>
                <a:cs typeface="Open Sans"/>
                <a:sym typeface="Open Sans"/>
              </a:rPr>
              <a:t>, Diego </a:t>
            </a:r>
            <a:r>
              <a:rPr lang="en-GB" sz="1900" dirty="0" err="1">
                <a:solidFill>
                  <a:schemeClr val="lt1"/>
                </a:solidFill>
                <a:latin typeface="Open Sans"/>
                <a:ea typeface="Open Sans"/>
                <a:cs typeface="Open Sans"/>
                <a:sym typeface="Open Sans"/>
              </a:rPr>
              <a:t>Ciangottini</a:t>
            </a:r>
            <a:r>
              <a:rPr lang="en-GB" sz="1900" dirty="0">
                <a:solidFill>
                  <a:schemeClr val="lt1"/>
                </a:solidFill>
                <a:latin typeface="Open Sans"/>
                <a:ea typeface="Open Sans"/>
                <a:cs typeface="Open Sans"/>
                <a:sym typeface="Open Sans"/>
              </a:rPr>
              <a:t>, Andrea </a:t>
            </a:r>
            <a:r>
              <a:rPr lang="en-GB" sz="1900" dirty="0" err="1">
                <a:solidFill>
                  <a:schemeClr val="lt1"/>
                </a:solidFill>
                <a:latin typeface="Open Sans"/>
                <a:ea typeface="Open Sans"/>
                <a:cs typeface="Open Sans"/>
                <a:sym typeface="Open Sans"/>
              </a:rPr>
              <a:t>Manzi</a:t>
            </a:r>
            <a:r>
              <a:rPr lang="en-GB" sz="1900" dirty="0">
                <a:solidFill>
                  <a:schemeClr val="lt1"/>
                </a:solidFill>
                <a:latin typeface="Open Sans"/>
                <a:ea typeface="Open Sans"/>
                <a:cs typeface="Open Sans"/>
                <a:sym typeface="Open Sans"/>
              </a:rPr>
              <a:t>, Daniele Spiga</a:t>
            </a:r>
            <a:endParaRPr sz="1900" b="0" i="0" u="none" strike="noStrike" cap="none" dirty="0">
              <a:solidFill>
                <a:schemeClr val="lt1"/>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1900"/>
              <a:buFont typeface="Arial"/>
              <a:buNone/>
            </a:pPr>
            <a:r>
              <a:rPr lang="en-GB" sz="1900" b="0" i="0" u="none" strike="noStrike" cap="none" dirty="0">
                <a:solidFill>
                  <a:schemeClr val="lt1"/>
                </a:solidFill>
                <a:latin typeface="Open Sans"/>
                <a:ea typeface="Open Sans"/>
                <a:cs typeface="Open Sans"/>
                <a:sym typeface="Open Sans"/>
              </a:rPr>
              <a:t>2023-05-08</a:t>
            </a:r>
            <a:endParaRPr sz="19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3960782aee_0_221"/>
          <p:cNvSpPr txBox="1">
            <a:spLocks noGrp="1"/>
          </p:cNvSpPr>
          <p:nvPr>
            <p:ph type="title"/>
          </p:nvPr>
        </p:nvSpPr>
        <p:spPr>
          <a:xfrm>
            <a:off x="311725" y="1027200"/>
            <a:ext cx="8520600" cy="8418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GB" dirty="0"/>
              <a:t>structure of project</a:t>
            </a:r>
            <a:endParaRPr dirty="0"/>
          </a:p>
        </p:txBody>
      </p:sp>
      <p:sp>
        <p:nvSpPr>
          <p:cNvPr id="199" name="Google Shape;199;g23960782aee_0_2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GB">
                <a:solidFill>
                  <a:schemeClr val="lt1"/>
                </a:solidFill>
              </a:rPr>
              <a:t>10</a:t>
            </a:fld>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Google Shape;219;g1d14662e980_0_406">
            <a:extLst>
              <a:ext uri="{FF2B5EF4-FFF2-40B4-BE49-F238E27FC236}">
                <a16:creationId xmlns:a16="http://schemas.microsoft.com/office/drawing/2014/main" id="{930ADD88-69E5-A43A-78A2-D80AEEF95813}"/>
              </a:ext>
            </a:extLst>
          </p:cNvPr>
          <p:cNvSpPr/>
          <p:nvPr/>
        </p:nvSpPr>
        <p:spPr>
          <a:xfrm>
            <a:off x="2122627" y="1892877"/>
            <a:ext cx="2100125" cy="429600"/>
          </a:xfrm>
          <a:prstGeom prst="flowChartAlternateProcess">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100" i="0" u="none" strike="noStrike" cap="none" dirty="0">
              <a:solidFill>
                <a:schemeClr val="bg1"/>
              </a:solidFill>
              <a:latin typeface="Arial"/>
              <a:ea typeface="Arial"/>
              <a:cs typeface="Arial"/>
              <a:sym typeface="Arial"/>
            </a:endParaRPr>
          </a:p>
        </p:txBody>
      </p:sp>
      <p:sp>
        <p:nvSpPr>
          <p:cNvPr id="49" name="Google Shape;219;g1d14662e980_0_406">
            <a:extLst>
              <a:ext uri="{FF2B5EF4-FFF2-40B4-BE49-F238E27FC236}">
                <a16:creationId xmlns:a16="http://schemas.microsoft.com/office/drawing/2014/main" id="{E78E9538-8E93-1BE6-2CB0-42A12150FF36}"/>
              </a:ext>
            </a:extLst>
          </p:cNvPr>
          <p:cNvSpPr/>
          <p:nvPr/>
        </p:nvSpPr>
        <p:spPr>
          <a:xfrm>
            <a:off x="2041793" y="1951788"/>
            <a:ext cx="2100125" cy="429600"/>
          </a:xfrm>
          <a:prstGeom prst="flowChartAlternateProcess">
            <a:avLst/>
          </a:prstGeom>
          <a:solidFill>
            <a:schemeClr val="l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100" i="0" u="none" strike="noStrike" cap="none" dirty="0">
              <a:solidFill>
                <a:schemeClr val="bg1"/>
              </a:solidFill>
              <a:latin typeface="Arial"/>
              <a:ea typeface="Arial"/>
              <a:cs typeface="Arial"/>
              <a:sym typeface="Arial"/>
            </a:endParaRPr>
          </a:p>
        </p:txBody>
      </p:sp>
      <p:sp>
        <p:nvSpPr>
          <p:cNvPr id="2" name="Title 1">
            <a:extLst>
              <a:ext uri="{FF2B5EF4-FFF2-40B4-BE49-F238E27FC236}">
                <a16:creationId xmlns:a16="http://schemas.microsoft.com/office/drawing/2014/main" id="{23DB3297-F281-D9B6-0D39-52CD4F39AEBA}"/>
              </a:ext>
            </a:extLst>
          </p:cNvPr>
          <p:cNvSpPr>
            <a:spLocks noGrp="1"/>
          </p:cNvSpPr>
          <p:nvPr>
            <p:ph type="title"/>
          </p:nvPr>
        </p:nvSpPr>
        <p:spPr/>
        <p:txBody>
          <a:bodyPr>
            <a:normAutofit fontScale="90000"/>
          </a:bodyPr>
          <a:lstStyle/>
          <a:p>
            <a:r>
              <a:rPr lang="en-DE" dirty="0"/>
              <a:t>interTwin Component Architecture</a:t>
            </a:r>
          </a:p>
        </p:txBody>
      </p:sp>
      <p:sp>
        <p:nvSpPr>
          <p:cNvPr id="3" name="Slide Number Placeholder 2">
            <a:extLst>
              <a:ext uri="{FF2B5EF4-FFF2-40B4-BE49-F238E27FC236}">
                <a16:creationId xmlns:a16="http://schemas.microsoft.com/office/drawing/2014/main" id="{BD6D9818-27BE-0912-355F-E7D30BC13427}"/>
              </a:ext>
            </a:extLst>
          </p:cNvPr>
          <p:cNvSpPr>
            <a:spLocks noGrp="1"/>
          </p:cNvSpPr>
          <p:nvPr>
            <p:ph type="sldNum" idx="12"/>
          </p:nvPr>
        </p:nvSpPr>
        <p:spPr>
          <a:xfrm>
            <a:off x="8441978" y="4683537"/>
            <a:ext cx="548700" cy="393600"/>
          </a:xfrm>
        </p:spPr>
        <p:txBody>
          <a:bodyPr/>
          <a:lstStyle/>
          <a:p>
            <a:pPr marL="0" lvl="0" indent="0" algn="r" rtl="0">
              <a:spcBef>
                <a:spcPts val="0"/>
              </a:spcBef>
              <a:spcAft>
                <a:spcPts val="0"/>
              </a:spcAft>
              <a:buNone/>
            </a:pPr>
            <a:fld id="{00000000-1234-1234-1234-123412341234}" type="slidenum">
              <a:rPr lang="en-GB" smtClean="0"/>
              <a:t>11</a:t>
            </a:fld>
            <a:endParaRPr lang="en-GB" dirty="0"/>
          </a:p>
        </p:txBody>
      </p:sp>
      <p:sp>
        <p:nvSpPr>
          <p:cNvPr id="4" name="Google Shape;204;g1d14662e980_0_406">
            <a:extLst>
              <a:ext uri="{FF2B5EF4-FFF2-40B4-BE49-F238E27FC236}">
                <a16:creationId xmlns:a16="http://schemas.microsoft.com/office/drawing/2014/main" id="{31566F7A-30BD-2A2C-5F14-3328A2250684}"/>
              </a:ext>
            </a:extLst>
          </p:cNvPr>
          <p:cNvSpPr/>
          <p:nvPr/>
        </p:nvSpPr>
        <p:spPr>
          <a:xfrm>
            <a:off x="3371190" y="2594583"/>
            <a:ext cx="4187850" cy="1005000"/>
          </a:xfrm>
          <a:prstGeom prst="flowChartAlternateProcess">
            <a:avLst/>
          </a:prstGeom>
          <a:solidFill>
            <a:schemeClr val="accent4"/>
          </a:solidFill>
          <a:ln w="1905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1" i="0" u="none" strike="noStrike" cap="none" dirty="0">
              <a:solidFill>
                <a:schemeClr val="accent4"/>
              </a:solidFill>
              <a:latin typeface="Arial"/>
              <a:ea typeface="Arial"/>
              <a:cs typeface="Arial"/>
              <a:sym typeface="Arial"/>
            </a:endParaRPr>
          </a:p>
        </p:txBody>
      </p:sp>
      <p:sp>
        <p:nvSpPr>
          <p:cNvPr id="7" name="Google Shape;208;g1d14662e980_0_406">
            <a:extLst>
              <a:ext uri="{FF2B5EF4-FFF2-40B4-BE49-F238E27FC236}">
                <a16:creationId xmlns:a16="http://schemas.microsoft.com/office/drawing/2014/main" id="{D133256D-D7A4-E72A-96A5-2DAB20585427}"/>
              </a:ext>
            </a:extLst>
          </p:cNvPr>
          <p:cNvSpPr/>
          <p:nvPr/>
        </p:nvSpPr>
        <p:spPr>
          <a:xfrm>
            <a:off x="4941514" y="2950193"/>
            <a:ext cx="1208583" cy="567359"/>
          </a:xfrm>
          <a:prstGeom prst="flowChartAlternateProcess">
            <a:avLst/>
          </a:prstGeom>
          <a:solidFill>
            <a:schemeClr val="lt1"/>
          </a:solidFill>
          <a:ln w="1905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2000" i="0" u="none" strike="noStrike" cap="none" dirty="0">
                <a:solidFill>
                  <a:schemeClr val="accent4"/>
                </a:solidFill>
                <a:latin typeface="Arial"/>
                <a:ea typeface="Arial"/>
                <a:cs typeface="Arial"/>
                <a:sym typeface="Arial"/>
              </a:rPr>
              <a:t>AI / ML</a:t>
            </a:r>
            <a:endParaRPr sz="2000" i="0" u="none" strike="noStrike" cap="none" dirty="0">
              <a:solidFill>
                <a:schemeClr val="accent4"/>
              </a:solidFill>
              <a:latin typeface="Arial"/>
              <a:ea typeface="Arial"/>
              <a:cs typeface="Arial"/>
              <a:sym typeface="Arial"/>
            </a:endParaRPr>
          </a:p>
        </p:txBody>
      </p:sp>
      <p:sp>
        <p:nvSpPr>
          <p:cNvPr id="8" name="Google Shape;209;g1d14662e980_0_406">
            <a:extLst>
              <a:ext uri="{FF2B5EF4-FFF2-40B4-BE49-F238E27FC236}">
                <a16:creationId xmlns:a16="http://schemas.microsoft.com/office/drawing/2014/main" id="{3ED06BAE-686D-13AA-0C9D-293311E38038}"/>
              </a:ext>
            </a:extLst>
          </p:cNvPr>
          <p:cNvSpPr/>
          <p:nvPr/>
        </p:nvSpPr>
        <p:spPr>
          <a:xfrm>
            <a:off x="3498225" y="2958965"/>
            <a:ext cx="1139739" cy="567358"/>
          </a:xfrm>
          <a:prstGeom prst="flowChartAlternateProcess">
            <a:avLst/>
          </a:prstGeom>
          <a:solidFill>
            <a:schemeClr val="lt1"/>
          </a:solidFill>
          <a:ln w="1905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i="0" u="none" strike="noStrike" cap="none" dirty="0">
                <a:solidFill>
                  <a:schemeClr val="accent4"/>
                </a:solidFill>
                <a:latin typeface="Arial"/>
                <a:ea typeface="Arial"/>
                <a:cs typeface="Arial"/>
                <a:sym typeface="Arial"/>
              </a:rPr>
              <a:t>Big Data</a:t>
            </a:r>
            <a:br>
              <a:rPr lang="en-GB" i="0" u="none" strike="noStrike" cap="none" dirty="0">
                <a:solidFill>
                  <a:schemeClr val="accent4"/>
                </a:solidFill>
                <a:latin typeface="Arial"/>
                <a:ea typeface="Arial"/>
                <a:cs typeface="Arial"/>
                <a:sym typeface="Arial"/>
              </a:rPr>
            </a:br>
            <a:r>
              <a:rPr lang="en-GB" i="0" u="none" strike="noStrike" cap="none" dirty="0">
                <a:solidFill>
                  <a:schemeClr val="accent4"/>
                </a:solidFill>
                <a:latin typeface="Arial"/>
                <a:ea typeface="Arial"/>
                <a:cs typeface="Arial"/>
                <a:sym typeface="Arial"/>
              </a:rPr>
              <a:t>Analytics</a:t>
            </a:r>
            <a:endParaRPr i="0" u="none" strike="noStrike" cap="none" dirty="0">
              <a:solidFill>
                <a:schemeClr val="accent4"/>
              </a:solidFill>
              <a:latin typeface="Arial"/>
              <a:ea typeface="Arial"/>
              <a:cs typeface="Arial"/>
              <a:sym typeface="Arial"/>
            </a:endParaRPr>
          </a:p>
        </p:txBody>
      </p:sp>
      <p:sp>
        <p:nvSpPr>
          <p:cNvPr id="9" name="Google Shape;210;g1d14662e980_0_406">
            <a:extLst>
              <a:ext uri="{FF2B5EF4-FFF2-40B4-BE49-F238E27FC236}">
                <a16:creationId xmlns:a16="http://schemas.microsoft.com/office/drawing/2014/main" id="{3E6CC44A-B7AE-59AF-D375-AF2A906462E0}"/>
              </a:ext>
            </a:extLst>
          </p:cNvPr>
          <p:cNvSpPr/>
          <p:nvPr/>
        </p:nvSpPr>
        <p:spPr>
          <a:xfrm>
            <a:off x="6367074" y="2938052"/>
            <a:ext cx="1054670" cy="567359"/>
          </a:xfrm>
          <a:prstGeom prst="flowChartAlternateProcess">
            <a:avLst/>
          </a:prstGeom>
          <a:solidFill>
            <a:schemeClr val="lt1"/>
          </a:solidFill>
          <a:ln w="1905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1600" i="0" u="none" strike="noStrike" cap="none" dirty="0">
                <a:solidFill>
                  <a:schemeClr val="accent4"/>
                </a:solidFill>
                <a:latin typeface="Arial"/>
                <a:ea typeface="Arial"/>
                <a:cs typeface="Arial"/>
                <a:sym typeface="Arial"/>
              </a:rPr>
              <a:t>Data fusion</a:t>
            </a:r>
            <a:endParaRPr sz="1600" i="0" u="none" strike="noStrike" cap="none" dirty="0">
              <a:solidFill>
                <a:schemeClr val="accent4"/>
              </a:solidFill>
              <a:latin typeface="Arial"/>
              <a:ea typeface="Arial"/>
              <a:cs typeface="Arial"/>
              <a:sym typeface="Arial"/>
            </a:endParaRPr>
          </a:p>
        </p:txBody>
      </p:sp>
      <p:sp>
        <p:nvSpPr>
          <p:cNvPr id="13" name="Google Shape;214;g1d14662e980_0_406">
            <a:extLst>
              <a:ext uri="{FF2B5EF4-FFF2-40B4-BE49-F238E27FC236}">
                <a16:creationId xmlns:a16="http://schemas.microsoft.com/office/drawing/2014/main" id="{9A7CC9D8-B390-98E3-294A-60FEF1CCD8C9}"/>
              </a:ext>
            </a:extLst>
          </p:cNvPr>
          <p:cNvSpPr/>
          <p:nvPr/>
        </p:nvSpPr>
        <p:spPr>
          <a:xfrm>
            <a:off x="1994934" y="3757867"/>
            <a:ext cx="3308585" cy="399300"/>
          </a:xfrm>
          <a:prstGeom prst="flowChartAlternateProcess">
            <a:avLst/>
          </a:prstGeom>
          <a:solidFill>
            <a:srgbClr val="0070C0"/>
          </a:solidFill>
          <a:ln w="1905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i="0" u="none" strike="noStrike" cap="none" dirty="0">
                <a:solidFill>
                  <a:schemeClr val="bg1"/>
                </a:solidFill>
                <a:latin typeface="Arial"/>
                <a:ea typeface="Arial"/>
                <a:cs typeface="Arial"/>
                <a:sym typeface="Arial"/>
              </a:rPr>
              <a:t>Orchestrator</a:t>
            </a:r>
            <a:endParaRPr sz="1600" i="0" u="none" strike="noStrike" cap="none" dirty="0">
              <a:solidFill>
                <a:schemeClr val="bg1"/>
              </a:solidFill>
              <a:latin typeface="Arial"/>
              <a:ea typeface="Arial"/>
              <a:cs typeface="Arial"/>
              <a:sym typeface="Arial"/>
            </a:endParaRPr>
          </a:p>
        </p:txBody>
      </p:sp>
      <p:sp>
        <p:nvSpPr>
          <p:cNvPr id="14" name="Google Shape;215;g1d14662e980_0_406">
            <a:extLst>
              <a:ext uri="{FF2B5EF4-FFF2-40B4-BE49-F238E27FC236}">
                <a16:creationId xmlns:a16="http://schemas.microsoft.com/office/drawing/2014/main" id="{FE029F96-762C-9F6F-DBF4-54E050C45ECB}"/>
              </a:ext>
            </a:extLst>
          </p:cNvPr>
          <p:cNvSpPr/>
          <p:nvPr/>
        </p:nvSpPr>
        <p:spPr>
          <a:xfrm>
            <a:off x="1972144" y="2595212"/>
            <a:ext cx="1264199" cy="1005000"/>
          </a:xfrm>
          <a:prstGeom prst="flowChartAlternateProcess">
            <a:avLst/>
          </a:prstGeom>
          <a:solidFill>
            <a:schemeClr val="accent4"/>
          </a:solidFill>
          <a:ln w="1905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i="0" u="none" strike="noStrike" cap="none" dirty="0">
                <a:solidFill>
                  <a:schemeClr val="bg1"/>
                </a:solidFill>
                <a:latin typeface="Arial"/>
                <a:ea typeface="Arial"/>
                <a:cs typeface="Arial"/>
                <a:sym typeface="Arial"/>
              </a:rPr>
              <a:t>Quality Verification</a:t>
            </a:r>
            <a:endParaRPr i="0" u="none" strike="noStrike" cap="none" dirty="0">
              <a:solidFill>
                <a:schemeClr val="bg1"/>
              </a:solidFill>
              <a:latin typeface="Arial"/>
              <a:ea typeface="Arial"/>
              <a:cs typeface="Arial"/>
              <a:sym typeface="Arial"/>
            </a:endParaRPr>
          </a:p>
        </p:txBody>
      </p:sp>
      <p:sp>
        <p:nvSpPr>
          <p:cNvPr id="15" name="Google Shape;216;g1d14662e980_0_406">
            <a:extLst>
              <a:ext uri="{FF2B5EF4-FFF2-40B4-BE49-F238E27FC236}">
                <a16:creationId xmlns:a16="http://schemas.microsoft.com/office/drawing/2014/main" id="{8FB17A0C-F7B3-9761-9D56-7B42175F8723}"/>
              </a:ext>
            </a:extLst>
          </p:cNvPr>
          <p:cNvSpPr/>
          <p:nvPr/>
        </p:nvSpPr>
        <p:spPr>
          <a:xfrm>
            <a:off x="7673470" y="2594583"/>
            <a:ext cx="1153200" cy="1005000"/>
          </a:xfrm>
          <a:prstGeom prst="flowChartAlternateProcess">
            <a:avLst/>
          </a:prstGeom>
          <a:solidFill>
            <a:schemeClr val="accent4"/>
          </a:solidFill>
          <a:ln w="1905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i="0" u="none" strike="noStrike" cap="none" dirty="0">
                <a:solidFill>
                  <a:schemeClr val="bg1"/>
                </a:solidFill>
                <a:latin typeface="Arial"/>
                <a:ea typeface="Arial"/>
                <a:cs typeface="Arial"/>
                <a:sym typeface="Arial"/>
              </a:rPr>
              <a:t>Real-time data acquisition and processing</a:t>
            </a:r>
            <a:endParaRPr sz="1200" i="0" u="none" strike="noStrike" cap="none" dirty="0">
              <a:solidFill>
                <a:schemeClr val="bg1"/>
              </a:solidFill>
              <a:latin typeface="Arial"/>
              <a:ea typeface="Arial"/>
              <a:cs typeface="Arial"/>
              <a:sym typeface="Arial"/>
            </a:endParaRPr>
          </a:p>
        </p:txBody>
      </p:sp>
      <p:sp>
        <p:nvSpPr>
          <p:cNvPr id="18" name="Google Shape;219;g1d14662e980_0_406">
            <a:extLst>
              <a:ext uri="{FF2B5EF4-FFF2-40B4-BE49-F238E27FC236}">
                <a16:creationId xmlns:a16="http://schemas.microsoft.com/office/drawing/2014/main" id="{9D6F5990-4C3C-8BB3-EAD8-94911038E9CB}"/>
              </a:ext>
            </a:extLst>
          </p:cNvPr>
          <p:cNvSpPr/>
          <p:nvPr/>
        </p:nvSpPr>
        <p:spPr>
          <a:xfrm>
            <a:off x="1974360" y="2004774"/>
            <a:ext cx="2100125" cy="429600"/>
          </a:xfrm>
          <a:prstGeom prst="flowChartAlternateProcess">
            <a:avLst/>
          </a:prstGeom>
          <a:solidFill>
            <a:schemeClr val="accent3"/>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200" b="1" i="0" u="none" strike="noStrike" cap="none" dirty="0">
                <a:solidFill>
                  <a:schemeClr val="bg1"/>
                </a:solidFill>
                <a:latin typeface="Arial"/>
                <a:ea typeface="Arial"/>
                <a:cs typeface="Arial"/>
                <a:sym typeface="Arial"/>
              </a:rPr>
              <a:t>Thematic Modules</a:t>
            </a:r>
            <a:endParaRPr sz="1200" b="1"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GB" sz="1100" i="0" u="none" strike="noStrike" cap="none" dirty="0">
                <a:solidFill>
                  <a:schemeClr val="bg1"/>
                </a:solidFill>
                <a:latin typeface="Arial"/>
                <a:ea typeface="Arial"/>
                <a:cs typeface="Arial"/>
                <a:sym typeface="Arial"/>
              </a:rPr>
              <a:t>Environmental Sciences</a:t>
            </a:r>
            <a:endParaRPr sz="1100" i="0" u="none" strike="noStrike" cap="none" dirty="0">
              <a:solidFill>
                <a:schemeClr val="bg1"/>
              </a:solidFill>
              <a:latin typeface="Arial"/>
              <a:ea typeface="Arial"/>
              <a:cs typeface="Arial"/>
              <a:sym typeface="Arial"/>
            </a:endParaRPr>
          </a:p>
        </p:txBody>
      </p:sp>
      <p:sp>
        <p:nvSpPr>
          <p:cNvPr id="22" name="Google Shape;223;g1d14662e980_0_406">
            <a:extLst>
              <a:ext uri="{FF2B5EF4-FFF2-40B4-BE49-F238E27FC236}">
                <a16:creationId xmlns:a16="http://schemas.microsoft.com/office/drawing/2014/main" id="{16FDA9B9-C432-61FB-6E1A-D5B5D246357C}"/>
              </a:ext>
            </a:extLst>
          </p:cNvPr>
          <p:cNvSpPr txBox="1"/>
          <p:nvPr/>
        </p:nvSpPr>
        <p:spPr>
          <a:xfrm>
            <a:off x="29184" y="3944137"/>
            <a:ext cx="1368696"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i="0" u="none" strike="noStrike" cap="none" dirty="0">
                <a:solidFill>
                  <a:schemeClr val="tx2">
                    <a:lumMod val="50000"/>
                  </a:schemeClr>
                </a:solidFill>
                <a:latin typeface="Arial"/>
                <a:ea typeface="Arial"/>
                <a:cs typeface="Arial"/>
                <a:sym typeface="Arial"/>
              </a:rPr>
              <a:t>DTE Infrastructure </a:t>
            </a:r>
            <a:endParaRPr i="0" u="none" strike="noStrike" cap="none" dirty="0">
              <a:solidFill>
                <a:schemeClr val="tx2">
                  <a:lumMod val="50000"/>
                </a:schemeClr>
              </a:solidFill>
              <a:latin typeface="Arial"/>
              <a:ea typeface="Arial"/>
              <a:cs typeface="Arial"/>
              <a:sym typeface="Arial"/>
            </a:endParaRPr>
          </a:p>
        </p:txBody>
      </p:sp>
      <p:sp>
        <p:nvSpPr>
          <p:cNvPr id="23" name="Google Shape;224;g1d14662e980_0_406">
            <a:extLst>
              <a:ext uri="{FF2B5EF4-FFF2-40B4-BE49-F238E27FC236}">
                <a16:creationId xmlns:a16="http://schemas.microsoft.com/office/drawing/2014/main" id="{E4210EF3-E84A-4AC5-24D3-BF8D7A54D58E}"/>
              </a:ext>
            </a:extLst>
          </p:cNvPr>
          <p:cNvSpPr txBox="1"/>
          <p:nvPr/>
        </p:nvSpPr>
        <p:spPr>
          <a:xfrm>
            <a:off x="276977" y="2769750"/>
            <a:ext cx="1368695" cy="615523"/>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i="0" u="none" strike="noStrike" cap="none" dirty="0">
                <a:solidFill>
                  <a:schemeClr val="tx2">
                    <a:lumMod val="50000"/>
                  </a:schemeClr>
                </a:solidFill>
                <a:latin typeface="Arial"/>
                <a:ea typeface="Arial"/>
                <a:cs typeface="Arial"/>
                <a:sym typeface="Arial"/>
              </a:rPr>
              <a:t>DTE </a:t>
            </a:r>
            <a:br>
              <a:rPr lang="en-GB" i="0" u="none" strike="noStrike" cap="none" dirty="0">
                <a:solidFill>
                  <a:schemeClr val="tx2">
                    <a:lumMod val="50000"/>
                  </a:schemeClr>
                </a:solidFill>
                <a:latin typeface="Arial"/>
                <a:ea typeface="Arial"/>
                <a:cs typeface="Arial"/>
                <a:sym typeface="Arial"/>
              </a:rPr>
            </a:br>
            <a:r>
              <a:rPr lang="en-GB" i="0" u="none" strike="noStrike" cap="none" dirty="0">
                <a:solidFill>
                  <a:schemeClr val="tx2">
                    <a:lumMod val="50000"/>
                  </a:schemeClr>
                </a:solidFill>
                <a:latin typeface="Arial"/>
                <a:ea typeface="Arial"/>
                <a:cs typeface="Arial"/>
                <a:sym typeface="Arial"/>
              </a:rPr>
              <a:t>Core Modules </a:t>
            </a:r>
            <a:endParaRPr i="0" u="none" strike="noStrike" cap="none" dirty="0">
              <a:solidFill>
                <a:schemeClr val="tx2">
                  <a:lumMod val="50000"/>
                </a:schemeClr>
              </a:solidFill>
              <a:latin typeface="Arial"/>
              <a:ea typeface="Arial"/>
              <a:cs typeface="Arial"/>
              <a:sym typeface="Arial"/>
            </a:endParaRPr>
          </a:p>
        </p:txBody>
      </p:sp>
      <p:sp>
        <p:nvSpPr>
          <p:cNvPr id="24" name="Google Shape;225;g1d14662e980_0_406">
            <a:extLst>
              <a:ext uri="{FF2B5EF4-FFF2-40B4-BE49-F238E27FC236}">
                <a16:creationId xmlns:a16="http://schemas.microsoft.com/office/drawing/2014/main" id="{084E07E4-E4E1-FBFA-5A73-A3429EAB0451}"/>
              </a:ext>
            </a:extLst>
          </p:cNvPr>
          <p:cNvSpPr txBox="1"/>
          <p:nvPr/>
        </p:nvSpPr>
        <p:spPr>
          <a:xfrm>
            <a:off x="90224" y="1864787"/>
            <a:ext cx="1762225"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i="0" u="none" strike="noStrike" cap="none" dirty="0">
                <a:solidFill>
                  <a:schemeClr val="tx2">
                    <a:lumMod val="50000"/>
                  </a:schemeClr>
                </a:solidFill>
                <a:latin typeface="Arial"/>
                <a:ea typeface="Arial"/>
                <a:cs typeface="Arial"/>
                <a:sym typeface="Arial"/>
              </a:rPr>
              <a:t>DTE </a:t>
            </a:r>
            <a:br>
              <a:rPr lang="en-GB" i="0" u="none" strike="noStrike" cap="none" dirty="0">
                <a:solidFill>
                  <a:schemeClr val="tx2">
                    <a:lumMod val="50000"/>
                  </a:schemeClr>
                </a:solidFill>
                <a:latin typeface="Arial"/>
                <a:ea typeface="Arial"/>
                <a:cs typeface="Arial"/>
                <a:sym typeface="Arial"/>
              </a:rPr>
            </a:br>
            <a:r>
              <a:rPr lang="en-GB" i="0" u="none" strike="noStrike" cap="none" dirty="0">
                <a:solidFill>
                  <a:schemeClr val="tx2">
                    <a:lumMod val="50000"/>
                  </a:schemeClr>
                </a:solidFill>
                <a:latin typeface="Arial"/>
                <a:ea typeface="Arial"/>
                <a:cs typeface="Arial"/>
                <a:sym typeface="Arial"/>
              </a:rPr>
              <a:t>Thematic Modules </a:t>
            </a:r>
            <a:endParaRPr i="0" u="none" strike="noStrike" cap="none" dirty="0">
              <a:solidFill>
                <a:schemeClr val="tx2">
                  <a:lumMod val="50000"/>
                </a:schemeClr>
              </a:solidFill>
              <a:latin typeface="Arial"/>
              <a:ea typeface="Arial"/>
              <a:cs typeface="Arial"/>
              <a:sym typeface="Arial"/>
            </a:endParaRPr>
          </a:p>
        </p:txBody>
      </p:sp>
      <p:sp>
        <p:nvSpPr>
          <p:cNvPr id="26" name="Google Shape;227;g1d14662e980_0_406">
            <a:extLst>
              <a:ext uri="{FF2B5EF4-FFF2-40B4-BE49-F238E27FC236}">
                <a16:creationId xmlns:a16="http://schemas.microsoft.com/office/drawing/2014/main" id="{311D2D40-DD20-F8B2-963F-1DEC49DF71ED}"/>
              </a:ext>
            </a:extLst>
          </p:cNvPr>
          <p:cNvSpPr/>
          <p:nvPr/>
        </p:nvSpPr>
        <p:spPr>
          <a:xfrm>
            <a:off x="1972144" y="1128246"/>
            <a:ext cx="1526081" cy="488700"/>
          </a:xfrm>
          <a:prstGeom prst="flowChartAlternateProcess">
            <a:avLst/>
          </a:prstGeom>
          <a:solidFill>
            <a:schemeClr val="tx2">
              <a:lumMod val="75000"/>
            </a:schemeClr>
          </a:solidFill>
          <a:ln w="25400" cap="flat" cmpd="sng">
            <a:solidFill>
              <a:srgbClr val="BFBFBF"/>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i="0" u="none" strike="noStrike" cap="none" dirty="0">
                <a:solidFill>
                  <a:schemeClr val="bg1"/>
                </a:solidFill>
                <a:latin typeface="Arial"/>
                <a:ea typeface="Arial"/>
                <a:cs typeface="Arial"/>
                <a:sym typeface="Arial"/>
              </a:rPr>
              <a:t>DT Applications</a:t>
            </a:r>
            <a:endParaRPr i="0" u="none" strike="noStrike" cap="none" dirty="0">
              <a:solidFill>
                <a:schemeClr val="bg1"/>
              </a:solidFill>
              <a:latin typeface="Arial"/>
              <a:ea typeface="Arial"/>
              <a:cs typeface="Arial"/>
              <a:sym typeface="Arial"/>
            </a:endParaRPr>
          </a:p>
        </p:txBody>
      </p:sp>
      <p:sp>
        <p:nvSpPr>
          <p:cNvPr id="31" name="Google Shape;232;g1d14662e980_0_406">
            <a:extLst>
              <a:ext uri="{FF2B5EF4-FFF2-40B4-BE49-F238E27FC236}">
                <a16:creationId xmlns:a16="http://schemas.microsoft.com/office/drawing/2014/main" id="{61708851-C1DC-CB9E-9F98-86CDF6285425}"/>
              </a:ext>
            </a:extLst>
          </p:cNvPr>
          <p:cNvSpPr txBox="1"/>
          <p:nvPr/>
        </p:nvSpPr>
        <p:spPr>
          <a:xfrm>
            <a:off x="270874" y="1109958"/>
            <a:ext cx="1380900"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b="1" i="0" u="none" strike="noStrike" cap="none" dirty="0">
                <a:solidFill>
                  <a:srgbClr val="B2B2B2"/>
                </a:solidFill>
                <a:latin typeface="Arial"/>
                <a:ea typeface="Arial"/>
                <a:cs typeface="Arial"/>
                <a:sym typeface="Arial"/>
              </a:rPr>
              <a:t>DT Applications</a:t>
            </a:r>
            <a:endParaRPr b="1" i="0" u="none" strike="noStrike" cap="none" dirty="0">
              <a:solidFill>
                <a:srgbClr val="B2B2B2"/>
              </a:solidFill>
              <a:latin typeface="Arial"/>
              <a:ea typeface="Arial"/>
              <a:cs typeface="Arial"/>
              <a:sym typeface="Arial"/>
            </a:endParaRPr>
          </a:p>
        </p:txBody>
      </p:sp>
      <p:sp>
        <p:nvSpPr>
          <p:cNvPr id="32" name="Google Shape;233;g1d14662e980_0_406">
            <a:extLst>
              <a:ext uri="{FF2B5EF4-FFF2-40B4-BE49-F238E27FC236}">
                <a16:creationId xmlns:a16="http://schemas.microsoft.com/office/drawing/2014/main" id="{47459DC7-43AB-33E3-C7D4-F66CDF3C90BB}"/>
              </a:ext>
            </a:extLst>
          </p:cNvPr>
          <p:cNvSpPr/>
          <p:nvPr/>
        </p:nvSpPr>
        <p:spPr>
          <a:xfrm>
            <a:off x="5715863" y="3757867"/>
            <a:ext cx="3110807" cy="399300"/>
          </a:xfrm>
          <a:prstGeom prst="flowChartAlternateProcess">
            <a:avLst/>
          </a:prstGeom>
          <a:solidFill>
            <a:srgbClr val="0070C0"/>
          </a:solidFill>
          <a:ln w="1905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i="0" u="none" strike="noStrike" cap="none" dirty="0">
                <a:solidFill>
                  <a:schemeClr val="bg1"/>
                </a:solidFill>
                <a:latin typeface="Arial"/>
                <a:ea typeface="Arial"/>
                <a:cs typeface="Arial"/>
                <a:sym typeface="Arial"/>
              </a:rPr>
              <a:t>Federated data management</a:t>
            </a:r>
            <a:endParaRPr sz="1600" i="0" u="none" strike="noStrike" cap="none" dirty="0">
              <a:solidFill>
                <a:schemeClr val="bg1"/>
              </a:solidFill>
              <a:latin typeface="Arial"/>
              <a:ea typeface="Arial"/>
              <a:cs typeface="Arial"/>
              <a:sym typeface="Arial"/>
            </a:endParaRPr>
          </a:p>
        </p:txBody>
      </p:sp>
      <p:sp>
        <p:nvSpPr>
          <p:cNvPr id="34" name="Google Shape;235;g1d14662e980_0_406">
            <a:extLst>
              <a:ext uri="{FF2B5EF4-FFF2-40B4-BE49-F238E27FC236}">
                <a16:creationId xmlns:a16="http://schemas.microsoft.com/office/drawing/2014/main" id="{5956DEBC-C2BB-C366-04B7-81889B67E526}"/>
              </a:ext>
            </a:extLst>
          </p:cNvPr>
          <p:cNvSpPr/>
          <p:nvPr/>
        </p:nvSpPr>
        <p:spPr>
          <a:xfrm>
            <a:off x="1995319" y="4248835"/>
            <a:ext cx="1669522" cy="392700"/>
          </a:xfrm>
          <a:prstGeom prst="flowChartAlternateProcess">
            <a:avLst/>
          </a:prstGeom>
          <a:solidFill>
            <a:schemeClr val="tx2">
              <a:lumMod val="25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i="0" u="none" strike="noStrike" cap="none" dirty="0">
                <a:solidFill>
                  <a:schemeClr val="bg1"/>
                </a:solidFill>
                <a:latin typeface="Arial"/>
                <a:ea typeface="Arial"/>
                <a:cs typeface="Arial"/>
                <a:sym typeface="Arial"/>
              </a:rPr>
              <a:t>Quantum</a:t>
            </a:r>
            <a:endParaRPr sz="1600" i="0" u="none" strike="noStrike" cap="none" dirty="0">
              <a:solidFill>
                <a:schemeClr val="bg1"/>
              </a:solidFill>
              <a:latin typeface="Arial"/>
              <a:ea typeface="Arial"/>
              <a:cs typeface="Arial"/>
              <a:sym typeface="Arial"/>
            </a:endParaRPr>
          </a:p>
        </p:txBody>
      </p:sp>
      <p:sp>
        <p:nvSpPr>
          <p:cNvPr id="44" name="Google Shape;235;g1d14662e980_0_406">
            <a:extLst>
              <a:ext uri="{FF2B5EF4-FFF2-40B4-BE49-F238E27FC236}">
                <a16:creationId xmlns:a16="http://schemas.microsoft.com/office/drawing/2014/main" id="{116C8E88-68FD-FD26-8A18-08F1D452B08B}"/>
              </a:ext>
            </a:extLst>
          </p:cNvPr>
          <p:cNvSpPr/>
          <p:nvPr/>
        </p:nvSpPr>
        <p:spPr>
          <a:xfrm>
            <a:off x="3805166" y="4251313"/>
            <a:ext cx="1240855" cy="392700"/>
          </a:xfrm>
          <a:prstGeom prst="flowChartAlternateProcess">
            <a:avLst/>
          </a:prstGeom>
          <a:solidFill>
            <a:schemeClr val="tx2">
              <a:lumMod val="25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i="0" u="none" strike="noStrike" cap="none" dirty="0">
                <a:solidFill>
                  <a:schemeClr val="bg1"/>
                </a:solidFill>
                <a:latin typeface="Arial"/>
                <a:ea typeface="Arial"/>
                <a:cs typeface="Arial"/>
                <a:sym typeface="Arial"/>
              </a:rPr>
              <a:t>HPC</a:t>
            </a:r>
            <a:endParaRPr sz="1600" i="0" u="none" strike="noStrike" cap="none" dirty="0">
              <a:solidFill>
                <a:schemeClr val="bg1"/>
              </a:solidFill>
              <a:latin typeface="Arial"/>
              <a:ea typeface="Arial"/>
              <a:cs typeface="Arial"/>
              <a:sym typeface="Arial"/>
            </a:endParaRPr>
          </a:p>
        </p:txBody>
      </p:sp>
      <p:sp>
        <p:nvSpPr>
          <p:cNvPr id="45" name="Google Shape;235;g1d14662e980_0_406">
            <a:extLst>
              <a:ext uri="{FF2B5EF4-FFF2-40B4-BE49-F238E27FC236}">
                <a16:creationId xmlns:a16="http://schemas.microsoft.com/office/drawing/2014/main" id="{57F0B697-08CA-F0C2-9C17-E5BF32AFA0FC}"/>
              </a:ext>
            </a:extLst>
          </p:cNvPr>
          <p:cNvSpPr/>
          <p:nvPr/>
        </p:nvSpPr>
        <p:spPr>
          <a:xfrm>
            <a:off x="5186346" y="4248835"/>
            <a:ext cx="1583855" cy="392700"/>
          </a:xfrm>
          <a:prstGeom prst="flowChartAlternateProcess">
            <a:avLst/>
          </a:prstGeom>
          <a:solidFill>
            <a:schemeClr val="tx2">
              <a:lumMod val="25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i="0" u="none" strike="noStrike" cap="none" dirty="0">
                <a:solidFill>
                  <a:schemeClr val="bg1"/>
                </a:solidFill>
                <a:latin typeface="Arial"/>
                <a:ea typeface="Arial"/>
                <a:cs typeface="Arial"/>
                <a:sym typeface="Arial"/>
              </a:rPr>
              <a:t>HTC &amp; Cloud</a:t>
            </a:r>
            <a:endParaRPr sz="1600" i="0" u="none" strike="noStrike" cap="none" dirty="0">
              <a:solidFill>
                <a:schemeClr val="bg1"/>
              </a:solidFill>
              <a:latin typeface="Arial"/>
              <a:ea typeface="Arial"/>
              <a:cs typeface="Arial"/>
              <a:sym typeface="Arial"/>
            </a:endParaRPr>
          </a:p>
        </p:txBody>
      </p:sp>
      <p:sp>
        <p:nvSpPr>
          <p:cNvPr id="46" name="Google Shape;235;g1d14662e980_0_406">
            <a:extLst>
              <a:ext uri="{FF2B5EF4-FFF2-40B4-BE49-F238E27FC236}">
                <a16:creationId xmlns:a16="http://schemas.microsoft.com/office/drawing/2014/main" id="{44FCD100-BEDF-58A1-9D51-0AC2A98BF443}"/>
              </a:ext>
            </a:extLst>
          </p:cNvPr>
          <p:cNvSpPr/>
          <p:nvPr/>
        </p:nvSpPr>
        <p:spPr>
          <a:xfrm>
            <a:off x="6941286" y="4254491"/>
            <a:ext cx="1920745" cy="392700"/>
          </a:xfrm>
          <a:prstGeom prst="flowChartAlternateProcess">
            <a:avLst/>
          </a:prstGeom>
          <a:solidFill>
            <a:schemeClr val="tx2">
              <a:lumMod val="25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i="0" u="none" strike="noStrike" cap="none" dirty="0">
                <a:solidFill>
                  <a:schemeClr val="bg1"/>
                </a:solidFill>
                <a:latin typeface="Arial"/>
                <a:ea typeface="Arial"/>
                <a:cs typeface="Arial"/>
                <a:sym typeface="Arial"/>
              </a:rPr>
              <a:t>Data Repositories</a:t>
            </a:r>
            <a:endParaRPr sz="1600" i="0" u="none" strike="noStrike" cap="none" dirty="0">
              <a:solidFill>
                <a:schemeClr val="bg1"/>
              </a:solidFill>
              <a:latin typeface="Arial"/>
              <a:ea typeface="Arial"/>
              <a:cs typeface="Arial"/>
              <a:sym typeface="Arial"/>
            </a:endParaRPr>
          </a:p>
        </p:txBody>
      </p:sp>
      <p:sp>
        <p:nvSpPr>
          <p:cNvPr id="47" name="TextBox 46">
            <a:extLst>
              <a:ext uri="{FF2B5EF4-FFF2-40B4-BE49-F238E27FC236}">
                <a16:creationId xmlns:a16="http://schemas.microsoft.com/office/drawing/2014/main" id="{E1358704-A1EF-D649-BD23-F34CC2F91152}"/>
              </a:ext>
            </a:extLst>
          </p:cNvPr>
          <p:cNvSpPr txBox="1"/>
          <p:nvPr/>
        </p:nvSpPr>
        <p:spPr>
          <a:xfrm>
            <a:off x="4387384" y="2601533"/>
            <a:ext cx="2223686" cy="338554"/>
          </a:xfrm>
          <a:prstGeom prst="rect">
            <a:avLst/>
          </a:prstGeom>
          <a:noFill/>
        </p:spPr>
        <p:txBody>
          <a:bodyPr wrap="none" rtlCol="0">
            <a:spAutoFit/>
          </a:bodyPr>
          <a:lstStyle/>
          <a:p>
            <a:r>
              <a:rPr lang="en-DE" sz="1600" dirty="0">
                <a:solidFill>
                  <a:schemeClr val="bg1"/>
                </a:solidFill>
              </a:rPr>
              <a:t>Workflow Composition</a:t>
            </a:r>
          </a:p>
        </p:txBody>
      </p:sp>
      <p:sp>
        <p:nvSpPr>
          <p:cNvPr id="51" name="Google Shape;219;g1d14662e980_0_406">
            <a:extLst>
              <a:ext uri="{FF2B5EF4-FFF2-40B4-BE49-F238E27FC236}">
                <a16:creationId xmlns:a16="http://schemas.microsoft.com/office/drawing/2014/main" id="{E5FB5D2A-3BDC-2DFE-A9B9-F17EE5E9DB86}"/>
              </a:ext>
            </a:extLst>
          </p:cNvPr>
          <p:cNvSpPr/>
          <p:nvPr/>
        </p:nvSpPr>
        <p:spPr>
          <a:xfrm>
            <a:off x="4439010" y="1892877"/>
            <a:ext cx="2100125" cy="429600"/>
          </a:xfrm>
          <a:prstGeom prst="flowChartAlternateProcess">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100" i="0" u="none" strike="noStrike" cap="none" dirty="0">
              <a:solidFill>
                <a:schemeClr val="bg1"/>
              </a:solidFill>
              <a:latin typeface="Arial"/>
              <a:ea typeface="Arial"/>
              <a:cs typeface="Arial"/>
              <a:sym typeface="Arial"/>
            </a:endParaRPr>
          </a:p>
        </p:txBody>
      </p:sp>
      <p:sp>
        <p:nvSpPr>
          <p:cNvPr id="52" name="Google Shape;219;g1d14662e980_0_406">
            <a:extLst>
              <a:ext uri="{FF2B5EF4-FFF2-40B4-BE49-F238E27FC236}">
                <a16:creationId xmlns:a16="http://schemas.microsoft.com/office/drawing/2014/main" id="{CEBE1D9A-7DD7-4C56-282A-29DF09D42328}"/>
              </a:ext>
            </a:extLst>
          </p:cNvPr>
          <p:cNvSpPr/>
          <p:nvPr/>
        </p:nvSpPr>
        <p:spPr>
          <a:xfrm>
            <a:off x="4358176" y="1951788"/>
            <a:ext cx="2100125" cy="429600"/>
          </a:xfrm>
          <a:prstGeom prst="flowChartAlternateProcess">
            <a:avLst/>
          </a:prstGeom>
          <a:solidFill>
            <a:schemeClr val="l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100" i="0" u="none" strike="noStrike" cap="none" dirty="0">
              <a:solidFill>
                <a:schemeClr val="bg1"/>
              </a:solidFill>
              <a:latin typeface="Arial"/>
              <a:ea typeface="Arial"/>
              <a:cs typeface="Arial"/>
              <a:sym typeface="Arial"/>
            </a:endParaRPr>
          </a:p>
        </p:txBody>
      </p:sp>
      <p:sp>
        <p:nvSpPr>
          <p:cNvPr id="53" name="Google Shape;219;g1d14662e980_0_406">
            <a:extLst>
              <a:ext uri="{FF2B5EF4-FFF2-40B4-BE49-F238E27FC236}">
                <a16:creationId xmlns:a16="http://schemas.microsoft.com/office/drawing/2014/main" id="{D97165C8-1854-136D-09C5-B2A7DED6E10C}"/>
              </a:ext>
            </a:extLst>
          </p:cNvPr>
          <p:cNvSpPr/>
          <p:nvPr/>
        </p:nvSpPr>
        <p:spPr>
          <a:xfrm>
            <a:off x="4290743" y="2004774"/>
            <a:ext cx="2100125" cy="429600"/>
          </a:xfrm>
          <a:prstGeom prst="flowChartAlternateProcess">
            <a:avLst/>
          </a:prstGeom>
          <a:solidFill>
            <a:schemeClr val="accent3"/>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200" b="1" i="0" u="none" strike="noStrike" cap="none" dirty="0">
                <a:solidFill>
                  <a:schemeClr val="bg1"/>
                </a:solidFill>
                <a:latin typeface="Arial"/>
                <a:ea typeface="Arial"/>
                <a:cs typeface="Arial"/>
                <a:sym typeface="Arial"/>
              </a:rPr>
              <a:t>Thematic Modules</a:t>
            </a:r>
            <a:endParaRPr sz="1200" b="1"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GB" sz="1100" i="0" u="none" strike="noStrike" cap="none" dirty="0">
                <a:solidFill>
                  <a:schemeClr val="bg1"/>
                </a:solidFill>
                <a:latin typeface="Arial"/>
                <a:ea typeface="Arial"/>
                <a:cs typeface="Arial"/>
                <a:sym typeface="Arial"/>
              </a:rPr>
              <a:t>HEP / Astro / Astro Particle</a:t>
            </a:r>
            <a:endParaRPr sz="1100" i="0" u="none" strike="noStrike" cap="none" dirty="0">
              <a:solidFill>
                <a:schemeClr val="bg1"/>
              </a:solidFill>
              <a:latin typeface="Arial"/>
              <a:ea typeface="Arial"/>
              <a:cs typeface="Arial"/>
              <a:sym typeface="Arial"/>
            </a:endParaRPr>
          </a:p>
        </p:txBody>
      </p:sp>
      <p:sp>
        <p:nvSpPr>
          <p:cNvPr id="54" name="Google Shape;219;g1d14662e980_0_406">
            <a:extLst>
              <a:ext uri="{FF2B5EF4-FFF2-40B4-BE49-F238E27FC236}">
                <a16:creationId xmlns:a16="http://schemas.microsoft.com/office/drawing/2014/main" id="{319B2F02-05AA-D44F-7C3A-8452E44EF576}"/>
              </a:ext>
            </a:extLst>
          </p:cNvPr>
          <p:cNvSpPr/>
          <p:nvPr/>
        </p:nvSpPr>
        <p:spPr>
          <a:xfrm>
            <a:off x="6741880" y="1894387"/>
            <a:ext cx="2100125" cy="429600"/>
          </a:xfrm>
          <a:prstGeom prst="flowChartAlternateProcess">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100" i="0" u="none" strike="noStrike" cap="none" dirty="0">
              <a:solidFill>
                <a:schemeClr val="bg1"/>
              </a:solidFill>
              <a:latin typeface="Arial"/>
              <a:ea typeface="Arial"/>
              <a:cs typeface="Arial"/>
              <a:sym typeface="Arial"/>
            </a:endParaRPr>
          </a:p>
        </p:txBody>
      </p:sp>
      <p:sp>
        <p:nvSpPr>
          <p:cNvPr id="55" name="Google Shape;219;g1d14662e980_0_406">
            <a:extLst>
              <a:ext uri="{FF2B5EF4-FFF2-40B4-BE49-F238E27FC236}">
                <a16:creationId xmlns:a16="http://schemas.microsoft.com/office/drawing/2014/main" id="{E94AEF0F-1661-4E00-CBDA-C2DEA3024A33}"/>
              </a:ext>
            </a:extLst>
          </p:cNvPr>
          <p:cNvSpPr/>
          <p:nvPr/>
        </p:nvSpPr>
        <p:spPr>
          <a:xfrm>
            <a:off x="6661046" y="1953298"/>
            <a:ext cx="2100125" cy="429600"/>
          </a:xfrm>
          <a:prstGeom prst="flowChartAlternateProcess">
            <a:avLst/>
          </a:prstGeom>
          <a:solidFill>
            <a:schemeClr val="l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100" i="0" u="none" strike="noStrike" cap="none" dirty="0">
              <a:solidFill>
                <a:schemeClr val="bg1"/>
              </a:solidFill>
              <a:latin typeface="Arial"/>
              <a:ea typeface="Arial"/>
              <a:cs typeface="Arial"/>
              <a:sym typeface="Arial"/>
            </a:endParaRPr>
          </a:p>
        </p:txBody>
      </p:sp>
      <p:sp>
        <p:nvSpPr>
          <p:cNvPr id="56" name="Google Shape;219;g1d14662e980_0_406">
            <a:extLst>
              <a:ext uri="{FF2B5EF4-FFF2-40B4-BE49-F238E27FC236}">
                <a16:creationId xmlns:a16="http://schemas.microsoft.com/office/drawing/2014/main" id="{D2B3231D-2454-084D-10D8-86909DCB082E}"/>
              </a:ext>
            </a:extLst>
          </p:cNvPr>
          <p:cNvSpPr/>
          <p:nvPr/>
        </p:nvSpPr>
        <p:spPr>
          <a:xfrm>
            <a:off x="6593613" y="2006284"/>
            <a:ext cx="2100125" cy="429600"/>
          </a:xfrm>
          <a:prstGeom prst="flowChartAlternateProcess">
            <a:avLst/>
          </a:prstGeom>
          <a:solidFill>
            <a:schemeClr val="accent3"/>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200" b="1" i="0" u="none" strike="noStrike" cap="none" dirty="0">
                <a:solidFill>
                  <a:schemeClr val="bg1"/>
                </a:solidFill>
                <a:latin typeface="Arial"/>
                <a:ea typeface="Arial"/>
                <a:cs typeface="Arial"/>
                <a:sym typeface="Arial"/>
              </a:rPr>
              <a:t>Thematic Modules</a:t>
            </a:r>
            <a:endParaRPr sz="1200" b="1"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GB" sz="1100" i="0" u="none" strike="noStrike" cap="none" dirty="0">
                <a:solidFill>
                  <a:schemeClr val="bg1"/>
                </a:solidFill>
                <a:latin typeface="Arial"/>
                <a:ea typeface="Arial"/>
                <a:cs typeface="Arial"/>
                <a:sym typeface="Arial"/>
              </a:rPr>
              <a:t>Other Sciences</a:t>
            </a:r>
            <a:endParaRPr sz="1100" i="0" u="none" strike="noStrike" cap="none" dirty="0">
              <a:solidFill>
                <a:schemeClr val="bg1"/>
              </a:solidFill>
              <a:latin typeface="Arial"/>
              <a:ea typeface="Arial"/>
              <a:cs typeface="Arial"/>
              <a:sym typeface="Arial"/>
            </a:endParaRPr>
          </a:p>
        </p:txBody>
      </p:sp>
      <p:sp>
        <p:nvSpPr>
          <p:cNvPr id="59" name="Google Shape;227;g1d14662e980_0_406">
            <a:extLst>
              <a:ext uri="{FF2B5EF4-FFF2-40B4-BE49-F238E27FC236}">
                <a16:creationId xmlns:a16="http://schemas.microsoft.com/office/drawing/2014/main" id="{F515B06C-37AE-E502-A379-CB8462C95DBB}"/>
              </a:ext>
            </a:extLst>
          </p:cNvPr>
          <p:cNvSpPr/>
          <p:nvPr/>
        </p:nvSpPr>
        <p:spPr>
          <a:xfrm>
            <a:off x="7300773" y="1128246"/>
            <a:ext cx="1526081" cy="488700"/>
          </a:xfrm>
          <a:prstGeom prst="flowChartAlternateProcess">
            <a:avLst/>
          </a:prstGeom>
          <a:solidFill>
            <a:schemeClr val="tx2">
              <a:lumMod val="75000"/>
            </a:schemeClr>
          </a:solidFill>
          <a:ln w="25400" cap="flat" cmpd="sng">
            <a:solidFill>
              <a:srgbClr val="BFBFBF"/>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i="0" u="none" strike="noStrike" cap="none" dirty="0">
                <a:solidFill>
                  <a:schemeClr val="bg1"/>
                </a:solidFill>
                <a:latin typeface="Arial"/>
                <a:ea typeface="Arial"/>
                <a:cs typeface="Arial"/>
                <a:sym typeface="Arial"/>
              </a:rPr>
              <a:t>DT Applications</a:t>
            </a:r>
            <a:endParaRPr i="0" u="none" strike="noStrike" cap="none" dirty="0">
              <a:solidFill>
                <a:schemeClr val="bg1"/>
              </a:solidFill>
              <a:latin typeface="Arial"/>
              <a:ea typeface="Arial"/>
              <a:cs typeface="Arial"/>
              <a:sym typeface="Arial"/>
            </a:endParaRPr>
          </a:p>
        </p:txBody>
      </p:sp>
      <p:sp>
        <p:nvSpPr>
          <p:cNvPr id="60" name="Google Shape;227;g1d14662e980_0_406">
            <a:extLst>
              <a:ext uri="{FF2B5EF4-FFF2-40B4-BE49-F238E27FC236}">
                <a16:creationId xmlns:a16="http://schemas.microsoft.com/office/drawing/2014/main" id="{9F059C20-8159-32F5-5113-E8AEC5D01898}"/>
              </a:ext>
            </a:extLst>
          </p:cNvPr>
          <p:cNvSpPr/>
          <p:nvPr/>
        </p:nvSpPr>
        <p:spPr>
          <a:xfrm>
            <a:off x="3774686" y="1128246"/>
            <a:ext cx="1526081" cy="488700"/>
          </a:xfrm>
          <a:prstGeom prst="flowChartAlternateProcess">
            <a:avLst/>
          </a:prstGeom>
          <a:solidFill>
            <a:schemeClr val="tx2">
              <a:lumMod val="75000"/>
            </a:schemeClr>
          </a:solidFill>
          <a:ln w="25400" cap="flat" cmpd="sng">
            <a:solidFill>
              <a:srgbClr val="BFBFBF"/>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i="0" u="none" strike="noStrike" cap="none" dirty="0">
                <a:solidFill>
                  <a:schemeClr val="bg1"/>
                </a:solidFill>
                <a:latin typeface="Arial"/>
                <a:ea typeface="Arial"/>
                <a:cs typeface="Arial"/>
                <a:sym typeface="Arial"/>
              </a:rPr>
              <a:t>DT Applications</a:t>
            </a:r>
            <a:endParaRPr i="0" u="none" strike="noStrike" cap="none" dirty="0">
              <a:solidFill>
                <a:schemeClr val="bg1"/>
              </a:solidFill>
              <a:latin typeface="Arial"/>
              <a:ea typeface="Arial"/>
              <a:cs typeface="Arial"/>
              <a:sym typeface="Arial"/>
            </a:endParaRPr>
          </a:p>
        </p:txBody>
      </p:sp>
      <p:sp>
        <p:nvSpPr>
          <p:cNvPr id="61" name="Google Shape;227;g1d14662e980_0_406">
            <a:extLst>
              <a:ext uri="{FF2B5EF4-FFF2-40B4-BE49-F238E27FC236}">
                <a16:creationId xmlns:a16="http://schemas.microsoft.com/office/drawing/2014/main" id="{A8499C71-8C74-0AFE-1525-37C58616E88E}"/>
              </a:ext>
            </a:extLst>
          </p:cNvPr>
          <p:cNvSpPr/>
          <p:nvPr/>
        </p:nvSpPr>
        <p:spPr>
          <a:xfrm>
            <a:off x="5549470" y="1128246"/>
            <a:ext cx="1526081" cy="488700"/>
          </a:xfrm>
          <a:prstGeom prst="flowChartAlternateProcess">
            <a:avLst/>
          </a:prstGeom>
          <a:solidFill>
            <a:schemeClr val="tx2">
              <a:lumMod val="75000"/>
            </a:schemeClr>
          </a:solidFill>
          <a:ln w="25400" cap="flat" cmpd="sng">
            <a:solidFill>
              <a:srgbClr val="BFBFBF"/>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i="0" u="none" strike="noStrike" cap="none" dirty="0">
                <a:solidFill>
                  <a:schemeClr val="bg1"/>
                </a:solidFill>
                <a:latin typeface="Arial"/>
                <a:ea typeface="Arial"/>
                <a:cs typeface="Arial"/>
                <a:sym typeface="Arial"/>
              </a:rPr>
              <a:t>DT Applications</a:t>
            </a:r>
            <a:endParaRPr i="0" u="none" strike="noStrike" cap="none" dirty="0">
              <a:solidFill>
                <a:schemeClr val="bg1"/>
              </a:solidFill>
              <a:latin typeface="Arial"/>
              <a:ea typeface="Arial"/>
              <a:cs typeface="Arial"/>
              <a:sym typeface="Arial"/>
            </a:endParaRPr>
          </a:p>
        </p:txBody>
      </p:sp>
      <p:sp>
        <p:nvSpPr>
          <p:cNvPr id="62" name="Google Shape;227;g1d14662e980_0_406">
            <a:extLst>
              <a:ext uri="{FF2B5EF4-FFF2-40B4-BE49-F238E27FC236}">
                <a16:creationId xmlns:a16="http://schemas.microsoft.com/office/drawing/2014/main" id="{66FD18CF-6BF3-601D-7DBF-EFBF527D4901}"/>
              </a:ext>
            </a:extLst>
          </p:cNvPr>
          <p:cNvSpPr/>
          <p:nvPr/>
        </p:nvSpPr>
        <p:spPr>
          <a:xfrm>
            <a:off x="3805166" y="1128246"/>
            <a:ext cx="1526081" cy="488700"/>
          </a:xfrm>
          <a:prstGeom prst="flowChartAlternateProcess">
            <a:avLst/>
          </a:prstGeom>
          <a:solidFill>
            <a:schemeClr val="tx2">
              <a:lumMod val="75000"/>
            </a:schemeClr>
          </a:solidFill>
          <a:ln w="25400" cap="flat" cmpd="sng">
            <a:solidFill>
              <a:srgbClr val="BFBFBF"/>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i="0" u="none" strike="noStrike" cap="none" dirty="0">
                <a:solidFill>
                  <a:schemeClr val="bg1"/>
                </a:solidFill>
                <a:latin typeface="Arial"/>
                <a:ea typeface="Arial"/>
                <a:cs typeface="Arial"/>
                <a:sym typeface="Arial"/>
              </a:rPr>
              <a:t>DT Applications</a:t>
            </a:r>
            <a:endParaRPr i="0" u="none" strike="noStrike" cap="none" dirty="0">
              <a:solidFill>
                <a:schemeClr val="bg1"/>
              </a:solidFill>
              <a:latin typeface="Arial"/>
              <a:ea typeface="Arial"/>
              <a:cs typeface="Arial"/>
              <a:sym typeface="Arial"/>
            </a:endParaRPr>
          </a:p>
        </p:txBody>
      </p:sp>
      <p:sp>
        <p:nvSpPr>
          <p:cNvPr id="63" name="Google Shape;223;g1d14662e980_0_406">
            <a:extLst>
              <a:ext uri="{FF2B5EF4-FFF2-40B4-BE49-F238E27FC236}">
                <a16:creationId xmlns:a16="http://schemas.microsoft.com/office/drawing/2014/main" id="{7AE56BF1-E484-5E77-6CF2-5354C5A284FD}"/>
              </a:ext>
            </a:extLst>
          </p:cNvPr>
          <p:cNvSpPr txBox="1"/>
          <p:nvPr/>
        </p:nvSpPr>
        <p:spPr>
          <a:xfrm>
            <a:off x="1068193" y="4246678"/>
            <a:ext cx="1139800" cy="35391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1100" i="0" u="none" strike="noStrike" cap="none" dirty="0">
                <a:solidFill>
                  <a:schemeClr val="tx2">
                    <a:lumMod val="50000"/>
                  </a:schemeClr>
                </a:solidFill>
                <a:latin typeface="Arial"/>
                <a:ea typeface="Arial"/>
                <a:cs typeface="Arial"/>
                <a:sym typeface="Arial"/>
              </a:rPr>
              <a:t>Hardware</a:t>
            </a:r>
            <a:endParaRPr sz="1100" i="0" u="none" strike="noStrike" cap="none" dirty="0">
              <a:solidFill>
                <a:schemeClr val="tx2">
                  <a:lumMod val="50000"/>
                </a:schemeClr>
              </a:solidFill>
              <a:latin typeface="Arial"/>
              <a:ea typeface="Arial"/>
              <a:cs typeface="Arial"/>
              <a:sym typeface="Arial"/>
            </a:endParaRPr>
          </a:p>
        </p:txBody>
      </p:sp>
      <p:sp>
        <p:nvSpPr>
          <p:cNvPr id="64" name="Google Shape;223;g1d14662e980_0_406">
            <a:extLst>
              <a:ext uri="{FF2B5EF4-FFF2-40B4-BE49-F238E27FC236}">
                <a16:creationId xmlns:a16="http://schemas.microsoft.com/office/drawing/2014/main" id="{0F03F939-0E81-1A5B-CB81-DB243A1876E0}"/>
              </a:ext>
            </a:extLst>
          </p:cNvPr>
          <p:cNvSpPr txBox="1"/>
          <p:nvPr/>
        </p:nvSpPr>
        <p:spPr>
          <a:xfrm>
            <a:off x="1090295" y="3786441"/>
            <a:ext cx="1139800" cy="35391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1100" i="0" u="none" strike="noStrike" cap="none" dirty="0">
                <a:solidFill>
                  <a:schemeClr val="tx2">
                    <a:lumMod val="50000"/>
                  </a:schemeClr>
                </a:solidFill>
                <a:latin typeface="Arial"/>
                <a:ea typeface="Arial"/>
                <a:cs typeface="Arial"/>
                <a:sym typeface="Arial"/>
              </a:rPr>
              <a:t>Software</a:t>
            </a:r>
            <a:endParaRPr sz="1100" i="0" u="none" strike="noStrike" cap="none" dirty="0">
              <a:solidFill>
                <a:schemeClr val="tx2">
                  <a:lumMod val="50000"/>
                </a:schemeClr>
              </a:solidFill>
              <a:latin typeface="Arial"/>
              <a:ea typeface="Arial"/>
              <a:cs typeface="Arial"/>
              <a:sym typeface="Arial"/>
            </a:endParaRPr>
          </a:p>
        </p:txBody>
      </p:sp>
      <p:sp>
        <p:nvSpPr>
          <p:cNvPr id="65" name="Frame 64">
            <a:extLst>
              <a:ext uri="{FF2B5EF4-FFF2-40B4-BE49-F238E27FC236}">
                <a16:creationId xmlns:a16="http://schemas.microsoft.com/office/drawing/2014/main" id="{D8DED0C7-3D5F-B1EC-924D-6939F835661A}"/>
              </a:ext>
            </a:extLst>
          </p:cNvPr>
          <p:cNvSpPr/>
          <p:nvPr/>
        </p:nvSpPr>
        <p:spPr>
          <a:xfrm>
            <a:off x="90224" y="3634072"/>
            <a:ext cx="8900454" cy="1151287"/>
          </a:xfrm>
          <a:prstGeom prst="frame">
            <a:avLst>
              <a:gd name="adj1" fmla="val 377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99271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9BD8B-555A-16B3-19D1-82620FF28C41}"/>
              </a:ext>
            </a:extLst>
          </p:cNvPr>
          <p:cNvSpPr>
            <a:spLocks noGrp="1"/>
          </p:cNvSpPr>
          <p:nvPr>
            <p:ph type="title"/>
          </p:nvPr>
        </p:nvSpPr>
        <p:spPr/>
        <p:txBody>
          <a:bodyPr/>
          <a:lstStyle/>
          <a:p>
            <a:r>
              <a:rPr lang="en-DE" dirty="0"/>
              <a:t>zooming in ….</a:t>
            </a:r>
          </a:p>
        </p:txBody>
      </p:sp>
      <p:sp>
        <p:nvSpPr>
          <p:cNvPr id="3" name="Slide Number Placeholder 2">
            <a:extLst>
              <a:ext uri="{FF2B5EF4-FFF2-40B4-BE49-F238E27FC236}">
                <a16:creationId xmlns:a16="http://schemas.microsoft.com/office/drawing/2014/main" id="{DF9BA5D8-7C3E-F6A4-B741-D376556723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12</a:t>
            </a:fld>
            <a:endParaRPr lang="en-GB"/>
          </a:p>
        </p:txBody>
      </p:sp>
    </p:spTree>
    <p:extLst>
      <p:ext uri="{BB962C8B-B14F-4D97-AF65-F5344CB8AC3E}">
        <p14:creationId xmlns:p14="http://schemas.microsoft.com/office/powerpoint/2010/main" val="43796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ounded Rectangle 3072">
            <a:extLst>
              <a:ext uri="{FF2B5EF4-FFF2-40B4-BE49-F238E27FC236}">
                <a16:creationId xmlns:a16="http://schemas.microsoft.com/office/drawing/2014/main" id="{4F8DEFAB-D586-1EDD-65CD-4FCFB16E4AC5}"/>
              </a:ext>
            </a:extLst>
          </p:cNvPr>
          <p:cNvSpPr/>
          <p:nvPr/>
        </p:nvSpPr>
        <p:spPr>
          <a:xfrm>
            <a:off x="5734355" y="3430293"/>
            <a:ext cx="3275542" cy="1537331"/>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72" name="Rounded Rectangle 3071">
            <a:extLst>
              <a:ext uri="{FF2B5EF4-FFF2-40B4-BE49-F238E27FC236}">
                <a16:creationId xmlns:a16="http://schemas.microsoft.com/office/drawing/2014/main" id="{47691FF1-9215-DD7D-14AF-FD7BCE9ECCA8}"/>
              </a:ext>
            </a:extLst>
          </p:cNvPr>
          <p:cNvSpPr/>
          <p:nvPr/>
        </p:nvSpPr>
        <p:spPr>
          <a:xfrm>
            <a:off x="2889752" y="3430293"/>
            <a:ext cx="2767379" cy="1537331"/>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3" name="Rounded Rectangle 62">
            <a:extLst>
              <a:ext uri="{FF2B5EF4-FFF2-40B4-BE49-F238E27FC236}">
                <a16:creationId xmlns:a16="http://schemas.microsoft.com/office/drawing/2014/main" id="{3F2F84F8-1062-20FC-D2DD-CD8A79FBDD8D}"/>
              </a:ext>
            </a:extLst>
          </p:cNvPr>
          <p:cNvSpPr/>
          <p:nvPr/>
        </p:nvSpPr>
        <p:spPr>
          <a:xfrm>
            <a:off x="84599" y="3430294"/>
            <a:ext cx="2767379" cy="1537331"/>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9" name="Rounded Rectangle 48">
            <a:extLst>
              <a:ext uri="{FF2B5EF4-FFF2-40B4-BE49-F238E27FC236}">
                <a16:creationId xmlns:a16="http://schemas.microsoft.com/office/drawing/2014/main" id="{C2049DF2-089C-648B-9010-6CF40572D2B9}"/>
              </a:ext>
            </a:extLst>
          </p:cNvPr>
          <p:cNvSpPr/>
          <p:nvPr/>
        </p:nvSpPr>
        <p:spPr>
          <a:xfrm>
            <a:off x="2281691" y="2039753"/>
            <a:ext cx="6728206" cy="637583"/>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0FC6F226-3B7A-C197-EFA8-8553565C237E}"/>
              </a:ext>
            </a:extLst>
          </p:cNvPr>
          <p:cNvSpPr>
            <a:spLocks noGrp="1"/>
          </p:cNvSpPr>
          <p:nvPr>
            <p:ph type="title"/>
          </p:nvPr>
        </p:nvSpPr>
        <p:spPr/>
        <p:txBody>
          <a:bodyPr>
            <a:normAutofit fontScale="90000"/>
          </a:bodyPr>
          <a:lstStyle/>
          <a:p>
            <a:r>
              <a:rPr lang="en-DE" dirty="0"/>
              <a:t>And a zoom into the DTE Infrastructure</a:t>
            </a:r>
          </a:p>
        </p:txBody>
      </p:sp>
      <p:sp>
        <p:nvSpPr>
          <p:cNvPr id="3" name="Slide Number Placeholder 2">
            <a:extLst>
              <a:ext uri="{FF2B5EF4-FFF2-40B4-BE49-F238E27FC236}">
                <a16:creationId xmlns:a16="http://schemas.microsoft.com/office/drawing/2014/main" id="{6215AB1F-EB71-4684-ADCD-1CE0687777B9}"/>
              </a:ext>
            </a:extLst>
          </p:cNvPr>
          <p:cNvSpPr>
            <a:spLocks noGrp="1"/>
          </p:cNvSpPr>
          <p:nvPr>
            <p:ph type="sldNum" idx="12"/>
          </p:nvPr>
        </p:nvSpPr>
        <p:spPr>
          <a:xfrm>
            <a:off x="8487399" y="4770825"/>
            <a:ext cx="548700" cy="393600"/>
          </a:xfrm>
        </p:spPr>
        <p:txBody>
          <a:bodyPr/>
          <a:lstStyle/>
          <a:p>
            <a:pPr marL="0" lvl="0" indent="0" algn="r" rtl="0">
              <a:spcBef>
                <a:spcPts val="0"/>
              </a:spcBef>
              <a:spcAft>
                <a:spcPts val="0"/>
              </a:spcAft>
              <a:buNone/>
            </a:pPr>
            <a:fld id="{00000000-1234-1234-1234-123412341234}" type="slidenum">
              <a:rPr lang="en-GB" smtClean="0"/>
              <a:t>13</a:t>
            </a:fld>
            <a:endParaRPr lang="en-GB" dirty="0"/>
          </a:p>
        </p:txBody>
      </p:sp>
      <p:pic>
        <p:nvPicPr>
          <p:cNvPr id="30" name="Google Shape;267;g23de0fcd909_12_0">
            <a:extLst>
              <a:ext uri="{FF2B5EF4-FFF2-40B4-BE49-F238E27FC236}">
                <a16:creationId xmlns:a16="http://schemas.microsoft.com/office/drawing/2014/main" id="{142FFF51-AAEC-45A6-94E4-F21CBC9688A5}"/>
              </a:ext>
            </a:extLst>
          </p:cNvPr>
          <p:cNvPicPr preferRelativeResize="0"/>
          <p:nvPr/>
        </p:nvPicPr>
        <p:blipFill rotWithShape="1">
          <a:blip r:embed="rId2">
            <a:alphaModFix/>
          </a:blip>
          <a:srcRect/>
          <a:stretch/>
        </p:blipFill>
        <p:spPr>
          <a:xfrm>
            <a:off x="5269456" y="2173612"/>
            <a:ext cx="970377" cy="427711"/>
          </a:xfrm>
          <a:prstGeom prst="rect">
            <a:avLst/>
          </a:prstGeom>
          <a:noFill/>
          <a:ln>
            <a:noFill/>
          </a:ln>
        </p:spPr>
      </p:pic>
      <p:sp>
        <p:nvSpPr>
          <p:cNvPr id="32" name="Google Shape;214;g1d14662e980_0_406">
            <a:extLst>
              <a:ext uri="{FF2B5EF4-FFF2-40B4-BE49-F238E27FC236}">
                <a16:creationId xmlns:a16="http://schemas.microsoft.com/office/drawing/2014/main" id="{A50F5F76-33AC-C971-D5FB-81B20F8789F0}"/>
              </a:ext>
            </a:extLst>
          </p:cNvPr>
          <p:cNvSpPr/>
          <p:nvPr/>
        </p:nvSpPr>
        <p:spPr>
          <a:xfrm>
            <a:off x="2273576" y="1089675"/>
            <a:ext cx="3395601" cy="873077"/>
          </a:xfrm>
          <a:prstGeom prst="flowChartAlternateProcess">
            <a:avLst/>
          </a:prstGeom>
          <a:solidFill>
            <a:srgbClr val="0070C0"/>
          </a:solidFill>
          <a:ln w="1905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600" i="0" u="none" strike="noStrike" cap="none" dirty="0">
              <a:solidFill>
                <a:schemeClr val="bg1"/>
              </a:solidFill>
              <a:latin typeface="Arial"/>
              <a:ea typeface="Arial"/>
              <a:cs typeface="Arial"/>
              <a:sym typeface="Arial"/>
            </a:endParaRPr>
          </a:p>
        </p:txBody>
      </p:sp>
      <p:sp>
        <p:nvSpPr>
          <p:cNvPr id="33" name="Google Shape;223;g1d14662e980_0_406">
            <a:extLst>
              <a:ext uri="{FF2B5EF4-FFF2-40B4-BE49-F238E27FC236}">
                <a16:creationId xmlns:a16="http://schemas.microsoft.com/office/drawing/2014/main" id="{2D7FEF3A-0C66-D20C-20A6-3704CC3CC8D5}"/>
              </a:ext>
            </a:extLst>
          </p:cNvPr>
          <p:cNvSpPr txBox="1"/>
          <p:nvPr/>
        </p:nvSpPr>
        <p:spPr>
          <a:xfrm>
            <a:off x="-104784" y="1938718"/>
            <a:ext cx="1368696"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i="0" u="none" strike="noStrike" cap="none" dirty="0">
                <a:solidFill>
                  <a:schemeClr val="tx2">
                    <a:lumMod val="50000"/>
                  </a:schemeClr>
                </a:solidFill>
                <a:latin typeface="Arial"/>
                <a:ea typeface="Arial"/>
                <a:cs typeface="Arial"/>
                <a:sym typeface="Arial"/>
              </a:rPr>
              <a:t>DTE Infrastructure </a:t>
            </a:r>
            <a:endParaRPr i="0" u="none" strike="noStrike" cap="none" dirty="0">
              <a:solidFill>
                <a:schemeClr val="tx2">
                  <a:lumMod val="50000"/>
                </a:schemeClr>
              </a:solidFill>
              <a:latin typeface="Arial"/>
              <a:ea typeface="Arial"/>
              <a:cs typeface="Arial"/>
              <a:sym typeface="Arial"/>
            </a:endParaRPr>
          </a:p>
        </p:txBody>
      </p:sp>
      <p:sp>
        <p:nvSpPr>
          <p:cNvPr id="34" name="Google Shape;233;g1d14662e980_0_406">
            <a:extLst>
              <a:ext uri="{FF2B5EF4-FFF2-40B4-BE49-F238E27FC236}">
                <a16:creationId xmlns:a16="http://schemas.microsoft.com/office/drawing/2014/main" id="{4489311A-BF98-0608-786E-DB462F048A63}"/>
              </a:ext>
            </a:extLst>
          </p:cNvPr>
          <p:cNvSpPr/>
          <p:nvPr/>
        </p:nvSpPr>
        <p:spPr>
          <a:xfrm>
            <a:off x="5863555" y="1095192"/>
            <a:ext cx="3110807" cy="878788"/>
          </a:xfrm>
          <a:prstGeom prst="flowChartAlternateProcess">
            <a:avLst/>
          </a:prstGeom>
          <a:solidFill>
            <a:srgbClr val="0070C0"/>
          </a:solidFill>
          <a:ln w="1905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600" i="0" u="none" strike="noStrike" cap="none" dirty="0">
              <a:solidFill>
                <a:schemeClr val="bg1"/>
              </a:solidFill>
              <a:latin typeface="Arial"/>
              <a:ea typeface="Arial"/>
              <a:cs typeface="Arial"/>
              <a:sym typeface="Arial"/>
            </a:endParaRPr>
          </a:p>
        </p:txBody>
      </p:sp>
      <p:sp>
        <p:nvSpPr>
          <p:cNvPr id="36" name="Google Shape;235;g1d14662e980_0_406">
            <a:extLst>
              <a:ext uri="{FF2B5EF4-FFF2-40B4-BE49-F238E27FC236}">
                <a16:creationId xmlns:a16="http://schemas.microsoft.com/office/drawing/2014/main" id="{62E5F8DD-E7C7-2E6F-F735-61E93C975F0F}"/>
              </a:ext>
            </a:extLst>
          </p:cNvPr>
          <p:cNvSpPr/>
          <p:nvPr/>
        </p:nvSpPr>
        <p:spPr>
          <a:xfrm>
            <a:off x="2281692" y="2754337"/>
            <a:ext cx="2544224" cy="485095"/>
          </a:xfrm>
          <a:prstGeom prst="flowChartAlternateProcess">
            <a:avLst/>
          </a:prstGeom>
          <a:solidFill>
            <a:schemeClr val="tx2">
              <a:lumMod val="25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600" i="0" u="none" strike="noStrike" cap="none" dirty="0">
              <a:solidFill>
                <a:schemeClr val="bg1"/>
              </a:solidFill>
              <a:latin typeface="Arial"/>
              <a:ea typeface="Arial"/>
              <a:cs typeface="Arial"/>
              <a:sym typeface="Arial"/>
            </a:endParaRPr>
          </a:p>
        </p:txBody>
      </p:sp>
      <p:sp>
        <p:nvSpPr>
          <p:cNvPr id="37" name="Google Shape;235;g1d14662e980_0_406">
            <a:extLst>
              <a:ext uri="{FF2B5EF4-FFF2-40B4-BE49-F238E27FC236}">
                <a16:creationId xmlns:a16="http://schemas.microsoft.com/office/drawing/2014/main" id="{1DA63B01-F870-876B-B63D-2A63014FF91D}"/>
              </a:ext>
            </a:extLst>
          </p:cNvPr>
          <p:cNvSpPr/>
          <p:nvPr/>
        </p:nvSpPr>
        <p:spPr>
          <a:xfrm>
            <a:off x="4884060" y="2748646"/>
            <a:ext cx="2109576" cy="485095"/>
          </a:xfrm>
          <a:prstGeom prst="flowChartAlternateProcess">
            <a:avLst/>
          </a:prstGeom>
          <a:solidFill>
            <a:schemeClr val="tx2">
              <a:lumMod val="25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i="0" u="none" strike="noStrike" cap="none" dirty="0">
                <a:solidFill>
                  <a:schemeClr val="bg1"/>
                </a:solidFill>
                <a:latin typeface="Arial"/>
                <a:ea typeface="Arial"/>
                <a:cs typeface="Arial"/>
                <a:sym typeface="Arial"/>
              </a:rPr>
              <a:t>HTC &amp; Cloud</a:t>
            </a:r>
            <a:endParaRPr sz="1600" i="0" u="none" strike="noStrike" cap="none" dirty="0">
              <a:solidFill>
                <a:schemeClr val="bg1"/>
              </a:solidFill>
              <a:latin typeface="Arial"/>
              <a:ea typeface="Arial"/>
              <a:cs typeface="Arial"/>
              <a:sym typeface="Arial"/>
            </a:endParaRPr>
          </a:p>
        </p:txBody>
      </p:sp>
      <p:sp>
        <p:nvSpPr>
          <p:cNvPr id="38" name="Google Shape;235;g1d14662e980_0_406">
            <a:extLst>
              <a:ext uri="{FF2B5EF4-FFF2-40B4-BE49-F238E27FC236}">
                <a16:creationId xmlns:a16="http://schemas.microsoft.com/office/drawing/2014/main" id="{36D3E47F-6D37-9549-9E46-266952F36904}"/>
              </a:ext>
            </a:extLst>
          </p:cNvPr>
          <p:cNvSpPr/>
          <p:nvPr/>
        </p:nvSpPr>
        <p:spPr>
          <a:xfrm>
            <a:off x="7089152" y="2746677"/>
            <a:ext cx="1920745" cy="487063"/>
          </a:xfrm>
          <a:prstGeom prst="flowChartAlternateProcess">
            <a:avLst/>
          </a:prstGeom>
          <a:solidFill>
            <a:schemeClr val="tx2">
              <a:lumMod val="25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i="0" u="none" strike="noStrike" cap="none" dirty="0">
                <a:solidFill>
                  <a:schemeClr val="bg1"/>
                </a:solidFill>
                <a:latin typeface="Arial"/>
                <a:ea typeface="Arial"/>
                <a:cs typeface="Arial"/>
                <a:sym typeface="Arial"/>
              </a:rPr>
              <a:t>Data Repositories</a:t>
            </a:r>
            <a:endParaRPr sz="1600" i="0" u="none" strike="noStrike" cap="none" dirty="0">
              <a:solidFill>
                <a:schemeClr val="bg1"/>
              </a:solidFill>
              <a:latin typeface="Arial"/>
              <a:ea typeface="Arial"/>
              <a:cs typeface="Arial"/>
              <a:sym typeface="Arial"/>
            </a:endParaRPr>
          </a:p>
        </p:txBody>
      </p:sp>
      <p:sp>
        <p:nvSpPr>
          <p:cNvPr id="39" name="Google Shape;223;g1d14662e980_0_406">
            <a:extLst>
              <a:ext uri="{FF2B5EF4-FFF2-40B4-BE49-F238E27FC236}">
                <a16:creationId xmlns:a16="http://schemas.microsoft.com/office/drawing/2014/main" id="{D1B87AF2-A334-89AA-074B-B2DBE9FC2509}"/>
              </a:ext>
            </a:extLst>
          </p:cNvPr>
          <p:cNvSpPr txBox="1"/>
          <p:nvPr/>
        </p:nvSpPr>
        <p:spPr>
          <a:xfrm>
            <a:off x="1258381" y="2926020"/>
            <a:ext cx="1139800" cy="35391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1100" i="0" u="none" strike="noStrike" cap="none" dirty="0">
                <a:solidFill>
                  <a:schemeClr val="tx2">
                    <a:lumMod val="50000"/>
                  </a:schemeClr>
                </a:solidFill>
                <a:latin typeface="Arial"/>
                <a:ea typeface="Arial"/>
                <a:cs typeface="Arial"/>
                <a:sym typeface="Arial"/>
              </a:rPr>
              <a:t>Hardware</a:t>
            </a:r>
            <a:endParaRPr sz="1100" i="0" u="none" strike="noStrike" cap="none" dirty="0">
              <a:solidFill>
                <a:schemeClr val="tx2">
                  <a:lumMod val="50000"/>
                </a:schemeClr>
              </a:solidFill>
              <a:latin typeface="Arial"/>
              <a:ea typeface="Arial"/>
              <a:cs typeface="Arial"/>
              <a:sym typeface="Arial"/>
            </a:endParaRPr>
          </a:p>
        </p:txBody>
      </p:sp>
      <p:sp>
        <p:nvSpPr>
          <p:cNvPr id="40" name="Google Shape;223;g1d14662e980_0_406">
            <a:extLst>
              <a:ext uri="{FF2B5EF4-FFF2-40B4-BE49-F238E27FC236}">
                <a16:creationId xmlns:a16="http://schemas.microsoft.com/office/drawing/2014/main" id="{EB04467F-B44A-563C-D355-32CE2B34793D}"/>
              </a:ext>
            </a:extLst>
          </p:cNvPr>
          <p:cNvSpPr txBox="1"/>
          <p:nvPr/>
        </p:nvSpPr>
        <p:spPr>
          <a:xfrm>
            <a:off x="1267882" y="1396538"/>
            <a:ext cx="1139800" cy="35391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1100" i="0" u="none" strike="noStrike" cap="none" dirty="0">
                <a:solidFill>
                  <a:schemeClr val="tx2">
                    <a:lumMod val="50000"/>
                  </a:schemeClr>
                </a:solidFill>
                <a:latin typeface="Arial"/>
                <a:ea typeface="Arial"/>
                <a:cs typeface="Arial"/>
                <a:sym typeface="Arial"/>
              </a:rPr>
              <a:t>Software</a:t>
            </a:r>
            <a:endParaRPr sz="1100" i="0" u="none" strike="noStrike" cap="none" dirty="0">
              <a:solidFill>
                <a:schemeClr val="tx2">
                  <a:lumMod val="50000"/>
                </a:schemeClr>
              </a:solidFill>
              <a:latin typeface="Arial"/>
              <a:ea typeface="Arial"/>
              <a:cs typeface="Arial"/>
              <a:sym typeface="Arial"/>
            </a:endParaRPr>
          </a:p>
        </p:txBody>
      </p:sp>
      <p:sp>
        <p:nvSpPr>
          <p:cNvPr id="35" name="Google Shape;235;g1d14662e980_0_406">
            <a:extLst>
              <a:ext uri="{FF2B5EF4-FFF2-40B4-BE49-F238E27FC236}">
                <a16:creationId xmlns:a16="http://schemas.microsoft.com/office/drawing/2014/main" id="{9E342E14-AA43-1E1C-04E4-411DCDE7CAF5}"/>
              </a:ext>
            </a:extLst>
          </p:cNvPr>
          <p:cNvSpPr/>
          <p:nvPr/>
        </p:nvSpPr>
        <p:spPr>
          <a:xfrm>
            <a:off x="2339835" y="2806825"/>
            <a:ext cx="1213969" cy="392700"/>
          </a:xfrm>
          <a:prstGeom prst="flowChartAlternateProcess">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i="0" u="none" strike="noStrike" cap="none" dirty="0">
                <a:solidFill>
                  <a:schemeClr val="tx2">
                    <a:lumMod val="25000"/>
                  </a:schemeClr>
                </a:solidFill>
                <a:latin typeface="Arial"/>
                <a:ea typeface="Arial"/>
                <a:cs typeface="Arial"/>
                <a:sym typeface="Arial"/>
              </a:rPr>
              <a:t>Quantum</a:t>
            </a:r>
            <a:endParaRPr sz="1600" i="0" u="none" strike="noStrike" cap="none" dirty="0">
              <a:solidFill>
                <a:schemeClr val="tx2">
                  <a:lumMod val="25000"/>
                </a:schemeClr>
              </a:solidFill>
              <a:latin typeface="Arial"/>
              <a:ea typeface="Arial"/>
              <a:cs typeface="Arial"/>
              <a:sym typeface="Arial"/>
            </a:endParaRPr>
          </a:p>
        </p:txBody>
      </p:sp>
      <p:sp>
        <p:nvSpPr>
          <p:cNvPr id="41" name="TextBox 40">
            <a:extLst>
              <a:ext uri="{FF2B5EF4-FFF2-40B4-BE49-F238E27FC236}">
                <a16:creationId xmlns:a16="http://schemas.microsoft.com/office/drawing/2014/main" id="{3B1E66F3-4A82-EBB3-8E24-40AEC7D5D19C}"/>
              </a:ext>
            </a:extLst>
          </p:cNvPr>
          <p:cNvSpPr txBox="1"/>
          <p:nvPr/>
        </p:nvSpPr>
        <p:spPr>
          <a:xfrm>
            <a:off x="3825748" y="2795710"/>
            <a:ext cx="728084" cy="400110"/>
          </a:xfrm>
          <a:prstGeom prst="rect">
            <a:avLst/>
          </a:prstGeom>
          <a:noFill/>
        </p:spPr>
        <p:txBody>
          <a:bodyPr wrap="none" rtlCol="0">
            <a:spAutoFit/>
          </a:bodyPr>
          <a:lstStyle/>
          <a:p>
            <a:r>
              <a:rPr lang="en-DE" sz="2000" dirty="0">
                <a:solidFill>
                  <a:schemeClr val="bg1"/>
                </a:solidFill>
              </a:rPr>
              <a:t>HPC</a:t>
            </a:r>
          </a:p>
        </p:txBody>
      </p:sp>
      <p:sp>
        <p:nvSpPr>
          <p:cNvPr id="42" name="TextBox 41">
            <a:extLst>
              <a:ext uri="{FF2B5EF4-FFF2-40B4-BE49-F238E27FC236}">
                <a16:creationId xmlns:a16="http://schemas.microsoft.com/office/drawing/2014/main" id="{23231E9C-366B-29AC-7A9D-57E459B3464B}"/>
              </a:ext>
            </a:extLst>
          </p:cNvPr>
          <p:cNvSpPr txBox="1"/>
          <p:nvPr/>
        </p:nvSpPr>
        <p:spPr>
          <a:xfrm>
            <a:off x="6180346" y="1088437"/>
            <a:ext cx="2579552" cy="307777"/>
          </a:xfrm>
          <a:prstGeom prst="rect">
            <a:avLst/>
          </a:prstGeom>
          <a:noFill/>
        </p:spPr>
        <p:txBody>
          <a:bodyPr wrap="none" rtlCol="0">
            <a:spAutoFit/>
          </a:bodyPr>
          <a:lstStyle/>
          <a:p>
            <a:r>
              <a:rPr lang="en-DE" dirty="0">
                <a:solidFill>
                  <a:schemeClr val="bg1"/>
                </a:solidFill>
              </a:rPr>
              <a:t>Federated Data Management</a:t>
            </a:r>
          </a:p>
        </p:txBody>
      </p:sp>
      <p:pic>
        <p:nvPicPr>
          <p:cNvPr id="3080" name="Picture 8" descr="Rucio - Scientific Data Management">
            <a:extLst>
              <a:ext uri="{FF2B5EF4-FFF2-40B4-BE49-F238E27FC236}">
                <a16:creationId xmlns:a16="http://schemas.microsoft.com/office/drawing/2014/main" id="{C8D08F4A-3717-8282-FF65-1BA4099AC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805" y="1503734"/>
            <a:ext cx="1442524" cy="3075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ERN FTS · GitHub">
            <a:extLst>
              <a:ext uri="{FF2B5EF4-FFF2-40B4-BE49-F238E27FC236}">
                <a16:creationId xmlns:a16="http://schemas.microsoft.com/office/drawing/2014/main" id="{986524B8-C449-A686-5C51-41212729A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0642" y="1420086"/>
            <a:ext cx="437065" cy="43706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6AAC03ED-7370-4426-7ED5-C6F8B199D696}"/>
              </a:ext>
            </a:extLst>
          </p:cNvPr>
          <p:cNvSpPr txBox="1"/>
          <p:nvPr/>
        </p:nvSpPr>
        <p:spPr>
          <a:xfrm>
            <a:off x="8151249" y="1407785"/>
            <a:ext cx="764953" cy="461665"/>
          </a:xfrm>
          <a:prstGeom prst="rect">
            <a:avLst/>
          </a:prstGeom>
          <a:noFill/>
        </p:spPr>
        <p:txBody>
          <a:bodyPr wrap="none" rtlCol="0">
            <a:spAutoFit/>
          </a:bodyPr>
          <a:lstStyle/>
          <a:p>
            <a:r>
              <a:rPr lang="en-DE" sz="2400" dirty="0">
                <a:solidFill>
                  <a:srgbClr val="92D050"/>
                </a:solidFill>
              </a:rPr>
              <a:t>FTS</a:t>
            </a:r>
          </a:p>
        </p:txBody>
      </p:sp>
      <p:sp>
        <p:nvSpPr>
          <p:cNvPr id="44" name="TextBox 43">
            <a:extLst>
              <a:ext uri="{FF2B5EF4-FFF2-40B4-BE49-F238E27FC236}">
                <a16:creationId xmlns:a16="http://schemas.microsoft.com/office/drawing/2014/main" id="{4ED7B544-7B24-8F09-DAEC-9F16A2BC1926}"/>
              </a:ext>
            </a:extLst>
          </p:cNvPr>
          <p:cNvSpPr txBox="1"/>
          <p:nvPr/>
        </p:nvSpPr>
        <p:spPr>
          <a:xfrm>
            <a:off x="2928736" y="1090633"/>
            <a:ext cx="2034531" cy="307777"/>
          </a:xfrm>
          <a:prstGeom prst="rect">
            <a:avLst/>
          </a:prstGeom>
          <a:noFill/>
        </p:spPr>
        <p:txBody>
          <a:bodyPr wrap="none" rtlCol="0">
            <a:spAutoFit/>
          </a:bodyPr>
          <a:lstStyle/>
          <a:p>
            <a:r>
              <a:rPr lang="en-DE" dirty="0">
                <a:solidFill>
                  <a:schemeClr val="bg1"/>
                </a:solidFill>
              </a:rPr>
              <a:t>Compute Orchestration</a:t>
            </a:r>
          </a:p>
        </p:txBody>
      </p:sp>
      <p:pic>
        <p:nvPicPr>
          <p:cNvPr id="29" name="Google Shape;266;g23de0fcd909_12_0">
            <a:extLst>
              <a:ext uri="{FF2B5EF4-FFF2-40B4-BE49-F238E27FC236}">
                <a16:creationId xmlns:a16="http://schemas.microsoft.com/office/drawing/2014/main" id="{F7D062FD-538A-97F6-E6CB-4AC5FEEBAF39}"/>
              </a:ext>
            </a:extLst>
          </p:cNvPr>
          <p:cNvPicPr preferRelativeResize="0"/>
          <p:nvPr/>
        </p:nvPicPr>
        <p:blipFill rotWithShape="1">
          <a:blip r:embed="rId5">
            <a:alphaModFix/>
          </a:blip>
          <a:srcRect/>
          <a:stretch/>
        </p:blipFill>
        <p:spPr>
          <a:xfrm>
            <a:off x="2709900" y="2152511"/>
            <a:ext cx="1689856" cy="375611"/>
          </a:xfrm>
          <a:prstGeom prst="rect">
            <a:avLst/>
          </a:prstGeom>
          <a:noFill/>
          <a:ln>
            <a:noFill/>
          </a:ln>
        </p:spPr>
      </p:pic>
      <p:sp>
        <p:nvSpPr>
          <p:cNvPr id="45" name="TextBox 44">
            <a:extLst>
              <a:ext uri="{FF2B5EF4-FFF2-40B4-BE49-F238E27FC236}">
                <a16:creationId xmlns:a16="http://schemas.microsoft.com/office/drawing/2014/main" id="{22EC3A94-1B9F-0753-4EB2-6B846E35D726}"/>
              </a:ext>
            </a:extLst>
          </p:cNvPr>
          <p:cNvSpPr txBox="1"/>
          <p:nvPr/>
        </p:nvSpPr>
        <p:spPr>
          <a:xfrm>
            <a:off x="2479437" y="1372804"/>
            <a:ext cx="2664512" cy="307777"/>
          </a:xfrm>
          <a:prstGeom prst="rect">
            <a:avLst/>
          </a:prstGeom>
          <a:noFill/>
        </p:spPr>
        <p:txBody>
          <a:bodyPr wrap="none" rtlCol="0">
            <a:spAutoFit/>
          </a:bodyPr>
          <a:lstStyle/>
          <a:p>
            <a:r>
              <a:rPr lang="en-DE" dirty="0">
                <a:solidFill>
                  <a:schemeClr val="accent6">
                    <a:lumMod val="75000"/>
                  </a:schemeClr>
                </a:solidFill>
              </a:rPr>
              <a:t>INDIGO DC PaaS Orchestrator</a:t>
            </a:r>
          </a:p>
        </p:txBody>
      </p:sp>
      <p:sp>
        <p:nvSpPr>
          <p:cNvPr id="46" name="TextBox 45">
            <a:extLst>
              <a:ext uri="{FF2B5EF4-FFF2-40B4-BE49-F238E27FC236}">
                <a16:creationId xmlns:a16="http://schemas.microsoft.com/office/drawing/2014/main" id="{78B971A1-DFDA-9740-8E41-9F1540C67B86}"/>
              </a:ext>
            </a:extLst>
          </p:cNvPr>
          <p:cNvSpPr txBox="1"/>
          <p:nvPr/>
        </p:nvSpPr>
        <p:spPr>
          <a:xfrm>
            <a:off x="3664278" y="1582870"/>
            <a:ext cx="1992853" cy="307777"/>
          </a:xfrm>
          <a:prstGeom prst="rect">
            <a:avLst/>
          </a:prstGeom>
          <a:noFill/>
        </p:spPr>
        <p:txBody>
          <a:bodyPr wrap="none" rtlCol="0">
            <a:spAutoFit/>
          </a:bodyPr>
          <a:lstStyle/>
          <a:p>
            <a:r>
              <a:rPr lang="en-DE" dirty="0">
                <a:solidFill>
                  <a:schemeClr val="accent6">
                    <a:lumMod val="75000"/>
                  </a:schemeClr>
                </a:solidFill>
              </a:rPr>
              <a:t>Infrastructure Manager</a:t>
            </a:r>
          </a:p>
        </p:txBody>
      </p:sp>
      <p:pic>
        <p:nvPicPr>
          <p:cNvPr id="28" name="Google Shape;265;g23de0fcd909_12_0">
            <a:extLst>
              <a:ext uri="{FF2B5EF4-FFF2-40B4-BE49-F238E27FC236}">
                <a16:creationId xmlns:a16="http://schemas.microsoft.com/office/drawing/2014/main" id="{9E71D362-F811-03C1-F5B6-6FABC27FDA73}"/>
              </a:ext>
            </a:extLst>
          </p:cNvPr>
          <p:cNvPicPr preferRelativeResize="0"/>
          <p:nvPr/>
        </p:nvPicPr>
        <p:blipFill>
          <a:blip r:embed="rId6">
            <a:alphaModFix/>
          </a:blip>
          <a:stretch>
            <a:fillRect/>
          </a:stretch>
        </p:blipFill>
        <p:spPr>
          <a:xfrm>
            <a:off x="7541228" y="2118176"/>
            <a:ext cx="571849" cy="499284"/>
          </a:xfrm>
          <a:prstGeom prst="rect">
            <a:avLst/>
          </a:prstGeom>
          <a:noFill/>
          <a:ln>
            <a:noFill/>
          </a:ln>
        </p:spPr>
      </p:pic>
      <p:sp>
        <p:nvSpPr>
          <p:cNvPr id="47" name="AutoShape 12" descr="dCache.org">
            <a:extLst>
              <a:ext uri="{FF2B5EF4-FFF2-40B4-BE49-F238E27FC236}">
                <a16:creationId xmlns:a16="http://schemas.microsoft.com/office/drawing/2014/main" id="{E2C2E81F-0AD5-5670-0CF4-F7BF455EF1D7}"/>
              </a:ext>
            </a:extLst>
          </p:cNvPr>
          <p:cNvSpPr>
            <a:spLocks noChangeAspect="1" noChangeArrowheads="1"/>
          </p:cNvSpPr>
          <p:nvPr/>
        </p:nvSpPr>
        <p:spPr bwMode="auto">
          <a:xfrm>
            <a:off x="4592235" y="10784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E"/>
          </a:p>
        </p:txBody>
      </p:sp>
      <p:sp>
        <p:nvSpPr>
          <p:cNvPr id="50" name="Google Shape;223;g1d14662e980_0_406">
            <a:extLst>
              <a:ext uri="{FF2B5EF4-FFF2-40B4-BE49-F238E27FC236}">
                <a16:creationId xmlns:a16="http://schemas.microsoft.com/office/drawing/2014/main" id="{E7929520-BCD3-32DC-0464-52BEE024EE0F}"/>
              </a:ext>
            </a:extLst>
          </p:cNvPr>
          <p:cNvSpPr txBox="1"/>
          <p:nvPr/>
        </p:nvSpPr>
        <p:spPr>
          <a:xfrm>
            <a:off x="1237512" y="2148235"/>
            <a:ext cx="1139800" cy="35391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1100" i="0" u="none" strike="noStrike" cap="none" dirty="0">
                <a:solidFill>
                  <a:schemeClr val="tx2">
                    <a:lumMod val="50000"/>
                  </a:schemeClr>
                </a:solidFill>
                <a:latin typeface="Arial"/>
                <a:ea typeface="Arial"/>
                <a:cs typeface="Arial"/>
                <a:sym typeface="Arial"/>
              </a:rPr>
              <a:t>Middleware</a:t>
            </a:r>
            <a:endParaRPr sz="1100" i="0" u="none" strike="noStrike" cap="none" dirty="0">
              <a:solidFill>
                <a:schemeClr val="tx2">
                  <a:lumMod val="50000"/>
                </a:schemeClr>
              </a:solidFill>
              <a:latin typeface="Arial"/>
              <a:ea typeface="Arial"/>
              <a:cs typeface="Arial"/>
              <a:sym typeface="Arial"/>
            </a:endParaRPr>
          </a:p>
        </p:txBody>
      </p:sp>
      <p:sp>
        <p:nvSpPr>
          <p:cNvPr id="51" name="Left Brace 50">
            <a:extLst>
              <a:ext uri="{FF2B5EF4-FFF2-40B4-BE49-F238E27FC236}">
                <a16:creationId xmlns:a16="http://schemas.microsoft.com/office/drawing/2014/main" id="{3F55C76E-1B86-19C8-6272-087952C1D608}"/>
              </a:ext>
            </a:extLst>
          </p:cNvPr>
          <p:cNvSpPr/>
          <p:nvPr/>
        </p:nvSpPr>
        <p:spPr>
          <a:xfrm>
            <a:off x="1123156" y="1323449"/>
            <a:ext cx="459461" cy="19102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53" name="TextBox 52">
            <a:extLst>
              <a:ext uri="{FF2B5EF4-FFF2-40B4-BE49-F238E27FC236}">
                <a16:creationId xmlns:a16="http://schemas.microsoft.com/office/drawing/2014/main" id="{47FA683C-A2A0-2EE1-9F06-4F6C99923F42}"/>
              </a:ext>
            </a:extLst>
          </p:cNvPr>
          <p:cNvSpPr txBox="1"/>
          <p:nvPr/>
        </p:nvSpPr>
        <p:spPr>
          <a:xfrm>
            <a:off x="84599" y="3774557"/>
            <a:ext cx="2767379" cy="854465"/>
          </a:xfrm>
          <a:prstGeom prst="rect">
            <a:avLst/>
          </a:prstGeom>
          <a:noFill/>
        </p:spPr>
        <p:txBody>
          <a:bodyPr wrap="square">
            <a:spAutoFit/>
          </a:bodyPr>
          <a:lstStyle/>
          <a:p>
            <a:pPr marL="0" lvl="0" indent="0" algn="just" rtl="0">
              <a:lnSpc>
                <a:spcPct val="115000"/>
              </a:lnSpc>
              <a:spcBef>
                <a:spcPts val="0"/>
              </a:spcBef>
              <a:spcAft>
                <a:spcPts val="0"/>
              </a:spcAft>
              <a:buClr>
                <a:schemeClr val="dk1"/>
              </a:buClr>
              <a:buSzPts val="1100"/>
              <a:buFont typeface="Arial"/>
              <a:buNone/>
            </a:pPr>
            <a:r>
              <a:rPr lang="en-GB" sz="1100" b="1" dirty="0">
                <a:solidFill>
                  <a:schemeClr val="dk1"/>
                </a:solidFill>
              </a:rPr>
              <a:t>PaaS Orchestrator</a:t>
            </a:r>
            <a:r>
              <a:rPr lang="en-GB" sz="1100" dirty="0">
                <a:solidFill>
                  <a:schemeClr val="dk1"/>
                </a:solidFill>
              </a:rPr>
              <a:t> + </a:t>
            </a:r>
            <a:r>
              <a:rPr lang="en-GB" sz="1100" b="1" dirty="0">
                <a:solidFill>
                  <a:schemeClr val="dk1"/>
                </a:solidFill>
              </a:rPr>
              <a:t>Infrastructure Manager</a:t>
            </a:r>
            <a:r>
              <a:rPr lang="en-GB" sz="1100" dirty="0">
                <a:solidFill>
                  <a:schemeClr val="dk1"/>
                </a:solidFill>
              </a:rPr>
              <a:t> elaborating deployment requested expressed in </a:t>
            </a:r>
            <a:r>
              <a:rPr lang="en-GB" sz="1100" b="1" dirty="0">
                <a:solidFill>
                  <a:schemeClr val="dk1"/>
                </a:solidFill>
              </a:rPr>
              <a:t>TOSCA</a:t>
            </a:r>
            <a:r>
              <a:rPr lang="en-GB" sz="1100" dirty="0">
                <a:solidFill>
                  <a:schemeClr val="dk1"/>
                </a:solidFill>
              </a:rPr>
              <a:t> to be extended to deal AI based orchestration.</a:t>
            </a:r>
            <a:endParaRPr lang="en-GB" sz="1100" dirty="0"/>
          </a:p>
        </p:txBody>
      </p:sp>
      <p:sp>
        <p:nvSpPr>
          <p:cNvPr id="55" name="TextBox 54">
            <a:extLst>
              <a:ext uri="{FF2B5EF4-FFF2-40B4-BE49-F238E27FC236}">
                <a16:creationId xmlns:a16="http://schemas.microsoft.com/office/drawing/2014/main" id="{A6AF2251-AD56-B1C1-4344-E72FEB6A4141}"/>
              </a:ext>
            </a:extLst>
          </p:cNvPr>
          <p:cNvSpPr txBox="1"/>
          <p:nvPr/>
        </p:nvSpPr>
        <p:spPr>
          <a:xfrm>
            <a:off x="2966976" y="3772288"/>
            <a:ext cx="2544224" cy="1049133"/>
          </a:xfrm>
          <a:prstGeom prst="rect">
            <a:avLst/>
          </a:prstGeom>
          <a:noFill/>
        </p:spPr>
        <p:txBody>
          <a:bodyPr wrap="square">
            <a:spAutoFit/>
          </a:bodyPr>
          <a:lstStyle/>
          <a:p>
            <a:pPr marL="0" marR="0" lvl="0" indent="0" algn="just" rtl="0">
              <a:lnSpc>
                <a:spcPct val="115000"/>
              </a:lnSpc>
              <a:spcBef>
                <a:spcPts val="0"/>
              </a:spcBef>
              <a:spcAft>
                <a:spcPts val="0"/>
              </a:spcAft>
              <a:buNone/>
            </a:pPr>
            <a:r>
              <a:rPr lang="en-GB" sz="1100" dirty="0">
                <a:solidFill>
                  <a:schemeClr val="dk1"/>
                </a:solidFill>
              </a:rPr>
              <a:t>Based on </a:t>
            </a:r>
            <a:r>
              <a:rPr lang="en-GB" sz="1100" b="1" dirty="0">
                <a:solidFill>
                  <a:schemeClr val="dk1"/>
                </a:solidFill>
              </a:rPr>
              <a:t>ESCAPE Data Lake</a:t>
            </a:r>
            <a:r>
              <a:rPr lang="en-GB" sz="1100" dirty="0">
                <a:solidFill>
                  <a:schemeClr val="dk1"/>
                </a:solidFill>
              </a:rPr>
              <a:t> architecture and services, </a:t>
            </a:r>
            <a:r>
              <a:rPr lang="en-GB" sz="1100" b="1" dirty="0" err="1">
                <a:solidFill>
                  <a:schemeClr val="dk1"/>
                </a:solidFill>
              </a:rPr>
              <a:t>Rucio</a:t>
            </a:r>
            <a:r>
              <a:rPr lang="en-GB" sz="1100" dirty="0">
                <a:solidFill>
                  <a:schemeClr val="dk1"/>
                </a:solidFill>
              </a:rPr>
              <a:t>, </a:t>
            </a:r>
            <a:r>
              <a:rPr lang="en-GB" sz="1100" b="1" dirty="0">
                <a:solidFill>
                  <a:schemeClr val="dk1"/>
                </a:solidFill>
              </a:rPr>
              <a:t>FTS</a:t>
            </a:r>
            <a:r>
              <a:rPr lang="en-GB" sz="1100" dirty="0">
                <a:solidFill>
                  <a:schemeClr val="dk1"/>
                </a:solidFill>
              </a:rPr>
              <a:t> and HTTP accessed caches/storages. Data lake concept extended to HPC facilities</a:t>
            </a:r>
          </a:p>
        </p:txBody>
      </p:sp>
      <p:sp>
        <p:nvSpPr>
          <p:cNvPr id="57" name="TextBox 56">
            <a:extLst>
              <a:ext uri="{FF2B5EF4-FFF2-40B4-BE49-F238E27FC236}">
                <a16:creationId xmlns:a16="http://schemas.microsoft.com/office/drawing/2014/main" id="{3DF54D73-BE02-AB8D-883B-1EE537E0BEC4}"/>
              </a:ext>
            </a:extLst>
          </p:cNvPr>
          <p:cNvSpPr txBox="1"/>
          <p:nvPr/>
        </p:nvSpPr>
        <p:spPr>
          <a:xfrm>
            <a:off x="5717638" y="3770208"/>
            <a:ext cx="3425343" cy="1049133"/>
          </a:xfrm>
          <a:prstGeom prst="rect">
            <a:avLst/>
          </a:prstGeom>
          <a:noFill/>
        </p:spPr>
        <p:txBody>
          <a:bodyPr wrap="square">
            <a:spAutoFit/>
          </a:bodyPr>
          <a:lstStyle/>
          <a:p>
            <a:pPr marL="171450" marR="0" lvl="0" indent="-171450" rtl="0">
              <a:lnSpc>
                <a:spcPct val="115000"/>
              </a:lnSpc>
              <a:spcBef>
                <a:spcPts val="0"/>
              </a:spcBef>
              <a:spcAft>
                <a:spcPts val="0"/>
              </a:spcAft>
              <a:buFont typeface="Arial" panose="020B0604020202020204" pitchFamily="34" charset="0"/>
              <a:buChar char="•"/>
            </a:pPr>
            <a:r>
              <a:rPr lang="en-GB" sz="1100" b="1" dirty="0">
                <a:solidFill>
                  <a:schemeClr val="dk1"/>
                </a:solidFill>
                <a:latin typeface="+mn-lt"/>
              </a:rPr>
              <a:t>Single-sign-on</a:t>
            </a:r>
            <a:r>
              <a:rPr lang="en-GB" sz="1100" dirty="0">
                <a:solidFill>
                  <a:schemeClr val="dk1"/>
                </a:solidFill>
                <a:latin typeface="+mn-lt"/>
              </a:rPr>
              <a:t> in simulation and modelling tasks to access data and </a:t>
            </a:r>
            <a:r>
              <a:rPr lang="en-GB" sz="1100" b="1" dirty="0">
                <a:solidFill>
                  <a:schemeClr val="dk1"/>
                </a:solidFill>
                <a:latin typeface="+mn-lt"/>
              </a:rPr>
              <a:t>different compute facilities</a:t>
            </a:r>
            <a:r>
              <a:rPr lang="en-GB" sz="1100" dirty="0">
                <a:solidFill>
                  <a:schemeClr val="dk1"/>
                </a:solidFill>
                <a:latin typeface="+mn-lt"/>
              </a:rPr>
              <a:t>,</a:t>
            </a:r>
          </a:p>
          <a:p>
            <a:pPr marL="171450" marR="0" lvl="0" indent="-171450" rtl="0">
              <a:lnSpc>
                <a:spcPct val="115000"/>
              </a:lnSpc>
              <a:spcBef>
                <a:spcPts val="0"/>
              </a:spcBef>
              <a:spcAft>
                <a:spcPts val="0"/>
              </a:spcAft>
              <a:buFont typeface="Arial" panose="020B0604020202020204" pitchFamily="34" charset="0"/>
              <a:buChar char="•"/>
            </a:pPr>
            <a:r>
              <a:rPr lang="en-GB" sz="1100" b="1" dirty="0">
                <a:solidFill>
                  <a:schemeClr val="dk1"/>
                </a:solidFill>
                <a:latin typeface="+mn-lt"/>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Offloading</a:t>
            </a:r>
            <a:r>
              <a:rPr lang="en-GB" sz="1100" b="1" dirty="0">
                <a:solidFill>
                  <a:schemeClr val="dk1"/>
                </a:solidFill>
                <a:latin typeface="+mn-lt"/>
              </a:rPr>
              <a:t> to HPC</a:t>
            </a:r>
            <a:r>
              <a:rPr lang="en-GB" sz="1100" dirty="0">
                <a:solidFill>
                  <a:schemeClr val="dk1"/>
                </a:solidFill>
                <a:latin typeface="+mn-lt"/>
                <a:ea typeface="Calibri"/>
                <a:cs typeface="Calibri"/>
                <a:sym typeface="Calibri"/>
              </a:rPr>
              <a:t>.</a:t>
            </a:r>
            <a:r>
              <a:rPr lang="en-GB" sz="1100" dirty="0">
                <a:solidFill>
                  <a:schemeClr val="dk1"/>
                </a:solidFill>
                <a:latin typeface="+mn-lt"/>
              </a:rPr>
              <a:t> </a:t>
            </a:r>
          </a:p>
          <a:p>
            <a:pPr marL="171450" marR="0" lvl="0" indent="-171450" rtl="0">
              <a:lnSpc>
                <a:spcPct val="115000"/>
              </a:lnSpc>
              <a:spcBef>
                <a:spcPts val="0"/>
              </a:spcBef>
              <a:spcAft>
                <a:spcPts val="0"/>
              </a:spcAft>
              <a:buFont typeface="Arial" panose="020B0604020202020204" pitchFamily="34" charset="0"/>
              <a:buChar char="•"/>
            </a:pPr>
            <a:r>
              <a:rPr lang="en-GB" sz="1100" dirty="0">
                <a:solidFill>
                  <a:schemeClr val="dk1"/>
                </a:solidFill>
                <a:latin typeface="+mn-lt"/>
              </a:rPr>
              <a:t>Data repositories and computation with </a:t>
            </a:r>
            <a:r>
              <a:rPr lang="en-GB" sz="1100" b="1" dirty="0">
                <a:solidFill>
                  <a:schemeClr val="dk1"/>
                </a:solidFill>
                <a:latin typeface="+mn-lt"/>
              </a:rPr>
              <a:t>containers on HTC, Cloud and HPC</a:t>
            </a:r>
          </a:p>
        </p:txBody>
      </p:sp>
      <p:sp>
        <p:nvSpPr>
          <p:cNvPr id="60" name="TextBox 59">
            <a:extLst>
              <a:ext uri="{FF2B5EF4-FFF2-40B4-BE49-F238E27FC236}">
                <a16:creationId xmlns:a16="http://schemas.microsoft.com/office/drawing/2014/main" id="{F9F6E12B-CC56-14F9-6CAD-842E9B71FC40}"/>
              </a:ext>
            </a:extLst>
          </p:cNvPr>
          <p:cNvSpPr txBox="1"/>
          <p:nvPr/>
        </p:nvSpPr>
        <p:spPr>
          <a:xfrm>
            <a:off x="723547" y="3464511"/>
            <a:ext cx="1258678" cy="307777"/>
          </a:xfrm>
          <a:prstGeom prst="rect">
            <a:avLst/>
          </a:prstGeom>
          <a:noFill/>
        </p:spPr>
        <p:txBody>
          <a:bodyPr wrap="none" rtlCol="0">
            <a:spAutoFit/>
          </a:bodyPr>
          <a:lstStyle/>
          <a:p>
            <a:r>
              <a:rPr lang="en-DE" dirty="0">
                <a:solidFill>
                  <a:schemeClr val="accent4"/>
                </a:solidFill>
              </a:rPr>
              <a:t>Orchestration</a:t>
            </a:r>
          </a:p>
        </p:txBody>
      </p:sp>
      <p:sp>
        <p:nvSpPr>
          <p:cNvPr id="61" name="TextBox 60">
            <a:extLst>
              <a:ext uri="{FF2B5EF4-FFF2-40B4-BE49-F238E27FC236}">
                <a16:creationId xmlns:a16="http://schemas.microsoft.com/office/drawing/2014/main" id="{198E3516-E0EF-3A39-D3FF-AE7A21999D8C}"/>
              </a:ext>
            </a:extLst>
          </p:cNvPr>
          <p:cNvSpPr txBox="1"/>
          <p:nvPr/>
        </p:nvSpPr>
        <p:spPr>
          <a:xfrm>
            <a:off x="3078426" y="3475353"/>
            <a:ext cx="2470548" cy="307777"/>
          </a:xfrm>
          <a:prstGeom prst="rect">
            <a:avLst/>
          </a:prstGeom>
          <a:noFill/>
        </p:spPr>
        <p:txBody>
          <a:bodyPr wrap="none" rtlCol="0">
            <a:spAutoFit/>
          </a:bodyPr>
          <a:lstStyle/>
          <a:p>
            <a:r>
              <a:rPr lang="en-DE" dirty="0">
                <a:solidFill>
                  <a:schemeClr val="accent4"/>
                </a:solidFill>
              </a:rPr>
              <a:t>Federated Datamanagement</a:t>
            </a:r>
          </a:p>
        </p:txBody>
      </p:sp>
      <p:sp>
        <p:nvSpPr>
          <p:cNvPr id="62" name="TextBox 61">
            <a:extLst>
              <a:ext uri="{FF2B5EF4-FFF2-40B4-BE49-F238E27FC236}">
                <a16:creationId xmlns:a16="http://schemas.microsoft.com/office/drawing/2014/main" id="{73D3F381-95E7-18F1-BFCF-6D9B354251B4}"/>
              </a:ext>
            </a:extLst>
          </p:cNvPr>
          <p:cNvSpPr txBox="1"/>
          <p:nvPr/>
        </p:nvSpPr>
        <p:spPr>
          <a:xfrm>
            <a:off x="6443054" y="3475353"/>
            <a:ext cx="1944763" cy="307777"/>
          </a:xfrm>
          <a:prstGeom prst="rect">
            <a:avLst/>
          </a:prstGeom>
          <a:noFill/>
        </p:spPr>
        <p:txBody>
          <a:bodyPr wrap="none" rtlCol="0">
            <a:spAutoFit/>
          </a:bodyPr>
          <a:lstStyle/>
          <a:p>
            <a:r>
              <a:rPr lang="en-DE" dirty="0">
                <a:solidFill>
                  <a:schemeClr val="accent4"/>
                </a:solidFill>
              </a:rPr>
              <a:t>Continuum Integration</a:t>
            </a:r>
          </a:p>
        </p:txBody>
      </p:sp>
    </p:spTree>
    <p:extLst>
      <p:ext uri="{BB962C8B-B14F-4D97-AF65-F5344CB8AC3E}">
        <p14:creationId xmlns:p14="http://schemas.microsoft.com/office/powerpoint/2010/main" val="1350072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3960782aee_0_122"/>
          <p:cNvSpPr txBox="1">
            <a:spLocks noGrp="1"/>
          </p:cNvSpPr>
          <p:nvPr>
            <p:ph type="title"/>
          </p:nvPr>
        </p:nvSpPr>
        <p:spPr>
          <a:xfrm>
            <a:off x="311725" y="1027200"/>
            <a:ext cx="8520600" cy="8418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GB" dirty="0"/>
              <a:t>what resources do we have?</a:t>
            </a:r>
            <a:endParaRPr dirty="0"/>
          </a:p>
        </p:txBody>
      </p:sp>
      <p:sp>
        <p:nvSpPr>
          <p:cNvPr id="184" name="Google Shape;184;g23960782aee_0_1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GB">
                <a:solidFill>
                  <a:schemeClr val="lt1"/>
                </a:solidFill>
              </a:rPr>
              <a:t>14</a:t>
            </a:fld>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9139-9F40-138B-05DC-A58EAFF35BCD}"/>
              </a:ext>
            </a:extLst>
          </p:cNvPr>
          <p:cNvSpPr>
            <a:spLocks noGrp="1"/>
          </p:cNvSpPr>
          <p:nvPr>
            <p:ph type="title"/>
          </p:nvPr>
        </p:nvSpPr>
        <p:spPr/>
        <p:txBody>
          <a:bodyPr>
            <a:normAutofit fontScale="90000"/>
          </a:bodyPr>
          <a:lstStyle/>
          <a:p>
            <a:r>
              <a:rPr lang="en-DE" dirty="0"/>
              <a:t>Pilot Compute Resources for HPC, HTC and Cloud</a:t>
            </a:r>
          </a:p>
        </p:txBody>
      </p:sp>
      <p:sp>
        <p:nvSpPr>
          <p:cNvPr id="3" name="Slide Number Placeholder 2">
            <a:extLst>
              <a:ext uri="{FF2B5EF4-FFF2-40B4-BE49-F238E27FC236}">
                <a16:creationId xmlns:a16="http://schemas.microsoft.com/office/drawing/2014/main" id="{89A4D5AC-FE1C-16A8-C6AE-E55680FEF1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15</a:t>
            </a:fld>
            <a:endParaRPr lang="en-GB"/>
          </a:p>
        </p:txBody>
      </p:sp>
      <p:sp>
        <p:nvSpPr>
          <p:cNvPr id="4" name="Oval 3">
            <a:extLst>
              <a:ext uri="{FF2B5EF4-FFF2-40B4-BE49-F238E27FC236}">
                <a16:creationId xmlns:a16="http://schemas.microsoft.com/office/drawing/2014/main" id="{2E791439-5157-EC5D-2AEE-062557CD381B}"/>
              </a:ext>
            </a:extLst>
          </p:cNvPr>
          <p:cNvSpPr/>
          <p:nvPr/>
        </p:nvSpPr>
        <p:spPr>
          <a:xfrm>
            <a:off x="1131988" y="1170017"/>
            <a:ext cx="3731615" cy="2371128"/>
          </a:xfrm>
          <a:prstGeom prst="ellipse">
            <a:avLst/>
          </a:prstGeom>
          <a:no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Oval 4">
            <a:extLst>
              <a:ext uri="{FF2B5EF4-FFF2-40B4-BE49-F238E27FC236}">
                <a16:creationId xmlns:a16="http://schemas.microsoft.com/office/drawing/2014/main" id="{F2FFCA52-6E66-D7B1-4B85-536FE5601A2D}"/>
              </a:ext>
            </a:extLst>
          </p:cNvPr>
          <p:cNvSpPr/>
          <p:nvPr/>
        </p:nvSpPr>
        <p:spPr>
          <a:xfrm>
            <a:off x="3883750" y="1170017"/>
            <a:ext cx="2262055" cy="2119066"/>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Oval 5">
            <a:extLst>
              <a:ext uri="{FF2B5EF4-FFF2-40B4-BE49-F238E27FC236}">
                <a16:creationId xmlns:a16="http://schemas.microsoft.com/office/drawing/2014/main" id="{9054FC82-FA41-0372-C4AD-F53F2F8A9A72}"/>
              </a:ext>
            </a:extLst>
          </p:cNvPr>
          <p:cNvSpPr/>
          <p:nvPr/>
        </p:nvSpPr>
        <p:spPr>
          <a:xfrm>
            <a:off x="2124138" y="1947439"/>
            <a:ext cx="3029517" cy="2516995"/>
          </a:xfrm>
          <a:prstGeom prst="ellips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TextBox 6">
            <a:extLst>
              <a:ext uri="{FF2B5EF4-FFF2-40B4-BE49-F238E27FC236}">
                <a16:creationId xmlns:a16="http://schemas.microsoft.com/office/drawing/2014/main" id="{CD25F776-CC6C-A5A4-4F39-7CF83462DC8B}"/>
              </a:ext>
            </a:extLst>
          </p:cNvPr>
          <p:cNvSpPr txBox="1"/>
          <p:nvPr/>
        </p:nvSpPr>
        <p:spPr>
          <a:xfrm>
            <a:off x="3989532" y="2387223"/>
            <a:ext cx="736099" cy="369332"/>
          </a:xfrm>
          <a:prstGeom prst="rect">
            <a:avLst/>
          </a:prstGeom>
          <a:noFill/>
        </p:spPr>
        <p:txBody>
          <a:bodyPr wrap="none" rtlCol="0">
            <a:spAutoFit/>
          </a:bodyPr>
          <a:lstStyle/>
          <a:p>
            <a:r>
              <a:rPr lang="en-DE" sz="1800" dirty="0"/>
              <a:t>UKRI</a:t>
            </a:r>
          </a:p>
        </p:txBody>
      </p:sp>
      <p:sp>
        <p:nvSpPr>
          <p:cNvPr id="8" name="TextBox 7">
            <a:extLst>
              <a:ext uri="{FF2B5EF4-FFF2-40B4-BE49-F238E27FC236}">
                <a16:creationId xmlns:a16="http://schemas.microsoft.com/office/drawing/2014/main" id="{EC6F1967-7A63-E00A-D5CE-FFCA9F78CCAA}"/>
              </a:ext>
            </a:extLst>
          </p:cNvPr>
          <p:cNvSpPr txBox="1"/>
          <p:nvPr/>
        </p:nvSpPr>
        <p:spPr>
          <a:xfrm>
            <a:off x="2473218" y="2578261"/>
            <a:ext cx="1082348" cy="369332"/>
          </a:xfrm>
          <a:prstGeom prst="rect">
            <a:avLst/>
          </a:prstGeom>
          <a:noFill/>
        </p:spPr>
        <p:txBody>
          <a:bodyPr wrap="none" rtlCol="0">
            <a:spAutoFit/>
          </a:bodyPr>
          <a:lstStyle/>
          <a:p>
            <a:r>
              <a:rPr lang="en-DE" sz="1800" dirty="0"/>
              <a:t>TU Wien</a:t>
            </a:r>
          </a:p>
        </p:txBody>
      </p:sp>
      <p:sp>
        <p:nvSpPr>
          <p:cNvPr id="9" name="TextBox 8">
            <a:extLst>
              <a:ext uri="{FF2B5EF4-FFF2-40B4-BE49-F238E27FC236}">
                <a16:creationId xmlns:a16="http://schemas.microsoft.com/office/drawing/2014/main" id="{70BE8AEC-9987-BACE-9513-B1DEF772E244}"/>
              </a:ext>
            </a:extLst>
          </p:cNvPr>
          <p:cNvSpPr txBox="1"/>
          <p:nvPr/>
        </p:nvSpPr>
        <p:spPr>
          <a:xfrm>
            <a:off x="4985696" y="1996196"/>
            <a:ext cx="697627" cy="369332"/>
          </a:xfrm>
          <a:prstGeom prst="rect">
            <a:avLst/>
          </a:prstGeom>
          <a:noFill/>
        </p:spPr>
        <p:txBody>
          <a:bodyPr wrap="none" rtlCol="0">
            <a:spAutoFit/>
          </a:bodyPr>
          <a:lstStyle/>
          <a:p>
            <a:r>
              <a:rPr lang="en-DE" sz="1800" dirty="0"/>
              <a:t>KBFI</a:t>
            </a:r>
          </a:p>
        </p:txBody>
      </p:sp>
      <p:sp>
        <p:nvSpPr>
          <p:cNvPr id="10" name="TextBox 9">
            <a:extLst>
              <a:ext uri="{FF2B5EF4-FFF2-40B4-BE49-F238E27FC236}">
                <a16:creationId xmlns:a16="http://schemas.microsoft.com/office/drawing/2014/main" id="{B2F81916-2F00-A819-4083-3CE942F92A43}"/>
              </a:ext>
            </a:extLst>
          </p:cNvPr>
          <p:cNvSpPr txBox="1"/>
          <p:nvPr/>
        </p:nvSpPr>
        <p:spPr>
          <a:xfrm>
            <a:off x="1772118" y="1697907"/>
            <a:ext cx="776175" cy="338554"/>
          </a:xfrm>
          <a:prstGeom prst="rect">
            <a:avLst/>
          </a:prstGeom>
          <a:noFill/>
        </p:spPr>
        <p:txBody>
          <a:bodyPr wrap="none" rtlCol="0">
            <a:spAutoFit/>
          </a:bodyPr>
          <a:lstStyle/>
          <a:p>
            <a:r>
              <a:rPr lang="en-DE" sz="1600" dirty="0"/>
              <a:t>EODC</a:t>
            </a:r>
          </a:p>
        </p:txBody>
      </p:sp>
      <p:sp>
        <p:nvSpPr>
          <p:cNvPr id="11" name="TextBox 10">
            <a:extLst>
              <a:ext uri="{FF2B5EF4-FFF2-40B4-BE49-F238E27FC236}">
                <a16:creationId xmlns:a16="http://schemas.microsoft.com/office/drawing/2014/main" id="{5C2AB4D2-9350-E9CA-7BDE-A19250BDAE2E}"/>
              </a:ext>
            </a:extLst>
          </p:cNvPr>
          <p:cNvSpPr txBox="1"/>
          <p:nvPr/>
        </p:nvSpPr>
        <p:spPr>
          <a:xfrm>
            <a:off x="2948670" y="2184167"/>
            <a:ext cx="992579" cy="369332"/>
          </a:xfrm>
          <a:prstGeom prst="rect">
            <a:avLst/>
          </a:prstGeom>
          <a:noFill/>
        </p:spPr>
        <p:txBody>
          <a:bodyPr wrap="none" rtlCol="0">
            <a:spAutoFit/>
          </a:bodyPr>
          <a:lstStyle/>
          <a:p>
            <a:r>
              <a:rPr lang="en-DE" sz="1800" dirty="0"/>
              <a:t>GRNET</a:t>
            </a:r>
          </a:p>
        </p:txBody>
      </p:sp>
      <p:sp>
        <p:nvSpPr>
          <p:cNvPr id="12" name="TextBox 11">
            <a:extLst>
              <a:ext uri="{FF2B5EF4-FFF2-40B4-BE49-F238E27FC236}">
                <a16:creationId xmlns:a16="http://schemas.microsoft.com/office/drawing/2014/main" id="{BE363887-72AA-F1EA-167F-1799FB51E8EB}"/>
              </a:ext>
            </a:extLst>
          </p:cNvPr>
          <p:cNvSpPr txBox="1"/>
          <p:nvPr/>
        </p:nvSpPr>
        <p:spPr>
          <a:xfrm>
            <a:off x="3335292" y="2886288"/>
            <a:ext cx="825867" cy="369332"/>
          </a:xfrm>
          <a:prstGeom prst="rect">
            <a:avLst/>
          </a:prstGeom>
          <a:noFill/>
        </p:spPr>
        <p:txBody>
          <a:bodyPr wrap="none" rtlCol="0">
            <a:spAutoFit/>
          </a:bodyPr>
          <a:lstStyle/>
          <a:p>
            <a:r>
              <a:rPr lang="en-DE" sz="1800" dirty="0"/>
              <a:t>PSNC</a:t>
            </a:r>
          </a:p>
        </p:txBody>
      </p:sp>
      <p:sp>
        <p:nvSpPr>
          <p:cNvPr id="13" name="TextBox 12">
            <a:extLst>
              <a:ext uri="{FF2B5EF4-FFF2-40B4-BE49-F238E27FC236}">
                <a16:creationId xmlns:a16="http://schemas.microsoft.com/office/drawing/2014/main" id="{186EE510-0DA5-174C-6FDE-3F124326A23D}"/>
              </a:ext>
            </a:extLst>
          </p:cNvPr>
          <p:cNvSpPr txBox="1"/>
          <p:nvPr/>
        </p:nvSpPr>
        <p:spPr>
          <a:xfrm>
            <a:off x="3158878" y="3715388"/>
            <a:ext cx="1159292" cy="369332"/>
          </a:xfrm>
          <a:prstGeom prst="rect">
            <a:avLst/>
          </a:prstGeom>
          <a:noFill/>
        </p:spPr>
        <p:txBody>
          <a:bodyPr wrap="none" rtlCol="0">
            <a:spAutoFit/>
          </a:bodyPr>
          <a:lstStyle/>
          <a:p>
            <a:r>
              <a:rPr lang="en-DE" sz="1800" dirty="0"/>
              <a:t>EuroHPC</a:t>
            </a:r>
          </a:p>
        </p:txBody>
      </p:sp>
      <p:sp>
        <p:nvSpPr>
          <p:cNvPr id="14" name="TextBox 13">
            <a:extLst>
              <a:ext uri="{FF2B5EF4-FFF2-40B4-BE49-F238E27FC236}">
                <a16:creationId xmlns:a16="http://schemas.microsoft.com/office/drawing/2014/main" id="{E196B4EC-32DC-09AB-0583-DB1510B9198D}"/>
              </a:ext>
            </a:extLst>
          </p:cNvPr>
          <p:cNvSpPr txBox="1"/>
          <p:nvPr/>
        </p:nvSpPr>
        <p:spPr>
          <a:xfrm>
            <a:off x="2592781" y="3070248"/>
            <a:ext cx="902811" cy="369332"/>
          </a:xfrm>
          <a:prstGeom prst="rect">
            <a:avLst/>
          </a:prstGeom>
          <a:noFill/>
        </p:spPr>
        <p:txBody>
          <a:bodyPr wrap="none" rtlCol="0">
            <a:spAutoFit/>
          </a:bodyPr>
          <a:lstStyle/>
          <a:p>
            <a:r>
              <a:rPr lang="en-DE" sz="1800" dirty="0"/>
              <a:t>Juelich</a:t>
            </a:r>
          </a:p>
        </p:txBody>
      </p:sp>
      <p:sp>
        <p:nvSpPr>
          <p:cNvPr id="15" name="TextBox 14">
            <a:extLst>
              <a:ext uri="{FF2B5EF4-FFF2-40B4-BE49-F238E27FC236}">
                <a16:creationId xmlns:a16="http://schemas.microsoft.com/office/drawing/2014/main" id="{DCFFBF89-C502-588F-74E1-55BA7A4AA3BB}"/>
              </a:ext>
            </a:extLst>
          </p:cNvPr>
          <p:cNvSpPr txBox="1"/>
          <p:nvPr/>
        </p:nvSpPr>
        <p:spPr>
          <a:xfrm>
            <a:off x="4067757" y="1676639"/>
            <a:ext cx="582211" cy="369332"/>
          </a:xfrm>
          <a:prstGeom prst="rect">
            <a:avLst/>
          </a:prstGeom>
          <a:noFill/>
        </p:spPr>
        <p:txBody>
          <a:bodyPr wrap="none" rtlCol="0">
            <a:spAutoFit/>
          </a:bodyPr>
          <a:lstStyle/>
          <a:p>
            <a:r>
              <a:rPr lang="en-DE" sz="1800" dirty="0"/>
              <a:t>EGI</a:t>
            </a:r>
          </a:p>
        </p:txBody>
      </p:sp>
      <p:sp>
        <p:nvSpPr>
          <p:cNvPr id="16" name="TextBox 15">
            <a:extLst>
              <a:ext uri="{FF2B5EF4-FFF2-40B4-BE49-F238E27FC236}">
                <a16:creationId xmlns:a16="http://schemas.microsoft.com/office/drawing/2014/main" id="{A592EB9F-D44B-9A17-E7A0-C9AD2E2C97DA}"/>
              </a:ext>
            </a:extLst>
          </p:cNvPr>
          <p:cNvSpPr txBox="1"/>
          <p:nvPr/>
        </p:nvSpPr>
        <p:spPr>
          <a:xfrm>
            <a:off x="6145805" y="1981152"/>
            <a:ext cx="817853" cy="461665"/>
          </a:xfrm>
          <a:prstGeom prst="rect">
            <a:avLst/>
          </a:prstGeom>
          <a:noFill/>
        </p:spPr>
        <p:txBody>
          <a:bodyPr wrap="none" rtlCol="0">
            <a:spAutoFit/>
          </a:bodyPr>
          <a:lstStyle/>
          <a:p>
            <a:r>
              <a:rPr lang="en-DE" sz="2400" b="1" dirty="0">
                <a:solidFill>
                  <a:srgbClr val="FF0000"/>
                </a:solidFill>
              </a:rPr>
              <a:t>HTC</a:t>
            </a:r>
          </a:p>
        </p:txBody>
      </p:sp>
      <p:sp>
        <p:nvSpPr>
          <p:cNvPr id="17" name="TextBox 16">
            <a:extLst>
              <a:ext uri="{FF2B5EF4-FFF2-40B4-BE49-F238E27FC236}">
                <a16:creationId xmlns:a16="http://schemas.microsoft.com/office/drawing/2014/main" id="{1FF28998-71CD-7AC9-F72B-5A5ED78D6742}"/>
              </a:ext>
            </a:extLst>
          </p:cNvPr>
          <p:cNvSpPr txBox="1"/>
          <p:nvPr/>
        </p:nvSpPr>
        <p:spPr>
          <a:xfrm>
            <a:off x="4938070" y="3835672"/>
            <a:ext cx="835485" cy="461665"/>
          </a:xfrm>
          <a:prstGeom prst="rect">
            <a:avLst/>
          </a:prstGeom>
          <a:noFill/>
        </p:spPr>
        <p:txBody>
          <a:bodyPr wrap="none" rtlCol="0">
            <a:spAutoFit/>
          </a:bodyPr>
          <a:lstStyle/>
          <a:p>
            <a:r>
              <a:rPr lang="en-DE" sz="2400" dirty="0">
                <a:solidFill>
                  <a:schemeClr val="accent1">
                    <a:lumMod val="50000"/>
                  </a:schemeClr>
                </a:solidFill>
              </a:rPr>
              <a:t>HPC</a:t>
            </a:r>
          </a:p>
        </p:txBody>
      </p:sp>
      <p:sp>
        <p:nvSpPr>
          <p:cNvPr id="18" name="TextBox 17">
            <a:extLst>
              <a:ext uri="{FF2B5EF4-FFF2-40B4-BE49-F238E27FC236}">
                <a16:creationId xmlns:a16="http://schemas.microsoft.com/office/drawing/2014/main" id="{3AA67D66-CC90-7085-84DB-E1A81DE00AFA}"/>
              </a:ext>
            </a:extLst>
          </p:cNvPr>
          <p:cNvSpPr txBox="1"/>
          <p:nvPr/>
        </p:nvSpPr>
        <p:spPr>
          <a:xfrm>
            <a:off x="174410" y="1602263"/>
            <a:ext cx="1055097" cy="461665"/>
          </a:xfrm>
          <a:prstGeom prst="rect">
            <a:avLst/>
          </a:prstGeom>
          <a:noFill/>
        </p:spPr>
        <p:txBody>
          <a:bodyPr wrap="none" rtlCol="0">
            <a:spAutoFit/>
          </a:bodyPr>
          <a:lstStyle/>
          <a:p>
            <a:r>
              <a:rPr lang="en-DE" sz="2400" b="1" dirty="0">
                <a:solidFill>
                  <a:schemeClr val="accent6">
                    <a:lumMod val="50000"/>
                  </a:schemeClr>
                </a:solidFill>
              </a:rPr>
              <a:t>Cloud</a:t>
            </a:r>
          </a:p>
        </p:txBody>
      </p:sp>
      <p:sp>
        <p:nvSpPr>
          <p:cNvPr id="19" name="TextBox 18">
            <a:extLst>
              <a:ext uri="{FF2B5EF4-FFF2-40B4-BE49-F238E27FC236}">
                <a16:creationId xmlns:a16="http://schemas.microsoft.com/office/drawing/2014/main" id="{28A8F917-8049-6D77-50BD-6F73C61C3767}"/>
              </a:ext>
            </a:extLst>
          </p:cNvPr>
          <p:cNvSpPr txBox="1"/>
          <p:nvPr/>
        </p:nvSpPr>
        <p:spPr>
          <a:xfrm>
            <a:off x="6307328" y="2763263"/>
            <a:ext cx="2547169" cy="1569660"/>
          </a:xfrm>
          <a:prstGeom prst="rect">
            <a:avLst/>
          </a:prstGeom>
          <a:noFill/>
        </p:spPr>
        <p:txBody>
          <a:bodyPr wrap="square" rtlCol="0">
            <a:spAutoFit/>
          </a:bodyPr>
          <a:lstStyle/>
          <a:p>
            <a:pPr algn="ctr"/>
            <a:r>
              <a:rPr lang="en-DE" sz="2400" dirty="0">
                <a:solidFill>
                  <a:srgbClr val="0070C0"/>
                </a:solidFill>
              </a:rPr>
              <a:t>Different classes of resources with different requirements!</a:t>
            </a:r>
          </a:p>
        </p:txBody>
      </p:sp>
    </p:spTree>
    <p:extLst>
      <p:ext uri="{BB962C8B-B14F-4D97-AF65-F5344CB8AC3E}">
        <p14:creationId xmlns:p14="http://schemas.microsoft.com/office/powerpoint/2010/main" val="215637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9BD8B-555A-16B3-19D1-82620FF28C41}"/>
              </a:ext>
            </a:extLst>
          </p:cNvPr>
          <p:cNvSpPr>
            <a:spLocks noGrp="1"/>
          </p:cNvSpPr>
          <p:nvPr>
            <p:ph type="title"/>
          </p:nvPr>
        </p:nvSpPr>
        <p:spPr/>
        <p:txBody>
          <a:bodyPr/>
          <a:lstStyle/>
          <a:p>
            <a:r>
              <a:rPr lang="en-DE" dirty="0"/>
              <a:t>zooming in further ….</a:t>
            </a:r>
          </a:p>
        </p:txBody>
      </p:sp>
      <p:sp>
        <p:nvSpPr>
          <p:cNvPr id="3" name="Slide Number Placeholder 2">
            <a:extLst>
              <a:ext uri="{FF2B5EF4-FFF2-40B4-BE49-F238E27FC236}">
                <a16:creationId xmlns:a16="http://schemas.microsoft.com/office/drawing/2014/main" id="{DF9BA5D8-7C3E-F6A4-B741-D376556723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16</a:t>
            </a:fld>
            <a:endParaRPr lang="en-GB"/>
          </a:p>
        </p:txBody>
      </p:sp>
    </p:spTree>
    <p:extLst>
      <p:ext uri="{BB962C8B-B14F-4D97-AF65-F5344CB8AC3E}">
        <p14:creationId xmlns:p14="http://schemas.microsoft.com/office/powerpoint/2010/main" val="1031990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35;g1d14662e980_0_406">
            <a:extLst>
              <a:ext uri="{FF2B5EF4-FFF2-40B4-BE49-F238E27FC236}">
                <a16:creationId xmlns:a16="http://schemas.microsoft.com/office/drawing/2014/main" id="{33DD01C0-AB1F-9868-49E3-3C9606681DFE}"/>
              </a:ext>
            </a:extLst>
          </p:cNvPr>
          <p:cNvSpPr/>
          <p:nvPr/>
        </p:nvSpPr>
        <p:spPr>
          <a:xfrm>
            <a:off x="34794" y="2187182"/>
            <a:ext cx="1646372" cy="958601"/>
          </a:xfrm>
          <a:prstGeom prst="flowChartAlternateProcess">
            <a:avLst/>
          </a:prstGeom>
          <a:solidFill>
            <a:srgbClr val="00B050"/>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600" i="0" u="none" strike="noStrike" cap="none" dirty="0">
              <a:solidFill>
                <a:schemeClr val="bg1"/>
              </a:solidFill>
              <a:latin typeface="Arial"/>
              <a:ea typeface="Arial"/>
              <a:cs typeface="Arial"/>
              <a:sym typeface="Arial"/>
            </a:endParaRPr>
          </a:p>
        </p:txBody>
      </p:sp>
      <p:sp>
        <p:nvSpPr>
          <p:cNvPr id="59" name="Rectangle 58">
            <a:extLst>
              <a:ext uri="{FF2B5EF4-FFF2-40B4-BE49-F238E27FC236}">
                <a16:creationId xmlns:a16="http://schemas.microsoft.com/office/drawing/2014/main" id="{6805FAF0-AA97-7A7C-B32E-87C2F4DA9B15}"/>
              </a:ext>
            </a:extLst>
          </p:cNvPr>
          <p:cNvSpPr/>
          <p:nvPr/>
        </p:nvSpPr>
        <p:spPr>
          <a:xfrm>
            <a:off x="27908" y="3637053"/>
            <a:ext cx="7973922" cy="306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8" name="Rectangle 57">
            <a:extLst>
              <a:ext uri="{FF2B5EF4-FFF2-40B4-BE49-F238E27FC236}">
                <a16:creationId xmlns:a16="http://schemas.microsoft.com/office/drawing/2014/main" id="{362ABA2A-E0FC-70CB-8EED-7F912D283E4C}"/>
              </a:ext>
            </a:extLst>
          </p:cNvPr>
          <p:cNvSpPr/>
          <p:nvPr/>
        </p:nvSpPr>
        <p:spPr>
          <a:xfrm>
            <a:off x="27908" y="4091771"/>
            <a:ext cx="7643272" cy="306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7" name="Rectangle 56">
            <a:extLst>
              <a:ext uri="{FF2B5EF4-FFF2-40B4-BE49-F238E27FC236}">
                <a16:creationId xmlns:a16="http://schemas.microsoft.com/office/drawing/2014/main" id="{5E4B7F82-DF1A-2800-2DFE-2B1BA98062C4}"/>
              </a:ext>
            </a:extLst>
          </p:cNvPr>
          <p:cNvSpPr/>
          <p:nvPr/>
        </p:nvSpPr>
        <p:spPr>
          <a:xfrm>
            <a:off x="34793" y="3213477"/>
            <a:ext cx="7973923" cy="306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5" name="Bent Arrow 44">
            <a:extLst>
              <a:ext uri="{FF2B5EF4-FFF2-40B4-BE49-F238E27FC236}">
                <a16:creationId xmlns:a16="http://schemas.microsoft.com/office/drawing/2014/main" id="{C5B687CF-47F6-F962-F9A5-E3C32EBC6DEA}"/>
              </a:ext>
            </a:extLst>
          </p:cNvPr>
          <p:cNvSpPr/>
          <p:nvPr/>
        </p:nvSpPr>
        <p:spPr>
          <a:xfrm rot="5400000">
            <a:off x="4942659" y="1410644"/>
            <a:ext cx="708094" cy="2880552"/>
          </a:xfrm>
          <a:prstGeom prst="bentArrow">
            <a:avLst>
              <a:gd name="adj1" fmla="val 12234"/>
              <a:gd name="adj2" fmla="val 25430"/>
              <a:gd name="adj3" fmla="val 25000"/>
              <a:gd name="adj4" fmla="val 4375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2" name="Title 1">
            <a:extLst>
              <a:ext uri="{FF2B5EF4-FFF2-40B4-BE49-F238E27FC236}">
                <a16:creationId xmlns:a16="http://schemas.microsoft.com/office/drawing/2014/main" id="{33E6AB02-F4E5-36D8-0F73-E47122574639}"/>
              </a:ext>
            </a:extLst>
          </p:cNvPr>
          <p:cNvSpPr>
            <a:spLocks noGrp="1"/>
          </p:cNvSpPr>
          <p:nvPr>
            <p:ph type="title"/>
          </p:nvPr>
        </p:nvSpPr>
        <p:spPr/>
        <p:txBody>
          <a:bodyPr>
            <a:normAutofit fontScale="90000"/>
          </a:bodyPr>
          <a:lstStyle/>
          <a:p>
            <a:r>
              <a:rPr lang="en-DE" dirty="0"/>
              <a:t>Infrastructure architecture in more detail</a:t>
            </a:r>
          </a:p>
        </p:txBody>
      </p:sp>
      <p:sp>
        <p:nvSpPr>
          <p:cNvPr id="3" name="Slide Number Placeholder 2">
            <a:extLst>
              <a:ext uri="{FF2B5EF4-FFF2-40B4-BE49-F238E27FC236}">
                <a16:creationId xmlns:a16="http://schemas.microsoft.com/office/drawing/2014/main" id="{B6497F34-DBA8-7E73-B794-5B3344162A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17</a:t>
            </a:fld>
            <a:endParaRPr lang="en-GB"/>
          </a:p>
        </p:txBody>
      </p:sp>
      <p:sp>
        <p:nvSpPr>
          <p:cNvPr id="4" name="Google Shape;214;g1d14662e980_0_406">
            <a:extLst>
              <a:ext uri="{FF2B5EF4-FFF2-40B4-BE49-F238E27FC236}">
                <a16:creationId xmlns:a16="http://schemas.microsoft.com/office/drawing/2014/main" id="{BA21E26C-7930-264F-5B5B-E9AAFFA26AD0}"/>
              </a:ext>
            </a:extLst>
          </p:cNvPr>
          <p:cNvSpPr/>
          <p:nvPr/>
        </p:nvSpPr>
        <p:spPr>
          <a:xfrm>
            <a:off x="250773" y="1091441"/>
            <a:ext cx="3395601" cy="873077"/>
          </a:xfrm>
          <a:prstGeom prst="flowChartAlternateProcess">
            <a:avLst/>
          </a:prstGeom>
          <a:solidFill>
            <a:srgbClr val="0070C0"/>
          </a:solidFill>
          <a:ln w="1905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600" i="0" u="none" strike="noStrike" cap="none" dirty="0">
              <a:solidFill>
                <a:schemeClr val="bg1"/>
              </a:solidFill>
              <a:latin typeface="Arial"/>
              <a:ea typeface="Arial"/>
              <a:cs typeface="Arial"/>
              <a:sym typeface="Arial"/>
            </a:endParaRPr>
          </a:p>
        </p:txBody>
      </p:sp>
      <p:sp>
        <p:nvSpPr>
          <p:cNvPr id="5" name="Google Shape;233;g1d14662e980_0_406">
            <a:extLst>
              <a:ext uri="{FF2B5EF4-FFF2-40B4-BE49-F238E27FC236}">
                <a16:creationId xmlns:a16="http://schemas.microsoft.com/office/drawing/2014/main" id="{F6D0CDBC-BBF7-93F4-5D58-3D051C228546}"/>
              </a:ext>
            </a:extLst>
          </p:cNvPr>
          <p:cNvSpPr/>
          <p:nvPr/>
        </p:nvSpPr>
        <p:spPr>
          <a:xfrm>
            <a:off x="4983250" y="1076570"/>
            <a:ext cx="3815542" cy="878788"/>
          </a:xfrm>
          <a:prstGeom prst="flowChartAlternateProcess">
            <a:avLst/>
          </a:prstGeom>
          <a:solidFill>
            <a:schemeClr val="accent3"/>
          </a:solidFill>
          <a:ln w="1905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600" i="0" u="none" strike="noStrike" cap="none" dirty="0">
              <a:solidFill>
                <a:schemeClr val="bg1"/>
              </a:solidFill>
              <a:latin typeface="Arial"/>
              <a:ea typeface="Arial"/>
              <a:cs typeface="Arial"/>
              <a:sym typeface="Arial"/>
            </a:endParaRPr>
          </a:p>
        </p:txBody>
      </p:sp>
      <p:sp>
        <p:nvSpPr>
          <p:cNvPr id="7" name="TextBox 6">
            <a:extLst>
              <a:ext uri="{FF2B5EF4-FFF2-40B4-BE49-F238E27FC236}">
                <a16:creationId xmlns:a16="http://schemas.microsoft.com/office/drawing/2014/main" id="{2CCAA307-1AA6-4F2F-19C1-81F9D0974359}"/>
              </a:ext>
            </a:extLst>
          </p:cNvPr>
          <p:cNvSpPr txBox="1"/>
          <p:nvPr/>
        </p:nvSpPr>
        <p:spPr>
          <a:xfrm>
            <a:off x="5412488" y="1069815"/>
            <a:ext cx="3057247" cy="338554"/>
          </a:xfrm>
          <a:prstGeom prst="rect">
            <a:avLst/>
          </a:prstGeom>
          <a:noFill/>
        </p:spPr>
        <p:txBody>
          <a:bodyPr wrap="none" rtlCol="0">
            <a:spAutoFit/>
          </a:bodyPr>
          <a:lstStyle/>
          <a:p>
            <a:r>
              <a:rPr lang="en-DE" sz="1600" b="1" dirty="0">
                <a:solidFill>
                  <a:schemeClr val="bg1"/>
                </a:solidFill>
              </a:rPr>
              <a:t>Federated Data Management</a:t>
            </a:r>
          </a:p>
        </p:txBody>
      </p:sp>
      <p:pic>
        <p:nvPicPr>
          <p:cNvPr id="8" name="Picture 8" descr="Rucio - Scientific Data Management">
            <a:extLst>
              <a:ext uri="{FF2B5EF4-FFF2-40B4-BE49-F238E27FC236}">
                <a16:creationId xmlns:a16="http://schemas.microsoft.com/office/drawing/2014/main" id="{8625B37C-5797-F7A5-682B-D810D2530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418" y="1538503"/>
            <a:ext cx="1442524" cy="3075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ERN FTS · GitHub">
            <a:extLst>
              <a:ext uri="{FF2B5EF4-FFF2-40B4-BE49-F238E27FC236}">
                <a16:creationId xmlns:a16="http://schemas.microsoft.com/office/drawing/2014/main" id="{EC07FEDC-52A2-A41E-86BA-F5506F946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725" y="1432637"/>
            <a:ext cx="437065" cy="4370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95B5749-8440-4438-7A13-3B3CBB4B60A8}"/>
              </a:ext>
            </a:extLst>
          </p:cNvPr>
          <p:cNvSpPr txBox="1"/>
          <p:nvPr/>
        </p:nvSpPr>
        <p:spPr>
          <a:xfrm>
            <a:off x="7913332" y="1420336"/>
            <a:ext cx="764953" cy="461665"/>
          </a:xfrm>
          <a:prstGeom prst="rect">
            <a:avLst/>
          </a:prstGeom>
          <a:noFill/>
        </p:spPr>
        <p:txBody>
          <a:bodyPr wrap="none" rtlCol="0">
            <a:spAutoFit/>
          </a:bodyPr>
          <a:lstStyle/>
          <a:p>
            <a:r>
              <a:rPr lang="en-DE" sz="2400" dirty="0">
                <a:solidFill>
                  <a:srgbClr val="92D050"/>
                </a:solidFill>
              </a:rPr>
              <a:t>FTS</a:t>
            </a:r>
          </a:p>
        </p:txBody>
      </p:sp>
      <p:sp>
        <p:nvSpPr>
          <p:cNvPr id="11" name="TextBox 10">
            <a:extLst>
              <a:ext uri="{FF2B5EF4-FFF2-40B4-BE49-F238E27FC236}">
                <a16:creationId xmlns:a16="http://schemas.microsoft.com/office/drawing/2014/main" id="{65081DFD-84F7-8313-9BA8-228A3DE6EC78}"/>
              </a:ext>
            </a:extLst>
          </p:cNvPr>
          <p:cNvSpPr txBox="1"/>
          <p:nvPr/>
        </p:nvSpPr>
        <p:spPr>
          <a:xfrm>
            <a:off x="614985" y="1092399"/>
            <a:ext cx="2762295" cy="369332"/>
          </a:xfrm>
          <a:prstGeom prst="rect">
            <a:avLst/>
          </a:prstGeom>
          <a:noFill/>
        </p:spPr>
        <p:txBody>
          <a:bodyPr wrap="none" rtlCol="0">
            <a:spAutoFit/>
          </a:bodyPr>
          <a:lstStyle/>
          <a:p>
            <a:r>
              <a:rPr lang="en-DE" sz="1800" b="1" dirty="0">
                <a:solidFill>
                  <a:schemeClr val="bg1"/>
                </a:solidFill>
              </a:rPr>
              <a:t>Compute Orchestration</a:t>
            </a:r>
          </a:p>
        </p:txBody>
      </p:sp>
      <p:sp>
        <p:nvSpPr>
          <p:cNvPr id="12" name="TextBox 11">
            <a:extLst>
              <a:ext uri="{FF2B5EF4-FFF2-40B4-BE49-F238E27FC236}">
                <a16:creationId xmlns:a16="http://schemas.microsoft.com/office/drawing/2014/main" id="{FC4A3D88-4DBF-FF23-B8A4-8AFD1445A996}"/>
              </a:ext>
            </a:extLst>
          </p:cNvPr>
          <p:cNvSpPr txBox="1"/>
          <p:nvPr/>
        </p:nvSpPr>
        <p:spPr>
          <a:xfrm>
            <a:off x="394288" y="1426525"/>
            <a:ext cx="2653290" cy="307777"/>
          </a:xfrm>
          <a:prstGeom prst="rect">
            <a:avLst/>
          </a:prstGeom>
          <a:noFill/>
        </p:spPr>
        <p:txBody>
          <a:bodyPr wrap="none" rtlCol="0">
            <a:spAutoFit/>
          </a:bodyPr>
          <a:lstStyle/>
          <a:p>
            <a:r>
              <a:rPr lang="en-DE" dirty="0">
                <a:solidFill>
                  <a:schemeClr val="accent6">
                    <a:lumMod val="75000"/>
                  </a:schemeClr>
                </a:solidFill>
              </a:rPr>
              <a:t>INDIGO DC FaaS Orchestrator</a:t>
            </a:r>
          </a:p>
        </p:txBody>
      </p:sp>
      <p:sp>
        <p:nvSpPr>
          <p:cNvPr id="13" name="TextBox 12">
            <a:extLst>
              <a:ext uri="{FF2B5EF4-FFF2-40B4-BE49-F238E27FC236}">
                <a16:creationId xmlns:a16="http://schemas.microsoft.com/office/drawing/2014/main" id="{C88EB9ED-DE01-F6C7-61E1-B84D8308C183}"/>
              </a:ext>
            </a:extLst>
          </p:cNvPr>
          <p:cNvSpPr txBox="1"/>
          <p:nvPr/>
        </p:nvSpPr>
        <p:spPr>
          <a:xfrm>
            <a:off x="1641475" y="1615809"/>
            <a:ext cx="1992853" cy="307777"/>
          </a:xfrm>
          <a:prstGeom prst="rect">
            <a:avLst/>
          </a:prstGeom>
          <a:noFill/>
        </p:spPr>
        <p:txBody>
          <a:bodyPr wrap="none" rtlCol="0">
            <a:spAutoFit/>
          </a:bodyPr>
          <a:lstStyle/>
          <a:p>
            <a:r>
              <a:rPr lang="en-DE" dirty="0">
                <a:solidFill>
                  <a:schemeClr val="accent6">
                    <a:lumMod val="75000"/>
                  </a:schemeClr>
                </a:solidFill>
              </a:rPr>
              <a:t>Infrastructure Manager</a:t>
            </a:r>
          </a:p>
        </p:txBody>
      </p:sp>
      <p:sp>
        <p:nvSpPr>
          <p:cNvPr id="14" name="AutoShape 12" descr="dCache.org">
            <a:extLst>
              <a:ext uri="{FF2B5EF4-FFF2-40B4-BE49-F238E27FC236}">
                <a16:creationId xmlns:a16="http://schemas.microsoft.com/office/drawing/2014/main" id="{A8AC96A8-9C7E-8A81-CACB-7EEDE8D1601B}"/>
              </a:ext>
            </a:extLst>
          </p:cNvPr>
          <p:cNvSpPr>
            <a:spLocks noChangeAspect="1" noChangeArrowheads="1"/>
          </p:cNvSpPr>
          <p:nvPr/>
        </p:nvSpPr>
        <p:spPr bwMode="auto">
          <a:xfrm>
            <a:off x="2569432" y="108018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E"/>
          </a:p>
        </p:txBody>
      </p:sp>
      <p:sp>
        <p:nvSpPr>
          <p:cNvPr id="16" name="Google Shape;235;g1d14662e980_0_406">
            <a:extLst>
              <a:ext uri="{FF2B5EF4-FFF2-40B4-BE49-F238E27FC236}">
                <a16:creationId xmlns:a16="http://schemas.microsoft.com/office/drawing/2014/main" id="{12DEA1BA-3E1B-5A40-C176-8C8A78B0D74D}"/>
              </a:ext>
            </a:extLst>
          </p:cNvPr>
          <p:cNvSpPr/>
          <p:nvPr/>
        </p:nvSpPr>
        <p:spPr>
          <a:xfrm>
            <a:off x="3208196" y="4004911"/>
            <a:ext cx="2109576" cy="485095"/>
          </a:xfrm>
          <a:prstGeom prst="flowChartAlternateProcess">
            <a:avLst/>
          </a:prstGeom>
          <a:solidFill>
            <a:srgbClr val="FF0000"/>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i="0" u="none" strike="noStrike" cap="none" dirty="0">
                <a:solidFill>
                  <a:schemeClr val="bg1"/>
                </a:solidFill>
                <a:latin typeface="Arial"/>
                <a:ea typeface="Arial"/>
                <a:cs typeface="Arial"/>
                <a:sym typeface="Arial"/>
              </a:rPr>
              <a:t>HTC</a:t>
            </a:r>
            <a:endParaRPr sz="1600" i="0" u="none" strike="noStrike" cap="none" dirty="0">
              <a:solidFill>
                <a:schemeClr val="bg1"/>
              </a:solidFill>
              <a:latin typeface="Arial"/>
              <a:ea typeface="Arial"/>
              <a:cs typeface="Arial"/>
              <a:sym typeface="Arial"/>
            </a:endParaRPr>
          </a:p>
        </p:txBody>
      </p:sp>
      <p:grpSp>
        <p:nvGrpSpPr>
          <p:cNvPr id="40" name="Group 39">
            <a:extLst>
              <a:ext uri="{FF2B5EF4-FFF2-40B4-BE49-F238E27FC236}">
                <a16:creationId xmlns:a16="http://schemas.microsoft.com/office/drawing/2014/main" id="{62737B01-D8C1-4731-9F11-47A979432019}"/>
              </a:ext>
            </a:extLst>
          </p:cNvPr>
          <p:cNvGrpSpPr/>
          <p:nvPr/>
        </p:nvGrpSpPr>
        <p:grpSpPr>
          <a:xfrm>
            <a:off x="5464493" y="4000294"/>
            <a:ext cx="2544224" cy="485095"/>
            <a:chOff x="5837581" y="4046520"/>
            <a:chExt cx="2544224" cy="485095"/>
          </a:xfrm>
        </p:grpSpPr>
        <p:sp>
          <p:nvSpPr>
            <p:cNvPr id="15" name="Google Shape;235;g1d14662e980_0_406">
              <a:extLst>
                <a:ext uri="{FF2B5EF4-FFF2-40B4-BE49-F238E27FC236}">
                  <a16:creationId xmlns:a16="http://schemas.microsoft.com/office/drawing/2014/main" id="{7B3AA5A4-C1D6-6F09-3303-10EF78AE70E0}"/>
                </a:ext>
              </a:extLst>
            </p:cNvPr>
            <p:cNvSpPr/>
            <p:nvPr/>
          </p:nvSpPr>
          <p:spPr>
            <a:xfrm>
              <a:off x="5837581" y="4046520"/>
              <a:ext cx="2544224" cy="485095"/>
            </a:xfrm>
            <a:prstGeom prst="flowChartAlternateProcess">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600" i="0" u="none" strike="noStrike" cap="none" dirty="0">
                <a:solidFill>
                  <a:schemeClr val="bg1"/>
                </a:solidFill>
                <a:latin typeface="Arial"/>
                <a:ea typeface="Arial"/>
                <a:cs typeface="Arial"/>
                <a:sym typeface="Arial"/>
              </a:endParaRPr>
            </a:p>
          </p:txBody>
        </p:sp>
        <p:sp>
          <p:nvSpPr>
            <p:cNvPr id="18" name="Google Shape;235;g1d14662e980_0_406">
              <a:extLst>
                <a:ext uri="{FF2B5EF4-FFF2-40B4-BE49-F238E27FC236}">
                  <a16:creationId xmlns:a16="http://schemas.microsoft.com/office/drawing/2014/main" id="{A71BB311-3C56-DEE7-A257-BDC391B4D497}"/>
                </a:ext>
              </a:extLst>
            </p:cNvPr>
            <p:cNvSpPr/>
            <p:nvPr/>
          </p:nvSpPr>
          <p:spPr>
            <a:xfrm>
              <a:off x="5916506" y="4088617"/>
              <a:ext cx="1213969" cy="392700"/>
            </a:xfrm>
            <a:prstGeom prst="flowChartAlternateProcess">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i="0" u="none" strike="noStrike" cap="none" dirty="0">
                  <a:solidFill>
                    <a:schemeClr val="tx2">
                      <a:lumMod val="25000"/>
                    </a:schemeClr>
                  </a:solidFill>
                  <a:latin typeface="Arial"/>
                  <a:ea typeface="Arial"/>
                  <a:cs typeface="Arial"/>
                  <a:sym typeface="Arial"/>
                </a:rPr>
                <a:t>Quantum</a:t>
              </a:r>
              <a:endParaRPr sz="1600" i="0" u="none" strike="noStrike" cap="none" dirty="0">
                <a:solidFill>
                  <a:schemeClr val="tx2">
                    <a:lumMod val="25000"/>
                  </a:schemeClr>
                </a:solidFill>
                <a:latin typeface="Arial"/>
                <a:ea typeface="Arial"/>
                <a:cs typeface="Arial"/>
                <a:sym typeface="Arial"/>
              </a:endParaRPr>
            </a:p>
          </p:txBody>
        </p:sp>
        <p:sp>
          <p:nvSpPr>
            <p:cNvPr id="19" name="TextBox 18">
              <a:extLst>
                <a:ext uri="{FF2B5EF4-FFF2-40B4-BE49-F238E27FC236}">
                  <a16:creationId xmlns:a16="http://schemas.microsoft.com/office/drawing/2014/main" id="{D8F03A46-349C-456D-66B4-B830AD9BF742}"/>
                </a:ext>
              </a:extLst>
            </p:cNvPr>
            <p:cNvSpPr txBox="1"/>
            <p:nvPr/>
          </p:nvSpPr>
          <p:spPr>
            <a:xfrm>
              <a:off x="7402419" y="4077502"/>
              <a:ext cx="728084" cy="400110"/>
            </a:xfrm>
            <a:prstGeom prst="rect">
              <a:avLst/>
            </a:prstGeom>
            <a:noFill/>
          </p:spPr>
          <p:txBody>
            <a:bodyPr wrap="none" rtlCol="0">
              <a:spAutoFit/>
            </a:bodyPr>
            <a:lstStyle/>
            <a:p>
              <a:r>
                <a:rPr lang="en-DE" sz="2000" dirty="0">
                  <a:solidFill>
                    <a:schemeClr val="bg1"/>
                  </a:solidFill>
                </a:rPr>
                <a:t>HPC</a:t>
              </a:r>
            </a:p>
          </p:txBody>
        </p:sp>
      </p:grpSp>
      <p:sp>
        <p:nvSpPr>
          <p:cNvPr id="25" name="Google Shape;235;g1d14662e980_0_406">
            <a:extLst>
              <a:ext uri="{FF2B5EF4-FFF2-40B4-BE49-F238E27FC236}">
                <a16:creationId xmlns:a16="http://schemas.microsoft.com/office/drawing/2014/main" id="{4A4926C2-FA94-1582-DCB8-9F840BC8BEB2}"/>
              </a:ext>
            </a:extLst>
          </p:cNvPr>
          <p:cNvSpPr/>
          <p:nvPr/>
        </p:nvSpPr>
        <p:spPr>
          <a:xfrm>
            <a:off x="930586" y="3999313"/>
            <a:ext cx="2109576" cy="485095"/>
          </a:xfrm>
          <a:prstGeom prst="flowChartAlternateProcess">
            <a:avLst/>
          </a:prstGeom>
          <a:solidFill>
            <a:srgbClr val="00B050"/>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i="0" u="none" strike="noStrike" cap="none" dirty="0">
                <a:solidFill>
                  <a:schemeClr val="bg1"/>
                </a:solidFill>
                <a:latin typeface="Arial"/>
                <a:ea typeface="Arial"/>
                <a:cs typeface="Arial"/>
                <a:sym typeface="Arial"/>
              </a:rPr>
              <a:t>Cloud</a:t>
            </a:r>
            <a:endParaRPr sz="1600" i="0" u="none" strike="noStrike" cap="none" dirty="0">
              <a:solidFill>
                <a:schemeClr val="bg1"/>
              </a:solidFill>
              <a:latin typeface="Arial"/>
              <a:ea typeface="Arial"/>
              <a:cs typeface="Arial"/>
              <a:sym typeface="Arial"/>
            </a:endParaRPr>
          </a:p>
        </p:txBody>
      </p:sp>
      <p:grpSp>
        <p:nvGrpSpPr>
          <p:cNvPr id="29" name="Group 28">
            <a:extLst>
              <a:ext uri="{FF2B5EF4-FFF2-40B4-BE49-F238E27FC236}">
                <a16:creationId xmlns:a16="http://schemas.microsoft.com/office/drawing/2014/main" id="{3952C2B6-A70C-7009-9689-7FFE0135D922}"/>
              </a:ext>
            </a:extLst>
          </p:cNvPr>
          <p:cNvGrpSpPr/>
          <p:nvPr/>
        </p:nvGrpSpPr>
        <p:grpSpPr>
          <a:xfrm>
            <a:off x="1107232" y="3202170"/>
            <a:ext cx="1686277" cy="312047"/>
            <a:chOff x="921840" y="3238987"/>
            <a:chExt cx="1686277" cy="312047"/>
          </a:xfrm>
        </p:grpSpPr>
        <p:sp>
          <p:nvSpPr>
            <p:cNvPr id="27" name="Rounded Rectangle 26">
              <a:extLst>
                <a:ext uri="{FF2B5EF4-FFF2-40B4-BE49-F238E27FC236}">
                  <a16:creationId xmlns:a16="http://schemas.microsoft.com/office/drawing/2014/main" id="{E9AD94C6-BA35-C50A-5FEF-84AB1B91C1ED}"/>
                </a:ext>
              </a:extLst>
            </p:cNvPr>
            <p:cNvSpPr/>
            <p:nvPr/>
          </p:nvSpPr>
          <p:spPr>
            <a:xfrm>
              <a:off x="921840" y="3238987"/>
              <a:ext cx="1686277" cy="312047"/>
            </a:xfrm>
            <a:prstGeom prst="round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TextBox 27">
              <a:extLst>
                <a:ext uri="{FF2B5EF4-FFF2-40B4-BE49-F238E27FC236}">
                  <a16:creationId xmlns:a16="http://schemas.microsoft.com/office/drawing/2014/main" id="{B59F71EA-DCB6-52CC-E95B-C3FCA35DA8C7}"/>
                </a:ext>
              </a:extLst>
            </p:cNvPr>
            <p:cNvSpPr txBox="1"/>
            <p:nvPr/>
          </p:nvSpPr>
          <p:spPr>
            <a:xfrm>
              <a:off x="1017617" y="3241121"/>
              <a:ext cx="1590500" cy="307777"/>
            </a:xfrm>
            <a:prstGeom prst="rect">
              <a:avLst/>
            </a:prstGeom>
            <a:noFill/>
          </p:spPr>
          <p:txBody>
            <a:bodyPr wrap="none" rtlCol="0">
              <a:spAutoFit/>
            </a:bodyPr>
            <a:lstStyle/>
            <a:p>
              <a:r>
                <a:rPr lang="en-DE" dirty="0">
                  <a:solidFill>
                    <a:schemeClr val="bg1"/>
                  </a:solidFill>
                </a:rPr>
                <a:t>Edge Service API</a:t>
              </a:r>
            </a:p>
          </p:txBody>
        </p:sp>
      </p:grpSp>
      <p:grpSp>
        <p:nvGrpSpPr>
          <p:cNvPr id="30" name="Group 29">
            <a:extLst>
              <a:ext uri="{FF2B5EF4-FFF2-40B4-BE49-F238E27FC236}">
                <a16:creationId xmlns:a16="http://schemas.microsoft.com/office/drawing/2014/main" id="{77C8F9BB-06E3-FCE0-CFD5-4F1284A9531B}"/>
              </a:ext>
            </a:extLst>
          </p:cNvPr>
          <p:cNvGrpSpPr/>
          <p:nvPr/>
        </p:nvGrpSpPr>
        <p:grpSpPr>
          <a:xfrm>
            <a:off x="3368053" y="3200034"/>
            <a:ext cx="1686277" cy="312047"/>
            <a:chOff x="921840" y="3238987"/>
            <a:chExt cx="1686277" cy="312047"/>
          </a:xfrm>
        </p:grpSpPr>
        <p:sp>
          <p:nvSpPr>
            <p:cNvPr id="31" name="Rounded Rectangle 30">
              <a:extLst>
                <a:ext uri="{FF2B5EF4-FFF2-40B4-BE49-F238E27FC236}">
                  <a16:creationId xmlns:a16="http://schemas.microsoft.com/office/drawing/2014/main" id="{33997C04-D3D7-C34B-67B1-19391DA85AB4}"/>
                </a:ext>
              </a:extLst>
            </p:cNvPr>
            <p:cNvSpPr/>
            <p:nvPr/>
          </p:nvSpPr>
          <p:spPr>
            <a:xfrm>
              <a:off x="921840" y="3238987"/>
              <a:ext cx="1686277" cy="312047"/>
            </a:xfrm>
            <a:prstGeom prst="round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 name="TextBox 31">
              <a:extLst>
                <a:ext uri="{FF2B5EF4-FFF2-40B4-BE49-F238E27FC236}">
                  <a16:creationId xmlns:a16="http://schemas.microsoft.com/office/drawing/2014/main" id="{2A5BB04F-3965-7C0C-4C71-727AA71EBD0A}"/>
                </a:ext>
              </a:extLst>
            </p:cNvPr>
            <p:cNvSpPr txBox="1"/>
            <p:nvPr/>
          </p:nvSpPr>
          <p:spPr>
            <a:xfrm>
              <a:off x="1017617" y="3241121"/>
              <a:ext cx="1590500" cy="307777"/>
            </a:xfrm>
            <a:prstGeom prst="rect">
              <a:avLst/>
            </a:prstGeom>
            <a:noFill/>
          </p:spPr>
          <p:txBody>
            <a:bodyPr wrap="none" rtlCol="0">
              <a:spAutoFit/>
            </a:bodyPr>
            <a:lstStyle/>
            <a:p>
              <a:r>
                <a:rPr lang="en-DE" dirty="0">
                  <a:solidFill>
                    <a:schemeClr val="bg1"/>
                  </a:solidFill>
                </a:rPr>
                <a:t>Edge Service API</a:t>
              </a:r>
            </a:p>
          </p:txBody>
        </p:sp>
      </p:grpSp>
      <p:grpSp>
        <p:nvGrpSpPr>
          <p:cNvPr id="33" name="Group 32">
            <a:extLst>
              <a:ext uri="{FF2B5EF4-FFF2-40B4-BE49-F238E27FC236}">
                <a16:creationId xmlns:a16="http://schemas.microsoft.com/office/drawing/2014/main" id="{3F4E1F8E-758C-9325-C582-A781EEB23144}"/>
              </a:ext>
            </a:extLst>
          </p:cNvPr>
          <p:cNvGrpSpPr/>
          <p:nvPr/>
        </p:nvGrpSpPr>
        <p:grpSpPr>
          <a:xfrm>
            <a:off x="5759816" y="3197898"/>
            <a:ext cx="1686277" cy="312047"/>
            <a:chOff x="921840" y="3238987"/>
            <a:chExt cx="1686277" cy="312047"/>
          </a:xfrm>
        </p:grpSpPr>
        <p:sp>
          <p:nvSpPr>
            <p:cNvPr id="34" name="Rounded Rectangle 33">
              <a:extLst>
                <a:ext uri="{FF2B5EF4-FFF2-40B4-BE49-F238E27FC236}">
                  <a16:creationId xmlns:a16="http://schemas.microsoft.com/office/drawing/2014/main" id="{410C0E10-E369-E6FB-E180-474701A6D236}"/>
                </a:ext>
              </a:extLst>
            </p:cNvPr>
            <p:cNvSpPr/>
            <p:nvPr/>
          </p:nvSpPr>
          <p:spPr>
            <a:xfrm>
              <a:off x="921840" y="3238987"/>
              <a:ext cx="1686277" cy="312047"/>
            </a:xfrm>
            <a:prstGeom prst="round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5" name="TextBox 34">
              <a:extLst>
                <a:ext uri="{FF2B5EF4-FFF2-40B4-BE49-F238E27FC236}">
                  <a16:creationId xmlns:a16="http://schemas.microsoft.com/office/drawing/2014/main" id="{DB19BE51-43D3-7EC4-52DC-947C4E218F22}"/>
                </a:ext>
              </a:extLst>
            </p:cNvPr>
            <p:cNvSpPr txBox="1"/>
            <p:nvPr/>
          </p:nvSpPr>
          <p:spPr>
            <a:xfrm>
              <a:off x="1017617" y="3241121"/>
              <a:ext cx="1590500" cy="307777"/>
            </a:xfrm>
            <a:prstGeom prst="rect">
              <a:avLst/>
            </a:prstGeom>
            <a:noFill/>
          </p:spPr>
          <p:txBody>
            <a:bodyPr wrap="none" rtlCol="0">
              <a:spAutoFit/>
            </a:bodyPr>
            <a:lstStyle/>
            <a:p>
              <a:r>
                <a:rPr lang="en-DE" dirty="0">
                  <a:solidFill>
                    <a:schemeClr val="bg1"/>
                  </a:solidFill>
                </a:rPr>
                <a:t>Edge Service API</a:t>
              </a:r>
            </a:p>
          </p:txBody>
        </p:sp>
      </p:grpSp>
      <p:sp>
        <p:nvSpPr>
          <p:cNvPr id="37" name="Triangle 36">
            <a:extLst>
              <a:ext uri="{FF2B5EF4-FFF2-40B4-BE49-F238E27FC236}">
                <a16:creationId xmlns:a16="http://schemas.microsoft.com/office/drawing/2014/main" id="{7DB6BDA7-FB9F-DF9D-1420-12440A03D9EE}"/>
              </a:ext>
            </a:extLst>
          </p:cNvPr>
          <p:cNvSpPr/>
          <p:nvPr/>
        </p:nvSpPr>
        <p:spPr>
          <a:xfrm rot="10800000">
            <a:off x="1603834" y="3514215"/>
            <a:ext cx="806095" cy="561109"/>
          </a:xfrm>
          <a:prstGeom prst="triangle">
            <a:avLst/>
          </a:prstGeom>
          <a:gradFill>
            <a:gsLst>
              <a:gs pos="0">
                <a:schemeClr val="accent4"/>
              </a:gs>
              <a:gs pos="100000">
                <a:srgbClr val="00B05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38" name="Triangle 37">
            <a:extLst>
              <a:ext uri="{FF2B5EF4-FFF2-40B4-BE49-F238E27FC236}">
                <a16:creationId xmlns:a16="http://schemas.microsoft.com/office/drawing/2014/main" id="{37403BAB-C0BF-59C5-1A6D-AC70C1792CC8}"/>
              </a:ext>
            </a:extLst>
          </p:cNvPr>
          <p:cNvSpPr/>
          <p:nvPr/>
        </p:nvSpPr>
        <p:spPr>
          <a:xfrm rot="10800000">
            <a:off x="3849545" y="3490691"/>
            <a:ext cx="806095" cy="561109"/>
          </a:xfrm>
          <a:prstGeom prst="triangle">
            <a:avLst/>
          </a:prstGeom>
          <a:gradFill>
            <a:gsLst>
              <a:gs pos="0">
                <a:schemeClr val="accent4"/>
              </a:gs>
              <a:gs pos="100000">
                <a:srgbClr val="FF000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39" name="Triangle 38">
            <a:extLst>
              <a:ext uri="{FF2B5EF4-FFF2-40B4-BE49-F238E27FC236}">
                <a16:creationId xmlns:a16="http://schemas.microsoft.com/office/drawing/2014/main" id="{F3D445E6-D101-3C7B-F806-5B4F416FE672}"/>
              </a:ext>
            </a:extLst>
          </p:cNvPr>
          <p:cNvSpPr/>
          <p:nvPr/>
        </p:nvSpPr>
        <p:spPr>
          <a:xfrm rot="10800000">
            <a:off x="6297027" y="3502408"/>
            <a:ext cx="806095" cy="561109"/>
          </a:xfrm>
          <a:prstGeom prst="triangle">
            <a:avLst/>
          </a:prstGeom>
          <a:gradFill>
            <a:gsLst>
              <a:gs pos="0">
                <a:schemeClr val="accent4"/>
              </a:gs>
              <a:gs pos="100000">
                <a:schemeClr val="accent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41" name="Rounded Rectangle 40">
            <a:extLst>
              <a:ext uri="{FF2B5EF4-FFF2-40B4-BE49-F238E27FC236}">
                <a16:creationId xmlns:a16="http://schemas.microsoft.com/office/drawing/2014/main" id="{60EB901D-9601-4E93-6E4C-22D52D22C645}"/>
              </a:ext>
            </a:extLst>
          </p:cNvPr>
          <p:cNvSpPr/>
          <p:nvPr/>
        </p:nvSpPr>
        <p:spPr>
          <a:xfrm>
            <a:off x="901697" y="4581157"/>
            <a:ext cx="7816276" cy="393600"/>
          </a:xfrm>
          <a:prstGeom prst="round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4" name="Bent Arrow 43">
            <a:extLst>
              <a:ext uri="{FF2B5EF4-FFF2-40B4-BE49-F238E27FC236}">
                <a16:creationId xmlns:a16="http://schemas.microsoft.com/office/drawing/2014/main" id="{79C1BBAD-9CF5-6016-7E38-C914218AA92F}"/>
              </a:ext>
            </a:extLst>
          </p:cNvPr>
          <p:cNvSpPr/>
          <p:nvPr/>
        </p:nvSpPr>
        <p:spPr>
          <a:xfrm rot="5400000">
            <a:off x="2652349" y="1478470"/>
            <a:ext cx="708094" cy="2729841"/>
          </a:xfrm>
          <a:prstGeom prst="bentArrow">
            <a:avLst>
              <a:gd name="adj1" fmla="val 12234"/>
              <a:gd name="adj2" fmla="val 25430"/>
              <a:gd name="adj3" fmla="val 25000"/>
              <a:gd name="adj4" fmla="val 4375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46" name="TextBox 45">
            <a:extLst>
              <a:ext uri="{FF2B5EF4-FFF2-40B4-BE49-F238E27FC236}">
                <a16:creationId xmlns:a16="http://schemas.microsoft.com/office/drawing/2014/main" id="{4D96BBF5-D809-23E9-CA7F-8255049B5056}"/>
              </a:ext>
            </a:extLst>
          </p:cNvPr>
          <p:cNvSpPr txBox="1"/>
          <p:nvPr/>
        </p:nvSpPr>
        <p:spPr>
          <a:xfrm>
            <a:off x="2319647" y="4587329"/>
            <a:ext cx="5160387" cy="369332"/>
          </a:xfrm>
          <a:prstGeom prst="rect">
            <a:avLst/>
          </a:prstGeom>
          <a:noFill/>
        </p:spPr>
        <p:txBody>
          <a:bodyPr wrap="none" rtlCol="0">
            <a:spAutoFit/>
          </a:bodyPr>
          <a:lstStyle/>
          <a:p>
            <a:r>
              <a:rPr lang="en-DE" sz="1800" dirty="0">
                <a:solidFill>
                  <a:schemeClr val="bg1"/>
                </a:solidFill>
              </a:rPr>
              <a:t>ESCAPE Data lake and content delivery network</a:t>
            </a:r>
          </a:p>
        </p:txBody>
      </p:sp>
      <p:sp>
        <p:nvSpPr>
          <p:cNvPr id="48" name="Down Arrow 47">
            <a:extLst>
              <a:ext uri="{FF2B5EF4-FFF2-40B4-BE49-F238E27FC236}">
                <a16:creationId xmlns:a16="http://schemas.microsoft.com/office/drawing/2014/main" id="{B39D46BC-A76A-DEEA-F87C-E3C915E114C3}"/>
              </a:ext>
            </a:extLst>
          </p:cNvPr>
          <p:cNvSpPr/>
          <p:nvPr/>
        </p:nvSpPr>
        <p:spPr>
          <a:xfrm>
            <a:off x="8244840" y="1985563"/>
            <a:ext cx="307865" cy="2564421"/>
          </a:xfrm>
          <a:prstGeom prst="down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3" name="Bent Arrow 42">
            <a:extLst>
              <a:ext uri="{FF2B5EF4-FFF2-40B4-BE49-F238E27FC236}">
                <a16:creationId xmlns:a16="http://schemas.microsoft.com/office/drawing/2014/main" id="{681F7D42-58F2-F185-32D2-9738609781FC}"/>
              </a:ext>
            </a:extLst>
          </p:cNvPr>
          <p:cNvSpPr/>
          <p:nvPr/>
        </p:nvSpPr>
        <p:spPr>
          <a:xfrm rot="5400000">
            <a:off x="1328100" y="2322403"/>
            <a:ext cx="708094" cy="1055710"/>
          </a:xfrm>
          <a:prstGeom prst="bentArrow">
            <a:avLst>
              <a:gd name="adj1" fmla="val 12234"/>
              <a:gd name="adj2" fmla="val 25430"/>
              <a:gd name="adj3" fmla="val 25000"/>
              <a:gd name="adj4" fmla="val 4375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42" name="Rectangle 41">
            <a:extLst>
              <a:ext uri="{FF2B5EF4-FFF2-40B4-BE49-F238E27FC236}">
                <a16:creationId xmlns:a16="http://schemas.microsoft.com/office/drawing/2014/main" id="{089E19CA-15C6-937F-D320-A0815AF0A33F}"/>
              </a:ext>
            </a:extLst>
          </p:cNvPr>
          <p:cNvSpPr/>
          <p:nvPr/>
        </p:nvSpPr>
        <p:spPr>
          <a:xfrm>
            <a:off x="412158" y="2273547"/>
            <a:ext cx="1209220" cy="784217"/>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49" name="TextBox 48">
            <a:extLst>
              <a:ext uri="{FF2B5EF4-FFF2-40B4-BE49-F238E27FC236}">
                <a16:creationId xmlns:a16="http://schemas.microsoft.com/office/drawing/2014/main" id="{53B8D7BF-4557-2FCA-3EF9-3DC8786D8716}"/>
              </a:ext>
            </a:extLst>
          </p:cNvPr>
          <p:cNvSpPr txBox="1"/>
          <p:nvPr/>
        </p:nvSpPr>
        <p:spPr>
          <a:xfrm>
            <a:off x="444173" y="2297019"/>
            <a:ext cx="1090363" cy="738664"/>
          </a:xfrm>
          <a:prstGeom prst="rect">
            <a:avLst/>
          </a:prstGeom>
          <a:noFill/>
        </p:spPr>
        <p:txBody>
          <a:bodyPr wrap="none" rtlCol="0">
            <a:spAutoFit/>
          </a:bodyPr>
          <a:lstStyle/>
          <a:p>
            <a:pPr algn="ctr"/>
            <a:r>
              <a:rPr lang="en-DE" dirty="0">
                <a:solidFill>
                  <a:schemeClr val="accent6"/>
                </a:solidFill>
              </a:rPr>
              <a:t>Community</a:t>
            </a:r>
          </a:p>
          <a:p>
            <a:pPr algn="ctr"/>
            <a:r>
              <a:rPr lang="en-DE" dirty="0">
                <a:solidFill>
                  <a:schemeClr val="accent6"/>
                </a:solidFill>
              </a:rPr>
              <a:t>Service</a:t>
            </a:r>
          </a:p>
          <a:p>
            <a:pPr algn="ctr"/>
            <a:r>
              <a:rPr lang="en-DE" dirty="0">
                <a:solidFill>
                  <a:schemeClr val="accent6"/>
                </a:solidFill>
              </a:rPr>
              <a:t>Offloader</a:t>
            </a:r>
          </a:p>
        </p:txBody>
      </p:sp>
      <p:sp>
        <p:nvSpPr>
          <p:cNvPr id="51" name="Down Arrow 50">
            <a:extLst>
              <a:ext uri="{FF2B5EF4-FFF2-40B4-BE49-F238E27FC236}">
                <a16:creationId xmlns:a16="http://schemas.microsoft.com/office/drawing/2014/main" id="{FB13CB59-4729-E9C2-A44A-72A0A7A918CD}"/>
              </a:ext>
            </a:extLst>
          </p:cNvPr>
          <p:cNvSpPr/>
          <p:nvPr/>
        </p:nvSpPr>
        <p:spPr>
          <a:xfrm>
            <a:off x="720102" y="1991814"/>
            <a:ext cx="288533" cy="267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3" name="Left-right Arrow 52">
            <a:extLst>
              <a:ext uri="{FF2B5EF4-FFF2-40B4-BE49-F238E27FC236}">
                <a16:creationId xmlns:a16="http://schemas.microsoft.com/office/drawing/2014/main" id="{E3373E16-669A-5368-5B83-2C69585A41E3}"/>
              </a:ext>
            </a:extLst>
          </p:cNvPr>
          <p:cNvSpPr/>
          <p:nvPr/>
        </p:nvSpPr>
        <p:spPr>
          <a:xfrm>
            <a:off x="3670703" y="1445336"/>
            <a:ext cx="1288218" cy="241718"/>
          </a:xfrm>
          <a:prstGeom prst="leftRightArrow">
            <a:avLst/>
          </a:prstGeom>
          <a:gradFill>
            <a:gsLst>
              <a:gs pos="0">
                <a:schemeClr val="accent1">
                  <a:lumMod val="75000"/>
                </a:schemeClr>
              </a:gs>
              <a:gs pos="100000">
                <a:schemeClr val="accent3"/>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54" name="TextBox 53">
            <a:extLst>
              <a:ext uri="{FF2B5EF4-FFF2-40B4-BE49-F238E27FC236}">
                <a16:creationId xmlns:a16="http://schemas.microsoft.com/office/drawing/2014/main" id="{BC8CAB19-0D3B-E46A-E35B-AA20D4D8DC2E}"/>
              </a:ext>
            </a:extLst>
          </p:cNvPr>
          <p:cNvSpPr txBox="1"/>
          <p:nvPr/>
        </p:nvSpPr>
        <p:spPr>
          <a:xfrm>
            <a:off x="-58219" y="4063773"/>
            <a:ext cx="1040670" cy="307777"/>
          </a:xfrm>
          <a:prstGeom prst="rect">
            <a:avLst/>
          </a:prstGeom>
          <a:noFill/>
        </p:spPr>
        <p:txBody>
          <a:bodyPr wrap="none" rtlCol="0">
            <a:spAutoFit/>
          </a:bodyPr>
          <a:lstStyle/>
          <a:p>
            <a:pPr algn="ctr"/>
            <a:r>
              <a:rPr lang="en-DE" dirty="0"/>
              <a:t>Resources</a:t>
            </a:r>
          </a:p>
        </p:txBody>
      </p:sp>
      <p:sp>
        <p:nvSpPr>
          <p:cNvPr id="55" name="TextBox 54">
            <a:extLst>
              <a:ext uri="{FF2B5EF4-FFF2-40B4-BE49-F238E27FC236}">
                <a16:creationId xmlns:a16="http://schemas.microsoft.com/office/drawing/2014/main" id="{20333DD1-D52E-AC6D-7F4F-1D75A768C70B}"/>
              </a:ext>
            </a:extLst>
          </p:cNvPr>
          <p:cNvSpPr txBox="1"/>
          <p:nvPr/>
        </p:nvSpPr>
        <p:spPr>
          <a:xfrm>
            <a:off x="-58219" y="3629073"/>
            <a:ext cx="1430200" cy="307777"/>
          </a:xfrm>
          <a:prstGeom prst="rect">
            <a:avLst/>
          </a:prstGeom>
          <a:noFill/>
        </p:spPr>
        <p:txBody>
          <a:bodyPr wrap="none" rtlCol="0">
            <a:spAutoFit/>
          </a:bodyPr>
          <a:lstStyle/>
          <a:p>
            <a:pPr algn="ctr"/>
            <a:r>
              <a:rPr lang="en-DE" dirty="0"/>
              <a:t>Specific Drivers</a:t>
            </a:r>
          </a:p>
        </p:txBody>
      </p:sp>
      <p:sp>
        <p:nvSpPr>
          <p:cNvPr id="56" name="TextBox 55">
            <a:extLst>
              <a:ext uri="{FF2B5EF4-FFF2-40B4-BE49-F238E27FC236}">
                <a16:creationId xmlns:a16="http://schemas.microsoft.com/office/drawing/2014/main" id="{475FF8CA-D151-53E4-BAFC-620A9CFA1015}"/>
              </a:ext>
            </a:extLst>
          </p:cNvPr>
          <p:cNvSpPr txBox="1"/>
          <p:nvPr/>
        </p:nvSpPr>
        <p:spPr>
          <a:xfrm>
            <a:off x="-17667" y="3220534"/>
            <a:ext cx="474810" cy="307777"/>
          </a:xfrm>
          <a:prstGeom prst="rect">
            <a:avLst/>
          </a:prstGeom>
          <a:noFill/>
        </p:spPr>
        <p:txBody>
          <a:bodyPr wrap="none" rtlCol="0">
            <a:spAutoFit/>
          </a:bodyPr>
          <a:lstStyle/>
          <a:p>
            <a:pPr algn="ctr"/>
            <a:r>
              <a:rPr lang="en-DE" dirty="0"/>
              <a:t>API</a:t>
            </a:r>
          </a:p>
        </p:txBody>
      </p:sp>
      <p:sp>
        <p:nvSpPr>
          <p:cNvPr id="17" name="TextBox 16">
            <a:extLst>
              <a:ext uri="{FF2B5EF4-FFF2-40B4-BE49-F238E27FC236}">
                <a16:creationId xmlns:a16="http://schemas.microsoft.com/office/drawing/2014/main" id="{77E01430-D3C4-0580-CDAB-28C58ED71DA8}"/>
              </a:ext>
            </a:extLst>
          </p:cNvPr>
          <p:cNvSpPr txBox="1"/>
          <p:nvPr/>
        </p:nvSpPr>
        <p:spPr>
          <a:xfrm rot="16200000">
            <a:off x="-59617" y="2544229"/>
            <a:ext cx="652743" cy="307777"/>
          </a:xfrm>
          <a:prstGeom prst="rect">
            <a:avLst/>
          </a:prstGeom>
          <a:noFill/>
        </p:spPr>
        <p:txBody>
          <a:bodyPr wrap="none" rtlCol="0">
            <a:spAutoFit/>
          </a:bodyPr>
          <a:lstStyle/>
          <a:p>
            <a:r>
              <a:rPr lang="en-DE" dirty="0">
                <a:solidFill>
                  <a:schemeClr val="bg1"/>
                </a:solidFill>
              </a:rPr>
              <a:t>Cloud</a:t>
            </a:r>
          </a:p>
        </p:txBody>
      </p:sp>
      <p:grpSp>
        <p:nvGrpSpPr>
          <p:cNvPr id="21" name="Group 20">
            <a:extLst>
              <a:ext uri="{FF2B5EF4-FFF2-40B4-BE49-F238E27FC236}">
                <a16:creationId xmlns:a16="http://schemas.microsoft.com/office/drawing/2014/main" id="{907DB7E7-7760-1E53-23BC-C2A5100A63AC}"/>
              </a:ext>
            </a:extLst>
          </p:cNvPr>
          <p:cNvGrpSpPr/>
          <p:nvPr/>
        </p:nvGrpSpPr>
        <p:grpSpPr>
          <a:xfrm>
            <a:off x="2226354" y="2065742"/>
            <a:ext cx="6035836" cy="1154791"/>
            <a:chOff x="2226354" y="2065742"/>
            <a:chExt cx="6035836" cy="1154791"/>
          </a:xfrm>
        </p:grpSpPr>
        <p:sp>
          <p:nvSpPr>
            <p:cNvPr id="60" name="Rounded Rectangle 59">
              <a:extLst>
                <a:ext uri="{FF2B5EF4-FFF2-40B4-BE49-F238E27FC236}">
                  <a16:creationId xmlns:a16="http://schemas.microsoft.com/office/drawing/2014/main" id="{79BACA8E-636F-1FD9-72B6-B2C5417FBF28}"/>
                </a:ext>
              </a:extLst>
            </p:cNvPr>
            <p:cNvSpPr/>
            <p:nvPr/>
          </p:nvSpPr>
          <p:spPr>
            <a:xfrm>
              <a:off x="2226354" y="2065742"/>
              <a:ext cx="6025372" cy="115479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61" name="TextBox 60">
              <a:extLst>
                <a:ext uri="{FF2B5EF4-FFF2-40B4-BE49-F238E27FC236}">
                  <a16:creationId xmlns:a16="http://schemas.microsoft.com/office/drawing/2014/main" id="{3A01ECA4-C335-78D4-CD15-39A17EF7AF3E}"/>
                </a:ext>
              </a:extLst>
            </p:cNvPr>
            <p:cNvSpPr txBox="1"/>
            <p:nvPr/>
          </p:nvSpPr>
          <p:spPr>
            <a:xfrm>
              <a:off x="2325950" y="2113381"/>
              <a:ext cx="4273927" cy="307777"/>
            </a:xfrm>
            <a:prstGeom prst="rect">
              <a:avLst/>
            </a:prstGeom>
            <a:noFill/>
          </p:spPr>
          <p:txBody>
            <a:bodyPr wrap="none" rtlCol="0">
              <a:spAutoFit/>
            </a:bodyPr>
            <a:lstStyle/>
            <a:p>
              <a:r>
                <a:rPr lang="en-DE" dirty="0"/>
                <a:t>Only assumes local execution engine for containers</a:t>
              </a:r>
            </a:p>
          </p:txBody>
        </p:sp>
        <p:sp>
          <p:nvSpPr>
            <p:cNvPr id="62" name="TextBox 61">
              <a:extLst>
                <a:ext uri="{FF2B5EF4-FFF2-40B4-BE49-F238E27FC236}">
                  <a16:creationId xmlns:a16="http://schemas.microsoft.com/office/drawing/2014/main" id="{9A54E485-20E0-D8DF-90B8-66A667201475}"/>
                </a:ext>
              </a:extLst>
            </p:cNvPr>
            <p:cNvSpPr txBox="1"/>
            <p:nvPr/>
          </p:nvSpPr>
          <p:spPr>
            <a:xfrm>
              <a:off x="2325950" y="2647676"/>
              <a:ext cx="3050835" cy="307777"/>
            </a:xfrm>
            <a:prstGeom prst="rect">
              <a:avLst/>
            </a:prstGeom>
            <a:noFill/>
          </p:spPr>
          <p:txBody>
            <a:bodyPr wrap="none" rtlCol="0">
              <a:spAutoFit/>
            </a:bodyPr>
            <a:lstStyle/>
            <a:p>
              <a:r>
                <a:rPr lang="en-DE" dirty="0"/>
                <a:t>Containers are delivered by CVMFS</a:t>
              </a:r>
            </a:p>
          </p:txBody>
        </p:sp>
        <p:sp>
          <p:nvSpPr>
            <p:cNvPr id="64" name="TextBox 63">
              <a:extLst>
                <a:ext uri="{FF2B5EF4-FFF2-40B4-BE49-F238E27FC236}">
                  <a16:creationId xmlns:a16="http://schemas.microsoft.com/office/drawing/2014/main" id="{0FBC10C8-5F51-3261-DAE1-958464B12FD1}"/>
                </a:ext>
              </a:extLst>
            </p:cNvPr>
            <p:cNvSpPr txBox="1"/>
            <p:nvPr/>
          </p:nvSpPr>
          <p:spPr>
            <a:xfrm>
              <a:off x="2325950" y="2371746"/>
              <a:ext cx="5458546" cy="307777"/>
            </a:xfrm>
            <a:prstGeom prst="rect">
              <a:avLst/>
            </a:prstGeom>
            <a:noFill/>
          </p:spPr>
          <p:txBody>
            <a:bodyPr wrap="none" rtlCol="0">
              <a:spAutoFit/>
            </a:bodyPr>
            <a:lstStyle/>
            <a:p>
              <a:r>
                <a:rPr lang="en-DE" dirty="0"/>
                <a:t>Local Engine : Kubernetes, HT Condor, LSF, Slurm .. </a:t>
              </a:r>
              <a:r>
                <a:rPr lang="en-GB" dirty="0"/>
                <a:t>Y</a:t>
              </a:r>
              <a:r>
                <a:rPr lang="en-DE" dirty="0"/>
                <a:t>ou name it.</a:t>
              </a:r>
            </a:p>
          </p:txBody>
        </p:sp>
        <p:sp>
          <p:nvSpPr>
            <p:cNvPr id="20" name="TextBox 19">
              <a:extLst>
                <a:ext uri="{FF2B5EF4-FFF2-40B4-BE49-F238E27FC236}">
                  <a16:creationId xmlns:a16="http://schemas.microsoft.com/office/drawing/2014/main" id="{830FEABB-E20E-424C-7255-F8226B7D45D5}"/>
                </a:ext>
              </a:extLst>
            </p:cNvPr>
            <p:cNvSpPr txBox="1"/>
            <p:nvPr/>
          </p:nvSpPr>
          <p:spPr>
            <a:xfrm>
              <a:off x="2325950" y="2897190"/>
              <a:ext cx="5936240" cy="307777"/>
            </a:xfrm>
            <a:prstGeom prst="rect">
              <a:avLst/>
            </a:prstGeom>
            <a:noFill/>
          </p:spPr>
          <p:txBody>
            <a:bodyPr wrap="none" rtlCol="0">
              <a:spAutoFit/>
            </a:bodyPr>
            <a:lstStyle/>
            <a:p>
              <a:r>
                <a:rPr lang="en-DE" dirty="0">
                  <a:solidFill>
                    <a:schemeClr val="accent4"/>
                  </a:solidFill>
                </a:rPr>
                <a:t>Example: Jupyter HUB on the CSO and Jupyter Lab’s on the rersources.</a:t>
              </a:r>
            </a:p>
          </p:txBody>
        </p:sp>
      </p:grpSp>
    </p:spTree>
    <p:extLst>
      <p:ext uri="{BB962C8B-B14F-4D97-AF65-F5344CB8AC3E}">
        <p14:creationId xmlns:p14="http://schemas.microsoft.com/office/powerpoint/2010/main" val="365983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3960782aee_0_122"/>
          <p:cNvSpPr txBox="1">
            <a:spLocks noGrp="1"/>
          </p:cNvSpPr>
          <p:nvPr>
            <p:ph type="title"/>
          </p:nvPr>
        </p:nvSpPr>
        <p:spPr>
          <a:xfrm>
            <a:off x="311725" y="1027200"/>
            <a:ext cx="8520600" cy="8418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GB" dirty="0"/>
              <a:t>timeline</a:t>
            </a:r>
            <a:endParaRPr dirty="0"/>
          </a:p>
        </p:txBody>
      </p:sp>
      <p:sp>
        <p:nvSpPr>
          <p:cNvPr id="184" name="Google Shape;184;g23960782aee_0_1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GB">
                <a:solidFill>
                  <a:schemeClr val="lt1"/>
                </a:solidFill>
              </a:rPr>
              <a:t>18</a:t>
            </a:fld>
            <a:endParaRPr>
              <a:solidFill>
                <a:schemeClr val="lt1"/>
              </a:solidFill>
            </a:endParaRPr>
          </a:p>
        </p:txBody>
      </p:sp>
    </p:spTree>
    <p:extLst>
      <p:ext uri="{BB962C8B-B14F-4D97-AF65-F5344CB8AC3E}">
        <p14:creationId xmlns:p14="http://schemas.microsoft.com/office/powerpoint/2010/main" val="326743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1d14662e980_0_1"/>
          <p:cNvSpPr txBox="1">
            <a:spLocks noGrp="1"/>
          </p:cNvSpPr>
          <p:nvPr>
            <p:ph type="title"/>
          </p:nvPr>
        </p:nvSpPr>
        <p:spPr>
          <a:xfrm>
            <a:off x="910525" y="175875"/>
            <a:ext cx="8034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Updated Roadmap</a:t>
            </a:r>
            <a:endParaRPr/>
          </a:p>
        </p:txBody>
      </p:sp>
      <p:sp>
        <p:nvSpPr>
          <p:cNvPr id="399" name="Google Shape;399;g1d14662e980_0_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19</a:t>
            </a:fld>
            <a:endParaRPr/>
          </a:p>
        </p:txBody>
      </p:sp>
      <p:grpSp>
        <p:nvGrpSpPr>
          <p:cNvPr id="400" name="Google Shape;400;g1d14662e980_0_1"/>
          <p:cNvGrpSpPr/>
          <p:nvPr/>
        </p:nvGrpSpPr>
        <p:grpSpPr>
          <a:xfrm>
            <a:off x="-137400" y="1327003"/>
            <a:ext cx="4018100" cy="861172"/>
            <a:chOff x="3562350" y="909418"/>
            <a:chExt cx="4018100" cy="765282"/>
          </a:xfrm>
        </p:grpSpPr>
        <p:sp>
          <p:nvSpPr>
            <p:cNvPr id="401" name="Google Shape;401;g1d14662e980_0_1"/>
            <p:cNvSpPr txBox="1"/>
            <p:nvPr/>
          </p:nvSpPr>
          <p:spPr>
            <a:xfrm>
              <a:off x="48522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GB" sz="1100" b="1" i="0" u="none" strike="noStrike" cap="none">
                  <a:solidFill>
                    <a:schemeClr val="accent4"/>
                  </a:solidFill>
                  <a:latin typeface="Roboto"/>
                  <a:ea typeface="Roboto"/>
                  <a:cs typeface="Roboto"/>
                  <a:sym typeface="Roboto"/>
                </a:rPr>
                <a:t>DTE Design and </a:t>
              </a:r>
              <a:endParaRPr sz="1100" b="1" i="0" u="none" strike="noStrike" cap="none">
                <a:solidFill>
                  <a:schemeClr val="accent4"/>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GB" sz="1100" b="1" i="0" u="none" strike="noStrike" cap="none">
                  <a:solidFill>
                    <a:schemeClr val="accent4"/>
                  </a:solidFill>
                  <a:latin typeface="Roboto"/>
                  <a:ea typeface="Roboto"/>
                  <a:cs typeface="Roboto"/>
                  <a:sym typeface="Roboto"/>
                </a:rPr>
                <a:t>specifications</a:t>
              </a:r>
              <a:endParaRPr sz="1100" b="1" i="0" u="none" strike="noStrike" cap="none">
                <a:solidFill>
                  <a:schemeClr val="accent4"/>
                </a:solidFill>
                <a:latin typeface="Roboto"/>
                <a:ea typeface="Roboto"/>
                <a:cs typeface="Roboto"/>
                <a:sym typeface="Roboto"/>
              </a:endParaRPr>
            </a:p>
          </p:txBody>
        </p:sp>
        <p:sp>
          <p:nvSpPr>
            <p:cNvPr id="402" name="Google Shape;402;g1d14662e980_0_1"/>
            <p:cNvSpPr txBox="1"/>
            <p:nvPr/>
          </p:nvSpPr>
          <p:spPr>
            <a:xfrm>
              <a:off x="4847000" y="1270077"/>
              <a:ext cx="17250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700"/>
                <a:buFont typeface="Arial"/>
                <a:buNone/>
              </a:pPr>
              <a:r>
                <a:rPr lang="en-GB" sz="700" i="0" u="none" strike="noStrike" cap="none" dirty="0">
                  <a:solidFill>
                    <a:schemeClr val="dk1"/>
                  </a:solidFill>
                  <a:latin typeface="Roboto"/>
                  <a:ea typeface="Roboto"/>
                  <a:cs typeface="Roboto"/>
                  <a:sym typeface="Roboto"/>
                </a:rPr>
                <a:t>Deliverables: Report on requirements for all use cases</a:t>
              </a:r>
              <a:endParaRPr sz="700" i="0" u="none" strike="noStrike" cap="none" dirty="0">
                <a:solidFill>
                  <a:schemeClr val="dk1"/>
                </a:solidFill>
                <a:latin typeface="Roboto"/>
                <a:ea typeface="Roboto"/>
                <a:cs typeface="Roboto"/>
                <a:sym typeface="Roboto"/>
              </a:endParaRPr>
            </a:p>
          </p:txBody>
        </p:sp>
        <p:sp>
          <p:nvSpPr>
            <p:cNvPr id="403" name="Google Shape;403;g1d14662e980_0_1"/>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900"/>
                <a:buFont typeface="Arial"/>
                <a:buNone/>
              </a:pPr>
              <a:r>
                <a:rPr lang="en-GB" sz="900" b="1" i="0" u="none" strike="noStrike" cap="none">
                  <a:solidFill>
                    <a:schemeClr val="accent2"/>
                  </a:solidFill>
                  <a:latin typeface="Roboto"/>
                  <a:ea typeface="Roboto"/>
                  <a:cs typeface="Roboto"/>
                  <a:sym typeface="Roboto"/>
                </a:rPr>
                <a:t>05.2023</a:t>
              </a:r>
              <a:endParaRPr sz="900" b="1" i="0" u="none" strike="noStrike" cap="none">
                <a:solidFill>
                  <a:schemeClr val="accent2"/>
                </a:solidFill>
                <a:latin typeface="Roboto"/>
                <a:ea typeface="Roboto"/>
                <a:cs typeface="Roboto"/>
                <a:sym typeface="Roboto"/>
              </a:endParaRPr>
            </a:p>
          </p:txBody>
        </p:sp>
        <p:sp>
          <p:nvSpPr>
            <p:cNvPr id="404" name="Google Shape;404;g1d14662e980_0_1"/>
            <p:cNvSpPr/>
            <p:nvPr/>
          </p:nvSpPr>
          <p:spPr>
            <a:xfrm>
              <a:off x="4517125" y="1086100"/>
              <a:ext cx="133500" cy="588600"/>
            </a:xfrm>
            <a:prstGeom prst="rect">
              <a:avLst/>
            </a:prstGeom>
            <a:solidFill>
              <a:srgbClr val="BCBCBC"/>
            </a:solidFill>
            <a:ln w="9525" cap="flat" cmpd="sng">
              <a:solidFill>
                <a:srgbClr val="BCBCB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5" name="Google Shape;405;g1d14662e980_0_1"/>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406" name="Google Shape;406;g1d14662e980_0_1"/>
          <p:cNvGrpSpPr/>
          <p:nvPr/>
        </p:nvGrpSpPr>
        <p:grpSpPr>
          <a:xfrm>
            <a:off x="817375" y="2005041"/>
            <a:ext cx="3063325" cy="840852"/>
            <a:chOff x="4517125" y="927476"/>
            <a:chExt cx="3063325" cy="747224"/>
          </a:xfrm>
        </p:grpSpPr>
        <p:sp>
          <p:nvSpPr>
            <p:cNvPr id="407" name="Google Shape;407;g1d14662e980_0_1"/>
            <p:cNvSpPr txBox="1"/>
            <p:nvPr/>
          </p:nvSpPr>
          <p:spPr>
            <a:xfrm>
              <a:off x="4852250" y="927476"/>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GB" sz="1100" b="1" i="0" u="none" strike="noStrike" cap="none" dirty="0">
                  <a:solidFill>
                    <a:schemeClr val="accent4"/>
                  </a:solidFill>
                  <a:latin typeface="Roboto"/>
                  <a:ea typeface="Roboto"/>
                  <a:cs typeface="Roboto"/>
                  <a:sym typeface="Roboto"/>
                </a:rPr>
                <a:t>DTE blueprint architecture</a:t>
              </a:r>
              <a:endParaRPr sz="1100" b="1" i="0" u="none" strike="noStrike" cap="none" dirty="0">
                <a:solidFill>
                  <a:schemeClr val="accent4"/>
                </a:solidFill>
                <a:latin typeface="Roboto"/>
                <a:ea typeface="Roboto"/>
                <a:cs typeface="Roboto"/>
                <a:sym typeface="Roboto"/>
              </a:endParaRPr>
            </a:p>
          </p:txBody>
        </p:sp>
        <p:sp>
          <p:nvSpPr>
            <p:cNvPr id="408" name="Google Shape;408;g1d14662e980_0_1"/>
            <p:cNvSpPr txBox="1"/>
            <p:nvPr/>
          </p:nvSpPr>
          <p:spPr>
            <a:xfrm>
              <a:off x="4852250" y="1154905"/>
              <a:ext cx="1761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700"/>
                <a:buFont typeface="Arial"/>
                <a:buNone/>
              </a:pPr>
              <a:r>
                <a:rPr lang="en-GB" sz="700" i="0" u="none" strike="noStrike" cap="none" dirty="0">
                  <a:solidFill>
                    <a:schemeClr val="accent2"/>
                  </a:solidFill>
                  <a:latin typeface="Roboto"/>
                  <a:ea typeface="Roboto"/>
                  <a:cs typeface="Roboto"/>
                  <a:sym typeface="Roboto"/>
                </a:rPr>
                <a:t>Deliverable: DTE blueprint architecture, functional specifications and requirements analysis v1</a:t>
              </a:r>
              <a:endParaRPr sz="700" i="0" u="none" strike="noStrike" cap="none" dirty="0">
                <a:solidFill>
                  <a:schemeClr val="accent2"/>
                </a:solidFill>
                <a:latin typeface="Roboto"/>
                <a:ea typeface="Roboto"/>
                <a:cs typeface="Roboto"/>
                <a:sym typeface="Roboto"/>
              </a:endParaRPr>
            </a:p>
          </p:txBody>
        </p:sp>
        <p:sp>
          <p:nvSpPr>
            <p:cNvPr id="409" name="Google Shape;409;g1d14662e980_0_1"/>
            <p:cNvSpPr/>
            <p:nvPr/>
          </p:nvSpPr>
          <p:spPr>
            <a:xfrm>
              <a:off x="4517125" y="1086100"/>
              <a:ext cx="133500" cy="588600"/>
            </a:xfrm>
            <a:prstGeom prst="rect">
              <a:avLst/>
            </a:prstGeom>
            <a:solidFill>
              <a:srgbClr val="BCBCBC"/>
            </a:solidFill>
            <a:ln w="9525" cap="flat" cmpd="sng">
              <a:solidFill>
                <a:srgbClr val="BCBCB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D6D6D6"/>
                </a:solidFill>
                <a:latin typeface="Arial"/>
                <a:ea typeface="Arial"/>
                <a:cs typeface="Arial"/>
                <a:sym typeface="Arial"/>
              </a:endParaRPr>
            </a:p>
          </p:txBody>
        </p:sp>
      </p:grpSp>
      <p:grpSp>
        <p:nvGrpSpPr>
          <p:cNvPr id="410" name="Google Shape;410;g1d14662e980_0_1"/>
          <p:cNvGrpSpPr/>
          <p:nvPr/>
        </p:nvGrpSpPr>
        <p:grpSpPr>
          <a:xfrm>
            <a:off x="2760860" y="1333444"/>
            <a:ext cx="4018100" cy="861172"/>
            <a:chOff x="3562350" y="909418"/>
            <a:chExt cx="4018100" cy="765282"/>
          </a:xfrm>
        </p:grpSpPr>
        <p:sp>
          <p:nvSpPr>
            <p:cNvPr id="411" name="Google Shape;411;g1d14662e980_0_1"/>
            <p:cNvSpPr txBox="1"/>
            <p:nvPr/>
          </p:nvSpPr>
          <p:spPr>
            <a:xfrm>
              <a:off x="48522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GB" sz="1100" b="1" i="0" u="none" strike="noStrike" cap="none">
                  <a:solidFill>
                    <a:schemeClr val="accent4"/>
                  </a:solidFill>
                  <a:latin typeface="Roboto"/>
                  <a:ea typeface="Roboto"/>
                  <a:cs typeface="Roboto"/>
                  <a:sym typeface="Roboto"/>
                </a:rPr>
                <a:t>1st Software Releases </a:t>
              </a:r>
              <a:endParaRPr sz="1100" b="1" i="0" u="none" strike="noStrike" cap="none">
                <a:solidFill>
                  <a:schemeClr val="accent4"/>
                </a:solidFill>
                <a:latin typeface="Roboto"/>
                <a:ea typeface="Roboto"/>
                <a:cs typeface="Roboto"/>
                <a:sym typeface="Roboto"/>
              </a:endParaRPr>
            </a:p>
          </p:txBody>
        </p:sp>
        <p:sp>
          <p:nvSpPr>
            <p:cNvPr id="412" name="Google Shape;412;g1d14662e980_0_1"/>
            <p:cNvSpPr txBox="1"/>
            <p:nvPr/>
          </p:nvSpPr>
          <p:spPr>
            <a:xfrm>
              <a:off x="4852250" y="1154905"/>
              <a:ext cx="17850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700"/>
                <a:buFont typeface="Arial"/>
                <a:buNone/>
              </a:pPr>
              <a:r>
                <a:rPr lang="en-GB" sz="700" i="0" u="none" strike="noStrike" cap="none" dirty="0">
                  <a:solidFill>
                    <a:schemeClr val="dk1"/>
                  </a:solidFill>
                  <a:latin typeface="Roboto"/>
                  <a:ea typeface="Roboto"/>
                  <a:cs typeface="Roboto"/>
                  <a:sym typeface="Roboto"/>
                </a:rPr>
                <a:t>Deliverables: Software releases for all use cases and modules</a:t>
              </a:r>
              <a:endParaRPr sz="700" i="0" u="none" strike="noStrike" cap="none" dirty="0">
                <a:solidFill>
                  <a:schemeClr val="dk1"/>
                </a:solidFill>
                <a:latin typeface="Roboto"/>
                <a:ea typeface="Roboto"/>
                <a:cs typeface="Roboto"/>
                <a:sym typeface="Roboto"/>
              </a:endParaRPr>
            </a:p>
          </p:txBody>
        </p:sp>
        <p:sp>
          <p:nvSpPr>
            <p:cNvPr id="413" name="Google Shape;413;g1d14662e980_0_1"/>
            <p:cNvSpPr txBox="1"/>
            <p:nvPr/>
          </p:nvSpPr>
          <p:spPr>
            <a:xfrm>
              <a:off x="3562350" y="934030"/>
              <a:ext cx="824700" cy="3081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900"/>
                <a:buFont typeface="Arial"/>
                <a:buNone/>
              </a:pPr>
              <a:r>
                <a:rPr lang="en-GB" sz="900" b="1" i="0" u="none" strike="noStrike" cap="none">
                  <a:solidFill>
                    <a:schemeClr val="dk1"/>
                  </a:solidFill>
                  <a:latin typeface="Roboto"/>
                  <a:ea typeface="Roboto"/>
                  <a:cs typeface="Roboto"/>
                  <a:sym typeface="Roboto"/>
                </a:rPr>
                <a:t>10-12.2023</a:t>
              </a:r>
              <a:endParaRPr sz="900" b="1" i="0" u="none" strike="noStrike" cap="none">
                <a:solidFill>
                  <a:schemeClr val="dk1"/>
                </a:solidFill>
                <a:latin typeface="Roboto"/>
                <a:ea typeface="Roboto"/>
                <a:cs typeface="Roboto"/>
                <a:sym typeface="Roboto"/>
              </a:endParaRPr>
            </a:p>
          </p:txBody>
        </p:sp>
        <p:sp>
          <p:nvSpPr>
            <p:cNvPr id="414" name="Google Shape;414;g1d14662e980_0_1"/>
            <p:cNvSpPr/>
            <p:nvPr/>
          </p:nvSpPr>
          <p:spPr>
            <a:xfrm>
              <a:off x="4517125" y="1086100"/>
              <a:ext cx="133500" cy="588600"/>
            </a:xfrm>
            <a:prstGeom prst="rect">
              <a:avLst/>
            </a:prstGeom>
            <a:solidFill>
              <a:srgbClr val="BCBCBC"/>
            </a:solidFill>
            <a:ln w="9525" cap="flat" cmpd="sng">
              <a:solidFill>
                <a:srgbClr val="BCBCB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15" name="Google Shape;415;g1d14662e980_0_1"/>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416" name="Google Shape;416;g1d14662e980_0_1"/>
          <p:cNvGrpSpPr/>
          <p:nvPr/>
        </p:nvGrpSpPr>
        <p:grpSpPr>
          <a:xfrm>
            <a:off x="2760860" y="2001320"/>
            <a:ext cx="4018100" cy="861172"/>
            <a:chOff x="3562350" y="909418"/>
            <a:chExt cx="4018100" cy="765282"/>
          </a:xfrm>
        </p:grpSpPr>
        <p:sp>
          <p:nvSpPr>
            <p:cNvPr id="417" name="Google Shape;417;g1d14662e980_0_1"/>
            <p:cNvSpPr txBox="1"/>
            <p:nvPr/>
          </p:nvSpPr>
          <p:spPr>
            <a:xfrm>
              <a:off x="48522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GB" sz="1100" b="1" i="0" u="none" strike="noStrike" cap="none">
                  <a:solidFill>
                    <a:schemeClr val="accent4"/>
                  </a:solidFill>
                  <a:latin typeface="Roboto"/>
                  <a:ea typeface="Roboto"/>
                  <a:cs typeface="Roboto"/>
                  <a:sym typeface="Roboto"/>
                </a:rPr>
                <a:t>DTE blueprint architecture</a:t>
              </a:r>
              <a:endParaRPr sz="1100" b="1" i="0" u="none" strike="noStrike" cap="none">
                <a:solidFill>
                  <a:srgbClr val="858585"/>
                </a:solidFill>
                <a:latin typeface="Roboto"/>
                <a:ea typeface="Roboto"/>
                <a:cs typeface="Roboto"/>
                <a:sym typeface="Roboto"/>
              </a:endParaRPr>
            </a:p>
          </p:txBody>
        </p:sp>
        <p:sp>
          <p:nvSpPr>
            <p:cNvPr id="418" name="Google Shape;418;g1d14662e980_0_1"/>
            <p:cNvSpPr txBox="1"/>
            <p:nvPr/>
          </p:nvSpPr>
          <p:spPr>
            <a:xfrm>
              <a:off x="4852250" y="1154904"/>
              <a:ext cx="1812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700"/>
                <a:buFont typeface="Arial"/>
                <a:buNone/>
              </a:pPr>
              <a:r>
                <a:rPr lang="en-GB" sz="700" i="0" u="none" strike="noStrike" cap="none" dirty="0">
                  <a:solidFill>
                    <a:schemeClr val="dk1"/>
                  </a:solidFill>
                  <a:latin typeface="Roboto"/>
                  <a:ea typeface="Roboto"/>
                  <a:cs typeface="Roboto"/>
                  <a:sym typeface="Roboto"/>
                </a:rPr>
                <a:t>Deliverable: DTE blueprint architecture, functional specifications and requirements analysis v2</a:t>
              </a:r>
              <a:endParaRPr sz="700" i="0" u="none" strike="noStrike" cap="none" dirty="0">
                <a:solidFill>
                  <a:schemeClr val="dk1"/>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700"/>
                <a:buFont typeface="Arial"/>
                <a:buNone/>
              </a:pPr>
              <a:endParaRPr sz="700" b="1" i="0" u="none" strike="noStrike" cap="none" dirty="0">
                <a:solidFill>
                  <a:schemeClr val="dk1"/>
                </a:solidFill>
                <a:latin typeface="Roboto"/>
                <a:ea typeface="Roboto"/>
                <a:cs typeface="Roboto"/>
                <a:sym typeface="Roboto"/>
              </a:endParaRPr>
            </a:p>
          </p:txBody>
        </p:sp>
        <p:sp>
          <p:nvSpPr>
            <p:cNvPr id="419" name="Google Shape;419;g1d14662e980_0_1"/>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900"/>
                <a:buFont typeface="Arial"/>
                <a:buNone/>
              </a:pPr>
              <a:r>
                <a:rPr lang="en-GB" sz="900" b="1" i="0" u="none" strike="noStrike" cap="none">
                  <a:solidFill>
                    <a:schemeClr val="dk1"/>
                  </a:solidFill>
                  <a:latin typeface="Roboto"/>
                  <a:ea typeface="Roboto"/>
                  <a:cs typeface="Roboto"/>
                  <a:sym typeface="Roboto"/>
                </a:rPr>
                <a:t>01.2024</a:t>
              </a:r>
              <a:endParaRPr sz="900" b="1" i="0" u="none" strike="noStrike" cap="none">
                <a:solidFill>
                  <a:schemeClr val="dk1"/>
                </a:solidFill>
                <a:latin typeface="Roboto"/>
                <a:ea typeface="Roboto"/>
                <a:cs typeface="Roboto"/>
                <a:sym typeface="Roboto"/>
              </a:endParaRPr>
            </a:p>
          </p:txBody>
        </p:sp>
        <p:sp>
          <p:nvSpPr>
            <p:cNvPr id="420" name="Google Shape;420;g1d14662e980_0_1"/>
            <p:cNvSpPr/>
            <p:nvPr/>
          </p:nvSpPr>
          <p:spPr>
            <a:xfrm>
              <a:off x="4517125" y="1086100"/>
              <a:ext cx="133500" cy="588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21" name="Google Shape;421;g1d14662e980_0_1"/>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422" name="Google Shape;422;g1d14662e980_0_1"/>
          <p:cNvGrpSpPr/>
          <p:nvPr/>
        </p:nvGrpSpPr>
        <p:grpSpPr>
          <a:xfrm>
            <a:off x="2760860" y="2669195"/>
            <a:ext cx="4018100" cy="861172"/>
            <a:chOff x="3562350" y="909418"/>
            <a:chExt cx="4018100" cy="765282"/>
          </a:xfrm>
        </p:grpSpPr>
        <p:sp>
          <p:nvSpPr>
            <p:cNvPr id="423" name="Google Shape;423;g1d14662e980_0_1"/>
            <p:cNvSpPr txBox="1"/>
            <p:nvPr/>
          </p:nvSpPr>
          <p:spPr>
            <a:xfrm>
              <a:off x="48522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GB" sz="1100" b="1" i="0" u="none" strike="noStrike" cap="none">
                  <a:solidFill>
                    <a:schemeClr val="accent4"/>
                  </a:solidFill>
                  <a:latin typeface="Roboto"/>
                  <a:ea typeface="Roboto"/>
                  <a:cs typeface="Roboto"/>
                  <a:sym typeface="Roboto"/>
                </a:rPr>
                <a:t>Validation</a:t>
              </a:r>
              <a:endParaRPr sz="1100" b="1" i="0" u="none" strike="noStrike" cap="none">
                <a:solidFill>
                  <a:schemeClr val="accent4"/>
                </a:solidFill>
                <a:latin typeface="Roboto"/>
                <a:ea typeface="Roboto"/>
                <a:cs typeface="Roboto"/>
                <a:sym typeface="Roboto"/>
              </a:endParaRPr>
            </a:p>
          </p:txBody>
        </p:sp>
        <p:sp>
          <p:nvSpPr>
            <p:cNvPr id="424" name="Google Shape;424;g1d14662e980_0_1"/>
            <p:cNvSpPr txBox="1"/>
            <p:nvPr/>
          </p:nvSpPr>
          <p:spPr>
            <a:xfrm>
              <a:off x="4852250" y="1154904"/>
              <a:ext cx="17034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700"/>
                <a:buFont typeface="Arial"/>
                <a:buNone/>
              </a:pPr>
              <a:r>
                <a:rPr lang="en-GB" sz="700" i="0" u="none" strike="noStrike" cap="none" dirty="0">
                  <a:solidFill>
                    <a:schemeClr val="dk1"/>
                  </a:solidFill>
                  <a:latin typeface="Roboto"/>
                  <a:ea typeface="Roboto"/>
                  <a:cs typeface="Roboto"/>
                  <a:sym typeface="Roboto"/>
                </a:rPr>
                <a:t>Deliverables: First version of the thematic module </a:t>
              </a:r>
              <a:endParaRPr sz="700" i="0" u="none" strike="noStrike" cap="none" dirty="0">
                <a:solidFill>
                  <a:schemeClr val="dk1"/>
                </a:solidFill>
                <a:latin typeface="Roboto"/>
                <a:ea typeface="Roboto"/>
                <a:cs typeface="Roboto"/>
                <a:sym typeface="Roboto"/>
              </a:endParaRPr>
            </a:p>
          </p:txBody>
        </p:sp>
        <p:sp>
          <p:nvSpPr>
            <p:cNvPr id="425" name="Google Shape;425;g1d14662e980_0_1"/>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900"/>
                <a:buFont typeface="Arial"/>
                <a:buNone/>
              </a:pPr>
              <a:r>
                <a:rPr lang="en-GB" sz="900" b="1" i="0" u="none" strike="noStrike" cap="none">
                  <a:solidFill>
                    <a:schemeClr val="dk1"/>
                  </a:solidFill>
                  <a:latin typeface="Roboto"/>
                  <a:ea typeface="Roboto"/>
                  <a:cs typeface="Roboto"/>
                  <a:sym typeface="Roboto"/>
                </a:rPr>
                <a:t>04.2024</a:t>
              </a:r>
              <a:endParaRPr sz="900" b="1" i="0" u="none" strike="noStrike" cap="none">
                <a:solidFill>
                  <a:schemeClr val="dk1"/>
                </a:solidFill>
                <a:latin typeface="Roboto"/>
                <a:ea typeface="Roboto"/>
                <a:cs typeface="Roboto"/>
                <a:sym typeface="Roboto"/>
              </a:endParaRPr>
            </a:p>
          </p:txBody>
        </p:sp>
        <p:sp>
          <p:nvSpPr>
            <p:cNvPr id="426" name="Google Shape;426;g1d14662e980_0_1"/>
            <p:cNvSpPr/>
            <p:nvPr/>
          </p:nvSpPr>
          <p:spPr>
            <a:xfrm>
              <a:off x="4517125" y="1086100"/>
              <a:ext cx="133500" cy="588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27" name="Google Shape;427;g1d14662e980_0_1"/>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428" name="Google Shape;428;g1d14662e980_0_1"/>
          <p:cNvGrpSpPr/>
          <p:nvPr/>
        </p:nvGrpSpPr>
        <p:grpSpPr>
          <a:xfrm>
            <a:off x="2760860" y="3337071"/>
            <a:ext cx="4018100" cy="861172"/>
            <a:chOff x="3562350" y="909418"/>
            <a:chExt cx="4018100" cy="765282"/>
          </a:xfrm>
        </p:grpSpPr>
        <p:sp>
          <p:nvSpPr>
            <p:cNvPr id="429" name="Google Shape;429;g1d14662e980_0_1"/>
            <p:cNvSpPr txBox="1"/>
            <p:nvPr/>
          </p:nvSpPr>
          <p:spPr>
            <a:xfrm>
              <a:off x="48522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GB" sz="1100" b="1" i="0" u="none" strike="noStrike" cap="none">
                  <a:solidFill>
                    <a:schemeClr val="accent4"/>
                  </a:solidFill>
                  <a:latin typeface="Roboto"/>
                  <a:ea typeface="Roboto"/>
                  <a:cs typeface="Roboto"/>
                  <a:sym typeface="Roboto"/>
                </a:rPr>
                <a:t>Design and specifications</a:t>
              </a:r>
              <a:endParaRPr sz="1100" b="1" i="0" u="none" strike="noStrike" cap="none">
                <a:solidFill>
                  <a:srgbClr val="858585"/>
                </a:solidFill>
                <a:latin typeface="Roboto"/>
                <a:ea typeface="Roboto"/>
                <a:cs typeface="Roboto"/>
                <a:sym typeface="Roboto"/>
              </a:endParaRPr>
            </a:p>
          </p:txBody>
        </p:sp>
        <p:sp>
          <p:nvSpPr>
            <p:cNvPr id="430" name="Google Shape;430;g1d14662e980_0_1"/>
            <p:cNvSpPr txBox="1"/>
            <p:nvPr/>
          </p:nvSpPr>
          <p:spPr>
            <a:xfrm>
              <a:off x="4852250" y="1154903"/>
              <a:ext cx="17214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700"/>
                <a:buFont typeface="Arial"/>
                <a:buNone/>
              </a:pPr>
              <a:r>
                <a:rPr lang="en-GB" sz="700" i="0" u="none" strike="noStrike" cap="none" dirty="0">
                  <a:solidFill>
                    <a:schemeClr val="dk1"/>
                  </a:solidFill>
                  <a:latin typeface="Roboto"/>
                  <a:ea typeface="Roboto"/>
                  <a:cs typeface="Roboto"/>
                  <a:sym typeface="Roboto"/>
                </a:rPr>
                <a:t>Deliverables: Updated report on requirements for all use cases</a:t>
              </a:r>
              <a:endParaRPr sz="700" i="0" u="none" strike="noStrike" cap="none" dirty="0">
                <a:solidFill>
                  <a:schemeClr val="dk1"/>
                </a:solidFill>
                <a:latin typeface="Roboto"/>
                <a:ea typeface="Roboto"/>
                <a:cs typeface="Roboto"/>
                <a:sym typeface="Roboto"/>
              </a:endParaRPr>
            </a:p>
          </p:txBody>
        </p:sp>
        <p:sp>
          <p:nvSpPr>
            <p:cNvPr id="431" name="Google Shape;431;g1d14662e980_0_1"/>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900"/>
                <a:buFont typeface="Arial"/>
                <a:buNone/>
              </a:pPr>
              <a:r>
                <a:rPr lang="en-GB" sz="900" b="1" i="0" u="none" strike="noStrike" cap="none">
                  <a:solidFill>
                    <a:schemeClr val="dk1"/>
                  </a:solidFill>
                  <a:latin typeface="Roboto"/>
                  <a:ea typeface="Roboto"/>
                  <a:cs typeface="Roboto"/>
                  <a:sym typeface="Roboto"/>
                </a:rPr>
                <a:t>09.2024</a:t>
              </a:r>
              <a:endParaRPr sz="900" b="1" i="0" u="none" strike="noStrike" cap="none">
                <a:solidFill>
                  <a:schemeClr val="dk1"/>
                </a:solidFill>
                <a:latin typeface="Roboto"/>
                <a:ea typeface="Roboto"/>
                <a:cs typeface="Roboto"/>
                <a:sym typeface="Roboto"/>
              </a:endParaRPr>
            </a:p>
          </p:txBody>
        </p:sp>
        <p:sp>
          <p:nvSpPr>
            <p:cNvPr id="432" name="Google Shape;432;g1d14662e980_0_1"/>
            <p:cNvSpPr/>
            <p:nvPr/>
          </p:nvSpPr>
          <p:spPr>
            <a:xfrm>
              <a:off x="4517125" y="1086100"/>
              <a:ext cx="133500" cy="588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3" name="Google Shape;433;g1d14662e980_0_1"/>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sp>
        <p:nvSpPr>
          <p:cNvPr id="434" name="Google Shape;434;g1d14662e980_0_1"/>
          <p:cNvSpPr txBox="1"/>
          <p:nvPr/>
        </p:nvSpPr>
        <p:spPr>
          <a:xfrm>
            <a:off x="411237" y="969840"/>
            <a:ext cx="1605000" cy="324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GB" sz="1200" b="1" i="0" u="none" strike="noStrike" cap="none">
                <a:solidFill>
                  <a:schemeClr val="accent4"/>
                </a:solidFill>
                <a:latin typeface="Roboto"/>
                <a:ea typeface="Roboto"/>
                <a:cs typeface="Roboto"/>
                <a:sym typeface="Roboto"/>
              </a:rPr>
              <a:t>Project Year  1</a:t>
            </a:r>
            <a:endParaRPr sz="1200" b="1" i="0" u="none" strike="noStrike" cap="none">
              <a:solidFill>
                <a:schemeClr val="accent4"/>
              </a:solidFill>
              <a:latin typeface="Roboto"/>
              <a:ea typeface="Roboto"/>
              <a:cs typeface="Roboto"/>
              <a:sym typeface="Roboto"/>
            </a:endParaRPr>
          </a:p>
        </p:txBody>
      </p:sp>
      <p:sp>
        <p:nvSpPr>
          <p:cNvPr id="435" name="Google Shape;435;g1d14662e980_0_1"/>
          <p:cNvSpPr txBox="1"/>
          <p:nvPr/>
        </p:nvSpPr>
        <p:spPr>
          <a:xfrm>
            <a:off x="3291597" y="969840"/>
            <a:ext cx="1605000" cy="324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GB" sz="1200" b="1" i="0" u="none" strike="noStrike" cap="none">
                <a:solidFill>
                  <a:schemeClr val="accent4"/>
                </a:solidFill>
                <a:latin typeface="Roboto"/>
                <a:ea typeface="Roboto"/>
                <a:cs typeface="Roboto"/>
                <a:sym typeface="Roboto"/>
              </a:rPr>
              <a:t>Project Year 2</a:t>
            </a:r>
            <a:endParaRPr sz="1200" b="1" i="0" u="none" strike="noStrike" cap="none">
              <a:solidFill>
                <a:schemeClr val="accent4"/>
              </a:solidFill>
              <a:latin typeface="Roboto"/>
              <a:ea typeface="Roboto"/>
              <a:cs typeface="Roboto"/>
              <a:sym typeface="Roboto"/>
            </a:endParaRPr>
          </a:p>
        </p:txBody>
      </p:sp>
      <p:grpSp>
        <p:nvGrpSpPr>
          <p:cNvPr id="436" name="Google Shape;436;g1d14662e980_0_1"/>
          <p:cNvGrpSpPr/>
          <p:nvPr/>
        </p:nvGrpSpPr>
        <p:grpSpPr>
          <a:xfrm>
            <a:off x="5890140" y="1333444"/>
            <a:ext cx="4018100" cy="861172"/>
            <a:chOff x="3562350" y="909418"/>
            <a:chExt cx="4018100" cy="765282"/>
          </a:xfrm>
        </p:grpSpPr>
        <p:sp>
          <p:nvSpPr>
            <p:cNvPr id="437" name="Google Shape;437;g1d14662e980_0_1"/>
            <p:cNvSpPr txBox="1"/>
            <p:nvPr/>
          </p:nvSpPr>
          <p:spPr>
            <a:xfrm>
              <a:off x="48522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100" b="1" i="0" u="none" strike="noStrike" cap="none" dirty="0">
                  <a:solidFill>
                    <a:schemeClr val="accent4"/>
                  </a:solidFill>
                  <a:latin typeface="+mn-lt"/>
                  <a:ea typeface="Roboto"/>
                  <a:cs typeface="Roboto"/>
                  <a:sym typeface="Roboto"/>
                </a:rPr>
                <a:t>DTE blueprint architecture</a:t>
              </a:r>
              <a:endParaRPr sz="1100" b="1" i="0" u="none" strike="noStrike" cap="none" dirty="0">
                <a:solidFill>
                  <a:srgbClr val="858585"/>
                </a:solidFill>
                <a:latin typeface="+mn-lt"/>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endParaRPr sz="1100" b="1" i="0" u="none" strike="noStrike" cap="none" dirty="0">
                <a:solidFill>
                  <a:schemeClr val="accent4"/>
                </a:solidFill>
                <a:latin typeface="Roboto"/>
                <a:ea typeface="Roboto"/>
                <a:cs typeface="Roboto"/>
                <a:sym typeface="Roboto"/>
              </a:endParaRPr>
            </a:p>
          </p:txBody>
        </p:sp>
        <p:sp>
          <p:nvSpPr>
            <p:cNvPr id="438" name="Google Shape;438;g1d14662e980_0_1"/>
            <p:cNvSpPr txBox="1"/>
            <p:nvPr/>
          </p:nvSpPr>
          <p:spPr>
            <a:xfrm>
              <a:off x="4848775" y="1100513"/>
              <a:ext cx="1785000" cy="452541"/>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700"/>
                <a:buFont typeface="Arial"/>
                <a:buNone/>
              </a:pPr>
              <a:r>
                <a:rPr lang="en-GB" sz="700" i="0" u="none" strike="noStrike" cap="none" dirty="0">
                  <a:solidFill>
                    <a:schemeClr val="dk1"/>
                  </a:solidFill>
                  <a:latin typeface="+mn-lt"/>
                  <a:ea typeface="Roboto"/>
                  <a:cs typeface="Roboto"/>
                  <a:sym typeface="Roboto"/>
                </a:rPr>
                <a:t>Deliverable: DTE blueprint architecture, functional specifications and requirements analysis v3</a:t>
              </a:r>
              <a:endParaRPr sz="700" i="0" u="none" strike="noStrike" cap="none" dirty="0">
                <a:solidFill>
                  <a:schemeClr val="dk1"/>
                </a:solidFill>
                <a:latin typeface="+mn-lt"/>
                <a:ea typeface="Roboto"/>
                <a:cs typeface="Roboto"/>
                <a:sym typeface="Roboto"/>
              </a:endParaRPr>
            </a:p>
          </p:txBody>
        </p:sp>
        <p:sp>
          <p:nvSpPr>
            <p:cNvPr id="439" name="Google Shape;439;g1d14662e980_0_1"/>
            <p:cNvSpPr txBox="1"/>
            <p:nvPr/>
          </p:nvSpPr>
          <p:spPr>
            <a:xfrm>
              <a:off x="3562350" y="934030"/>
              <a:ext cx="824700" cy="3081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900"/>
                <a:buFont typeface="Arial"/>
                <a:buNone/>
              </a:pPr>
              <a:r>
                <a:rPr lang="en-GB" sz="900" b="1" i="0" u="none" strike="noStrike" cap="none" dirty="0">
                  <a:solidFill>
                    <a:schemeClr val="dk1"/>
                  </a:solidFill>
                  <a:latin typeface="Roboto"/>
                  <a:ea typeface="Roboto"/>
                  <a:cs typeface="Roboto"/>
                  <a:sym typeface="Roboto"/>
                </a:rPr>
                <a:t>10.2024</a:t>
              </a:r>
              <a:endParaRPr sz="900" b="1" i="0" u="none" strike="noStrike" cap="none" dirty="0">
                <a:solidFill>
                  <a:schemeClr val="dk1"/>
                </a:solidFill>
                <a:latin typeface="Roboto"/>
                <a:ea typeface="Roboto"/>
                <a:cs typeface="Roboto"/>
                <a:sym typeface="Roboto"/>
              </a:endParaRPr>
            </a:p>
          </p:txBody>
        </p:sp>
        <p:sp>
          <p:nvSpPr>
            <p:cNvPr id="440" name="Google Shape;440;g1d14662e980_0_1"/>
            <p:cNvSpPr/>
            <p:nvPr/>
          </p:nvSpPr>
          <p:spPr>
            <a:xfrm>
              <a:off x="4517125" y="1086100"/>
              <a:ext cx="133500" cy="588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41" name="Google Shape;441;g1d14662e980_0_1"/>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442" name="Google Shape;442;g1d14662e980_0_1"/>
          <p:cNvGrpSpPr/>
          <p:nvPr/>
        </p:nvGrpSpPr>
        <p:grpSpPr>
          <a:xfrm>
            <a:off x="5890140" y="2013502"/>
            <a:ext cx="4038054" cy="848991"/>
            <a:chOff x="3562350" y="920243"/>
            <a:chExt cx="4038054" cy="754457"/>
          </a:xfrm>
        </p:grpSpPr>
        <p:sp>
          <p:nvSpPr>
            <p:cNvPr id="443" name="Google Shape;443;g1d14662e980_0_1"/>
            <p:cNvSpPr txBox="1"/>
            <p:nvPr/>
          </p:nvSpPr>
          <p:spPr>
            <a:xfrm>
              <a:off x="4872204" y="920243"/>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GB" sz="1100" b="1" i="0" u="none" strike="noStrike" cap="none" dirty="0">
                  <a:solidFill>
                    <a:schemeClr val="accent4"/>
                  </a:solidFill>
                  <a:latin typeface="Roboto"/>
                  <a:ea typeface="Roboto"/>
                  <a:cs typeface="Roboto"/>
                  <a:sym typeface="Roboto"/>
                </a:rPr>
                <a:t>2nd Software Releases </a:t>
              </a:r>
              <a:endParaRPr sz="1100" b="1" i="0" u="none" strike="noStrike" cap="none" dirty="0">
                <a:solidFill>
                  <a:schemeClr val="accent4"/>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endParaRPr sz="1100" b="1" i="0" u="none" strike="noStrike" cap="none" dirty="0">
                <a:solidFill>
                  <a:schemeClr val="accent4"/>
                </a:solidFill>
                <a:latin typeface="Roboto"/>
                <a:ea typeface="Roboto"/>
                <a:cs typeface="Roboto"/>
                <a:sym typeface="Roboto"/>
              </a:endParaRPr>
            </a:p>
          </p:txBody>
        </p:sp>
        <p:sp>
          <p:nvSpPr>
            <p:cNvPr id="444" name="Google Shape;444;g1d14662e980_0_1"/>
            <p:cNvSpPr txBox="1"/>
            <p:nvPr/>
          </p:nvSpPr>
          <p:spPr>
            <a:xfrm>
              <a:off x="4872204" y="1127718"/>
              <a:ext cx="1812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700"/>
                <a:buFont typeface="Arial"/>
                <a:buNone/>
              </a:pPr>
              <a:r>
                <a:rPr lang="en-GB" sz="700" i="0" u="none" strike="noStrike" cap="none" dirty="0">
                  <a:solidFill>
                    <a:schemeClr val="dk1"/>
                  </a:solidFill>
                  <a:latin typeface="Roboto"/>
                  <a:ea typeface="Roboto"/>
                  <a:cs typeface="Roboto"/>
                  <a:sym typeface="Roboto"/>
                </a:rPr>
                <a:t>Deliverables: Final Software releases for all use cases and modules</a:t>
              </a:r>
              <a:endParaRPr sz="700" i="0" u="none" strike="noStrike" cap="none" dirty="0">
                <a:solidFill>
                  <a:schemeClr val="dk1"/>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700"/>
                <a:buFont typeface="Arial"/>
                <a:buNone/>
              </a:pPr>
              <a:endParaRPr sz="700" b="1" i="0" u="none" strike="noStrike" cap="none" dirty="0">
                <a:solidFill>
                  <a:schemeClr val="dk1"/>
                </a:solidFill>
                <a:latin typeface="Roboto"/>
                <a:ea typeface="Roboto"/>
                <a:cs typeface="Roboto"/>
                <a:sym typeface="Roboto"/>
              </a:endParaRPr>
            </a:p>
          </p:txBody>
        </p:sp>
        <p:sp>
          <p:nvSpPr>
            <p:cNvPr id="445" name="Google Shape;445;g1d14662e980_0_1"/>
            <p:cNvSpPr txBox="1"/>
            <p:nvPr/>
          </p:nvSpPr>
          <p:spPr>
            <a:xfrm>
              <a:off x="3562350" y="934030"/>
              <a:ext cx="824700" cy="3081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900"/>
                <a:buFont typeface="Arial"/>
                <a:buNone/>
              </a:pPr>
              <a:r>
                <a:rPr lang="en-GB" sz="900" b="1" i="0" u="none" strike="noStrike" cap="none">
                  <a:solidFill>
                    <a:schemeClr val="dk1"/>
                  </a:solidFill>
                  <a:latin typeface="Roboto"/>
                  <a:ea typeface="Roboto"/>
                  <a:cs typeface="Roboto"/>
                  <a:sym typeface="Roboto"/>
                </a:rPr>
                <a:t>01-04.2025</a:t>
              </a:r>
              <a:endParaRPr sz="900" b="1" i="0" u="none" strike="noStrike" cap="none">
                <a:solidFill>
                  <a:schemeClr val="dk1"/>
                </a:solidFill>
                <a:latin typeface="Roboto"/>
                <a:ea typeface="Roboto"/>
                <a:cs typeface="Roboto"/>
                <a:sym typeface="Roboto"/>
              </a:endParaRPr>
            </a:p>
          </p:txBody>
        </p:sp>
        <p:sp>
          <p:nvSpPr>
            <p:cNvPr id="446" name="Google Shape;446;g1d14662e980_0_1"/>
            <p:cNvSpPr/>
            <p:nvPr/>
          </p:nvSpPr>
          <p:spPr>
            <a:xfrm>
              <a:off x="4517125" y="1086100"/>
              <a:ext cx="133500" cy="58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47" name="Google Shape;447;g1d14662e980_0_1"/>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448" name="Google Shape;448;g1d14662e980_0_1"/>
          <p:cNvGrpSpPr/>
          <p:nvPr/>
        </p:nvGrpSpPr>
        <p:grpSpPr>
          <a:xfrm>
            <a:off x="5890140" y="2669195"/>
            <a:ext cx="4018100" cy="861172"/>
            <a:chOff x="3562350" y="909418"/>
            <a:chExt cx="4018100" cy="765282"/>
          </a:xfrm>
        </p:grpSpPr>
        <p:sp>
          <p:nvSpPr>
            <p:cNvPr id="449" name="Google Shape;449;g1d14662e980_0_1"/>
            <p:cNvSpPr txBox="1"/>
            <p:nvPr/>
          </p:nvSpPr>
          <p:spPr>
            <a:xfrm>
              <a:off x="48522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GB" sz="1100" b="1" i="0" u="none" strike="noStrike" cap="none">
                  <a:solidFill>
                    <a:schemeClr val="accent4"/>
                  </a:solidFill>
                  <a:latin typeface="Roboto"/>
                  <a:ea typeface="Roboto"/>
                  <a:cs typeface="Roboto"/>
                  <a:sym typeface="Roboto"/>
                </a:rPr>
                <a:t>Validation</a:t>
              </a:r>
              <a:endParaRPr sz="1100" b="1" i="0" u="none" strike="noStrike" cap="none">
                <a:solidFill>
                  <a:schemeClr val="accent4"/>
                </a:solidFill>
                <a:latin typeface="Roboto"/>
                <a:ea typeface="Roboto"/>
                <a:cs typeface="Roboto"/>
                <a:sym typeface="Roboto"/>
              </a:endParaRPr>
            </a:p>
          </p:txBody>
        </p:sp>
        <p:sp>
          <p:nvSpPr>
            <p:cNvPr id="450" name="Google Shape;450;g1d14662e980_0_1"/>
            <p:cNvSpPr txBox="1"/>
            <p:nvPr/>
          </p:nvSpPr>
          <p:spPr>
            <a:xfrm>
              <a:off x="4852250" y="1154904"/>
              <a:ext cx="17034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700"/>
                <a:buFont typeface="Arial"/>
                <a:buNone/>
              </a:pPr>
              <a:r>
                <a:rPr lang="en-GB" sz="700" i="0" u="none" strike="noStrike" cap="none" dirty="0">
                  <a:solidFill>
                    <a:schemeClr val="dk1"/>
                  </a:solidFill>
                  <a:latin typeface="Roboto"/>
                  <a:ea typeface="Roboto"/>
                  <a:cs typeface="Roboto"/>
                  <a:sym typeface="Roboto"/>
                </a:rPr>
                <a:t>Deliverables: </a:t>
              </a:r>
              <a:br>
                <a:rPr lang="en-GB" sz="700" i="0" u="none" strike="noStrike" cap="none" dirty="0">
                  <a:solidFill>
                    <a:schemeClr val="dk1"/>
                  </a:solidFill>
                  <a:latin typeface="Roboto"/>
                  <a:ea typeface="Roboto"/>
                  <a:cs typeface="Roboto"/>
                  <a:sym typeface="Roboto"/>
                </a:rPr>
              </a:br>
              <a:r>
                <a:rPr lang="en-GB" sz="700" i="0" u="none" strike="noStrike" cap="none" dirty="0">
                  <a:solidFill>
                    <a:schemeClr val="dk1"/>
                  </a:solidFill>
                  <a:latin typeface="Roboto"/>
                  <a:ea typeface="Roboto"/>
                  <a:cs typeface="Roboto"/>
                  <a:sym typeface="Roboto"/>
                </a:rPr>
                <a:t>DT application development and integration report</a:t>
              </a:r>
              <a:br>
                <a:rPr lang="en-GB" sz="700" i="0" u="none" strike="noStrike" cap="none" dirty="0">
                  <a:solidFill>
                    <a:schemeClr val="dk1"/>
                  </a:solidFill>
                  <a:latin typeface="Roboto"/>
                  <a:ea typeface="Roboto"/>
                  <a:cs typeface="Roboto"/>
                  <a:sym typeface="Roboto"/>
                </a:rPr>
              </a:br>
              <a:r>
                <a:rPr lang="en-GB" sz="700" i="0" u="none" strike="noStrike" cap="none" dirty="0">
                  <a:solidFill>
                    <a:schemeClr val="dk1"/>
                  </a:solidFill>
                  <a:latin typeface="Roboto"/>
                  <a:ea typeface="Roboto"/>
                  <a:cs typeface="Roboto"/>
                  <a:sym typeface="Roboto"/>
                </a:rPr>
                <a:t>Report on software architecture concepts based on </a:t>
              </a:r>
              <a:r>
                <a:rPr lang="en-GB" sz="700" i="0" u="none" strike="noStrike" cap="none" dirty="0" err="1">
                  <a:solidFill>
                    <a:schemeClr val="dk1"/>
                  </a:solidFill>
                  <a:latin typeface="Roboto"/>
                  <a:ea typeface="Roboto"/>
                  <a:cs typeface="Roboto"/>
                  <a:sym typeface="Roboto"/>
                </a:rPr>
                <a:t>DestinE</a:t>
              </a:r>
              <a:r>
                <a:rPr lang="en-GB" sz="700" i="0" u="none" strike="noStrike" cap="none" dirty="0">
                  <a:solidFill>
                    <a:schemeClr val="dk1"/>
                  </a:solidFill>
                  <a:latin typeface="Roboto"/>
                  <a:ea typeface="Roboto"/>
                  <a:cs typeface="Roboto"/>
                  <a:sym typeface="Roboto"/>
                </a:rPr>
                <a:t> and </a:t>
              </a:r>
              <a:r>
                <a:rPr lang="en-GB" sz="700" i="0" u="none" strike="noStrike" cap="none" dirty="0" err="1">
                  <a:solidFill>
                    <a:schemeClr val="dk1"/>
                  </a:solidFill>
                  <a:latin typeface="Roboto"/>
                  <a:ea typeface="Roboto"/>
                  <a:cs typeface="Roboto"/>
                  <a:sym typeface="Roboto"/>
                </a:rPr>
                <a:t>InterTwin</a:t>
              </a:r>
              <a:br>
                <a:rPr lang="en-GB" sz="700" i="0" u="none" strike="noStrike" cap="none" dirty="0">
                  <a:solidFill>
                    <a:schemeClr val="dk1"/>
                  </a:solidFill>
                  <a:latin typeface="Roboto"/>
                  <a:ea typeface="Roboto"/>
                  <a:cs typeface="Roboto"/>
                  <a:sym typeface="Roboto"/>
                </a:rPr>
              </a:br>
              <a:r>
                <a:rPr lang="en-GB" sz="700" i="0" u="none" strike="noStrike" cap="none" dirty="0">
                  <a:solidFill>
                    <a:schemeClr val="dk1"/>
                  </a:solidFill>
                  <a:latin typeface="Roboto"/>
                  <a:ea typeface="Roboto"/>
                  <a:cs typeface="Roboto"/>
                  <a:sym typeface="Roboto"/>
                </a:rPr>
                <a:t>Final Architecture design of the DTs capabilities</a:t>
              </a:r>
              <a:endParaRPr sz="700" i="0" u="none" strike="noStrike" cap="none" dirty="0">
                <a:solidFill>
                  <a:schemeClr val="dk1"/>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700"/>
                <a:buFont typeface="Arial"/>
                <a:buNone/>
              </a:pPr>
              <a:endParaRPr sz="700" b="1" i="0" u="none" strike="noStrike" cap="none" dirty="0">
                <a:solidFill>
                  <a:schemeClr val="dk1"/>
                </a:solidFill>
                <a:latin typeface="Roboto"/>
                <a:ea typeface="Roboto"/>
                <a:cs typeface="Roboto"/>
                <a:sym typeface="Roboto"/>
              </a:endParaRPr>
            </a:p>
          </p:txBody>
        </p:sp>
        <p:sp>
          <p:nvSpPr>
            <p:cNvPr id="451" name="Google Shape;451;g1d14662e980_0_1"/>
            <p:cNvSpPr txBox="1"/>
            <p:nvPr/>
          </p:nvSpPr>
          <p:spPr>
            <a:xfrm>
              <a:off x="3562350" y="934029"/>
              <a:ext cx="797400" cy="3081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900"/>
                <a:buFont typeface="Arial"/>
                <a:buNone/>
              </a:pPr>
              <a:r>
                <a:rPr lang="en-GB" sz="900" b="1" i="0" u="none" strike="noStrike" cap="none">
                  <a:solidFill>
                    <a:schemeClr val="dk1"/>
                  </a:solidFill>
                  <a:latin typeface="Roboto"/>
                  <a:ea typeface="Roboto"/>
                  <a:cs typeface="Roboto"/>
                  <a:sym typeface="Roboto"/>
                </a:rPr>
                <a:t>07-08.2025</a:t>
              </a:r>
              <a:endParaRPr sz="900" b="1" i="0" u="none" strike="noStrike" cap="none">
                <a:solidFill>
                  <a:schemeClr val="dk1"/>
                </a:solidFill>
                <a:latin typeface="Roboto"/>
                <a:ea typeface="Roboto"/>
                <a:cs typeface="Roboto"/>
                <a:sym typeface="Roboto"/>
              </a:endParaRPr>
            </a:p>
          </p:txBody>
        </p:sp>
        <p:sp>
          <p:nvSpPr>
            <p:cNvPr id="452" name="Google Shape;452;g1d14662e980_0_1"/>
            <p:cNvSpPr/>
            <p:nvPr/>
          </p:nvSpPr>
          <p:spPr>
            <a:xfrm>
              <a:off x="4517125" y="1086100"/>
              <a:ext cx="133500" cy="58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53" name="Google Shape;453;g1d14662e980_0_1"/>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sp>
        <p:nvSpPr>
          <p:cNvPr id="454" name="Google Shape;454;g1d14662e980_0_1"/>
          <p:cNvSpPr txBox="1"/>
          <p:nvPr/>
        </p:nvSpPr>
        <p:spPr>
          <a:xfrm>
            <a:off x="6979780" y="949800"/>
            <a:ext cx="1605000" cy="324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GB" sz="1200" b="1" i="0" u="none" strike="noStrike" cap="none" dirty="0">
                <a:solidFill>
                  <a:schemeClr val="accent4"/>
                </a:solidFill>
                <a:latin typeface="Roboto"/>
                <a:ea typeface="Roboto"/>
                <a:cs typeface="Roboto"/>
                <a:sym typeface="Roboto"/>
              </a:rPr>
              <a:t>Project Year 3</a:t>
            </a:r>
            <a:endParaRPr sz="1200" b="1" i="0" u="none" strike="noStrike" cap="none" dirty="0">
              <a:solidFill>
                <a:schemeClr val="accent4"/>
              </a:solidFill>
              <a:latin typeface="Roboto"/>
              <a:ea typeface="Roboto"/>
              <a:cs typeface="Roboto"/>
              <a:sym typeface="Roboto"/>
            </a:endParaRPr>
          </a:p>
        </p:txBody>
      </p:sp>
      <p:sp>
        <p:nvSpPr>
          <p:cNvPr id="455" name="Google Shape;455;g1d14662e980_0_1"/>
          <p:cNvSpPr txBox="1"/>
          <p:nvPr/>
        </p:nvSpPr>
        <p:spPr>
          <a:xfrm>
            <a:off x="199305" y="3818382"/>
            <a:ext cx="1064400" cy="246300"/>
          </a:xfrm>
          <a:prstGeom prst="rect">
            <a:avLst/>
          </a:prstGeom>
          <a:solidFill>
            <a:srgbClr val="7F7F7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2024</a:t>
            </a:r>
            <a:endParaRPr sz="1000" b="0" i="0" u="none" strike="noStrike" cap="none">
              <a:solidFill>
                <a:srgbClr val="000000"/>
              </a:solidFill>
              <a:latin typeface="Arial"/>
              <a:ea typeface="Arial"/>
              <a:cs typeface="Arial"/>
              <a:sym typeface="Arial"/>
            </a:endParaRPr>
          </a:p>
        </p:txBody>
      </p:sp>
      <p:sp>
        <p:nvSpPr>
          <p:cNvPr id="456" name="Google Shape;456;g1d14662e980_0_1"/>
          <p:cNvSpPr txBox="1"/>
          <p:nvPr/>
        </p:nvSpPr>
        <p:spPr>
          <a:xfrm>
            <a:off x="199305" y="4089890"/>
            <a:ext cx="1064400" cy="2463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2025</a:t>
            </a:r>
            <a:endParaRPr sz="1000" b="0" i="0" u="none" strike="noStrike" cap="none">
              <a:solidFill>
                <a:schemeClr val="lt1"/>
              </a:solidFill>
              <a:latin typeface="Arial"/>
              <a:ea typeface="Arial"/>
              <a:cs typeface="Arial"/>
              <a:sym typeface="Arial"/>
            </a:endParaRPr>
          </a:p>
        </p:txBody>
      </p:sp>
      <p:sp>
        <p:nvSpPr>
          <p:cNvPr id="457" name="Google Shape;457;g1d14662e980_0_1"/>
          <p:cNvSpPr txBox="1"/>
          <p:nvPr/>
        </p:nvSpPr>
        <p:spPr>
          <a:xfrm>
            <a:off x="199305" y="3530189"/>
            <a:ext cx="1064400" cy="246300"/>
          </a:xfrm>
          <a:prstGeom prst="rect">
            <a:avLst/>
          </a:prstGeom>
          <a:solidFill>
            <a:srgbClr val="BCBCB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2023</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3960782aee_0_117"/>
          <p:cNvSpPr txBox="1">
            <a:spLocks noGrp="1"/>
          </p:cNvSpPr>
          <p:nvPr>
            <p:ph type="title"/>
          </p:nvPr>
        </p:nvSpPr>
        <p:spPr>
          <a:xfrm>
            <a:off x="311700" y="559840"/>
            <a:ext cx="8520600" cy="2701520"/>
          </a:xfrm>
          <a:prstGeom prst="rect">
            <a:avLst/>
          </a:prstGeom>
        </p:spPr>
        <p:txBody>
          <a:bodyPr spcFirstLastPara="1" wrap="square" lIns="91425" tIns="91425" rIns="91425" bIns="91425" anchor="ctr" anchorCtr="0">
            <a:normAutofit fontScale="90000"/>
          </a:bodyPr>
          <a:lstStyle/>
          <a:p>
            <a:pPr marL="0" lvl="0" indent="0" algn="r" rtl="0">
              <a:spcBef>
                <a:spcPts val="0"/>
              </a:spcBef>
              <a:spcAft>
                <a:spcPts val="0"/>
              </a:spcAft>
              <a:buNone/>
            </a:pPr>
            <a:r>
              <a:rPr lang="en-GB" dirty="0">
                <a:latin typeface="+mn-lt"/>
              </a:rPr>
              <a:t>Content</a:t>
            </a:r>
            <a:br>
              <a:rPr lang="en-GB" dirty="0">
                <a:latin typeface="+mn-lt"/>
              </a:rPr>
            </a:br>
            <a:r>
              <a:rPr lang="en-GB" b="0" dirty="0">
                <a:latin typeface="+mn-lt"/>
              </a:rPr>
              <a:t>project cheat sheet</a:t>
            </a:r>
            <a:br>
              <a:rPr lang="en-GB" b="0" dirty="0">
                <a:latin typeface="+mn-lt"/>
              </a:rPr>
            </a:br>
            <a:r>
              <a:rPr lang="en-GB" b="0" dirty="0">
                <a:latin typeface="+mn-lt"/>
              </a:rPr>
              <a:t>high level objectives</a:t>
            </a:r>
            <a:br>
              <a:rPr lang="en-GB" b="0" dirty="0">
                <a:latin typeface="+mn-lt"/>
              </a:rPr>
            </a:br>
            <a:r>
              <a:rPr lang="en-GB" b="0" dirty="0">
                <a:latin typeface="+mn-lt"/>
              </a:rPr>
              <a:t>digital twin use cases</a:t>
            </a:r>
            <a:br>
              <a:rPr lang="en-GB" b="0" dirty="0">
                <a:latin typeface="+mn-lt"/>
              </a:rPr>
            </a:br>
            <a:r>
              <a:rPr lang="en-GB" b="0" dirty="0">
                <a:latin typeface="+mn-lt"/>
              </a:rPr>
              <a:t>project  structure</a:t>
            </a:r>
            <a:br>
              <a:rPr lang="en-GB" b="0" dirty="0">
                <a:latin typeface="+mn-lt"/>
              </a:rPr>
            </a:br>
            <a:r>
              <a:rPr lang="en-GB" b="0" dirty="0">
                <a:latin typeface="+mn-lt"/>
              </a:rPr>
              <a:t>resources</a:t>
            </a:r>
            <a:br>
              <a:rPr lang="en-GB" b="0" dirty="0">
                <a:latin typeface="+mn-lt"/>
              </a:rPr>
            </a:br>
            <a:r>
              <a:rPr lang="en-GB" b="0" dirty="0">
                <a:latin typeface="+mn-lt"/>
              </a:rPr>
              <a:t>timeline</a:t>
            </a:r>
            <a:endParaRPr b="0" dirty="0">
              <a:latin typeface="+mn-lt"/>
            </a:endParaRPr>
          </a:p>
        </p:txBody>
      </p:sp>
      <p:sp>
        <p:nvSpPr>
          <p:cNvPr id="139" name="Google Shape;139;g23960782aee_0_1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GB">
                <a:solidFill>
                  <a:schemeClr val="lt1"/>
                </a:solidFill>
              </a:rPr>
              <a:t>2</a:t>
            </a:fld>
            <a:endParaRPr>
              <a:solidFill>
                <a:schemeClr val="lt1"/>
              </a:solidFill>
            </a:endParaRPr>
          </a:p>
        </p:txBody>
      </p:sp>
    </p:spTree>
    <p:extLst>
      <p:ext uri="{BB962C8B-B14F-4D97-AF65-F5344CB8AC3E}">
        <p14:creationId xmlns:p14="http://schemas.microsoft.com/office/powerpoint/2010/main" val="2416479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d14662e980_0_766"/>
          <p:cNvSpPr txBox="1">
            <a:spLocks noGrp="1"/>
          </p:cNvSpPr>
          <p:nvPr>
            <p:ph type="title"/>
          </p:nvPr>
        </p:nvSpPr>
        <p:spPr>
          <a:xfrm>
            <a:off x="2693500" y="1285125"/>
            <a:ext cx="3757200" cy="954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Thank you!</a:t>
            </a:r>
            <a:endParaRPr/>
          </a:p>
        </p:txBody>
      </p:sp>
      <p:sp>
        <p:nvSpPr>
          <p:cNvPr id="342" name="Google Shape;342;g1d14662e980_0_7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20</a:t>
            </a:fld>
            <a:endParaRPr/>
          </a:p>
        </p:txBody>
      </p:sp>
      <p:sp>
        <p:nvSpPr>
          <p:cNvPr id="343" name="Google Shape;343;g1d14662e980_0_766"/>
          <p:cNvSpPr txBox="1"/>
          <p:nvPr/>
        </p:nvSpPr>
        <p:spPr>
          <a:xfrm>
            <a:off x="-34594" y="4641914"/>
            <a:ext cx="14679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05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www.intertwin.eu</a:t>
            </a:r>
            <a:br>
              <a:rPr lang="en-GB" sz="1050" b="0" i="0" u="none" strike="noStrike" cap="none">
                <a:solidFill>
                  <a:schemeClr val="dk1"/>
                </a:solidFill>
                <a:latin typeface="Open Sans"/>
                <a:ea typeface="Open Sans"/>
                <a:cs typeface="Open Sans"/>
                <a:sym typeface="Open Sans"/>
              </a:rPr>
            </a:br>
            <a:endParaRPr sz="1050" b="0" i="0" u="none" strike="noStrike" cap="none">
              <a:solidFill>
                <a:schemeClr val="dk1"/>
              </a:solidFill>
              <a:latin typeface="Open Sans"/>
              <a:ea typeface="Open Sans"/>
              <a:cs typeface="Open Sans"/>
              <a:sym typeface="Open Sans"/>
            </a:endParaRPr>
          </a:p>
        </p:txBody>
      </p:sp>
      <p:sp>
        <p:nvSpPr>
          <p:cNvPr id="344" name="Google Shape;344;g1d14662e980_0_766"/>
          <p:cNvSpPr txBox="1"/>
          <p:nvPr/>
        </p:nvSpPr>
        <p:spPr>
          <a:xfrm>
            <a:off x="1918137" y="4684989"/>
            <a:ext cx="1718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050" b="0" i="0" u="sng" strike="noStrike" cap="none">
                <a:solidFill>
                  <a:srgbClr val="000000"/>
                </a:solidFill>
                <a:latin typeface="DM Sans"/>
                <a:ea typeface="DM Sans"/>
                <a:cs typeface="DM Sans"/>
                <a:sym typeface="DM Sans"/>
                <a:hlinkClick r:id="rId4">
                  <a:extLst>
                    <a:ext uri="{A12FA001-AC4F-418D-AE19-62706E023703}">
                      <ahyp:hlinkClr xmlns:ahyp="http://schemas.microsoft.com/office/drawing/2018/hyperlinkcolor" val="tx"/>
                    </a:ext>
                  </a:extLst>
                </a:hlinkClick>
              </a:rPr>
              <a:t>info@intertwin.eu</a:t>
            </a:r>
            <a:endParaRPr sz="1050" b="0" i="0" u="sng" strike="noStrike" cap="none">
              <a:solidFill>
                <a:srgbClr val="000000"/>
              </a:solidFill>
              <a:latin typeface="DM Sans"/>
              <a:ea typeface="DM Sans"/>
              <a:cs typeface="DM Sans"/>
              <a:sym typeface="DM Sans"/>
              <a:hlinkClick r:id="rId4">
                <a:extLst>
                  <a:ext uri="{A12FA001-AC4F-418D-AE19-62706E023703}">
                    <ahyp:hlinkClr xmlns:ahyp="http://schemas.microsoft.com/office/drawing/2018/hyperlinkcolor" val="tx"/>
                  </a:ext>
                </a:extLst>
              </a:hlinkClick>
            </a:endParaRPr>
          </a:p>
        </p:txBody>
      </p:sp>
      <p:sp>
        <p:nvSpPr>
          <p:cNvPr id="345" name="Google Shape;345;g1d14662e980_0_766"/>
          <p:cNvSpPr txBox="1"/>
          <p:nvPr/>
        </p:nvSpPr>
        <p:spPr>
          <a:xfrm>
            <a:off x="5843786" y="4688837"/>
            <a:ext cx="12729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050" b="0" i="0" u="sng" strike="noStrike" cap="none">
                <a:solidFill>
                  <a:srgbClr val="000000"/>
                </a:solidFill>
                <a:latin typeface="DM Sans"/>
                <a:ea typeface="DM Sans"/>
                <a:cs typeface="DM Sans"/>
                <a:sym typeface="DM Sans"/>
              </a:rPr>
              <a:t>intertwin_eu</a:t>
            </a:r>
            <a:endParaRPr sz="1050" b="0" i="0" u="none" strike="noStrike" cap="none">
              <a:solidFill>
                <a:srgbClr val="000000"/>
              </a:solidFill>
              <a:latin typeface="Arial"/>
              <a:ea typeface="Arial"/>
              <a:cs typeface="Arial"/>
              <a:sym typeface="Arial"/>
            </a:endParaRPr>
          </a:p>
        </p:txBody>
      </p:sp>
      <p:sp>
        <p:nvSpPr>
          <p:cNvPr id="346" name="Google Shape;346;g1d14662e980_0_766"/>
          <p:cNvSpPr txBox="1"/>
          <p:nvPr/>
        </p:nvSpPr>
        <p:spPr>
          <a:xfrm>
            <a:off x="7772993" y="4688837"/>
            <a:ext cx="14892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050" b="0" i="0" u="sng" strike="noStrike" cap="none">
                <a:solidFill>
                  <a:srgbClr val="000000"/>
                </a:solidFill>
                <a:latin typeface="DM Sans"/>
                <a:ea typeface="DM Sans"/>
                <a:cs typeface="DM Sans"/>
                <a:sym typeface="DM Sans"/>
              </a:rPr>
              <a:t>intertwin</a:t>
            </a:r>
            <a:endParaRPr sz="1050" b="0" i="0" u="none" strike="noStrike" cap="none">
              <a:solidFill>
                <a:srgbClr val="000000"/>
              </a:solidFill>
              <a:latin typeface="Arial"/>
              <a:ea typeface="Arial"/>
              <a:cs typeface="Arial"/>
              <a:sym typeface="Arial"/>
            </a:endParaRPr>
          </a:p>
        </p:txBody>
      </p:sp>
      <p:sp>
        <p:nvSpPr>
          <p:cNvPr id="347" name="Google Shape;347;g1d14662e980_0_766"/>
          <p:cNvSpPr/>
          <p:nvPr/>
        </p:nvSpPr>
        <p:spPr>
          <a:xfrm>
            <a:off x="5992978" y="4170824"/>
            <a:ext cx="554032" cy="456701"/>
          </a:xfrm>
          <a:custGeom>
            <a:avLst/>
            <a:gdLst/>
            <a:ahLst/>
            <a:cxnLst/>
            <a:rect l="l" t="t" r="r" b="b"/>
            <a:pathLst>
              <a:path w="297" h="242" extrusionOk="0">
                <a:moveTo>
                  <a:pt x="297" y="30"/>
                </a:moveTo>
                <a:lnTo>
                  <a:pt x="297" y="30"/>
                </a:lnTo>
                <a:lnTo>
                  <a:pt x="295" y="30"/>
                </a:lnTo>
                <a:lnTo>
                  <a:pt x="295" y="30"/>
                </a:lnTo>
                <a:lnTo>
                  <a:pt x="282" y="33"/>
                </a:lnTo>
                <a:lnTo>
                  <a:pt x="267" y="37"/>
                </a:lnTo>
                <a:lnTo>
                  <a:pt x="267" y="37"/>
                </a:lnTo>
                <a:lnTo>
                  <a:pt x="274" y="31"/>
                </a:lnTo>
                <a:lnTo>
                  <a:pt x="280" y="24"/>
                </a:lnTo>
                <a:lnTo>
                  <a:pt x="286" y="17"/>
                </a:lnTo>
                <a:lnTo>
                  <a:pt x="289" y="7"/>
                </a:lnTo>
                <a:lnTo>
                  <a:pt x="289" y="7"/>
                </a:lnTo>
                <a:lnTo>
                  <a:pt x="289" y="6"/>
                </a:lnTo>
                <a:lnTo>
                  <a:pt x="289" y="6"/>
                </a:lnTo>
                <a:lnTo>
                  <a:pt x="287" y="6"/>
                </a:lnTo>
                <a:lnTo>
                  <a:pt x="287" y="6"/>
                </a:lnTo>
                <a:lnTo>
                  <a:pt x="269" y="15"/>
                </a:lnTo>
                <a:lnTo>
                  <a:pt x="250" y="20"/>
                </a:lnTo>
                <a:lnTo>
                  <a:pt x="250" y="20"/>
                </a:lnTo>
                <a:lnTo>
                  <a:pt x="241" y="11"/>
                </a:lnTo>
                <a:lnTo>
                  <a:pt x="230" y="6"/>
                </a:lnTo>
                <a:lnTo>
                  <a:pt x="217" y="2"/>
                </a:lnTo>
                <a:lnTo>
                  <a:pt x="206" y="0"/>
                </a:lnTo>
                <a:lnTo>
                  <a:pt x="206" y="0"/>
                </a:lnTo>
                <a:lnTo>
                  <a:pt x="193" y="2"/>
                </a:lnTo>
                <a:lnTo>
                  <a:pt x="182" y="6"/>
                </a:lnTo>
                <a:lnTo>
                  <a:pt x="171" y="11"/>
                </a:lnTo>
                <a:lnTo>
                  <a:pt x="161" y="18"/>
                </a:lnTo>
                <a:lnTo>
                  <a:pt x="154" y="28"/>
                </a:lnTo>
                <a:lnTo>
                  <a:pt x="149" y="39"/>
                </a:lnTo>
                <a:lnTo>
                  <a:pt x="145" y="50"/>
                </a:lnTo>
                <a:lnTo>
                  <a:pt x="143" y="63"/>
                </a:lnTo>
                <a:lnTo>
                  <a:pt x="143" y="63"/>
                </a:lnTo>
                <a:lnTo>
                  <a:pt x="145" y="74"/>
                </a:lnTo>
                <a:lnTo>
                  <a:pt x="145" y="74"/>
                </a:lnTo>
                <a:lnTo>
                  <a:pt x="126" y="72"/>
                </a:lnTo>
                <a:lnTo>
                  <a:pt x="110" y="68"/>
                </a:lnTo>
                <a:lnTo>
                  <a:pt x="93" y="63"/>
                </a:lnTo>
                <a:lnTo>
                  <a:pt x="78" y="55"/>
                </a:lnTo>
                <a:lnTo>
                  <a:pt x="62" y="48"/>
                </a:lnTo>
                <a:lnTo>
                  <a:pt x="49" y="37"/>
                </a:lnTo>
                <a:lnTo>
                  <a:pt x="36" y="26"/>
                </a:lnTo>
                <a:lnTo>
                  <a:pt x="23" y="13"/>
                </a:lnTo>
                <a:lnTo>
                  <a:pt x="23" y="13"/>
                </a:lnTo>
                <a:lnTo>
                  <a:pt x="23" y="11"/>
                </a:lnTo>
                <a:lnTo>
                  <a:pt x="23" y="11"/>
                </a:lnTo>
                <a:lnTo>
                  <a:pt x="21" y="13"/>
                </a:lnTo>
                <a:lnTo>
                  <a:pt x="21" y="13"/>
                </a:lnTo>
                <a:lnTo>
                  <a:pt x="15" y="28"/>
                </a:lnTo>
                <a:lnTo>
                  <a:pt x="13" y="43"/>
                </a:lnTo>
                <a:lnTo>
                  <a:pt x="13" y="43"/>
                </a:lnTo>
                <a:lnTo>
                  <a:pt x="13" y="57"/>
                </a:lnTo>
                <a:lnTo>
                  <a:pt x="19" y="70"/>
                </a:lnTo>
                <a:lnTo>
                  <a:pt x="26" y="81"/>
                </a:lnTo>
                <a:lnTo>
                  <a:pt x="36" y="93"/>
                </a:lnTo>
                <a:lnTo>
                  <a:pt x="36" y="93"/>
                </a:lnTo>
                <a:lnTo>
                  <a:pt x="24" y="89"/>
                </a:lnTo>
                <a:lnTo>
                  <a:pt x="13" y="85"/>
                </a:lnTo>
                <a:lnTo>
                  <a:pt x="13" y="85"/>
                </a:lnTo>
                <a:lnTo>
                  <a:pt x="13" y="85"/>
                </a:lnTo>
                <a:lnTo>
                  <a:pt x="13" y="85"/>
                </a:lnTo>
                <a:lnTo>
                  <a:pt x="12" y="87"/>
                </a:lnTo>
                <a:lnTo>
                  <a:pt x="12" y="87"/>
                </a:lnTo>
                <a:lnTo>
                  <a:pt x="12" y="87"/>
                </a:lnTo>
                <a:lnTo>
                  <a:pt x="13" y="96"/>
                </a:lnTo>
                <a:lnTo>
                  <a:pt x="15" y="107"/>
                </a:lnTo>
                <a:lnTo>
                  <a:pt x="19" y="115"/>
                </a:lnTo>
                <a:lnTo>
                  <a:pt x="24" y="124"/>
                </a:lnTo>
                <a:lnTo>
                  <a:pt x="30" y="131"/>
                </a:lnTo>
                <a:lnTo>
                  <a:pt x="37" y="137"/>
                </a:lnTo>
                <a:lnTo>
                  <a:pt x="47" y="143"/>
                </a:lnTo>
                <a:lnTo>
                  <a:pt x="56" y="146"/>
                </a:lnTo>
                <a:lnTo>
                  <a:pt x="56" y="146"/>
                </a:lnTo>
                <a:lnTo>
                  <a:pt x="45" y="146"/>
                </a:lnTo>
                <a:lnTo>
                  <a:pt x="36" y="146"/>
                </a:lnTo>
                <a:lnTo>
                  <a:pt x="36" y="146"/>
                </a:lnTo>
                <a:lnTo>
                  <a:pt x="34" y="146"/>
                </a:lnTo>
                <a:lnTo>
                  <a:pt x="34" y="146"/>
                </a:lnTo>
                <a:lnTo>
                  <a:pt x="34" y="148"/>
                </a:lnTo>
                <a:lnTo>
                  <a:pt x="34" y="148"/>
                </a:lnTo>
                <a:lnTo>
                  <a:pt x="37" y="155"/>
                </a:lnTo>
                <a:lnTo>
                  <a:pt x="41" y="165"/>
                </a:lnTo>
                <a:lnTo>
                  <a:pt x="47" y="170"/>
                </a:lnTo>
                <a:lnTo>
                  <a:pt x="54" y="178"/>
                </a:lnTo>
                <a:lnTo>
                  <a:pt x="62" y="181"/>
                </a:lnTo>
                <a:lnTo>
                  <a:pt x="69" y="187"/>
                </a:lnTo>
                <a:lnTo>
                  <a:pt x="78" y="189"/>
                </a:lnTo>
                <a:lnTo>
                  <a:pt x="87" y="191"/>
                </a:lnTo>
                <a:lnTo>
                  <a:pt x="87" y="191"/>
                </a:lnTo>
                <a:lnTo>
                  <a:pt x="71" y="200"/>
                </a:lnTo>
                <a:lnTo>
                  <a:pt x="54" y="207"/>
                </a:lnTo>
                <a:lnTo>
                  <a:pt x="36" y="211"/>
                </a:lnTo>
                <a:lnTo>
                  <a:pt x="15" y="213"/>
                </a:lnTo>
                <a:lnTo>
                  <a:pt x="15" y="213"/>
                </a:lnTo>
                <a:lnTo>
                  <a:pt x="2" y="213"/>
                </a:lnTo>
                <a:lnTo>
                  <a:pt x="2" y="213"/>
                </a:lnTo>
                <a:lnTo>
                  <a:pt x="0" y="213"/>
                </a:lnTo>
                <a:lnTo>
                  <a:pt x="0" y="213"/>
                </a:lnTo>
                <a:lnTo>
                  <a:pt x="0" y="215"/>
                </a:lnTo>
                <a:lnTo>
                  <a:pt x="0" y="215"/>
                </a:lnTo>
                <a:lnTo>
                  <a:pt x="23" y="228"/>
                </a:lnTo>
                <a:lnTo>
                  <a:pt x="45" y="235"/>
                </a:lnTo>
                <a:lnTo>
                  <a:pt x="69" y="241"/>
                </a:lnTo>
                <a:lnTo>
                  <a:pt x="95" y="242"/>
                </a:lnTo>
                <a:lnTo>
                  <a:pt x="95" y="242"/>
                </a:lnTo>
                <a:lnTo>
                  <a:pt x="113" y="241"/>
                </a:lnTo>
                <a:lnTo>
                  <a:pt x="132" y="239"/>
                </a:lnTo>
                <a:lnTo>
                  <a:pt x="150" y="233"/>
                </a:lnTo>
                <a:lnTo>
                  <a:pt x="167" y="228"/>
                </a:lnTo>
                <a:lnTo>
                  <a:pt x="182" y="220"/>
                </a:lnTo>
                <a:lnTo>
                  <a:pt x="197" y="211"/>
                </a:lnTo>
                <a:lnTo>
                  <a:pt x="210" y="200"/>
                </a:lnTo>
                <a:lnTo>
                  <a:pt x="221" y="189"/>
                </a:lnTo>
                <a:lnTo>
                  <a:pt x="232" y="176"/>
                </a:lnTo>
                <a:lnTo>
                  <a:pt x="241" y="161"/>
                </a:lnTo>
                <a:lnTo>
                  <a:pt x="248" y="148"/>
                </a:lnTo>
                <a:lnTo>
                  <a:pt x="256" y="133"/>
                </a:lnTo>
                <a:lnTo>
                  <a:pt x="261" y="117"/>
                </a:lnTo>
                <a:lnTo>
                  <a:pt x="265" y="102"/>
                </a:lnTo>
                <a:lnTo>
                  <a:pt x="267" y="85"/>
                </a:lnTo>
                <a:lnTo>
                  <a:pt x="267" y="70"/>
                </a:lnTo>
                <a:lnTo>
                  <a:pt x="267" y="70"/>
                </a:lnTo>
                <a:lnTo>
                  <a:pt x="267" y="63"/>
                </a:lnTo>
                <a:lnTo>
                  <a:pt x="267" y="63"/>
                </a:lnTo>
                <a:lnTo>
                  <a:pt x="284" y="48"/>
                </a:lnTo>
                <a:lnTo>
                  <a:pt x="297" y="31"/>
                </a:lnTo>
                <a:lnTo>
                  <a:pt x="297" y="31"/>
                </a:lnTo>
                <a:lnTo>
                  <a:pt x="297" y="30"/>
                </a:lnTo>
                <a:lnTo>
                  <a:pt x="297" y="30"/>
                </a:lnTo>
                <a:close/>
              </a:path>
            </a:pathLst>
          </a:custGeom>
          <a:solidFill>
            <a:srgbClr val="3F3F3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01010"/>
              </a:solidFill>
              <a:latin typeface="Arial"/>
              <a:ea typeface="Arial"/>
              <a:cs typeface="Arial"/>
              <a:sym typeface="Arial"/>
            </a:endParaRPr>
          </a:p>
        </p:txBody>
      </p:sp>
      <p:grpSp>
        <p:nvGrpSpPr>
          <p:cNvPr id="348" name="Google Shape;348;g1d14662e980_0_766"/>
          <p:cNvGrpSpPr/>
          <p:nvPr/>
        </p:nvGrpSpPr>
        <p:grpSpPr>
          <a:xfrm>
            <a:off x="7890298" y="4144670"/>
            <a:ext cx="509115" cy="509113"/>
            <a:chOff x="7045932" y="3207664"/>
            <a:chExt cx="292343" cy="292342"/>
          </a:xfrm>
        </p:grpSpPr>
        <p:sp>
          <p:nvSpPr>
            <p:cNvPr id="349" name="Google Shape;349;g1d14662e980_0_766"/>
            <p:cNvSpPr/>
            <p:nvPr/>
          </p:nvSpPr>
          <p:spPr>
            <a:xfrm>
              <a:off x="7045932" y="3207664"/>
              <a:ext cx="70937" cy="70937"/>
            </a:xfrm>
            <a:custGeom>
              <a:avLst/>
              <a:gdLst/>
              <a:ahLst/>
              <a:cxnLst/>
              <a:rect l="l" t="t" r="r" b="b"/>
              <a:pathLst>
                <a:path w="64" h="67" extrusionOk="0">
                  <a:moveTo>
                    <a:pt x="31" y="0"/>
                  </a:moveTo>
                  <a:lnTo>
                    <a:pt x="31" y="0"/>
                  </a:lnTo>
                  <a:lnTo>
                    <a:pt x="26" y="2"/>
                  </a:lnTo>
                  <a:lnTo>
                    <a:pt x="20" y="4"/>
                  </a:lnTo>
                  <a:lnTo>
                    <a:pt x="14" y="6"/>
                  </a:lnTo>
                  <a:lnTo>
                    <a:pt x="9" y="10"/>
                  </a:lnTo>
                  <a:lnTo>
                    <a:pt x="5" y="15"/>
                  </a:lnTo>
                  <a:lnTo>
                    <a:pt x="1" y="21"/>
                  </a:lnTo>
                  <a:lnTo>
                    <a:pt x="0" y="26"/>
                  </a:lnTo>
                  <a:lnTo>
                    <a:pt x="0" y="34"/>
                  </a:lnTo>
                  <a:lnTo>
                    <a:pt x="0" y="34"/>
                  </a:lnTo>
                  <a:lnTo>
                    <a:pt x="0" y="39"/>
                  </a:lnTo>
                  <a:lnTo>
                    <a:pt x="1" y="47"/>
                  </a:lnTo>
                  <a:lnTo>
                    <a:pt x="5" y="52"/>
                  </a:lnTo>
                  <a:lnTo>
                    <a:pt x="9" y="56"/>
                  </a:lnTo>
                  <a:lnTo>
                    <a:pt x="14" y="61"/>
                  </a:lnTo>
                  <a:lnTo>
                    <a:pt x="20" y="63"/>
                  </a:lnTo>
                  <a:lnTo>
                    <a:pt x="26" y="65"/>
                  </a:lnTo>
                  <a:lnTo>
                    <a:pt x="31" y="67"/>
                  </a:lnTo>
                  <a:lnTo>
                    <a:pt x="31" y="67"/>
                  </a:lnTo>
                  <a:lnTo>
                    <a:pt x="39" y="65"/>
                  </a:lnTo>
                  <a:lnTo>
                    <a:pt x="44" y="63"/>
                  </a:lnTo>
                  <a:lnTo>
                    <a:pt x="50" y="61"/>
                  </a:lnTo>
                  <a:lnTo>
                    <a:pt x="55" y="56"/>
                  </a:lnTo>
                  <a:lnTo>
                    <a:pt x="59" y="52"/>
                  </a:lnTo>
                  <a:lnTo>
                    <a:pt x="63" y="47"/>
                  </a:lnTo>
                  <a:lnTo>
                    <a:pt x="64" y="39"/>
                  </a:lnTo>
                  <a:lnTo>
                    <a:pt x="64" y="34"/>
                  </a:lnTo>
                  <a:lnTo>
                    <a:pt x="64" y="34"/>
                  </a:lnTo>
                  <a:lnTo>
                    <a:pt x="64" y="26"/>
                  </a:lnTo>
                  <a:lnTo>
                    <a:pt x="63" y="21"/>
                  </a:lnTo>
                  <a:lnTo>
                    <a:pt x="59" y="15"/>
                  </a:lnTo>
                  <a:lnTo>
                    <a:pt x="55" y="10"/>
                  </a:lnTo>
                  <a:lnTo>
                    <a:pt x="50" y="6"/>
                  </a:lnTo>
                  <a:lnTo>
                    <a:pt x="44" y="4"/>
                  </a:lnTo>
                  <a:lnTo>
                    <a:pt x="39" y="2"/>
                  </a:lnTo>
                  <a:lnTo>
                    <a:pt x="31" y="0"/>
                  </a:lnTo>
                  <a:lnTo>
                    <a:pt x="31" y="0"/>
                  </a:lnTo>
                  <a:close/>
                </a:path>
              </a:pathLst>
            </a:custGeom>
            <a:solidFill>
              <a:srgbClr val="3F3F3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7F7F7F"/>
                </a:solidFill>
                <a:latin typeface="Arial"/>
                <a:ea typeface="Arial"/>
                <a:cs typeface="Arial"/>
                <a:sym typeface="Arial"/>
              </a:endParaRPr>
            </a:p>
          </p:txBody>
        </p:sp>
        <p:sp>
          <p:nvSpPr>
            <p:cNvPr id="350" name="Google Shape;350;g1d14662e980_0_766"/>
            <p:cNvSpPr/>
            <p:nvPr/>
          </p:nvSpPr>
          <p:spPr>
            <a:xfrm>
              <a:off x="7050231" y="3304394"/>
              <a:ext cx="62400" cy="195600"/>
            </a:xfrm>
            <a:prstGeom prst="rect">
              <a:avLst/>
            </a:prstGeom>
            <a:solidFill>
              <a:srgbClr val="3F3F3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7F7F7F"/>
                </a:solidFill>
                <a:latin typeface="Arial"/>
                <a:ea typeface="Arial"/>
                <a:cs typeface="Arial"/>
                <a:sym typeface="Arial"/>
              </a:endParaRPr>
            </a:p>
          </p:txBody>
        </p:sp>
        <p:sp>
          <p:nvSpPr>
            <p:cNvPr id="351" name="Google Shape;351;g1d14662e980_0_766"/>
            <p:cNvSpPr/>
            <p:nvPr/>
          </p:nvSpPr>
          <p:spPr>
            <a:xfrm>
              <a:off x="7149112" y="3300095"/>
              <a:ext cx="189163" cy="199911"/>
            </a:xfrm>
            <a:custGeom>
              <a:avLst/>
              <a:gdLst/>
              <a:ahLst/>
              <a:cxnLst/>
              <a:rect l="l" t="t" r="r" b="b"/>
              <a:pathLst>
                <a:path w="176" h="186" extrusionOk="0">
                  <a:moveTo>
                    <a:pt x="107" y="0"/>
                  </a:moveTo>
                  <a:lnTo>
                    <a:pt x="107" y="0"/>
                  </a:lnTo>
                  <a:lnTo>
                    <a:pt x="98" y="0"/>
                  </a:lnTo>
                  <a:lnTo>
                    <a:pt x="89" y="2"/>
                  </a:lnTo>
                  <a:lnTo>
                    <a:pt x="81" y="6"/>
                  </a:lnTo>
                  <a:lnTo>
                    <a:pt x="74" y="10"/>
                  </a:lnTo>
                  <a:lnTo>
                    <a:pt x="63" y="19"/>
                  </a:lnTo>
                  <a:lnTo>
                    <a:pt x="54" y="28"/>
                  </a:lnTo>
                  <a:lnTo>
                    <a:pt x="54" y="28"/>
                  </a:lnTo>
                  <a:lnTo>
                    <a:pt x="54" y="4"/>
                  </a:lnTo>
                  <a:lnTo>
                    <a:pt x="0" y="4"/>
                  </a:lnTo>
                  <a:lnTo>
                    <a:pt x="0" y="4"/>
                  </a:lnTo>
                  <a:lnTo>
                    <a:pt x="0" y="186"/>
                  </a:lnTo>
                  <a:lnTo>
                    <a:pt x="55" y="186"/>
                  </a:lnTo>
                  <a:lnTo>
                    <a:pt x="55" y="97"/>
                  </a:lnTo>
                  <a:lnTo>
                    <a:pt x="55" y="97"/>
                  </a:lnTo>
                  <a:lnTo>
                    <a:pt x="57" y="78"/>
                  </a:lnTo>
                  <a:lnTo>
                    <a:pt x="59" y="71"/>
                  </a:lnTo>
                  <a:lnTo>
                    <a:pt x="61" y="63"/>
                  </a:lnTo>
                  <a:lnTo>
                    <a:pt x="67" y="58"/>
                  </a:lnTo>
                  <a:lnTo>
                    <a:pt x="72" y="54"/>
                  </a:lnTo>
                  <a:lnTo>
                    <a:pt x="80" y="50"/>
                  </a:lnTo>
                  <a:lnTo>
                    <a:pt x="91" y="49"/>
                  </a:lnTo>
                  <a:lnTo>
                    <a:pt x="91" y="49"/>
                  </a:lnTo>
                  <a:lnTo>
                    <a:pt x="100" y="50"/>
                  </a:lnTo>
                  <a:lnTo>
                    <a:pt x="107" y="54"/>
                  </a:lnTo>
                  <a:lnTo>
                    <a:pt x="111" y="60"/>
                  </a:lnTo>
                  <a:lnTo>
                    <a:pt x="115" y="65"/>
                  </a:lnTo>
                  <a:lnTo>
                    <a:pt x="118" y="73"/>
                  </a:lnTo>
                  <a:lnTo>
                    <a:pt x="118" y="82"/>
                  </a:lnTo>
                  <a:lnTo>
                    <a:pt x="118" y="97"/>
                  </a:lnTo>
                  <a:lnTo>
                    <a:pt x="118" y="186"/>
                  </a:lnTo>
                  <a:lnTo>
                    <a:pt x="176" y="186"/>
                  </a:lnTo>
                  <a:lnTo>
                    <a:pt x="176" y="86"/>
                  </a:lnTo>
                  <a:lnTo>
                    <a:pt x="176" y="86"/>
                  </a:lnTo>
                  <a:lnTo>
                    <a:pt x="176" y="69"/>
                  </a:lnTo>
                  <a:lnTo>
                    <a:pt x="174" y="52"/>
                  </a:lnTo>
                  <a:lnTo>
                    <a:pt x="168" y="37"/>
                  </a:lnTo>
                  <a:lnTo>
                    <a:pt x="163" y="24"/>
                  </a:lnTo>
                  <a:lnTo>
                    <a:pt x="154" y="13"/>
                  </a:lnTo>
                  <a:lnTo>
                    <a:pt x="142" y="6"/>
                  </a:lnTo>
                  <a:lnTo>
                    <a:pt x="128" y="2"/>
                  </a:lnTo>
                  <a:lnTo>
                    <a:pt x="107" y="0"/>
                  </a:lnTo>
                  <a:lnTo>
                    <a:pt x="107" y="0"/>
                  </a:lnTo>
                  <a:close/>
                </a:path>
              </a:pathLst>
            </a:custGeom>
            <a:solidFill>
              <a:srgbClr val="3F3F3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7F7F7F"/>
                </a:solidFill>
                <a:latin typeface="Arial"/>
                <a:ea typeface="Arial"/>
                <a:cs typeface="Arial"/>
                <a:sym typeface="Arial"/>
              </a:endParaRPr>
            </a:p>
          </p:txBody>
        </p:sp>
      </p:grpSp>
      <p:sp>
        <p:nvSpPr>
          <p:cNvPr id="352" name="Google Shape;352;g1d14662e980_0_766"/>
          <p:cNvSpPr/>
          <p:nvPr/>
        </p:nvSpPr>
        <p:spPr>
          <a:xfrm>
            <a:off x="2223413" y="4217338"/>
            <a:ext cx="554040" cy="363690"/>
          </a:xfrm>
          <a:custGeom>
            <a:avLst/>
            <a:gdLst/>
            <a:ahLst/>
            <a:cxnLst/>
            <a:rect l="l" t="t" r="r" b="b"/>
            <a:pathLst>
              <a:path w="21600" h="21600" extrusionOk="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3F3F3F"/>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Arial"/>
              <a:ea typeface="Arial"/>
              <a:cs typeface="Arial"/>
              <a:sym typeface="Arial"/>
            </a:endParaRPr>
          </a:p>
        </p:txBody>
      </p:sp>
      <p:grpSp>
        <p:nvGrpSpPr>
          <p:cNvPr id="353" name="Google Shape;353;g1d14662e980_0_766"/>
          <p:cNvGrpSpPr/>
          <p:nvPr/>
        </p:nvGrpSpPr>
        <p:grpSpPr>
          <a:xfrm>
            <a:off x="401934" y="4170158"/>
            <a:ext cx="488916" cy="458028"/>
            <a:chOff x="5093968" y="2078204"/>
            <a:chExt cx="488916" cy="458028"/>
          </a:xfrm>
        </p:grpSpPr>
        <p:sp>
          <p:nvSpPr>
            <p:cNvPr id="354" name="Google Shape;354;g1d14662e980_0_766"/>
            <p:cNvSpPr/>
            <p:nvPr/>
          </p:nvSpPr>
          <p:spPr>
            <a:xfrm>
              <a:off x="5155710" y="2139108"/>
              <a:ext cx="365418" cy="244458"/>
            </a:xfrm>
            <a:custGeom>
              <a:avLst/>
              <a:gdLst/>
              <a:ahLst/>
              <a:cxnLst/>
              <a:rect l="l" t="t" r="r" b="b"/>
              <a:pathLst>
                <a:path w="21600" h="21600" extrusionOk="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3F3F3F"/>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Arial"/>
                <a:ea typeface="Arial"/>
                <a:cs typeface="Arial"/>
                <a:sym typeface="Arial"/>
              </a:endParaRPr>
            </a:p>
          </p:txBody>
        </p:sp>
        <p:sp>
          <p:nvSpPr>
            <p:cNvPr id="355" name="Google Shape;355;g1d14662e980_0_766"/>
            <p:cNvSpPr/>
            <p:nvPr/>
          </p:nvSpPr>
          <p:spPr>
            <a:xfrm>
              <a:off x="5093968" y="2078204"/>
              <a:ext cx="488916" cy="458028"/>
            </a:xfrm>
            <a:custGeom>
              <a:avLst/>
              <a:gdLst/>
              <a:ahLst/>
              <a:cxnLst/>
              <a:rect l="l" t="t" r="r" b="b"/>
              <a:pathLst>
                <a:path w="21600" h="21600" extrusionOk="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3F3F3F"/>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Arial"/>
                <a:ea typeface="Arial"/>
                <a:cs typeface="Arial"/>
                <a:sym typeface="Arial"/>
              </a:endParaRPr>
            </a:p>
          </p:txBody>
        </p:sp>
      </p:grpSp>
    </p:spTree>
    <p:extLst>
      <p:ext uri="{BB962C8B-B14F-4D97-AF65-F5344CB8AC3E}">
        <p14:creationId xmlns:p14="http://schemas.microsoft.com/office/powerpoint/2010/main" val="138122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94CD5C-1633-7DED-EA87-74945A8E82FB}"/>
              </a:ext>
            </a:extLst>
          </p:cNvPr>
          <p:cNvSpPr txBox="1"/>
          <p:nvPr/>
        </p:nvSpPr>
        <p:spPr>
          <a:xfrm>
            <a:off x="272286" y="2341220"/>
            <a:ext cx="8599427" cy="2201358"/>
          </a:xfrm>
          <a:prstGeom prst="rect">
            <a:avLst/>
          </a:prstGeom>
          <a:gradFill>
            <a:gsLst>
              <a:gs pos="0">
                <a:schemeClr val="accent1">
                  <a:lumMod val="5000"/>
                  <a:lumOff val="95000"/>
                </a:schemeClr>
              </a:gs>
              <a:gs pos="100000">
                <a:schemeClr val="bg1">
                  <a:lumMod val="85000"/>
                </a:schemeClr>
              </a:gs>
            </a:gsLst>
            <a:lin ang="5400000" scaled="1"/>
          </a:gradFill>
          <a:effectLst>
            <a:outerShdw blurRad="50800" dist="38100" dir="2700000" algn="tl" rotWithShape="0">
              <a:prstClr val="black">
                <a:alpha val="40000"/>
              </a:prstClr>
            </a:outerShdw>
          </a:effectLst>
        </p:spPr>
        <p:txBody>
          <a:bodyPr wrap="square" rtlCol="0">
            <a:spAutoFit/>
          </a:bodyPr>
          <a:lstStyle/>
          <a:p>
            <a:endParaRPr lang="en-DE" dirty="0"/>
          </a:p>
        </p:txBody>
      </p:sp>
      <p:sp>
        <p:nvSpPr>
          <p:cNvPr id="2" name="Title 1">
            <a:extLst>
              <a:ext uri="{FF2B5EF4-FFF2-40B4-BE49-F238E27FC236}">
                <a16:creationId xmlns:a16="http://schemas.microsoft.com/office/drawing/2014/main" id="{1DF039DA-FC10-B862-A503-6AF7A49308A8}"/>
              </a:ext>
            </a:extLst>
          </p:cNvPr>
          <p:cNvSpPr>
            <a:spLocks noGrp="1"/>
          </p:cNvSpPr>
          <p:nvPr>
            <p:ph type="title"/>
          </p:nvPr>
        </p:nvSpPr>
        <p:spPr/>
        <p:txBody>
          <a:bodyPr>
            <a:normAutofit fontScale="90000"/>
          </a:bodyPr>
          <a:lstStyle/>
          <a:p>
            <a:r>
              <a:rPr lang="en-DE" dirty="0"/>
              <a:t>Prelude: W</a:t>
            </a:r>
            <a:r>
              <a:rPr lang="en-GB" dirty="0"/>
              <a:t>ha</a:t>
            </a:r>
            <a:r>
              <a:rPr lang="en-DE" dirty="0"/>
              <a:t>t is a Digital Twin?</a:t>
            </a:r>
            <a:br>
              <a:rPr lang="en-DE" dirty="0"/>
            </a:br>
            <a:endParaRPr lang="en-DE" dirty="0"/>
          </a:p>
        </p:txBody>
      </p:sp>
      <p:sp>
        <p:nvSpPr>
          <p:cNvPr id="3" name="Slide Number Placeholder 2">
            <a:extLst>
              <a:ext uri="{FF2B5EF4-FFF2-40B4-BE49-F238E27FC236}">
                <a16:creationId xmlns:a16="http://schemas.microsoft.com/office/drawing/2014/main" id="{F064385D-5A28-F96A-2CD0-50DB299281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a:t>
            </a:fld>
            <a:endParaRPr lang="en-GB"/>
          </a:p>
        </p:txBody>
      </p:sp>
      <p:sp>
        <p:nvSpPr>
          <p:cNvPr id="4" name="TextBox 3">
            <a:extLst>
              <a:ext uri="{FF2B5EF4-FFF2-40B4-BE49-F238E27FC236}">
                <a16:creationId xmlns:a16="http://schemas.microsoft.com/office/drawing/2014/main" id="{20600A18-215C-D2AC-D976-A58130E27242}"/>
              </a:ext>
            </a:extLst>
          </p:cNvPr>
          <p:cNvSpPr txBox="1"/>
          <p:nvPr/>
        </p:nvSpPr>
        <p:spPr>
          <a:xfrm>
            <a:off x="1235189" y="1007103"/>
            <a:ext cx="7709305" cy="1200329"/>
          </a:xfrm>
          <a:prstGeom prst="rect">
            <a:avLst/>
          </a:prstGeom>
          <a:noFill/>
        </p:spPr>
        <p:txBody>
          <a:bodyPr wrap="square" rtlCol="0">
            <a:spAutoFit/>
          </a:bodyPr>
          <a:lstStyle/>
          <a:p>
            <a:r>
              <a:rPr lang="en-GB" sz="1200" b="0" i="0" dirty="0">
                <a:solidFill>
                  <a:srgbClr val="374151"/>
                </a:solidFill>
                <a:effectLst/>
                <a:latin typeface="+mj-lt"/>
              </a:rPr>
              <a:t>A digital twin is a </a:t>
            </a:r>
            <a:r>
              <a:rPr lang="en-GB" sz="1200" b="1" i="0" dirty="0">
                <a:solidFill>
                  <a:srgbClr val="374151"/>
                </a:solidFill>
                <a:effectLst/>
                <a:latin typeface="+mj-lt"/>
              </a:rPr>
              <a:t>virtual replica or simulation of a physical object</a:t>
            </a:r>
            <a:r>
              <a:rPr lang="en-GB" sz="1200" b="0" i="0" dirty="0">
                <a:solidFill>
                  <a:srgbClr val="374151"/>
                </a:solidFill>
                <a:effectLst/>
                <a:latin typeface="+mj-lt"/>
              </a:rPr>
              <a:t>, system, or process, created and maintained using real-time data, advanced analytics, and machine learning algorithms. This digital representation enables continuous monitoring, analysis, and optimization of its real-world counterpart, facilitating better decision-making, improved efficiency, and reduced operational risks. Digital twins are widely used in various industries such as </a:t>
            </a:r>
            <a:r>
              <a:rPr lang="en-GB" sz="1200" b="1" i="0" dirty="0">
                <a:solidFill>
                  <a:srgbClr val="374151"/>
                </a:solidFill>
                <a:effectLst/>
                <a:latin typeface="+mj-lt"/>
              </a:rPr>
              <a:t>manufacturing, transportation, energy, and healthcare for predictive maintenance, product design</a:t>
            </a:r>
            <a:r>
              <a:rPr lang="en-GB" sz="1200" b="0" i="0" dirty="0">
                <a:solidFill>
                  <a:srgbClr val="374151"/>
                </a:solidFill>
                <a:effectLst/>
                <a:latin typeface="+mj-lt"/>
              </a:rPr>
              <a:t>, and performance optimization.</a:t>
            </a:r>
          </a:p>
        </p:txBody>
      </p:sp>
      <p:pic>
        <p:nvPicPr>
          <p:cNvPr id="1026" name="Picture 2" descr="ChatGPT - Wikipedia">
            <a:extLst>
              <a:ext uri="{FF2B5EF4-FFF2-40B4-BE49-F238E27FC236}">
                <a16:creationId xmlns:a16="http://schemas.microsoft.com/office/drawing/2014/main" id="{B6CBE2B9-A88F-8D97-A67F-108A2C236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06" y="1089426"/>
            <a:ext cx="851015" cy="8510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AB1A6CA-206E-9E32-9732-C4659A4D8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10" y="2421829"/>
            <a:ext cx="565504" cy="338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52FCD01-6DAA-31D4-1BCB-CADE8DBEABE3}"/>
              </a:ext>
            </a:extLst>
          </p:cNvPr>
          <p:cNvSpPr txBox="1"/>
          <p:nvPr/>
        </p:nvSpPr>
        <p:spPr>
          <a:xfrm>
            <a:off x="477483" y="2870746"/>
            <a:ext cx="8242887" cy="1200329"/>
          </a:xfrm>
          <a:prstGeom prst="rect">
            <a:avLst/>
          </a:prstGeom>
          <a:noFill/>
        </p:spPr>
        <p:txBody>
          <a:bodyPr wrap="square" rtlCol="0">
            <a:spAutoFit/>
          </a:bodyPr>
          <a:lstStyle/>
          <a:p>
            <a:pPr algn="ctr"/>
            <a:r>
              <a:rPr lang="en-GB" b="0" i="0" dirty="0">
                <a:solidFill>
                  <a:srgbClr val="333333"/>
                </a:solidFill>
                <a:effectLst/>
                <a:latin typeface="+mn-lt"/>
              </a:rPr>
              <a:t>Digital twins and simulations are both virtual model-based simulations, but some key differences exist. Simulations are typically used for design and, in certain cases, offline optimization. Designers input changes to simulations to observe what-if scenarios. Digital twins, on the other hand, are complex, </a:t>
            </a:r>
            <a:r>
              <a:rPr lang="en-GB" sz="1600" b="1" i="1" dirty="0">
                <a:solidFill>
                  <a:schemeClr val="accent4"/>
                </a:solidFill>
                <a:effectLst/>
                <a:latin typeface="+mn-lt"/>
              </a:rPr>
              <a:t>virtual environments that you can interact with and update in real time</a:t>
            </a:r>
            <a:r>
              <a:rPr lang="en-GB" sz="1600" b="0" i="0" dirty="0">
                <a:solidFill>
                  <a:srgbClr val="333333"/>
                </a:solidFill>
                <a:effectLst/>
                <a:latin typeface="+mn-lt"/>
              </a:rPr>
              <a:t>. </a:t>
            </a:r>
          </a:p>
          <a:p>
            <a:pPr algn="ctr"/>
            <a:r>
              <a:rPr lang="en-GB" b="0" i="0" dirty="0">
                <a:solidFill>
                  <a:srgbClr val="333333"/>
                </a:solidFill>
                <a:effectLst/>
                <a:latin typeface="+mn-lt"/>
              </a:rPr>
              <a:t>They are bigger in scale and application.</a:t>
            </a:r>
            <a:endParaRPr lang="en-DE" dirty="0">
              <a:latin typeface="+mn-lt"/>
            </a:endParaRPr>
          </a:p>
        </p:txBody>
      </p:sp>
      <p:sp>
        <p:nvSpPr>
          <p:cNvPr id="7" name="TextBox 6">
            <a:extLst>
              <a:ext uri="{FF2B5EF4-FFF2-40B4-BE49-F238E27FC236}">
                <a16:creationId xmlns:a16="http://schemas.microsoft.com/office/drawing/2014/main" id="{66951814-23D8-2977-F47F-ECAC3A7CC0F0}"/>
              </a:ext>
            </a:extLst>
          </p:cNvPr>
          <p:cNvSpPr txBox="1"/>
          <p:nvPr/>
        </p:nvSpPr>
        <p:spPr>
          <a:xfrm>
            <a:off x="2834948" y="2423545"/>
            <a:ext cx="3877985" cy="369332"/>
          </a:xfrm>
          <a:prstGeom prst="rect">
            <a:avLst/>
          </a:prstGeom>
          <a:noFill/>
        </p:spPr>
        <p:txBody>
          <a:bodyPr wrap="none" rtlCol="0">
            <a:spAutoFit/>
          </a:bodyPr>
          <a:lstStyle/>
          <a:p>
            <a:r>
              <a:rPr lang="en-DE" sz="1800" b="1" dirty="0">
                <a:solidFill>
                  <a:schemeClr val="accent4"/>
                </a:solidFill>
              </a:rPr>
              <a:t>Digital Twin</a:t>
            </a:r>
            <a:r>
              <a:rPr lang="en-DE" sz="1800" b="1" dirty="0">
                <a:solidFill>
                  <a:schemeClr val="accent5"/>
                </a:solidFill>
              </a:rPr>
              <a:t>                   </a:t>
            </a:r>
            <a:r>
              <a:rPr lang="en-DE" sz="1800" b="1" dirty="0">
                <a:solidFill>
                  <a:schemeClr val="tx1"/>
                </a:solidFill>
              </a:rPr>
              <a:t>Simulation</a:t>
            </a:r>
          </a:p>
        </p:txBody>
      </p:sp>
      <p:sp>
        <p:nvSpPr>
          <p:cNvPr id="9" name="Left-right Arrow 8">
            <a:extLst>
              <a:ext uri="{FF2B5EF4-FFF2-40B4-BE49-F238E27FC236}">
                <a16:creationId xmlns:a16="http://schemas.microsoft.com/office/drawing/2014/main" id="{92534C39-4131-E30C-94BB-4226B83A4CEB}"/>
              </a:ext>
            </a:extLst>
          </p:cNvPr>
          <p:cNvSpPr/>
          <p:nvPr/>
        </p:nvSpPr>
        <p:spPr>
          <a:xfrm>
            <a:off x="4456839" y="2501414"/>
            <a:ext cx="573578" cy="213593"/>
          </a:xfrm>
          <a:prstGeom prst="leftRightArrow">
            <a:avLst/>
          </a:prstGeom>
          <a:gradFill flip="none" rotWithShape="1">
            <a:gsLst>
              <a:gs pos="0">
                <a:schemeClr val="accent4"/>
              </a:gs>
              <a:gs pos="100000">
                <a:schemeClr val="accent2"/>
              </a:gs>
            </a:gsLst>
            <a:lin ang="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rgbClr val="92D050"/>
              </a:solidFill>
            </a:endParaRPr>
          </a:p>
        </p:txBody>
      </p:sp>
    </p:spTree>
    <p:extLst>
      <p:ext uri="{BB962C8B-B14F-4D97-AF65-F5344CB8AC3E}">
        <p14:creationId xmlns:p14="http://schemas.microsoft.com/office/powerpoint/2010/main" val="92316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7" name="Rectangle 26">
            <a:extLst>
              <a:ext uri="{FF2B5EF4-FFF2-40B4-BE49-F238E27FC236}">
                <a16:creationId xmlns:a16="http://schemas.microsoft.com/office/drawing/2014/main" id="{36B83A98-0853-0B47-E4AA-4E01F59FFF4B}"/>
              </a:ext>
            </a:extLst>
          </p:cNvPr>
          <p:cNvSpPr/>
          <p:nvPr/>
        </p:nvSpPr>
        <p:spPr>
          <a:xfrm>
            <a:off x="5994020" y="1211609"/>
            <a:ext cx="2970494" cy="34516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Rectangle 16">
            <a:extLst>
              <a:ext uri="{FF2B5EF4-FFF2-40B4-BE49-F238E27FC236}">
                <a16:creationId xmlns:a16="http://schemas.microsoft.com/office/drawing/2014/main" id="{0EDEDFE2-4C0D-CC99-7D40-DC4635AB514B}"/>
              </a:ext>
            </a:extLst>
          </p:cNvPr>
          <p:cNvSpPr/>
          <p:nvPr/>
        </p:nvSpPr>
        <p:spPr>
          <a:xfrm>
            <a:off x="2830942" y="1211610"/>
            <a:ext cx="2868817" cy="3472952"/>
          </a:xfrm>
          <a:prstGeom prst="rect">
            <a:avLst/>
          </a:prstGeom>
          <a:solidFill>
            <a:schemeClr val="accent4">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6" name="Google Shape;116;g1d14662e980_0_1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4</a:t>
            </a:fld>
            <a:endParaRPr/>
          </a:p>
        </p:txBody>
      </p:sp>
      <p:sp>
        <p:nvSpPr>
          <p:cNvPr id="119" name="Google Shape;119;g1d14662e980_0_155"/>
          <p:cNvSpPr txBox="1"/>
          <p:nvPr/>
        </p:nvSpPr>
        <p:spPr>
          <a:xfrm>
            <a:off x="392896" y="1197032"/>
            <a:ext cx="2199300" cy="1631175"/>
          </a:xfrm>
          <a:prstGeom prst="rect">
            <a:avLst/>
          </a:prstGeom>
          <a:solidFill>
            <a:srgbClr val="EF86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dirty="0">
                <a:solidFill>
                  <a:schemeClr val="lt1"/>
                </a:solidFill>
                <a:latin typeface="+mn-lt"/>
                <a:ea typeface="Montserrat"/>
                <a:cs typeface="Montserrat"/>
                <a:sym typeface="Montserrat"/>
              </a:rPr>
              <a:t>36 months</a:t>
            </a:r>
          </a:p>
          <a:p>
            <a:pPr marL="0" marR="0" lvl="0" indent="0" algn="ctr" rtl="0">
              <a:lnSpc>
                <a:spcPct val="100000"/>
              </a:lnSpc>
              <a:spcBef>
                <a:spcPts val="0"/>
              </a:spcBef>
              <a:spcAft>
                <a:spcPts val="0"/>
              </a:spcAft>
              <a:buClr>
                <a:srgbClr val="000000"/>
              </a:buClr>
              <a:buSzPts val="2000"/>
              <a:buFont typeface="Arial"/>
              <a:buNone/>
            </a:pPr>
            <a:r>
              <a:rPr lang="en-GB" sz="2000" dirty="0">
                <a:solidFill>
                  <a:schemeClr val="lt1"/>
                </a:solidFill>
                <a:latin typeface="+mn-lt"/>
                <a:sym typeface="Montserrat"/>
              </a:rPr>
              <a:t>from</a:t>
            </a: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dirty="0">
                <a:solidFill>
                  <a:schemeClr val="lt1"/>
                </a:solidFill>
                <a:latin typeface="+mn-lt"/>
                <a:ea typeface="Arial"/>
                <a:cs typeface="Arial"/>
                <a:sym typeface="Montserrat"/>
              </a:rPr>
              <a:t>Sep 22</a:t>
            </a:r>
          </a:p>
          <a:p>
            <a:pPr marL="0" marR="0" lvl="0" indent="0" algn="ctr" rtl="0">
              <a:lnSpc>
                <a:spcPct val="100000"/>
              </a:lnSpc>
              <a:spcBef>
                <a:spcPts val="0"/>
              </a:spcBef>
              <a:spcAft>
                <a:spcPts val="0"/>
              </a:spcAft>
              <a:buClr>
                <a:srgbClr val="000000"/>
              </a:buClr>
              <a:buSzPts val="2000"/>
              <a:buFont typeface="Arial"/>
              <a:buNone/>
            </a:pPr>
            <a:r>
              <a:rPr lang="en-GB" sz="2000" dirty="0">
                <a:solidFill>
                  <a:schemeClr val="lt1"/>
                </a:solidFill>
                <a:latin typeface="+mn-lt"/>
                <a:sym typeface="Montserrat"/>
              </a:rPr>
              <a:t>To</a:t>
            </a: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dirty="0">
                <a:solidFill>
                  <a:schemeClr val="lt1"/>
                </a:solidFill>
                <a:latin typeface="+mn-lt"/>
                <a:ea typeface="Arial"/>
                <a:cs typeface="Arial"/>
                <a:sym typeface="Montserrat"/>
              </a:rPr>
              <a:t>Aug 25</a:t>
            </a:r>
            <a:endParaRPr sz="1400" b="1" i="0" u="none" strike="noStrike" cap="none" dirty="0">
              <a:solidFill>
                <a:srgbClr val="000000"/>
              </a:solidFill>
              <a:latin typeface="+mn-lt"/>
              <a:ea typeface="Arial"/>
              <a:cs typeface="Arial"/>
              <a:sym typeface="Arial"/>
            </a:endParaRPr>
          </a:p>
        </p:txBody>
      </p:sp>
      <p:sp>
        <p:nvSpPr>
          <p:cNvPr id="128" name="Google Shape;128;g1d14662e980_0_155"/>
          <p:cNvSpPr txBox="1"/>
          <p:nvPr/>
        </p:nvSpPr>
        <p:spPr>
          <a:xfrm>
            <a:off x="2881579" y="1261638"/>
            <a:ext cx="2742819" cy="1600398"/>
          </a:xfrm>
          <a:prstGeom prst="rect">
            <a:avLst/>
          </a:prstGeom>
          <a:solidFill>
            <a:schemeClr val="accent4">
              <a:lumMod val="75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dirty="0">
                <a:solidFill>
                  <a:schemeClr val="bg1"/>
                </a:solidFill>
                <a:latin typeface="+mn-lt"/>
                <a:ea typeface="Montserrat"/>
                <a:cs typeface="Montserrat"/>
                <a:sym typeface="Montserrat"/>
              </a:rPr>
              <a:t>30 Partners</a:t>
            </a:r>
          </a:p>
          <a:p>
            <a:pPr marL="0" marR="0" lvl="0" indent="0" algn="ctr" rtl="0">
              <a:lnSpc>
                <a:spcPct val="100000"/>
              </a:lnSpc>
              <a:spcBef>
                <a:spcPts val="0"/>
              </a:spcBef>
              <a:spcAft>
                <a:spcPts val="0"/>
              </a:spcAft>
              <a:buClr>
                <a:srgbClr val="000000"/>
              </a:buClr>
              <a:buSzPts val="2000"/>
              <a:buFont typeface="Arial"/>
              <a:buNone/>
            </a:pPr>
            <a:r>
              <a:rPr lang="en-GB" sz="2000" dirty="0">
                <a:solidFill>
                  <a:schemeClr val="bg1"/>
                </a:solidFill>
                <a:latin typeface="+mn-lt"/>
                <a:ea typeface="Montserrat"/>
                <a:cs typeface="Montserrat"/>
                <a:sym typeface="Montserrat"/>
              </a:rPr>
              <a:t>with</a:t>
            </a:r>
          </a:p>
          <a:p>
            <a:pPr algn="ctr">
              <a:buSzPts val="2000"/>
            </a:pPr>
            <a:r>
              <a:rPr lang="en-GB" sz="2000" b="1" i="0" u="none" strike="noStrike" cap="none" dirty="0">
                <a:solidFill>
                  <a:schemeClr val="bg1"/>
                </a:solidFill>
                <a:latin typeface="+mn-lt"/>
                <a:ea typeface="Montserrat"/>
                <a:cs typeface="Montserrat"/>
                <a:sym typeface="Montserrat"/>
              </a:rPr>
              <a:t>1500</a:t>
            </a:r>
            <a:r>
              <a:rPr lang="en-GB" sz="2000" b="1" dirty="0">
                <a:solidFill>
                  <a:schemeClr val="bg1"/>
                </a:solidFill>
                <a:latin typeface="+mn-lt"/>
                <a:ea typeface="Montserrat"/>
                <a:cs typeface="Montserrat"/>
                <a:sym typeface="Montserrat"/>
              </a:rPr>
              <a:t> </a:t>
            </a:r>
            <a:r>
              <a:rPr lang="en-GB" sz="2000" b="1" i="0" u="none" strike="noStrike" cap="none" dirty="0">
                <a:solidFill>
                  <a:schemeClr val="bg1"/>
                </a:solidFill>
                <a:latin typeface="+mn-lt"/>
                <a:ea typeface="Montserrat"/>
                <a:cs typeface="Montserrat"/>
                <a:sym typeface="Montserrat"/>
              </a:rPr>
              <a:t>PMs</a:t>
            </a:r>
          </a:p>
          <a:p>
            <a:pPr algn="ctr">
              <a:buSzPts val="2000"/>
            </a:pPr>
            <a:r>
              <a:rPr lang="en-GB" sz="2000" b="0" i="0" u="none" strike="noStrike" cap="none" dirty="0">
                <a:solidFill>
                  <a:schemeClr val="bg1"/>
                </a:solidFill>
                <a:latin typeface="+mn-lt"/>
                <a:ea typeface="Montserrat"/>
                <a:cs typeface="Montserrat"/>
                <a:sym typeface="Montserrat"/>
              </a:rPr>
              <a:t>Coordinated by</a:t>
            </a:r>
          </a:p>
          <a:p>
            <a:pPr marL="0" marR="0" lvl="0" indent="0" algn="ctr" rtl="0">
              <a:lnSpc>
                <a:spcPct val="100000"/>
              </a:lnSpc>
              <a:spcBef>
                <a:spcPts val="0"/>
              </a:spcBef>
              <a:spcAft>
                <a:spcPts val="0"/>
              </a:spcAft>
              <a:buClr>
                <a:srgbClr val="000000"/>
              </a:buClr>
              <a:buSzPts val="2000"/>
              <a:buFont typeface="Arial"/>
              <a:buNone/>
            </a:pPr>
            <a:r>
              <a:rPr lang="en-GB" sz="1800" b="1" dirty="0">
                <a:solidFill>
                  <a:schemeClr val="bg1"/>
                </a:solidFill>
                <a:latin typeface="+mn-lt"/>
                <a:ea typeface="Montserrat"/>
                <a:cs typeface="Montserrat"/>
                <a:sym typeface="Montserrat"/>
              </a:rPr>
              <a:t>EGI</a:t>
            </a:r>
          </a:p>
        </p:txBody>
      </p:sp>
      <p:sp>
        <p:nvSpPr>
          <p:cNvPr id="9" name="Google Shape;122;g1d14662e980_0_155">
            <a:extLst>
              <a:ext uri="{FF2B5EF4-FFF2-40B4-BE49-F238E27FC236}">
                <a16:creationId xmlns:a16="http://schemas.microsoft.com/office/drawing/2014/main" id="{8FDBD241-1892-4063-E05A-3C93CAC935E1}"/>
              </a:ext>
            </a:extLst>
          </p:cNvPr>
          <p:cNvSpPr txBox="1"/>
          <p:nvPr/>
        </p:nvSpPr>
        <p:spPr>
          <a:xfrm>
            <a:off x="5994020" y="1265488"/>
            <a:ext cx="2970494" cy="3262391"/>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mn-lt"/>
                <a:ea typeface="Montserrat"/>
                <a:cs typeface="Montserrat"/>
                <a:sym typeface="Montserrat"/>
              </a:rPr>
              <a:t>2 + 2 + 3 </a:t>
            </a:r>
            <a:r>
              <a:rPr lang="en-US" sz="2400" dirty="0">
                <a:solidFill>
                  <a:schemeClr val="lt1"/>
                </a:solidFill>
                <a:latin typeface="+mn-lt"/>
                <a:ea typeface="Montserrat"/>
                <a:cs typeface="Montserrat"/>
                <a:sym typeface="Montserrat"/>
              </a:rPr>
              <a:t>DT </a:t>
            </a: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mn-lt"/>
                <a:ea typeface="Montserrat"/>
                <a:cs typeface="Montserrat"/>
                <a:sym typeface="Montserrat"/>
              </a:rPr>
              <a:t>Use Cases</a:t>
            </a:r>
          </a:p>
          <a:p>
            <a:pPr marL="0" marR="0" lvl="0" indent="0" algn="ctr" rtl="0">
              <a:lnSpc>
                <a:spcPct val="100000"/>
              </a:lnSpc>
              <a:spcBef>
                <a:spcPts val="0"/>
              </a:spcBef>
              <a:spcAft>
                <a:spcPts val="0"/>
              </a:spcAft>
              <a:buClr>
                <a:srgbClr val="000000"/>
              </a:buClr>
              <a:buSzPts val="2400"/>
              <a:buFont typeface="Arial"/>
              <a:buNone/>
            </a:pPr>
            <a:endParaRPr lang="en-US" dirty="0">
              <a:latin typeface="+mn-lt"/>
              <a:ea typeface="Montserrat"/>
            </a:endParaRPr>
          </a:p>
          <a:p>
            <a:pPr marL="0" marR="0" lvl="0" indent="0" algn="ctr" rtl="0">
              <a:lnSpc>
                <a:spcPct val="100000"/>
              </a:lnSpc>
              <a:spcBef>
                <a:spcPts val="0"/>
              </a:spcBef>
              <a:spcAft>
                <a:spcPts val="0"/>
              </a:spcAft>
              <a:buClr>
                <a:srgbClr val="000000"/>
              </a:buClr>
              <a:buSzPts val="2400"/>
              <a:buFont typeface="Arial"/>
              <a:buNone/>
            </a:pPr>
            <a:r>
              <a:rPr lang="en-US" sz="2400" dirty="0">
                <a:solidFill>
                  <a:schemeClr val="lt1"/>
                </a:solidFill>
                <a:latin typeface="+mn-lt"/>
                <a:ea typeface="Montserrat"/>
                <a:cs typeface="Montserrat"/>
                <a:sym typeface="Montserrat"/>
              </a:rPr>
              <a:t>from</a:t>
            </a:r>
          </a:p>
          <a:p>
            <a:pPr marL="0" marR="0" lvl="0" indent="0" algn="ctr" rtl="0">
              <a:lnSpc>
                <a:spcPct val="100000"/>
              </a:lnSpc>
              <a:spcBef>
                <a:spcPts val="0"/>
              </a:spcBef>
              <a:spcAft>
                <a:spcPts val="0"/>
              </a:spcAft>
              <a:buClr>
                <a:srgbClr val="000000"/>
              </a:buClr>
              <a:buSzPts val="2400"/>
              <a:buFont typeface="Arial"/>
              <a:buNone/>
            </a:pPr>
            <a:endParaRPr lang="en-US" sz="2400" dirty="0">
              <a:solidFill>
                <a:schemeClr val="lt1"/>
              </a:solidFill>
              <a:latin typeface="+mn-lt"/>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bg1"/>
                </a:solidFill>
                <a:latin typeface="+mn-lt"/>
                <a:ea typeface="Montserrat"/>
                <a:cs typeface="Montserrat"/>
                <a:sym typeface="Montserrat"/>
              </a:rPr>
              <a:t>H</a:t>
            </a:r>
            <a:r>
              <a:rPr lang="en-US" sz="2400" b="1" dirty="0">
                <a:solidFill>
                  <a:schemeClr val="bg1"/>
                </a:solidFill>
                <a:latin typeface="+mn-lt"/>
                <a:ea typeface="Montserrat"/>
                <a:cs typeface="Montserrat"/>
                <a:sym typeface="Montserrat"/>
              </a:rPr>
              <a:t>EP</a:t>
            </a:r>
          </a:p>
          <a:p>
            <a:pPr marL="0" marR="0" lvl="0" indent="0" algn="ctr" rtl="0">
              <a:lnSpc>
                <a:spcPct val="100000"/>
              </a:lnSpc>
              <a:spcBef>
                <a:spcPts val="0"/>
              </a:spcBef>
              <a:spcAft>
                <a:spcPts val="0"/>
              </a:spcAft>
              <a:buClr>
                <a:srgbClr val="000000"/>
              </a:buClr>
              <a:buSzPts val="2400"/>
              <a:buFont typeface="Arial"/>
              <a:buNone/>
            </a:pPr>
            <a:r>
              <a:rPr lang="en-US" sz="2400" b="1" dirty="0">
                <a:solidFill>
                  <a:schemeClr val="bg1"/>
                </a:solidFill>
                <a:latin typeface="+mn-lt"/>
                <a:ea typeface="Montserrat"/>
                <a:cs typeface="Montserrat"/>
                <a:sym typeface="Montserrat"/>
              </a:rPr>
              <a:t>Astro</a:t>
            </a:r>
          </a:p>
          <a:p>
            <a:pPr marL="0" marR="0" lvl="0" indent="0" algn="ctr" rtl="0">
              <a:lnSpc>
                <a:spcPct val="100000"/>
              </a:lnSpc>
              <a:spcBef>
                <a:spcPts val="0"/>
              </a:spcBef>
              <a:spcAft>
                <a:spcPts val="0"/>
              </a:spcAft>
              <a:buClr>
                <a:srgbClr val="000000"/>
              </a:buClr>
              <a:buSzPts val="2400"/>
              <a:buFont typeface="Arial"/>
              <a:buNone/>
            </a:pPr>
            <a:r>
              <a:rPr lang="en-US" sz="2400" b="1" dirty="0">
                <a:solidFill>
                  <a:schemeClr val="bg1"/>
                </a:solidFill>
                <a:latin typeface="+mn-lt"/>
                <a:ea typeface="Montserrat"/>
                <a:cs typeface="Montserrat"/>
                <a:sym typeface="Montserrat"/>
              </a:rPr>
              <a:t>Climate</a:t>
            </a:r>
          </a:p>
          <a:p>
            <a:pPr marL="0" marR="0" lvl="0" indent="0" algn="ctr" rtl="0">
              <a:lnSpc>
                <a:spcPct val="100000"/>
              </a:lnSpc>
              <a:spcBef>
                <a:spcPts val="0"/>
              </a:spcBef>
              <a:spcAft>
                <a:spcPts val="0"/>
              </a:spcAft>
              <a:buClr>
                <a:srgbClr val="000000"/>
              </a:buClr>
              <a:buSzPts val="2400"/>
              <a:buFont typeface="Arial"/>
              <a:buNone/>
            </a:pPr>
            <a:r>
              <a:rPr lang="en-US" sz="2400" b="1" dirty="0">
                <a:solidFill>
                  <a:schemeClr val="bg1"/>
                </a:solidFill>
                <a:latin typeface="+mn-lt"/>
                <a:ea typeface="Montserrat"/>
                <a:cs typeface="Montserrat"/>
                <a:sym typeface="Montserrat"/>
              </a:rPr>
              <a:t>Environment</a:t>
            </a:r>
            <a:endParaRPr lang="en-US" sz="2400" b="1" i="0" u="none" strike="noStrike" cap="none" dirty="0">
              <a:solidFill>
                <a:schemeClr val="bg1"/>
              </a:solidFill>
              <a:latin typeface="+mn-lt"/>
              <a:ea typeface="Montserrat"/>
              <a:cs typeface="Montserrat"/>
              <a:sym typeface="Montserrat"/>
            </a:endParaRPr>
          </a:p>
        </p:txBody>
      </p:sp>
      <p:grpSp>
        <p:nvGrpSpPr>
          <p:cNvPr id="12" name="Google Shape;123;g1d14662e980_0_155">
            <a:extLst>
              <a:ext uri="{FF2B5EF4-FFF2-40B4-BE49-F238E27FC236}">
                <a16:creationId xmlns:a16="http://schemas.microsoft.com/office/drawing/2014/main" id="{174753CC-851B-E262-436D-8725A974467F}"/>
              </a:ext>
            </a:extLst>
          </p:cNvPr>
          <p:cNvGrpSpPr/>
          <p:nvPr/>
        </p:nvGrpSpPr>
        <p:grpSpPr>
          <a:xfrm>
            <a:off x="392896" y="3053387"/>
            <a:ext cx="2199301" cy="1631175"/>
            <a:chOff x="9721931" y="-1044580"/>
            <a:chExt cx="2199301" cy="1631175"/>
          </a:xfrm>
        </p:grpSpPr>
        <p:sp>
          <p:nvSpPr>
            <p:cNvPr id="13" name="Google Shape;124;g1d14662e980_0_155">
              <a:extLst>
                <a:ext uri="{FF2B5EF4-FFF2-40B4-BE49-F238E27FC236}">
                  <a16:creationId xmlns:a16="http://schemas.microsoft.com/office/drawing/2014/main" id="{4025939A-7261-B09A-A6AE-502F9492F345}"/>
                </a:ext>
              </a:extLst>
            </p:cNvPr>
            <p:cNvSpPr/>
            <p:nvPr/>
          </p:nvSpPr>
          <p:spPr>
            <a:xfrm>
              <a:off x="9721932" y="-1044580"/>
              <a:ext cx="2199300" cy="163117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1"/>
                </a:solidFill>
                <a:latin typeface="Montserrat"/>
                <a:ea typeface="Montserrat"/>
                <a:cs typeface="Montserrat"/>
                <a:sym typeface="Montserrat"/>
              </a:endParaRPr>
            </a:p>
          </p:txBody>
        </p:sp>
        <p:sp>
          <p:nvSpPr>
            <p:cNvPr id="14" name="Google Shape;125;g1d14662e980_0_155">
              <a:extLst>
                <a:ext uri="{FF2B5EF4-FFF2-40B4-BE49-F238E27FC236}">
                  <a16:creationId xmlns:a16="http://schemas.microsoft.com/office/drawing/2014/main" id="{CED107BB-1A17-74A1-7654-6423C3B98890}"/>
                </a:ext>
              </a:extLst>
            </p:cNvPr>
            <p:cNvSpPr txBox="1"/>
            <p:nvPr/>
          </p:nvSpPr>
          <p:spPr>
            <a:xfrm>
              <a:off x="9721931" y="-829137"/>
              <a:ext cx="2199301" cy="1200288"/>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lt1"/>
                  </a:solidFill>
                  <a:latin typeface="+mn-lt"/>
                  <a:ea typeface="Montserrat"/>
                  <a:cs typeface="Montserrat"/>
                  <a:sym typeface="Montserrat"/>
                </a:rPr>
                <a:t>Budget</a:t>
              </a:r>
              <a:endParaRPr sz="2400" b="0" i="0" u="none" strike="noStrike" cap="none" dirty="0">
                <a:solidFill>
                  <a:srgbClr val="000000"/>
                </a:solidFill>
                <a:latin typeface="+mn-lt"/>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mn-lt"/>
                <a:ea typeface="Montserrat"/>
                <a:cs typeface="Montserrat"/>
                <a:sym typeface="Montserrat"/>
              </a:endParaRPr>
            </a:p>
            <a:p>
              <a:pPr marL="0" marR="0" lvl="0" indent="0" algn="ctr" rtl="0">
                <a:lnSpc>
                  <a:spcPct val="100000"/>
                </a:lnSpc>
                <a:spcBef>
                  <a:spcPts val="0"/>
                </a:spcBef>
                <a:spcAft>
                  <a:spcPts val="0"/>
                </a:spcAft>
                <a:buClr>
                  <a:srgbClr val="000000"/>
                </a:buClr>
                <a:buSzPts val="2000"/>
                <a:buFont typeface="Arial"/>
                <a:buNone/>
              </a:pPr>
              <a:r>
                <a:rPr lang="en-GB" sz="2400" b="0" i="0" u="none" strike="noStrike" cap="none" dirty="0">
                  <a:solidFill>
                    <a:schemeClr val="lt1"/>
                  </a:solidFill>
                  <a:latin typeface="+mn-lt"/>
                  <a:ea typeface="Montserrat"/>
                  <a:cs typeface="Montserrat"/>
                  <a:sym typeface="Montserrat"/>
                </a:rPr>
                <a:t>12 M Euros</a:t>
              </a:r>
              <a:endParaRPr sz="2400" b="0" i="0" u="none" strike="noStrike" cap="none" dirty="0">
                <a:solidFill>
                  <a:srgbClr val="000000"/>
                </a:solidFill>
                <a:latin typeface="+mn-lt"/>
                <a:ea typeface="Arial"/>
                <a:cs typeface="Arial"/>
                <a:sym typeface="Arial"/>
              </a:endParaRPr>
            </a:p>
          </p:txBody>
        </p:sp>
      </p:grpSp>
      <p:sp>
        <p:nvSpPr>
          <p:cNvPr id="16" name="Title 15">
            <a:extLst>
              <a:ext uri="{FF2B5EF4-FFF2-40B4-BE49-F238E27FC236}">
                <a16:creationId xmlns:a16="http://schemas.microsoft.com/office/drawing/2014/main" id="{28ECE6FC-8AF1-90CA-CB8E-20721751FA3C}"/>
              </a:ext>
            </a:extLst>
          </p:cNvPr>
          <p:cNvSpPr>
            <a:spLocks noGrp="1"/>
          </p:cNvSpPr>
          <p:nvPr>
            <p:ph type="title"/>
          </p:nvPr>
        </p:nvSpPr>
        <p:spPr/>
        <p:txBody>
          <a:bodyPr>
            <a:normAutofit fontScale="90000"/>
          </a:bodyPr>
          <a:lstStyle/>
          <a:p>
            <a:r>
              <a:rPr lang="en-DE" dirty="0"/>
              <a:t>The typical Project Cheat Sheet</a:t>
            </a:r>
          </a:p>
        </p:txBody>
      </p:sp>
      <p:pic>
        <p:nvPicPr>
          <p:cNvPr id="26" name="Picture 25">
            <a:extLst>
              <a:ext uri="{FF2B5EF4-FFF2-40B4-BE49-F238E27FC236}">
                <a16:creationId xmlns:a16="http://schemas.microsoft.com/office/drawing/2014/main" id="{5AE151EC-EB34-3E9C-E33E-F2E79ED2DD81}"/>
              </a:ext>
            </a:extLst>
          </p:cNvPr>
          <p:cNvPicPr>
            <a:picLocks noChangeAspect="1"/>
          </p:cNvPicPr>
          <p:nvPr/>
        </p:nvPicPr>
        <p:blipFill>
          <a:blip r:embed="rId3"/>
          <a:stretch>
            <a:fillRect/>
          </a:stretch>
        </p:blipFill>
        <p:spPr>
          <a:xfrm>
            <a:off x="3413849" y="2911593"/>
            <a:ext cx="1727527" cy="1712009"/>
          </a:xfrm>
          <a:prstGeom prst="rect">
            <a:avLst/>
          </a:prstGeom>
        </p:spPr>
      </p:pic>
    </p:spTree>
    <p:extLst>
      <p:ext uri="{BB962C8B-B14F-4D97-AF65-F5344CB8AC3E}">
        <p14:creationId xmlns:p14="http://schemas.microsoft.com/office/powerpoint/2010/main" val="844825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6127-7789-2233-535D-24AA43F4D6E7}"/>
              </a:ext>
            </a:extLst>
          </p:cNvPr>
          <p:cNvSpPr>
            <a:spLocks noGrp="1"/>
          </p:cNvSpPr>
          <p:nvPr>
            <p:ph type="title"/>
          </p:nvPr>
        </p:nvSpPr>
        <p:spPr/>
        <p:txBody>
          <a:bodyPr>
            <a:normAutofit fontScale="90000"/>
          </a:bodyPr>
          <a:lstStyle/>
          <a:p>
            <a:r>
              <a:rPr lang="en-DE" dirty="0"/>
              <a:t>High level objecties</a:t>
            </a:r>
          </a:p>
        </p:txBody>
      </p:sp>
      <p:sp>
        <p:nvSpPr>
          <p:cNvPr id="3" name="Slide Number Placeholder 2">
            <a:extLst>
              <a:ext uri="{FF2B5EF4-FFF2-40B4-BE49-F238E27FC236}">
                <a16:creationId xmlns:a16="http://schemas.microsoft.com/office/drawing/2014/main" id="{4EE365F7-35A0-0DB9-A61C-8D513A755B1E}"/>
              </a:ext>
            </a:extLst>
          </p:cNvPr>
          <p:cNvSpPr>
            <a:spLocks noGrp="1"/>
          </p:cNvSpPr>
          <p:nvPr>
            <p:ph type="sldNum" idx="12"/>
          </p:nvPr>
        </p:nvSpPr>
        <p:spPr>
          <a:xfrm>
            <a:off x="8462298" y="4663217"/>
            <a:ext cx="548700" cy="393600"/>
          </a:xfrm>
        </p:spPr>
        <p:txBody>
          <a:bodyPr/>
          <a:lstStyle/>
          <a:p>
            <a:pPr marL="0" lvl="0" indent="0" algn="r" rtl="0">
              <a:spcBef>
                <a:spcPts val="0"/>
              </a:spcBef>
              <a:spcAft>
                <a:spcPts val="0"/>
              </a:spcAft>
              <a:buNone/>
            </a:pPr>
            <a:fld id="{00000000-1234-1234-1234-123412341234}" type="slidenum">
              <a:rPr lang="en-GB" smtClean="0"/>
              <a:t>5</a:t>
            </a:fld>
            <a:endParaRPr lang="en-GB" dirty="0"/>
          </a:p>
        </p:txBody>
      </p:sp>
      <p:sp>
        <p:nvSpPr>
          <p:cNvPr id="4" name="Text Placeholder 3">
            <a:extLst>
              <a:ext uri="{FF2B5EF4-FFF2-40B4-BE49-F238E27FC236}">
                <a16:creationId xmlns:a16="http://schemas.microsoft.com/office/drawing/2014/main" id="{561240C7-4559-0DE5-E8EA-96C853C51680}"/>
              </a:ext>
            </a:extLst>
          </p:cNvPr>
          <p:cNvSpPr>
            <a:spLocks noGrp="1"/>
          </p:cNvSpPr>
          <p:nvPr>
            <p:ph type="body" idx="1"/>
          </p:nvPr>
        </p:nvSpPr>
        <p:spPr>
          <a:xfrm>
            <a:off x="122842" y="1421117"/>
            <a:ext cx="7887900" cy="3242100"/>
          </a:xfrm>
        </p:spPr>
        <p:txBody>
          <a:bodyPr>
            <a:normAutofit/>
          </a:bodyPr>
          <a:lstStyle/>
          <a:p>
            <a:pPr marL="0" indent="0">
              <a:lnSpc>
                <a:spcPct val="100000"/>
              </a:lnSpc>
              <a:spcBef>
                <a:spcPts val="400"/>
              </a:spcBef>
              <a:buNone/>
            </a:pPr>
            <a:r>
              <a:rPr lang="en-US" dirty="0">
                <a:latin typeface="+mn-lt"/>
              </a:rPr>
              <a:t>Creation of a </a:t>
            </a:r>
            <a:r>
              <a:rPr lang="en-US" dirty="0">
                <a:solidFill>
                  <a:schemeClr val="accent4"/>
                </a:solidFill>
                <a:latin typeface="+mn-lt"/>
              </a:rPr>
              <a:t>prototype digital twin engine</a:t>
            </a:r>
            <a:r>
              <a:rPr lang="en-US" dirty="0">
                <a:latin typeface="+mn-lt"/>
              </a:rPr>
              <a:t>:</a:t>
            </a:r>
            <a:endParaRPr lang="en-DE" dirty="0">
              <a:latin typeface="+mn-lt"/>
            </a:endParaRPr>
          </a:p>
          <a:p>
            <a:pPr marL="285750" indent="-285750">
              <a:lnSpc>
                <a:spcPct val="100000"/>
              </a:lnSpc>
              <a:spcBef>
                <a:spcPts val="400"/>
              </a:spcBef>
              <a:buFont typeface="Arial" panose="020B0604020202020204" pitchFamily="34" charset="0"/>
              <a:buChar char="•"/>
            </a:pPr>
            <a:r>
              <a:rPr lang="en-DE" dirty="0">
                <a:latin typeface="+mn-lt"/>
              </a:rPr>
              <a:t>Resulting </a:t>
            </a:r>
            <a:r>
              <a:rPr lang="en-DE" dirty="0">
                <a:solidFill>
                  <a:schemeClr val="accent4"/>
                </a:solidFill>
                <a:latin typeface="+mn-lt"/>
              </a:rPr>
              <a:t>DTE Blueprint Architecture </a:t>
            </a:r>
            <a:r>
              <a:rPr lang="en-DE" dirty="0">
                <a:latin typeface="+mn-lt"/>
              </a:rPr>
              <a:t>must be </a:t>
            </a:r>
          </a:p>
          <a:p>
            <a:pPr marL="742950" lvl="2" indent="-285750">
              <a:lnSpc>
                <a:spcPct val="100000"/>
              </a:lnSpc>
              <a:spcBef>
                <a:spcPts val="400"/>
              </a:spcBef>
              <a:buFont typeface="Arial" panose="020B0604020202020204" pitchFamily="34" charset="0"/>
              <a:buChar char="•"/>
            </a:pPr>
            <a:r>
              <a:rPr lang="en-DE" dirty="0">
                <a:latin typeface="+mn-lt"/>
              </a:rPr>
              <a:t>Interdisciplary</a:t>
            </a:r>
          </a:p>
          <a:p>
            <a:pPr marL="742950" lvl="2" indent="-285750">
              <a:lnSpc>
                <a:spcPct val="100000"/>
              </a:lnSpc>
              <a:spcBef>
                <a:spcPts val="400"/>
              </a:spcBef>
              <a:buFont typeface="Arial" panose="020B0604020202020204" pitchFamily="34" charset="0"/>
              <a:buChar char="•"/>
            </a:pPr>
            <a:r>
              <a:rPr lang="en-DE" dirty="0">
                <a:latin typeface="+mn-lt"/>
              </a:rPr>
              <a:t>Co-Designed (Providers and Communities)</a:t>
            </a:r>
          </a:p>
          <a:p>
            <a:pPr marL="285750" indent="-285750">
              <a:lnSpc>
                <a:spcPct val="100000"/>
              </a:lnSpc>
              <a:spcBef>
                <a:spcPts val="400"/>
              </a:spcBef>
              <a:buFont typeface="Arial" panose="020B0604020202020204" pitchFamily="34" charset="0"/>
              <a:buChar char="•"/>
            </a:pPr>
            <a:r>
              <a:rPr lang="en-DE" dirty="0">
                <a:latin typeface="+mn-lt"/>
              </a:rPr>
              <a:t>Resulting </a:t>
            </a:r>
            <a:r>
              <a:rPr lang="en-DE" dirty="0">
                <a:solidFill>
                  <a:schemeClr val="accent4"/>
                </a:solidFill>
                <a:latin typeface="+mn-lt"/>
              </a:rPr>
              <a:t>Platform</a:t>
            </a:r>
            <a:r>
              <a:rPr lang="en-DE" dirty="0">
                <a:latin typeface="+mn-lt"/>
              </a:rPr>
              <a:t> must be</a:t>
            </a:r>
          </a:p>
          <a:p>
            <a:pPr marL="742950" lvl="2" indent="-285750">
              <a:lnSpc>
                <a:spcPct val="100000"/>
              </a:lnSpc>
              <a:spcBef>
                <a:spcPts val="400"/>
              </a:spcBef>
              <a:buFont typeface="Arial" panose="020B0604020202020204" pitchFamily="34" charset="0"/>
              <a:buChar char="•"/>
            </a:pPr>
            <a:r>
              <a:rPr lang="en-DE" dirty="0">
                <a:latin typeface="+mn-lt"/>
              </a:rPr>
              <a:t>Open Source with </a:t>
            </a:r>
          </a:p>
          <a:p>
            <a:pPr marL="742950" lvl="2" indent="-285750">
              <a:lnSpc>
                <a:spcPct val="100000"/>
              </a:lnSpc>
              <a:spcBef>
                <a:spcPts val="400"/>
              </a:spcBef>
              <a:buFont typeface="Arial" panose="020B0604020202020204" pitchFamily="34" charset="0"/>
              <a:buChar char="•"/>
            </a:pPr>
            <a:r>
              <a:rPr lang="en-DE" dirty="0">
                <a:latin typeface="+mn-lt"/>
              </a:rPr>
              <a:t>TRL 6 (prototype model) to 7 (prototype pilot)</a:t>
            </a:r>
          </a:p>
          <a:p>
            <a:pPr marL="285750" indent="-285750">
              <a:lnSpc>
                <a:spcPct val="100000"/>
              </a:lnSpc>
              <a:spcBef>
                <a:spcPts val="400"/>
              </a:spcBef>
              <a:buFont typeface="Arial" panose="020B0604020202020204" pitchFamily="34" charset="0"/>
              <a:buChar char="•"/>
            </a:pPr>
            <a:r>
              <a:rPr lang="en-DE" dirty="0">
                <a:latin typeface="+mn-lt"/>
              </a:rPr>
              <a:t>And it must be based on</a:t>
            </a:r>
          </a:p>
          <a:p>
            <a:pPr marL="742950" lvl="2" indent="-285750">
              <a:lnSpc>
                <a:spcPct val="100000"/>
              </a:lnSpc>
              <a:spcBef>
                <a:spcPts val="400"/>
              </a:spcBef>
              <a:buFont typeface="Arial" panose="020B0604020202020204" pitchFamily="34" charset="0"/>
              <a:buChar char="•"/>
            </a:pPr>
            <a:r>
              <a:rPr lang="en-DE" dirty="0">
                <a:solidFill>
                  <a:schemeClr val="accent4"/>
                </a:solidFill>
                <a:latin typeface="+mn-lt"/>
              </a:rPr>
              <a:t>Open Standards</a:t>
            </a:r>
          </a:p>
          <a:p>
            <a:pPr marL="742950" lvl="2" indent="-285750">
              <a:lnSpc>
                <a:spcPct val="100000"/>
              </a:lnSpc>
              <a:spcBef>
                <a:spcPts val="400"/>
              </a:spcBef>
              <a:buFont typeface="Arial" panose="020B0604020202020204" pitchFamily="34" charset="0"/>
              <a:buChar char="•"/>
            </a:pPr>
            <a:r>
              <a:rPr lang="en-GB" dirty="0">
                <a:latin typeface="+mn-lt"/>
              </a:rPr>
              <a:t>with the capability to integrate with </a:t>
            </a:r>
            <a:r>
              <a:rPr lang="en-GB" dirty="0">
                <a:solidFill>
                  <a:schemeClr val="accent4"/>
                </a:solidFill>
                <a:latin typeface="+mn-lt"/>
              </a:rPr>
              <a:t>application specific DT’s </a:t>
            </a:r>
            <a:endParaRPr lang="en-DE" dirty="0">
              <a:solidFill>
                <a:schemeClr val="accent4"/>
              </a:solidFill>
              <a:latin typeface="+mn-lt"/>
            </a:endParaRPr>
          </a:p>
          <a:p>
            <a:pPr marL="139700" indent="0">
              <a:buNone/>
            </a:pPr>
            <a:endParaRPr lang="en-DE" dirty="0"/>
          </a:p>
        </p:txBody>
      </p:sp>
      <p:grpSp>
        <p:nvGrpSpPr>
          <p:cNvPr id="48" name="Group 47">
            <a:extLst>
              <a:ext uri="{FF2B5EF4-FFF2-40B4-BE49-F238E27FC236}">
                <a16:creationId xmlns:a16="http://schemas.microsoft.com/office/drawing/2014/main" id="{3304C3E5-0CA8-BAB2-F89A-AA0A363494B5}"/>
              </a:ext>
            </a:extLst>
          </p:cNvPr>
          <p:cNvGrpSpPr/>
          <p:nvPr/>
        </p:nvGrpSpPr>
        <p:grpSpPr>
          <a:xfrm>
            <a:off x="4401310" y="994135"/>
            <a:ext cx="4623028" cy="3789954"/>
            <a:chOff x="4401310" y="994135"/>
            <a:chExt cx="4623028" cy="3789954"/>
          </a:xfrm>
        </p:grpSpPr>
        <p:sp>
          <p:nvSpPr>
            <p:cNvPr id="23" name="Google Shape;368;p14">
              <a:extLst>
                <a:ext uri="{FF2B5EF4-FFF2-40B4-BE49-F238E27FC236}">
                  <a16:creationId xmlns:a16="http://schemas.microsoft.com/office/drawing/2014/main" id="{D3898360-24C6-6B2A-308A-25859E2B11A1}"/>
                </a:ext>
              </a:extLst>
            </p:cNvPr>
            <p:cNvSpPr/>
            <p:nvPr/>
          </p:nvSpPr>
          <p:spPr>
            <a:xfrm>
              <a:off x="5482236" y="1557681"/>
              <a:ext cx="2540100" cy="2540100"/>
            </a:xfrm>
            <a:prstGeom prst="donut">
              <a:avLst>
                <a:gd name="adj" fmla="val 16067"/>
              </a:avLst>
            </a:prstGeom>
            <a:solidFill>
              <a:srgbClr val="000000">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 name="Google Shape;369;p14">
              <a:extLst>
                <a:ext uri="{FF2B5EF4-FFF2-40B4-BE49-F238E27FC236}">
                  <a16:creationId xmlns:a16="http://schemas.microsoft.com/office/drawing/2014/main" id="{5E85D0D7-4329-24C9-B0BD-D5C669AE8777}"/>
                </a:ext>
              </a:extLst>
            </p:cNvPr>
            <p:cNvGrpSpPr/>
            <p:nvPr/>
          </p:nvGrpSpPr>
          <p:grpSpPr>
            <a:xfrm>
              <a:off x="4401310" y="1032033"/>
              <a:ext cx="1882407" cy="669600"/>
              <a:chOff x="1900218" y="996036"/>
              <a:chExt cx="1882407" cy="669600"/>
            </a:xfrm>
          </p:grpSpPr>
          <p:cxnSp>
            <p:nvCxnSpPr>
              <p:cNvPr id="25" name="Google Shape;370;p14">
                <a:extLst>
                  <a:ext uri="{FF2B5EF4-FFF2-40B4-BE49-F238E27FC236}">
                    <a16:creationId xmlns:a16="http://schemas.microsoft.com/office/drawing/2014/main" id="{51508B8C-D103-0C54-E0E6-E30E6F3053F9}"/>
                  </a:ext>
                </a:extLst>
              </p:cNvPr>
              <p:cNvCxnSpPr/>
              <p:nvPr/>
            </p:nvCxnSpPr>
            <p:spPr>
              <a:xfrm>
                <a:off x="3438525" y="1309350"/>
                <a:ext cx="344100" cy="344100"/>
              </a:xfrm>
              <a:prstGeom prst="straightConnector1">
                <a:avLst/>
              </a:prstGeom>
              <a:noFill/>
              <a:ln w="19050" cap="flat" cmpd="sng">
                <a:solidFill>
                  <a:schemeClr val="accent4"/>
                </a:solidFill>
                <a:prstDash val="solid"/>
                <a:round/>
                <a:headEnd type="oval" w="med" len="med"/>
                <a:tailEnd type="none" w="sm" len="sm"/>
              </a:ln>
            </p:spPr>
          </p:cxnSp>
          <p:sp>
            <p:nvSpPr>
              <p:cNvPr id="26" name="Google Shape;371;p14">
                <a:extLst>
                  <a:ext uri="{FF2B5EF4-FFF2-40B4-BE49-F238E27FC236}">
                    <a16:creationId xmlns:a16="http://schemas.microsoft.com/office/drawing/2014/main" id="{4C54428B-A34A-B98B-61F1-888A557D7CE6}"/>
                  </a:ext>
                </a:extLst>
              </p:cNvPr>
              <p:cNvSpPr txBox="1"/>
              <p:nvPr/>
            </p:nvSpPr>
            <p:spPr>
              <a:xfrm>
                <a:off x="1900218" y="996036"/>
                <a:ext cx="1495200" cy="669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chemeClr val="dk1"/>
                  </a:buClr>
                  <a:buSzPts val="1200"/>
                  <a:buFont typeface="Arial"/>
                  <a:buNone/>
                </a:pPr>
                <a:r>
                  <a:rPr lang="en-GB" sz="1200" b="1" i="0" u="none" strike="noStrike" cap="none" dirty="0">
                    <a:solidFill>
                      <a:schemeClr val="dk1"/>
                    </a:solidFill>
                    <a:latin typeface="Roboto"/>
                    <a:ea typeface="Roboto"/>
                    <a:cs typeface="Roboto"/>
                    <a:sym typeface="Roboto"/>
                  </a:rPr>
                  <a:t>Validation </a:t>
                </a:r>
                <a:endParaRPr sz="800" b="1" i="0" u="none" strike="noStrike" cap="none" dirty="0">
                  <a:solidFill>
                    <a:srgbClr val="000000"/>
                  </a:solidFill>
                  <a:latin typeface="Roboto"/>
                  <a:ea typeface="Roboto"/>
                  <a:cs typeface="Roboto"/>
                  <a:sym typeface="Roboto"/>
                </a:endParaRPr>
              </a:p>
            </p:txBody>
          </p:sp>
        </p:grpSp>
        <p:grpSp>
          <p:nvGrpSpPr>
            <p:cNvPr id="27" name="Google Shape;372;p14">
              <a:extLst>
                <a:ext uri="{FF2B5EF4-FFF2-40B4-BE49-F238E27FC236}">
                  <a16:creationId xmlns:a16="http://schemas.microsoft.com/office/drawing/2014/main" id="{056AF394-D6BB-644B-5A8C-9B8D944AE040}"/>
                </a:ext>
              </a:extLst>
            </p:cNvPr>
            <p:cNvGrpSpPr/>
            <p:nvPr/>
          </p:nvGrpSpPr>
          <p:grpSpPr>
            <a:xfrm>
              <a:off x="4426174" y="4077378"/>
              <a:ext cx="1881232" cy="669600"/>
              <a:chOff x="1900218" y="3152297"/>
              <a:chExt cx="1881232" cy="669600"/>
            </a:xfrm>
          </p:grpSpPr>
          <p:cxnSp>
            <p:nvCxnSpPr>
              <p:cNvPr id="28" name="Google Shape;373;p14">
                <a:extLst>
                  <a:ext uri="{FF2B5EF4-FFF2-40B4-BE49-F238E27FC236}">
                    <a16:creationId xmlns:a16="http://schemas.microsoft.com/office/drawing/2014/main" id="{5244A1AD-31D6-97FC-355F-1BE97C88017C}"/>
                  </a:ext>
                </a:extLst>
              </p:cNvPr>
              <p:cNvCxnSpPr/>
              <p:nvPr/>
            </p:nvCxnSpPr>
            <p:spPr>
              <a:xfrm rot="10800000" flipH="1">
                <a:off x="3436150" y="3214625"/>
                <a:ext cx="345300" cy="342900"/>
              </a:xfrm>
              <a:prstGeom prst="straightConnector1">
                <a:avLst/>
              </a:prstGeom>
              <a:noFill/>
              <a:ln w="19050" cap="flat" cmpd="sng">
                <a:solidFill>
                  <a:schemeClr val="accent4"/>
                </a:solidFill>
                <a:prstDash val="solid"/>
                <a:round/>
                <a:headEnd type="oval" w="med" len="med"/>
                <a:tailEnd type="none" w="sm" len="sm"/>
              </a:ln>
            </p:spPr>
          </p:cxnSp>
          <p:sp>
            <p:nvSpPr>
              <p:cNvPr id="29" name="Google Shape;374;p14">
                <a:extLst>
                  <a:ext uri="{FF2B5EF4-FFF2-40B4-BE49-F238E27FC236}">
                    <a16:creationId xmlns:a16="http://schemas.microsoft.com/office/drawing/2014/main" id="{54B9F355-CDD6-5906-CE8C-B574A807F297}"/>
                  </a:ext>
                </a:extLst>
              </p:cNvPr>
              <p:cNvSpPr txBox="1"/>
              <p:nvPr/>
            </p:nvSpPr>
            <p:spPr>
              <a:xfrm>
                <a:off x="1900218" y="3152297"/>
                <a:ext cx="1495200" cy="669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800"/>
                  <a:buFont typeface="Arial"/>
                  <a:buNone/>
                </a:pPr>
                <a:endParaRPr sz="800" b="0" i="0" u="none" strike="noStrike" cap="none" dirty="0">
                  <a:solidFill>
                    <a:srgbClr val="000000"/>
                  </a:solidFill>
                  <a:latin typeface="Roboto"/>
                  <a:ea typeface="Roboto"/>
                  <a:cs typeface="Roboto"/>
                  <a:sym typeface="Roboto"/>
                </a:endParaRPr>
              </a:p>
              <a:p>
                <a:pPr marL="0" marR="0" lvl="0" indent="0" algn="r" rtl="0">
                  <a:lnSpc>
                    <a:spcPct val="115000"/>
                  </a:lnSpc>
                  <a:spcBef>
                    <a:spcPts val="0"/>
                  </a:spcBef>
                  <a:spcAft>
                    <a:spcPts val="0"/>
                  </a:spcAft>
                  <a:buClr>
                    <a:srgbClr val="000000"/>
                  </a:buClr>
                  <a:buSzPts val="1200"/>
                  <a:buFont typeface="Arial"/>
                  <a:buNone/>
                </a:pPr>
                <a:r>
                  <a:rPr lang="en-GB" sz="1200" b="1" i="0" u="none" strike="noStrike" cap="none" dirty="0">
                    <a:solidFill>
                      <a:srgbClr val="000000"/>
                    </a:solidFill>
                    <a:latin typeface="Roboto"/>
                    <a:ea typeface="Roboto"/>
                    <a:cs typeface="Roboto"/>
                    <a:sym typeface="Roboto"/>
                  </a:rPr>
                  <a:t>Integration</a:t>
                </a:r>
                <a:endParaRPr sz="1200" b="1" i="0" u="none" strike="noStrike" cap="none" dirty="0">
                  <a:solidFill>
                    <a:srgbClr val="000000"/>
                  </a:solidFill>
                  <a:latin typeface="Roboto"/>
                  <a:ea typeface="Roboto"/>
                  <a:cs typeface="Roboto"/>
                  <a:sym typeface="Roboto"/>
                </a:endParaRPr>
              </a:p>
            </p:txBody>
          </p:sp>
        </p:grpSp>
        <p:sp>
          <p:nvSpPr>
            <p:cNvPr id="30" name="Google Shape;375;p14">
              <a:extLst>
                <a:ext uri="{FF2B5EF4-FFF2-40B4-BE49-F238E27FC236}">
                  <a16:creationId xmlns:a16="http://schemas.microsoft.com/office/drawing/2014/main" id="{13BD8F64-2FBC-C141-C100-816692D1E664}"/>
                </a:ext>
              </a:extLst>
            </p:cNvPr>
            <p:cNvSpPr/>
            <p:nvPr/>
          </p:nvSpPr>
          <p:spPr>
            <a:xfrm rot="-1800047" flipH="1">
              <a:off x="5410635" y="1511515"/>
              <a:ext cx="2690936" cy="2690936"/>
            </a:xfrm>
            <a:prstGeom prst="blockArc">
              <a:avLst>
                <a:gd name="adj1" fmla="val 14348563"/>
                <a:gd name="adj2" fmla="val 19872341"/>
                <a:gd name="adj3" fmla="val 9100"/>
              </a:avLst>
            </a:prstGeom>
            <a:solidFill>
              <a:srgbClr val="ED7D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 name="Google Shape;376;p14">
              <a:extLst>
                <a:ext uri="{FF2B5EF4-FFF2-40B4-BE49-F238E27FC236}">
                  <a16:creationId xmlns:a16="http://schemas.microsoft.com/office/drawing/2014/main" id="{49F1640E-3CE9-2E99-0192-2424211E5655}"/>
                </a:ext>
              </a:extLst>
            </p:cNvPr>
            <p:cNvGrpSpPr/>
            <p:nvPr/>
          </p:nvGrpSpPr>
          <p:grpSpPr>
            <a:xfrm>
              <a:off x="7033727" y="4114489"/>
              <a:ext cx="1870327" cy="669600"/>
              <a:chOff x="5343425" y="3152297"/>
              <a:chExt cx="1870327" cy="669600"/>
            </a:xfrm>
          </p:grpSpPr>
          <p:cxnSp>
            <p:nvCxnSpPr>
              <p:cNvPr id="32" name="Google Shape;377;p14">
                <a:extLst>
                  <a:ext uri="{FF2B5EF4-FFF2-40B4-BE49-F238E27FC236}">
                    <a16:creationId xmlns:a16="http://schemas.microsoft.com/office/drawing/2014/main" id="{433E9421-D8D8-9E39-A4C9-97CD6C432F85}"/>
                  </a:ext>
                </a:extLst>
              </p:cNvPr>
              <p:cNvCxnSpPr/>
              <p:nvPr/>
            </p:nvCxnSpPr>
            <p:spPr>
              <a:xfrm rot="10800000">
                <a:off x="5343425" y="3214625"/>
                <a:ext cx="354900" cy="350100"/>
              </a:xfrm>
              <a:prstGeom prst="straightConnector1">
                <a:avLst/>
              </a:prstGeom>
              <a:noFill/>
              <a:ln w="19050" cap="flat" cmpd="sng">
                <a:solidFill>
                  <a:schemeClr val="accent4"/>
                </a:solidFill>
                <a:prstDash val="solid"/>
                <a:round/>
                <a:headEnd type="oval" w="med" len="med"/>
                <a:tailEnd type="none" w="sm" len="sm"/>
              </a:ln>
            </p:spPr>
          </p:cxnSp>
          <p:sp>
            <p:nvSpPr>
              <p:cNvPr id="33" name="Google Shape;378;p14">
                <a:extLst>
                  <a:ext uri="{FF2B5EF4-FFF2-40B4-BE49-F238E27FC236}">
                    <a16:creationId xmlns:a16="http://schemas.microsoft.com/office/drawing/2014/main" id="{2664F883-13C7-C09B-91A6-87A9FE7F8FBA}"/>
                  </a:ext>
                </a:extLst>
              </p:cNvPr>
              <p:cNvSpPr txBox="1"/>
              <p:nvPr/>
            </p:nvSpPr>
            <p:spPr>
              <a:xfrm>
                <a:off x="5718552" y="3152297"/>
                <a:ext cx="1495200" cy="669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200"/>
                  <a:buFont typeface="Arial"/>
                  <a:buNone/>
                </a:pPr>
                <a:r>
                  <a:rPr lang="en-GB" sz="1200" b="1" i="0" u="none" strike="noStrike" cap="none" dirty="0">
                    <a:solidFill>
                      <a:schemeClr val="dk1"/>
                    </a:solidFill>
                    <a:latin typeface="Roboto"/>
                    <a:ea typeface="Roboto"/>
                    <a:cs typeface="Roboto"/>
                    <a:sym typeface="Roboto"/>
                  </a:rPr>
                  <a:t>Software Releases </a:t>
                </a:r>
                <a:endParaRPr sz="1200" b="1" i="0" u="none" strike="noStrike" cap="none" dirty="0">
                  <a:solidFill>
                    <a:schemeClr val="dk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r>
                  <a:rPr lang="en-GB" sz="1200" b="1" i="0" u="none" strike="noStrike" cap="none" dirty="0">
                    <a:solidFill>
                      <a:schemeClr val="dk1"/>
                    </a:solidFill>
                    <a:latin typeface="Roboto"/>
                    <a:ea typeface="Roboto"/>
                    <a:cs typeface="Roboto"/>
                    <a:sym typeface="Roboto"/>
                  </a:rPr>
                  <a:t>DTE blueprint architecture</a:t>
                </a:r>
                <a:endParaRPr sz="800" b="1" i="0" u="none" strike="noStrike" cap="none" dirty="0">
                  <a:solidFill>
                    <a:srgbClr val="000000"/>
                  </a:solidFill>
                  <a:latin typeface="Roboto"/>
                  <a:ea typeface="Roboto"/>
                  <a:cs typeface="Roboto"/>
                  <a:sym typeface="Roboto"/>
                </a:endParaRPr>
              </a:p>
            </p:txBody>
          </p:sp>
        </p:grpSp>
        <p:grpSp>
          <p:nvGrpSpPr>
            <p:cNvPr id="34" name="Google Shape;379;p14">
              <a:extLst>
                <a:ext uri="{FF2B5EF4-FFF2-40B4-BE49-F238E27FC236}">
                  <a16:creationId xmlns:a16="http://schemas.microsoft.com/office/drawing/2014/main" id="{26549FCE-86B0-530F-9168-E63EC2B75334}"/>
                </a:ext>
              </a:extLst>
            </p:cNvPr>
            <p:cNvGrpSpPr/>
            <p:nvPr/>
          </p:nvGrpSpPr>
          <p:grpSpPr>
            <a:xfrm>
              <a:off x="7155361" y="994135"/>
              <a:ext cx="1868977" cy="669600"/>
              <a:chOff x="5344775" y="996036"/>
              <a:chExt cx="1868977" cy="669600"/>
            </a:xfrm>
          </p:grpSpPr>
          <p:cxnSp>
            <p:nvCxnSpPr>
              <p:cNvPr id="35" name="Google Shape;380;p14">
                <a:extLst>
                  <a:ext uri="{FF2B5EF4-FFF2-40B4-BE49-F238E27FC236}">
                    <a16:creationId xmlns:a16="http://schemas.microsoft.com/office/drawing/2014/main" id="{850823E2-A65E-3E04-5CCD-A69797FE7796}"/>
                  </a:ext>
                </a:extLst>
              </p:cNvPr>
              <p:cNvCxnSpPr/>
              <p:nvPr/>
            </p:nvCxnSpPr>
            <p:spPr>
              <a:xfrm flipH="1">
                <a:off x="5344775" y="1314450"/>
                <a:ext cx="336900" cy="339000"/>
              </a:xfrm>
              <a:prstGeom prst="straightConnector1">
                <a:avLst/>
              </a:prstGeom>
              <a:noFill/>
              <a:ln w="19050" cap="flat" cmpd="sng">
                <a:solidFill>
                  <a:schemeClr val="accent4"/>
                </a:solidFill>
                <a:prstDash val="solid"/>
                <a:round/>
                <a:headEnd type="oval" w="med" len="med"/>
                <a:tailEnd type="none" w="sm" len="sm"/>
              </a:ln>
            </p:spPr>
          </p:cxnSp>
          <p:sp>
            <p:nvSpPr>
              <p:cNvPr id="36" name="Google Shape;381;p14">
                <a:extLst>
                  <a:ext uri="{FF2B5EF4-FFF2-40B4-BE49-F238E27FC236}">
                    <a16:creationId xmlns:a16="http://schemas.microsoft.com/office/drawing/2014/main" id="{99FBC105-148E-88AB-64EC-EA6DE3D5C3C5}"/>
                  </a:ext>
                </a:extLst>
              </p:cNvPr>
              <p:cNvSpPr txBox="1"/>
              <p:nvPr/>
            </p:nvSpPr>
            <p:spPr>
              <a:xfrm>
                <a:off x="5718552" y="996036"/>
                <a:ext cx="1495200" cy="669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200"/>
                  <a:buFont typeface="Arial"/>
                  <a:buNone/>
                </a:pPr>
                <a:r>
                  <a:rPr lang="en-GB" sz="1200" b="1" i="0" u="none" strike="noStrike" cap="none" dirty="0">
                    <a:solidFill>
                      <a:schemeClr val="dk1"/>
                    </a:solidFill>
                    <a:latin typeface="Roboto"/>
                    <a:ea typeface="Roboto"/>
                    <a:cs typeface="Roboto"/>
                    <a:sym typeface="Roboto"/>
                  </a:rPr>
                  <a:t>Design and specifications</a:t>
                </a:r>
                <a:endParaRPr sz="1200" b="1" i="0" u="none" strike="noStrike" cap="none" dirty="0">
                  <a:solidFill>
                    <a:schemeClr val="dk1"/>
                  </a:solidFill>
                  <a:latin typeface="Roboto"/>
                  <a:ea typeface="Roboto"/>
                  <a:cs typeface="Roboto"/>
                  <a:sym typeface="Roboto"/>
                </a:endParaRPr>
              </a:p>
              <a:p>
                <a:pPr marL="0" marR="0" lvl="0" indent="0" algn="l" rtl="0">
                  <a:lnSpc>
                    <a:spcPct val="115000"/>
                  </a:lnSpc>
                  <a:spcBef>
                    <a:spcPts val="0"/>
                  </a:spcBef>
                  <a:spcAft>
                    <a:spcPts val="0"/>
                  </a:spcAft>
                  <a:buClr>
                    <a:schemeClr val="dk1"/>
                  </a:buClr>
                  <a:buSzPts val="1000"/>
                  <a:buFont typeface="Arial"/>
                  <a:buNone/>
                </a:pPr>
                <a:r>
                  <a:rPr lang="en-GB" sz="1000" b="0" i="0" u="none" strike="noStrike" cap="none" dirty="0">
                    <a:solidFill>
                      <a:schemeClr val="dk1"/>
                    </a:solidFill>
                    <a:latin typeface="Roboto"/>
                    <a:ea typeface="Roboto"/>
                    <a:cs typeface="Roboto"/>
                    <a:sym typeface="Roboto"/>
                  </a:rPr>
                  <a:t>DT applications</a:t>
                </a:r>
                <a:endParaRPr sz="1000" b="0" i="0" u="none" strike="noStrike" cap="none" dirty="0">
                  <a:solidFill>
                    <a:schemeClr val="dk1"/>
                  </a:solidFill>
                  <a:latin typeface="Roboto"/>
                  <a:ea typeface="Roboto"/>
                  <a:cs typeface="Roboto"/>
                  <a:sym typeface="Roboto"/>
                </a:endParaRPr>
              </a:p>
              <a:p>
                <a:pPr marL="0" marR="0" lvl="0" indent="0" algn="l" rtl="0">
                  <a:lnSpc>
                    <a:spcPct val="115000"/>
                  </a:lnSpc>
                  <a:spcBef>
                    <a:spcPts val="0"/>
                  </a:spcBef>
                  <a:spcAft>
                    <a:spcPts val="0"/>
                  </a:spcAft>
                  <a:buClr>
                    <a:schemeClr val="dk1"/>
                  </a:buClr>
                  <a:buSzPts val="1200"/>
                  <a:buFont typeface="Arial"/>
                  <a:buNone/>
                </a:pPr>
                <a:endParaRPr sz="1200" b="1" i="0" u="none" strike="noStrike" cap="none" dirty="0">
                  <a:solidFill>
                    <a:schemeClr val="dk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800"/>
                  <a:buFont typeface="Arial"/>
                  <a:buNone/>
                </a:pPr>
                <a:endParaRPr sz="800" b="0" i="0" u="none" strike="noStrike" cap="none" dirty="0">
                  <a:solidFill>
                    <a:srgbClr val="000000"/>
                  </a:solidFill>
                  <a:latin typeface="Roboto"/>
                  <a:ea typeface="Roboto"/>
                  <a:cs typeface="Roboto"/>
                  <a:sym typeface="Roboto"/>
                </a:endParaRPr>
              </a:p>
            </p:txBody>
          </p:sp>
        </p:grpSp>
        <p:sp>
          <p:nvSpPr>
            <p:cNvPr id="38" name="Google Shape;383;p14">
              <a:extLst>
                <a:ext uri="{FF2B5EF4-FFF2-40B4-BE49-F238E27FC236}">
                  <a16:creationId xmlns:a16="http://schemas.microsoft.com/office/drawing/2014/main" id="{C4BF3C44-9522-FEC6-99EF-2FEAF97B06F0}"/>
                </a:ext>
              </a:extLst>
            </p:cNvPr>
            <p:cNvSpPr/>
            <p:nvPr/>
          </p:nvSpPr>
          <p:spPr>
            <a:xfrm rot="1800047">
              <a:off x="5408521" y="1511515"/>
              <a:ext cx="2690936" cy="2690936"/>
            </a:xfrm>
            <a:prstGeom prst="blockArc">
              <a:avLst>
                <a:gd name="adj1" fmla="val 14545937"/>
                <a:gd name="adj2" fmla="val 19902139"/>
                <a:gd name="adj3" fmla="val 9115"/>
              </a:avLst>
            </a:prstGeom>
            <a:solidFill>
              <a:srgbClr val="F6B26B"/>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84;p14">
              <a:extLst>
                <a:ext uri="{FF2B5EF4-FFF2-40B4-BE49-F238E27FC236}">
                  <a16:creationId xmlns:a16="http://schemas.microsoft.com/office/drawing/2014/main" id="{548A2ACB-4AC0-A7A2-361F-9C030AEFDD20}"/>
                </a:ext>
              </a:extLst>
            </p:cNvPr>
            <p:cNvSpPr/>
            <p:nvPr/>
          </p:nvSpPr>
          <p:spPr>
            <a:xfrm rot="9000757">
              <a:off x="5402642" y="1511101"/>
              <a:ext cx="2690226" cy="2690226"/>
            </a:xfrm>
            <a:prstGeom prst="blockArc">
              <a:avLst>
                <a:gd name="adj1" fmla="val 18041678"/>
                <a:gd name="adj2" fmla="val 1798478"/>
                <a:gd name="adj3" fmla="val 9595"/>
              </a:avLst>
            </a:prstGeom>
            <a:solidFill>
              <a:srgbClr val="FCE5CD"/>
            </a:solidFill>
            <a:ln>
              <a:noFill/>
            </a:ln>
            <a:effectLst>
              <a:outerShdw blurRad="71438" dist="9525"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385;p14">
              <a:extLst>
                <a:ext uri="{FF2B5EF4-FFF2-40B4-BE49-F238E27FC236}">
                  <a16:creationId xmlns:a16="http://schemas.microsoft.com/office/drawing/2014/main" id="{AABCD125-74FD-F530-D9FD-5FBD94FB3EC5}"/>
                </a:ext>
              </a:extLst>
            </p:cNvPr>
            <p:cNvSpPr/>
            <p:nvPr/>
          </p:nvSpPr>
          <p:spPr>
            <a:xfrm rot="-9000757" flipH="1">
              <a:off x="5410312" y="1511851"/>
              <a:ext cx="2690226" cy="2690226"/>
            </a:xfrm>
            <a:prstGeom prst="blockArc">
              <a:avLst>
                <a:gd name="adj1" fmla="val 17967225"/>
                <a:gd name="adj2" fmla="val 1529547"/>
                <a:gd name="adj3" fmla="val 9279"/>
              </a:avLst>
            </a:prstGeom>
            <a:solidFill>
              <a:srgbClr val="F9CB9C"/>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386;p14">
              <a:extLst>
                <a:ext uri="{FF2B5EF4-FFF2-40B4-BE49-F238E27FC236}">
                  <a16:creationId xmlns:a16="http://schemas.microsoft.com/office/drawing/2014/main" id="{649C991E-1637-5C18-0B9A-C81A1060C3F3}"/>
                </a:ext>
              </a:extLst>
            </p:cNvPr>
            <p:cNvSpPr/>
            <p:nvPr/>
          </p:nvSpPr>
          <p:spPr>
            <a:xfrm rot="8100000">
              <a:off x="5354797" y="2682531"/>
              <a:ext cx="363170" cy="363170"/>
            </a:xfrm>
            <a:prstGeom prst="rtTriangle">
              <a:avLst/>
            </a:prstGeom>
            <a:solidFill>
              <a:srgbClr val="FCE5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387;p14">
              <a:extLst>
                <a:ext uri="{FF2B5EF4-FFF2-40B4-BE49-F238E27FC236}">
                  <a16:creationId xmlns:a16="http://schemas.microsoft.com/office/drawing/2014/main" id="{7B49C417-2D6A-AD38-A193-5B5F1E551293}"/>
                </a:ext>
              </a:extLst>
            </p:cNvPr>
            <p:cNvSpPr/>
            <p:nvPr/>
          </p:nvSpPr>
          <p:spPr>
            <a:xfrm rot="-2700000">
              <a:off x="7787306" y="2675369"/>
              <a:ext cx="363170" cy="363170"/>
            </a:xfrm>
            <a:prstGeom prst="rtTriangle">
              <a:avLst/>
            </a:prstGeom>
            <a:solidFill>
              <a:srgbClr val="F6B2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388;p14">
              <a:extLst>
                <a:ext uri="{FF2B5EF4-FFF2-40B4-BE49-F238E27FC236}">
                  <a16:creationId xmlns:a16="http://schemas.microsoft.com/office/drawing/2014/main" id="{83F22B1D-9631-3072-ACCF-F5DA70203E3F}"/>
                </a:ext>
              </a:extLst>
            </p:cNvPr>
            <p:cNvSpPr/>
            <p:nvPr/>
          </p:nvSpPr>
          <p:spPr>
            <a:xfrm rot="2700000">
              <a:off x="6570701" y="3888142"/>
              <a:ext cx="363170" cy="363170"/>
            </a:xfrm>
            <a:prstGeom prst="rtTriangle">
              <a:avLst/>
            </a:prstGeom>
            <a:solidFill>
              <a:srgbClr val="F9CB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389;p14">
              <a:extLst>
                <a:ext uri="{FF2B5EF4-FFF2-40B4-BE49-F238E27FC236}">
                  <a16:creationId xmlns:a16="http://schemas.microsoft.com/office/drawing/2014/main" id="{10B321B9-0351-BA5C-1646-F9498A97060E}"/>
                </a:ext>
              </a:extLst>
            </p:cNvPr>
            <p:cNvSpPr/>
            <p:nvPr/>
          </p:nvSpPr>
          <p:spPr>
            <a:xfrm rot="-8100000">
              <a:off x="6571393" y="1452474"/>
              <a:ext cx="363170" cy="363170"/>
            </a:xfrm>
            <a:prstGeom prst="rtTriangle">
              <a:avLst/>
            </a:prstGeom>
            <a:solidFill>
              <a:srgbClr val="ED7D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TextBox 46">
              <a:extLst>
                <a:ext uri="{FF2B5EF4-FFF2-40B4-BE49-F238E27FC236}">
                  <a16:creationId xmlns:a16="http://schemas.microsoft.com/office/drawing/2014/main" id="{4B086F36-E63A-8110-14A9-1CC1D5D8EE25}"/>
                </a:ext>
              </a:extLst>
            </p:cNvPr>
            <p:cNvSpPr txBox="1"/>
            <p:nvPr/>
          </p:nvSpPr>
          <p:spPr>
            <a:xfrm>
              <a:off x="5967005" y="2479001"/>
              <a:ext cx="1571264" cy="707886"/>
            </a:xfrm>
            <a:prstGeom prst="rect">
              <a:avLst/>
            </a:prstGeom>
            <a:noFill/>
          </p:spPr>
          <p:txBody>
            <a:bodyPr wrap="none" rtlCol="0">
              <a:spAutoFit/>
            </a:bodyPr>
            <a:lstStyle/>
            <a:p>
              <a:pPr algn="ctr"/>
              <a:r>
                <a:rPr lang="en-DE" sz="2000" dirty="0"/>
                <a:t>Digitial Twin</a:t>
              </a:r>
            </a:p>
            <a:p>
              <a:pPr algn="ctr"/>
              <a:r>
                <a:rPr lang="en-DE" sz="2000" dirty="0"/>
                <a:t>Application</a:t>
              </a:r>
            </a:p>
          </p:txBody>
        </p:sp>
      </p:grpSp>
    </p:spTree>
    <p:extLst>
      <p:ext uri="{BB962C8B-B14F-4D97-AF65-F5344CB8AC3E}">
        <p14:creationId xmlns:p14="http://schemas.microsoft.com/office/powerpoint/2010/main" val="103677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3960782aee_0_117"/>
          <p:cNvSpPr txBox="1">
            <a:spLocks noGrp="1"/>
          </p:cNvSpPr>
          <p:nvPr>
            <p:ph type="title"/>
          </p:nvPr>
        </p:nvSpPr>
        <p:spPr>
          <a:xfrm>
            <a:off x="311725" y="1027200"/>
            <a:ext cx="8520600" cy="8418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GB" dirty="0"/>
              <a:t>digital twins and scientific use cases</a:t>
            </a:r>
            <a:endParaRPr dirty="0"/>
          </a:p>
        </p:txBody>
      </p:sp>
      <p:sp>
        <p:nvSpPr>
          <p:cNvPr id="139" name="Google Shape;139;g23960782aee_0_1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GB">
                <a:solidFill>
                  <a:schemeClr val="lt1"/>
                </a:solidFill>
              </a:rPr>
              <a:t>6</a:t>
            </a:fld>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3960782aee_0_16"/>
          <p:cNvSpPr txBox="1">
            <a:spLocks noGrp="1"/>
          </p:cNvSpPr>
          <p:nvPr>
            <p:ph type="title"/>
          </p:nvPr>
        </p:nvSpPr>
        <p:spPr>
          <a:xfrm>
            <a:off x="818205" y="214515"/>
            <a:ext cx="8844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dirty="0"/>
              <a:t>Radio astronomy and GW astrophysics</a:t>
            </a:r>
            <a:endParaRPr dirty="0">
              <a:highlight>
                <a:schemeClr val="lt1"/>
              </a:highlight>
            </a:endParaRPr>
          </a:p>
          <a:p>
            <a:pPr marL="0" lvl="0" indent="0" algn="l" rtl="0">
              <a:spcBef>
                <a:spcPts val="0"/>
              </a:spcBef>
              <a:spcAft>
                <a:spcPts val="0"/>
              </a:spcAft>
              <a:buNone/>
            </a:pPr>
            <a:endParaRPr dirty="0"/>
          </a:p>
        </p:txBody>
      </p:sp>
      <p:sp>
        <p:nvSpPr>
          <p:cNvPr id="163" name="Google Shape;163;g23960782aee_0_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GB"/>
              <a:t>7</a:t>
            </a:fld>
            <a:endParaRPr/>
          </a:p>
        </p:txBody>
      </p:sp>
      <p:sp>
        <p:nvSpPr>
          <p:cNvPr id="5" name="Rounded Rectangle 4">
            <a:extLst>
              <a:ext uri="{FF2B5EF4-FFF2-40B4-BE49-F238E27FC236}">
                <a16:creationId xmlns:a16="http://schemas.microsoft.com/office/drawing/2014/main" id="{148159D8-9E0C-111A-04EF-ED677CEB8DE1}"/>
              </a:ext>
            </a:extLst>
          </p:cNvPr>
          <p:cNvSpPr/>
          <p:nvPr/>
        </p:nvSpPr>
        <p:spPr>
          <a:xfrm>
            <a:off x="129520" y="2965964"/>
            <a:ext cx="8891638" cy="179921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7" name="Google Shape;157;g23960782aee_0_16"/>
          <p:cNvSpPr txBox="1"/>
          <p:nvPr/>
        </p:nvSpPr>
        <p:spPr>
          <a:xfrm>
            <a:off x="2993572" y="3335296"/>
            <a:ext cx="5894554" cy="1423436"/>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en-GB" dirty="0">
                <a:solidFill>
                  <a:schemeClr val="dk2"/>
                </a:solidFill>
                <a:latin typeface="Open Sans"/>
                <a:ea typeface="Open Sans"/>
                <a:cs typeface="Open Sans"/>
                <a:sym typeface="Open Sans"/>
              </a:rPr>
              <a:t>Meant to provide </a:t>
            </a:r>
            <a:r>
              <a:rPr lang="en-GB" i="0" u="none" strike="noStrike" cap="none" dirty="0">
                <a:solidFill>
                  <a:schemeClr val="dk2"/>
                </a:solidFill>
                <a:latin typeface="Open Sans"/>
                <a:ea typeface="Open Sans"/>
                <a:cs typeface="Open Sans"/>
                <a:sym typeface="Open Sans"/>
              </a:rPr>
              <a:t>DTs to simulate the noise background of radio telescopes (</a:t>
            </a:r>
            <a:r>
              <a:rPr lang="en-GB" b="1" i="0" u="none" strike="noStrike" cap="none" dirty="0" err="1">
                <a:solidFill>
                  <a:schemeClr val="dk2"/>
                </a:solidFill>
                <a:latin typeface="Open Sans"/>
                <a:ea typeface="Open Sans"/>
                <a:cs typeface="Open Sans"/>
                <a:sym typeface="Open Sans"/>
              </a:rPr>
              <a:t>MeerKat</a:t>
            </a:r>
            <a:r>
              <a:rPr lang="en-GB" i="0" u="none" strike="noStrike" cap="none" dirty="0">
                <a:solidFill>
                  <a:schemeClr val="dk2"/>
                </a:solidFill>
                <a:latin typeface="Open Sans"/>
                <a:ea typeface="Open Sans"/>
                <a:cs typeface="Open Sans"/>
                <a:sym typeface="Open Sans"/>
              </a:rPr>
              <a:t>) will support the identification of rare astrophysical signals in (near-)real time. The result will contribute to a realisation of "</a:t>
            </a:r>
            <a:r>
              <a:rPr lang="en-GB" b="1" i="0" u="none" strike="noStrike" cap="none" dirty="0">
                <a:solidFill>
                  <a:schemeClr val="dk2"/>
                </a:solidFill>
                <a:latin typeface="Open Sans"/>
                <a:ea typeface="Open Sans"/>
                <a:cs typeface="Open Sans"/>
                <a:sym typeface="Open Sans"/>
              </a:rPr>
              <a:t>dynamic filtering</a:t>
            </a:r>
            <a:r>
              <a:rPr lang="en-GB" i="0" u="none" strike="noStrike" cap="none" dirty="0">
                <a:solidFill>
                  <a:schemeClr val="dk2"/>
                </a:solidFill>
                <a:latin typeface="Open Sans"/>
                <a:ea typeface="Open Sans"/>
                <a:cs typeface="Open Sans"/>
                <a:sym typeface="Open Sans"/>
              </a:rPr>
              <a:t>" (i.e. steering the control system of telescopes in real-time).</a:t>
            </a:r>
            <a:endParaRPr i="0" u="none" strike="noStrike" cap="none" dirty="0">
              <a:solidFill>
                <a:schemeClr val="dk2"/>
              </a:solidFill>
              <a:latin typeface="Open Sans"/>
              <a:ea typeface="Open Sans"/>
              <a:cs typeface="Open Sans"/>
              <a:sym typeface="Open Sans"/>
            </a:endParaRPr>
          </a:p>
        </p:txBody>
      </p:sp>
      <p:sp>
        <p:nvSpPr>
          <p:cNvPr id="3" name="TextBox 2">
            <a:extLst>
              <a:ext uri="{FF2B5EF4-FFF2-40B4-BE49-F238E27FC236}">
                <a16:creationId xmlns:a16="http://schemas.microsoft.com/office/drawing/2014/main" id="{918C245D-1D93-E173-EA34-F898186297E5}"/>
              </a:ext>
            </a:extLst>
          </p:cNvPr>
          <p:cNvSpPr txBox="1"/>
          <p:nvPr/>
        </p:nvSpPr>
        <p:spPr>
          <a:xfrm>
            <a:off x="255874" y="3021157"/>
            <a:ext cx="6211957" cy="369332"/>
          </a:xfrm>
          <a:prstGeom prst="rect">
            <a:avLst/>
          </a:prstGeom>
          <a:noFill/>
        </p:spPr>
        <p:txBody>
          <a:bodyPr wrap="none" rtlCol="0">
            <a:spAutoFit/>
          </a:bodyPr>
          <a:lstStyle/>
          <a:p>
            <a:r>
              <a:rPr lang="en-DE" sz="1800" dirty="0">
                <a:solidFill>
                  <a:schemeClr val="accent4"/>
                </a:solidFill>
              </a:rPr>
              <a:t>DT for noise simulation of next-generation radio telescopes</a:t>
            </a:r>
          </a:p>
        </p:txBody>
      </p:sp>
      <p:sp>
        <p:nvSpPr>
          <p:cNvPr id="7" name="Rounded Rectangle 6">
            <a:extLst>
              <a:ext uri="{FF2B5EF4-FFF2-40B4-BE49-F238E27FC236}">
                <a16:creationId xmlns:a16="http://schemas.microsoft.com/office/drawing/2014/main" id="{A41A87EE-2EAA-62BF-74FC-D173304E9FEC}"/>
              </a:ext>
            </a:extLst>
          </p:cNvPr>
          <p:cNvSpPr/>
          <p:nvPr/>
        </p:nvSpPr>
        <p:spPr>
          <a:xfrm>
            <a:off x="122545" y="1116701"/>
            <a:ext cx="8898613" cy="179921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Google Shape;159;g23960782aee_0_16">
            <a:extLst>
              <a:ext uri="{FF2B5EF4-FFF2-40B4-BE49-F238E27FC236}">
                <a16:creationId xmlns:a16="http://schemas.microsoft.com/office/drawing/2014/main" id="{702D1DB8-350F-71AB-6718-EA12B6FDD4DB}"/>
              </a:ext>
            </a:extLst>
          </p:cNvPr>
          <p:cNvSpPr txBox="1"/>
          <p:nvPr/>
        </p:nvSpPr>
        <p:spPr>
          <a:xfrm>
            <a:off x="2680243" y="1396170"/>
            <a:ext cx="6153434" cy="1477297"/>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GB" sz="1400" i="0" u="none" strike="noStrike" cap="none" dirty="0">
                <a:solidFill>
                  <a:schemeClr val="dk2"/>
                </a:solidFill>
                <a:latin typeface="Open Sans"/>
                <a:ea typeface="Open Sans"/>
                <a:cs typeface="Open Sans"/>
                <a:sym typeface="Open Sans"/>
              </a:rPr>
              <a:t>It is meant to </a:t>
            </a:r>
            <a:r>
              <a:rPr lang="en-GB" sz="1400" b="1" u="none" strike="noStrike" cap="none" dirty="0">
                <a:solidFill>
                  <a:schemeClr val="dk2"/>
                </a:solidFill>
                <a:latin typeface="Open Sans"/>
                <a:ea typeface="Open Sans"/>
                <a:cs typeface="Open Sans"/>
                <a:sym typeface="Open Sans"/>
              </a:rPr>
              <a:t>realistically</a:t>
            </a:r>
            <a:r>
              <a:rPr lang="en-GB" sz="1400" b="1" i="1" u="none" strike="noStrike" cap="none" dirty="0">
                <a:solidFill>
                  <a:schemeClr val="dk2"/>
                </a:solidFill>
                <a:latin typeface="Open Sans"/>
                <a:ea typeface="Open Sans"/>
                <a:cs typeface="Open Sans"/>
                <a:sym typeface="Open Sans"/>
              </a:rPr>
              <a:t> </a:t>
            </a:r>
            <a:r>
              <a:rPr lang="en-GB" sz="1400" b="1" u="none" strike="noStrike" cap="none" dirty="0">
                <a:solidFill>
                  <a:schemeClr val="dk2"/>
                </a:solidFill>
                <a:latin typeface="Open Sans"/>
                <a:ea typeface="Open Sans"/>
                <a:cs typeface="Open Sans"/>
                <a:sym typeface="Open Sans"/>
              </a:rPr>
              <a:t>simulate</a:t>
            </a:r>
            <a:r>
              <a:rPr lang="en-GB" sz="1400" i="0" u="none" strike="noStrike" cap="none" dirty="0">
                <a:solidFill>
                  <a:schemeClr val="dk2"/>
                </a:solidFill>
                <a:latin typeface="Open Sans"/>
                <a:ea typeface="Open Sans"/>
                <a:cs typeface="Open Sans"/>
                <a:sym typeface="Open Sans"/>
              </a:rPr>
              <a:t> the noise in the detector, in order to study how it reacts to external disturbances and, in the perspective of the </a:t>
            </a:r>
            <a:r>
              <a:rPr lang="en-GB" sz="1400" b="1" i="0" u="none" strike="noStrike" cap="none" dirty="0">
                <a:solidFill>
                  <a:schemeClr val="dk2"/>
                </a:solidFill>
                <a:latin typeface="Open Sans"/>
                <a:ea typeface="Open Sans"/>
                <a:cs typeface="Open Sans"/>
                <a:sym typeface="Open Sans"/>
              </a:rPr>
              <a:t>Einstein Telescope</a:t>
            </a:r>
            <a:r>
              <a:rPr lang="en-GB" sz="1400" i="0" u="none" strike="noStrike" cap="none" dirty="0">
                <a:solidFill>
                  <a:schemeClr val="dk2"/>
                </a:solidFill>
                <a:latin typeface="Open Sans"/>
                <a:ea typeface="Open Sans"/>
                <a:cs typeface="Open Sans"/>
                <a:sym typeface="Open Sans"/>
              </a:rPr>
              <a:t>, to be able to  detect noise “glitches” in </a:t>
            </a:r>
            <a:r>
              <a:rPr lang="en-GB" sz="1400" b="1" u="none" strike="noStrike" cap="none" dirty="0">
                <a:solidFill>
                  <a:schemeClr val="dk2"/>
                </a:solidFill>
                <a:latin typeface="Open Sans"/>
                <a:ea typeface="Open Sans"/>
                <a:cs typeface="Open Sans"/>
                <a:sym typeface="Open Sans"/>
              </a:rPr>
              <a:t>quasi-real time</a:t>
            </a:r>
            <a:r>
              <a:rPr lang="en-GB" sz="1400" i="0" u="none" strike="noStrike" cap="none" dirty="0">
                <a:solidFill>
                  <a:schemeClr val="dk2"/>
                </a:solidFill>
                <a:latin typeface="Open Sans"/>
                <a:ea typeface="Open Sans"/>
                <a:cs typeface="Open Sans"/>
                <a:sym typeface="Open Sans"/>
              </a:rPr>
              <a:t>, which is currently not possible. This will allow</a:t>
            </a:r>
            <a:r>
              <a:rPr lang="en-GB" dirty="0">
                <a:solidFill>
                  <a:schemeClr val="dk2"/>
                </a:solidFill>
                <a:latin typeface="Open Sans"/>
                <a:ea typeface="Open Sans"/>
                <a:cs typeface="Open Sans"/>
                <a:sym typeface="Open Sans"/>
              </a:rPr>
              <a:t> </a:t>
            </a:r>
            <a:r>
              <a:rPr lang="en-GB" sz="1400" i="0" u="none" strike="noStrike" cap="none" dirty="0">
                <a:solidFill>
                  <a:schemeClr val="dk2"/>
                </a:solidFill>
                <a:latin typeface="Open Sans"/>
                <a:ea typeface="Open Sans"/>
                <a:cs typeface="Open Sans"/>
                <a:sym typeface="Open Sans"/>
              </a:rPr>
              <a:t>sending out </a:t>
            </a:r>
            <a:r>
              <a:rPr lang="en-GB" sz="1400" b="1" u="none" strike="noStrike" cap="none" dirty="0">
                <a:solidFill>
                  <a:schemeClr val="dk2"/>
                </a:solidFill>
                <a:latin typeface="Open Sans"/>
                <a:ea typeface="Open Sans"/>
                <a:cs typeface="Open Sans"/>
                <a:sym typeface="Open Sans"/>
              </a:rPr>
              <a:t>more reliable triggers</a:t>
            </a:r>
            <a:r>
              <a:rPr lang="en-GB" sz="1400" i="0" u="none" strike="noStrike" cap="none" dirty="0">
                <a:solidFill>
                  <a:schemeClr val="dk2"/>
                </a:solidFill>
                <a:latin typeface="Open Sans"/>
                <a:ea typeface="Open Sans"/>
                <a:cs typeface="Open Sans"/>
                <a:sym typeface="Open Sans"/>
              </a:rPr>
              <a:t> to observatories for multi-messenger astronomy.</a:t>
            </a:r>
            <a:endParaRPr sz="1700" i="0" u="none" strike="noStrike" cap="none" dirty="0">
              <a:solidFill>
                <a:schemeClr val="dk2"/>
              </a:solidFill>
              <a:latin typeface="Open Sans"/>
              <a:ea typeface="Open Sans"/>
              <a:cs typeface="Open Sans"/>
              <a:sym typeface="Open Sans"/>
            </a:endParaRPr>
          </a:p>
        </p:txBody>
      </p:sp>
      <p:sp>
        <p:nvSpPr>
          <p:cNvPr id="9" name="TextBox 8">
            <a:extLst>
              <a:ext uri="{FF2B5EF4-FFF2-40B4-BE49-F238E27FC236}">
                <a16:creationId xmlns:a16="http://schemas.microsoft.com/office/drawing/2014/main" id="{21B85606-27A9-0235-1D6C-B97ECC73687C}"/>
              </a:ext>
            </a:extLst>
          </p:cNvPr>
          <p:cNvSpPr txBox="1"/>
          <p:nvPr/>
        </p:nvSpPr>
        <p:spPr>
          <a:xfrm>
            <a:off x="189209" y="1146558"/>
            <a:ext cx="3454792" cy="369332"/>
          </a:xfrm>
          <a:prstGeom prst="rect">
            <a:avLst/>
          </a:prstGeom>
          <a:noFill/>
        </p:spPr>
        <p:txBody>
          <a:bodyPr wrap="none" rtlCol="0">
            <a:spAutoFit/>
          </a:bodyPr>
          <a:lstStyle/>
          <a:p>
            <a:r>
              <a:rPr lang="en-DE" sz="1800" dirty="0">
                <a:solidFill>
                  <a:schemeClr val="accent4"/>
                </a:solidFill>
              </a:rPr>
              <a:t>DT of the VIRGO Interferometer</a:t>
            </a:r>
          </a:p>
        </p:txBody>
      </p:sp>
      <p:grpSp>
        <p:nvGrpSpPr>
          <p:cNvPr id="2" name="Group 1">
            <a:extLst>
              <a:ext uri="{FF2B5EF4-FFF2-40B4-BE49-F238E27FC236}">
                <a16:creationId xmlns:a16="http://schemas.microsoft.com/office/drawing/2014/main" id="{A9BF7A69-8951-FCF8-E4D7-26B26F21C488}"/>
              </a:ext>
            </a:extLst>
          </p:cNvPr>
          <p:cNvGrpSpPr/>
          <p:nvPr/>
        </p:nvGrpSpPr>
        <p:grpSpPr>
          <a:xfrm>
            <a:off x="469302" y="3405421"/>
            <a:ext cx="2539188" cy="1183876"/>
            <a:chOff x="260518" y="1522006"/>
            <a:chExt cx="2539188" cy="1183876"/>
          </a:xfrm>
        </p:grpSpPr>
        <p:sp>
          <p:nvSpPr>
            <p:cNvPr id="6" name="Rectangle 5">
              <a:extLst>
                <a:ext uri="{FF2B5EF4-FFF2-40B4-BE49-F238E27FC236}">
                  <a16:creationId xmlns:a16="http://schemas.microsoft.com/office/drawing/2014/main" id="{5134D31B-A35B-2DC5-78BF-035839C5ECC7}"/>
                </a:ext>
              </a:extLst>
            </p:cNvPr>
            <p:cNvSpPr/>
            <p:nvPr/>
          </p:nvSpPr>
          <p:spPr>
            <a:xfrm>
              <a:off x="1121997" y="1526739"/>
              <a:ext cx="786063" cy="288758"/>
            </a:xfrm>
            <a:prstGeom prst="rect">
              <a:avLst/>
            </a:prstGeom>
            <a:solidFill>
              <a:schemeClr val="l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tangle 9">
              <a:extLst>
                <a:ext uri="{FF2B5EF4-FFF2-40B4-BE49-F238E27FC236}">
                  <a16:creationId xmlns:a16="http://schemas.microsoft.com/office/drawing/2014/main" id="{2B6688D8-2146-D36A-28C3-3332ACF8D5A6}"/>
                </a:ext>
              </a:extLst>
            </p:cNvPr>
            <p:cNvSpPr/>
            <p:nvPr/>
          </p:nvSpPr>
          <p:spPr>
            <a:xfrm>
              <a:off x="1084289" y="1568144"/>
              <a:ext cx="786063" cy="288758"/>
            </a:xfrm>
            <a:prstGeom prst="rect">
              <a:avLst/>
            </a:prstGeom>
            <a:solidFill>
              <a:schemeClr val="l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ectangle 10">
              <a:extLst>
                <a:ext uri="{FF2B5EF4-FFF2-40B4-BE49-F238E27FC236}">
                  <a16:creationId xmlns:a16="http://schemas.microsoft.com/office/drawing/2014/main" id="{11A7CF06-8DE9-2715-5EA1-0B21A21026E9}"/>
                </a:ext>
              </a:extLst>
            </p:cNvPr>
            <p:cNvSpPr/>
            <p:nvPr/>
          </p:nvSpPr>
          <p:spPr>
            <a:xfrm>
              <a:off x="1046581" y="1609549"/>
              <a:ext cx="786063" cy="288758"/>
            </a:xfrm>
            <a:prstGeom prst="rect">
              <a:avLst/>
            </a:prstGeom>
            <a:solidFill>
              <a:schemeClr val="l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TextBox 11">
              <a:extLst>
                <a:ext uri="{FF2B5EF4-FFF2-40B4-BE49-F238E27FC236}">
                  <a16:creationId xmlns:a16="http://schemas.microsoft.com/office/drawing/2014/main" id="{E42E8950-709B-7C52-D1F2-671BAE551450}"/>
                </a:ext>
              </a:extLst>
            </p:cNvPr>
            <p:cNvSpPr txBox="1"/>
            <p:nvPr/>
          </p:nvSpPr>
          <p:spPr>
            <a:xfrm>
              <a:off x="1065435" y="1570295"/>
              <a:ext cx="742511" cy="369332"/>
            </a:xfrm>
            <a:prstGeom prst="rect">
              <a:avLst/>
            </a:prstGeom>
            <a:noFill/>
          </p:spPr>
          <p:txBody>
            <a:bodyPr wrap="none" rtlCol="0">
              <a:spAutoFit/>
            </a:bodyPr>
            <a:lstStyle/>
            <a:p>
              <a:pPr algn="ctr"/>
              <a:r>
                <a:rPr lang="en-DE" sz="900" dirty="0">
                  <a:solidFill>
                    <a:schemeClr val="tx1">
                      <a:lumMod val="65000"/>
                      <a:lumOff val="35000"/>
                    </a:schemeClr>
                  </a:solidFill>
                </a:rPr>
                <a:t>Distributed</a:t>
              </a:r>
            </a:p>
            <a:p>
              <a:pPr algn="ctr"/>
              <a:r>
                <a:rPr lang="en-DE" sz="900" dirty="0">
                  <a:solidFill>
                    <a:schemeClr val="tx1">
                      <a:lumMod val="65000"/>
                      <a:lumOff val="35000"/>
                    </a:schemeClr>
                  </a:solidFill>
                </a:rPr>
                <a:t>Computing</a:t>
              </a:r>
            </a:p>
          </p:txBody>
        </p:sp>
        <p:sp>
          <p:nvSpPr>
            <p:cNvPr id="13" name="Rectangle 12">
              <a:extLst>
                <a:ext uri="{FF2B5EF4-FFF2-40B4-BE49-F238E27FC236}">
                  <a16:creationId xmlns:a16="http://schemas.microsoft.com/office/drawing/2014/main" id="{54172B30-A7C8-F732-F41A-DD7C43718554}"/>
                </a:ext>
              </a:extLst>
            </p:cNvPr>
            <p:cNvSpPr/>
            <p:nvPr/>
          </p:nvSpPr>
          <p:spPr>
            <a:xfrm>
              <a:off x="335934" y="2134819"/>
              <a:ext cx="786063" cy="369332"/>
            </a:xfrm>
            <a:prstGeom prst="rect">
              <a:avLst/>
            </a:prstGeom>
            <a:solidFill>
              <a:schemeClr val="l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Rectangle 13">
              <a:extLst>
                <a:ext uri="{FF2B5EF4-FFF2-40B4-BE49-F238E27FC236}">
                  <a16:creationId xmlns:a16="http://schemas.microsoft.com/office/drawing/2014/main" id="{01CC7B98-79CD-AC93-D369-8357185B2D5C}"/>
                </a:ext>
              </a:extLst>
            </p:cNvPr>
            <p:cNvSpPr/>
            <p:nvPr/>
          </p:nvSpPr>
          <p:spPr>
            <a:xfrm>
              <a:off x="298226" y="2176223"/>
              <a:ext cx="786063" cy="410738"/>
            </a:xfrm>
            <a:prstGeom prst="rect">
              <a:avLst/>
            </a:prstGeom>
            <a:solidFill>
              <a:schemeClr val="l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Rectangle 14">
              <a:extLst>
                <a:ext uri="{FF2B5EF4-FFF2-40B4-BE49-F238E27FC236}">
                  <a16:creationId xmlns:a16="http://schemas.microsoft.com/office/drawing/2014/main" id="{C6195025-DF01-B750-C463-74A457C84C55}"/>
                </a:ext>
              </a:extLst>
            </p:cNvPr>
            <p:cNvSpPr/>
            <p:nvPr/>
          </p:nvSpPr>
          <p:spPr>
            <a:xfrm>
              <a:off x="260518" y="2217629"/>
              <a:ext cx="786063" cy="453552"/>
            </a:xfrm>
            <a:prstGeom prst="rect">
              <a:avLst/>
            </a:prstGeom>
            <a:solidFill>
              <a:schemeClr val="l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TextBox 15">
              <a:extLst>
                <a:ext uri="{FF2B5EF4-FFF2-40B4-BE49-F238E27FC236}">
                  <a16:creationId xmlns:a16="http://schemas.microsoft.com/office/drawing/2014/main" id="{591D78DA-B7A0-72F9-B90C-C78D54C46C30}"/>
                </a:ext>
              </a:extLst>
            </p:cNvPr>
            <p:cNvSpPr txBox="1"/>
            <p:nvPr/>
          </p:nvSpPr>
          <p:spPr>
            <a:xfrm>
              <a:off x="282293" y="2176386"/>
              <a:ext cx="742511" cy="369332"/>
            </a:xfrm>
            <a:prstGeom prst="rect">
              <a:avLst/>
            </a:prstGeom>
            <a:noFill/>
          </p:spPr>
          <p:txBody>
            <a:bodyPr wrap="none" rtlCol="0">
              <a:spAutoFit/>
            </a:bodyPr>
            <a:lstStyle/>
            <a:p>
              <a:pPr algn="ctr"/>
              <a:r>
                <a:rPr lang="en-DE" sz="900" dirty="0">
                  <a:solidFill>
                    <a:schemeClr val="tx1">
                      <a:lumMod val="65000"/>
                      <a:lumOff val="35000"/>
                    </a:schemeClr>
                  </a:solidFill>
                </a:rPr>
                <a:t>Regional</a:t>
              </a:r>
            </a:p>
            <a:p>
              <a:pPr algn="ctr"/>
              <a:r>
                <a:rPr lang="en-DE" sz="900" dirty="0">
                  <a:solidFill>
                    <a:schemeClr val="tx1">
                      <a:lumMod val="65000"/>
                      <a:lumOff val="35000"/>
                    </a:schemeClr>
                  </a:solidFill>
                </a:rPr>
                <a:t>Computing</a:t>
              </a:r>
            </a:p>
          </p:txBody>
        </p:sp>
        <p:sp>
          <p:nvSpPr>
            <p:cNvPr id="17" name="Rectangle 16">
              <a:extLst>
                <a:ext uri="{FF2B5EF4-FFF2-40B4-BE49-F238E27FC236}">
                  <a16:creationId xmlns:a16="http://schemas.microsoft.com/office/drawing/2014/main" id="{07943FF2-05B1-D43D-F301-CA10A60E5078}"/>
                </a:ext>
              </a:extLst>
            </p:cNvPr>
            <p:cNvSpPr/>
            <p:nvPr/>
          </p:nvSpPr>
          <p:spPr>
            <a:xfrm>
              <a:off x="260518" y="2517354"/>
              <a:ext cx="786063" cy="152400"/>
            </a:xfrm>
            <a:prstGeom prst="rect">
              <a:avLst/>
            </a:prstGeom>
            <a:solidFill>
              <a:srgbClr val="7030A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TextBox 17">
              <a:extLst>
                <a:ext uri="{FF2B5EF4-FFF2-40B4-BE49-F238E27FC236}">
                  <a16:creationId xmlns:a16="http://schemas.microsoft.com/office/drawing/2014/main" id="{B5CDF02B-0A70-E9D6-6451-22A5E1A95FF4}"/>
                </a:ext>
              </a:extLst>
            </p:cNvPr>
            <p:cNvSpPr txBox="1"/>
            <p:nvPr/>
          </p:nvSpPr>
          <p:spPr>
            <a:xfrm>
              <a:off x="323771" y="2470400"/>
              <a:ext cx="627095" cy="230832"/>
            </a:xfrm>
            <a:prstGeom prst="rect">
              <a:avLst/>
            </a:prstGeom>
            <a:noFill/>
          </p:spPr>
          <p:txBody>
            <a:bodyPr wrap="none" rtlCol="0">
              <a:spAutoFit/>
            </a:bodyPr>
            <a:lstStyle/>
            <a:p>
              <a:pPr algn="ctr"/>
              <a:r>
                <a:rPr lang="en-DE" sz="900" dirty="0">
                  <a:solidFill>
                    <a:schemeClr val="bg1"/>
                  </a:solidFill>
                </a:rPr>
                <a:t>Archives</a:t>
              </a:r>
            </a:p>
          </p:txBody>
        </p:sp>
        <p:sp>
          <p:nvSpPr>
            <p:cNvPr id="19" name="Rectangle 18">
              <a:extLst>
                <a:ext uri="{FF2B5EF4-FFF2-40B4-BE49-F238E27FC236}">
                  <a16:creationId xmlns:a16="http://schemas.microsoft.com/office/drawing/2014/main" id="{0C05AC1A-77DD-E223-4A5B-875881CD3B30}"/>
                </a:ext>
              </a:extLst>
            </p:cNvPr>
            <p:cNvSpPr/>
            <p:nvPr/>
          </p:nvSpPr>
          <p:spPr>
            <a:xfrm>
              <a:off x="1856535" y="2219059"/>
              <a:ext cx="786063" cy="453552"/>
            </a:xfrm>
            <a:prstGeom prst="rect">
              <a:avLst/>
            </a:prstGeom>
            <a:solidFill>
              <a:schemeClr val="l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Rectangle 19">
              <a:extLst>
                <a:ext uri="{FF2B5EF4-FFF2-40B4-BE49-F238E27FC236}">
                  <a16:creationId xmlns:a16="http://schemas.microsoft.com/office/drawing/2014/main" id="{0CB81A99-B9F6-3C87-2536-3D8918EC8655}"/>
                </a:ext>
              </a:extLst>
            </p:cNvPr>
            <p:cNvSpPr/>
            <p:nvPr/>
          </p:nvSpPr>
          <p:spPr>
            <a:xfrm>
              <a:off x="1856535" y="2518784"/>
              <a:ext cx="786063" cy="152400"/>
            </a:xfrm>
            <a:prstGeom prst="rect">
              <a:avLst/>
            </a:prstGeom>
            <a:solidFill>
              <a:srgbClr val="7030A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TextBox 20">
              <a:extLst>
                <a:ext uri="{FF2B5EF4-FFF2-40B4-BE49-F238E27FC236}">
                  <a16:creationId xmlns:a16="http://schemas.microsoft.com/office/drawing/2014/main" id="{26823747-DADF-0855-A26E-6BA01E2620BB}"/>
                </a:ext>
              </a:extLst>
            </p:cNvPr>
            <p:cNvSpPr txBox="1"/>
            <p:nvPr/>
          </p:nvSpPr>
          <p:spPr>
            <a:xfrm>
              <a:off x="1788398" y="2475050"/>
              <a:ext cx="915636" cy="230832"/>
            </a:xfrm>
            <a:prstGeom prst="rect">
              <a:avLst/>
            </a:prstGeom>
            <a:noFill/>
          </p:spPr>
          <p:txBody>
            <a:bodyPr wrap="none" rtlCol="0">
              <a:spAutoFit/>
            </a:bodyPr>
            <a:lstStyle/>
            <a:p>
              <a:pPr algn="ctr"/>
              <a:r>
                <a:rPr lang="en-DE" sz="900" dirty="0">
                  <a:solidFill>
                    <a:schemeClr val="bg1"/>
                  </a:solidFill>
                </a:rPr>
                <a:t>Data Products</a:t>
              </a:r>
            </a:p>
          </p:txBody>
        </p:sp>
        <p:sp>
          <p:nvSpPr>
            <p:cNvPr id="22" name="TextBox 21">
              <a:extLst>
                <a:ext uri="{FF2B5EF4-FFF2-40B4-BE49-F238E27FC236}">
                  <a16:creationId xmlns:a16="http://schemas.microsoft.com/office/drawing/2014/main" id="{1133B2AA-1730-4253-AEFB-074BD363F16D}"/>
                </a:ext>
              </a:extLst>
            </p:cNvPr>
            <p:cNvSpPr txBox="1"/>
            <p:nvPr/>
          </p:nvSpPr>
          <p:spPr>
            <a:xfrm>
              <a:off x="1870352" y="2187408"/>
              <a:ext cx="742511" cy="369332"/>
            </a:xfrm>
            <a:prstGeom prst="rect">
              <a:avLst/>
            </a:prstGeom>
            <a:noFill/>
          </p:spPr>
          <p:txBody>
            <a:bodyPr wrap="none" rtlCol="0">
              <a:spAutoFit/>
            </a:bodyPr>
            <a:lstStyle/>
            <a:p>
              <a:pPr algn="ctr"/>
              <a:r>
                <a:rPr lang="en-DE" sz="900" dirty="0">
                  <a:solidFill>
                    <a:schemeClr val="tx1">
                      <a:lumMod val="65000"/>
                      <a:lumOff val="35000"/>
                    </a:schemeClr>
                  </a:solidFill>
                </a:rPr>
                <a:t>Central</a:t>
              </a:r>
            </a:p>
            <a:p>
              <a:pPr algn="ctr"/>
              <a:r>
                <a:rPr lang="en-DE" sz="900" dirty="0">
                  <a:solidFill>
                    <a:schemeClr val="tx1">
                      <a:lumMod val="65000"/>
                      <a:lumOff val="35000"/>
                    </a:schemeClr>
                  </a:solidFill>
                </a:rPr>
                <a:t>Computing</a:t>
              </a:r>
            </a:p>
          </p:txBody>
        </p:sp>
        <p:sp>
          <p:nvSpPr>
            <p:cNvPr id="23" name="Bent Arrow 22">
              <a:extLst>
                <a:ext uri="{FF2B5EF4-FFF2-40B4-BE49-F238E27FC236}">
                  <a16:creationId xmlns:a16="http://schemas.microsoft.com/office/drawing/2014/main" id="{30051776-13CF-A057-21CE-6A2853AFFA28}"/>
                </a:ext>
              </a:extLst>
            </p:cNvPr>
            <p:cNvSpPr/>
            <p:nvPr/>
          </p:nvSpPr>
          <p:spPr>
            <a:xfrm rot="5400000">
              <a:off x="1953410" y="1799486"/>
              <a:ext cx="393906" cy="371483"/>
            </a:xfrm>
            <a:prstGeom prst="ben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24" name="Bent Arrow 23">
              <a:extLst>
                <a:ext uri="{FF2B5EF4-FFF2-40B4-BE49-F238E27FC236}">
                  <a16:creationId xmlns:a16="http://schemas.microsoft.com/office/drawing/2014/main" id="{960A6971-76C2-4E0B-B6F5-B6947F6D4939}"/>
                </a:ext>
              </a:extLst>
            </p:cNvPr>
            <p:cNvSpPr/>
            <p:nvPr/>
          </p:nvSpPr>
          <p:spPr>
            <a:xfrm rot="10800000" flipV="1">
              <a:off x="1934670" y="1584884"/>
              <a:ext cx="495819" cy="573853"/>
            </a:xfrm>
            <a:prstGeom prst="bentArrow">
              <a:avLst>
                <a:gd name="adj1" fmla="val 16342"/>
                <a:gd name="adj2" fmla="val 16775"/>
                <a:gd name="adj3" fmla="val 30195"/>
                <a:gd name="adj4" fmla="val 3509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25" name="Bent Arrow 24">
              <a:extLst>
                <a:ext uri="{FF2B5EF4-FFF2-40B4-BE49-F238E27FC236}">
                  <a16:creationId xmlns:a16="http://schemas.microsoft.com/office/drawing/2014/main" id="{9FB23AF0-2BD6-C395-2AE7-843495D3CD0F}"/>
                </a:ext>
              </a:extLst>
            </p:cNvPr>
            <p:cNvSpPr/>
            <p:nvPr/>
          </p:nvSpPr>
          <p:spPr>
            <a:xfrm rot="10800000" flipH="1" flipV="1">
              <a:off x="610455" y="1538340"/>
              <a:ext cx="415500" cy="573853"/>
            </a:xfrm>
            <a:prstGeom prst="bentArrow">
              <a:avLst>
                <a:gd name="adj1" fmla="val 23574"/>
                <a:gd name="adj2" fmla="val 24524"/>
                <a:gd name="adj3" fmla="val 30195"/>
                <a:gd name="adj4" fmla="val 3509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26" name="Left Arrow 25">
              <a:extLst>
                <a:ext uri="{FF2B5EF4-FFF2-40B4-BE49-F238E27FC236}">
                  <a16:creationId xmlns:a16="http://schemas.microsoft.com/office/drawing/2014/main" id="{D5AED456-EAEB-0133-EDA2-9B57A6B37296}"/>
                </a:ext>
              </a:extLst>
            </p:cNvPr>
            <p:cNvSpPr/>
            <p:nvPr/>
          </p:nvSpPr>
          <p:spPr>
            <a:xfrm>
              <a:off x="1185002" y="2282657"/>
              <a:ext cx="596117" cy="197869"/>
            </a:xfrm>
            <a:prstGeom prst="lef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TextBox 26">
              <a:extLst>
                <a:ext uri="{FF2B5EF4-FFF2-40B4-BE49-F238E27FC236}">
                  <a16:creationId xmlns:a16="http://schemas.microsoft.com/office/drawing/2014/main" id="{E1FCC55C-3EED-F058-3038-34471CD0AD07}"/>
                </a:ext>
              </a:extLst>
            </p:cNvPr>
            <p:cNvSpPr txBox="1"/>
            <p:nvPr/>
          </p:nvSpPr>
          <p:spPr>
            <a:xfrm rot="5400000">
              <a:off x="2298286" y="1707665"/>
              <a:ext cx="633507" cy="369332"/>
            </a:xfrm>
            <a:prstGeom prst="rect">
              <a:avLst/>
            </a:prstGeom>
            <a:noFill/>
          </p:spPr>
          <p:txBody>
            <a:bodyPr wrap="none" rtlCol="0">
              <a:spAutoFit/>
            </a:bodyPr>
            <a:lstStyle/>
            <a:p>
              <a:pPr algn="ctr"/>
              <a:r>
                <a:rPr lang="en-DE" sz="900" dirty="0">
                  <a:solidFill>
                    <a:schemeClr val="accent1"/>
                  </a:solidFill>
                </a:rPr>
                <a:t>Dynamic</a:t>
              </a:r>
            </a:p>
            <a:p>
              <a:pPr algn="ctr"/>
              <a:r>
                <a:rPr lang="en-DE" sz="900" dirty="0">
                  <a:solidFill>
                    <a:schemeClr val="accent1"/>
                  </a:solidFill>
                </a:rPr>
                <a:t>Filtering</a:t>
              </a:r>
            </a:p>
          </p:txBody>
        </p:sp>
        <p:sp>
          <p:nvSpPr>
            <p:cNvPr id="28" name="TextBox 27">
              <a:extLst>
                <a:ext uri="{FF2B5EF4-FFF2-40B4-BE49-F238E27FC236}">
                  <a16:creationId xmlns:a16="http://schemas.microsoft.com/office/drawing/2014/main" id="{5070E01A-7AE4-85C0-C43A-6D75616E139D}"/>
                </a:ext>
              </a:extLst>
            </p:cNvPr>
            <p:cNvSpPr txBox="1"/>
            <p:nvPr/>
          </p:nvSpPr>
          <p:spPr>
            <a:xfrm rot="16200000">
              <a:off x="120834" y="1666918"/>
              <a:ext cx="659155" cy="369332"/>
            </a:xfrm>
            <a:prstGeom prst="rect">
              <a:avLst/>
            </a:prstGeom>
            <a:noFill/>
          </p:spPr>
          <p:txBody>
            <a:bodyPr wrap="none" rtlCol="0">
              <a:spAutoFit/>
            </a:bodyPr>
            <a:lstStyle/>
            <a:p>
              <a:pPr algn="ctr"/>
              <a:r>
                <a:rPr lang="en-DE" sz="900" dirty="0">
                  <a:solidFill>
                    <a:schemeClr val="accent1"/>
                  </a:solidFill>
                </a:rPr>
                <a:t>Dynamic</a:t>
              </a:r>
            </a:p>
            <a:p>
              <a:pPr algn="ctr"/>
              <a:r>
                <a:rPr lang="en-DE" sz="900" dirty="0">
                  <a:solidFill>
                    <a:schemeClr val="accent1"/>
                  </a:solidFill>
                </a:rPr>
                <a:t>Archiving</a:t>
              </a:r>
            </a:p>
          </p:txBody>
        </p:sp>
      </p:grpSp>
      <p:pic>
        <p:nvPicPr>
          <p:cNvPr id="31" name="Picture 30">
            <a:extLst>
              <a:ext uri="{FF2B5EF4-FFF2-40B4-BE49-F238E27FC236}">
                <a16:creationId xmlns:a16="http://schemas.microsoft.com/office/drawing/2014/main" id="{A3A7CA14-6884-4361-37B4-690EC70FF338}"/>
              </a:ext>
            </a:extLst>
          </p:cNvPr>
          <p:cNvPicPr>
            <a:picLocks noChangeAspect="1"/>
          </p:cNvPicPr>
          <p:nvPr/>
        </p:nvPicPr>
        <p:blipFill>
          <a:blip r:embed="rId3"/>
          <a:stretch>
            <a:fillRect/>
          </a:stretch>
        </p:blipFill>
        <p:spPr>
          <a:xfrm>
            <a:off x="475799" y="1524139"/>
            <a:ext cx="2050389" cy="127187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9AE2-B644-95B5-964C-FC91AAB4C9D7}"/>
              </a:ext>
            </a:extLst>
          </p:cNvPr>
          <p:cNvSpPr>
            <a:spLocks noGrp="1"/>
          </p:cNvSpPr>
          <p:nvPr>
            <p:ph type="title"/>
          </p:nvPr>
        </p:nvSpPr>
        <p:spPr/>
        <p:txBody>
          <a:bodyPr>
            <a:normAutofit fontScale="90000"/>
          </a:bodyPr>
          <a:lstStyle/>
          <a:p>
            <a:r>
              <a:rPr lang="en-DE" dirty="0"/>
              <a:t>DT in High Energy Physics</a:t>
            </a:r>
          </a:p>
        </p:txBody>
      </p:sp>
      <p:sp>
        <p:nvSpPr>
          <p:cNvPr id="3" name="Slide Number Placeholder 2">
            <a:extLst>
              <a:ext uri="{FF2B5EF4-FFF2-40B4-BE49-F238E27FC236}">
                <a16:creationId xmlns:a16="http://schemas.microsoft.com/office/drawing/2014/main" id="{4A3F71D5-5876-F9D2-502D-C4631846E2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a:t>
            </a:fld>
            <a:endParaRPr lang="en-GB"/>
          </a:p>
        </p:txBody>
      </p:sp>
      <p:grpSp>
        <p:nvGrpSpPr>
          <p:cNvPr id="5" name="Group 4">
            <a:extLst>
              <a:ext uri="{FF2B5EF4-FFF2-40B4-BE49-F238E27FC236}">
                <a16:creationId xmlns:a16="http://schemas.microsoft.com/office/drawing/2014/main" id="{BB477C80-D8B6-1505-1446-B193098DFE0C}"/>
              </a:ext>
            </a:extLst>
          </p:cNvPr>
          <p:cNvGrpSpPr/>
          <p:nvPr/>
        </p:nvGrpSpPr>
        <p:grpSpPr>
          <a:xfrm>
            <a:off x="129520" y="1079197"/>
            <a:ext cx="8891638" cy="1799219"/>
            <a:chOff x="129520" y="1079197"/>
            <a:chExt cx="8891638" cy="1799219"/>
          </a:xfrm>
        </p:grpSpPr>
        <p:sp>
          <p:nvSpPr>
            <p:cNvPr id="11" name="Rounded Rectangle 10">
              <a:extLst>
                <a:ext uri="{FF2B5EF4-FFF2-40B4-BE49-F238E27FC236}">
                  <a16:creationId xmlns:a16="http://schemas.microsoft.com/office/drawing/2014/main" id="{933FC4F5-5F44-9C52-5B27-354412A9DC04}"/>
                </a:ext>
              </a:extLst>
            </p:cNvPr>
            <p:cNvSpPr/>
            <p:nvPr/>
          </p:nvSpPr>
          <p:spPr>
            <a:xfrm>
              <a:off x="129520" y="1079197"/>
              <a:ext cx="8891638" cy="179921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TextBox 11">
              <a:extLst>
                <a:ext uri="{FF2B5EF4-FFF2-40B4-BE49-F238E27FC236}">
                  <a16:creationId xmlns:a16="http://schemas.microsoft.com/office/drawing/2014/main" id="{77DC2A3F-81E0-3BD6-6AFD-961DA42DC6CD}"/>
                </a:ext>
              </a:extLst>
            </p:cNvPr>
            <p:cNvSpPr txBox="1"/>
            <p:nvPr/>
          </p:nvSpPr>
          <p:spPr>
            <a:xfrm>
              <a:off x="205074" y="1141599"/>
              <a:ext cx="5968301" cy="369332"/>
            </a:xfrm>
            <a:prstGeom prst="rect">
              <a:avLst/>
            </a:prstGeom>
            <a:noFill/>
          </p:spPr>
          <p:txBody>
            <a:bodyPr wrap="none" rtlCol="0">
              <a:spAutoFit/>
            </a:bodyPr>
            <a:lstStyle/>
            <a:p>
              <a:r>
                <a:rPr lang="en-DE" sz="1800" dirty="0">
                  <a:solidFill>
                    <a:schemeClr val="accent4"/>
                  </a:solidFill>
                </a:rPr>
                <a:t>DT of Large Hadron Collider (LHC) detector components</a:t>
              </a:r>
            </a:p>
          </p:txBody>
        </p:sp>
        <p:sp>
          <p:nvSpPr>
            <p:cNvPr id="19" name="Google Shape;144;g23960782aee_0_5">
              <a:extLst>
                <a:ext uri="{FF2B5EF4-FFF2-40B4-BE49-F238E27FC236}">
                  <a16:creationId xmlns:a16="http://schemas.microsoft.com/office/drawing/2014/main" id="{28F0934A-4F4B-5114-6F1A-D565D1EE6F4C}"/>
                </a:ext>
              </a:extLst>
            </p:cNvPr>
            <p:cNvSpPr txBox="1"/>
            <p:nvPr/>
          </p:nvSpPr>
          <p:spPr>
            <a:xfrm>
              <a:off x="1994244" y="1392578"/>
              <a:ext cx="6944682" cy="1423436"/>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en-GB" sz="1400" i="0" u="none" strike="noStrike" cap="none" dirty="0">
                  <a:solidFill>
                    <a:schemeClr val="dk2"/>
                  </a:solidFill>
                  <a:latin typeface="Open Sans"/>
                  <a:ea typeface="Open Sans"/>
                  <a:cs typeface="Open Sans"/>
                  <a:sym typeface="Open Sans"/>
                </a:rPr>
                <a:t>Seeking fo</a:t>
              </a:r>
              <a:r>
                <a:rPr lang="en-GB" dirty="0">
                  <a:solidFill>
                    <a:schemeClr val="dk2"/>
                  </a:solidFill>
                  <a:latin typeface="Open Sans"/>
                  <a:ea typeface="Open Sans"/>
                  <a:cs typeface="Open Sans"/>
                  <a:sym typeface="Open Sans"/>
                </a:rPr>
                <a:t>r </a:t>
              </a:r>
              <a:r>
                <a:rPr lang="en-GB" sz="1400" i="0" u="none" strike="noStrike" cap="none" dirty="0">
                  <a:solidFill>
                    <a:schemeClr val="dk2"/>
                  </a:solidFill>
                  <a:latin typeface="Open Sans"/>
                  <a:ea typeface="Open Sans"/>
                  <a:cs typeface="Open Sans"/>
                  <a:sym typeface="Open Sans"/>
                </a:rPr>
                <a:t>strategies to face the increase in the need for simulated data expected during the future High Luminosity LHC runs. The primary goal is to provide a fast simulation solution to complement the Monte Carlo approach. </a:t>
              </a:r>
              <a:r>
                <a:rPr lang="en-GB" sz="1400" b="1" i="1" u="none" strike="noStrike" cap="none" dirty="0">
                  <a:solidFill>
                    <a:schemeClr val="dk2"/>
                  </a:solidFill>
                  <a:latin typeface="Open Sans"/>
                  <a:ea typeface="Open Sans"/>
                  <a:cs typeface="Open Sans"/>
                  <a:sym typeface="Open Sans"/>
                </a:rPr>
                <a:t>Faster and deeper cycles of optimisation of the experiment parameters</a:t>
              </a:r>
              <a:r>
                <a:rPr lang="en-GB" sz="1400" i="0" u="none" strike="noStrike" cap="none" dirty="0">
                  <a:solidFill>
                    <a:schemeClr val="dk2"/>
                  </a:solidFill>
                  <a:latin typeface="Open Sans"/>
                  <a:ea typeface="Open Sans"/>
                  <a:cs typeface="Open Sans"/>
                  <a:sym typeface="Open Sans"/>
                </a:rPr>
                <a:t> in turn will enable breakthroughs in experimental design.</a:t>
              </a:r>
              <a:endParaRPr sz="1400" i="0" u="none" strike="noStrike" cap="none" dirty="0">
                <a:solidFill>
                  <a:schemeClr val="dk2"/>
                </a:solidFill>
                <a:latin typeface="Open Sans"/>
                <a:ea typeface="Open Sans"/>
                <a:cs typeface="Open Sans"/>
                <a:sym typeface="Open Sans"/>
              </a:endParaRPr>
            </a:p>
          </p:txBody>
        </p:sp>
        <p:pic>
          <p:nvPicPr>
            <p:cNvPr id="21" name="Picture 20">
              <a:extLst>
                <a:ext uri="{FF2B5EF4-FFF2-40B4-BE49-F238E27FC236}">
                  <a16:creationId xmlns:a16="http://schemas.microsoft.com/office/drawing/2014/main" id="{BBDEB35F-79F7-475B-6ED7-2B0BF3F1F779}"/>
                </a:ext>
              </a:extLst>
            </p:cNvPr>
            <p:cNvPicPr>
              <a:picLocks noChangeAspect="1"/>
            </p:cNvPicPr>
            <p:nvPr/>
          </p:nvPicPr>
          <p:blipFill>
            <a:blip r:embed="rId2"/>
            <a:stretch>
              <a:fillRect/>
            </a:stretch>
          </p:blipFill>
          <p:spPr>
            <a:xfrm>
              <a:off x="314960" y="1510931"/>
              <a:ext cx="1570414" cy="1266826"/>
            </a:xfrm>
            <a:prstGeom prst="rect">
              <a:avLst/>
            </a:prstGeom>
            <a:effectLst>
              <a:outerShdw blurRad="50800" dist="38100" dir="2700000" algn="tl" rotWithShape="0">
                <a:prstClr val="black">
                  <a:alpha val="40000"/>
                </a:prstClr>
              </a:outerShdw>
            </a:effectLst>
          </p:spPr>
        </p:pic>
      </p:grpSp>
      <p:grpSp>
        <p:nvGrpSpPr>
          <p:cNvPr id="9" name="Group 8">
            <a:extLst>
              <a:ext uri="{FF2B5EF4-FFF2-40B4-BE49-F238E27FC236}">
                <a16:creationId xmlns:a16="http://schemas.microsoft.com/office/drawing/2014/main" id="{115423AA-CE35-49DF-A23A-374252AA22F4}"/>
              </a:ext>
            </a:extLst>
          </p:cNvPr>
          <p:cNvGrpSpPr/>
          <p:nvPr/>
        </p:nvGrpSpPr>
        <p:grpSpPr>
          <a:xfrm>
            <a:off x="129520" y="2965964"/>
            <a:ext cx="8891638" cy="1799219"/>
            <a:chOff x="129520" y="2965964"/>
            <a:chExt cx="8891638" cy="1799219"/>
          </a:xfrm>
        </p:grpSpPr>
        <p:sp>
          <p:nvSpPr>
            <p:cNvPr id="4" name="Rounded Rectangle 3">
              <a:extLst>
                <a:ext uri="{FF2B5EF4-FFF2-40B4-BE49-F238E27FC236}">
                  <a16:creationId xmlns:a16="http://schemas.microsoft.com/office/drawing/2014/main" id="{08FC095F-C1B1-8F87-53C9-BE30AA11BEA8}"/>
                </a:ext>
              </a:extLst>
            </p:cNvPr>
            <p:cNvSpPr/>
            <p:nvPr/>
          </p:nvSpPr>
          <p:spPr>
            <a:xfrm>
              <a:off x="129520" y="2965964"/>
              <a:ext cx="8891638" cy="179921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TextBox 5">
              <a:extLst>
                <a:ext uri="{FF2B5EF4-FFF2-40B4-BE49-F238E27FC236}">
                  <a16:creationId xmlns:a16="http://schemas.microsoft.com/office/drawing/2014/main" id="{2C0E3DA4-46AF-D42F-7ECD-CD2F6D1CA07B}"/>
                </a:ext>
              </a:extLst>
            </p:cNvPr>
            <p:cNvSpPr txBox="1"/>
            <p:nvPr/>
          </p:nvSpPr>
          <p:spPr>
            <a:xfrm>
              <a:off x="205074" y="3028366"/>
              <a:ext cx="4711546" cy="369332"/>
            </a:xfrm>
            <a:prstGeom prst="rect">
              <a:avLst/>
            </a:prstGeom>
            <a:noFill/>
          </p:spPr>
          <p:txBody>
            <a:bodyPr wrap="none" rtlCol="0">
              <a:spAutoFit/>
            </a:bodyPr>
            <a:lstStyle/>
            <a:p>
              <a:r>
                <a:rPr lang="en-DE" sz="1800" dirty="0">
                  <a:solidFill>
                    <a:schemeClr val="accent4"/>
                  </a:solidFill>
                </a:rPr>
                <a:t>DT of the Standard Model in particle physics</a:t>
              </a:r>
            </a:p>
          </p:txBody>
        </p:sp>
        <p:sp>
          <p:nvSpPr>
            <p:cNvPr id="8" name="TextBox 7">
              <a:extLst>
                <a:ext uri="{FF2B5EF4-FFF2-40B4-BE49-F238E27FC236}">
                  <a16:creationId xmlns:a16="http://schemas.microsoft.com/office/drawing/2014/main" id="{26029EAC-4568-FCC5-6B96-B42C7028A9A1}"/>
                </a:ext>
              </a:extLst>
            </p:cNvPr>
            <p:cNvSpPr txBox="1"/>
            <p:nvPr/>
          </p:nvSpPr>
          <p:spPr>
            <a:xfrm>
              <a:off x="2306320" y="3464958"/>
              <a:ext cx="6482079" cy="1169551"/>
            </a:xfrm>
            <a:prstGeom prst="rect">
              <a:avLst/>
            </a:prstGeom>
            <a:noFill/>
          </p:spPr>
          <p:txBody>
            <a:bodyPr wrap="square">
              <a:spAutoFit/>
            </a:bodyPr>
            <a:lstStyle/>
            <a:p>
              <a:pPr>
                <a:spcBef>
                  <a:spcPts val="900"/>
                </a:spcBef>
              </a:pPr>
              <a:r>
                <a:rPr lang="en-GB" dirty="0">
                  <a:solidFill>
                    <a:schemeClr val="dk2"/>
                  </a:solidFill>
                  <a:latin typeface="Open Sans"/>
                  <a:ea typeface="Open Sans"/>
                  <a:cs typeface="Open Sans"/>
                  <a:sym typeface="Open Sans"/>
                </a:rPr>
                <a:t>Competitive results in Lattice QCD  require  the </a:t>
              </a:r>
              <a:r>
                <a:rPr lang="en-GB" b="1" i="1" dirty="0">
                  <a:solidFill>
                    <a:schemeClr val="dk2"/>
                  </a:solidFill>
                  <a:latin typeface="Open Sans"/>
                  <a:ea typeface="Open Sans"/>
                  <a:cs typeface="Open Sans"/>
                  <a:sym typeface="Open Sans"/>
                </a:rPr>
                <a:t>efficient handling of Petabytes of data</a:t>
              </a:r>
              <a:r>
                <a:rPr lang="en-GB" dirty="0">
                  <a:solidFill>
                    <a:schemeClr val="dk2"/>
                  </a:solidFill>
                  <a:latin typeface="Open Sans"/>
                  <a:ea typeface="Open Sans"/>
                  <a:cs typeface="Open Sans"/>
                  <a:sym typeface="Open Sans"/>
                </a:rPr>
                <a:t>, therefore the implementation of advanced data management tools is mandatory. On the side of algorithmic advancement, ML algorithms have recently started to be applied in Lattice QCD.  The goal is to </a:t>
              </a:r>
              <a:r>
                <a:rPr lang="en-GB" b="1" i="1" dirty="0">
                  <a:solidFill>
                    <a:schemeClr val="dk2"/>
                  </a:solidFill>
                  <a:latin typeface="Open Sans"/>
                  <a:ea typeface="Open Sans"/>
                  <a:cs typeface="Open Sans"/>
                  <a:sym typeface="Open Sans"/>
                </a:rPr>
                <a:t>systematize the inclusion of ML for large scale parallel simulations</a:t>
              </a:r>
              <a:r>
                <a:rPr lang="en-GB" i="1" dirty="0">
                  <a:solidFill>
                    <a:schemeClr val="dk2"/>
                  </a:solidFill>
                  <a:latin typeface="Open Sans"/>
                  <a:ea typeface="Open Sans"/>
                  <a:cs typeface="Open Sans"/>
                  <a:sym typeface="Open Sans"/>
                </a:rPr>
                <a:t>.</a:t>
              </a:r>
              <a:endParaRPr lang="en-DE" dirty="0"/>
            </a:p>
          </p:txBody>
        </p:sp>
        <p:pic>
          <p:nvPicPr>
            <p:cNvPr id="23" name="Picture 22">
              <a:extLst>
                <a:ext uri="{FF2B5EF4-FFF2-40B4-BE49-F238E27FC236}">
                  <a16:creationId xmlns:a16="http://schemas.microsoft.com/office/drawing/2014/main" id="{16FBBE30-E1D3-07D0-F351-32F4FD96E5CA}"/>
                </a:ext>
              </a:extLst>
            </p:cNvPr>
            <p:cNvPicPr>
              <a:picLocks noChangeAspect="1"/>
            </p:cNvPicPr>
            <p:nvPr/>
          </p:nvPicPr>
          <p:blipFill>
            <a:blip r:embed="rId3"/>
            <a:stretch>
              <a:fillRect/>
            </a:stretch>
          </p:blipFill>
          <p:spPr>
            <a:xfrm>
              <a:off x="347314" y="3378875"/>
              <a:ext cx="1959006" cy="1341715"/>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62617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73DC9-0B8F-196F-72CB-E4E4C3985D78}"/>
              </a:ext>
            </a:extLst>
          </p:cNvPr>
          <p:cNvSpPr>
            <a:spLocks noGrp="1"/>
          </p:cNvSpPr>
          <p:nvPr>
            <p:ph type="title"/>
          </p:nvPr>
        </p:nvSpPr>
        <p:spPr/>
        <p:txBody>
          <a:bodyPr>
            <a:normAutofit fontScale="90000"/>
          </a:bodyPr>
          <a:lstStyle/>
          <a:p>
            <a:r>
              <a:rPr lang="en-DE" dirty="0"/>
              <a:t>Three use cases on Extreme Events on Earth</a:t>
            </a:r>
          </a:p>
        </p:txBody>
      </p:sp>
      <p:sp>
        <p:nvSpPr>
          <p:cNvPr id="3" name="Slide Number Placeholder 2">
            <a:extLst>
              <a:ext uri="{FF2B5EF4-FFF2-40B4-BE49-F238E27FC236}">
                <a16:creationId xmlns:a16="http://schemas.microsoft.com/office/drawing/2014/main" id="{6D33D44D-B84D-AEBC-F56F-54C7D39648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a:t>
            </a:fld>
            <a:endParaRPr lang="en-GB"/>
          </a:p>
        </p:txBody>
      </p:sp>
      <p:sp>
        <p:nvSpPr>
          <p:cNvPr id="4" name="Rounded Rectangle 3">
            <a:extLst>
              <a:ext uri="{FF2B5EF4-FFF2-40B4-BE49-F238E27FC236}">
                <a16:creationId xmlns:a16="http://schemas.microsoft.com/office/drawing/2014/main" id="{516FA8F8-A7F0-EB7A-7C1D-AA9C7C99426D}"/>
              </a:ext>
            </a:extLst>
          </p:cNvPr>
          <p:cNvSpPr/>
          <p:nvPr/>
        </p:nvSpPr>
        <p:spPr>
          <a:xfrm>
            <a:off x="136341" y="1084056"/>
            <a:ext cx="8891638" cy="3741944"/>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6" name="TextBox 5">
            <a:extLst>
              <a:ext uri="{FF2B5EF4-FFF2-40B4-BE49-F238E27FC236}">
                <a16:creationId xmlns:a16="http://schemas.microsoft.com/office/drawing/2014/main" id="{B7FFA9BF-04B3-D11D-A673-F94944BD0446}"/>
              </a:ext>
            </a:extLst>
          </p:cNvPr>
          <p:cNvSpPr txBox="1"/>
          <p:nvPr/>
        </p:nvSpPr>
        <p:spPr>
          <a:xfrm>
            <a:off x="354135" y="1209655"/>
            <a:ext cx="3839513" cy="369332"/>
          </a:xfrm>
          <a:prstGeom prst="rect">
            <a:avLst/>
          </a:prstGeom>
          <a:noFill/>
        </p:spPr>
        <p:txBody>
          <a:bodyPr wrap="none" rtlCol="0">
            <a:spAutoFit/>
          </a:bodyPr>
          <a:lstStyle/>
          <a:p>
            <a:r>
              <a:rPr lang="en-DE" sz="1800" dirty="0">
                <a:solidFill>
                  <a:schemeClr val="accent4"/>
                </a:solidFill>
              </a:rPr>
              <a:t>DT for Extreme Events on the Earth</a:t>
            </a:r>
          </a:p>
        </p:txBody>
      </p:sp>
      <p:sp>
        <p:nvSpPr>
          <p:cNvPr id="7" name="TextBox 6">
            <a:extLst>
              <a:ext uri="{FF2B5EF4-FFF2-40B4-BE49-F238E27FC236}">
                <a16:creationId xmlns:a16="http://schemas.microsoft.com/office/drawing/2014/main" id="{3566F052-1C33-A6CF-17A6-A721B092202B}"/>
              </a:ext>
            </a:extLst>
          </p:cNvPr>
          <p:cNvSpPr txBox="1"/>
          <p:nvPr/>
        </p:nvSpPr>
        <p:spPr>
          <a:xfrm>
            <a:off x="354135" y="1603109"/>
            <a:ext cx="7047122" cy="954107"/>
          </a:xfrm>
          <a:prstGeom prst="rect">
            <a:avLst/>
          </a:prstGeom>
          <a:noFill/>
        </p:spPr>
        <p:txBody>
          <a:bodyPr wrap="none" rtlCol="0">
            <a:spAutoFit/>
          </a:bodyPr>
          <a:lstStyle/>
          <a:p>
            <a:pPr marL="285750" indent="-285750">
              <a:buFont typeface="Arial" panose="020B0604020202020204" pitchFamily="34" charset="0"/>
              <a:buChar char="•"/>
            </a:pPr>
            <a:r>
              <a:rPr lang="en-GB" sz="1400" dirty="0">
                <a:solidFill>
                  <a:schemeClr val="tx1">
                    <a:lumMod val="75000"/>
                    <a:lumOff val="25000"/>
                  </a:schemeClr>
                </a:solidFill>
                <a:effectLst/>
                <a:latin typeface="+mn-lt"/>
              </a:rPr>
              <a:t>Climate Change Future Projections of Extreme Events </a:t>
            </a:r>
            <a:r>
              <a:rPr lang="en-GB" dirty="0">
                <a:solidFill>
                  <a:schemeClr val="tx1">
                    <a:lumMod val="75000"/>
                    <a:lumOff val="25000"/>
                  </a:schemeClr>
                </a:solidFill>
                <a:latin typeface="+mn-lt"/>
              </a:rPr>
              <a:t>as</a:t>
            </a:r>
            <a:r>
              <a:rPr lang="en-GB" b="1" dirty="0">
                <a:solidFill>
                  <a:schemeClr val="tx1">
                    <a:lumMod val="75000"/>
                    <a:lumOff val="25000"/>
                  </a:schemeClr>
                </a:solidFill>
                <a:latin typeface="+mn-lt"/>
              </a:rPr>
              <a:t> </a:t>
            </a:r>
            <a:r>
              <a:rPr lang="en-GB" sz="1400" b="1" dirty="0">
                <a:solidFill>
                  <a:schemeClr val="tx1">
                    <a:lumMod val="75000"/>
                    <a:lumOff val="25000"/>
                  </a:schemeClr>
                </a:solidFill>
                <a:effectLst/>
                <a:latin typeface="+mn-lt"/>
              </a:rPr>
              <a:t>storms and fire;</a:t>
            </a:r>
            <a:endParaRPr lang="en-GB" b="1" dirty="0">
              <a:solidFill>
                <a:schemeClr val="tx1">
                  <a:lumMod val="75000"/>
                  <a:lumOff val="25000"/>
                </a:schemeClr>
              </a:solidFill>
              <a:latin typeface="+mn-lt"/>
            </a:endParaRPr>
          </a:p>
          <a:p>
            <a:pPr marL="285750" indent="-285750">
              <a:buFont typeface="Arial" panose="020B0604020202020204" pitchFamily="34" charset="0"/>
              <a:buChar char="•"/>
            </a:pPr>
            <a:r>
              <a:rPr lang="en-GB" sz="1400" dirty="0">
                <a:solidFill>
                  <a:schemeClr val="tx1">
                    <a:lumMod val="75000"/>
                    <a:lumOff val="25000"/>
                  </a:schemeClr>
                </a:solidFill>
                <a:effectLst/>
                <a:latin typeface="+mn-lt"/>
              </a:rPr>
              <a:t>Early Warning for Extreme Events of </a:t>
            </a:r>
            <a:r>
              <a:rPr lang="en-GB" sz="1400" b="1" dirty="0">
                <a:solidFill>
                  <a:schemeClr val="tx1">
                    <a:lumMod val="75000"/>
                    <a:lumOff val="25000"/>
                  </a:schemeClr>
                </a:solidFill>
                <a:effectLst/>
                <a:latin typeface="+mn-lt"/>
              </a:rPr>
              <a:t>floods </a:t>
            </a:r>
            <a:r>
              <a:rPr lang="en-GB" b="1" dirty="0">
                <a:solidFill>
                  <a:schemeClr val="tx1">
                    <a:lumMod val="75000"/>
                    <a:lumOff val="25000"/>
                  </a:schemeClr>
                </a:solidFill>
                <a:latin typeface="+mn-lt"/>
              </a:rPr>
              <a:t>and</a:t>
            </a:r>
            <a:r>
              <a:rPr lang="en-GB" sz="1400" b="1" dirty="0">
                <a:solidFill>
                  <a:schemeClr val="tx1">
                    <a:lumMod val="75000"/>
                    <a:lumOff val="25000"/>
                  </a:schemeClr>
                </a:solidFill>
                <a:effectLst/>
                <a:latin typeface="+mn-lt"/>
              </a:rPr>
              <a:t> droughts;</a:t>
            </a:r>
          </a:p>
          <a:p>
            <a:pPr marL="285750" indent="-285750">
              <a:buFont typeface="Arial" panose="020B0604020202020204" pitchFamily="34" charset="0"/>
              <a:buChar char="•"/>
            </a:pPr>
            <a:r>
              <a:rPr lang="en-GB" sz="1400" dirty="0">
                <a:solidFill>
                  <a:schemeClr val="tx1">
                    <a:lumMod val="75000"/>
                    <a:lumOff val="25000"/>
                  </a:schemeClr>
                </a:solidFill>
                <a:effectLst/>
                <a:latin typeface="+mn-lt"/>
              </a:rPr>
              <a:t>Climate Change Impacts of Extreme Events of </a:t>
            </a:r>
            <a:r>
              <a:rPr lang="en-GB" sz="1400" b="1" dirty="0">
                <a:solidFill>
                  <a:schemeClr val="tx1">
                    <a:lumMod val="75000"/>
                    <a:lumOff val="25000"/>
                  </a:schemeClr>
                </a:solidFill>
                <a:effectLst/>
                <a:latin typeface="+mn-lt"/>
              </a:rPr>
              <a:t>storms, fire, floods and drought</a:t>
            </a:r>
            <a:r>
              <a:rPr lang="en-GB" b="1" dirty="0">
                <a:solidFill>
                  <a:schemeClr val="tx1">
                    <a:lumMod val="75000"/>
                    <a:lumOff val="25000"/>
                  </a:schemeClr>
                </a:solidFill>
                <a:latin typeface="+mn-lt"/>
              </a:rPr>
              <a:t>s</a:t>
            </a:r>
            <a:r>
              <a:rPr lang="en-GB" dirty="0">
                <a:solidFill>
                  <a:schemeClr val="tx1">
                    <a:lumMod val="75000"/>
                    <a:lumOff val="25000"/>
                  </a:schemeClr>
                </a:solidFill>
                <a:latin typeface="+mn-lt"/>
              </a:rPr>
              <a:t>.</a:t>
            </a:r>
            <a:endParaRPr lang="en-GB" dirty="0">
              <a:solidFill>
                <a:schemeClr val="tx1">
                  <a:lumMod val="75000"/>
                  <a:lumOff val="25000"/>
                </a:schemeClr>
              </a:solidFill>
            </a:endParaRPr>
          </a:p>
          <a:p>
            <a:endParaRPr lang="en-DE" dirty="0"/>
          </a:p>
        </p:txBody>
      </p:sp>
      <p:grpSp>
        <p:nvGrpSpPr>
          <p:cNvPr id="5" name="Group 4">
            <a:extLst>
              <a:ext uri="{FF2B5EF4-FFF2-40B4-BE49-F238E27FC236}">
                <a16:creationId xmlns:a16="http://schemas.microsoft.com/office/drawing/2014/main" id="{BEBC2034-B435-6184-0468-1BA185E5E360}"/>
              </a:ext>
            </a:extLst>
          </p:cNvPr>
          <p:cNvGrpSpPr/>
          <p:nvPr/>
        </p:nvGrpSpPr>
        <p:grpSpPr>
          <a:xfrm>
            <a:off x="579189" y="2447345"/>
            <a:ext cx="3632206" cy="2332949"/>
            <a:chOff x="579189" y="2447345"/>
            <a:chExt cx="3632206" cy="2332949"/>
          </a:xfrm>
        </p:grpSpPr>
        <p:pic>
          <p:nvPicPr>
            <p:cNvPr id="9" name="Picture 8">
              <a:extLst>
                <a:ext uri="{FF2B5EF4-FFF2-40B4-BE49-F238E27FC236}">
                  <a16:creationId xmlns:a16="http://schemas.microsoft.com/office/drawing/2014/main" id="{9E3A8567-4B42-3675-5551-F7EFB97226EC}"/>
                </a:ext>
              </a:extLst>
            </p:cNvPr>
            <p:cNvPicPr>
              <a:picLocks noChangeAspect="1"/>
            </p:cNvPicPr>
            <p:nvPr/>
          </p:nvPicPr>
          <p:blipFill>
            <a:blip r:embed="rId3"/>
            <a:stretch>
              <a:fillRect/>
            </a:stretch>
          </p:blipFill>
          <p:spPr>
            <a:xfrm>
              <a:off x="579189" y="2447345"/>
              <a:ext cx="3632206" cy="1825578"/>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2E8C4BBE-F396-0770-56A1-61E4575F8C8E}"/>
                </a:ext>
              </a:extLst>
            </p:cNvPr>
            <p:cNvSpPr txBox="1"/>
            <p:nvPr/>
          </p:nvSpPr>
          <p:spPr>
            <a:xfrm>
              <a:off x="667513" y="4318629"/>
              <a:ext cx="3526135" cy="461665"/>
            </a:xfrm>
            <a:prstGeom prst="rect">
              <a:avLst/>
            </a:prstGeom>
            <a:noFill/>
          </p:spPr>
          <p:txBody>
            <a:bodyPr wrap="square">
              <a:spAutoFit/>
            </a:bodyPr>
            <a:lstStyle/>
            <a:p>
              <a:pPr algn="ctr"/>
              <a:r>
                <a:rPr lang="en-GB" sz="1200" b="1" dirty="0">
                  <a:solidFill>
                    <a:schemeClr val="tx1">
                      <a:lumMod val="50000"/>
                      <a:lumOff val="50000"/>
                    </a:schemeClr>
                  </a:solidFill>
                  <a:effectLst/>
                  <a:latin typeface="OpenSans"/>
                </a:rPr>
                <a:t>Digital Twin for Flood Early Warning in coastal and inland regions </a:t>
              </a:r>
              <a:endParaRPr lang="en-GB" sz="1200" dirty="0">
                <a:solidFill>
                  <a:schemeClr val="tx1">
                    <a:lumMod val="50000"/>
                    <a:lumOff val="50000"/>
                  </a:schemeClr>
                </a:solidFill>
                <a:effectLst/>
              </a:endParaRPr>
            </a:p>
          </p:txBody>
        </p:sp>
      </p:grpSp>
      <p:grpSp>
        <p:nvGrpSpPr>
          <p:cNvPr id="8" name="Group 7">
            <a:extLst>
              <a:ext uri="{FF2B5EF4-FFF2-40B4-BE49-F238E27FC236}">
                <a16:creationId xmlns:a16="http://schemas.microsoft.com/office/drawing/2014/main" id="{4798DDDD-1F74-E41A-D952-9731D71A0264}"/>
              </a:ext>
            </a:extLst>
          </p:cNvPr>
          <p:cNvGrpSpPr/>
          <p:nvPr/>
        </p:nvGrpSpPr>
        <p:grpSpPr>
          <a:xfrm>
            <a:off x="4719967" y="2442185"/>
            <a:ext cx="3799438" cy="2221032"/>
            <a:chOff x="4719967" y="2442185"/>
            <a:chExt cx="3799438" cy="2221032"/>
          </a:xfrm>
        </p:grpSpPr>
        <p:pic>
          <p:nvPicPr>
            <p:cNvPr id="14" name="Picture 13">
              <a:extLst>
                <a:ext uri="{FF2B5EF4-FFF2-40B4-BE49-F238E27FC236}">
                  <a16:creationId xmlns:a16="http://schemas.microsoft.com/office/drawing/2014/main" id="{3382D2C4-E776-E57F-9FB4-D330FF596CCF}"/>
                </a:ext>
              </a:extLst>
            </p:cNvPr>
            <p:cNvPicPr>
              <a:picLocks noChangeAspect="1"/>
            </p:cNvPicPr>
            <p:nvPr/>
          </p:nvPicPr>
          <p:blipFill>
            <a:blip r:embed="rId4"/>
            <a:stretch>
              <a:fillRect/>
            </a:stretch>
          </p:blipFill>
          <p:spPr>
            <a:xfrm>
              <a:off x="4779527" y="2442185"/>
              <a:ext cx="3680319" cy="1830738"/>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54510CB3-15B1-4A3F-7E50-0142DED24EC1}"/>
                </a:ext>
              </a:extLst>
            </p:cNvPr>
            <p:cNvSpPr txBox="1"/>
            <p:nvPr/>
          </p:nvSpPr>
          <p:spPr>
            <a:xfrm>
              <a:off x="4719967" y="4386218"/>
              <a:ext cx="3799438" cy="276999"/>
            </a:xfrm>
            <a:prstGeom prst="rect">
              <a:avLst/>
            </a:prstGeom>
            <a:noFill/>
          </p:spPr>
          <p:txBody>
            <a:bodyPr wrap="none" rtlCol="0">
              <a:spAutoFit/>
            </a:bodyPr>
            <a:lstStyle/>
            <a:p>
              <a:r>
                <a:rPr lang="en-GB" sz="1200" b="1" dirty="0">
                  <a:solidFill>
                    <a:schemeClr val="tx1">
                      <a:lumMod val="50000"/>
                      <a:lumOff val="50000"/>
                    </a:schemeClr>
                  </a:solidFill>
                  <a:effectLst/>
                  <a:latin typeface="OpenSans"/>
                </a:rPr>
                <a:t>Digital Twin for Drought Early Warning in alpine regions </a:t>
              </a:r>
              <a:endParaRPr lang="en-GB" sz="1200" b="1" dirty="0">
                <a:solidFill>
                  <a:schemeClr val="tx1">
                    <a:lumMod val="50000"/>
                    <a:lumOff val="50000"/>
                  </a:schemeClr>
                </a:solidFill>
                <a:effectLst/>
              </a:endParaRPr>
            </a:p>
          </p:txBody>
        </p:sp>
      </p:grpSp>
    </p:spTree>
    <p:extLst>
      <p:ext uri="{BB962C8B-B14F-4D97-AF65-F5344CB8AC3E}">
        <p14:creationId xmlns:p14="http://schemas.microsoft.com/office/powerpoint/2010/main" val="17120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2564</TotalTime>
  <Words>1248</Words>
  <Application>Microsoft Macintosh PowerPoint</Application>
  <PresentationFormat>On-screen Show (16:9)</PresentationFormat>
  <Paragraphs>238</Paragraphs>
  <Slides>20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Montserrat</vt:lpstr>
      <vt:lpstr>Open Sans</vt:lpstr>
      <vt:lpstr>Courier New</vt:lpstr>
      <vt:lpstr>OpenSans</vt:lpstr>
      <vt:lpstr>DM Sans</vt:lpstr>
      <vt:lpstr>Arial</vt:lpstr>
      <vt:lpstr>Roboto</vt:lpstr>
      <vt:lpstr>Noto Sans</vt:lpstr>
      <vt:lpstr>Calibri</vt:lpstr>
      <vt:lpstr>Simple Light</vt:lpstr>
      <vt:lpstr>PowerPoint Presentation</vt:lpstr>
      <vt:lpstr>Content project cheat sheet high level objectives digital twin use cases project  structure resources timeline</vt:lpstr>
      <vt:lpstr>Prelude: What is a Digital Twin? </vt:lpstr>
      <vt:lpstr>The typical Project Cheat Sheet</vt:lpstr>
      <vt:lpstr>High level objecties</vt:lpstr>
      <vt:lpstr>digital twins and scientific use cases</vt:lpstr>
      <vt:lpstr>Radio astronomy and GW astrophysics </vt:lpstr>
      <vt:lpstr>DT in High Energy Physics</vt:lpstr>
      <vt:lpstr>Three use cases on Extreme Events on Earth</vt:lpstr>
      <vt:lpstr>structure of project</vt:lpstr>
      <vt:lpstr>interTwin Component Architecture</vt:lpstr>
      <vt:lpstr>zooming in ….</vt:lpstr>
      <vt:lpstr>And a zoom into the DTE Infrastructure</vt:lpstr>
      <vt:lpstr>what resources do we have?</vt:lpstr>
      <vt:lpstr>Pilot Compute Resources for HPC, HTC and Cloud</vt:lpstr>
      <vt:lpstr>zooming in further ….</vt:lpstr>
      <vt:lpstr>Infrastructure architecture in more detail</vt:lpstr>
      <vt:lpstr>timeline</vt:lpstr>
      <vt:lpstr>Updated Roadmap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Patrick Fuhrmann</cp:lastModifiedBy>
  <cp:revision>35</cp:revision>
  <cp:lastPrinted>2023-05-07T09:38:36Z</cp:lastPrinted>
  <dcterms:modified xsi:type="dcterms:W3CDTF">2023-05-08T00:15:30Z</dcterms:modified>
</cp:coreProperties>
</file>