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Libre Franklin"/>
      <p:regular r:id="rId44"/>
      <p:bold r:id="rId45"/>
      <p:italic r:id="rId46"/>
      <p:boldItalic r:id="rId47"/>
    </p:embeddedFont>
    <p:embeddedFont>
      <p:font typeface="Roboto"/>
      <p:regular r:id="rId48"/>
      <p:bold r:id="rId49"/>
      <p:italic r:id="rId50"/>
      <p:boldItalic r:id="rId51"/>
    </p:embeddedFont>
    <p:embeddedFont>
      <p:font typeface="Roboto Medium"/>
      <p:regular r:id="rId52"/>
      <p:bold r:id="rId53"/>
      <p:italic r:id="rId54"/>
      <p:boldItalic r:id="rId55"/>
    </p:embeddedFont>
    <p:embeddedFont>
      <p:font typeface="Quicksand"/>
      <p:regular r:id="rId56"/>
      <p:bold r:id="rId57"/>
    </p:embeddedFont>
    <p:embeddedFont>
      <p:font typeface="Helvetica Neue"/>
      <p:regular r:id="rId58"/>
      <p:bold r:id="rId59"/>
      <p:italic r:id="rId60"/>
      <p:boldItalic r:id="rId61"/>
    </p:embeddedFont>
    <p:embeddedFont>
      <p:font typeface="Caveat Medium"/>
      <p:regular r:id="rId62"/>
      <p:bold r:id="rId63"/>
    </p:embeddedFont>
    <p:embeddedFont>
      <p:font typeface="Helvetica Neue Light"/>
      <p:regular r:id="rId64"/>
      <p:bold r:id="rId65"/>
      <p:italic r:id="rId66"/>
      <p:boldItalic r:id="rId67"/>
    </p:embeddedFont>
    <p:embeddedFont>
      <p:font typeface="Oswald"/>
      <p:regular r:id="rId68"/>
      <p:bold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8032F4C-6EB9-4F2F-9498-891F2FBED04F}">
  <a:tblStyle styleId="{68032F4C-6EB9-4F2F-9498-891F2FBED04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LibreFranklin-regular.fntdata"/><Relationship Id="rId43" Type="http://schemas.openxmlformats.org/officeDocument/2006/relationships/slide" Target="slides/slide37.xml"/><Relationship Id="rId46" Type="http://schemas.openxmlformats.org/officeDocument/2006/relationships/font" Target="fonts/LibreFranklin-italic.fntdata"/><Relationship Id="rId45" Type="http://schemas.openxmlformats.org/officeDocument/2006/relationships/font" Target="fonts/LibreFranklin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-regular.fntdata"/><Relationship Id="rId47" Type="http://schemas.openxmlformats.org/officeDocument/2006/relationships/font" Target="fonts/LibreFranklin-boldItalic.fntdata"/><Relationship Id="rId49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CaveatMedium-regular.fntdata"/><Relationship Id="rId61" Type="http://schemas.openxmlformats.org/officeDocument/2006/relationships/font" Target="fonts/HelveticaNeue-boldItalic.fntdata"/><Relationship Id="rId20" Type="http://schemas.openxmlformats.org/officeDocument/2006/relationships/slide" Target="slides/slide14.xml"/><Relationship Id="rId64" Type="http://schemas.openxmlformats.org/officeDocument/2006/relationships/font" Target="fonts/HelveticaNeueLight-regular.fntdata"/><Relationship Id="rId63" Type="http://schemas.openxmlformats.org/officeDocument/2006/relationships/font" Target="fonts/CaveatMedium-bold.fntdata"/><Relationship Id="rId22" Type="http://schemas.openxmlformats.org/officeDocument/2006/relationships/slide" Target="slides/slide16.xml"/><Relationship Id="rId66" Type="http://schemas.openxmlformats.org/officeDocument/2006/relationships/font" Target="fonts/HelveticaNeueLight-italic.fntdata"/><Relationship Id="rId21" Type="http://schemas.openxmlformats.org/officeDocument/2006/relationships/slide" Target="slides/slide15.xml"/><Relationship Id="rId65" Type="http://schemas.openxmlformats.org/officeDocument/2006/relationships/font" Target="fonts/HelveticaNeueLight-bold.fntdata"/><Relationship Id="rId24" Type="http://schemas.openxmlformats.org/officeDocument/2006/relationships/slide" Target="slides/slide18.xml"/><Relationship Id="rId68" Type="http://schemas.openxmlformats.org/officeDocument/2006/relationships/font" Target="fonts/Oswald-regular.fntdata"/><Relationship Id="rId23" Type="http://schemas.openxmlformats.org/officeDocument/2006/relationships/slide" Target="slides/slide17.xml"/><Relationship Id="rId67" Type="http://schemas.openxmlformats.org/officeDocument/2006/relationships/font" Target="fonts/HelveticaNeueLight-boldItalic.fntdata"/><Relationship Id="rId60" Type="http://schemas.openxmlformats.org/officeDocument/2006/relationships/font" Target="fonts/HelveticaNeue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Oswald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RobotoMedium-bold.fntdata"/><Relationship Id="rId52" Type="http://schemas.openxmlformats.org/officeDocument/2006/relationships/font" Target="fonts/RobotoMedium-regular.fntdata"/><Relationship Id="rId11" Type="http://schemas.openxmlformats.org/officeDocument/2006/relationships/slide" Target="slides/slide5.xml"/><Relationship Id="rId55" Type="http://schemas.openxmlformats.org/officeDocument/2006/relationships/font" Target="fonts/RobotoMedium-boldItalic.fntdata"/><Relationship Id="rId10" Type="http://schemas.openxmlformats.org/officeDocument/2006/relationships/slide" Target="slides/slide4.xml"/><Relationship Id="rId54" Type="http://schemas.openxmlformats.org/officeDocument/2006/relationships/font" Target="fonts/RobotoMedium-italic.fntdata"/><Relationship Id="rId13" Type="http://schemas.openxmlformats.org/officeDocument/2006/relationships/slide" Target="slides/slide7.xml"/><Relationship Id="rId57" Type="http://schemas.openxmlformats.org/officeDocument/2006/relationships/font" Target="fonts/Quicksand-bold.fntdata"/><Relationship Id="rId12" Type="http://schemas.openxmlformats.org/officeDocument/2006/relationships/slide" Target="slides/slide6.xml"/><Relationship Id="rId56" Type="http://schemas.openxmlformats.org/officeDocument/2006/relationships/font" Target="fonts/Quicksand-regular.fntdata"/><Relationship Id="rId15" Type="http://schemas.openxmlformats.org/officeDocument/2006/relationships/slide" Target="slides/slide9.xml"/><Relationship Id="rId59" Type="http://schemas.openxmlformats.org/officeDocument/2006/relationships/font" Target="fonts/HelveticaNeue-bold.fntdata"/><Relationship Id="rId14" Type="http://schemas.openxmlformats.org/officeDocument/2006/relationships/slide" Target="slides/slide8.xml"/><Relationship Id="rId58" Type="http://schemas.openxmlformats.org/officeDocument/2006/relationships/font" Target="fonts/HelveticaNeue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32d450aa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20332d450aa_1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Past work, current work, and work that remains to be done</a:t>
            </a:r>
            <a:endParaRPr/>
          </a:p>
        </p:txBody>
      </p:sp>
      <p:sp>
        <p:nvSpPr>
          <p:cNvPr id="144" name="Google Shape;144;g20332d450aa_1_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ee13a8de3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ee13a8de3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ee13a8de3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ee13a8de3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0332d450aa_6_3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0332d450aa_6_3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0332d450aa_6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0332d450aa_6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3946a10f19_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3946a10f19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3946a10f19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3946a10f19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Filtering done with MLP creates steps with v100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Faiss: build graph radius cut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cuGraph: GPU connected components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AMP: automatic mixed precision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FRNN: ExaTrkX developed fixed radius nearest neighbour algorithm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3a4cc61789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3a4cc61789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Plots showing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3a642a6fef_2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3a642a6fef_2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0332d450aa_6_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0332d450aa_6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393452d65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393452d65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3a4cc61789_0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3a4cc61789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0332d450aa_6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0332d450aa_6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 out Rapids connection in parallelism / graph sampling project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3946a10f19_1_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3946a10f1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HEP experiments, particle trajectories need to be reconstructed.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pattern recognition, we can start with a cloud of 3D spacepoints, called hits. The goal is then to assign hits to zero or one particles, hence recreating track candidates.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3946a10f19_1_1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3946a10f19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 reconstruct tracks, we can rely on some properties of the system.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collisions are located in the center of the interaction zone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thanks to solenoid magnets, the particles bends, so that they trace nice arc of helices in the transverse plane and straight lines in the R-Z plane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particles are correctly detected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But if this were always true, we wouldn’t have any challenge.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real world,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particle can arise from pretty much anywhere in the detector, due to secondary collision, particle decay and hard scattering.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When they go through a material, their trajectories can change significantly due to multiple Coulomb scattering.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particles can pass through undetected, creating holes, be detected multiple times or two particles can leave only one measurements.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393452d6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393452d6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0332d450aa_6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0332d450aa_6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that this comparison was done by Benjamin.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0332d450aa_6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0332d450aa_6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0332d450aa_6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20332d450aa_6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ee13a8de34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ee13a8de34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3f88e4607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23f88e460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0332d450aa_6_2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g20332d450aa_6_2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c1f87422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3c1f87422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ee13a8de34_0_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g1ee13a8de34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0332d450aa_6_4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g20332d450aa_6_4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0332d450aa_6_4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g20332d450aa_6_4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ee13a8de34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ee13a8de3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0332d450aa_1_2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g20332d450aa_1_2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0332d450aa_1_3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g20332d450aa_1_3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0332d450aa_1_3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g20332d450aa_1_3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0332d450aa_1_4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g20332d450aa_1_4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3a642a6fef_2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3a642a6fef_2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332d450aa_1_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228600" rtl="0" algn="l">
              <a:spcBef>
                <a:spcPts val="700"/>
              </a:spcBef>
              <a:spcAft>
                <a:spcPts val="100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t/>
            </a:r>
            <a:endParaRPr/>
          </a:p>
        </p:txBody>
      </p:sp>
      <p:sp>
        <p:nvSpPr>
          <p:cNvPr id="191" name="Google Shape;191;g20332d450aa_1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3c1f874229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228600" rtl="0" algn="l">
              <a:spcBef>
                <a:spcPts val="700"/>
              </a:spcBef>
              <a:spcAft>
                <a:spcPts val="100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t/>
            </a:r>
            <a:endParaRPr/>
          </a:p>
        </p:txBody>
      </p:sp>
      <p:sp>
        <p:nvSpPr>
          <p:cNvPr id="209" name="Google Shape;209;g23c1f874229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0332d450aa_6_9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0332d450aa_6_9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0332d450aa_6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0332d450aa_6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0332d450aa_6_2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0332d450aa_6_2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;p2"/>
          <p:cNvCxnSpPr/>
          <p:nvPr/>
        </p:nvCxnSpPr>
        <p:spPr>
          <a:xfrm>
            <a:off x="401836" y="1038076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1pPr>
            <a:lvl2pPr indent="-336550" lvl="1" marL="914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2pPr>
            <a:lvl3pPr indent="-336550" lvl="2" marL="137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3pPr>
            <a:lvl4pPr indent="-336550" lvl="3" marL="1828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4pPr>
            <a:lvl5pPr indent="-336550" lvl="4" marL="22860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N0qwMu561CtZfInlDxNVgs3pgZgKdq887jd1Q56_JplZCGmXXrKU_WeFfw73cOd9wlc7kiqOOk7CPzQ678PrlBwSK4VgJiqPGhai7FqyKVl3caRuhCpiD0ngsuuqxJ8Y7nNx2Wo.png"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6100" y="4688025"/>
            <a:ext cx="1016800" cy="3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/>
        </p:nvSpPr>
        <p:spPr>
          <a:xfrm>
            <a:off x="3397025" y="4821975"/>
            <a:ext cx="23499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1" lang="en" sz="9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Exatrkx Project  -  </a:t>
            </a:r>
            <a:r>
              <a:rPr lang="en" sz="9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CHEP</a:t>
            </a:r>
            <a:r>
              <a:rPr lang="en" sz="9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2023</a:t>
            </a:r>
            <a:endParaRPr sz="900">
              <a:solidFill>
                <a:srgbClr val="7474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143575" y="4599637"/>
            <a:ext cx="1049325" cy="5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 showMasterSp="0">
  <p:cSld name="Bulle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625078" y="468809"/>
            <a:ext cx="7884900" cy="4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 showMasterSp="0">
  <p:cSld name="Photo - 3 Up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12"/>
          <p:cNvCxnSpPr/>
          <p:nvPr/>
        </p:nvCxnSpPr>
        <p:spPr>
          <a:xfrm>
            <a:off x="6366956" y="267891"/>
            <a:ext cx="0" cy="420600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72" name="Google Shape;72;p12"/>
          <p:cNvCxnSpPr/>
          <p:nvPr/>
        </p:nvCxnSpPr>
        <p:spPr>
          <a:xfrm>
            <a:off x="6366864" y="2354089"/>
            <a:ext cx="24246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3" name="Google Shape;73;p12"/>
          <p:cNvSpPr/>
          <p:nvPr>
            <p:ph idx="2" type="pic"/>
          </p:nvPr>
        </p:nvSpPr>
        <p:spPr>
          <a:xfrm>
            <a:off x="6446258" y="2417759"/>
            <a:ext cx="4575000" cy="22905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2"/>
          <p:cNvSpPr/>
          <p:nvPr>
            <p:ph idx="3" type="pic"/>
          </p:nvPr>
        </p:nvSpPr>
        <p:spPr>
          <a:xfrm>
            <a:off x="6456164" y="-53578"/>
            <a:ext cx="2366400" cy="26388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/>
          <p:nvPr>
            <p:ph idx="4" type="pic"/>
          </p:nvPr>
        </p:nvSpPr>
        <p:spPr>
          <a:xfrm>
            <a:off x="-562570" y="247799"/>
            <a:ext cx="7768800" cy="42471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366117" y="4567535"/>
            <a:ext cx="58848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 showMasterSp="0">
  <p:cSld name="Quot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892969" y="3355330"/>
            <a:ext cx="7358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  <a:defRPr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2" type="body"/>
          </p:nvPr>
        </p:nvSpPr>
        <p:spPr>
          <a:xfrm>
            <a:off x="892969" y="2263676"/>
            <a:ext cx="73581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747474"/>
              </a:buClr>
              <a:buSzPts val="2600"/>
              <a:buFont typeface="Helvetica Neue Light"/>
              <a:buNone/>
              <a:defRPr sz="2600"/>
            </a:lvl1pPr>
            <a:lvl2pPr indent="-2857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 showMasterSp="0">
  <p:cSld name="Photo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/>
          <p:nvPr>
            <p:ph idx="2" type="pic"/>
          </p:nvPr>
        </p:nvSpPr>
        <p:spPr>
          <a:xfrm>
            <a:off x="-125016" y="0"/>
            <a:ext cx="9402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>
  <p:cSld name="Title &amp; Bullet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oogle Shape;88;p16"/>
          <p:cNvCxnSpPr/>
          <p:nvPr/>
        </p:nvCxnSpPr>
        <p:spPr>
          <a:xfrm>
            <a:off x="401836" y="1038076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9" name="Google Shape;89;p16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1pPr>
            <a:lvl2pPr indent="-336550" lvl="1" marL="914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2pPr>
            <a:lvl3pPr indent="-336550" lvl="2" marL="137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3pPr>
            <a:lvl4pPr indent="-336550" lvl="3" marL="1828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4pPr>
            <a:lvl5pPr indent="-336550" lvl="4" marL="22860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2789536" y="4851445"/>
            <a:ext cx="3564900" cy="1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Graph Neural Networks for DUNE – J. Hewes – 21st May 2019</a:t>
            </a:r>
            <a:endParaRPr sz="900"/>
          </a:p>
        </p:txBody>
      </p:sp>
      <p:pic>
        <p:nvPicPr>
          <p:cNvPr descr="uclogo.png" id="93" name="Google Shape;9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221" y="63113"/>
            <a:ext cx="2046505" cy="67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>
  <p:cSld name="Title &amp; Bullets 2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17"/>
          <p:cNvCxnSpPr/>
          <p:nvPr/>
        </p:nvCxnSpPr>
        <p:spPr>
          <a:xfrm>
            <a:off x="401836" y="1038076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96" name="Google Shape;96;p17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1pPr>
            <a:lvl2pPr indent="-336550" lvl="1" marL="914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2pPr>
            <a:lvl3pPr indent="-336550" lvl="2" marL="137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3pPr>
            <a:lvl4pPr indent="-336550" lvl="3" marL="1828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4pPr>
            <a:lvl5pPr indent="-336550" lvl="4" marL="22860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2916989" y="4851445"/>
            <a:ext cx="3309900" cy="1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Graph Networks for DUNE – J. Hewes – Exa.TrkX meeting</a:t>
            </a:r>
            <a:endParaRPr sz="900"/>
          </a:p>
        </p:txBody>
      </p:sp>
      <p:pic>
        <p:nvPicPr>
          <p:cNvPr descr="uclogo.png" id="100" name="Google Shape;10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221" y="63113"/>
            <a:ext cx="2046505" cy="67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>
  <p:cSld name="Title &amp; Bullets 3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18"/>
          <p:cNvCxnSpPr/>
          <p:nvPr/>
        </p:nvCxnSpPr>
        <p:spPr>
          <a:xfrm>
            <a:off x="401836" y="1038076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3" name="Google Shape;103;p18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1pPr>
            <a:lvl2pPr indent="-336550" lvl="1" marL="914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2pPr>
            <a:lvl3pPr indent="-336550" lvl="2" marL="137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3pPr>
            <a:lvl4pPr indent="-336550" lvl="3" marL="1828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4pPr>
            <a:lvl5pPr indent="-336550" lvl="4" marL="22860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2641142" y="4851445"/>
            <a:ext cx="3861600" cy="1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J. Hewes – Clustering in DUNE using GCNs – 16th September 2019</a:t>
            </a:r>
            <a:endParaRPr sz="900"/>
          </a:p>
        </p:txBody>
      </p:sp>
      <p:pic>
        <p:nvPicPr>
          <p:cNvPr descr="uclogo.png" id="107" name="Google Shape;10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221" y="63113"/>
            <a:ext cx="2046505" cy="67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>
  <p:cSld name="Title &amp; Bullets 4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oogle Shape;109;p19"/>
          <p:cNvCxnSpPr/>
          <p:nvPr/>
        </p:nvCxnSpPr>
        <p:spPr>
          <a:xfrm>
            <a:off x="401836" y="1038076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0" name="Google Shape;110;p19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1pPr>
            <a:lvl2pPr indent="-336550" lvl="1" marL="914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2pPr>
            <a:lvl3pPr indent="-336550" lvl="2" marL="137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3pPr>
            <a:lvl4pPr indent="-336550" lvl="3" marL="1828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4pPr>
            <a:lvl5pPr indent="-336550" lvl="4" marL="22860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3176022" y="4851445"/>
            <a:ext cx="2792100" cy="1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Graph networks – J. Hewes – 29th January 2020</a:t>
            </a:r>
            <a:endParaRPr sz="900"/>
          </a:p>
        </p:txBody>
      </p:sp>
      <p:pic>
        <p:nvPicPr>
          <p:cNvPr descr="uclogo.png" id="114" name="Google Shape;11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221" y="63113"/>
            <a:ext cx="2046505" cy="67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7" name="Google Shape;117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/>
          </a:bodyPr>
          <a:lstStyle>
            <a:lvl1pPr lvl="0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8472458" y="4663217"/>
            <a:ext cx="548700" cy="2046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2" showMasterSp="0">
  <p:cSld name="TITLE_AND_BODY_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3"/>
          <p:cNvCxnSpPr/>
          <p:nvPr/>
        </p:nvCxnSpPr>
        <p:spPr>
          <a:xfrm>
            <a:off x="401836" y="1038076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1" name="Google Shape;21;p3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1pPr>
            <a:lvl2pPr indent="-336550" lvl="1" marL="914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2pPr>
            <a:lvl3pPr indent="-336550" lvl="2" marL="137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3pPr>
            <a:lvl4pPr indent="-336550" lvl="3" marL="1828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4pPr>
            <a:lvl5pPr indent="-336550" lvl="4" marL="22860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uclogo.png" id="24" name="Google Shape;2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37800" y="204800"/>
            <a:ext cx="1737425" cy="57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0qwMu561CtZfInlDxNVgs3pgZgKdq887jd1Q56_JplZCGmXXrKU_WeFfw73cOd9wlc7kiqOOk7CPzQ678PrlBwSK4VgJiqPGhai7FqyKVl3caRuhCpiD0ngsuuqxJ8Y7nNx2Wo.png" id="25" name="Google Shape;2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5573" y="261777"/>
            <a:ext cx="1327400" cy="442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/>
          <p:nvPr/>
        </p:nvSpPr>
        <p:spPr>
          <a:xfrm>
            <a:off x="3819450" y="4851450"/>
            <a:ext cx="15051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The Exatrkx Project</a:t>
            </a:r>
            <a:endParaRPr sz="9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435894" y="526617"/>
            <a:ext cx="82722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435895" y="1395603"/>
            <a:ext cx="8272200" cy="31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1pPr>
            <a:lvl2pPr indent="-304800" lvl="1" marL="9144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2pPr>
            <a:lvl3pPr indent="-304800" lvl="2" marL="13716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3pPr>
            <a:lvl4pPr indent="-304800" lvl="3" marL="18288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4pPr>
            <a:lvl5pPr indent="-304800" lvl="4" marL="22860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5pPr>
            <a:lvl6pPr indent="-304800" lvl="5" marL="27432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6pPr>
            <a:lvl7pPr indent="-304800" lvl="6" marL="32004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7pPr>
            <a:lvl8pPr indent="-304800" lvl="7" marL="36576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8pPr>
            <a:lvl9pPr indent="-304800" lvl="8" marL="4114800" rtl="0" algn="l">
              <a:spcBef>
                <a:spcPts val="500"/>
              </a:spcBef>
              <a:spcAft>
                <a:spcPts val="500"/>
              </a:spcAft>
              <a:buSzPts val="1200"/>
              <a:buChar char="•"/>
              <a:defRPr sz="1100"/>
            </a:lvl9pPr>
          </a:lstStyle>
          <a:p/>
        </p:txBody>
      </p:sp>
      <p:sp>
        <p:nvSpPr>
          <p:cNvPr id="122" name="Google Shape;122;p21"/>
          <p:cNvSpPr txBox="1"/>
          <p:nvPr>
            <p:ph idx="10" type="dt"/>
          </p:nvPr>
        </p:nvSpPr>
        <p:spPr>
          <a:xfrm>
            <a:off x="5704463" y="481793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23" name="Google Shape;123;p21"/>
          <p:cNvSpPr txBox="1"/>
          <p:nvPr>
            <p:ph idx="12" type="sldNum"/>
          </p:nvPr>
        </p:nvSpPr>
        <p:spPr>
          <a:xfrm>
            <a:off x="8178382" y="4757007"/>
            <a:ext cx="78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rtl="0" algn="r">
              <a:spcBef>
                <a:spcPts val="0"/>
              </a:spcBef>
              <a:buNone/>
              <a:defRPr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/>
          <p:nvPr/>
        </p:nvSpPr>
        <p:spPr>
          <a:xfrm>
            <a:off x="335863" y="3442142"/>
            <a:ext cx="8468100" cy="11085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2"/>
          <p:cNvSpPr txBox="1"/>
          <p:nvPr>
            <p:ph type="title"/>
          </p:nvPr>
        </p:nvSpPr>
        <p:spPr>
          <a:xfrm>
            <a:off x="435895" y="1259681"/>
            <a:ext cx="82722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Franklin Gothic"/>
              <a:buNone/>
              <a:defRPr b="0" sz="2700" cap="none">
                <a:solidFill>
                  <a:srgbClr val="3F3F3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435894" y="2991725"/>
            <a:ext cx="82722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400" cap="none">
                <a:solidFill>
                  <a:schemeClr val="accent1"/>
                </a:solidFill>
              </a:defRPr>
            </a:lvl1pPr>
            <a:lvl2pPr indent="-228600" lvl="1" marL="914400" rtl="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500"/>
              </a:spcBef>
              <a:spcAft>
                <a:spcPts val="500"/>
              </a:spcAft>
              <a:buSzPts val="10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22"/>
          <p:cNvSpPr txBox="1"/>
          <p:nvPr>
            <p:ph idx="10" type="dt"/>
          </p:nvPr>
        </p:nvSpPr>
        <p:spPr>
          <a:xfrm>
            <a:off x="5704463" y="481793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29" name="Google Shape;129;p22"/>
          <p:cNvSpPr txBox="1"/>
          <p:nvPr>
            <p:ph idx="11" type="ftr"/>
          </p:nvPr>
        </p:nvSpPr>
        <p:spPr>
          <a:xfrm>
            <a:off x="435894" y="4817936"/>
            <a:ext cx="5187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8178382" y="4757007"/>
            <a:ext cx="789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idx="12" type="sldNum"/>
          </p:nvPr>
        </p:nvSpPr>
        <p:spPr>
          <a:xfrm>
            <a:off x="7918724" y="4743198"/>
            <a:ext cx="789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435894" y="528843"/>
            <a:ext cx="82722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35" name="Google Shape;135;p24"/>
          <p:cNvSpPr txBox="1"/>
          <p:nvPr>
            <p:ph idx="1" type="body"/>
          </p:nvPr>
        </p:nvSpPr>
        <p:spPr>
          <a:xfrm>
            <a:off x="435894" y="1752002"/>
            <a:ext cx="8272200" cy="27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04800" lvl="0" marL="45720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100"/>
            </a:lvl1pPr>
            <a:lvl2pPr indent="-304800" lvl="1" marL="9144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2pPr>
            <a:lvl3pPr indent="-304800" lvl="2" marL="13716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3pPr>
            <a:lvl4pPr indent="-304800" lvl="3" marL="18288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4pPr>
            <a:lvl5pPr indent="-304800" lvl="4" marL="22860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5pPr>
            <a:lvl6pPr indent="-304800" lvl="5" marL="27432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6pPr>
            <a:lvl7pPr indent="-304800" lvl="6" marL="32004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7pPr>
            <a:lvl8pPr indent="-304800" lvl="7" marL="3657600" rtl="0" algn="l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100"/>
            </a:lvl8pPr>
            <a:lvl9pPr indent="-304800" lvl="8" marL="4114800" rtl="0" algn="l">
              <a:spcBef>
                <a:spcPts val="500"/>
              </a:spcBef>
              <a:spcAft>
                <a:spcPts val="500"/>
              </a:spcAft>
              <a:buSzPts val="1200"/>
              <a:buChar char="•"/>
              <a:defRPr sz="1100"/>
            </a:lvl9pPr>
          </a:lstStyle>
          <a:p/>
        </p:txBody>
      </p:sp>
      <p:sp>
        <p:nvSpPr>
          <p:cNvPr id="136" name="Google Shape;136;p24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37" name="Google Shape;137;p24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38" name="Google Shape;138;p24"/>
          <p:cNvSpPr txBox="1"/>
          <p:nvPr>
            <p:ph idx="12" type="sldNum"/>
          </p:nvPr>
        </p:nvSpPr>
        <p:spPr>
          <a:xfrm>
            <a:off x="7918724" y="4743198"/>
            <a:ext cx="789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idx="12" type="sldNum"/>
          </p:nvPr>
        </p:nvSpPr>
        <p:spPr>
          <a:xfrm>
            <a:off x="8472458" y="4663217"/>
            <a:ext cx="548700" cy="2046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1" showMasterSp="0">
  <p:cSld name="TITLE_AND_BODY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4"/>
          <p:cNvCxnSpPr/>
          <p:nvPr/>
        </p:nvCxnSpPr>
        <p:spPr>
          <a:xfrm>
            <a:off x="401836" y="1038076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9" name="Google Shape;29;p4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1pPr>
            <a:lvl2pPr indent="-336550" lvl="1" marL="914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2pPr>
            <a:lvl3pPr indent="-336550" lvl="2" marL="137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3pPr>
            <a:lvl4pPr indent="-336550" lvl="3" marL="1828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4pPr>
            <a:lvl5pPr indent="-336550" lvl="4" marL="22860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>
                <a:solidFill>
                  <a:srgbClr val="000000"/>
                </a:solidFill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9185" l="-5080" r="5079" t="55822"/>
          <a:stretch/>
        </p:blipFill>
        <p:spPr>
          <a:xfrm>
            <a:off x="5903175" y="314237"/>
            <a:ext cx="1866025" cy="337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0qwMu561CtZfInlDxNVgs3pgZgKdq887jd1Q56_JplZCGmXXrKU_WeFfw73cOd9wlc7kiqOOk7CPzQ678PrlBwSK4VgJiqPGhai7FqyKVl3caRuhCpiD0ngsuuqxJ8Y7nNx2Wo.png"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5573" y="261777"/>
            <a:ext cx="1327400" cy="44219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/>
          <p:nvPr/>
        </p:nvSpPr>
        <p:spPr>
          <a:xfrm>
            <a:off x="3819450" y="4851450"/>
            <a:ext cx="15051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The Exatrkx Project</a:t>
            </a:r>
            <a:endParaRPr sz="9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 showMasterSp="0">
  <p:cSld name="Title - Cent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401836" y="1734592"/>
            <a:ext cx="8340300" cy="167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showMasterSp="0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6"/>
          <p:cNvCxnSpPr/>
          <p:nvPr/>
        </p:nvCxnSpPr>
        <p:spPr>
          <a:xfrm>
            <a:off x="401836" y="2504777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0" name="Google Shape;40;p6"/>
          <p:cNvSpPr txBox="1"/>
          <p:nvPr>
            <p:ph type="title"/>
          </p:nvPr>
        </p:nvSpPr>
        <p:spPr>
          <a:xfrm>
            <a:off x="401836" y="696516"/>
            <a:ext cx="8340300" cy="16743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401836" y="2645420"/>
            <a:ext cx="83403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pic>
        <p:nvPicPr>
          <p:cNvPr descr="uclogo.png"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56415" y="63113"/>
            <a:ext cx="2778107" cy="916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0qwMu561CtZfInlDxNVgs3pgZgKdq887jd1Q56_JplZCGmXXrKU_WeFfw73cOd9wlc7kiqOOk7CPzQ678PrlBwSK4VgJiqPGhai7FqyKVl3caRuhCpiD0ngsuuqxJ8Y7nNx2Wo.png" id="43" name="Google Shape;4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121" y="110479"/>
            <a:ext cx="2468124" cy="82219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 showMasterSp="0">
  <p:cSld name="Photo - Horizontal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7"/>
          <p:cNvCxnSpPr/>
          <p:nvPr/>
        </p:nvCxnSpPr>
        <p:spPr>
          <a:xfrm>
            <a:off x="4727684" y="4205882"/>
            <a:ext cx="0" cy="75030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7" name="Google Shape;47;p7"/>
          <p:cNvSpPr/>
          <p:nvPr>
            <p:ph idx="2" type="pic"/>
          </p:nvPr>
        </p:nvSpPr>
        <p:spPr>
          <a:xfrm>
            <a:off x="0" y="-13395"/>
            <a:ext cx="9144000" cy="40740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414645" y="4105424"/>
            <a:ext cx="40719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4993700" y="4467075"/>
            <a:ext cx="2424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N0qwMu561CtZfInlDxNVgs3pgZgKdq887jd1Q56_JplZCGmXXrKU_WeFfw73cOd9wlc7kiqOOk7CPzQ678PrlBwSK4VgJiqPGhai7FqyKVl3caRuhCpiD0ngsuuqxJ8Y7nNx2Wo.png"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5395" y="4324812"/>
            <a:ext cx="1376404" cy="45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 showMasterSp="0">
  <p:cSld name="Photo - Vertical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oogle Shape;53;p8"/>
          <p:cNvCxnSpPr/>
          <p:nvPr/>
        </p:nvCxnSpPr>
        <p:spPr>
          <a:xfrm>
            <a:off x="401836" y="2565053"/>
            <a:ext cx="37509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4" name="Google Shape;54;p8"/>
          <p:cNvSpPr/>
          <p:nvPr>
            <p:ph idx="2" type="pic"/>
          </p:nvPr>
        </p:nvSpPr>
        <p:spPr>
          <a:xfrm>
            <a:off x="3357563" y="0"/>
            <a:ext cx="10822800" cy="51501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8"/>
          <p:cNvSpPr txBox="1"/>
          <p:nvPr>
            <p:ph type="title"/>
          </p:nvPr>
        </p:nvSpPr>
        <p:spPr>
          <a:xfrm>
            <a:off x="401836" y="756791"/>
            <a:ext cx="3750600" cy="16743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401836" y="2705695"/>
            <a:ext cx="3750600" cy="16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showMasterSp="0">
  <p:cSld name="Title, Bullets &amp; Photo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0"/>
          <p:cNvCxnSpPr/>
          <p:nvPr/>
        </p:nvCxnSpPr>
        <p:spPr>
          <a:xfrm>
            <a:off x="401836" y="1038076"/>
            <a:ext cx="35673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3" name="Google Shape;63;p10"/>
          <p:cNvSpPr/>
          <p:nvPr>
            <p:ph idx="2" type="pic"/>
          </p:nvPr>
        </p:nvSpPr>
        <p:spPr>
          <a:xfrm>
            <a:off x="4554141" y="-80367"/>
            <a:ext cx="4679100" cy="52239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type="title"/>
          </p:nvPr>
        </p:nvSpPr>
        <p:spPr>
          <a:xfrm>
            <a:off x="401836" y="174129"/>
            <a:ext cx="3571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401836" y="1172021"/>
            <a:ext cx="35718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11150" lvl="0" marL="4572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747474"/>
              </a:buClr>
              <a:buSzPts val="13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1150" lvl="1" marL="914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747474"/>
              </a:buClr>
              <a:buSzPts val="13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1150" lvl="2" marL="13716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747474"/>
              </a:buClr>
              <a:buSzPts val="13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1150" lvl="3" marL="18288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747474"/>
              </a:buClr>
              <a:buSzPts val="13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1150" lvl="4" marL="22860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747474"/>
              </a:buClr>
              <a:buSzPts val="13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857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359116" y="4851445"/>
            <a:ext cx="219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401836" y="1038076"/>
            <a:ext cx="8344800" cy="0"/>
          </a:xfrm>
          <a:prstGeom prst="straightConnector1">
            <a:avLst/>
          </a:prstGeom>
          <a:noFill/>
          <a:ln cap="flat" cmpd="sng" w="12700">
            <a:solidFill>
              <a:srgbClr val="9A9A9A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" name="Google Shape;7;p1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  <a:defRPr b="0" i="0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3819450" y="4851450"/>
            <a:ext cx="15051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The Exatrkx Project</a:t>
            </a:r>
            <a:endParaRPr sz="900"/>
          </a:p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36550" lvl="2" marL="1371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36550" lvl="3" marL="18288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747474"/>
              </a:buClr>
              <a:buSzPts val="1700"/>
              <a:buFont typeface="Helvetica Neue"/>
              <a:buChar char="•"/>
              <a:defRPr b="0" i="0" sz="2300" u="none" cap="none" strike="noStrike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11.png"/><Relationship Id="rId5" Type="http://schemas.openxmlformats.org/officeDocument/2006/relationships/hyperlink" Target="https://exatrkx.github.io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50.png"/><Relationship Id="rId5" Type="http://schemas.openxmlformats.org/officeDocument/2006/relationships/image" Target="../media/image36.png"/><Relationship Id="rId6" Type="http://schemas.openxmlformats.org/officeDocument/2006/relationships/hyperlink" Target="https://indico.jlab.org/event/459/contributions/11733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0.png"/><Relationship Id="rId4" Type="http://schemas.openxmlformats.org/officeDocument/2006/relationships/image" Target="../media/image56.png"/><Relationship Id="rId9" Type="http://schemas.openxmlformats.org/officeDocument/2006/relationships/image" Target="../media/image38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43.png"/><Relationship Id="rId8" Type="http://schemas.openxmlformats.org/officeDocument/2006/relationships/image" Target="../media/image39.png"/><Relationship Id="rId11" Type="http://schemas.openxmlformats.org/officeDocument/2006/relationships/image" Target="../media/image48.png"/><Relationship Id="rId10" Type="http://schemas.openxmlformats.org/officeDocument/2006/relationships/image" Target="../media/image37.png"/><Relationship Id="rId13" Type="http://schemas.openxmlformats.org/officeDocument/2006/relationships/image" Target="../media/image44.png"/><Relationship Id="rId12" Type="http://schemas.openxmlformats.org/officeDocument/2006/relationships/image" Target="../media/image42.png"/><Relationship Id="rId15" Type="http://schemas.openxmlformats.org/officeDocument/2006/relationships/image" Target="../media/image57.png"/><Relationship Id="rId14" Type="http://schemas.openxmlformats.org/officeDocument/2006/relationships/image" Target="../media/image49.png"/><Relationship Id="rId17" Type="http://schemas.openxmlformats.org/officeDocument/2006/relationships/image" Target="../media/image52.png"/><Relationship Id="rId16" Type="http://schemas.openxmlformats.org/officeDocument/2006/relationships/image" Target="../media/image41.png"/><Relationship Id="rId18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Relationship Id="rId4" Type="http://schemas.openxmlformats.org/officeDocument/2006/relationships/image" Target="../media/image54.png"/><Relationship Id="rId5" Type="http://schemas.openxmlformats.org/officeDocument/2006/relationships/image" Target="../media/image47.png"/><Relationship Id="rId6" Type="http://schemas.openxmlformats.org/officeDocument/2006/relationships/hyperlink" Target="https://arxiv.org/abs/2208.12178" TargetMode="External"/><Relationship Id="rId7" Type="http://schemas.openxmlformats.org/officeDocument/2006/relationships/image" Target="../media/image58.png"/><Relationship Id="rId8" Type="http://schemas.openxmlformats.org/officeDocument/2006/relationships/image" Target="../media/image5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Relationship Id="rId4" Type="http://schemas.openxmlformats.org/officeDocument/2006/relationships/image" Target="../media/image59.png"/><Relationship Id="rId9" Type="http://schemas.openxmlformats.org/officeDocument/2006/relationships/hyperlink" Target="https://indico.cern.ch/event/1103637/contributions/4821918/" TargetMode="External"/><Relationship Id="rId5" Type="http://schemas.openxmlformats.org/officeDocument/2006/relationships/image" Target="../media/image62.png"/><Relationship Id="rId6" Type="http://schemas.openxmlformats.org/officeDocument/2006/relationships/hyperlink" Target="https://link.springer.com/article/10.1140/epjc/s10052-021-09675-8" TargetMode="External"/><Relationship Id="rId7" Type="http://schemas.openxmlformats.org/officeDocument/2006/relationships/image" Target="../media/image55.png"/><Relationship Id="rId8" Type="http://schemas.openxmlformats.org/officeDocument/2006/relationships/hyperlink" Target="https://arxiv.org/abs/2202.06929" TargetMode="External"/><Relationship Id="rId10" Type="http://schemas.openxmlformats.org/officeDocument/2006/relationships/image" Target="../media/image6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9" Type="http://schemas.openxmlformats.org/officeDocument/2006/relationships/image" Target="../media/image35.png"/><Relationship Id="rId5" Type="http://schemas.openxmlformats.org/officeDocument/2006/relationships/image" Target="../media/image69.png"/><Relationship Id="rId6" Type="http://schemas.openxmlformats.org/officeDocument/2006/relationships/image" Target="../media/image63.png"/><Relationship Id="rId7" Type="http://schemas.openxmlformats.org/officeDocument/2006/relationships/hyperlink" Target="https://indico.cern.ch/event/1103637/contributions/4825740/" TargetMode="External"/><Relationship Id="rId8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Relationship Id="rId4" Type="http://schemas.openxmlformats.org/officeDocument/2006/relationships/image" Target="../media/image61.png"/><Relationship Id="rId5" Type="http://schemas.openxmlformats.org/officeDocument/2006/relationships/image" Target="../media/image64.png"/><Relationship Id="rId6" Type="http://schemas.openxmlformats.org/officeDocument/2006/relationships/hyperlink" Target="https://arxiv.org/pdf/2302.00049.pdf" TargetMode="External"/><Relationship Id="rId7" Type="http://schemas.openxmlformats.org/officeDocument/2006/relationships/image" Target="../media/image7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indico.jlab.org/event/459/contributions/11414/" TargetMode="External"/><Relationship Id="rId4" Type="http://schemas.openxmlformats.org/officeDocument/2006/relationships/hyperlink" Target="https://indico.jlab.org/event/459/contributions/11733/" TargetMode="External"/><Relationship Id="rId9" Type="http://schemas.openxmlformats.org/officeDocument/2006/relationships/hyperlink" Target="https://exatrkx.github.io/" TargetMode="External"/><Relationship Id="rId5" Type="http://schemas.openxmlformats.org/officeDocument/2006/relationships/hyperlink" Target="https://indico.jlab.org/event/459/contributions/11743/" TargetMode="External"/><Relationship Id="rId6" Type="http://schemas.openxmlformats.org/officeDocument/2006/relationships/hyperlink" Target="https://indico.jlab.org/event/459/contributions/11741/" TargetMode="External"/><Relationship Id="rId7" Type="http://schemas.openxmlformats.org/officeDocument/2006/relationships/hyperlink" Target="https://indico.jlab.org/event/459/contributions/11375/" TargetMode="External"/><Relationship Id="rId8" Type="http://schemas.openxmlformats.org/officeDocument/2006/relationships/hyperlink" Target="https://indico.jlab.org/event/459/contributions/11713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hyperlink" Target="https://indico.cern.ch/event/587955/contributions/3012710/attachments/1684050/2707701/2018-CHEP-Salzburger-wide.pdf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indico.cern.ch/event/587955/contributions/3012710/attachments/1684050/2707701/2018-CHEP-Salzburger-wide.pdf" TargetMode="External"/><Relationship Id="rId7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Relationship Id="rId4" Type="http://schemas.openxmlformats.org/officeDocument/2006/relationships/image" Target="../media/image75.png"/><Relationship Id="rId5" Type="http://schemas.openxmlformats.org/officeDocument/2006/relationships/image" Target="../media/image66.png"/><Relationship Id="rId6" Type="http://schemas.openxmlformats.org/officeDocument/2006/relationships/image" Target="../media/image7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0.gif"/><Relationship Id="rId4" Type="http://schemas.openxmlformats.org/officeDocument/2006/relationships/image" Target="../media/image84.png"/><Relationship Id="rId5" Type="http://schemas.openxmlformats.org/officeDocument/2006/relationships/image" Target="../media/image72.png"/><Relationship Id="rId6" Type="http://schemas.openxmlformats.org/officeDocument/2006/relationships/image" Target="../media/image7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Relationship Id="rId4" Type="http://schemas.openxmlformats.org/officeDocument/2006/relationships/hyperlink" Target="https://cds.cern.ch/record/1751756/plots" TargetMode="External"/><Relationship Id="rId9" Type="http://schemas.openxmlformats.org/officeDocument/2006/relationships/hyperlink" Target="https://kaggle2.blob.core.windows.net/forum-message-attachments/321278/9331/trackml-participant-document-particle-v1.0.pdf" TargetMode="External"/><Relationship Id="rId5" Type="http://schemas.openxmlformats.org/officeDocument/2006/relationships/image" Target="../media/image78.png"/><Relationship Id="rId6" Type="http://schemas.openxmlformats.org/officeDocument/2006/relationships/hyperlink" Target="http://www0.mi.infn.it/~ragusa/tracking_sns_28.05.2014.pdf" TargetMode="External"/><Relationship Id="rId7" Type="http://schemas.openxmlformats.org/officeDocument/2006/relationships/image" Target="../media/image79.png"/><Relationship Id="rId8" Type="http://schemas.openxmlformats.org/officeDocument/2006/relationships/image" Target="../media/image82.png"/><Relationship Id="rId11" Type="http://schemas.openxmlformats.org/officeDocument/2006/relationships/hyperlink" Target="https://kaggle2.blob.core.windows.net/forum-message-attachments/321278/9331/trackml-participant-document-particle-v1.0.pdf" TargetMode="External"/><Relationship Id="rId10" Type="http://schemas.openxmlformats.org/officeDocument/2006/relationships/image" Target="../media/image73.png"/><Relationship Id="rId13" Type="http://schemas.openxmlformats.org/officeDocument/2006/relationships/image" Target="../media/image81.png"/><Relationship Id="rId12" Type="http://schemas.openxmlformats.org/officeDocument/2006/relationships/hyperlink" Target="https://atlas.cern/updates/physics-briefing/charged-particle-reconstruction-energy-frontier" TargetMode="External"/><Relationship Id="rId15" Type="http://schemas.openxmlformats.org/officeDocument/2006/relationships/image" Target="../media/image88.png"/><Relationship Id="rId14" Type="http://schemas.openxmlformats.org/officeDocument/2006/relationships/hyperlink" Target="http://www.phy.cuhk.edu.hk/sure/comments_2014/tph_pre.pdf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3.png"/><Relationship Id="rId4" Type="http://schemas.openxmlformats.org/officeDocument/2006/relationships/image" Target="../media/image90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7.png"/><Relationship Id="rId4" Type="http://schemas.openxmlformats.org/officeDocument/2006/relationships/image" Target="../media/image6.png"/><Relationship Id="rId5" Type="http://schemas.openxmlformats.org/officeDocument/2006/relationships/image" Target="../media/image87.png"/><Relationship Id="rId6" Type="http://schemas.openxmlformats.org/officeDocument/2006/relationships/image" Target="../media/image96.png"/><Relationship Id="rId7" Type="http://schemas.openxmlformats.org/officeDocument/2006/relationships/image" Target="../media/image9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5.png"/><Relationship Id="rId4" Type="http://schemas.openxmlformats.org/officeDocument/2006/relationships/image" Target="../media/image97.png"/><Relationship Id="rId5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5.png"/><Relationship Id="rId4" Type="http://schemas.openxmlformats.org/officeDocument/2006/relationships/image" Target="../media/image97.png"/><Relationship Id="rId5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7.png"/><Relationship Id="rId4" Type="http://schemas.openxmlformats.org/officeDocument/2006/relationships/image" Target="../media/image6.png"/><Relationship Id="rId5" Type="http://schemas.openxmlformats.org/officeDocument/2006/relationships/image" Target="../media/image51.png"/><Relationship Id="rId6" Type="http://schemas.openxmlformats.org/officeDocument/2006/relationships/image" Target="../media/image9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95.png"/><Relationship Id="rId5" Type="http://schemas.openxmlformats.org/officeDocument/2006/relationships/image" Target="../media/image105.png"/><Relationship Id="rId6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3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link.springer.com/article/10.1140/epja/i2018-12548-8" TargetMode="External"/><Relationship Id="rId4" Type="http://schemas.openxmlformats.org/officeDocument/2006/relationships/hyperlink" Target="https://link.springer.com/article/10.1140/epja/i2018-12548-8" TargetMode="External"/><Relationship Id="rId9" Type="http://schemas.openxmlformats.org/officeDocument/2006/relationships/image" Target="../media/image5.png"/><Relationship Id="rId5" Type="http://schemas.openxmlformats.org/officeDocument/2006/relationships/hyperlink" Target="https://link.springer.com/article/10.1140/epja/i2018-12548-8" TargetMode="External"/><Relationship Id="rId6" Type="http://schemas.openxmlformats.org/officeDocument/2006/relationships/hyperlink" Target="https://link.springer.com/article/10.1140/epja/i2018-12548-8" TargetMode="External"/><Relationship Id="rId7" Type="http://schemas.openxmlformats.org/officeDocument/2006/relationships/hyperlink" Target="https://link.springer.com/article/10.1140/epja/i2018-12548-8" TargetMode="External"/><Relationship Id="rId8" Type="http://schemas.openxmlformats.org/officeDocument/2006/relationships/hyperlink" Target="https://arxiv.org/pdf/1909.07879v2.pdf" TargetMode="External"/><Relationship Id="rId10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github.com/uboone/OpenSamples" TargetMode="External"/><Relationship Id="rId4" Type="http://schemas.openxmlformats.org/officeDocument/2006/relationships/image" Target="../media/image10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8.png"/><Relationship Id="rId4" Type="http://schemas.openxmlformats.org/officeDocument/2006/relationships/image" Target="../media/image99.png"/><Relationship Id="rId5" Type="http://schemas.openxmlformats.org/officeDocument/2006/relationships/image" Target="../media/image109.png"/><Relationship Id="rId6" Type="http://schemas.openxmlformats.org/officeDocument/2006/relationships/image" Target="../media/image9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ml4physicalsciences.github.io/2022/#:~:text=Graph%20Structure%20from%20Point%20Clouds%3A%20Geometric%20Attention%20is%20All%20You%20Need" TargetMode="External"/><Relationship Id="rId4" Type="http://schemas.openxmlformats.org/officeDocument/2006/relationships/hyperlink" Target="https://indico.cern.ch/event/1106990/contributions/4996236/" TargetMode="External"/><Relationship Id="rId5" Type="http://schemas.openxmlformats.org/officeDocument/2006/relationships/image" Target="../media/image107.png"/><Relationship Id="rId6" Type="http://schemas.openxmlformats.org/officeDocument/2006/relationships/image" Target="../media/image10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20.gif"/><Relationship Id="rId5" Type="http://schemas.openxmlformats.org/officeDocument/2006/relationships/hyperlink" Target="https://indico.cern.ch/event/658267/contributions/2881175/attachments/1621912/2581064/Farrell_heptrkx_ctd2018.pdf" TargetMode="External"/><Relationship Id="rId6" Type="http://schemas.openxmlformats.org/officeDocument/2006/relationships/hyperlink" Target="https://indico.cern.ch/event/742793/contributions/3274328/attachments/1822711/2981966/xju_gnn_tracking_ctd2019_v4.pdf" TargetMode="External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github.com/GNN4ITkTeam/CommonFramework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30.png"/><Relationship Id="rId7" Type="http://schemas.openxmlformats.org/officeDocument/2006/relationships/image" Target="../media/image23.png"/><Relationship Id="rId8" Type="http://schemas.openxmlformats.org/officeDocument/2006/relationships/hyperlink" Target="https://indico.cern.ch/event/1103637/contributions/4821831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5" Type="http://schemas.openxmlformats.org/officeDocument/2006/relationships/hyperlink" Target="https://indico.jlab.org/event/459/contributions/11414/" TargetMode="External"/><Relationship Id="rId6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34.png"/><Relationship Id="rId6" Type="http://schemas.openxmlformats.org/officeDocument/2006/relationships/hyperlink" Target="https://indico.cern.ch/event/1128328/contributions/4900744/" TargetMode="External"/><Relationship Id="rId7" Type="http://schemas.openxmlformats.org/officeDocument/2006/relationships/hyperlink" Target="https://indico.jlab.org/event/459/contributions/11713/" TargetMode="External"/><Relationship Id="rId8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/>
          <p:nvPr/>
        </p:nvSpPr>
        <p:spPr>
          <a:xfrm>
            <a:off x="3181373" y="342900"/>
            <a:ext cx="2777400" cy="6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b="18262" l="8145" r="29396" t="14521"/>
          <a:stretch/>
        </p:blipFill>
        <p:spPr>
          <a:xfrm>
            <a:off x="4344405" y="0"/>
            <a:ext cx="47995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>
            <p:ph idx="4294967295" type="ctrTitle"/>
          </p:nvPr>
        </p:nvSpPr>
        <p:spPr>
          <a:xfrm>
            <a:off x="245226" y="1465267"/>
            <a:ext cx="5296800" cy="167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Franklin Gothic"/>
              <a:buNone/>
            </a:pPr>
            <a:r>
              <a:rPr b="1" lang="en" sz="2600"/>
              <a:t>THE EXA.TRKX PROJECT </a:t>
            </a:r>
            <a:r>
              <a:rPr b="1" lang="en" sz="1100"/>
              <a:t> </a:t>
            </a:r>
            <a:br>
              <a:rPr b="1" lang="en" sz="1100"/>
            </a:br>
            <a:r>
              <a:rPr lang="en" sz="2200"/>
              <a:t>PARTICLE PHYSICS WITH </a:t>
            </a:r>
            <a:br>
              <a:rPr lang="en" sz="2200"/>
            </a:br>
            <a:r>
              <a:rPr lang="en" sz="2200"/>
              <a:t>GRAPH NEURAL NETWORKS</a:t>
            </a:r>
            <a:endParaRPr sz="900"/>
          </a:p>
        </p:txBody>
      </p:sp>
      <p:sp>
        <p:nvSpPr>
          <p:cNvPr id="149" name="Google Shape;149;p26"/>
          <p:cNvSpPr txBox="1"/>
          <p:nvPr>
            <p:ph idx="4294967295" type="subTitle"/>
          </p:nvPr>
        </p:nvSpPr>
        <p:spPr>
          <a:xfrm>
            <a:off x="245225" y="3096524"/>
            <a:ext cx="8245200" cy="14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600"/>
              <a:t>Paolo Calafiura</a:t>
            </a:r>
            <a:br>
              <a:rPr b="1" lang="en" sz="1600"/>
            </a:br>
            <a:r>
              <a:rPr lang="en" sz="1400"/>
              <a:t>On behalf of the Exa.TrkX Project</a:t>
            </a:r>
            <a:br>
              <a:rPr lang="en" sz="1600"/>
            </a:br>
            <a:r>
              <a:rPr lang="en" sz="1400"/>
              <a:t>Special thanks to: </a:t>
            </a:r>
            <a:r>
              <a:rPr lang="en" sz="1400">
                <a:solidFill>
                  <a:schemeClr val="dk1"/>
                </a:solidFill>
                <a:latin typeface="Caveat Medium"/>
                <a:ea typeface="Caveat Medium"/>
                <a:cs typeface="Caveat Medium"/>
                <a:sym typeface="Caveat Medium"/>
              </a:rPr>
              <a:t>V Hewes,  Xiangyang Ju,  Daniel Murnane, </a:t>
            </a:r>
            <a:br>
              <a:rPr lang="en" sz="1400">
                <a:solidFill>
                  <a:schemeClr val="dk1"/>
                </a:solidFill>
                <a:latin typeface="Caveat Medium"/>
                <a:ea typeface="Caveat Medium"/>
                <a:cs typeface="Caveat Medium"/>
                <a:sym typeface="Caveat Medium"/>
              </a:rPr>
            </a:br>
            <a:r>
              <a:rPr lang="en" sz="1400">
                <a:solidFill>
                  <a:schemeClr val="dk1"/>
                </a:solidFill>
                <a:latin typeface="Caveat Medium"/>
                <a:ea typeface="Caveat Medium"/>
                <a:cs typeface="Caveat Medium"/>
                <a:sym typeface="Caveat Medium"/>
              </a:rPr>
              <a:t>Andrew Naylor,Tuan Pham, and many other Exa.TrkX friends and collaborators</a:t>
            </a:r>
            <a:br>
              <a:rPr lang="en" sz="1600"/>
            </a:br>
            <a:endParaRPr sz="1600"/>
          </a:p>
        </p:txBody>
      </p:sp>
      <p:sp>
        <p:nvSpPr>
          <p:cNvPr id="150" name="Google Shape;150;p26"/>
          <p:cNvSpPr/>
          <p:nvPr/>
        </p:nvSpPr>
        <p:spPr>
          <a:xfrm>
            <a:off x="334901" y="342900"/>
            <a:ext cx="2777400" cy="711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sky&#10;&#10;Description automatically generated" id="152" name="Google Shape;15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224" y="515478"/>
            <a:ext cx="2551251" cy="84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667700" y="4760575"/>
            <a:ext cx="571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5"/>
              </a:rPr>
              <a:t>exatrkx.github.io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Exa.TrkX Goal: Classify Hits by Particle Type</a:t>
            </a:r>
            <a:endParaRPr/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575" y="1304980"/>
            <a:ext cx="4634425" cy="331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07592"/>
            <a:ext cx="4634425" cy="33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5"/>
          <p:cNvSpPr txBox="1"/>
          <p:nvPr/>
        </p:nvSpPr>
        <p:spPr>
          <a:xfrm>
            <a:off x="6584494" y="1151588"/>
            <a:ext cx="2022600" cy="5280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</a:t>
            </a:r>
            <a:r>
              <a:rPr lang="en" sz="1500">
                <a:latin typeface="Helvetica Neue Light"/>
                <a:ea typeface="Helvetica Neue Light"/>
                <a:cs typeface="Helvetica Neue Light"/>
                <a:sym typeface="Helvetica Neue Light"/>
              </a:rPr>
              <a:t>ese</a:t>
            </a:r>
            <a:r>
              <a:rPr b="0" i="0" lang="en" sz="1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event displays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show </a:t>
            </a:r>
            <a:r>
              <a:rPr b="1" i="0" lang="en" sz="1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 truth</a:t>
            </a:r>
            <a:endParaRPr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Exa.TrkX Goal: Classify Hits by Particle Type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7992" y="1307592"/>
            <a:ext cx="4636007" cy="331011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6"/>
          <p:cNvSpPr txBox="1"/>
          <p:nvPr/>
        </p:nvSpPr>
        <p:spPr>
          <a:xfrm>
            <a:off x="6584494" y="1151588"/>
            <a:ext cx="2022600" cy="5280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</a:t>
            </a:r>
            <a:r>
              <a:rPr lang="en" sz="1500">
                <a:latin typeface="Helvetica Neue Light"/>
                <a:ea typeface="Helvetica Neue Light"/>
                <a:cs typeface="Helvetica Neue Light"/>
                <a:sym typeface="Helvetica Neue Light"/>
              </a:rPr>
              <a:t>ese</a:t>
            </a:r>
            <a:r>
              <a:rPr b="0" i="0" lang="en" sz="1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event displays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show </a:t>
            </a:r>
            <a:r>
              <a:rPr b="1" i="0" lang="en" sz="1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output</a:t>
            </a:r>
            <a:endParaRPr sz="900"/>
          </a:p>
        </p:txBody>
      </p:sp>
      <p:pic>
        <p:nvPicPr>
          <p:cNvPr id="280" name="Google Shape;28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07592"/>
            <a:ext cx="4636007" cy="3310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04-06 at 8.32.24 PM.png" id="285" name="Google Shape;285;p37"/>
          <p:cNvPicPr preferRelativeResize="0"/>
          <p:nvPr/>
        </p:nvPicPr>
        <p:blipFill rotWithShape="1">
          <a:blip r:embed="rId3">
            <a:alphaModFix/>
          </a:blip>
          <a:srcRect b="0" l="66667" r="0" t="0"/>
          <a:stretch/>
        </p:blipFill>
        <p:spPr>
          <a:xfrm>
            <a:off x="0" y="2804750"/>
            <a:ext cx="797427" cy="166040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7" name="Google Shape;287;p37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NuGraph2 performance</a:t>
            </a:r>
            <a:endParaRPr/>
          </a:p>
        </p:txBody>
      </p:sp>
      <p:sp>
        <p:nvSpPr>
          <p:cNvPr id="288" name="Google Shape;288;p37"/>
          <p:cNvSpPr txBox="1"/>
          <p:nvPr>
            <p:ph idx="1" type="body"/>
          </p:nvPr>
        </p:nvSpPr>
        <p:spPr>
          <a:xfrm>
            <a:off x="588950" y="3370125"/>
            <a:ext cx="4648200" cy="14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Current model achieves </a:t>
            </a: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86</a:t>
            </a: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% accuracy</a:t>
            </a:r>
            <a:r>
              <a:rPr lang="en" sz="1400"/>
              <a:t> in semantically labeling 2D detector hits.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With 3D connections, consistency of representations between views is now around </a:t>
            </a: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98%</a:t>
            </a:r>
            <a:r>
              <a:rPr lang="en" sz="1400"/>
              <a:t>, compared to ~70% without).</a:t>
            </a:r>
            <a:endParaRPr sz="1400"/>
          </a:p>
        </p:txBody>
      </p:sp>
      <p:pic>
        <p:nvPicPr>
          <p:cNvPr id="289" name="Google Shape;28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63" y="1091054"/>
            <a:ext cx="4026618" cy="212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9550" y="1063329"/>
            <a:ext cx="3512522" cy="263439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 txBox="1"/>
          <p:nvPr>
            <p:ph idx="1" type="body"/>
          </p:nvPr>
        </p:nvSpPr>
        <p:spPr>
          <a:xfrm>
            <a:off x="5037525" y="3697725"/>
            <a:ext cx="4026600" cy="14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Model memory footprint </a:t>
            </a: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~500 kB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Inference on CPU </a:t>
            </a: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~0.12 s / event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Inference batched on GPU </a:t>
            </a: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~0.005 s / event</a:t>
            </a:r>
            <a:endParaRPr b="1"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5656200" y="4769100"/>
            <a:ext cx="464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6"/>
              </a:rPr>
              <a:t>V Hewes, 9 May , 12:15</a:t>
            </a:r>
            <a:endParaRPr sz="3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An Open Collaboration</a:t>
            </a:r>
            <a:endParaRPr sz="2000"/>
          </a:p>
        </p:txBody>
      </p:sp>
      <p:sp>
        <p:nvSpPr>
          <p:cNvPr id="298" name="Google Shape;298;p38"/>
          <p:cNvSpPr/>
          <p:nvPr/>
        </p:nvSpPr>
        <p:spPr>
          <a:xfrm>
            <a:off x="1586665" y="1694903"/>
            <a:ext cx="5500200" cy="2223900"/>
          </a:xfrm>
          <a:prstGeom prst="flowChartConnector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99" name="Google Shape;299;p38"/>
          <p:cNvSpPr txBox="1"/>
          <p:nvPr/>
        </p:nvSpPr>
        <p:spPr>
          <a:xfrm>
            <a:off x="5565688" y="2631232"/>
            <a:ext cx="111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Tsing Hua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424" y="3922429"/>
            <a:ext cx="1248422" cy="46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5993" y="3479252"/>
            <a:ext cx="1450609" cy="35640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8"/>
          <p:cNvSpPr txBox="1"/>
          <p:nvPr/>
        </p:nvSpPr>
        <p:spPr>
          <a:xfrm>
            <a:off x="2245860" y="2637711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Weizmann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3875" y="1105200"/>
            <a:ext cx="1519580" cy="48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4775" y="914625"/>
            <a:ext cx="896204" cy="5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8850" y="3950525"/>
            <a:ext cx="896200" cy="8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6638" y="4209050"/>
            <a:ext cx="1450600" cy="36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01200" y="4209050"/>
            <a:ext cx="1107244" cy="61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8"/>
          <p:cNvSpPr txBox="1"/>
          <p:nvPr/>
        </p:nvSpPr>
        <p:spPr>
          <a:xfrm>
            <a:off x="3329798" y="2822488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UIUC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8"/>
          <p:cNvSpPr txBox="1"/>
          <p:nvPr/>
        </p:nvSpPr>
        <p:spPr>
          <a:xfrm>
            <a:off x="3253598" y="2441488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Cincinnati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8"/>
          <p:cNvSpPr txBox="1"/>
          <p:nvPr/>
        </p:nvSpPr>
        <p:spPr>
          <a:xfrm>
            <a:off x="4814248" y="2010988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UChicago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41475" y="3849725"/>
            <a:ext cx="965400" cy="9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81424" y="1447647"/>
            <a:ext cx="1333733" cy="8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84750" y="2377812"/>
            <a:ext cx="1450600" cy="43518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8"/>
          <p:cNvSpPr txBox="1"/>
          <p:nvPr/>
        </p:nvSpPr>
        <p:spPr>
          <a:xfrm>
            <a:off x="3596788" y="4466500"/>
            <a:ext cx="71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LArTPC</a:t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8"/>
          <p:cNvSpPr txBox="1"/>
          <p:nvPr/>
        </p:nvSpPr>
        <p:spPr>
          <a:xfrm>
            <a:off x="7674400" y="2713900"/>
            <a:ext cx="96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ExaLearn</a:t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9426" y="1984309"/>
            <a:ext cx="1107250" cy="62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86676" y="1447650"/>
            <a:ext cx="769052" cy="483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38"/>
          <p:cNvGrpSpPr/>
          <p:nvPr/>
        </p:nvGrpSpPr>
        <p:grpSpPr>
          <a:xfrm>
            <a:off x="598213" y="2765522"/>
            <a:ext cx="717900" cy="1003378"/>
            <a:chOff x="598213" y="2536697"/>
            <a:chExt cx="717900" cy="1003378"/>
          </a:xfrm>
        </p:grpSpPr>
        <p:sp>
          <p:nvSpPr>
            <p:cNvPr id="319" name="Google Shape;319;p38"/>
            <p:cNvSpPr txBox="1"/>
            <p:nvPr/>
          </p:nvSpPr>
          <p:spPr>
            <a:xfrm>
              <a:off x="598213" y="3216975"/>
              <a:ext cx="717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FastML Lab</a:t>
              </a:r>
              <a:endParaRPr sz="9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0" name="Google Shape;320;p38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98213" y="2536697"/>
              <a:ext cx="717900" cy="7306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38"/>
          <p:cNvSpPr txBox="1"/>
          <p:nvPr/>
        </p:nvSpPr>
        <p:spPr>
          <a:xfrm>
            <a:off x="3726977" y="2631235"/>
            <a:ext cx="118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35B74"/>
                </a:solidFill>
                <a:latin typeface="Calibri"/>
                <a:ea typeface="Calibri"/>
                <a:cs typeface="Calibri"/>
                <a:sym typeface="Calibri"/>
              </a:rPr>
              <a:t>CalTech, FNAL, LBNL</a:t>
            </a:r>
            <a:endParaRPr sz="1000">
              <a:solidFill>
                <a:srgbClr val="335B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8"/>
          <p:cNvSpPr txBox="1"/>
          <p:nvPr/>
        </p:nvSpPr>
        <p:spPr>
          <a:xfrm>
            <a:off x="1719951" y="2484200"/>
            <a:ext cx="6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Krakow</a:t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8"/>
          <p:cNvSpPr txBox="1"/>
          <p:nvPr/>
        </p:nvSpPr>
        <p:spPr>
          <a:xfrm>
            <a:off x="2360648" y="2086875"/>
            <a:ext cx="6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SPRACE</a:t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8"/>
          <p:cNvSpPr txBox="1"/>
          <p:nvPr/>
        </p:nvSpPr>
        <p:spPr>
          <a:xfrm>
            <a:off x="6435839" y="2981579"/>
            <a:ext cx="52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SLAC</a:t>
            </a:r>
            <a:endParaRPr b="1" sz="10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8"/>
          <p:cNvSpPr txBox="1"/>
          <p:nvPr/>
        </p:nvSpPr>
        <p:spPr>
          <a:xfrm>
            <a:off x="2671696" y="3100481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UWashington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8"/>
          <p:cNvSpPr txBox="1"/>
          <p:nvPr/>
        </p:nvSpPr>
        <p:spPr>
          <a:xfrm>
            <a:off x="4385450" y="3190915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UW Madison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8"/>
          <p:cNvSpPr txBox="1"/>
          <p:nvPr/>
        </p:nvSpPr>
        <p:spPr>
          <a:xfrm>
            <a:off x="4720017" y="2365288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Youngstown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8"/>
          <p:cNvSpPr txBox="1"/>
          <p:nvPr/>
        </p:nvSpPr>
        <p:spPr>
          <a:xfrm>
            <a:off x="3770333" y="2077237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L2IT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8"/>
          <p:cNvSpPr txBox="1"/>
          <p:nvPr/>
        </p:nvSpPr>
        <p:spPr>
          <a:xfrm>
            <a:off x="3670203" y="1731580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Princeton</a:t>
            </a:r>
            <a:endParaRPr b="1"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8"/>
          <p:cNvSpPr txBox="1"/>
          <p:nvPr/>
        </p:nvSpPr>
        <p:spPr>
          <a:xfrm>
            <a:off x="5285556" y="3094621"/>
            <a:ext cx="99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Northwestern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8"/>
          <p:cNvSpPr txBox="1"/>
          <p:nvPr/>
        </p:nvSpPr>
        <p:spPr>
          <a:xfrm>
            <a:off x="3854047" y="3596720"/>
            <a:ext cx="96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Uppsala</a:t>
            </a:r>
            <a:endParaRPr b="1"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2529300" y="1048450"/>
            <a:ext cx="896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TrackML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NuML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36447" y="406716"/>
            <a:ext cx="1116899" cy="45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49257" y="877525"/>
            <a:ext cx="1936169" cy="46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406869" y="4103725"/>
            <a:ext cx="165332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8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Contributed: </a:t>
            </a:r>
            <a:r>
              <a:rPr lang="en"/>
              <a:t>Straw Tube Tracking for the PANDA experiment</a:t>
            </a:r>
            <a:endParaRPr/>
          </a:p>
        </p:txBody>
      </p:sp>
      <p:pic>
        <p:nvPicPr>
          <p:cNvPr id="342" name="Google Shape;342;p39"/>
          <p:cNvPicPr preferRelativeResize="0"/>
          <p:nvPr/>
        </p:nvPicPr>
        <p:blipFill rotWithShape="1">
          <a:blip r:embed="rId3">
            <a:alphaModFix/>
          </a:blip>
          <a:srcRect b="10015" l="50893" r="0" t="0"/>
          <a:stretch/>
        </p:blipFill>
        <p:spPr>
          <a:xfrm>
            <a:off x="1259300" y="3142050"/>
            <a:ext cx="1896950" cy="190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8150" y="1053300"/>
            <a:ext cx="3996975" cy="17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9"/>
          <p:cNvPicPr preferRelativeResize="0"/>
          <p:nvPr/>
        </p:nvPicPr>
        <p:blipFill rotWithShape="1">
          <a:blip r:embed="rId5">
            <a:alphaModFix/>
          </a:blip>
          <a:srcRect b="17088" l="0" r="49323" t="0"/>
          <a:stretch/>
        </p:blipFill>
        <p:spPr>
          <a:xfrm>
            <a:off x="6263764" y="3142050"/>
            <a:ext cx="2072213" cy="1548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5" name="Google Shape;345;p39"/>
          <p:cNvGraphicFramePr/>
          <p:nvPr/>
        </p:nvGraphicFramePr>
        <p:xfrm>
          <a:off x="775575" y="1104838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{68032F4C-6EB9-4F2F-9498-891F2FBED04F}</a:tableStyleId>
              </a:tblPr>
              <a:tblGrid>
                <a:gridCol w="1838300"/>
              </a:tblGrid>
              <a:tr h="133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highlight>
                            <a:srgbClr val="FFFFFF"/>
                          </a:highlight>
                          <a:hlinkClick r:id="rId6"/>
                        </a:rPr>
                        <a:t>CTD 2022</a:t>
                      </a:r>
                      <a:r>
                        <a:rPr b="1" lang="en" sz="1200">
                          <a:highlight>
                            <a:srgbClr val="FFFFFF"/>
                          </a:highlight>
                        </a:rPr>
                        <a:t> </a:t>
                      </a:r>
                      <a:endParaRPr b="1" sz="12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61925" marL="91425"/>
                </a:tc>
              </a:tr>
            </a:tbl>
          </a:graphicData>
        </a:graphic>
      </p:graphicFrame>
      <p:pic>
        <p:nvPicPr>
          <p:cNvPr id="346" name="Google Shape;346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348725"/>
            <a:ext cx="3156250" cy="1793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39"/>
          <p:cNvCxnSpPr/>
          <p:nvPr/>
        </p:nvCxnSpPr>
        <p:spPr>
          <a:xfrm rot="10800000">
            <a:off x="1104625" y="2407550"/>
            <a:ext cx="546000" cy="943200"/>
          </a:xfrm>
          <a:prstGeom prst="straightConnector1">
            <a:avLst/>
          </a:prstGeom>
          <a:noFill/>
          <a:ln cap="flat" cmpd="sng" w="38100">
            <a:solidFill>
              <a:srgbClr val="76BA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8" name="Google Shape;348;p39"/>
          <p:cNvSpPr txBox="1"/>
          <p:nvPr/>
        </p:nvSpPr>
        <p:spPr>
          <a:xfrm>
            <a:off x="3156250" y="2358925"/>
            <a:ext cx="175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Built on</a:t>
            </a:r>
            <a:b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Exa.TrkX pipeline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49" name="Google Shape;349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9002" y="3184347"/>
            <a:ext cx="1924762" cy="150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0473" y="4851950"/>
            <a:ext cx="1014839" cy="2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0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Contributed: Optimizing the ITk Computing Performance</a:t>
            </a:r>
            <a:endParaRPr/>
          </a:p>
        </p:txBody>
      </p:sp>
      <p:sp>
        <p:nvSpPr>
          <p:cNvPr id="356" name="Google Shape;356;p40"/>
          <p:cNvSpPr txBox="1"/>
          <p:nvPr/>
        </p:nvSpPr>
        <p:spPr>
          <a:xfrm>
            <a:off x="583475" y="1208425"/>
            <a:ext cx="60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CPU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357" name="Google Shape;357;p40"/>
          <p:cNvGrpSpPr/>
          <p:nvPr/>
        </p:nvGrpSpPr>
        <p:grpSpPr>
          <a:xfrm>
            <a:off x="4092000" y="2968329"/>
            <a:ext cx="5044002" cy="1803296"/>
            <a:chOff x="3406200" y="1063329"/>
            <a:chExt cx="5044002" cy="1803296"/>
          </a:xfrm>
        </p:grpSpPr>
        <p:pic>
          <p:nvPicPr>
            <p:cNvPr id="358" name="Google Shape;358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6200" y="1063329"/>
              <a:ext cx="5044002" cy="18032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40"/>
            <p:cNvSpPr/>
            <p:nvPr/>
          </p:nvSpPr>
          <p:spPr>
            <a:xfrm>
              <a:off x="4201375" y="2066525"/>
              <a:ext cx="1416300" cy="1491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4988223" y="2439242"/>
              <a:ext cx="1416300" cy="1491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5809858" y="2210642"/>
              <a:ext cx="1416300" cy="1491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62" name="Google Shape;362;p40"/>
          <p:cNvPicPr preferRelativeResize="0"/>
          <p:nvPr/>
        </p:nvPicPr>
        <p:blipFill rotWithShape="1">
          <a:blip r:embed="rId5">
            <a:alphaModFix/>
          </a:blip>
          <a:srcRect b="50206" l="0" r="0" t="0"/>
          <a:stretch/>
        </p:blipFill>
        <p:spPr>
          <a:xfrm>
            <a:off x="152400" y="1139525"/>
            <a:ext cx="1911600" cy="1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0"/>
          <p:cNvPicPr preferRelativeResize="0"/>
          <p:nvPr/>
        </p:nvPicPr>
        <p:blipFill rotWithShape="1">
          <a:blip r:embed="rId5">
            <a:alphaModFix/>
          </a:blip>
          <a:srcRect b="0" l="0" r="0" t="50209"/>
          <a:stretch/>
        </p:blipFill>
        <p:spPr>
          <a:xfrm>
            <a:off x="2133600" y="1088975"/>
            <a:ext cx="1911600" cy="19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0"/>
          <p:cNvSpPr txBox="1"/>
          <p:nvPr/>
        </p:nvSpPr>
        <p:spPr>
          <a:xfrm>
            <a:off x="467525" y="1208425"/>
            <a:ext cx="60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C</a:t>
            </a: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PU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5" name="Google Shape;365;p40"/>
          <p:cNvSpPr txBox="1"/>
          <p:nvPr/>
        </p:nvSpPr>
        <p:spPr>
          <a:xfrm>
            <a:off x="2412275" y="1132225"/>
            <a:ext cx="60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GPU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6" name="Google Shape;366;p40"/>
          <p:cNvSpPr txBox="1"/>
          <p:nvPr/>
        </p:nvSpPr>
        <p:spPr>
          <a:xfrm rot="1156">
            <a:off x="1127349" y="2334525"/>
            <a:ext cx="892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EPJ C 2021</a:t>
            </a:r>
            <a:endParaRPr sz="1000"/>
          </a:p>
        </p:txBody>
      </p:sp>
      <p:sp>
        <p:nvSpPr>
          <p:cNvPr id="367" name="Google Shape;367;p40"/>
          <p:cNvSpPr/>
          <p:nvPr/>
        </p:nvSpPr>
        <p:spPr>
          <a:xfrm>
            <a:off x="7325575" y="3971525"/>
            <a:ext cx="1416300" cy="149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0"/>
          <p:cNvSpPr/>
          <p:nvPr/>
        </p:nvSpPr>
        <p:spPr>
          <a:xfrm>
            <a:off x="4748030" y="4521490"/>
            <a:ext cx="750300" cy="149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9" name="Google Shape;369;p40"/>
          <p:cNvCxnSpPr>
            <a:stCxn id="368" idx="2"/>
            <a:endCxn id="370" idx="2"/>
          </p:cNvCxnSpPr>
          <p:nvPr/>
        </p:nvCxnSpPr>
        <p:spPr>
          <a:xfrm flipH="1" rot="-5400000">
            <a:off x="6761180" y="3032590"/>
            <a:ext cx="600" cy="3276600"/>
          </a:xfrm>
          <a:prstGeom prst="curvedConnector3">
            <a:avLst>
              <a:gd fmla="val 39687500" name="adj1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71" name="Google Shape;37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9714" y="1088975"/>
            <a:ext cx="2968585" cy="18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0"/>
          <p:cNvSpPr txBox="1"/>
          <p:nvPr/>
        </p:nvSpPr>
        <p:spPr>
          <a:xfrm>
            <a:off x="8145550" y="1495025"/>
            <a:ext cx="91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Lazar et al </a:t>
            </a:r>
            <a:r>
              <a:rPr lang="en" sz="1000" u="sng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8"/>
              </a:rPr>
              <a:t>ACAT 2021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3" name="Google Shape;373;p40"/>
          <p:cNvSpPr txBox="1"/>
          <p:nvPr/>
        </p:nvSpPr>
        <p:spPr>
          <a:xfrm>
            <a:off x="8185125" y="1793200"/>
            <a:ext cx="91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9"/>
              </a:rPr>
              <a:t>CTD 2022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0" name="Google Shape;370;p40"/>
          <p:cNvSpPr/>
          <p:nvPr/>
        </p:nvSpPr>
        <p:spPr>
          <a:xfrm>
            <a:off x="8024630" y="4521490"/>
            <a:ext cx="750300" cy="149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0"/>
          <p:cNvSpPr/>
          <p:nvPr/>
        </p:nvSpPr>
        <p:spPr>
          <a:xfrm>
            <a:off x="8100825" y="4105727"/>
            <a:ext cx="750300" cy="26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0"/>
          <p:cNvSpPr/>
          <p:nvPr/>
        </p:nvSpPr>
        <p:spPr>
          <a:xfrm>
            <a:off x="4093700" y="4105725"/>
            <a:ext cx="563100" cy="26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0"/>
          <p:cNvSpPr txBox="1"/>
          <p:nvPr/>
        </p:nvSpPr>
        <p:spPr>
          <a:xfrm rot="-5400000">
            <a:off x="4275475" y="1495825"/>
            <a:ext cx="1189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Intel Xeon 8268s </a:t>
            </a:r>
            <a:br>
              <a:rPr lang="en" sz="1000"/>
            </a:br>
            <a:r>
              <a:rPr lang="en" sz="1000"/>
              <a:t>NVIDIA V100</a:t>
            </a:r>
            <a:endParaRPr sz="1000"/>
          </a:p>
        </p:txBody>
      </p:sp>
      <p:sp>
        <p:nvSpPr>
          <p:cNvPr id="377" name="Google Shape;377;p40"/>
          <p:cNvSpPr txBox="1"/>
          <p:nvPr/>
        </p:nvSpPr>
        <p:spPr>
          <a:xfrm>
            <a:off x="152400" y="3171425"/>
            <a:ext cx="3850200" cy="16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4765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✓"/>
            </a:pPr>
            <a:r>
              <a:rPr i="1"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Achieved ~linear scaling vs # hits</a:t>
            </a:r>
            <a:endParaRPr i="1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4765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Sped up GPU inference 20x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47650" lvl="1" marL="584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 Light"/>
              <a:buChar char="✓"/>
            </a:pPr>
            <a:r>
              <a:rPr i="1"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&lt; 1s wall-clock on GPUs</a:t>
            </a:r>
            <a:endParaRPr i="1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47650" lvl="1" marL="584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 Light"/>
              <a:buChar char="•"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Now dominated by Filtering MLP &amp; GNN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4765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CPU inference 15x-200x slower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47650" lvl="1" marL="584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 Light"/>
              <a:buChar char="•"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Parallelized, not yet optimized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78" name="Google Shape;378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17679" y="4851950"/>
            <a:ext cx="329997" cy="2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0"/>
          <p:cNvSpPr txBox="1"/>
          <p:nvPr/>
        </p:nvSpPr>
        <p:spPr>
          <a:xfrm>
            <a:off x="3726825" y="1919125"/>
            <a:ext cx="89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TrackML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Data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1"/>
          <p:cNvSpPr txBox="1"/>
          <p:nvPr>
            <p:ph idx="4294967295"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Contributed: </a:t>
            </a:r>
            <a:r>
              <a:rPr lang="en"/>
              <a:t>Exa.TrkX as a Service</a:t>
            </a:r>
            <a:endParaRPr/>
          </a:p>
        </p:txBody>
      </p:sp>
      <p:grpSp>
        <p:nvGrpSpPr>
          <p:cNvPr id="385" name="Google Shape;385;p41"/>
          <p:cNvGrpSpPr/>
          <p:nvPr/>
        </p:nvGrpSpPr>
        <p:grpSpPr>
          <a:xfrm>
            <a:off x="2802000" y="962402"/>
            <a:ext cx="6427142" cy="3787869"/>
            <a:chOff x="2802000" y="962402"/>
            <a:chExt cx="6427142" cy="3787869"/>
          </a:xfrm>
        </p:grpSpPr>
        <p:grpSp>
          <p:nvGrpSpPr>
            <p:cNvPr id="386" name="Google Shape;386;p41"/>
            <p:cNvGrpSpPr/>
            <p:nvPr/>
          </p:nvGrpSpPr>
          <p:grpSpPr>
            <a:xfrm>
              <a:off x="2802000" y="962402"/>
              <a:ext cx="6427142" cy="3787869"/>
              <a:chOff x="724662" y="475800"/>
              <a:chExt cx="7590813" cy="4776029"/>
            </a:xfrm>
          </p:grpSpPr>
          <p:sp>
            <p:nvSpPr>
              <p:cNvPr id="387" name="Google Shape;387;p41"/>
              <p:cNvSpPr/>
              <p:nvPr/>
            </p:nvSpPr>
            <p:spPr>
              <a:xfrm>
                <a:off x="3973575" y="475800"/>
                <a:ext cx="4341900" cy="4191900"/>
              </a:xfrm>
              <a:prstGeom prst="roundRect">
                <a:avLst>
                  <a:gd fmla="val 16667" name="adj"/>
                </a:avLst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88" name="Google Shape;388;p41"/>
              <p:cNvPicPr preferRelativeResize="0"/>
              <p:nvPr/>
            </p:nvPicPr>
            <p:blipFill rotWithShape="1">
              <a:blip r:embed="rId3">
                <a:alphaModFix/>
              </a:blip>
              <a:srcRect b="26550" l="9789" r="2491" t="25661"/>
              <a:stretch/>
            </p:blipFill>
            <p:spPr>
              <a:xfrm>
                <a:off x="5566766" y="4879967"/>
                <a:ext cx="1015799" cy="371863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89" name="Google Shape;389;p41"/>
              <p:cNvGrpSpPr/>
              <p:nvPr/>
            </p:nvGrpSpPr>
            <p:grpSpPr>
              <a:xfrm>
                <a:off x="5566750" y="1054800"/>
                <a:ext cx="2505900" cy="1329900"/>
                <a:chOff x="5566750" y="1054800"/>
                <a:chExt cx="2505900" cy="1329900"/>
              </a:xfrm>
            </p:grpSpPr>
            <p:sp>
              <p:nvSpPr>
                <p:cNvPr id="390" name="Google Shape;390;p41"/>
                <p:cNvSpPr/>
                <p:nvPr/>
              </p:nvSpPr>
              <p:spPr>
                <a:xfrm>
                  <a:off x="5566750" y="1054800"/>
                  <a:ext cx="2505900" cy="1329900"/>
                </a:xfrm>
                <a:prstGeom prst="rect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91" name="Google Shape;391;p41"/>
                <p:cNvGrpSpPr/>
                <p:nvPr/>
              </p:nvGrpSpPr>
              <p:grpSpPr>
                <a:xfrm>
                  <a:off x="5669050" y="1165413"/>
                  <a:ext cx="2301300" cy="1108659"/>
                  <a:chOff x="5576425" y="3112175"/>
                  <a:chExt cx="2301300" cy="1108659"/>
                </a:xfrm>
              </p:grpSpPr>
              <p:grpSp>
                <p:nvGrpSpPr>
                  <p:cNvPr id="392" name="Google Shape;392;p41"/>
                  <p:cNvGrpSpPr/>
                  <p:nvPr/>
                </p:nvGrpSpPr>
                <p:grpSpPr>
                  <a:xfrm>
                    <a:off x="7371632" y="3714764"/>
                    <a:ext cx="506057" cy="506070"/>
                    <a:chOff x="2150382" y="2623650"/>
                    <a:chExt cx="1041269" cy="1057175"/>
                  </a:xfrm>
                </p:grpSpPr>
                <p:grpSp>
                  <p:nvGrpSpPr>
                    <p:cNvPr id="393" name="Google Shape;393;p41"/>
                    <p:cNvGrpSpPr/>
                    <p:nvPr/>
                  </p:nvGrpSpPr>
                  <p:grpSpPr>
                    <a:xfrm>
                      <a:off x="2150382" y="2623650"/>
                      <a:ext cx="1041269" cy="1045447"/>
                      <a:chOff x="2211107" y="2633175"/>
                      <a:chExt cx="1041269" cy="1045447"/>
                    </a:xfrm>
                  </p:grpSpPr>
                  <p:sp>
                    <p:nvSpPr>
                      <p:cNvPr id="394" name="Google Shape;394;p41"/>
                      <p:cNvSpPr/>
                      <p:nvPr/>
                    </p:nvSpPr>
                    <p:spPr>
                      <a:xfrm>
                        <a:off x="2223438" y="2644850"/>
                        <a:ext cx="1015800" cy="1020900"/>
                      </a:xfrm>
                      <a:prstGeom prst="rect">
                        <a:avLst/>
                      </a:prstGeom>
                      <a:noFill/>
                      <a:ln cap="flat" cmpd="sng" w="38100">
                        <a:solidFill>
                          <a:srgbClr val="76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95" name="Google Shape;395;p41"/>
                      <p:cNvSpPr/>
                      <p:nvPr/>
                    </p:nvSpPr>
                    <p:spPr>
                      <a:xfrm>
                        <a:off x="3203476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96" name="Google Shape;396;p41"/>
                      <p:cNvSpPr/>
                      <p:nvPr/>
                    </p:nvSpPr>
                    <p:spPr>
                      <a:xfrm>
                        <a:off x="2211107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97" name="Google Shape;397;p41"/>
                      <p:cNvSpPr/>
                      <p:nvPr/>
                    </p:nvSpPr>
                    <p:spPr>
                      <a:xfrm rot="5400000">
                        <a:off x="2706901" y="2557725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398" name="Google Shape;398;p41"/>
                      <p:cNvSpPr/>
                      <p:nvPr/>
                    </p:nvSpPr>
                    <p:spPr>
                      <a:xfrm rot="5400000">
                        <a:off x="2706901" y="3554272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399" name="Google Shape;399;p41"/>
                    <p:cNvSpPr txBox="1"/>
                    <p:nvPr/>
                  </p:nvSpPr>
                  <p:spPr>
                    <a:xfrm>
                      <a:off x="2162725" y="2635325"/>
                      <a:ext cx="1015800" cy="104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A100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GPU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grpSp>
                <p:nvGrpSpPr>
                  <p:cNvPr id="400" name="Google Shape;400;p41"/>
                  <p:cNvGrpSpPr/>
                  <p:nvPr/>
                </p:nvGrpSpPr>
                <p:grpSpPr>
                  <a:xfrm>
                    <a:off x="6773232" y="3714764"/>
                    <a:ext cx="506057" cy="506070"/>
                    <a:chOff x="2150382" y="2623650"/>
                    <a:chExt cx="1041269" cy="1057175"/>
                  </a:xfrm>
                </p:grpSpPr>
                <p:grpSp>
                  <p:nvGrpSpPr>
                    <p:cNvPr id="401" name="Google Shape;401;p41"/>
                    <p:cNvGrpSpPr/>
                    <p:nvPr/>
                  </p:nvGrpSpPr>
                  <p:grpSpPr>
                    <a:xfrm>
                      <a:off x="2150382" y="2623650"/>
                      <a:ext cx="1041269" cy="1045447"/>
                      <a:chOff x="2211107" y="2633175"/>
                      <a:chExt cx="1041269" cy="1045447"/>
                    </a:xfrm>
                  </p:grpSpPr>
                  <p:sp>
                    <p:nvSpPr>
                      <p:cNvPr id="402" name="Google Shape;402;p41"/>
                      <p:cNvSpPr/>
                      <p:nvPr/>
                    </p:nvSpPr>
                    <p:spPr>
                      <a:xfrm>
                        <a:off x="2223438" y="2644850"/>
                        <a:ext cx="1015800" cy="1020900"/>
                      </a:xfrm>
                      <a:prstGeom prst="rect">
                        <a:avLst/>
                      </a:prstGeom>
                      <a:noFill/>
                      <a:ln cap="flat" cmpd="sng" w="38100">
                        <a:solidFill>
                          <a:srgbClr val="76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03" name="Google Shape;403;p41"/>
                      <p:cNvSpPr/>
                      <p:nvPr/>
                    </p:nvSpPr>
                    <p:spPr>
                      <a:xfrm>
                        <a:off x="3203476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04" name="Google Shape;404;p41"/>
                      <p:cNvSpPr/>
                      <p:nvPr/>
                    </p:nvSpPr>
                    <p:spPr>
                      <a:xfrm>
                        <a:off x="2211107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05" name="Google Shape;405;p41"/>
                      <p:cNvSpPr/>
                      <p:nvPr/>
                    </p:nvSpPr>
                    <p:spPr>
                      <a:xfrm rot="5400000">
                        <a:off x="2706901" y="2557725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06" name="Google Shape;406;p41"/>
                      <p:cNvSpPr/>
                      <p:nvPr/>
                    </p:nvSpPr>
                    <p:spPr>
                      <a:xfrm rot="5400000">
                        <a:off x="2706901" y="3554272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407" name="Google Shape;407;p41"/>
                    <p:cNvSpPr txBox="1"/>
                    <p:nvPr/>
                  </p:nvSpPr>
                  <p:spPr>
                    <a:xfrm>
                      <a:off x="2162725" y="2635325"/>
                      <a:ext cx="1015800" cy="104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A100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GPU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grpSp>
                <p:nvGrpSpPr>
                  <p:cNvPr id="408" name="Google Shape;408;p41"/>
                  <p:cNvGrpSpPr/>
                  <p:nvPr/>
                </p:nvGrpSpPr>
                <p:grpSpPr>
                  <a:xfrm>
                    <a:off x="6174832" y="3714764"/>
                    <a:ext cx="506057" cy="506070"/>
                    <a:chOff x="2150382" y="2623650"/>
                    <a:chExt cx="1041269" cy="1057175"/>
                  </a:xfrm>
                </p:grpSpPr>
                <p:grpSp>
                  <p:nvGrpSpPr>
                    <p:cNvPr id="409" name="Google Shape;409;p41"/>
                    <p:cNvGrpSpPr/>
                    <p:nvPr/>
                  </p:nvGrpSpPr>
                  <p:grpSpPr>
                    <a:xfrm>
                      <a:off x="2150382" y="2623650"/>
                      <a:ext cx="1041269" cy="1045447"/>
                      <a:chOff x="2211107" y="2633175"/>
                      <a:chExt cx="1041269" cy="1045447"/>
                    </a:xfrm>
                  </p:grpSpPr>
                  <p:sp>
                    <p:nvSpPr>
                      <p:cNvPr id="410" name="Google Shape;410;p41"/>
                      <p:cNvSpPr/>
                      <p:nvPr/>
                    </p:nvSpPr>
                    <p:spPr>
                      <a:xfrm>
                        <a:off x="2223438" y="2644850"/>
                        <a:ext cx="1015800" cy="1020900"/>
                      </a:xfrm>
                      <a:prstGeom prst="rect">
                        <a:avLst/>
                      </a:prstGeom>
                      <a:noFill/>
                      <a:ln cap="flat" cmpd="sng" w="38100">
                        <a:solidFill>
                          <a:srgbClr val="76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11" name="Google Shape;411;p41"/>
                      <p:cNvSpPr/>
                      <p:nvPr/>
                    </p:nvSpPr>
                    <p:spPr>
                      <a:xfrm>
                        <a:off x="3203476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12" name="Google Shape;412;p41"/>
                      <p:cNvSpPr/>
                      <p:nvPr/>
                    </p:nvSpPr>
                    <p:spPr>
                      <a:xfrm>
                        <a:off x="2211107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13" name="Google Shape;413;p41"/>
                      <p:cNvSpPr/>
                      <p:nvPr/>
                    </p:nvSpPr>
                    <p:spPr>
                      <a:xfrm rot="5400000">
                        <a:off x="2706901" y="2557725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14" name="Google Shape;414;p41"/>
                      <p:cNvSpPr/>
                      <p:nvPr/>
                    </p:nvSpPr>
                    <p:spPr>
                      <a:xfrm rot="5400000">
                        <a:off x="2706901" y="3554272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415" name="Google Shape;415;p41"/>
                    <p:cNvSpPr txBox="1"/>
                    <p:nvPr/>
                  </p:nvSpPr>
                  <p:spPr>
                    <a:xfrm>
                      <a:off x="2162725" y="2635325"/>
                      <a:ext cx="1015800" cy="104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A100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GPU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grpSp>
                <p:nvGrpSpPr>
                  <p:cNvPr id="416" name="Google Shape;416;p41"/>
                  <p:cNvGrpSpPr/>
                  <p:nvPr/>
                </p:nvGrpSpPr>
                <p:grpSpPr>
                  <a:xfrm>
                    <a:off x="5576432" y="3714764"/>
                    <a:ext cx="506057" cy="506070"/>
                    <a:chOff x="2150382" y="2623650"/>
                    <a:chExt cx="1041269" cy="1057175"/>
                  </a:xfrm>
                </p:grpSpPr>
                <p:grpSp>
                  <p:nvGrpSpPr>
                    <p:cNvPr id="417" name="Google Shape;417;p41"/>
                    <p:cNvGrpSpPr/>
                    <p:nvPr/>
                  </p:nvGrpSpPr>
                  <p:grpSpPr>
                    <a:xfrm>
                      <a:off x="2150382" y="2623650"/>
                      <a:ext cx="1041269" cy="1045447"/>
                      <a:chOff x="2211107" y="2633175"/>
                      <a:chExt cx="1041269" cy="1045447"/>
                    </a:xfrm>
                  </p:grpSpPr>
                  <p:sp>
                    <p:nvSpPr>
                      <p:cNvPr id="418" name="Google Shape;418;p41"/>
                      <p:cNvSpPr/>
                      <p:nvPr/>
                    </p:nvSpPr>
                    <p:spPr>
                      <a:xfrm>
                        <a:off x="2223438" y="2644850"/>
                        <a:ext cx="1015800" cy="1020900"/>
                      </a:xfrm>
                      <a:prstGeom prst="rect">
                        <a:avLst/>
                      </a:prstGeom>
                      <a:noFill/>
                      <a:ln cap="flat" cmpd="sng" w="38100">
                        <a:solidFill>
                          <a:srgbClr val="76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19" name="Google Shape;419;p41"/>
                      <p:cNvSpPr/>
                      <p:nvPr/>
                    </p:nvSpPr>
                    <p:spPr>
                      <a:xfrm>
                        <a:off x="3203476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20" name="Google Shape;420;p41"/>
                      <p:cNvSpPr/>
                      <p:nvPr/>
                    </p:nvSpPr>
                    <p:spPr>
                      <a:xfrm>
                        <a:off x="2211107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21" name="Google Shape;421;p41"/>
                      <p:cNvSpPr/>
                      <p:nvPr/>
                    </p:nvSpPr>
                    <p:spPr>
                      <a:xfrm rot="5400000">
                        <a:off x="2706901" y="2557725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22" name="Google Shape;422;p41"/>
                      <p:cNvSpPr/>
                      <p:nvPr/>
                    </p:nvSpPr>
                    <p:spPr>
                      <a:xfrm rot="5400000">
                        <a:off x="2706901" y="3554272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423" name="Google Shape;423;p41"/>
                    <p:cNvSpPr txBox="1"/>
                    <p:nvPr/>
                  </p:nvSpPr>
                  <p:spPr>
                    <a:xfrm>
                      <a:off x="2162725" y="2635325"/>
                      <a:ext cx="1015800" cy="104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A100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GPU</a:t>
                      </a:r>
                      <a:endParaRPr b="1" sz="8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sp>
                <p:nvSpPr>
                  <p:cNvPr id="424" name="Google Shape;424;p41"/>
                  <p:cNvSpPr/>
                  <p:nvPr/>
                </p:nvSpPr>
                <p:spPr>
                  <a:xfrm flipH="1">
                    <a:off x="5804863" y="3442075"/>
                    <a:ext cx="49200" cy="272700"/>
                  </a:xfrm>
                  <a:prstGeom prst="rect">
                    <a:avLst/>
                  </a:prstGeom>
                  <a:solidFill>
                    <a:srgbClr val="75BA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5" name="Google Shape;425;p41"/>
                  <p:cNvSpPr/>
                  <p:nvPr/>
                </p:nvSpPr>
                <p:spPr>
                  <a:xfrm flipH="1">
                    <a:off x="6403250" y="3442075"/>
                    <a:ext cx="49200" cy="272700"/>
                  </a:xfrm>
                  <a:prstGeom prst="rect">
                    <a:avLst/>
                  </a:prstGeom>
                  <a:solidFill>
                    <a:srgbClr val="75BA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6" name="Google Shape;426;p41"/>
                  <p:cNvSpPr/>
                  <p:nvPr/>
                </p:nvSpPr>
                <p:spPr>
                  <a:xfrm flipH="1">
                    <a:off x="7001650" y="3442075"/>
                    <a:ext cx="49200" cy="272700"/>
                  </a:xfrm>
                  <a:prstGeom prst="rect">
                    <a:avLst/>
                  </a:prstGeom>
                  <a:solidFill>
                    <a:srgbClr val="75BA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7" name="Google Shape;427;p41"/>
                  <p:cNvSpPr/>
                  <p:nvPr/>
                </p:nvSpPr>
                <p:spPr>
                  <a:xfrm flipH="1">
                    <a:off x="7600063" y="3442075"/>
                    <a:ext cx="49200" cy="272700"/>
                  </a:xfrm>
                  <a:prstGeom prst="rect">
                    <a:avLst/>
                  </a:prstGeom>
                  <a:solidFill>
                    <a:srgbClr val="75BA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8" name="Google Shape;428;p41"/>
                  <p:cNvSpPr/>
                  <p:nvPr/>
                </p:nvSpPr>
                <p:spPr>
                  <a:xfrm>
                    <a:off x="5576425" y="3112175"/>
                    <a:ext cx="2301300" cy="468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99999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2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Nvidia Triton Server</a:t>
                    </a:r>
                    <a:endParaRPr sz="12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  <p:grpSp>
            <p:nvGrpSpPr>
              <p:cNvPr id="429" name="Google Shape;429;p41"/>
              <p:cNvGrpSpPr/>
              <p:nvPr/>
            </p:nvGrpSpPr>
            <p:grpSpPr>
              <a:xfrm>
                <a:off x="5566750" y="2777275"/>
                <a:ext cx="2505900" cy="1329900"/>
                <a:chOff x="5566750" y="2777275"/>
                <a:chExt cx="2505900" cy="1329900"/>
              </a:xfrm>
            </p:grpSpPr>
            <p:sp>
              <p:nvSpPr>
                <p:cNvPr id="430" name="Google Shape;430;p41"/>
                <p:cNvSpPr/>
                <p:nvPr/>
              </p:nvSpPr>
              <p:spPr>
                <a:xfrm>
                  <a:off x="5566750" y="2777275"/>
                  <a:ext cx="2505900" cy="1329900"/>
                </a:xfrm>
                <a:prstGeom prst="rect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31" name="Google Shape;431;p41"/>
                <p:cNvGrpSpPr/>
                <p:nvPr/>
              </p:nvGrpSpPr>
              <p:grpSpPr>
                <a:xfrm>
                  <a:off x="5669050" y="2869438"/>
                  <a:ext cx="2301300" cy="1108659"/>
                  <a:chOff x="5576425" y="3112175"/>
                  <a:chExt cx="2301300" cy="1108659"/>
                </a:xfrm>
              </p:grpSpPr>
              <p:grpSp>
                <p:nvGrpSpPr>
                  <p:cNvPr id="432" name="Google Shape;432;p41"/>
                  <p:cNvGrpSpPr/>
                  <p:nvPr/>
                </p:nvGrpSpPr>
                <p:grpSpPr>
                  <a:xfrm>
                    <a:off x="7371632" y="3714764"/>
                    <a:ext cx="506057" cy="506070"/>
                    <a:chOff x="2150382" y="2623650"/>
                    <a:chExt cx="1041269" cy="1057175"/>
                  </a:xfrm>
                </p:grpSpPr>
                <p:grpSp>
                  <p:nvGrpSpPr>
                    <p:cNvPr id="433" name="Google Shape;433;p41"/>
                    <p:cNvGrpSpPr/>
                    <p:nvPr/>
                  </p:nvGrpSpPr>
                  <p:grpSpPr>
                    <a:xfrm>
                      <a:off x="2150382" y="2623650"/>
                      <a:ext cx="1041269" cy="1045447"/>
                      <a:chOff x="2211107" y="2633175"/>
                      <a:chExt cx="1041269" cy="1045447"/>
                    </a:xfrm>
                  </p:grpSpPr>
                  <p:sp>
                    <p:nvSpPr>
                      <p:cNvPr id="434" name="Google Shape;434;p41"/>
                      <p:cNvSpPr/>
                      <p:nvPr/>
                    </p:nvSpPr>
                    <p:spPr>
                      <a:xfrm>
                        <a:off x="2223438" y="2644850"/>
                        <a:ext cx="1015800" cy="1020900"/>
                      </a:xfrm>
                      <a:prstGeom prst="rect">
                        <a:avLst/>
                      </a:prstGeom>
                      <a:noFill/>
                      <a:ln cap="flat" cmpd="sng" w="38100">
                        <a:solidFill>
                          <a:srgbClr val="76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35" name="Google Shape;435;p41"/>
                      <p:cNvSpPr/>
                      <p:nvPr/>
                    </p:nvSpPr>
                    <p:spPr>
                      <a:xfrm>
                        <a:off x="3203476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36" name="Google Shape;436;p41"/>
                      <p:cNvSpPr/>
                      <p:nvPr/>
                    </p:nvSpPr>
                    <p:spPr>
                      <a:xfrm>
                        <a:off x="2211107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37" name="Google Shape;437;p41"/>
                      <p:cNvSpPr/>
                      <p:nvPr/>
                    </p:nvSpPr>
                    <p:spPr>
                      <a:xfrm rot="5400000">
                        <a:off x="2706901" y="2557725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38" name="Google Shape;438;p41"/>
                      <p:cNvSpPr/>
                      <p:nvPr/>
                    </p:nvSpPr>
                    <p:spPr>
                      <a:xfrm rot="5400000">
                        <a:off x="2706901" y="3554272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439" name="Google Shape;439;p41"/>
                    <p:cNvSpPr txBox="1"/>
                    <p:nvPr/>
                  </p:nvSpPr>
                  <p:spPr>
                    <a:xfrm>
                      <a:off x="2162725" y="2635325"/>
                      <a:ext cx="1015800" cy="104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A100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GPU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grpSp>
                <p:nvGrpSpPr>
                  <p:cNvPr id="440" name="Google Shape;440;p41"/>
                  <p:cNvGrpSpPr/>
                  <p:nvPr/>
                </p:nvGrpSpPr>
                <p:grpSpPr>
                  <a:xfrm>
                    <a:off x="6773232" y="3714764"/>
                    <a:ext cx="506057" cy="506070"/>
                    <a:chOff x="2150382" y="2623650"/>
                    <a:chExt cx="1041269" cy="1057175"/>
                  </a:xfrm>
                </p:grpSpPr>
                <p:grpSp>
                  <p:nvGrpSpPr>
                    <p:cNvPr id="441" name="Google Shape;441;p41"/>
                    <p:cNvGrpSpPr/>
                    <p:nvPr/>
                  </p:nvGrpSpPr>
                  <p:grpSpPr>
                    <a:xfrm>
                      <a:off x="2150382" y="2623650"/>
                      <a:ext cx="1041269" cy="1045447"/>
                      <a:chOff x="2211107" y="2633175"/>
                      <a:chExt cx="1041269" cy="1045447"/>
                    </a:xfrm>
                  </p:grpSpPr>
                  <p:sp>
                    <p:nvSpPr>
                      <p:cNvPr id="442" name="Google Shape;442;p41"/>
                      <p:cNvSpPr/>
                      <p:nvPr/>
                    </p:nvSpPr>
                    <p:spPr>
                      <a:xfrm>
                        <a:off x="2223438" y="2644850"/>
                        <a:ext cx="1015800" cy="1020900"/>
                      </a:xfrm>
                      <a:prstGeom prst="rect">
                        <a:avLst/>
                      </a:prstGeom>
                      <a:noFill/>
                      <a:ln cap="flat" cmpd="sng" w="38100">
                        <a:solidFill>
                          <a:srgbClr val="76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43" name="Google Shape;443;p41"/>
                      <p:cNvSpPr/>
                      <p:nvPr/>
                    </p:nvSpPr>
                    <p:spPr>
                      <a:xfrm>
                        <a:off x="3203476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44" name="Google Shape;444;p41"/>
                      <p:cNvSpPr/>
                      <p:nvPr/>
                    </p:nvSpPr>
                    <p:spPr>
                      <a:xfrm>
                        <a:off x="2211107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45" name="Google Shape;445;p41"/>
                      <p:cNvSpPr/>
                      <p:nvPr/>
                    </p:nvSpPr>
                    <p:spPr>
                      <a:xfrm rot="5400000">
                        <a:off x="2706901" y="2557725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46" name="Google Shape;446;p41"/>
                      <p:cNvSpPr/>
                      <p:nvPr/>
                    </p:nvSpPr>
                    <p:spPr>
                      <a:xfrm rot="5400000">
                        <a:off x="2706901" y="3554272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447" name="Google Shape;447;p41"/>
                    <p:cNvSpPr txBox="1"/>
                    <p:nvPr/>
                  </p:nvSpPr>
                  <p:spPr>
                    <a:xfrm>
                      <a:off x="2162725" y="2635325"/>
                      <a:ext cx="1015800" cy="104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A100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GPU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grpSp>
                <p:nvGrpSpPr>
                  <p:cNvPr id="448" name="Google Shape;448;p41"/>
                  <p:cNvGrpSpPr/>
                  <p:nvPr/>
                </p:nvGrpSpPr>
                <p:grpSpPr>
                  <a:xfrm>
                    <a:off x="6174832" y="3714764"/>
                    <a:ext cx="506057" cy="506070"/>
                    <a:chOff x="2150382" y="2623650"/>
                    <a:chExt cx="1041269" cy="1057175"/>
                  </a:xfrm>
                </p:grpSpPr>
                <p:grpSp>
                  <p:nvGrpSpPr>
                    <p:cNvPr id="449" name="Google Shape;449;p41"/>
                    <p:cNvGrpSpPr/>
                    <p:nvPr/>
                  </p:nvGrpSpPr>
                  <p:grpSpPr>
                    <a:xfrm>
                      <a:off x="2150382" y="2623650"/>
                      <a:ext cx="1041269" cy="1045447"/>
                      <a:chOff x="2211107" y="2633175"/>
                      <a:chExt cx="1041269" cy="1045447"/>
                    </a:xfrm>
                  </p:grpSpPr>
                  <p:sp>
                    <p:nvSpPr>
                      <p:cNvPr id="450" name="Google Shape;450;p41"/>
                      <p:cNvSpPr/>
                      <p:nvPr/>
                    </p:nvSpPr>
                    <p:spPr>
                      <a:xfrm>
                        <a:off x="2223438" y="2644850"/>
                        <a:ext cx="1015800" cy="1020900"/>
                      </a:xfrm>
                      <a:prstGeom prst="rect">
                        <a:avLst/>
                      </a:prstGeom>
                      <a:noFill/>
                      <a:ln cap="flat" cmpd="sng" w="38100">
                        <a:solidFill>
                          <a:srgbClr val="76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51" name="Google Shape;451;p41"/>
                      <p:cNvSpPr/>
                      <p:nvPr/>
                    </p:nvSpPr>
                    <p:spPr>
                      <a:xfrm>
                        <a:off x="3203476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52" name="Google Shape;452;p41"/>
                      <p:cNvSpPr/>
                      <p:nvPr/>
                    </p:nvSpPr>
                    <p:spPr>
                      <a:xfrm>
                        <a:off x="2211107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53" name="Google Shape;453;p41"/>
                      <p:cNvSpPr/>
                      <p:nvPr/>
                    </p:nvSpPr>
                    <p:spPr>
                      <a:xfrm rot="5400000">
                        <a:off x="2706901" y="2557725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54" name="Google Shape;454;p41"/>
                      <p:cNvSpPr/>
                      <p:nvPr/>
                    </p:nvSpPr>
                    <p:spPr>
                      <a:xfrm rot="5400000">
                        <a:off x="2706901" y="3554272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455" name="Google Shape;455;p41"/>
                    <p:cNvSpPr txBox="1"/>
                    <p:nvPr/>
                  </p:nvSpPr>
                  <p:spPr>
                    <a:xfrm>
                      <a:off x="2162725" y="2635325"/>
                      <a:ext cx="1015800" cy="104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A100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GPU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grpSp>
                <p:nvGrpSpPr>
                  <p:cNvPr id="456" name="Google Shape;456;p41"/>
                  <p:cNvGrpSpPr/>
                  <p:nvPr/>
                </p:nvGrpSpPr>
                <p:grpSpPr>
                  <a:xfrm>
                    <a:off x="5576432" y="3714764"/>
                    <a:ext cx="506057" cy="506070"/>
                    <a:chOff x="2150382" y="2623650"/>
                    <a:chExt cx="1041269" cy="1057175"/>
                  </a:xfrm>
                </p:grpSpPr>
                <p:grpSp>
                  <p:nvGrpSpPr>
                    <p:cNvPr id="457" name="Google Shape;457;p41"/>
                    <p:cNvGrpSpPr/>
                    <p:nvPr/>
                  </p:nvGrpSpPr>
                  <p:grpSpPr>
                    <a:xfrm>
                      <a:off x="2150382" y="2623650"/>
                      <a:ext cx="1041269" cy="1045447"/>
                      <a:chOff x="2211107" y="2633175"/>
                      <a:chExt cx="1041269" cy="1045447"/>
                    </a:xfrm>
                  </p:grpSpPr>
                  <p:sp>
                    <p:nvSpPr>
                      <p:cNvPr id="458" name="Google Shape;458;p41"/>
                      <p:cNvSpPr/>
                      <p:nvPr/>
                    </p:nvSpPr>
                    <p:spPr>
                      <a:xfrm>
                        <a:off x="2223438" y="2644850"/>
                        <a:ext cx="1015800" cy="1020900"/>
                      </a:xfrm>
                      <a:prstGeom prst="rect">
                        <a:avLst/>
                      </a:prstGeom>
                      <a:noFill/>
                      <a:ln cap="flat" cmpd="sng" w="38100">
                        <a:solidFill>
                          <a:srgbClr val="76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59" name="Google Shape;459;p41"/>
                      <p:cNvSpPr/>
                      <p:nvPr/>
                    </p:nvSpPr>
                    <p:spPr>
                      <a:xfrm>
                        <a:off x="3203476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60" name="Google Shape;460;p41"/>
                      <p:cNvSpPr/>
                      <p:nvPr/>
                    </p:nvSpPr>
                    <p:spPr>
                      <a:xfrm>
                        <a:off x="2211107" y="3055400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61" name="Google Shape;461;p41"/>
                      <p:cNvSpPr/>
                      <p:nvPr/>
                    </p:nvSpPr>
                    <p:spPr>
                      <a:xfrm rot="5400000">
                        <a:off x="2706901" y="2557725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  <p:sp>
                    <p:nvSpPr>
                      <p:cNvPr id="462" name="Google Shape;462;p41"/>
                      <p:cNvSpPr/>
                      <p:nvPr/>
                    </p:nvSpPr>
                    <p:spPr>
                      <a:xfrm rot="5400000">
                        <a:off x="2706901" y="3554272"/>
                        <a:ext cx="48900" cy="199800"/>
                      </a:xfrm>
                      <a:prstGeom prst="rect">
                        <a:avLst/>
                      </a:prstGeom>
                      <a:solidFill>
                        <a:srgbClr val="75BA00"/>
                      </a:solidFill>
                      <a:ln cap="flat" cmpd="sng" w="9525">
                        <a:solidFill>
                          <a:srgbClr val="75BA00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ctr" bIns="91425" lIns="91425" spcFirstLastPara="1" rIns="91425" wrap="square" tIns="91425">
                        <a:noAutofit/>
                      </a:bodyPr>
                      <a:lstStyle/>
                      <a:p>
                        <a:pPr indent="0" lvl="0" marL="0" rtl="0" algn="l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/>
                      </a:p>
                    </p:txBody>
                  </p:sp>
                </p:grpSp>
                <p:sp>
                  <p:nvSpPr>
                    <p:cNvPr id="463" name="Google Shape;463;p41"/>
                    <p:cNvSpPr txBox="1"/>
                    <p:nvPr/>
                  </p:nvSpPr>
                  <p:spPr>
                    <a:xfrm>
                      <a:off x="2162725" y="2635325"/>
                      <a:ext cx="1015800" cy="104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A100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rgbClr val="75BA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GPU</a:t>
                      </a:r>
                      <a:endParaRPr b="1" sz="700">
                        <a:solidFill>
                          <a:srgbClr val="75BA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</p:grpSp>
              <p:sp>
                <p:nvSpPr>
                  <p:cNvPr id="464" name="Google Shape;464;p41"/>
                  <p:cNvSpPr/>
                  <p:nvPr/>
                </p:nvSpPr>
                <p:spPr>
                  <a:xfrm flipH="1">
                    <a:off x="5804863" y="3442075"/>
                    <a:ext cx="49200" cy="272700"/>
                  </a:xfrm>
                  <a:prstGeom prst="rect">
                    <a:avLst/>
                  </a:prstGeom>
                  <a:solidFill>
                    <a:srgbClr val="75BA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5" name="Google Shape;465;p41"/>
                  <p:cNvSpPr/>
                  <p:nvPr/>
                </p:nvSpPr>
                <p:spPr>
                  <a:xfrm flipH="1">
                    <a:off x="6403250" y="3442075"/>
                    <a:ext cx="49200" cy="272700"/>
                  </a:xfrm>
                  <a:prstGeom prst="rect">
                    <a:avLst/>
                  </a:prstGeom>
                  <a:solidFill>
                    <a:srgbClr val="75BA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6" name="Google Shape;466;p41"/>
                  <p:cNvSpPr/>
                  <p:nvPr/>
                </p:nvSpPr>
                <p:spPr>
                  <a:xfrm flipH="1">
                    <a:off x="7001650" y="3442075"/>
                    <a:ext cx="49200" cy="272700"/>
                  </a:xfrm>
                  <a:prstGeom prst="rect">
                    <a:avLst/>
                  </a:prstGeom>
                  <a:solidFill>
                    <a:srgbClr val="75BA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7" name="Google Shape;467;p41"/>
                  <p:cNvSpPr/>
                  <p:nvPr/>
                </p:nvSpPr>
                <p:spPr>
                  <a:xfrm flipH="1">
                    <a:off x="7600063" y="3442075"/>
                    <a:ext cx="49200" cy="272700"/>
                  </a:xfrm>
                  <a:prstGeom prst="rect">
                    <a:avLst/>
                  </a:prstGeom>
                  <a:solidFill>
                    <a:srgbClr val="75BA00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8" name="Google Shape;468;p41"/>
                  <p:cNvSpPr/>
                  <p:nvPr/>
                </p:nvSpPr>
                <p:spPr>
                  <a:xfrm>
                    <a:off x="5576425" y="3112175"/>
                    <a:ext cx="2301300" cy="4680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rgbClr val="99999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2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Nvidia Triton Server</a:t>
                    </a:r>
                    <a:endParaRPr sz="12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  <p:sp>
            <p:nvSpPr>
              <p:cNvPr id="469" name="Google Shape;469;p41"/>
              <p:cNvSpPr txBox="1"/>
              <p:nvPr/>
            </p:nvSpPr>
            <p:spPr>
              <a:xfrm>
                <a:off x="5498500" y="713100"/>
                <a:ext cx="19920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Compute Node</a:t>
                </a:r>
                <a:endParaRPr sz="1000">
                  <a:solidFill>
                    <a:schemeClr val="accen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70" name="Google Shape;470;p41"/>
              <p:cNvSpPr txBox="1"/>
              <p:nvPr/>
            </p:nvSpPr>
            <p:spPr>
              <a:xfrm>
                <a:off x="5498500" y="2435575"/>
                <a:ext cx="19920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Compute Node</a:t>
                </a:r>
                <a:endParaRPr sz="1000">
                  <a:solidFill>
                    <a:schemeClr val="accen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71" name="Google Shape;471;p41"/>
              <p:cNvSpPr txBox="1"/>
              <p:nvPr/>
            </p:nvSpPr>
            <p:spPr>
              <a:xfrm>
                <a:off x="3973575" y="1968725"/>
                <a:ext cx="1015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gRPC Load Balancer</a:t>
                </a:r>
                <a:endParaRPr sz="1000">
                  <a:solidFill>
                    <a:schemeClr val="accen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cxnSp>
            <p:nvCxnSpPr>
              <p:cNvPr id="472" name="Google Shape;472;p41"/>
              <p:cNvCxnSpPr/>
              <p:nvPr/>
            </p:nvCxnSpPr>
            <p:spPr>
              <a:xfrm>
                <a:off x="5143500" y="1714500"/>
                <a:ext cx="0" cy="1709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73" name="Google Shape;473;p41"/>
              <p:cNvCxnSpPr/>
              <p:nvPr/>
            </p:nvCxnSpPr>
            <p:spPr>
              <a:xfrm>
                <a:off x="5138750" y="3423775"/>
                <a:ext cx="4197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74" name="Google Shape;474;p41"/>
              <p:cNvCxnSpPr/>
              <p:nvPr/>
            </p:nvCxnSpPr>
            <p:spPr>
              <a:xfrm>
                <a:off x="5141125" y="1719725"/>
                <a:ext cx="4173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75" name="Google Shape;475;p41"/>
              <p:cNvCxnSpPr/>
              <p:nvPr/>
            </p:nvCxnSpPr>
            <p:spPr>
              <a:xfrm>
                <a:off x="3026775" y="2569200"/>
                <a:ext cx="12327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76" name="Google Shape;476;p41"/>
              <p:cNvCxnSpPr/>
              <p:nvPr/>
            </p:nvCxnSpPr>
            <p:spPr>
              <a:xfrm>
                <a:off x="4704150" y="2571750"/>
                <a:ext cx="4395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pic>
            <p:nvPicPr>
              <p:cNvPr id="477" name="Google Shape;477;p4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183800" y="2279408"/>
                <a:ext cx="595375" cy="595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8" name="Google Shape;478;p41"/>
              <p:cNvSpPr txBox="1"/>
              <p:nvPr/>
            </p:nvSpPr>
            <p:spPr>
              <a:xfrm>
                <a:off x="1174647" y="1269175"/>
                <a:ext cx="19920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9900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Grid/</a:t>
                </a:r>
                <a:r>
                  <a:rPr lang="en" sz="1000">
                    <a:solidFill>
                      <a:srgbClr val="9900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Local Compute Farm</a:t>
                </a:r>
                <a:endParaRPr sz="1000">
                  <a:solidFill>
                    <a:srgbClr val="9900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79" name="Google Shape;479;p41"/>
              <p:cNvSpPr/>
              <p:nvPr/>
            </p:nvSpPr>
            <p:spPr>
              <a:xfrm>
                <a:off x="724662" y="1511795"/>
                <a:ext cx="2462700" cy="19941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9525">
                <a:solidFill>
                  <a:srgbClr val="99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80" name="Google Shape;480;p41"/>
              <p:cNvCxnSpPr/>
              <p:nvPr/>
            </p:nvCxnSpPr>
            <p:spPr>
              <a:xfrm>
                <a:off x="2142825" y="1993275"/>
                <a:ext cx="888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481" name="Google Shape;481;p41"/>
              <p:cNvGrpSpPr/>
              <p:nvPr/>
            </p:nvGrpSpPr>
            <p:grpSpPr>
              <a:xfrm>
                <a:off x="788037" y="1756096"/>
                <a:ext cx="1378818" cy="1241557"/>
                <a:chOff x="1783438" y="1838971"/>
                <a:chExt cx="1378818" cy="1241557"/>
              </a:xfrm>
            </p:grpSpPr>
            <p:grpSp>
              <p:nvGrpSpPr>
                <p:cNvPr id="482" name="Google Shape;482;p41"/>
                <p:cNvGrpSpPr/>
                <p:nvPr/>
              </p:nvGrpSpPr>
              <p:grpSpPr>
                <a:xfrm>
                  <a:off x="2225930" y="2580128"/>
                  <a:ext cx="493856" cy="500400"/>
                  <a:chOff x="2196843" y="2874515"/>
                  <a:chExt cx="493856" cy="500400"/>
                </a:xfrm>
              </p:grpSpPr>
              <p:sp>
                <p:nvSpPr>
                  <p:cNvPr id="483" name="Google Shape;483;p41"/>
                  <p:cNvSpPr/>
                  <p:nvPr/>
                </p:nvSpPr>
                <p:spPr>
                  <a:xfrm>
                    <a:off x="2196899" y="2880365"/>
                    <a:ext cx="493800" cy="488700"/>
                  </a:xfrm>
                  <a:prstGeom prst="rect">
                    <a:avLst/>
                  </a:prstGeom>
                  <a:solidFill>
                    <a:srgbClr val="F3F3F3"/>
                  </a:solidFill>
                  <a:ln cap="flat" cmpd="sng" w="38100">
                    <a:solidFill>
                      <a:srgbClr val="99999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84" name="Google Shape;484;p41"/>
                  <p:cNvSpPr txBox="1"/>
                  <p:nvPr/>
                </p:nvSpPr>
                <p:spPr>
                  <a:xfrm>
                    <a:off x="2196843" y="2874515"/>
                    <a:ext cx="493800" cy="50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en" sz="900">
                        <a:solidFill>
                          <a:srgbClr val="999999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CPU</a:t>
                    </a:r>
                    <a:endParaRPr b="1" sz="900">
                      <a:solidFill>
                        <a:srgbClr val="999999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sp>
              <p:nvSpPr>
                <p:cNvPr id="485" name="Google Shape;485;p41"/>
                <p:cNvSpPr/>
                <p:nvPr/>
              </p:nvSpPr>
              <p:spPr>
                <a:xfrm flipH="1">
                  <a:off x="2448250" y="2307425"/>
                  <a:ext cx="49200" cy="272700"/>
                </a:xfrm>
                <a:prstGeom prst="rect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86" name="Google Shape;486;p41"/>
                <p:cNvGrpSpPr/>
                <p:nvPr/>
              </p:nvGrpSpPr>
              <p:grpSpPr>
                <a:xfrm>
                  <a:off x="1783438" y="1838971"/>
                  <a:ext cx="1378818" cy="497891"/>
                  <a:chOff x="1197125" y="1165425"/>
                  <a:chExt cx="2009939" cy="645605"/>
                </a:xfrm>
              </p:grpSpPr>
              <p:sp>
                <p:nvSpPr>
                  <p:cNvPr id="487" name="Google Shape;487;p41"/>
                  <p:cNvSpPr/>
                  <p:nvPr/>
                </p:nvSpPr>
                <p:spPr>
                  <a:xfrm>
                    <a:off x="1197125" y="1165425"/>
                    <a:ext cx="1913400" cy="6456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chemeClr val="lt1"/>
                  </a:solid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488" name="Google Shape;488;p41"/>
                  <p:cNvPicPr preferRelativeResize="0"/>
                  <p:nvPr/>
                </p:nvPicPr>
                <p:blipFill>
                  <a:blip r:embed="rId5">
                    <a:alphaModFix/>
                  </a:blip>
                  <a:stretch>
                    <a:fillRect/>
                  </a:stretch>
                </p:blipFill>
                <p:spPr>
                  <a:xfrm>
                    <a:off x="1271187" y="1165429"/>
                    <a:ext cx="1935877" cy="6456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cxnSp>
            <p:nvCxnSpPr>
              <p:cNvPr id="489" name="Google Shape;489;p41"/>
              <p:cNvCxnSpPr/>
              <p:nvPr/>
            </p:nvCxnSpPr>
            <p:spPr>
              <a:xfrm>
                <a:off x="2443525" y="2182350"/>
                <a:ext cx="580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490" name="Google Shape;490;p41"/>
              <p:cNvGrpSpPr/>
              <p:nvPr/>
            </p:nvGrpSpPr>
            <p:grpSpPr>
              <a:xfrm>
                <a:off x="1119562" y="1956309"/>
                <a:ext cx="1378818" cy="1241557"/>
                <a:chOff x="1783438" y="1838971"/>
                <a:chExt cx="1378818" cy="1241557"/>
              </a:xfrm>
            </p:grpSpPr>
            <p:grpSp>
              <p:nvGrpSpPr>
                <p:cNvPr id="491" name="Google Shape;491;p41"/>
                <p:cNvGrpSpPr/>
                <p:nvPr/>
              </p:nvGrpSpPr>
              <p:grpSpPr>
                <a:xfrm>
                  <a:off x="2225930" y="2580128"/>
                  <a:ext cx="493856" cy="500400"/>
                  <a:chOff x="2196843" y="2874515"/>
                  <a:chExt cx="493856" cy="500400"/>
                </a:xfrm>
              </p:grpSpPr>
              <p:sp>
                <p:nvSpPr>
                  <p:cNvPr id="492" name="Google Shape;492;p41"/>
                  <p:cNvSpPr/>
                  <p:nvPr/>
                </p:nvSpPr>
                <p:spPr>
                  <a:xfrm>
                    <a:off x="2196899" y="2880365"/>
                    <a:ext cx="493800" cy="488700"/>
                  </a:xfrm>
                  <a:prstGeom prst="rect">
                    <a:avLst/>
                  </a:prstGeom>
                  <a:solidFill>
                    <a:srgbClr val="F3F3F3"/>
                  </a:solidFill>
                  <a:ln cap="flat" cmpd="sng" w="38100">
                    <a:solidFill>
                      <a:srgbClr val="99999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93" name="Google Shape;493;p41"/>
                  <p:cNvSpPr txBox="1"/>
                  <p:nvPr/>
                </p:nvSpPr>
                <p:spPr>
                  <a:xfrm>
                    <a:off x="2196843" y="2874515"/>
                    <a:ext cx="493800" cy="50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en" sz="900">
                        <a:solidFill>
                          <a:srgbClr val="999999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CPU</a:t>
                    </a:r>
                    <a:endParaRPr b="1" sz="900">
                      <a:solidFill>
                        <a:srgbClr val="999999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sp>
              <p:nvSpPr>
                <p:cNvPr id="494" name="Google Shape;494;p41"/>
                <p:cNvSpPr/>
                <p:nvPr/>
              </p:nvSpPr>
              <p:spPr>
                <a:xfrm flipH="1">
                  <a:off x="2448250" y="2307425"/>
                  <a:ext cx="49200" cy="272700"/>
                </a:xfrm>
                <a:prstGeom prst="rect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95" name="Google Shape;495;p41"/>
                <p:cNvGrpSpPr/>
                <p:nvPr/>
              </p:nvGrpSpPr>
              <p:grpSpPr>
                <a:xfrm>
                  <a:off x="1783438" y="1838971"/>
                  <a:ext cx="1378818" cy="497891"/>
                  <a:chOff x="1197125" y="1165425"/>
                  <a:chExt cx="2009939" cy="645605"/>
                </a:xfrm>
              </p:grpSpPr>
              <p:sp>
                <p:nvSpPr>
                  <p:cNvPr id="496" name="Google Shape;496;p41"/>
                  <p:cNvSpPr/>
                  <p:nvPr/>
                </p:nvSpPr>
                <p:spPr>
                  <a:xfrm>
                    <a:off x="1197125" y="1165425"/>
                    <a:ext cx="1913400" cy="6456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chemeClr val="lt1"/>
                  </a:solid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497" name="Google Shape;497;p41"/>
                  <p:cNvPicPr preferRelativeResize="0"/>
                  <p:nvPr/>
                </p:nvPicPr>
                <p:blipFill>
                  <a:blip r:embed="rId5">
                    <a:alphaModFix/>
                  </a:blip>
                  <a:stretch>
                    <a:fillRect/>
                  </a:stretch>
                </p:blipFill>
                <p:spPr>
                  <a:xfrm>
                    <a:off x="1271187" y="1165429"/>
                    <a:ext cx="1935877" cy="6456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498" name="Google Shape;498;p41"/>
              <p:cNvGrpSpPr/>
              <p:nvPr/>
            </p:nvGrpSpPr>
            <p:grpSpPr>
              <a:xfrm>
                <a:off x="1492637" y="2182346"/>
                <a:ext cx="1378818" cy="1241557"/>
                <a:chOff x="1783438" y="1838971"/>
                <a:chExt cx="1378818" cy="1241557"/>
              </a:xfrm>
            </p:grpSpPr>
            <p:grpSp>
              <p:nvGrpSpPr>
                <p:cNvPr id="499" name="Google Shape;499;p41"/>
                <p:cNvGrpSpPr/>
                <p:nvPr/>
              </p:nvGrpSpPr>
              <p:grpSpPr>
                <a:xfrm>
                  <a:off x="2225930" y="2580128"/>
                  <a:ext cx="493856" cy="500400"/>
                  <a:chOff x="2196843" y="2874515"/>
                  <a:chExt cx="493856" cy="500400"/>
                </a:xfrm>
              </p:grpSpPr>
              <p:sp>
                <p:nvSpPr>
                  <p:cNvPr id="500" name="Google Shape;500;p41"/>
                  <p:cNvSpPr/>
                  <p:nvPr/>
                </p:nvSpPr>
                <p:spPr>
                  <a:xfrm>
                    <a:off x="2196899" y="2880365"/>
                    <a:ext cx="493800" cy="488700"/>
                  </a:xfrm>
                  <a:prstGeom prst="rect">
                    <a:avLst/>
                  </a:prstGeom>
                  <a:solidFill>
                    <a:srgbClr val="F3F3F3"/>
                  </a:solidFill>
                  <a:ln cap="flat" cmpd="sng" w="38100">
                    <a:solidFill>
                      <a:srgbClr val="99999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01" name="Google Shape;501;p41"/>
                  <p:cNvSpPr txBox="1"/>
                  <p:nvPr/>
                </p:nvSpPr>
                <p:spPr>
                  <a:xfrm>
                    <a:off x="2196843" y="2874515"/>
                    <a:ext cx="493800" cy="50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en" sz="900">
                        <a:solidFill>
                          <a:srgbClr val="999999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CPU</a:t>
                    </a:r>
                    <a:endParaRPr b="1" sz="900">
                      <a:solidFill>
                        <a:srgbClr val="999999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sp>
              <p:nvSpPr>
                <p:cNvPr id="502" name="Google Shape;502;p41"/>
                <p:cNvSpPr/>
                <p:nvPr/>
              </p:nvSpPr>
              <p:spPr>
                <a:xfrm flipH="1">
                  <a:off x="2448250" y="2307425"/>
                  <a:ext cx="49200" cy="272700"/>
                </a:xfrm>
                <a:prstGeom prst="rect">
                  <a:avLst/>
                </a:prstGeom>
                <a:solidFill>
                  <a:srgbClr val="999999"/>
                </a:solidFill>
                <a:ln cap="flat" cmpd="sng" w="9525">
                  <a:solidFill>
                    <a:srgbClr val="99999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03" name="Google Shape;503;p41"/>
                <p:cNvGrpSpPr/>
                <p:nvPr/>
              </p:nvGrpSpPr>
              <p:grpSpPr>
                <a:xfrm>
                  <a:off x="1783438" y="1838971"/>
                  <a:ext cx="1378818" cy="497891"/>
                  <a:chOff x="1197125" y="1165425"/>
                  <a:chExt cx="2009939" cy="645605"/>
                </a:xfrm>
              </p:grpSpPr>
              <p:sp>
                <p:nvSpPr>
                  <p:cNvPr id="504" name="Google Shape;504;p41"/>
                  <p:cNvSpPr/>
                  <p:nvPr/>
                </p:nvSpPr>
                <p:spPr>
                  <a:xfrm>
                    <a:off x="1197125" y="1165425"/>
                    <a:ext cx="1913400" cy="645600"/>
                  </a:xfrm>
                  <a:prstGeom prst="roundRect">
                    <a:avLst>
                      <a:gd fmla="val 16667" name="adj"/>
                    </a:avLst>
                  </a:prstGeom>
                  <a:solidFill>
                    <a:schemeClr val="lt1"/>
                  </a:solidFill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505" name="Google Shape;505;p41"/>
                  <p:cNvPicPr preferRelativeResize="0"/>
                  <p:nvPr/>
                </p:nvPicPr>
                <p:blipFill>
                  <a:blip r:embed="rId5">
                    <a:alphaModFix/>
                  </a:blip>
                  <a:stretch>
                    <a:fillRect/>
                  </a:stretch>
                </p:blipFill>
                <p:spPr>
                  <a:xfrm>
                    <a:off x="1271187" y="1165429"/>
                    <a:ext cx="1935877" cy="6456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cxnSp>
            <p:nvCxnSpPr>
              <p:cNvPr id="506" name="Google Shape;506;p41"/>
              <p:cNvCxnSpPr/>
              <p:nvPr/>
            </p:nvCxnSpPr>
            <p:spPr>
              <a:xfrm>
                <a:off x="3026775" y="1990250"/>
                <a:ext cx="0" cy="581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07" name="Google Shape;507;p41"/>
              <p:cNvCxnSpPr/>
              <p:nvPr/>
            </p:nvCxnSpPr>
            <p:spPr>
              <a:xfrm>
                <a:off x="2807475" y="2435575"/>
                <a:ext cx="2193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08" name="Google Shape;508;p41"/>
              <p:cNvSpPr txBox="1"/>
              <p:nvPr/>
            </p:nvSpPr>
            <p:spPr>
              <a:xfrm>
                <a:off x="3187371" y="2569200"/>
                <a:ext cx="1015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accen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WLAN</a:t>
                </a:r>
                <a:endParaRPr sz="1000">
                  <a:solidFill>
                    <a:schemeClr val="accen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sp>
          <p:nvSpPr>
            <p:cNvPr id="509" name="Google Shape;509;p41"/>
            <p:cNvSpPr txBox="1"/>
            <p:nvPr/>
          </p:nvSpPr>
          <p:spPr>
            <a:xfrm rot="1345">
              <a:off x="5631675" y="3717200"/>
              <a:ext cx="766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Andrew Naylor</a:t>
              </a:r>
              <a:endParaRPr sz="10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510" name="Google Shape;510;p41"/>
          <p:cNvSpPr txBox="1"/>
          <p:nvPr/>
        </p:nvSpPr>
        <p:spPr>
          <a:xfrm>
            <a:off x="114175" y="2482300"/>
            <a:ext cx="300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11" name="Google Shape;51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175" y="3464813"/>
            <a:ext cx="4495800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1"/>
          <p:cNvSpPr txBox="1"/>
          <p:nvPr>
            <p:ph idx="4294967295" type="body"/>
          </p:nvPr>
        </p:nvSpPr>
        <p:spPr>
          <a:xfrm>
            <a:off x="114175" y="999050"/>
            <a:ext cx="4170300" cy="21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66700" lvl="0" marL="2921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CTD 2022: </a:t>
            </a:r>
            <a:r>
              <a:rPr lang="en" sz="1400" u="sng">
                <a:solidFill>
                  <a:schemeClr val="hlink"/>
                </a:solidFill>
                <a:hlinkClick r:id="rId7"/>
              </a:rPr>
              <a:t>Exa.TrkX as a Service</a:t>
            </a:r>
            <a:endParaRPr sz="13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</a:pPr>
            <a:r>
              <a:rPr lang="en" sz="1300"/>
              <a:t>Collaboration with A3D3, </a:t>
            </a:r>
            <a:br>
              <a:rPr lang="en" sz="1300"/>
            </a:br>
            <a:r>
              <a:rPr lang="en" sz="1300"/>
              <a:t>NERSC, NVIDIA. Recently </a:t>
            </a:r>
            <a:br>
              <a:rPr lang="en" sz="1300"/>
            </a:br>
            <a:r>
              <a:rPr lang="en" sz="1300"/>
              <a:t>started work with </a:t>
            </a:r>
            <a:br>
              <a:rPr lang="en" sz="1300"/>
            </a:br>
            <a:r>
              <a:rPr lang="en" sz="1300"/>
              <a:t>ATLAS/GCP project</a:t>
            </a:r>
            <a:endParaRPr sz="1300"/>
          </a:p>
          <a:p>
            <a:pPr indent="-23495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Functional prototypes, </a:t>
            </a:r>
            <a:br>
              <a:rPr lang="en" sz="1300"/>
            </a:br>
            <a:r>
              <a:rPr lang="en" sz="1300"/>
              <a:t>Optimization starting</a:t>
            </a:r>
            <a:endParaRPr sz="1300"/>
          </a:p>
        </p:txBody>
      </p:sp>
      <p:pic>
        <p:nvPicPr>
          <p:cNvPr id="513" name="Google Shape;51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43701" y="4406884"/>
            <a:ext cx="1107250" cy="62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22325" y="4360225"/>
            <a:ext cx="896204" cy="5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202019"/>
            <a:ext cx="3031023" cy="135603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2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 to the Future:</a:t>
            </a:r>
            <a:r>
              <a:rPr lang="en">
                <a:solidFill>
                  <a:schemeClr val="dk1"/>
                </a:solidFill>
              </a:rPr>
              <a:t> Hierarchical GNNs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21" name="Google Shape;521;p42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2" name="Google Shape;52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350" y="2673675"/>
            <a:ext cx="3080925" cy="9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0962" y="1139525"/>
            <a:ext cx="3976789" cy="135603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2"/>
          <p:cNvSpPr txBox="1"/>
          <p:nvPr/>
        </p:nvSpPr>
        <p:spPr>
          <a:xfrm>
            <a:off x="3453825" y="1254525"/>
            <a:ext cx="69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Tracks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5" name="Google Shape;525;p42"/>
          <p:cNvSpPr txBox="1"/>
          <p:nvPr/>
        </p:nvSpPr>
        <p:spPr>
          <a:xfrm>
            <a:off x="3682425" y="2016525"/>
            <a:ext cx="58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Hits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26" name="Google Shape;526;p42"/>
          <p:cNvCxnSpPr>
            <a:stCxn id="525" idx="1"/>
          </p:cNvCxnSpPr>
          <p:nvPr/>
        </p:nvCxnSpPr>
        <p:spPr>
          <a:xfrm flipH="1">
            <a:off x="3153225" y="2216625"/>
            <a:ext cx="529200" cy="11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7" name="Google Shape;527;p42"/>
          <p:cNvCxnSpPr>
            <a:stCxn id="525" idx="3"/>
          </p:cNvCxnSpPr>
          <p:nvPr/>
        </p:nvCxnSpPr>
        <p:spPr>
          <a:xfrm>
            <a:off x="4267425" y="2216625"/>
            <a:ext cx="366600" cy="4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8" name="Google Shape;528;p42"/>
          <p:cNvCxnSpPr>
            <a:stCxn id="524" idx="1"/>
          </p:cNvCxnSpPr>
          <p:nvPr/>
        </p:nvCxnSpPr>
        <p:spPr>
          <a:xfrm flipH="1">
            <a:off x="1579425" y="1454625"/>
            <a:ext cx="1874400" cy="17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9" name="Google Shape;529;p42"/>
          <p:cNvCxnSpPr>
            <a:stCxn id="524" idx="3"/>
          </p:cNvCxnSpPr>
          <p:nvPr/>
        </p:nvCxnSpPr>
        <p:spPr>
          <a:xfrm flipH="1" rot="10800000">
            <a:off x="4148025" y="1373625"/>
            <a:ext cx="565200" cy="8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0" name="Google Shape;530;p42"/>
          <p:cNvSpPr txBox="1"/>
          <p:nvPr/>
        </p:nvSpPr>
        <p:spPr>
          <a:xfrm>
            <a:off x="6559863" y="471300"/>
            <a:ext cx="19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6"/>
              </a:rPr>
              <a:t>Ryan Liu - ACAT 2022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31" name="Google Shape;53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01" y="3866100"/>
            <a:ext cx="6037548" cy="7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2"/>
          <p:cNvSpPr txBox="1"/>
          <p:nvPr>
            <p:ph idx="1" type="body"/>
          </p:nvPr>
        </p:nvSpPr>
        <p:spPr>
          <a:xfrm>
            <a:off x="33600" y="2416725"/>
            <a:ext cx="5550300" cy="14493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400"/>
              <a:t>HGNNs features: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Direct representation of high-level concepts (“track”)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Multi-scale information pooling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Long-range interactions</a:t>
            </a:r>
            <a:r>
              <a:rPr lang="en" sz="1400"/>
              <a:t> even across </a:t>
            </a: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missing edges</a:t>
            </a:r>
            <a:endParaRPr b="1"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3" name="Google Shape;533;p42"/>
          <p:cNvSpPr txBox="1"/>
          <p:nvPr>
            <p:ph idx="1" type="body"/>
          </p:nvPr>
        </p:nvSpPr>
        <p:spPr>
          <a:xfrm>
            <a:off x="6135075" y="3819525"/>
            <a:ext cx="2843100" cy="12267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400"/>
              <a:t>Tested on small “TrackML-1GEV” events (~1K particles/10K spp)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400"/>
              <a:t>Scaling to higher densities to be understood</a:t>
            </a:r>
            <a:endParaRPr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3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Summing Up</a:t>
            </a: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"/>
            </a:br>
            <a:r>
              <a:rPr lang="en" sz="2255">
                <a:solidFill>
                  <a:srgbClr val="747474"/>
                </a:solidFill>
              </a:rPr>
              <a:t>Geometric Deep Learning for High-Energy and Nuclear Physics</a:t>
            </a:r>
            <a:endParaRPr sz="2255">
              <a:solidFill>
                <a:srgbClr val="747474"/>
              </a:solidFill>
            </a:endParaRPr>
          </a:p>
        </p:txBody>
      </p:sp>
      <p:sp>
        <p:nvSpPr>
          <p:cNvPr id="539" name="Google Shape;539;p43"/>
          <p:cNvSpPr/>
          <p:nvPr/>
        </p:nvSpPr>
        <p:spPr>
          <a:xfrm>
            <a:off x="546250" y="2469450"/>
            <a:ext cx="1503900" cy="1650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0" name="Google Shape;5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75" y="2571752"/>
            <a:ext cx="1213225" cy="10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3"/>
          <p:cNvSpPr txBox="1"/>
          <p:nvPr/>
        </p:nvSpPr>
        <p:spPr>
          <a:xfrm>
            <a:off x="677338" y="3653425"/>
            <a:ext cx="124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GNN edge classification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42" name="Google Shape;542;p43"/>
          <p:cNvSpPr txBox="1"/>
          <p:nvPr/>
        </p:nvSpPr>
        <p:spPr>
          <a:xfrm>
            <a:off x="508000" y="2003775"/>
            <a:ext cx="15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HepTrkX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43" name="Google Shape;543;p43"/>
          <p:cNvSpPr/>
          <p:nvPr/>
        </p:nvSpPr>
        <p:spPr>
          <a:xfrm>
            <a:off x="2892775" y="1620300"/>
            <a:ext cx="3732300" cy="1298100"/>
          </a:xfrm>
          <a:prstGeom prst="roundRect">
            <a:avLst>
              <a:gd fmla="val 16667" name="adj"/>
            </a:avLst>
          </a:prstGeom>
          <a:solidFill>
            <a:srgbClr val="F7F7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3"/>
          <p:cNvSpPr txBox="1"/>
          <p:nvPr/>
        </p:nvSpPr>
        <p:spPr>
          <a:xfrm>
            <a:off x="3066350" y="1208475"/>
            <a:ext cx="317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ExatrkX Intensity Frontier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45" name="Google Shape;545;p43"/>
          <p:cNvSpPr/>
          <p:nvPr/>
        </p:nvSpPr>
        <p:spPr>
          <a:xfrm>
            <a:off x="2892775" y="3523450"/>
            <a:ext cx="3732300" cy="1271400"/>
          </a:xfrm>
          <a:prstGeom prst="roundRect">
            <a:avLst>
              <a:gd fmla="val 16667" name="adj"/>
            </a:avLst>
          </a:prstGeom>
          <a:solidFill>
            <a:srgbClr val="F7F7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3"/>
          <p:cNvSpPr txBox="1"/>
          <p:nvPr/>
        </p:nvSpPr>
        <p:spPr>
          <a:xfrm>
            <a:off x="3066350" y="3123250"/>
            <a:ext cx="197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ExatrkX Energy Frontier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7" name="Google Shape;547;p43"/>
          <p:cNvCxnSpPr>
            <a:stCxn id="539" idx="3"/>
            <a:endCxn id="543" idx="1"/>
          </p:cNvCxnSpPr>
          <p:nvPr/>
        </p:nvCxnSpPr>
        <p:spPr>
          <a:xfrm flipH="1" rot="10800000">
            <a:off x="2050150" y="2269200"/>
            <a:ext cx="842700" cy="10257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48" name="Google Shape;548;p43"/>
          <p:cNvCxnSpPr>
            <a:stCxn id="539" idx="3"/>
            <a:endCxn id="545" idx="1"/>
          </p:cNvCxnSpPr>
          <p:nvPr/>
        </p:nvCxnSpPr>
        <p:spPr>
          <a:xfrm>
            <a:off x="2050150" y="3294900"/>
            <a:ext cx="842700" cy="8643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49" name="Google Shape;549;p43"/>
          <p:cNvCxnSpPr>
            <a:stCxn id="543" idx="3"/>
            <a:endCxn id="550" idx="1"/>
          </p:cNvCxnSpPr>
          <p:nvPr/>
        </p:nvCxnSpPr>
        <p:spPr>
          <a:xfrm>
            <a:off x="6625075" y="2269350"/>
            <a:ext cx="540600" cy="960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50" name="Google Shape;550;p43"/>
          <p:cNvSpPr/>
          <p:nvPr/>
        </p:nvSpPr>
        <p:spPr>
          <a:xfrm>
            <a:off x="7165675" y="2403975"/>
            <a:ext cx="1868400" cy="1650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43"/>
          <p:cNvSpPr txBox="1"/>
          <p:nvPr/>
        </p:nvSpPr>
        <p:spPr>
          <a:xfrm>
            <a:off x="7278575" y="2069250"/>
            <a:ext cx="15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Future Work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52" name="Google Shape;552;p43"/>
          <p:cNvCxnSpPr>
            <a:stCxn id="545" idx="3"/>
            <a:endCxn id="550" idx="1"/>
          </p:cNvCxnSpPr>
          <p:nvPr/>
        </p:nvCxnSpPr>
        <p:spPr>
          <a:xfrm flipH="1" rot="10800000">
            <a:off x="6625075" y="3229450"/>
            <a:ext cx="540600" cy="929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53" name="Google Shape;553;p43"/>
          <p:cNvSpPr txBox="1"/>
          <p:nvPr/>
        </p:nvSpPr>
        <p:spPr>
          <a:xfrm>
            <a:off x="2956700" y="1715450"/>
            <a:ext cx="339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Segmentation and classification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 Light"/>
              <a:buChar char="●"/>
            </a:pPr>
            <a:r>
              <a:rPr lang="en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Object clustering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Partial heterogeneity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2D → 3D mapping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HDF5 → ML composable interfaces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4" name="Google Shape;554;p43"/>
          <p:cNvSpPr txBox="1"/>
          <p:nvPr/>
        </p:nvSpPr>
        <p:spPr>
          <a:xfrm>
            <a:off x="3063925" y="3605050"/>
            <a:ext cx="339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Large graph memory handling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Graph segmentation algorithms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High-throughput nearest neighbors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Metric Learning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Multi-stage pipeline software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5" name="Google Shape;555;p43"/>
          <p:cNvSpPr txBox="1"/>
          <p:nvPr/>
        </p:nvSpPr>
        <p:spPr>
          <a:xfrm>
            <a:off x="7043525" y="2571750"/>
            <a:ext cx="2018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Full heterogeneity across detectors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Raw-to-particle hierarchical models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Multi-task, -modal generalist PR engine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6" name="Google Shape;556;p43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7" name="Google Shape;557;p43"/>
          <p:cNvSpPr txBox="1"/>
          <p:nvPr/>
        </p:nvSpPr>
        <p:spPr>
          <a:xfrm>
            <a:off x="958125" y="4131675"/>
            <a:ext cx="6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47EA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endParaRPr b="1">
              <a:solidFill>
                <a:srgbClr val="147EA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8" name="Google Shape;558;p43"/>
          <p:cNvSpPr txBox="1"/>
          <p:nvPr/>
        </p:nvSpPr>
        <p:spPr>
          <a:xfrm>
            <a:off x="4996725" y="2912475"/>
            <a:ext cx="6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47EA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</a:t>
            </a:r>
            <a:endParaRPr b="1">
              <a:solidFill>
                <a:srgbClr val="147EA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9" name="Google Shape;559;p43"/>
          <p:cNvSpPr txBox="1"/>
          <p:nvPr/>
        </p:nvSpPr>
        <p:spPr>
          <a:xfrm>
            <a:off x="7670225" y="1541250"/>
            <a:ext cx="74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47EA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2026?</a:t>
            </a:r>
            <a:endParaRPr sz="23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4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your attention!</a:t>
            </a:r>
            <a:endParaRPr/>
          </a:p>
        </p:txBody>
      </p:sp>
      <p:sp>
        <p:nvSpPr>
          <p:cNvPr id="565" name="Google Shape;565;p44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 fontScale="55000" lnSpcReduction="10000"/>
          </a:bodyPr>
          <a:lstStyle/>
          <a:p>
            <a:pPr indent="0" lvl="0" marL="0" rtl="0" algn="ctr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37753"/>
              <a:buFont typeface="Arial"/>
              <a:buNone/>
            </a:pPr>
            <a:r>
              <a:rPr b="1" lang="en" sz="2913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Related talks this week:</a:t>
            </a:r>
            <a:endParaRPr b="1" sz="2913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ct val="43137"/>
              <a:buFont typeface="Arial"/>
              <a:buNone/>
            </a:pPr>
            <a:r>
              <a:rPr b="1" lang="en" sz="255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Physics Performance of the ATLAS GNN4ITk Track Reconstruction Chain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https://indico.jlab.org/event/459/contributions/11414/</a:t>
            </a:r>
            <a:r>
              <a:rPr lang="en"/>
              <a:t> - X. Ju, 8 May 2023, 14:45</a:t>
            </a:r>
            <a:endParaRPr/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Graph Neural Network for 3D Reconstruction in Liquid Argon Time Projection Chambers</a:t>
            </a:r>
            <a:br>
              <a:rPr lang="en" sz="2500">
                <a:solidFill>
                  <a:schemeClr val="dk1"/>
                </a:solidFill>
              </a:rPr>
            </a:br>
            <a:r>
              <a:rPr lang="en" u="sng">
                <a:solidFill>
                  <a:schemeClr val="hlink"/>
                </a:solidFill>
                <a:hlinkClick r:id="rId4"/>
              </a:rPr>
              <a:t>https://indico.jlab.org/event/459/contributions/11733/</a:t>
            </a:r>
            <a:r>
              <a:rPr lang="en">
                <a:solidFill>
                  <a:schemeClr val="dk1"/>
                </a:solidFill>
              </a:rPr>
              <a:t> - V Hewes, 9 May 2023, 12:15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End-to-End Geometric Representation Learning for Track Reconstruction</a:t>
            </a:r>
            <a:br>
              <a:rPr lang="en">
                <a:solidFill>
                  <a:schemeClr val="dk1"/>
                </a:solidFill>
              </a:rPr>
            </a:br>
            <a:r>
              <a:rPr lang="en" u="sng">
                <a:solidFill>
                  <a:schemeClr val="hlink"/>
                </a:solidFill>
                <a:hlinkClick r:id="rId5"/>
              </a:rPr>
              <a:t>https://indico.jlab.org/event/459/contributions/11743/</a:t>
            </a:r>
            <a:r>
              <a:rPr lang="en">
                <a:solidFill>
                  <a:schemeClr val="dk1"/>
                </a:solidFill>
              </a:rPr>
              <a:t> - D. Murnane (P. Calafiura), 9 May 2023, 14:00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245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 Object Condensation Pipeline for Charged Particle Tracking</a:t>
            </a:r>
            <a:r>
              <a:rPr lang="en" sz="2450">
                <a:solidFill>
                  <a:schemeClr val="dk1"/>
                </a:solidFill>
              </a:rPr>
              <a:t>|</a:t>
            </a:r>
            <a:br>
              <a:rPr lang="en" sz="2450">
                <a:solidFill>
                  <a:schemeClr val="dk1"/>
                </a:solidFill>
              </a:rPr>
            </a:br>
            <a:r>
              <a:rPr lang="en" u="sng">
                <a:solidFill>
                  <a:schemeClr val="hlink"/>
                </a:solidFill>
                <a:hlinkClick r:id="rId6"/>
              </a:rPr>
              <a:t>https://indico.jlab.org/event/459/contributions/11741/</a:t>
            </a:r>
            <a:r>
              <a:rPr lang="en">
                <a:solidFill>
                  <a:schemeClr val="dk1"/>
                </a:solidFill>
              </a:rPr>
              <a:t> - G. deZoort, K. Liriet, 9 May 2023, 14:15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Track reconstruction for the ATLAS Phase-II HLT using GNNs on FPGAs </a:t>
            </a:r>
            <a:br>
              <a:rPr b="1" lang="en" sz="255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" u="sng">
                <a:solidFill>
                  <a:schemeClr val="hlink"/>
                </a:solidFill>
                <a:hlinkClick r:id="rId7"/>
              </a:rPr>
              <a:t>https://indico.jlab.org/event/459/contributions/11375/</a:t>
            </a:r>
            <a:r>
              <a:rPr lang="en">
                <a:solidFill>
                  <a:schemeClr val="dk1"/>
                </a:solidFill>
              </a:rPr>
              <a:t> - S. Dittmeier, 9 May 2023, 14:30 </a:t>
            </a:r>
            <a:endParaRPr b="1" sz="2550">
              <a:solidFill>
                <a:srgbClr val="CB6D0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Novel fully-heterogeneous GNN designs for track reconstruction at the HL-LHC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8"/>
              </a:rPr>
              <a:t>https://indico.jlab.org/event/459/contributions/11713/</a:t>
            </a:r>
            <a:r>
              <a:rPr lang="en"/>
              <a:t> - S. Caillou, 9 May 2023, 15:00</a:t>
            </a:r>
            <a:endParaRPr/>
          </a:p>
        </p:txBody>
      </p:sp>
      <p:sp>
        <p:nvSpPr>
          <p:cNvPr id="566" name="Google Shape;566;p44"/>
          <p:cNvSpPr txBox="1"/>
          <p:nvPr/>
        </p:nvSpPr>
        <p:spPr>
          <a:xfrm>
            <a:off x="5805375" y="494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ighlight>
                  <a:srgbClr val="FCE5CD"/>
                </a:highlight>
                <a:latin typeface="Courier New"/>
                <a:ea typeface="Courier New"/>
                <a:cs typeface="Courier New"/>
                <a:sym typeface="Courier New"/>
                <a:hlinkClick r:id="rId9"/>
              </a:rPr>
              <a:t>https://exatrkx.github.io/</a:t>
            </a:r>
            <a:endParaRPr>
              <a:highlight>
                <a:srgbClr val="FCE5CD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CTD 2015: Formulating the Challenge</a:t>
            </a:r>
            <a:endParaRPr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401825" y="3343125"/>
            <a:ext cx="6632700" cy="15735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1300"/>
              </a:spcBef>
              <a:spcAft>
                <a:spcPts val="0"/>
              </a:spcAft>
              <a:buSzPts val="605"/>
              <a:buNone/>
            </a:pPr>
            <a:r>
              <a:rPr lang="en" sz="1065"/>
              <a:t>2017 Prototype challenge @ CTD 2017: 2D hits, toy detector, 20 tracks/event</a:t>
            </a:r>
            <a:endParaRPr sz="1065"/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SzPts val="605"/>
              <a:buNone/>
            </a:pPr>
            <a:r>
              <a:rPr lang="en" sz="1065"/>
              <a:t>2018: Accuracy </a:t>
            </a:r>
            <a:r>
              <a:rPr b="1" lang="en" sz="1065">
                <a:latin typeface="Helvetica Neue"/>
                <a:ea typeface="Helvetica Neue"/>
                <a:cs typeface="Helvetica Neue"/>
                <a:sym typeface="Helvetica Neue"/>
              </a:rPr>
              <a:t>TrackML</a:t>
            </a:r>
            <a:r>
              <a:rPr lang="en" sz="1065"/>
              <a:t> Challenge (Kaggle): 3D hits, “HL-LHC” detector, 10K tracks/event</a:t>
            </a:r>
            <a:endParaRPr sz="1065"/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SzPts val="605"/>
              <a:buNone/>
            </a:pPr>
            <a:r>
              <a:rPr lang="en" sz="1065"/>
              <a:t>2019: Throughput TrackML Challenge (Codalab): as above, with CPU time added to score</a:t>
            </a:r>
            <a:endParaRPr sz="1065"/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SzPts val="605"/>
              <a:buNone/>
            </a:pPr>
            <a:r>
              <a:rPr lang="en" sz="1065"/>
              <a:t>Today: TrackML datasets and tools have become a </a:t>
            </a:r>
            <a:r>
              <a:rPr b="1" lang="en" sz="1065">
                <a:latin typeface="Helvetica Neue"/>
                <a:ea typeface="Helvetica Neue"/>
                <a:cs typeface="Helvetica Neue"/>
                <a:sym typeface="Helvetica Neue"/>
              </a:rPr>
              <a:t>benchmark</a:t>
            </a:r>
            <a:r>
              <a:rPr lang="en" sz="1065"/>
              <a:t> for all sorts of tracking R&amp;D </a:t>
            </a:r>
            <a:endParaRPr sz="1065"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5" y="1444329"/>
            <a:ext cx="2770407" cy="189879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401825" y="1029900"/>
            <a:ext cx="82383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Reconstruct</a:t>
            </a:r>
            <a:r>
              <a:rPr b="1"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interesting tracks </a:t>
            </a:r>
            <a:r>
              <a:rPr lang="en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 a full </a:t>
            </a:r>
            <a:r>
              <a:rPr b="1"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HL-LHC</a:t>
            </a:r>
            <a:r>
              <a:rPr lang="en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event</a:t>
            </a:r>
            <a:r>
              <a:rPr b="1"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in O(1) second, </a:t>
            </a:r>
            <a:r>
              <a:rPr lang="en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with </a:t>
            </a:r>
            <a:r>
              <a:rPr b="1"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track efficiency and purity</a:t>
            </a:r>
            <a:endParaRPr b="1"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2" name="Google Shape;162;p2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8550" y="1461538"/>
            <a:ext cx="3246500" cy="23921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6185800" y="4568525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Andi Salzburger - CHEP 2018</a:t>
            </a:r>
            <a:endParaRPr sz="1200"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5525" y="1580050"/>
            <a:ext cx="3399500" cy="178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5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</a:t>
            </a:r>
            <a:endParaRPr/>
          </a:p>
        </p:txBody>
      </p:sp>
      <p:pic>
        <p:nvPicPr>
          <p:cNvPr id="572" name="Google Shape;572;p45"/>
          <p:cNvPicPr preferRelativeResize="0"/>
          <p:nvPr/>
        </p:nvPicPr>
        <p:blipFill rotWithShape="1">
          <a:blip r:embed="rId3">
            <a:alphaModFix/>
          </a:blip>
          <a:srcRect b="0" l="12433" r="12440" t="0"/>
          <a:stretch/>
        </p:blipFill>
        <p:spPr>
          <a:xfrm>
            <a:off x="368925" y="1539125"/>
            <a:ext cx="1843800" cy="1762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73" name="Google Shape;573;p45"/>
          <p:cNvPicPr preferRelativeResize="0"/>
          <p:nvPr/>
        </p:nvPicPr>
        <p:blipFill rotWithShape="1">
          <a:blip r:embed="rId4">
            <a:alphaModFix/>
          </a:blip>
          <a:srcRect b="6567" l="6688" r="6679" t="6567"/>
          <a:stretch/>
        </p:blipFill>
        <p:spPr>
          <a:xfrm>
            <a:off x="2613675" y="1496208"/>
            <a:ext cx="1843800" cy="1848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74" name="Google Shape;574;p45"/>
          <p:cNvPicPr preferRelativeResize="0"/>
          <p:nvPr/>
        </p:nvPicPr>
        <p:blipFill rotWithShape="1">
          <a:blip r:embed="rId5">
            <a:alphaModFix/>
          </a:blip>
          <a:srcRect b="465" l="0" r="0" t="465"/>
          <a:stretch/>
        </p:blipFill>
        <p:spPr>
          <a:xfrm>
            <a:off x="4856925" y="1539125"/>
            <a:ext cx="1843800" cy="1762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75" name="Google Shape;575;p45"/>
          <p:cNvPicPr preferRelativeResize="0"/>
          <p:nvPr/>
        </p:nvPicPr>
        <p:blipFill rotWithShape="1">
          <a:blip r:embed="rId6">
            <a:alphaModFix/>
          </a:blip>
          <a:srcRect b="0" l="19152" r="19146" t="0"/>
          <a:stretch/>
        </p:blipFill>
        <p:spPr>
          <a:xfrm>
            <a:off x="7100925" y="1539125"/>
            <a:ext cx="1843800" cy="1762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76" name="Google Shape;576;p45"/>
          <p:cNvSpPr txBox="1"/>
          <p:nvPr/>
        </p:nvSpPr>
        <p:spPr>
          <a:xfrm>
            <a:off x="368925" y="3644975"/>
            <a:ext cx="18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Heterogeneity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7" name="Google Shape;577;p45"/>
          <p:cNvSpPr txBox="1"/>
          <p:nvPr/>
        </p:nvSpPr>
        <p:spPr>
          <a:xfrm>
            <a:off x="2612925" y="3644975"/>
            <a:ext cx="18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Composability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8" name="Google Shape;578;p45"/>
          <p:cNvSpPr txBox="1"/>
          <p:nvPr/>
        </p:nvSpPr>
        <p:spPr>
          <a:xfrm>
            <a:off x="4856925" y="3644975"/>
            <a:ext cx="18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Parallelism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9" name="Google Shape;579;p45"/>
          <p:cNvSpPr txBox="1"/>
          <p:nvPr/>
        </p:nvSpPr>
        <p:spPr>
          <a:xfrm>
            <a:off x="7048300" y="3644975"/>
            <a:ext cx="18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Generalisability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0" name="Google Shape;580;p45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3419" y="1800100"/>
            <a:ext cx="3009325" cy="27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6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tracking in HEP experiments</a:t>
            </a:r>
            <a:endParaRPr/>
          </a:p>
        </p:txBody>
      </p:sp>
      <p:sp>
        <p:nvSpPr>
          <p:cNvPr id="587" name="Google Shape;587;p46"/>
          <p:cNvSpPr txBox="1"/>
          <p:nvPr>
            <p:ph idx="1" type="body"/>
          </p:nvPr>
        </p:nvSpPr>
        <p:spPr>
          <a:xfrm>
            <a:off x="747525" y="955050"/>
            <a:ext cx="8282700" cy="6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2750" lIns="32750" spcFirstLastPara="1" rIns="32750" wrap="square" tIns="32750">
            <a:normAutofit fontScale="70000" lnSpcReduction="10000"/>
          </a:bodyPr>
          <a:lstStyle/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5694"/>
                </a:solidFill>
              </a:rPr>
              <a:t>Pattern recognition</a:t>
            </a:r>
            <a:r>
              <a:rPr lang="en"/>
              <a:t> 	from measurements (</a:t>
            </a:r>
            <a:r>
              <a:rPr i="1" lang="en"/>
              <a:t>hits</a:t>
            </a:r>
            <a:r>
              <a:rPr lang="en"/>
              <a:t>) to reconstructed particle trajectories (</a:t>
            </a:r>
            <a:r>
              <a:rPr i="1" lang="en"/>
              <a:t>tracks</a:t>
            </a:r>
            <a:r>
              <a:rPr lang="en"/>
              <a:t>).</a:t>
            </a:r>
            <a:endParaRPr/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5694"/>
                </a:solidFill>
              </a:rPr>
              <a:t>Track fitting</a:t>
            </a:r>
            <a:r>
              <a:rPr lang="en"/>
              <a:t> 		determine the parameters of the particle trajectory from a set of hits.</a:t>
            </a:r>
            <a:endParaRPr/>
          </a:p>
        </p:txBody>
      </p:sp>
      <p:grpSp>
        <p:nvGrpSpPr>
          <p:cNvPr id="588" name="Google Shape;588;p46"/>
          <p:cNvGrpSpPr/>
          <p:nvPr/>
        </p:nvGrpSpPr>
        <p:grpSpPr>
          <a:xfrm>
            <a:off x="4261535" y="1652100"/>
            <a:ext cx="1473474" cy="3040750"/>
            <a:chOff x="4293713" y="1652100"/>
            <a:chExt cx="1473474" cy="3040750"/>
          </a:xfrm>
        </p:grpSpPr>
        <p:pic>
          <p:nvPicPr>
            <p:cNvPr id="589" name="Google Shape;589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93713" y="1652100"/>
              <a:ext cx="1473474" cy="1413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68099" y="3288402"/>
              <a:ext cx="1324701" cy="1404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1" name="Google Shape;591;p46"/>
            <p:cNvSpPr/>
            <p:nvPr/>
          </p:nvSpPr>
          <p:spPr>
            <a:xfrm rot="5400000">
              <a:off x="4943675" y="2917154"/>
              <a:ext cx="414000" cy="176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92" name="Google Shape;59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725" y="1604563"/>
            <a:ext cx="3309399" cy="3223187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6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47"/>
          <p:cNvGrpSpPr/>
          <p:nvPr/>
        </p:nvGrpSpPr>
        <p:grpSpPr>
          <a:xfrm>
            <a:off x="860150" y="943003"/>
            <a:ext cx="1468148" cy="1526906"/>
            <a:chOff x="860200" y="485800"/>
            <a:chExt cx="1713325" cy="1753050"/>
          </a:xfrm>
        </p:grpSpPr>
        <p:pic>
          <p:nvPicPr>
            <p:cNvPr id="599" name="Google Shape;59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60200" y="485800"/>
              <a:ext cx="1713325" cy="1753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0" name="Google Shape;600;p47"/>
            <p:cNvSpPr/>
            <p:nvPr/>
          </p:nvSpPr>
          <p:spPr>
            <a:xfrm>
              <a:off x="1700834" y="1248575"/>
              <a:ext cx="98700" cy="9870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1" name="Google Shape;601;p47"/>
          <p:cNvSpPr txBox="1"/>
          <p:nvPr>
            <p:ph idx="1" type="body"/>
          </p:nvPr>
        </p:nvSpPr>
        <p:spPr>
          <a:xfrm>
            <a:off x="652025" y="4548175"/>
            <a:ext cx="2374200" cy="471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 fontScale="4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complete tracks,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good measurements</a:t>
            </a:r>
            <a:endParaRPr/>
          </a:p>
        </p:txBody>
      </p:sp>
      <p:cxnSp>
        <p:nvCxnSpPr>
          <p:cNvPr id="602" name="Google Shape;602;p47"/>
          <p:cNvCxnSpPr/>
          <p:nvPr/>
        </p:nvCxnSpPr>
        <p:spPr>
          <a:xfrm>
            <a:off x="4503675" y="37275"/>
            <a:ext cx="0" cy="495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03" name="Google Shape;603;p47"/>
          <p:cNvSpPr txBox="1"/>
          <p:nvPr>
            <p:ph idx="1" type="body"/>
          </p:nvPr>
        </p:nvSpPr>
        <p:spPr>
          <a:xfrm>
            <a:off x="7951300" y="113475"/>
            <a:ext cx="1109100" cy="3723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32750" lIns="32750" spcFirstLastPara="1" rIns="32750" wrap="square" tIns="32750">
            <a:normAutofit fontScale="925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5694"/>
                </a:solidFill>
                <a:latin typeface="Oswald"/>
                <a:ea typeface="Oswald"/>
                <a:cs typeface="Oswald"/>
                <a:sym typeface="Oswald"/>
              </a:rPr>
              <a:t>real world</a:t>
            </a:r>
            <a:endParaRPr>
              <a:solidFill>
                <a:srgbClr val="38569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04" name="Google Shape;604;p47"/>
          <p:cNvSpPr txBox="1"/>
          <p:nvPr>
            <p:ph idx="1" type="body"/>
          </p:nvPr>
        </p:nvSpPr>
        <p:spPr>
          <a:xfrm>
            <a:off x="1395175" y="4051175"/>
            <a:ext cx="3246900" cy="471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 fontScale="7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...helices in X-Y, straight lines in R-Z</a:t>
            </a:r>
            <a:endParaRPr/>
          </a:p>
        </p:txBody>
      </p:sp>
      <p:sp>
        <p:nvSpPr>
          <p:cNvPr id="605" name="Google Shape;605;p47"/>
          <p:cNvSpPr txBox="1"/>
          <p:nvPr>
            <p:ph idx="1" type="body"/>
          </p:nvPr>
        </p:nvSpPr>
        <p:spPr>
          <a:xfrm>
            <a:off x="1802100" y="765900"/>
            <a:ext cx="2445300" cy="5727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collisions at the center of the detector</a:t>
            </a:r>
            <a:endParaRPr/>
          </a:p>
        </p:txBody>
      </p:sp>
      <p:pic>
        <p:nvPicPr>
          <p:cNvPr id="606" name="Google Shape;606;p4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7100" y="2067325"/>
            <a:ext cx="2856899" cy="1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4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8071" y="1838722"/>
            <a:ext cx="1755225" cy="78562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47"/>
          <p:cNvSpPr/>
          <p:nvPr/>
        </p:nvSpPr>
        <p:spPr>
          <a:xfrm rot="5400000">
            <a:off x="5895425" y="2694650"/>
            <a:ext cx="294900" cy="7233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7"/>
          <p:cNvSpPr txBox="1"/>
          <p:nvPr>
            <p:ph idx="1" type="body"/>
          </p:nvPr>
        </p:nvSpPr>
        <p:spPr>
          <a:xfrm>
            <a:off x="5916125" y="1698750"/>
            <a:ext cx="2687700" cy="471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multiple scattering</a:t>
            </a:r>
            <a:endParaRPr/>
          </a:p>
        </p:txBody>
      </p:sp>
      <p:sp>
        <p:nvSpPr>
          <p:cNvPr id="610" name="Google Shape;610;p47"/>
          <p:cNvSpPr txBox="1"/>
          <p:nvPr>
            <p:ph idx="1" type="body"/>
          </p:nvPr>
        </p:nvSpPr>
        <p:spPr>
          <a:xfrm>
            <a:off x="7084275" y="556700"/>
            <a:ext cx="1974000" cy="8364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hard scattering, secondary vertices, decay...</a:t>
            </a:r>
            <a:endParaRPr/>
          </a:p>
        </p:txBody>
      </p:sp>
      <p:sp>
        <p:nvSpPr>
          <p:cNvPr id="611" name="Google Shape;611;p47"/>
          <p:cNvSpPr txBox="1"/>
          <p:nvPr>
            <p:ph type="title"/>
          </p:nvPr>
        </p:nvSpPr>
        <p:spPr>
          <a:xfrm>
            <a:off x="796025" y="144000"/>
            <a:ext cx="3625200" cy="5727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tracking hard ?</a:t>
            </a:r>
            <a:endParaRPr/>
          </a:p>
        </p:txBody>
      </p:sp>
      <p:pic>
        <p:nvPicPr>
          <p:cNvPr id="612" name="Google Shape;61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7463" y="2903450"/>
            <a:ext cx="1117762" cy="114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46544" r="1263" t="7697"/>
          <a:stretch/>
        </p:blipFill>
        <p:spPr>
          <a:xfrm>
            <a:off x="2510275" y="1507500"/>
            <a:ext cx="1973999" cy="18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7">
            <a:hlinkClick r:id="rId11"/>
          </p:cNvPr>
          <p:cNvPicPr preferRelativeResize="0"/>
          <p:nvPr/>
        </p:nvPicPr>
        <p:blipFill rotWithShape="1">
          <a:blip r:embed="rId10">
            <a:alphaModFix/>
          </a:blip>
          <a:srcRect b="0" l="0" r="53594" t="18200"/>
          <a:stretch/>
        </p:blipFill>
        <p:spPr>
          <a:xfrm>
            <a:off x="2865225" y="2903450"/>
            <a:ext cx="1325274" cy="12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47"/>
          <p:cNvSpPr txBox="1"/>
          <p:nvPr>
            <p:ph idx="1" type="body"/>
          </p:nvPr>
        </p:nvSpPr>
        <p:spPr>
          <a:xfrm>
            <a:off x="707750" y="2622300"/>
            <a:ext cx="1848600" cy="5727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perfect solenoid magnets...</a:t>
            </a:r>
            <a:endParaRPr/>
          </a:p>
        </p:txBody>
      </p:sp>
      <p:pic>
        <p:nvPicPr>
          <p:cNvPr id="616" name="Google Shape;616;p4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77426" y="3448075"/>
            <a:ext cx="2966574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7"/>
          <p:cNvSpPr txBox="1"/>
          <p:nvPr>
            <p:ph idx="1" type="body"/>
          </p:nvPr>
        </p:nvSpPr>
        <p:spPr>
          <a:xfrm>
            <a:off x="4561725" y="3457550"/>
            <a:ext cx="2120400" cy="5727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rmAutofit fontScale="7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i="1" lang="en"/>
              <a:t>holes</a:t>
            </a:r>
            <a:r>
              <a:rPr lang="en"/>
              <a:t>, </a:t>
            </a:r>
            <a:r>
              <a:rPr i="1" lang="en"/>
              <a:t>double hits</a:t>
            </a:r>
            <a:r>
              <a:rPr lang="en"/>
              <a:t> and measurements errors</a:t>
            </a:r>
            <a:endParaRPr/>
          </a:p>
        </p:txBody>
      </p:sp>
      <p:sp>
        <p:nvSpPr>
          <p:cNvPr id="618" name="Google Shape;618;p47"/>
          <p:cNvSpPr txBox="1"/>
          <p:nvPr/>
        </p:nvSpPr>
        <p:spPr>
          <a:xfrm>
            <a:off x="4687850" y="4634575"/>
            <a:ext cx="4354200" cy="393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5694"/>
                </a:solidFill>
                <a:latin typeface="Quicksand"/>
                <a:ea typeface="Quicksand"/>
                <a:cs typeface="Quicksand"/>
                <a:sym typeface="Quicksand"/>
              </a:rPr>
              <a:t>→ algos complex and imperfect !</a:t>
            </a:r>
            <a:endParaRPr>
              <a:solidFill>
                <a:srgbClr val="38569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19" name="Google Shape;619;p47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0" name="Google Shape;620;p47"/>
          <p:cNvSpPr txBox="1"/>
          <p:nvPr>
            <p:ph idx="1" type="body"/>
          </p:nvPr>
        </p:nvSpPr>
        <p:spPr>
          <a:xfrm>
            <a:off x="3210400" y="4678850"/>
            <a:ext cx="1109100" cy="3723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32750" lIns="32750" spcFirstLastPara="1" rIns="32750" wrap="square" tIns="32750">
            <a:normAutofit fontScale="7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5694"/>
                </a:solidFill>
                <a:latin typeface="Oswald"/>
                <a:ea typeface="Oswald"/>
                <a:cs typeface="Oswald"/>
                <a:sym typeface="Oswald"/>
              </a:rPr>
              <a:t>perfect world</a:t>
            </a:r>
            <a:endParaRPr>
              <a:solidFill>
                <a:srgbClr val="38569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21" name="Google Shape;621;p47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86124" y="70326"/>
            <a:ext cx="2374167" cy="14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47"/>
          <p:cNvSpPr/>
          <p:nvPr/>
        </p:nvSpPr>
        <p:spPr>
          <a:xfrm>
            <a:off x="5154013" y="1201600"/>
            <a:ext cx="1238400" cy="203100"/>
          </a:xfrm>
          <a:prstGeom prst="ellipse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3" name="Google Shape;623;p47"/>
          <p:cNvCxnSpPr/>
          <p:nvPr/>
        </p:nvCxnSpPr>
        <p:spPr>
          <a:xfrm>
            <a:off x="6287300" y="720425"/>
            <a:ext cx="93600" cy="0"/>
          </a:xfrm>
          <a:prstGeom prst="straightConnector1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4" name="Google Shape;624;p47"/>
          <p:cNvSpPr txBox="1"/>
          <p:nvPr/>
        </p:nvSpPr>
        <p:spPr>
          <a:xfrm>
            <a:off x="6423975" y="670075"/>
            <a:ext cx="616500" cy="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66666"/>
                </a:solidFill>
              </a:rPr>
              <a:t>interaction region</a:t>
            </a:r>
            <a:endParaRPr sz="6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8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 networks beyond tracking</a:t>
            </a:r>
            <a:endParaRPr/>
          </a:p>
        </p:txBody>
      </p:sp>
      <p:sp>
        <p:nvSpPr>
          <p:cNvPr id="630" name="Google Shape;630;p48"/>
          <p:cNvSpPr txBox="1"/>
          <p:nvPr>
            <p:ph idx="1" type="body"/>
          </p:nvPr>
        </p:nvSpPr>
        <p:spPr>
          <a:xfrm>
            <a:off x="401831" y="1172025"/>
            <a:ext cx="4170300" cy="35160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Recent IML topical meeting dedicated to Particle Flow reconstruction </a:t>
            </a:r>
            <a:endParaRPr/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1" name="Google Shape;631;p48"/>
          <p:cNvPicPr preferRelativeResize="0"/>
          <p:nvPr/>
        </p:nvPicPr>
        <p:blipFill rotWithShape="1">
          <a:blip r:embed="rId3">
            <a:alphaModFix/>
          </a:blip>
          <a:srcRect b="5123" l="0" r="0" t="0"/>
          <a:stretch/>
        </p:blipFill>
        <p:spPr>
          <a:xfrm>
            <a:off x="4804225" y="1063325"/>
            <a:ext cx="4170300" cy="36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0900" y="1670075"/>
            <a:ext cx="598900" cy="14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825" y="2537409"/>
            <a:ext cx="2357949" cy="78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6351" y="3533950"/>
            <a:ext cx="2003950" cy="115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6428" y="3453450"/>
            <a:ext cx="1368100" cy="123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9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Integrations</a:t>
            </a:r>
            <a:endParaRPr/>
          </a:p>
        </p:txBody>
      </p:sp>
      <p:sp>
        <p:nvSpPr>
          <p:cNvPr id="641" name="Google Shape;641;p49"/>
          <p:cNvSpPr txBox="1"/>
          <p:nvPr>
            <p:ph idx="1" type="body"/>
          </p:nvPr>
        </p:nvSpPr>
        <p:spPr>
          <a:xfrm>
            <a:off x="401829" y="1172025"/>
            <a:ext cx="5160900" cy="35160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-330200" lvl="0" marL="457200" rtl="0" algn="l">
              <a:lnSpc>
                <a:spcPct val="105000"/>
              </a:lnSpc>
              <a:spcBef>
                <a:spcPts val="13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I</a:t>
            </a:r>
            <a:r>
              <a:rPr lang="en" sz="1600"/>
              <a:t>ntegrated into ACTS (a Common Tracking Software), and available for general usage</a:t>
            </a:r>
            <a:endParaRPr sz="1600"/>
          </a:p>
          <a:p>
            <a:pPr indent="-304800" lvl="1" marL="9144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Collaboration with PhD students in ACTS to performance validation tests</a:t>
            </a:r>
            <a:endParaRPr sz="1200"/>
          </a:p>
          <a:p>
            <a:pPr indent="-33020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Integrated into official ATLAS simulation and validation framework</a:t>
            </a:r>
            <a:endParaRPr sz="1600"/>
          </a:p>
          <a:p>
            <a:pPr indent="-304800" lvl="1" marL="9144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Allows for apples-to-apples comparison of timing and physics performance</a:t>
            </a:r>
            <a:endParaRPr sz="1200"/>
          </a:p>
          <a:p>
            <a:pPr indent="-330200" lvl="0" marL="457200" rtl="0" algn="l">
              <a:lnSpc>
                <a:spcPct val="105000"/>
              </a:lnSpc>
              <a:spcBef>
                <a:spcPts val="1300"/>
              </a:spcBef>
              <a:spcAft>
                <a:spcPts val="1000"/>
              </a:spcAft>
              <a:buSzPts val="1600"/>
              <a:buChar char="•"/>
            </a:pPr>
            <a:r>
              <a:rPr lang="en" sz="1600"/>
              <a:t>Beginning integration with workflows of other HEP communities, such as FPGA-based trigger system</a:t>
            </a:r>
            <a:endParaRPr sz="1600"/>
          </a:p>
        </p:txBody>
      </p:sp>
      <p:grpSp>
        <p:nvGrpSpPr>
          <p:cNvPr id="642" name="Google Shape;642;p49"/>
          <p:cNvGrpSpPr/>
          <p:nvPr/>
        </p:nvGrpSpPr>
        <p:grpSpPr>
          <a:xfrm>
            <a:off x="5600900" y="216100"/>
            <a:ext cx="3332350" cy="746525"/>
            <a:chOff x="5491250" y="154875"/>
            <a:chExt cx="3332350" cy="746525"/>
          </a:xfrm>
        </p:grpSpPr>
        <p:pic>
          <p:nvPicPr>
            <p:cNvPr id="643" name="Google Shape;643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6498" y="303123"/>
              <a:ext cx="463250" cy="35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p49"/>
            <p:cNvSpPr txBox="1"/>
            <p:nvPr/>
          </p:nvSpPr>
          <p:spPr>
            <a:xfrm>
              <a:off x="5491250" y="175075"/>
              <a:ext cx="13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What’s been</a:t>
              </a:r>
              <a:b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</a:b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accomplished</a:t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45" name="Google Shape;645;p49"/>
            <p:cNvSpPr txBox="1"/>
            <p:nvPr/>
          </p:nvSpPr>
          <p:spPr>
            <a:xfrm>
              <a:off x="7455300" y="282763"/>
              <a:ext cx="1368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What’s next</a:t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646" name="Google Shape;646;p49"/>
            <p:cNvPicPr preferRelativeResize="0"/>
            <p:nvPr/>
          </p:nvPicPr>
          <p:blipFill>
            <a:blip r:embed="rId4">
              <a:alphaModFix amt="81000"/>
            </a:blip>
            <a:stretch>
              <a:fillRect/>
            </a:stretch>
          </p:blipFill>
          <p:spPr>
            <a:xfrm>
              <a:off x="7188499" y="154875"/>
              <a:ext cx="1519600" cy="746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7" name="Google Shape;64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0904" y="1350862"/>
            <a:ext cx="3379971" cy="2624067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49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9" name="Google Shape;64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4173" y="4056473"/>
            <a:ext cx="736800" cy="7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5925" y="4056475"/>
            <a:ext cx="736800" cy="7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49"/>
          <p:cNvSpPr txBox="1"/>
          <p:nvPr/>
        </p:nvSpPr>
        <p:spPr>
          <a:xfrm>
            <a:off x="7430000" y="3974913"/>
            <a:ext cx="157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Plot courtesy of Benjamin Huth, </a:t>
            </a:r>
            <a:b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i="1"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ACTS, University of Regensburg</a:t>
            </a:r>
            <a:endParaRPr i="1" sz="8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0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Study: Composability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5">
                <a:solidFill>
                  <a:srgbClr val="7F7F7F"/>
                </a:solidFill>
              </a:rPr>
              <a:t>Common Framework across HEP domains</a:t>
            </a:r>
            <a:endParaRPr sz="2255">
              <a:solidFill>
                <a:srgbClr val="7F7F7F"/>
              </a:solidFill>
            </a:endParaRPr>
          </a:p>
        </p:txBody>
      </p:sp>
      <p:sp>
        <p:nvSpPr>
          <p:cNvPr id="657" name="Google Shape;657;p50"/>
          <p:cNvSpPr txBox="1"/>
          <p:nvPr>
            <p:ph idx="1" type="body"/>
          </p:nvPr>
        </p:nvSpPr>
        <p:spPr>
          <a:xfrm>
            <a:off x="401829" y="1151675"/>
            <a:ext cx="5050200" cy="35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4765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400"/>
              <a:t>Working with trigger community to apply Exatrkx GNN pipeline to region-based online tracking</a:t>
            </a:r>
            <a:endParaRPr sz="1400"/>
          </a:p>
          <a:p>
            <a:pPr indent="-266700" lvl="1" marL="584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</a:pPr>
            <a:r>
              <a:rPr lang="en" sz="1300"/>
              <a:t>Instead of building full online tracking, planning a project of end-to-end GNN trigger</a:t>
            </a:r>
            <a:endParaRPr sz="1300"/>
          </a:p>
          <a:p>
            <a:pPr indent="-266700" lvl="1" marL="584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</a:pPr>
            <a:r>
              <a:rPr lang="en" sz="1300"/>
              <a:t>No need for link-prediction, simply perform graph classification on whole event, training to the trigger menu of the HL-LHC Event Filter</a:t>
            </a:r>
            <a:endParaRPr sz="1300"/>
          </a:p>
          <a:p>
            <a:pPr indent="-24765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Char char="•"/>
            </a:pPr>
            <a:r>
              <a:rPr lang="en" sz="1400"/>
              <a:t>Similarly, planning on node-level and subgraph-level regression tasks, such as classifying particle types and track parameters</a:t>
            </a:r>
            <a:endParaRPr sz="1400"/>
          </a:p>
          <a:p>
            <a:pPr indent="-24765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Char char="•"/>
            </a:pPr>
            <a:r>
              <a:rPr lang="en" sz="1400"/>
              <a:t>Synergy here with neutrino experiment GNNs, which are used to performing particle type classification</a:t>
            </a:r>
            <a:endParaRPr sz="1400"/>
          </a:p>
        </p:txBody>
      </p:sp>
      <p:pic>
        <p:nvPicPr>
          <p:cNvPr id="658" name="Google Shape;6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030" y="1115025"/>
            <a:ext cx="3539572" cy="3536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9" name="Google Shape;659;p50"/>
          <p:cNvGrpSpPr/>
          <p:nvPr/>
        </p:nvGrpSpPr>
        <p:grpSpPr>
          <a:xfrm>
            <a:off x="5600900" y="216100"/>
            <a:ext cx="3332350" cy="746525"/>
            <a:chOff x="5491250" y="154875"/>
            <a:chExt cx="3332350" cy="746525"/>
          </a:xfrm>
        </p:grpSpPr>
        <p:pic>
          <p:nvPicPr>
            <p:cNvPr id="660" name="Google Shape;660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46498" y="303123"/>
              <a:ext cx="463250" cy="35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50"/>
            <p:cNvSpPr txBox="1"/>
            <p:nvPr/>
          </p:nvSpPr>
          <p:spPr>
            <a:xfrm>
              <a:off x="5491250" y="175075"/>
              <a:ext cx="13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What’s been</a:t>
              </a:r>
              <a:b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</a:b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accomplished</a:t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62" name="Google Shape;662;p50"/>
            <p:cNvSpPr txBox="1"/>
            <p:nvPr/>
          </p:nvSpPr>
          <p:spPr>
            <a:xfrm>
              <a:off x="7455300" y="282763"/>
              <a:ext cx="1368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What’s next</a:t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663" name="Google Shape;663;p50"/>
            <p:cNvPicPr preferRelativeResize="0"/>
            <p:nvPr/>
          </p:nvPicPr>
          <p:blipFill>
            <a:blip r:embed="rId5">
              <a:alphaModFix amt="81000"/>
            </a:blip>
            <a:stretch>
              <a:fillRect/>
            </a:stretch>
          </p:blipFill>
          <p:spPr>
            <a:xfrm>
              <a:off x="5672624" y="154875"/>
              <a:ext cx="1519600" cy="746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4" name="Google Shape;664;p50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1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Study: Composability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5">
                <a:solidFill>
                  <a:srgbClr val="7F7F7F"/>
                </a:solidFill>
              </a:rPr>
              <a:t>Common Framework across HEP domains</a:t>
            </a:r>
            <a:endParaRPr sz="2255">
              <a:solidFill>
                <a:srgbClr val="7F7F7F"/>
              </a:solidFill>
            </a:endParaRPr>
          </a:p>
        </p:txBody>
      </p:sp>
      <p:sp>
        <p:nvSpPr>
          <p:cNvPr id="670" name="Google Shape;670;p51"/>
          <p:cNvSpPr txBox="1"/>
          <p:nvPr>
            <p:ph idx="1" type="body"/>
          </p:nvPr>
        </p:nvSpPr>
        <p:spPr>
          <a:xfrm>
            <a:off x="401829" y="1203475"/>
            <a:ext cx="4991700" cy="34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73050" lvl="0" marL="2921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500">
                <a:solidFill>
                  <a:schemeClr val="dk1"/>
                </a:solidFill>
              </a:rPr>
              <a:t>To handle different detectors and experiments</a:t>
            </a:r>
            <a:endParaRPr sz="1500">
              <a:solidFill>
                <a:schemeClr val="dk1"/>
              </a:solidFill>
            </a:endParaRPr>
          </a:p>
          <a:p>
            <a:pPr indent="-273050" lvl="1" marL="584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500">
                <a:solidFill>
                  <a:schemeClr val="dk1"/>
                </a:solidFill>
              </a:rPr>
              <a:t>Would aim to combine training structure of LHC-like and DUNE-like experiments</a:t>
            </a:r>
            <a:endParaRPr sz="1500">
              <a:solidFill>
                <a:schemeClr val="dk1"/>
              </a:solidFill>
            </a:endParaRPr>
          </a:p>
          <a:p>
            <a:pPr indent="-273050" lvl="0" marL="2921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500">
                <a:solidFill>
                  <a:schemeClr val="dk1"/>
                </a:solidFill>
              </a:rPr>
              <a:t>To handle different training tasks</a:t>
            </a:r>
            <a:endParaRPr sz="1500">
              <a:solidFill>
                <a:schemeClr val="dk1"/>
              </a:solidFill>
            </a:endParaRPr>
          </a:p>
          <a:p>
            <a:pPr indent="-273050" lvl="1" marL="584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500">
                <a:solidFill>
                  <a:schemeClr val="dk1"/>
                </a:solidFill>
              </a:rPr>
              <a:t>Currently allow point-cloud to track candidate</a:t>
            </a:r>
            <a:endParaRPr sz="1500">
              <a:solidFill>
                <a:schemeClr val="dk1"/>
              </a:solidFill>
            </a:endParaRPr>
          </a:p>
          <a:p>
            <a:pPr indent="-273050" lvl="1" marL="584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500">
                <a:solidFill>
                  <a:schemeClr val="dk1"/>
                </a:solidFill>
              </a:rPr>
              <a:t>Several stages in between allow for point-cloud to graph, and graph to link prediction</a:t>
            </a:r>
            <a:endParaRPr sz="1500">
              <a:solidFill>
                <a:schemeClr val="dk1"/>
              </a:solidFill>
            </a:endParaRPr>
          </a:p>
          <a:p>
            <a:pPr indent="-273050" lvl="1" marL="584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500">
                <a:solidFill>
                  <a:schemeClr val="dk1"/>
                </a:solidFill>
              </a:rPr>
              <a:t>Would like to handle more tasks and data structures</a:t>
            </a:r>
            <a:endParaRPr sz="1500"/>
          </a:p>
        </p:txBody>
      </p:sp>
      <p:pic>
        <p:nvPicPr>
          <p:cNvPr id="671" name="Google Shape;67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030" y="1115025"/>
            <a:ext cx="3539572" cy="3536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2" name="Google Shape;672;p51"/>
          <p:cNvGrpSpPr/>
          <p:nvPr/>
        </p:nvGrpSpPr>
        <p:grpSpPr>
          <a:xfrm>
            <a:off x="5600900" y="216100"/>
            <a:ext cx="3332350" cy="746525"/>
            <a:chOff x="5491250" y="154875"/>
            <a:chExt cx="3332350" cy="746525"/>
          </a:xfrm>
        </p:grpSpPr>
        <p:pic>
          <p:nvPicPr>
            <p:cNvPr id="673" name="Google Shape;673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46498" y="303123"/>
              <a:ext cx="463250" cy="35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4" name="Google Shape;674;p51"/>
            <p:cNvSpPr txBox="1"/>
            <p:nvPr/>
          </p:nvSpPr>
          <p:spPr>
            <a:xfrm>
              <a:off x="5491250" y="175075"/>
              <a:ext cx="13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What’s been</a:t>
              </a:r>
              <a:b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</a:b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accomplished</a:t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75" name="Google Shape;675;p51"/>
            <p:cNvSpPr txBox="1"/>
            <p:nvPr/>
          </p:nvSpPr>
          <p:spPr>
            <a:xfrm>
              <a:off x="7455300" y="282763"/>
              <a:ext cx="1368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What’s next</a:t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676" name="Google Shape;676;p51"/>
            <p:cNvPicPr preferRelativeResize="0"/>
            <p:nvPr/>
          </p:nvPicPr>
          <p:blipFill>
            <a:blip r:embed="rId5">
              <a:alphaModFix amt="81000"/>
            </a:blip>
            <a:stretch>
              <a:fillRect/>
            </a:stretch>
          </p:blipFill>
          <p:spPr>
            <a:xfrm>
              <a:off x="5672624" y="154875"/>
              <a:ext cx="1519600" cy="746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7" name="Google Shape;677;p51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2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Study: Parallelism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5">
                <a:solidFill>
                  <a:srgbClr val="7F7F7F"/>
                </a:solidFill>
              </a:rPr>
              <a:t>Graph partitioning and message passing</a:t>
            </a:r>
            <a:endParaRPr sz="2255">
              <a:solidFill>
                <a:srgbClr val="7F7F7F"/>
              </a:solidFill>
            </a:endParaRPr>
          </a:p>
        </p:txBody>
      </p:sp>
      <p:sp>
        <p:nvSpPr>
          <p:cNvPr id="683" name="Google Shape;683;p52"/>
          <p:cNvSpPr txBox="1"/>
          <p:nvPr>
            <p:ph idx="1" type="body"/>
          </p:nvPr>
        </p:nvSpPr>
        <p:spPr>
          <a:xfrm>
            <a:off x="401829" y="1172025"/>
            <a:ext cx="55530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Memory limits our GNN performance. Running on multiple GPU would open new possibilities. </a:t>
            </a:r>
            <a:endParaRPr sz="15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" sz="1300">
                <a:solidFill>
                  <a:schemeClr val="dk1"/>
                </a:solidFill>
              </a:rPr>
              <a:t>While speeding up training and inference…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In </a:t>
            </a:r>
            <a:r>
              <a:rPr lang="en" sz="1500">
                <a:solidFill>
                  <a:schemeClr val="dk1"/>
                </a:solidFill>
              </a:rPr>
              <a:t>collaboration</a:t>
            </a:r>
            <a:r>
              <a:rPr lang="en" sz="1500">
                <a:solidFill>
                  <a:schemeClr val="dk1"/>
                </a:solidFill>
              </a:rPr>
              <a:t> with the RAPIDS2 SCIDAC-4 Institute, and Youngstown State University, w</a:t>
            </a:r>
            <a:r>
              <a:rPr lang="en" sz="1500">
                <a:solidFill>
                  <a:schemeClr val="dk1"/>
                </a:solidFill>
              </a:rPr>
              <a:t>e want to investigate graph data parallelism, an active research area. Our goals include:</a:t>
            </a:r>
            <a:endParaRPr sz="1500">
              <a:solidFill>
                <a:schemeClr val="dk1"/>
              </a:solidFill>
            </a:endParaRPr>
          </a:p>
          <a:p>
            <a:pPr indent="-260350" lvl="0" marL="2921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" sz="1300">
                <a:solidFill>
                  <a:schemeClr val="dk1"/>
                </a:solidFill>
              </a:rPr>
              <a:t>Develop message </a:t>
            </a:r>
            <a:r>
              <a:rPr lang="en" sz="1300">
                <a:solidFill>
                  <a:schemeClr val="dk1"/>
                </a:solidFill>
              </a:rPr>
              <a:t>passing</a:t>
            </a:r>
            <a:r>
              <a:rPr lang="en" sz="1300">
                <a:solidFill>
                  <a:schemeClr val="dk1"/>
                </a:solidFill>
              </a:rPr>
              <a:t> schemes to parallelize and speed up </a:t>
            </a:r>
            <a:r>
              <a:rPr lang="en" sz="1300">
                <a:solidFill>
                  <a:schemeClr val="dk1"/>
                </a:solidFill>
              </a:rPr>
              <a:t>edge-level and graph-level prediction tasks for large graphs.</a:t>
            </a:r>
            <a:endParaRPr sz="1300">
              <a:solidFill>
                <a:schemeClr val="dk1"/>
              </a:solidFill>
            </a:endParaRPr>
          </a:p>
          <a:p>
            <a:pPr indent="-260350" lvl="0" marL="2921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" sz="1300">
                <a:solidFill>
                  <a:schemeClr val="dk1"/>
                </a:solidFill>
              </a:rPr>
              <a:t>Evaluate and adapt various graph sampling and partitioning approaches to HEP tracking data and prediction tasks.</a:t>
            </a:r>
            <a:endParaRPr sz="1300">
              <a:solidFill>
                <a:schemeClr val="dk1"/>
              </a:solidFill>
            </a:endParaRPr>
          </a:p>
          <a:p>
            <a:pPr indent="-234950" lvl="1" marL="584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" sz="1100">
                <a:solidFill>
                  <a:schemeClr val="dk1"/>
                </a:solidFill>
              </a:rPr>
              <a:t>Our graphs change structure with every event, making the problem even more challenging. </a:t>
            </a:r>
            <a:endParaRPr sz="900">
              <a:solidFill>
                <a:schemeClr val="dk1"/>
              </a:solidFill>
            </a:endParaRPr>
          </a:p>
        </p:txBody>
      </p:sp>
      <p:grpSp>
        <p:nvGrpSpPr>
          <p:cNvPr id="684" name="Google Shape;684;p52"/>
          <p:cNvGrpSpPr/>
          <p:nvPr/>
        </p:nvGrpSpPr>
        <p:grpSpPr>
          <a:xfrm>
            <a:off x="5600900" y="216100"/>
            <a:ext cx="3332350" cy="746525"/>
            <a:chOff x="5491250" y="154875"/>
            <a:chExt cx="3332350" cy="746525"/>
          </a:xfrm>
        </p:grpSpPr>
        <p:pic>
          <p:nvPicPr>
            <p:cNvPr id="685" name="Google Shape;685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6498" y="303123"/>
              <a:ext cx="463250" cy="35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p52"/>
            <p:cNvSpPr txBox="1"/>
            <p:nvPr/>
          </p:nvSpPr>
          <p:spPr>
            <a:xfrm>
              <a:off x="5491250" y="175075"/>
              <a:ext cx="1368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What’s been</a:t>
              </a:r>
              <a:b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</a:b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accomplished</a:t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87" name="Google Shape;687;p52"/>
            <p:cNvSpPr txBox="1"/>
            <p:nvPr/>
          </p:nvSpPr>
          <p:spPr>
            <a:xfrm>
              <a:off x="7455300" y="282763"/>
              <a:ext cx="1368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What’s next</a:t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688" name="Google Shape;688;p52"/>
            <p:cNvPicPr preferRelativeResize="0"/>
            <p:nvPr/>
          </p:nvPicPr>
          <p:blipFill>
            <a:blip r:embed="rId4">
              <a:alphaModFix amt="81000"/>
            </a:blip>
            <a:stretch>
              <a:fillRect/>
            </a:stretch>
          </p:blipFill>
          <p:spPr>
            <a:xfrm>
              <a:off x="5672624" y="154875"/>
              <a:ext cx="1519600" cy="746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9" name="Google Shape;68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0638" y="1552000"/>
            <a:ext cx="3102624" cy="6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2"/>
          <p:cNvSpPr txBox="1"/>
          <p:nvPr/>
        </p:nvSpPr>
        <p:spPr>
          <a:xfrm>
            <a:off x="6658575" y="4359175"/>
            <a:ext cx="1706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33333"/>
                </a:solidFill>
                <a:highlight>
                  <a:srgbClr val="FCFCFC"/>
                </a:highlight>
              </a:rPr>
              <a:t>https://doi.org/10.1007/978-981-16-6054-2_6</a:t>
            </a:r>
            <a:endParaRPr sz="600"/>
          </a:p>
        </p:txBody>
      </p:sp>
      <p:pic>
        <p:nvPicPr>
          <p:cNvPr id="691" name="Google Shape;69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8645" y="2707432"/>
            <a:ext cx="3044274" cy="1342543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2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53"/>
          <p:cNvPicPr preferRelativeResize="0"/>
          <p:nvPr/>
        </p:nvPicPr>
        <p:blipFill rotWithShape="1">
          <a:blip r:embed="rId3">
            <a:alphaModFix/>
          </a:blip>
          <a:srcRect b="6080" l="8147" r="3871" t="7053"/>
          <a:stretch/>
        </p:blipFill>
        <p:spPr>
          <a:xfrm>
            <a:off x="4469015" y="3063050"/>
            <a:ext cx="1721660" cy="16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3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5">
                <a:solidFill>
                  <a:srgbClr val="7F7F7F"/>
                </a:solidFill>
              </a:rPr>
              <a:t>Towards a General Physics Processor</a:t>
            </a:r>
            <a:endParaRPr sz="2255">
              <a:solidFill>
                <a:srgbClr val="7F7F7F"/>
              </a:solidFill>
            </a:endParaRPr>
          </a:p>
        </p:txBody>
      </p:sp>
      <p:sp>
        <p:nvSpPr>
          <p:cNvPr id="699" name="Google Shape;699;p53"/>
          <p:cNvSpPr txBox="1"/>
          <p:nvPr>
            <p:ph idx="1" type="body"/>
          </p:nvPr>
        </p:nvSpPr>
        <p:spPr>
          <a:xfrm>
            <a:off x="401826" y="1172025"/>
            <a:ext cx="40995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413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300"/>
              <a:t>Clear synergy with neutrino GNN framework ambitions</a:t>
            </a:r>
            <a:endParaRPr sz="13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</a:pPr>
            <a:r>
              <a:rPr lang="en" sz="1300"/>
              <a:t>Have started collaboration with Petar Velickovic @ DeepMind</a:t>
            </a:r>
            <a:endParaRPr sz="13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</a:pPr>
            <a:r>
              <a:rPr lang="en" sz="1300"/>
              <a:t>We are interested in reducing the number of different models used for different tasks, and instead get model that is </a:t>
            </a:r>
            <a:r>
              <a:rPr b="1" lang="en" sz="1300"/>
              <a:t>greater than the sum of the parts</a:t>
            </a:r>
            <a:endParaRPr sz="13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</a:pPr>
            <a:r>
              <a:rPr lang="en" sz="1300"/>
              <a:t>Petar has research interest in GNN-based generalist processors – related to “Foundation Models”, or “Unified Models”</a:t>
            </a:r>
            <a:endParaRPr sz="13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</a:pPr>
            <a:r>
              <a:rPr lang="en" sz="1300"/>
              <a:t>Beginning with a GNN that can complete two separate tasks with the same central processor</a:t>
            </a:r>
            <a:endParaRPr sz="1300"/>
          </a:p>
        </p:txBody>
      </p:sp>
      <p:pic>
        <p:nvPicPr>
          <p:cNvPr id="700" name="Google Shape;70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025" y="1085025"/>
            <a:ext cx="3332350" cy="1692622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53"/>
          <p:cNvSpPr/>
          <p:nvPr/>
        </p:nvSpPr>
        <p:spPr>
          <a:xfrm rot="-5400000">
            <a:off x="7525550" y="1847475"/>
            <a:ext cx="1755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Arxiv:2209.11142, Velickovic et al.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702" name="Google Shape;70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2098" y="3063039"/>
            <a:ext cx="1525288" cy="15238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3" name="Google Shape;703;p53"/>
          <p:cNvCxnSpPr/>
          <p:nvPr/>
        </p:nvCxnSpPr>
        <p:spPr>
          <a:xfrm>
            <a:off x="6205838" y="3909363"/>
            <a:ext cx="30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4" name="Google Shape;704;p53"/>
          <p:cNvSpPr/>
          <p:nvPr/>
        </p:nvSpPr>
        <p:spPr>
          <a:xfrm>
            <a:off x="6541726" y="3708229"/>
            <a:ext cx="444600" cy="444600"/>
          </a:xfrm>
          <a:prstGeom prst="roundRect">
            <a:avLst>
              <a:gd fmla="val 16667" name="adj"/>
            </a:avLst>
          </a:prstGeom>
          <a:solidFill>
            <a:srgbClr val="189C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5" name="Google Shape;705;p53"/>
          <p:cNvCxnSpPr/>
          <p:nvPr/>
        </p:nvCxnSpPr>
        <p:spPr>
          <a:xfrm flipH="1" rot="10800000">
            <a:off x="7009163" y="3627625"/>
            <a:ext cx="254100" cy="21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6" name="Google Shape;706;p53"/>
          <p:cNvCxnSpPr/>
          <p:nvPr/>
        </p:nvCxnSpPr>
        <p:spPr>
          <a:xfrm>
            <a:off x="7009163" y="3970500"/>
            <a:ext cx="26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7" name="Google Shape;707;p53"/>
          <p:cNvCxnSpPr/>
          <p:nvPr/>
        </p:nvCxnSpPr>
        <p:spPr>
          <a:xfrm>
            <a:off x="7044438" y="4128550"/>
            <a:ext cx="201000" cy="20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8" name="Google Shape;708;p53"/>
          <p:cNvSpPr txBox="1"/>
          <p:nvPr/>
        </p:nvSpPr>
        <p:spPr>
          <a:xfrm>
            <a:off x="6298275" y="3243650"/>
            <a:ext cx="93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Physics Processor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09" name="Google Shape;70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6526" y="2618687"/>
            <a:ext cx="1085225" cy="25982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53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4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6" name="Google Shape;716;p54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NuGraph2</a:t>
            </a:r>
            <a:endParaRPr/>
          </a:p>
        </p:txBody>
      </p:sp>
      <p:sp>
        <p:nvSpPr>
          <p:cNvPr id="717" name="Google Shape;717;p54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234950" lvl="0" marL="215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en" sz="1500"/>
              <a:t>Developed </a:t>
            </a: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NuGraph2</a:t>
            </a:r>
            <a:r>
              <a:rPr lang="en" sz="1500"/>
              <a:t>, a message-passing GNN for particle ID.</a:t>
            </a:r>
            <a:endParaRPr sz="1500"/>
          </a:p>
          <a:p>
            <a:pPr indent="-273050" lvl="0" marL="292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Semantically label detector hits according to particle type</a:t>
            </a:r>
            <a:r>
              <a:rPr lang="en" sz="1500"/>
              <a:t>.</a:t>
            </a:r>
            <a:endParaRPr sz="1500"/>
          </a:p>
          <a:p>
            <a:pPr indent="-273050" lvl="0" marL="292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en" sz="1500"/>
              <a:t>Developed by ExaTrkX in collaboration with the </a:t>
            </a: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University of Chicago Data Science Institute</a:t>
            </a:r>
            <a:r>
              <a:rPr lang="en" sz="1500"/>
              <a:t>.</a:t>
            </a:r>
            <a:endParaRPr sz="1500"/>
          </a:p>
          <a:p>
            <a:pPr indent="-273050" lvl="0" marL="292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Originally developed for the </a:t>
            </a: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DUNE far detector</a:t>
            </a:r>
            <a:r>
              <a:rPr lang="en" sz="1500"/>
              <a:t>.</a:t>
            </a:r>
            <a:endParaRPr sz="1500"/>
          </a:p>
          <a:p>
            <a:pPr indent="-273050" lvl="0" marL="292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Current application utilises </a:t>
            </a: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MicroBooNE open dataset</a:t>
            </a:r>
            <a:r>
              <a:rPr lang="en" sz="1500"/>
              <a:t>.</a:t>
            </a:r>
            <a:endParaRPr sz="1500"/>
          </a:p>
          <a:p>
            <a:pPr indent="-273050" lvl="0" marL="2921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Utilise </a:t>
            </a: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PyG</a:t>
            </a:r>
            <a:r>
              <a:rPr lang="en" sz="1500"/>
              <a:t> for graph convolutions and </a:t>
            </a:r>
            <a:r>
              <a:rPr b="1" lang="en" sz="1500">
                <a:latin typeface="Helvetica Neue"/>
                <a:ea typeface="Helvetica Neue"/>
                <a:cs typeface="Helvetica Neue"/>
                <a:sym typeface="Helvetica Neue"/>
              </a:rPr>
              <a:t>PyTorch Lightning</a:t>
            </a:r>
            <a:r>
              <a:rPr lang="en" sz="1500"/>
              <a:t> as model backbone.</a:t>
            </a:r>
            <a:endParaRPr sz="1500"/>
          </a:p>
        </p:txBody>
      </p:sp>
      <p:sp>
        <p:nvSpPr>
          <p:cNvPr id="718" name="Google Shape;718;p54"/>
          <p:cNvSpPr/>
          <p:nvPr/>
        </p:nvSpPr>
        <p:spPr>
          <a:xfrm>
            <a:off x="5937680" y="2555969"/>
            <a:ext cx="2181000" cy="409500"/>
          </a:xfrm>
          <a:prstGeom prst="roundRect">
            <a:avLst>
              <a:gd fmla="val 24540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Encoder</a:t>
            </a:r>
            <a:endParaRPr sz="900"/>
          </a:p>
        </p:txBody>
      </p:sp>
      <p:sp>
        <p:nvSpPr>
          <p:cNvPr id="719" name="Google Shape;719;p54"/>
          <p:cNvSpPr/>
          <p:nvPr/>
        </p:nvSpPr>
        <p:spPr>
          <a:xfrm>
            <a:off x="6497175" y="4245775"/>
            <a:ext cx="1062000" cy="658500"/>
          </a:xfrm>
          <a:prstGeom prst="roundRect">
            <a:avLst>
              <a:gd fmla="val 24540" name="adj"/>
            </a:avLst>
          </a:prstGeom>
          <a:solidFill>
            <a:srgbClr val="741B47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lang="en"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Hit ID</a:t>
            </a:r>
            <a:endParaRPr b="1" sz="15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20" name="Google Shape;720;p54"/>
          <p:cNvCxnSpPr>
            <a:stCxn id="718" idx="2"/>
            <a:endCxn id="721" idx="0"/>
          </p:cNvCxnSpPr>
          <p:nvPr/>
        </p:nvCxnSpPr>
        <p:spPr>
          <a:xfrm>
            <a:off x="7028180" y="2965469"/>
            <a:ext cx="0" cy="271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722" name="Google Shape;722;p54"/>
          <p:cNvCxnSpPr>
            <a:stCxn id="721" idx="2"/>
            <a:endCxn id="719" idx="0"/>
          </p:cNvCxnSpPr>
          <p:nvPr/>
        </p:nvCxnSpPr>
        <p:spPr>
          <a:xfrm>
            <a:off x="7028180" y="3974016"/>
            <a:ext cx="0" cy="271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721" name="Google Shape;721;p54"/>
          <p:cNvSpPr/>
          <p:nvPr/>
        </p:nvSpPr>
        <p:spPr>
          <a:xfrm>
            <a:off x="5937680" y="3237216"/>
            <a:ext cx="2181000" cy="736800"/>
          </a:xfrm>
          <a:prstGeom prst="roundRect">
            <a:avLst>
              <a:gd fmla="val 13636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Message-passing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backbone</a:t>
            </a:r>
            <a:endParaRPr sz="900"/>
          </a:p>
        </p:txBody>
      </p:sp>
      <p:pic>
        <p:nvPicPr>
          <p:cNvPr id="723" name="Google Shape;72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138" y="1372451"/>
            <a:ext cx="3048073" cy="789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4" name="Google Shape;724;p54"/>
          <p:cNvCxnSpPr/>
          <p:nvPr/>
        </p:nvCxnSpPr>
        <p:spPr>
          <a:xfrm>
            <a:off x="7028180" y="2284169"/>
            <a:ext cx="0" cy="271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725" name="Google Shape;725;p54"/>
          <p:cNvSpPr txBox="1"/>
          <p:nvPr/>
        </p:nvSpPr>
        <p:spPr>
          <a:xfrm>
            <a:off x="6232575" y="1005840"/>
            <a:ext cx="159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Detector hits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6" name="Google Shape;72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9800" y="4397563"/>
            <a:ext cx="658500" cy="6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8725" y="4400266"/>
            <a:ext cx="658500" cy="653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CTD 2017 - </a:t>
            </a:r>
            <a:r>
              <a:rPr lang="en"/>
              <a:t>The Inspiration: Events as Graphs</a:t>
            </a:r>
            <a:endParaRPr/>
          </a:p>
        </p:txBody>
      </p:sp>
      <p:sp>
        <p:nvSpPr>
          <p:cNvPr id="170" name="Google Shape;170;p28"/>
          <p:cNvSpPr txBox="1"/>
          <p:nvPr/>
        </p:nvSpPr>
        <p:spPr>
          <a:xfrm>
            <a:off x="184088" y="1106625"/>
            <a:ext cx="220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Feren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c S</a:t>
            </a:r>
            <a:r>
              <a:rPr lang="en" sz="1000" u="sng">
                <a:solidFill>
                  <a:schemeClr val="hlink"/>
                </a:solidFill>
                <a:hlinkClick r:id="rId5"/>
              </a:rPr>
              <a:t>ikler CTD 201</a:t>
            </a:r>
            <a:r>
              <a:rPr lang="en" sz="1000" u="sng">
                <a:solidFill>
                  <a:schemeClr val="hlink"/>
                </a:solidFill>
                <a:hlinkClick r:id="rId6"/>
              </a:rPr>
              <a:t>7</a:t>
            </a:r>
            <a:r>
              <a:rPr lang="en" sz="1000" u="sng">
                <a:solidFill>
                  <a:schemeClr val="hlink"/>
                </a:solidFill>
                <a:hlinkClick r:id="rId7"/>
              </a:rPr>
              <a:t> </a:t>
            </a:r>
            <a:r>
              <a:rPr lang="en" sz="1000"/>
              <a:t> </a:t>
            </a:r>
            <a:r>
              <a:rPr lang="en" sz="1000" u="sng">
                <a:solidFill>
                  <a:schemeClr val="hlink"/>
                </a:solidFill>
                <a:hlinkClick r:id="rId8"/>
              </a:rPr>
              <a:t>CTD 2019</a:t>
            </a:r>
            <a:endParaRPr sz="1000"/>
          </a:p>
        </p:txBody>
      </p:sp>
      <p:pic>
        <p:nvPicPr>
          <p:cNvPr descr="https://lh6.googleusercontent.com/FL3pyVggndXsZur0mFps3P6h7tOnn4BMdY-KZsm2YIVG0oNvGbYSW2-2laZYXK_4j1dUP6PmxbkU23ICNgwZLV-Rnh91-t555yelbTFLBRL_wgu5UTZ5Jiftw97_hvyabCp4jwjI42z-Bc9PyYkZWQ" id="171" name="Google Shape;171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05075" y="1220350"/>
            <a:ext cx="5439152" cy="18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3658625" y="2806000"/>
            <a:ext cx="5482800" cy="19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1651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</a:pPr>
            <a:r>
              <a:t/>
            </a:r>
            <a:endParaRPr b="1" sz="1300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Exa.TrkX approach:</a:t>
            </a:r>
            <a:endParaRPr sz="1300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41300" lvl="1" marL="469900" marR="0" rtl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◼"/>
            </a:pPr>
            <a:r>
              <a:rPr b="0" i="0" lang="en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Treat each </a:t>
            </a:r>
            <a:r>
              <a:rPr b="1" i="0" lang="en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hit </a:t>
            </a:r>
            <a:r>
              <a:rPr b="0" i="0" lang="en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 a </a:t>
            </a:r>
            <a:r>
              <a:rPr b="1" i="0" lang="en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node</a:t>
            </a:r>
            <a:endParaRPr b="0" i="0" sz="1300" u="none" cap="none" strike="noStrike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41300" lvl="1" marL="469900" marR="0" rtl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◼"/>
            </a:pPr>
            <a:r>
              <a:rPr b="0" i="0" lang="en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node can have features (e.g. position, energy deposit, etc.)</a:t>
            </a:r>
            <a:endParaRPr sz="1100"/>
          </a:p>
          <a:p>
            <a:pPr indent="-241300" lvl="1" marL="469900" marR="0" rtl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◼"/>
            </a:pPr>
            <a:r>
              <a:rPr b="0" i="0" lang="en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Nodes can be connected by </a:t>
            </a:r>
            <a:r>
              <a:rPr b="1" i="0" lang="en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edges</a:t>
            </a:r>
            <a:r>
              <a:rPr b="0" i="0" lang="en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that represent the possibility of belonging to the same track</a:t>
            </a:r>
            <a:endParaRPr sz="1100"/>
          </a:p>
        </p:txBody>
      </p:sp>
      <p:sp>
        <p:nvSpPr>
          <p:cNvPr id="173" name="Google Shape;173;p28"/>
          <p:cNvSpPr txBox="1"/>
          <p:nvPr/>
        </p:nvSpPr>
        <p:spPr>
          <a:xfrm>
            <a:off x="6823275" y="4760575"/>
            <a:ext cx="10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7800" y="1520525"/>
            <a:ext cx="2356050" cy="234393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/>
          <p:nvPr/>
        </p:nvSpPr>
        <p:spPr>
          <a:xfrm>
            <a:off x="2670049" y="2352900"/>
            <a:ext cx="1062288" cy="852390"/>
          </a:xfrm>
          <a:prstGeom prst="lightningBol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8"/>
          <p:cNvSpPr txBox="1"/>
          <p:nvPr/>
        </p:nvSpPr>
        <p:spPr>
          <a:xfrm>
            <a:off x="-228600" y="3886200"/>
            <a:ext cx="3268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41300" lvl="1" marL="469900" rtl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◼"/>
            </a:pPr>
            <a:r>
              <a:rPr lang="en" sz="13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Bipartite graph:  </a:t>
            </a:r>
            <a:br>
              <a:rPr lang="en" sz="13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3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Hits </a:t>
            </a:r>
            <a:r>
              <a:rPr b="1" lang="en" sz="13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and </a:t>
            </a:r>
            <a:r>
              <a:rPr lang="en" sz="13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Tracks as nodes,</a:t>
            </a:r>
            <a:br>
              <a:rPr lang="en" sz="13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3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Edges as potential assignments</a:t>
            </a:r>
            <a:endParaRPr sz="1300">
              <a:solidFill>
                <a:srgbClr val="3F3F3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5"/>
          <p:cNvSpPr txBox="1"/>
          <p:nvPr>
            <p:ph idx="1" type="body"/>
          </p:nvPr>
        </p:nvSpPr>
        <p:spPr>
          <a:xfrm>
            <a:off x="401829" y="1172025"/>
            <a:ext cx="51351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2159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Plans for a potential next-generation </a:t>
            </a:r>
            <a:r>
              <a:rPr b="1" lang="en" sz="1600">
                <a:latin typeface="Helvetica Neue"/>
                <a:ea typeface="Helvetica Neue"/>
                <a:cs typeface="Helvetica Neue"/>
                <a:sym typeface="Helvetica Neue"/>
              </a:rPr>
              <a:t>NuGraph3</a:t>
            </a:r>
            <a:r>
              <a:rPr lang="en" sz="1600"/>
              <a:t> involve leveraging the existing model backbone to train multiple decoders simultaneously:</a:t>
            </a:r>
            <a:endParaRPr sz="1600"/>
          </a:p>
          <a:p>
            <a:pPr indent="-215900" lvl="1" marL="355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b="1" lang="en" sz="1600">
                <a:latin typeface="Helvetica Neue"/>
                <a:ea typeface="Helvetica Neue"/>
                <a:cs typeface="Helvetica Neue"/>
                <a:sym typeface="Helvetica Neue"/>
              </a:rPr>
              <a:t>Binary signal/background classifier</a:t>
            </a:r>
            <a:r>
              <a:rPr lang="en" sz="1600"/>
              <a:t> to distinguish signal (ie. beam) hits from background (ie. cosmic) hits.</a:t>
            </a:r>
            <a:endParaRPr sz="1600"/>
          </a:p>
          <a:p>
            <a:pPr indent="-215900" lvl="1" marL="355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b="1" lang="en" sz="1600">
                <a:latin typeface="Helvetica Neue"/>
                <a:ea typeface="Helvetica Neue"/>
                <a:cs typeface="Helvetica Neue"/>
                <a:sym typeface="Helvetica Neue"/>
              </a:rPr>
              <a:t>Instance segmentation</a:t>
            </a:r>
            <a:r>
              <a:rPr lang="en" sz="1600"/>
              <a:t> to cluster together hits into particles, which provides </a:t>
            </a:r>
            <a:r>
              <a:rPr b="1" lang="en" sz="1600">
                <a:latin typeface="Helvetica Neue"/>
                <a:ea typeface="Helvetica Neue"/>
                <a:cs typeface="Helvetica Neue"/>
                <a:sym typeface="Helvetica Neue"/>
              </a:rPr>
              <a:t>full particle reconstruction</a:t>
            </a:r>
            <a:r>
              <a:rPr lang="en" sz="1600"/>
              <a:t>.</a:t>
            </a:r>
            <a:endParaRPr sz="1600"/>
          </a:p>
          <a:p>
            <a:pPr indent="-215900" lvl="1" marL="355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b="1" lang="en" sz="1600">
                <a:latin typeface="Helvetica Neue"/>
                <a:ea typeface="Helvetica Neue"/>
                <a:cs typeface="Helvetica Neue"/>
                <a:sym typeface="Helvetica Neue"/>
              </a:rPr>
              <a:t>Hierarchical graph network</a:t>
            </a:r>
            <a:r>
              <a:rPr b="0" lang="en" sz="1600">
                <a:latin typeface="Helvetica Neue Light"/>
                <a:ea typeface="Helvetica Neue Light"/>
                <a:cs typeface="Helvetica Neue Light"/>
                <a:sym typeface="Helvetica Neue Light"/>
              </a:rPr>
              <a:t> for particle flow on reconstructed particles.</a:t>
            </a:r>
            <a:endParaRPr sz="1600"/>
          </a:p>
        </p:txBody>
      </p:sp>
      <p:sp>
        <p:nvSpPr>
          <p:cNvPr id="733" name="Google Shape;733;p55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</a:pPr>
            <a:r>
              <a:rPr lang="en">
                <a:solidFill>
                  <a:schemeClr val="dk1"/>
                </a:solidFill>
              </a:rPr>
              <a:t>Potential future work: </a:t>
            </a:r>
            <a:r>
              <a:rPr b="0" i="0" lang="en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NuGraph3</a:t>
            </a:r>
            <a:endParaRPr/>
          </a:p>
        </p:txBody>
      </p:sp>
      <p:sp>
        <p:nvSpPr>
          <p:cNvPr id="734" name="Google Shape;734;p55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5" name="Google Shape;735;p55"/>
          <p:cNvSpPr/>
          <p:nvPr/>
        </p:nvSpPr>
        <p:spPr>
          <a:xfrm>
            <a:off x="6104755" y="1368794"/>
            <a:ext cx="2181000" cy="409500"/>
          </a:xfrm>
          <a:prstGeom prst="roundRect">
            <a:avLst>
              <a:gd fmla="val 24540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Encoder</a:t>
            </a:r>
            <a:endParaRPr sz="900"/>
          </a:p>
        </p:txBody>
      </p:sp>
      <p:sp>
        <p:nvSpPr>
          <p:cNvPr id="736" name="Google Shape;736;p55"/>
          <p:cNvSpPr/>
          <p:nvPr/>
        </p:nvSpPr>
        <p:spPr>
          <a:xfrm>
            <a:off x="6664250" y="4005225"/>
            <a:ext cx="1062000" cy="658500"/>
          </a:xfrm>
          <a:prstGeom prst="roundRect">
            <a:avLst>
              <a:gd fmla="val 24540" name="adj"/>
            </a:avLst>
          </a:prstGeom>
          <a:solidFill>
            <a:srgbClr val="741B47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lang="en"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Hit ID</a:t>
            </a:r>
            <a:endParaRPr b="1" sz="15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7" name="Google Shape;737;p55"/>
          <p:cNvSpPr/>
          <p:nvPr/>
        </p:nvSpPr>
        <p:spPr>
          <a:xfrm>
            <a:off x="5537000" y="3217250"/>
            <a:ext cx="1283100" cy="658500"/>
          </a:xfrm>
          <a:prstGeom prst="roundRect">
            <a:avLst>
              <a:gd fmla="val 24540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lang="en"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Clustering</a:t>
            </a:r>
            <a:endParaRPr b="1" sz="15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8" name="Google Shape;738;p55"/>
          <p:cNvSpPr/>
          <p:nvPr/>
        </p:nvSpPr>
        <p:spPr>
          <a:xfrm>
            <a:off x="7587700" y="3217250"/>
            <a:ext cx="1062000" cy="658500"/>
          </a:xfrm>
          <a:prstGeom prst="roundRect">
            <a:avLst>
              <a:gd fmla="val 2454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lang="en"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Filtering</a:t>
            </a:r>
            <a:endParaRPr b="1" sz="15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39" name="Google Shape;739;p55"/>
          <p:cNvCxnSpPr>
            <a:stCxn id="735" idx="2"/>
            <a:endCxn id="740" idx="0"/>
          </p:cNvCxnSpPr>
          <p:nvPr/>
        </p:nvCxnSpPr>
        <p:spPr>
          <a:xfrm>
            <a:off x="7195255" y="1778294"/>
            <a:ext cx="0" cy="351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741" name="Google Shape;741;p55"/>
          <p:cNvCxnSpPr>
            <a:stCxn id="740" idx="2"/>
            <a:endCxn id="736" idx="0"/>
          </p:cNvCxnSpPr>
          <p:nvPr/>
        </p:nvCxnSpPr>
        <p:spPr>
          <a:xfrm>
            <a:off x="7195255" y="2866166"/>
            <a:ext cx="0" cy="113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742" name="Google Shape;742;p55"/>
          <p:cNvCxnSpPr/>
          <p:nvPr/>
        </p:nvCxnSpPr>
        <p:spPr>
          <a:xfrm flipH="1">
            <a:off x="6546250" y="2790450"/>
            <a:ext cx="211200" cy="414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743" name="Google Shape;743;p55"/>
          <p:cNvCxnSpPr/>
          <p:nvPr/>
        </p:nvCxnSpPr>
        <p:spPr>
          <a:xfrm>
            <a:off x="7602125" y="2813075"/>
            <a:ext cx="301800" cy="399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740" name="Google Shape;740;p55"/>
          <p:cNvSpPr/>
          <p:nvPr/>
        </p:nvSpPr>
        <p:spPr>
          <a:xfrm>
            <a:off x="6104755" y="2129366"/>
            <a:ext cx="2181000" cy="736800"/>
          </a:xfrm>
          <a:prstGeom prst="roundRect">
            <a:avLst>
              <a:gd fmla="val 13636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Message-passing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backbone</a:t>
            </a:r>
            <a:endParaRPr sz="900"/>
          </a:p>
        </p:txBody>
      </p:sp>
      <p:sp>
        <p:nvSpPr>
          <p:cNvPr id="744" name="Google Shape;744;p55"/>
          <p:cNvSpPr/>
          <p:nvPr/>
        </p:nvSpPr>
        <p:spPr>
          <a:xfrm>
            <a:off x="346925" y="3636825"/>
            <a:ext cx="4939800" cy="102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6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0" name="Google Shape;750;p56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Common abstraction for neutrino experiments</a:t>
            </a:r>
            <a:endParaRPr/>
          </a:p>
        </p:txBody>
      </p:sp>
      <p:sp>
        <p:nvSpPr>
          <p:cNvPr id="751" name="Google Shape;751;p56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-20320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•"/>
            </a:pPr>
            <a:r>
              <a:rPr lang="en" sz="1600"/>
              <a:t>Although the details of many neutrino physics experiments vary, the majority of them share a common paradigm at a high level.</a:t>
            </a:r>
            <a:endParaRPr/>
          </a:p>
        </p:txBody>
      </p:sp>
      <p:grpSp>
        <p:nvGrpSpPr>
          <p:cNvPr id="752" name="Google Shape;752;p56"/>
          <p:cNvGrpSpPr/>
          <p:nvPr/>
        </p:nvGrpSpPr>
        <p:grpSpPr>
          <a:xfrm>
            <a:off x="838999" y="2209350"/>
            <a:ext cx="843152" cy="269034"/>
            <a:chOff x="0" y="0"/>
            <a:chExt cx="1199192" cy="510210"/>
          </a:xfrm>
        </p:grpSpPr>
        <p:sp>
          <p:nvSpPr>
            <p:cNvPr id="753" name="Google Shape;753;p56"/>
            <p:cNvSpPr/>
            <p:nvPr/>
          </p:nvSpPr>
          <p:spPr>
            <a:xfrm>
              <a:off x="424487" y="0"/>
              <a:ext cx="471900" cy="471900"/>
            </a:xfrm>
            <a:prstGeom prst="ellipse">
              <a:avLst/>
            </a:prstGeom>
            <a:solidFill>
              <a:srgbClr val="CFD3D3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754" name="Google Shape;754;p56"/>
            <p:cNvCxnSpPr/>
            <p:nvPr/>
          </p:nvCxnSpPr>
          <p:spPr>
            <a:xfrm>
              <a:off x="0" y="199636"/>
              <a:ext cx="597600" cy="0"/>
            </a:xfrm>
            <a:prstGeom prst="straightConnector1">
              <a:avLst/>
            </a:prstGeom>
            <a:noFill/>
            <a:ln cap="flat" cmpd="sng" w="25400">
              <a:solidFill>
                <a:srgbClr val="DB6E05"/>
              </a:solidFill>
              <a:prstDash val="dashDot"/>
              <a:miter lim="400000"/>
              <a:headEnd len="sm" w="sm" type="none"/>
              <a:tailEnd len="med" w="med" type="triangle"/>
            </a:ln>
          </p:spPr>
        </p:cxnSp>
        <p:sp>
          <p:nvSpPr>
            <p:cNvPr id="755" name="Google Shape;755;p56"/>
            <p:cNvSpPr/>
            <p:nvPr/>
          </p:nvSpPr>
          <p:spPr>
            <a:xfrm>
              <a:off x="613250" y="152445"/>
              <a:ext cx="94500" cy="94500"/>
            </a:xfrm>
            <a:prstGeom prst="ellipse">
              <a:avLst/>
            </a:prstGeom>
            <a:solidFill>
              <a:srgbClr val="113167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756" name="Google Shape;756;p56"/>
            <p:cNvCxnSpPr/>
            <p:nvPr/>
          </p:nvCxnSpPr>
          <p:spPr>
            <a:xfrm flipH="1" rot="10800000">
              <a:off x="742892" y="40858"/>
              <a:ext cx="456300" cy="133200"/>
            </a:xfrm>
            <a:prstGeom prst="straightConnector1">
              <a:avLst/>
            </a:prstGeom>
            <a:noFill/>
            <a:ln cap="flat" cmpd="sng" w="25400">
              <a:solidFill>
                <a:srgbClr val="DB5E86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757" name="Google Shape;757;p56"/>
            <p:cNvCxnSpPr/>
            <p:nvPr/>
          </p:nvCxnSpPr>
          <p:spPr>
            <a:xfrm>
              <a:off x="727102" y="242910"/>
              <a:ext cx="444600" cy="267300"/>
            </a:xfrm>
            <a:prstGeom prst="straightConnector1">
              <a:avLst/>
            </a:prstGeom>
            <a:noFill/>
            <a:ln cap="flat" cmpd="sng" w="25400">
              <a:solidFill>
                <a:srgbClr val="55BB7B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</p:grpSp>
      <p:grpSp>
        <p:nvGrpSpPr>
          <p:cNvPr id="758" name="Google Shape;758;p56"/>
          <p:cNvGrpSpPr/>
          <p:nvPr/>
        </p:nvGrpSpPr>
        <p:grpSpPr>
          <a:xfrm>
            <a:off x="3933379" y="2195400"/>
            <a:ext cx="843152" cy="269034"/>
            <a:chOff x="0" y="0"/>
            <a:chExt cx="1199192" cy="510210"/>
          </a:xfrm>
        </p:grpSpPr>
        <p:sp>
          <p:nvSpPr>
            <p:cNvPr id="759" name="Google Shape;759;p56"/>
            <p:cNvSpPr/>
            <p:nvPr/>
          </p:nvSpPr>
          <p:spPr>
            <a:xfrm>
              <a:off x="424487" y="0"/>
              <a:ext cx="471900" cy="471900"/>
            </a:xfrm>
            <a:prstGeom prst="ellipse">
              <a:avLst/>
            </a:prstGeom>
            <a:solidFill>
              <a:srgbClr val="CFD3D3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760" name="Google Shape;760;p56"/>
            <p:cNvCxnSpPr/>
            <p:nvPr/>
          </p:nvCxnSpPr>
          <p:spPr>
            <a:xfrm>
              <a:off x="0" y="199636"/>
              <a:ext cx="597600" cy="0"/>
            </a:xfrm>
            <a:prstGeom prst="straightConnector1">
              <a:avLst/>
            </a:prstGeom>
            <a:noFill/>
            <a:ln cap="flat" cmpd="sng" w="25400">
              <a:solidFill>
                <a:srgbClr val="DB6E05"/>
              </a:solidFill>
              <a:prstDash val="dashDot"/>
              <a:miter lim="400000"/>
              <a:headEnd len="sm" w="sm" type="none"/>
              <a:tailEnd len="med" w="med" type="triangle"/>
            </a:ln>
          </p:spPr>
        </p:cxnSp>
        <p:sp>
          <p:nvSpPr>
            <p:cNvPr id="761" name="Google Shape;761;p56"/>
            <p:cNvSpPr/>
            <p:nvPr/>
          </p:nvSpPr>
          <p:spPr>
            <a:xfrm>
              <a:off x="613250" y="152445"/>
              <a:ext cx="94500" cy="94500"/>
            </a:xfrm>
            <a:prstGeom prst="ellipse">
              <a:avLst/>
            </a:prstGeom>
            <a:solidFill>
              <a:srgbClr val="113167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762" name="Google Shape;762;p56"/>
            <p:cNvCxnSpPr/>
            <p:nvPr/>
          </p:nvCxnSpPr>
          <p:spPr>
            <a:xfrm flipH="1" rot="10800000">
              <a:off x="742892" y="40858"/>
              <a:ext cx="456300" cy="133200"/>
            </a:xfrm>
            <a:prstGeom prst="straightConnector1">
              <a:avLst/>
            </a:prstGeom>
            <a:noFill/>
            <a:ln cap="flat" cmpd="sng" w="25400">
              <a:solidFill>
                <a:srgbClr val="DB5E86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763" name="Google Shape;763;p56"/>
            <p:cNvCxnSpPr/>
            <p:nvPr/>
          </p:nvCxnSpPr>
          <p:spPr>
            <a:xfrm>
              <a:off x="727102" y="242910"/>
              <a:ext cx="444600" cy="267300"/>
            </a:xfrm>
            <a:prstGeom prst="straightConnector1">
              <a:avLst/>
            </a:prstGeom>
            <a:noFill/>
            <a:ln cap="flat" cmpd="sng" w="25400">
              <a:solidFill>
                <a:srgbClr val="55BB7B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</p:grpSp>
      <p:grpSp>
        <p:nvGrpSpPr>
          <p:cNvPr id="764" name="Google Shape;764;p56"/>
          <p:cNvGrpSpPr/>
          <p:nvPr/>
        </p:nvGrpSpPr>
        <p:grpSpPr>
          <a:xfrm>
            <a:off x="791992" y="2702521"/>
            <a:ext cx="937162" cy="475651"/>
            <a:chOff x="-1" y="76"/>
            <a:chExt cx="1332900" cy="902050"/>
          </a:xfrm>
        </p:grpSpPr>
        <p:cxnSp>
          <p:nvCxnSpPr>
            <p:cNvPr id="765" name="Google Shape;765;p56"/>
            <p:cNvCxnSpPr/>
            <p:nvPr/>
          </p:nvCxnSpPr>
          <p:spPr>
            <a:xfrm flipH="1" rot="10800000">
              <a:off x="3076" y="76"/>
              <a:ext cx="313200" cy="91500"/>
            </a:xfrm>
            <a:prstGeom prst="straightConnector1">
              <a:avLst/>
            </a:prstGeom>
            <a:noFill/>
            <a:ln cap="flat" cmpd="sng" w="25400">
              <a:solidFill>
                <a:srgbClr val="DB5E86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766" name="Google Shape;766;p56"/>
            <p:cNvCxnSpPr/>
            <p:nvPr/>
          </p:nvCxnSpPr>
          <p:spPr>
            <a:xfrm>
              <a:off x="-1" y="89126"/>
              <a:ext cx="1332900" cy="813000"/>
            </a:xfrm>
            <a:prstGeom prst="straightConnector1">
              <a:avLst/>
            </a:prstGeom>
            <a:noFill/>
            <a:ln cap="flat" cmpd="sng" w="25400">
              <a:solidFill>
                <a:srgbClr val="55BB7B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grpSp>
        <p:nvGrpSpPr>
          <p:cNvPr id="767" name="Google Shape;767;p56"/>
          <p:cNvGrpSpPr/>
          <p:nvPr/>
        </p:nvGrpSpPr>
        <p:grpSpPr>
          <a:xfrm>
            <a:off x="3886373" y="2681603"/>
            <a:ext cx="937162" cy="475651"/>
            <a:chOff x="-1" y="76"/>
            <a:chExt cx="1332900" cy="902050"/>
          </a:xfrm>
        </p:grpSpPr>
        <p:cxnSp>
          <p:nvCxnSpPr>
            <p:cNvPr id="768" name="Google Shape;768;p56"/>
            <p:cNvCxnSpPr/>
            <p:nvPr/>
          </p:nvCxnSpPr>
          <p:spPr>
            <a:xfrm flipH="1" rot="10800000">
              <a:off x="3076" y="76"/>
              <a:ext cx="313200" cy="91500"/>
            </a:xfrm>
            <a:prstGeom prst="straightConnector1">
              <a:avLst/>
            </a:prstGeom>
            <a:noFill/>
            <a:ln cap="flat" cmpd="sng" w="25400">
              <a:solidFill>
                <a:srgbClr val="DB5E86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769" name="Google Shape;769;p56"/>
            <p:cNvCxnSpPr/>
            <p:nvPr/>
          </p:nvCxnSpPr>
          <p:spPr>
            <a:xfrm>
              <a:off x="-1" y="89126"/>
              <a:ext cx="1332900" cy="813000"/>
            </a:xfrm>
            <a:prstGeom prst="straightConnector1">
              <a:avLst/>
            </a:prstGeom>
            <a:noFill/>
            <a:ln cap="flat" cmpd="sng" w="25400">
              <a:solidFill>
                <a:srgbClr val="55BB7B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grpSp>
        <p:nvGrpSpPr>
          <p:cNvPr id="770" name="Google Shape;770;p56"/>
          <p:cNvGrpSpPr/>
          <p:nvPr/>
        </p:nvGrpSpPr>
        <p:grpSpPr>
          <a:xfrm>
            <a:off x="3926439" y="3347267"/>
            <a:ext cx="856937" cy="392622"/>
            <a:chOff x="0" y="0"/>
            <a:chExt cx="1218798" cy="744590"/>
          </a:xfrm>
        </p:grpSpPr>
        <p:sp>
          <p:nvSpPr>
            <p:cNvPr id="771" name="Google Shape;771;p56"/>
            <p:cNvSpPr/>
            <p:nvPr/>
          </p:nvSpPr>
          <p:spPr>
            <a:xfrm>
              <a:off x="0" y="0"/>
              <a:ext cx="190500" cy="190500"/>
            </a:xfrm>
            <a:prstGeom prst="ellipse">
              <a:avLst/>
            </a:prstGeom>
            <a:solidFill>
              <a:srgbClr val="70DBFF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72" name="Google Shape;772;p56"/>
            <p:cNvSpPr/>
            <p:nvPr/>
          </p:nvSpPr>
          <p:spPr>
            <a:xfrm>
              <a:off x="183331" y="363590"/>
              <a:ext cx="190500" cy="190500"/>
            </a:xfrm>
            <a:prstGeom prst="ellipse">
              <a:avLst/>
            </a:prstGeom>
            <a:solidFill>
              <a:srgbClr val="70DBFF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73" name="Google Shape;773;p56"/>
            <p:cNvSpPr/>
            <p:nvPr/>
          </p:nvSpPr>
          <p:spPr>
            <a:xfrm>
              <a:off x="476253" y="116155"/>
              <a:ext cx="190500" cy="190500"/>
            </a:xfrm>
            <a:prstGeom prst="ellipse">
              <a:avLst/>
            </a:prstGeom>
            <a:solidFill>
              <a:srgbClr val="70DBFF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74" name="Google Shape;774;p56"/>
            <p:cNvSpPr/>
            <p:nvPr/>
          </p:nvSpPr>
          <p:spPr>
            <a:xfrm>
              <a:off x="952506" y="60756"/>
              <a:ext cx="190500" cy="190500"/>
            </a:xfrm>
            <a:prstGeom prst="ellipse">
              <a:avLst/>
            </a:prstGeom>
            <a:solidFill>
              <a:srgbClr val="70DBFF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75" name="Google Shape;775;p56"/>
            <p:cNvSpPr/>
            <p:nvPr/>
          </p:nvSpPr>
          <p:spPr>
            <a:xfrm>
              <a:off x="1028298" y="554090"/>
              <a:ext cx="190500" cy="190500"/>
            </a:xfrm>
            <a:prstGeom prst="ellipse">
              <a:avLst/>
            </a:prstGeom>
            <a:solidFill>
              <a:srgbClr val="70DBFF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776" name="Google Shape;776;p56"/>
          <p:cNvGrpSpPr/>
          <p:nvPr/>
        </p:nvGrpSpPr>
        <p:grpSpPr>
          <a:xfrm>
            <a:off x="893934" y="3385316"/>
            <a:ext cx="733252" cy="344473"/>
            <a:chOff x="0" y="0"/>
            <a:chExt cx="1042884" cy="653278"/>
          </a:xfrm>
        </p:grpSpPr>
        <p:sp>
          <p:nvSpPr>
            <p:cNvPr id="777" name="Google Shape;777;p56"/>
            <p:cNvSpPr/>
            <p:nvPr/>
          </p:nvSpPr>
          <p:spPr>
            <a:xfrm>
              <a:off x="0" y="0"/>
              <a:ext cx="510300" cy="510300"/>
            </a:xfrm>
            <a:prstGeom prst="star4">
              <a:avLst>
                <a:gd fmla="val 11703" name="adj"/>
              </a:avLst>
            </a:prstGeom>
            <a:solidFill>
              <a:srgbClr val="FFEF00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78" name="Google Shape;778;p56"/>
            <p:cNvSpPr/>
            <p:nvPr/>
          </p:nvSpPr>
          <p:spPr>
            <a:xfrm>
              <a:off x="532584" y="142978"/>
              <a:ext cx="510300" cy="510300"/>
            </a:xfrm>
            <a:prstGeom prst="star4">
              <a:avLst>
                <a:gd fmla="val 11703" name="adj"/>
              </a:avLst>
            </a:prstGeom>
            <a:solidFill>
              <a:srgbClr val="FFEF00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779" name="Google Shape;779;p56"/>
          <p:cNvGrpSpPr/>
          <p:nvPr/>
        </p:nvGrpSpPr>
        <p:grpSpPr>
          <a:xfrm>
            <a:off x="813985" y="3937992"/>
            <a:ext cx="891624" cy="669724"/>
            <a:chOff x="0" y="0"/>
            <a:chExt cx="1268132" cy="1270100"/>
          </a:xfrm>
        </p:grpSpPr>
        <p:sp>
          <p:nvSpPr>
            <p:cNvPr id="780" name="Google Shape;780;p56"/>
            <p:cNvSpPr/>
            <p:nvPr/>
          </p:nvSpPr>
          <p:spPr>
            <a:xfrm>
              <a:off x="0" y="254000"/>
              <a:ext cx="254100" cy="254100"/>
            </a:xfrm>
            <a:prstGeom prst="rect">
              <a:avLst/>
            </a:prstGeom>
            <a:solidFill>
              <a:srgbClr val="5766C6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81" name="Google Shape;781;p56"/>
            <p:cNvSpPr/>
            <p:nvPr/>
          </p:nvSpPr>
          <p:spPr>
            <a:xfrm>
              <a:off x="252032" y="508000"/>
              <a:ext cx="254100" cy="254100"/>
            </a:xfrm>
            <a:prstGeom prst="rect">
              <a:avLst/>
            </a:prstGeom>
            <a:solidFill>
              <a:srgbClr val="5766C6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82" name="Google Shape;782;p56"/>
            <p:cNvSpPr/>
            <p:nvPr/>
          </p:nvSpPr>
          <p:spPr>
            <a:xfrm>
              <a:off x="506032" y="508000"/>
              <a:ext cx="254100" cy="254100"/>
            </a:xfrm>
            <a:prstGeom prst="rect">
              <a:avLst/>
            </a:prstGeom>
            <a:solidFill>
              <a:srgbClr val="5766C6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83" name="Google Shape;783;p56"/>
            <p:cNvSpPr/>
            <p:nvPr/>
          </p:nvSpPr>
          <p:spPr>
            <a:xfrm>
              <a:off x="506032" y="762000"/>
              <a:ext cx="254100" cy="254100"/>
            </a:xfrm>
            <a:prstGeom prst="rect">
              <a:avLst/>
            </a:prstGeom>
            <a:solidFill>
              <a:srgbClr val="5766C6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84" name="Google Shape;784;p56"/>
            <p:cNvSpPr/>
            <p:nvPr/>
          </p:nvSpPr>
          <p:spPr>
            <a:xfrm>
              <a:off x="760032" y="762000"/>
              <a:ext cx="254100" cy="254100"/>
            </a:xfrm>
            <a:prstGeom prst="rect">
              <a:avLst/>
            </a:prstGeom>
            <a:solidFill>
              <a:srgbClr val="5766C6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85" name="Google Shape;785;p56"/>
            <p:cNvSpPr/>
            <p:nvPr/>
          </p:nvSpPr>
          <p:spPr>
            <a:xfrm>
              <a:off x="1014032" y="1016000"/>
              <a:ext cx="254100" cy="254100"/>
            </a:xfrm>
            <a:prstGeom prst="rect">
              <a:avLst/>
            </a:prstGeom>
            <a:solidFill>
              <a:srgbClr val="5766C6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86" name="Google Shape;786;p56"/>
            <p:cNvSpPr/>
            <p:nvPr/>
          </p:nvSpPr>
          <p:spPr>
            <a:xfrm>
              <a:off x="252032" y="0"/>
              <a:ext cx="254100" cy="254100"/>
            </a:xfrm>
            <a:prstGeom prst="rect">
              <a:avLst/>
            </a:prstGeom>
            <a:solidFill>
              <a:srgbClr val="5766C6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787" name="Google Shape;787;p56"/>
          <p:cNvGrpSpPr/>
          <p:nvPr/>
        </p:nvGrpSpPr>
        <p:grpSpPr>
          <a:xfrm>
            <a:off x="3562018" y="3924042"/>
            <a:ext cx="1585752" cy="669666"/>
            <a:chOff x="0" y="10"/>
            <a:chExt cx="2255372" cy="1269991"/>
          </a:xfrm>
        </p:grpSpPr>
        <p:sp>
          <p:nvSpPr>
            <p:cNvPr id="788" name="Google Shape;788;p56"/>
            <p:cNvSpPr/>
            <p:nvPr/>
          </p:nvSpPr>
          <p:spPr>
            <a:xfrm>
              <a:off x="186092" y="10"/>
              <a:ext cx="2069280" cy="711987"/>
            </a:xfrm>
            <a:custGeom>
              <a:rect b="b" l="l" r="r" t="t"/>
              <a:pathLst>
                <a:path extrusionOk="0" h="20545" w="21600">
                  <a:moveTo>
                    <a:pt x="0" y="9700"/>
                  </a:moveTo>
                  <a:lnTo>
                    <a:pt x="4838" y="9537"/>
                  </a:lnTo>
                  <a:cubicBezTo>
                    <a:pt x="5865" y="9237"/>
                    <a:pt x="6782" y="7649"/>
                    <a:pt x="7318" y="5235"/>
                  </a:cubicBezTo>
                  <a:cubicBezTo>
                    <a:pt x="7851" y="2836"/>
                    <a:pt x="8265" y="-351"/>
                    <a:pt x="9251" y="32"/>
                  </a:cubicBezTo>
                  <a:cubicBezTo>
                    <a:pt x="9947" y="302"/>
                    <a:pt x="10253" y="2309"/>
                    <a:pt x="10453" y="4226"/>
                  </a:cubicBezTo>
                  <a:cubicBezTo>
                    <a:pt x="10637" y="5993"/>
                    <a:pt x="10823" y="7758"/>
                    <a:pt x="11019" y="9516"/>
                  </a:cubicBezTo>
                  <a:cubicBezTo>
                    <a:pt x="11145" y="10642"/>
                    <a:pt x="11278" y="11763"/>
                    <a:pt x="11414" y="12881"/>
                  </a:cubicBezTo>
                  <a:cubicBezTo>
                    <a:pt x="11552" y="14014"/>
                    <a:pt x="11693" y="15144"/>
                    <a:pt x="11829" y="16279"/>
                  </a:cubicBezTo>
                  <a:cubicBezTo>
                    <a:pt x="12058" y="18182"/>
                    <a:pt x="12283" y="19960"/>
                    <a:pt x="13014" y="20442"/>
                  </a:cubicBezTo>
                  <a:cubicBezTo>
                    <a:pt x="14237" y="21249"/>
                    <a:pt x="14806" y="17169"/>
                    <a:pt x="15551" y="14265"/>
                  </a:cubicBezTo>
                  <a:cubicBezTo>
                    <a:pt x="16173" y="11839"/>
                    <a:pt x="17168" y="10331"/>
                    <a:pt x="18250" y="10169"/>
                  </a:cubicBezTo>
                  <a:lnTo>
                    <a:pt x="21600" y="9862"/>
                  </a:lnTo>
                </a:path>
              </a:pathLst>
            </a:custGeom>
            <a:noFill/>
            <a:ln cap="flat" cmpd="sng" w="12700">
              <a:solidFill>
                <a:srgbClr val="ABABAB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89" name="Google Shape;789;p56"/>
            <p:cNvSpPr/>
            <p:nvPr/>
          </p:nvSpPr>
          <p:spPr>
            <a:xfrm>
              <a:off x="93907" y="279432"/>
              <a:ext cx="2069280" cy="711987"/>
            </a:xfrm>
            <a:custGeom>
              <a:rect b="b" l="l" r="r" t="t"/>
              <a:pathLst>
                <a:path extrusionOk="0" h="20545" w="21600">
                  <a:moveTo>
                    <a:pt x="0" y="9700"/>
                  </a:moveTo>
                  <a:lnTo>
                    <a:pt x="4838" y="9537"/>
                  </a:lnTo>
                  <a:cubicBezTo>
                    <a:pt x="5865" y="9237"/>
                    <a:pt x="6782" y="7649"/>
                    <a:pt x="7318" y="5235"/>
                  </a:cubicBezTo>
                  <a:cubicBezTo>
                    <a:pt x="7851" y="2836"/>
                    <a:pt x="8265" y="-351"/>
                    <a:pt x="9251" y="32"/>
                  </a:cubicBezTo>
                  <a:cubicBezTo>
                    <a:pt x="9947" y="302"/>
                    <a:pt x="10253" y="2309"/>
                    <a:pt x="10453" y="4226"/>
                  </a:cubicBezTo>
                  <a:cubicBezTo>
                    <a:pt x="10637" y="5993"/>
                    <a:pt x="10823" y="7758"/>
                    <a:pt x="11019" y="9516"/>
                  </a:cubicBezTo>
                  <a:cubicBezTo>
                    <a:pt x="11145" y="10642"/>
                    <a:pt x="11278" y="11763"/>
                    <a:pt x="11414" y="12881"/>
                  </a:cubicBezTo>
                  <a:cubicBezTo>
                    <a:pt x="11552" y="14014"/>
                    <a:pt x="11693" y="15144"/>
                    <a:pt x="11829" y="16279"/>
                  </a:cubicBezTo>
                  <a:cubicBezTo>
                    <a:pt x="12058" y="18182"/>
                    <a:pt x="12283" y="19960"/>
                    <a:pt x="13014" y="20442"/>
                  </a:cubicBezTo>
                  <a:cubicBezTo>
                    <a:pt x="14237" y="21249"/>
                    <a:pt x="14806" y="17169"/>
                    <a:pt x="15551" y="14265"/>
                  </a:cubicBezTo>
                  <a:cubicBezTo>
                    <a:pt x="16173" y="11839"/>
                    <a:pt x="17168" y="10331"/>
                    <a:pt x="18250" y="10169"/>
                  </a:cubicBezTo>
                  <a:lnTo>
                    <a:pt x="21600" y="9862"/>
                  </a:lnTo>
                </a:path>
              </a:pathLst>
            </a:custGeom>
            <a:noFill/>
            <a:ln cap="flat" cmpd="sng" w="12700">
              <a:solidFill>
                <a:srgbClr val="ABABAB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790" name="Google Shape;790;p56"/>
            <p:cNvSpPr/>
            <p:nvPr/>
          </p:nvSpPr>
          <p:spPr>
            <a:xfrm>
              <a:off x="0" y="558014"/>
              <a:ext cx="2069280" cy="711987"/>
            </a:xfrm>
            <a:custGeom>
              <a:rect b="b" l="l" r="r" t="t"/>
              <a:pathLst>
                <a:path extrusionOk="0" h="20545" w="21600">
                  <a:moveTo>
                    <a:pt x="0" y="9700"/>
                  </a:moveTo>
                  <a:lnTo>
                    <a:pt x="4838" y="9537"/>
                  </a:lnTo>
                  <a:cubicBezTo>
                    <a:pt x="5865" y="9237"/>
                    <a:pt x="6782" y="7649"/>
                    <a:pt x="7318" y="5235"/>
                  </a:cubicBezTo>
                  <a:cubicBezTo>
                    <a:pt x="7851" y="2836"/>
                    <a:pt x="8265" y="-351"/>
                    <a:pt x="9251" y="32"/>
                  </a:cubicBezTo>
                  <a:cubicBezTo>
                    <a:pt x="9947" y="302"/>
                    <a:pt x="10253" y="2309"/>
                    <a:pt x="10453" y="4226"/>
                  </a:cubicBezTo>
                  <a:cubicBezTo>
                    <a:pt x="10637" y="5993"/>
                    <a:pt x="10823" y="7758"/>
                    <a:pt x="11019" y="9516"/>
                  </a:cubicBezTo>
                  <a:cubicBezTo>
                    <a:pt x="11145" y="10642"/>
                    <a:pt x="11278" y="11763"/>
                    <a:pt x="11414" y="12881"/>
                  </a:cubicBezTo>
                  <a:cubicBezTo>
                    <a:pt x="11552" y="14014"/>
                    <a:pt x="11693" y="15144"/>
                    <a:pt x="11829" y="16279"/>
                  </a:cubicBezTo>
                  <a:cubicBezTo>
                    <a:pt x="12058" y="18182"/>
                    <a:pt x="12283" y="19960"/>
                    <a:pt x="13014" y="20442"/>
                  </a:cubicBezTo>
                  <a:cubicBezTo>
                    <a:pt x="14237" y="21249"/>
                    <a:pt x="14806" y="17169"/>
                    <a:pt x="15551" y="14265"/>
                  </a:cubicBezTo>
                  <a:cubicBezTo>
                    <a:pt x="16173" y="11839"/>
                    <a:pt x="17168" y="10331"/>
                    <a:pt x="18250" y="10169"/>
                  </a:cubicBezTo>
                  <a:lnTo>
                    <a:pt x="21600" y="9862"/>
                  </a:lnTo>
                </a:path>
              </a:pathLst>
            </a:custGeom>
            <a:noFill/>
            <a:ln cap="flat" cmpd="sng" w="12700">
              <a:solidFill>
                <a:srgbClr val="ABABAB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 Light"/>
                <a:buNone/>
              </a:pPr>
              <a:r>
                <a:t/>
              </a:r>
              <a:endParaRPr b="0" i="0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791" name="Google Shape;791;p56"/>
          <p:cNvSpPr txBox="1"/>
          <p:nvPr/>
        </p:nvSpPr>
        <p:spPr>
          <a:xfrm>
            <a:off x="1406986" y="1682496"/>
            <a:ext cx="6642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NOvA</a:t>
            </a:r>
            <a:endParaRPr sz="1700"/>
          </a:p>
        </p:txBody>
      </p:sp>
      <p:sp>
        <p:nvSpPr>
          <p:cNvPr id="792" name="Google Shape;792;p56"/>
          <p:cNvSpPr txBox="1"/>
          <p:nvPr/>
        </p:nvSpPr>
        <p:spPr>
          <a:xfrm>
            <a:off x="1762156" y="2158298"/>
            <a:ext cx="1519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Neutrino generator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(GENIE)</a:t>
            </a:r>
            <a:endParaRPr sz="900"/>
          </a:p>
        </p:txBody>
      </p:sp>
      <p:sp>
        <p:nvSpPr>
          <p:cNvPr id="793" name="Google Shape;793;p56"/>
          <p:cNvSpPr txBox="1"/>
          <p:nvPr/>
        </p:nvSpPr>
        <p:spPr>
          <a:xfrm>
            <a:off x="1788855" y="2747821"/>
            <a:ext cx="14664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Particle simulation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(Geant4)</a:t>
            </a:r>
            <a:endParaRPr sz="900"/>
          </a:p>
        </p:txBody>
      </p:sp>
      <p:sp>
        <p:nvSpPr>
          <p:cNvPr id="794" name="Google Shape;794;p56"/>
          <p:cNvSpPr txBox="1"/>
          <p:nvPr/>
        </p:nvSpPr>
        <p:spPr>
          <a:xfrm>
            <a:off x="2009377" y="3410573"/>
            <a:ext cx="9633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True light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depositions</a:t>
            </a:r>
            <a:endParaRPr sz="900"/>
          </a:p>
        </p:txBody>
      </p:sp>
      <p:sp>
        <p:nvSpPr>
          <p:cNvPr id="795" name="Google Shape;795;p56"/>
          <p:cNvSpPr txBox="1"/>
          <p:nvPr/>
        </p:nvSpPr>
        <p:spPr>
          <a:xfrm>
            <a:off x="1871860" y="4073325"/>
            <a:ext cx="12384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Photoelectrons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on APDs</a:t>
            </a:r>
            <a:endParaRPr sz="900"/>
          </a:p>
        </p:txBody>
      </p:sp>
      <p:sp>
        <p:nvSpPr>
          <p:cNvPr id="796" name="Google Shape;796;p56"/>
          <p:cNvSpPr txBox="1"/>
          <p:nvPr/>
        </p:nvSpPr>
        <p:spPr>
          <a:xfrm>
            <a:off x="5000987" y="2144348"/>
            <a:ext cx="1519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Neutrino generator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(GENIE)</a:t>
            </a:r>
            <a:endParaRPr sz="900"/>
          </a:p>
        </p:txBody>
      </p:sp>
      <p:sp>
        <p:nvSpPr>
          <p:cNvPr id="797" name="Google Shape;797;p56"/>
          <p:cNvSpPr txBox="1"/>
          <p:nvPr/>
        </p:nvSpPr>
        <p:spPr>
          <a:xfrm>
            <a:off x="5027687" y="2733872"/>
            <a:ext cx="14664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Particle simulation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(Geant4)</a:t>
            </a:r>
            <a:endParaRPr sz="900"/>
          </a:p>
        </p:txBody>
      </p:sp>
      <p:sp>
        <p:nvSpPr>
          <p:cNvPr id="798" name="Google Shape;798;p56"/>
          <p:cNvSpPr txBox="1"/>
          <p:nvPr/>
        </p:nvSpPr>
        <p:spPr>
          <a:xfrm>
            <a:off x="5142125" y="3410573"/>
            <a:ext cx="11754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True ionization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electrons</a:t>
            </a:r>
            <a:endParaRPr sz="900"/>
          </a:p>
        </p:txBody>
      </p:sp>
      <p:sp>
        <p:nvSpPr>
          <p:cNvPr id="799" name="Google Shape;799;p56"/>
          <p:cNvSpPr txBox="1"/>
          <p:nvPr/>
        </p:nvSpPr>
        <p:spPr>
          <a:xfrm>
            <a:off x="5297591" y="4021708"/>
            <a:ext cx="8646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Pulses on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TPC wires</a:t>
            </a:r>
            <a:endParaRPr sz="900"/>
          </a:p>
        </p:txBody>
      </p:sp>
      <p:sp>
        <p:nvSpPr>
          <p:cNvPr id="800" name="Google Shape;800;p56"/>
          <p:cNvSpPr txBox="1"/>
          <p:nvPr/>
        </p:nvSpPr>
        <p:spPr>
          <a:xfrm>
            <a:off x="4272318" y="1682496"/>
            <a:ext cx="13740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MicroBooNE</a:t>
            </a:r>
            <a:endParaRPr sz="1700"/>
          </a:p>
        </p:txBody>
      </p:sp>
      <p:cxnSp>
        <p:nvCxnSpPr>
          <p:cNvPr id="801" name="Google Shape;801;p56"/>
          <p:cNvCxnSpPr/>
          <p:nvPr/>
        </p:nvCxnSpPr>
        <p:spPr>
          <a:xfrm rot="10800000">
            <a:off x="3384638" y="1849235"/>
            <a:ext cx="0" cy="2910900"/>
          </a:xfrm>
          <a:prstGeom prst="straightConnector1">
            <a:avLst/>
          </a:prstGeom>
          <a:noFill/>
          <a:ln cap="flat" cmpd="sng" w="12700">
            <a:solidFill>
              <a:srgbClr val="ABABAB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802" name="Google Shape;802;p56"/>
          <p:cNvCxnSpPr/>
          <p:nvPr/>
        </p:nvCxnSpPr>
        <p:spPr>
          <a:xfrm rot="10800000">
            <a:off x="6749627" y="1849235"/>
            <a:ext cx="0" cy="2910900"/>
          </a:xfrm>
          <a:prstGeom prst="straightConnector1">
            <a:avLst/>
          </a:prstGeom>
          <a:noFill/>
          <a:ln cap="flat" cmpd="sng" w="12700">
            <a:solidFill>
              <a:srgbClr val="ABABAB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03" name="Google Shape;803;p56"/>
          <p:cNvSpPr txBox="1"/>
          <p:nvPr/>
        </p:nvSpPr>
        <p:spPr>
          <a:xfrm>
            <a:off x="6927625" y="1682496"/>
            <a:ext cx="17916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Shared structure</a:t>
            </a:r>
            <a:endParaRPr sz="1700"/>
          </a:p>
        </p:txBody>
      </p:sp>
      <p:sp>
        <p:nvSpPr>
          <p:cNvPr id="804" name="Google Shape;804;p56"/>
          <p:cNvSpPr txBox="1"/>
          <p:nvPr/>
        </p:nvSpPr>
        <p:spPr>
          <a:xfrm>
            <a:off x="7029334" y="2221366"/>
            <a:ext cx="15882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 information</a:t>
            </a:r>
            <a:endParaRPr sz="900"/>
          </a:p>
        </p:txBody>
      </p:sp>
      <p:sp>
        <p:nvSpPr>
          <p:cNvPr id="805" name="Google Shape;805;p56"/>
          <p:cNvSpPr txBox="1"/>
          <p:nvPr/>
        </p:nvSpPr>
        <p:spPr>
          <a:xfrm>
            <a:off x="7204624" y="2831808"/>
            <a:ext cx="12378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True particles</a:t>
            </a:r>
            <a:endParaRPr sz="900"/>
          </a:p>
        </p:txBody>
      </p:sp>
      <p:sp>
        <p:nvSpPr>
          <p:cNvPr id="806" name="Google Shape;806;p56"/>
          <p:cNvSpPr txBox="1"/>
          <p:nvPr/>
        </p:nvSpPr>
        <p:spPr>
          <a:xfrm>
            <a:off x="7337905" y="3403876"/>
            <a:ext cx="10779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True energy</a:t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deposits</a:t>
            </a:r>
            <a:endParaRPr sz="900"/>
          </a:p>
        </p:txBody>
      </p:sp>
      <p:sp>
        <p:nvSpPr>
          <p:cNvPr id="807" name="Google Shape;807;p56"/>
          <p:cNvSpPr txBox="1"/>
          <p:nvPr/>
        </p:nvSpPr>
        <p:spPr>
          <a:xfrm>
            <a:off x="7230966" y="4164293"/>
            <a:ext cx="11850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Detector hits</a:t>
            </a:r>
            <a:endParaRPr sz="9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7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</a:pPr>
            <a:r>
              <a:rPr lang="en"/>
              <a:t>NuML &amp; PyNuML</a:t>
            </a:r>
            <a:endParaRPr/>
          </a:p>
        </p:txBody>
      </p:sp>
      <p:sp>
        <p:nvSpPr>
          <p:cNvPr id="813" name="Google Shape;813;p57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-266700" lvl="0" marL="292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/>
              <a:t>Beyond the GNN architecture itself, many of the tools developed have </a:t>
            </a: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broad utility beyond our specific workflow</a:t>
            </a:r>
            <a:r>
              <a:rPr lang="en" sz="1400"/>
              <a:t>.</a:t>
            </a:r>
            <a:endParaRPr sz="1400"/>
          </a:p>
          <a:p>
            <a:pPr indent="0" lvl="0" marL="2921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266700" lvl="0" marL="292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The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NuML</a:t>
            </a:r>
            <a:r>
              <a:rPr lang="en" sz="1400">
                <a:solidFill>
                  <a:schemeClr val="dk1"/>
                </a:solidFill>
              </a:rPr>
              <a:t> package is a toolkit for writing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physics event records</a:t>
            </a:r>
            <a:r>
              <a:rPr lang="en" sz="1400">
                <a:solidFill>
                  <a:schemeClr val="dk1"/>
                </a:solidFill>
              </a:rPr>
              <a:t> to an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HDF5 file format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266700" lvl="1" marL="584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This file format is generic and can be shared across many experiments.</a:t>
            </a:r>
            <a:endParaRPr sz="1400">
              <a:solidFill>
                <a:schemeClr val="dk1"/>
              </a:solidFill>
            </a:endParaRPr>
          </a:p>
          <a:p>
            <a:pPr indent="0" lvl="0" marL="584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266700" lvl="0" marL="292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The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PyNuML</a:t>
            </a:r>
            <a:r>
              <a:rPr lang="en" sz="1400">
                <a:solidFill>
                  <a:schemeClr val="dk1"/>
                </a:solidFill>
              </a:rPr>
              <a:t> package is designed to provide a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generic</a:t>
            </a:r>
            <a:r>
              <a:rPr lang="en" sz="1400">
                <a:solidFill>
                  <a:schemeClr val="dk1"/>
                </a:solidFill>
              </a:rPr>
              <a:t>,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accessible</a:t>
            </a:r>
            <a:r>
              <a:rPr lang="en" sz="1400">
                <a:solidFill>
                  <a:schemeClr val="dk1"/>
                </a:solidFill>
              </a:rPr>
              <a:t>,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efficient</a:t>
            </a:r>
            <a:r>
              <a:rPr lang="en" sz="1400">
                <a:solidFill>
                  <a:schemeClr val="dk1"/>
                </a:solidFill>
              </a:rPr>
              <a:t> and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flexible</a:t>
            </a:r>
            <a:r>
              <a:rPr lang="en" sz="1400">
                <a:solidFill>
                  <a:schemeClr val="dk1"/>
                </a:solidFill>
              </a:rPr>
              <a:t> solution for many of the necessary tasks in leveraging ML for particle physics.</a:t>
            </a:r>
            <a:endParaRPr sz="1400">
              <a:solidFill>
                <a:schemeClr val="dk1"/>
              </a:solidFill>
            </a:endParaRPr>
          </a:p>
          <a:p>
            <a:pPr indent="-266700" lvl="1" marL="584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Define particle ground truth labels for Geant4-simulated particles.</a:t>
            </a:r>
            <a:endParaRPr sz="1400">
              <a:solidFill>
                <a:schemeClr val="dk1"/>
              </a:solidFill>
            </a:endParaRPr>
          </a:p>
          <a:p>
            <a:pPr indent="-266700" lvl="1" marL="584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Arrange detector hits into ML objects, ie. graphs, CNN pixel maps, etc.</a:t>
            </a:r>
            <a:endParaRPr sz="1400">
              <a:solidFill>
                <a:schemeClr val="dk1"/>
              </a:solidFill>
            </a:endParaRPr>
          </a:p>
          <a:p>
            <a:pPr indent="-266700" lvl="1" marL="584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Efficiently preprocess ML inputs in parallel in HPC environments using MPI.</a:t>
            </a:r>
            <a:endParaRPr sz="1400">
              <a:solidFill>
                <a:schemeClr val="dk1"/>
              </a:solidFill>
            </a:endParaRPr>
          </a:p>
          <a:p>
            <a:pPr indent="-266700" lvl="0" marL="2921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Tools developed in collaboration with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Northwestern University</a:t>
            </a:r>
            <a:r>
              <a:rPr lang="en" sz="1400">
                <a:solidFill>
                  <a:schemeClr val="dk1"/>
                </a:solidFill>
              </a:rPr>
              <a:t> through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SciDAC’s data institute</a:t>
            </a:r>
            <a:r>
              <a:rPr lang="en" sz="1400">
                <a:solidFill>
                  <a:schemeClr val="dk1"/>
                </a:solidFill>
              </a:rPr>
              <a:t>,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RAPIDS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/>
          </a:p>
        </p:txBody>
      </p:sp>
      <p:sp>
        <p:nvSpPr>
          <p:cNvPr id="814" name="Google Shape;814;p57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8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MicroBooNE open data release</a:t>
            </a:r>
            <a:endParaRPr/>
          </a:p>
        </p:txBody>
      </p:sp>
      <p:sp>
        <p:nvSpPr>
          <p:cNvPr id="820" name="Google Shape;820;p58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-215900" lvl="0" marL="203200" rtl="0" algn="l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ExaTrkX's NuML pipeline was used as the backbone of the MicroBooNE experiment's recent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data release </a:t>
            </a:r>
            <a:r>
              <a:rPr lang="en" sz="1400">
                <a:solidFill>
                  <a:schemeClr val="dk1"/>
                </a:solidFill>
              </a:rPr>
              <a:t>(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https://github.com/uboone/OpenSamples</a:t>
            </a:r>
            <a:r>
              <a:rPr lang="en" sz="1400">
                <a:solidFill>
                  <a:schemeClr val="dk1"/>
                </a:solidFill>
              </a:rPr>
              <a:t>).</a:t>
            </a:r>
            <a:endParaRPr sz="1400">
              <a:solidFill>
                <a:schemeClr val="dk1"/>
              </a:solidFill>
            </a:endParaRPr>
          </a:p>
          <a:p>
            <a:pPr indent="-215900" lvl="1" marL="406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An HDF5 dataset was released containing raw tables of simulated particles, detector hits etc.</a:t>
            </a:r>
            <a:endParaRPr sz="1400">
              <a:solidFill>
                <a:schemeClr val="dk1"/>
              </a:solidFill>
            </a:endParaRPr>
          </a:p>
          <a:p>
            <a:pPr indent="-215900" lvl="1" marL="406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This data release enables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development of machine learning algorithms</a:t>
            </a:r>
            <a:r>
              <a:rPr lang="en" sz="1400">
                <a:solidFill>
                  <a:schemeClr val="dk1"/>
                </a:solidFill>
              </a:rPr>
              <a:t> by making low-level simulation available to a broader machine learning community.</a:t>
            </a:r>
            <a:endParaRPr sz="1400">
              <a:solidFill>
                <a:schemeClr val="dk1"/>
              </a:solidFill>
            </a:endParaRPr>
          </a:p>
          <a:p>
            <a:pPr indent="-215900" lvl="1" marL="4064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ExaTrkX’s tools provide a powerful interface for accessing these files.</a:t>
            </a:r>
            <a:endParaRPr/>
          </a:p>
        </p:txBody>
      </p:sp>
      <p:pic>
        <p:nvPicPr>
          <p:cNvPr id="821" name="Google Shape;82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62" y="1101825"/>
            <a:ext cx="8940227" cy="195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9"/>
          <p:cNvSpPr txBox="1"/>
          <p:nvPr>
            <p:ph idx="12" type="sldNum"/>
          </p:nvPr>
        </p:nvSpPr>
        <p:spPr>
          <a:xfrm>
            <a:off x="7918724" y="4743198"/>
            <a:ext cx="789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7" name="Google Shape;827;p59"/>
          <p:cNvSpPr txBox="1"/>
          <p:nvPr>
            <p:ph idx="4294967295" type="title"/>
          </p:nvPr>
        </p:nvSpPr>
        <p:spPr>
          <a:xfrm>
            <a:off x="435769" y="384742"/>
            <a:ext cx="8272463" cy="56554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Franklin Gothic"/>
              <a:buNone/>
            </a:pPr>
            <a:r>
              <a:rPr lang="en" sz="1100"/>
              <a:t>GNN4ITK COMMON FRAMEWORK</a:t>
            </a:r>
            <a:endParaRPr sz="1100"/>
          </a:p>
        </p:txBody>
      </p:sp>
      <p:sp>
        <p:nvSpPr>
          <p:cNvPr id="828" name="Google Shape;828;p59"/>
          <p:cNvSpPr txBox="1"/>
          <p:nvPr>
            <p:ph idx="4294967295" type="body"/>
          </p:nvPr>
        </p:nvSpPr>
        <p:spPr>
          <a:xfrm>
            <a:off x="435769" y="945526"/>
            <a:ext cx="8272463" cy="183713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164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100"/>
              <a:t> </a:t>
            </a:r>
            <a:endParaRPr sz="1100"/>
          </a:p>
        </p:txBody>
      </p:sp>
      <p:pic>
        <p:nvPicPr>
          <p:cNvPr id="829" name="Google Shape;82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024" y="2843004"/>
            <a:ext cx="2238956" cy="183669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59"/>
          <p:cNvSpPr txBox="1"/>
          <p:nvPr/>
        </p:nvSpPr>
        <p:spPr>
          <a:xfrm>
            <a:off x="701092" y="4740043"/>
            <a:ext cx="223895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September, 2022</a:t>
            </a:r>
            <a:endParaRPr sz="1100"/>
          </a:p>
        </p:txBody>
      </p:sp>
      <p:pic>
        <p:nvPicPr>
          <p:cNvPr id="831" name="Google Shape;831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0049" y="2842784"/>
            <a:ext cx="1984641" cy="1837134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59"/>
          <p:cNvSpPr txBox="1"/>
          <p:nvPr/>
        </p:nvSpPr>
        <p:spPr>
          <a:xfrm>
            <a:off x="3014331" y="4740043"/>
            <a:ext cx="20627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October-December, 2022</a:t>
            </a:r>
            <a:endParaRPr sz="1100"/>
          </a:p>
        </p:txBody>
      </p:sp>
      <p:pic>
        <p:nvPicPr>
          <p:cNvPr id="833" name="Google Shape;833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65672" y="2734671"/>
            <a:ext cx="1695356" cy="1945028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59"/>
          <p:cNvSpPr txBox="1"/>
          <p:nvPr/>
        </p:nvSpPr>
        <p:spPr>
          <a:xfrm>
            <a:off x="5465672" y="4740043"/>
            <a:ext cx="20627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Today</a:t>
            </a:r>
            <a:endParaRPr sz="1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60"/>
          <p:cNvSpPr txBox="1"/>
          <p:nvPr>
            <p:ph idx="12" type="sldNum"/>
          </p:nvPr>
        </p:nvSpPr>
        <p:spPr>
          <a:xfrm>
            <a:off x="7918724" y="4743198"/>
            <a:ext cx="789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0" name="Google Shape;840;p60"/>
          <p:cNvSpPr txBox="1"/>
          <p:nvPr>
            <p:ph idx="4294967295" type="title"/>
          </p:nvPr>
        </p:nvSpPr>
        <p:spPr>
          <a:xfrm>
            <a:off x="566191" y="479822"/>
            <a:ext cx="2477691" cy="59727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Franklin Gothic"/>
              <a:buNone/>
            </a:pPr>
            <a:r>
              <a:rPr lang="en" sz="1100"/>
              <a:t>A GNN4ITK STAGE</a:t>
            </a:r>
            <a:endParaRPr sz="1100"/>
          </a:p>
        </p:txBody>
      </p:sp>
      <p:sp>
        <p:nvSpPr>
          <p:cNvPr id="841" name="Google Shape;841;p60"/>
          <p:cNvSpPr txBox="1"/>
          <p:nvPr>
            <p:ph idx="4294967295" type="body"/>
          </p:nvPr>
        </p:nvSpPr>
        <p:spPr>
          <a:xfrm>
            <a:off x="308610" y="1239707"/>
            <a:ext cx="2782836" cy="36046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413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100"/>
              <a:t>Here is the graph construction stage, for example</a:t>
            </a:r>
            <a:endParaRPr sz="11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Char char="•"/>
            </a:pPr>
            <a:r>
              <a:rPr lang="en" sz="1100"/>
              <a:t>Each stage takes an input dataset of PyG (or CSV) events</a:t>
            </a:r>
            <a:endParaRPr sz="11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Char char="•"/>
            </a:pPr>
            <a:r>
              <a:rPr lang="en" sz="1100"/>
              <a:t>The input data is tested to ensure it is well-constructed, and then processed</a:t>
            </a:r>
            <a:endParaRPr sz="11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Char char="•"/>
            </a:pPr>
            <a:r>
              <a:rPr lang="en" sz="1100"/>
              <a:t>Each stage produces a saved Pytorch model, an inferred dataset, and a set of plots to evaluate performance</a:t>
            </a:r>
            <a:endParaRPr sz="11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Char char="•"/>
            </a:pPr>
            <a:r>
              <a:rPr lang="en" sz="1100"/>
              <a:t>Every stage configuration is tattooed onto the data and model artifacts it produces: simple but gives full history of training pipeline</a:t>
            </a:r>
            <a:endParaRPr sz="1100"/>
          </a:p>
          <a:p>
            <a:pPr indent="-2413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Char char="•"/>
            </a:pPr>
            <a:r>
              <a:rPr lang="en" sz="1100"/>
              <a:t>Opinionated in structure, but can add new stages with any custom behavior</a:t>
            </a:r>
            <a:endParaRPr sz="1100"/>
          </a:p>
        </p:txBody>
      </p:sp>
      <p:sp>
        <p:nvSpPr>
          <p:cNvPr id="842" name="Google Shape;842;p60"/>
          <p:cNvSpPr/>
          <p:nvPr/>
        </p:nvSpPr>
        <p:spPr>
          <a:xfrm>
            <a:off x="3434397" y="3726395"/>
            <a:ext cx="5467522" cy="1735331"/>
          </a:xfrm>
          <a:prstGeom prst="roundRect">
            <a:avLst>
              <a:gd fmla="val 16667" name="adj"/>
            </a:avLst>
          </a:prstGeom>
          <a:solidFill>
            <a:srgbClr val="FFF9E7"/>
          </a:solidFill>
          <a:ln cap="rnd" cmpd="sng" w="22225">
            <a:solidFill>
              <a:srgbClr val="FFCD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43" name="Google Shape;843;p60"/>
          <p:cNvSpPr/>
          <p:nvPr/>
        </p:nvSpPr>
        <p:spPr>
          <a:xfrm>
            <a:off x="3434397" y="-304823"/>
            <a:ext cx="5467522" cy="1721929"/>
          </a:xfrm>
          <a:prstGeom prst="roundRect">
            <a:avLst>
              <a:gd fmla="val 16667" name="adj"/>
            </a:avLst>
          </a:prstGeom>
          <a:solidFill>
            <a:srgbClr val="FFF9E7"/>
          </a:solidFill>
          <a:ln cap="rnd" cmpd="sng" w="22225">
            <a:solidFill>
              <a:srgbClr val="FFCD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844" name="Google Shape;844;p60"/>
          <p:cNvCxnSpPr>
            <a:endCxn id="845" idx="0"/>
          </p:cNvCxnSpPr>
          <p:nvPr/>
        </p:nvCxnSpPr>
        <p:spPr>
          <a:xfrm flipH="1" rot="-5400000">
            <a:off x="7526987" y="3131646"/>
            <a:ext cx="794700" cy="776400"/>
          </a:xfrm>
          <a:prstGeom prst="bentConnector3">
            <a:avLst>
              <a:gd fmla="val 83992" name="adj1"/>
            </a:avLst>
          </a:prstGeom>
          <a:noFill/>
          <a:ln cap="rnd" cmpd="sng" w="12700">
            <a:solidFill>
              <a:srgbClr val="189CCD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46" name="Google Shape;846;p60"/>
          <p:cNvCxnSpPr>
            <a:stCxn id="847" idx="3"/>
            <a:endCxn id="848" idx="0"/>
          </p:cNvCxnSpPr>
          <p:nvPr/>
        </p:nvCxnSpPr>
        <p:spPr>
          <a:xfrm>
            <a:off x="6918070" y="1239707"/>
            <a:ext cx="4500" cy="284400"/>
          </a:xfrm>
          <a:prstGeom prst="straightConnector1">
            <a:avLst/>
          </a:prstGeom>
          <a:noFill/>
          <a:ln cap="rnd" cmpd="sng" w="12700">
            <a:solidFill>
              <a:srgbClr val="189CC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47" name="Google Shape;847;p60"/>
          <p:cNvSpPr/>
          <p:nvPr/>
        </p:nvSpPr>
        <p:spPr>
          <a:xfrm>
            <a:off x="6504101" y="479509"/>
            <a:ext cx="899449" cy="760198"/>
          </a:xfrm>
          <a:prstGeom prst="cube">
            <a:avLst>
              <a:gd fmla="val 9407" name="adj"/>
            </a:avLst>
          </a:prstGeom>
          <a:solidFill>
            <a:srgbClr val="FFC000"/>
          </a:solidFill>
          <a:ln cap="rnd" cmpd="sng" w="22225">
            <a:solidFill>
              <a:srgbClr val="C49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025" lIns="58050" spcFirstLastPara="1" rIns="58050" wrap="square" tIns="29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PyG Dataset</a:t>
            </a:r>
            <a:endParaRPr sz="10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849" name="Google Shape;849;p60"/>
          <p:cNvGrpSpPr/>
          <p:nvPr/>
        </p:nvGrpSpPr>
        <p:grpSpPr>
          <a:xfrm>
            <a:off x="6113628" y="1524151"/>
            <a:ext cx="1617850" cy="1990903"/>
            <a:chOff x="6787502" y="1945331"/>
            <a:chExt cx="2801389" cy="3447348"/>
          </a:xfrm>
        </p:grpSpPr>
        <p:sp>
          <p:nvSpPr>
            <p:cNvPr id="848" name="Google Shape;848;p60"/>
            <p:cNvSpPr/>
            <p:nvPr/>
          </p:nvSpPr>
          <p:spPr>
            <a:xfrm>
              <a:off x="6787502" y="1945331"/>
              <a:ext cx="2801389" cy="1023219"/>
            </a:xfrm>
            <a:prstGeom prst="rect">
              <a:avLst/>
            </a:prstGeom>
            <a:solidFill>
              <a:schemeClr val="accent1"/>
            </a:solidFill>
            <a:ln cap="rnd" cmpd="sng" w="22225">
              <a:solidFill>
                <a:srgbClr val="147E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50" name="Google Shape;850;p60"/>
            <p:cNvSpPr/>
            <p:nvPr/>
          </p:nvSpPr>
          <p:spPr>
            <a:xfrm>
              <a:off x="6787502" y="2425035"/>
              <a:ext cx="2801389" cy="2967644"/>
            </a:xfrm>
            <a:prstGeom prst="roundRect">
              <a:avLst>
                <a:gd fmla="val 16667" name="adj"/>
              </a:avLst>
            </a:prstGeom>
            <a:solidFill>
              <a:srgbClr val="1482AB"/>
            </a:solidFill>
            <a:ln cap="rnd" cmpd="sng" w="22225">
              <a:solidFill>
                <a:srgbClr val="147E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51" name="Google Shape;851;p60"/>
            <p:cNvSpPr/>
            <p:nvPr/>
          </p:nvSpPr>
          <p:spPr>
            <a:xfrm>
              <a:off x="6793965" y="2425035"/>
              <a:ext cx="908858" cy="2967644"/>
            </a:xfrm>
            <a:prstGeom prst="roundRect">
              <a:avLst>
                <a:gd fmla="val 50000" name="adj"/>
              </a:avLst>
            </a:prstGeom>
            <a:solidFill>
              <a:srgbClr val="76CEEF"/>
            </a:solidFill>
            <a:ln cap="rnd" cmpd="sng" w="22225">
              <a:solidFill>
                <a:srgbClr val="147E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52" name="Google Shape;852;p60"/>
            <p:cNvSpPr/>
            <p:nvPr/>
          </p:nvSpPr>
          <p:spPr>
            <a:xfrm>
              <a:off x="7270561" y="2425035"/>
              <a:ext cx="497840" cy="2967644"/>
            </a:xfrm>
            <a:prstGeom prst="rect">
              <a:avLst/>
            </a:prstGeom>
            <a:solidFill>
              <a:schemeClr val="accent1"/>
            </a:solidFill>
            <a:ln cap="rnd" cmpd="sng" w="22225">
              <a:solidFill>
                <a:srgbClr val="147E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53" name="Google Shape;853;p60"/>
            <p:cNvSpPr txBox="1"/>
            <p:nvPr/>
          </p:nvSpPr>
          <p:spPr>
            <a:xfrm rot="-5400000">
              <a:off x="6092356" y="3713504"/>
              <a:ext cx="2836022" cy="390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Truth and weight building</a:t>
              </a:r>
              <a:endParaRPr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54" name="Google Shape;854;p60"/>
            <p:cNvSpPr txBox="1"/>
            <p:nvPr/>
          </p:nvSpPr>
          <p:spPr>
            <a:xfrm rot="-5400000">
              <a:off x="5612867" y="3713504"/>
              <a:ext cx="2836022" cy="390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Input testing</a:t>
              </a:r>
              <a:endParaRPr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55" name="Google Shape;855;p60"/>
            <p:cNvSpPr txBox="1"/>
            <p:nvPr/>
          </p:nvSpPr>
          <p:spPr>
            <a:xfrm>
              <a:off x="6846212" y="2017160"/>
              <a:ext cx="2620626" cy="390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Graph Construction</a:t>
              </a:r>
              <a:endParaRPr b="1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56" name="Google Shape;856;p60"/>
            <p:cNvSpPr/>
            <p:nvPr/>
          </p:nvSpPr>
          <p:spPr>
            <a:xfrm>
              <a:off x="8061860" y="2748140"/>
              <a:ext cx="1164690" cy="920864"/>
            </a:xfrm>
            <a:prstGeom prst="roundRect">
              <a:avLst>
                <a:gd fmla="val 16667" name="adj"/>
              </a:avLst>
            </a:prstGeom>
            <a:solidFill>
              <a:srgbClr val="0D5672"/>
            </a:solidFill>
            <a:ln cap="rnd" cmpd="sng" w="22225">
              <a:solidFill>
                <a:srgbClr val="2644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Module Map</a:t>
              </a:r>
              <a:endParaRPr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57" name="Google Shape;857;p60"/>
            <p:cNvSpPr/>
            <p:nvPr/>
          </p:nvSpPr>
          <p:spPr>
            <a:xfrm>
              <a:off x="8061860" y="3917950"/>
              <a:ext cx="1158360" cy="464525"/>
            </a:xfrm>
            <a:prstGeom prst="rect">
              <a:avLst/>
            </a:prstGeom>
            <a:solidFill>
              <a:srgbClr val="1CADE4"/>
            </a:solidFill>
            <a:ln cap="rnd" cmpd="sng" w="22225">
              <a:solidFill>
                <a:srgbClr val="2644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PyLightning</a:t>
              </a:r>
              <a:endParaRPr sz="1100"/>
            </a:p>
          </p:txBody>
        </p:sp>
        <p:sp>
          <p:nvSpPr>
            <p:cNvPr id="858" name="Google Shape;858;p60"/>
            <p:cNvSpPr/>
            <p:nvPr/>
          </p:nvSpPr>
          <p:spPr>
            <a:xfrm>
              <a:off x="8061860" y="4209873"/>
              <a:ext cx="1158360" cy="920864"/>
            </a:xfrm>
            <a:prstGeom prst="roundRect">
              <a:avLst>
                <a:gd fmla="val 16667" name="adj"/>
              </a:avLst>
            </a:prstGeom>
            <a:solidFill>
              <a:srgbClr val="0D5672"/>
            </a:solidFill>
            <a:ln cap="rnd" cmpd="sng" w="22225">
              <a:solidFill>
                <a:srgbClr val="2644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Metric Learning</a:t>
              </a:r>
              <a:endParaRPr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859" name="Google Shape;859;p60"/>
          <p:cNvSpPr txBox="1"/>
          <p:nvPr/>
        </p:nvSpPr>
        <p:spPr>
          <a:xfrm>
            <a:off x="3505415" y="1077092"/>
            <a:ext cx="1150986" cy="2646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Input directory</a:t>
            </a:r>
            <a:endParaRPr sz="1100"/>
          </a:p>
        </p:txBody>
      </p:sp>
      <p:sp>
        <p:nvSpPr>
          <p:cNvPr id="860" name="Google Shape;860;p60"/>
          <p:cNvSpPr/>
          <p:nvPr/>
        </p:nvSpPr>
        <p:spPr>
          <a:xfrm>
            <a:off x="6454538" y="3917195"/>
            <a:ext cx="899449" cy="760199"/>
          </a:xfrm>
          <a:prstGeom prst="cube">
            <a:avLst>
              <a:gd fmla="val 9407" name="adj"/>
            </a:avLst>
          </a:prstGeom>
          <a:solidFill>
            <a:srgbClr val="FFC000"/>
          </a:solidFill>
          <a:ln cap="rnd" cmpd="sng" w="22225">
            <a:solidFill>
              <a:srgbClr val="C49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025" lIns="58050" spcFirstLastPara="1" rIns="58050" wrap="square" tIns="29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PyG Dataset</a:t>
            </a:r>
            <a:endParaRPr sz="10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1" name="Google Shape;861;p60"/>
          <p:cNvSpPr txBox="1"/>
          <p:nvPr/>
        </p:nvSpPr>
        <p:spPr>
          <a:xfrm>
            <a:off x="3511923" y="3910438"/>
            <a:ext cx="1318621" cy="2646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Stage directory</a:t>
            </a:r>
            <a:endParaRPr sz="1100"/>
          </a:p>
        </p:txBody>
      </p:sp>
      <p:sp>
        <p:nvSpPr>
          <p:cNvPr id="862" name="Google Shape;862;p60"/>
          <p:cNvSpPr/>
          <p:nvPr/>
        </p:nvSpPr>
        <p:spPr>
          <a:xfrm>
            <a:off x="4978046" y="3917195"/>
            <a:ext cx="899449" cy="760199"/>
          </a:xfrm>
          <a:prstGeom prst="cube">
            <a:avLst>
              <a:gd fmla="val 9407" name="adj"/>
            </a:avLst>
          </a:prstGeom>
          <a:solidFill>
            <a:srgbClr val="FFC000"/>
          </a:solidFill>
          <a:ln cap="rnd" cmpd="sng" w="22225">
            <a:solidFill>
              <a:srgbClr val="C49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025" lIns="58050" spcFirstLastPara="1" rIns="58050" wrap="square" tIns="29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Saved</a:t>
            </a:r>
            <a:b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Model</a:t>
            </a:r>
            <a:endParaRPr sz="10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3" name="Google Shape;863;p60"/>
          <p:cNvSpPr txBox="1"/>
          <p:nvPr/>
        </p:nvSpPr>
        <p:spPr>
          <a:xfrm>
            <a:off x="5679358" y="3517571"/>
            <a:ext cx="816371" cy="206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g4i-train</a:t>
            </a:r>
            <a:endParaRPr sz="1100"/>
          </a:p>
        </p:txBody>
      </p:sp>
      <p:sp>
        <p:nvSpPr>
          <p:cNvPr id="864" name="Google Shape;864;p60"/>
          <p:cNvSpPr txBox="1"/>
          <p:nvPr/>
        </p:nvSpPr>
        <p:spPr>
          <a:xfrm>
            <a:off x="6525449" y="3523057"/>
            <a:ext cx="816371" cy="206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g4i-infer</a:t>
            </a:r>
            <a:endParaRPr sz="1100"/>
          </a:p>
        </p:txBody>
      </p:sp>
      <p:sp>
        <p:nvSpPr>
          <p:cNvPr id="865" name="Google Shape;865;p60"/>
          <p:cNvSpPr txBox="1"/>
          <p:nvPr/>
        </p:nvSpPr>
        <p:spPr>
          <a:xfrm>
            <a:off x="7536273" y="3526967"/>
            <a:ext cx="816371" cy="206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g4i-eval</a:t>
            </a:r>
            <a:endParaRPr sz="1100"/>
          </a:p>
        </p:txBody>
      </p:sp>
      <p:cxnSp>
        <p:nvCxnSpPr>
          <p:cNvPr id="866" name="Google Shape;866;p60"/>
          <p:cNvCxnSpPr>
            <a:stCxn id="851" idx="2"/>
            <a:endCxn id="862" idx="0"/>
          </p:cNvCxnSpPr>
          <p:nvPr/>
        </p:nvCxnSpPr>
        <p:spPr>
          <a:xfrm rot="5400000">
            <a:off x="5720701" y="3257954"/>
            <a:ext cx="402000" cy="916200"/>
          </a:xfrm>
          <a:prstGeom prst="bentConnector3">
            <a:avLst>
              <a:gd fmla="val 68059" name="adj1"/>
            </a:avLst>
          </a:prstGeom>
          <a:noFill/>
          <a:ln cap="rnd" cmpd="sng" w="12700">
            <a:solidFill>
              <a:srgbClr val="189CCD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45" name="Google Shape;845;p60"/>
          <p:cNvSpPr/>
          <p:nvPr/>
        </p:nvSpPr>
        <p:spPr>
          <a:xfrm>
            <a:off x="7827057" y="3917196"/>
            <a:ext cx="899449" cy="760199"/>
          </a:xfrm>
          <a:prstGeom prst="cube">
            <a:avLst>
              <a:gd fmla="val 9407" name="adj"/>
            </a:avLst>
          </a:prstGeom>
          <a:solidFill>
            <a:srgbClr val="FFC000"/>
          </a:solidFill>
          <a:ln cap="rnd" cmpd="sng" w="22225">
            <a:solidFill>
              <a:srgbClr val="C49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025" lIns="58050" spcFirstLastPara="1" rIns="58050" wrap="square" tIns="29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Performance</a:t>
            </a:r>
            <a:b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lang="en" sz="1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Plots</a:t>
            </a:r>
            <a:endParaRPr sz="10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867" name="Google Shape;867;p60"/>
          <p:cNvCxnSpPr/>
          <p:nvPr/>
        </p:nvCxnSpPr>
        <p:spPr>
          <a:xfrm>
            <a:off x="7178872" y="3515053"/>
            <a:ext cx="1576" cy="395384"/>
          </a:xfrm>
          <a:prstGeom prst="straightConnector1">
            <a:avLst/>
          </a:prstGeom>
          <a:noFill/>
          <a:ln cap="rnd" cmpd="sng" w="12700">
            <a:solidFill>
              <a:srgbClr val="189CCD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68" name="Google Shape;868;p60"/>
          <p:cNvSpPr txBox="1"/>
          <p:nvPr/>
        </p:nvSpPr>
        <p:spPr>
          <a:xfrm>
            <a:off x="3505414" y="2447699"/>
            <a:ext cx="1150986" cy="4600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 Example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Stage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1"/>
          <p:cNvSpPr txBox="1"/>
          <p:nvPr>
            <p:ph type="title"/>
          </p:nvPr>
        </p:nvSpPr>
        <p:spPr>
          <a:xfrm>
            <a:off x="375916" y="512240"/>
            <a:ext cx="2449407" cy="81795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Franklin Gothic"/>
              <a:buNone/>
            </a:pPr>
            <a:r>
              <a:rPr lang="en" sz="1100"/>
              <a:t>EXAMPLE</a:t>
            </a:r>
            <a:br>
              <a:rPr lang="en" sz="1100"/>
            </a:br>
            <a:r>
              <a:rPr lang="en" sz="1100"/>
              <a:t>DATAFLOW</a:t>
            </a:r>
            <a:endParaRPr sz="1100"/>
          </a:p>
        </p:txBody>
      </p:sp>
      <p:sp>
        <p:nvSpPr>
          <p:cNvPr id="874" name="Google Shape;874;p61"/>
          <p:cNvSpPr txBox="1"/>
          <p:nvPr>
            <p:ph idx="12" type="sldNum"/>
          </p:nvPr>
        </p:nvSpPr>
        <p:spPr>
          <a:xfrm>
            <a:off x="7918724" y="4743198"/>
            <a:ext cx="789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75" name="Google Shape;875;p61"/>
          <p:cNvGrpSpPr/>
          <p:nvPr/>
        </p:nvGrpSpPr>
        <p:grpSpPr>
          <a:xfrm>
            <a:off x="136032" y="1971620"/>
            <a:ext cx="8871935" cy="2933768"/>
            <a:chOff x="222919" y="1850530"/>
            <a:chExt cx="13971758" cy="4620174"/>
          </a:xfrm>
        </p:grpSpPr>
        <p:cxnSp>
          <p:nvCxnSpPr>
            <p:cNvPr id="876" name="Google Shape;876;p61"/>
            <p:cNvCxnSpPr/>
            <p:nvPr/>
          </p:nvCxnSpPr>
          <p:spPr>
            <a:xfrm>
              <a:off x="4272001" y="4001556"/>
              <a:ext cx="1992102" cy="0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77" name="Google Shape;877;p61"/>
            <p:cNvCxnSpPr/>
            <p:nvPr/>
          </p:nvCxnSpPr>
          <p:spPr>
            <a:xfrm>
              <a:off x="729351" y="3751345"/>
              <a:ext cx="980901" cy="0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78" name="Google Shape;878;p61"/>
            <p:cNvCxnSpPr/>
            <p:nvPr/>
          </p:nvCxnSpPr>
          <p:spPr>
            <a:xfrm>
              <a:off x="723808" y="4365102"/>
              <a:ext cx="980901" cy="0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79" name="Google Shape;879;p61"/>
            <p:cNvCxnSpPr/>
            <p:nvPr/>
          </p:nvCxnSpPr>
          <p:spPr>
            <a:xfrm>
              <a:off x="4250893" y="3265859"/>
              <a:ext cx="2013210" cy="0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880" name="Google Shape;880;p61"/>
            <p:cNvSpPr/>
            <p:nvPr/>
          </p:nvSpPr>
          <p:spPr>
            <a:xfrm>
              <a:off x="4583957" y="2449725"/>
              <a:ext cx="1341303" cy="975169"/>
            </a:xfrm>
            <a:prstGeom prst="cube">
              <a:avLst>
                <a:gd fmla="val 9407" name="adj"/>
              </a:avLst>
            </a:prstGeom>
            <a:solidFill>
              <a:srgbClr val="FFC000"/>
            </a:solidFill>
            <a:ln cap="rnd" cmpd="sng" w="22225">
              <a:solidFill>
                <a:srgbClr val="C495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PyG Data</a:t>
              </a:r>
              <a:endParaRPr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81" name="Google Shape;881;p61"/>
            <p:cNvSpPr txBox="1"/>
            <p:nvPr/>
          </p:nvSpPr>
          <p:spPr>
            <a:xfrm>
              <a:off x="222919" y="3293066"/>
              <a:ext cx="1394428" cy="3860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Events (</a:t>
              </a:r>
              <a:r>
                <a:rPr b="1"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csv</a:t>
              </a:r>
              <a:r>
                <a:rPr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)</a:t>
              </a:r>
              <a:endParaRPr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82" name="Google Shape;882;p61"/>
            <p:cNvSpPr txBox="1"/>
            <p:nvPr/>
          </p:nvSpPr>
          <p:spPr>
            <a:xfrm>
              <a:off x="231877" y="3931515"/>
              <a:ext cx="1637239" cy="3860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Config (</a:t>
              </a:r>
              <a:r>
                <a:rPr b="1"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yaml</a:t>
              </a:r>
              <a:r>
                <a:rPr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)</a:t>
              </a:r>
              <a:endParaRPr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83" name="Google Shape;883;p61"/>
            <p:cNvSpPr txBox="1"/>
            <p:nvPr/>
          </p:nvSpPr>
          <p:spPr>
            <a:xfrm>
              <a:off x="4491166" y="4578220"/>
              <a:ext cx="1637239" cy="3860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Config (</a:t>
              </a:r>
              <a:r>
                <a:rPr b="1"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yaml</a:t>
              </a:r>
              <a:r>
                <a:rPr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)</a:t>
              </a:r>
              <a:endParaRPr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grpSp>
          <p:nvGrpSpPr>
            <p:cNvPr id="884" name="Google Shape;884;p61"/>
            <p:cNvGrpSpPr/>
            <p:nvPr/>
          </p:nvGrpSpPr>
          <p:grpSpPr>
            <a:xfrm>
              <a:off x="6264103" y="1967893"/>
              <a:ext cx="2547834" cy="3135327"/>
              <a:chOff x="6787502" y="1945331"/>
              <a:chExt cx="2801389" cy="3447348"/>
            </a:xfrm>
          </p:grpSpPr>
          <p:sp>
            <p:nvSpPr>
              <p:cNvPr id="885" name="Google Shape;885;p61"/>
              <p:cNvSpPr/>
              <p:nvPr/>
            </p:nvSpPr>
            <p:spPr>
              <a:xfrm>
                <a:off x="6787502" y="1945331"/>
                <a:ext cx="2801389" cy="1023219"/>
              </a:xfrm>
              <a:prstGeom prst="rect">
                <a:avLst/>
              </a:prstGeom>
              <a:solidFill>
                <a:schemeClr val="accent1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86" name="Google Shape;886;p61"/>
              <p:cNvSpPr/>
              <p:nvPr/>
            </p:nvSpPr>
            <p:spPr>
              <a:xfrm>
                <a:off x="6787502" y="2425035"/>
                <a:ext cx="2801389" cy="2967644"/>
              </a:xfrm>
              <a:prstGeom prst="roundRect">
                <a:avLst>
                  <a:gd fmla="val 16667" name="adj"/>
                </a:avLst>
              </a:prstGeom>
              <a:solidFill>
                <a:srgbClr val="1482AB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87" name="Google Shape;887;p61"/>
              <p:cNvSpPr/>
              <p:nvPr/>
            </p:nvSpPr>
            <p:spPr>
              <a:xfrm>
                <a:off x="6793965" y="2425035"/>
                <a:ext cx="908858" cy="2967644"/>
              </a:xfrm>
              <a:prstGeom prst="roundRect">
                <a:avLst>
                  <a:gd fmla="val 50000" name="adj"/>
                </a:avLst>
              </a:prstGeom>
              <a:solidFill>
                <a:srgbClr val="76CEEF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88" name="Google Shape;888;p61"/>
              <p:cNvSpPr/>
              <p:nvPr/>
            </p:nvSpPr>
            <p:spPr>
              <a:xfrm>
                <a:off x="7270561" y="2425035"/>
                <a:ext cx="497840" cy="2967644"/>
              </a:xfrm>
              <a:prstGeom prst="rect">
                <a:avLst/>
              </a:prstGeom>
              <a:solidFill>
                <a:schemeClr val="accent1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89" name="Google Shape;889;p61"/>
              <p:cNvSpPr txBox="1"/>
              <p:nvPr/>
            </p:nvSpPr>
            <p:spPr>
              <a:xfrm rot="-5400000">
                <a:off x="6092356" y="3713504"/>
                <a:ext cx="2836022" cy="390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Truth and weight building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90" name="Google Shape;890;p61"/>
              <p:cNvSpPr txBox="1"/>
              <p:nvPr/>
            </p:nvSpPr>
            <p:spPr>
              <a:xfrm rot="-5400000">
                <a:off x="5612867" y="3713504"/>
                <a:ext cx="2836022" cy="390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Input testing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91" name="Google Shape;891;p61"/>
              <p:cNvSpPr txBox="1"/>
              <p:nvPr/>
            </p:nvSpPr>
            <p:spPr>
              <a:xfrm>
                <a:off x="6846212" y="2017160"/>
                <a:ext cx="2620626" cy="390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GraphConstruction</a:t>
                </a:r>
                <a:endParaRPr b="1"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92" name="Google Shape;892;p61"/>
              <p:cNvSpPr/>
              <p:nvPr/>
            </p:nvSpPr>
            <p:spPr>
              <a:xfrm>
                <a:off x="8061860" y="2748140"/>
                <a:ext cx="1164690" cy="920864"/>
              </a:xfrm>
              <a:prstGeom prst="roundRect">
                <a:avLst>
                  <a:gd fmla="val 16667" name="adj"/>
                </a:avLst>
              </a:prstGeom>
              <a:solidFill>
                <a:srgbClr val="0D5672"/>
              </a:solidFill>
              <a:ln cap="rnd" cmpd="sng" w="22225">
                <a:solidFill>
                  <a:srgbClr val="26445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Module Map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93" name="Google Shape;893;p61"/>
              <p:cNvSpPr/>
              <p:nvPr/>
            </p:nvSpPr>
            <p:spPr>
              <a:xfrm>
                <a:off x="8061860" y="3917950"/>
                <a:ext cx="1158360" cy="464525"/>
              </a:xfrm>
              <a:prstGeom prst="rect">
                <a:avLst/>
              </a:prstGeom>
              <a:solidFill>
                <a:srgbClr val="1CADE4"/>
              </a:solidFill>
              <a:ln cap="rnd" cmpd="sng" w="22225">
                <a:solidFill>
                  <a:srgbClr val="26445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PyLightning</a:t>
                </a:r>
                <a:endParaRPr sz="1100"/>
              </a:p>
            </p:txBody>
          </p:sp>
          <p:sp>
            <p:nvSpPr>
              <p:cNvPr id="894" name="Google Shape;894;p61"/>
              <p:cNvSpPr/>
              <p:nvPr/>
            </p:nvSpPr>
            <p:spPr>
              <a:xfrm>
                <a:off x="8061860" y="4209873"/>
                <a:ext cx="1158360" cy="920864"/>
              </a:xfrm>
              <a:prstGeom prst="roundRect">
                <a:avLst>
                  <a:gd fmla="val 16667" name="adj"/>
                </a:avLst>
              </a:prstGeom>
              <a:solidFill>
                <a:srgbClr val="0D5672"/>
              </a:solidFill>
              <a:ln cap="rnd" cmpd="sng" w="22225">
                <a:solidFill>
                  <a:srgbClr val="26445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Metric Learning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  <p:grpSp>
          <p:nvGrpSpPr>
            <p:cNvPr id="895" name="Google Shape;895;p61"/>
            <p:cNvGrpSpPr/>
            <p:nvPr/>
          </p:nvGrpSpPr>
          <p:grpSpPr>
            <a:xfrm>
              <a:off x="1724167" y="1850530"/>
              <a:ext cx="2547834" cy="3135327"/>
              <a:chOff x="6787502" y="1945331"/>
              <a:chExt cx="2801389" cy="3447348"/>
            </a:xfrm>
          </p:grpSpPr>
          <p:sp>
            <p:nvSpPr>
              <p:cNvPr id="896" name="Google Shape;896;p61"/>
              <p:cNvSpPr/>
              <p:nvPr/>
            </p:nvSpPr>
            <p:spPr>
              <a:xfrm>
                <a:off x="6787502" y="1945331"/>
                <a:ext cx="2801389" cy="1023219"/>
              </a:xfrm>
              <a:prstGeom prst="rect">
                <a:avLst/>
              </a:prstGeom>
              <a:solidFill>
                <a:schemeClr val="accent1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97" name="Google Shape;897;p61"/>
              <p:cNvSpPr/>
              <p:nvPr/>
            </p:nvSpPr>
            <p:spPr>
              <a:xfrm>
                <a:off x="6787502" y="2425035"/>
                <a:ext cx="2801389" cy="2967644"/>
              </a:xfrm>
              <a:prstGeom prst="roundRect">
                <a:avLst>
                  <a:gd fmla="val 16667" name="adj"/>
                </a:avLst>
              </a:prstGeom>
              <a:solidFill>
                <a:srgbClr val="1482AB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98" name="Google Shape;898;p61"/>
              <p:cNvSpPr/>
              <p:nvPr/>
            </p:nvSpPr>
            <p:spPr>
              <a:xfrm>
                <a:off x="6793965" y="2425035"/>
                <a:ext cx="908858" cy="2967644"/>
              </a:xfrm>
              <a:prstGeom prst="roundRect">
                <a:avLst>
                  <a:gd fmla="val 50000" name="adj"/>
                </a:avLst>
              </a:prstGeom>
              <a:solidFill>
                <a:srgbClr val="76CEEF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899" name="Google Shape;899;p61"/>
              <p:cNvSpPr/>
              <p:nvPr/>
            </p:nvSpPr>
            <p:spPr>
              <a:xfrm>
                <a:off x="7270561" y="2425035"/>
                <a:ext cx="497840" cy="2967644"/>
              </a:xfrm>
              <a:prstGeom prst="rect">
                <a:avLst/>
              </a:prstGeom>
              <a:solidFill>
                <a:schemeClr val="accent1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00" name="Google Shape;900;p61"/>
              <p:cNvSpPr txBox="1"/>
              <p:nvPr/>
            </p:nvSpPr>
            <p:spPr>
              <a:xfrm rot="-5400000">
                <a:off x="6092356" y="3713504"/>
                <a:ext cx="2836022" cy="390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Truth and weight building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01" name="Google Shape;901;p61"/>
              <p:cNvSpPr txBox="1"/>
              <p:nvPr/>
            </p:nvSpPr>
            <p:spPr>
              <a:xfrm rot="-5400000">
                <a:off x="5612867" y="3713504"/>
                <a:ext cx="2836022" cy="390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Input testing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02" name="Google Shape;902;p61"/>
              <p:cNvSpPr txBox="1"/>
              <p:nvPr/>
            </p:nvSpPr>
            <p:spPr>
              <a:xfrm>
                <a:off x="6846212" y="2017160"/>
                <a:ext cx="2620626" cy="390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EventReading</a:t>
                </a:r>
                <a:endParaRPr b="1"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03" name="Google Shape;903;p61"/>
              <p:cNvSpPr/>
              <p:nvPr/>
            </p:nvSpPr>
            <p:spPr>
              <a:xfrm>
                <a:off x="8061860" y="2748140"/>
                <a:ext cx="1164690" cy="920864"/>
              </a:xfrm>
              <a:prstGeom prst="roundRect">
                <a:avLst>
                  <a:gd fmla="val 16667" name="adj"/>
                </a:avLst>
              </a:prstGeom>
              <a:solidFill>
                <a:srgbClr val="0D5672"/>
              </a:solidFill>
              <a:ln cap="rnd" cmpd="sng" w="22225">
                <a:solidFill>
                  <a:srgbClr val="26445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Athena</a:t>
                </a:r>
                <a:b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</a:b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Reader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04" name="Google Shape;904;p61"/>
              <p:cNvSpPr/>
              <p:nvPr/>
            </p:nvSpPr>
            <p:spPr>
              <a:xfrm>
                <a:off x="8061860" y="4209873"/>
                <a:ext cx="1158360" cy="920864"/>
              </a:xfrm>
              <a:prstGeom prst="roundRect">
                <a:avLst>
                  <a:gd fmla="val 16667" name="adj"/>
                </a:avLst>
              </a:prstGeom>
              <a:solidFill>
                <a:srgbClr val="0D5672"/>
              </a:solidFill>
              <a:ln cap="rnd" cmpd="sng" w="22225">
                <a:solidFill>
                  <a:srgbClr val="26445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ACTS Reader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  <p:sp>
          <p:nvSpPr>
            <p:cNvPr id="905" name="Google Shape;905;p61"/>
            <p:cNvSpPr/>
            <p:nvPr/>
          </p:nvSpPr>
          <p:spPr>
            <a:xfrm>
              <a:off x="4580021" y="3535976"/>
              <a:ext cx="1341303" cy="975169"/>
            </a:xfrm>
            <a:prstGeom prst="cube">
              <a:avLst>
                <a:gd fmla="val 9407" name="adj"/>
              </a:avLst>
            </a:prstGeom>
            <a:solidFill>
              <a:srgbClr val="FFC000"/>
            </a:solidFill>
            <a:ln cap="rnd" cmpd="sng" w="22225">
              <a:solidFill>
                <a:srgbClr val="C495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CSV Data</a:t>
              </a:r>
              <a:endParaRPr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grpSp>
          <p:nvGrpSpPr>
            <p:cNvPr id="906" name="Google Shape;906;p61"/>
            <p:cNvGrpSpPr/>
            <p:nvPr/>
          </p:nvGrpSpPr>
          <p:grpSpPr>
            <a:xfrm>
              <a:off x="10827364" y="1967893"/>
              <a:ext cx="2547834" cy="3135327"/>
              <a:chOff x="9591037" y="2294560"/>
              <a:chExt cx="2547834" cy="3135327"/>
            </a:xfrm>
          </p:grpSpPr>
          <p:sp>
            <p:nvSpPr>
              <p:cNvPr id="907" name="Google Shape;907;p61"/>
              <p:cNvSpPr/>
              <p:nvPr/>
            </p:nvSpPr>
            <p:spPr>
              <a:xfrm>
                <a:off x="9591037" y="2294560"/>
                <a:ext cx="2547834" cy="930607"/>
              </a:xfrm>
              <a:prstGeom prst="rect">
                <a:avLst/>
              </a:prstGeom>
              <a:solidFill>
                <a:schemeClr val="accent1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08" name="Google Shape;908;p61"/>
              <p:cNvSpPr/>
              <p:nvPr/>
            </p:nvSpPr>
            <p:spPr>
              <a:xfrm>
                <a:off x="9591037" y="2730846"/>
                <a:ext cx="2547834" cy="2699041"/>
              </a:xfrm>
              <a:prstGeom prst="roundRect">
                <a:avLst>
                  <a:gd fmla="val 16667" name="adj"/>
                </a:avLst>
              </a:prstGeom>
              <a:solidFill>
                <a:srgbClr val="1482AB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09" name="Google Shape;909;p61"/>
              <p:cNvSpPr/>
              <p:nvPr/>
            </p:nvSpPr>
            <p:spPr>
              <a:xfrm>
                <a:off x="9596915" y="2730846"/>
                <a:ext cx="826597" cy="2699041"/>
              </a:xfrm>
              <a:prstGeom prst="roundRect">
                <a:avLst>
                  <a:gd fmla="val 50000" name="adj"/>
                </a:avLst>
              </a:prstGeom>
              <a:solidFill>
                <a:srgbClr val="76CEEF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10" name="Google Shape;910;p61"/>
              <p:cNvSpPr/>
              <p:nvPr/>
            </p:nvSpPr>
            <p:spPr>
              <a:xfrm>
                <a:off x="10030374" y="2730846"/>
                <a:ext cx="452780" cy="2699041"/>
              </a:xfrm>
              <a:prstGeom prst="rect">
                <a:avLst/>
              </a:prstGeom>
              <a:solidFill>
                <a:schemeClr val="accent1"/>
              </a:solidFill>
              <a:ln cap="rnd" cmpd="sng" w="22225">
                <a:solidFill>
                  <a:srgbClr val="147EA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29025" lIns="58050" spcFirstLastPara="1" rIns="58050" wrap="square" tIns="290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11" name="Google Shape;911;p61"/>
              <p:cNvSpPr txBox="1"/>
              <p:nvPr/>
            </p:nvSpPr>
            <p:spPr>
              <a:xfrm rot="-5400000">
                <a:off x="8958807" y="3902695"/>
                <a:ext cx="2579331" cy="355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Truth and weight building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12" name="Google Shape;912;p61"/>
              <p:cNvSpPr txBox="1"/>
              <p:nvPr/>
            </p:nvSpPr>
            <p:spPr>
              <a:xfrm rot="-5400000">
                <a:off x="8522719" y="3902695"/>
                <a:ext cx="2579331" cy="355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Input testing</a:t>
                </a:r>
                <a:endParaRPr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913" name="Google Shape;913;p61"/>
              <p:cNvSpPr txBox="1"/>
              <p:nvPr/>
            </p:nvSpPr>
            <p:spPr>
              <a:xfrm>
                <a:off x="9644433" y="2359888"/>
                <a:ext cx="2383432" cy="355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EdgeClassification</a:t>
                </a:r>
                <a:endParaRPr b="1" sz="1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grpSp>
            <p:nvGrpSpPr>
              <p:cNvPr id="914" name="Google Shape;914;p61"/>
              <p:cNvGrpSpPr/>
              <p:nvPr/>
            </p:nvGrpSpPr>
            <p:grpSpPr>
              <a:xfrm>
                <a:off x="10643077" y="2961460"/>
                <a:ext cx="1270787" cy="658070"/>
                <a:chOff x="10641690" y="2851692"/>
                <a:chExt cx="1270787" cy="658070"/>
              </a:xfrm>
            </p:grpSpPr>
            <p:sp>
              <p:nvSpPr>
                <p:cNvPr id="915" name="Google Shape;915;p61"/>
                <p:cNvSpPr/>
                <p:nvPr/>
              </p:nvSpPr>
              <p:spPr>
                <a:xfrm>
                  <a:off x="10641690" y="2851692"/>
                  <a:ext cx="1268406" cy="422481"/>
                </a:xfrm>
                <a:prstGeom prst="rect">
                  <a:avLst/>
                </a:prstGeom>
                <a:solidFill>
                  <a:srgbClr val="1CADE4"/>
                </a:solidFill>
                <a:ln cap="rnd" cmpd="sng" w="22225">
                  <a:solidFill>
                    <a:srgbClr val="26445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700">
                      <a:solidFill>
                        <a:schemeClr val="lt1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PyLightning</a:t>
                  </a:r>
                  <a:endParaRPr sz="1100"/>
                </a:p>
              </p:txBody>
            </p:sp>
            <p:sp>
              <p:nvSpPr>
                <p:cNvPr id="916" name="Google Shape;916;p61"/>
                <p:cNvSpPr/>
                <p:nvPr/>
              </p:nvSpPr>
              <p:spPr>
                <a:xfrm>
                  <a:off x="10641690" y="3076418"/>
                  <a:ext cx="1270787" cy="433344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D5672"/>
                </a:solidFill>
                <a:ln cap="rnd" cmpd="sng" w="22225">
                  <a:solidFill>
                    <a:srgbClr val="26445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9025" lIns="58050" spcFirstLastPara="1" rIns="58050" wrap="square" tIns="290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Filter</a:t>
                  </a:r>
                  <a:endParaRPr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  <p:grpSp>
            <p:nvGrpSpPr>
              <p:cNvPr id="917" name="Google Shape;917;p61"/>
              <p:cNvGrpSpPr/>
              <p:nvPr/>
            </p:nvGrpSpPr>
            <p:grpSpPr>
              <a:xfrm>
                <a:off x="10643077" y="3726781"/>
                <a:ext cx="1270787" cy="658070"/>
                <a:chOff x="10641690" y="2851692"/>
                <a:chExt cx="1270787" cy="658070"/>
              </a:xfrm>
            </p:grpSpPr>
            <p:sp>
              <p:nvSpPr>
                <p:cNvPr id="918" name="Google Shape;918;p61"/>
                <p:cNvSpPr/>
                <p:nvPr/>
              </p:nvSpPr>
              <p:spPr>
                <a:xfrm>
                  <a:off x="10641690" y="2851692"/>
                  <a:ext cx="1268406" cy="422481"/>
                </a:xfrm>
                <a:prstGeom prst="rect">
                  <a:avLst/>
                </a:prstGeom>
                <a:solidFill>
                  <a:srgbClr val="1CADE4"/>
                </a:solidFill>
                <a:ln cap="rnd" cmpd="sng" w="22225">
                  <a:solidFill>
                    <a:srgbClr val="26445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700">
                      <a:solidFill>
                        <a:schemeClr val="lt1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PyLightning</a:t>
                  </a:r>
                  <a:endParaRPr sz="1100"/>
                </a:p>
              </p:txBody>
            </p:sp>
            <p:sp>
              <p:nvSpPr>
                <p:cNvPr id="919" name="Google Shape;919;p61"/>
                <p:cNvSpPr/>
                <p:nvPr/>
              </p:nvSpPr>
              <p:spPr>
                <a:xfrm>
                  <a:off x="10641690" y="3076418"/>
                  <a:ext cx="1270787" cy="433344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D5672"/>
                </a:solidFill>
                <a:ln cap="rnd" cmpd="sng" w="22225">
                  <a:solidFill>
                    <a:srgbClr val="26445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9025" lIns="58050" spcFirstLastPara="1" rIns="58050" wrap="square" tIns="290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HomoGNN</a:t>
                  </a:r>
                  <a:endParaRPr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  <p:grpSp>
            <p:nvGrpSpPr>
              <p:cNvPr id="920" name="Google Shape;920;p61"/>
              <p:cNvGrpSpPr/>
              <p:nvPr/>
            </p:nvGrpSpPr>
            <p:grpSpPr>
              <a:xfrm>
                <a:off x="10641886" y="4533583"/>
                <a:ext cx="1270787" cy="658070"/>
                <a:chOff x="10641690" y="2851692"/>
                <a:chExt cx="1270787" cy="658070"/>
              </a:xfrm>
            </p:grpSpPr>
            <p:sp>
              <p:nvSpPr>
                <p:cNvPr id="921" name="Google Shape;921;p61"/>
                <p:cNvSpPr/>
                <p:nvPr/>
              </p:nvSpPr>
              <p:spPr>
                <a:xfrm>
                  <a:off x="10641690" y="2851692"/>
                  <a:ext cx="1268406" cy="422481"/>
                </a:xfrm>
                <a:prstGeom prst="rect">
                  <a:avLst/>
                </a:prstGeom>
                <a:solidFill>
                  <a:srgbClr val="1CADE4"/>
                </a:solidFill>
                <a:ln cap="rnd" cmpd="sng" w="22225">
                  <a:solidFill>
                    <a:srgbClr val="26445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700">
                      <a:solidFill>
                        <a:schemeClr val="lt1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PyLightning</a:t>
                  </a:r>
                  <a:endParaRPr sz="1100"/>
                </a:p>
              </p:txBody>
            </p:sp>
            <p:sp>
              <p:nvSpPr>
                <p:cNvPr id="922" name="Google Shape;922;p61"/>
                <p:cNvSpPr/>
                <p:nvPr/>
              </p:nvSpPr>
              <p:spPr>
                <a:xfrm>
                  <a:off x="10641690" y="3076418"/>
                  <a:ext cx="1270787" cy="433344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0D5672"/>
                </a:solidFill>
                <a:ln cap="rnd" cmpd="sng" w="22225">
                  <a:solidFill>
                    <a:srgbClr val="26445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29025" lIns="58050" spcFirstLastPara="1" rIns="58050" wrap="square" tIns="290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solidFill>
                        <a:schemeClr val="lt1"/>
                      </a:solidFill>
                      <a:latin typeface="Libre Franklin"/>
                      <a:ea typeface="Libre Franklin"/>
                      <a:cs typeface="Libre Franklin"/>
                      <a:sym typeface="Libre Franklin"/>
                    </a:rPr>
                    <a:t>HeteroGNN</a:t>
                  </a:r>
                  <a:endParaRPr sz="1000">
                    <a:solidFill>
                      <a:schemeClr val="lt1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</p:grpSp>
        <p:cxnSp>
          <p:nvCxnSpPr>
            <p:cNvPr id="923" name="Google Shape;923;p61"/>
            <p:cNvCxnSpPr/>
            <p:nvPr/>
          </p:nvCxnSpPr>
          <p:spPr>
            <a:xfrm>
              <a:off x="8814154" y="3418259"/>
              <a:ext cx="2013210" cy="0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24" name="Google Shape;924;p61"/>
            <p:cNvSpPr/>
            <p:nvPr/>
          </p:nvSpPr>
          <p:spPr>
            <a:xfrm>
              <a:off x="9078835" y="2939827"/>
              <a:ext cx="1341303" cy="975169"/>
            </a:xfrm>
            <a:prstGeom prst="cube">
              <a:avLst>
                <a:gd fmla="val 9407" name="adj"/>
              </a:avLst>
            </a:prstGeom>
            <a:solidFill>
              <a:srgbClr val="FFC000"/>
            </a:solidFill>
            <a:ln cap="rnd" cmpd="sng" w="22225">
              <a:solidFill>
                <a:srgbClr val="C495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PyG Data</a:t>
              </a:r>
              <a:endParaRPr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25" name="Google Shape;925;p61"/>
            <p:cNvSpPr/>
            <p:nvPr/>
          </p:nvSpPr>
          <p:spPr>
            <a:xfrm>
              <a:off x="6921540" y="5495535"/>
              <a:ext cx="1341303" cy="975169"/>
            </a:xfrm>
            <a:prstGeom prst="cube">
              <a:avLst>
                <a:gd fmla="val 9407" name="adj"/>
              </a:avLst>
            </a:prstGeom>
            <a:solidFill>
              <a:srgbClr val="FFC000"/>
            </a:solidFill>
            <a:ln cap="rnd" cmpd="sng" w="22225">
              <a:solidFill>
                <a:srgbClr val="C495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Saved</a:t>
              </a:r>
              <a:b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</a:br>
              <a: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Model</a:t>
              </a:r>
              <a:endParaRPr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926" name="Google Shape;926;p61"/>
            <p:cNvCxnSpPr/>
            <p:nvPr/>
          </p:nvCxnSpPr>
          <p:spPr>
            <a:xfrm>
              <a:off x="5921324" y="4747623"/>
              <a:ext cx="344842" cy="0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927" name="Google Shape;927;p61"/>
            <p:cNvCxnSpPr/>
            <p:nvPr/>
          </p:nvCxnSpPr>
          <p:spPr>
            <a:xfrm>
              <a:off x="7336794" y="5103220"/>
              <a:ext cx="0" cy="392315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928" name="Google Shape;928;p61"/>
            <p:cNvCxnSpPr/>
            <p:nvPr/>
          </p:nvCxnSpPr>
          <p:spPr>
            <a:xfrm rot="10800000">
              <a:off x="7876544" y="5103220"/>
              <a:ext cx="0" cy="392315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29" name="Google Shape;929;p61"/>
            <p:cNvSpPr txBox="1"/>
            <p:nvPr/>
          </p:nvSpPr>
          <p:spPr>
            <a:xfrm>
              <a:off x="9014942" y="4578220"/>
              <a:ext cx="1637239" cy="3860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Config (</a:t>
              </a:r>
              <a:r>
                <a:rPr b="1"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yaml</a:t>
              </a:r>
              <a:r>
                <a:rPr lang="en" sz="1100">
                  <a:solidFill>
                    <a:schemeClr val="dk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)</a:t>
              </a:r>
              <a:endParaRPr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930" name="Google Shape;930;p61"/>
            <p:cNvCxnSpPr/>
            <p:nvPr/>
          </p:nvCxnSpPr>
          <p:spPr>
            <a:xfrm>
              <a:off x="10445100" y="4747623"/>
              <a:ext cx="344842" cy="0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31" name="Google Shape;931;p61"/>
            <p:cNvSpPr/>
            <p:nvPr/>
          </p:nvSpPr>
          <p:spPr>
            <a:xfrm>
              <a:off x="11447157" y="5495535"/>
              <a:ext cx="1341303" cy="975169"/>
            </a:xfrm>
            <a:prstGeom prst="cube">
              <a:avLst>
                <a:gd fmla="val 9407" name="adj"/>
              </a:avLst>
            </a:prstGeom>
            <a:solidFill>
              <a:srgbClr val="FFC000"/>
            </a:solidFill>
            <a:ln cap="rnd" cmpd="sng" w="22225">
              <a:solidFill>
                <a:srgbClr val="C495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025" lIns="58050" spcFirstLastPara="1" rIns="58050" wrap="square" tIns="290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Saved</a:t>
              </a:r>
              <a:b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</a:br>
              <a:r>
                <a:rPr b="1" lang="en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Model</a:t>
              </a:r>
              <a:endParaRPr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932" name="Google Shape;932;p61"/>
            <p:cNvCxnSpPr/>
            <p:nvPr/>
          </p:nvCxnSpPr>
          <p:spPr>
            <a:xfrm>
              <a:off x="11862411" y="5103220"/>
              <a:ext cx="0" cy="392315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933" name="Google Shape;933;p61"/>
            <p:cNvCxnSpPr/>
            <p:nvPr/>
          </p:nvCxnSpPr>
          <p:spPr>
            <a:xfrm rot="10800000">
              <a:off x="12402161" y="5103220"/>
              <a:ext cx="0" cy="392315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934" name="Google Shape;934;p61"/>
            <p:cNvCxnSpPr/>
            <p:nvPr/>
          </p:nvCxnSpPr>
          <p:spPr>
            <a:xfrm>
              <a:off x="13375198" y="3432956"/>
              <a:ext cx="819479" cy="0"/>
            </a:xfrm>
            <a:prstGeom prst="straightConnector1">
              <a:avLst/>
            </a:prstGeom>
            <a:noFill/>
            <a:ln cap="rnd" cmpd="sng" w="12700">
              <a:solidFill>
                <a:srgbClr val="189CCD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935" name="Google Shape;935;p61"/>
          <p:cNvSpPr txBox="1"/>
          <p:nvPr/>
        </p:nvSpPr>
        <p:spPr>
          <a:xfrm>
            <a:off x="2907369" y="709570"/>
            <a:ext cx="5890520" cy="9488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71450" lvl="0" marL="177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Each stage has parent class that provides convenience methods for testing input data, reading, building truth, and defining how it runs with </a:t>
            </a:r>
            <a:r>
              <a:rPr lang="en" sz="11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g4i-[train,infer,eval]</a:t>
            </a:r>
            <a:endParaRPr sz="1100"/>
          </a:p>
          <a:p>
            <a:pPr indent="-171450" lvl="0" marL="177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Each model in a stage (e.g. </a:t>
            </a:r>
            <a:r>
              <a:rPr lang="en" sz="11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AthenaReader</a:t>
            </a: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 inherits from this class and runs custom code</a:t>
            </a:r>
            <a:endParaRPr sz="1100"/>
          </a:p>
          <a:p>
            <a:pPr indent="-171450" lvl="0" marL="177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model can also inherit from Pytorch Lightning, then </a:t>
            </a:r>
            <a:r>
              <a:rPr lang="en" sz="11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g4i</a:t>
            </a: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knows how to handle this automatically</a:t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62"/>
          <p:cNvSpPr txBox="1"/>
          <p:nvPr>
            <p:ph idx="1" type="body"/>
          </p:nvPr>
        </p:nvSpPr>
        <p:spPr>
          <a:xfrm>
            <a:off x="435895" y="1395603"/>
            <a:ext cx="2928812" cy="315353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lnSpcReduction="10000"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Hierarchical GNNs</a:t>
            </a:r>
            <a:endParaRPr sz="1100"/>
          </a:p>
          <a:p>
            <a:pPr indent="-222250" lvl="1" marL="469900" rtl="0" algn="l">
              <a:spcBef>
                <a:spcPts val="700"/>
              </a:spcBef>
              <a:spcAft>
                <a:spcPts val="0"/>
              </a:spcAft>
              <a:buSzPts val="1100"/>
              <a:buChar char="•"/>
            </a:pPr>
            <a:r>
              <a:rPr lang="en" sz="1200"/>
              <a:t>Idea: include “track-like” nodes, and match hit nodes to track nodes</a:t>
            </a:r>
            <a:endParaRPr sz="1100"/>
          </a:p>
          <a:p>
            <a:pPr indent="-222250" lvl="1" marL="469900" rtl="0" algn="l">
              <a:spcBef>
                <a:spcPts val="700"/>
              </a:spcBef>
              <a:spcAft>
                <a:spcPts val="0"/>
              </a:spcAft>
              <a:buSzPts val="1100"/>
              <a:buChar char="•"/>
            </a:pPr>
            <a:r>
              <a:rPr lang="en" sz="1200"/>
              <a:t>Shown to be able recover excellent performance even on inefficiently constructed graphs 🡪 </a:t>
            </a:r>
            <a:endParaRPr sz="1100"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Point Cloud ML (i.e. dynamic GNNs)</a:t>
            </a:r>
            <a:endParaRPr sz="1100"/>
          </a:p>
          <a:p>
            <a:pPr indent="-222250" lvl="1" marL="469900" rtl="0" algn="l">
              <a:spcBef>
                <a:spcPts val="700"/>
              </a:spcBef>
              <a:spcAft>
                <a:spcPts val="0"/>
              </a:spcAft>
              <a:buSzPts val="1100"/>
              <a:buChar char="•"/>
            </a:pPr>
            <a:r>
              <a:rPr lang="en" sz="1200"/>
              <a:t>Proven technology on jet tagging (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paper @ Neurips</a:t>
            </a:r>
            <a:r>
              <a:rPr lang="en" sz="1200"/>
              <a:t>)</a:t>
            </a:r>
            <a:endParaRPr sz="1100"/>
          </a:p>
          <a:p>
            <a:pPr indent="-222250" lvl="1" marL="469900" rtl="0" algn="l">
              <a:spcBef>
                <a:spcPts val="700"/>
              </a:spcBef>
              <a:spcAft>
                <a:spcPts val="0"/>
              </a:spcAft>
              <a:buSzPts val="1100"/>
              <a:buChar char="•"/>
            </a:pPr>
            <a:r>
              <a:rPr lang="en" sz="1200"/>
              <a:t>Early studies in tracking show good end-to-end track building performance</a:t>
            </a:r>
            <a:endParaRPr sz="1100"/>
          </a:p>
        </p:txBody>
      </p:sp>
      <p:sp>
        <p:nvSpPr>
          <p:cNvPr id="941" name="Google Shape;941;p62"/>
          <p:cNvSpPr txBox="1"/>
          <p:nvPr>
            <p:ph idx="12" type="sldNum"/>
          </p:nvPr>
        </p:nvSpPr>
        <p:spPr>
          <a:xfrm>
            <a:off x="8178382" y="4757007"/>
            <a:ext cx="78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2" name="Google Shape;942;p62"/>
          <p:cNvSpPr txBox="1"/>
          <p:nvPr>
            <p:ph type="title"/>
          </p:nvPr>
        </p:nvSpPr>
        <p:spPr>
          <a:xfrm>
            <a:off x="435894" y="526617"/>
            <a:ext cx="8272212" cy="73068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Franklin Gothic"/>
              <a:buNone/>
            </a:pPr>
            <a:r>
              <a:rPr lang="en" sz="1100"/>
              <a:t>MACHINE LEARNING DIRECTIONS</a:t>
            </a:r>
            <a:br>
              <a:rPr lang="en" sz="1100"/>
            </a:br>
            <a:r>
              <a:rPr lang="en" sz="1500">
                <a:solidFill>
                  <a:srgbClr val="7F7F7F"/>
                </a:solidFill>
              </a:rPr>
              <a:t>HIERARCHY AND POINT CLOUD ML</a:t>
            </a:r>
            <a:endParaRPr sz="1100">
              <a:solidFill>
                <a:srgbClr val="7F7F7F"/>
              </a:solidFill>
            </a:endParaRPr>
          </a:p>
        </p:txBody>
      </p:sp>
      <p:sp>
        <p:nvSpPr>
          <p:cNvPr id="943" name="Google Shape;943;p62"/>
          <p:cNvSpPr/>
          <p:nvPr/>
        </p:nvSpPr>
        <p:spPr>
          <a:xfrm>
            <a:off x="5779294" y="4110298"/>
            <a:ext cx="292881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/>
              </a:rPr>
              <a:t>Liu R, DM, Calafiura P, Ju X @ ACAT22</a:t>
            </a:r>
            <a:endParaRPr i="1" sz="14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944" name="Google Shape;944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9114" y="3172781"/>
            <a:ext cx="5554886" cy="8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35460" y="1395603"/>
            <a:ext cx="5062192" cy="1407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CTD 2018 - The Innovation: Tracking with GNNs </a:t>
            </a:r>
            <a:endParaRPr/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450" y="1063325"/>
            <a:ext cx="4355768" cy="326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4">
            <a:alphaModFix/>
          </a:blip>
          <a:srcRect b="7570" l="0" r="0" t="0"/>
          <a:stretch/>
        </p:blipFill>
        <p:spPr>
          <a:xfrm>
            <a:off x="4949800" y="1847850"/>
            <a:ext cx="4194200" cy="290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 txBox="1"/>
          <p:nvPr/>
        </p:nvSpPr>
        <p:spPr>
          <a:xfrm>
            <a:off x="913375" y="417775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5"/>
              </a:rPr>
              <a:t>Steve Farrell - CTD 2018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9"/>
          <p:cNvSpPr txBox="1"/>
          <p:nvPr/>
        </p:nvSpPr>
        <p:spPr>
          <a:xfrm>
            <a:off x="6093975" y="440850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Xiangyang Ju - CTD 2019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1900" y="1063327"/>
            <a:ext cx="1213225" cy="10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4247663" y="2145000"/>
            <a:ext cx="124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GNN edge classification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8" name="Google Shape;188;p29"/>
          <p:cNvSpPr/>
          <p:nvPr/>
        </p:nvSpPr>
        <p:spPr>
          <a:xfrm rot="4972857">
            <a:off x="5572499" y="1638241"/>
            <a:ext cx="714105" cy="585022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Franklin Gothic"/>
              <a:buNone/>
            </a:pPr>
            <a:r>
              <a:rPr lang="en"/>
              <a:t>The Exa.TrkX Track Finding Pipeline</a:t>
            </a:r>
            <a:endParaRPr/>
          </a:p>
        </p:txBody>
      </p:sp>
      <p:sp>
        <p:nvSpPr>
          <p:cNvPr id="194" name="Google Shape;194;p30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5" name="Google Shape;195;p30"/>
          <p:cNvGrpSpPr/>
          <p:nvPr/>
        </p:nvGrpSpPr>
        <p:grpSpPr>
          <a:xfrm>
            <a:off x="353475" y="1803650"/>
            <a:ext cx="8483783" cy="2008800"/>
            <a:chOff x="-27525" y="1041650"/>
            <a:chExt cx="8483783" cy="2008800"/>
          </a:xfrm>
        </p:grpSpPr>
        <p:pic>
          <p:nvPicPr>
            <p:cNvPr id="196" name="Google Shape;19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7525" y="1041650"/>
              <a:ext cx="1669125" cy="1530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69725" y="1063550"/>
              <a:ext cx="1525281" cy="1490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22300" y="1071876"/>
              <a:ext cx="1525275" cy="1475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36700" y="1071875"/>
              <a:ext cx="1519558" cy="1404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31450" y="1066575"/>
              <a:ext cx="1525275" cy="14096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30"/>
            <p:cNvSpPr txBox="1"/>
            <p:nvPr/>
          </p:nvSpPr>
          <p:spPr>
            <a:xfrm>
              <a:off x="3295000" y="2434850"/>
              <a:ext cx="96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Helvetica Neue"/>
                  <a:ea typeface="Helvetica Neue"/>
                  <a:cs typeface="Helvetica Neue"/>
                  <a:sym typeface="Helvetica Neue"/>
                </a:rPr>
                <a:t>Build Graph</a:t>
              </a:r>
              <a:endParaRPr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2" name="Google Shape;202;p30"/>
            <p:cNvSpPr txBox="1"/>
            <p:nvPr/>
          </p:nvSpPr>
          <p:spPr>
            <a:xfrm>
              <a:off x="6676600" y="2434850"/>
              <a:ext cx="1164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Helvetica Neue"/>
                  <a:ea typeface="Helvetica Neue"/>
                  <a:cs typeface="Helvetica Neue"/>
                  <a:sym typeface="Helvetica Neue"/>
                </a:rPr>
                <a:t>Segment &amp; Analyze</a:t>
              </a:r>
              <a:endParaRPr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Google Shape;203;p30"/>
            <p:cNvSpPr txBox="1"/>
            <p:nvPr/>
          </p:nvSpPr>
          <p:spPr>
            <a:xfrm>
              <a:off x="207550" y="2434850"/>
              <a:ext cx="717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Helvetica Neue"/>
                  <a:ea typeface="Helvetica Neue"/>
                  <a:cs typeface="Helvetica Neue"/>
                  <a:sym typeface="Helvetica Neue"/>
                </a:rPr>
                <a:t>Point Cloud</a:t>
              </a:r>
              <a:endParaRPr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" name="Google Shape;204;p30"/>
            <p:cNvSpPr txBox="1"/>
            <p:nvPr/>
          </p:nvSpPr>
          <p:spPr>
            <a:xfrm>
              <a:off x="1616638" y="2434850"/>
              <a:ext cx="1164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Helvetica Neue"/>
                  <a:ea typeface="Helvetica Neue"/>
                  <a:cs typeface="Helvetica Neue"/>
                  <a:sym typeface="Helvetica Neue"/>
                </a:rPr>
                <a:t>Find Neighbours</a:t>
              </a:r>
              <a:endParaRPr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Google Shape;205;p30"/>
            <p:cNvSpPr txBox="1"/>
            <p:nvPr/>
          </p:nvSpPr>
          <p:spPr>
            <a:xfrm>
              <a:off x="4956500" y="2434850"/>
              <a:ext cx="1084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Helvetica Neue"/>
                  <a:ea typeface="Helvetica Neue"/>
                  <a:cs typeface="Helvetica Neue"/>
                  <a:sym typeface="Helvetica Neue"/>
                </a:rPr>
                <a:t>Filter &amp; Classify</a:t>
              </a:r>
              <a:endParaRPr b="1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06" name="Google Shape;206;p30"/>
          <p:cNvSpPr txBox="1"/>
          <p:nvPr/>
        </p:nvSpPr>
        <p:spPr>
          <a:xfrm>
            <a:off x="575850" y="3743250"/>
            <a:ext cx="81663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3050" lvl="0" marL="2921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15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This is the “typical” Exa.TrkX geometric learning workflow</a:t>
            </a:r>
            <a:endParaRPr sz="15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73050" lvl="0" marL="2921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Font typeface="Helvetica Neue"/>
              <a:buChar char="•"/>
            </a:pPr>
            <a:r>
              <a:rPr lang="en" sz="15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Experiments’ unique challenges have produced a range of innovations specific to each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77777"/>
              <a:buFont typeface="Franklin Gothic"/>
              <a:buNone/>
            </a:pPr>
            <a:r>
              <a:rPr lang="en"/>
              <a:t>A realization: </a:t>
            </a:r>
            <a:r>
              <a:rPr lang="en"/>
              <a:t>The ATLAS GNN4ITK Common Framework</a:t>
            </a:r>
            <a:endParaRPr/>
          </a:p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256125" y="3314025"/>
            <a:ext cx="57861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73050" lvl="0" marL="292100" rtl="0" algn="l">
              <a:spcBef>
                <a:spcPts val="70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•"/>
            </a:pPr>
            <a:r>
              <a:rPr lang="en" sz="1500">
                <a:solidFill>
                  <a:schemeClr val="dk1"/>
                </a:solidFill>
              </a:rPr>
              <a:t>Common Framework helps with </a:t>
            </a: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collaboration, reproducibility</a:t>
            </a:r>
            <a:r>
              <a:rPr lang="en" sz="1500">
                <a:solidFill>
                  <a:schemeClr val="dk1"/>
                </a:solidFill>
              </a:rPr>
              <a:t>, and -hopefully- </a:t>
            </a:r>
            <a: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adoption</a:t>
            </a:r>
            <a:br>
              <a:rPr b="1"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5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https://github.com/GNN4ITkTeam/CommonFramework</a:t>
            </a:r>
            <a:endParaRPr b="1"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31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p31"/>
          <p:cNvPicPr preferRelativeResize="0"/>
          <p:nvPr/>
        </p:nvPicPr>
        <p:blipFill rotWithShape="1">
          <a:blip r:embed="rId4">
            <a:alphaModFix/>
          </a:blip>
          <a:srcRect b="18020" l="0" r="0" t="21691"/>
          <a:stretch/>
        </p:blipFill>
        <p:spPr>
          <a:xfrm>
            <a:off x="93256" y="1377400"/>
            <a:ext cx="7267643" cy="16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637925" y="3973175"/>
            <a:ext cx="4882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16" name="Google Shape;216;p31"/>
          <p:cNvPicPr preferRelativeResize="0"/>
          <p:nvPr/>
        </p:nvPicPr>
        <p:blipFill rotWithShape="1">
          <a:blip r:embed="rId5">
            <a:alphaModFix/>
          </a:blip>
          <a:srcRect b="0" l="0" r="64224" t="0"/>
          <a:stretch/>
        </p:blipFill>
        <p:spPr>
          <a:xfrm>
            <a:off x="8359375" y="2013399"/>
            <a:ext cx="684000" cy="5511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7" name="Google Shape;21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6400" y="2795498"/>
            <a:ext cx="3084338" cy="219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7">
            <a:alphaModFix/>
          </a:blip>
          <a:srcRect b="39078" l="13614" r="73392" t="39078"/>
          <a:stretch/>
        </p:blipFill>
        <p:spPr>
          <a:xfrm>
            <a:off x="8383709" y="2720182"/>
            <a:ext cx="684000" cy="5940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9" name="Google Shape;219;p31"/>
          <p:cNvSpPr txBox="1"/>
          <p:nvPr/>
        </p:nvSpPr>
        <p:spPr>
          <a:xfrm>
            <a:off x="137775" y="1078403"/>
            <a:ext cx="571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8"/>
              </a:rPr>
              <a:t>CTD 2022 - Charline Rougier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88575" y="4281351"/>
            <a:ext cx="831000" cy="4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80" y="1159150"/>
            <a:ext cx="35602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32"/>
          <p:cNvSpPr txBox="1"/>
          <p:nvPr/>
        </p:nvSpPr>
        <p:spPr>
          <a:xfrm>
            <a:off x="5331835" y="4096989"/>
            <a:ext cx="3651900" cy="692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749" r="0" t="-328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ibre Franklin"/>
                <a:ea typeface="Libre Franklin"/>
                <a:cs typeface="Libre Franklin"/>
                <a:sym typeface="Libre Franklin"/>
              </a:rPr>
              <a:t> </a:t>
            </a:r>
            <a:endParaRPr sz="1100"/>
          </a:p>
        </p:txBody>
      </p:sp>
      <p:sp>
        <p:nvSpPr>
          <p:cNvPr id="228" name="Google Shape;228;p32"/>
          <p:cNvSpPr txBox="1"/>
          <p:nvPr>
            <p:ph type="title"/>
          </p:nvPr>
        </p:nvSpPr>
        <p:spPr>
          <a:xfrm>
            <a:off x="401823" y="174125"/>
            <a:ext cx="7947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Tracking for HL-LHC: ATLAS ITk</a:t>
            </a:r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367275" y="3696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" u="sng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5"/>
              </a:rPr>
              <a:t>X. Ju, 8 May, 14:45</a:t>
            </a: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/>
          </a:p>
        </p:txBody>
      </p:sp>
      <p:sp>
        <p:nvSpPr>
          <p:cNvPr id="230" name="Google Shape;230;p32"/>
          <p:cNvSpPr/>
          <p:nvPr/>
        </p:nvSpPr>
        <p:spPr>
          <a:xfrm>
            <a:off x="747300" y="2099425"/>
            <a:ext cx="2880900" cy="121800"/>
          </a:xfrm>
          <a:prstGeom prst="rect">
            <a:avLst/>
          </a:prstGeom>
          <a:noFill/>
          <a:ln cap="flat" cmpd="sng" w="19050">
            <a:solidFill>
              <a:srgbClr val="55B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1225" y="1139525"/>
            <a:ext cx="34664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/>
          <p:nvPr/>
        </p:nvSpPr>
        <p:spPr>
          <a:xfrm>
            <a:off x="5681175" y="2112175"/>
            <a:ext cx="2880900" cy="153600"/>
          </a:xfrm>
          <a:prstGeom prst="rect">
            <a:avLst/>
          </a:prstGeom>
          <a:noFill/>
          <a:ln cap="flat" cmpd="sng" w="19050">
            <a:solidFill>
              <a:srgbClr val="55B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2"/>
          <p:cNvSpPr txBox="1"/>
          <p:nvPr/>
        </p:nvSpPr>
        <p:spPr>
          <a:xfrm>
            <a:off x="1088375" y="2610800"/>
            <a:ext cx="225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5BB7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Satisfyingly flat performance!</a:t>
            </a:r>
            <a:endParaRPr b="1" sz="1100">
              <a:solidFill>
                <a:srgbClr val="55BB7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32"/>
          <p:cNvSpPr txBox="1"/>
          <p:nvPr/>
        </p:nvSpPr>
        <p:spPr>
          <a:xfrm>
            <a:off x="6143075" y="2610800"/>
            <a:ext cx="225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5BB7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Satisfyingly flat performance!</a:t>
            </a:r>
            <a:endParaRPr b="1" sz="1100">
              <a:solidFill>
                <a:srgbClr val="55BB7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32"/>
          <p:cNvSpPr txBox="1"/>
          <p:nvPr/>
        </p:nvSpPr>
        <p:spPr>
          <a:xfrm>
            <a:off x="613475" y="4235450"/>
            <a:ext cx="4342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4765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✓"/>
            </a:pPr>
            <a:r>
              <a:rPr i="1"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Achieved high tracking efficiency and low fake rate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350" y="3112024"/>
            <a:ext cx="4337451" cy="153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50" y="3124900"/>
            <a:ext cx="4337451" cy="15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3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Recent Progress: Handling Hardware Heterogeneity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9576" y="1127125"/>
            <a:ext cx="3636499" cy="199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3"/>
          <p:cNvSpPr txBox="1"/>
          <p:nvPr>
            <p:ph idx="12" type="sldNum"/>
          </p:nvPr>
        </p:nvSpPr>
        <p:spPr>
          <a:xfrm>
            <a:off x="8509149" y="4851450"/>
            <a:ext cx="336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33"/>
          <p:cNvSpPr txBox="1"/>
          <p:nvPr>
            <p:ph idx="1" type="body"/>
          </p:nvPr>
        </p:nvSpPr>
        <p:spPr>
          <a:xfrm>
            <a:off x="706625" y="1171850"/>
            <a:ext cx="4664700" cy="16824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rmAutofit fontScale="92500"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900"/>
              <a:t>Different performance across ATLAS ITk</a:t>
            </a:r>
            <a:endParaRPr sz="1900"/>
          </a:p>
          <a:p>
            <a:pPr indent="-310832" lvl="1" marL="9144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ct val="100000"/>
              <a:buChar char="•"/>
            </a:pPr>
            <a:r>
              <a:rPr lang="en" sz="1400"/>
              <a:t>Pixel spacepoints vs Strip clusters</a:t>
            </a:r>
            <a:endParaRPr sz="1400"/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1400"/>
              <a:t>Solution: Encode different points with </a:t>
            </a:r>
            <a:br>
              <a:rPr lang="en" sz="1400"/>
            </a:br>
            <a:r>
              <a:rPr b="1" lang="en" sz="1400">
                <a:latin typeface="Helvetica Neue"/>
                <a:ea typeface="Helvetica Neue"/>
                <a:cs typeface="Helvetica Neue"/>
                <a:sym typeface="Helvetica Neue"/>
              </a:rPr>
              <a:t>Heterogeneous GNN </a:t>
            </a:r>
            <a:r>
              <a:rPr lang="en" sz="1400"/>
              <a:t>(</a:t>
            </a:r>
            <a:r>
              <a:rPr lang="en" sz="1400" u="sng">
                <a:solidFill>
                  <a:schemeClr val="hlink"/>
                </a:solidFill>
                <a:hlinkClick r:id="rId6"/>
              </a:rPr>
              <a:t>D. Murnane, CTD 2022</a:t>
            </a:r>
            <a:r>
              <a:rPr lang="en" sz="1400"/>
              <a:t>)</a:t>
            </a:r>
            <a:endParaRPr sz="1400"/>
          </a:p>
          <a:p>
            <a:pPr indent="-31083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1400"/>
              <a:t>Recovers</a:t>
            </a:r>
            <a:r>
              <a:rPr lang="en" sz="1400"/>
              <a:t> performance lost in a homogeneous GNN</a:t>
            </a:r>
            <a:br>
              <a:rPr lang="en" sz="1400"/>
            </a:br>
            <a:r>
              <a:rPr lang="en" sz="1400"/>
              <a:t>(</a:t>
            </a:r>
            <a:r>
              <a:rPr lang="en" sz="1400" u="sng">
                <a:solidFill>
                  <a:schemeClr val="hlink"/>
                </a:solidFill>
                <a:hlinkClick r:id="rId7"/>
              </a:rPr>
              <a:t>S. Caillou, 9 May, 15:00</a:t>
            </a:r>
            <a:r>
              <a:rPr lang="en" sz="1400"/>
              <a:t>)</a:t>
            </a:r>
            <a:endParaRPr sz="1400"/>
          </a:p>
        </p:txBody>
      </p:sp>
      <p:sp>
        <p:nvSpPr>
          <p:cNvPr id="246" name="Google Shape;246;p33"/>
          <p:cNvSpPr txBox="1"/>
          <p:nvPr/>
        </p:nvSpPr>
        <p:spPr>
          <a:xfrm>
            <a:off x="2861500" y="3151250"/>
            <a:ext cx="12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Hetero Data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7509700" y="3075050"/>
            <a:ext cx="12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Hetero Model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1870900" y="3400462"/>
            <a:ext cx="6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Helvetica Neue"/>
                <a:ea typeface="Helvetica Neue"/>
                <a:cs typeface="Helvetica Neue"/>
                <a:sym typeface="Helvetica Neue"/>
              </a:rPr>
              <a:t>+23%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33"/>
          <p:cNvSpPr txBox="1"/>
          <p:nvPr/>
        </p:nvSpPr>
        <p:spPr>
          <a:xfrm>
            <a:off x="6442900" y="3359993"/>
            <a:ext cx="6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Helvetica Neue"/>
                <a:ea typeface="Helvetica Neue"/>
                <a:cs typeface="Helvetica Neue"/>
                <a:sym typeface="Helvetica Neue"/>
              </a:rPr>
              <a:t>+11</a:t>
            </a:r>
            <a:r>
              <a:rPr b="1" lang="en" sz="1200">
                <a:latin typeface="Helvetica Neue"/>
                <a:ea typeface="Helvetica Neue"/>
                <a:cs typeface="Helvetica Neue"/>
                <a:sym typeface="Helvetica Neue"/>
              </a:rPr>
              <a:t>%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6519100" y="4141850"/>
            <a:ext cx="6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Helvetica Neue"/>
                <a:ea typeface="Helvetica Neue"/>
                <a:cs typeface="Helvetica Neue"/>
                <a:sym typeface="Helvetica Neue"/>
              </a:rPr>
              <a:t>-1%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2593375" y="4540650"/>
            <a:ext cx="42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921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Overall 94% </a:t>
            </a: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edge </a:t>
            </a: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purity @ 95% efficiency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52" name="Google Shape;252;p33"/>
          <p:cNvPicPr preferRelativeResize="0"/>
          <p:nvPr/>
        </p:nvPicPr>
        <p:blipFill rotWithShape="1">
          <a:blip r:embed="rId8">
            <a:alphaModFix/>
          </a:blip>
          <a:srcRect b="0" l="54800" r="25351" t="35010"/>
          <a:stretch/>
        </p:blipFill>
        <p:spPr>
          <a:xfrm>
            <a:off x="0" y="1173572"/>
            <a:ext cx="1148464" cy="19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3"/>
          <p:cNvSpPr/>
          <p:nvPr/>
        </p:nvSpPr>
        <p:spPr>
          <a:xfrm>
            <a:off x="1086330" y="2353550"/>
            <a:ext cx="158400" cy="13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3"/>
          <p:cNvSpPr/>
          <p:nvPr/>
        </p:nvSpPr>
        <p:spPr>
          <a:xfrm>
            <a:off x="-56670" y="1743950"/>
            <a:ext cx="158400" cy="13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3"/>
          <p:cNvSpPr/>
          <p:nvPr/>
        </p:nvSpPr>
        <p:spPr>
          <a:xfrm>
            <a:off x="1010130" y="1286750"/>
            <a:ext cx="158400" cy="13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>
            <p:ph idx="12" type="sldNum"/>
          </p:nvPr>
        </p:nvSpPr>
        <p:spPr>
          <a:xfrm>
            <a:off x="8509149" y="4851450"/>
            <a:ext cx="3363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34"/>
          <p:cNvSpPr txBox="1"/>
          <p:nvPr>
            <p:ph type="title"/>
          </p:nvPr>
        </p:nvSpPr>
        <p:spPr>
          <a:xfrm>
            <a:off x="401836" y="174129"/>
            <a:ext cx="8340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None/>
            </a:pPr>
            <a:r>
              <a:rPr lang="en"/>
              <a:t>Tracking for </a:t>
            </a:r>
            <a:r>
              <a:rPr b="0" i="0" lang="en" sz="2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Liquid Argon TPCs</a:t>
            </a:r>
            <a:endParaRPr/>
          </a:p>
        </p:txBody>
      </p:sp>
      <p:sp>
        <p:nvSpPr>
          <p:cNvPr id="262" name="Google Shape;262;p34"/>
          <p:cNvSpPr txBox="1"/>
          <p:nvPr>
            <p:ph idx="1" type="body"/>
          </p:nvPr>
        </p:nvSpPr>
        <p:spPr>
          <a:xfrm>
            <a:off x="401836" y="1172021"/>
            <a:ext cx="83403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/>
          <a:p>
            <a:pPr indent="-2540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Liquid Argon Time Projection Chambers (LArTPCs) currently a heavily utilised detector technology in neutrino physics.</a:t>
            </a:r>
            <a:endParaRPr sz="1600"/>
          </a:p>
          <a:p>
            <a:pPr indent="-254000" lvl="1" marL="482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At FNAL: MicroBooNE, Icarus, SBND.</a:t>
            </a:r>
            <a:endParaRPr sz="1600"/>
          </a:p>
          <a:p>
            <a:pPr indent="-254000" lvl="1" marL="482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Future: DUNE (70kT LArTPC deep underground, plus near detector).</a:t>
            </a:r>
            <a:endParaRPr sz="1600"/>
          </a:p>
        </p:txBody>
      </p:sp>
      <p:pic>
        <p:nvPicPr>
          <p:cNvPr descr="Screen Shot 2020-04-06 at 8.32.24 PM.png" id="263" name="Google Shape;26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3575" y="2499962"/>
            <a:ext cx="3236349" cy="2246126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pic>
      <p:sp>
        <p:nvSpPr>
          <p:cNvPr id="264" name="Google Shape;264;p34"/>
          <p:cNvSpPr txBox="1"/>
          <p:nvPr/>
        </p:nvSpPr>
        <p:spPr>
          <a:xfrm>
            <a:off x="401836" y="2638887"/>
            <a:ext cx="42954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25400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Charged particles ionize liquid argon as they travel.</a:t>
            </a:r>
            <a:endParaRPr sz="1600"/>
          </a:p>
          <a:p>
            <a:pPr indent="-254000" lvl="0" marL="2413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Ionisation electrons drift due to HV electrode field, and are collected by anode wires.</a:t>
            </a:r>
            <a:endParaRPr sz="1600"/>
          </a:p>
          <a:p>
            <a:pPr indent="-254000" lvl="0" marL="2413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Wire spacing ~3mm – </a:t>
            </a:r>
            <a:br>
              <a:rPr b="0" i="0" lang="en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b="1" i="0" lang="en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high-resolution detector</a:t>
            </a:r>
            <a:r>
              <a:rPr b="0" i="0" lang="en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