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53" r:id="rId1"/>
  </p:sldMasterIdLst>
  <p:notesMasterIdLst>
    <p:notesMasterId r:id="rId24"/>
  </p:notesMasterIdLst>
  <p:sldIdLst>
    <p:sldId id="256" r:id="rId2"/>
    <p:sldId id="257" r:id="rId3"/>
    <p:sldId id="1167" r:id="rId4"/>
    <p:sldId id="464" r:id="rId5"/>
    <p:sldId id="1172" r:id="rId6"/>
    <p:sldId id="1222" r:id="rId7"/>
    <p:sldId id="1223" r:id="rId8"/>
    <p:sldId id="1224" r:id="rId9"/>
    <p:sldId id="1175" r:id="rId10"/>
    <p:sldId id="1176" r:id="rId11"/>
    <p:sldId id="1210" r:id="rId12"/>
    <p:sldId id="1225" r:id="rId13"/>
    <p:sldId id="1226" r:id="rId14"/>
    <p:sldId id="1177" r:id="rId15"/>
    <p:sldId id="1215" r:id="rId16"/>
    <p:sldId id="290" r:id="rId17"/>
    <p:sldId id="1218" r:id="rId18"/>
    <p:sldId id="1162" r:id="rId19"/>
    <p:sldId id="1221" r:id="rId20"/>
    <p:sldId id="1153" r:id="rId21"/>
    <p:sldId id="1166" r:id="rId22"/>
    <p:sldId id="1219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8E459F"/>
    <a:srgbClr val="81B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srgbClr val="00000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rgbClr val="00000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主题样式 1 - 强调 5">
    <a:wholeTbl>
      <a:tcTxStyle>
        <a:fontRef idx="minor">
          <a:srgbClr val="000000"/>
        </a:fontRef>
        <a:schemeClr val="dk1"/>
      </a:tcTxStyle>
      <a:tcStyle>
        <a:tcBdr>
          <a:left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left>
          <a:right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right>
          <a:top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top>
          <a:bottom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bottom>
          <a:insideH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insideH>
          <a:insideV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1V>
      <a:tcStyle>
        <a:tcBdr>
          <a:top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top>
          <a:bottom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bottom>
        </a:tcBdr>
        <a:fill>
          <a:solidFill>
            <a:schemeClr val="accent5">
              <a:alpha val="40000"/>
            </a:schemeClr>
          </a:solidFill>
        </a:fill>
      </a:tcStyle>
    </a:band1V>
    <a:lastCol>
      <a:tcTxStyle b="on"/>
      <a:tcStyle>
        <a:tcBdr>
          <a:left>
            <a:ln w="25400" cap="flat" cmpd="sng">
              <a:solidFill>
                <a:schemeClr val="accent5"/>
              </a:solidFill>
              <a:prstDash val="solid"/>
            </a:ln>
          </a:left>
          <a:right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right>
          <a:top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top>
          <a:bottom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bottom>
          <a:insideH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left>
          <a:right>
            <a:ln w="25400" cap="flat" cmpd="sng">
              <a:solidFill>
                <a:schemeClr val="accent5"/>
              </a:solidFill>
              <a:prstDash val="solid"/>
            </a:ln>
          </a:right>
          <a:top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top>
          <a:bottom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bottom>
          <a:insideH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left>
          <a:right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right>
          <a:top>
            <a:ln w="25400" cap="flat" cmpd="sng">
              <a:solidFill>
                <a:schemeClr val="accent5"/>
              </a:solidFill>
              <a:prstDash val="solid"/>
            </a:ln>
          </a:top>
          <a:bottom>
            <a:ln w="25400" cap="flat" cmpd="sng">
              <a:solidFill>
                <a:schemeClr val="accent5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left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left>
          <a:right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right>
          <a:top>
            <a:ln w="9525" cap="flat" cmpd="sng">
              <a:solidFill>
                <a:schemeClr val="accent5">
                  <a:shade val="95000"/>
                </a:schemeClr>
              </a:solidFill>
              <a:prstDash val="solid"/>
            </a:ln>
          </a:top>
          <a:bottom>
            <a:ln w="25400" cap="flat" cmpd="sng">
              <a:solidFill>
                <a:schemeClr val="l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22"/>
    <p:restoredTop sz="94748"/>
  </p:normalViewPr>
  <p:slideViewPr>
    <p:cSldViewPr snapToGrid="0" showGuides="1">
      <p:cViewPr varScale="1">
        <p:scale>
          <a:sx n="157" d="100"/>
          <a:sy n="157" d="100"/>
        </p:scale>
        <p:origin x="496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13B20-8BB8-B74B-ADB5-DA5707988F1E}" type="datetimeFigureOut">
              <a:t>2023/5/9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8674F-E567-AA4B-8C16-788D7CE21C4F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4228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504F5C-E3B2-944A-BB2C-2B466BAD47D3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253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8674F-E567-AA4B-8C16-788D7CE21C4F}" type="slidenum">
              <a:rPr lang="en-US" altLang="zh-CN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4282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8674F-E567-AA4B-8C16-788D7CE21C4F}" type="slidenum">
              <a:rPr lang="en-US" altLang="zh-CN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470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D7B09-8192-44EA-881D-14B2114AB280}" type="slidenum">
              <a:rPr lang="zh-CN" altLang="en-US" smtClean="0"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3283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A6A02-7AF3-4DC1-BC35-52B6BD546A74}" type="slidenum">
              <a:rPr lang="zh-CN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3895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A6A02-7AF3-4DC1-BC35-52B6BD546A74}" type="slidenum">
              <a:rPr lang="zh-CN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5199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23" y="196328"/>
            <a:ext cx="8686801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023" y="1369219"/>
            <a:ext cx="8686801" cy="3263504"/>
          </a:xfrm>
        </p:spPr>
        <p:txBody>
          <a:bodyPr/>
          <a:lstStyle>
            <a:lvl1pPr marL="171450" indent="-171450">
              <a:buFont typeface="系统字体常规体"/>
              <a:buChar char="✻"/>
              <a:defRPr/>
            </a:lvl1pPr>
            <a:lvl2pPr marL="514350" indent="-171450">
              <a:buFont typeface="Wingdings" pitchFamily="2" charset="2"/>
              <a:buChar char="l"/>
              <a:defRPr/>
            </a:lvl2pPr>
            <a:lvl3pPr marL="857250" indent="-171450">
              <a:buFont typeface="Wingdings" pitchFamily="2" charset="2"/>
              <a:buChar char="n"/>
              <a:defRPr/>
            </a:lvl3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9469-2616-41C8-B273-1BCD2748095E}" type="slidenum">
              <a:rPr lang="zh-CN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7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A6A02-7AF3-4DC1-BC35-52B6BD546A74}" type="slidenum">
              <a:rPr lang="zh-CN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5625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A6A02-7AF3-4DC1-BC35-52B6BD546A74}" type="slidenum">
              <a:rPr lang="zh-CN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9206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A6A02-7AF3-4DC1-BC35-52B6BD546A74}" type="slidenum">
              <a:rPr lang="zh-CN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5311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87376-D591-4127-AE44-DC0C746B7BEB}" type="slidenum">
              <a:rPr lang="zh-CN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63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A6A02-7AF3-4DC1-BC35-52B6BD546A74}" type="slidenum">
              <a:rPr lang="zh-CN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3293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A6A02-7AF3-4DC1-BC35-52B6BD546A74}" type="slidenum">
              <a:rPr lang="zh-CN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9172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A6A02-7AF3-4DC1-BC35-52B6BD546A74}" type="slidenum">
              <a:rPr lang="zh-CN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9999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A6A02-7AF3-4DC1-BC35-52B6BD546A74}" type="slidenum">
              <a:rPr lang="zh-CN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8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 noChangeArrowheads="1"/>
          </p:cNvSpPr>
          <p:nvPr>
            <p:ph type="ctrTitle"/>
          </p:nvPr>
        </p:nvSpPr>
        <p:spPr>
          <a:xfrm>
            <a:off x="-80921" y="1516618"/>
            <a:ext cx="9305841" cy="1178243"/>
          </a:xfrm>
        </p:spPr>
        <p:txBody>
          <a:bodyPr vert="horz" wrap="square" lIns="68580" tIns="34290" rIns="68580" bIns="34290" numCol="1" anchor="ctr" anchorCtr="0">
            <a:norm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JUNO Offline Software for Data Processing and Analysis  </a:t>
            </a:r>
          </a:p>
        </p:txBody>
      </p:sp>
      <p:sp>
        <p:nvSpPr>
          <p:cNvPr id="4" name="副标题 3"/>
          <p:cNvSpPr>
            <a:spLocks noGrp="1" noChangeArrowheads="1"/>
          </p:cNvSpPr>
          <p:nvPr>
            <p:ph type="subTitle" idx="1"/>
          </p:nvPr>
        </p:nvSpPr>
        <p:spPr>
          <a:xfrm>
            <a:off x="389915" y="3090505"/>
            <a:ext cx="8364168" cy="1314450"/>
          </a:xfrm>
        </p:spPr>
        <p:txBody>
          <a:bodyPr vert="horz" wrap="square" lIns="68580" tIns="34290" rIns="68580" bIns="34290" numCol="1" anchor="t" anchorCtr="0">
            <a:normAutofit/>
          </a:bodyPr>
          <a:lstStyle/>
          <a:p>
            <a:pPr lvl="0"/>
            <a:r>
              <a:rPr lang="en-US" sz="1500" dirty="0" err="1">
                <a:latin typeface="Times New Roman"/>
                <a:ea typeface="Times New Roman"/>
              </a:rPr>
              <a:t>Ziyan</a:t>
            </a:r>
            <a:r>
              <a:rPr lang="en-US" sz="1500" dirty="0">
                <a:latin typeface="Times New Roman"/>
                <a:ea typeface="Times New Roman"/>
              </a:rPr>
              <a:t> Deng, </a:t>
            </a:r>
            <a:r>
              <a:rPr lang="en-US" sz="1500" dirty="0" err="1">
                <a:latin typeface="Times New Roman"/>
                <a:ea typeface="Times New Roman"/>
              </a:rPr>
              <a:t>Wenxing</a:t>
            </a:r>
            <a:r>
              <a:rPr lang="en-US" sz="1500" dirty="0">
                <a:latin typeface="Times New Roman"/>
                <a:ea typeface="Times New Roman"/>
              </a:rPr>
              <a:t> Fang, </a:t>
            </a:r>
            <a:r>
              <a:rPr lang="en-US" sz="1500" u="sng" dirty="0" err="1">
                <a:latin typeface="Times New Roman"/>
                <a:ea typeface="Times New Roman"/>
              </a:rPr>
              <a:t>Xingtao</a:t>
            </a:r>
            <a:r>
              <a:rPr lang="en-US" sz="1500" u="sng" dirty="0">
                <a:latin typeface="Times New Roman"/>
                <a:ea typeface="Times New Roman"/>
              </a:rPr>
              <a:t> Huang</a:t>
            </a:r>
            <a:r>
              <a:rPr lang="en-US" sz="1500" dirty="0">
                <a:latin typeface="Times New Roman"/>
                <a:ea typeface="Times New Roman"/>
              </a:rPr>
              <a:t>, Teng Li, </a:t>
            </a:r>
            <a:r>
              <a:rPr lang="en-US" sz="1500" dirty="0" err="1">
                <a:latin typeface="Times New Roman"/>
                <a:ea typeface="Times New Roman"/>
              </a:rPr>
              <a:t>Weidong</a:t>
            </a:r>
            <a:r>
              <a:rPr lang="en-US" sz="1500" dirty="0">
                <a:latin typeface="Times New Roman"/>
                <a:ea typeface="Times New Roman"/>
              </a:rPr>
              <a:t> Li, Tao Lin, </a:t>
            </a:r>
            <a:r>
              <a:rPr lang="en-US" sz="1500" dirty="0" err="1">
                <a:latin typeface="Times New Roman"/>
                <a:ea typeface="Times New Roman"/>
              </a:rPr>
              <a:t>Zhengyun</a:t>
            </a:r>
            <a:r>
              <a:rPr lang="en-US" sz="1500" dirty="0">
                <a:latin typeface="Times New Roman"/>
                <a:ea typeface="Times New Roman"/>
              </a:rPr>
              <a:t> You, </a:t>
            </a:r>
            <a:r>
              <a:rPr lang="en-US" sz="1500" dirty="0" err="1">
                <a:latin typeface="Times New Roman"/>
                <a:ea typeface="Times New Roman"/>
              </a:rPr>
              <a:t>Jiaheng</a:t>
            </a:r>
            <a:r>
              <a:rPr lang="en-US" sz="1500" dirty="0">
                <a:latin typeface="Times New Roman"/>
                <a:ea typeface="Times New Roman"/>
              </a:rPr>
              <a:t> Zou</a:t>
            </a:r>
          </a:p>
          <a:p>
            <a:pPr lvl="0"/>
            <a:endParaRPr lang="en-US" sz="1500" dirty="0">
              <a:latin typeface="Times New Roman"/>
              <a:ea typeface="Times New Roman"/>
            </a:endParaRPr>
          </a:p>
          <a:p>
            <a:pPr lvl="0"/>
            <a:r>
              <a:rPr lang="en-US" sz="1500" dirty="0">
                <a:latin typeface="Times New Roman"/>
                <a:ea typeface="Times New Roman"/>
              </a:rPr>
              <a:t>on behalf of the JUNO offline software team</a:t>
            </a:r>
          </a:p>
          <a:p>
            <a:pPr lvl="0" algn="ctr"/>
            <a:r>
              <a:rPr lang="en-US" sz="1500" dirty="0">
                <a:latin typeface="Times New Roman"/>
                <a:ea typeface="Times New Roman"/>
              </a:rPr>
              <a:t>May 8-12 , 2023</a:t>
            </a:r>
          </a:p>
        </p:txBody>
      </p:sp>
      <p:sp>
        <p:nvSpPr>
          <p:cNvPr id="2" name="灯片编号占位符 3"/>
          <p:cNvSpPr>
            <a:spLocks noGrp="1" noChangeArrowheads="1"/>
          </p:cNvSpPr>
          <p:nvPr/>
        </p:nvSpPr>
        <p:spPr>
          <a:xfrm>
            <a:off x="6296025" y="4800600"/>
            <a:ext cx="1428750" cy="285750"/>
          </a:xfrm>
          <a:prstGeom prst="rect">
            <a:avLst/>
          </a:prstGeom>
          <a:noFill/>
          <a:ln>
            <a:noFill/>
          </a:ln>
        </p:spPr>
        <p:txBody>
          <a:bodyPr vert="horz" wrap="square" lIns="68580" tIns="34290" rIns="68580" bIns="34290" numCol="1" anchor="t" anchorCtr="0"/>
          <a:lstStyle>
            <a:lvl1pPr lvl="0" algn="r">
              <a:defRPr sz="1400" b="1" i="1">
                <a:ea typeface="宋体"/>
              </a:defRPr>
            </a:lvl1pPr>
          </a:lstStyle>
          <a:p>
            <a:fld id="{6E89F44D-EDCB-4A74-8D12-4F3FF6131CF9}" type="slidenum">
              <a:rPr lang="en-US" altLang="zh-CN" sz="1050"/>
              <a:t>1</a:t>
            </a:fld>
            <a:endParaRPr lang="en-US" sz="1050"/>
          </a:p>
        </p:txBody>
      </p:sp>
      <p:pic>
        <p:nvPicPr>
          <p:cNvPr id="1026" name="Picture 2" descr="26TH INTERNATIONAL CONFERENCE ON COMPUTING IN HIGH ENERGY &amp; NUCLEAR PHYSICS (CHEP2023)">
            <a:extLst>
              <a:ext uri="{FF2B5EF4-FFF2-40B4-BE49-F238E27FC236}">
                <a16:creationId xmlns:a16="http://schemas.microsoft.com/office/drawing/2014/main" id="{EE83F91F-7622-D18E-51B8-430A79657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3E2698-6B73-8B82-BDC6-F39363D4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9469-2616-41C8-B273-1BCD2748095E}" type="slidenum">
              <a:rPr lang="en-US" altLang="zh-CN" smtClean="0"/>
              <a:t>10</a:t>
            </a:fld>
            <a:endParaRPr 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FF6D484-8CA8-4347-08C6-D0571C5E3D5E}"/>
              </a:ext>
            </a:extLst>
          </p:cNvPr>
          <p:cNvSpPr txBox="1">
            <a:spLocks/>
          </p:cNvSpPr>
          <p:nvPr/>
        </p:nvSpPr>
        <p:spPr>
          <a:xfrm>
            <a:off x="203306" y="102393"/>
            <a:ext cx="8686801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0000"/>
              </a:buClr>
              <a:buSzPct val="100000"/>
            </a:pPr>
            <a:r>
              <a:rPr lang="en-US" altLang="zh-CN" sz="3600" b="1" dirty="0"/>
              <a:t>Event Data Model</a:t>
            </a:r>
            <a:endParaRPr lang="zh-CN" altLang="en-US" sz="3600" b="1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B3A96BB-4F14-959B-0004-CFCD587DF195}"/>
              </a:ext>
            </a:extLst>
          </p:cNvPr>
          <p:cNvSpPr txBox="1">
            <a:spLocks/>
          </p:cNvSpPr>
          <p:nvPr/>
        </p:nvSpPr>
        <p:spPr>
          <a:xfrm>
            <a:off x="253893" y="612661"/>
            <a:ext cx="8640489" cy="110184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系统字体常规体"/>
              <a:buChar char="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l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457200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Event Data Model (EDM) defining </a:t>
            </a: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event objects for different processing stages and correlations between different event objects 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takes very important roles on the whole data processing and analysis</a:t>
            </a:r>
          </a:p>
          <a:p>
            <a:pPr marL="257175" indent="-257175" defTabSz="457200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JUNO EDM is </a:t>
            </a: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based on ROOT 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and takes advantage of its intrinsic powerful functions, persistency, IO streamer, scheme evolutions, run time type Information etc.</a:t>
            </a:r>
            <a:endParaRPr lang="en-US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DBF6E7D-F03C-04D5-8BD9-A87E423F5182}"/>
              </a:ext>
            </a:extLst>
          </p:cNvPr>
          <p:cNvSpPr txBox="1"/>
          <p:nvPr/>
        </p:nvSpPr>
        <p:spPr>
          <a:xfrm>
            <a:off x="5856867" y="2001791"/>
            <a:ext cx="2790705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0" i="0" u="none" strike="noStrike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" altLang="zh-CN" dirty="0"/>
              <a:t>T. Li et al.,  J. Phys. Conf. Ser. 762 (2016) 012001</a:t>
            </a:r>
          </a:p>
          <a:p>
            <a:r>
              <a:rPr lang="en" altLang="zh-CN" dirty="0"/>
              <a:t>T. Li et al.,  Chinese Physics C  41(6): 066201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32ECDD3-DC7A-9123-8280-C81E453E0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66" r="41605"/>
          <a:stretch/>
        </p:blipFill>
        <p:spPr>
          <a:xfrm>
            <a:off x="4546706" y="2413244"/>
            <a:ext cx="2321846" cy="2177666"/>
          </a:xfrm>
          <a:prstGeom prst="rect">
            <a:avLst/>
          </a:prstGeom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A44BB455-CABE-189D-234E-E0A23EE04687}"/>
              </a:ext>
            </a:extLst>
          </p:cNvPr>
          <p:cNvSpPr txBox="1">
            <a:spLocks/>
          </p:cNvSpPr>
          <p:nvPr/>
        </p:nvSpPr>
        <p:spPr>
          <a:xfrm>
            <a:off x="55615" y="1808610"/>
            <a:ext cx="4441861" cy="27823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系统字体常规体"/>
              <a:buChar char="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l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All EDM classes are derived from </a:t>
            </a:r>
            <a:r>
              <a:rPr lang="en-US" altLang="zh-CN" sz="1600" dirty="0" err="1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TObject</a:t>
            </a:r>
            <a:endParaRPr lang="en-US" altLang="zh-CN" sz="1600" dirty="0">
              <a:solidFill>
                <a:srgbClr val="0432FF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Two layer design 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(Header and Event) of EDM classes  are adopted to speed up event selection</a:t>
            </a:r>
          </a:p>
          <a:p>
            <a:pPr marL="900113" lvl="2" indent="-214313" defTabSz="457200">
              <a:spcBef>
                <a:spcPct val="50000"/>
              </a:spcBef>
              <a:buClr>
                <a:srgbClr val="00FA00"/>
              </a:buClr>
              <a:buSzPct val="75000"/>
            </a:pP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 </a:t>
            </a: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Header</a:t>
            </a: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holds light-weighted features (tag) of events while the </a:t>
            </a: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Event</a:t>
            </a: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holds  heavy data</a:t>
            </a:r>
          </a:p>
          <a:p>
            <a:pPr marL="900113" lvl="2" indent="-214313" defTabSz="457200">
              <a:spcBef>
                <a:spcPct val="50000"/>
              </a:spcBef>
              <a:buClr>
                <a:srgbClr val="00FA00"/>
              </a:buClr>
              <a:buSzPct val="75000"/>
            </a:pP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smart references (</a:t>
            </a:r>
            <a:r>
              <a:rPr lang="en-US" altLang="zh-CN" sz="1400" dirty="0" err="1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SmartRef</a:t>
            </a: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 based on GUUID</a:t>
            </a:r>
            <a:r>
              <a:rPr lang="zh-CN" altLang="en-US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is developed to build correlations between Header and Event</a:t>
            </a:r>
          </a:p>
          <a:p>
            <a:pPr marL="900113" lvl="2" indent="-214313" defTabSz="457200">
              <a:spcBef>
                <a:spcPct val="50000"/>
              </a:spcBef>
              <a:buClr>
                <a:srgbClr val="00FA00"/>
              </a:buClr>
              <a:buSzPct val="75000"/>
            </a:pPr>
            <a:r>
              <a:rPr lang="en-US" altLang="zh-CN" sz="14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SmartRef</a:t>
            </a: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also  provides a </a:t>
            </a: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lazy-loading</a:t>
            </a: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mechanism to dramatically reduce I/O burden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0099D17-A5A5-1854-3524-CF9D6A617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012" y="2413244"/>
            <a:ext cx="1680560" cy="20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54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3E2698-6B73-8B82-BDC6-F39363D4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9469-2616-41C8-B273-1BCD2748095E}" type="slidenum">
              <a:rPr lang="en-US" altLang="zh-CN" smtClean="0"/>
              <a:t>11</a:t>
            </a:fld>
            <a:endParaRPr 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FF6D484-8CA8-4347-08C6-D0571C5E3D5E}"/>
              </a:ext>
            </a:extLst>
          </p:cNvPr>
          <p:cNvSpPr txBox="1">
            <a:spLocks/>
          </p:cNvSpPr>
          <p:nvPr/>
        </p:nvSpPr>
        <p:spPr>
          <a:xfrm>
            <a:off x="203306" y="102393"/>
            <a:ext cx="8686801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0000"/>
              </a:buClr>
              <a:buSzPct val="100000"/>
            </a:pPr>
            <a:r>
              <a:rPr lang="en-US" altLang="zh-CN" sz="3600" b="1" dirty="0"/>
              <a:t>Event Data Model</a:t>
            </a:r>
            <a:endParaRPr lang="zh-CN" altLang="en-US" sz="3600" b="1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B3A96BB-4F14-959B-0004-CFCD587DF195}"/>
              </a:ext>
            </a:extLst>
          </p:cNvPr>
          <p:cNvSpPr txBox="1">
            <a:spLocks/>
          </p:cNvSpPr>
          <p:nvPr/>
        </p:nvSpPr>
        <p:spPr>
          <a:xfrm>
            <a:off x="300205" y="693324"/>
            <a:ext cx="7095915" cy="3139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系统字体常规体"/>
              <a:buChar char="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l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457200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600" dirty="0" err="1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EvtNavigator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 is developed to serve as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the catalogue for EDM objects</a:t>
            </a:r>
            <a:endParaRPr lang="en-US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2AD61F-BE8D-7C39-65C5-1736053209B9}"/>
              </a:ext>
            </a:extLst>
          </p:cNvPr>
          <p:cNvSpPr txBox="1">
            <a:spLocks/>
          </p:cNvSpPr>
          <p:nvPr/>
        </p:nvSpPr>
        <p:spPr>
          <a:xfrm>
            <a:off x="300205" y="1115025"/>
            <a:ext cx="8640489" cy="14465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系统字体常规体"/>
              <a:buChar char="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l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EvtNavigator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also uses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SmartRef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to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correlate EDM objects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A event-index mechanism based on Global UUID is implemented to facilitate cross-file correlation analysis 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Provide the way to trace the MC truth of readouts at the event/particle/hit level with the help of external associations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DB047A0-F3C6-0806-D2F6-A498FF98B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41" y="2765635"/>
            <a:ext cx="8404666" cy="227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44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3E2698-6B73-8B82-BDC6-F39363D4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9469-2616-41C8-B273-1BCD2748095E}" type="slidenum">
              <a:rPr lang="en-US" altLang="zh-CN" smtClean="0"/>
              <a:t>12</a:t>
            </a:fld>
            <a:endParaRPr 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FF6D484-8CA8-4347-08C6-D0571C5E3D5E}"/>
              </a:ext>
            </a:extLst>
          </p:cNvPr>
          <p:cNvSpPr txBox="1">
            <a:spLocks/>
          </p:cNvSpPr>
          <p:nvPr/>
        </p:nvSpPr>
        <p:spPr>
          <a:xfrm>
            <a:off x="203306" y="102393"/>
            <a:ext cx="8686801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0000"/>
              </a:buClr>
              <a:buSzPct val="100000"/>
            </a:pPr>
            <a:r>
              <a:rPr lang="en-US" altLang="zh-CN" sz="3600" b="1" dirty="0"/>
              <a:t>Event Data Model</a:t>
            </a:r>
            <a:endParaRPr lang="zh-CN" altLang="en-US" sz="3600" b="1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B3A96BB-4F14-959B-0004-CFCD587DF195}"/>
              </a:ext>
            </a:extLst>
          </p:cNvPr>
          <p:cNvSpPr txBox="1">
            <a:spLocks/>
          </p:cNvSpPr>
          <p:nvPr/>
        </p:nvSpPr>
        <p:spPr>
          <a:xfrm>
            <a:off x="300205" y="693324"/>
            <a:ext cx="7095915" cy="3139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系统字体常规体"/>
              <a:buChar char="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l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457200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600" dirty="0" err="1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EvtNavigator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 is developed to serve as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the catalogue for EDM objects</a:t>
            </a:r>
            <a:endParaRPr lang="en-US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2AD61F-BE8D-7C39-65C5-1736053209B9}"/>
              </a:ext>
            </a:extLst>
          </p:cNvPr>
          <p:cNvSpPr txBox="1">
            <a:spLocks/>
          </p:cNvSpPr>
          <p:nvPr/>
        </p:nvSpPr>
        <p:spPr>
          <a:xfrm>
            <a:off x="300205" y="1115025"/>
            <a:ext cx="8640489" cy="14465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系统字体常规体"/>
              <a:buChar char="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l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EvtNavigator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also uses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SmartRef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to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correlate EDM objects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A event-index mechanism based on Global UUID is implemented to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facilitate cross-file correlation analysis 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Provide the way to trace the MC truth of readouts at the event/particle/hit level with the help of external associations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C4A32C5-E5B4-41AC-68BF-8DF99160E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14" y="2756879"/>
            <a:ext cx="7420303" cy="20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80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AE16BA-C6A8-7228-D2C4-1F3F56B60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933"/>
          <a:stretch/>
        </p:blipFill>
        <p:spPr>
          <a:xfrm>
            <a:off x="628650" y="2351049"/>
            <a:ext cx="7886700" cy="2584146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3E2698-6B73-8B82-BDC6-F39363D4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9469-2616-41C8-B273-1BCD2748095E}" type="slidenum">
              <a:rPr lang="en-US" altLang="zh-CN" smtClean="0"/>
              <a:t>13</a:t>
            </a:fld>
            <a:endParaRPr 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FF6D484-8CA8-4347-08C6-D0571C5E3D5E}"/>
              </a:ext>
            </a:extLst>
          </p:cNvPr>
          <p:cNvSpPr txBox="1">
            <a:spLocks/>
          </p:cNvSpPr>
          <p:nvPr/>
        </p:nvSpPr>
        <p:spPr>
          <a:xfrm>
            <a:off x="203306" y="102393"/>
            <a:ext cx="8686801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0000"/>
              </a:buClr>
              <a:buSzPct val="100000"/>
            </a:pPr>
            <a:r>
              <a:rPr lang="en-US" altLang="zh-CN" sz="3600" b="1" dirty="0"/>
              <a:t>Event Data Model</a:t>
            </a:r>
            <a:endParaRPr lang="zh-CN" altLang="en-US" sz="3600" b="1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B3A96BB-4F14-959B-0004-CFCD587DF195}"/>
              </a:ext>
            </a:extLst>
          </p:cNvPr>
          <p:cNvSpPr txBox="1">
            <a:spLocks/>
          </p:cNvSpPr>
          <p:nvPr/>
        </p:nvSpPr>
        <p:spPr>
          <a:xfrm>
            <a:off x="300205" y="693324"/>
            <a:ext cx="7095915" cy="3139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系统字体常规体"/>
              <a:buChar char="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l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457200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600" dirty="0" err="1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EvtNavigator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 is developed to serve as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the catalogue for EDM objects</a:t>
            </a:r>
            <a:endParaRPr lang="en-US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2AD61F-BE8D-7C39-65C5-1736053209B9}"/>
              </a:ext>
            </a:extLst>
          </p:cNvPr>
          <p:cNvSpPr txBox="1">
            <a:spLocks/>
          </p:cNvSpPr>
          <p:nvPr/>
        </p:nvSpPr>
        <p:spPr>
          <a:xfrm>
            <a:off x="300205" y="1115025"/>
            <a:ext cx="8640489" cy="14465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系统字体常规体"/>
              <a:buChar char="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l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EvtNavigator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also uses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SmartRef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to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correlate EDM objects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A event-index mechanism based on Global UUID is implemented to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facilitate cross-file correlation analysis 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Provide the way to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trace the MC truth of readouts at the event/particle/hit level 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with the help of external associations</a:t>
            </a:r>
          </a:p>
        </p:txBody>
      </p:sp>
    </p:spTree>
    <p:extLst>
      <p:ext uri="{BB962C8B-B14F-4D97-AF65-F5344CB8AC3E}">
        <p14:creationId xmlns:p14="http://schemas.microsoft.com/office/powerpoint/2010/main" val="24004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8BB38CD-36E0-BAD5-D681-D25BBB2E7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317" y="2247793"/>
            <a:ext cx="4884683" cy="2418932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3E2698-6B73-8B82-BDC6-F39363D4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9469-2616-41C8-B273-1BCD2748095E}" type="slidenum">
              <a:rPr lang="en-US" altLang="zh-CN" smtClean="0"/>
              <a:t>14</a:t>
            </a:fld>
            <a:endParaRPr 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FF6D484-8CA8-4347-08C6-D0571C5E3D5E}"/>
              </a:ext>
            </a:extLst>
          </p:cNvPr>
          <p:cNvSpPr txBox="1">
            <a:spLocks/>
          </p:cNvSpPr>
          <p:nvPr/>
        </p:nvSpPr>
        <p:spPr>
          <a:xfrm>
            <a:off x="203306" y="102393"/>
            <a:ext cx="8686801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0000"/>
              </a:buClr>
              <a:buSzPct val="100000"/>
            </a:pPr>
            <a:r>
              <a:rPr lang="en-US" altLang="zh-CN" sz="3600" b="1" dirty="0"/>
              <a:t>Geometry Management System (GMS)</a:t>
            </a:r>
            <a:endParaRPr lang="zh-CN" altLang="en-US" sz="3600" b="1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B3A96BB-4F14-959B-0004-CFCD587DF195}"/>
              </a:ext>
            </a:extLst>
          </p:cNvPr>
          <p:cNvSpPr txBox="1">
            <a:spLocks/>
          </p:cNvSpPr>
          <p:nvPr/>
        </p:nvSpPr>
        <p:spPr>
          <a:xfrm>
            <a:off x="300206" y="693324"/>
            <a:ext cx="8770222" cy="208672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系统字体常规体"/>
              <a:buChar char="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l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457200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GMS is developed to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</a:t>
            </a:r>
            <a:r>
              <a:rPr lang="en-US" altLang="zh-CN" sz="1600" dirty="0">
                <a:solidFill>
                  <a:srgbClr val="0432FF"/>
                </a:solidFill>
              </a:rPr>
              <a:t>rovide a consistent and detailed detector description</a:t>
            </a:r>
            <a:r>
              <a:rPr lang="en-US" altLang="zh-CN" sz="1600" dirty="0"/>
              <a:t> for different applications </a:t>
            </a:r>
            <a:endParaRPr lang="en-US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Input from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single source of geometry data 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currently from ROOT file, plan to read from DB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Export from Geant4 detector construction into GDML/ROOT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TGeo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file format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Perform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automatic conversion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with Files – Geant4 – GDML – ROOT –</a:t>
            </a:r>
            <a:r>
              <a:rPr lang="zh-CN" altLang="en-US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Applications with different services</a:t>
            </a:r>
          </a:p>
          <a:p>
            <a:pPr marL="900113" lvl="2" indent="-214313" defTabSz="457200">
              <a:spcBef>
                <a:spcPct val="50000"/>
              </a:spcBef>
              <a:buClr>
                <a:srgbClr val="00FA00"/>
              </a:buClr>
              <a:buSzPct val="75000"/>
            </a:pPr>
            <a:r>
              <a:rPr lang="en-US" altLang="zh-CN" sz="12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Parameter Service</a:t>
            </a:r>
          </a:p>
          <a:p>
            <a:pPr marL="900113" lvl="2" indent="-214313" defTabSz="457200">
              <a:spcBef>
                <a:spcPct val="50000"/>
              </a:spcBef>
              <a:buClr>
                <a:srgbClr val="00FA00"/>
              </a:buClr>
              <a:buSzPct val="75000"/>
            </a:pPr>
            <a:r>
              <a:rPr lang="en-US" altLang="zh-CN" sz="12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</a:t>
            </a:r>
            <a:r>
              <a:rPr lang="en-US" altLang="zh-CN" sz="12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RecGeom</a:t>
            </a:r>
            <a:r>
              <a:rPr lang="en-US" altLang="zh-CN" sz="12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Service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EE96760-A239-BD7E-DC14-043F3FBBFD5D}"/>
              </a:ext>
            </a:extLst>
          </p:cNvPr>
          <p:cNvSpPr txBox="1"/>
          <p:nvPr/>
        </p:nvSpPr>
        <p:spPr>
          <a:xfrm>
            <a:off x="6099402" y="2024144"/>
            <a:ext cx="2790705" cy="246221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0" i="0" u="none" strike="noStrike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" altLang="zh-CN" dirty="0"/>
              <a:t>K. J. Li et al., NIM A 908 (2018) 43–48 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3FFC48AA-5EB7-AC8D-A1BE-93CA78FFD942}"/>
              </a:ext>
            </a:extLst>
          </p:cNvPr>
          <p:cNvSpPr txBox="1">
            <a:spLocks/>
          </p:cNvSpPr>
          <p:nvPr/>
        </p:nvSpPr>
        <p:spPr>
          <a:xfrm>
            <a:off x="296265" y="2826221"/>
            <a:ext cx="3966994" cy="1840504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系统字体常规体"/>
              <a:buChar char="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l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Geometry information depending on different level of request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Some information not supported by GDML can be retrieved from Parameter Services</a:t>
            </a:r>
          </a:p>
          <a:p>
            <a:pPr marL="900113" lvl="2" indent="-214313" defTabSz="457200">
              <a:spcBef>
                <a:spcPct val="50000"/>
              </a:spcBef>
              <a:buClr>
                <a:srgbClr val="00FA00"/>
              </a:buClr>
              <a:buSzPct val="75000"/>
            </a:pPr>
            <a:r>
              <a:rPr lang="en" altLang="zh-CN" sz="12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Optical Surface</a:t>
            </a:r>
          </a:p>
          <a:p>
            <a:pPr marL="900113" lvl="2" indent="-214313" defTabSz="457200">
              <a:spcBef>
                <a:spcPct val="50000"/>
              </a:spcBef>
              <a:buClr>
                <a:srgbClr val="00FA00"/>
              </a:buClr>
              <a:buSzPct val="75000"/>
            </a:pPr>
            <a:r>
              <a:rPr lang="en-US" altLang="zh-CN" sz="12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Matrixes </a:t>
            </a:r>
          </a:p>
        </p:txBody>
      </p:sp>
    </p:spTree>
    <p:extLst>
      <p:ext uri="{BB962C8B-B14F-4D97-AF65-F5344CB8AC3E}">
        <p14:creationId xmlns:p14="http://schemas.microsoft.com/office/powerpoint/2010/main" val="1994458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E98BB-020C-2DF2-B7D6-03CBFD05F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22" y="13691"/>
            <a:ext cx="8686801" cy="748831"/>
          </a:xfrm>
        </p:spPr>
        <p:txBody>
          <a:bodyPr/>
          <a:lstStyle/>
          <a:p>
            <a:pPr algn="ctr">
              <a:buClr>
                <a:srgbClr val="FF0000"/>
              </a:buClr>
              <a:buSzPct val="100000"/>
            </a:pPr>
            <a:r>
              <a:rPr lang="en-US" altLang="zh-CN" sz="3600" b="1" dirty="0"/>
              <a:t>Event Display</a:t>
            </a:r>
            <a:endParaRPr lang="zh-CN" altLang="en-US" sz="36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E0DAC2-CD71-6305-F0FE-74B654511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4571" y="817546"/>
            <a:ext cx="4541287" cy="1104716"/>
          </a:xfrm>
        </p:spPr>
        <p:txBody>
          <a:bodyPr>
            <a:normAutofit/>
          </a:bodyPr>
          <a:lstStyle/>
          <a:p>
            <a:pPr marL="257175" indent="-257175" defTabSz="457200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Unity based 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Event Display: </a:t>
            </a:r>
            <a:r>
              <a:rPr lang="en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ELAINA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lang="en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vent </a:t>
            </a:r>
            <a:r>
              <a:rPr lang="en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ive </a:t>
            </a:r>
            <a:r>
              <a:rPr lang="en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nimation with </a:t>
            </a:r>
            <a:r>
              <a:rPr lang="en" altLang="zh-CN" sz="16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un</a:t>
            </a:r>
            <a:r>
              <a:rPr lang="en" altLang="zh-CN" sz="16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</a:t>
            </a:r>
            <a:r>
              <a:rPr lang="en" altLang="zh-CN" sz="16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ty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for </a:t>
            </a:r>
            <a:r>
              <a:rPr lang="en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eutrino Analysis) 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endParaRPr lang="en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257175" indent="-257175" defTabSz="457200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endParaRPr lang="en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endParaRPr lang="zh-CN" altLang="en-US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EA2BF1-9D63-9A7C-84BA-0CACC67F5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9469-2616-41C8-B273-1BCD2748095E}" type="slidenum">
              <a:rPr lang="en-US" altLang="zh-CN" smtClean="0"/>
              <a:t>15</a:t>
            </a:fld>
            <a:endParaRPr 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C90E9C57-82F7-8ED4-5862-83B311E23340}"/>
              </a:ext>
            </a:extLst>
          </p:cNvPr>
          <p:cNvSpPr txBox="1">
            <a:spLocks/>
          </p:cNvSpPr>
          <p:nvPr/>
        </p:nvSpPr>
        <p:spPr>
          <a:xfrm>
            <a:off x="0" y="734985"/>
            <a:ext cx="4630372" cy="1463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系统字体常规体"/>
              <a:buChar char="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l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457200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Root based 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Event Display: </a:t>
            </a:r>
            <a:r>
              <a:rPr lang="en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SERENA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lang="en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oftware for </a:t>
            </a:r>
            <a:r>
              <a:rPr lang="en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vent display with </a:t>
            </a:r>
            <a:r>
              <a:rPr lang="en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oot </a:t>
            </a:r>
            <a:r>
              <a:rPr lang="en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ve in </a:t>
            </a:r>
            <a:r>
              <a:rPr lang="en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eutrino </a:t>
            </a:r>
            <a:r>
              <a:rPr lang="en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nalysis) </a:t>
            </a:r>
          </a:p>
          <a:p>
            <a:pPr marL="0" indent="0" defTabSz="457200">
              <a:spcBef>
                <a:spcPct val="50000"/>
              </a:spcBef>
              <a:buClr>
                <a:srgbClr val="FF0000"/>
              </a:buClr>
              <a:buSzPct val="100000"/>
              <a:buNone/>
            </a:pPr>
            <a:endParaRPr lang="en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endParaRPr lang="zh-CN" altLang="en-US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4F10588E-9111-FE9C-6FBA-4EC7C520570A}"/>
              </a:ext>
            </a:extLst>
          </p:cNvPr>
          <p:cNvCxnSpPr/>
          <p:nvPr/>
        </p:nvCxnSpPr>
        <p:spPr>
          <a:xfrm>
            <a:off x="4584571" y="869521"/>
            <a:ext cx="0" cy="3759400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id="{0AEE9CD5-C552-B428-0857-9A79BB178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89" y="1549145"/>
            <a:ext cx="4106015" cy="2883808"/>
          </a:xfrm>
          <a:prstGeom prst="rect">
            <a:avLst/>
          </a:prstGeom>
        </p:spPr>
      </p:pic>
      <p:pic>
        <p:nvPicPr>
          <p:cNvPr id="8" name="Picture 6" descr="File:ELAINAPMTWaterPool.png">
            <a:extLst>
              <a:ext uri="{FF2B5EF4-FFF2-40B4-BE49-F238E27FC236}">
                <a16:creationId xmlns:a16="http://schemas.microsoft.com/office/drawing/2014/main" id="{CDF4DA4B-CFF5-BCCF-F47B-2628168D5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86"/>
          <a:stretch/>
        </p:blipFill>
        <p:spPr bwMode="auto">
          <a:xfrm>
            <a:off x="4648041" y="1466584"/>
            <a:ext cx="4251099" cy="285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A576CE6-39FD-BAA7-3C89-913D5D01EABE}"/>
              </a:ext>
            </a:extLst>
          </p:cNvPr>
          <p:cNvSpPr txBox="1"/>
          <p:nvPr/>
        </p:nvSpPr>
        <p:spPr>
          <a:xfrm>
            <a:off x="5661239" y="4432953"/>
            <a:ext cx="2501457" cy="246221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0" i="0" u="none" strike="noStrike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J. Zhu</a:t>
            </a:r>
            <a:r>
              <a:rPr lang="en" altLang="zh-CN" dirty="0"/>
              <a:t>  et al., 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JINST 14 (2019) 01, T01007 </a:t>
            </a:r>
            <a:endParaRPr lang="en" altLang="zh-CN" dirty="0"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3002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3C0A4F-516F-BC51-285E-7DBD8BC09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72828"/>
            <a:ext cx="7886700" cy="793926"/>
          </a:xfrm>
        </p:spPr>
        <p:txBody>
          <a:bodyPr/>
          <a:lstStyle/>
          <a:p>
            <a:pPr algn="ctr"/>
            <a:r>
              <a:rPr kumimoji="1" lang="en-US" altLang="zh-CN" dirty="0"/>
              <a:t> </a:t>
            </a:r>
            <a:r>
              <a:rPr lang="en-US" altLang="zh-CN" sz="3600" b="1" dirty="0"/>
              <a:t>Database System </a:t>
            </a:r>
            <a:endParaRPr lang="zh-CN" altLang="en-US" sz="3600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406AA81-46A9-30EE-6330-1BA63081E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87376-D591-4127-AE44-DC0C746B7BEB}" type="slidenum">
              <a:rPr lang="en-US" altLang="zh-CN" smtClean="0"/>
              <a:t>16</a:t>
            </a:fld>
            <a:endParaRPr lang="en-US"/>
          </a:p>
        </p:txBody>
      </p:sp>
      <p:sp>
        <p:nvSpPr>
          <p:cNvPr id="6" name="内容占位符 6">
            <a:extLst>
              <a:ext uri="{FF2B5EF4-FFF2-40B4-BE49-F238E27FC236}">
                <a16:creationId xmlns:a16="http://schemas.microsoft.com/office/drawing/2014/main" id="{B670F4B0-243E-95BE-57AE-337E0F02D7D2}"/>
              </a:ext>
            </a:extLst>
          </p:cNvPr>
          <p:cNvSpPr txBox="1">
            <a:spLocks/>
          </p:cNvSpPr>
          <p:nvPr/>
        </p:nvSpPr>
        <p:spPr>
          <a:xfrm>
            <a:off x="109316" y="621767"/>
            <a:ext cx="9034684" cy="2482380"/>
          </a:xfrm>
          <a:prstGeom prst="rect">
            <a:avLst/>
          </a:prstGeom>
        </p:spPr>
        <p:txBody>
          <a:bodyPr/>
          <a:lstStyle>
            <a:lvl1pPr marL="342900" lvl="0" indent="-342900" algn="l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75000"/>
              <a:buFont typeface="Wingdings" charset="2"/>
              <a:buChar char="v"/>
              <a:defRPr sz="2400">
                <a:solidFill>
                  <a:schemeClr val="tx1"/>
                </a:solidFill>
                <a:latin typeface="微软雅黑"/>
                <a:ea typeface="微软雅黑"/>
              </a:defRPr>
            </a:lvl1pPr>
            <a:lvl2pPr marL="742950" lvl="1" indent="-285750" algn="l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微软雅黑"/>
                <a:ea typeface="微软雅黑"/>
              </a:defRPr>
            </a:lvl2pPr>
            <a:lvl3pPr marL="1143000" lvl="2" indent="-228600" algn="l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微软雅黑"/>
                <a:ea typeface="微软雅黑"/>
              </a:defRPr>
            </a:lvl3pPr>
            <a:lvl4pPr marL="1600200" lvl="3" indent="-228600" algn="l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¡"/>
              <a:defRPr>
                <a:solidFill>
                  <a:schemeClr val="tx1"/>
                </a:solidFill>
                <a:latin typeface="微软雅黑"/>
                <a:ea typeface="微软雅黑"/>
              </a:defRPr>
            </a:lvl4pPr>
            <a:lvl5pPr marL="2057400" lvl="4" indent="-228600" algn="l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¨"/>
              <a:defRPr>
                <a:solidFill>
                  <a:schemeClr val="tx1"/>
                </a:solidFill>
                <a:latin typeface="微软雅黑"/>
                <a:ea typeface="微软雅黑"/>
              </a:defRPr>
            </a:lvl5pPr>
            <a:lvl6pPr marL="2514600" lvl="5" indent="-228600" algn="l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¨"/>
              <a:defRPr sz="1600">
                <a:solidFill>
                  <a:schemeClr val="tx1"/>
                </a:solidFill>
                <a:latin typeface="Arial"/>
              </a:defRPr>
            </a:lvl6pPr>
            <a:lvl7pPr marL="2971800" lvl="6" indent="-228600" algn="l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¨"/>
              <a:defRPr sz="1600">
                <a:solidFill>
                  <a:schemeClr val="tx1"/>
                </a:solidFill>
                <a:latin typeface="Arial"/>
              </a:defRPr>
            </a:lvl7pPr>
            <a:lvl8pPr marL="3429000" lvl="7" indent="-228600" algn="l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¨"/>
              <a:defRPr sz="1600">
                <a:solidFill>
                  <a:schemeClr val="tx1"/>
                </a:solidFill>
                <a:latin typeface="Arial"/>
              </a:defRPr>
            </a:lvl8pPr>
            <a:lvl9pPr marL="3886200" lvl="8" indent="-228600" algn="l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¨"/>
              <a:defRPr sz="1600">
                <a:solidFill>
                  <a:schemeClr val="tx1"/>
                </a:solidFill>
                <a:latin typeface="Arial"/>
              </a:defRPr>
            </a:lvl9pPr>
          </a:lstStyle>
          <a:p>
            <a:pPr marL="257175" indent="-257175">
              <a:lnSpc>
                <a:spcPct val="90000"/>
              </a:lnSpc>
              <a:buSzPct val="100000"/>
            </a:pP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OfflineDB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developed to unify management of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Conditions Data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 data </a:t>
            </a:r>
          </a:p>
          <a:p>
            <a:pPr lvl="1">
              <a:lnSpc>
                <a:spcPct val="90000"/>
              </a:lnSpc>
              <a:buClr>
                <a:srgbClr val="0432FF"/>
              </a:buClr>
              <a:buFont typeface="Wingdings" pitchFamily="2" charset="2"/>
              <a:buChar char="l"/>
            </a:pPr>
            <a:r>
              <a:rPr lang="en-GB" altLang="zh-CN" sz="1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Two types of data are stored in </a:t>
            </a:r>
            <a:r>
              <a:rPr lang="en-GB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Payloads</a:t>
            </a:r>
            <a:r>
              <a:rPr lang="en-GB" altLang="zh-CN" sz="1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their suitable formats and deployed in CVMFS</a:t>
            </a:r>
          </a:p>
          <a:p>
            <a:pPr lvl="1">
              <a:lnSpc>
                <a:spcPct val="90000"/>
              </a:lnSpc>
              <a:buClr>
                <a:srgbClr val="0432FF"/>
              </a:buClr>
              <a:buFont typeface="Wingdings" pitchFamily="2" charset="2"/>
              <a:buChar char="l"/>
            </a:pPr>
            <a:r>
              <a:rPr lang="en-GB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Meta data </a:t>
            </a:r>
            <a:r>
              <a:rPr lang="en-GB" altLang="zh-CN" sz="1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are managed</a:t>
            </a:r>
            <a:r>
              <a:rPr lang="zh-CN" altLang="en-US" sz="1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with</a:t>
            </a:r>
            <a:r>
              <a:rPr lang="en-GB" altLang="zh-CN" sz="1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DB tables: Payload, IOV, Version, Tag and </a:t>
            </a:r>
            <a:r>
              <a:rPr lang="en-GB" altLang="zh-CN" sz="16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GlobalTag</a:t>
            </a:r>
            <a:endParaRPr lang="en-GB" altLang="zh-CN" sz="16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  <a:buClr>
                <a:srgbClr val="0432FF"/>
              </a:buClr>
              <a:buFont typeface="Wingdings" pitchFamily="2" charset="2"/>
              <a:buChar char="l"/>
            </a:pPr>
            <a:r>
              <a:rPr lang="en-US" altLang="zh-CN" sz="1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</a:t>
            </a:r>
            <a:r>
              <a:rPr lang="en-US" altLang="zh-CN" sz="1600" dirty="0" err="1">
                <a:solidFill>
                  <a:srgbClr val="0432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GlobalTag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combines the tag of Conditions data and Parameter data</a:t>
            </a:r>
          </a:p>
          <a:p>
            <a:pPr lvl="1">
              <a:lnSpc>
                <a:spcPct val="90000"/>
              </a:lnSpc>
              <a:buClr>
                <a:srgbClr val="0432FF"/>
              </a:buClr>
              <a:buFont typeface="Wingdings" pitchFamily="2" charset="2"/>
              <a:buChar char="l"/>
            </a:pPr>
            <a:r>
              <a:rPr lang="en-US" altLang="zh-CN" sz="1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Three backups are implemented to meet different applications</a:t>
            </a:r>
          </a:p>
          <a:p>
            <a:pPr marL="900113" lvl="2" indent="-214313">
              <a:lnSpc>
                <a:spcPct val="90000"/>
              </a:lnSpc>
              <a:spcBef>
                <a:spcPct val="50000"/>
              </a:spcBef>
              <a:buClr>
                <a:srgbClr val="00FA00"/>
              </a:buClr>
              <a:buFont typeface="Wingdings" pitchFamily="2" charset="2"/>
              <a:buChar char="n"/>
            </a:pPr>
            <a:r>
              <a:rPr lang="en-US" altLang="zh-CN" sz="12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MySQL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quickly testing of database </a:t>
            </a:r>
            <a:endParaRPr lang="en-GB" altLang="zh-CN" sz="12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113" lvl="2" indent="-214313">
              <a:lnSpc>
                <a:spcPct val="90000"/>
              </a:lnSpc>
              <a:spcBef>
                <a:spcPct val="50000"/>
              </a:spcBef>
              <a:buClr>
                <a:srgbClr val="00FA00"/>
              </a:buClr>
              <a:buFont typeface="Wingdings" pitchFamily="2" charset="2"/>
              <a:buChar char="n"/>
            </a:pPr>
            <a:r>
              <a:rPr lang="en-GB" altLang="zh-CN" sz="12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Frontier+Squid</a:t>
            </a:r>
            <a:r>
              <a:rPr lang="en-GB" altLang="zh-CN" sz="12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massive data production 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113" lvl="2" indent="-214313">
              <a:lnSpc>
                <a:spcPct val="90000"/>
              </a:lnSpc>
              <a:spcBef>
                <a:spcPct val="50000"/>
              </a:spcBef>
              <a:buClr>
                <a:srgbClr val="00FA00"/>
              </a:buClr>
              <a:buFont typeface="Wingdings" pitchFamily="2" charset="2"/>
              <a:buChar char="n"/>
            </a:pPr>
            <a:r>
              <a:rPr lang="en-US" altLang="zh-CN" sz="12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SQLite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online event classification (OEC) </a:t>
            </a:r>
            <a:endParaRPr lang="en-US" altLang="zh-CN" sz="16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460A0CA-6216-EE01-F1C1-F170100A4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124425"/>
            <a:ext cx="3286009" cy="19649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69EF220-809A-947A-44D7-40A5A4E6A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959" y="3046926"/>
            <a:ext cx="4157078" cy="199418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1E6D335-04F6-F4A1-F588-82B5818D5B7B}"/>
              </a:ext>
            </a:extLst>
          </p:cNvPr>
          <p:cNvSpPr txBox="1"/>
          <p:nvPr/>
        </p:nvSpPr>
        <p:spPr>
          <a:xfrm>
            <a:off x="5339256" y="2658058"/>
            <a:ext cx="3414218" cy="246221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0" i="0" u="none" strike="noStrike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" altLang="zh-CN" dirty="0"/>
              <a:t>X.T. Huang  et al., </a:t>
            </a:r>
            <a:r>
              <a:rPr lang="en" altLang="zh-CN" i="1" dirty="0">
                <a:effectLst/>
                <a:latin typeface="Times"/>
              </a:rPr>
              <a:t>EPJ Web of Conferences 245, 04030 (2020)</a:t>
            </a:r>
            <a:endParaRPr lang="en" altLang="zh-CN" dirty="0"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67052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721DEC4-73A0-4C7C-9D8D-BFC317D3C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339" y="924858"/>
            <a:ext cx="2582711" cy="38424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599" y="67928"/>
            <a:ext cx="8686801" cy="763008"/>
          </a:xfrm>
        </p:spPr>
        <p:txBody>
          <a:bodyPr/>
          <a:lstStyle/>
          <a:p>
            <a:pPr algn="ctr"/>
            <a:r>
              <a:rPr lang="en-US" altLang="zh-CN" sz="3600" b="1" dirty="0"/>
              <a:t>Analysis Software Framework </a:t>
            </a:r>
            <a:endParaRPr lang="en-GB" sz="3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116" y="744936"/>
            <a:ext cx="6632027" cy="1378222"/>
          </a:xfrm>
        </p:spPr>
        <p:txBody>
          <a:bodyPr>
            <a:normAutofit/>
          </a:bodyPr>
          <a:lstStyle/>
          <a:p>
            <a:pPr marL="257175" lvl="1" indent="-257175" defTabSz="45720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7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Challenges of data analysis</a:t>
            </a:r>
          </a:p>
          <a:p>
            <a:pPr marL="742950" lvl="1" indent="-285750" defTabSz="45720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correlation analysis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 prompt signal and a delayed signal within varying time window)</a:t>
            </a:r>
          </a:p>
          <a:p>
            <a:pPr marL="742950" lvl="1" indent="-285750" defTabSz="45720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Rare signals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(1kHz event rate, but only ~60 reactor neutrinos per day)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t>17</a:t>
            </a:fld>
            <a:endParaRPr lang="en-US" altLang="zh-CN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FE6B8B2D-3CD3-7D80-B343-F8252FD0F8A4}"/>
              </a:ext>
            </a:extLst>
          </p:cNvPr>
          <p:cNvSpPr txBox="1">
            <a:spLocks/>
          </p:cNvSpPr>
          <p:nvPr/>
        </p:nvSpPr>
        <p:spPr>
          <a:xfrm>
            <a:off x="251504" y="1772625"/>
            <a:ext cx="6486179" cy="31745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系统字体常规体"/>
              <a:buChar char="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l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lvl="1" indent="-257175" defTabSz="45720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7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Developed analysis software framework with an Indexing Technique </a:t>
            </a:r>
          </a:p>
          <a:p>
            <a:pPr marL="742950" lvl="1" indent="-285750" defTabSz="4572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7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Indexed Analysis Data (IAD) </a:t>
            </a: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consists of two parts: </a:t>
            </a:r>
          </a:p>
          <a:p>
            <a:pPr marL="900113" lvl="2" indent="-214313" defTabSz="457200">
              <a:spcBef>
                <a:spcPct val="50000"/>
              </a:spcBef>
              <a:spcAft>
                <a:spcPct val="0"/>
              </a:spcAft>
              <a:buClr>
                <a:srgbClr val="00FA00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pointer to the associated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Event Summary Data  (ESD)</a:t>
            </a:r>
          </a:p>
          <a:p>
            <a:pPr marL="900113" lvl="2" indent="-214313" defTabSz="457200">
              <a:spcBef>
                <a:spcPct val="50000"/>
              </a:spcBef>
              <a:spcAft>
                <a:spcPct val="0"/>
              </a:spcAft>
              <a:buClr>
                <a:srgbClr val="00FA00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collection of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key reconstructed variables 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needed by the analysis </a:t>
            </a:r>
          </a:p>
          <a:p>
            <a:pPr marL="257175" lvl="1" indent="-257175" defTabSz="45720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Analysis work flow </a:t>
            </a: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Step1: perform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pre-selection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within the IAD stream based on its key variables</a:t>
            </a: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Step2: navigate back to  the associated  ESD  and perform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further selection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ESD stream</a:t>
            </a: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correlation analysis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 be applied in both steps</a:t>
            </a:r>
          </a:p>
        </p:txBody>
      </p:sp>
    </p:spTree>
    <p:extLst>
      <p:ext uri="{BB962C8B-B14F-4D97-AF65-F5344CB8AC3E}">
        <p14:creationId xmlns:p14="http://schemas.microsoft.com/office/powerpoint/2010/main" val="3724949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11" y="3424619"/>
            <a:ext cx="6858000" cy="1382467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996" y="809866"/>
            <a:ext cx="8499921" cy="2491293"/>
          </a:xfrm>
        </p:spPr>
        <p:txBody>
          <a:bodyPr>
            <a:normAutofit/>
          </a:bodyPr>
          <a:lstStyle/>
          <a:p>
            <a:pPr marL="257175" lvl="1" indent="-257175" defTabSz="4572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Multi-threading in Analysis</a:t>
            </a: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data input thread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reads IAD blocks and puts them in the global buffer</a:t>
            </a: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worker threads</a:t>
            </a:r>
          </a:p>
          <a:p>
            <a:pPr marL="900113" lvl="2" indent="-214313" defTabSz="45720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>
                <a:srgbClr val="00FA00"/>
              </a:buClr>
              <a:buSzPct val="75000"/>
            </a:pP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get IAD blocks from </a:t>
            </a: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global buffer </a:t>
            </a: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and convert them to a collection of IAD event objects</a:t>
            </a:r>
          </a:p>
          <a:p>
            <a:pPr marL="900113" lvl="2" indent="-214313" defTabSz="45720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>
                <a:srgbClr val="00FA00"/>
              </a:buClr>
              <a:buSzPct val="75000"/>
            </a:pP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perform two-level event selections and run </a:t>
            </a: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analysis algorithms</a:t>
            </a:r>
            <a:endParaRPr lang="en-US" altLang="zh-CN" sz="1250" dirty="0">
              <a:solidFill>
                <a:srgbClr val="0432FF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or two data output threads</a:t>
            </a:r>
          </a:p>
          <a:p>
            <a:pPr marL="900113" lvl="2" indent="-214313" defTabSz="45720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>
                <a:srgbClr val="00FA00"/>
              </a:buClr>
              <a:buSzPct val="75000"/>
            </a:pP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write skimmed IAD event objects into a file </a:t>
            </a:r>
          </a:p>
          <a:p>
            <a:pPr marL="900113" lvl="2" indent="-214313" defTabSz="45720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>
                <a:srgbClr val="00FA00"/>
              </a:buClr>
              <a:buSzPct val="75000"/>
            </a:pP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write Data Summary Type (DST) objects  into another file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/>
              <a:t>18</a:t>
            </a:fld>
            <a:endParaRPr lang="en-US" altLang="zh-CN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B58C4BC-2288-E6A0-D965-717B1CEFCB1B}"/>
              </a:ext>
            </a:extLst>
          </p:cNvPr>
          <p:cNvGrpSpPr/>
          <p:nvPr/>
        </p:nvGrpSpPr>
        <p:grpSpPr>
          <a:xfrm>
            <a:off x="6326503" y="1971785"/>
            <a:ext cx="2716838" cy="1558809"/>
            <a:chOff x="3978623" y="1104634"/>
            <a:chExt cx="5171461" cy="3461779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409AB31-5133-05D3-64E2-CCE503FC06A3}"/>
                </a:ext>
              </a:extLst>
            </p:cNvPr>
            <p:cNvSpPr/>
            <p:nvPr/>
          </p:nvSpPr>
          <p:spPr>
            <a:xfrm>
              <a:off x="5658382" y="1726658"/>
              <a:ext cx="1811941" cy="679855"/>
            </a:xfrm>
            <a:prstGeom prst="ellipse">
              <a:avLst/>
            </a:prstGeom>
            <a:noFill/>
            <a:ln w="19050">
              <a:solidFill>
                <a:srgbClr val="8585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</a:rPr>
                <a:t>Input thread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56A16075-6E54-2E25-77C7-B07A13EE2919}"/>
                </a:ext>
              </a:extLst>
            </p:cNvPr>
            <p:cNvSpPr/>
            <p:nvPr/>
          </p:nvSpPr>
          <p:spPr>
            <a:xfrm>
              <a:off x="3978623" y="3102856"/>
              <a:ext cx="1811941" cy="679855"/>
            </a:xfrm>
            <a:prstGeom prst="ellipse">
              <a:avLst/>
            </a:prstGeom>
            <a:noFill/>
            <a:ln w="19050">
              <a:solidFill>
                <a:srgbClr val="8585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</a:rPr>
                <a:t>Worker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678D2E81-7070-A818-B6C7-FB4A2BC941DC}"/>
                </a:ext>
              </a:extLst>
            </p:cNvPr>
            <p:cNvSpPr/>
            <p:nvPr/>
          </p:nvSpPr>
          <p:spPr>
            <a:xfrm>
              <a:off x="5658382" y="3102856"/>
              <a:ext cx="1811941" cy="679855"/>
            </a:xfrm>
            <a:prstGeom prst="ellipse">
              <a:avLst/>
            </a:prstGeom>
            <a:noFill/>
            <a:ln w="19050">
              <a:solidFill>
                <a:srgbClr val="8585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</a:rPr>
                <a:t>Worker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F4A42E95-4253-10E9-8860-A7502B2245AF}"/>
                </a:ext>
              </a:extLst>
            </p:cNvPr>
            <p:cNvSpPr/>
            <p:nvPr/>
          </p:nvSpPr>
          <p:spPr>
            <a:xfrm>
              <a:off x="7338143" y="3102856"/>
              <a:ext cx="1811941" cy="679855"/>
            </a:xfrm>
            <a:prstGeom prst="ellipse">
              <a:avLst/>
            </a:prstGeom>
            <a:noFill/>
            <a:ln w="19050">
              <a:solidFill>
                <a:srgbClr val="8585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</a:rPr>
                <a:t>Worker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359BA8C-03F5-75E3-5687-9991BF672B22}"/>
                </a:ext>
              </a:extLst>
            </p:cNvPr>
            <p:cNvSpPr txBox="1"/>
            <p:nvPr/>
          </p:nvSpPr>
          <p:spPr>
            <a:xfrm>
              <a:off x="4225949" y="3951258"/>
              <a:ext cx="4738399" cy="6151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2">
                      <a:lumMod val="50000"/>
                    </a:schemeClr>
                  </a:solidFill>
                </a:rPr>
                <a:t>Data flow</a:t>
              </a:r>
              <a:r>
                <a:rPr lang="zh-CN" altLang="en-US" sz="1200" b="1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US" altLang="zh-CN" sz="1200" b="1" dirty="0">
                  <a:solidFill>
                    <a:schemeClr val="bg2">
                      <a:lumMod val="50000"/>
                    </a:schemeClr>
                  </a:solidFill>
                </a:rPr>
                <a:t>of multi-threading</a:t>
              </a:r>
            </a:p>
          </p:txBody>
        </p:sp>
        <p:sp>
          <p:nvSpPr>
            <p:cNvPr id="13" name="左箭头 16">
              <a:extLst>
                <a:ext uri="{FF2B5EF4-FFF2-40B4-BE49-F238E27FC236}">
                  <a16:creationId xmlns:a16="http://schemas.microsoft.com/office/drawing/2014/main" id="{2B97E622-AE38-3DA3-6A91-1B82844EC16D}"/>
                </a:ext>
              </a:extLst>
            </p:cNvPr>
            <p:cNvSpPr/>
            <p:nvPr/>
          </p:nvSpPr>
          <p:spPr>
            <a:xfrm rot="19960201">
              <a:off x="4969191" y="2446647"/>
              <a:ext cx="863522" cy="443506"/>
            </a:xfrm>
            <a:prstGeom prst="leftArrow">
              <a:avLst/>
            </a:prstGeom>
            <a:solidFill>
              <a:srgbClr val="8585E0"/>
            </a:solidFill>
            <a:ln>
              <a:solidFill>
                <a:srgbClr val="8585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14" name="左箭头 17">
              <a:extLst>
                <a:ext uri="{FF2B5EF4-FFF2-40B4-BE49-F238E27FC236}">
                  <a16:creationId xmlns:a16="http://schemas.microsoft.com/office/drawing/2014/main" id="{AE135162-6E50-5F01-D250-ECE202708803}"/>
                </a:ext>
              </a:extLst>
            </p:cNvPr>
            <p:cNvSpPr/>
            <p:nvPr/>
          </p:nvSpPr>
          <p:spPr>
            <a:xfrm rot="16200000">
              <a:off x="6144403" y="2568669"/>
              <a:ext cx="584665" cy="408992"/>
            </a:xfrm>
            <a:prstGeom prst="leftArrow">
              <a:avLst/>
            </a:prstGeom>
            <a:solidFill>
              <a:srgbClr val="8585E0"/>
            </a:solidFill>
            <a:ln>
              <a:solidFill>
                <a:srgbClr val="8585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15" name="左箭头 18">
              <a:extLst>
                <a:ext uri="{FF2B5EF4-FFF2-40B4-BE49-F238E27FC236}">
                  <a16:creationId xmlns:a16="http://schemas.microsoft.com/office/drawing/2014/main" id="{F03335D5-8FF8-F5CA-46A4-53D911A9A101}"/>
                </a:ext>
              </a:extLst>
            </p:cNvPr>
            <p:cNvSpPr/>
            <p:nvPr/>
          </p:nvSpPr>
          <p:spPr>
            <a:xfrm rot="13378792">
              <a:off x="7151300" y="2436355"/>
              <a:ext cx="863522" cy="443506"/>
            </a:xfrm>
            <a:prstGeom prst="leftArrow">
              <a:avLst/>
            </a:prstGeom>
            <a:solidFill>
              <a:srgbClr val="8585E0"/>
            </a:solidFill>
            <a:ln>
              <a:solidFill>
                <a:srgbClr val="8585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6" name="左箭头 17">
              <a:extLst>
                <a:ext uri="{FF2B5EF4-FFF2-40B4-BE49-F238E27FC236}">
                  <a16:creationId xmlns:a16="http://schemas.microsoft.com/office/drawing/2014/main" id="{77DF9AC4-7D22-B2C4-8ABA-D440115B4756}"/>
                </a:ext>
              </a:extLst>
            </p:cNvPr>
            <p:cNvSpPr/>
            <p:nvPr/>
          </p:nvSpPr>
          <p:spPr>
            <a:xfrm rot="16200000">
              <a:off x="6144403" y="1192471"/>
              <a:ext cx="584665" cy="408992"/>
            </a:xfrm>
            <a:prstGeom prst="leftArrow">
              <a:avLst/>
            </a:prstGeom>
            <a:solidFill>
              <a:srgbClr val="8585E0"/>
            </a:solidFill>
            <a:ln>
              <a:solidFill>
                <a:srgbClr val="8585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</p:grpSp>
      <p:sp>
        <p:nvSpPr>
          <p:cNvPr id="18" name="标题 1">
            <a:extLst>
              <a:ext uri="{FF2B5EF4-FFF2-40B4-BE49-F238E27FC236}">
                <a16:creationId xmlns:a16="http://schemas.microsoft.com/office/drawing/2014/main" id="{001CD8B4-4031-A395-89E9-49400B5AB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83" y="16968"/>
            <a:ext cx="8686801" cy="792898"/>
          </a:xfrm>
        </p:spPr>
        <p:txBody>
          <a:bodyPr/>
          <a:lstStyle/>
          <a:p>
            <a:pPr algn="ctr"/>
            <a:r>
              <a:rPr lang="en-US" altLang="zh-CN" sz="3600" b="1" dirty="0"/>
              <a:t>Analysis Software Framework </a:t>
            </a:r>
            <a:endParaRPr lang="en-GB" sz="36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239691-DE99-1D97-93B7-24E990021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26023"/>
            <a:ext cx="8686801" cy="8599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3600" b="1" dirty="0"/>
              <a:t>Integration of machine learning-trained models</a:t>
            </a:r>
            <a:endParaRPr lang="zh-CN" altLang="en-US" sz="36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925165-602D-2288-B85C-62C549A8A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826169"/>
            <a:ext cx="8686801" cy="1740228"/>
          </a:xfrm>
        </p:spPr>
        <p:txBody>
          <a:bodyPr>
            <a:normAutofit/>
          </a:bodyPr>
          <a:lstStyle/>
          <a:p>
            <a:pPr marL="257175" lvl="1" indent="-257175" defTabSz="4572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</a:t>
            </a: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python based datastore 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is developed for 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sharing between C++ and Python</a:t>
            </a:r>
            <a:endParaRPr lang="en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257175" lvl="1" indent="-257175" defTabSz="4572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Popular ML libraries are integrated into JUNOSW in C++ for </a:t>
            </a: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inference with three solutions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Python API 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SNiPER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Algorithm in python</a:t>
            </a: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Native C/C++ APIs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TensorFlow, </a:t>
            </a:r>
            <a:r>
              <a:rPr lang="en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PyTorch</a:t>
            </a:r>
            <a:endParaRPr lang="e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standard for ML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ONNX + ONNX Runtime (C++)</a:t>
            </a:r>
          </a:p>
          <a:p>
            <a:pPr marL="342900" lvl="1" indent="0">
              <a:buNone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664132-9649-8ECA-449C-1EA15952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9469-2616-41C8-B273-1BCD2748095E}" type="slidenum">
              <a:rPr lang="en-US" altLang="zh-CN" smtClean="0"/>
              <a:t>19</a:t>
            </a:fld>
            <a:endParaRPr lang="en-US"/>
          </a:p>
        </p:txBody>
      </p:sp>
      <p:sp>
        <p:nvSpPr>
          <p:cNvPr id="5" name="圆柱体 4">
            <a:extLst>
              <a:ext uri="{FF2B5EF4-FFF2-40B4-BE49-F238E27FC236}">
                <a16:creationId xmlns:a16="http://schemas.microsoft.com/office/drawing/2014/main" id="{A347153D-DCD1-8CAE-7E87-791D9E3392E2}"/>
              </a:ext>
            </a:extLst>
          </p:cNvPr>
          <p:cNvSpPr/>
          <p:nvPr/>
        </p:nvSpPr>
        <p:spPr>
          <a:xfrm>
            <a:off x="1067784" y="2874853"/>
            <a:ext cx="1089375" cy="676303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rgbClr val="003399"/>
                </a:solidFill>
              </a:rPr>
              <a:t>Trained Models</a:t>
            </a:r>
            <a:endParaRPr lang="zh-CN" altLang="en-US" sz="1600" dirty="0">
              <a:solidFill>
                <a:srgbClr val="003399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B4FF540-0476-EE5D-28B5-CA7D90B7D9CB}"/>
              </a:ext>
            </a:extLst>
          </p:cNvPr>
          <p:cNvSpPr/>
          <p:nvPr/>
        </p:nvSpPr>
        <p:spPr>
          <a:xfrm>
            <a:off x="2716965" y="2622053"/>
            <a:ext cx="1685102" cy="5353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Python APIs</a:t>
            </a:r>
            <a:endParaRPr lang="zh-CN" altLang="en-US" sz="1600" dirty="0"/>
          </a:p>
        </p:txBody>
      </p:sp>
      <p:sp>
        <p:nvSpPr>
          <p:cNvPr id="7" name="箭头: 右 28">
            <a:extLst>
              <a:ext uri="{FF2B5EF4-FFF2-40B4-BE49-F238E27FC236}">
                <a16:creationId xmlns:a16="http://schemas.microsoft.com/office/drawing/2014/main" id="{C69DE755-3283-98CA-C505-FF9AC84306E2}"/>
              </a:ext>
            </a:extLst>
          </p:cNvPr>
          <p:cNvSpPr/>
          <p:nvPr/>
        </p:nvSpPr>
        <p:spPr>
          <a:xfrm rot="16200000" flipH="1" flipV="1">
            <a:off x="1445099" y="3624325"/>
            <a:ext cx="324000" cy="24474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8" name="箭头: 右 29">
            <a:extLst>
              <a:ext uri="{FF2B5EF4-FFF2-40B4-BE49-F238E27FC236}">
                <a16:creationId xmlns:a16="http://schemas.microsoft.com/office/drawing/2014/main" id="{E956353F-10A7-1B4F-3E51-F410AC25F906}"/>
              </a:ext>
            </a:extLst>
          </p:cNvPr>
          <p:cNvSpPr/>
          <p:nvPr/>
        </p:nvSpPr>
        <p:spPr>
          <a:xfrm>
            <a:off x="2272376" y="4162927"/>
            <a:ext cx="324000" cy="24474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141858E-600F-6082-13E8-352B2DD428D2}"/>
              </a:ext>
            </a:extLst>
          </p:cNvPr>
          <p:cNvSpPr/>
          <p:nvPr/>
        </p:nvSpPr>
        <p:spPr>
          <a:xfrm rot="5400000">
            <a:off x="6314531" y="3369779"/>
            <a:ext cx="194147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 err="1"/>
              <a:t>PyData</a:t>
            </a:r>
            <a:r>
              <a:rPr lang="en-US" altLang="zh-CN" sz="1600" dirty="0"/>
              <a:t> Store</a:t>
            </a:r>
            <a:endParaRPr lang="zh-CN" altLang="en-US" sz="16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699E258-CB38-CFA2-BC59-20265B8F721F}"/>
              </a:ext>
            </a:extLst>
          </p:cNvPr>
          <p:cNvSpPr/>
          <p:nvPr/>
        </p:nvSpPr>
        <p:spPr>
          <a:xfrm>
            <a:off x="2716965" y="3305718"/>
            <a:ext cx="1685102" cy="5353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Native C++ APIs</a:t>
            </a:r>
            <a:endParaRPr lang="zh-CN" altLang="en-US" sz="1600" dirty="0"/>
          </a:p>
        </p:txBody>
      </p:sp>
      <p:sp>
        <p:nvSpPr>
          <p:cNvPr id="11" name="圆柱体 10">
            <a:extLst>
              <a:ext uri="{FF2B5EF4-FFF2-40B4-BE49-F238E27FC236}">
                <a16:creationId xmlns:a16="http://schemas.microsoft.com/office/drawing/2014/main" id="{F7FAC160-FC41-1EFB-0E6F-3E6D692703EC}"/>
              </a:ext>
            </a:extLst>
          </p:cNvPr>
          <p:cNvSpPr/>
          <p:nvPr/>
        </p:nvSpPr>
        <p:spPr>
          <a:xfrm>
            <a:off x="1062412" y="3942369"/>
            <a:ext cx="1089375" cy="676303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rgbClr val="003399"/>
                </a:solidFill>
              </a:rPr>
              <a:t>ONNX Models</a:t>
            </a:r>
            <a:endParaRPr lang="zh-CN" altLang="en-US" sz="1600" dirty="0">
              <a:solidFill>
                <a:srgbClr val="003399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82CA87-6FA3-1CE2-1A8C-E21404BFAFA9}"/>
              </a:ext>
            </a:extLst>
          </p:cNvPr>
          <p:cNvSpPr/>
          <p:nvPr/>
        </p:nvSpPr>
        <p:spPr>
          <a:xfrm>
            <a:off x="2716965" y="3989871"/>
            <a:ext cx="1685102" cy="5353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ONNX Runtime C++ APIs</a:t>
            </a:r>
            <a:endParaRPr lang="zh-CN" altLang="en-US" sz="1600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B529A987-EE3F-1EAB-9CB0-265902F19843}"/>
              </a:ext>
            </a:extLst>
          </p:cNvPr>
          <p:cNvSpPr/>
          <p:nvPr/>
        </p:nvSpPr>
        <p:spPr>
          <a:xfrm>
            <a:off x="4933680" y="3590683"/>
            <a:ext cx="1524270" cy="612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rIns="0" rtlCol="0" anchor="ctr"/>
          <a:lstStyle/>
          <a:p>
            <a:pPr algn="ctr"/>
            <a:r>
              <a:rPr lang="en-US" altLang="zh-CN" sz="1600" dirty="0"/>
              <a:t>SNiPER C++ </a:t>
            </a:r>
          </a:p>
          <a:p>
            <a:pPr algn="ctr"/>
            <a:r>
              <a:rPr lang="en-US" altLang="zh-CN" sz="1600" dirty="0"/>
              <a:t>Algorithms</a:t>
            </a:r>
            <a:endParaRPr lang="zh-CN" altLang="en-US" sz="1600" dirty="0"/>
          </a:p>
        </p:txBody>
      </p:sp>
      <p:sp>
        <p:nvSpPr>
          <p:cNvPr id="14" name="箭头: 右 41">
            <a:extLst>
              <a:ext uri="{FF2B5EF4-FFF2-40B4-BE49-F238E27FC236}">
                <a16:creationId xmlns:a16="http://schemas.microsoft.com/office/drawing/2014/main" id="{7EE60B53-9A74-66F7-04C1-B9E8D81809F5}"/>
              </a:ext>
            </a:extLst>
          </p:cNvPr>
          <p:cNvSpPr/>
          <p:nvPr/>
        </p:nvSpPr>
        <p:spPr>
          <a:xfrm>
            <a:off x="2272493" y="2871774"/>
            <a:ext cx="324000" cy="24474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5" name="箭头: 右 42">
            <a:extLst>
              <a:ext uri="{FF2B5EF4-FFF2-40B4-BE49-F238E27FC236}">
                <a16:creationId xmlns:a16="http://schemas.microsoft.com/office/drawing/2014/main" id="{6881B41D-9EDE-62B5-FB7D-B1EAE0948D9E}"/>
              </a:ext>
            </a:extLst>
          </p:cNvPr>
          <p:cNvSpPr/>
          <p:nvPr/>
        </p:nvSpPr>
        <p:spPr>
          <a:xfrm>
            <a:off x="2272376" y="3339952"/>
            <a:ext cx="324000" cy="24474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cxnSp>
        <p:nvCxnSpPr>
          <p:cNvPr id="16" name="直接箭头连接符 40">
            <a:extLst>
              <a:ext uri="{FF2B5EF4-FFF2-40B4-BE49-F238E27FC236}">
                <a16:creationId xmlns:a16="http://schemas.microsoft.com/office/drawing/2014/main" id="{F17A0110-EE0C-A14E-4F7B-E7DAAE25D5EF}"/>
              </a:ext>
            </a:extLst>
          </p:cNvPr>
          <p:cNvCxnSpPr>
            <a:cxnSpLocks/>
            <a:stCxn id="19" idx="2"/>
            <a:endCxn id="6" idx="3"/>
          </p:cNvCxnSpPr>
          <p:nvPr/>
        </p:nvCxnSpPr>
        <p:spPr>
          <a:xfrm flipH="1">
            <a:off x="4402067" y="2889707"/>
            <a:ext cx="53161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46">
            <a:extLst>
              <a:ext uri="{FF2B5EF4-FFF2-40B4-BE49-F238E27FC236}">
                <a16:creationId xmlns:a16="http://schemas.microsoft.com/office/drawing/2014/main" id="{450FD7E1-A310-53F6-88AC-632A2AB1D913}"/>
              </a:ext>
            </a:extLst>
          </p:cNvPr>
          <p:cNvCxnSpPr>
            <a:cxnSpLocks/>
            <a:stCxn id="13" idx="2"/>
            <a:endCxn id="10" idx="3"/>
          </p:cNvCxnSpPr>
          <p:nvPr/>
        </p:nvCxnSpPr>
        <p:spPr>
          <a:xfrm flipH="1" flipV="1">
            <a:off x="4402067" y="3573373"/>
            <a:ext cx="531613" cy="323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50">
            <a:extLst>
              <a:ext uri="{FF2B5EF4-FFF2-40B4-BE49-F238E27FC236}">
                <a16:creationId xmlns:a16="http://schemas.microsoft.com/office/drawing/2014/main" id="{CD7EE71F-32BF-E244-7144-A3AE9E3EF972}"/>
              </a:ext>
            </a:extLst>
          </p:cNvPr>
          <p:cNvCxnSpPr>
            <a:cxnSpLocks/>
            <a:stCxn id="13" idx="2"/>
            <a:endCxn id="12" idx="3"/>
          </p:cNvCxnSpPr>
          <p:nvPr/>
        </p:nvCxnSpPr>
        <p:spPr>
          <a:xfrm flipH="1">
            <a:off x="4402067" y="3896683"/>
            <a:ext cx="531613" cy="360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>
            <a:extLst>
              <a:ext uri="{FF2B5EF4-FFF2-40B4-BE49-F238E27FC236}">
                <a16:creationId xmlns:a16="http://schemas.microsoft.com/office/drawing/2014/main" id="{10EF5609-1F49-F48E-6C49-C023111EC7FF}"/>
              </a:ext>
            </a:extLst>
          </p:cNvPr>
          <p:cNvSpPr/>
          <p:nvPr/>
        </p:nvSpPr>
        <p:spPr>
          <a:xfrm>
            <a:off x="4933680" y="2583707"/>
            <a:ext cx="1524270" cy="612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rIns="0" rtlCol="0" anchor="ctr"/>
          <a:lstStyle/>
          <a:p>
            <a:pPr algn="ctr"/>
            <a:r>
              <a:rPr lang="en-US" altLang="zh-CN" sz="1600" dirty="0"/>
              <a:t>SNiPER Python </a:t>
            </a:r>
          </a:p>
          <a:p>
            <a:pPr algn="ctr"/>
            <a:r>
              <a:rPr lang="en-US" altLang="zh-CN" sz="1600" dirty="0"/>
              <a:t>Algorithms</a:t>
            </a:r>
            <a:endParaRPr lang="zh-CN" altLang="en-US" sz="1600" dirty="0"/>
          </a:p>
        </p:txBody>
      </p:sp>
      <p:sp>
        <p:nvSpPr>
          <p:cNvPr id="20" name="箭头: 左右 65">
            <a:extLst>
              <a:ext uri="{FF2B5EF4-FFF2-40B4-BE49-F238E27FC236}">
                <a16:creationId xmlns:a16="http://schemas.microsoft.com/office/drawing/2014/main" id="{4169391B-EF23-43DB-4D0B-552799D001E2}"/>
              </a:ext>
            </a:extLst>
          </p:cNvPr>
          <p:cNvSpPr/>
          <p:nvPr/>
        </p:nvSpPr>
        <p:spPr>
          <a:xfrm>
            <a:off x="6528470" y="2809462"/>
            <a:ext cx="436608" cy="160490"/>
          </a:xfrm>
          <a:prstGeom prst="leftRightArrow">
            <a:avLst>
              <a:gd name="adj1" fmla="val 27459"/>
              <a:gd name="adj2" fmla="val 4312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dk1"/>
              </a:solidFill>
            </a:endParaRPr>
          </a:p>
        </p:txBody>
      </p:sp>
      <p:sp>
        <p:nvSpPr>
          <p:cNvPr id="21" name="箭头: 左右 77">
            <a:extLst>
              <a:ext uri="{FF2B5EF4-FFF2-40B4-BE49-F238E27FC236}">
                <a16:creationId xmlns:a16="http://schemas.microsoft.com/office/drawing/2014/main" id="{94BDEFB4-83E0-019A-792F-7EF9C60395D8}"/>
              </a:ext>
            </a:extLst>
          </p:cNvPr>
          <p:cNvSpPr/>
          <p:nvPr/>
        </p:nvSpPr>
        <p:spPr>
          <a:xfrm>
            <a:off x="6528470" y="3818810"/>
            <a:ext cx="436608" cy="160490"/>
          </a:xfrm>
          <a:prstGeom prst="leftRightArrow">
            <a:avLst>
              <a:gd name="adj1" fmla="val 27459"/>
              <a:gd name="adj2" fmla="val 4312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dk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4B818D8-B305-FFE8-7AF8-4A39568326E5}"/>
              </a:ext>
            </a:extLst>
          </p:cNvPr>
          <p:cNvSpPr txBox="1"/>
          <p:nvPr/>
        </p:nvSpPr>
        <p:spPr>
          <a:xfrm>
            <a:off x="4962290" y="4590536"/>
            <a:ext cx="3414218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0" i="0" u="none" strike="noStrike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" altLang="zh-CN" dirty="0"/>
              <a:t>T. Lin  et al., </a:t>
            </a:r>
            <a:r>
              <a:rPr lang="en" altLang="zh-CN" i="1" dirty="0">
                <a:effectLst/>
                <a:latin typeface="Times"/>
              </a:rPr>
              <a:t>Integration of machine learning-trained models into JUNO's offline software, ACAT2022</a:t>
            </a:r>
          </a:p>
        </p:txBody>
      </p:sp>
    </p:spTree>
    <p:extLst>
      <p:ext uri="{BB962C8B-B14F-4D97-AF65-F5344CB8AC3E}">
        <p14:creationId xmlns:p14="http://schemas.microsoft.com/office/powerpoint/2010/main" val="1566857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3061" y="-84535"/>
            <a:ext cx="7886700" cy="994172"/>
          </a:xfrm>
        </p:spPr>
        <p:txBody>
          <a:bodyPr vert="horz" wrap="square" lIns="69056" tIns="34529" rIns="69056" bIns="34529" numCol="1" anchor="b" anchorCtr="0">
            <a:normAutofit/>
          </a:bodyPr>
          <a:lstStyle/>
          <a:p>
            <a:pPr lvl="0" algn="ctr"/>
            <a:r>
              <a:rPr lang="en-US" sz="3600" b="1" dirty="0"/>
              <a:t>Contents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3037" y="794023"/>
            <a:ext cx="7811157" cy="3818573"/>
          </a:xfrm>
        </p:spPr>
        <p:txBody>
          <a:bodyPr vert="horz" wrap="square" lIns="68580" tIns="34290" rIns="68580" bIns="34290" numCol="1" anchor="t" anchorCtr="0">
            <a:normAutofit/>
          </a:bodyPr>
          <a:lstStyle/>
          <a:p>
            <a:pPr marL="257175" indent="-257175" defTabSz="457200">
              <a:spcBef>
                <a:spcPct val="50000"/>
              </a:spcBef>
              <a:buClr>
                <a:srgbClr val="FF0000"/>
              </a:buClr>
              <a:buSzPct val="75000"/>
              <a:buFont typeface="Wingdings" charset="2"/>
              <a:buChar char="v"/>
            </a:pPr>
            <a:r>
              <a:rPr lang="en-US" sz="20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JUNO Experiment</a:t>
            </a:r>
          </a:p>
          <a:p>
            <a:pPr marL="257175" lvl="0" indent="-257175" defTabSz="457200">
              <a:spcBef>
                <a:spcPct val="50000"/>
              </a:spcBef>
              <a:buClr>
                <a:srgbClr val="FF0000"/>
              </a:buClr>
              <a:buSzPct val="75000"/>
              <a:buFont typeface="Wingdings" charset="2"/>
              <a:buChar char="v"/>
            </a:pPr>
            <a:r>
              <a:rPr lang="en-US" sz="20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JUNO Software (JUNOSW)</a:t>
            </a:r>
          </a:p>
          <a:p>
            <a:pPr marL="628650" lvl="2" indent="-285750" defTabSz="457200">
              <a:lnSpc>
                <a:spcPct val="100000"/>
              </a:lnSpc>
              <a:spcBef>
                <a:spcPct val="50000"/>
              </a:spcBef>
              <a:buClr>
                <a:srgbClr val="FF0000"/>
              </a:buClr>
              <a:buSzPct val="75000"/>
              <a:buFont typeface="Wingdings" pitchFamily="2" charset="2"/>
              <a:buChar char="l"/>
            </a:pPr>
            <a:r>
              <a:rPr lang="en-US" sz="17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Framework</a:t>
            </a:r>
          </a:p>
          <a:p>
            <a:pPr marL="628650" lvl="2" indent="-285750" defTabSz="457200">
              <a:lnSpc>
                <a:spcPct val="100000"/>
              </a:lnSpc>
              <a:spcBef>
                <a:spcPct val="50000"/>
              </a:spcBef>
              <a:buClr>
                <a:srgbClr val="FF0000"/>
              </a:buClr>
              <a:buSzPct val="75000"/>
              <a:buFont typeface="Wingdings" pitchFamily="2" charset="2"/>
              <a:buChar char="l"/>
            </a:pPr>
            <a:r>
              <a:rPr lang="en-US" sz="17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Event Data Model</a:t>
            </a:r>
          </a:p>
          <a:p>
            <a:pPr marL="628650" lvl="2" indent="-285750" defTabSz="457200">
              <a:spcBef>
                <a:spcPct val="50000"/>
              </a:spcBef>
              <a:buClr>
                <a:srgbClr val="FF0000"/>
              </a:buClr>
              <a:buSzPct val="75000"/>
              <a:buFont typeface="Wingdings" pitchFamily="2" charset="2"/>
              <a:buChar char="l"/>
            </a:pPr>
            <a:r>
              <a:rPr lang="en-US" sz="17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Geometry Management System</a:t>
            </a:r>
          </a:p>
          <a:p>
            <a:pPr marL="628650" lvl="2" indent="-285750" defTabSz="457200">
              <a:spcBef>
                <a:spcPct val="50000"/>
              </a:spcBef>
              <a:buClr>
                <a:srgbClr val="FF0000"/>
              </a:buClr>
              <a:buSzPct val="75000"/>
              <a:buFont typeface="Wingdings" pitchFamily="2" charset="2"/>
              <a:buChar char="l"/>
            </a:pPr>
            <a:r>
              <a:rPr lang="en-US" sz="17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Event Display Tools</a:t>
            </a:r>
          </a:p>
          <a:p>
            <a:pPr marL="628650" lvl="2" indent="-285750" defTabSz="457200">
              <a:spcBef>
                <a:spcPct val="50000"/>
              </a:spcBef>
              <a:buClr>
                <a:srgbClr val="FF0000"/>
              </a:buClr>
              <a:buSzPct val="75000"/>
              <a:buFont typeface="Wingdings" pitchFamily="2" charset="2"/>
              <a:buChar char="l"/>
            </a:pPr>
            <a:r>
              <a:rPr lang="en-US" sz="17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Database System</a:t>
            </a:r>
          </a:p>
          <a:p>
            <a:pPr marL="628650" lvl="2" indent="-285750" defTabSz="457200">
              <a:spcBef>
                <a:spcPct val="50000"/>
              </a:spcBef>
              <a:buClr>
                <a:srgbClr val="FF0000"/>
              </a:buClr>
              <a:buSzPct val="75000"/>
              <a:buFont typeface="Wingdings" pitchFamily="2" charset="2"/>
              <a:buChar char="l"/>
            </a:pPr>
            <a:r>
              <a:rPr lang="en-US" sz="17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Analysis Framework</a:t>
            </a:r>
          </a:p>
          <a:p>
            <a:pPr marL="628650" lvl="2" indent="-285750" defTabSz="457200">
              <a:spcBef>
                <a:spcPct val="50000"/>
              </a:spcBef>
              <a:buClr>
                <a:srgbClr val="FF0000"/>
              </a:buClr>
              <a:buSzPct val="75000"/>
              <a:buFont typeface="Wingdings" pitchFamily="2" charset="2"/>
              <a:buChar char="l"/>
            </a:pPr>
            <a:r>
              <a:rPr lang="en-US" altLang="zh-CN" sz="17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Data Processing and Analysis Chain</a:t>
            </a:r>
            <a:endParaRPr lang="en-US" sz="20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257175" lvl="0" indent="-257175" defTabSz="457200">
              <a:spcBef>
                <a:spcPct val="50000"/>
              </a:spcBef>
              <a:buClr>
                <a:srgbClr val="FF0000"/>
              </a:buClr>
              <a:buSzPct val="75000"/>
              <a:buFont typeface="Wingdings" charset="2"/>
              <a:buChar char="v"/>
            </a:pPr>
            <a:r>
              <a:rPr lang="en-US" sz="20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8D7F-3D9C-48CC-8BEE-8D15342EE049}" type="slidenum">
              <a:rPr lang="zh-CN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7002" y="117759"/>
            <a:ext cx="7488348" cy="495300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b="1" dirty="0"/>
              <a:t>Data Processing and Analysis Chain</a:t>
            </a:r>
          </a:p>
        </p:txBody>
      </p:sp>
      <p:sp>
        <p:nvSpPr>
          <p:cNvPr id="15" name="内容占位符 14"/>
          <p:cNvSpPr>
            <a:spLocks noGrp="1"/>
          </p:cNvSpPr>
          <p:nvPr>
            <p:ph idx="1"/>
          </p:nvPr>
        </p:nvSpPr>
        <p:spPr>
          <a:xfrm>
            <a:off x="3708913" y="791759"/>
            <a:ext cx="5337668" cy="4249348"/>
          </a:xfrm>
        </p:spPr>
        <p:txBody>
          <a:bodyPr>
            <a:noAutofit/>
          </a:bodyPr>
          <a:lstStyle/>
          <a:p>
            <a:pPr marL="257175" lvl="1" indent="-257175" defTabSz="45720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MCHITS</a:t>
            </a: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(Monte-Carlo Simulated Hits Data)</a:t>
            </a: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ROOT format, contains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GenEvt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SimEvt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lvl="1" indent="-257175" defTabSz="45720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RAW</a:t>
            </a: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(Raw Data from DAQ and OEC)</a:t>
            </a: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byte-stream format. Also contains the OEC result. </a:t>
            </a:r>
          </a:p>
          <a:p>
            <a:pPr marL="257175" lvl="1" indent="-257175" defTabSz="45720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RTRAW </a:t>
            </a: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(ROOT RAW)</a:t>
            </a: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ROOT format (with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EvtNavigator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Sorted; contains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ElecEvt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TrigEvt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OecEvt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may contain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GenEvt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SimEvt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simulated data. </a:t>
            </a:r>
          </a:p>
          <a:p>
            <a:pPr marL="257175" lvl="1" indent="-257175" defTabSz="45720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ESD </a:t>
            </a: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(Event Summary Data)</a:t>
            </a: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ROOT format (with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EvtNavigator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contains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CalibEvt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RecEvt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lvl="1" indent="-257175" defTabSz="45720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DST</a:t>
            </a: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(Data Summary Type)</a:t>
            </a: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Contains information of physical events, Flexible definition and file format, Does not contain relationships</a:t>
            </a:r>
          </a:p>
          <a:p>
            <a:pPr marL="257175" lvl="1" indent="-257175" defTabSz="45720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IAD</a:t>
            </a: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(Indexed Analysis Data) (A</a:t>
            </a:r>
            <a:r>
              <a:rPr lang="zh-CN" altLang="en-US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uxiliary </a:t>
            </a: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data)</a:t>
            </a:r>
            <a:endParaRPr lang="en-US" altLang="zh-CN" sz="14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Contains the address to the RAW/ESD and the necessary physics variables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/>
              <a:t>20</a:t>
            </a:fld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53" y="791759"/>
            <a:ext cx="1397805" cy="945182"/>
          </a:xfrm>
          <a:prstGeom prst="rect">
            <a:avLst/>
          </a:prstGeom>
        </p:spPr>
      </p:pic>
      <p:sp>
        <p:nvSpPr>
          <p:cNvPr id="6" name="圆柱形 5"/>
          <p:cNvSpPr/>
          <p:nvPr/>
        </p:nvSpPr>
        <p:spPr>
          <a:xfrm>
            <a:off x="708078" y="2083373"/>
            <a:ext cx="807956" cy="420092"/>
          </a:xfrm>
          <a:prstGeom prst="ca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1050" dirty="0"/>
              <a:t>RAW</a:t>
            </a:r>
            <a:endParaRPr lang="zh-CN" altLang="en-US" sz="825" dirty="0"/>
          </a:p>
        </p:txBody>
      </p:sp>
      <p:cxnSp>
        <p:nvCxnSpPr>
          <p:cNvPr id="3" name="直接箭头连接符 2"/>
          <p:cNvCxnSpPr>
            <a:stCxn id="5" idx="2"/>
            <a:endCxn id="6" idx="1"/>
          </p:cNvCxnSpPr>
          <p:nvPr/>
        </p:nvCxnSpPr>
        <p:spPr>
          <a:xfrm flipH="1">
            <a:off x="1111580" y="1745990"/>
            <a:ext cx="476" cy="346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671281" y="1759940"/>
            <a:ext cx="4700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Data</a:t>
            </a:r>
            <a:endParaRPr lang="zh-CN" altLang="en-US" sz="1050" dirty="0"/>
          </a:p>
        </p:txBody>
      </p:sp>
      <p:sp>
        <p:nvSpPr>
          <p:cNvPr id="13" name="圆柱形 12"/>
          <p:cNvSpPr/>
          <p:nvPr/>
        </p:nvSpPr>
        <p:spPr>
          <a:xfrm>
            <a:off x="1451685" y="3721365"/>
            <a:ext cx="807956" cy="420092"/>
          </a:xfrm>
          <a:prstGeom prst="ca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1050" dirty="0"/>
              <a:t>ESD</a:t>
            </a:r>
            <a:endParaRPr lang="zh-CN" altLang="en-US" sz="825" dirty="0"/>
          </a:p>
        </p:txBody>
      </p:sp>
      <p:cxnSp>
        <p:nvCxnSpPr>
          <p:cNvPr id="16" name="直接箭头连接符 15"/>
          <p:cNvCxnSpPr>
            <a:endCxn id="13" idx="1"/>
          </p:cNvCxnSpPr>
          <p:nvPr/>
        </p:nvCxnSpPr>
        <p:spPr>
          <a:xfrm>
            <a:off x="1855700" y="3491002"/>
            <a:ext cx="0" cy="230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圆柱形 23"/>
          <p:cNvSpPr/>
          <p:nvPr/>
        </p:nvSpPr>
        <p:spPr>
          <a:xfrm>
            <a:off x="277253" y="3709142"/>
            <a:ext cx="807956" cy="420092"/>
          </a:xfrm>
          <a:prstGeom prst="ca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1050" dirty="0"/>
              <a:t>IAD</a:t>
            </a:r>
            <a:endParaRPr lang="zh-CN" altLang="en-US" sz="825" dirty="0"/>
          </a:p>
        </p:txBody>
      </p:sp>
      <p:cxnSp>
        <p:nvCxnSpPr>
          <p:cNvPr id="30" name="直接箭头连接符 29"/>
          <p:cNvCxnSpPr>
            <a:stCxn id="23" idx="3"/>
          </p:cNvCxnSpPr>
          <p:nvPr/>
        </p:nvCxnSpPr>
        <p:spPr>
          <a:xfrm flipH="1">
            <a:off x="2072374" y="2478017"/>
            <a:ext cx="621662" cy="584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2249083" y="1429792"/>
            <a:ext cx="955834" cy="363855"/>
          </a:xfrm>
          <a:prstGeom prst="rect">
            <a:avLst/>
          </a:prstGeom>
          <a:solidFill>
            <a:srgbClr val="F1D7D7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1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750" dirty="0">
                <a:solidFill>
                  <a:schemeClr val="tx1"/>
                </a:solidFill>
              </a:rPr>
              <a:t>Physics generators </a:t>
            </a:r>
          </a:p>
          <a:p>
            <a:r>
              <a:rPr lang="en-US" altLang="zh-CN" sz="750" dirty="0">
                <a:solidFill>
                  <a:schemeClr val="tx1"/>
                </a:solidFill>
              </a:rPr>
              <a:t>+ Geant4 Simulation</a:t>
            </a:r>
            <a:endParaRPr lang="zh-CN" altLang="en-US" sz="750" dirty="0">
              <a:solidFill>
                <a:schemeClr val="tx1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172757" y="1749832"/>
            <a:ext cx="722948" cy="277178"/>
          </a:xfrm>
          <a:prstGeom prst="rect">
            <a:avLst/>
          </a:prstGeom>
          <a:solidFill>
            <a:srgbClr val="F1D7D7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50" dirty="0">
                <a:solidFill>
                  <a:schemeClr val="tx1"/>
                </a:solidFill>
              </a:rPr>
              <a:t>Trigger + OEC</a:t>
            </a:r>
          </a:p>
        </p:txBody>
      </p:sp>
      <p:sp>
        <p:nvSpPr>
          <p:cNvPr id="41" name="矩形 40"/>
          <p:cNvSpPr/>
          <p:nvPr/>
        </p:nvSpPr>
        <p:spPr>
          <a:xfrm>
            <a:off x="2331474" y="3367653"/>
            <a:ext cx="1236345" cy="477203"/>
          </a:xfrm>
          <a:prstGeom prst="rect">
            <a:avLst/>
          </a:prstGeom>
          <a:solidFill>
            <a:srgbClr val="F1D7D7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50" dirty="0">
                <a:solidFill>
                  <a:schemeClr val="tx1"/>
                </a:solidFill>
              </a:rPr>
              <a:t>Independent Reconstruction</a:t>
            </a:r>
          </a:p>
          <a:p>
            <a:pPr algn="ctr"/>
            <a:r>
              <a:rPr lang="en-US" altLang="zh-CN" sz="750" dirty="0">
                <a:solidFill>
                  <a:schemeClr val="tx1"/>
                </a:solidFill>
              </a:rPr>
              <a:t>or</a:t>
            </a:r>
          </a:p>
          <a:p>
            <a:pPr algn="ctr"/>
            <a:r>
              <a:rPr lang="en-US" altLang="zh-CN" sz="750" dirty="0">
                <a:solidFill>
                  <a:schemeClr val="tx1"/>
                </a:solidFill>
              </a:rPr>
              <a:t>Joint Reconstruction</a:t>
            </a:r>
          </a:p>
        </p:txBody>
      </p:sp>
      <p:sp>
        <p:nvSpPr>
          <p:cNvPr id="23" name="圆柱形 22"/>
          <p:cNvSpPr/>
          <p:nvPr/>
        </p:nvSpPr>
        <p:spPr>
          <a:xfrm>
            <a:off x="2290058" y="2057925"/>
            <a:ext cx="807956" cy="420092"/>
          </a:xfrm>
          <a:prstGeom prst="ca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1050" dirty="0"/>
              <a:t>MCHITS</a:t>
            </a:r>
            <a:endParaRPr lang="zh-CN" altLang="en-US" sz="825" dirty="0"/>
          </a:p>
        </p:txBody>
      </p:sp>
      <p:sp>
        <p:nvSpPr>
          <p:cNvPr id="26" name="圆柱形 25"/>
          <p:cNvSpPr/>
          <p:nvPr/>
        </p:nvSpPr>
        <p:spPr>
          <a:xfrm>
            <a:off x="1451685" y="3075351"/>
            <a:ext cx="807956" cy="420092"/>
          </a:xfrm>
          <a:prstGeom prst="ca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1050" dirty="0"/>
              <a:t>RTRAW</a:t>
            </a:r>
            <a:endParaRPr lang="zh-CN" altLang="en-US" sz="825" dirty="0"/>
          </a:p>
        </p:txBody>
      </p:sp>
      <p:cxnSp>
        <p:nvCxnSpPr>
          <p:cNvPr id="27" name="直接箭头连接符 26"/>
          <p:cNvCxnSpPr/>
          <p:nvPr/>
        </p:nvCxnSpPr>
        <p:spPr>
          <a:xfrm>
            <a:off x="1105935" y="2506072"/>
            <a:ext cx="497147" cy="5446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95017" y="2678043"/>
            <a:ext cx="1087279" cy="332423"/>
          </a:xfrm>
          <a:prstGeom prst="rect">
            <a:avLst/>
          </a:prstGeom>
          <a:solidFill>
            <a:srgbClr val="F1D7D7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1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750" dirty="0">
                <a:solidFill>
                  <a:schemeClr val="tx1"/>
                </a:solidFill>
              </a:rPr>
              <a:t>Format conversion from byte-stream to ROOT</a:t>
            </a:r>
            <a:endParaRPr lang="zh-CN" altLang="en-US" sz="750" dirty="0">
              <a:solidFill>
                <a:schemeClr val="tx1"/>
              </a:solidFill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2694036" y="1812603"/>
            <a:ext cx="0" cy="247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2545637" y="2710169"/>
            <a:ext cx="807956" cy="300083"/>
          </a:xfrm>
          <a:prstGeom prst="rect">
            <a:avLst/>
          </a:prstGeom>
          <a:solidFill>
            <a:srgbClr val="F1D7D7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1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750" dirty="0">
                <a:solidFill>
                  <a:schemeClr val="tx1"/>
                </a:solidFill>
              </a:rPr>
              <a:t>Event Mixing</a:t>
            </a:r>
          </a:p>
          <a:p>
            <a:r>
              <a:rPr lang="en-US" altLang="zh-CN" sz="750" dirty="0">
                <a:solidFill>
                  <a:schemeClr val="tx1"/>
                </a:solidFill>
              </a:rPr>
              <a:t>+ Digitization</a:t>
            </a:r>
            <a:endParaRPr lang="zh-CN" altLang="en-US" sz="750" dirty="0">
              <a:solidFill>
                <a:schemeClr val="tx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640643" y="1796135"/>
            <a:ext cx="8162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Simulation</a:t>
            </a:r>
            <a:endParaRPr lang="zh-CN" altLang="en-US" sz="1050" dirty="0"/>
          </a:p>
        </p:txBody>
      </p:sp>
      <p:sp>
        <p:nvSpPr>
          <p:cNvPr id="10" name="圆柱形 9"/>
          <p:cNvSpPr/>
          <p:nvPr/>
        </p:nvSpPr>
        <p:spPr>
          <a:xfrm>
            <a:off x="1455019" y="4413832"/>
            <a:ext cx="807956" cy="420092"/>
          </a:xfrm>
          <a:prstGeom prst="ca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DST</a:t>
            </a:r>
          </a:p>
        </p:txBody>
      </p:sp>
      <p:cxnSp>
        <p:nvCxnSpPr>
          <p:cNvPr id="11" name="直接箭头连接符 10"/>
          <p:cNvCxnSpPr>
            <a:stCxn id="13" idx="3"/>
            <a:endCxn id="10" idx="1"/>
          </p:cNvCxnSpPr>
          <p:nvPr/>
        </p:nvCxnSpPr>
        <p:spPr>
          <a:xfrm>
            <a:off x="1855700" y="4132511"/>
            <a:ext cx="3334" cy="272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>
            <a:stCxn id="24" idx="4"/>
            <a:endCxn id="26" idx="2"/>
          </p:cNvCxnSpPr>
          <p:nvPr/>
        </p:nvCxnSpPr>
        <p:spPr>
          <a:xfrm flipV="1">
            <a:off x="1085127" y="3285263"/>
            <a:ext cx="366713" cy="633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stCxn id="24" idx="4"/>
            <a:endCxn id="13" idx="2"/>
          </p:cNvCxnSpPr>
          <p:nvPr/>
        </p:nvCxnSpPr>
        <p:spPr>
          <a:xfrm>
            <a:off x="1085127" y="3919151"/>
            <a:ext cx="366713" cy="12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24" idx="4"/>
            <a:endCxn id="10" idx="2"/>
          </p:cNvCxnSpPr>
          <p:nvPr/>
        </p:nvCxnSpPr>
        <p:spPr>
          <a:xfrm>
            <a:off x="1085128" y="3919151"/>
            <a:ext cx="370046" cy="704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06EE94-0C5F-4E4F-E3AB-AB9D1822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22" y="39699"/>
            <a:ext cx="8686801" cy="994172"/>
          </a:xfrm>
        </p:spPr>
        <p:txBody>
          <a:bodyPr/>
          <a:lstStyle/>
          <a:p>
            <a:pPr algn="ctr"/>
            <a:r>
              <a:rPr lang="en-US" altLang="zh-CN" sz="3200" b="1" dirty="0"/>
              <a:t>Summary</a:t>
            </a:r>
            <a:endParaRPr lang="zh-CN" altLang="en-US" sz="32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A491F1-1BAA-438A-4A59-EBEDE3929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177" y="803076"/>
            <a:ext cx="8686801" cy="4101109"/>
          </a:xfrm>
        </p:spPr>
        <p:txBody>
          <a:bodyPr>
            <a:normAutofit/>
          </a:bodyPr>
          <a:lstStyle/>
          <a:p>
            <a:pPr marL="257175" indent="-257175" defTabSz="457200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 </a:t>
            </a: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JUNO offline software (JUNOSW) has been developed 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with modern technologies to meet the specific requirements of JUNO experiment and other non-collider experiments</a:t>
            </a: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processing framework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SNiPER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supports buffering and management of multiple events, event splitting and mixing, TBB-based multi-threading, and integration of machine learning etc.</a:t>
            </a: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 based event data model 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character data representations at different processing stages and complicated relationships between them.</a:t>
            </a: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Unified detector geometry management</a:t>
            </a:r>
            <a:r>
              <a:rPr lang="zh-CN" altLang="en-US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support multiple applications including simulation, calibration, reconstruction and detector visualization.</a:t>
            </a: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Unified database system 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manage the conditions data and parameter data </a:t>
            </a:r>
          </a:p>
          <a:p>
            <a:pPr marL="742950" lvl="1" indent="-285750" defTabSz="457200">
              <a:spcBef>
                <a:spcPct val="50000"/>
              </a:spcBef>
              <a:spcAft>
                <a:spcPct val="0"/>
              </a:spcAft>
              <a:buClr>
                <a:srgbClr val="0432FF"/>
              </a:buClr>
              <a:buSzPct val="75000"/>
            </a:pP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index based correlation analysis framework 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support selection of sparse physics events from the large volume of data.</a:t>
            </a:r>
          </a:p>
          <a:p>
            <a:pPr marL="257175" indent="-257175" defTabSz="457200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 JUNO data processing and analysis chain was completed and has been used 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by several rounds of M.C. data challenge on either local computing clusters or the distributed computing infrastructure.</a:t>
            </a:r>
            <a:endParaRPr lang="zh-CN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B958BF-8B27-EA81-E8B5-14BD3026C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9469-2616-41C8-B273-1BCD2748095E}" type="slidenum">
              <a:rPr lang="en-US" altLang="zh-CN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15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BDBA83-8341-B603-7D43-62C260F25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733" y="2074664"/>
            <a:ext cx="7886700" cy="994172"/>
          </a:xfrm>
        </p:spPr>
        <p:txBody>
          <a:bodyPr/>
          <a:lstStyle/>
          <a:p>
            <a:pPr algn="ctr"/>
            <a:r>
              <a:rPr kumimoji="1" lang="en-US" altLang="zh-CN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attention! </a:t>
            </a:r>
            <a:endParaRPr kumimoji="1" lang="zh-CN" altLang="en-US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1128C37-0B90-0050-6DC6-5C0ED9B26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87376-D591-4127-AE44-DC0C746B7BEB}" type="slidenum">
              <a:rPr lang="en-US" altLang="zh-CN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26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C8B949E-8BD1-DD5C-4A8A-5B9CB8D6E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890" y="1971684"/>
            <a:ext cx="3751002" cy="279557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108" y="253670"/>
            <a:ext cx="8965784" cy="594122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J</a:t>
            </a:r>
            <a:r>
              <a:rPr lang="en-US" altLang="zh-CN" sz="3200" b="1" dirty="0"/>
              <a:t>iangmen </a:t>
            </a:r>
            <a:r>
              <a:rPr lang="en-US" altLang="zh-CN" sz="3200" b="1" dirty="0">
                <a:solidFill>
                  <a:srgbClr val="FF0000"/>
                </a:solidFill>
              </a:rPr>
              <a:t>U</a:t>
            </a:r>
            <a:r>
              <a:rPr lang="en-US" altLang="zh-CN" sz="3200" b="1" dirty="0"/>
              <a:t>nderground </a:t>
            </a:r>
            <a:r>
              <a:rPr lang="en-US" altLang="zh-CN" sz="3200" b="1" dirty="0">
                <a:solidFill>
                  <a:srgbClr val="FF0000"/>
                </a:solidFill>
              </a:rPr>
              <a:t>N</a:t>
            </a:r>
            <a:r>
              <a:rPr lang="en-US" altLang="zh-CN" sz="3200" b="1" dirty="0"/>
              <a:t>eutrino </a:t>
            </a:r>
            <a:r>
              <a:rPr lang="en-US" altLang="zh-CN" sz="3200" b="1" dirty="0">
                <a:solidFill>
                  <a:srgbClr val="FF0000"/>
                </a:solidFill>
              </a:rPr>
              <a:t>O</a:t>
            </a:r>
            <a:r>
              <a:rPr lang="en-US" altLang="zh-CN" sz="3200" b="1" dirty="0"/>
              <a:t>bservatory (JUNO) </a:t>
            </a:r>
            <a:endParaRPr lang="zh-CN" altLang="en-US" sz="3200" b="1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90"/>
                </a:solidFill>
                <a:latin typeface="Calibri" charset="0"/>
                <a:ea typeface="宋体" charset="-122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defRPr/>
            </a:pPr>
            <a:fld id="{30970D18-4E9D-8542-ADC4-D95EFB9ACAB9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07982" y="847792"/>
            <a:ext cx="863601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JUNO is a multiple-purpose neutrino experiment currently under construction in southern China</a:t>
            </a:r>
          </a:p>
          <a:p>
            <a:pPr marL="742950" lvl="1" indent="-285750">
              <a:spcBef>
                <a:spcPct val="50000"/>
              </a:spcBef>
              <a:buClr>
                <a:srgbClr val="0432FF"/>
              </a:buClr>
              <a:buSzPct val="75000"/>
              <a:buFont typeface="Wingdings" pitchFamily="2" charset="2"/>
              <a:buChar char="l"/>
            </a:pP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Large fiducial volume: </a:t>
            </a: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20 </a:t>
            </a:r>
            <a:r>
              <a:rPr lang="en" altLang="zh-CN" sz="1600" dirty="0" err="1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kton</a:t>
            </a: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liquid scintillator detector</a:t>
            </a:r>
            <a:endParaRPr lang="en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ct val="50000"/>
              </a:spcBef>
              <a:buClr>
                <a:srgbClr val="0432FF"/>
              </a:buClr>
              <a:buSzPct val="75000"/>
              <a:buFont typeface="Wingdings" pitchFamily="2" charset="2"/>
              <a:buChar char="l"/>
            </a:pP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Excellent energy resolution :</a:t>
            </a: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3% energy resolution at 1MeV</a:t>
            </a:r>
          </a:p>
          <a:p>
            <a:pPr marL="742950" lvl="1" indent="-285750">
              <a:spcBef>
                <a:spcPct val="50000"/>
              </a:spcBef>
              <a:buClr>
                <a:srgbClr val="0432FF"/>
              </a:buClr>
              <a:buSzPct val="75000"/>
              <a:buFont typeface="Wingdings" pitchFamily="2" charset="2"/>
              <a:buChar char="l"/>
            </a:pP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Rich physics programs:</a:t>
            </a:r>
          </a:p>
          <a:p>
            <a:pPr marL="257175" indent="-257175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endParaRPr lang="en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257175" indent="-257175">
              <a:spcBef>
                <a:spcPct val="50000"/>
              </a:spcBef>
              <a:buClr>
                <a:srgbClr val="FF0000"/>
              </a:buClr>
              <a:buSzPct val="75000"/>
              <a:buFont typeface="Wingdings" charset="2"/>
              <a:buChar char="v"/>
            </a:pPr>
            <a:endParaRPr lang="en" altLang="zh-CN" sz="1400" dirty="0">
              <a:latin typeface="微软雅黑"/>
              <a:ea typeface="微软雅黑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7A33EA3-B081-7BC4-884D-183F5A577C09}"/>
              </a:ext>
            </a:extLst>
          </p:cNvPr>
          <p:cNvSpPr txBox="1"/>
          <p:nvPr/>
        </p:nvSpPr>
        <p:spPr>
          <a:xfrm>
            <a:off x="985041" y="2264072"/>
            <a:ext cx="4932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lvl="1" indent="-214313">
              <a:spcBef>
                <a:spcPct val="50000"/>
              </a:spcBef>
              <a:buClr>
                <a:srgbClr val="00FA00"/>
              </a:buClr>
              <a:buSzPct val="75000"/>
              <a:buFont typeface="Wingdings" pitchFamily="2" charset="2"/>
              <a:buChar char="n"/>
            </a:pPr>
            <a:r>
              <a:rPr lang="en" altLang="zh-CN" sz="1200" dirty="0">
                <a:latin typeface="微软雅黑"/>
                <a:ea typeface="微软雅黑"/>
              </a:rPr>
              <a:t>Reactor neutrinos: </a:t>
            </a:r>
            <a:r>
              <a:rPr lang="en" altLang="zh-CN" sz="1200" dirty="0">
                <a:solidFill>
                  <a:srgbClr val="0432FF"/>
                </a:solidFill>
                <a:latin typeface="微软雅黑"/>
                <a:ea typeface="微软雅黑"/>
              </a:rPr>
              <a:t>Mass Hierarchy and precision measurement of oscillation parameters</a:t>
            </a:r>
          </a:p>
          <a:p>
            <a:pPr marL="557213" lvl="1" indent="-214313">
              <a:spcBef>
                <a:spcPct val="50000"/>
              </a:spcBef>
              <a:buClr>
                <a:srgbClr val="00FA00"/>
              </a:buClr>
              <a:buSzPct val="75000"/>
              <a:buFont typeface="Wingdings" pitchFamily="2" charset="2"/>
              <a:buChar char="n"/>
            </a:pPr>
            <a:r>
              <a:rPr lang="en" altLang="zh-CN" sz="1200" dirty="0">
                <a:latin typeface="微软雅黑"/>
                <a:ea typeface="微软雅黑"/>
              </a:rPr>
              <a:t>﻿﻿Supernova neutrinos</a:t>
            </a:r>
          </a:p>
          <a:p>
            <a:pPr marL="557213" lvl="1" indent="-214313">
              <a:spcBef>
                <a:spcPct val="50000"/>
              </a:spcBef>
              <a:buClr>
                <a:srgbClr val="00FA00"/>
              </a:buClr>
              <a:buSzPct val="75000"/>
              <a:buFont typeface="Wingdings" pitchFamily="2" charset="2"/>
              <a:buChar char="n"/>
            </a:pPr>
            <a:r>
              <a:rPr lang="en" altLang="zh-CN" sz="1200" dirty="0">
                <a:latin typeface="微软雅黑"/>
                <a:ea typeface="微软雅黑"/>
              </a:rPr>
              <a:t>﻿﻿Geoneutrinos</a:t>
            </a:r>
          </a:p>
          <a:p>
            <a:pPr marL="557213" lvl="1" indent="-214313">
              <a:spcBef>
                <a:spcPct val="50000"/>
              </a:spcBef>
              <a:buClr>
                <a:srgbClr val="00FA00"/>
              </a:buClr>
              <a:buSzPct val="75000"/>
              <a:buFont typeface="Wingdings" pitchFamily="2" charset="2"/>
              <a:buChar char="n"/>
            </a:pPr>
            <a:r>
              <a:rPr lang="en" altLang="zh-CN" sz="1200" dirty="0">
                <a:latin typeface="微软雅黑"/>
                <a:ea typeface="微软雅黑"/>
              </a:rPr>
              <a:t>﻿﻿Solar neutrinos</a:t>
            </a:r>
          </a:p>
          <a:p>
            <a:pPr marL="557213" lvl="1" indent="-214313">
              <a:spcBef>
                <a:spcPct val="50000"/>
              </a:spcBef>
              <a:buClr>
                <a:srgbClr val="00FA00"/>
              </a:buClr>
              <a:buSzPct val="75000"/>
              <a:buFont typeface="Wingdings" pitchFamily="2" charset="2"/>
              <a:buChar char="n"/>
            </a:pPr>
            <a:r>
              <a:rPr lang="en" altLang="zh-CN" sz="1200" dirty="0">
                <a:latin typeface="微软雅黑"/>
                <a:ea typeface="微软雅黑"/>
              </a:rPr>
              <a:t>﻿﻿Atmospheric neutrinos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83CC3E0-5BA0-C32C-D667-73A00EC07590}"/>
              </a:ext>
            </a:extLst>
          </p:cNvPr>
          <p:cNvSpPr txBox="1"/>
          <p:nvPr/>
        </p:nvSpPr>
        <p:spPr>
          <a:xfrm>
            <a:off x="571501" y="3849121"/>
            <a:ext cx="56116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Bef>
                <a:spcPct val="50000"/>
              </a:spcBef>
              <a:buClr>
                <a:srgbClr val="0432FF"/>
              </a:buClr>
              <a:buSzPct val="75000"/>
              <a:buFont typeface="Wingdings" pitchFamily="2" charset="2"/>
              <a:buChar char="l"/>
            </a:pP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Status: </a:t>
            </a:r>
          </a:p>
          <a:p>
            <a:pPr marL="1014413" lvl="2" indent="-214313">
              <a:spcBef>
                <a:spcPct val="50000"/>
              </a:spcBef>
              <a:buClr>
                <a:srgbClr val="00FA00"/>
              </a:buClr>
              <a:buSzPct val="75000"/>
              <a:buFont typeface="Wingdings" pitchFamily="2" charset="2"/>
              <a:buChar char="n"/>
            </a:pPr>
            <a:r>
              <a:rPr lang="en" altLang="zh-CN" sz="1200" dirty="0">
                <a:latin typeface="微软雅黑"/>
                <a:ea typeface="微软雅黑"/>
              </a:rPr>
              <a:t>Finished civil construction in Dec. 2021</a:t>
            </a:r>
          </a:p>
          <a:p>
            <a:pPr marL="1014413" lvl="2" indent="-214313">
              <a:spcBef>
                <a:spcPct val="50000"/>
              </a:spcBef>
              <a:buClr>
                <a:srgbClr val="00FA00"/>
              </a:buClr>
              <a:buSzPct val="75000"/>
              <a:buFont typeface="Wingdings" pitchFamily="2" charset="2"/>
              <a:buChar char="n"/>
            </a:pPr>
            <a:r>
              <a:rPr lang="en" altLang="zh-CN" sz="1200" dirty="0">
                <a:latin typeface="微软雅黑"/>
                <a:ea typeface="微软雅黑"/>
              </a:rPr>
              <a:t>Detector assembling goes smoothly now </a:t>
            </a:r>
          </a:p>
          <a:p>
            <a:pPr marL="1014413" lvl="2" indent="-214313">
              <a:spcBef>
                <a:spcPct val="50000"/>
              </a:spcBef>
              <a:buClr>
                <a:srgbClr val="00FA00"/>
              </a:buClr>
              <a:buSzPct val="75000"/>
              <a:buFont typeface="Wingdings" pitchFamily="2" charset="2"/>
              <a:buChar char="n"/>
            </a:pPr>
            <a:r>
              <a:rPr lang="en" altLang="zh-CN" sz="1200" dirty="0">
                <a:solidFill>
                  <a:srgbClr val="0432FF"/>
                </a:solidFill>
                <a:latin typeface="微软雅黑"/>
                <a:ea typeface="微软雅黑"/>
              </a:rPr>
              <a:t>Expected to start data taking in 2024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A80D8D2-6603-7393-AA2F-9EC40B66E16B}"/>
              </a:ext>
            </a:extLst>
          </p:cNvPr>
          <p:cNvSpPr txBox="1"/>
          <p:nvPr/>
        </p:nvSpPr>
        <p:spPr>
          <a:xfrm>
            <a:off x="6152475" y="1209683"/>
            <a:ext cx="2991525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" altLang="zh-CN" sz="1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“JUNO physics and detector”, Progress in Particle and</a:t>
            </a:r>
          </a:p>
          <a:p>
            <a:r>
              <a:rPr lang="en" altLang="zh-CN" sz="1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Nuclear Physics, Volume 123, March 2022, 103927</a:t>
            </a:r>
          </a:p>
        </p:txBody>
      </p:sp>
    </p:spTree>
    <p:extLst>
      <p:ext uri="{BB962C8B-B14F-4D97-AF65-F5344CB8AC3E}">
        <p14:creationId xmlns:p14="http://schemas.microsoft.com/office/powerpoint/2010/main" val="3505792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A5404254-6925-35D5-5DE3-A320B6FA4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071" y="1179186"/>
            <a:ext cx="2611655" cy="1413022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C06203-DFBA-E967-C8E0-B0FB2DBB0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015" y="645358"/>
            <a:ext cx="8686800" cy="2825389"/>
          </a:xfrm>
          <a:noFill/>
        </p:spPr>
        <p:txBody>
          <a:bodyPr wrap="square" rtlCol="0">
            <a:spAutoFit/>
          </a:bodyPr>
          <a:lstStyle/>
          <a:p>
            <a:pPr marL="257175" indent="-257175" defTabSz="457200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Data processing and analysis of neutrino experiments is different from the one of the collider experiments, i.e. reactor neutrino is detected with the Inverse Beta Decay (IBD)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M.C. production: </a:t>
            </a: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Event splitting and mixing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-&gt; one neutrino event splits a prompt</a:t>
            </a:r>
          </a:p>
          <a:p>
            <a:pPr marL="457200" lvl="1" indent="0" defTabSz="457200">
              <a:spcBef>
                <a:spcPct val="50000"/>
              </a:spcBef>
              <a:buClr>
                <a:srgbClr val="0432FF"/>
              </a:buClr>
              <a:buSzPct val="75000"/>
              <a:buNone/>
            </a:pP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and a delayed event  -&gt;  complicate relations 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Physics analysis : </a:t>
            </a: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time and vertex coincidence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between the </a:t>
            </a:r>
          </a:p>
          <a:p>
            <a:pPr marL="457200" lvl="1" indent="0" defTabSz="457200">
              <a:spcBef>
                <a:spcPct val="50000"/>
              </a:spcBef>
              <a:buClr>
                <a:srgbClr val="0432FF"/>
              </a:buClr>
              <a:buSzPct val="75000"/>
              <a:buFont typeface="Wingdings" pitchFamily="2" charset="2"/>
              <a:buNone/>
            </a:pP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prompt and delayed events  -&gt; event buffering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Large data volume and rare signal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2 PB/year * 20 years;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only ~60 reactor neutrinos per day</a:t>
            </a:r>
            <a:endParaRPr lang="en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257175" indent="-257175" defTabSz="457200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JUNOSW (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originally called  as JUNO offline)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has been developed based on </a:t>
            </a:r>
            <a:r>
              <a:rPr lang="en" altLang="zh-CN" sz="16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NuWa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 the offline software of the </a:t>
            </a:r>
            <a:r>
              <a:rPr lang="en" altLang="zh-CN" sz="16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Daya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Bay experiment) from scratch since 2012.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214F2D5-2D80-4450-7599-D47B4E3E8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30447"/>
            <a:ext cx="8686801" cy="590931"/>
          </a:xfr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  <a:buSzPct val="100000"/>
            </a:pPr>
            <a:r>
              <a:rPr lang="en-US" altLang="zh-CN" sz="3600" b="1" dirty="0"/>
              <a:t>JUNO Software (JUNOSW)</a:t>
            </a:r>
            <a:endParaRPr lang="zh-CN" altLang="en-US" sz="36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073A9B-FBBB-1CC4-E3C3-1FA7901E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9469-2616-41C8-B273-1BCD2748095E}" type="slidenum">
              <a:rPr lang="en-US" altLang="zh-CN" smtClean="0"/>
              <a:t>4</a:t>
            </a:fld>
            <a:endParaRPr lang="en-US"/>
          </a:p>
        </p:txBody>
      </p:sp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CD0C3EE4-4C8B-0836-3C33-23B47965370B}"/>
              </a:ext>
            </a:extLst>
          </p:cNvPr>
          <p:cNvSpPr txBox="1">
            <a:spLocks/>
          </p:cNvSpPr>
          <p:nvPr/>
        </p:nvSpPr>
        <p:spPr>
          <a:xfrm>
            <a:off x="4686321" y="1388329"/>
            <a:ext cx="3771353" cy="1041797"/>
          </a:xfrm>
          <a:prstGeom prst="rect">
            <a:avLst/>
          </a:prstGeom>
          <a:ln>
            <a:noFill/>
          </a:ln>
        </p:spPr>
        <p:txBody>
          <a:bodyPr vert="horz" wrap="square" lIns="68580" tIns="34290" rIns="68580" bIns="34290" numCol="1" anchor="t" anchorCtr="0"/>
          <a:lstStyle>
            <a:lvl1pPr marL="342900" lvl="0" indent="-342900" algn="l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75000"/>
              <a:buFont typeface="Wingdings" charset="2"/>
              <a:buChar char="v"/>
              <a:defRPr sz="2400" b="0">
                <a:solidFill>
                  <a:schemeClr val="tx1"/>
                </a:solidFill>
                <a:latin typeface="微软雅黑"/>
                <a:ea typeface="微软雅黑"/>
              </a:defRPr>
            </a:lvl1pPr>
            <a:lvl2pPr marL="742950" lvl="1" indent="-285750" algn="l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微软雅黑"/>
                <a:ea typeface="微软雅黑"/>
              </a:defRPr>
            </a:lvl2pPr>
            <a:lvl3pPr marL="1143000" lvl="2" indent="-228600" algn="l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微软雅黑"/>
                <a:ea typeface="微软雅黑"/>
              </a:defRPr>
            </a:lvl3pPr>
            <a:lvl4pPr marL="1600200" lvl="3" indent="-228600" algn="l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¡"/>
              <a:defRPr sz="1800">
                <a:solidFill>
                  <a:schemeClr val="tx1"/>
                </a:solidFill>
                <a:latin typeface="微软雅黑"/>
                <a:ea typeface="微软雅黑"/>
              </a:defRPr>
            </a:lvl4pPr>
            <a:lvl5pPr marL="2057400" lvl="4" indent="-228600" algn="l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¨"/>
              <a:defRPr sz="1800">
                <a:solidFill>
                  <a:schemeClr val="tx1"/>
                </a:solidFill>
                <a:latin typeface="微软雅黑"/>
                <a:ea typeface="微软雅黑"/>
              </a:defRPr>
            </a:lvl5pPr>
            <a:lvl6pPr marL="2514600" lvl="5" indent="-228600" algn="l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¨"/>
              <a:defRPr sz="1600">
                <a:solidFill>
                  <a:schemeClr val="tx1"/>
                </a:solidFill>
                <a:latin typeface="Arial"/>
              </a:defRPr>
            </a:lvl6pPr>
            <a:lvl7pPr marL="2971800" lvl="6" indent="-228600" algn="l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¨"/>
              <a:defRPr sz="1600">
                <a:solidFill>
                  <a:schemeClr val="tx1"/>
                </a:solidFill>
                <a:latin typeface="Arial"/>
              </a:defRPr>
            </a:lvl7pPr>
            <a:lvl8pPr marL="3429000" lvl="7" indent="-228600" algn="l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¨"/>
              <a:defRPr sz="1600">
                <a:solidFill>
                  <a:schemeClr val="tx1"/>
                </a:solidFill>
                <a:latin typeface="Arial"/>
              </a:defRPr>
            </a:lvl8pPr>
            <a:lvl9pPr marL="3886200" lvl="8" indent="-228600" algn="l">
              <a:spcBef>
                <a:spcPct val="20000"/>
              </a:spcBef>
              <a:spcAft>
                <a:spcPct val="0"/>
              </a:spcAft>
              <a:buSzPct val="75000"/>
              <a:buFont typeface="Wingdings" charset="2"/>
              <a:buChar char="¨"/>
              <a:defRPr sz="1600">
                <a:solidFill>
                  <a:schemeClr val="tx1"/>
                </a:solidFill>
                <a:latin typeface="Arial"/>
              </a:defRPr>
            </a:lvl9pPr>
          </a:lstStyle>
          <a:p>
            <a:pPr lvl="1"/>
            <a:endParaRPr kumimoji="1" lang="zh-CN" altLang="en-US" sz="1500" kern="0" dirty="0"/>
          </a:p>
        </p:txBody>
      </p:sp>
      <p:sp>
        <p:nvSpPr>
          <p:cNvPr id="29" name="内容占位符 2">
            <a:extLst>
              <a:ext uri="{FF2B5EF4-FFF2-40B4-BE49-F238E27FC236}">
                <a16:creationId xmlns:a16="http://schemas.microsoft.com/office/drawing/2014/main" id="{8244CEC6-87FF-D20A-BA6F-F3BAD7F33BA2}"/>
              </a:ext>
            </a:extLst>
          </p:cNvPr>
          <p:cNvSpPr txBox="1">
            <a:spLocks/>
          </p:cNvSpPr>
          <p:nvPr/>
        </p:nvSpPr>
        <p:spPr>
          <a:xfrm>
            <a:off x="331571" y="3509841"/>
            <a:ext cx="5449119" cy="147117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系统字体常规体"/>
              <a:buChar char="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l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Core Software</a:t>
            </a: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Framework, Event Data Model, Geometry Management, Database System, Analysis Framework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Applications</a:t>
            </a: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simulation,  calibration, reconstruction and analysis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Modern management technologies</a:t>
            </a: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C++17, python3,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cmake</a:t>
            </a: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altLang="zh-CN" sz="14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gitlab</a:t>
            </a: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https://</a:t>
            </a:r>
            <a:r>
              <a:rPr lang="en-US" altLang="zh-CN" sz="1400" dirty="0" err="1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code.ihep.ac.cn</a:t>
            </a:r>
            <a:r>
              <a:rPr lang="en-US" altLang="zh-CN" sz="14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/JUNO/offline/</a:t>
            </a:r>
            <a:r>
              <a:rPr lang="en-US" altLang="zh-CN" sz="1400" dirty="0" err="1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junosw</a:t>
            </a:r>
            <a:r>
              <a:rPr lang="en-US" altLang="zh-CN" sz="1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84D00BA-5E46-B73D-A5AE-600A3E8BA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844" y="3374799"/>
            <a:ext cx="3350882" cy="1489281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86CBE12D-6691-621D-EF3C-06E6A5759ECC}"/>
              </a:ext>
            </a:extLst>
          </p:cNvPr>
          <p:cNvSpPr txBox="1"/>
          <p:nvPr/>
        </p:nvSpPr>
        <p:spPr>
          <a:xfrm>
            <a:off x="3891760" y="4904185"/>
            <a:ext cx="4623590" cy="246221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0" i="0" u="none" strike="noStrike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“Modern Software Development for JUNO offline software” by Tao Lin  on May 9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8804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30A369-263C-A033-09D7-A41089BE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/>
          <a:lstStyle/>
          <a:p>
            <a:pPr algn="ctr">
              <a:buClr>
                <a:srgbClr val="FF0000"/>
              </a:buClr>
              <a:buSzPct val="100000"/>
            </a:pPr>
            <a:r>
              <a:rPr lang="en-US" altLang="zh-CN" sz="3600" b="1" dirty="0" err="1"/>
              <a:t>SNiPER</a:t>
            </a:r>
            <a:r>
              <a:rPr lang="en-US" altLang="zh-CN" sz="3600" b="1" dirty="0"/>
              <a:t> Framework</a:t>
            </a:r>
            <a:endParaRPr lang="zh-CN" altLang="en-US" sz="36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50FFD2-2C0D-0176-A8F8-8AF2F59FC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758377"/>
            <a:ext cx="8640489" cy="1569660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257175" indent="-257175" defTabSz="457200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6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SNiPER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oftware for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on-Collider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hysics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xpe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iment) : 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</a:t>
            </a: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general-purpose 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software framework</a:t>
            </a:r>
            <a:endParaRPr lang="en-US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Light weighted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only dependent on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Boost.Python</a:t>
            </a:r>
            <a:endParaRPr lang="en-US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Highly modularized and extensible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Originally developed for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JUNO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but also adopted by several experiments: </a:t>
            </a:r>
            <a:r>
              <a:rPr lang="zh-CN" altLang="en-US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LHAASO, STCF, HERD, </a:t>
            </a:r>
            <a:r>
              <a:rPr lang="en-US" altLang="zh-CN" sz="1600" dirty="0" err="1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nEXO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etc.</a:t>
            </a:r>
            <a:endParaRPr lang="zh-CN" altLang="en-US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2DE13D-57EF-58B2-BA3A-86BAA179E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9469-2616-41C8-B273-1BCD2748095E}" type="slidenum">
              <a:rPr lang="en-US" altLang="zh-CN" smtClean="0"/>
              <a:t>5</a:t>
            </a:fld>
            <a:endParaRPr lang="en-US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798B250-218B-1404-2A2D-5BC99A6F2A41}"/>
              </a:ext>
            </a:extLst>
          </p:cNvPr>
          <p:cNvSpPr txBox="1">
            <a:spLocks/>
          </p:cNvSpPr>
          <p:nvPr/>
        </p:nvSpPr>
        <p:spPr>
          <a:xfrm>
            <a:off x="314325" y="2328037"/>
            <a:ext cx="4615027" cy="280076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57175" indent="-257175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  <a:defRPr sz="1600">
                <a:latin typeface="微软雅黑"/>
                <a:ea typeface="微软雅黑"/>
              </a:defRPr>
            </a:lvl1pPr>
            <a:lvl2pPr marL="742950" lvl="1" indent="-285750">
              <a:lnSpc>
                <a:spcPct val="90000"/>
              </a:lnSpc>
              <a:spcBef>
                <a:spcPct val="50000"/>
              </a:spcBef>
              <a:buClr>
                <a:srgbClr val="0432FF"/>
              </a:buClr>
              <a:buSzPct val="75000"/>
              <a:buFont typeface="Wingdings" pitchFamily="2" charset="2"/>
              <a:buChar char="l"/>
              <a:defRPr sz="1400">
                <a:latin typeface="微软雅黑"/>
                <a:ea typeface="微软雅黑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n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257175" lvl="1" indent="-257175"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components</a:t>
            </a:r>
          </a:p>
          <a:p>
            <a:pPr lvl="1"/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Algorithm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 unit of event data proceeding</a:t>
            </a:r>
          </a:p>
          <a:p>
            <a:pPr lvl="1"/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 unit for common functions that can be called by users, anywhere when necessary.</a:t>
            </a:r>
          </a:p>
          <a:p>
            <a:pPr lvl="1"/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lightweight application manager to assemble specific algorithms, service as well as sub-tasks.</a:t>
            </a:r>
          </a:p>
          <a:p>
            <a:pPr lvl="1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Buffer: a central place in memory for holding and sharing multiple events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1E1DC5D-72D3-824E-05AE-48EA7CC8DFEF}"/>
              </a:ext>
            </a:extLst>
          </p:cNvPr>
          <p:cNvSpPr txBox="1"/>
          <p:nvPr/>
        </p:nvSpPr>
        <p:spPr>
          <a:xfrm>
            <a:off x="5392112" y="4622752"/>
            <a:ext cx="3397661" cy="276999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 b="0" i="0" u="none" strike="noStrike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" altLang="zh-CN" dirty="0"/>
              <a:t>J. H. Zou et al 2015 J. Phys.: Conf. Ser. 664 072053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0A34E33-B5DC-33C8-82D5-0E22A154D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08" y="2540692"/>
            <a:ext cx="4038920" cy="165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4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30A369-263C-A033-09D7-A41089BE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/>
          <a:lstStyle/>
          <a:p>
            <a:pPr algn="ctr">
              <a:buClr>
                <a:srgbClr val="FF0000"/>
              </a:buClr>
              <a:buSzPct val="100000"/>
            </a:pPr>
            <a:r>
              <a:rPr lang="en-US" altLang="zh-CN" sz="3600" b="1" dirty="0" err="1"/>
              <a:t>SNiPER</a:t>
            </a:r>
            <a:r>
              <a:rPr lang="en-US" altLang="zh-CN" sz="3600" b="1" dirty="0"/>
              <a:t> Framework</a:t>
            </a:r>
            <a:endParaRPr lang="zh-CN" altLang="en-US" sz="36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50FFD2-2C0D-0176-A8F8-8AF2F59FC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758377"/>
            <a:ext cx="8640489" cy="1569660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257175" indent="-257175" defTabSz="457200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6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SNiPER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oftware for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on-Collider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hysics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xpe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iment) : 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</a:t>
            </a: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general-purpose 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software framework</a:t>
            </a:r>
            <a:endParaRPr lang="en-US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Light weighted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only dependent on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Boost.Python</a:t>
            </a:r>
            <a:endParaRPr lang="en-US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Highly modularized and extensible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Originally developed for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JUNO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but also adopted by several experiments: </a:t>
            </a:r>
            <a:r>
              <a:rPr lang="zh-CN" altLang="en-US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LHAASO, STCF, HERD, </a:t>
            </a:r>
            <a:r>
              <a:rPr lang="en-US" altLang="zh-CN" sz="1600" dirty="0" err="1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nEXO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etc.</a:t>
            </a:r>
            <a:endParaRPr lang="zh-CN" altLang="en-US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2DE13D-57EF-58B2-BA3A-86BAA179E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9469-2616-41C8-B273-1BCD2748095E}" type="slidenum">
              <a:rPr lang="en-US" altLang="zh-CN" smtClean="0"/>
              <a:t>6</a:t>
            </a:fld>
            <a:endParaRPr lang="en-US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798B250-218B-1404-2A2D-5BC99A6F2A41}"/>
              </a:ext>
            </a:extLst>
          </p:cNvPr>
          <p:cNvSpPr txBox="1">
            <a:spLocks/>
          </p:cNvSpPr>
          <p:nvPr/>
        </p:nvSpPr>
        <p:spPr>
          <a:xfrm>
            <a:off x="314325" y="2328037"/>
            <a:ext cx="4615027" cy="280076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57175" indent="-257175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  <a:defRPr sz="1600">
                <a:latin typeface="微软雅黑"/>
                <a:ea typeface="微软雅黑"/>
              </a:defRPr>
            </a:lvl1pPr>
            <a:lvl2pPr marL="742950" lvl="1" indent="-285750">
              <a:lnSpc>
                <a:spcPct val="90000"/>
              </a:lnSpc>
              <a:spcBef>
                <a:spcPct val="50000"/>
              </a:spcBef>
              <a:buClr>
                <a:srgbClr val="0432FF"/>
              </a:buClr>
              <a:buSzPct val="75000"/>
              <a:buFont typeface="Wingdings" pitchFamily="2" charset="2"/>
              <a:buChar char="l"/>
              <a:defRPr sz="1400">
                <a:latin typeface="微软雅黑"/>
                <a:ea typeface="微软雅黑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n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257175" lvl="1" indent="-257175"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components</a:t>
            </a:r>
          </a:p>
          <a:p>
            <a:pPr lvl="1"/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Algorithm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 unit of event data proceeding</a:t>
            </a:r>
          </a:p>
          <a:p>
            <a:pPr lvl="1"/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 unit for common functions that can be called by users, anywhere when necessary.</a:t>
            </a:r>
          </a:p>
          <a:p>
            <a:pPr lvl="1"/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lightweight application manager to assemble specific algorithms, service as well as sub-tasks.</a:t>
            </a:r>
          </a:p>
          <a:p>
            <a:pPr lvl="1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Buffer: a central place in memory for holding and sharing multiple events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1E1DC5D-72D3-824E-05AE-48EA7CC8DFEF}"/>
              </a:ext>
            </a:extLst>
          </p:cNvPr>
          <p:cNvSpPr txBox="1"/>
          <p:nvPr/>
        </p:nvSpPr>
        <p:spPr>
          <a:xfrm>
            <a:off x="5392112" y="4622752"/>
            <a:ext cx="3397661" cy="276999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 b="0" i="0" u="none" strike="noStrike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" altLang="zh-CN" dirty="0"/>
              <a:t>J. H. Zou et al 2015 J. Phys.: Conf. Ser. 664 072053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12C9089-BF84-DE25-109D-B1ADB85D1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352" y="2472258"/>
            <a:ext cx="4025461" cy="200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63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30A369-263C-A033-09D7-A41089BE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/>
          <a:lstStyle/>
          <a:p>
            <a:pPr algn="ctr">
              <a:buClr>
                <a:srgbClr val="FF0000"/>
              </a:buClr>
              <a:buSzPct val="100000"/>
            </a:pPr>
            <a:r>
              <a:rPr lang="en-US" altLang="zh-CN" sz="3600" b="1" dirty="0" err="1"/>
              <a:t>SNiPER</a:t>
            </a:r>
            <a:r>
              <a:rPr lang="en-US" altLang="zh-CN" sz="3600" b="1" dirty="0"/>
              <a:t> Framework</a:t>
            </a:r>
            <a:endParaRPr lang="zh-CN" altLang="en-US" sz="36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50FFD2-2C0D-0176-A8F8-8AF2F59FC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758377"/>
            <a:ext cx="8640489" cy="1569660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257175" indent="-257175" defTabSz="457200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6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SNiPER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oftware for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on-Collider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hysics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xpe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iment) : 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</a:t>
            </a: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general-purpose 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software framework</a:t>
            </a:r>
            <a:endParaRPr lang="en-US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Light weighted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only dependent on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Boost.Python</a:t>
            </a:r>
            <a:endParaRPr lang="en-US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Highly modularized and extensible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Originally developed for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JUNO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but also adopted by several experiments: </a:t>
            </a:r>
            <a:r>
              <a:rPr lang="zh-CN" altLang="en-US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LHAASO, STCF, HERD, </a:t>
            </a:r>
            <a:r>
              <a:rPr lang="en-US" altLang="zh-CN" sz="1600" dirty="0" err="1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nEXO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etc.</a:t>
            </a:r>
            <a:endParaRPr lang="zh-CN" altLang="en-US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2DE13D-57EF-58B2-BA3A-86BAA179E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9469-2616-41C8-B273-1BCD2748095E}" type="slidenum">
              <a:rPr lang="en-US" altLang="zh-CN" smtClean="0"/>
              <a:t>7</a:t>
            </a:fld>
            <a:endParaRPr lang="en-US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798B250-218B-1404-2A2D-5BC99A6F2A41}"/>
              </a:ext>
            </a:extLst>
          </p:cNvPr>
          <p:cNvSpPr txBox="1">
            <a:spLocks/>
          </p:cNvSpPr>
          <p:nvPr/>
        </p:nvSpPr>
        <p:spPr>
          <a:xfrm>
            <a:off x="314325" y="2328037"/>
            <a:ext cx="4615027" cy="280076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57175" indent="-257175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  <a:defRPr sz="1600">
                <a:latin typeface="微软雅黑"/>
                <a:ea typeface="微软雅黑"/>
              </a:defRPr>
            </a:lvl1pPr>
            <a:lvl2pPr marL="742950" lvl="1" indent="-285750">
              <a:lnSpc>
                <a:spcPct val="90000"/>
              </a:lnSpc>
              <a:spcBef>
                <a:spcPct val="50000"/>
              </a:spcBef>
              <a:buClr>
                <a:srgbClr val="0432FF"/>
              </a:buClr>
              <a:buSzPct val="75000"/>
              <a:buFont typeface="Wingdings" pitchFamily="2" charset="2"/>
              <a:buChar char="l"/>
              <a:defRPr sz="1400">
                <a:latin typeface="微软雅黑"/>
                <a:ea typeface="微软雅黑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n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257175" lvl="1" indent="-257175"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components</a:t>
            </a:r>
          </a:p>
          <a:p>
            <a:pPr lvl="1"/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Algorithm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 unit of event data proceeding</a:t>
            </a:r>
          </a:p>
          <a:p>
            <a:pPr lvl="1"/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 unit for common functions that can be called by users, anywhere when necessary.</a:t>
            </a:r>
          </a:p>
          <a:p>
            <a:pPr lvl="1"/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lightweight application manager to assemble specific algorithms, service as well as sub-tasks.</a:t>
            </a:r>
          </a:p>
          <a:p>
            <a:pPr lvl="1"/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Buffer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central place in memory for holding and sharing multiple events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1E1DC5D-72D3-824E-05AE-48EA7CC8DFEF}"/>
              </a:ext>
            </a:extLst>
          </p:cNvPr>
          <p:cNvSpPr txBox="1"/>
          <p:nvPr/>
        </p:nvSpPr>
        <p:spPr>
          <a:xfrm>
            <a:off x="5392112" y="4622752"/>
            <a:ext cx="3397661" cy="276999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 b="0" i="0" u="none" strike="noStrike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" altLang="zh-CN" dirty="0"/>
              <a:t>J. H. Zou et al 2015 J. Phys.: Conf. Ser. 664 072053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19F6B0B-E8E7-CD02-9ED2-CB7AF641F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352" y="2314521"/>
            <a:ext cx="4125694" cy="20062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2733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30A369-263C-A033-09D7-A41089BE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/>
          <a:lstStyle/>
          <a:p>
            <a:pPr algn="ctr">
              <a:buClr>
                <a:srgbClr val="FF0000"/>
              </a:buClr>
              <a:buSzPct val="100000"/>
            </a:pPr>
            <a:r>
              <a:rPr lang="en-US" altLang="zh-CN" sz="3600" b="1" dirty="0" err="1"/>
              <a:t>SNiPER</a:t>
            </a:r>
            <a:r>
              <a:rPr lang="en-US" altLang="zh-CN" sz="3600" b="1" dirty="0"/>
              <a:t> Framework</a:t>
            </a:r>
            <a:endParaRPr lang="zh-CN" altLang="en-US" sz="36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50FFD2-2C0D-0176-A8F8-8AF2F59FC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758377"/>
            <a:ext cx="8640489" cy="1569660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257175" indent="-257175" defTabSz="457200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6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SNiPER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oftware for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on-Collider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hysics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xpe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iment) : 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</a:t>
            </a:r>
            <a:r>
              <a:rPr lang="en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general-purpose </a:t>
            </a:r>
            <a:r>
              <a:rPr lang="en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software framework</a:t>
            </a:r>
            <a:endParaRPr lang="en-US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Light weighted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only dependent on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Boost.Python</a:t>
            </a:r>
            <a:endParaRPr lang="en-US" altLang="zh-CN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Highly modularized and extensible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Originally developed for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JUNO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but also adopted by several experiments: </a:t>
            </a:r>
            <a:r>
              <a:rPr lang="zh-CN" altLang="en-US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LHAASO, STCF, HERD, </a:t>
            </a:r>
            <a:r>
              <a:rPr lang="en-US" altLang="zh-CN" sz="1600" dirty="0" err="1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nEXO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etc.</a:t>
            </a:r>
            <a:endParaRPr lang="zh-CN" altLang="en-US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2DE13D-57EF-58B2-BA3A-86BAA179E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9469-2616-41C8-B273-1BCD2748095E}" type="slidenum">
              <a:rPr lang="en-US" altLang="zh-CN" smtClean="0"/>
              <a:t>8</a:t>
            </a:fld>
            <a:endParaRPr lang="en-US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798B250-218B-1404-2A2D-5BC99A6F2A41}"/>
              </a:ext>
            </a:extLst>
          </p:cNvPr>
          <p:cNvSpPr txBox="1">
            <a:spLocks/>
          </p:cNvSpPr>
          <p:nvPr/>
        </p:nvSpPr>
        <p:spPr>
          <a:xfrm>
            <a:off x="314325" y="2328037"/>
            <a:ext cx="4615027" cy="280076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57175" indent="-257175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  <a:defRPr sz="1600">
                <a:latin typeface="微软雅黑"/>
                <a:ea typeface="微软雅黑"/>
              </a:defRPr>
            </a:lvl1pPr>
            <a:lvl2pPr marL="742950" lvl="1" indent="-285750">
              <a:lnSpc>
                <a:spcPct val="90000"/>
              </a:lnSpc>
              <a:spcBef>
                <a:spcPct val="50000"/>
              </a:spcBef>
              <a:buClr>
                <a:srgbClr val="0432FF"/>
              </a:buClr>
              <a:buSzPct val="75000"/>
              <a:buFont typeface="Wingdings" pitchFamily="2" charset="2"/>
              <a:buChar char="l"/>
              <a:defRPr sz="1400">
                <a:latin typeface="微软雅黑"/>
                <a:ea typeface="微软雅黑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n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257175" lvl="1" indent="-257175"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components</a:t>
            </a:r>
          </a:p>
          <a:p>
            <a:pPr lvl="1"/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Algorithm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 unit of event data proceeding</a:t>
            </a:r>
          </a:p>
          <a:p>
            <a:pPr lvl="1"/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 unit for common functions that can be called by users, anywhere when necessary.</a:t>
            </a:r>
          </a:p>
          <a:p>
            <a:pPr lvl="1"/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lightweight application manager to assemble specific algorithms, service as well as sub-tasks.</a:t>
            </a:r>
          </a:p>
          <a:p>
            <a:pPr lvl="1"/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Buffer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central place in memory for holding and sharing multiple events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1E1DC5D-72D3-824E-05AE-48EA7CC8DFEF}"/>
              </a:ext>
            </a:extLst>
          </p:cNvPr>
          <p:cNvSpPr txBox="1"/>
          <p:nvPr/>
        </p:nvSpPr>
        <p:spPr>
          <a:xfrm>
            <a:off x="5392112" y="4622752"/>
            <a:ext cx="3397661" cy="276999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 b="0" i="0" u="none" strike="noStrike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" altLang="zh-CN" dirty="0"/>
              <a:t>J. H. Zou et al 2015 J. Phys.: Conf. Ser. 664 072053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4B5D33C-C56A-4EE3-A302-E39AFDAFE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759" y="2177433"/>
            <a:ext cx="4214648" cy="222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28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4E839D-C408-B310-61CF-D78B2D4AC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06" y="102393"/>
            <a:ext cx="8686801" cy="590931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buClr>
                <a:srgbClr val="FF0000"/>
              </a:buClr>
              <a:buSzPct val="100000"/>
            </a:pPr>
            <a:r>
              <a:rPr lang="en" altLang="zh-CN" sz="3600" b="1" dirty="0"/>
              <a:t>Multi-threaded </a:t>
            </a:r>
            <a:r>
              <a:rPr lang="en" altLang="zh-CN" sz="3600" b="1" dirty="0" err="1"/>
              <a:t>SNiPER</a:t>
            </a:r>
            <a:r>
              <a:rPr lang="en" altLang="zh-CN" sz="3600" b="1" dirty="0"/>
              <a:t> (</a:t>
            </a:r>
            <a:r>
              <a:rPr lang="en" altLang="zh-CN" sz="3600" b="1" dirty="0" err="1"/>
              <a:t>MT.SNiPER</a:t>
            </a:r>
            <a:r>
              <a:rPr lang="en" altLang="zh-CN" sz="3600" b="1" dirty="0"/>
              <a:t>) </a:t>
            </a:r>
            <a:endParaRPr lang="zh-CN" altLang="en-US" sz="36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81B501-28C5-5FC3-95BC-69FAA637B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9469-2616-41C8-B273-1BCD2748095E}" type="slidenum">
              <a:rPr lang="en-US" altLang="zh-CN" smtClean="0"/>
              <a:t>9</a:t>
            </a:fld>
            <a:endParaRPr 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DE61CB84-834B-90A7-85D3-765351A7E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47" y="3447393"/>
            <a:ext cx="5930361" cy="1696107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3E626B-144D-7C6A-63C6-4201EE226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205" y="693324"/>
            <a:ext cx="8686801" cy="2825389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257175" indent="-257175" defTabSz="457200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6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MT.SNiPER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supports concurrent task of event processing based on the TBB 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thread-safe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Global Buffer 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is designed and implemented with a ring and configurable capacity and cordon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All events in the Global Buffer are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sorted by their time stamps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Allow the dedicated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Input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Task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Worker Task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Output Task 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 put, take, and popup events at the same time in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different threads</a:t>
            </a:r>
          </a:p>
          <a:p>
            <a:pPr marL="742950" lvl="1" indent="-285750" defTabSz="457200">
              <a:spcBef>
                <a:spcPct val="50000"/>
              </a:spcBef>
              <a:buClr>
                <a:srgbClr val="0432FF"/>
              </a:buClr>
              <a:buSzPct val="75000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Events are concurrently processed in different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Worker Tasks </a:t>
            </a:r>
          </a:p>
          <a:p>
            <a:pPr marL="257175" indent="-257175" defTabSz="457200">
              <a:spcBef>
                <a:spcPct val="50000"/>
              </a:spcBef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multi-threaded simulation and reconstruction  </a:t>
            </a: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have</a:t>
            </a:r>
          </a:p>
          <a:p>
            <a:pPr marL="0" indent="0" defTabSz="457200">
              <a:spcBef>
                <a:spcPct val="50000"/>
              </a:spcBef>
              <a:buClr>
                <a:srgbClr val="FF0000"/>
              </a:buClr>
              <a:buSzPct val="100000"/>
              <a:buNone/>
            </a:pPr>
            <a:r>
              <a:rPr lang="en-US" altLang="zh-CN" sz="16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 been working very well</a:t>
            </a:r>
            <a:endParaRPr lang="zh-CN" altLang="en-US" sz="16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953F38B-A199-708B-F882-5870ADF7D55A}"/>
              </a:ext>
            </a:extLst>
          </p:cNvPr>
          <p:cNvSpPr txBox="1"/>
          <p:nvPr/>
        </p:nvSpPr>
        <p:spPr>
          <a:xfrm>
            <a:off x="5921880" y="2808066"/>
            <a:ext cx="3129540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0" i="0" u="none" strike="noStrike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" altLang="zh-CN" dirty="0"/>
              <a:t>J.H. Zou et al.,  J. Phys. Conf. Ser. 1085, 032009 (2018)</a:t>
            </a:r>
          </a:p>
          <a:p>
            <a:r>
              <a:rPr lang="en" altLang="zh-CN" dirty="0"/>
              <a:t>T. Lin et al., EPJ Web of Conferences 214, 02008 (2019)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36D8195-365D-678D-E5C1-0092B735F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408" y="3297595"/>
            <a:ext cx="1815043" cy="178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96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7823</TotalTime>
  <Words>2290</Words>
  <Application>Microsoft Macintosh PowerPoint</Application>
  <PresentationFormat>全屏显示(16:9)</PresentationFormat>
  <Paragraphs>259</Paragraphs>
  <Slides>22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微软雅黑</vt:lpstr>
      <vt:lpstr>系统字体常规体</vt:lpstr>
      <vt:lpstr>Times</vt:lpstr>
      <vt:lpstr>Arial</vt:lpstr>
      <vt:lpstr>Calibri</vt:lpstr>
      <vt:lpstr>Calibri Light</vt:lpstr>
      <vt:lpstr>Times New Roman</vt:lpstr>
      <vt:lpstr>Wingdings</vt:lpstr>
      <vt:lpstr>Office 主题​​</vt:lpstr>
      <vt:lpstr>JUNO Offline Software for Data Processing and Analysis  </vt:lpstr>
      <vt:lpstr>Contents </vt:lpstr>
      <vt:lpstr>Jiangmen Underground Neutrino Observatory (JUNO) </vt:lpstr>
      <vt:lpstr>JUNO Software (JUNOSW)</vt:lpstr>
      <vt:lpstr>SNiPER Framework</vt:lpstr>
      <vt:lpstr>SNiPER Framework</vt:lpstr>
      <vt:lpstr>SNiPER Framework</vt:lpstr>
      <vt:lpstr>SNiPER Framework</vt:lpstr>
      <vt:lpstr>Multi-threaded SNiPER (MT.SNiPER) 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Event Display</vt:lpstr>
      <vt:lpstr> Database System </vt:lpstr>
      <vt:lpstr>Analysis Software Framework </vt:lpstr>
      <vt:lpstr>Analysis Software Framework </vt:lpstr>
      <vt:lpstr>Integration of machine learning-trained models</vt:lpstr>
      <vt:lpstr>Data Processing and Analysis Chain</vt:lpstr>
      <vt:lpstr>Summary</vt:lpstr>
      <vt:lpstr>Thanks for your attention!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JUNO Offline</dc:title>
  <dc:creator>liwd</dc:creator>
  <cp:lastModifiedBy>Microsoft Office User</cp:lastModifiedBy>
  <cp:revision>362</cp:revision>
  <dcterms:modified xsi:type="dcterms:W3CDTF">2023-05-09T03:46:08Z</dcterms:modified>
</cp:coreProperties>
</file>