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2"/>
  </p:notesMasterIdLst>
  <p:sldIdLst>
    <p:sldId id="256" r:id="rId2"/>
    <p:sldId id="450" r:id="rId3"/>
    <p:sldId id="272" r:id="rId4"/>
    <p:sldId id="641" r:id="rId5"/>
    <p:sldId id="628" r:id="rId6"/>
    <p:sldId id="782" r:id="rId7"/>
    <p:sldId id="271" r:id="rId8"/>
    <p:sldId id="258" r:id="rId9"/>
    <p:sldId id="286" r:id="rId10"/>
    <p:sldId id="288" r:id="rId11"/>
    <p:sldId id="625" r:id="rId12"/>
    <p:sldId id="634" r:id="rId13"/>
    <p:sldId id="635" r:id="rId14"/>
    <p:sldId id="779" r:id="rId15"/>
    <p:sldId id="640" r:id="rId16"/>
    <p:sldId id="642" r:id="rId17"/>
    <p:sldId id="776" r:id="rId18"/>
    <p:sldId id="777" r:id="rId19"/>
    <p:sldId id="780" r:id="rId20"/>
    <p:sldId id="778" r:id="rId21"/>
    <p:sldId id="622" r:id="rId22"/>
    <p:sldId id="460" r:id="rId23"/>
    <p:sldId id="279" r:id="rId24"/>
    <p:sldId id="629" r:id="rId25"/>
    <p:sldId id="284" r:id="rId26"/>
    <p:sldId id="322" r:id="rId27"/>
    <p:sldId id="273" r:id="rId28"/>
    <p:sldId id="280" r:id="rId29"/>
    <p:sldId id="783" r:id="rId30"/>
    <p:sldId id="287" r:id="rId31"/>
    <p:sldId id="318" r:id="rId32"/>
    <p:sldId id="289" r:id="rId33"/>
    <p:sldId id="265" r:id="rId34"/>
    <p:sldId id="620" r:id="rId35"/>
    <p:sldId id="300" r:id="rId36"/>
    <p:sldId id="621" r:id="rId37"/>
    <p:sldId id="623" r:id="rId38"/>
    <p:sldId id="624" r:id="rId39"/>
    <p:sldId id="299" r:id="rId40"/>
    <p:sldId id="302" r:id="rId41"/>
    <p:sldId id="601" r:id="rId42"/>
    <p:sldId id="304" r:id="rId43"/>
    <p:sldId id="626" r:id="rId44"/>
    <p:sldId id="627" r:id="rId45"/>
    <p:sldId id="260" r:id="rId46"/>
    <p:sldId id="631" r:id="rId47"/>
    <p:sldId id="632" r:id="rId48"/>
    <p:sldId id="633" r:id="rId49"/>
    <p:sldId id="630" r:id="rId50"/>
    <p:sldId id="637" r:id="rId51"/>
    <p:sldId id="638" r:id="rId52"/>
    <p:sldId id="636" r:id="rId53"/>
    <p:sldId id="781" r:id="rId54"/>
    <p:sldId id="639" r:id="rId55"/>
    <p:sldId id="784" r:id="rId56"/>
    <p:sldId id="728" r:id="rId57"/>
    <p:sldId id="769" r:id="rId58"/>
    <p:sldId id="770" r:id="rId59"/>
    <p:sldId id="774" r:id="rId60"/>
    <p:sldId id="77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Faucci Giannelli" initials="MFG" lastIdx="2" clrIdx="0">
    <p:extLst>
      <p:ext uri="{19B8F6BF-5375-455C-9EA6-DF929625EA0E}">
        <p15:presenceInfo xmlns:p15="http://schemas.microsoft.com/office/powerpoint/2012/main" userId="4d0a29167cdded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CC"/>
    <a:srgbClr val="FF00FF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3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620D2-2075-4AAC-ABE6-2F7DA590964E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8538-1504-419A-BBFB-90511D91B3E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06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9" name="Picture 8" descr="AN_atlaslog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5298"/>
            <a:ext cx="1385890" cy="1371600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A0B6CAD6-6C75-4CCB-A4A9-10C2F090FE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" y="225298"/>
            <a:ext cx="2358860" cy="1539159"/>
          </a:xfrm>
          <a:prstGeom prst="rect">
            <a:avLst/>
          </a:prstGeom>
        </p:spPr>
      </p:pic>
      <p:pic>
        <p:nvPicPr>
          <p:cNvPr id="17" name="Immagine 8">
            <a:extLst>
              <a:ext uri="{FF2B5EF4-FFF2-40B4-BE49-F238E27FC236}">
                <a16:creationId xmlns:a16="http://schemas.microsoft.com/office/drawing/2014/main" id="{85371B58-F506-4919-BAC7-1C241BBBE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13"/>
            <a:ext cx="2244003" cy="1097287"/>
          </a:xfrm>
          <a:prstGeom prst="rect">
            <a:avLst/>
          </a:prstGeom>
        </p:spPr>
      </p:pic>
      <p:sp>
        <p:nvSpPr>
          <p:cNvPr id="19" name="CasellaDiTesto 9">
            <a:extLst>
              <a:ext uri="{FF2B5EF4-FFF2-40B4-BE49-F238E27FC236}">
                <a16:creationId xmlns:a16="http://schemas.microsoft.com/office/drawing/2014/main" id="{A62DEB90-B5C6-4756-ABBE-EFDDBE6C2D2A}"/>
              </a:ext>
            </a:extLst>
          </p:cNvPr>
          <p:cNvSpPr txBox="1"/>
          <p:nvPr userDrawn="1"/>
        </p:nvSpPr>
        <p:spPr>
          <a:xfrm>
            <a:off x="2679041" y="1089394"/>
            <a:ext cx="2066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H2020 MSCA COFUND</a:t>
            </a:r>
          </a:p>
          <a:p>
            <a:pPr algn="ctr"/>
            <a:r>
              <a:rPr lang="en-US" sz="1600" b="1" i="1" dirty="0"/>
              <a:t>G.A. 754496</a:t>
            </a:r>
            <a:endParaRPr lang="en-GB" sz="1600" i="1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F938C43-8A1D-4693-8A48-C63D422527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0" y="266355"/>
            <a:ext cx="2612055" cy="10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8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1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4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8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373"/>
            <a:ext cx="8229600" cy="9144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C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12/05/2023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1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CC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C51970-78E7-4682-BB2B-B449E23EE5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52" y="38100"/>
            <a:ext cx="84524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content/pdf/10.1007/s41781-021-00079-7.pdf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686800" cy="2898775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AtlFast3</a:t>
            </a:r>
            <a:br>
              <a:rPr lang="en-GB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f</a:t>
            </a:r>
            <a:r>
              <a:rPr lang="en-GB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 simulation in ATLAS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GB" u="sng" dirty="0"/>
              <a:t>Michele Faucci Giannelli,</a:t>
            </a:r>
            <a:br>
              <a:rPr lang="en-GB" u="sng" dirty="0"/>
            </a:br>
            <a:r>
              <a:rPr lang="en-GB" dirty="0"/>
              <a:t>on behalf of the ATLAS collaboration</a:t>
            </a:r>
            <a:endParaRPr lang="en-GB" u="sng" dirty="0"/>
          </a:p>
          <a:p>
            <a:endParaRPr lang="en-GB" dirty="0"/>
          </a:p>
          <a:p>
            <a:r>
              <a:rPr lang="en-GB" dirty="0"/>
              <a:t>12-05-2023</a:t>
            </a:r>
          </a:p>
        </p:txBody>
      </p:sp>
    </p:spTree>
    <p:extLst>
      <p:ext uri="{BB962C8B-B14F-4D97-AF65-F5344CB8AC3E}">
        <p14:creationId xmlns:p14="http://schemas.microsoft.com/office/powerpoint/2010/main" val="260755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83506BF-4793-AFFA-A9F1-1D4BFE6E1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8368"/>
            <a:ext cx="7581900" cy="54483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CAA84B-5238-4232-8543-0855CC175DBF}"/>
              </a:ext>
            </a:extLst>
          </p:cNvPr>
          <p:cNvCxnSpPr>
            <a:cxnSpLocks/>
          </p:cNvCxnSpPr>
          <p:nvPr/>
        </p:nvCxnSpPr>
        <p:spPr>
          <a:xfrm>
            <a:off x="1953892" y="3366192"/>
            <a:ext cx="4980308" cy="965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9EA01A-4F79-432E-B1EE-5847AA09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summary of the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00B7D-16E3-4A83-AFE8-5E6145D0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87B29-7E92-4C8B-B35B-CDE9ADBD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33E54-04EC-47F4-95A1-41315F0E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9A31D6-EA08-40DC-A357-B4836072E2BE}"/>
              </a:ext>
            </a:extLst>
          </p:cNvPr>
          <p:cNvSpPr/>
          <p:nvPr/>
        </p:nvSpPr>
        <p:spPr>
          <a:xfrm>
            <a:off x="6196591" y="4462081"/>
            <a:ext cx="382125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2C7D9-05E3-4E93-93C5-F528A8D83257}"/>
              </a:ext>
            </a:extLst>
          </p:cNvPr>
          <p:cNvSpPr txBox="1"/>
          <p:nvPr/>
        </p:nvSpPr>
        <p:spPr>
          <a:xfrm>
            <a:off x="7158092" y="4657814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Chosen epoch</a:t>
            </a:r>
          </a:p>
        </p:txBody>
      </p:sp>
    </p:spTree>
    <p:extLst>
      <p:ext uri="{BB962C8B-B14F-4D97-AF65-F5344CB8AC3E}">
        <p14:creationId xmlns:p14="http://schemas.microsoft.com/office/powerpoint/2010/main" val="29920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783D-58AC-4990-8E03-2001D5D2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 in barrel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22A4AC96-AF17-4C5F-9300-B6F83D990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2432F-70B5-4AD2-9CB0-7E187326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C45B-73D7-477F-8CCF-D45A5C4A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7FCC-5540-4FB1-A764-B80D823F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143C-0929-BD7E-27CB-1E86EC2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Higgs→</a:t>
            </a:r>
            <a:r>
              <a:rPr lang="el-GR" dirty="0"/>
              <a:t>γγ</a:t>
            </a:r>
            <a:endParaRPr lang="en-GB" dirty="0"/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98353572-7241-0046-6C88-BC88B135C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46943"/>
            <a:ext cx="5637997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E049-4CBA-93C1-9CDD-5F79EB95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1D9A1-2EB7-6900-1D16-B617507E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06F4D-33AB-A6FC-7184-8E04325C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2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D7BF-6D39-F407-623D-88AEC89FC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boosted jets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77CE96F3-586E-B184-5DCD-A29E114C0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4114"/>
            <a:ext cx="8991600" cy="53631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9A7BC-F2AB-D8CE-52C3-3A0EAAE0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C384A-0ED6-3FCB-127B-68C72FF6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1EBF6-EB84-96D0-4F56-4B63E211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8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E7F6-D940-CE6B-953A-C35165EC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Simulation time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6BAE01-D364-BAD5-D132-F0805CDFF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49" y="965993"/>
            <a:ext cx="7267702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A4ED7-CF7D-7751-E282-DDDAD59F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A9E56-FB6C-C251-26F0-C9FA6EEA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50695-865C-4E46-019B-3D8B05FC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8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A58AA4-866B-C4B2-4ABF-A2D8E4C2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Aka FAstcaloganv2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D2137E-2742-58FC-0855-FB3692C1A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286000"/>
            <a:ext cx="7772400" cy="1500187"/>
          </a:xfrm>
        </p:spPr>
        <p:txBody>
          <a:bodyPr anchor="ctr">
            <a:normAutofit fontScale="85000" lnSpcReduction="10000"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for Run3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B7FDA-2AA1-90D6-1C92-FF74FFA9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12F1C-CEF0-2D31-85EC-60A4ED8E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21EC-BFD6-01F4-0396-8C7C07BA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7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EE8F-6538-9DC1-B5A6-E55489B6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optimisations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C166-F77E-7F24-23B4-F1111FFB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More granular </a:t>
            </a:r>
            <a:r>
              <a:rPr lang="en-GB" dirty="0" err="1"/>
              <a:t>voxelisation</a:t>
            </a:r>
            <a:r>
              <a:rPr lang="en-GB" dirty="0"/>
              <a:t> for a more accurate voxel-to-cell energy assignment</a:t>
            </a:r>
          </a:p>
          <a:p>
            <a:pPr lvl="1"/>
            <a:r>
              <a:rPr lang="en-GB" dirty="0"/>
              <a:t>This is further improved by exploiting energy-independent lateral shower profile</a:t>
            </a:r>
          </a:p>
          <a:p>
            <a:r>
              <a:rPr lang="en-GB" dirty="0"/>
              <a:t>New </a:t>
            </a:r>
            <a:r>
              <a:rPr lang="en-GB" dirty="0" err="1"/>
              <a:t>Tensorflow</a:t>
            </a:r>
            <a:r>
              <a:rPr lang="en-GB" dirty="0"/>
              <a:t> provide more stable and faster training</a:t>
            </a:r>
          </a:p>
          <a:p>
            <a:r>
              <a:rPr lang="en-GB" dirty="0">
                <a:solidFill>
                  <a:srgbClr val="FF0000"/>
                </a:solidFill>
              </a:rPr>
              <a:t>Hyper parameter optimised </a:t>
            </a:r>
            <a:r>
              <a:rPr lang="en-GB" dirty="0"/>
              <a:t>for each GAN</a:t>
            </a:r>
          </a:p>
          <a:p>
            <a:pPr lvl="1"/>
            <a:r>
              <a:rPr lang="en-GB" dirty="0"/>
              <a:t>Bigger networks </a:t>
            </a:r>
          </a:p>
          <a:p>
            <a:pPr lvl="1"/>
            <a:r>
              <a:rPr lang="en-GB" dirty="0"/>
              <a:t>High </a:t>
            </a:r>
            <a:r>
              <a:rPr lang="en-GB" dirty="0" err="1"/>
              <a:t>batchsize</a:t>
            </a:r>
            <a:endParaRPr lang="en-GB" dirty="0"/>
          </a:p>
          <a:p>
            <a:r>
              <a:rPr lang="en-GB" dirty="0"/>
              <a:t>Split e/gamma in high and low energies samples</a:t>
            </a:r>
          </a:p>
          <a:p>
            <a:pPr lvl="1"/>
            <a:r>
              <a:rPr lang="en-GB" dirty="0"/>
              <a:t>2 GANs are trained in each </a:t>
            </a:r>
            <a:r>
              <a:rPr lang="el-GR" dirty="0"/>
              <a:t>η</a:t>
            </a:r>
            <a:endParaRPr lang="en-GB" dirty="0"/>
          </a:p>
          <a:p>
            <a:r>
              <a:rPr lang="en-GB" dirty="0"/>
              <a:t>Improved voxel-to-cell energy assignment exploiting energy-independent lateral shower profile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6A3F1-8E9D-7C6A-B62E-C367A1D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C7D78-6F59-567C-73BD-934524BF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DEE9-97A8-5FED-4B07-7E99A7BA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7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6B5E-CC46-C833-FEDD-81688803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Best GAN for </a:t>
            </a:r>
            <a:r>
              <a:rPr lang="en-GB" dirty="0" err="1"/>
              <a:t>pions</a:t>
            </a:r>
            <a:r>
              <a:rPr lang="en-GB" dirty="0"/>
              <a:t>: v1 vs v2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E441E4F6-209B-D9DD-894D-A64EBE4CA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17" y="1313053"/>
            <a:ext cx="4512881" cy="4392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C3198-E391-13BF-C41E-B6D43168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555D5-7128-F18F-5019-9DABFD25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624D-9423-6E81-EC56-DCDBE71B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9AEB9838-CB12-8E15-F4F3-57D751E4C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053"/>
            <a:ext cx="4512881" cy="43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7FA4A-586A-BB2F-85FB-4BC797076220}"/>
              </a:ext>
            </a:extLst>
          </p:cNvPr>
          <p:cNvSpPr txBox="1"/>
          <p:nvPr/>
        </p:nvSpPr>
        <p:spPr>
          <a:xfrm>
            <a:off x="2170386" y="92211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66CF3-90E0-7265-B244-9914D93C01C0}"/>
              </a:ext>
            </a:extLst>
          </p:cNvPr>
          <p:cNvSpPr txBox="1"/>
          <p:nvPr/>
        </p:nvSpPr>
        <p:spPr>
          <a:xfrm>
            <a:off x="6577971" y="92211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39693-5FAD-FA5D-2528-91F3142EF3D2}"/>
              </a:ext>
            </a:extLst>
          </p:cNvPr>
          <p:cNvSpPr txBox="1"/>
          <p:nvPr/>
        </p:nvSpPr>
        <p:spPr>
          <a:xfrm>
            <a:off x="1083550" y="5865110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= 12.3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A512E-1686-CA5F-AB28-77EAAD998F2C}"/>
              </a:ext>
            </a:extLst>
          </p:cNvPr>
          <p:cNvSpPr txBox="1"/>
          <p:nvPr/>
        </p:nvSpPr>
        <p:spPr>
          <a:xfrm>
            <a:off x="6019800" y="5865110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= 3.1</a:t>
            </a:r>
          </a:p>
        </p:txBody>
      </p:sp>
    </p:spTree>
    <p:extLst>
      <p:ext uri="{BB962C8B-B14F-4D97-AF65-F5344CB8AC3E}">
        <p14:creationId xmlns:p14="http://schemas.microsoft.com/office/powerpoint/2010/main" val="26051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46B5-689E-83C0-7079-CF33AF1A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Best GAN for photons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05288183-4E8C-C8B7-7F60-5EFD4A6EC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1" y="1456242"/>
            <a:ext cx="4438899" cy="432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E2621-662A-CD81-FE4A-810D7086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AFFD9-D83D-658B-7B16-02CE7A95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2930C-A073-7E04-F3CD-7ABFEAD1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 descr="Shape, polygon&#10;&#10;Description automatically generated">
            <a:extLst>
              <a:ext uri="{FF2B5EF4-FFF2-40B4-BE49-F238E27FC236}">
                <a16:creationId xmlns:a16="http://schemas.microsoft.com/office/drawing/2014/main" id="{97A20AF6-869C-FF7D-DFF7-E4248A58C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99" y="3179623"/>
            <a:ext cx="4320000" cy="3119465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C8F6CF0-69FE-55F4-19B4-F51CC3303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16" y="1048086"/>
            <a:ext cx="4320000" cy="20346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C2BD1-DBBF-C4DC-419A-1573CC90B477}"/>
              </a:ext>
            </a:extLst>
          </p:cNvPr>
          <p:cNvSpPr txBox="1"/>
          <p:nvPr/>
        </p:nvSpPr>
        <p:spPr>
          <a:xfrm>
            <a:off x="838200" y="5943600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= 13.4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EEFC4B-982C-7C9F-FB28-BF391EA9FE4D}"/>
              </a:ext>
            </a:extLst>
          </p:cNvPr>
          <p:cNvSpPr txBox="1"/>
          <p:nvPr/>
        </p:nvSpPr>
        <p:spPr>
          <a:xfrm>
            <a:off x="2170386" y="92211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42943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1DF29-DF0A-B0CA-6DEA-C335899B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Jet performance in Run3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D884B5E-2753-151F-8750-31BE4D400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5" y="1082675"/>
            <a:ext cx="4369231" cy="25908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BB0E39-6204-5AB6-3FEC-9B0F160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1019ED-829E-F7D9-1B86-FADF4529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A1B69-3298-2DE7-E24A-6AE06B4F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06BE532-D468-8103-2872-93AE9AC85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296" y="1082675"/>
            <a:ext cx="4552949" cy="26997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A253373-BB79-B5DA-5E7C-7A411F615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821" y="3742830"/>
            <a:ext cx="4552949" cy="26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E0644A-A9FB-42BF-854C-D9EDF89C9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42073"/>
            <a:ext cx="3756171" cy="3360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7715C-F593-4E51-979E-0317381C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Simulation in 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331DE-5FDA-44AE-B621-AE82C143A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800600"/>
            <a:ext cx="5943600" cy="1364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The GEANT4 simulation is dominated by the simulation of the 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882-5A73-4449-A191-01AFF690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F35B68-E6F2-4CA7-88F3-2872A54779B0}"/>
              </a:ext>
            </a:extLst>
          </p:cNvPr>
          <p:cNvSpPr/>
          <p:nvPr/>
        </p:nvSpPr>
        <p:spPr>
          <a:xfrm>
            <a:off x="4190999" y="879669"/>
            <a:ext cx="483136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production takes almost 70% of the GRID CPU time used by ATLAS on the GRID: this is dominated by full simulation done in GEANT4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59634F-1616-4E09-AFE3-03CBDB5C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1745F8-2A9A-434D-A570-7995FA49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1DC60AD-3A7E-B893-F2A8-8A5B1E9E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" y="1033102"/>
            <a:ext cx="3891453" cy="372248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7FBF970-5925-DE53-11B9-2A132B20A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532" y="3495770"/>
            <a:ext cx="1610402" cy="14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032E-8B42-039C-B157-D2B8037C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570D1-FB73-C826-C4BE-46CC168A8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AtlFast3 is a significant improvement </a:t>
            </a:r>
            <a:r>
              <a:rPr lang="en-GB" dirty="0" err="1"/>
              <a:t>w.r.t.</a:t>
            </a:r>
            <a:r>
              <a:rPr lang="en-GB" dirty="0"/>
              <a:t> AtlFast2 in reproducing key variables used in analysis</a:t>
            </a:r>
          </a:p>
          <a:p>
            <a:pPr lvl="1"/>
            <a:r>
              <a:rPr lang="en-GB" dirty="0"/>
              <a:t>This is crucial to allow a wider use of fast simulation required to match the collected luminosity in Run3</a:t>
            </a:r>
          </a:p>
          <a:p>
            <a:r>
              <a:rPr lang="en-GB" dirty="0" err="1"/>
              <a:t>FastCaloGAN</a:t>
            </a:r>
            <a:r>
              <a:rPr lang="en-GB" dirty="0"/>
              <a:t> is a critical ingredient in the mix of tools that allows to simulate the jet sub-structure with high accuracy</a:t>
            </a:r>
          </a:p>
          <a:p>
            <a:r>
              <a:rPr lang="en-GB" dirty="0" err="1"/>
              <a:t>FastCaloGAN</a:t>
            </a:r>
            <a:r>
              <a:rPr lang="en-GB" dirty="0"/>
              <a:t> V2 was developed for Run3 and further improves the accuracy of the simulation</a:t>
            </a:r>
          </a:p>
          <a:p>
            <a:r>
              <a:rPr lang="en-GB" dirty="0"/>
              <a:t>There is still room for improvement and we will continue to explore new models to further improve the simulation in ATLAS</a:t>
            </a:r>
          </a:p>
          <a:p>
            <a:pPr lvl="1"/>
            <a:r>
              <a:rPr lang="en-GB" dirty="0"/>
              <a:t>We released the public dataset used for the #calochallenge and will consider adopting tools that will achieve high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F097-70B6-A10C-3215-CB5A0791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751D-B3B8-674B-B1D5-348EF7E8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8FA1F-1C93-1A15-8AAA-439F0313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9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9D07-FE40-4808-B2BB-B99812D0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80B89-37DD-4DF7-AD16-1B94798A7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9CC94-5D29-4563-A497-D8772518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8136D-4F14-4680-AEBB-F5CB5191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B700B-DC5A-45E0-BA44-21BE955F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20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041F563-C1C4-4684-B0B0-35B04A34616D}"/>
              </a:ext>
            </a:extLst>
          </p:cNvPr>
          <p:cNvGrpSpPr/>
          <p:nvPr/>
        </p:nvGrpSpPr>
        <p:grpSpPr>
          <a:xfrm>
            <a:off x="6276478" y="1142061"/>
            <a:ext cx="2780436" cy="5183799"/>
            <a:chOff x="6276478" y="1127993"/>
            <a:chExt cx="2780436" cy="5183799"/>
          </a:xfrm>
        </p:grpSpPr>
        <p:pic>
          <p:nvPicPr>
            <p:cNvPr id="125" name="Picture 2" descr="droppedImage.png">
              <a:extLst>
                <a:ext uri="{FF2B5EF4-FFF2-40B4-BE49-F238E27FC236}">
                  <a16:creationId xmlns:a16="http://schemas.microsoft.com/office/drawing/2014/main" id="{435780BC-D3F9-4563-A2AD-96D087662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416" y="1127993"/>
              <a:ext cx="1419518" cy="1862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2" name="Picture 19" descr="droppedImage.png">
              <a:extLst>
                <a:ext uri="{FF2B5EF4-FFF2-40B4-BE49-F238E27FC236}">
                  <a16:creationId xmlns:a16="http://schemas.microsoft.com/office/drawing/2014/main" id="{2E5501E6-1BCA-4FD4-A5CF-C50FED58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086" y="4566253"/>
              <a:ext cx="2170619" cy="1745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4" name="Rectangle 21">
              <a:extLst>
                <a:ext uri="{FF2B5EF4-FFF2-40B4-BE49-F238E27FC236}">
                  <a16:creationId xmlns:a16="http://schemas.microsoft.com/office/drawing/2014/main" id="{BDD7D529-204A-47F2-B288-2ADF48C7C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3981" y="5270342"/>
              <a:ext cx="1120775" cy="41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sz="2000" b="1" dirty="0"/>
                <a:t>Analysis</a:t>
              </a:r>
            </a:p>
          </p:txBody>
        </p:sp>
        <p:sp>
          <p:nvSpPr>
            <p:cNvPr id="126" name="Rectangle 3">
              <a:extLst>
                <a:ext uri="{FF2B5EF4-FFF2-40B4-BE49-F238E27FC236}">
                  <a16:creationId xmlns:a16="http://schemas.microsoft.com/office/drawing/2014/main" id="{539644B8-E9FC-4169-B824-C3A003607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478" y="2959955"/>
              <a:ext cx="2780436" cy="688781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3" name="Rectangle 20">
              <a:extLst>
                <a:ext uri="{FF2B5EF4-FFF2-40B4-BE49-F238E27FC236}">
                  <a16:creationId xmlns:a16="http://schemas.microsoft.com/office/drawing/2014/main" id="{A06903F6-7479-4A1F-904D-A1E04CDD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312" y="3065610"/>
              <a:ext cx="1474267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b="1" dirty="0" err="1"/>
                <a:t>Rootification</a:t>
              </a:r>
              <a:endParaRPr lang="en-US" altLang="en-US" b="1" dirty="0"/>
            </a:p>
          </p:txBody>
        </p:sp>
        <p:sp>
          <p:nvSpPr>
            <p:cNvPr id="145" name="AutoShape 22">
              <a:extLst>
                <a:ext uri="{FF2B5EF4-FFF2-40B4-BE49-F238E27FC236}">
                  <a16:creationId xmlns:a16="http://schemas.microsoft.com/office/drawing/2014/main" id="{9965775B-7356-4F24-BD7A-EF3CCD4D6CF2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7800720" y="3092592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6" name="Line 23">
              <a:extLst>
                <a:ext uri="{FF2B5EF4-FFF2-40B4-BE49-F238E27FC236}">
                  <a16:creationId xmlns:a16="http://schemas.microsoft.com/office/drawing/2014/main" id="{AEEF955C-65DE-4358-BA84-5685BA566E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0350" y="3397424"/>
              <a:ext cx="1109676" cy="0"/>
            </a:xfrm>
            <a:prstGeom prst="line">
              <a:avLst/>
            </a:prstGeom>
            <a:noFill/>
            <a:ln w="25400" cap="rnd" cmpd="sng">
              <a:solidFill>
                <a:srgbClr val="E324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/>
              <a:endParaRPr lang="en-US" altLang="en-US" sz="120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51" name="Rectangle 28">
              <a:extLst>
                <a:ext uri="{FF2B5EF4-FFF2-40B4-BE49-F238E27FC236}">
                  <a16:creationId xmlns:a16="http://schemas.microsoft.com/office/drawing/2014/main" id="{594740FA-517A-498E-BA26-6D02AA429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561" y="4126468"/>
              <a:ext cx="1242564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 err="1"/>
                <a:t>TTree</a:t>
              </a:r>
              <a:r>
                <a:rPr lang="en-US" altLang="en-US" dirty="0"/>
                <a:t>/</a:t>
              </a:r>
              <a:r>
                <a:rPr lang="en-US" altLang="en-US" dirty="0" err="1"/>
                <a:t>THist</a:t>
              </a:r>
              <a:endParaRPr lang="en-US" alt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BB5DD1-CED5-4C92-8385-914D6F05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Simulation?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D356-152A-438F-87E0-84A0B394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0" y="6583284"/>
            <a:ext cx="1547377" cy="199198"/>
          </a:xfrm>
        </p:spPr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9D30D62-028C-4388-83CA-645A12A40778}"/>
              </a:ext>
            </a:extLst>
          </p:cNvPr>
          <p:cNvGrpSpPr/>
          <p:nvPr/>
        </p:nvGrpSpPr>
        <p:grpSpPr>
          <a:xfrm>
            <a:off x="4904433" y="1300455"/>
            <a:ext cx="2327871" cy="3205604"/>
            <a:chOff x="4904433" y="1300455"/>
            <a:chExt cx="2327871" cy="3205604"/>
          </a:xfrm>
        </p:grpSpPr>
        <p:pic>
          <p:nvPicPr>
            <p:cNvPr id="124" name="Picture 1" descr="droppedImage.png">
              <a:extLst>
                <a:ext uri="{FF2B5EF4-FFF2-40B4-BE49-F238E27FC236}">
                  <a16:creationId xmlns:a16="http://schemas.microsoft.com/office/drawing/2014/main" id="{A7783482-13A9-42DE-9F4B-2C1EC9BD9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957" y="1300455"/>
              <a:ext cx="2103347" cy="164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7" name="AutoShape 4">
              <a:extLst>
                <a:ext uri="{FF2B5EF4-FFF2-40B4-BE49-F238E27FC236}">
                  <a16:creationId xmlns:a16="http://schemas.microsoft.com/office/drawing/2014/main" id="{3BB11527-17E9-4AEE-A3CE-9120BBC478B0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624530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1" name="AutoShape 8">
              <a:extLst>
                <a:ext uri="{FF2B5EF4-FFF2-40B4-BE49-F238E27FC236}">
                  <a16:creationId xmlns:a16="http://schemas.microsoft.com/office/drawing/2014/main" id="{F54DA975-3FA9-4E45-A51C-FBA55650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433" y="2838953"/>
              <a:ext cx="2108043" cy="930785"/>
            </a:xfrm>
            <a:prstGeom prst="rightArrow">
              <a:avLst>
                <a:gd name="adj1" fmla="val 71398"/>
                <a:gd name="adj2" fmla="val 27582"/>
              </a:avLst>
            </a:prstGeom>
            <a:solidFill>
              <a:srgbClr val="FF6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1" name="Rectangle 18">
              <a:extLst>
                <a:ext uri="{FF2B5EF4-FFF2-40B4-BE49-F238E27FC236}">
                  <a16:creationId xmlns:a16="http://schemas.microsoft.com/office/drawing/2014/main" id="{5BC27702-D617-4B06-856D-0397A782D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309" y="3072616"/>
              <a:ext cx="1747994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b="1" dirty="0"/>
                <a:t>Reconstruction</a:t>
              </a:r>
            </a:p>
          </p:txBody>
        </p:sp>
        <p:sp>
          <p:nvSpPr>
            <p:cNvPr id="150" name="Rectangle 27">
              <a:extLst>
                <a:ext uri="{FF2B5EF4-FFF2-40B4-BE49-F238E27FC236}">
                  <a16:creationId xmlns:a16="http://schemas.microsoft.com/office/drawing/2014/main" id="{23EA1489-71C4-4226-93B6-B64EF21A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048" y="4126468"/>
              <a:ext cx="1083552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ESD/AOD</a:t>
              </a:r>
            </a:p>
          </p:txBody>
        </p:sp>
      </p:grpSp>
      <p:grpSp>
        <p:nvGrpSpPr>
          <p:cNvPr id="152" name="Group 31">
            <a:extLst>
              <a:ext uri="{FF2B5EF4-FFF2-40B4-BE49-F238E27FC236}">
                <a16:creationId xmlns:a16="http://schemas.microsoft.com/office/drawing/2014/main" id="{224D7C32-B146-4E5E-8D8D-947D110CF122}"/>
              </a:ext>
            </a:extLst>
          </p:cNvPr>
          <p:cNvGrpSpPr>
            <a:grpSpLocks/>
          </p:cNvGrpSpPr>
          <p:nvPr/>
        </p:nvGrpSpPr>
        <p:grpSpPr bwMode="auto">
          <a:xfrm>
            <a:off x="206155" y="4551324"/>
            <a:ext cx="5139503" cy="1759869"/>
            <a:chOff x="0" y="0"/>
            <a:chExt cx="7086600" cy="3225800"/>
          </a:xfrm>
        </p:grpSpPr>
        <p:pic>
          <p:nvPicPr>
            <p:cNvPr id="153" name="Picture 32" descr="Atlantis-Tracks.pdf">
              <a:extLst>
                <a:ext uri="{FF2B5EF4-FFF2-40B4-BE49-F238E27FC236}">
                  <a16:creationId xmlns:a16="http://schemas.microsoft.com/office/drawing/2014/main" id="{B0AF0CD3-4DC7-4EA6-97D0-0DCE7B663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104899"/>
              <a:ext cx="1735605" cy="171417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algn="ctr" rotWithShape="0">
                <a:srgbClr val="000000">
                  <a:alpha val="9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</p:pic>
        <p:grpSp>
          <p:nvGrpSpPr>
            <p:cNvPr id="154" name="Group 33">
              <a:extLst>
                <a:ext uri="{FF2B5EF4-FFF2-40B4-BE49-F238E27FC236}">
                  <a16:creationId xmlns:a16="http://schemas.microsoft.com/office/drawing/2014/main" id="{7B7740DC-8EBA-4C7D-9AE1-F8FA428B41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086600" cy="3225800"/>
              <a:chOff x="0" y="0"/>
              <a:chExt cx="7086600" cy="3225800"/>
            </a:xfrm>
          </p:grpSpPr>
          <p:sp>
            <p:nvSpPr>
              <p:cNvPr id="157" name="AutoShape 34">
                <a:extLst>
                  <a:ext uri="{FF2B5EF4-FFF2-40B4-BE49-F238E27FC236}">
                    <a16:creationId xmlns:a16="http://schemas.microsoft.com/office/drawing/2014/main" id="{A3B1FE15-153C-4589-81D2-D26139733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00" y="1092199"/>
                <a:ext cx="6807200" cy="2133601"/>
              </a:xfrm>
              <a:prstGeom prst="roundRect">
                <a:avLst>
                  <a:gd name="adj" fmla="val 8931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158" name="AutoShape 35">
                <a:extLst>
                  <a:ext uri="{FF2B5EF4-FFF2-40B4-BE49-F238E27FC236}">
                    <a16:creationId xmlns:a16="http://schemas.microsoft.com/office/drawing/2014/main" id="{94ED2331-BB7E-478D-843B-C9A4C792A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" y="965199"/>
                <a:ext cx="6807200" cy="2133601"/>
              </a:xfrm>
              <a:prstGeom prst="roundRect">
                <a:avLst>
                  <a:gd name="adj" fmla="val 8931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159" name="AutoShape 36">
                <a:extLst>
                  <a:ext uri="{FF2B5EF4-FFF2-40B4-BE49-F238E27FC236}">
                    <a16:creationId xmlns:a16="http://schemas.microsoft.com/office/drawing/2014/main" id="{9991300A-6B0F-4DE9-B9C3-525257CD2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38199"/>
                <a:ext cx="6807200" cy="2133601"/>
              </a:xfrm>
              <a:prstGeom prst="roundRect">
                <a:avLst>
                  <a:gd name="adj" fmla="val 8931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pic>
            <p:nvPicPr>
              <p:cNvPr id="160" name="Picture 37" descr="droppedImage.tiff">
                <a:extLst>
                  <a:ext uri="{FF2B5EF4-FFF2-40B4-BE49-F238E27FC236}">
                    <a16:creationId xmlns:a16="http://schemas.microsoft.com/office/drawing/2014/main" id="{517CD69B-E86E-4985-A98C-6806B906A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0400" y="1041399"/>
                <a:ext cx="2509363" cy="1879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1" name="Rectangle 38">
                <a:extLst>
                  <a:ext uri="{FF2B5EF4-FFF2-40B4-BE49-F238E27FC236}">
                    <a16:creationId xmlns:a16="http://schemas.microsoft.com/office/drawing/2014/main" id="{BADACBBD-280C-4E99-BC2B-DD55BF08E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2351" y="2212519"/>
                <a:ext cx="1129464" cy="6957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50800" tIns="50800" rIns="50800" bIns="50800" anchor="b">
                <a:spAutoFit/>
              </a:bodyPr>
              <a:lstStyle/>
              <a:p>
                <a:r>
                  <a:rPr lang="en-US" altLang="en-US" dirty="0"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</a:rPr>
                  <a:t>µ times</a:t>
                </a:r>
              </a:p>
            </p:txBody>
          </p:sp>
          <p:sp>
            <p:nvSpPr>
              <p:cNvPr id="162" name="AutoShape 39">
                <a:extLst>
                  <a:ext uri="{FF2B5EF4-FFF2-40B4-BE49-F238E27FC236}">
                    <a16:creationId xmlns:a16="http://schemas.microsoft.com/office/drawing/2014/main" id="{C78F2C2C-D677-4C47-AEC9-9C6EE1C8FB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194300" y="-215900"/>
                <a:ext cx="838200" cy="1270000"/>
              </a:xfrm>
              <a:prstGeom prst="rightArrow">
                <a:avLst>
                  <a:gd name="adj1" fmla="val 61917"/>
                  <a:gd name="adj2" fmla="val 81912"/>
                </a:avLst>
              </a:prstGeom>
              <a:solidFill>
                <a:srgbClr val="CBCBCB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</p:grpSp>
        <p:sp>
          <p:nvSpPr>
            <p:cNvPr id="155" name="Rectangle 40">
              <a:extLst>
                <a:ext uri="{FF2B5EF4-FFF2-40B4-BE49-F238E27FC236}">
                  <a16:creationId xmlns:a16="http://schemas.microsoft.com/office/drawing/2014/main" id="{9148D699-1A64-4BA8-834C-A86DF02C9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752" y="732234"/>
              <a:ext cx="870858" cy="639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b">
              <a:spAutoFit/>
            </a:bodyPr>
            <a:lstStyle/>
            <a:p>
              <a:r>
                <a:rPr lang="en-US" altLang="en-US" sz="1600" dirty="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RDOs</a:t>
              </a:r>
            </a:p>
          </p:txBody>
        </p:sp>
        <p:pic>
          <p:nvPicPr>
            <p:cNvPr id="156" name="Picture 41" descr="Atlantis-Tracks.pdf">
              <a:extLst>
                <a:ext uri="{FF2B5EF4-FFF2-40B4-BE49-F238E27FC236}">
                  <a16:creationId xmlns:a16="http://schemas.microsoft.com/office/drawing/2014/main" id="{AD90F03D-9F04-4E24-B15F-9183A8B80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67" y="1044823"/>
              <a:ext cx="1735606" cy="1714179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algn="ctr" rotWithShape="0">
                <a:srgbClr val="000000">
                  <a:alpha val="9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165" name="Text Box 43">
            <a:extLst>
              <a:ext uri="{FF2B5EF4-FFF2-40B4-BE49-F238E27FC236}">
                <a16:creationId xmlns:a16="http://schemas.microsoft.com/office/drawing/2014/main" id="{DC9879E6-6AA7-4ADC-87B1-90B2828D66AF}"/>
              </a:ext>
            </a:extLst>
          </p:cNvPr>
          <p:cNvSpPr txBox="1">
            <a:spLocks/>
          </p:cNvSpPr>
          <p:nvPr/>
        </p:nvSpPr>
        <p:spPr bwMode="auto">
          <a:xfrm>
            <a:off x="1582738" y="811213"/>
            <a:ext cx="59261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b="1" dirty="0"/>
              <a:t>Simulation Group Responsibility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4E2F10A-C68B-4B9D-BECD-1002AF70E596}"/>
              </a:ext>
            </a:extLst>
          </p:cNvPr>
          <p:cNvGrpSpPr/>
          <p:nvPr/>
        </p:nvGrpSpPr>
        <p:grpSpPr>
          <a:xfrm>
            <a:off x="3150759" y="1419528"/>
            <a:ext cx="2108043" cy="3086531"/>
            <a:chOff x="3150759" y="1419528"/>
            <a:chExt cx="2108043" cy="3086531"/>
          </a:xfrm>
        </p:grpSpPr>
        <p:pic>
          <p:nvPicPr>
            <p:cNvPr id="139" name="Picture 16" descr="droppedImage.png">
              <a:extLst>
                <a:ext uri="{FF2B5EF4-FFF2-40B4-BE49-F238E27FC236}">
                  <a16:creationId xmlns:a16="http://schemas.microsoft.com/office/drawing/2014/main" id="{B5550813-E1FB-4B76-A8A8-42EA5D7A1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419528"/>
              <a:ext cx="1692085" cy="1466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8" name="AutoShape 5">
              <a:extLst>
                <a:ext uri="{FF2B5EF4-FFF2-40B4-BE49-F238E27FC236}">
                  <a16:creationId xmlns:a16="http://schemas.microsoft.com/office/drawing/2014/main" id="{A1D50B77-782F-46AA-8C52-74410A5D2FC0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3807251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B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2" name="AutoShape 9">
              <a:extLst>
                <a:ext uri="{FF2B5EF4-FFF2-40B4-BE49-F238E27FC236}">
                  <a16:creationId xmlns:a16="http://schemas.microsoft.com/office/drawing/2014/main" id="{65B2BCA2-B723-48BA-837A-B02ECB19B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759" y="2838953"/>
              <a:ext cx="2108043" cy="930785"/>
            </a:xfrm>
            <a:prstGeom prst="rightArrow">
              <a:avLst>
                <a:gd name="adj1" fmla="val 71398"/>
                <a:gd name="adj2" fmla="val 27582"/>
              </a:avLst>
            </a:prstGeom>
            <a:solidFill>
              <a:srgbClr val="FECB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0" name="Rectangle 17">
              <a:extLst>
                <a:ext uri="{FF2B5EF4-FFF2-40B4-BE49-F238E27FC236}">
                  <a16:creationId xmlns:a16="http://schemas.microsoft.com/office/drawing/2014/main" id="{003A5595-970D-4F82-AD5E-9DAFA445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845" y="3065610"/>
              <a:ext cx="1305033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b="1" dirty="0"/>
                <a:t>Digitization</a:t>
              </a:r>
            </a:p>
          </p:txBody>
        </p:sp>
        <p:sp>
          <p:nvSpPr>
            <p:cNvPr id="149" name="Rectangle 26">
              <a:extLst>
                <a:ext uri="{FF2B5EF4-FFF2-40B4-BE49-F238E27FC236}">
                  <a16:creationId xmlns:a16="http://schemas.microsoft.com/office/drawing/2014/main" id="{F4222E36-619C-470D-A797-9FFFA47D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856" y="4126468"/>
              <a:ext cx="809825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DIGITS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983E140-A16B-4C7B-94A6-9776876D9C8E}"/>
              </a:ext>
            </a:extLst>
          </p:cNvPr>
          <p:cNvGrpSpPr/>
          <p:nvPr/>
        </p:nvGrpSpPr>
        <p:grpSpPr>
          <a:xfrm>
            <a:off x="1434505" y="1425190"/>
            <a:ext cx="1934328" cy="3108792"/>
            <a:chOff x="1434505" y="1425190"/>
            <a:chExt cx="1934328" cy="3108792"/>
          </a:xfrm>
        </p:grpSpPr>
        <p:pic>
          <p:nvPicPr>
            <p:cNvPr id="137" name="Picture 14" descr="droppedImage.png">
              <a:extLst>
                <a:ext uri="{FF2B5EF4-FFF2-40B4-BE49-F238E27FC236}">
                  <a16:creationId xmlns:a16="http://schemas.microsoft.com/office/drawing/2014/main" id="{83FEAD21-5D37-424A-AC29-4E1548358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505" y="1425190"/>
              <a:ext cx="1905556" cy="1427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" name="AutoShape 6">
              <a:extLst>
                <a:ext uri="{FF2B5EF4-FFF2-40B4-BE49-F238E27FC236}">
                  <a16:creationId xmlns:a16="http://schemas.microsoft.com/office/drawing/2014/main" id="{6A647D77-3F8A-4A0E-9B33-EF85DDE003FA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2171701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D3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3" name="AutoShape 10">
              <a:extLst>
                <a:ext uri="{FF2B5EF4-FFF2-40B4-BE49-F238E27FC236}">
                  <a16:creationId xmlns:a16="http://schemas.microsoft.com/office/drawing/2014/main" id="{E98B364F-CA22-4F77-84F0-DE4F2FEC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937" y="2838953"/>
              <a:ext cx="1671896" cy="930785"/>
            </a:xfrm>
            <a:prstGeom prst="rightArrow">
              <a:avLst>
                <a:gd name="adj1" fmla="val 71398"/>
                <a:gd name="adj2" fmla="val 27574"/>
              </a:avLst>
            </a:prstGeom>
            <a:solidFill>
              <a:srgbClr val="96D3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8" name="Rectangle 15">
              <a:extLst>
                <a:ext uri="{FF2B5EF4-FFF2-40B4-BE49-F238E27FC236}">
                  <a16:creationId xmlns:a16="http://schemas.microsoft.com/office/drawing/2014/main" id="{CA17F2AE-8CB8-446E-BA63-066F2E075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689" y="2924711"/>
              <a:ext cx="1230070" cy="656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/>
              <a:r>
                <a:rPr lang="en-US" altLang="en-US" b="1" dirty="0"/>
                <a:t>Detector</a:t>
              </a:r>
            </a:p>
            <a:p>
              <a:pPr algn="l"/>
              <a:r>
                <a:rPr lang="en-US" altLang="en-US" b="1" dirty="0"/>
                <a:t>Simulation</a:t>
              </a:r>
            </a:p>
          </p:txBody>
        </p:sp>
        <p:sp>
          <p:nvSpPr>
            <p:cNvPr id="148" name="Rectangle 25">
              <a:extLst>
                <a:ext uri="{FF2B5EF4-FFF2-40B4-BE49-F238E27FC236}">
                  <a16:creationId xmlns:a16="http://schemas.microsoft.com/office/drawing/2014/main" id="{EB156D7B-2042-4E31-9403-62DF96E64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021" y="4154391"/>
              <a:ext cx="581529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HITS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73BCE2F-81BD-49AE-8971-465AE0FF36BE}"/>
              </a:ext>
            </a:extLst>
          </p:cNvPr>
          <p:cNvGrpSpPr/>
          <p:nvPr/>
        </p:nvGrpSpPr>
        <p:grpSpPr>
          <a:xfrm>
            <a:off x="243114" y="1440322"/>
            <a:ext cx="1671896" cy="3093660"/>
            <a:chOff x="243114" y="1440322"/>
            <a:chExt cx="1671896" cy="3093660"/>
          </a:xfrm>
        </p:grpSpPr>
        <p:pic>
          <p:nvPicPr>
            <p:cNvPr id="135" name="Picture 12" descr="Atlantis-Tracks.pdf">
              <a:extLst>
                <a:ext uri="{FF2B5EF4-FFF2-40B4-BE49-F238E27FC236}">
                  <a16:creationId xmlns:a16="http://schemas.microsoft.com/office/drawing/2014/main" id="{81322D49-FDD8-4FEF-8F17-BAD42BC2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54" y="1440322"/>
              <a:ext cx="1318210" cy="1301326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algn="ctr" rotWithShape="0">
                <a:srgbClr val="000000">
                  <a:alpha val="9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130" name="AutoShape 7">
              <a:extLst>
                <a:ext uri="{FF2B5EF4-FFF2-40B4-BE49-F238E27FC236}">
                  <a16:creationId xmlns:a16="http://schemas.microsoft.com/office/drawing/2014/main" id="{779D776E-C1BE-4C40-AF6A-EFDA630E0E15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627014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9C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solidFill>
                  <a:srgbClr val="669C35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4" name="AutoShape 11">
              <a:extLst>
                <a:ext uri="{FF2B5EF4-FFF2-40B4-BE49-F238E27FC236}">
                  <a16:creationId xmlns:a16="http://schemas.microsoft.com/office/drawing/2014/main" id="{C28C4A7D-8616-438B-A86F-C2E45DEEE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14" y="2838953"/>
              <a:ext cx="1671896" cy="930785"/>
            </a:xfrm>
            <a:prstGeom prst="rightArrow">
              <a:avLst>
                <a:gd name="adj1" fmla="val 71398"/>
                <a:gd name="adj2" fmla="val 27574"/>
              </a:avLst>
            </a:prstGeom>
            <a:solidFill>
              <a:srgbClr val="669C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6" name="Rectangle 13">
              <a:extLst>
                <a:ext uri="{FF2B5EF4-FFF2-40B4-BE49-F238E27FC236}">
                  <a16:creationId xmlns:a16="http://schemas.microsoft.com/office/drawing/2014/main" id="{B629AF6A-A63F-40AB-8443-ADDA56689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79" y="2930481"/>
              <a:ext cx="1280046" cy="656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/>
              <a:r>
                <a:rPr lang="en-US" altLang="en-US" b="1" dirty="0"/>
                <a:t>Event</a:t>
              </a:r>
            </a:p>
            <a:p>
              <a:pPr algn="l"/>
              <a:r>
                <a:rPr lang="en-US" altLang="en-US" b="1" dirty="0"/>
                <a:t>Generation</a:t>
              </a:r>
            </a:p>
          </p:txBody>
        </p:sp>
        <p:sp>
          <p:nvSpPr>
            <p:cNvPr id="147" name="Rectangle 24">
              <a:extLst>
                <a:ext uri="{FF2B5EF4-FFF2-40B4-BE49-F238E27FC236}">
                  <a16:creationId xmlns:a16="http://schemas.microsoft.com/office/drawing/2014/main" id="{DBEDAC3A-8341-434B-8855-B4D2DE3BD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33" y="4154391"/>
              <a:ext cx="833676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EVGEN</a:t>
              </a:r>
            </a:p>
          </p:txBody>
        </p:sp>
      </p:grpSp>
      <p:sp>
        <p:nvSpPr>
          <p:cNvPr id="164" name="Rectangle 42">
            <a:extLst>
              <a:ext uri="{FF2B5EF4-FFF2-40B4-BE49-F238E27FC236}">
                <a16:creationId xmlns:a16="http://schemas.microsoft.com/office/drawing/2014/main" id="{25ABE9D9-BA85-49B0-A9B2-92CD634D0F4A}"/>
              </a:ext>
            </a:extLst>
          </p:cNvPr>
          <p:cNvSpPr>
            <a:spLocks/>
          </p:cNvSpPr>
          <p:nvPr/>
        </p:nvSpPr>
        <p:spPr bwMode="auto">
          <a:xfrm>
            <a:off x="1475656" y="1231598"/>
            <a:ext cx="3683025" cy="3249386"/>
          </a:xfrm>
          <a:prstGeom prst="rect">
            <a:avLst/>
          </a:prstGeom>
          <a:noFill/>
          <a:ln w="50800" cap="flat" cmpd="sng">
            <a:solidFill>
              <a:srgbClr val="C82506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360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2B-AB06-4344-9AA0-5229204B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BC7E6-4572-4D43-AA86-8E3AFEAF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F3C5-DF43-4948-BA3D-4AA3143F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training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DD5C3-285F-4F8D-A373-0FD6F0B7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single-particle samples have</a:t>
            </a:r>
          </a:p>
          <a:p>
            <a:pPr lvl="1"/>
            <a:r>
              <a:rPr lang="en-GB" dirty="0"/>
              <a:t>detailed hits to better map ATLAS cells</a:t>
            </a:r>
          </a:p>
          <a:p>
            <a:pPr lvl="1"/>
            <a:r>
              <a:rPr lang="en-GB" dirty="0"/>
              <a:t>without z-vertex spread </a:t>
            </a:r>
          </a:p>
          <a:p>
            <a:pPr lvl="1"/>
            <a:r>
              <a:rPr lang="en-GB" dirty="0"/>
              <a:t>without noise</a:t>
            </a:r>
          </a:p>
          <a:p>
            <a:pPr lvl="1"/>
            <a:r>
              <a:rPr lang="en-GB" dirty="0"/>
              <a:t>without parts of the electronic cross talk</a:t>
            </a:r>
          </a:p>
          <a:p>
            <a:r>
              <a:rPr lang="en-GB" dirty="0"/>
              <a:t>Events generated by momentum</a:t>
            </a:r>
          </a:p>
          <a:p>
            <a:pPr lvl="1"/>
            <a:r>
              <a:rPr lang="en-GB" dirty="0"/>
              <a:t>But used the </a:t>
            </a:r>
            <a:r>
              <a:rPr lang="en-GB" dirty="0" err="1"/>
              <a:t>Ekin</a:t>
            </a:r>
            <a:r>
              <a:rPr lang="en-GB" dirty="0"/>
              <a:t> for the simulation</a:t>
            </a:r>
          </a:p>
          <a:p>
            <a:r>
              <a:rPr lang="en-GB" dirty="0"/>
              <a:t>The statistics in the high energy region is lower than at low energies</a:t>
            </a:r>
          </a:p>
          <a:p>
            <a:pPr lvl="1"/>
            <a:r>
              <a:rPr lang="en-GB" dirty="0"/>
              <a:t>10k events up to 256 GeV </a:t>
            </a:r>
          </a:p>
          <a:p>
            <a:pPr lvl="1"/>
            <a:r>
              <a:rPr lang="en-GB" dirty="0"/>
              <a:t>Drop to 1k events for 4 </a:t>
            </a:r>
            <a:r>
              <a:rPr lang="en-GB" dirty="0" err="1"/>
              <a:t>TeV</a:t>
            </a:r>
            <a:r>
              <a:rPr lang="en-GB" dirty="0"/>
              <a:t> samples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2A973-90E6-4433-B9A6-E75BC286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E7A84-7DA0-40B1-9B87-16716D7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62828-E431-4E3C-B17F-19193B9A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85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870B-A0B0-F6C1-EC2B-262B6183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Combination of FCSV2 and </a:t>
            </a:r>
            <a:r>
              <a:rPr lang="en-GB" sz="4000" dirty="0" err="1"/>
              <a:t>FastCaloGAN</a:t>
            </a:r>
            <a:endParaRPr lang="en-GB" dirty="0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2F06CD78-BB6A-094D-2548-26AF975A8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4114"/>
            <a:ext cx="4431923" cy="264348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0B02-E943-49FF-93A6-C066BE06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4D5E3-E61C-C5B5-2BCA-D7CC869B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0E34-181E-4C16-51D5-AAFB0BA6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AF023-5DE6-5891-EEB1-D5C732ADE86D}"/>
              </a:ext>
            </a:extLst>
          </p:cNvPr>
          <p:cNvSpPr txBox="1"/>
          <p:nvPr/>
        </p:nvSpPr>
        <p:spPr>
          <a:xfrm>
            <a:off x="4476259" y="1288028"/>
            <a:ext cx="458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FCS/G4 hits difference and the missing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modulation correction prevented the use of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e/gamma showers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9E972F20-312B-D8C3-0C95-96D4222CE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23" y="3577990"/>
            <a:ext cx="4635877" cy="2765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B1D9ED-11A0-F6E3-EDAD-26C89D707F9C}"/>
              </a:ext>
            </a:extLst>
          </p:cNvPr>
          <p:cNvSpPr txBox="1"/>
          <p:nvPr/>
        </p:nvSpPr>
        <p:spPr>
          <a:xfrm>
            <a:off x="76200" y="4176141"/>
            <a:ext cx="4584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several transition points between FCV2 and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tested.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jet constituents was the main figure of merit. </a:t>
            </a:r>
          </a:p>
        </p:txBody>
      </p:sp>
    </p:spTree>
    <p:extLst>
      <p:ext uri="{BB962C8B-B14F-4D97-AF65-F5344CB8AC3E}">
        <p14:creationId xmlns:p14="http://schemas.microsoft.com/office/powerpoint/2010/main" val="24334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26BA-391B-4590-AAEF-06D334AD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Plots from PUB note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4A51D-E85D-4D2B-B6FA-3F2B1D89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80AB0-8DD2-4CA2-8877-FA47C4B0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B9C3-C7EF-449D-9483-6BE1B50D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384B8-53EC-49F3-AEE6-9D8EE2EE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23" y="1295400"/>
            <a:ext cx="4438899" cy="4319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E8EDD-5FF8-48A1-9E89-ADA9E2BA5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969" y="1295400"/>
            <a:ext cx="4438899" cy="4319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1DECCF-8C12-4F70-ADF7-BD3FCBBE6366}"/>
              </a:ext>
            </a:extLst>
          </p:cNvPr>
          <p:cNvSpPr txBox="1"/>
          <p:nvPr/>
        </p:nvSpPr>
        <p:spPr>
          <a:xfrm>
            <a:off x="533400" y="5615400"/>
            <a:ext cx="620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centroids well reproduced for both layers</a:t>
            </a:r>
          </a:p>
        </p:txBody>
      </p:sp>
    </p:spTree>
    <p:extLst>
      <p:ext uri="{BB962C8B-B14F-4D97-AF65-F5344CB8AC3E}">
        <p14:creationId xmlns:p14="http://schemas.microsoft.com/office/powerpoint/2010/main" val="3489094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15A1-AE76-4E94-9988-214CCD4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Shift of EMB1 EC</a:t>
            </a:r>
            <a:r>
              <a:rPr lang="el-GR" baseline="-25000" dirty="0"/>
              <a:t>η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F4A9E-1473-4EB8-884E-B4BF7D24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8EDF-3556-4714-95E6-472EEEC7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E3507-2C6D-4358-92A0-8CC8D852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3153F-7CB1-46AE-938A-1B0FD2CF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7848600" cy="4537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F33D9B-41E1-4611-871E-8970EFAC1638}"/>
              </a:ext>
            </a:extLst>
          </p:cNvPr>
          <p:cNvSpPr txBox="1"/>
          <p:nvPr/>
        </p:nvSpPr>
        <p:spPr>
          <a:xfrm>
            <a:off x="44821" y="5134156"/>
            <a:ext cx="9054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larger volume on the right of the direction of photon causes the shift observed in the EC. EMB2 less affected because there is a compensation between early excess on the left and deeper volume on the right </a:t>
            </a:r>
          </a:p>
        </p:txBody>
      </p:sp>
    </p:spTree>
    <p:extLst>
      <p:ext uri="{BB962C8B-B14F-4D97-AF65-F5344CB8AC3E}">
        <p14:creationId xmlns:p14="http://schemas.microsoft.com/office/powerpoint/2010/main" val="1914210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90AD-FB8C-4A61-88A9-3E72ADA4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Strategy of FastCaloGAN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1D1B-6BFD-4907-A405-18A88335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9067800" cy="54102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Use the 4500 single-particle samples produced by the FCS team</a:t>
            </a:r>
          </a:p>
          <a:p>
            <a:pPr lvl="1"/>
            <a:r>
              <a:rPr lang="en-GB" dirty="0"/>
              <a:t>3 particles (</a:t>
            </a:r>
            <a:r>
              <a:rPr lang="el-GR" dirty="0"/>
              <a:t>γ</a:t>
            </a:r>
            <a:r>
              <a:rPr lang="en-GB" dirty="0"/>
              <a:t>, e</a:t>
            </a:r>
            <a:r>
              <a:rPr lang="en-GB" baseline="30000" dirty="0"/>
              <a:t>-</a:t>
            </a:r>
            <a:r>
              <a:rPr lang="en-GB" dirty="0"/>
              <a:t>, </a:t>
            </a:r>
            <a:r>
              <a:rPr lang="el-GR" dirty="0"/>
              <a:t>π</a:t>
            </a:r>
            <a:r>
              <a:rPr lang="el-GR" baseline="30000" dirty="0"/>
              <a:t>±</a:t>
            </a:r>
            <a:r>
              <a:rPr lang="en-GB" dirty="0"/>
              <a:t>), 100 </a:t>
            </a:r>
            <a:r>
              <a:rPr lang="el-GR" dirty="0"/>
              <a:t>η</a:t>
            </a:r>
            <a:r>
              <a:rPr lang="en-GB" dirty="0"/>
              <a:t> slices, 15 energy points</a:t>
            </a:r>
          </a:p>
          <a:p>
            <a:pPr lvl="1"/>
            <a:r>
              <a:rPr lang="en-GB" dirty="0"/>
              <a:t>Energies from 256 MeV to 4 </a:t>
            </a:r>
            <a:r>
              <a:rPr lang="en-GB" dirty="0" err="1"/>
              <a:t>TeV</a:t>
            </a:r>
            <a:r>
              <a:rPr lang="en-GB" dirty="0"/>
              <a:t> (in powers of two)</a:t>
            </a:r>
          </a:p>
          <a:p>
            <a:r>
              <a:rPr lang="en-GB" dirty="0"/>
              <a:t>Define a GAN for each particle in each </a:t>
            </a:r>
            <a:r>
              <a:rPr lang="el-GR" dirty="0"/>
              <a:t>η</a:t>
            </a:r>
            <a:r>
              <a:rPr lang="en-GB" dirty="0"/>
              <a:t> slice </a:t>
            </a:r>
            <a:r>
              <a:rPr lang="en-GB" dirty="0">
                <a:sym typeface="Wingdings" panose="05000000000000000000" pitchFamily="2" charset="2"/>
              </a:rPr>
              <a:t> 300 GANs</a:t>
            </a:r>
            <a:endParaRPr lang="en-GB" dirty="0"/>
          </a:p>
          <a:p>
            <a:r>
              <a:rPr lang="en-GB" dirty="0"/>
              <a:t>Train each GAN on a custom </a:t>
            </a:r>
            <a:r>
              <a:rPr lang="en-GB" dirty="0" err="1"/>
              <a:t>voxelised</a:t>
            </a:r>
            <a:r>
              <a:rPr lang="en-GB" dirty="0"/>
              <a:t> detector</a:t>
            </a:r>
          </a:p>
          <a:p>
            <a:pPr lvl="1"/>
            <a:r>
              <a:rPr lang="en-GB" dirty="0"/>
              <a:t>The not homogeneous ATLAS calorimeter cell structure would require different GAN architectures as a function of </a:t>
            </a:r>
            <a:r>
              <a:rPr lang="el-GR" dirty="0"/>
              <a:t>η</a:t>
            </a:r>
            <a:endParaRPr lang="en-GB" dirty="0"/>
          </a:p>
          <a:p>
            <a:pPr lvl="1"/>
            <a:r>
              <a:rPr lang="en-GB" dirty="0"/>
              <a:t>The </a:t>
            </a:r>
            <a:r>
              <a:rPr lang="en-GB" dirty="0" err="1"/>
              <a:t>voxelisation</a:t>
            </a:r>
            <a:r>
              <a:rPr lang="en-GB" dirty="0"/>
              <a:t> allows to sue a single, generic, GAN structure</a:t>
            </a:r>
          </a:p>
          <a:p>
            <a:r>
              <a:rPr lang="en-GB" dirty="0"/>
              <a:t>Select best iteration based on total energy distribution of each sample</a:t>
            </a:r>
          </a:p>
          <a:p>
            <a:r>
              <a:rPr lang="en-GB" dirty="0"/>
              <a:t>Convert the selected generator into LWTNN</a:t>
            </a:r>
          </a:p>
          <a:p>
            <a:r>
              <a:rPr lang="en-GB" dirty="0"/>
              <a:t>Simulate hits in Athena inverting </a:t>
            </a:r>
            <a:r>
              <a:rPr lang="en-GB" dirty="0" err="1"/>
              <a:t>voxelisation</a:t>
            </a:r>
            <a:endParaRPr lang="en-GB" dirty="0"/>
          </a:p>
          <a:p>
            <a:r>
              <a:rPr lang="en-GB" dirty="0"/>
              <a:t>Compare with Geant4 using high-level observables for single-particle and di-jet samples after reconstruction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33DA-C0AD-4B99-8101-76CB48D0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19ABF-B904-4FCA-ADF5-249DBAA1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5BB3-84D5-48F9-A578-C93B8A03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2B29-FEEC-41A2-914A-988C4F47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Voxelisation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86E2-E63C-4D02-ABE5-097878E7A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937418"/>
            <a:ext cx="8915400" cy="54102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Hits are transformed from ATLAS (</a:t>
            </a:r>
            <a:r>
              <a:rPr lang="en-GB" dirty="0" err="1"/>
              <a:t>x,y,z</a:t>
            </a:r>
            <a:r>
              <a:rPr lang="en-GB" dirty="0"/>
              <a:t>) coordinates to cylindrical (r, </a:t>
            </a:r>
            <a:r>
              <a:rPr lang="el-GR" dirty="0"/>
              <a:t>α</a:t>
            </a:r>
            <a:r>
              <a:rPr lang="en-GB" dirty="0"/>
              <a:t>, R) coordinates</a:t>
            </a:r>
          </a:p>
          <a:p>
            <a:pPr lvl="1"/>
            <a:r>
              <a:rPr lang="en-GB" dirty="0"/>
              <a:t>R is not use, as hits are grouped in layers</a:t>
            </a:r>
          </a:p>
          <a:p>
            <a:pPr lvl="1"/>
            <a:r>
              <a:rPr lang="en-GB" dirty="0"/>
              <a:t>Same procedure used in FCSV2 with two differences:</a:t>
            </a:r>
          </a:p>
          <a:p>
            <a:pPr lvl="2"/>
            <a:r>
              <a:rPr lang="en-GB" dirty="0"/>
              <a:t>Alpha is not symmetrised (we want to keep the correlations between voxels)</a:t>
            </a:r>
          </a:p>
          <a:p>
            <a:pPr lvl="2"/>
            <a:r>
              <a:rPr lang="en-GB" dirty="0"/>
              <a:t># of bins in alpha is 10 instead of 8</a:t>
            </a:r>
          </a:p>
          <a:p>
            <a:pPr lvl="2"/>
            <a:r>
              <a:rPr lang="en-GB" dirty="0"/>
              <a:t>We do apply both symmetrisation by charge and in η</a:t>
            </a:r>
          </a:p>
          <a:p>
            <a:r>
              <a:rPr lang="en-GB" dirty="0"/>
              <a:t>GAN cannot be trained on hits, so they are grouped in areas in the (r,</a:t>
            </a:r>
            <a:r>
              <a:rPr lang="el-GR" dirty="0"/>
              <a:t> α</a:t>
            </a:r>
            <a:r>
              <a:rPr lang="en-GB" dirty="0"/>
              <a:t>) plane in each layer </a:t>
            </a:r>
          </a:p>
          <a:p>
            <a:pPr lvl="1"/>
            <a:r>
              <a:rPr lang="en-GB" dirty="0"/>
              <a:t>each volume in the (r,</a:t>
            </a:r>
            <a:r>
              <a:rPr lang="el-GR" dirty="0"/>
              <a:t> α</a:t>
            </a:r>
            <a:r>
              <a:rPr lang="en-GB" dirty="0"/>
              <a:t>, layer) space is called a voxel</a:t>
            </a:r>
          </a:p>
          <a:p>
            <a:r>
              <a:rPr lang="en-GB" dirty="0"/>
              <a:t>Voxels are optimised to:</a:t>
            </a:r>
          </a:p>
          <a:p>
            <a:pPr lvl="1"/>
            <a:r>
              <a:rPr lang="en-GB" dirty="0"/>
              <a:t>Have enough energy to avoid large event-by-event fluctuations</a:t>
            </a:r>
          </a:p>
          <a:p>
            <a:pPr lvl="2"/>
            <a:r>
              <a:rPr lang="en-GB" dirty="0"/>
              <a:t>Binning in </a:t>
            </a:r>
            <a:r>
              <a:rPr lang="el-GR" dirty="0"/>
              <a:t>α </a:t>
            </a:r>
            <a:r>
              <a:rPr lang="en-GB" dirty="0"/>
              <a:t>only for layers with a large energy deposits (i.e. EMB1 and EMB2)</a:t>
            </a:r>
          </a:p>
          <a:p>
            <a:pPr lvl="1"/>
            <a:r>
              <a:rPr lang="en-GB" dirty="0"/>
              <a:t>Contain all the energy in a shower</a:t>
            </a:r>
          </a:p>
          <a:p>
            <a:pPr lvl="1"/>
            <a:r>
              <a:rPr lang="en-GB" dirty="0"/>
              <a:t>Reproduce the Energy Centroids in </a:t>
            </a:r>
            <a:r>
              <a:rPr lang="el-GR" dirty="0"/>
              <a:t>η</a:t>
            </a:r>
            <a:r>
              <a:rPr lang="en-GB" dirty="0"/>
              <a:t> and </a:t>
            </a:r>
            <a:r>
              <a:rPr lang="el-GR" dirty="0"/>
              <a:t>φ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0252A-1288-4272-AF62-CDD7892D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97AA4-3A7C-45FA-9683-37E69DE4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AC9B-BB33-46F4-80A4-43646613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B9BF4-112D-48A0-B33F-34AD68FCC943}"/>
                  </a:ext>
                </a:extLst>
              </p:cNvPr>
              <p:cNvSpPr txBox="1"/>
              <p:nvPr/>
            </p:nvSpPr>
            <p:spPr>
              <a:xfrm>
                <a:off x="6433500" y="5564747"/>
                <a:ext cx="1893402" cy="711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GB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B9BF4-112D-48A0-B33F-34AD68FCC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500" y="5564747"/>
                <a:ext cx="1893402" cy="711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043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814050D-9EBB-485E-83FD-1E1C9F0F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35843"/>
            <a:ext cx="6934200" cy="3900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E4B6A-906E-46FE-A54E-79B1161B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B1DA-3CA8-4364-A60A-9BA9DAC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A821-2950-47A4-8687-0D25B1D4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108AB-6619-4E9C-AF8A-6975C5A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14CE54-00E0-481C-9660-482984A0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4419600"/>
            <a:ext cx="6203707" cy="1954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05DB2-BE31-48F6-9488-DA77F0B8EB62}"/>
              </a:ext>
            </a:extLst>
          </p:cNvPr>
          <p:cNvSpPr txBox="1"/>
          <p:nvPr/>
        </p:nvSpPr>
        <p:spPr>
          <a:xfrm>
            <a:off x="4648200" y="5253062"/>
            <a:ext cx="389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NVoxel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depends on PID and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C495B26-DEA4-5B6A-03A1-A587B214CBC6}"/>
              </a:ext>
            </a:extLst>
          </p:cNvPr>
          <p:cNvSpPr/>
          <p:nvPr/>
        </p:nvSpPr>
        <p:spPr>
          <a:xfrm>
            <a:off x="2362200" y="51054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DFC050-CEB0-AAC8-66D8-B2D8D991C148}"/>
              </a:ext>
            </a:extLst>
          </p:cNvPr>
          <p:cNvSpPr txBox="1"/>
          <p:nvPr/>
        </p:nvSpPr>
        <p:spPr>
          <a:xfrm>
            <a:off x="466725" y="4434008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enerator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A3CD2D-B71E-1B05-537D-4CB522D38D67}"/>
              </a:ext>
            </a:extLst>
          </p:cNvPr>
          <p:cNvSpPr txBox="1"/>
          <p:nvPr/>
        </p:nvSpPr>
        <p:spPr>
          <a:xfrm>
            <a:off x="466725" y="4638675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iscriminator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0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2BAB-2DA8-4203-8B3A-EF04E051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 for fast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CE527-1202-4CE8-92A2-CB2ABF1F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>
            <a:normAutofit/>
          </a:bodyPr>
          <a:lstStyle/>
          <a:p>
            <a:r>
              <a:rPr lang="en-GB" sz="2400" dirty="0"/>
              <a:t>We need more MC samples but we will not get more money to buy computers in line with the LHC increase in instant luminosity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The slowest part in the long MC production chain is the simulation and in the simulation the slowest part is the showering in the calorimeters</a:t>
            </a:r>
          </a:p>
          <a:p>
            <a:r>
              <a:rPr lang="en-GB" sz="2400" dirty="0"/>
              <a:t>ATLAS developed a fast calorimeter simulation in Run2 (AFII) but it does not reproduce Full Simulation well enough</a:t>
            </a:r>
          </a:p>
          <a:p>
            <a:pPr lvl="1"/>
            <a:r>
              <a:rPr lang="en-GB" sz="2400" dirty="0"/>
              <a:t>In particular boosted objects</a:t>
            </a:r>
          </a:p>
          <a:p>
            <a:r>
              <a:rPr lang="en-GB" sz="2400" dirty="0">
                <a:solidFill>
                  <a:srgbClr val="FF0000"/>
                </a:solidFill>
              </a:rPr>
              <a:t>Bonus</a:t>
            </a:r>
            <a:r>
              <a:rPr lang="en-GB" sz="2400" dirty="0"/>
              <a:t>: AFII requires different calibrations, so if we could match G4 we could save a lot of resources to the collaboration</a:t>
            </a:r>
          </a:p>
          <a:p>
            <a:pPr lvl="1"/>
            <a:r>
              <a:rPr lang="en-GB" sz="2400" dirty="0"/>
              <a:t>But keeping different calibrations for full and fast is ok as long as more analyses can use the fast simulation samples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65570-BC5F-4A32-AE27-EAD1005B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64AC7-DBE9-4A4E-AFE3-E68C9539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F4CC2-0542-484E-81A2-6E418B70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D63F6-D271-47D4-9AD1-8CF802592BD7}"/>
              </a:ext>
            </a:extLst>
          </p:cNvPr>
          <p:cNvSpPr txBox="1"/>
          <p:nvPr/>
        </p:nvSpPr>
        <p:spPr>
          <a:xfrm>
            <a:off x="3827583" y="1748135"/>
            <a:ext cx="5087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We need to speed up MC production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23C55-DE59-4091-B4CD-1260046ABA40}"/>
              </a:ext>
            </a:extLst>
          </p:cNvPr>
          <p:cNvSpPr txBox="1"/>
          <p:nvPr/>
        </p:nvSpPr>
        <p:spPr>
          <a:xfrm>
            <a:off x="4114800" y="293566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 fast calorimeter simulation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B53FF-EB31-4C57-AC9A-9F3195F758E0}"/>
              </a:ext>
            </a:extLst>
          </p:cNvPr>
          <p:cNvSpPr txBox="1"/>
          <p:nvPr/>
        </p:nvSpPr>
        <p:spPr>
          <a:xfrm>
            <a:off x="4419600" y="415947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a </a:t>
            </a:r>
            <a:r>
              <a:rPr lang="en-GB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better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fast calorimeter simulation 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605C-8D85-4CE2-9F54-AAD31EAA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training information 1/1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B6015-812A-48EF-B4AE-DA9994EA3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Normalised all events by the true momentum</a:t>
            </a:r>
          </a:p>
          <a:p>
            <a:r>
              <a:rPr lang="en-GB" dirty="0"/>
              <a:t>Normalised all labels by the highest momentum</a:t>
            </a:r>
          </a:p>
          <a:p>
            <a:pPr lvl="1"/>
            <a:r>
              <a:rPr lang="en-GB" dirty="0"/>
              <a:t>Momentum is used as conditioning label</a:t>
            </a:r>
          </a:p>
          <a:p>
            <a:r>
              <a:rPr lang="en-GB" dirty="0"/>
              <a:t>Training using all samples together was not producing good results</a:t>
            </a:r>
          </a:p>
          <a:p>
            <a:pPr lvl="1"/>
            <a:r>
              <a:rPr lang="en-GB" dirty="0"/>
              <a:t>But we could train a GAN on a single sample</a:t>
            </a:r>
          </a:p>
          <a:p>
            <a:r>
              <a:rPr lang="en-GB" dirty="0"/>
              <a:t>We decided to use a training strategy in which a single sample is trained for 50k epoch and then additional samples are added to the training mix every 20k epochs</a:t>
            </a:r>
          </a:p>
          <a:p>
            <a:r>
              <a:rPr lang="en-GB" dirty="0"/>
              <a:t>Training order:</a:t>
            </a:r>
          </a:p>
          <a:p>
            <a:pPr lvl="1"/>
            <a:r>
              <a:rPr lang="en-GB" dirty="0"/>
              <a:t>32 GeV, 64 GeV, 16 GeV, 128 GeV,…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D306-232A-4C6D-9567-C7948685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150C-09F5-4035-8268-2CC837E5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703A-AF14-40DC-99D7-5933401F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5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8082-EF11-44AF-9B2F-362962E8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training information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37868-0FDF-4871-BB35-391853C2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Training is carried out for 1M epochs</a:t>
            </a:r>
          </a:p>
          <a:p>
            <a:r>
              <a:rPr lang="en-GB" dirty="0"/>
              <a:t>Checkpoints are saved every 1k epochs</a:t>
            </a:r>
          </a:p>
          <a:p>
            <a:pPr lvl="1"/>
            <a:r>
              <a:rPr lang="en-GB" dirty="0"/>
              <a:t>Allows the selection of the best epoch in a second step for a flexible selection criteria</a:t>
            </a:r>
          </a:p>
          <a:p>
            <a:r>
              <a:rPr lang="en-GB" dirty="0"/>
              <a:t>We used the GPUs on </a:t>
            </a:r>
            <a:r>
              <a:rPr lang="en-GB" dirty="0" err="1"/>
              <a:t>HTCondor</a:t>
            </a:r>
            <a:r>
              <a:rPr lang="en-GB" dirty="0"/>
              <a:t> and the training time was ~8h per GAN </a:t>
            </a:r>
            <a:r>
              <a:rPr lang="en-GB" dirty="0">
                <a:sym typeface="Wingdings" panose="05000000000000000000" pitchFamily="2" charset="2"/>
              </a:rPr>
              <a:t> 100 day GPU time to train the full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CF47-3FD0-4DCB-AA37-B69B8886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EF3F3-8C01-451A-8022-8AA1099B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2EAF-8C55-47D1-B5BA-4EAB7D12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48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17D1-2C13-4082-BC38-8A44BF41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Choice of best epoch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A4E0A-978B-43A6-9FEC-B76BC4C35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training of a GAN is not a minimisation process, so there is no assurance that a later epoch will give a better result than an earlier one</a:t>
            </a:r>
          </a:p>
          <a:p>
            <a:pPr lvl="1"/>
            <a:r>
              <a:rPr lang="en-GB" dirty="0"/>
              <a:t>You could see “fluctuations” during the training</a:t>
            </a:r>
          </a:p>
          <a:p>
            <a:r>
              <a:rPr lang="en-GB" dirty="0"/>
              <a:t>Choosing an epoch is non-trivial, we have to compromise on many distributions</a:t>
            </a:r>
          </a:p>
          <a:p>
            <a:r>
              <a:rPr lang="en-GB" dirty="0"/>
              <a:t>For this version of FastCaloGAN, we used the total energy of the 15 samples. The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between G4 and the generated events is calculated for all sample. The sum of the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is used as figure of merit.</a:t>
            </a:r>
          </a:p>
          <a:p>
            <a:r>
              <a:rPr lang="en-GB" dirty="0"/>
              <a:t>The epoch with the smallest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is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5CC9F-C506-413F-BC0E-E61DA81F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BDE-7A03-4C7D-A5AF-31EB74A1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98F8E-8E26-4E0F-A22F-C9B65B43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23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5575F-0D10-459D-9578-60147463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59" y="3657611"/>
            <a:ext cx="3907636" cy="280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B6BBC-F98E-41F2-A20E-F016D853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3657600"/>
            <a:ext cx="3907636" cy="280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893C1-28C5-4AB3-9853-6B5950F5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Performance of the GANs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7BF6F9-FC9E-49D1-A786-40C67A92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59" y="920080"/>
            <a:ext cx="3907636" cy="280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0F950-EFB2-479B-B938-E3B4C1C2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8C0CD-A0E1-4229-AB6A-DD2C97E56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4193-D469-460B-814B-0D8828F5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366FE-BFDD-442C-9C0A-98855449A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920080"/>
            <a:ext cx="3907636" cy="280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856645-4A18-4B65-A0DC-7E42E9E6A8E0}"/>
              </a:ext>
            </a:extLst>
          </p:cNvPr>
          <p:cNvSpPr txBox="1"/>
          <p:nvPr/>
        </p:nvSpPr>
        <p:spPr>
          <a:xfrm rot="20390757">
            <a:off x="2297388" y="3466471"/>
            <a:ext cx="42145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within a few  %</a:t>
            </a:r>
          </a:p>
        </p:txBody>
      </p:sp>
    </p:spTree>
    <p:extLst>
      <p:ext uri="{BB962C8B-B14F-4D97-AF65-F5344CB8AC3E}">
        <p14:creationId xmlns:p14="http://schemas.microsoft.com/office/powerpoint/2010/main" val="27921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853D-74B9-4410-B4A9-E2AADCD7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Voxelisation: different binning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9ED4C-1BCF-494E-AE8A-FAD1D6B1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FB6EF-F6BB-48B8-A919-D5153AE1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9EBD-779B-47FD-AF55-5B5F9B0C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67461C-F827-4EC4-B810-03CA11339A92}"/>
              </a:ext>
            </a:extLst>
          </p:cNvPr>
          <p:cNvGrpSpPr/>
          <p:nvPr/>
        </p:nvGrpSpPr>
        <p:grpSpPr>
          <a:xfrm>
            <a:off x="5305633" y="1530350"/>
            <a:ext cx="3600000" cy="3600000"/>
            <a:chOff x="228600" y="1676400"/>
            <a:chExt cx="3600000" cy="360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6F9274-F149-484A-BA58-536D3EB9FB2F}"/>
                </a:ext>
              </a:extLst>
            </p:cNvPr>
            <p:cNvSpPr/>
            <p:nvPr/>
          </p:nvSpPr>
          <p:spPr>
            <a:xfrm>
              <a:off x="16686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DE9AE2-B848-4AC4-B72A-34CDF77EAD62}"/>
                </a:ext>
              </a:extLst>
            </p:cNvPr>
            <p:cNvSpPr/>
            <p:nvPr/>
          </p:nvSpPr>
          <p:spPr>
            <a:xfrm>
              <a:off x="11286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75694D-599D-4AA4-88EE-A27DBC00CEE3}"/>
                </a:ext>
              </a:extLst>
            </p:cNvPr>
            <p:cNvSpPr/>
            <p:nvPr/>
          </p:nvSpPr>
          <p:spPr>
            <a:xfrm>
              <a:off x="14886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AD9D9F-C48C-4387-B155-2FC26BCF9DD7}"/>
                </a:ext>
              </a:extLst>
            </p:cNvPr>
            <p:cNvSpPr/>
            <p:nvPr/>
          </p:nvSpPr>
          <p:spPr>
            <a:xfrm>
              <a:off x="18486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D81E33-3A76-4645-AC12-2B26A4D96824}"/>
                </a:ext>
              </a:extLst>
            </p:cNvPr>
            <p:cNvSpPr/>
            <p:nvPr/>
          </p:nvSpPr>
          <p:spPr>
            <a:xfrm>
              <a:off x="7686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E64096-6344-439A-9FA2-686505FFA931}"/>
                </a:ext>
              </a:extLst>
            </p:cNvPr>
            <p:cNvSpPr/>
            <p:nvPr/>
          </p:nvSpPr>
          <p:spPr>
            <a:xfrm>
              <a:off x="2286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A33915-4DD7-40B7-B319-27AF7C66AAF7}"/>
              </a:ext>
            </a:extLst>
          </p:cNvPr>
          <p:cNvSpPr txBox="1"/>
          <p:nvPr/>
        </p:nvSpPr>
        <p:spPr>
          <a:xfrm>
            <a:off x="5304967" y="97868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with no binning in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67DF0D-6B21-45D0-B095-9127BDE7C925}"/>
              </a:ext>
            </a:extLst>
          </p:cNvPr>
          <p:cNvGrpSpPr/>
          <p:nvPr/>
        </p:nvGrpSpPr>
        <p:grpSpPr>
          <a:xfrm>
            <a:off x="444967" y="1506910"/>
            <a:ext cx="3600000" cy="3600000"/>
            <a:chOff x="4572000" y="1676400"/>
            <a:chExt cx="3600000" cy="360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19B99D-7842-4B3B-A942-100116A01ADA}"/>
                </a:ext>
              </a:extLst>
            </p:cNvPr>
            <p:cNvSpPr/>
            <p:nvPr/>
          </p:nvSpPr>
          <p:spPr>
            <a:xfrm>
              <a:off x="60120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ABC835-275B-459E-8F4F-E0884BCD3D13}"/>
                </a:ext>
              </a:extLst>
            </p:cNvPr>
            <p:cNvSpPr/>
            <p:nvPr/>
          </p:nvSpPr>
          <p:spPr>
            <a:xfrm>
              <a:off x="54720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F94692-1204-408F-A17B-EBB9E46BBE28}"/>
                </a:ext>
              </a:extLst>
            </p:cNvPr>
            <p:cNvSpPr/>
            <p:nvPr/>
          </p:nvSpPr>
          <p:spPr>
            <a:xfrm>
              <a:off x="58320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F69484-CC3B-47BC-8837-A4BCA9E3F8FE}"/>
                </a:ext>
              </a:extLst>
            </p:cNvPr>
            <p:cNvSpPr/>
            <p:nvPr/>
          </p:nvSpPr>
          <p:spPr>
            <a:xfrm>
              <a:off x="61920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B1B2D75-A704-4EDF-A2FC-40C2F5E16BC1}"/>
                </a:ext>
              </a:extLst>
            </p:cNvPr>
            <p:cNvSpPr/>
            <p:nvPr/>
          </p:nvSpPr>
          <p:spPr>
            <a:xfrm>
              <a:off x="51120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6FFB0-5940-4049-8255-611D2DC66F09}"/>
                </a:ext>
              </a:extLst>
            </p:cNvPr>
            <p:cNvSpPr/>
            <p:nvPr/>
          </p:nvSpPr>
          <p:spPr>
            <a:xfrm>
              <a:off x="45720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9CA2CB-82CE-4368-A84B-72D269544EF4}"/>
                </a:ext>
              </a:extLst>
            </p:cNvPr>
            <p:cNvCxnSpPr>
              <a:stCxn id="30" idx="0"/>
              <a:endCxn id="30" idx="4"/>
            </p:cNvCxnSpPr>
            <p:nvPr/>
          </p:nvCxnSpPr>
          <p:spPr>
            <a:xfrm>
              <a:off x="6372000" y="1676400"/>
              <a:ext cx="0" cy="360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D855B5-9805-46F0-A30E-0616EC5CBE24}"/>
                </a:ext>
              </a:extLst>
            </p:cNvPr>
            <p:cNvCxnSpPr>
              <a:stCxn id="30" idx="7"/>
              <a:endCxn id="30" idx="3"/>
            </p:cNvCxnSpPr>
            <p:nvPr/>
          </p:nvCxnSpPr>
          <p:spPr>
            <a:xfrm flipH="1"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2A82B8-31E5-49A7-80ED-C020470BB15A}"/>
                </a:ext>
              </a:extLst>
            </p:cNvPr>
            <p:cNvCxnSpPr>
              <a:stCxn id="30" idx="1"/>
              <a:endCxn id="30" idx="5"/>
            </p:cNvCxnSpPr>
            <p:nvPr/>
          </p:nvCxnSpPr>
          <p:spPr>
            <a:xfrm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ADB773-4C3B-40C0-956F-A2A2FACE75AB}"/>
                </a:ext>
              </a:extLst>
            </p:cNvPr>
            <p:cNvCxnSpPr>
              <a:stCxn id="30" idx="6"/>
              <a:endCxn id="30" idx="2"/>
            </p:cNvCxnSpPr>
            <p:nvPr/>
          </p:nvCxnSpPr>
          <p:spPr>
            <a:xfrm flipH="1">
              <a:off x="4572000" y="3476400"/>
              <a:ext cx="360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42E5DED-3B39-42A9-8AE7-E3B5CE9C11F4}"/>
              </a:ext>
            </a:extLst>
          </p:cNvPr>
          <p:cNvSpPr txBox="1"/>
          <p:nvPr/>
        </p:nvSpPr>
        <p:spPr>
          <a:xfrm>
            <a:off x="0" y="994515"/>
            <a:ext cx="50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with binning in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bins used)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627DAA-F46E-4479-B45C-FB5285846832}"/>
              </a:ext>
            </a:extLst>
          </p:cNvPr>
          <p:cNvSpPr/>
          <p:nvPr/>
        </p:nvSpPr>
        <p:spPr>
          <a:xfrm>
            <a:off x="2478600" y="2441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436D80-3A69-4D40-BE29-B779B6D2B74C}"/>
              </a:ext>
            </a:extLst>
          </p:cNvPr>
          <p:cNvSpPr/>
          <p:nvPr/>
        </p:nvSpPr>
        <p:spPr>
          <a:xfrm>
            <a:off x="1044996" y="2846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BB4B0C-BF96-4EE6-AB7D-5B58F912C1CD}"/>
              </a:ext>
            </a:extLst>
          </p:cNvPr>
          <p:cNvSpPr/>
          <p:nvPr/>
        </p:nvSpPr>
        <p:spPr>
          <a:xfrm>
            <a:off x="1272300" y="3435769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AD00C5-281D-45EE-BE20-F0E80458E955}"/>
              </a:ext>
            </a:extLst>
          </p:cNvPr>
          <p:cNvSpPr/>
          <p:nvPr/>
        </p:nvSpPr>
        <p:spPr>
          <a:xfrm>
            <a:off x="2063399" y="2756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6D0A1D-B2BB-43AD-9810-9A249CBC54DA}"/>
              </a:ext>
            </a:extLst>
          </p:cNvPr>
          <p:cNvSpPr/>
          <p:nvPr/>
        </p:nvSpPr>
        <p:spPr>
          <a:xfrm>
            <a:off x="2271750" y="318851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23BBEE-F9A5-4A30-8CA4-4F9BAB222C43}"/>
              </a:ext>
            </a:extLst>
          </p:cNvPr>
          <p:cNvSpPr/>
          <p:nvPr/>
        </p:nvSpPr>
        <p:spPr>
          <a:xfrm>
            <a:off x="1902300" y="33042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AA3D2C-2996-4C37-BC17-D11AF688816D}"/>
              </a:ext>
            </a:extLst>
          </p:cNvPr>
          <p:cNvSpPr/>
          <p:nvPr/>
        </p:nvSpPr>
        <p:spPr>
          <a:xfrm>
            <a:off x="2484943" y="394963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D41269-3BE1-48CC-8463-589619D6B1ED}"/>
              </a:ext>
            </a:extLst>
          </p:cNvPr>
          <p:cNvSpPr/>
          <p:nvPr/>
        </p:nvSpPr>
        <p:spPr>
          <a:xfrm>
            <a:off x="1955080" y="3668522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1571C3-5F5B-4121-BE5D-7DF90C573600}"/>
              </a:ext>
            </a:extLst>
          </p:cNvPr>
          <p:cNvSpPr/>
          <p:nvPr/>
        </p:nvSpPr>
        <p:spPr>
          <a:xfrm>
            <a:off x="1578600" y="4421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ADD5B3-4395-498D-8142-627408FB5572}"/>
              </a:ext>
            </a:extLst>
          </p:cNvPr>
          <p:cNvSpPr/>
          <p:nvPr/>
        </p:nvSpPr>
        <p:spPr>
          <a:xfrm>
            <a:off x="1362300" y="185888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C1E56F9-67FC-4E00-AFEE-15ABA534E95F}"/>
              </a:ext>
            </a:extLst>
          </p:cNvPr>
          <p:cNvSpPr/>
          <p:nvPr/>
        </p:nvSpPr>
        <p:spPr>
          <a:xfrm>
            <a:off x="381000" y="561463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5BFA06-CDC5-4732-921D-C6CAF64FB0BB}"/>
              </a:ext>
            </a:extLst>
          </p:cNvPr>
          <p:cNvSpPr txBox="1"/>
          <p:nvPr/>
        </p:nvSpPr>
        <p:spPr>
          <a:xfrm>
            <a:off x="642425" y="5489734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Hits in layer </a:t>
            </a:r>
          </a:p>
        </p:txBody>
      </p:sp>
    </p:spTree>
    <p:extLst>
      <p:ext uri="{BB962C8B-B14F-4D97-AF65-F5344CB8AC3E}">
        <p14:creationId xmlns:p14="http://schemas.microsoft.com/office/powerpoint/2010/main" val="16117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C1DB-155C-46E1-83D8-D02F87F7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 to hit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27DB-E050-4E71-935D-DFD432184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The </a:t>
            </a:r>
            <a:r>
              <a:rPr lang="en-GB" dirty="0" err="1"/>
              <a:t>voxelisation</a:t>
            </a:r>
            <a:r>
              <a:rPr lang="en-GB" dirty="0"/>
              <a:t> must be inverted in the Athena service by producing hits</a:t>
            </a:r>
          </a:p>
          <a:p>
            <a:pPr lvl="1"/>
            <a:r>
              <a:rPr lang="en-GB" dirty="0"/>
              <a:t>Performed using LWTNN</a:t>
            </a:r>
          </a:p>
          <a:p>
            <a:r>
              <a:rPr lang="en-GB" dirty="0"/>
              <a:t>Hits are generated by sampling the area of each voxel</a:t>
            </a:r>
          </a:p>
          <a:p>
            <a:r>
              <a:rPr lang="en-GB" dirty="0"/>
              <a:t>Depending on the layer, the areas is divided in step of 1 or 5mm along both r,</a:t>
            </a:r>
            <a:r>
              <a:rPr lang="el-GR" dirty="0"/>
              <a:t>α</a:t>
            </a:r>
            <a:r>
              <a:rPr lang="en-GB" dirty="0"/>
              <a:t> coordinates</a:t>
            </a:r>
          </a:p>
          <a:p>
            <a:pPr lvl="1"/>
            <a:r>
              <a:rPr lang="en-GB" dirty="0"/>
              <a:t>A maximum of 100 hits are produced to reduce the simulation time</a:t>
            </a:r>
          </a:p>
          <a:p>
            <a:r>
              <a:rPr lang="en-GB" dirty="0"/>
              <a:t>The energy in the voxel is divided uniformly among the different hits</a:t>
            </a:r>
          </a:p>
          <a:p>
            <a:r>
              <a:rPr lang="en-GB" dirty="0"/>
              <a:t>Simulation time for a pion at the calo surface is 2-3 orders of magnitude smaller than Geant4</a:t>
            </a:r>
          </a:p>
          <a:p>
            <a:pPr lvl="1"/>
            <a:r>
              <a:rPr lang="en-GB" dirty="0"/>
              <a:t>70</a:t>
            </a:r>
            <a:r>
              <a:rPr lang="en-GB" i="1" dirty="0"/>
              <a:t>ms</a:t>
            </a:r>
            <a:r>
              <a:rPr lang="en-GB" dirty="0"/>
              <a:t> vs 6</a:t>
            </a:r>
            <a:r>
              <a:rPr lang="en-GB" i="1" dirty="0"/>
              <a:t>s</a:t>
            </a:r>
            <a:r>
              <a:rPr lang="en-GB" dirty="0"/>
              <a:t> for 65 GeV or 162</a:t>
            </a:r>
            <a:r>
              <a:rPr lang="en-GB" i="1" dirty="0"/>
              <a:t>s </a:t>
            </a:r>
            <a:r>
              <a:rPr lang="en-GB" dirty="0"/>
              <a:t>for 2 </a:t>
            </a:r>
            <a:r>
              <a:rPr lang="en-GB" dirty="0" err="1"/>
              <a:t>TeV</a:t>
            </a:r>
            <a:endParaRPr lang="en-GB" dirty="0"/>
          </a:p>
          <a:p>
            <a:r>
              <a:rPr lang="en-GB" dirty="0"/>
              <a:t>Memory consumption is small</a:t>
            </a:r>
          </a:p>
          <a:p>
            <a:pPr lvl="1"/>
            <a:r>
              <a:rPr lang="en-GB" dirty="0"/>
              <a:t>We could easily add more GANs, i.e. other hadrons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510EF-684D-4E39-894A-50224A9E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2B6F6-8559-4F9F-BC9F-50D3D884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271BC-EAFF-475E-BA10-4F7324C0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93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841F-E10C-47B0-BE37-ACB7D02D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Voxelisation inversion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36111-1A76-4F43-AB63-2D6098E5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CB47A-0575-4F58-ACE2-081EBC96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D7C7-E697-47E8-BDB1-39FFAA6E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C10C1-2EE3-4508-B4C6-78645F65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61" y="2438400"/>
            <a:ext cx="3895547" cy="26360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78BA29-AD10-4364-8208-9F143B95AEBC}"/>
              </a:ext>
            </a:extLst>
          </p:cNvPr>
          <p:cNvGrpSpPr/>
          <p:nvPr/>
        </p:nvGrpSpPr>
        <p:grpSpPr>
          <a:xfrm>
            <a:off x="-990600" y="2667000"/>
            <a:ext cx="7920000" cy="8187713"/>
            <a:chOff x="-990600" y="2785087"/>
            <a:chExt cx="7920000" cy="8187713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CAF5DD5-3EBC-48C1-A57D-3E89CACBF2D5}"/>
                </a:ext>
              </a:extLst>
            </p:cNvPr>
            <p:cNvSpPr/>
            <p:nvPr/>
          </p:nvSpPr>
          <p:spPr>
            <a:xfrm>
              <a:off x="-990600" y="3052800"/>
              <a:ext cx="7920000" cy="7920000"/>
            </a:xfrm>
            <a:prstGeom prst="arc">
              <a:avLst>
                <a:gd name="adj1" fmla="val 16200000"/>
                <a:gd name="adj2" fmla="val 1898729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F320594-18A7-43C2-A767-ABA0BACA1CC9}"/>
                </a:ext>
              </a:extLst>
            </p:cNvPr>
            <p:cNvSpPr/>
            <p:nvPr/>
          </p:nvSpPr>
          <p:spPr>
            <a:xfrm>
              <a:off x="-609600" y="3396600"/>
              <a:ext cx="7200000" cy="7200000"/>
            </a:xfrm>
            <a:prstGeom prst="arc">
              <a:avLst>
                <a:gd name="adj1" fmla="val 16200000"/>
                <a:gd name="adj2" fmla="val 1898729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88DD14-D9C7-4577-9808-F010DC3102DD}"/>
                </a:ext>
              </a:extLst>
            </p:cNvPr>
            <p:cNvSpPr/>
            <p:nvPr/>
          </p:nvSpPr>
          <p:spPr>
            <a:xfrm>
              <a:off x="-240146" y="3727718"/>
              <a:ext cx="6480000" cy="6480000"/>
            </a:xfrm>
            <a:prstGeom prst="arc">
              <a:avLst>
                <a:gd name="adj1" fmla="val 16200000"/>
                <a:gd name="adj2" fmla="val 1898795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CAFA2F-015F-4B33-BD4D-8C8617EAD09C}"/>
                </a:ext>
              </a:extLst>
            </p:cNvPr>
            <p:cNvCxnSpPr/>
            <p:nvPr/>
          </p:nvCxnSpPr>
          <p:spPr>
            <a:xfrm flipH="1">
              <a:off x="3564358" y="2824200"/>
              <a:ext cx="1524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0CC342-0FB2-4033-A753-75911FDD4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7261" y="2943130"/>
              <a:ext cx="274652" cy="1175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117905-A3AA-4C3D-9104-EF54D1B04D7E}"/>
                </a:ext>
              </a:extLst>
            </p:cNvPr>
            <p:cNvCxnSpPr/>
            <p:nvPr/>
          </p:nvCxnSpPr>
          <p:spPr>
            <a:xfrm flipH="1">
              <a:off x="4157530" y="3061346"/>
              <a:ext cx="457200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13016D-A3C5-4820-BAFA-74A182F0A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1181" y="3294778"/>
              <a:ext cx="608345" cy="1121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BAE9A5-692F-4892-9EBF-DBABD2F564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02" y="3526888"/>
              <a:ext cx="746140" cy="1032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0B2469-FABB-4E39-BE29-9C253437E4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1547" y="3814800"/>
              <a:ext cx="771616" cy="9442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BCABBD-F3C6-47DA-9D08-6183168CA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421" y="2785087"/>
              <a:ext cx="45803" cy="12582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3BC150E-31FE-4D13-B93E-695DF6B044A3}"/>
              </a:ext>
            </a:extLst>
          </p:cNvPr>
          <p:cNvSpPr txBox="1"/>
          <p:nvPr/>
        </p:nvSpPr>
        <p:spPr>
          <a:xfrm>
            <a:off x="156661" y="1123279"/>
            <a:ext cx="883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in a voxel is divided into a grid so that it is better mapped to the cells of the calorimeter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A2E01A-D965-41BC-B346-F91C8C8FACAE}"/>
              </a:ext>
            </a:extLst>
          </p:cNvPr>
          <p:cNvGrpSpPr/>
          <p:nvPr/>
        </p:nvGrpSpPr>
        <p:grpSpPr>
          <a:xfrm>
            <a:off x="2133600" y="2133600"/>
            <a:ext cx="4358556" cy="3251962"/>
            <a:chOff x="2042244" y="1853438"/>
            <a:chExt cx="4358556" cy="325196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A4BF76-2C9B-43DD-9F33-98C3C8E02EE7}"/>
                </a:ext>
              </a:extLst>
            </p:cNvPr>
            <p:cNvCxnSpPr/>
            <p:nvPr/>
          </p:nvCxnSpPr>
          <p:spPr>
            <a:xfrm>
              <a:off x="2080800" y="277005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B8B60E-55BD-4EDD-A279-3FF2D21145C5}"/>
                </a:ext>
              </a:extLst>
            </p:cNvPr>
            <p:cNvCxnSpPr/>
            <p:nvPr/>
          </p:nvCxnSpPr>
          <p:spPr>
            <a:xfrm>
              <a:off x="2042244" y="337070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133519-F6A0-4786-A7B9-1454B3186CFD}"/>
                </a:ext>
              </a:extLst>
            </p:cNvPr>
            <p:cNvCxnSpPr/>
            <p:nvPr/>
          </p:nvCxnSpPr>
          <p:spPr>
            <a:xfrm>
              <a:off x="2042244" y="397135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D8D017-9A20-4C22-A48D-6B911F4EDF18}"/>
                </a:ext>
              </a:extLst>
            </p:cNvPr>
            <p:cNvCxnSpPr/>
            <p:nvPr/>
          </p:nvCxnSpPr>
          <p:spPr>
            <a:xfrm>
              <a:off x="2042244" y="4572000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D8AAFC-1906-40CA-AC91-FE3AC3361F61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1954276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7BA8CD-08AE-4AFD-B219-6DD5DF421E21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1941597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428DDB-395B-41C7-8B41-1FEBAA803EF6}"/>
                </a:ext>
              </a:extLst>
            </p:cNvPr>
            <p:cNvCxnSpPr>
              <a:cxnSpLocks/>
            </p:cNvCxnSpPr>
            <p:nvPr/>
          </p:nvCxnSpPr>
          <p:spPr>
            <a:xfrm>
              <a:off x="3860800" y="1895729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B7A086-3451-4836-8F93-F4E414893CC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895729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C52F7A-9AE2-44E5-94B6-3E50F3C00170}"/>
                </a:ext>
              </a:extLst>
            </p:cNvPr>
            <p:cNvCxnSpPr>
              <a:cxnSpLocks/>
            </p:cNvCxnSpPr>
            <p:nvPr/>
          </p:nvCxnSpPr>
          <p:spPr>
            <a:xfrm>
              <a:off x="5283200" y="1853438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D9998D3-63A5-4B52-87A1-E56A46BD51F7}"/>
                </a:ext>
              </a:extLst>
            </p:cNvPr>
            <p:cNvCxnSpPr>
              <a:cxnSpLocks/>
            </p:cNvCxnSpPr>
            <p:nvPr/>
          </p:nvCxnSpPr>
          <p:spPr>
            <a:xfrm>
              <a:off x="5994400" y="1941597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9C292F-84D3-40F7-9AC7-F42E68B94989}"/>
                </a:ext>
              </a:extLst>
            </p:cNvPr>
            <p:cNvCxnSpPr/>
            <p:nvPr/>
          </p:nvCxnSpPr>
          <p:spPr>
            <a:xfrm>
              <a:off x="2042244" y="216940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246C58C-4696-4956-8247-928428027DC5}"/>
              </a:ext>
            </a:extLst>
          </p:cNvPr>
          <p:cNvSpPr txBox="1"/>
          <p:nvPr/>
        </p:nvSpPr>
        <p:spPr>
          <a:xfrm>
            <a:off x="2529756" y="5759204"/>
            <a:ext cx="332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 Calorimeter cells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1F7401-C113-4622-80CC-539596491E03}"/>
              </a:ext>
            </a:extLst>
          </p:cNvPr>
          <p:cNvGrpSpPr/>
          <p:nvPr/>
        </p:nvGrpSpPr>
        <p:grpSpPr>
          <a:xfrm>
            <a:off x="4572000" y="1676400"/>
            <a:ext cx="3600000" cy="3600000"/>
            <a:chOff x="4572000" y="1676400"/>
            <a:chExt cx="3600000" cy="36000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E9CDD1C-D7EB-4283-9992-BA32082AB279}"/>
                </a:ext>
              </a:extLst>
            </p:cNvPr>
            <p:cNvSpPr/>
            <p:nvPr/>
          </p:nvSpPr>
          <p:spPr>
            <a:xfrm>
              <a:off x="60120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69C36B-18F9-41F2-8CE2-DD0A56154A70}"/>
                </a:ext>
              </a:extLst>
            </p:cNvPr>
            <p:cNvSpPr/>
            <p:nvPr/>
          </p:nvSpPr>
          <p:spPr>
            <a:xfrm>
              <a:off x="54720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579272-8496-4232-8A78-AEB8B7C271F3}"/>
                </a:ext>
              </a:extLst>
            </p:cNvPr>
            <p:cNvSpPr/>
            <p:nvPr/>
          </p:nvSpPr>
          <p:spPr>
            <a:xfrm>
              <a:off x="58320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DC22F9-9B3E-4CEA-8CBF-AECB4E29112D}"/>
                </a:ext>
              </a:extLst>
            </p:cNvPr>
            <p:cNvSpPr/>
            <p:nvPr/>
          </p:nvSpPr>
          <p:spPr>
            <a:xfrm>
              <a:off x="61920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EE77AE-44EF-499F-B316-20D6204016AF}"/>
                </a:ext>
              </a:extLst>
            </p:cNvPr>
            <p:cNvSpPr/>
            <p:nvPr/>
          </p:nvSpPr>
          <p:spPr>
            <a:xfrm>
              <a:off x="51120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146ACAB-059D-4BAE-BC14-ABB9DD28E81A}"/>
                </a:ext>
              </a:extLst>
            </p:cNvPr>
            <p:cNvSpPr/>
            <p:nvPr/>
          </p:nvSpPr>
          <p:spPr>
            <a:xfrm>
              <a:off x="45720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6039FC-A879-4AA6-8CFD-EA642C7C5A12}"/>
                </a:ext>
              </a:extLst>
            </p:cNvPr>
            <p:cNvCxnSpPr>
              <a:stCxn id="44" idx="0"/>
              <a:endCxn id="44" idx="4"/>
            </p:cNvCxnSpPr>
            <p:nvPr/>
          </p:nvCxnSpPr>
          <p:spPr>
            <a:xfrm>
              <a:off x="6372000" y="1676400"/>
              <a:ext cx="0" cy="360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FF8083-0497-42BB-A7CE-84444F9D9769}"/>
                </a:ext>
              </a:extLst>
            </p:cNvPr>
            <p:cNvCxnSpPr>
              <a:stCxn id="44" idx="7"/>
              <a:endCxn id="44" idx="3"/>
            </p:cNvCxnSpPr>
            <p:nvPr/>
          </p:nvCxnSpPr>
          <p:spPr>
            <a:xfrm flipH="1"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BA6353-5D04-44FB-B9E8-E21580194B04}"/>
                </a:ext>
              </a:extLst>
            </p:cNvPr>
            <p:cNvCxnSpPr>
              <a:stCxn id="44" idx="1"/>
              <a:endCxn id="44" idx="5"/>
            </p:cNvCxnSpPr>
            <p:nvPr/>
          </p:nvCxnSpPr>
          <p:spPr>
            <a:xfrm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C7053F-1FD2-4E12-92D5-7E272EE46106}"/>
                </a:ext>
              </a:extLst>
            </p:cNvPr>
            <p:cNvCxnSpPr>
              <a:stCxn id="44" idx="6"/>
              <a:endCxn id="44" idx="2"/>
            </p:cNvCxnSpPr>
            <p:nvPr/>
          </p:nvCxnSpPr>
          <p:spPr>
            <a:xfrm flipH="1">
              <a:off x="4572000" y="3476400"/>
              <a:ext cx="360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1EB4550-59E2-4CFB-AC9B-83462CF8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602" y="2126502"/>
            <a:ext cx="1267002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28333 0.173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62CA-5F40-429D-BCA4-40E7ABBE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 in endcap region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52831512-5EBA-4555-AC92-60A672B3C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CA94-0668-4C36-93D1-2E48D49A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B1CCE-9300-48E8-8312-08D47944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F71B8-700F-423F-B8A3-52C1862D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35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0930-F613-4D75-A424-FE67ADB3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 in FCAL 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B3986BF8-B973-465B-B157-DC8BD371B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8ECFA-FA3A-4E34-82E1-B2427777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A29C9-9E0D-4135-95C9-EAAFA567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909A7-0D14-4613-A9D6-66D18CF7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00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6CCA-A5F4-436E-BC88-29928807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Integration in 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ABF2-48B8-471D-B0B9-D9BF198E2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NB: All figures until now are done at voxel level</a:t>
            </a:r>
          </a:p>
          <a:p>
            <a:r>
              <a:rPr lang="en-GB" dirty="0"/>
              <a:t>To assess the real performance of FastCaloGAN, integration in the ATLAS Athena is required</a:t>
            </a:r>
          </a:p>
          <a:p>
            <a:r>
              <a:rPr lang="en-GB" dirty="0"/>
              <a:t>This is done through a conversion of the generators from TF to </a:t>
            </a:r>
            <a:r>
              <a:rPr lang="en-GB" dirty="0" err="1"/>
              <a:t>Keras</a:t>
            </a:r>
            <a:r>
              <a:rPr lang="en-GB" dirty="0"/>
              <a:t> and then LWTNN</a:t>
            </a:r>
          </a:p>
          <a:p>
            <a:r>
              <a:rPr lang="en-GB" dirty="0"/>
              <a:t>The LWTNN inputs are open by the FastCaloGAN simulation service</a:t>
            </a:r>
          </a:p>
          <a:p>
            <a:r>
              <a:rPr lang="en-GB" dirty="0"/>
              <a:t>Simulation time for a pion at the calo surface is 2-3 orders of magnitude smaller than Geant4</a:t>
            </a:r>
          </a:p>
          <a:p>
            <a:pPr lvl="1"/>
            <a:r>
              <a:rPr lang="en-GB" dirty="0"/>
              <a:t>70</a:t>
            </a:r>
            <a:r>
              <a:rPr lang="en-GB" i="1" dirty="0"/>
              <a:t>ms</a:t>
            </a:r>
            <a:r>
              <a:rPr lang="en-GB" dirty="0"/>
              <a:t> vs 6</a:t>
            </a:r>
            <a:r>
              <a:rPr lang="en-GB" i="1" dirty="0"/>
              <a:t>s</a:t>
            </a:r>
            <a:r>
              <a:rPr lang="en-GB" dirty="0"/>
              <a:t> for 65 GeV or 162</a:t>
            </a:r>
            <a:r>
              <a:rPr lang="en-GB" i="1" dirty="0"/>
              <a:t>s </a:t>
            </a:r>
            <a:r>
              <a:rPr lang="en-GB" dirty="0"/>
              <a:t>for 2 </a:t>
            </a:r>
            <a:r>
              <a:rPr lang="en-GB" dirty="0" err="1"/>
              <a:t>TeV</a:t>
            </a:r>
            <a:endParaRPr lang="en-GB" dirty="0"/>
          </a:p>
          <a:p>
            <a:r>
              <a:rPr lang="en-GB" dirty="0"/>
              <a:t>Memory consumption is small</a:t>
            </a:r>
          </a:p>
          <a:p>
            <a:pPr lvl="1"/>
            <a:r>
              <a:rPr lang="en-GB" dirty="0"/>
              <a:t>We could easily add more GANs, i.e. other hadrons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23FA6-4F39-45CC-BB40-FB3074E8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3C5D1-05A0-49E0-9263-6FD8F237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BCC7-DA1E-404C-914C-ACCED689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A58AA4-866B-C4B2-4ABF-A2D8E4C2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>
                <a:hlinkClick r:id="rId2"/>
              </a:rPr>
              <a:t>Comput</a:t>
            </a:r>
            <a:r>
              <a:rPr lang="en-GB" i="1" dirty="0">
                <a:hlinkClick r:id="rId2"/>
              </a:rPr>
              <a:t> </a:t>
            </a:r>
            <a:r>
              <a:rPr lang="en-GB" i="1" dirty="0" err="1">
                <a:hlinkClick r:id="rId2"/>
              </a:rPr>
              <a:t>Softw</a:t>
            </a:r>
            <a:r>
              <a:rPr lang="en-GB" i="1" dirty="0">
                <a:hlinkClick r:id="rId2"/>
              </a:rPr>
              <a:t> Big Sci 6, 7 (2022)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D2137E-2742-58FC-0855-FB3692C1A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286000"/>
            <a:ext cx="7772400" cy="1500187"/>
          </a:xfrm>
        </p:spPr>
        <p:txBody>
          <a:bodyPr anchor="ctr">
            <a:normAutofit/>
          </a:bodyPr>
          <a:lstStyle/>
          <a:p>
            <a:pPr algn="ctr"/>
            <a:r>
              <a:rPr lang="en-GB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AF3 in Run2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B7FDA-2AA1-90D6-1C92-FF74FFA9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12F1C-CEF0-2D31-85EC-60A4ED8E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21EC-BFD6-01F4-0396-8C7C07BA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5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3FF0-D125-43C4-BC1B-5678FA2D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Photons: energy per layer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45BB19-46D9-4570-BA16-04480CBF1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78" y="948627"/>
            <a:ext cx="3703210" cy="270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4882-F2C3-45A6-9846-EE06DAF2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E31FB-C379-446C-A832-0A90C6EC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B4E2-9B57-4C78-8E15-19B72CFD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6FCBDB-4AF2-4020-8530-774E124E1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073" y="948627"/>
            <a:ext cx="3703210" cy="27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CE341-3A0E-4AD8-80C2-DFB8633EC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89" y="3690600"/>
            <a:ext cx="3703210" cy="27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D38DEA-6CBD-4173-B801-57C8D3466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451" y="3690600"/>
            <a:ext cx="370321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9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BAD5-C907-48E6-AB8E-488D0FDF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 total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5155A-BDC6-49BC-AEA9-8C241EE8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4880301"/>
            <a:ext cx="8915400" cy="1612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The discrepancy is due to a difference in the energy deposited between the “standard” Geant4 hits used in ATLAS and the detailed hits used in FCS</a:t>
            </a:r>
          </a:p>
          <a:p>
            <a:pPr lvl="1"/>
            <a:r>
              <a:rPr lang="en-GB" sz="2000" dirty="0"/>
              <a:t>Easy to fix by rescaling the total energy, implemented in Run3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297D6-B2BD-4221-86BD-36E6FD308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23221-606F-4224-B75C-F035FBB0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B717-2FDC-4390-8F2B-863A2326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D1A98-FFA5-4440-8FF8-424B2E70A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426" y="945161"/>
            <a:ext cx="4765401" cy="3474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4C739-EB60-4369-A3CC-D1BF708A5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0600"/>
            <a:ext cx="3668617" cy="3570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1C4569-5290-4107-A639-E5457C32A909}"/>
              </a:ext>
            </a:extLst>
          </p:cNvPr>
          <p:cNvSpPr txBox="1"/>
          <p:nvPr/>
        </p:nvSpPr>
        <p:spPr>
          <a:xfrm>
            <a:off x="232331" y="4309128"/>
            <a:ext cx="320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sum of voxels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96DCE-A496-4DE8-BCF5-0D07C2B2ED2A}"/>
              </a:ext>
            </a:extLst>
          </p:cNvPr>
          <p:cNvSpPr txBox="1"/>
          <p:nvPr/>
        </p:nvSpPr>
        <p:spPr>
          <a:xfrm>
            <a:off x="6400800" y="4343400"/>
            <a:ext cx="229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cluster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C4EACA2-9FE7-4D1E-8D97-52B575391596}"/>
              </a:ext>
            </a:extLst>
          </p:cNvPr>
          <p:cNvSpPr/>
          <p:nvPr/>
        </p:nvSpPr>
        <p:spPr>
          <a:xfrm>
            <a:off x="3436284" y="2764492"/>
            <a:ext cx="1592915" cy="1083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Reconstruction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878362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93FA-71BA-4EED-BC58-0C9F62CF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Position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D7A98-4F41-4E0F-9F57-4FCBC5D8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E060-E58B-4B90-B2E2-FCBEEA3E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0D550-C008-4287-8AB9-24718A9C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C098D-1B5A-4A3C-B33C-43F4CDE9788E}"/>
              </a:ext>
            </a:extLst>
          </p:cNvPr>
          <p:cNvSpPr txBox="1"/>
          <p:nvPr/>
        </p:nvSpPr>
        <p:spPr>
          <a:xfrm>
            <a:off x="48087" y="4495800"/>
            <a:ext cx="9019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along eta is very good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phi the agreement is poor due to the missing correction for the accordion structure of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calo, but this is corrected in AF3</a:t>
            </a:r>
          </a:p>
        </p:txBody>
      </p:sp>
      <p:pic>
        <p:nvPicPr>
          <p:cNvPr id="19" name="Content Placeholder 18" descr="Chart, histogram&#10;&#10;Description automatically generated">
            <a:extLst>
              <a:ext uri="{FF2B5EF4-FFF2-40B4-BE49-F238E27FC236}">
                <a16:creationId xmlns:a16="http://schemas.microsoft.com/office/drawing/2014/main" id="{FF472B26-A589-4C61-AF50-A8B9CA202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104"/>
            <a:ext cx="4740109" cy="3456000"/>
          </a:xfrm>
        </p:spPr>
      </p:pic>
      <p:pic>
        <p:nvPicPr>
          <p:cNvPr id="21" name="Picture 20" descr="Chart, box and whisker chart&#10;&#10;Description automatically generated">
            <a:extLst>
              <a:ext uri="{FF2B5EF4-FFF2-40B4-BE49-F238E27FC236}">
                <a16:creationId xmlns:a16="http://schemas.microsoft.com/office/drawing/2014/main" id="{504F2390-9079-4609-A11D-5AAFDA70A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9" y="1166104"/>
            <a:ext cx="4740109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21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2D5B-7FA8-45E0-AFA1-7C3BABE3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</a:t>
            </a:r>
          </a:p>
        </p:txBody>
      </p:sp>
      <p:pic>
        <p:nvPicPr>
          <p:cNvPr id="10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BD49E8DC-76C3-4152-9AAD-315D696F4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33800"/>
            <a:ext cx="3703210" cy="270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1111-E6F5-4E7C-9FF1-46ABE5CF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53E4-CBFE-43C5-970D-BD31D78B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9632B-B434-4F98-A32C-98495379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2067C53D-87F2-49CC-A244-B513F11FB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33800"/>
            <a:ext cx="3703212" cy="270000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E3689851-ECEE-4FBF-A714-7F4089600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1606"/>
            <a:ext cx="3950092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0A8B1C-9F8B-4B09-A784-8252B19A3161}"/>
              </a:ext>
            </a:extLst>
          </p:cNvPr>
          <p:cNvSpPr txBox="1"/>
          <p:nvPr/>
        </p:nvSpPr>
        <p:spPr>
          <a:xfrm>
            <a:off x="128272" y="4168755"/>
            <a:ext cx="4519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position resolution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is wider but compatible with voxel-level performance</a:t>
            </a:r>
          </a:p>
        </p:txBody>
      </p:sp>
    </p:spTree>
    <p:extLst>
      <p:ext uri="{BB962C8B-B14F-4D97-AF65-F5344CB8AC3E}">
        <p14:creationId xmlns:p14="http://schemas.microsoft.com/office/powerpoint/2010/main" val="1544444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42D9-CC57-4E84-9509-067F8F95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Pions: sub-structure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90C23F3E-B770-4A8C-BFB9-F8FDAD86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" y="954082"/>
            <a:ext cx="3851339" cy="280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85FE-D7E5-45D5-B9A4-9E56C1CE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12A3D-5E4B-4FD6-B728-A3BACE5E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14B85-3508-43E7-BABD-36AF8018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74F3CF-EE3E-401F-A710-8080531DC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28" y="3658241"/>
            <a:ext cx="3851339" cy="2808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B1FF3CB-8365-4D29-B818-72151D2F0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54082"/>
            <a:ext cx="3851339" cy="280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0B12D-1D0A-435B-8D01-36C20E674875}"/>
              </a:ext>
            </a:extLst>
          </p:cNvPr>
          <p:cNvSpPr txBox="1"/>
          <p:nvPr/>
        </p:nvSpPr>
        <p:spPr>
          <a:xfrm>
            <a:off x="0" y="4038600"/>
            <a:ext cx="4831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distributions are similar to Geant4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discrepancy at small λ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only significant difference</a:t>
            </a:r>
          </a:p>
        </p:txBody>
      </p:sp>
    </p:spTree>
    <p:extLst>
      <p:ext uri="{BB962C8B-B14F-4D97-AF65-F5344CB8AC3E}">
        <p14:creationId xmlns:p14="http://schemas.microsoft.com/office/powerpoint/2010/main" val="3510297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2F7CD5-906A-4024-91F1-B93F96E93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49" y="3531552"/>
            <a:ext cx="3752587" cy="2735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13281-B7F9-4C36-9938-84C366382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13" y="3531552"/>
            <a:ext cx="3752587" cy="273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B4013-D5FF-4B77-A8E9-D6F27309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Performance on di-jets events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6134D0-F709-4013-BE3D-850B5D9D6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50" y="918515"/>
            <a:ext cx="3752587" cy="2735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4D7F-B98A-4F10-8294-2A730485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B778-62C5-46B4-83D4-DA6938782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5B16B-C515-49DB-9687-2CA270BA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952EE-8139-444E-9F44-8210CB78D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13" y="918515"/>
            <a:ext cx="3752587" cy="27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2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9DB1-7C8B-B1DF-4F75-885E0DEF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Energy correction due to accordion</a:t>
            </a:r>
          </a:p>
        </p:txBody>
      </p:sp>
      <p:pic>
        <p:nvPicPr>
          <p:cNvPr id="8" name="Content Placeholder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EB4592DB-7D81-EFF2-BB3B-FD7F7030C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03" y="990600"/>
            <a:ext cx="4134397" cy="29796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DC20-2059-848E-81C1-BBE0C2FA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B6831-79D3-FB59-19A7-3FB0D6A1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3546-B99A-E558-7AF5-0B68F746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4CA5ACA-79D7-C56E-A6C9-641146458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134398" cy="2979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4BC20-1F63-C91A-0B26-F0046F5A07C4}"/>
              </a:ext>
            </a:extLst>
          </p:cNvPr>
          <p:cNvSpPr txBox="1"/>
          <p:nvPr/>
        </p:nvSpPr>
        <p:spPr>
          <a:xfrm>
            <a:off x="152400" y="12954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small dependence on the impact position in the accordion structure of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cannot be emulated as we do not use the detailed geometry in AF3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808D0-FC4A-46E7-EEC2-5F5FA93EE6C1}"/>
              </a:ext>
            </a:extLst>
          </p:cNvPr>
          <p:cNvSpPr txBox="1"/>
          <p:nvPr/>
        </p:nvSpPr>
        <p:spPr>
          <a:xfrm>
            <a:off x="4296323" y="40386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 is considered in the Full simulation (Geant4) reconstruction.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AF3 deposit directly the corrected energy, hence requires a dedicated calibration </a:t>
            </a:r>
          </a:p>
        </p:txBody>
      </p:sp>
    </p:spTree>
    <p:extLst>
      <p:ext uri="{BB962C8B-B14F-4D97-AF65-F5344CB8AC3E}">
        <p14:creationId xmlns:p14="http://schemas.microsoft.com/office/powerpoint/2010/main" val="26976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4F20D-4E76-DFB8-AE88-9E0BA955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Other hadrons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95EFA51-51D0-7022-7BB1-676C4A1F1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1725"/>
            <a:ext cx="3684643" cy="360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BF23-F39A-AB62-AE51-625046E9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76318-230F-89EB-0997-46D7AD2E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165DB-4249-035F-5B89-149A9CF3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8A9524D-E085-A8AD-E853-E6C8EA6A7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31" y="1130300"/>
            <a:ext cx="3684644" cy="36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4B10F-105D-B520-BAF6-841F7907C16F}"/>
              </a:ext>
            </a:extLst>
          </p:cNvPr>
          <p:cNvSpPr txBox="1"/>
          <p:nvPr/>
        </p:nvSpPr>
        <p:spPr>
          <a:xfrm>
            <a:off x="76201" y="5029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used to simulate all hadrons, an additional energy correction is applied to correct the energy deposited in the calorimeters</a:t>
            </a:r>
          </a:p>
        </p:txBody>
      </p:sp>
    </p:spTree>
    <p:extLst>
      <p:ext uri="{BB962C8B-B14F-4D97-AF65-F5344CB8AC3E}">
        <p14:creationId xmlns:p14="http://schemas.microsoft.com/office/powerpoint/2010/main" val="454199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169F-E1DE-5210-5553-E0D8A0A8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Simplified geometry correction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175DCF4C-2A3D-B0F2-575C-230683A4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630"/>
            <a:ext cx="4024701" cy="29433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A5CE-B3E5-E064-ECF6-98E4B779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DBC88-E291-D680-1076-5E22EAFC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0F33-41E7-37D5-5AFB-986BEDF5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1C86572-C802-EC30-413C-B09459EA3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99" y="3514630"/>
            <a:ext cx="4024701" cy="2943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A1E4B7-156D-A14E-6193-6A37A92E9952}"/>
              </a:ext>
            </a:extLst>
          </p:cNvPr>
          <p:cNvSpPr txBox="1"/>
          <p:nvPr/>
        </p:nvSpPr>
        <p:spPr>
          <a:xfrm>
            <a:off x="9525" y="922337"/>
            <a:ext cx="5248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simulated hits are assigned to cells using a simplified geometry that does not match the detector geometry</a:t>
            </a:r>
          </a:p>
          <a:p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probability for a cell mis-assignment is used to displa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hit before assigning to a cell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DC5757-5F7E-B384-27B8-AA6D96B79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955564"/>
            <a:ext cx="3238500" cy="238780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31EE356-99C3-A283-6137-7E7E5E2E2D6C}"/>
              </a:ext>
            </a:extLst>
          </p:cNvPr>
          <p:cNvSpPr/>
          <p:nvPr/>
        </p:nvSpPr>
        <p:spPr>
          <a:xfrm>
            <a:off x="4072327" y="4191000"/>
            <a:ext cx="1211916" cy="1083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Hit shift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5464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9048-911A-EB0A-5F19-23345EA7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High energy </a:t>
            </a:r>
            <a:r>
              <a:rPr lang="en-GB" dirty="0" err="1"/>
              <a:t>pions</a:t>
            </a:r>
            <a:endParaRPr lang="en-GB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76F79E90-941D-AC9B-EB96-4E2D06F21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6" y="928963"/>
            <a:ext cx="3996075" cy="288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A47B9-BBD4-2333-7C35-D6AB3FA9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BF59B-D5FF-28F0-C053-2AD8A074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4AF5F-A65A-DEEC-F99E-FAD64EBD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2AFFEFCE-2765-E695-B1A1-57362995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7" y="3551238"/>
            <a:ext cx="3996076" cy="2880000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035B0ABC-B87D-ABC8-96CF-F9C139B23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37" y="928963"/>
            <a:ext cx="3996076" cy="2880000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DE34B70B-EA32-56C9-0316-4A3AD13E3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88" y="3551238"/>
            <a:ext cx="39960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3807-5556-31D0-BCB1-2EC252C6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4517-60E4-C91E-74BB-651945F6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697C-7583-2D3E-41D6-C7C9F941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3A6F-521A-8CEE-9749-E6A56DD1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54B6B-EABB-CB1A-D759-F60FCF94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721"/>
            <a:ext cx="9144000" cy="40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8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0AB5-AE7B-AEF9-6EA9-209A203B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</a:t>
            </a:r>
            <a:r>
              <a:rPr lang="en-GB" dirty="0" err="1"/>
              <a:t>taus</a:t>
            </a:r>
            <a:endParaRPr lang="en-GB" dirty="0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F9CFF9B4-4DFA-60BC-2259-57C1BE906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5" y="990600"/>
            <a:ext cx="5629109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0426B-0D51-BE17-5108-AE8C9FB60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4AA7-48ED-D756-2DFE-9C513E48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712D8-77E8-6E2F-630B-1FFCC1B6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71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3E00-3038-F606-833D-0812C57D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jet mass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557C3597-7D34-950B-DB8B-1BE97D69A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4114"/>
            <a:ext cx="8991600" cy="53631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85FA1-DA71-959A-6601-DEC21F96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B8776-D507-DE6A-F3C7-E7D37A63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74E72-467F-5FFE-B802-83AE9E85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38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8962-9604-8B20-B169-14D3A146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MPT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56A7C564-C195-8A17-C14F-374A5D4DD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8991600" cy="53631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BDF3C-F0B9-45DD-2B65-BAB01DC9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FC38D-60DB-99BE-9A30-44FA9178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A3BF4-E8CD-DDEE-9BD2-7CF67A6C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6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D03FA5C-D951-5373-63CD-DEA31AAF5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8C572D4-6EBB-2E56-6987-3461B606E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Run3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92208-B890-A7DE-5581-993FDD8E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801ACD-520A-7C23-C9C6-1D1E0302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F8F507-B87B-A2C7-DEEC-12C94D13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4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B467E-40D2-06F9-A61B-A7135312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From prototype to mature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9C072-26A5-06C8-457C-878244858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Optimisation of </a:t>
            </a:r>
            <a:r>
              <a:rPr lang="en-GB" dirty="0" err="1"/>
              <a:t>voxelisation</a:t>
            </a:r>
            <a:endParaRPr lang="en-GB" dirty="0"/>
          </a:p>
          <a:p>
            <a:pPr lvl="1"/>
            <a:r>
              <a:rPr lang="en-GB" dirty="0"/>
              <a:t>The energy of </a:t>
            </a:r>
            <a:r>
              <a:rPr lang="en-GB" dirty="0" err="1"/>
              <a:t>FCSHits</a:t>
            </a:r>
            <a:r>
              <a:rPr lang="en-GB" dirty="0"/>
              <a:t> is </a:t>
            </a:r>
            <a:r>
              <a:rPr lang="en-GB" dirty="0" err="1"/>
              <a:t>rescalted</a:t>
            </a:r>
            <a:r>
              <a:rPr lang="en-GB" dirty="0"/>
              <a:t> to G4Hits</a:t>
            </a:r>
          </a:p>
          <a:p>
            <a:r>
              <a:rPr lang="en-GB" dirty="0"/>
              <a:t>Optimisation of GAN HP and architecture</a:t>
            </a:r>
          </a:p>
          <a:p>
            <a:pPr lvl="1"/>
            <a:r>
              <a:rPr lang="en-GB" dirty="0"/>
              <a:t>GAN trained on phi-mod corrected inputs, as in FCSV2</a:t>
            </a:r>
          </a:p>
          <a:p>
            <a:r>
              <a:rPr lang="en-GB" dirty="0"/>
              <a:t>Exploit new development in TF</a:t>
            </a:r>
          </a:p>
          <a:p>
            <a:pPr lvl="1"/>
            <a:r>
              <a:rPr lang="en-GB" dirty="0"/>
              <a:t>Moving from TF1 to TF2</a:t>
            </a:r>
          </a:p>
          <a:p>
            <a:pPr lvl="1"/>
            <a:r>
              <a:rPr lang="en-GB" dirty="0"/>
              <a:t>Strategies to reduce the training time</a:t>
            </a:r>
          </a:p>
          <a:p>
            <a:r>
              <a:rPr lang="en-GB" dirty="0"/>
              <a:t>Improve hit-to-cell energy assignment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98DCF-4E31-FAEA-4283-578CF1D2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39629-F493-9F70-49C7-EE649C02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64DD-819C-80ED-2120-CBD78457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7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EE8F-6538-9DC1-B5A6-E55489B6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optimisations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C166-F77E-7F24-23B4-F1111FFB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Improved </a:t>
            </a:r>
            <a:r>
              <a:rPr lang="en-GB" dirty="0" err="1"/>
              <a:t>voxelisation</a:t>
            </a:r>
            <a:r>
              <a:rPr lang="en-GB" dirty="0"/>
              <a:t> strategy</a:t>
            </a:r>
          </a:p>
          <a:p>
            <a:r>
              <a:rPr lang="en-GB" dirty="0"/>
              <a:t>Changed the </a:t>
            </a:r>
            <a:r>
              <a:rPr lang="en-GB" dirty="0" err="1"/>
              <a:t>FastCaloGAN</a:t>
            </a:r>
            <a:r>
              <a:rPr lang="en-GB" dirty="0"/>
              <a:t> v1 approach of having identical GANs for all particles in all detector regions</a:t>
            </a:r>
          </a:p>
          <a:p>
            <a:pPr lvl="1"/>
            <a:r>
              <a:rPr lang="en-GB" dirty="0"/>
              <a:t>It was good for a prototype!</a:t>
            </a:r>
          </a:p>
          <a:p>
            <a:r>
              <a:rPr lang="en-GB" dirty="0"/>
              <a:t>Now several parameters are optimised for each GAN:</a:t>
            </a:r>
          </a:p>
          <a:p>
            <a:pPr lvl="1"/>
            <a:r>
              <a:rPr lang="en-GB" dirty="0"/>
              <a:t>Generator size (much bigger for </a:t>
            </a:r>
            <a:r>
              <a:rPr lang="en-GB" dirty="0" err="1"/>
              <a:t>pions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Activation functions (swish for high energy e/gamma)</a:t>
            </a:r>
          </a:p>
          <a:p>
            <a:pPr lvl="1"/>
            <a:r>
              <a:rPr lang="en-GB" dirty="0"/>
              <a:t>Lambda</a:t>
            </a:r>
          </a:p>
          <a:p>
            <a:pPr lvl="1"/>
            <a:r>
              <a:rPr lang="en-GB" dirty="0" err="1"/>
              <a:t>Batchsize</a:t>
            </a:r>
            <a:endParaRPr lang="en-GB" dirty="0"/>
          </a:p>
          <a:p>
            <a:pPr lvl="1"/>
            <a:r>
              <a:rPr lang="en-GB" dirty="0"/>
              <a:t>Learning rate</a:t>
            </a:r>
          </a:p>
          <a:p>
            <a:pPr lvl="1"/>
            <a:r>
              <a:rPr lang="en-GB" dirty="0"/>
              <a:t>Split e/gamma showers in high and low energies samples, so now 2 GANs are trained</a:t>
            </a:r>
          </a:p>
          <a:p>
            <a:r>
              <a:rPr lang="en-GB" dirty="0"/>
              <a:t>Interestingly, the particle and energy range have more impact than the detector region</a:t>
            </a:r>
          </a:p>
          <a:p>
            <a:r>
              <a:rPr lang="en-GB" dirty="0"/>
              <a:t>New Training strategy: pre-train one GAN in each detector region and then train all other GANs in that region from the best iteration of that GAN</a:t>
            </a:r>
          </a:p>
          <a:p>
            <a:r>
              <a:rPr lang="en-GB" dirty="0"/>
              <a:t>Most GAN code was rewritten for TensorFlow2, improving the stability and reducing the time required to train the GANs</a:t>
            </a:r>
          </a:p>
          <a:p>
            <a:r>
              <a:rPr lang="en-GB" dirty="0"/>
              <a:t>Improved voxel-to-cell energy assignment exploiting energy-independent lateral shower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6A3F1-8E9D-7C6A-B62E-C367A1D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C7D78-6F59-567C-73BD-934524BF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DEE9-97A8-5FED-4B07-7E99A7BA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846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1DC6-6E2E-439B-BAF9-C4AC22FD2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</a:t>
            </a:r>
            <a:r>
              <a:rPr lang="en-GB" dirty="0" err="1"/>
              <a:t>voxelisation</a:t>
            </a:r>
            <a:r>
              <a:rPr lang="en-GB" dirty="0"/>
              <a:t>: more bins!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A0C01-CF0A-45CD-A632-C78BAD6F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699A9-51ED-4F41-AEEE-66174F42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4800-66DE-4203-B4AF-6E366347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69CC62-E9F9-454A-8C10-56C5BAFA6640}"/>
              </a:ext>
            </a:extLst>
          </p:cNvPr>
          <p:cNvGrpSpPr/>
          <p:nvPr/>
        </p:nvGrpSpPr>
        <p:grpSpPr>
          <a:xfrm>
            <a:off x="5117712" y="2086302"/>
            <a:ext cx="2880000" cy="2880000"/>
            <a:chOff x="2050800" y="1669800"/>
            <a:chExt cx="2880000" cy="288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168863-0EFD-4CFE-8B03-F5B464C6F099}"/>
                </a:ext>
              </a:extLst>
            </p:cNvPr>
            <p:cNvSpPr/>
            <p:nvPr/>
          </p:nvSpPr>
          <p:spPr>
            <a:xfrm>
              <a:off x="2590800" y="22098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FECEE5-39CB-407D-9564-D0800EBFC190}"/>
                </a:ext>
              </a:extLst>
            </p:cNvPr>
            <p:cNvSpPr/>
            <p:nvPr/>
          </p:nvSpPr>
          <p:spPr>
            <a:xfrm>
              <a:off x="2950800" y="2560638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F53879-4F9D-43C9-9C4D-61E028EAB307}"/>
                </a:ext>
              </a:extLst>
            </p:cNvPr>
            <p:cNvSpPr/>
            <p:nvPr/>
          </p:nvSpPr>
          <p:spPr>
            <a:xfrm>
              <a:off x="2050800" y="1669800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61814E-E51A-4368-A188-5A325340D74F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>
              <a:off x="3490800" y="1669800"/>
              <a:ext cx="0" cy="28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18138A-FF41-42E0-8B75-80E978B44A9E}"/>
                </a:ext>
              </a:extLst>
            </p:cNvPr>
            <p:cNvCxnSpPr>
              <a:cxnSpLocks/>
              <a:stCxn id="9" idx="2"/>
              <a:endCxn id="9" idx="6"/>
            </p:cNvCxnSpPr>
            <p:nvPr/>
          </p:nvCxnSpPr>
          <p:spPr>
            <a:xfrm>
              <a:off x="2050800" y="3109800"/>
              <a:ext cx="288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39FF03-099F-4616-9ED9-AF4E2289EC17}"/>
                </a:ext>
              </a:extLst>
            </p:cNvPr>
            <p:cNvCxnSpPr>
              <a:cxnSpLocks/>
              <a:stCxn id="9" idx="1"/>
              <a:endCxn id="8" idx="1"/>
            </p:cNvCxnSpPr>
            <p:nvPr/>
          </p:nvCxnSpPr>
          <p:spPr>
            <a:xfrm>
              <a:off x="2472566" y="2091566"/>
              <a:ext cx="636396" cy="627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EB3C0B-0447-4DE3-8402-65344ABA14E3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3881790" y="3478198"/>
              <a:ext cx="627244" cy="649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C30FE8-C49F-40D1-8159-484EB01D28C5}"/>
                </a:ext>
              </a:extLst>
            </p:cNvPr>
            <p:cNvCxnSpPr>
              <a:cxnSpLocks/>
              <a:stCxn id="9" idx="7"/>
              <a:endCxn id="8" idx="7"/>
            </p:cNvCxnSpPr>
            <p:nvPr/>
          </p:nvCxnSpPr>
          <p:spPr>
            <a:xfrm flipH="1">
              <a:off x="3872638" y="2091566"/>
              <a:ext cx="636396" cy="627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49F019-1722-4B22-9BBA-C15FCC1F44DA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472566" y="3482476"/>
              <a:ext cx="614662" cy="6455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240CED-1416-4564-A504-5DAA484E1C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2790" y="1806369"/>
              <a:ext cx="233011" cy="4636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BB4242-0566-431F-9897-3A061EF4A9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3683" y="3949253"/>
              <a:ext cx="233011" cy="4636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BCF526-1F55-4B23-A519-EE251A9C225A}"/>
                </a:ext>
              </a:extLst>
            </p:cNvPr>
            <p:cNvGrpSpPr/>
            <p:nvPr/>
          </p:nvGrpSpPr>
          <p:grpSpPr>
            <a:xfrm rot="14714312">
              <a:off x="2515698" y="2063095"/>
              <a:ext cx="1951864" cy="2118934"/>
              <a:chOff x="3031226" y="1954533"/>
              <a:chExt cx="1202337" cy="257544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1A53400-D450-4427-985C-0C89C77C1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1226" y="1954533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8BB1C31-DB51-40FB-9576-70B851C925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00552" y="4066331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EEF07-F90E-4B79-9057-4D2AB368BAE7}"/>
                </a:ext>
              </a:extLst>
            </p:cNvPr>
            <p:cNvGrpSpPr/>
            <p:nvPr/>
          </p:nvGrpSpPr>
          <p:grpSpPr>
            <a:xfrm rot="17401538">
              <a:off x="2505534" y="2056398"/>
              <a:ext cx="1962280" cy="2111511"/>
              <a:chOff x="3019200" y="1993038"/>
              <a:chExt cx="1208753" cy="256642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6B6E80A-4124-4067-AD70-A5E0016B7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9200" y="1993038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0B72B9E-8A82-4692-8551-D5A196AE22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94942" y="4095814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695580-6836-4613-BC45-69B745B5757A}"/>
                </a:ext>
              </a:extLst>
            </p:cNvPr>
            <p:cNvGrpSpPr/>
            <p:nvPr/>
          </p:nvGrpSpPr>
          <p:grpSpPr>
            <a:xfrm rot="20097738">
              <a:off x="2496025" y="2068952"/>
              <a:ext cx="1962280" cy="2111511"/>
              <a:chOff x="3019200" y="1993038"/>
              <a:chExt cx="1208753" cy="256642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4551908-6B12-4565-8CC3-506AA0F47C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9200" y="1993038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E5F63B0-B1AC-4031-AC6D-B507F8BC27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94942" y="4095814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4FEC51-9D43-4415-B2C0-512C72870C17}"/>
              </a:ext>
            </a:extLst>
          </p:cNvPr>
          <p:cNvGrpSpPr/>
          <p:nvPr/>
        </p:nvGrpSpPr>
        <p:grpSpPr>
          <a:xfrm>
            <a:off x="854984" y="2086302"/>
            <a:ext cx="2880000" cy="2880000"/>
            <a:chOff x="854984" y="1527058"/>
            <a:chExt cx="2880000" cy="2880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317D94-8B5F-45B1-8EAD-0CD308E46C87}"/>
                </a:ext>
              </a:extLst>
            </p:cNvPr>
            <p:cNvSpPr/>
            <p:nvPr/>
          </p:nvSpPr>
          <p:spPr>
            <a:xfrm>
              <a:off x="1394984" y="2067058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F8D0FB5-FAB0-43E8-83C5-599056A993E8}"/>
                </a:ext>
              </a:extLst>
            </p:cNvPr>
            <p:cNvSpPr/>
            <p:nvPr/>
          </p:nvSpPr>
          <p:spPr>
            <a:xfrm>
              <a:off x="1754984" y="2417896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1A688A4-3B54-4BED-808A-A22FC8DB6DB0}"/>
                </a:ext>
              </a:extLst>
            </p:cNvPr>
            <p:cNvSpPr/>
            <p:nvPr/>
          </p:nvSpPr>
          <p:spPr>
            <a:xfrm>
              <a:off x="854984" y="1527058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CEC75C-B73E-472F-AAA0-394F3133DB33}"/>
                </a:ext>
              </a:extLst>
            </p:cNvPr>
            <p:cNvCxnSpPr>
              <a:stCxn id="41" idx="0"/>
              <a:endCxn id="41" idx="4"/>
            </p:cNvCxnSpPr>
            <p:nvPr/>
          </p:nvCxnSpPr>
          <p:spPr>
            <a:xfrm>
              <a:off x="2294984" y="1527058"/>
              <a:ext cx="0" cy="28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321773-4C51-4A1B-9663-B87AD8D249B0}"/>
                </a:ext>
              </a:extLst>
            </p:cNvPr>
            <p:cNvCxnSpPr>
              <a:cxnSpLocks/>
              <a:stCxn id="41" idx="2"/>
              <a:endCxn id="41" idx="6"/>
            </p:cNvCxnSpPr>
            <p:nvPr/>
          </p:nvCxnSpPr>
          <p:spPr>
            <a:xfrm>
              <a:off x="854984" y="2967058"/>
              <a:ext cx="288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52D25-7CDE-491B-8F66-02EB44A55E61}"/>
                </a:ext>
              </a:extLst>
            </p:cNvPr>
            <p:cNvCxnSpPr>
              <a:cxnSpLocks/>
              <a:stCxn id="41" idx="1"/>
              <a:endCxn id="40" idx="5"/>
            </p:cNvCxnSpPr>
            <p:nvPr/>
          </p:nvCxnSpPr>
          <p:spPr>
            <a:xfrm>
              <a:off x="1276750" y="1948824"/>
              <a:ext cx="1400072" cy="1390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640BB96-B41B-4AED-96F5-42954C8B52E7}"/>
                </a:ext>
              </a:extLst>
            </p:cNvPr>
            <p:cNvCxnSpPr>
              <a:cxnSpLocks/>
              <a:endCxn id="41" idx="5"/>
            </p:cNvCxnSpPr>
            <p:nvPr/>
          </p:nvCxnSpPr>
          <p:spPr>
            <a:xfrm>
              <a:off x="2685974" y="3335456"/>
              <a:ext cx="627244" cy="649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D25C46-43B0-4D8B-BAA9-3325639FDC85}"/>
                </a:ext>
              </a:extLst>
            </p:cNvPr>
            <p:cNvCxnSpPr>
              <a:cxnSpLocks/>
              <a:stCxn id="41" idx="7"/>
              <a:endCxn id="40" idx="3"/>
            </p:cNvCxnSpPr>
            <p:nvPr/>
          </p:nvCxnSpPr>
          <p:spPr>
            <a:xfrm flipH="1">
              <a:off x="1913146" y="1948824"/>
              <a:ext cx="1400072" cy="1390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07BDC9B-8319-4796-B7A8-F472C282EBF0}"/>
                </a:ext>
              </a:extLst>
            </p:cNvPr>
            <p:cNvCxnSpPr>
              <a:cxnSpLocks/>
              <a:endCxn id="41" idx="3"/>
            </p:cNvCxnSpPr>
            <p:nvPr/>
          </p:nvCxnSpPr>
          <p:spPr>
            <a:xfrm flipH="1">
              <a:off x="1276750" y="3339734"/>
              <a:ext cx="614662" cy="6455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CC45F98-07DE-4E91-890D-CC8A732A218E}"/>
              </a:ext>
            </a:extLst>
          </p:cNvPr>
          <p:cNvSpPr txBox="1"/>
          <p:nvPr/>
        </p:nvSpPr>
        <p:spPr>
          <a:xfrm>
            <a:off x="1565031" y="1209606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AF3 paper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28C8D4-7EBD-40FA-9DFA-13A0CE7D60AA}"/>
              </a:ext>
            </a:extLst>
          </p:cNvPr>
          <p:cNvSpPr txBox="1"/>
          <p:nvPr/>
        </p:nvSpPr>
        <p:spPr>
          <a:xfrm>
            <a:off x="5542274" y="1247992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binning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0FB62D-D861-4207-9ED2-14517436C176}"/>
              </a:ext>
            </a:extLst>
          </p:cNvPr>
          <p:cNvSpPr txBox="1"/>
          <p:nvPr/>
        </p:nvSpPr>
        <p:spPr>
          <a:xfrm>
            <a:off x="383035" y="5239084"/>
            <a:ext cx="382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parametrise the shower shape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F053E0-2A54-4D1F-9775-5D0DAE21DF81}"/>
              </a:ext>
            </a:extLst>
          </p:cNvPr>
          <p:cNvSpPr txBox="1"/>
          <p:nvPr/>
        </p:nvSpPr>
        <p:spPr>
          <a:xfrm>
            <a:off x="3810001" y="4966136"/>
            <a:ext cx="533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map the cells when inverting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voxelisation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service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to learn for the GANS as there are more voxels</a:t>
            </a:r>
          </a:p>
        </p:txBody>
      </p:sp>
    </p:spTree>
    <p:extLst>
      <p:ext uri="{BB962C8B-B14F-4D97-AF65-F5344CB8AC3E}">
        <p14:creationId xmlns:p14="http://schemas.microsoft.com/office/powerpoint/2010/main" val="33086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E580-7012-7955-9F81-3AA9838D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Using GANs in the Athena SW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45172-E01C-139A-8177-C08A05A1C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Inference and hit generation has a significant impact on performance of reconstructed objects</a:t>
            </a:r>
          </a:p>
          <a:p>
            <a:r>
              <a:rPr lang="en-GB" dirty="0"/>
              <a:t>Improving voxel-to-cell energy assignment has an impact</a:t>
            </a:r>
          </a:p>
          <a:p>
            <a:r>
              <a:rPr lang="en-GB" dirty="0"/>
              <a:t>Hits are no longer generated in a grid;</a:t>
            </a:r>
          </a:p>
          <a:p>
            <a:pPr lvl="1"/>
            <a:r>
              <a:rPr lang="en-GB" dirty="0"/>
              <a:t>the alpha direction is randomised</a:t>
            </a:r>
          </a:p>
          <a:p>
            <a:pPr lvl="1"/>
            <a:r>
              <a:rPr lang="en-GB" dirty="0"/>
              <a:t>Along the radial direction hits are generated according to </a:t>
            </a:r>
            <a:r>
              <a:rPr lang="en-GB"/>
              <a:t>a pdf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26361-1E66-FDB9-2EB6-4C2A11B6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99B59-C6BC-DE5D-7884-4CB36364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78EC8-3888-44FB-529A-6A5B26E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69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0FF2-01BC-7F0E-CB31-6A639625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v2 performances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A72A-8069-AA2F-BAFF-0E4FC4A8F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B400-D15C-EC89-46F3-DC61E2F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0CB9-641C-8C13-D4D5-925CBCF4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EDF69-F235-5584-68D6-24911667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7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D46C7768-CE7D-84A5-3E5C-6C1855AFE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5198441" cy="3100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9B8E8-F522-C986-6E4C-AF706982B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144467"/>
            <a:ext cx="7134225" cy="52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43F1-0B41-F4A5-5039-569F06AA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 shape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5BA3A-0A77-43C7-8632-98ECD95F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0AF7-A283-A306-630E-BB73F7F9F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165B5-34B4-9194-9562-C111D6D8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99D1433-7DE3-BD89-B357-E3FF4DBB2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581"/>
            <a:ext cx="4975806" cy="3627845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5B9ED3F-2D10-E658-A7B6-0491114FB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2869" y="2865029"/>
            <a:ext cx="4981581" cy="3627846"/>
          </a:xfrm>
        </p:spPr>
      </p:pic>
    </p:spTree>
    <p:extLst>
      <p:ext uri="{BB962C8B-B14F-4D97-AF65-F5344CB8AC3E}">
        <p14:creationId xmlns:p14="http://schemas.microsoft.com/office/powerpoint/2010/main" val="1483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11EFA0-AE4C-7A45-30F6-FA34DCAC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Fast simulation strategy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E0404-12EE-5218-1576-B8F95DE34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To simulate all particles interacting in the calorimeter system we parametrise </a:t>
            </a:r>
            <a:r>
              <a:rPr lang="en-GB" dirty="0">
                <a:solidFill>
                  <a:srgbClr val="FF0000"/>
                </a:solidFill>
              </a:rPr>
              <a:t>photons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electrons</a:t>
            </a:r>
            <a:r>
              <a:rPr lang="en-GB" dirty="0"/>
              <a:t> and </a:t>
            </a:r>
            <a:r>
              <a:rPr lang="en-GB" dirty="0" err="1">
                <a:solidFill>
                  <a:srgbClr val="FF0000"/>
                </a:solidFill>
              </a:rPr>
              <a:t>pions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All hadrons share the pion parametrisation with a correction for the mass</a:t>
            </a:r>
          </a:p>
          <a:p>
            <a:r>
              <a:rPr lang="en-GB" dirty="0"/>
              <a:t>The ATLAS calorimeter system is divided in </a:t>
            </a:r>
            <a:r>
              <a:rPr lang="en-GB" dirty="0">
                <a:solidFill>
                  <a:srgbClr val="FF0000"/>
                </a:solidFill>
              </a:rPr>
              <a:t>100 slices in </a:t>
            </a:r>
            <a:r>
              <a:rPr lang="el-GR" dirty="0">
                <a:solidFill>
                  <a:srgbClr val="FF0000"/>
                </a:solidFill>
              </a:rPr>
              <a:t>η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GB" dirty="0"/>
              <a:t>In each slice we have </a:t>
            </a:r>
            <a:r>
              <a:rPr lang="en-GB" dirty="0">
                <a:solidFill>
                  <a:srgbClr val="FF0000"/>
                </a:solidFill>
              </a:rPr>
              <a:t>17 energy points </a:t>
            </a:r>
            <a:r>
              <a:rPr lang="en-GB" dirty="0"/>
              <a:t>from 64 MeV to 4 </a:t>
            </a:r>
            <a:r>
              <a:rPr lang="en-GB" dirty="0" err="1"/>
              <a:t>TeV</a:t>
            </a:r>
            <a:r>
              <a:rPr lang="en-GB" dirty="0"/>
              <a:t> (in powers of two)</a:t>
            </a:r>
          </a:p>
          <a:p>
            <a:r>
              <a:rPr lang="en-GB" dirty="0"/>
              <a:t>For each particle/energy/</a:t>
            </a:r>
            <a:r>
              <a:rPr lang="el-GR" dirty="0"/>
              <a:t>η</a:t>
            </a:r>
            <a:r>
              <a:rPr lang="en-GB" dirty="0"/>
              <a:t> point a Geant4 sample is produced at the calorimeter surface</a:t>
            </a:r>
          </a:p>
          <a:p>
            <a:pPr lvl="1"/>
            <a:r>
              <a:rPr lang="en-GB" dirty="0"/>
              <a:t>Noise and other imperfections removed to parametrise on “perfect” calorimeter showers</a:t>
            </a:r>
          </a:p>
          <a:p>
            <a:r>
              <a:rPr lang="en-GB" dirty="0"/>
              <a:t>The FastCaloSimV2 and </a:t>
            </a:r>
            <a:r>
              <a:rPr lang="en-GB" dirty="0" err="1"/>
              <a:t>FastCaloGAN</a:t>
            </a:r>
            <a:r>
              <a:rPr lang="en-GB" dirty="0"/>
              <a:t> parametrisation are derived from these samples</a:t>
            </a:r>
          </a:p>
          <a:p>
            <a:pPr lvl="1"/>
            <a:r>
              <a:rPr lang="en-GB" dirty="0"/>
              <a:t>Both strategies define </a:t>
            </a:r>
            <a:r>
              <a:rPr lang="en-GB" dirty="0">
                <a:solidFill>
                  <a:srgbClr val="FF0000"/>
                </a:solidFill>
              </a:rPr>
              <a:t>custom voxels </a:t>
            </a:r>
            <a:r>
              <a:rPr lang="en-GB" dirty="0"/>
              <a:t>to group the energy in the detector to avoid handling the complex and non homogeneous calorimeter structure</a:t>
            </a:r>
          </a:p>
          <a:p>
            <a:r>
              <a:rPr lang="en-GB" dirty="0"/>
              <a:t>At simulation time, hits are produced in the calorimeter based on the chosen parametrisation for that particle</a:t>
            </a:r>
          </a:p>
          <a:p>
            <a:pPr lvl="1"/>
            <a:r>
              <a:rPr lang="en-GB" dirty="0"/>
              <a:t>Several corrections are applied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0653CF-4DCB-B14B-7C24-F3320082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83F8A9-B6E4-4C41-7FB7-EA9E38EA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5C3E3B-FDD5-9545-5569-28A7C921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77AE-FF3F-A12C-0C82-B8D85C0A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Pions</a:t>
            </a:r>
            <a:endParaRPr lang="en-GB" dirty="0"/>
          </a:p>
        </p:txBody>
      </p:sp>
      <p:pic>
        <p:nvPicPr>
          <p:cNvPr id="10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201AEA76-B601-A20D-042B-75AA6002B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285026" cy="3124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1A1DA-5E9A-ED95-4926-686358E2F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639-B6AE-8ABA-3F63-E016DEFD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053B-66EC-A52D-A675-869D5D11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BAB0E-3FC4-92BD-FFFA-94E76DBA4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6762" y="2623604"/>
            <a:ext cx="5167237" cy="3823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DCF69-C4C1-AE96-CE3C-C6F03C2AEB60}"/>
              </a:ext>
            </a:extLst>
          </p:cNvPr>
          <p:cNvSpPr txBox="1"/>
          <p:nvPr/>
        </p:nvSpPr>
        <p:spPr>
          <a:xfrm>
            <a:off x="4782774" y="1391604"/>
            <a:ext cx="4285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of shower centre from the calorimeter surface</a:t>
            </a:r>
          </a:p>
        </p:txBody>
      </p:sp>
    </p:spTree>
    <p:extLst>
      <p:ext uri="{BB962C8B-B14F-4D97-AF65-F5344CB8AC3E}">
        <p14:creationId xmlns:p14="http://schemas.microsoft.com/office/powerpoint/2010/main" val="32470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5406924B-568F-3EED-7611-E68F605D3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30" y="4944423"/>
            <a:ext cx="2223272" cy="1513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E1BD8-D545-4347-9C32-519966340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775" y="3167174"/>
            <a:ext cx="2117735" cy="1526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6A48F-C5C8-4991-8943-12DBF8544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3129220"/>
            <a:ext cx="2155055" cy="15531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301462-80D1-4EA5-80E7-C596FFDCC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5782" y="3115023"/>
            <a:ext cx="1844609" cy="1772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B968D-E6C2-407E-866E-D114600D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FCSV2 in one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EA6C7-1EB8-42F6-8650-62437711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556A0-237A-4257-B555-2F0C4B67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EEC4A-CDA1-4E24-9770-C9968B95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21C47-CE98-4C16-863F-482C59F447C9}"/>
              </a:ext>
            </a:extLst>
          </p:cNvPr>
          <p:cNvSpPr txBox="1"/>
          <p:nvPr/>
        </p:nvSpPr>
        <p:spPr>
          <a:xfrm>
            <a:off x="76200" y="2828488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Probabilistic reweight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391FB-0CCF-45E4-95F6-BFD4142853B6}"/>
              </a:ext>
            </a:extLst>
          </p:cNvPr>
          <p:cNvSpPr txBox="1"/>
          <p:nvPr/>
        </p:nvSpPr>
        <p:spPr>
          <a:xfrm>
            <a:off x="2514601" y="2826357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PhiMod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20AD4-4EE5-484E-8608-9DCD8C6A2224}"/>
              </a:ext>
            </a:extLst>
          </p:cNvPr>
          <p:cNvSpPr txBox="1"/>
          <p:nvPr/>
        </p:nvSpPr>
        <p:spPr>
          <a:xfrm>
            <a:off x="4680464" y="3355756"/>
            <a:ext cx="211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FCSHit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G4Hits energy correction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40622-77A4-442E-83AC-5284426B8F75}"/>
              </a:ext>
            </a:extLst>
          </p:cNvPr>
          <p:cNvSpPr txBox="1"/>
          <p:nvPr/>
        </p:nvSpPr>
        <p:spPr>
          <a:xfrm>
            <a:off x="117887" y="5026866"/>
            <a:ext cx="189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shape parametrisation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10969-636A-45D8-AEBC-89498F5AB89C}"/>
              </a:ext>
            </a:extLst>
          </p:cNvPr>
          <p:cNvSpPr txBox="1"/>
          <p:nvPr/>
        </p:nvSpPr>
        <p:spPr>
          <a:xfrm>
            <a:off x="6770332" y="4682383"/>
            <a:ext cx="18129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Weighted hits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2B6E08-67C5-461C-A254-84E3DF68E9F0}"/>
              </a:ext>
            </a:extLst>
          </p:cNvPr>
          <p:cNvSpPr txBox="1"/>
          <p:nvPr/>
        </p:nvSpPr>
        <p:spPr>
          <a:xfrm>
            <a:off x="6610889" y="2840421"/>
            <a:ext cx="2291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interpolation</a:t>
            </a:r>
          </a:p>
        </p:txBody>
      </p:sp>
      <p:pic>
        <p:nvPicPr>
          <p:cNvPr id="7" name="Immagine 6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5AC0226E-4423-5FCD-69D2-54F7785D4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2" y="1193755"/>
            <a:ext cx="2387655" cy="1720800"/>
          </a:xfrm>
          <a:prstGeom prst="rect">
            <a:avLst/>
          </a:prstGeom>
        </p:spPr>
      </p:pic>
      <p:pic>
        <p:nvPicPr>
          <p:cNvPr id="14" name="Immagine 13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D129B66-E13F-6878-3AF6-8CAAEEE9B6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36" y="1201061"/>
            <a:ext cx="2387656" cy="1720800"/>
          </a:xfrm>
          <a:prstGeom prst="rect">
            <a:avLst/>
          </a:prstGeom>
        </p:spPr>
      </p:pic>
      <p:pic>
        <p:nvPicPr>
          <p:cNvPr id="20" name="Immagine 1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E59C548E-2547-A709-18DF-00ACEA7428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47" y="1213559"/>
            <a:ext cx="2387655" cy="1720800"/>
          </a:xfrm>
          <a:prstGeom prst="rect">
            <a:avLst/>
          </a:prstGeom>
        </p:spPr>
      </p:pic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AE9B332D-E353-E80D-9AC2-E03CAF35A671}"/>
              </a:ext>
            </a:extLst>
          </p:cNvPr>
          <p:cNvSpPr/>
          <p:nvPr/>
        </p:nvSpPr>
        <p:spPr>
          <a:xfrm>
            <a:off x="2734247" y="1775734"/>
            <a:ext cx="389953" cy="357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4424D447-77D2-870C-9C37-F720355EE67E}"/>
              </a:ext>
            </a:extLst>
          </p:cNvPr>
          <p:cNvSpPr/>
          <p:nvPr/>
        </p:nvSpPr>
        <p:spPr>
          <a:xfrm>
            <a:off x="5853328" y="1775734"/>
            <a:ext cx="389953" cy="357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magine 27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2C1FF682-84EE-580A-6579-E4F30868CF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13" y="4693440"/>
            <a:ext cx="2062980" cy="1757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C7FAB5-FBE0-48EA-8D6F-092AA4CC77AC}"/>
              </a:ext>
            </a:extLst>
          </p:cNvPr>
          <p:cNvSpPr txBox="1"/>
          <p:nvPr/>
        </p:nvSpPr>
        <p:spPr>
          <a:xfrm>
            <a:off x="1828800" y="884237"/>
            <a:ext cx="6087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Component Analysis for energy parametrisation</a:t>
            </a:r>
          </a:p>
        </p:txBody>
      </p:sp>
      <p:pic>
        <p:nvPicPr>
          <p:cNvPr id="30" name="Immagine 2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6935B58-01C7-4C6E-854E-D86D688E8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33" y="4937520"/>
            <a:ext cx="2223271" cy="151362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115FB36-1926-FC7E-1317-33F402F47E0A}"/>
              </a:ext>
            </a:extLst>
          </p:cNvPr>
          <p:cNvSpPr txBox="1"/>
          <p:nvPr/>
        </p:nvSpPr>
        <p:spPr>
          <a:xfrm>
            <a:off x="4986407" y="4672655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G4</a:t>
            </a:r>
          </a:p>
        </p:txBody>
      </p:sp>
      <p:pic>
        <p:nvPicPr>
          <p:cNvPr id="35" name="Immagine 3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E8BBAB2-B744-AA06-E5D9-B34D43F7A7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27" y="1387858"/>
            <a:ext cx="3932058" cy="36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9" grpId="0"/>
      <p:bldP spid="23" grpId="0"/>
      <p:bldP spid="26" grpId="0"/>
      <p:bldP spid="22" grpId="0" animBg="1"/>
      <p:bldP spid="24" grpId="0" animBg="1"/>
      <p:bldP spid="11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814050D-9EBB-485E-83FD-1E1C9F0F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189286"/>
            <a:ext cx="5791200" cy="3257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E4B6A-906E-46FE-A54E-79B1161B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B1DA-3CA8-4364-A60A-9BA9DAC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A821-2950-47A4-8687-0D25B1D4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108AB-6619-4E9C-AF8A-6975C5A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A96EEB6-815C-E366-416B-42A75F86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>
            <a:normAutofit/>
          </a:bodyPr>
          <a:lstStyle/>
          <a:p>
            <a:r>
              <a:rPr lang="en-GB" dirty="0"/>
              <a:t>For each particle and </a:t>
            </a:r>
            <a:r>
              <a:rPr lang="el-GR" dirty="0"/>
              <a:t>η</a:t>
            </a:r>
            <a:r>
              <a:rPr lang="en-GB" dirty="0"/>
              <a:t> a GAN is trained on all energies</a:t>
            </a:r>
          </a:p>
          <a:p>
            <a:pPr lvl="1"/>
            <a:r>
              <a:rPr lang="en-GB" dirty="0"/>
              <a:t>300 GAN are trained in total</a:t>
            </a:r>
          </a:p>
          <a:p>
            <a:r>
              <a:rPr lang="en-GB" dirty="0"/>
              <a:t>A similar structure is used for all GANs</a:t>
            </a:r>
          </a:p>
        </p:txBody>
      </p:sp>
    </p:spTree>
    <p:extLst>
      <p:ext uri="{BB962C8B-B14F-4D97-AF65-F5344CB8AC3E}">
        <p14:creationId xmlns:p14="http://schemas.microsoft.com/office/powerpoint/2010/main" val="11436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1BA3-CBBC-4CF8-A5F2-1E1F3CF9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4BC21-681B-4A26-AB73-EC1C7B8B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12/05/2023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4C919-2251-4729-8D2B-00EC2902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EDCC-4808-4F65-84D6-01C47A12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8" name="Content Placeholder 17" descr="Shape, polygon&#10;&#10;Description automatically generated">
            <a:extLst>
              <a:ext uri="{FF2B5EF4-FFF2-40B4-BE49-F238E27FC236}">
                <a16:creationId xmlns:a16="http://schemas.microsoft.com/office/drawing/2014/main" id="{422B08C4-8E3D-A608-69D4-2FFB83071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63" y="990600"/>
            <a:ext cx="5551274" cy="5410200"/>
          </a:xfrm>
        </p:spPr>
      </p:pic>
    </p:spTree>
    <p:extLst>
      <p:ext uri="{BB962C8B-B14F-4D97-AF65-F5344CB8AC3E}">
        <p14:creationId xmlns:p14="http://schemas.microsoft.com/office/powerpoint/2010/main" val="36731010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63542</TotalTime>
  <Words>2570</Words>
  <Application>Microsoft Office PowerPoint</Application>
  <PresentationFormat>Presentazione su schermo (4:3)</PresentationFormat>
  <Paragraphs>452</Paragraphs>
  <Slides>60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 Math</vt:lpstr>
      <vt:lpstr>Helvetica</vt:lpstr>
      <vt:lpstr>Helvetica Neue Light</vt:lpstr>
      <vt:lpstr>Times New Roman</vt:lpstr>
      <vt:lpstr>1_Office Theme</vt:lpstr>
      <vt:lpstr>AtlFast3 The new fast simulation in ATLAS</vt:lpstr>
      <vt:lpstr>Simulation in ATLAS</vt:lpstr>
      <vt:lpstr>Motivation for fast simulation</vt:lpstr>
      <vt:lpstr>Comput Softw Big Sci 6, 7 (2022)</vt:lpstr>
      <vt:lpstr>AF3 configuration</vt:lpstr>
      <vt:lpstr>Fast simulation strategy</vt:lpstr>
      <vt:lpstr>FCSV2 in one slide</vt:lpstr>
      <vt:lpstr>The GANs</vt:lpstr>
      <vt:lpstr>Training</vt:lpstr>
      <vt:lpstr>A summary of the training</vt:lpstr>
      <vt:lpstr>Pions in barrel</vt:lpstr>
      <vt:lpstr>AF3 performance: Higgs→γγ</vt:lpstr>
      <vt:lpstr>AF3 performance: boosted jets</vt:lpstr>
      <vt:lpstr>Simulation time</vt:lpstr>
      <vt:lpstr>Aka FAstcaloganv2</vt:lpstr>
      <vt:lpstr>FastCaloGAN optimisations</vt:lpstr>
      <vt:lpstr>Best GAN for pions: v1 vs v2</vt:lpstr>
      <vt:lpstr>Best GAN for photons</vt:lpstr>
      <vt:lpstr>Jet performance in Run3</vt:lpstr>
      <vt:lpstr>Conclusion</vt:lpstr>
      <vt:lpstr>Backup</vt:lpstr>
      <vt:lpstr>What is Simulation?</vt:lpstr>
      <vt:lpstr>The training sample</vt:lpstr>
      <vt:lpstr>Combination of FCSV2 and FastCaloGAN</vt:lpstr>
      <vt:lpstr>Plots from PUB note</vt:lpstr>
      <vt:lpstr>Shift of EMB1 ECη</vt:lpstr>
      <vt:lpstr>Strategy of FastCaloGAN</vt:lpstr>
      <vt:lpstr>Voxelisation</vt:lpstr>
      <vt:lpstr>The GANs</vt:lpstr>
      <vt:lpstr>Additional training information 1/1</vt:lpstr>
      <vt:lpstr>Additional training information 2/2</vt:lpstr>
      <vt:lpstr>Choice of best epoch</vt:lpstr>
      <vt:lpstr>Performance of the GANs</vt:lpstr>
      <vt:lpstr>Voxelisation: different binning</vt:lpstr>
      <vt:lpstr>Voxel to hit</vt:lpstr>
      <vt:lpstr>Voxelisation inversion</vt:lpstr>
      <vt:lpstr>Photons in endcap region</vt:lpstr>
      <vt:lpstr>Photons in FCAL </vt:lpstr>
      <vt:lpstr>Integration in Athena</vt:lpstr>
      <vt:lpstr>Photons: energy per layer</vt:lpstr>
      <vt:lpstr>Photons total energy</vt:lpstr>
      <vt:lpstr>Position resolution</vt:lpstr>
      <vt:lpstr>Pions</vt:lpstr>
      <vt:lpstr>Pions: sub-structure</vt:lpstr>
      <vt:lpstr>Performance on di-jets events</vt:lpstr>
      <vt:lpstr>Energy correction due to accordion</vt:lpstr>
      <vt:lpstr>Other hadrons</vt:lpstr>
      <vt:lpstr>Simplified geometry correction</vt:lpstr>
      <vt:lpstr>High energy pions</vt:lpstr>
      <vt:lpstr>AF3 performance: taus</vt:lpstr>
      <vt:lpstr>AF3 performance: jet mass</vt:lpstr>
      <vt:lpstr>MPT</vt:lpstr>
      <vt:lpstr>Presentazione standard di PowerPoint</vt:lpstr>
      <vt:lpstr>From prototype to mature tool</vt:lpstr>
      <vt:lpstr>FastCaloGAN optimisations</vt:lpstr>
      <vt:lpstr>New voxelisation: more bins!</vt:lpstr>
      <vt:lpstr>Using GANs in the Athena SW </vt:lpstr>
      <vt:lpstr>FastCaloGAN v2 performances</vt:lpstr>
      <vt:lpstr>Photon shape</vt:lpstr>
      <vt:lpstr>Pions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</dc:creator>
  <cp:lastModifiedBy>Michele Faucci Giannelli</cp:lastModifiedBy>
  <cp:revision>267</cp:revision>
  <dcterms:created xsi:type="dcterms:W3CDTF">2006-08-16T00:00:00Z</dcterms:created>
  <dcterms:modified xsi:type="dcterms:W3CDTF">2023-05-04T11:40:44Z</dcterms:modified>
</cp:coreProperties>
</file>