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32"/>
  </p:handoutMasterIdLst>
  <p:sldIdLst>
    <p:sldId id="640" r:id="rId4"/>
    <p:sldId id="643" r:id="rId6"/>
    <p:sldId id="1430" r:id="rId7"/>
    <p:sldId id="1381" r:id="rId8"/>
    <p:sldId id="853" r:id="rId9"/>
    <p:sldId id="641" r:id="rId10"/>
    <p:sldId id="1431" r:id="rId11"/>
    <p:sldId id="1421" r:id="rId12"/>
    <p:sldId id="1422" r:id="rId13"/>
    <p:sldId id="301" r:id="rId14"/>
    <p:sldId id="1432" r:id="rId15"/>
    <p:sldId id="1423" r:id="rId16"/>
    <p:sldId id="267" r:id="rId17"/>
    <p:sldId id="280" r:id="rId18"/>
    <p:sldId id="1425" r:id="rId19"/>
    <p:sldId id="1427" r:id="rId20"/>
    <p:sldId id="1433" r:id="rId21"/>
    <p:sldId id="1413" r:id="rId22"/>
    <p:sldId id="1414" r:id="rId23"/>
    <p:sldId id="850" r:id="rId24"/>
    <p:sldId id="846" r:id="rId25"/>
    <p:sldId id="844" r:id="rId26"/>
    <p:sldId id="847" r:id="rId27"/>
    <p:sldId id="883" r:id="rId28"/>
    <p:sldId id="1434" r:id="rId29"/>
    <p:sldId id="1415" r:id="rId30"/>
    <p:sldId id="256" r:id="rId31"/>
  </p:sldIdLst>
  <p:sldSz cx="12192000" cy="6858000"/>
  <p:notesSz cx="6797675" cy="9872345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F0A8EA9-E46B-4AF5-A76C-8956DBF82DCA}">
          <p14:sldIdLst>
            <p14:sldId id="640"/>
            <p14:sldId id="643"/>
            <p14:sldId id="1430"/>
            <p14:sldId id="1381"/>
            <p14:sldId id="853"/>
            <p14:sldId id="641"/>
            <p14:sldId id="1431"/>
            <p14:sldId id="1421"/>
            <p14:sldId id="1422"/>
            <p14:sldId id="301"/>
            <p14:sldId id="1432"/>
            <p14:sldId id="1423"/>
            <p14:sldId id="267"/>
            <p14:sldId id="280"/>
            <p14:sldId id="1425"/>
            <p14:sldId id="1427"/>
            <p14:sldId id="1433"/>
            <p14:sldId id="1413"/>
            <p14:sldId id="1414"/>
            <p14:sldId id="850"/>
            <p14:sldId id="846"/>
            <p14:sldId id="844"/>
            <p14:sldId id="847"/>
            <p14:sldId id="883"/>
            <p14:sldId id="1434"/>
            <p14:sldId id="1415"/>
            <p14:sldId id="256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ng Chen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8CBC"/>
    <a:srgbClr val="111325"/>
    <a:srgbClr val="C38E5C"/>
    <a:srgbClr val="F37524"/>
    <a:srgbClr val="336699"/>
    <a:srgbClr val="99CCFF"/>
    <a:srgbClr val="358A9B"/>
    <a:srgbClr val="7030A0"/>
    <a:srgbClr val="000099"/>
    <a:srgbClr val="FBF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4" autoAdjust="0"/>
    <p:restoredTop sz="85793" autoAdjust="0"/>
  </p:normalViewPr>
  <p:slideViewPr>
    <p:cSldViewPr>
      <p:cViewPr>
        <p:scale>
          <a:sx n="75" d="100"/>
          <a:sy n="75" d="100"/>
        </p:scale>
        <p:origin x="797" y="250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5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gs" Target="tags/tag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43D90-AC6E-42E7-9FCD-B152133ABA7E}" type="slidenum">
              <a:rPr lang="zh-CN" altLang="en-US" smtClean="0"/>
            </a:fld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43CF9-44B9-492A-AEC6-87097B54033A}" type="datetimeFigureOut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BDCB6-29AA-2347-96F9-BE98C06CC42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17EC1-A5BC-2E4D-BD73-CE0F8AFAF0A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3275" indent="-30797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236980" indent="-24638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32280" indent="-24638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27580" indent="-24638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84780" indent="-2463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41980" indent="-2463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99180" indent="-2463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56380" indent="-2463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3EE7A3-2C39-48A0-8B60-7B63AE763599}" type="slidenum">
              <a:rPr lang="en-GB" altLang="zh-CN" sz="1300" smtClean="0"/>
            </a:fld>
            <a:endParaRPr lang="en-GB" altLang="zh-CN" sz="13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为了验证在真实的实验过程中，</a:t>
            </a:r>
            <a:r>
              <a:rPr lang="en-US" altLang="zh-CN" dirty="0"/>
              <a:t>HEPSCC</a:t>
            </a:r>
            <a:r>
              <a:rPr lang="zh-CN" altLang="en-US" dirty="0"/>
              <a:t>组提供了存储、算力和开发的软件是否能正常运转，</a:t>
            </a:r>
            <a:r>
              <a:rPr lang="zh-CN" altLang="en-US"/>
              <a:t>并逐步将成果转向</a:t>
            </a:r>
            <a:r>
              <a:rPr lang="zh-CN" altLang="en-US" dirty="0"/>
              <a:t>生产。我是</a:t>
            </a:r>
            <a:r>
              <a:rPr lang="en-US" altLang="zh-CN" dirty="0"/>
              <a:t>HEPSCC</a:t>
            </a:r>
            <a:r>
              <a:rPr lang="zh-CN" altLang="en-US" dirty="0"/>
              <a:t>系统集成验证的负责人。整个集成工作分为三步来实现：在</a:t>
            </a:r>
            <a:r>
              <a:rPr lang="en-US" altLang="zh-CN" dirty="0"/>
              <a:t>20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月，在</a:t>
            </a:r>
            <a:r>
              <a:rPr lang="en-US" altLang="zh-CN" dirty="0" err="1"/>
              <a:t>bsrf</a:t>
            </a:r>
            <a:r>
              <a:rPr lang="zh-CN" altLang="en-US" dirty="0"/>
              <a:t>的漫散射线站搭建最简易验证环境，验证了数据管理及传输流程；</a:t>
            </a:r>
            <a:r>
              <a:rPr lang="en-US" altLang="zh-CN" dirty="0"/>
              <a:t>21</a:t>
            </a:r>
            <a:r>
              <a:rPr lang="zh-CN" altLang="en-US" dirty="0"/>
              <a:t>年</a:t>
            </a:r>
            <a:r>
              <a:rPr lang="en-US" altLang="zh-CN" dirty="0"/>
              <a:t>7</a:t>
            </a:r>
            <a:r>
              <a:rPr lang="zh-CN" altLang="en-US" dirty="0"/>
              <a:t>月在</a:t>
            </a:r>
            <a:r>
              <a:rPr lang="en-US" altLang="zh-CN" dirty="0"/>
              <a:t>3w1</a:t>
            </a:r>
            <a:r>
              <a:rPr lang="zh-CN" altLang="en-US" dirty="0"/>
              <a:t>测试线站继续集成了计算系统、数据获取和分析软件、验证了整个技术方案的可行性。今年</a:t>
            </a:r>
            <a:r>
              <a:rPr lang="en-US" altLang="zh-CN" dirty="0"/>
              <a:t>6</a:t>
            </a:r>
            <a:r>
              <a:rPr lang="zh-CN" altLang="en-US" dirty="0"/>
              <a:t>月专用光期间，我们将整套软硬件方案转到荧光站生产环境，提供全流程服务，目前已经稳定运行。这给我们充足的信心，这套方案未来可直接在</a:t>
            </a:r>
            <a:r>
              <a:rPr lang="en-US" altLang="zh-CN" dirty="0"/>
              <a:t>HEPS</a:t>
            </a:r>
            <a:r>
              <a:rPr lang="zh-CN" altLang="en-US" dirty="0"/>
              <a:t>生产环境运行（</a:t>
            </a:r>
            <a:r>
              <a:rPr lang="en-US" altLang="zh-CN" dirty="0"/>
              <a:t>1</a:t>
            </a:r>
            <a:r>
              <a:rPr lang="zh-CN" altLang="en-US" dirty="0"/>
              <a:t>分钟），接下来我们只需要在这个基础上不断迭代和优化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737372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" y="821645"/>
            <a:ext cx="12192000" cy="87076"/>
            <a:chOff x="0" y="821645"/>
            <a:chExt cx="9191194" cy="135018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836712"/>
              <a:ext cx="9191194" cy="110437"/>
              <a:chOff x="0" y="836712"/>
              <a:chExt cx="9191194" cy="110437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922847" y="836712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0" y="836713"/>
                <a:ext cx="975360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5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583499" y="116632"/>
            <a:ext cx="8544984" cy="576262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0" y="5867400"/>
            <a:ext cx="12192000" cy="0"/>
          </a:xfrm>
          <a:prstGeom prst="line">
            <a:avLst/>
          </a:prstGeom>
          <a:noFill/>
          <a:ln w="38100">
            <a:solidFill>
              <a:srgbClr val="00267F"/>
            </a:solidFill>
            <a:round/>
          </a:ln>
          <a:effectLst/>
        </p:spPr>
        <p:txBody>
          <a:bodyPr wrap="none" anchor="ctr"/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rgbClr val="FF0066"/>
              </a:buClr>
              <a:buSzPct val="80000"/>
              <a:buFont typeface="Wingdings" panose="05000000000000000000" pitchFamily="2" charset="2"/>
              <a:buChar char="è"/>
              <a:defRPr/>
            </a:pPr>
            <a:endParaRPr lang="zh-CN" alt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524000"/>
            <a:ext cx="9347200" cy="1143000"/>
          </a:xfrm>
          <a:noFill/>
        </p:spPr>
        <p:txBody>
          <a:bodyPr wrap="none" lIns="91440" tIns="45720" rIns="91440" bIns="45720"/>
          <a:lstStyle>
            <a:lvl1pPr marL="0">
              <a:defRPr b="0">
                <a:solidFill>
                  <a:srgbClr val="0026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124200"/>
            <a:ext cx="9347200" cy="838200"/>
          </a:xfrm>
          <a:ln w="9525"/>
        </p:spPr>
        <p:txBody>
          <a:bodyPr wrap="none"/>
          <a:lstStyle>
            <a:lvl1pPr marL="0" indent="0">
              <a:buFont typeface="Wingdings" panose="05000000000000000000" pitchFamily="2" charset="2"/>
              <a:buNone/>
              <a:defRPr sz="3200" b="1"/>
            </a:lvl1pPr>
          </a:lstStyle>
          <a:p>
            <a:r>
              <a:rPr lang="en-GB"/>
              <a:t>Click to edit Master subtitle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737372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" y="821645"/>
            <a:ext cx="12192000" cy="87076"/>
            <a:chOff x="0" y="821645"/>
            <a:chExt cx="9191194" cy="135018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836712"/>
              <a:ext cx="9191194" cy="110437"/>
              <a:chOff x="0" y="836712"/>
              <a:chExt cx="9191194" cy="110437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922847" y="836712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0" y="836713"/>
                <a:ext cx="975360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5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2567607" y="105353"/>
            <a:ext cx="8208913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9649931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983432" y="6630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775521" y="116633"/>
            <a:ext cx="8928100" cy="587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9510" y="116632"/>
            <a:ext cx="8642349" cy="431800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2567607" y="105353"/>
            <a:ext cx="8208913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35375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583499" y="44624"/>
            <a:ext cx="8544984" cy="576262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583499" y="116632"/>
            <a:ext cx="8544984" cy="576262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583499" y="116632"/>
            <a:ext cx="8544984" cy="576262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524000"/>
            <a:ext cx="9347200" cy="1143000"/>
          </a:xfrm>
          <a:noFill/>
        </p:spPr>
        <p:txBody>
          <a:bodyPr wrap="none" lIns="91440" tIns="45720" rIns="91440" bIns="45720"/>
          <a:lstStyle>
            <a:lvl1pPr marL="0">
              <a:defRPr b="0">
                <a:solidFill>
                  <a:srgbClr val="0026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124200"/>
            <a:ext cx="9347200" cy="838200"/>
          </a:xfrm>
          <a:ln w="9525"/>
        </p:spPr>
        <p:txBody>
          <a:bodyPr wrap="none"/>
          <a:lstStyle>
            <a:lvl1pPr marL="0" indent="0">
              <a:buFont typeface="Wingdings" panose="05000000000000000000" pitchFamily="2" charset="2"/>
              <a:buNone/>
              <a:defRPr sz="3200" b="1"/>
            </a:lvl1pPr>
          </a:lstStyle>
          <a:p>
            <a:r>
              <a:rPr lang="en-GB"/>
              <a:t>Click to edit Master subtitle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9649931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983432" y="6630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775521" y="116633"/>
            <a:ext cx="8928100" cy="587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9510" y="116632"/>
            <a:ext cx="8642349" cy="431800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35375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583499" y="44624"/>
            <a:ext cx="8544984" cy="576262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1583499" y="116632"/>
            <a:ext cx="8544984" cy="576262"/>
          </a:xfrm>
        </p:spPr>
        <p:txBody>
          <a:bodyPr>
            <a:noAutofit/>
          </a:bodyPr>
          <a:lstStyle>
            <a:lvl5pPr marL="1873250" marR="0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000">
                <a:latin typeface="+mj-lt"/>
              </a:defRPr>
            </a:lvl5pPr>
          </a:lstStyle>
          <a:p>
            <a:pPr marL="1873250" marR="0" lvl="4" indent="-18732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455" y="1880755"/>
            <a:ext cx="11152909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" y="821645"/>
            <a:ext cx="12192000" cy="87076"/>
            <a:chOff x="0" y="821645"/>
            <a:chExt cx="9191194" cy="135018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836712"/>
              <a:ext cx="9191194" cy="110437"/>
              <a:chOff x="0" y="836712"/>
              <a:chExt cx="9191194" cy="110437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922847" y="836712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0" y="836713"/>
                <a:ext cx="975360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1" y="6432191"/>
            <a:ext cx="10914276" cy="44248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909477" y="6432190"/>
            <a:ext cx="1277721" cy="44248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/>
          <p:nvPr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直角三角形 20"/>
          <p:cNvSpPr/>
          <p:nvPr/>
        </p:nvSpPr>
        <p:spPr>
          <a:xfrm flipV="1">
            <a:off x="10909477" y="6433915"/>
            <a:ext cx="526943" cy="421341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445105" y="643391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 userDrawn="1"/>
        </p:nvSpPr>
        <p:spPr>
          <a:xfrm>
            <a:off x="8832608" y="6505599"/>
            <a:ext cx="27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IHEPCC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&amp;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HEPSCC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40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455" y="1880755"/>
            <a:ext cx="11152909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7" name="矩形 16"/>
          <p:cNvSpPr/>
          <p:nvPr/>
        </p:nvSpPr>
        <p:spPr>
          <a:xfrm>
            <a:off x="1" y="6432191"/>
            <a:ext cx="10914276" cy="44248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909477" y="6432190"/>
            <a:ext cx="1277721" cy="44248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/>
          <p:nvPr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直角三角形 20"/>
          <p:cNvSpPr/>
          <p:nvPr/>
        </p:nvSpPr>
        <p:spPr>
          <a:xfrm flipV="1">
            <a:off x="10909477" y="6433915"/>
            <a:ext cx="526943" cy="421341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445105" y="643391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 userDrawn="1"/>
        </p:nvSpPr>
        <p:spPr>
          <a:xfrm>
            <a:off x="8832608" y="6505599"/>
            <a:ext cx="27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IHEPCC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&amp;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HEPSCC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40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1676" y="2075364"/>
            <a:ext cx="11928648" cy="1569660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80000"/>
              <a:defRPr/>
            </a:pPr>
            <a:r>
              <a:rPr lang="en-US" altLang="zh-CN" sz="4800" b="1" dirty="0">
                <a:latin typeface="+mj-ea"/>
                <a:ea typeface="+mj-ea"/>
              </a:rPr>
              <a:t>Scientific application development based on the Daisy Framework</a:t>
            </a:r>
            <a:endParaRPr lang="en-US" altLang="zh-CN" sz="4800" b="1" dirty="0">
              <a:latin typeface="+mj-ea"/>
              <a:ea typeface="+mj-ea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1524000" y="4581128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latin typeface="+mn-ea"/>
              </a:rPr>
              <a:t>Yu Hu, </a:t>
            </a:r>
            <a:r>
              <a:rPr lang="en-US" altLang="zh-CN" sz="2000" b="1" u="sng" dirty="0" err="1">
                <a:latin typeface="+mn-ea"/>
              </a:rPr>
              <a:t>Shiyuan</a:t>
            </a:r>
            <a:r>
              <a:rPr lang="en-US" altLang="zh-CN" sz="2000" b="1" u="sng" dirty="0">
                <a:latin typeface="+mn-ea"/>
              </a:rPr>
              <a:t> Fu </a:t>
            </a:r>
            <a:r>
              <a:rPr lang="en-US" altLang="zh-CN" sz="2000" b="1" dirty="0">
                <a:latin typeface="+mn-ea"/>
              </a:rPr>
              <a:t>(On behalf of  HEPSCC) </a:t>
            </a:r>
            <a:endParaRPr lang="en-US" altLang="zh-CN" sz="2000" b="1" dirty="0">
              <a:latin typeface="+mn-ea"/>
            </a:endParaRPr>
          </a:p>
          <a:p>
            <a:r>
              <a:rPr lang="en-US" altLang="zh-CN" sz="2000" b="1" dirty="0">
                <a:latin typeface="+mn-ea"/>
              </a:rPr>
              <a:t>Institute of High Energy Physics, CAS</a:t>
            </a:r>
            <a:endParaRPr lang="en-US" altLang="zh-CN" sz="2000" b="1" dirty="0"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08"/>
          <a:stretch>
            <a:fillRect/>
          </a:stretch>
        </p:blipFill>
        <p:spPr>
          <a:xfrm>
            <a:off x="14272" y="5337790"/>
            <a:ext cx="1728192" cy="1219306"/>
          </a:xfrm>
          <a:prstGeom prst="rect">
            <a:avLst/>
          </a:prstGeom>
        </p:spPr>
      </p:pic>
      <p:pic>
        <p:nvPicPr>
          <p:cNvPr id="1026" name="Picture 2" descr="关于印发《高能所“标识”“标准字”的使用规定》的通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43" y="5337790"/>
            <a:ext cx="154302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60" y="72398"/>
            <a:ext cx="2353740" cy="15870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67608" y="125288"/>
            <a:ext cx="65527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i="0" dirty="0">
                <a:solidFill>
                  <a:srgbClr val="218CBC"/>
                </a:solidFill>
                <a:effectLst/>
                <a:latin typeface="avenir-light"/>
              </a:rPr>
              <a:t>26th International Conference on Computing in High Energy and Nuclear Physics.</a:t>
            </a:r>
            <a:endParaRPr lang="zh-CN" altLang="en-US" sz="3200" b="1" dirty="0">
              <a:solidFill>
                <a:srgbClr val="218CBC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800" y="36000"/>
            <a:ext cx="10515600" cy="80327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Data Challenges @HEPS</a:t>
            </a:r>
            <a:endParaRPr lang="zh-CN" altLang="en-US" sz="3200" dirty="0">
              <a:latin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9336" y="1014470"/>
            <a:ext cx="11881320" cy="5150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p"/>
            </a:pPr>
            <a:r>
              <a:rPr lang="en-US" altLang="zh-CN" sz="2200" dirty="0">
                <a:latin typeface="+mn-ea"/>
                <a:cs typeface="Arial" panose="020B0604020202020204" pitchFamily="34" charset="0"/>
              </a:rPr>
              <a:t>Analysis and management of large datasets at synchrotron photon sources is becoming progressively more challenging</a:t>
            </a:r>
            <a:endParaRPr lang="en-US" altLang="zh-CN" sz="2200" dirty="0">
              <a:latin typeface="+mn-ea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p"/>
            </a:pPr>
            <a:r>
              <a:rPr lang="en-US" altLang="zh-CN" sz="2200" dirty="0">
                <a:latin typeface="+mn-ea"/>
                <a:cs typeface="Arial" panose="020B0604020202020204" pitchFamily="34" charset="0"/>
              </a:rPr>
              <a:t>Development and integration of advanced analysis and management tools is needed</a:t>
            </a:r>
            <a:endParaRPr lang="en-US" altLang="zh-CN" sz="2200" dirty="0">
              <a:latin typeface="+mn-ea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+mn-ea"/>
                <a:cs typeface="Arial" panose="020B0604020202020204" pitchFamily="34" charset="0"/>
              </a:rPr>
              <a:t>Provide</a:t>
            </a:r>
            <a:r>
              <a:rPr lang="en-US" altLang="zh-CN" sz="2200" i="0" dirty="0">
                <a:effectLst/>
                <a:latin typeface="+mn-ea"/>
                <a:cs typeface="Arial" panose="020B0604020202020204" pitchFamily="34" charset="0"/>
              </a:rPr>
              <a:t> storage, organization and management of massive scientific data</a:t>
            </a:r>
            <a:endParaRPr lang="en-US" altLang="zh-CN" sz="2200" i="0" dirty="0">
              <a:effectLst/>
              <a:latin typeface="+mn-ea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2A2B2E"/>
                </a:solidFill>
                <a:latin typeface="+mn-ea"/>
              </a:rPr>
              <a:t>P</a:t>
            </a:r>
            <a:r>
              <a:rPr lang="en-US" altLang="zh-CN" sz="2200" b="0" i="0" dirty="0">
                <a:solidFill>
                  <a:srgbClr val="2A2B2E"/>
                </a:solidFill>
                <a:effectLst/>
                <a:latin typeface="+mn-ea"/>
              </a:rPr>
              <a:t>rovide </a:t>
            </a:r>
            <a:r>
              <a:rPr lang="en-US" altLang="zh-CN" sz="2200" dirty="0">
                <a:solidFill>
                  <a:srgbClr val="2A2B2E"/>
                </a:solidFill>
                <a:latin typeface="+mn-ea"/>
              </a:rPr>
              <a:t>the</a:t>
            </a:r>
            <a:r>
              <a:rPr lang="en-US" altLang="zh-CN" sz="2200" b="0" i="0" dirty="0">
                <a:solidFill>
                  <a:srgbClr val="2A2B2E"/>
                </a:solidFill>
                <a:effectLst/>
                <a:latin typeface="+mn-ea"/>
              </a:rPr>
              <a:t> common underlying software framework to support the diversified development of scientific software and algorithms</a:t>
            </a:r>
            <a:endParaRPr lang="en-US" altLang="zh-CN" sz="2200" i="0" dirty="0">
              <a:effectLst/>
              <a:latin typeface="+mn-ea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2200" i="0" dirty="0">
                <a:effectLst/>
                <a:latin typeface="+mn-ea"/>
                <a:cs typeface="Arial" panose="020B0604020202020204" pitchFamily="34" charset="0"/>
              </a:rPr>
              <a:t>During the experiment, provide real-time analysis and </a:t>
            </a:r>
            <a:r>
              <a:rPr lang="en-US" altLang="zh-CN" sz="2200" dirty="0">
                <a:latin typeface="+mn-ea"/>
                <a:cs typeface="Arial" panose="020B0604020202020204" pitchFamily="34" charset="0"/>
              </a:rPr>
              <a:t>fast</a:t>
            </a:r>
            <a:r>
              <a:rPr lang="en-US" altLang="zh-CN" sz="2200" i="0" dirty="0">
                <a:effectLst/>
                <a:latin typeface="+mn-ea"/>
                <a:cs typeface="Arial" panose="020B0604020202020204" pitchFamily="34" charset="0"/>
              </a:rPr>
              <a:t> feedback to guide the  experiment </a:t>
            </a:r>
            <a:r>
              <a:rPr lang="en-US" altLang="zh-CN" sz="2200" dirty="0">
                <a:latin typeface="+mn-ea"/>
                <a:cs typeface="Arial" panose="020B0604020202020204" pitchFamily="34" charset="0"/>
              </a:rPr>
              <a:t>steering </a:t>
            </a:r>
            <a:r>
              <a:rPr lang="en-US" altLang="zh-CN" sz="2200" i="0" dirty="0">
                <a:effectLst/>
                <a:latin typeface="+mn-ea"/>
                <a:cs typeface="Arial" panose="020B0604020202020204" pitchFamily="34" charset="0"/>
              </a:rPr>
              <a:t>and </a:t>
            </a:r>
            <a:r>
              <a:rPr lang="en-US" altLang="zh-CN" sz="2200" dirty="0">
                <a:latin typeface="+mn-ea"/>
                <a:cs typeface="Arial" panose="020B0604020202020204" pitchFamily="34" charset="0"/>
              </a:rPr>
              <a:t>optimize the data acquisition</a:t>
            </a:r>
            <a:endParaRPr lang="en-US" altLang="zh-CN" sz="2200" i="0" dirty="0">
              <a:effectLst/>
              <a:latin typeface="+mn-ea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2200" i="0" dirty="0">
                <a:effectLst/>
                <a:latin typeface="+mn-ea"/>
                <a:cs typeface="Arial" panose="020B0604020202020204" pitchFamily="34" charset="0"/>
              </a:rPr>
              <a:t> After the experiment, process the massive offline data, accelerate the </a:t>
            </a:r>
            <a:r>
              <a:rPr lang="en-US" altLang="zh-CN" sz="2200" dirty="0">
                <a:latin typeface="+mn-ea"/>
                <a:cs typeface="Arial" panose="020B0604020202020204" pitchFamily="34" charset="0"/>
              </a:rPr>
              <a:t>s</a:t>
            </a:r>
            <a:r>
              <a:rPr lang="en-US" altLang="zh-CN" sz="2200" i="0" dirty="0">
                <a:effectLst/>
                <a:latin typeface="+mn-ea"/>
                <a:cs typeface="Arial" panose="020B0604020202020204" pitchFamily="34" charset="0"/>
              </a:rPr>
              <a:t>cientific </a:t>
            </a:r>
            <a:r>
              <a:rPr lang="en-US" altLang="zh-CN" sz="2200" dirty="0">
                <a:latin typeface="+mn-ea"/>
                <a:cs typeface="Arial" panose="020B0604020202020204" pitchFamily="34" charset="0"/>
              </a:rPr>
              <a:t>d</a:t>
            </a:r>
            <a:r>
              <a:rPr lang="en-US" altLang="zh-CN" sz="2200" i="0" dirty="0">
                <a:effectLst/>
                <a:latin typeface="+mn-ea"/>
                <a:cs typeface="Arial" panose="020B0604020202020204" pitchFamily="34" charset="0"/>
              </a:rPr>
              <a:t>iscovery </a:t>
            </a:r>
            <a:endParaRPr lang="en-US" altLang="zh-CN" sz="2200" i="0" dirty="0">
              <a:effectLst/>
              <a:latin typeface="+mn-ea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2200" i="0" dirty="0">
                <a:effectLst/>
                <a:latin typeface="+mn-ea"/>
                <a:cs typeface="Arial" panose="020B0604020202020204" pitchFamily="34" charset="0"/>
              </a:rPr>
              <a:t>Provide the scalable distributed heterogeneous computing power, meet the diverse </a:t>
            </a:r>
            <a:r>
              <a:rPr lang="en-US" altLang="zh-CN" sz="2200" b="0" i="0" dirty="0">
                <a:solidFill>
                  <a:srgbClr val="2A2B2E"/>
                </a:solidFill>
                <a:effectLst/>
                <a:latin typeface="+mn-ea"/>
              </a:rPr>
              <a:t>computing </a:t>
            </a:r>
            <a:r>
              <a:rPr lang="en-US" altLang="zh-CN" sz="2200" b="0" dirty="0">
                <a:solidFill>
                  <a:srgbClr val="2A2B2E"/>
                </a:solidFill>
                <a:latin typeface="+mn-ea"/>
                <a:cs typeface="Arial" panose="020B0604020202020204" pitchFamily="34" charset="0"/>
              </a:rPr>
              <a:t>requirements</a:t>
            </a:r>
            <a:r>
              <a:rPr lang="en-US" altLang="zh-CN" sz="2200" i="0" dirty="0">
                <a:effectLst/>
                <a:latin typeface="+mn-ea"/>
                <a:cs typeface="Arial" panose="020B0604020202020204" pitchFamily="34" charset="0"/>
              </a:rPr>
              <a:t> of different </a:t>
            </a:r>
            <a:r>
              <a:rPr lang="en-US" altLang="zh-CN" sz="2200" dirty="0">
                <a:solidFill>
                  <a:srgbClr val="000000"/>
                </a:solidFill>
                <a:latin typeface="+mn-ea"/>
              </a:rPr>
              <a:t>scientific goals</a:t>
            </a:r>
            <a:endParaRPr lang="en-US" altLang="zh-CN" sz="2200" i="0" dirty="0">
              <a:effectLst/>
              <a:latin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2"/>
          <p:cNvSpPr>
            <a:spLocks noGrp="1"/>
          </p:cNvSpPr>
          <p:nvPr/>
        </p:nvSpPr>
        <p:spPr>
          <a:xfrm>
            <a:off x="479376" y="8620"/>
            <a:ext cx="4464496" cy="9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algn="l">
              <a:defRPr/>
            </a:pPr>
            <a:r>
              <a:rPr lang="en-US" altLang="zh-CN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Outline</a:t>
            </a:r>
            <a:r>
              <a:rPr lang="zh-CN" altLang="en-US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zh-CN" altLang="en-US" sz="4400" kern="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副标题 4"/>
          <p:cNvSpPr>
            <a:spLocks noGrp="1"/>
          </p:cNvSpPr>
          <p:nvPr/>
        </p:nvSpPr>
        <p:spPr>
          <a:xfrm>
            <a:off x="911424" y="1643688"/>
            <a:ext cx="10369152" cy="4017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HEPS Introduction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Demand and Challenges of scientific data and software system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The architecture </a:t>
            </a:r>
            <a:r>
              <a:rPr lang="en-US" altLang="zh-CN" sz="3600" b="1" dirty="0"/>
              <a:t>and design</a:t>
            </a:r>
            <a:r>
              <a:rPr lang="zh-CN" altLang="en-US" sz="3600" b="1" dirty="0"/>
              <a:t> of the framework</a:t>
            </a:r>
            <a:endParaRPr lang="en-US" altLang="zh-CN" sz="3600" b="1" dirty="0"/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</a:rPr>
              <a:t>status </a:t>
            </a: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of the system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zh-CN" alt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478800" y="36000"/>
            <a:ext cx="8820000" cy="80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spc="-60" dirty="0">
                <a:solidFill>
                  <a:srgbClr val="C00000"/>
                </a:solidFill>
                <a:latin typeface="+mj-ea"/>
              </a:rPr>
              <a:t>Full data lifecycle software system </a:t>
            </a:r>
            <a:endParaRPr lang="zh-CN" altLang="en-US" sz="3200" b="1" spc="-60" dirty="0">
              <a:solidFill>
                <a:srgbClr val="C00000"/>
              </a:solidFill>
              <a:latin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7980" y="4725144"/>
            <a:ext cx="1165267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Software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framework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 data life cycle of advanced photon source</a:t>
            </a:r>
            <a:endParaRPr lang="en-US" altLang="zh-CN" sz="1800" b="1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800" b="1" i="0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Promoting the intelligence and automation of the full lifecycle of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photon</a:t>
            </a:r>
            <a:r>
              <a:rPr lang="en-US" altLang="zh-CN" sz="1800" b="1" i="0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source experiments</a:t>
            </a:r>
            <a:endParaRPr lang="en-US" altLang="zh-CN" sz="1800" b="1" i="0" u="none" strike="noStrike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800" b="1" i="0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Implement the tracking and management of scientific data throughout the full lifecycle</a:t>
            </a:r>
            <a:endParaRPr lang="en-US" altLang="zh-CN" sz="1800" b="1" i="0" u="none" strike="noStrike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Support the development of new advanced data analysis methods and software, as well as the integration of existing algorithm and software into the framework.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908720"/>
            <a:ext cx="11305256" cy="376513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79776" y="2924944"/>
            <a:ext cx="7560840" cy="122413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96000" y="3456000"/>
            <a:ext cx="90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(Daisy)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标题 1"/>
          <p:cNvSpPr>
            <a:spLocks noGrp="1"/>
          </p:cNvSpPr>
          <p:nvPr>
            <p:ph type="title"/>
          </p:nvPr>
        </p:nvSpPr>
        <p:spPr>
          <a:xfrm>
            <a:off x="478800" y="36000"/>
            <a:ext cx="8748000" cy="785534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Data analysis software framework—Daisy</a:t>
            </a:r>
            <a:endParaRPr lang="zh-CN" altLang="en-US" sz="3200" dirty="0">
              <a:latin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80176" y="908720"/>
            <a:ext cx="4392488" cy="555536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Kernel of the framework</a:t>
            </a:r>
            <a:endParaRPr lang="en-US" altLang="zh-CN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Derivative technology modules to meet the data processing requirements of new generation photon sources</a:t>
            </a:r>
            <a:endParaRPr lang="en-US" altLang="zh-CN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5945" lvl="1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object management module for high-throughput data I/O, multimodal data exchange, and multi-source data access.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5945" lvl="1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Scalable cluster computing power support for data processing with different scales, different throughputs, and low latency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5945" lvl="1" indent="-285750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Interface and developing environment for scientific software integration and development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Domain specific App and flexible general workflow management system based on the framework</a:t>
            </a:r>
            <a:endParaRPr lang="en-US" altLang="zh-CN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1196752"/>
            <a:ext cx="7632848" cy="48982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78800" y="36000"/>
            <a:ext cx="8820000" cy="785534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Kernel of the Daisy framework</a:t>
            </a:r>
            <a:endParaRPr lang="en-US" altLang="zh-CN" sz="3200" dirty="0">
              <a:latin typeface="+mj-ea"/>
            </a:endParaRPr>
          </a:p>
        </p:txBody>
      </p:sp>
      <p:pic>
        <p:nvPicPr>
          <p:cNvPr id="5" name="Picture 3" descr="图片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4"/>
          <a:stretch>
            <a:fillRect/>
          </a:stretch>
        </p:blipFill>
        <p:spPr bwMode="auto">
          <a:xfrm>
            <a:off x="8928296" y="628397"/>
            <a:ext cx="2928344" cy="265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364804" y="980728"/>
            <a:ext cx="8683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8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Extract domain models independent from technology, and establish relationships between models to form a domain architecture</a:t>
            </a:r>
            <a:endParaRPr lang="en-US" altLang="zh-CN" sz="1800" b="1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4805" y="2420888"/>
            <a:ext cx="630726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+mn-ea"/>
              </a:rPr>
              <a:t>Algorithm: </a:t>
            </a:r>
            <a:r>
              <a:rPr lang="en-US" altLang="zh-CN" dirty="0">
                <a:latin typeface="+mn-ea"/>
              </a:rPr>
              <a:t>The smallest unit in framework, defining the domain model, basic data processing module, support integration of third-party libraries. </a:t>
            </a:r>
            <a:endParaRPr lang="en-US" altLang="zh-CN" dirty="0">
              <a:latin typeface="+mn-ea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+mn-ea"/>
              </a:rPr>
              <a:t>Workflow: </a:t>
            </a:r>
            <a:r>
              <a:rPr lang="en-US" altLang="zh-CN" dirty="0">
                <a:latin typeface="+mn-ea"/>
              </a:rPr>
              <a:t>Defines the domain architecture, execute processing tasks by calling a series of algorithms, supporting nesting.</a:t>
            </a:r>
            <a:endParaRPr lang="en-US" altLang="zh-CN" dirty="0">
              <a:latin typeface="+mn-ea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+mn-ea"/>
              </a:rPr>
              <a:t>Workflow Engine: </a:t>
            </a:r>
            <a:r>
              <a:rPr lang="en-US" altLang="zh-CN" dirty="0">
                <a:latin typeface="+mn-ea"/>
              </a:rPr>
              <a:t>Manages the runtime environment and the distribution of the algorithm modules. Uncouple the process task from the computing environment.</a:t>
            </a:r>
            <a:endParaRPr lang="en-US" altLang="zh-CN" dirty="0">
              <a:latin typeface="+mn-ea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+mn-ea"/>
              </a:rPr>
              <a:t>Datastore: </a:t>
            </a:r>
            <a:r>
              <a:rPr lang="en-US" altLang="zh-CN" dirty="0">
                <a:latin typeface="+mn-ea"/>
              </a:rPr>
              <a:t>Manages the creation and transmission of data objects between algorithms.</a:t>
            </a:r>
            <a:endParaRPr lang="zh-CN" altLang="en-US" dirty="0"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4804" y="1907540"/>
            <a:ext cx="65092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zh-CN" sz="20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Four core modules are provided:</a:t>
            </a:r>
            <a:endParaRPr lang="en-US" altLang="zh-CN" sz="20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01" y="3429000"/>
            <a:ext cx="5347555" cy="30091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78800" y="36000"/>
            <a:ext cx="8820000" cy="785534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High performance modules</a:t>
            </a:r>
            <a:endParaRPr lang="zh-CN" altLang="en-US" sz="3200" dirty="0">
              <a:latin typeface="+mj-ea"/>
            </a:endParaRPr>
          </a:p>
        </p:txBody>
      </p:sp>
      <p:sp>
        <p:nvSpPr>
          <p:cNvPr id="3" name="内容占位符 1"/>
          <p:cNvSpPr>
            <a:spLocks noGrp="1"/>
          </p:cNvSpPr>
          <p:nvPr>
            <p:ph idx="1"/>
          </p:nvPr>
        </p:nvSpPr>
        <p:spPr>
          <a:xfrm>
            <a:off x="335360" y="980728"/>
            <a:ext cx="7848872" cy="550623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>
            <a:norm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object management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1800" dirty="0">
                <a:solidFill>
                  <a:srgbClr val="2A2B2E"/>
                </a:solidFill>
                <a:latin typeface="+mn-ea"/>
              </a:rPr>
              <a:t>Unified I/O interface to shield the difference of underlying architecture and data structure</a:t>
            </a:r>
            <a:endParaRPr lang="en-US" altLang="zh-CN" sz="1800" dirty="0">
              <a:solidFill>
                <a:srgbClr val="2A2B2E"/>
              </a:solidFill>
              <a:latin typeface="+mn-ea"/>
            </a:endParaRPr>
          </a:p>
          <a:p>
            <a:pPr marL="647700" lvl="2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1800" dirty="0">
                <a:solidFill>
                  <a:srgbClr val="2A2B2E"/>
                </a:solidFill>
                <a:latin typeface="+mn-ea"/>
              </a:rPr>
              <a:t>Support the I/O of stream data besides disk file, for real</a:t>
            </a:r>
            <a:r>
              <a:rPr lang="zh-CN" altLang="en-US" sz="1800" dirty="0">
                <a:solidFill>
                  <a:srgbClr val="2A2B2E"/>
                </a:solidFill>
                <a:latin typeface="+mn-ea"/>
              </a:rPr>
              <a:t> </a:t>
            </a:r>
            <a:r>
              <a:rPr lang="en-US" altLang="zh-CN" sz="1800" dirty="0">
                <a:solidFill>
                  <a:srgbClr val="2A2B2E"/>
                </a:solidFill>
                <a:latin typeface="+mn-ea"/>
              </a:rPr>
              <a:t>time,</a:t>
            </a:r>
            <a:r>
              <a:rPr lang="zh-CN" altLang="en-US" sz="1800" dirty="0">
                <a:solidFill>
                  <a:srgbClr val="2A2B2E"/>
                </a:solidFill>
                <a:latin typeface="+mn-ea"/>
              </a:rPr>
              <a:t> </a:t>
            </a:r>
            <a:r>
              <a:rPr lang="en-US" altLang="zh-CN" sz="1800" dirty="0">
                <a:solidFill>
                  <a:srgbClr val="2A2B2E"/>
                </a:solidFill>
                <a:latin typeface="+mn-ea"/>
              </a:rPr>
              <a:t>high throughput data process</a:t>
            </a:r>
            <a:endParaRPr lang="en-US" altLang="zh-CN" sz="1800" dirty="0">
              <a:solidFill>
                <a:srgbClr val="2A2B2E"/>
              </a:solidFill>
              <a:latin typeface="+mn-ea"/>
            </a:endParaRPr>
          </a:p>
          <a:p>
            <a:pPr marL="647700" lvl="2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1800" dirty="0">
                <a:solidFill>
                  <a:srgbClr val="2A2B2E"/>
                </a:solidFill>
                <a:latin typeface="+mn-ea"/>
              </a:rPr>
              <a:t>Employ asynchronous parallel, distributed memory, adaptive storage parameters and compression to optimize the I/O</a:t>
            </a:r>
            <a:endParaRPr lang="en-US" altLang="zh-CN" sz="1800" dirty="0">
              <a:solidFill>
                <a:srgbClr val="2A2B2E"/>
              </a:solidFill>
              <a:latin typeface="+mn-ea"/>
            </a:endParaRPr>
          </a:p>
          <a:p>
            <a:pPr marL="342900" indent="-342900">
              <a:spcAft>
                <a:spcPts val="600"/>
              </a:spcAft>
              <a:buSzPct val="100000"/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Heterogeneous distributed computing power support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1800" dirty="0">
                <a:solidFill>
                  <a:srgbClr val="2A2B2E"/>
                </a:solidFill>
                <a:latin typeface="+mn-ea"/>
              </a:rPr>
              <a:t>High performance numerical analysis computing library to speed up the computing hot spots</a:t>
            </a:r>
            <a:endParaRPr lang="en-US" altLang="zh-CN" sz="1800" dirty="0">
              <a:solidFill>
                <a:srgbClr val="2A2B2E"/>
              </a:solidFill>
              <a:latin typeface="+mn-ea"/>
            </a:endParaRPr>
          </a:p>
          <a:p>
            <a:pPr marL="647700" lvl="2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1800" dirty="0">
                <a:solidFill>
                  <a:srgbClr val="2A2B2E"/>
                </a:solidFill>
                <a:latin typeface="+mn-ea"/>
              </a:rPr>
              <a:t>Provide a unified flexible programming interface API for computing models, to reduce the complexity of parallel programming</a:t>
            </a:r>
            <a:endParaRPr lang="en-US" altLang="zh-CN" sz="1800" dirty="0">
              <a:solidFill>
                <a:srgbClr val="2A2B2E"/>
              </a:solidFill>
              <a:latin typeface="+mn-ea"/>
            </a:endParaRPr>
          </a:p>
          <a:p>
            <a:pPr marL="647700" lvl="2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1800" dirty="0">
                <a:solidFill>
                  <a:srgbClr val="2A2B2E"/>
                </a:solidFill>
                <a:latin typeface="+mn-ea"/>
              </a:rPr>
              <a:t>Distributed computing task scheduler</a:t>
            </a:r>
            <a:r>
              <a:rPr lang="zh-CN" altLang="en-US" sz="1800" dirty="0">
                <a:solidFill>
                  <a:srgbClr val="2A2B2E"/>
                </a:solidFill>
                <a:latin typeface="+mn-ea"/>
              </a:rPr>
              <a:t> </a:t>
            </a:r>
            <a:r>
              <a:rPr lang="en-US" altLang="zh-CN" sz="1800" dirty="0">
                <a:solidFill>
                  <a:srgbClr val="2A2B2E"/>
                </a:solidFill>
                <a:latin typeface="+mn-ea"/>
              </a:rPr>
              <a:t>to achieve better efficiency</a:t>
            </a:r>
            <a:r>
              <a:rPr lang="zh-CN" altLang="en-US" sz="1800" dirty="0">
                <a:solidFill>
                  <a:srgbClr val="2A2B2E"/>
                </a:solidFill>
                <a:latin typeface="+mn-ea"/>
              </a:rPr>
              <a:t> </a:t>
            </a:r>
            <a:endParaRPr lang="en-US" altLang="zh-CN" sz="1800" dirty="0">
              <a:solidFill>
                <a:srgbClr val="2A2B2E"/>
              </a:solidFill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57" y="978532"/>
            <a:ext cx="4033799" cy="18822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874" y="3284984"/>
            <a:ext cx="4131167" cy="29249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478800" y="36000"/>
            <a:ext cx="10153704" cy="78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spc="-60" dirty="0">
                <a:solidFill>
                  <a:srgbClr val="C00000"/>
                </a:solidFill>
                <a:latin typeface="+mj-ea"/>
              </a:rPr>
              <a:t>User interface for scientific applications</a:t>
            </a:r>
            <a:endParaRPr lang="zh-CN" altLang="en-US" sz="3200" b="1" spc="-60" dirty="0">
              <a:solidFill>
                <a:srgbClr val="C00000"/>
              </a:solidFill>
              <a:latin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336" y="908720"/>
            <a:ext cx="663956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2000" i="0" u="none" strike="noStrike" baseline="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Variety of user interfaces to support different scientific applications</a:t>
            </a:r>
            <a:endParaRPr lang="en-US" altLang="zh-CN" sz="2000" b="0" i="0" u="none" strike="noStrike" baseline="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b="0" i="0" dirty="0">
                <a:solidFill>
                  <a:srgbClr val="2A2B2E"/>
                </a:solidFill>
                <a:effectLst/>
                <a:latin typeface="+mn-ea"/>
              </a:rPr>
              <a:t>Data visualization interface</a:t>
            </a:r>
            <a:endParaRPr lang="en-US" altLang="zh-CN" b="0" i="0" dirty="0">
              <a:solidFill>
                <a:srgbClr val="2A2B2E"/>
              </a:solidFill>
              <a:effectLst/>
              <a:latin typeface="+mn-ea"/>
            </a:endParaRPr>
          </a:p>
          <a:p>
            <a:pPr marL="647700" lvl="2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Integrated development environment interface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Specific scientific interface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 data analysis platform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7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Script and command line interfaces</a:t>
            </a:r>
            <a:endParaRPr lang="zh-CN" altLang="en-US" sz="17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336" y="3360182"/>
            <a:ext cx="7056784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Provide a variety of reusable common widgets, support secondary development</a:t>
            </a:r>
            <a:endParaRPr lang="en-US" altLang="zh-CN" sz="20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Widgets for analysis, drawing, browsing, </a:t>
            </a:r>
            <a:r>
              <a:rPr lang="en-US" altLang="zh-CN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configuration, object list……</a:t>
            </a:r>
            <a:endParaRPr lang="en-US" altLang="zh-CN" b="0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265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Workflow management system, for flexible and general data process task</a:t>
            </a:r>
            <a:endParaRPr lang="en-US" altLang="zh-CN" sz="20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 and Web GUI, support interactive workflow creating, import, export and operation monitoring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7700" lvl="2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Follow the Common Workflow Language(CWL) standard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36" y="711815"/>
            <a:ext cx="4805680" cy="2851597"/>
          </a:xfrm>
          <a:prstGeom prst="rect">
            <a:avLst/>
          </a:prstGeom>
        </p:spPr>
      </p:pic>
      <p:pic>
        <p:nvPicPr>
          <p:cNvPr id="8" name="Picture 2" descr="f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31" y="3717032"/>
            <a:ext cx="4791973" cy="26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2"/>
          <p:cNvSpPr>
            <a:spLocks noGrp="1"/>
          </p:cNvSpPr>
          <p:nvPr/>
        </p:nvSpPr>
        <p:spPr>
          <a:xfrm>
            <a:off x="479376" y="8620"/>
            <a:ext cx="4464496" cy="9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algn="l">
              <a:defRPr/>
            </a:pPr>
            <a:r>
              <a:rPr lang="en-US" altLang="zh-CN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Outline</a:t>
            </a:r>
            <a:r>
              <a:rPr lang="zh-CN" altLang="en-US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zh-CN" altLang="en-US" sz="4400" kern="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副标题 4"/>
          <p:cNvSpPr>
            <a:spLocks noGrp="1"/>
          </p:cNvSpPr>
          <p:nvPr/>
        </p:nvSpPr>
        <p:spPr>
          <a:xfrm>
            <a:off x="911424" y="1643688"/>
            <a:ext cx="10369152" cy="4017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HEPS Introduction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Demand and Challenges of scientific data and software system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The architecture </a:t>
            </a:r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design of the framework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The </a:t>
            </a:r>
            <a:r>
              <a:rPr lang="en-US" altLang="zh-CN" sz="3600" b="1" dirty="0"/>
              <a:t>status</a:t>
            </a:r>
            <a:r>
              <a:rPr lang="zh-CN" altLang="en-US" sz="3600" b="1" dirty="0"/>
              <a:t> of the system</a:t>
            </a:r>
            <a:endParaRPr lang="en-US" altLang="zh-CN" sz="3600" b="1" dirty="0"/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zh-CN" alt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8800" y="105353"/>
            <a:ext cx="8208913" cy="663575"/>
          </a:xfrm>
        </p:spPr>
        <p:txBody>
          <a:bodyPr/>
          <a:lstStyle/>
          <a:p>
            <a:r>
              <a:rPr lang="en-US" sz="3200" dirty="0">
                <a:latin typeface="+mj-ea"/>
              </a:rPr>
              <a:t>Daisy framework</a:t>
            </a:r>
            <a:endParaRPr lang="en-US" sz="3200" dirty="0">
              <a:latin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6234" y="954201"/>
            <a:ext cx="6597838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The basic software framework of general scientific data processing Daisy is designed and implemented</a:t>
            </a:r>
            <a:endParaRPr lang="en-US" altLang="zh-CN" sz="2000" dirty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n-ea"/>
              </a:rPr>
              <a:t>Four types of basic interfaces are provided </a:t>
            </a:r>
            <a:r>
              <a:rPr lang="zh-CN" altLang="en-US" sz="2000" dirty="0">
                <a:latin typeface="+mn-ea"/>
              </a:rPr>
              <a:t>：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Algorithm and workflow module: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Implement domain model and processing task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Workflow engine and datastore module: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Manage the software runtime environment and data objects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Provide several types GUI: </a:t>
            </a:r>
            <a:r>
              <a:rPr lang="en-US" altLang="zh-CN" sz="2000" dirty="0">
                <a:latin typeface="+mn-ea"/>
                <a:ea typeface="微软雅黑" panose="020B0503020204020204" pitchFamily="34" charset="-122"/>
              </a:rPr>
              <a:t>g</a:t>
            </a:r>
            <a:r>
              <a:rPr lang="en-US" altLang="zh-CN" sz="2000" dirty="0">
                <a:latin typeface="+mn-ea"/>
              </a:rPr>
              <a:t>eneral-purpose GUI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domain specific GUI, user development IDE, web platform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Open source, user documentation provided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Integrated several scientific software and algorithms, developed several domain specific GUI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6787" y="1340768"/>
            <a:ext cx="5357885" cy="31812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33"/>
          <p:cNvSpPr txBox="1"/>
          <p:nvPr/>
        </p:nvSpPr>
        <p:spPr>
          <a:xfrm>
            <a:off x="6811891" y="5091964"/>
            <a:ext cx="4104456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User documentation </a:t>
            </a:r>
            <a:r>
              <a:rPr lang="zh-CN" altLang="en-US" sz="1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        https://daisydoc.readthedocs.io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7392144" y="6093296"/>
            <a:ext cx="4752000" cy="30777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altLang="zh-CN" sz="1400" b="0" i="0" dirty="0">
                <a:solidFill>
                  <a:srgbClr val="333333"/>
                </a:solidFill>
                <a:effectLst/>
                <a:latin typeface="+mn-ea"/>
              </a:rPr>
              <a:t>Yu Hu et al. EPJ Web of Conferences 251, 04020 (2021)</a:t>
            </a:r>
            <a:r>
              <a:rPr lang="en-US" altLang="zh-CN" sz="1400" dirty="0">
                <a:solidFill>
                  <a:srgbClr val="333333"/>
                </a:solidFill>
                <a:latin typeface="+mn-ea"/>
              </a:rPr>
              <a:t>.</a:t>
            </a:r>
            <a:endParaRPr lang="zh-CN" altLang="en-US" sz="1400" dirty="0">
              <a:latin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8800" y="105353"/>
            <a:ext cx="8208913" cy="663575"/>
          </a:xfrm>
        </p:spPr>
        <p:txBody>
          <a:bodyPr/>
          <a:lstStyle/>
          <a:p>
            <a:r>
              <a:rPr lang="en-US" sz="3200" dirty="0">
                <a:latin typeface="+mj-ea"/>
              </a:rPr>
              <a:t>Daisy graphical user interface</a:t>
            </a:r>
            <a:endParaRPr lang="en-US" sz="3200" dirty="0">
              <a:latin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5361" y="4653134"/>
            <a:ext cx="6624000" cy="1724400"/>
          </a:xfrm>
          <a:prstGeom prst="rect">
            <a:avLst/>
          </a:prstGeom>
          <a:solidFill>
            <a:schemeClr val="bg1"/>
          </a:solidFill>
          <a:ln w="19050">
            <a:solidFill>
              <a:srgbClr val="C38E5C"/>
            </a:solidFill>
          </a:ln>
        </p:spPr>
        <p:txBody>
          <a:bodyPr wrap="square">
            <a:noAutofit/>
          </a:bodyPr>
          <a:lstStyle/>
          <a:p>
            <a:pPr>
              <a:spcAft>
                <a:spcPts val="800"/>
              </a:spcAft>
            </a:pPr>
            <a:r>
              <a:rPr lang="en-US" altLang="zh-CN" b="1" dirty="0">
                <a:latin typeface="+mn-ea"/>
              </a:rPr>
              <a:t>Daisy workbench:</a:t>
            </a:r>
            <a:endParaRPr lang="en-US" altLang="zh-CN" b="1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General-purpose GUI based on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PyQt5</a:t>
            </a:r>
            <a:endParaRPr lang="en-US" altLang="zh-CN" sz="16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Include data object list, algorithm list, data view/visualization, and IDE for developers</a:t>
            </a:r>
            <a:endParaRPr lang="en-US" altLang="zh-CN" sz="16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Interfaces of custom GUIs for a variety of scientific techniques</a:t>
            </a:r>
            <a:endParaRPr lang="en-US" altLang="zh-CN" sz="1600" dirty="0">
              <a:latin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851" y="945152"/>
            <a:ext cx="6624000" cy="359380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t="40676" r="66804" b="48011"/>
          <a:stretch>
            <a:fillRect/>
          </a:stretch>
        </p:blipFill>
        <p:spPr>
          <a:xfrm>
            <a:off x="1559496" y="980728"/>
            <a:ext cx="1302609" cy="989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/>
          <a:srcRect b="31655"/>
          <a:stretch>
            <a:fillRect/>
          </a:stretch>
        </p:blipFill>
        <p:spPr>
          <a:xfrm>
            <a:off x="7176121" y="945152"/>
            <a:ext cx="4701586" cy="35928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7176120" y="4652285"/>
            <a:ext cx="4701600" cy="1724400"/>
          </a:xfrm>
          <a:prstGeom prst="rect">
            <a:avLst/>
          </a:prstGeom>
          <a:solidFill>
            <a:schemeClr val="bg1"/>
          </a:solidFill>
          <a:ln w="19050">
            <a:solidFill>
              <a:srgbClr val="C38E5C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altLang="zh-CN" sz="1800" b="1" dirty="0">
                <a:latin typeface="+mn-ea"/>
              </a:rPr>
              <a:t>Web data analysis platform:</a:t>
            </a:r>
            <a:endParaRPr lang="en-US" altLang="zh-CN" sz="1800" b="1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Based on the </a:t>
            </a:r>
            <a:r>
              <a:rPr lang="en-US" altLang="zh-CN" sz="1600" dirty="0" err="1">
                <a:latin typeface="+mn-ea"/>
              </a:rPr>
              <a:t>jupyterlab</a:t>
            </a:r>
            <a:r>
              <a:rPr lang="en-US" altLang="zh-CN" sz="1600" dirty="0">
                <a:latin typeface="+mn-ea"/>
              </a:rPr>
              <a:t> ecosystem</a:t>
            </a:r>
            <a:endParaRPr lang="en-US" altLang="zh-CN" sz="16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Container encapsulates the computing environment </a:t>
            </a:r>
            <a:endParaRPr lang="en-US" altLang="zh-CN" sz="16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+mn-ea"/>
              </a:rPr>
              <a:t>Scalable computing resource</a:t>
            </a:r>
            <a:endParaRPr lang="en-US" altLang="zh-CN" sz="160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</a:rPr>
              <a:t>Terminal and web scientific APP</a:t>
            </a:r>
            <a:endParaRPr lang="zh-CN" altLang="en-US" sz="1600" dirty="0">
              <a:latin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2"/>
          <p:cNvSpPr>
            <a:spLocks noGrp="1"/>
          </p:cNvSpPr>
          <p:nvPr/>
        </p:nvSpPr>
        <p:spPr>
          <a:xfrm>
            <a:off x="479376" y="8620"/>
            <a:ext cx="4464496" cy="9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algn="l">
              <a:defRPr/>
            </a:pPr>
            <a:r>
              <a:rPr lang="en-US" altLang="zh-CN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Outline</a:t>
            </a:r>
            <a:r>
              <a:rPr lang="zh-CN" altLang="en-US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zh-CN" altLang="en-US" sz="4400" kern="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副标题 4"/>
          <p:cNvSpPr>
            <a:spLocks noGrp="1"/>
          </p:cNvSpPr>
          <p:nvPr/>
        </p:nvSpPr>
        <p:spPr>
          <a:xfrm>
            <a:off x="911424" y="1643688"/>
            <a:ext cx="10369152" cy="4017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HEPS </a:t>
            </a:r>
            <a:r>
              <a:rPr lang="en-US" altLang="zh-CN" sz="3600" b="1" dirty="0"/>
              <a:t>I</a:t>
            </a:r>
            <a:r>
              <a:rPr lang="zh-CN" altLang="en-US" sz="3600" b="1" dirty="0"/>
              <a:t>ntroduction</a:t>
            </a:r>
            <a:endParaRPr lang="en-US" altLang="zh-CN" sz="3600" b="1" dirty="0"/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Demand and </a:t>
            </a:r>
            <a:r>
              <a:rPr lang="en-US" altLang="zh-CN" sz="3600" b="1" dirty="0"/>
              <a:t>C</a:t>
            </a:r>
            <a:r>
              <a:rPr lang="zh-CN" altLang="en-US" sz="3600" b="1" dirty="0"/>
              <a:t>hallenges of scientific data and software system</a:t>
            </a:r>
            <a:endParaRPr lang="en-US" altLang="zh-CN" sz="3600" b="1" dirty="0"/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The architecture </a:t>
            </a:r>
            <a:r>
              <a:rPr lang="en-US" altLang="zh-CN" sz="3600" b="1" dirty="0"/>
              <a:t>and </a:t>
            </a:r>
            <a:r>
              <a:rPr lang="zh-CN" altLang="en-US" sz="3600" b="1" dirty="0"/>
              <a:t>design of the framework</a:t>
            </a:r>
            <a:endParaRPr lang="en-US" altLang="zh-CN" sz="3600" b="1" dirty="0"/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The </a:t>
            </a:r>
            <a:r>
              <a:rPr lang="en-US" altLang="zh-CN" sz="3600" b="1" dirty="0"/>
              <a:t>status</a:t>
            </a:r>
            <a:r>
              <a:rPr lang="zh-CN" altLang="en-US" sz="3600" b="1" dirty="0"/>
              <a:t> of the system</a:t>
            </a:r>
            <a:endParaRPr lang="en-US" altLang="zh-CN" sz="3600" b="1" dirty="0"/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Summary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478800" y="104400"/>
            <a:ext cx="10763325" cy="66240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Web based application for X-ray CT</a:t>
            </a:r>
            <a:endParaRPr lang="zh-CN" altLang="en-US" sz="3200" dirty="0">
              <a:latin typeface="+mj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3" b="17551"/>
          <a:stretch>
            <a:fillRect/>
          </a:stretch>
        </p:blipFill>
        <p:spPr>
          <a:xfrm>
            <a:off x="4339988" y="3528548"/>
            <a:ext cx="3384000" cy="1770407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26" name="矩形 25"/>
          <p:cNvSpPr/>
          <p:nvPr/>
        </p:nvSpPr>
        <p:spPr>
          <a:xfrm>
            <a:off x="119336" y="1052736"/>
            <a:ext cx="11881320" cy="2213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Web-based interactive data processing interface,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integrates self-developed software HEPSCT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Implement the reconstruction of micro CT and nano CT with different data formats (HDF5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tiff)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Deployed on the Web data analysis platform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will support multiple beamlines of HEPS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Validated on the BSRF 3W1A test bed.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Implemented the automated data processing pipeline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DAQ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HEPS-B7 beamline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2A2B2E"/>
                </a:solidFill>
                <a:effectLst/>
                <a:latin typeface="+mn-ea"/>
              </a:rPr>
              <a:t>Distributed CT data processing method is being developed</a:t>
            </a:r>
            <a:endParaRPr lang="en-US" altLang="zh-CN" b="0" i="0" dirty="0">
              <a:solidFill>
                <a:srgbClr val="2A2B2E"/>
              </a:solidFill>
              <a:effectLst/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465304"/>
            <a:ext cx="4024279" cy="270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421" y="3924865"/>
            <a:ext cx="3384000" cy="19364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3" b="18471"/>
          <a:stretch>
            <a:fillRect/>
          </a:stretch>
        </p:blipFill>
        <p:spPr>
          <a:xfrm>
            <a:off x="5620854" y="4476658"/>
            <a:ext cx="3384000" cy="1832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4" descr="A group of people in a room&#10;&#10;Description automatically generated with medium confidenc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35103"/>
          <a:stretch>
            <a:fillRect/>
          </a:stretch>
        </p:blipFill>
        <p:spPr>
          <a:xfrm>
            <a:off x="1083974" y="5330232"/>
            <a:ext cx="2967982" cy="7630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82098" y="3479245"/>
            <a:ext cx="12480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Preprocess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23808" y="3967912"/>
            <a:ext cx="17764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Nano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alignment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88088" y="4456579"/>
            <a:ext cx="2111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Slice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032951" y="3817799"/>
            <a:ext cx="1083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workflow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584" y="3465486"/>
            <a:ext cx="3003273" cy="267539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478800" y="104400"/>
            <a:ext cx="10763325" cy="66240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Application for Pair distribution function(PDF) </a:t>
            </a:r>
            <a:endParaRPr lang="zh-CN" altLang="en-US" sz="3200" dirty="0">
              <a:latin typeface="+mj-ea"/>
            </a:endParaRPr>
          </a:p>
        </p:txBody>
      </p:sp>
      <p:sp>
        <p:nvSpPr>
          <p:cNvPr id="43" name="TextBox 2"/>
          <p:cNvSpPr txBox="1"/>
          <p:nvPr/>
        </p:nvSpPr>
        <p:spPr>
          <a:xfrm>
            <a:off x="227348" y="1052736"/>
            <a:ext cx="11773308" cy="3198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Serve for total scattering experiment 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Developed PDFHEPS python package, integrated several scientific software, such as </a:t>
            </a:r>
            <a:r>
              <a:rPr lang="en-US" altLang="zh-CN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PyFai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PDFgetX3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Implement a pipeline from raw data to PDF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include background reduction, masking,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azimuth </a:t>
            </a:r>
            <a:r>
              <a:rPr lang="en-US" altLang="zh-CN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ntegration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PDF data transform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web-based GUI also provided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for interaction and data visualization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 function will provide in the future, such as Similarity Mapping, Structure Mining via machine learning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Picture 8" descr="PDFpipeline_bnl"/>
          <p:cNvPicPr>
            <a:picLocks noChangeAspect="1"/>
          </p:cNvPicPr>
          <p:nvPr/>
        </p:nvPicPr>
        <p:blipFill>
          <a:blip r:embed="rId1"/>
          <a:srcRect l="485" t="732" r="650" b="750"/>
          <a:stretch>
            <a:fillRect/>
          </a:stretch>
        </p:blipFill>
        <p:spPr>
          <a:xfrm>
            <a:off x="191344" y="3969319"/>
            <a:ext cx="4422027" cy="23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0" name="Rectangles 5"/>
          <p:cNvSpPr/>
          <p:nvPr/>
        </p:nvSpPr>
        <p:spPr>
          <a:xfrm>
            <a:off x="6607339" y="5278411"/>
            <a:ext cx="937676" cy="236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40" y="3969320"/>
            <a:ext cx="3552555" cy="23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10" name="矩形 9"/>
          <p:cNvSpPr/>
          <p:nvPr/>
        </p:nvSpPr>
        <p:spPr>
          <a:xfrm>
            <a:off x="3431704" y="3954542"/>
            <a:ext cx="1197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Workflow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472264" y="3968785"/>
            <a:ext cx="3593162" cy="2340000"/>
          </a:xfrm>
          <a:prstGeom prst="rect">
            <a:avLst/>
          </a:prstGeom>
          <a:ln w="9525" cap="rnd">
            <a:solidFill>
              <a:schemeClr val="bg1">
                <a:lumMod val="85000"/>
              </a:schemeClr>
            </a:solidFill>
            <a:prstDash val="solid"/>
          </a:ln>
        </p:spPr>
      </p:pic>
      <p:sp>
        <p:nvSpPr>
          <p:cNvPr id="15" name="矩形 14"/>
          <p:cNvSpPr/>
          <p:nvPr/>
        </p:nvSpPr>
        <p:spPr>
          <a:xfrm>
            <a:off x="10794618" y="3973614"/>
            <a:ext cx="1102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GUI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478800" y="104400"/>
            <a:ext cx="10763325" cy="66240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AI-based application for biological macromolecule</a:t>
            </a:r>
            <a:endParaRPr lang="en-US" altLang="zh-CN" sz="3200" dirty="0">
              <a:latin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9336" y="4653136"/>
            <a:ext cx="118813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Automatic pipeline based on direct method, structure prediction and AI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Include 3 modules: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data processing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tructure prediction, model building  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  <a:cs typeface="Times New Roman" panose="02020603050405020304" pitchFamily="18" charset="0"/>
              </a:rPr>
              <a:t>Module of structure truing based on AI will be added in the future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Based on alphafold2, the success rate and accuracy of macromolecular structure reconstruction get improved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5304" y="1052736"/>
            <a:ext cx="6045352" cy="338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08720"/>
            <a:ext cx="5688632" cy="363339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478800" y="104400"/>
            <a:ext cx="10763325" cy="66240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Applications for X-ray absorption spectroscopy  </a:t>
            </a:r>
            <a:endParaRPr lang="zh-CN" altLang="en-US" sz="3200" dirty="0">
              <a:latin typeface="+mj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8000" y="1000760"/>
            <a:ext cx="1179063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Based on PyQt5, for </a:t>
            </a:r>
            <a:r>
              <a:rPr lang="en-US" altLang="zh-CN" sz="1800" dirty="0">
                <a:latin typeface="+mn-ea"/>
              </a:rPr>
              <a:t>spectroscopy </a:t>
            </a:r>
            <a:r>
              <a:rPr lang="en-US" altLang="zh-CN" dirty="0">
                <a:latin typeface="+mn-ea"/>
              </a:rPr>
              <a:t>components analysis</a:t>
            </a:r>
            <a:endParaRPr lang="en-US" altLang="zh-CN" dirty="0">
              <a:latin typeface="+mn-ea"/>
            </a:endParaRP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+mn-ea"/>
              </a:rPr>
              <a:t>XASMatch</a:t>
            </a:r>
            <a:endParaRPr lang="en-US" altLang="zh-CN" dirty="0">
              <a:latin typeface="+mn-ea"/>
            </a:endParaRP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Fast matching of experimental </a:t>
            </a:r>
            <a:r>
              <a:rPr lang="en-US" altLang="zh-CN" sz="1800" dirty="0">
                <a:latin typeface="+mn-ea"/>
              </a:rPr>
              <a:t>spectroscopy</a:t>
            </a:r>
            <a:r>
              <a:rPr lang="en-US" altLang="zh-CN" dirty="0">
                <a:latin typeface="+mn-ea"/>
              </a:rPr>
              <a:t> from database</a:t>
            </a:r>
            <a:endParaRPr lang="en-US" altLang="zh-CN" dirty="0">
              <a:latin typeface="+mn-ea"/>
            </a:endParaRP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Integrate multiple matching and energy shift methods, support multiple input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databases</a:t>
            </a:r>
            <a:endParaRPr lang="en-US" altLang="zh-CN" dirty="0">
              <a:latin typeface="+mn-ea"/>
            </a:endParaRP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PCA&amp;&amp;LCF</a:t>
            </a:r>
            <a:endParaRPr lang="en-US" altLang="zh-CN" dirty="0">
              <a:latin typeface="+mn-ea"/>
            </a:endParaRP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+mn-ea"/>
              </a:rPr>
              <a:t>Spectroscopy </a:t>
            </a:r>
            <a:r>
              <a:rPr lang="en-US" altLang="zh-CN" dirty="0">
                <a:latin typeface="+mn-ea"/>
              </a:rPr>
              <a:t>components analysis via PCA and LCF method</a:t>
            </a:r>
            <a:endParaRPr lang="en-US" altLang="zh-CN" dirty="0">
              <a:latin typeface="+mn-ea"/>
            </a:endParaRP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Automatic pipeline, batch processing, multi-standard s</a:t>
            </a:r>
            <a:r>
              <a:rPr lang="en-US" altLang="zh-CN" sz="1800" dirty="0">
                <a:latin typeface="+mn-ea"/>
              </a:rPr>
              <a:t>pectroscopy</a:t>
            </a:r>
            <a:r>
              <a:rPr lang="en-US" altLang="zh-CN" dirty="0">
                <a:latin typeface="+mn-ea"/>
              </a:rPr>
              <a:t> input</a:t>
            </a:r>
            <a:endParaRPr lang="zh-CN" altLang="en-US" dirty="0">
              <a:latin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6" y="3573336"/>
            <a:ext cx="5429158" cy="28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16" y="3573336"/>
            <a:ext cx="5413216" cy="28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矩形 2"/>
          <p:cNvSpPr/>
          <p:nvPr/>
        </p:nvSpPr>
        <p:spPr>
          <a:xfrm>
            <a:off x="558666" y="3573016"/>
            <a:ext cx="13243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XASMatch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71415" y="3573016"/>
            <a:ext cx="14302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PCA&amp;&amp;LCF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478800" y="104400"/>
            <a:ext cx="10297720" cy="662400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+mj-ea"/>
              </a:rPr>
              <a:t>HEPS CC system integration/Test bed/Production</a:t>
            </a:r>
            <a:endParaRPr lang="zh-CN" altLang="en-US" sz="3200" b="1" dirty="0">
              <a:solidFill>
                <a:srgbClr val="C00000"/>
              </a:solidFill>
              <a:latin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11354" y="2140895"/>
            <a:ext cx="3202366" cy="216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7150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July, 2021,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BSRF-3W1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test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beamline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/>
              <a:t>Network bandwidth updated to </a:t>
            </a:r>
            <a:r>
              <a:rPr lang="en-GB" altLang="zh-CN" sz="1100" dirty="0"/>
              <a:t>10Gb/s </a:t>
            </a:r>
            <a:endParaRPr lang="en-US" altLang="zh-CN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/>
              <a:t>Beamline storage &amp; Central storage: </a:t>
            </a:r>
            <a:r>
              <a:rPr lang="en-US" altLang="zh-CN" sz="1100" b="1" dirty="0"/>
              <a:t>80TB</a:t>
            </a:r>
            <a:r>
              <a:rPr lang="en-US" altLang="zh-CN" sz="1100" dirty="0"/>
              <a:t> disk array, </a:t>
            </a:r>
            <a:r>
              <a:rPr lang="en-US" altLang="zh-CN" sz="1100" dirty="0" err="1"/>
              <a:t>Lustre</a:t>
            </a:r>
            <a:r>
              <a:rPr lang="en-US" altLang="zh-CN" sz="1100" dirty="0"/>
              <a:t> file system</a:t>
            </a:r>
            <a:endParaRPr lang="en-US" altLang="zh-CN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Integrate DAQ system,  data management system, analysis software framework, computing cluster</a:t>
            </a:r>
            <a:endParaRPr lang="zh-CN" altLang="en-US" sz="1100" dirty="0"/>
          </a:p>
          <a:p>
            <a:pPr indent="-76200">
              <a:lnSpc>
                <a:spcPct val="150000"/>
              </a:lnSpc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7942526" y="2131555"/>
            <a:ext cx="3818928" cy="243257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June, 2022,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BSRF 4W1B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Running in production environment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</a:pPr>
            <a:r>
              <a:rPr lang="en-US" altLang="zh-CN" sz="1100" dirty="0"/>
              <a:t>Network bandwidth updated to </a:t>
            </a:r>
            <a:r>
              <a:rPr lang="en-GB" altLang="zh-CN" sz="1100" dirty="0"/>
              <a:t>25Gb/s </a:t>
            </a:r>
            <a:endParaRPr lang="en-US" altLang="zh-CN" sz="1100" dirty="0"/>
          </a:p>
          <a:p>
            <a:pPr marL="171450" indent="-171450">
              <a:lnSpc>
                <a:spcPct val="150000"/>
              </a:lnSpc>
            </a:pPr>
            <a:r>
              <a:rPr lang="en-US" altLang="zh-CN" sz="1100" dirty="0"/>
              <a:t>Beamline storage: Huawei Ocean Store 9950</a:t>
            </a:r>
            <a:endParaRPr lang="en-US" altLang="zh-CN" sz="1100" dirty="0"/>
          </a:p>
          <a:p>
            <a:pPr marL="171450" indent="-171450">
              <a:lnSpc>
                <a:spcPct val="150000"/>
              </a:lnSpc>
            </a:pPr>
            <a:r>
              <a:rPr lang="en-US" altLang="zh-CN" sz="1100" dirty="0"/>
              <a:t>Central storage: 80TB disk array, </a:t>
            </a:r>
            <a:r>
              <a:rPr lang="en-US" altLang="zh-CN" sz="1100" dirty="0" err="1"/>
              <a:t>Lustre</a:t>
            </a:r>
            <a:r>
              <a:rPr lang="en-US" altLang="zh-CN" sz="1100" dirty="0"/>
              <a:t> file system</a:t>
            </a:r>
            <a:endParaRPr lang="en-US" altLang="zh-CN" sz="1100" dirty="0"/>
          </a:p>
          <a:p>
            <a:pPr marL="171450" indent="-171450">
              <a:lnSpc>
                <a:spcPct val="150000"/>
              </a:lnSpc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Follow real experiment process, provide </a:t>
            </a:r>
            <a:r>
              <a:rPr lang="en-US" altLang="zh-CN" sz="11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Pymca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do analyzing 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4469533" y="1974229"/>
            <a:ext cx="3202366" cy="2579836"/>
          </a:xfrm>
          <a:prstGeom prst="roundRect">
            <a:avLst/>
          </a:prstGeom>
          <a:noFill/>
          <a:ln w="28575">
            <a:solidFill>
              <a:srgbClr val="4BAC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7838066" y="1974230"/>
            <a:ext cx="3741408" cy="2579835"/>
          </a:xfrm>
          <a:prstGeom prst="roundRect">
            <a:avLst/>
          </a:prstGeom>
          <a:noFill/>
          <a:ln w="28575">
            <a:solidFill>
              <a:srgbClr val="4BAC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325516" y="2013811"/>
            <a:ext cx="324000" cy="31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66832" y="2004899"/>
            <a:ext cx="324000" cy="31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7368" y="985851"/>
            <a:ext cx="11233248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6200"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Set up testbed, integrate </a:t>
            </a:r>
            <a:r>
              <a:rPr lang="en-US" altLang="zh-CN" b="1" spc="-60" dirty="0">
                <a:latin typeface="+mj-ea"/>
                <a:ea typeface="微软雅黑" panose="020B0503020204020204" pitchFamily="34" charset="-122"/>
              </a:rPr>
              <a:t>full</a:t>
            </a:r>
            <a:r>
              <a:rPr lang="en-US" altLang="zh-CN" b="1" spc="-60" dirty="0">
                <a:latin typeface="+mj-ea"/>
              </a:rPr>
              <a:t> data lifecycle software systems to verify the system interfaces, run in the real experimental environment, move to production gradually.</a:t>
            </a:r>
            <a:endParaRPr lang="en-US" altLang="zh-CN" sz="2400" b="1" dirty="0"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5400" y="2105001"/>
            <a:ext cx="3781285" cy="2165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7150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Oct, 2020, BSRF 1W1A 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76200">
              <a:lnSpc>
                <a:spcPct val="150000"/>
              </a:lnSpc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Simple verification of the data management system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/>
              <a:t>Network bandwidth is </a:t>
            </a:r>
            <a:r>
              <a:rPr lang="en-GB" altLang="zh-CN" sz="1100" dirty="0"/>
              <a:t>1Gb/s </a:t>
            </a:r>
            <a:endParaRPr lang="en-US" altLang="zh-CN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/>
              <a:t>Beamline storage: </a:t>
            </a:r>
            <a:r>
              <a:rPr lang="en-US" altLang="zh-CN" sz="1100" b="1" dirty="0"/>
              <a:t>2TB</a:t>
            </a:r>
            <a:r>
              <a:rPr lang="en-US" altLang="zh-CN" sz="1100" dirty="0"/>
              <a:t> NAS, Dell EMC NX3240, NFS file system</a:t>
            </a:r>
            <a:endParaRPr lang="en-US" altLang="zh-CN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/>
              <a:t>Central storage: </a:t>
            </a:r>
            <a:r>
              <a:rPr lang="en-US" altLang="zh-CN" sz="1100" b="1" dirty="0"/>
              <a:t>80TB</a:t>
            </a:r>
            <a:r>
              <a:rPr lang="en-US" altLang="zh-CN" sz="1100" dirty="0"/>
              <a:t> disk array, </a:t>
            </a:r>
            <a:r>
              <a:rPr lang="en-US" altLang="zh-CN" sz="1100" dirty="0" err="1"/>
              <a:t>Lustre</a:t>
            </a:r>
            <a:r>
              <a:rPr lang="en-US" altLang="zh-CN" sz="1100" dirty="0"/>
              <a:t> file system</a:t>
            </a:r>
            <a:endParaRPr lang="en-US" altLang="zh-CN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Metadata ingest, catalogue, data transfer, data service</a:t>
            </a:r>
            <a:endParaRPr lang="zh-CN" altLang="en-US" sz="1100" dirty="0"/>
          </a:p>
        </p:txBody>
      </p:sp>
      <p:sp>
        <p:nvSpPr>
          <p:cNvPr id="22" name="矩形: 圆角 21"/>
          <p:cNvSpPr/>
          <p:nvPr/>
        </p:nvSpPr>
        <p:spPr>
          <a:xfrm>
            <a:off x="551384" y="1984295"/>
            <a:ext cx="3737967" cy="2579836"/>
          </a:xfrm>
          <a:prstGeom prst="roundRect">
            <a:avLst/>
          </a:prstGeom>
          <a:noFill/>
          <a:ln w="28575">
            <a:solidFill>
              <a:srgbClr val="4BAC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15219" y="1984295"/>
            <a:ext cx="324000" cy="31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7556" y="4703956"/>
            <a:ext cx="4312845" cy="1852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115" y="4714066"/>
            <a:ext cx="2363615" cy="1842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72" y="4721456"/>
            <a:ext cx="2121526" cy="18424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67556" y="6237312"/>
            <a:ext cx="10261092" cy="319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solidFill>
                  <a:schemeClr val="tx1"/>
                </a:solidFill>
              </a:rPr>
              <a:t>  Data acquisition     Analysis framework Interface   CT reconstruction    </a:t>
            </a:r>
            <a:r>
              <a:rPr lang="en-US" altLang="zh-CN" b="1">
                <a:solidFill>
                  <a:schemeClr val="tx1"/>
                </a:solidFill>
              </a:rPr>
              <a:t>Integration test </a:t>
            </a:r>
            <a:r>
              <a:rPr lang="en-US" altLang="zh-CN" b="1" dirty="0">
                <a:solidFill>
                  <a:schemeClr val="tx1"/>
                </a:solidFill>
              </a:rPr>
              <a:t>at BSRF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2"/>
          <p:cNvSpPr>
            <a:spLocks noGrp="1"/>
          </p:cNvSpPr>
          <p:nvPr/>
        </p:nvSpPr>
        <p:spPr>
          <a:xfrm>
            <a:off x="479376" y="8620"/>
            <a:ext cx="4464496" cy="9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algn="l">
              <a:defRPr/>
            </a:pPr>
            <a:r>
              <a:rPr lang="en-US" altLang="zh-CN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Outline</a:t>
            </a:r>
            <a:r>
              <a:rPr lang="zh-CN" altLang="en-US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zh-CN" altLang="en-US" sz="4400" kern="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副标题 4"/>
          <p:cNvSpPr>
            <a:spLocks noGrp="1"/>
          </p:cNvSpPr>
          <p:nvPr/>
        </p:nvSpPr>
        <p:spPr>
          <a:xfrm>
            <a:off x="911424" y="1643688"/>
            <a:ext cx="10369152" cy="4017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HEPS Introduction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Demand and Challenges of scientific data and software system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The architecture </a:t>
            </a:r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design of the framework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</a:rPr>
              <a:t>status</a:t>
            </a: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 of the system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Summary</a:t>
            </a:r>
            <a:endParaRPr lang="zh-CN" altLang="en-US" sz="3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78800" y="105353"/>
            <a:ext cx="8208913" cy="663575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/>
        </p:nvSpPr>
        <p:spPr>
          <a:xfrm>
            <a:off x="601980" y="1196752"/>
            <a:ext cx="11470684" cy="47525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altLang="zh-CN" b="1" dirty="0"/>
              <a:t>The system design has been finished</a:t>
            </a:r>
            <a:endParaRPr lang="en-US" altLang="zh-CN" b="1" dirty="0"/>
          </a:p>
          <a:p>
            <a:pPr>
              <a:buSzPct val="100000"/>
            </a:pPr>
            <a:r>
              <a:rPr lang="en-US" altLang="zh-CN" b="1" dirty="0"/>
              <a:t>Cooperation with other facilities and community is ongoing</a:t>
            </a:r>
            <a:endParaRPr lang="en-US" altLang="zh-CN" b="1" dirty="0"/>
          </a:p>
          <a:p>
            <a:pPr>
              <a:lnSpc>
                <a:spcPct val="110000"/>
              </a:lnSpc>
              <a:spcBef>
                <a:spcPts val="1800"/>
              </a:spcBef>
              <a:buSzPct val="100000"/>
              <a:defRPr/>
            </a:pPr>
            <a:r>
              <a:rPr lang="en-US" altLang="zh-CN" b="1" dirty="0"/>
              <a:t>The basic framework has been stable and tested on the test bed</a:t>
            </a:r>
            <a:endParaRPr lang="en-US" altLang="zh-CN" b="1" dirty="0"/>
          </a:p>
          <a:p>
            <a:pPr>
              <a:lnSpc>
                <a:spcPct val="110000"/>
              </a:lnSpc>
              <a:spcBef>
                <a:spcPts val="1800"/>
              </a:spcBef>
              <a:buSzPct val="100000"/>
              <a:defRPr/>
            </a:pPr>
            <a:r>
              <a:rPr lang="en-US" altLang="zh-CN" b="1" dirty="0"/>
              <a:t>Based on the framework, scientific software integration and application development are ongoing</a:t>
            </a:r>
            <a:endParaRPr lang="en-US" altLang="zh-CN" b="1" dirty="0"/>
          </a:p>
          <a:p>
            <a:pPr>
              <a:lnSpc>
                <a:spcPct val="110000"/>
              </a:lnSpc>
              <a:spcBef>
                <a:spcPts val="1800"/>
              </a:spcBef>
              <a:buSzPct val="100000"/>
              <a:defRPr/>
            </a:pPr>
            <a:r>
              <a:rPr lang="en-US" altLang="zh-CN" b="1" dirty="0"/>
              <a:t>The development of scientific software ecosystem also needs the support and participation of user community</a:t>
            </a:r>
            <a:endParaRPr lang="zh-CN" altLang="en-US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8616280" y="5517232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Thanks</a:t>
            </a:r>
            <a:r>
              <a:rPr lang="zh-CN" altLang="en-US" sz="60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！</a:t>
            </a:r>
            <a:endParaRPr lang="zh-CN" altLang="en-US" sz="60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9"/>
            <a:ext cx="12192000" cy="6858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943193" y="3479271"/>
            <a:ext cx="2376264" cy="668324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rgbClr val="FF0066"/>
              </a:buClr>
              <a:buSzPct val="80000"/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HEPS-CC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Rockwell Extra Bold" panose="02060903040505020403" pitchFamily="18" charset="0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36" y="2858481"/>
            <a:ext cx="2995378" cy="620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56" y="2056504"/>
            <a:ext cx="4247114" cy="7592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2"/>
          <p:cNvSpPr>
            <a:spLocks noGrp="1"/>
          </p:cNvSpPr>
          <p:nvPr/>
        </p:nvSpPr>
        <p:spPr>
          <a:xfrm>
            <a:off x="479376" y="8620"/>
            <a:ext cx="4464496" cy="9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algn="l">
              <a:defRPr/>
            </a:pPr>
            <a:r>
              <a:rPr lang="en-US" altLang="zh-CN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Outline</a:t>
            </a:r>
            <a:r>
              <a:rPr lang="zh-CN" altLang="en-US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zh-CN" altLang="en-US" sz="4400" kern="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副标题 4"/>
          <p:cNvSpPr>
            <a:spLocks noGrp="1"/>
          </p:cNvSpPr>
          <p:nvPr/>
        </p:nvSpPr>
        <p:spPr>
          <a:xfrm>
            <a:off x="911424" y="1643688"/>
            <a:ext cx="10369152" cy="4017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HEPS Introduction</a:t>
            </a:r>
            <a:endParaRPr lang="en-US" altLang="zh-CN" sz="3600" b="1" dirty="0"/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Demand and Challenges of scientific data and software system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The architecture </a:t>
            </a:r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design of the framework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</a:rPr>
              <a:t>status</a:t>
            </a: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 of the system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zh-CN" alt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800" y="35999"/>
            <a:ext cx="10153128" cy="802800"/>
          </a:xfrm>
        </p:spPr>
        <p:txBody>
          <a:bodyPr/>
          <a:lstStyle/>
          <a:p>
            <a:r>
              <a:rPr lang="en-US" altLang="zh-CN" sz="3200" dirty="0">
                <a:latin typeface="+mj-ea"/>
              </a:rPr>
              <a:t>High Energy Photon Source (HEPS) </a:t>
            </a:r>
            <a:endParaRPr lang="zh-CN" altLang="en-US" sz="3200" dirty="0">
              <a:latin typeface="+mj-ea"/>
            </a:endParaRPr>
          </a:p>
        </p:txBody>
      </p:sp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263353" y="980728"/>
            <a:ext cx="6984776" cy="2624630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+mn-ea"/>
              </a:rPr>
              <a:t>New light source in China — High energy, high brightness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+mn-ea"/>
              </a:rPr>
              <a:t>Located in Beijing - about 80KM from IHEP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+mn-ea"/>
              </a:rPr>
              <a:t>Officially approved in Dec. 2017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+mn-ea"/>
              </a:rPr>
              <a:t>The construction was started at the end of 2018</a:t>
            </a:r>
            <a:endParaRPr lang="en-US" altLang="zh-CN" sz="2000" dirty="0">
              <a:solidFill>
                <a:schemeClr val="tx1"/>
              </a:solidFill>
              <a:latin typeface="+mn-ea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+mn-ea"/>
              </a:rPr>
              <a:t>The whole project will be finished in mid-2025</a:t>
            </a:r>
            <a:endParaRPr lang="zh-CN" altLang="en-US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CEDE8-B05D-43AD-B700-D8B9C5F7BF09}" type="slidenum">
              <a:rPr lang="zh-CN" altLang="en-US" smtClean="0"/>
            </a:fld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0136" y="908720"/>
            <a:ext cx="4680000" cy="262874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320136" y="3609935"/>
            <a:ext cx="4679999" cy="2903176"/>
            <a:chOff x="7104113" y="3640119"/>
            <a:chExt cx="4679999" cy="2903176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6" t="8983" r="1031" b="12794"/>
            <a:stretch>
              <a:fillRect/>
            </a:stretch>
          </p:blipFill>
          <p:spPr bwMode="auto">
            <a:xfrm>
              <a:off x="7104113" y="3640119"/>
              <a:ext cx="4679999" cy="290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椭圆 24"/>
            <p:cNvSpPr/>
            <p:nvPr/>
          </p:nvSpPr>
          <p:spPr bwMode="auto">
            <a:xfrm>
              <a:off x="8904312" y="4947093"/>
              <a:ext cx="129612" cy="120835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26" name="五角星 24"/>
            <p:cNvSpPr/>
            <p:nvPr/>
          </p:nvSpPr>
          <p:spPr bwMode="auto">
            <a:xfrm>
              <a:off x="9536411" y="4264015"/>
              <a:ext cx="127537" cy="120835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/>
            </a:p>
          </p:txBody>
        </p:sp>
        <p:cxnSp>
          <p:nvCxnSpPr>
            <p:cNvPr id="27" name="直接箭头连接符 20"/>
            <p:cNvCxnSpPr/>
            <p:nvPr/>
          </p:nvCxnSpPr>
          <p:spPr bwMode="auto">
            <a:xfrm flipH="1">
              <a:off x="9042571" y="4393773"/>
              <a:ext cx="493840" cy="54739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18"/>
            <p:cNvSpPr/>
            <p:nvPr/>
          </p:nvSpPr>
          <p:spPr bwMode="auto">
            <a:xfrm>
              <a:off x="8333322" y="4912568"/>
              <a:ext cx="5774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b="1" dirty="0"/>
                <a:t>IHEP</a:t>
              </a:r>
              <a:endParaRPr lang="zh-CN" altLang="en-US" sz="1600" b="1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464152" y="6021288"/>
              <a:ext cx="909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Beijing</a:t>
              </a:r>
              <a:endParaRPr lang="zh-CN" altLang="en-US" sz="2000" b="1" dirty="0"/>
            </a:p>
          </p:txBody>
        </p:sp>
        <p:sp>
          <p:nvSpPr>
            <p:cNvPr id="30" name="矩形 18"/>
            <p:cNvSpPr/>
            <p:nvPr/>
          </p:nvSpPr>
          <p:spPr bwMode="auto">
            <a:xfrm>
              <a:off x="9600179" y="3982633"/>
              <a:ext cx="6206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b="1" dirty="0"/>
                <a:t>HEPS</a:t>
              </a:r>
              <a:endParaRPr lang="zh-CN" altLang="en-US" sz="1600" b="1" dirty="0"/>
            </a:p>
          </p:txBody>
        </p:sp>
        <p:sp>
          <p:nvSpPr>
            <p:cNvPr id="31" name="文本框 30"/>
            <p:cNvSpPr txBox="1"/>
            <p:nvPr/>
          </p:nvSpPr>
          <p:spPr>
            <a:xfrm rot="18577615">
              <a:off x="8715629" y="4264794"/>
              <a:ext cx="8481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80 km </a:t>
              </a:r>
              <a:endParaRPr lang="zh-CN" altLang="en-US" dirty="0"/>
            </a:p>
          </p:txBody>
        </p:sp>
      </p:grpSp>
      <p:graphicFrame>
        <p:nvGraphicFramePr>
          <p:cNvPr id="32" name="内容占位符 7"/>
          <p:cNvGraphicFramePr/>
          <p:nvPr/>
        </p:nvGraphicFramePr>
        <p:xfrm>
          <a:off x="414601" y="3597681"/>
          <a:ext cx="6191192" cy="288012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28715"/>
                <a:gridCol w="2969915"/>
                <a:gridCol w="1092562"/>
              </a:tblGrid>
              <a:tr h="404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Main parameters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6" marR="68586" marT="34293" marB="34293">
                    <a:solidFill>
                      <a:schemeClr val="accent2">
                        <a:lumMod val="20000"/>
                        <a:lumOff val="80000"/>
                        <a:alpha val="61961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6" marR="68586" marT="34293" marB="34293">
                    <a:solidFill>
                      <a:schemeClr val="accent2">
                        <a:lumMod val="20000"/>
                        <a:lumOff val="80000"/>
                        <a:alpha val="61961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6" marR="68586" marT="34293" marB="34293">
                    <a:solidFill>
                      <a:schemeClr val="accent2">
                        <a:lumMod val="20000"/>
                        <a:lumOff val="80000"/>
                        <a:alpha val="61961"/>
                      </a:schemeClr>
                    </a:solidFill>
                  </a:tcPr>
                </a:tc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Beam</a:t>
                      </a:r>
                      <a:r>
                        <a:rPr lang="en-US" altLang="zh-CN" sz="1800" baseline="0" dirty="0"/>
                        <a:t> energy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GeV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6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Circumference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m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1360.4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Emittance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 err="1"/>
                        <a:t>pm∙rad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&lt; 60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</a:tr>
              <a:tr h="4065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Brightness</a:t>
                      </a:r>
                      <a:endParaRPr lang="zh-CN" altLang="en-US" sz="1800" dirty="0"/>
                    </a:p>
                  </a:txBody>
                  <a:tcPr marL="68586" marR="68586" marT="34293" marB="34293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700" dirty="0" err="1"/>
                        <a:t>phs</a:t>
                      </a:r>
                      <a:r>
                        <a:rPr lang="en-US" altLang="zh-CN" sz="1700" dirty="0"/>
                        <a:t>/s/mm</a:t>
                      </a:r>
                      <a:r>
                        <a:rPr lang="en-US" altLang="zh-CN" sz="1700" baseline="30000" dirty="0"/>
                        <a:t>2</a:t>
                      </a:r>
                      <a:r>
                        <a:rPr lang="en-US" altLang="zh-CN" sz="1700" dirty="0"/>
                        <a:t>/mrad</a:t>
                      </a:r>
                      <a:r>
                        <a:rPr lang="en-US" altLang="zh-CN" sz="1700" baseline="30000" dirty="0"/>
                        <a:t>2</a:t>
                      </a:r>
                      <a:r>
                        <a:rPr lang="en-US" altLang="zh-CN" sz="1700" dirty="0"/>
                        <a:t>/0.1%BW</a:t>
                      </a:r>
                      <a:endParaRPr lang="en-US" altLang="zh-CN" sz="1700" dirty="0"/>
                    </a:p>
                  </a:txBody>
                  <a:tcPr marL="68586" marR="68586" marT="34293" marB="34293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&gt;1x10</a:t>
                      </a:r>
                      <a:r>
                        <a:rPr lang="en-US" altLang="zh-CN" sz="1800" baseline="30000" dirty="0"/>
                        <a:t>22</a:t>
                      </a:r>
                      <a:endParaRPr lang="zh-CN" altLang="en-US" sz="1800" baseline="30000" dirty="0"/>
                    </a:p>
                  </a:txBody>
                  <a:tcPr marL="68586" marR="68586" marT="34293" marB="34293" anchor="ctr"/>
                </a:tc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Beam current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mA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>
                          <a:sym typeface="Symbol" panose="05050102010706020507" pitchFamily="18" charset="2"/>
                        </a:rPr>
                        <a:t>200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Injection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800" dirty="0"/>
                        <a:t>Top-up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250" y="980728"/>
            <a:ext cx="6097774" cy="4293096"/>
          </a:xfrm>
          <a:prstGeom prst="rect">
            <a:avLst/>
          </a:prstGeom>
        </p:spPr>
      </p:pic>
      <p:sp>
        <p:nvSpPr>
          <p:cNvPr id="8" name="标题 2"/>
          <p:cNvSpPr>
            <a:spLocks noGrp="1"/>
          </p:cNvSpPr>
          <p:nvPr>
            <p:ph type="title"/>
          </p:nvPr>
        </p:nvSpPr>
        <p:spPr>
          <a:xfrm>
            <a:off x="478800" y="35999"/>
            <a:ext cx="9433907" cy="802800"/>
          </a:xfrm>
        </p:spPr>
        <p:txBody>
          <a:bodyPr/>
          <a:lstStyle/>
          <a:p>
            <a:r>
              <a:rPr lang="en-US" altLang="zh-CN" sz="3200" dirty="0">
                <a:latin typeface="+mj-ea"/>
              </a:rPr>
              <a:t>Beamlines in</a:t>
            </a:r>
            <a:r>
              <a:rPr lang="zh-CN" altLang="en-US" sz="3200" dirty="0">
                <a:latin typeface="+mj-ea"/>
              </a:rPr>
              <a:t> </a:t>
            </a:r>
            <a:r>
              <a:rPr lang="en-US" altLang="zh-CN" sz="3200" dirty="0">
                <a:latin typeface="+mj-ea"/>
              </a:rPr>
              <a:t>HEPS</a:t>
            </a:r>
            <a:r>
              <a:rPr lang="zh-CN" altLang="en-US" sz="3200" dirty="0">
                <a:latin typeface="+mj-ea"/>
              </a:rPr>
              <a:t> </a:t>
            </a:r>
            <a:r>
              <a:rPr lang="en-US" altLang="zh-CN" sz="3200" dirty="0">
                <a:latin typeface="+mj-ea"/>
              </a:rPr>
              <a:t>phase I </a:t>
            </a:r>
            <a:endParaRPr lang="zh-CN" altLang="en-US" sz="3200" dirty="0">
              <a:latin typeface="+mj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4147910"/>
            <a:ext cx="4876138" cy="225182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3758" y="5548607"/>
            <a:ext cx="633692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 public beamlines + 1 optics test beamline in Phase I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 accommodate over 90 beamlines in total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96400" y="5949280"/>
            <a:ext cx="2211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 Hall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980728"/>
            <a:ext cx="6254008" cy="30048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78800" y="35999"/>
            <a:ext cx="9433907" cy="802800"/>
          </a:xfrm>
        </p:spPr>
        <p:txBody>
          <a:bodyPr/>
          <a:lstStyle/>
          <a:p>
            <a:r>
              <a:rPr lang="en-US" altLang="zh-CN" sz="3200" dirty="0">
                <a:latin typeface="+mj-ea"/>
              </a:rPr>
              <a:t>Progress of the HEPS project</a:t>
            </a:r>
            <a:endParaRPr lang="zh-CN" altLang="en-US" sz="3200" dirty="0">
              <a:latin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2000" y="1008000"/>
            <a:ext cx="850829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i="0" dirty="0">
                <a:solidFill>
                  <a:srgbClr val="101214"/>
                </a:solidFill>
                <a:effectLst/>
                <a:latin typeface="+mn-ea"/>
              </a:rPr>
              <a:t>The construction of the civil structure completed.</a:t>
            </a:r>
            <a:r>
              <a:rPr lang="zh-CN" altLang="en-US" sz="2000" i="0" dirty="0">
                <a:solidFill>
                  <a:srgbClr val="101214"/>
                </a:solidFill>
                <a:effectLst/>
                <a:latin typeface="+mn-ea"/>
              </a:rPr>
              <a:t> </a:t>
            </a:r>
            <a:r>
              <a:rPr lang="en-US" altLang="zh-CN" sz="2000" i="0" dirty="0">
                <a:solidFill>
                  <a:srgbClr val="101214"/>
                </a:solidFill>
                <a:effectLst/>
                <a:latin typeface="+mn-ea"/>
              </a:rPr>
              <a:t>Now at the stage of equipment installation</a:t>
            </a:r>
            <a:endParaRPr lang="en-US" altLang="zh-CN" sz="2000" spc="0" dirty="0">
              <a:latin typeface="+mn-ea"/>
              <a:cs typeface="微软雅黑" panose="020B0503020204020204" pitchFamily="34" charset="-122"/>
              <a:sym typeface="+mn-ea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n-ea"/>
                <a:cs typeface="微软雅黑" panose="020B0503020204020204" pitchFamily="34" charset="-122"/>
                <a:sym typeface="+mn-ea"/>
              </a:rPr>
              <a:t>2023.01,</a:t>
            </a:r>
            <a:r>
              <a:rPr lang="zh-CN" altLang="en-US" sz="2000" dirty="0">
                <a:latin typeface="+mn-ea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000" dirty="0">
                <a:latin typeface="+mn-ea"/>
                <a:cs typeface="微软雅黑" panose="020B0503020204020204" pitchFamily="34" charset="-122"/>
                <a:sym typeface="+mn-ea"/>
              </a:rPr>
              <a:t>HEPS booster installation completed</a:t>
            </a:r>
            <a:endParaRPr lang="en-US" altLang="zh-CN" sz="2000" dirty="0">
              <a:latin typeface="+mn-ea"/>
              <a:cs typeface="微软雅黑" panose="020B0503020204020204" pitchFamily="34" charset="-122"/>
              <a:sym typeface="+mn-ea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n-ea"/>
                <a:cs typeface="微软雅黑" panose="020B0503020204020204" pitchFamily="34" charset="-122"/>
                <a:sym typeface="+mn-ea"/>
              </a:rPr>
              <a:t>2023.02, Start installation of storage ring</a:t>
            </a:r>
            <a:endParaRPr lang="en-US" altLang="zh-CN" sz="2000" dirty="0">
              <a:latin typeface="+mn-ea"/>
              <a:cs typeface="微软雅黑" panose="020B0503020204020204" pitchFamily="34" charset="-122"/>
              <a:sym typeface="+mn-ea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n-ea"/>
                <a:cs typeface="微软雅黑" panose="020B0503020204020204" pitchFamily="34" charset="-122"/>
                <a:sym typeface="+mn-ea"/>
              </a:rPr>
              <a:t>2023.03, HEPS achieved the first electron beam accelerated to 500 MeV.</a:t>
            </a:r>
            <a:endParaRPr lang="zh-CN" altLang="en-US" sz="2000" spc="0" dirty="0"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8"/>
          <a:stretch>
            <a:fillRect/>
          </a:stretch>
        </p:blipFill>
        <p:spPr>
          <a:xfrm>
            <a:off x="335360" y="3465304"/>
            <a:ext cx="4050000" cy="270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3465304"/>
            <a:ext cx="4050000" cy="270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2696071"/>
            <a:ext cx="2592288" cy="34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1111895"/>
            <a:ext cx="2592000" cy="14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2"/>
          <p:cNvSpPr>
            <a:spLocks noGrp="1"/>
          </p:cNvSpPr>
          <p:nvPr/>
        </p:nvSpPr>
        <p:spPr>
          <a:xfrm>
            <a:off x="479376" y="8620"/>
            <a:ext cx="4464496" cy="9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algn="l">
              <a:defRPr/>
            </a:pPr>
            <a:r>
              <a:rPr lang="en-US" altLang="zh-CN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Outline</a:t>
            </a:r>
            <a:r>
              <a:rPr lang="zh-CN" altLang="en-US" sz="4400" kern="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zh-CN" altLang="en-US" sz="4400" kern="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副标题 4"/>
          <p:cNvSpPr>
            <a:spLocks noGrp="1"/>
          </p:cNvSpPr>
          <p:nvPr/>
        </p:nvSpPr>
        <p:spPr>
          <a:xfrm>
            <a:off x="911424" y="1643688"/>
            <a:ext cx="10369152" cy="4017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HEPS Introduction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/>
              <a:t>Demand and Challenges of scientific data and software system</a:t>
            </a:r>
            <a:endParaRPr lang="en-US" altLang="zh-CN" sz="3600" b="1" dirty="0"/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The architecture </a:t>
            </a:r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design of the framework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</a:rPr>
              <a:t>status </a:t>
            </a: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of the system</a:t>
            </a:r>
            <a:endParaRPr lang="en-US" altLang="zh-CN" sz="3600" b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zh-CN" altLang="en-US" sz="3600" b="1" dirty="0">
                <a:solidFill>
                  <a:schemeClr val="bg1">
                    <a:lumMod val="85000"/>
                  </a:schemeClr>
                </a:solidFill>
              </a:rPr>
              <a:t>Summar</a:t>
            </a:r>
            <a:r>
              <a:rPr lang="en-US" altLang="zh-CN" sz="3600" b="1" dirty="0">
                <a:solidFill>
                  <a:schemeClr val="bg1">
                    <a:lumMod val="85000"/>
                  </a:schemeClr>
                </a:solidFill>
              </a:rPr>
              <a:t>y</a:t>
            </a:r>
            <a:endParaRPr lang="zh-CN" alt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800" y="36000"/>
            <a:ext cx="10515600" cy="80327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Data Challenges @HEPS</a:t>
            </a:r>
            <a:endParaRPr lang="zh-CN" altLang="en-US" sz="3200" dirty="0">
              <a:latin typeface="+mj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AC3A73-A392-4020-BD35-E23A9E53E03C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4295800" y="1340768"/>
          <a:ext cx="7880480" cy="53949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5040000"/>
                <a:gridCol w="1296144"/>
                <a:gridCol w="1544336"/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Beamlines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Burst output</a:t>
                      </a:r>
                      <a:r>
                        <a:rPr lang="zh-CN" altLang="en-US" sz="1400" dirty="0"/>
                        <a:t>（</a:t>
                      </a:r>
                      <a:r>
                        <a:rPr lang="en-US" altLang="zh-CN" sz="1400" dirty="0"/>
                        <a:t>TB/day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Average output</a:t>
                      </a:r>
                      <a:r>
                        <a:rPr lang="zh-CN" altLang="en-US" sz="1400" dirty="0"/>
                        <a:t>（</a:t>
                      </a:r>
                      <a:r>
                        <a:rPr lang="en-US" altLang="zh-CN" sz="1400" dirty="0"/>
                        <a:t>TB/day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B1 </a:t>
                      </a:r>
                      <a:r>
                        <a:rPr lang="en-US" altLang="zh-CN" sz="1400" dirty="0"/>
                        <a:t>Engineering Materials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600.00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B2 </a:t>
                      </a:r>
                      <a:r>
                        <a:rPr lang="en-US" altLang="zh-CN" sz="1400" dirty="0"/>
                        <a:t>Hard X-ray Multi-analytical Nanoprobe (HXMAN)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B3 </a:t>
                      </a:r>
                      <a:r>
                        <a:rPr lang="en-US" altLang="zh-CN" sz="1400" dirty="0"/>
                        <a:t>Structural Dynamics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8.00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3.00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B4 </a:t>
                      </a:r>
                      <a:r>
                        <a:rPr lang="en-US" altLang="zh-CN" sz="1400" dirty="0"/>
                        <a:t>Hard X-ray Coherent Scattering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3.00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B5 </a:t>
                      </a:r>
                      <a:r>
                        <a:rPr lang="en-US" altLang="zh-CN" sz="1400" dirty="0"/>
                        <a:t>Hard X-ray High Energy Resolution Spectroscopy Beamline 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B6 </a:t>
                      </a:r>
                      <a:r>
                        <a:rPr lang="en-US" altLang="zh-CN" sz="1400" dirty="0"/>
                        <a:t>High Pressure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B7 </a:t>
                      </a:r>
                      <a:r>
                        <a:rPr lang="en-US" altLang="zh-CN" sz="1400" dirty="0"/>
                        <a:t>Hard X-Ray Imaging Beamline 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250.00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B8 </a:t>
                      </a:r>
                      <a:r>
                        <a:rPr lang="en-US" altLang="zh-CN" sz="1400" dirty="0"/>
                        <a:t>X-ray Absorption Spectroscopy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80.00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B9 </a:t>
                      </a:r>
                      <a:r>
                        <a:rPr lang="en-US" altLang="zh-CN" sz="1400" dirty="0"/>
                        <a:t>Low-Dimension Structure Probe (LODISP)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BA </a:t>
                      </a:r>
                      <a:r>
                        <a:rPr lang="en-US" altLang="zh-CN" sz="1400" dirty="0"/>
                        <a:t>Biological Macromolecule Microfocus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35.00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BB </a:t>
                      </a:r>
                      <a:r>
                        <a:rPr lang="en-US" altLang="zh-CN" sz="1400" dirty="0"/>
                        <a:t>pink SAXS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400.00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BC </a:t>
                      </a:r>
                      <a:r>
                        <a:rPr lang="en-US" altLang="zh-CN" sz="1400" dirty="0"/>
                        <a:t>High Res. Nanoscale Electronic Structure Spectroscopy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0.20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BD </a:t>
                      </a:r>
                      <a:r>
                        <a:rPr lang="en-US" altLang="zh-CN" sz="1400" dirty="0"/>
                        <a:t>Tender X-ray beamline 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BE </a:t>
                      </a:r>
                      <a:r>
                        <a:rPr lang="en-US" altLang="zh-CN" sz="1400" dirty="0"/>
                        <a:t>Transmission X-ray Microscope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25.00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11.20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BF </a:t>
                      </a:r>
                      <a:r>
                        <a:rPr lang="en-US" altLang="zh-CN" sz="1400" dirty="0"/>
                        <a:t>Test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60.00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Total average:</a:t>
                      </a:r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805 </a:t>
                      </a:r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4242792" y="926405"/>
            <a:ext cx="4367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i="0" u="none" strike="noStrike" baseline="0" dirty="0">
                <a:solidFill>
                  <a:srgbClr val="C00000"/>
                </a:solidFill>
                <a:latin typeface="+mn-ea"/>
              </a:rPr>
              <a:t>Data volume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CN" sz="2000" b="1" i="0" u="none" strike="noStrike" baseline="0" dirty="0">
                <a:solidFill>
                  <a:srgbClr val="C00000"/>
                </a:solidFill>
                <a:latin typeface="+mn-ea"/>
              </a:rPr>
              <a:t>HEPS Beamlines: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1344" y="908720"/>
            <a:ext cx="405144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+mn-ea"/>
              </a:rPr>
              <a:t>Increased source brightness </a:t>
            </a:r>
            <a:endParaRPr lang="en-US" altLang="zh-CN" sz="2000" b="0" i="0" u="none" strike="noStrike" baseline="0" dirty="0">
              <a:solidFill>
                <a:srgbClr val="000000"/>
              </a:solidFill>
              <a:latin typeface="+mn-ea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+mn-ea"/>
              </a:rPr>
              <a:t>M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+mn-ea"/>
              </a:rPr>
              <a:t>ore raw data in greater detail and less time</a:t>
            </a:r>
            <a:endParaRPr lang="en-US" altLang="zh-CN" sz="200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+mn-ea"/>
              </a:rPr>
              <a:t>X-ray detector capabilities constantly improving: </a:t>
            </a:r>
            <a:endParaRPr lang="en-US" altLang="zh-CN" sz="2000" b="0" i="0" u="none" strike="noStrike" baseline="0" dirty="0">
              <a:solidFill>
                <a:srgbClr val="000000"/>
              </a:solidFill>
              <a:latin typeface="+mn-ea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+mn-ea"/>
              </a:rPr>
              <a:t>Increased dynamic range, faster readout rates, larger pixel arrays</a:t>
            </a:r>
            <a:endParaRPr lang="en-US" altLang="zh-CN" sz="2000" b="0" i="0" u="none" strike="noStrike" baseline="0" dirty="0">
              <a:solidFill>
                <a:srgbClr val="000000"/>
              </a:solidFill>
              <a:latin typeface="+mn-ea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+mn-ea"/>
              </a:rPr>
              <a:t>B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+mn-ea"/>
              </a:rPr>
              <a:t>igger frames, higher frame rates =&gt; more raw data</a:t>
            </a:r>
            <a:endParaRPr lang="en-US" altLang="zh-CN" sz="2000" b="0" i="0" u="none" strike="noStrike" baseline="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+mn-ea"/>
              </a:rPr>
              <a:t>&gt;200PB raw data</a:t>
            </a:r>
            <a:r>
              <a:rPr lang="en-US" altLang="zh-CN" sz="2000" dirty="0">
                <a:solidFill>
                  <a:srgbClr val="000000"/>
                </a:solidFill>
                <a:latin typeface="+mn-ea"/>
              </a:rPr>
              <a:t> per</a:t>
            </a:r>
            <a:r>
              <a:rPr lang="zh-CN" altLang="en-US" sz="20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+mn-ea"/>
              </a:rPr>
              <a:t>year for Phase I (15 beamlines)</a:t>
            </a:r>
            <a:endParaRPr lang="en-US" altLang="zh-CN" sz="2000" b="0" i="0" u="none" strike="noStrike" baseline="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n-ea"/>
              </a:rPr>
              <a:t>More than 90 beamlines volume in total</a:t>
            </a:r>
            <a:r>
              <a:rPr lang="en-US" altLang="zh-CN" sz="2000" dirty="0">
                <a:solidFill>
                  <a:srgbClr val="000000"/>
                </a:solidFill>
                <a:latin typeface="+mn-ea"/>
              </a:rPr>
              <a:t> </a:t>
            </a:r>
            <a:endParaRPr lang="en-US" altLang="zh-CN" sz="2000" dirty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800" y="36000"/>
            <a:ext cx="10515600" cy="80327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ea"/>
              </a:rPr>
              <a:t>Data Challenges @HEPS</a:t>
            </a:r>
            <a:endParaRPr lang="zh-CN" altLang="en-US" sz="3200" dirty="0">
              <a:latin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1344" y="908720"/>
            <a:ext cx="405144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000" i="0" u="none" strike="noStrike" baseline="0" dirty="0">
                <a:solidFill>
                  <a:srgbClr val="212223"/>
                </a:solidFill>
                <a:latin typeface="+mn-ea"/>
              </a:rPr>
              <a:t>New and more complex experiments</a:t>
            </a:r>
            <a:endParaRPr lang="en-US" altLang="zh-CN" sz="2000" i="0" u="none" strike="noStrike" baseline="0" dirty="0">
              <a:solidFill>
                <a:srgbClr val="212223"/>
              </a:solidFill>
              <a:latin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000" i="0" u="none" strike="noStrike" baseline="0" dirty="0">
                <a:solidFill>
                  <a:srgbClr val="212223"/>
                </a:solidFill>
                <a:latin typeface="+mn-ea"/>
              </a:rPr>
              <a:t>Multi-modal experiments that combine data from multiple samples, techniques, and facilities </a:t>
            </a:r>
            <a:endParaRPr lang="en-US" altLang="zh-CN" sz="2000" dirty="0">
              <a:solidFill>
                <a:srgbClr val="212223"/>
              </a:solidFill>
              <a:latin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000" u="none" strike="noStrike" baseline="0" dirty="0">
                <a:solidFill>
                  <a:srgbClr val="212223"/>
                </a:solidFill>
                <a:latin typeface="+mn-ea"/>
              </a:rPr>
              <a:t>In situ and in operando experiments require real-time feedback and autonomous control </a:t>
            </a:r>
            <a:r>
              <a:rPr lang="en-US" altLang="zh-CN" sz="2000" dirty="0">
                <a:solidFill>
                  <a:srgbClr val="000000"/>
                </a:solidFill>
                <a:latin typeface="+mn-ea"/>
              </a:rPr>
              <a:t> </a:t>
            </a:r>
            <a:endParaRPr lang="en-US" altLang="zh-CN" sz="2000" dirty="0">
              <a:solidFill>
                <a:srgbClr val="000000"/>
              </a:solidFill>
              <a:latin typeface="+mn-ea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00"/>
                </a:solidFill>
                <a:latin typeface="+mn-ea"/>
              </a:rPr>
              <a:t>Data throughput and volume vary greatly with beamlines and scientific goals</a:t>
            </a:r>
            <a:endParaRPr lang="en-US" altLang="zh-CN" sz="200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5820" y="933118"/>
            <a:ext cx="2232248" cy="1868710"/>
          </a:xfrm>
          <a:prstGeom prst="rect">
            <a:avLst/>
          </a:prstGeom>
        </p:spPr>
      </p:pic>
      <p:pic>
        <p:nvPicPr>
          <p:cNvPr id="13" name="Picture 7" descr="Diagram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6" b="8520"/>
          <a:stretch>
            <a:fillRect/>
          </a:stretch>
        </p:blipFill>
        <p:spPr>
          <a:xfrm>
            <a:off x="4478324" y="4806426"/>
            <a:ext cx="5938156" cy="165480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632504" y="5481373"/>
            <a:ext cx="1536847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altLang="zh-CN" sz="1400" dirty="0">
                <a:latin typeface="+mn-ea"/>
              </a:rPr>
              <a:t>Bragg </a:t>
            </a:r>
            <a:endParaRPr lang="en-US" altLang="zh-CN" sz="1400" dirty="0">
              <a:latin typeface="+mn-ea"/>
            </a:endParaRPr>
          </a:p>
          <a:p>
            <a:r>
              <a:rPr lang="en-US" altLang="zh-CN" sz="1400" dirty="0">
                <a:latin typeface="+mn-ea"/>
              </a:rPr>
              <a:t>ptychography 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15" name="Picture 4" descr="Diagram&#10;&#10;Description automatically generated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561837"/>
            <a:ext cx="3065855" cy="146308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651374" y="4017649"/>
            <a:ext cx="1517977" cy="52322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altLang="zh-CN" sz="1400" dirty="0">
                <a:latin typeface="+mn-ea"/>
              </a:rPr>
              <a:t>Ptychography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 </a:t>
            </a:r>
            <a:r>
              <a:rPr lang="en-US" altLang="zh-CN" sz="1400" dirty="0">
                <a:latin typeface="+mn-ea"/>
              </a:rPr>
              <a:t>CT </a:t>
            </a:r>
            <a:endParaRPr lang="zh-CN" altLang="en-US" sz="1400" dirty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23792" y="2895698"/>
            <a:ext cx="2736304" cy="360000"/>
          </a:xfrm>
          <a:prstGeom prst="rect">
            <a:avLst/>
          </a:prstGeom>
          <a:noFill/>
        </p:spPr>
        <p:txBody>
          <a:bodyPr wrap="square" anchor="ctr" anchorCtr="1">
            <a:noAutofit/>
          </a:bodyPr>
          <a:lstStyle/>
          <a:p>
            <a:r>
              <a:rPr lang="en-US" altLang="zh-CN" sz="1400" dirty="0">
                <a:latin typeface="+mn-ea"/>
              </a:rPr>
              <a:t>Fluorescence</a:t>
            </a:r>
            <a:r>
              <a:rPr lang="zh-CN" altLang="en-US" sz="1400" dirty="0">
                <a:latin typeface="+mn-ea"/>
              </a:rPr>
              <a:t> </a:t>
            </a:r>
            <a:r>
              <a:rPr lang="en-US" altLang="zh-CN" sz="1400" dirty="0">
                <a:latin typeface="+mn-ea"/>
              </a:rPr>
              <a:t>mapping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26706"/>
          <a:stretch>
            <a:fillRect/>
          </a:stretch>
        </p:blipFill>
        <p:spPr>
          <a:xfrm>
            <a:off x="7000665" y="958074"/>
            <a:ext cx="2669975" cy="191614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54021" y="4137205"/>
            <a:ext cx="209550" cy="196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960096" y="2895698"/>
            <a:ext cx="2664000" cy="360000"/>
          </a:xfrm>
          <a:prstGeom prst="rect">
            <a:avLst/>
          </a:prstGeom>
          <a:noFill/>
        </p:spPr>
        <p:txBody>
          <a:bodyPr wrap="square" anchor="ctr" anchorCtr="1">
            <a:noAutofit/>
          </a:bodyPr>
          <a:lstStyle/>
          <a:p>
            <a:r>
              <a:rPr lang="en-US" altLang="zh-CN" sz="1400" dirty="0" err="1">
                <a:latin typeface="+mn-ea"/>
              </a:rPr>
              <a:t>Nanoholotomography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969" y="1053461"/>
            <a:ext cx="2282687" cy="18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10355256" y="2895698"/>
            <a:ext cx="1008112" cy="360000"/>
          </a:xfrm>
          <a:prstGeom prst="rect">
            <a:avLst/>
          </a:prstGeom>
          <a:noFill/>
        </p:spPr>
        <p:txBody>
          <a:bodyPr wrap="square" anchor="ctr" anchorCtr="1">
            <a:noAutofit/>
          </a:bodyPr>
          <a:lstStyle/>
          <a:p>
            <a:r>
              <a:rPr lang="en-US" altLang="zh-CN" sz="1400" dirty="0">
                <a:latin typeface="+mn-ea"/>
              </a:rPr>
              <a:t>ARPES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02" y="3186266"/>
            <a:ext cx="2532263" cy="17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本框 40"/>
          <p:cNvSpPr txBox="1"/>
          <p:nvPr/>
        </p:nvSpPr>
        <p:spPr>
          <a:xfrm>
            <a:off x="4583832" y="5075891"/>
            <a:ext cx="2268000" cy="360000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1">
            <a:noAutofit/>
          </a:bodyPr>
          <a:lstStyle/>
          <a:p>
            <a:pPr algn="ctr"/>
            <a:r>
              <a:rPr lang="en-US" altLang="zh-CN" sz="1400" dirty="0">
                <a:latin typeface="+mn-ea"/>
              </a:rPr>
              <a:t>Nano</a:t>
            </a:r>
            <a:r>
              <a:rPr lang="zh-CN" altLang="en-US" sz="1400" dirty="0">
                <a:latin typeface="+mn-ea"/>
              </a:rPr>
              <a:t> </a:t>
            </a:r>
            <a:r>
              <a:rPr lang="en-US" altLang="zh-CN" sz="1400" dirty="0">
                <a:latin typeface="+mn-ea"/>
              </a:rPr>
              <a:t>CT </a:t>
            </a:r>
            <a:endParaRPr lang="zh-CN" altLang="en-US" sz="1400" dirty="0">
              <a:latin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cd434ac9-6375-42a8-acce-f8e0aba950b9"/>
  <p:tag name="COMMONDATA" val="eyJoZGlkIjoiMGI4YTY2NzNjYzhhMDBjYjhiZDFjNDRhZjk5ZjcyM2MifQ=="/>
</p:tagLst>
</file>

<file path=ppt/theme/theme1.xml><?xml version="1.0" encoding="utf-8"?>
<a:theme xmlns:a="http://schemas.openxmlformats.org/drawingml/2006/main" name="2nd meeting of HEPS-TF International Advisory Committee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2nd meeting of HEPS-TF International Advisory Committee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11701</Words>
  <Application>WPS 演示</Application>
  <PresentationFormat>宽屏</PresentationFormat>
  <Paragraphs>449</Paragraphs>
  <Slides>27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Arial</vt:lpstr>
      <vt:lpstr>宋体</vt:lpstr>
      <vt:lpstr>Wingdings</vt:lpstr>
      <vt:lpstr>Calibri</vt:lpstr>
      <vt:lpstr>Times New Roman</vt:lpstr>
      <vt:lpstr>Rockwell Extra Bold</vt:lpstr>
      <vt:lpstr>楷体</vt:lpstr>
      <vt:lpstr>Wingdings 2</vt:lpstr>
      <vt:lpstr>黑体</vt:lpstr>
      <vt:lpstr>avenir-light</vt:lpstr>
      <vt:lpstr>Segoe Print</vt:lpstr>
      <vt:lpstr>Times</vt:lpstr>
      <vt:lpstr>微软雅黑</vt:lpstr>
      <vt:lpstr>Arial Black</vt:lpstr>
      <vt:lpstr>Calibri</vt:lpstr>
      <vt:lpstr>Symbol</vt:lpstr>
      <vt:lpstr>Arial Unicode MS</vt:lpstr>
      <vt:lpstr>等线</vt:lpstr>
      <vt:lpstr>华文楷体</vt:lpstr>
      <vt:lpstr>2nd meeting of HEPS-TF International Advisory Committee</vt:lpstr>
      <vt:lpstr>1_2nd meeting of HEPS-TF International Advisory Committee</vt:lpstr>
      <vt:lpstr>PowerPoint 演示文稿</vt:lpstr>
      <vt:lpstr>PowerPoint 演示文稿</vt:lpstr>
      <vt:lpstr>PowerPoint 演示文稿</vt:lpstr>
      <vt:lpstr>High Energy Photon Source (HEPS) </vt:lpstr>
      <vt:lpstr>Beamlines in HEPS phase I </vt:lpstr>
      <vt:lpstr>Progress of the HEPS project</vt:lpstr>
      <vt:lpstr>PowerPoint 演示文稿</vt:lpstr>
      <vt:lpstr>Data Challenges @HEPS</vt:lpstr>
      <vt:lpstr>Data Challenges @HEPS</vt:lpstr>
      <vt:lpstr>Data Challenges @HEPS</vt:lpstr>
      <vt:lpstr>PowerPoint 演示文稿</vt:lpstr>
      <vt:lpstr>PowerPoint 演示文稿</vt:lpstr>
      <vt:lpstr>Data analysis software framework—Daisy</vt:lpstr>
      <vt:lpstr>Kernel of the Daisy framework</vt:lpstr>
      <vt:lpstr>High performance modules</vt:lpstr>
      <vt:lpstr>PowerPoint 演示文稿</vt:lpstr>
      <vt:lpstr>PowerPoint 演示文稿</vt:lpstr>
      <vt:lpstr>Daisy framework</vt:lpstr>
      <vt:lpstr>Daisy graphical user interface</vt:lpstr>
      <vt:lpstr>Web based application for X-ray CT</vt:lpstr>
      <vt:lpstr>Application for Pair distribution function(PDF) </vt:lpstr>
      <vt:lpstr>AI-based application for biological macromolecule</vt:lpstr>
      <vt:lpstr>Applications for X-ray absorption spectroscopy  </vt:lpstr>
      <vt:lpstr>HEPS CC system integration/Test bed/Production</vt:lpstr>
      <vt:lpstr>PowerPoint 演示文稿</vt:lpstr>
      <vt:lpstr>Summary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Ning ZHAO</dc:creator>
  <cp:lastModifiedBy>Fsy08</cp:lastModifiedBy>
  <cp:revision>1083</cp:revision>
  <dcterms:created xsi:type="dcterms:W3CDTF">2018-11-27T08:21:00Z</dcterms:created>
  <dcterms:modified xsi:type="dcterms:W3CDTF">2023-05-06T13:23:21Z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2052-11.1.0.12132</vt:lpwstr>
  </property>
  <property fmtid="{D5CDD505-2E9C-101B-9397-08002B2CF9AE}" pid="3" name="ICV">
    <vt:lpwstr>1607818872C746F3926F46B91485855A</vt:lpwstr>
  </property>
</Properties>
</file>