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12192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" pitchFamily="2" charset="77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07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17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the low occupancy board image from 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with better images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26" Type="http://schemas.openxmlformats.org/officeDocument/2006/relationships/image" Target="../media/image66.svg"/><Relationship Id="rId39" Type="http://schemas.openxmlformats.org/officeDocument/2006/relationships/image" Target="../media/image79.png"/><Relationship Id="rId21" Type="http://schemas.openxmlformats.org/officeDocument/2006/relationships/image" Target="../media/image61.svg"/><Relationship Id="rId34" Type="http://schemas.openxmlformats.org/officeDocument/2006/relationships/image" Target="../media/image74.svg"/><Relationship Id="rId42" Type="http://schemas.openxmlformats.org/officeDocument/2006/relationships/image" Target="../media/image82.svg"/><Relationship Id="rId47" Type="http://schemas.openxmlformats.org/officeDocument/2006/relationships/image" Target="../media/image8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6.svg"/><Relationship Id="rId29" Type="http://schemas.openxmlformats.org/officeDocument/2006/relationships/image" Target="../media/image6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11" Type="http://schemas.openxmlformats.org/officeDocument/2006/relationships/image" Target="../media/image51.svg"/><Relationship Id="rId24" Type="http://schemas.openxmlformats.org/officeDocument/2006/relationships/image" Target="../media/image64.png"/><Relationship Id="rId32" Type="http://schemas.openxmlformats.org/officeDocument/2006/relationships/image" Target="../media/image72.svg"/><Relationship Id="rId37" Type="http://schemas.openxmlformats.org/officeDocument/2006/relationships/image" Target="../media/image77.png"/><Relationship Id="rId40" Type="http://schemas.openxmlformats.org/officeDocument/2006/relationships/image" Target="../media/image80.svg"/><Relationship Id="rId45" Type="http://schemas.openxmlformats.org/officeDocument/2006/relationships/image" Target="../media/image85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svg"/><Relationship Id="rId28" Type="http://schemas.openxmlformats.org/officeDocument/2006/relationships/image" Target="../media/image68.svg"/><Relationship Id="rId36" Type="http://schemas.openxmlformats.org/officeDocument/2006/relationships/image" Target="../media/image76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31" Type="http://schemas.openxmlformats.org/officeDocument/2006/relationships/image" Target="../media/image71.svg"/><Relationship Id="rId44" Type="http://schemas.openxmlformats.org/officeDocument/2006/relationships/image" Target="../media/image84.svg"/><Relationship Id="rId4" Type="http://schemas.openxmlformats.org/officeDocument/2006/relationships/image" Target="../media/image44.svg"/><Relationship Id="rId9" Type="http://schemas.openxmlformats.org/officeDocument/2006/relationships/image" Target="../media/image49.svg"/><Relationship Id="rId14" Type="http://schemas.openxmlformats.org/officeDocument/2006/relationships/image" Target="../media/image54.sv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43" Type="http://schemas.openxmlformats.org/officeDocument/2006/relationships/image" Target="../media/image83.png"/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5" Type="http://schemas.openxmlformats.org/officeDocument/2006/relationships/image" Target="../media/image65.svg"/><Relationship Id="rId33" Type="http://schemas.openxmlformats.org/officeDocument/2006/relationships/image" Target="../media/image73.png"/><Relationship Id="rId38" Type="http://schemas.openxmlformats.org/officeDocument/2006/relationships/image" Target="../media/image78.svg"/><Relationship Id="rId46" Type="http://schemas.openxmlformats.org/officeDocument/2006/relationships/image" Target="../media/image86.svg"/><Relationship Id="rId20" Type="http://schemas.openxmlformats.org/officeDocument/2006/relationships/image" Target="../media/image60.png"/><Relationship Id="rId4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780379" y="2224424"/>
            <a:ext cx="6819147" cy="9177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7229"/>
              </a:lnSpc>
              <a:buNone/>
            </a:pPr>
            <a:r>
              <a:rPr lang="en-US" sz="5738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780379" y="3236202"/>
            <a:ext cx="6819147" cy="6624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9"/>
              </a:lnSpc>
              <a:spcBef>
                <a:spcPts val="727"/>
              </a:spcBef>
              <a:buNone/>
            </a:pPr>
            <a:r>
              <a:rPr lang="en-US" sz="1863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COMPUTER VISION FOR REAL TIME DATA QUALITY MONITORING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780379" y="4171056"/>
            <a:ext cx="6819147" cy="3312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9"/>
              </a:lnSpc>
              <a:spcBef>
                <a:spcPts val="2103"/>
              </a:spcBef>
              <a:buNone/>
            </a:pPr>
            <a:r>
              <a:rPr lang="en-US" sz="1863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CHEP 2023 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l="4960" t="-10804" r="4960" b="-10804"/>
          <a:stretch/>
        </p:blipFill>
        <p:spPr>
          <a:xfrm>
            <a:off x="8379905" y="0"/>
            <a:ext cx="3809047" cy="685628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3190795" y="1428393"/>
            <a:ext cx="1998315" cy="61897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43157" y="1523619"/>
            <a:ext cx="1693591" cy="428518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471370" y="6137625"/>
            <a:ext cx="1141762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TORRI JESKE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71370" y="6431934"/>
            <a:ext cx="1141762" cy="1812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28"/>
              </a:lnSpc>
              <a:spcBef>
                <a:spcPts val="791"/>
              </a:spcBef>
              <a:buNone/>
            </a:pPr>
            <a:r>
              <a:rPr lang="en-US" sz="102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roark@jlab.org</a:t>
            </a:r>
            <a:endParaRPr lang="en-US" b="1" dirty="0"/>
          </a:p>
        </p:txBody>
      </p:sp>
      <p:sp>
        <p:nvSpPr>
          <p:cNvPr id="10" name="Object 9"/>
          <p:cNvSpPr/>
          <p:nvPr/>
        </p:nvSpPr>
        <p:spPr>
          <a:xfrm>
            <a:off x="2080692" y="6137625"/>
            <a:ext cx="1581707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THOMAS BRITTON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2080692" y="6431934"/>
            <a:ext cx="1581707" cy="1812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28"/>
              </a:lnSpc>
              <a:spcBef>
                <a:spcPts val="791"/>
              </a:spcBef>
              <a:buNone/>
            </a:pPr>
            <a:r>
              <a:rPr lang="en-US" sz="102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tbritton@jlab.org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127805" y="6137625"/>
            <a:ext cx="1958803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KISHANSINGH RAJPUT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4089965" y="6137625"/>
            <a:ext cx="1613132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DAVID LAWRENCE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4089965" y="6431934"/>
            <a:ext cx="1613132" cy="1812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28"/>
              </a:lnSpc>
              <a:spcBef>
                <a:spcPts val="791"/>
              </a:spcBef>
              <a:buNone/>
            </a:pPr>
            <a:r>
              <a:rPr lang="en-US" sz="102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davidl@jlab.org</a:t>
            </a:r>
            <a:endParaRPr lang="en-US" dirty="0"/>
          </a:p>
        </p:txBody>
      </p:sp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42302" y="2009799"/>
            <a:ext cx="3809047" cy="1200070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6"/>
          <a:srcRect l="-5556" t="-5556" r="-5556" b="-5555"/>
          <a:stretch/>
        </p:blipFill>
        <p:spPr>
          <a:xfrm>
            <a:off x="10650052" y="98053"/>
            <a:ext cx="1522207" cy="4267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Front End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9784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 based for user convenience.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666458"/>
            <a:ext cx="2094976" cy="3075806"/>
          </a:xfrm>
          <a:prstGeom prst="rect">
            <a:avLst/>
          </a:prstGeom>
          <a:solidFill>
            <a:srgbClr val="14558C"/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l="2480" r="44720" b="2299"/>
          <a:stretch/>
        </p:blipFill>
        <p:spPr>
          <a:xfrm>
            <a:off x="476131" y="1666458"/>
            <a:ext cx="2094976" cy="307580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371382" y="4881532"/>
            <a:ext cx="2304474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 Labeler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371382" y="5197713"/>
            <a:ext cx="2304474" cy="42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Efficiently label hundreds (thousands) of images</a:t>
            </a:r>
            <a:endParaRPr lang="en-US" sz="1600" dirty="0"/>
          </a:p>
        </p:txBody>
      </p:sp>
      <p:sp>
        <p:nvSpPr>
          <p:cNvPr id="8" name="Object 7"/>
          <p:cNvSpPr/>
          <p:nvPr/>
        </p:nvSpPr>
        <p:spPr>
          <a:xfrm>
            <a:off x="2761559" y="1666458"/>
            <a:ext cx="2094976" cy="3075806"/>
          </a:xfrm>
          <a:prstGeom prst="rect">
            <a:avLst/>
          </a:prstGeom>
          <a:solidFill>
            <a:srgbClr val="14558C"/>
          </a:solidFill>
        </p:spPr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4"/>
          <a:srcRect l="1207" r="57187"/>
          <a:stretch/>
        </p:blipFill>
        <p:spPr>
          <a:xfrm>
            <a:off x="2761559" y="1666458"/>
            <a:ext cx="2094976" cy="3075806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2656811" y="4881532"/>
            <a:ext cx="2304474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Library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2656811" y="5197713"/>
            <a:ext cx="2304474" cy="852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Contains enhanced confusion matrix, thresholds, active model designations</a:t>
            </a:r>
            <a:endParaRPr lang="en-US" sz="1600" dirty="0"/>
          </a:p>
        </p:txBody>
      </p:sp>
      <p:sp>
        <p:nvSpPr>
          <p:cNvPr id="12" name="Object 11"/>
          <p:cNvSpPr/>
          <p:nvPr/>
        </p:nvSpPr>
        <p:spPr>
          <a:xfrm>
            <a:off x="5046988" y="1666458"/>
            <a:ext cx="2094976" cy="3075806"/>
          </a:xfrm>
          <a:prstGeom prst="rect">
            <a:avLst/>
          </a:prstGeom>
          <a:solidFill>
            <a:srgbClr val="14558C"/>
          </a:solidFill>
        </p:spPr>
      </p:sp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5"/>
          <a:srcRect r="47931" b="1896"/>
          <a:stretch/>
        </p:blipFill>
        <p:spPr>
          <a:xfrm>
            <a:off x="5046988" y="1666458"/>
            <a:ext cx="2094976" cy="3075806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4942239" y="4881532"/>
            <a:ext cx="2304474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Run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4942239" y="5197713"/>
            <a:ext cx="2304474" cy="2132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See near real time predictions</a:t>
            </a:r>
            <a:endParaRPr lang="en-US" sz="1600" dirty="0"/>
          </a:p>
        </p:txBody>
      </p:sp>
      <p:sp>
        <p:nvSpPr>
          <p:cNvPr id="16" name="Object 15"/>
          <p:cNvSpPr/>
          <p:nvPr/>
        </p:nvSpPr>
        <p:spPr>
          <a:xfrm>
            <a:off x="7332416" y="1666458"/>
            <a:ext cx="2094976" cy="3075806"/>
          </a:xfrm>
          <a:prstGeom prst="rect">
            <a:avLst/>
          </a:prstGeom>
          <a:solidFill>
            <a:srgbClr val="13151A"/>
          </a:solidFill>
        </p:spPr>
      </p:sp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6"/>
          <a:srcRect r="57810"/>
          <a:stretch/>
        </p:blipFill>
        <p:spPr>
          <a:xfrm>
            <a:off x="7332416" y="1666458"/>
            <a:ext cx="2094976" cy="3075806"/>
          </a:xfrm>
          <a:prstGeom prst="rect">
            <a:avLst/>
          </a:prstGeom>
        </p:spPr>
      </p:pic>
      <p:sp>
        <p:nvSpPr>
          <p:cNvPr id="18" name="Object 17"/>
          <p:cNvSpPr/>
          <p:nvPr/>
        </p:nvSpPr>
        <p:spPr>
          <a:xfrm>
            <a:off x="7227668" y="4881532"/>
            <a:ext cx="2304474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Grafana 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7227668" y="5197713"/>
            <a:ext cx="2304474" cy="42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Dashboard displays all predictions over time</a:t>
            </a:r>
            <a:endParaRPr lang="en-US" sz="1600" dirty="0"/>
          </a:p>
        </p:txBody>
      </p:sp>
      <p:sp>
        <p:nvSpPr>
          <p:cNvPr id="20" name="Object 19"/>
          <p:cNvSpPr/>
          <p:nvPr/>
        </p:nvSpPr>
        <p:spPr>
          <a:xfrm>
            <a:off x="9617845" y="1666458"/>
            <a:ext cx="2094976" cy="3075806"/>
          </a:xfrm>
          <a:prstGeom prst="rect">
            <a:avLst/>
          </a:prstGeom>
          <a:solidFill>
            <a:srgbClr val="14558C"/>
          </a:solidFill>
        </p:spPr>
      </p:sp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7"/>
          <a:srcRect r="54401" b="391"/>
          <a:stretch/>
        </p:blipFill>
        <p:spPr>
          <a:xfrm>
            <a:off x="9617845" y="1666458"/>
            <a:ext cx="2094976" cy="3075806"/>
          </a:xfrm>
          <a:prstGeom prst="rect">
            <a:avLst/>
          </a:prstGeom>
        </p:spPr>
      </p:pic>
      <p:sp>
        <p:nvSpPr>
          <p:cNvPr id="22" name="Object 21"/>
          <p:cNvSpPr/>
          <p:nvPr/>
        </p:nvSpPr>
        <p:spPr>
          <a:xfrm>
            <a:off x="9513096" y="4881532"/>
            <a:ext cx="2304474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Log</a:t>
            </a:r>
            <a:endParaRPr lang="en-US" dirty="0"/>
          </a:p>
        </p:txBody>
      </p:sp>
      <p:sp>
        <p:nvSpPr>
          <p:cNvPr id="23" name="Object 22"/>
          <p:cNvSpPr/>
          <p:nvPr/>
        </p:nvSpPr>
        <p:spPr>
          <a:xfrm>
            <a:off x="9513096" y="5197713"/>
            <a:ext cx="2304474" cy="6396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Display concerning plots sorted by detector from previous day</a:t>
            </a:r>
            <a:endParaRPr lang="en-US" sz="1600" dirty="0"/>
          </a:p>
        </p:txBody>
      </p:sp>
      <p:sp>
        <p:nvSpPr>
          <p:cNvPr id="24" name="Object 23"/>
          <p:cNvSpPr/>
          <p:nvPr/>
        </p:nvSpPr>
        <p:spPr>
          <a:xfrm>
            <a:off x="11827092" y="6517935"/>
            <a:ext cx="171407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0" cy="6856286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476131" y="2305515"/>
            <a:ext cx="2961936" cy="1019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Data Labeler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3430970"/>
            <a:ext cx="3142464" cy="10665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Efficiently label multiple monitoring plots. Labels and images are automatically uploaded to database.</a:t>
            </a:r>
            <a:endParaRPr lang="en-US" sz="1600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t="-21947" r="164" b="-21947"/>
          <a:stretch/>
        </p:blipFill>
        <p:spPr>
          <a:xfrm>
            <a:off x="4285178" y="476131"/>
            <a:ext cx="7437165" cy="591354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11865183" y="6517935"/>
            <a:ext cx="133317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11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88947" cy="156171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Library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0" y="978375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Visualize model performance, thresholds, active models, etc. </a:t>
            </a:r>
            <a:endParaRPr lang="en-US" sz="1600" dirty="0"/>
          </a:p>
        </p:txBody>
      </p:sp>
      <p:sp>
        <p:nvSpPr>
          <p:cNvPr id="5" name="Object 4"/>
          <p:cNvSpPr/>
          <p:nvPr/>
        </p:nvSpPr>
        <p:spPr>
          <a:xfrm>
            <a:off x="724354" y="3492718"/>
            <a:ext cx="3268163" cy="5758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68"/>
              </a:lnSpc>
              <a:buNone/>
            </a:pPr>
            <a:r>
              <a:rPr lang="en-US" sz="1800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Enhanced confusion matrix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24354" y="4226183"/>
            <a:ext cx="3268163" cy="5119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spcBef>
                <a:spcPts val="1217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Each cell contains AI confidence distribution and total counts</a:t>
            </a:r>
            <a:endParaRPr lang="en-US" sz="1600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3"/>
          <a:srcRect l="1078" r="4232"/>
          <a:stretch/>
        </p:blipFill>
        <p:spPr>
          <a:xfrm>
            <a:off x="4221694" y="1847388"/>
            <a:ext cx="7529217" cy="4542289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1836615" y="6517861"/>
            <a:ext cx="161885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12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0" cy="6856286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476131" y="2481684"/>
            <a:ext cx="3142464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Run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3097232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Watch predictions in real time from anywhere</a:t>
            </a:r>
            <a:endParaRPr lang="en-US" sz="1600" dirty="0"/>
          </a:p>
        </p:txBody>
      </p:sp>
      <p:sp>
        <p:nvSpPr>
          <p:cNvPr id="5" name="Object 4"/>
          <p:cNvSpPr/>
          <p:nvPr/>
        </p:nvSpPr>
        <p:spPr>
          <a:xfrm>
            <a:off x="476131" y="3782860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GradCAM visualizations are optional</a:t>
            </a:r>
            <a:endParaRPr lang="en-US" sz="1600" dirty="0"/>
          </a:p>
        </p:txBody>
      </p:sp>
      <p:sp>
        <p:nvSpPr>
          <p:cNvPr id="6" name="Object 5"/>
          <p:cNvSpPr/>
          <p:nvPr/>
        </p:nvSpPr>
        <p:spPr>
          <a:xfrm>
            <a:off x="3809047" y="0"/>
            <a:ext cx="8389427" cy="686580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Object 7"/>
          <p:cNvSpPr/>
          <p:nvPr/>
        </p:nvSpPr>
        <p:spPr>
          <a:xfrm>
            <a:off x="11836615" y="6517935"/>
            <a:ext cx="161885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13</a:t>
            </a:r>
            <a:endParaRPr lang="en-US" dirty="0"/>
          </a:p>
        </p:txBody>
      </p:sp>
      <p:pic>
        <p:nvPicPr>
          <p:cNvPr id="10" name="HydraRun1.mov">
            <a:hlinkClick r:id="" action="ppaction://media"/>
            <a:extLst>
              <a:ext uri="{FF2B5EF4-FFF2-40B4-BE49-F238E27FC236}">
                <a16:creationId xmlns:a16="http://schemas.microsoft.com/office/drawing/2014/main" id="{DE521A88-0C05-3A27-5228-7D18AB55BC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5814" y="173079"/>
            <a:ext cx="8295891" cy="6510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0" cy="6856286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476131" y="2315038"/>
            <a:ext cx="2583040" cy="15297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Grafana Dashboard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3950399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Look at any prediction over time. </a:t>
            </a:r>
            <a:endParaRPr lang="en-US" sz="1600" dirty="0"/>
          </a:p>
        </p:txBody>
      </p:sp>
      <p:sp>
        <p:nvSpPr>
          <p:cNvPr id="5" name="Object 4"/>
          <p:cNvSpPr/>
          <p:nvPr/>
        </p:nvSpPr>
        <p:spPr>
          <a:xfrm>
            <a:off x="4285178" y="476131"/>
            <a:ext cx="7437165" cy="5913546"/>
          </a:xfrm>
          <a:prstGeom prst="rect">
            <a:avLst/>
          </a:prstGeom>
          <a:solidFill>
            <a:srgbClr val="13151A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3"/>
          <a:srcRect r="30427" b="10692"/>
          <a:stretch/>
        </p:blipFill>
        <p:spPr>
          <a:xfrm>
            <a:off x="4285178" y="476131"/>
            <a:ext cx="7437165" cy="5913546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1827092" y="6517935"/>
            <a:ext cx="171407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14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0" cy="6856286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476131" y="2348367"/>
            <a:ext cx="3142464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Log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2963915"/>
            <a:ext cx="3142464" cy="799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See 'Bad' or 'Unconfirmed' images from previous runs, separated by detector.</a:t>
            </a:r>
            <a:endParaRPr lang="en-US" sz="1600" dirty="0"/>
          </a:p>
        </p:txBody>
      </p:sp>
      <p:sp>
        <p:nvSpPr>
          <p:cNvPr id="5" name="Object 4"/>
          <p:cNvSpPr/>
          <p:nvPr/>
        </p:nvSpPr>
        <p:spPr>
          <a:xfrm>
            <a:off x="476131" y="3916177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Easily identify when a particular problem started</a:t>
            </a:r>
            <a:endParaRPr lang="en-US" sz="1600" dirty="0"/>
          </a:p>
        </p:txBody>
      </p:sp>
      <p:sp>
        <p:nvSpPr>
          <p:cNvPr id="6" name="Object 5"/>
          <p:cNvSpPr/>
          <p:nvPr/>
        </p:nvSpPr>
        <p:spPr>
          <a:xfrm>
            <a:off x="4285178" y="476131"/>
            <a:ext cx="7437165" cy="5913546"/>
          </a:xfrm>
          <a:prstGeom prst="rect">
            <a:avLst/>
          </a:prstGeom>
          <a:noFill/>
          <a:ln w="25400">
            <a:solidFill>
              <a:srgbClr val="000000"/>
            </a:solidFill>
            <a:prstDash val="solid"/>
            <a:miter lim="800000"/>
          </a:ln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3"/>
          <a:srcRect t="-7977" r="1858" b="-7977"/>
          <a:stretch/>
        </p:blipFill>
        <p:spPr>
          <a:xfrm>
            <a:off x="4304224" y="495176"/>
            <a:ext cx="7399075" cy="587545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1836615" y="6517935"/>
            <a:ext cx="161885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15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Anecdotes: </a:t>
            </a:r>
            <a:r>
              <a:rPr lang="en-US" sz="3188" b="1" dirty="0">
                <a:solidFill>
                  <a:srgbClr val="62A8B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Does it actually work?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9784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some cases, Hydra identifies issues before the shift takers can.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131" y="1889435"/>
            <a:ext cx="5523119" cy="2839350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199975" y="4962475"/>
            <a:ext cx="6075431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b="1" dirty="0">
                <a:solidFill>
                  <a:srgbClr val="62A8B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1/</a:t>
            </a: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Hall B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93331" y="5278655"/>
            <a:ext cx="5088717" cy="6396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40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sector of a calorimeter in the CLAS12 spectrometer dropped. Hydra correctly recognized this as bad due to no occupancies in Sector 2. </a:t>
            </a:r>
            <a:endParaRPr lang="en-US" sz="1400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4"/>
          <a:srcRect l="-12771" t="-12771" r="-12771" b="-12771"/>
          <a:stretch/>
        </p:blipFill>
        <p:spPr>
          <a:xfrm>
            <a:off x="7641313" y="1795014"/>
            <a:ext cx="2619897" cy="3028193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5913546" y="4962475"/>
            <a:ext cx="6075431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b="1" dirty="0">
                <a:solidFill>
                  <a:srgbClr val="62A8B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2/</a:t>
            </a: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Hall D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614827" y="5293332"/>
            <a:ext cx="4883842" cy="6396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40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This monitoring histogram should always be empty, if not, an audible alarm with the EPICS alarm handler is sounded to alert the shift crew to stop the run.</a:t>
            </a:r>
            <a:endParaRPr lang="en-US" sz="1400" dirty="0"/>
          </a:p>
        </p:txBody>
      </p:sp>
      <p:sp>
        <p:nvSpPr>
          <p:cNvPr id="10" name="Object 9"/>
          <p:cNvSpPr/>
          <p:nvPr/>
        </p:nvSpPr>
        <p:spPr>
          <a:xfrm>
            <a:off x="11836615" y="6517935"/>
            <a:ext cx="161885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723347" cy="6856286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476131" y="2885949"/>
            <a:ext cx="3048190" cy="5097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08"/>
              </a:lnSpc>
              <a:buNone/>
            </a:pPr>
            <a:r>
              <a:rPr lang="en-US" sz="1594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Features and Developments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3511317"/>
            <a:ext cx="3048190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016"/>
              </a:lnSpc>
              <a:spcBef>
                <a:spcPts val="893"/>
              </a:spcBef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the works 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56147" y="476131"/>
            <a:ext cx="9523" cy="4904149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118771" y="576416"/>
            <a:ext cx="3870468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12"/>
              </a:lnSpc>
              <a:buNone/>
            </a:pPr>
            <a:r>
              <a:rPr lang="en-US" sz="1200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Back End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294701" y="923694"/>
            <a:ext cx="3518608" cy="904649"/>
          </a:xfrm>
          <a:prstGeom prst="roundRect">
            <a:avLst>
              <a:gd name="adj" fmla="val 6065"/>
            </a:avLst>
          </a:prstGeom>
          <a:solidFill>
            <a:srgbClr val="14558C"/>
          </a:solidFill>
        </p:spPr>
      </p:sp>
      <p:sp>
        <p:nvSpPr>
          <p:cNvPr id="8" name="Object 7"/>
          <p:cNvSpPr/>
          <p:nvPr/>
        </p:nvSpPr>
        <p:spPr>
          <a:xfrm>
            <a:off x="4418495" y="1000619"/>
            <a:ext cx="3598121" cy="2109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63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Model Implementation Scores</a:t>
            </a:r>
            <a:endParaRPr lang="en-US" sz="1400" b="1" dirty="0"/>
          </a:p>
        </p:txBody>
      </p:sp>
      <p:sp>
        <p:nvSpPr>
          <p:cNvPr id="9" name="Object 8"/>
          <p:cNvSpPr/>
          <p:nvPr/>
        </p:nvSpPr>
        <p:spPr>
          <a:xfrm>
            <a:off x="4356710" y="1297457"/>
            <a:ext cx="3598121" cy="4606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spcBef>
                <a:spcPts val="663"/>
              </a:spcBef>
              <a:buNone/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Adding model implementation scores to database</a:t>
            </a:r>
            <a:endParaRPr lang="en-US" sz="1400" dirty="0"/>
          </a:p>
        </p:txBody>
      </p:sp>
      <p:sp>
        <p:nvSpPr>
          <p:cNvPr id="10" name="Object 9"/>
          <p:cNvSpPr/>
          <p:nvPr/>
        </p:nvSpPr>
        <p:spPr>
          <a:xfrm>
            <a:off x="4294701" y="1875956"/>
            <a:ext cx="3518608" cy="904649"/>
          </a:xfrm>
          <a:prstGeom prst="roundRect">
            <a:avLst>
              <a:gd name="adj" fmla="val 6065"/>
            </a:avLst>
          </a:prstGeom>
          <a:solidFill>
            <a:srgbClr val="14558C"/>
          </a:solidFill>
        </p:spPr>
      </p:sp>
      <p:sp>
        <p:nvSpPr>
          <p:cNvPr id="11" name="Object 10"/>
          <p:cNvSpPr/>
          <p:nvPr/>
        </p:nvSpPr>
        <p:spPr>
          <a:xfrm>
            <a:off x="4418495" y="1952881"/>
            <a:ext cx="3598121" cy="2109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63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Synchronize Databases</a:t>
            </a:r>
            <a:endParaRPr lang="en-US" sz="1400" b="1" dirty="0"/>
          </a:p>
        </p:txBody>
      </p:sp>
      <p:sp>
        <p:nvSpPr>
          <p:cNvPr id="12" name="Object 11"/>
          <p:cNvSpPr/>
          <p:nvPr/>
        </p:nvSpPr>
        <p:spPr>
          <a:xfrm>
            <a:off x="4418495" y="2249719"/>
            <a:ext cx="3598121" cy="4606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spcBef>
                <a:spcPts val="663"/>
              </a:spcBef>
              <a:buNone/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Automatic database synchronization across Halls</a:t>
            </a:r>
            <a:endParaRPr lang="en-US" sz="1400" dirty="0"/>
          </a:p>
        </p:txBody>
      </p:sp>
      <p:sp>
        <p:nvSpPr>
          <p:cNvPr id="13" name="Object 12"/>
          <p:cNvSpPr/>
          <p:nvPr/>
        </p:nvSpPr>
        <p:spPr>
          <a:xfrm>
            <a:off x="7923057" y="576416"/>
            <a:ext cx="3870468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12"/>
              </a:lnSpc>
              <a:buNone/>
            </a:pPr>
            <a:r>
              <a:rPr lang="en-US" sz="1200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Front End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098987" y="923694"/>
            <a:ext cx="3518608" cy="904649"/>
          </a:xfrm>
          <a:prstGeom prst="roundRect">
            <a:avLst>
              <a:gd name="adj" fmla="val 6065"/>
            </a:avLst>
          </a:prstGeom>
          <a:solidFill>
            <a:srgbClr val="14558C"/>
          </a:solidFill>
        </p:spPr>
      </p:sp>
      <p:sp>
        <p:nvSpPr>
          <p:cNvPr id="15" name="Object 14"/>
          <p:cNvSpPr/>
          <p:nvPr/>
        </p:nvSpPr>
        <p:spPr>
          <a:xfrm>
            <a:off x="8222781" y="1000619"/>
            <a:ext cx="3598121" cy="2109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63"/>
              </a:lnSpc>
              <a:buNone/>
            </a:pPr>
            <a:r>
              <a:rPr lang="en-US" sz="132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GradCAM++</a:t>
            </a:r>
            <a:endParaRPr lang="en-US" b="1" dirty="0"/>
          </a:p>
        </p:txBody>
      </p:sp>
      <p:sp>
        <p:nvSpPr>
          <p:cNvPr id="16" name="Object 15"/>
          <p:cNvSpPr/>
          <p:nvPr/>
        </p:nvSpPr>
        <p:spPr>
          <a:xfrm>
            <a:off x="8222781" y="1297457"/>
            <a:ext cx="3598121" cy="4606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spcBef>
                <a:spcPts val="663"/>
              </a:spcBef>
              <a:buNone/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Enhanced GradCAM for visualizing explanations</a:t>
            </a:r>
            <a:endParaRPr lang="en-US" sz="1400" dirty="0"/>
          </a:p>
        </p:txBody>
      </p:sp>
      <p:sp>
        <p:nvSpPr>
          <p:cNvPr id="17" name="Object 16"/>
          <p:cNvSpPr/>
          <p:nvPr/>
        </p:nvSpPr>
        <p:spPr>
          <a:xfrm>
            <a:off x="8098987" y="1875956"/>
            <a:ext cx="3518608" cy="904649"/>
          </a:xfrm>
          <a:prstGeom prst="roundRect">
            <a:avLst>
              <a:gd name="adj" fmla="val 6065"/>
            </a:avLst>
          </a:prstGeom>
          <a:solidFill>
            <a:srgbClr val="14558C"/>
          </a:solidFill>
        </p:spPr>
      </p:sp>
      <p:sp>
        <p:nvSpPr>
          <p:cNvPr id="18" name="Object 17"/>
          <p:cNvSpPr/>
          <p:nvPr/>
        </p:nvSpPr>
        <p:spPr>
          <a:xfrm>
            <a:off x="8222781" y="1952881"/>
            <a:ext cx="3598121" cy="2109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63"/>
              </a:lnSpc>
              <a:buNone/>
            </a:pPr>
            <a:r>
              <a:rPr lang="en-US" sz="132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 Log</a:t>
            </a:r>
            <a:endParaRPr lang="en-US" b="1" dirty="0"/>
          </a:p>
        </p:txBody>
      </p:sp>
      <p:sp>
        <p:nvSpPr>
          <p:cNvPr id="19" name="Object 18"/>
          <p:cNvSpPr/>
          <p:nvPr/>
        </p:nvSpPr>
        <p:spPr>
          <a:xfrm>
            <a:off x="8185710" y="2249719"/>
            <a:ext cx="3598121" cy="4606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spcBef>
                <a:spcPts val="663"/>
              </a:spcBef>
              <a:buNone/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Enhanced query for returning 'Bad' or 'Unconfirmed' classifcations</a:t>
            </a:r>
            <a:endParaRPr lang="en-US" sz="1400" dirty="0"/>
          </a:p>
        </p:txBody>
      </p:sp>
      <p:sp>
        <p:nvSpPr>
          <p:cNvPr id="20" name="Object 19"/>
          <p:cNvSpPr/>
          <p:nvPr/>
        </p:nvSpPr>
        <p:spPr>
          <a:xfrm>
            <a:off x="8098987" y="2828218"/>
            <a:ext cx="3518608" cy="904649"/>
          </a:xfrm>
          <a:prstGeom prst="roundRect">
            <a:avLst>
              <a:gd name="adj" fmla="val 6065"/>
            </a:avLst>
          </a:prstGeom>
          <a:solidFill>
            <a:srgbClr val="14558C"/>
          </a:solidFill>
        </p:spPr>
      </p:sp>
      <p:sp>
        <p:nvSpPr>
          <p:cNvPr id="21" name="Object 20"/>
          <p:cNvSpPr/>
          <p:nvPr/>
        </p:nvSpPr>
        <p:spPr>
          <a:xfrm>
            <a:off x="8222781" y="2905143"/>
            <a:ext cx="3598121" cy="2109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63"/>
              </a:lnSpc>
              <a:buNone/>
            </a:pPr>
            <a:r>
              <a:rPr lang="en-US" sz="132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 Run</a:t>
            </a:r>
            <a:endParaRPr lang="en-US" b="1" dirty="0"/>
          </a:p>
        </p:txBody>
      </p:sp>
      <p:sp>
        <p:nvSpPr>
          <p:cNvPr id="22" name="Object 21"/>
          <p:cNvSpPr/>
          <p:nvPr/>
        </p:nvSpPr>
        <p:spPr>
          <a:xfrm>
            <a:off x="8222781" y="3201981"/>
            <a:ext cx="3598121" cy="4606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spcBef>
                <a:spcPts val="663"/>
              </a:spcBef>
              <a:buNone/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Dynamic image ordering for multi-image use cases</a:t>
            </a:r>
            <a:endParaRPr lang="en-US" sz="1400" dirty="0"/>
          </a:p>
        </p:txBody>
      </p:sp>
      <p:sp>
        <p:nvSpPr>
          <p:cNvPr id="23" name="Object 22"/>
          <p:cNvSpPr/>
          <p:nvPr/>
        </p:nvSpPr>
        <p:spPr>
          <a:xfrm>
            <a:off x="8098987" y="3780480"/>
            <a:ext cx="3518608" cy="371382"/>
          </a:xfrm>
          <a:prstGeom prst="roundRect">
            <a:avLst>
              <a:gd name="adj" fmla="val 14773"/>
            </a:avLst>
          </a:prstGeom>
          <a:solidFill>
            <a:srgbClr val="14558C"/>
          </a:solidFill>
        </p:spPr>
      </p:sp>
      <p:sp>
        <p:nvSpPr>
          <p:cNvPr id="24" name="Object 23"/>
          <p:cNvSpPr/>
          <p:nvPr/>
        </p:nvSpPr>
        <p:spPr>
          <a:xfrm>
            <a:off x="8222781" y="3857405"/>
            <a:ext cx="3598121" cy="2109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63"/>
              </a:lnSpc>
              <a:buNone/>
            </a:pPr>
            <a:r>
              <a:rPr lang="en-US" sz="132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User interface improvements</a:t>
            </a:r>
            <a:endParaRPr lang="en-US" b="1" dirty="0"/>
          </a:p>
        </p:txBody>
      </p:sp>
      <p:sp>
        <p:nvSpPr>
          <p:cNvPr id="25" name="Object 24"/>
          <p:cNvSpPr/>
          <p:nvPr/>
        </p:nvSpPr>
        <p:spPr>
          <a:xfrm>
            <a:off x="11836615" y="6517935"/>
            <a:ext cx="161885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17</a:t>
            </a:r>
            <a:endParaRPr lang="en-US" dirty="0"/>
          </a:p>
        </p:txBody>
      </p:sp>
      <p:sp>
        <p:nvSpPr>
          <p:cNvPr id="26" name="Object 25"/>
          <p:cNvSpPr/>
          <p:nvPr/>
        </p:nvSpPr>
        <p:spPr>
          <a:xfrm>
            <a:off x="3823808" y="5792430"/>
            <a:ext cx="8264681" cy="2559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buNone/>
            </a:pPr>
            <a:r>
              <a:rPr lang="en-US" sz="1440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Not an exhaustive list!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Questions?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1471523" y="2001717"/>
            <a:ext cx="5742413" cy="3230956"/>
          </a:xfrm>
          <a:prstGeom prst="rect">
            <a:avLst/>
          </a:prstGeom>
          <a:solidFill>
            <a:srgbClr val="F0B356"/>
          </a:solidFill>
        </p:spPr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rcRect l="-184" r="-184" b="27975"/>
          <a:stretch/>
        </p:blipFill>
        <p:spPr>
          <a:xfrm>
            <a:off x="1471523" y="2001717"/>
            <a:ext cx="5742413" cy="3230956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1471523" y="2001717"/>
            <a:ext cx="5742413" cy="3230956"/>
          </a:xfrm>
          <a:prstGeom prst="rect">
            <a:avLst/>
          </a:prstGeom>
          <a:noFill/>
        </p:spPr>
      </p:sp>
      <p:pic>
        <p:nvPicPr>
          <p:cNvPr id="6" name="Object 5" descr="https://storage.googleapis.com/firebase-beautifulslides-static-assets/images/frames/Cisco Board Pro Wall Mount.b7e03ac42971d683c836cd239652ec2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262" y="1628393"/>
            <a:ext cx="6787723" cy="4266084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8120889" y="2351492"/>
            <a:ext cx="3427250" cy="1036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722"/>
              </a:lnSpc>
              <a:buNone/>
            </a:pPr>
            <a:r>
              <a:rPr lang="en-US" sz="2160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Virtual Workshop</a:t>
            </a:r>
            <a:r>
              <a:rPr lang="en-US" sz="216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for Data Quality Monitoring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8120889" y="3448230"/>
            <a:ext cx="3427250" cy="2132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466"/>
              </a:spcBef>
              <a:buNone/>
            </a:pPr>
            <a:r>
              <a:rPr lang="en-US" sz="120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Summer 2023 | tbritton@jlab.org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8120861" y="3798484"/>
            <a:ext cx="3115683" cy="0"/>
          </a:xfrm>
          <a:prstGeom prst="line">
            <a:avLst/>
          </a:prstGeom>
          <a:noFill/>
          <a:ln w="12700">
            <a:solidFill>
              <a:srgbClr val="000000">
                <a:alpha val="20000"/>
              </a:srgbClr>
            </a:solidFill>
            <a:prstDash val="solid"/>
            <a:miter lim="800000"/>
          </a:ln>
        </p:spPr>
      </p:sp>
      <p:sp>
        <p:nvSpPr>
          <p:cNvPr id="10" name="Object 9"/>
          <p:cNvSpPr/>
          <p:nvPr/>
        </p:nvSpPr>
        <p:spPr>
          <a:xfrm>
            <a:off x="8120889" y="4102463"/>
            <a:ext cx="3427250" cy="3454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722"/>
              </a:lnSpc>
              <a:spcBef>
                <a:spcPts val="877"/>
              </a:spcBef>
              <a:buNone/>
            </a:pPr>
            <a:r>
              <a:rPr lang="en-US" sz="2160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Poster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120889" y="4508216"/>
            <a:ext cx="3427250" cy="6396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466"/>
              </a:spcBef>
              <a:buNone/>
            </a:pPr>
            <a:r>
              <a:rPr lang="en-US" sz="1200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Towards High Performance AI4NP Applications on Modern GPU Platforms by Cissie Mei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11827092" y="6517935"/>
            <a:ext cx="171407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18</a:t>
            </a:r>
            <a:endParaRPr lang="en-US" dirty="0"/>
          </a:p>
        </p:txBody>
      </p:sp>
      <p:pic>
        <p:nvPicPr>
          <p:cNvPr id="13" name="HydraRun1.mov">
            <a:hlinkClick r:id="" action="ppaction://media"/>
            <a:extLst>
              <a:ext uri="{FF2B5EF4-FFF2-40B4-BE49-F238E27FC236}">
                <a16:creationId xmlns:a16="http://schemas.microsoft.com/office/drawing/2014/main" id="{704FAB33-2D6B-9F2A-8490-3A7C2EDDC4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28370"/>
          <a:stretch/>
        </p:blipFill>
        <p:spPr>
          <a:xfrm>
            <a:off x="1471522" y="2001716"/>
            <a:ext cx="5742413" cy="322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580856" y="3107647"/>
            <a:ext cx="3027241" cy="637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021"/>
              </a:lnSpc>
              <a:buNone/>
            </a:pPr>
            <a:r>
              <a:rPr lang="en-US" sz="478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back ups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Human Classification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961784"/>
            <a:ext cx="12188952" cy="3332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25"/>
              </a:lnSpc>
              <a:spcBef>
                <a:spcPts val="687"/>
              </a:spcBef>
              <a:buNone/>
            </a:pPr>
            <a:r>
              <a:rPr lang="en-US" sz="1875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influenced your decision?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52479" y="1695026"/>
            <a:ext cx="4170423" cy="282821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199975" y="4662512"/>
            <a:ext cx="6075431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b="1" dirty="0">
                <a:solidFill>
                  <a:srgbClr val="62A8B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1/ </a:t>
            </a: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Probably good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76226" y="4985594"/>
            <a:ext cx="5122927" cy="6367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4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 expect to see higher occupancies closer to the beam line. This appears to look consistent with other monitoring histograms.</a:t>
            </a:r>
            <a:endParaRPr lang="en-US" sz="1400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66050" y="1695026"/>
            <a:ext cx="4170423" cy="2828218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5913546" y="4662512"/>
            <a:ext cx="6075431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b="1" dirty="0">
                <a:solidFill>
                  <a:srgbClr val="62A8B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2/ </a:t>
            </a: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Probably NOT good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465837" y="4985594"/>
            <a:ext cx="5242188" cy="42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4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Turns out this giant hole is *fine* if you temporarily donate some electronics to another detector. </a:t>
            </a:r>
            <a:endParaRPr lang="en-US" sz="1400" dirty="0"/>
          </a:p>
        </p:txBody>
      </p:sp>
      <p:sp>
        <p:nvSpPr>
          <p:cNvPr id="10" name="Object 9"/>
          <p:cNvSpPr/>
          <p:nvPr/>
        </p:nvSpPr>
        <p:spPr>
          <a:xfrm>
            <a:off x="11884228" y="6517935"/>
            <a:ext cx="114271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0" y="5773385"/>
            <a:ext cx="12188952" cy="2879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68"/>
              </a:lnSpc>
              <a:buNone/>
            </a:pPr>
            <a:r>
              <a:rPr lang="en-US" sz="1800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This is an obvious example! </a:t>
            </a:r>
            <a:endParaRPr lang="en-US" dirty="0"/>
          </a:p>
        </p:txBody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48577" y="1906498"/>
            <a:ext cx="1599800" cy="159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8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l="-28316" t="-2367" r="-28316" b="-2367"/>
          <a:stretch/>
        </p:blipFill>
        <p:spPr>
          <a:xfrm>
            <a:off x="0" y="0"/>
            <a:ext cx="12198475" cy="6865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419590"/>
            <a:ext cx="12188952" cy="2548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08"/>
              </a:lnSpc>
              <a:buNone/>
            </a:pPr>
            <a:r>
              <a:rPr lang="en-US" sz="1594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Model Validation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790080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spcBef>
                <a:spcPts val="893"/>
              </a:spcBef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When do we implement a model?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6245" y="2408694"/>
            <a:ext cx="809423" cy="47613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3293" y="2361081"/>
            <a:ext cx="142839" cy="142839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9284" y="2408694"/>
            <a:ext cx="399950" cy="47613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6871" y="2361081"/>
            <a:ext cx="142839" cy="142839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36573" y="2408694"/>
            <a:ext cx="504699" cy="47613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88891" y="2361081"/>
            <a:ext cx="142839" cy="142839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74660" y="4289411"/>
            <a:ext cx="1190327" cy="1047488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27044" y="5284524"/>
            <a:ext cx="142839" cy="142839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17372" y="4289411"/>
            <a:ext cx="1095101" cy="1047488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17238" y="5284524"/>
            <a:ext cx="142839" cy="142839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551274" y="4575090"/>
            <a:ext cx="2628243" cy="1114146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03678" y="4484625"/>
            <a:ext cx="142839" cy="142839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551274" y="2765793"/>
            <a:ext cx="47613" cy="1047488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503678" y="2675327"/>
            <a:ext cx="142839" cy="142839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217372" y="3432376"/>
            <a:ext cx="47613" cy="285679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169756" y="3665680"/>
            <a:ext cx="142839" cy="142839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217372" y="2670566"/>
            <a:ext cx="47613" cy="190452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169756" y="2808644"/>
            <a:ext cx="142839" cy="142839"/>
          </a:xfrm>
          <a:prstGeom prst="rect">
            <a:avLst/>
          </a:prstGeom>
        </p:spPr>
      </p:pic>
      <p:sp>
        <p:nvSpPr>
          <p:cNvPr id="22" name="Object 21"/>
          <p:cNvSpPr/>
          <p:nvPr/>
        </p:nvSpPr>
        <p:spPr>
          <a:xfrm>
            <a:off x="1335547" y="2191393"/>
            <a:ext cx="1518858" cy="4606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Obtain labeled images</a:t>
            </a:r>
            <a:endParaRPr lang="en-US" dirty="0"/>
          </a:p>
        </p:txBody>
      </p:sp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813379" y="2146822"/>
            <a:ext cx="1523619" cy="571357"/>
          </a:xfrm>
          <a:prstGeom prst="rect">
            <a:avLst/>
          </a:prstGeom>
        </p:spPr>
      </p:pic>
      <p:sp>
        <p:nvSpPr>
          <p:cNvPr id="24" name="Object 23"/>
          <p:cNvSpPr/>
          <p:nvPr/>
        </p:nvSpPr>
        <p:spPr>
          <a:xfrm>
            <a:off x="3968551" y="2305664"/>
            <a:ext cx="1204611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Train Model</a:t>
            </a:r>
            <a:endParaRPr lang="en-US" dirty="0"/>
          </a:p>
        </p:txBody>
      </p:sp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736861" y="2146822"/>
            <a:ext cx="2247338" cy="571357"/>
          </a:xfrm>
          <a:prstGeom prst="rect">
            <a:avLst/>
          </a:prstGeom>
        </p:spPr>
      </p:pic>
      <p:sp>
        <p:nvSpPr>
          <p:cNvPr id="26" name="Object 25"/>
          <p:cNvSpPr/>
          <p:nvPr/>
        </p:nvSpPr>
        <p:spPr>
          <a:xfrm>
            <a:off x="5855911" y="2305664"/>
            <a:ext cx="2000702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Analyze Model</a:t>
            </a:r>
            <a:endParaRPr lang="en-US" dirty="0"/>
          </a:p>
        </p:txBody>
      </p:sp>
      <p:pic>
        <p:nvPicPr>
          <p:cNvPr id="27" name="Object 26" descr="preencoded.png"/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8299050" y="2928205"/>
            <a:ext cx="1875956" cy="533267"/>
          </a:xfrm>
          <a:prstGeom prst="rect">
            <a:avLst/>
          </a:prstGeom>
        </p:spPr>
      </p:pic>
      <p:sp>
        <p:nvSpPr>
          <p:cNvPr id="28" name="Object 27"/>
          <p:cNvSpPr/>
          <p:nvPr/>
        </p:nvSpPr>
        <p:spPr>
          <a:xfrm>
            <a:off x="8414662" y="3067474"/>
            <a:ext cx="1644556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Expert Approval</a:t>
            </a:r>
            <a:endParaRPr lang="en-US" dirty="0"/>
          </a:p>
        </p:txBody>
      </p:sp>
      <p:pic>
        <p:nvPicPr>
          <p:cNvPr id="29" name="Object 28" descr="preencoded.png"/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8488977" y="2146822"/>
            <a:ext cx="1504574" cy="571357"/>
          </a:xfrm>
          <a:prstGeom prst="rect">
            <a:avLst/>
          </a:prstGeom>
        </p:spPr>
      </p:pic>
      <p:sp>
        <p:nvSpPr>
          <p:cNvPr id="30" name="Object 29"/>
          <p:cNvSpPr/>
          <p:nvPr/>
        </p:nvSpPr>
        <p:spPr>
          <a:xfrm>
            <a:off x="8645109" y="2305664"/>
            <a:ext cx="1183662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 Approval</a:t>
            </a:r>
            <a:endParaRPr lang="en-US" dirty="0"/>
          </a:p>
        </p:txBody>
      </p:sp>
      <p:pic>
        <p:nvPicPr>
          <p:cNvPr id="31" name="Object 30" descr="preencoded.png"/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646102" y="3765667"/>
            <a:ext cx="1190327" cy="571357"/>
          </a:xfrm>
          <a:prstGeom prst="rect">
            <a:avLst/>
          </a:prstGeom>
        </p:spPr>
      </p:pic>
      <p:sp>
        <p:nvSpPr>
          <p:cNvPr id="32" name="Object 31"/>
          <p:cNvSpPr/>
          <p:nvPr/>
        </p:nvSpPr>
        <p:spPr>
          <a:xfrm>
            <a:off x="8817945" y="3924509"/>
            <a:ext cx="837990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Analysis</a:t>
            </a:r>
            <a:endParaRPr lang="en-US" dirty="0"/>
          </a:p>
        </p:txBody>
      </p:sp>
      <p:pic>
        <p:nvPicPr>
          <p:cNvPr id="33" name="Object 32" descr="preencoded.png"/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7133267" y="5384512"/>
            <a:ext cx="1923569" cy="571357"/>
          </a:xfrm>
          <a:prstGeom prst="rect">
            <a:avLst/>
          </a:prstGeom>
        </p:spPr>
      </p:pic>
      <p:sp>
        <p:nvSpPr>
          <p:cNvPr id="34" name="Object 33"/>
          <p:cNvSpPr/>
          <p:nvPr/>
        </p:nvSpPr>
        <p:spPr>
          <a:xfrm>
            <a:off x="7268102" y="5543354"/>
            <a:ext cx="1652249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Evaluation</a:t>
            </a:r>
            <a:endParaRPr lang="en-US" dirty="0"/>
          </a:p>
        </p:txBody>
      </p:sp>
      <p:pic>
        <p:nvPicPr>
          <p:cNvPr id="35" name="Object 34" descr="preencoded.png"/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9312679" y="5384512"/>
            <a:ext cx="1952137" cy="571357"/>
          </a:xfrm>
          <a:prstGeom prst="rect">
            <a:avLst/>
          </a:prstGeom>
        </p:spPr>
      </p:pic>
      <p:sp>
        <p:nvSpPr>
          <p:cNvPr id="36" name="Object 35"/>
          <p:cNvSpPr/>
          <p:nvPr/>
        </p:nvSpPr>
        <p:spPr>
          <a:xfrm>
            <a:off x="9446438" y="5543354"/>
            <a:ext cx="1675981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Implementation</a:t>
            </a:r>
            <a:endParaRPr lang="en-US" dirty="0"/>
          </a:p>
        </p:txBody>
      </p:sp>
      <p:pic>
        <p:nvPicPr>
          <p:cNvPr id="37" name="Object 36" descr="preencoded.png"/>
          <p:cNvPicPr>
            <a:picLocks noChangeAspect="1"/>
          </p:cNvPicPr>
          <p:nvPr/>
        </p:nvPicPr>
        <p:blipFill>
          <a:blip r:embed="rId47"/>
          <a:srcRect l="16604" r="16604"/>
          <a:stretch/>
        </p:blipFill>
        <p:spPr>
          <a:xfrm>
            <a:off x="4213759" y="3785241"/>
            <a:ext cx="714196" cy="714196"/>
          </a:xfrm>
          <a:prstGeom prst="ellipse">
            <a:avLst/>
          </a:prstGeom>
        </p:spPr>
      </p:pic>
      <p:sp>
        <p:nvSpPr>
          <p:cNvPr id="38" name="Object 37"/>
          <p:cNvSpPr/>
          <p:nvPr/>
        </p:nvSpPr>
        <p:spPr>
          <a:xfrm>
            <a:off x="4213759" y="3785241"/>
            <a:ext cx="714196" cy="714196"/>
          </a:xfrm>
          <a:prstGeom prst="ellipse">
            <a:avLst/>
          </a:prstGeom>
          <a:noFill/>
          <a:ln w="25400">
            <a:solidFill>
              <a:srgbClr val="14558C"/>
            </a:solidFill>
            <a:prstDash val="solid"/>
            <a:miter lim="800000"/>
          </a:ln>
        </p:spPr>
      </p:sp>
      <p:sp>
        <p:nvSpPr>
          <p:cNvPr id="39" name="Object 38"/>
          <p:cNvSpPr/>
          <p:nvPr/>
        </p:nvSpPr>
        <p:spPr>
          <a:xfrm>
            <a:off x="5023181" y="4019735"/>
            <a:ext cx="2047348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Regroup</a:t>
            </a:r>
            <a:endParaRPr lang="en-US" dirty="0"/>
          </a:p>
        </p:txBody>
      </p:sp>
      <p:sp>
        <p:nvSpPr>
          <p:cNvPr id="40" name="Object 39"/>
          <p:cNvSpPr/>
          <p:nvPr/>
        </p:nvSpPr>
        <p:spPr>
          <a:xfrm>
            <a:off x="11836615" y="6517935"/>
            <a:ext cx="161885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21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Less Obvious Examples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9784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It's hard to tell right away if an image is bad!</a:t>
            </a:r>
            <a:endParaRPr lang="en-US" sz="1600" dirty="0"/>
          </a:p>
        </p:txBody>
      </p:sp>
      <p:sp>
        <p:nvSpPr>
          <p:cNvPr id="4" name="Object 3"/>
          <p:cNvSpPr/>
          <p:nvPr/>
        </p:nvSpPr>
        <p:spPr>
          <a:xfrm>
            <a:off x="95226" y="1666458"/>
            <a:ext cx="5951637" cy="471369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l="7294" t="-4190" r="7294" b="-4190"/>
          <a:stretch/>
        </p:blipFill>
        <p:spPr>
          <a:xfrm>
            <a:off x="95226" y="1666458"/>
            <a:ext cx="5951637" cy="471369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6142089" y="1666458"/>
            <a:ext cx="5951637" cy="230923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4"/>
          <a:srcRect l="-42549" t="1843" r="-42549" b="1843"/>
          <a:stretch/>
        </p:blipFill>
        <p:spPr>
          <a:xfrm>
            <a:off x="6142089" y="1666458"/>
            <a:ext cx="5951637" cy="2309235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6142089" y="4070920"/>
            <a:ext cx="5951637" cy="230923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5"/>
          <a:srcRect l="-20724" t="-2441" r="-20724" b="-2441"/>
          <a:stretch/>
        </p:blipFill>
        <p:spPr>
          <a:xfrm>
            <a:off x="6142089" y="4070920"/>
            <a:ext cx="5951637" cy="2309235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11884228" y="6517935"/>
            <a:ext cx="114271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485155" cy="6856286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476131" y="1819862"/>
            <a:ext cx="2644089" cy="15297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Online monitoring is </a:t>
            </a:r>
            <a:r>
              <a:rPr lang="en-US" sz="318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tedious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3455223"/>
            <a:ext cx="3886181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6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Varying levels of expertise</a:t>
            </a:r>
            <a:endParaRPr lang="en-US" sz="1600" dirty="0"/>
          </a:p>
        </p:txBody>
      </p:sp>
      <p:sp>
        <p:nvSpPr>
          <p:cNvPr id="5" name="Object 4"/>
          <p:cNvSpPr/>
          <p:nvPr/>
        </p:nvSpPr>
        <p:spPr>
          <a:xfrm>
            <a:off x="476131" y="3874218"/>
            <a:ext cx="3886181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6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Inconsistent monitoring</a:t>
            </a:r>
            <a:endParaRPr lang="en-US" sz="1600" dirty="0"/>
          </a:p>
        </p:txBody>
      </p:sp>
      <p:sp>
        <p:nvSpPr>
          <p:cNvPr id="6" name="Object 5"/>
          <p:cNvSpPr/>
          <p:nvPr/>
        </p:nvSpPr>
        <p:spPr>
          <a:xfrm>
            <a:off x="476131" y="4293213"/>
            <a:ext cx="3886181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6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Multiple plots per detector system</a:t>
            </a:r>
            <a:endParaRPr lang="en-US" sz="1600" dirty="0"/>
          </a:p>
        </p:txBody>
      </p:sp>
      <p:sp>
        <p:nvSpPr>
          <p:cNvPr id="7" name="Object 6"/>
          <p:cNvSpPr/>
          <p:nvPr/>
        </p:nvSpPr>
        <p:spPr>
          <a:xfrm>
            <a:off x="476131" y="4712208"/>
            <a:ext cx="3886181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6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Probably too many plots to look at</a:t>
            </a:r>
            <a:endParaRPr lang="en-US" sz="1600" dirty="0"/>
          </a:p>
        </p:txBody>
      </p:sp>
      <p:sp>
        <p:nvSpPr>
          <p:cNvPr id="8" name="Object 7"/>
          <p:cNvSpPr/>
          <p:nvPr/>
        </p:nvSpPr>
        <p:spPr>
          <a:xfrm>
            <a:off x="4623708" y="5481457"/>
            <a:ext cx="7426690" cy="4606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6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Approximate </a:t>
            </a:r>
            <a:r>
              <a:rPr lang="en-US" sz="1600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number of individual histograms per experiment per run</a:t>
            </a:r>
            <a:r>
              <a:rPr lang="en-US" sz="16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monitored by the shift crew for each experimental hall. </a:t>
            </a:r>
            <a:endParaRPr lang="en-US" sz="1600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832" y="285679"/>
            <a:ext cx="7132441" cy="5104124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1677" y="1281264"/>
            <a:ext cx="514221" cy="514221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5721904" y="1434785"/>
            <a:ext cx="285679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12"/>
              </a:lnSpc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714</a:t>
            </a:r>
            <a:endParaRPr lang="en-US" dirty="0"/>
          </a:p>
        </p:txBody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9495" y="2717915"/>
            <a:ext cx="571357" cy="571357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308372" y="2899935"/>
            <a:ext cx="345671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12"/>
              </a:lnSpc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400</a:t>
            </a:r>
            <a:endParaRPr lang="en-US" dirty="0"/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89631" y="4221522"/>
            <a:ext cx="457086" cy="457086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10599865" y="4346421"/>
            <a:ext cx="228543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12"/>
              </a:lnSpc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90</a:t>
            </a:r>
            <a:endParaRPr lang="en-US" dirty="0"/>
          </a:p>
        </p:txBody>
      </p:sp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49289" y="3973711"/>
            <a:ext cx="504699" cy="504699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8959594" y="4122449"/>
            <a:ext cx="276156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12"/>
              </a:lnSpc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138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11874706" y="6517935"/>
            <a:ext cx="123794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Can we use computer vision to mimic the Shift Crew?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9784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16"/>
              </a:spcBef>
              <a:buNone/>
            </a:pPr>
            <a:r>
              <a:rPr lang="en-US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Reduce</a:t>
            </a:r>
            <a:r>
              <a:rPr lang="en-US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inconsistencies inherent with human-based monitoring.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8801" y="2448950"/>
            <a:ext cx="5551687" cy="16923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68"/>
              </a:lnSpc>
              <a:buSzPct val="100000"/>
            </a:pPr>
            <a:r>
              <a:rPr lang="en-US" sz="1800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Correctly</a:t>
            </a:r>
            <a:r>
              <a:rPr lang="en-US" sz="18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classify monitoring images quickly and more frequently than humans</a:t>
            </a:r>
          </a:p>
        </p:txBody>
      </p:sp>
      <p:sp>
        <p:nvSpPr>
          <p:cNvPr id="5" name="Object 4"/>
          <p:cNvSpPr/>
          <p:nvPr/>
        </p:nvSpPr>
        <p:spPr>
          <a:xfrm>
            <a:off x="6142089" y="1666458"/>
            <a:ext cx="5951637" cy="2309235"/>
          </a:xfrm>
          <a:prstGeom prst="rect">
            <a:avLst/>
          </a:prstGeom>
          <a:solidFill>
            <a:srgbClr val="E66922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3"/>
          <a:srcRect t="13048" b="13048"/>
          <a:stretch/>
        </p:blipFill>
        <p:spPr>
          <a:xfrm>
            <a:off x="6142089" y="1666458"/>
            <a:ext cx="5951637" cy="2309235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4"/>
          <a:srcRect l="-143" t="20583" r="-143" b="20583"/>
          <a:stretch/>
        </p:blipFill>
        <p:spPr>
          <a:xfrm>
            <a:off x="6142089" y="4070920"/>
            <a:ext cx="5951637" cy="1833104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6123044" y="5904024"/>
            <a:ext cx="5989727" cy="4761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Object 8"/>
          <p:cNvSpPr/>
          <p:nvPr/>
        </p:nvSpPr>
        <p:spPr>
          <a:xfrm>
            <a:off x="6033055" y="6003267"/>
            <a:ext cx="6169705" cy="3068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210"/>
              </a:lnSpc>
              <a:buNone/>
            </a:pPr>
            <a:r>
              <a:rPr lang="en-US" sz="960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PREDICTED: [('N02112137', 'CHOW', 4.611241), ('N02124075', 'EGYPTIAN_CAT', 4.3817368)]</a:t>
            </a:r>
            <a:br>
              <a:rPr lang="en-US" sz="96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96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HTTPS://KERAS.IO/EXAMPLES/VISION/GRAD_CAM/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1884228" y="6517935"/>
            <a:ext cx="114271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40ED16-FB12-88E3-DDDA-6C0BFD4AFABD}"/>
              </a:ext>
            </a:extLst>
          </p:cNvPr>
          <p:cNvGrpSpPr/>
          <p:nvPr/>
        </p:nvGrpSpPr>
        <p:grpSpPr>
          <a:xfrm>
            <a:off x="1455920" y="5345166"/>
            <a:ext cx="2544567" cy="714196"/>
            <a:chOff x="1262242" y="4842840"/>
            <a:chExt cx="2544567" cy="714196"/>
          </a:xfrm>
        </p:grpSpPr>
        <p:sp>
          <p:nvSpPr>
            <p:cNvPr id="11" name="Object 10"/>
            <p:cNvSpPr/>
            <p:nvPr/>
          </p:nvSpPr>
          <p:spPr>
            <a:xfrm>
              <a:off x="1262242" y="5073265"/>
              <a:ext cx="1057963" cy="230328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1814"/>
                </a:lnSpc>
                <a:buNone/>
              </a:pPr>
              <a:r>
                <a:rPr lang="en-US" sz="1440" dirty="0">
                  <a:solidFill>
                    <a:srgbClr val="2A2921"/>
                  </a:solidFill>
                  <a:latin typeface="Montserrat" pitchFamily="34" charset="0"/>
                  <a:ea typeface="Montserrat" pitchFamily="34" charset="-122"/>
                  <a:cs typeface="Montserrat" pitchFamily="34" charset="-120"/>
                </a:rPr>
                <a:t>Shift Crew</a:t>
              </a:r>
              <a:endParaRPr lang="en-US" dirty="0"/>
            </a:p>
          </p:txBody>
        </p:sp>
        <p:pic>
          <p:nvPicPr>
            <p:cNvPr id="12" name="Object 11" descr="preencoded.png"/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521405" y="4842840"/>
              <a:ext cx="714196" cy="714196"/>
            </a:xfrm>
            <a:prstGeom prst="rect">
              <a:avLst/>
            </a:prstGeom>
          </p:spPr>
        </p:pic>
        <p:sp>
          <p:nvSpPr>
            <p:cNvPr id="13" name="Object 12"/>
            <p:cNvSpPr/>
            <p:nvPr/>
          </p:nvSpPr>
          <p:spPr>
            <a:xfrm>
              <a:off x="3578266" y="5093113"/>
              <a:ext cx="228543" cy="230328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1814"/>
                </a:lnSpc>
                <a:buNone/>
              </a:pPr>
              <a:r>
                <a:rPr lang="en-US" sz="1440" dirty="0">
                  <a:solidFill>
                    <a:srgbClr val="2A2921"/>
                  </a:solidFill>
                  <a:latin typeface="Montserrat" pitchFamily="34" charset="0"/>
                  <a:ea typeface="Montserrat" pitchFamily="34" charset="-122"/>
                  <a:cs typeface="Montserrat" pitchFamily="34" charset="-120"/>
                </a:rPr>
                <a:t>AI</a:t>
              </a:r>
              <a:endParaRPr lang="en-US" dirty="0"/>
            </a:p>
          </p:txBody>
        </p:sp>
      </p:grpSp>
      <p:sp>
        <p:nvSpPr>
          <p:cNvPr id="15" name="Object 3">
            <a:extLst>
              <a:ext uri="{FF2B5EF4-FFF2-40B4-BE49-F238E27FC236}">
                <a16:creationId xmlns:a16="http://schemas.microsoft.com/office/drawing/2014/main" id="{AE7954AC-DE89-5486-A616-12E537A95B2F}"/>
              </a:ext>
            </a:extLst>
          </p:cNvPr>
          <p:cNvSpPr/>
          <p:nvPr/>
        </p:nvSpPr>
        <p:spPr>
          <a:xfrm>
            <a:off x="471845" y="4498992"/>
            <a:ext cx="5551687" cy="16923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68"/>
              </a:lnSpc>
              <a:spcBef>
                <a:spcPts val="1952"/>
              </a:spcBef>
              <a:buSzPct val="100000"/>
            </a:pPr>
            <a:r>
              <a:rPr lang="en-US" sz="1800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Explainable</a:t>
            </a:r>
            <a:r>
              <a:rPr lang="en-US" sz="18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predictions: can the model tell us what influenced it's decision?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62A8B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Why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did the model make that prediction?</a:t>
            </a:r>
            <a:endParaRPr lang="en-US" dirty="0"/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l="-4219" t="-17848" r="-4219" b="-17848"/>
          <a:stretch/>
        </p:blipFill>
        <p:spPr>
          <a:xfrm>
            <a:off x="6941199" y="1523619"/>
            <a:ext cx="4781145" cy="4494676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6936437" y="5066033"/>
            <a:ext cx="4790668" cy="96178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Object 4"/>
          <p:cNvSpPr/>
          <p:nvPr/>
        </p:nvSpPr>
        <p:spPr>
          <a:xfrm>
            <a:off x="7011153" y="5287732"/>
            <a:ext cx="4641190" cy="5118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buNone/>
            </a:pPr>
            <a:r>
              <a:rPr lang="en-US" sz="1440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 are usually much more interested in what makes an image bad than good.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64895" y="2021749"/>
            <a:ext cx="6063974" cy="33220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268"/>
              </a:lnSpc>
              <a:buSzPct val="100000"/>
              <a:buChar char="•"/>
            </a:pPr>
            <a:r>
              <a:rPr lang="en-US" sz="18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Deep neural networks have great performance but are hard to interpret.</a:t>
            </a:r>
          </a:p>
          <a:p>
            <a:pPr marL="242900" indent="-242900" algn="l">
              <a:lnSpc>
                <a:spcPts val="2268"/>
              </a:lnSpc>
              <a:spcBef>
                <a:spcPts val="1952"/>
              </a:spcBef>
              <a:buSzPct val="100000"/>
              <a:buChar char="•"/>
            </a:pPr>
            <a:r>
              <a:rPr lang="en-US" sz="1800" b="1" dirty="0">
                <a:solidFill>
                  <a:srgbClr val="62A8B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Interpretability matters</a:t>
            </a:r>
            <a:r>
              <a:rPr lang="en-US" sz="18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especially when implementing smart systems into our typical work flows.</a:t>
            </a:r>
          </a:p>
          <a:p>
            <a:pPr marL="242900" indent="-242900" algn="l">
              <a:lnSpc>
                <a:spcPts val="2268"/>
              </a:lnSpc>
              <a:spcBef>
                <a:spcPts val="1952"/>
              </a:spcBef>
              <a:buSzPct val="100000"/>
              <a:buChar char="•"/>
            </a:pPr>
            <a:r>
              <a:rPr lang="en-US" sz="18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Visual explanations with Gradient-weighted Class Activation Maps (GradCAM)</a:t>
            </a:r>
          </a:p>
          <a:p>
            <a:pPr lvl="1" algn="l">
              <a:lnSpc>
                <a:spcPts val="1932"/>
              </a:lnSpc>
              <a:spcBef>
                <a:spcPts val="503"/>
              </a:spcBef>
              <a:buNone/>
            </a:pPr>
            <a:r>
              <a:rPr lang="en-US" sz="13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Uses the gradients of any target concept flowing into the final convolutional layer to produce a map that highlights important regions in the image for the prediction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11884228" y="6517935"/>
            <a:ext cx="114271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-476131" y="6156671"/>
            <a:ext cx="12188952" cy="1705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1344"/>
              </a:lnSpc>
              <a:buNone/>
            </a:pPr>
            <a:r>
              <a:rPr lang="en-US" sz="96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Reference: https://arxiv.org/pdf/1610.02391.pdf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fe1eca2-7cd5-4750-8a50-59606b598d7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0" cy="274320"/>
          </a:xfrm>
          <a:prstGeom prst="rect">
            <a:avLst/>
          </a:prstGeom>
          <a:noFill/>
        </p:spPr>
      </p:sp>
      <p:sp>
        <p:nvSpPr>
          <p:cNvPr id="3" name="Object 2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Online Data Quality Monitoring with </a:t>
            </a: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0" y="9784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b="1" i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 extensible framework for training, managing, and evaluating AI for real time data quality monitoring.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38934" y="1899762"/>
            <a:ext cx="3597513" cy="302819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199975" y="5067224"/>
            <a:ext cx="6075431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b="1" dirty="0">
                <a:solidFill>
                  <a:srgbClr val="62A8B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1/ </a:t>
            </a: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MySQL back end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964046" y="5383404"/>
            <a:ext cx="4547287" cy="42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6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Unique plot identifiers, model training parameters, classifications, user permissions, labels, and more are all stored in a database.</a:t>
            </a:r>
            <a:endParaRPr lang="en-US" sz="1600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72611" y="1899762"/>
            <a:ext cx="4957301" cy="302819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5913546" y="5067224"/>
            <a:ext cx="6075431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b="1" dirty="0">
                <a:solidFill>
                  <a:srgbClr val="62A8B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2/ </a:t>
            </a: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 based front end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6677618" y="5413748"/>
            <a:ext cx="4547286" cy="3377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6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 based front end for labeling, monitoring, and model validation. </a:t>
            </a:r>
            <a:endParaRPr lang="en-US" sz="1600" dirty="0"/>
          </a:p>
        </p:txBody>
      </p:sp>
      <p:sp>
        <p:nvSpPr>
          <p:cNvPr id="11" name="Object 10"/>
          <p:cNvSpPr/>
          <p:nvPr/>
        </p:nvSpPr>
        <p:spPr>
          <a:xfrm>
            <a:off x="11874706" y="6517935"/>
            <a:ext cx="123794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 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Fast Facts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1523619"/>
            <a:ext cx="4919580" cy="4389927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4" name="Object 3"/>
          <p:cNvSpPr/>
          <p:nvPr/>
        </p:nvSpPr>
        <p:spPr>
          <a:xfrm>
            <a:off x="573835" y="2453116"/>
            <a:ext cx="4724171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Features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73835" y="3071342"/>
            <a:ext cx="4724171" cy="2559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spcBef>
                <a:spcPts val="836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Push button model training</a:t>
            </a:r>
            <a:endParaRPr lang="en-US" sz="1600" dirty="0"/>
          </a:p>
        </p:txBody>
      </p:sp>
      <p:sp>
        <p:nvSpPr>
          <p:cNvPr id="6" name="Object 5"/>
          <p:cNvSpPr/>
          <p:nvPr/>
        </p:nvSpPr>
        <p:spPr>
          <a:xfrm>
            <a:off x="573833" y="3691020"/>
            <a:ext cx="4724171" cy="7677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spcBef>
                <a:spcPts val="1217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Strategically under sample to account for large class imbalance </a:t>
            </a:r>
            <a:r>
              <a:rPr lang="en-US" sz="1600" i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without</a:t>
            </a: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sacrificing performance</a:t>
            </a:r>
            <a:endParaRPr lang="en-US" sz="1600" dirty="0"/>
          </a:p>
        </p:txBody>
      </p:sp>
      <p:sp>
        <p:nvSpPr>
          <p:cNvPr id="7" name="Object 6"/>
          <p:cNvSpPr/>
          <p:nvPr/>
        </p:nvSpPr>
        <p:spPr>
          <a:xfrm>
            <a:off x="573834" y="4822540"/>
            <a:ext cx="4724171" cy="5118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spcBef>
                <a:spcPts val="1217"/>
              </a:spcBef>
              <a:buNone/>
            </a:pPr>
            <a:r>
              <a:rPr lang="en-US" sz="16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Metrics from model training are automatically generated for evaluation</a:t>
            </a:r>
            <a:endParaRPr lang="en-US" sz="1600" dirty="0"/>
          </a:p>
        </p:txBody>
      </p:sp>
      <p:sp>
        <p:nvSpPr>
          <p:cNvPr id="8" name="Object 7"/>
          <p:cNvSpPr/>
          <p:nvPr/>
        </p:nvSpPr>
        <p:spPr>
          <a:xfrm>
            <a:off x="5469808" y="5481457"/>
            <a:ext cx="6540254" cy="4606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6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Strategic sampling of training data: the variation of 'good' images is much smaller than the variation of 'bad' images</a:t>
            </a:r>
            <a:endParaRPr lang="en-US" sz="1600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640" y="1333167"/>
            <a:ext cx="6326633" cy="4056636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11884228" y="6517935"/>
            <a:ext cx="114271" cy="1919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1512"/>
              </a:lnSpc>
              <a:buNone/>
            </a:pPr>
            <a:r>
              <a:rPr lang="en-US" sz="10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858</Words>
  <Application>Microsoft Macintosh PowerPoint</Application>
  <PresentationFormat>Widescreen</PresentationFormat>
  <Paragraphs>160</Paragraphs>
  <Slides>21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Montserrat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CHEP_2023</dc:title>
  <dc:subject>CHEP_2023</dc:subject>
  <dc:creator>roark@jlab.org</dc:creator>
  <cp:lastModifiedBy>Microsoft Office User</cp:lastModifiedBy>
  <cp:revision>2</cp:revision>
  <dcterms:created xsi:type="dcterms:W3CDTF">2023-05-07T01:41:17Z</dcterms:created>
  <dcterms:modified xsi:type="dcterms:W3CDTF">2023-05-07T02:26:14Z</dcterms:modified>
</cp:coreProperties>
</file>