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tags/tag2.xml" ContentType="application/vnd.openxmlformats-officedocument.presentationml.tags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357" r:id="rId4"/>
    <p:sldId id="348" r:id="rId5"/>
    <p:sldId id="340" r:id="rId6"/>
    <p:sldId id="345" r:id="rId7"/>
    <p:sldId id="352" r:id="rId8"/>
    <p:sldId id="351" r:id="rId9"/>
    <p:sldId id="347" r:id="rId10"/>
    <p:sldId id="346" r:id="rId11"/>
    <p:sldId id="353" r:id="rId12"/>
    <p:sldId id="350" r:id="rId13"/>
    <p:sldId id="349" r:id="rId14"/>
    <p:sldId id="341" r:id="rId15"/>
    <p:sldId id="358" r:id="rId16"/>
    <p:sldId id="359" r:id="rId17"/>
    <p:sldId id="356" r:id="rId18"/>
    <p:sldId id="360" r:id="rId19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ECEC"/>
    <a:srgbClr val="0054A0"/>
    <a:srgbClr val="007CC3"/>
    <a:srgbClr val="C2D9F3"/>
    <a:srgbClr val="0452A2"/>
    <a:srgbClr val="0432FF"/>
    <a:srgbClr val="FFE9D9"/>
    <a:srgbClr val="FF40FF"/>
    <a:srgbClr val="0A80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99"/>
    <p:restoredTop sz="95687"/>
  </p:normalViewPr>
  <p:slideViewPr>
    <p:cSldViewPr snapToGrid="0">
      <p:cViewPr>
        <p:scale>
          <a:sx n="110" d="100"/>
          <a:sy n="110" d="100"/>
        </p:scale>
        <p:origin x="-16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02T09:01:26.85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0 117 24575,'73'0'0,"13"0"0,4 0 0,8 0 0,-14 0 0,-26-2 0,-11-1 0,-23 0 0,0 1 0,0 0 0,0 0 0,-4-1 0,-5 1 0,-6 2 0,-2 0 0,5 0 0,4 0 0,17-1 0,4-2 0,4-1 0,-6-1 0,-12 2 0,-9 0 0,-7-1 0,-4-4 0,-3-4 0,0-1 0,0 1 0,-3 5 0,-5-2 0,2 4 0,-4-1 0,2 4 0,-1 1 0,-2 1 0,-3 0 0,-4 0 0,-5 0 0,-5 2 0,1 1 0,4 2 0,3-1 0,-1 1 0,0 0 0,1-2 0,4 2 0,7-2 0,6 3 0,2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10:18:59.61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0T02:54:13.455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1 24575,'0'0'0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0T02:54:15.406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1 24575,'0'0'0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0T02:54:16.590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0 24575,'0'0'0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0T02:54:18.089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1 24575,'0'0'0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0T02:54:19.142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0 24575,'0'0'0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0T02:54:25.259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0 0 24575,'0'0'0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0T02:54:26.456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 0 24575,'0'0'0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0T02:54:28.373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0 1 24575,'0'0'0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0T02:54:36.791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9T17:46:40.93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81 24575,'27'0'0,"4"-2"0,-6-1 0,0 0 0,-3 0 0,-6 0 0,-2 0 0,1-1 0,0 0 0,1 0 0,-3 0 0,-1 2 0,-1 1 0,-2 1 0,1 0 0,-1 0 0,-2 0 0,1 0 0,-3 0 0,1-1 0,-2 0 0,2 0 0,1 0 0,0 0 0,7 0 0,3-1 0,6-2 0,2 1 0,0-1 0,-2 1 0,-4 1 0,-2 0 0,1 0 0,-1-1 0,0 0 0,-1 1 0,-2 0 0,-1 1 0,-2 0 0,-1 1 0,-1 0 0,0-1 0,-1 0 0,0 0 0,2 0 0,-4 1 0,2 0 0,-5 0 0,-10 10 0,3-4 0,-8 9 0,5-9 0,0 2 0,2-3 0,-1 2 0,-1-2 0,-2 3 0,-3 1 0,0 0 0,2 0 0,-2-3 0,7-3 0,-1-1 0,0-1 0,-3 1 0,-6 2 0,-6 1 0,-3 0 0,-2 0 0,-1-3 0,2-1 0,1-1 0,2 0 0,1 0 0,3 0 0,2 0 0,2 0 0,2 0 0,1-1 0,1-2 0,2 0 0,2 1 0,2 0 0,0-2 0,3-1 0,0 0 0,1-2 0,0 4 0,0-4 0,-2 3 0,0-1 0,-3 0 0,3 1 0,-3 0 0,1 1 0,-1 1 0,-2 0 0,3 0 0,-3-1 0,0-1 0,-1-1 0,0 1 0,1-1 0,1 2 0,1 0 0,1 1 0,-1 0 0,1-1 0,-2 3 0,0-2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0T02:54:44.543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0 0 24575,'0'0'0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0T02:54:45.872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 0 24575,'0'0'0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0T02:54:47.021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0 0 24575,'0'0'0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0T02:54:59.759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 1 24575,'0'0'0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0T02:55:03.088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0 1 24575,'0'0'0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0T02:55:07.807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8T11:12:50.205"/>
    </inkml:context>
    <inkml:brush xml:id="br0">
      <inkml:brushProperty name="width" value="0.2" units="cm"/>
      <inkml:brushProperty name="height" value="0.2" units="cm"/>
      <inkml:brushProperty name="color" value="#FFE9D9"/>
    </inkml:brush>
  </inkml:definitions>
  <inkml:trace contextRef="#ctx0" brushRef="#br0">1 594 24575,'30'0'0,"-7"0"0,-9 0 0,-7 0 0,-4 0 0,4 2 0,-1 6 0,1 4 0,-2 2 0,-1 1 0,-1-4 0,-1-2 0,0-3 0,-1-2 0,-1 1 0,0 1 0,0 1 0,-3-23 0,-4-3 0,-2-23 0,-3 5 0,2 4 0,4 6 0,2-1 0,3-1 0,1-3 0,0 0 0,0 10 0,0 5 0,0 7 0,0 4 0,0-1 0,2-6 0,3-7 0,2-2 0,-1 0 0,-2 9 0,-3 4 0,-1 5 0,0-1 0,0-2 0,0 0 0,0 1 0,0 1 0,0 0 0,0-2 0,0-1 0,0 0 0,0 0 0,-2-6 0,-4-10 0,-2-7 0,-1 0 0,3 6 0,3 11 0,1 7 0,2 6 0,-7 13 0,3-5 0,-6 8 0,4-9 0,0-1 0,0 0 0,2 2 0,0 1 0,2 0 0,1 2 0,1 1 0,0 0 0,0 3 0,0 1 0,0 2 0,0-1 0,1 1 0,0-1 0,2-1 0,0-1 0,-1-2 0,1 1 0,0-1 0,0-2 0,-1 0 0,1-4 0,1-1 0,0-2 0,3 0 0,-1 1 0,2 1 0,-1 0 0,1 3 0,-1 0 0,0-1 0,-3-1 0,0-2 0,-1-1 0,2 2 0,-2-3 0,2 2 0,0-13 0,-2 0 0,0-7 0,-3 1 0,0 3 0,0-4 0,0-4 0,0-1 0,0-3 0,0 4 0,0 0 0,0 1 0,0 0 0,0 0 0,0 2 0,0 3 0,0 4 0,0 1 0,0 2 0,0-1 0,0-2 0,0-1 0,0 1 0,0 2 0,0 2 0,0 1 0,1-1 0,1-1 0,0 0 0,1 3 0,1 1 0,1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7:48:02.94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5T07:48:02.943"/>
    </inkml:context>
    <inkml:brush xml:id="br0">
      <inkml:brushProperty name="width" value="0.35" units="cm"/>
      <inkml:brushProperty name="height" value="0.35" units="cm"/>
      <inkml:brushProperty name="color" value="#008C3A"/>
    </inkml:brush>
  </inkml:definitions>
  <inkml:trace contextRef="#ctx0" brushRef="#br0">0 0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8T14:21:09.41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366 16 24575,'-49'0'0,"0"0"0,6 0 0,2 0 0,10-1 0,7-1 0,12 1 0,5-1 0,-1-2 0,1 3 0,-4-3 0,-1 5 0,4 0 0,-3 4 0,3-1 0,-2 0 0,1-2 0,2 0 0,-3-1 0,2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10:18:54.465"/>
    </inkml:context>
    <inkml:brush xml:id="br0">
      <inkml:brushProperty name="width" value="0.2" units="cm"/>
      <inkml:brushProperty name="height" value="0.2" units="cm"/>
      <inkml:brushProperty name="color" value="#66CC00"/>
    </inkml:brush>
  </inkml:definitions>
  <inkml:trace contextRef="#ctx0" brushRef="#br0">0 0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10:18:59.61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10:18:54.465"/>
    </inkml:context>
    <inkml:brush xml:id="br0">
      <inkml:brushProperty name="width" value="0.2" units="cm"/>
      <inkml:brushProperty name="height" value="0.2" units="cm"/>
      <inkml:brushProperty name="color" value="#66CC00"/>
    </inkml:brush>
  </inkml:definitions>
  <inkml:trace contextRef="#ctx0" brushRef="#br0">0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44DD57-96F9-F248-A06E-37AC4DE377D1}" type="datetimeFigureOut">
              <a:rPr kumimoji="1" lang="ja-JP" altLang="en-US" smtClean="0"/>
              <a:t>2023/5/10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7977F-ABC9-D24C-A61C-C7B64B048F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802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38BC4-6F95-4D43-9DAC-FA286C0D3395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8455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38BC4-6F95-4D43-9DAC-FA286C0D3395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7126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310F7F-4BA0-397A-F0DF-1483341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1DC8D71-5CE2-03A2-C95A-C01EC75422B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en-GB" altLang="ja-JP" dirty="0"/>
              <a:t>Marin FURUKAWA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F22B9F9-CDBA-4DC2-AE68-6FD6446A7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2023/5/11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60AC7EC-74B5-9B99-C476-C07594039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GB" altLang="ja-JP"/>
              <a:t>CHEP2023 Marin FURUKAWA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41FF7F2-4B5D-1A02-6DFA-E7239971C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9CC54500-BBC0-4B4A-9329-117B8BE8F087}" type="slidenum">
              <a:rPr lang="ja-JP" altLang="en-US" smtClean="0"/>
              <a:pPr/>
              <a:t>‹#›</a:t>
            </a:fld>
            <a:endParaRPr lang="ja-JP" altLang="en-US"/>
          </a:p>
        </p:txBody>
      </p:sp>
      <p:pic>
        <p:nvPicPr>
          <p:cNvPr id="8" name="図 7" descr="ロゴ&#10;&#10;自動的に生成された説明">
            <a:extLst>
              <a:ext uri="{FF2B5EF4-FFF2-40B4-BE49-F238E27FC236}">
                <a16:creationId xmlns:a16="http://schemas.microsoft.com/office/drawing/2014/main" id="{E30906A6-E371-1DA6-64D9-D697252C8F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7626" y="4846960"/>
            <a:ext cx="4797552" cy="1549609"/>
          </a:xfrm>
          <a:prstGeom prst="rect">
            <a:avLst/>
          </a:prstGeom>
        </p:spPr>
      </p:pic>
      <p:pic>
        <p:nvPicPr>
          <p:cNvPr id="10" name="図 9" descr="テキスト, ロゴ&#10;&#10;自動的に生成された説明">
            <a:extLst>
              <a:ext uri="{FF2B5EF4-FFF2-40B4-BE49-F238E27FC236}">
                <a16:creationId xmlns:a16="http://schemas.microsoft.com/office/drawing/2014/main" id="{D8B9F51D-23A6-4A86-12ED-1EE0B7E642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15" t="14819" r="7253" b="16850"/>
          <a:stretch/>
        </p:blipFill>
        <p:spPr>
          <a:xfrm>
            <a:off x="838199" y="4392228"/>
            <a:ext cx="4456177" cy="191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270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10E7DF0-A3EC-9B7D-61C7-675B25111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BF0A6D0-3C73-7530-0D9C-786EA59425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DA398D7-65D5-C959-094B-311C9FE9B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2023/5/11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7CCB072-A7AC-5A88-5139-6FA359F8D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GB" altLang="ja-JP"/>
              <a:t>CHEP2023 Marin FURUKAWA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F14D15C-3B95-4F10-6EA5-4DB9B35C8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54500-BBC0-4B4A-9329-117B8BE8F08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604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376EF71-7456-149E-CA86-9E13E70331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E9BEADC-4B23-A46F-1CE4-4A98515346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6390F93-A97E-2978-2374-6B789A26F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2023/5/11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0273980-67A9-DB04-35A0-0917B1F4C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GB" altLang="ja-JP"/>
              <a:t>CHEP2023 Marin FURUKAWA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CA99983-D619-218C-F2DA-760CD4F1F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54500-BBC0-4B4A-9329-117B8BE8F08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5989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A3289AC-C739-0F7D-9C36-ECDBDFFE2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3E7B87C-3C18-BAFD-1C7C-EF85C88CA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29C0F3B-CB33-2EDF-8F22-4F349FECD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2023/5/11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C2660AD-F62D-9DF5-63B5-9FA840ED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GB" altLang="ja-JP"/>
              <a:t>CHEP2023 Marin FURUKAWA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AE77B68-978C-967C-95AD-828380E4B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54500-BBC0-4B4A-9329-117B8BE8F08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0187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BA9D1A-D9A7-78C6-E0ED-CBF20E51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D01153F-2BA9-8CA4-A579-E825C5598D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8ACBEF6-6AA7-90A4-3561-2651CAB77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2023/5/11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B5BED99-2CC5-13CE-C93B-31F713B3E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GB" altLang="ja-JP"/>
              <a:t>CHEP2023 Marin FURUKAWA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505668A-8FBD-20FF-AADF-7C9C40732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54500-BBC0-4B4A-9329-117B8BE8F08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7878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85D868-5CC1-697E-83EF-29754A3A5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CBA755F-254F-F3AF-469C-D772CFB1A1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029D0A3-1FAA-2A38-8535-04B35EF07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EE09B11-D8E7-111F-7D81-95F515DDE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2023/5/11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9FABEC8-8B7F-F328-DF16-0B7A5C2C0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GB" altLang="ja-JP"/>
              <a:t>CHEP2023 Marin FURUKAWA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FE27174-9652-8563-C55A-E9405020C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54500-BBC0-4B4A-9329-117B8BE8F08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2803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5484BA-B5F1-862E-5015-B0955756E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A807AB9-F55D-4544-A4D7-2C418BBB5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270ED66-A3EB-DB9E-A9C6-CB6EB7C2E9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A6CE28E4-E664-480E-6316-BDD00B5216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DB7AD18-229B-C7EB-0B7A-6766D6055D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81E7F873-DF83-E882-6627-F94F783E0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2023/5/11</a:t>
            </a:r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6F8E123E-37D4-502D-BE6A-488FEFE20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GB" altLang="ja-JP"/>
              <a:t>CHEP2023 Marin FURUKAWA</a:t>
            </a:r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A018BE82-B889-079F-3DC3-08C473072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54500-BBC0-4B4A-9329-117B8BE8F08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1981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AE5262-3997-1A74-85DB-4EC76F5C2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3707CFA-25E5-B68C-2491-26AE4A872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2023/5/11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6642444-230F-C1FB-0457-D40FE2A62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GB" altLang="ja-JP"/>
              <a:t>CHEP2023 Marin FURUKAWA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9F8A551-2A47-C556-BC9D-D49E585E5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54500-BBC0-4B4A-9329-117B8BE8F08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9096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B46D8A7-D66E-1BDA-3DF3-626BD825A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2023/5/11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C47D62E-8718-964A-ECF7-CE5D258A5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GB" altLang="ja-JP"/>
              <a:t>CHEP2023 Marin FURUKAWA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CB66E8A-278C-52EF-4F96-F32277E1A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54500-BBC0-4B4A-9329-117B8BE8F08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3093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33A5767-A621-897E-F49E-4B4A06476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E3BAE2F-2CA1-EE38-1A48-AF4F9503B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6486048-8BF7-46FC-1D81-E010A58590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CD558C-6788-A598-2B37-068EB9FFA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2023/5/11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2806048-C111-7283-F8CD-F9080D9EB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GB" altLang="ja-JP"/>
              <a:t>CHEP2023 Marin FURUKAWA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D178D67-B8AD-93AA-B3D0-096EFD231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54500-BBC0-4B4A-9329-117B8BE8F08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6794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A75CBE-B26D-2A2F-3809-15C24E2CF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9E601B37-0119-307E-B05B-C1209EEDCD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/>
              <a:t>アイコンをクリックして図を追加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4238470-D3BA-5808-3814-89782A419E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25D6E9D-9530-D28E-E81B-0DF857D1B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2023/5/11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C24F8B8-93FC-3F71-3B2E-B04822629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GB" altLang="ja-JP"/>
              <a:t>CHEP2023 Marin FURUKAWA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B4A54AF-6AEC-DB06-379B-D3745A42C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54500-BBC0-4B4A-9329-117B8BE8F08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384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FBDFE1F8-3313-72C3-4F13-F91393482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710A059-FE56-8E9D-4CC1-A2E40E13B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B20BCC7-195A-59EB-2319-2ACFEACD49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MS PMincho" panose="02020600040205080304" pitchFamily="18" charset="-128"/>
                <a:ea typeface="MS PMincho" panose="02020600040205080304" pitchFamily="18" charset="-128"/>
              </a:defRPr>
            </a:lvl1pPr>
          </a:lstStyle>
          <a:p>
            <a:r>
              <a:rPr lang="en-US" altLang="ja-JP"/>
              <a:t>2023/5/11</a:t>
            </a:r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E23C05B-02A8-0131-FA7A-5C2ABBCCF1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856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MS PMincho" panose="02020600040205080304" pitchFamily="18" charset="-128"/>
                <a:ea typeface="MS PMincho" panose="02020600040205080304" pitchFamily="18" charset="-128"/>
              </a:defRPr>
            </a:lvl1pPr>
          </a:lstStyle>
          <a:p>
            <a:r>
              <a:rPr lang="en-GB" altLang="ja-JP"/>
              <a:t>CHEP2023 Marin FURUKAWA</a:t>
            </a:r>
            <a:endParaRPr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7403AB2-4739-6948-B05B-FF0775794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3867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tx1">
                    <a:tint val="75000"/>
                  </a:schemeClr>
                </a:solidFill>
                <a:latin typeface="MS PMincho" panose="02020600040205080304" pitchFamily="18" charset="-128"/>
                <a:ea typeface="MS PMincho" panose="02020600040205080304" pitchFamily="18" charset="-128"/>
              </a:defRPr>
            </a:lvl1pPr>
          </a:lstStyle>
          <a:p>
            <a:fld id="{9CC54500-BBC0-4B4A-9329-117B8BE8F087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66121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MS PMincho" panose="02020600040205080304" pitchFamily="18" charset="-128"/>
          <a:ea typeface="MS PMincho" panose="02020600040205080304" pitchFamily="18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MS PMincho" panose="02020600040205080304" pitchFamily="18" charset="-128"/>
          <a:ea typeface="MS PMincho" panose="02020600040205080304" pitchFamily="18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MS PMincho" panose="02020600040205080304" pitchFamily="18" charset="-128"/>
          <a:ea typeface="MS PMincho" panose="02020600040205080304" pitchFamily="18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MS PMincho" panose="02020600040205080304" pitchFamily="18" charset="-128"/>
          <a:ea typeface="MS PMincho" panose="02020600040205080304" pitchFamily="18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MS PMincho" panose="02020600040205080304" pitchFamily="18" charset="-128"/>
          <a:ea typeface="MS PMincho" panose="02020600040205080304" pitchFamily="18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MS PMincho" panose="02020600040205080304" pitchFamily="18" charset="-128"/>
          <a:ea typeface="MS PMincho" panose="02020600040205080304" pitchFamily="18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customXml" Target="../ink/ink7.xml"/><Relationship Id="rId7" Type="http://schemas.openxmlformats.org/officeDocument/2006/relationships/image" Target="../media/image5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.xml"/><Relationship Id="rId5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0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1150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customXml" Target="../ink/ink9.xml"/><Relationship Id="rId7" Type="http://schemas.openxmlformats.org/officeDocument/2006/relationships/image" Target="../media/image5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0.xml"/><Relationship Id="rId5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.xml"/><Relationship Id="rId13" Type="http://schemas.openxmlformats.org/officeDocument/2006/relationships/customXml" Target="../ink/ink18.xml"/><Relationship Id="rId18" Type="http://schemas.openxmlformats.org/officeDocument/2006/relationships/customXml" Target="../ink/ink23.xml"/><Relationship Id="rId3" Type="http://schemas.openxmlformats.org/officeDocument/2006/relationships/image" Target="../media/image55.png"/><Relationship Id="rId7" Type="http://schemas.openxmlformats.org/officeDocument/2006/relationships/customXml" Target="../ink/ink13.xml"/><Relationship Id="rId12" Type="http://schemas.openxmlformats.org/officeDocument/2006/relationships/customXml" Target="../ink/ink17.xml"/><Relationship Id="rId17" Type="http://schemas.openxmlformats.org/officeDocument/2006/relationships/customXml" Target="../ink/ink22.xml"/><Relationship Id="rId2" Type="http://schemas.openxmlformats.org/officeDocument/2006/relationships/image" Target="../media/image52.png"/><Relationship Id="rId16" Type="http://schemas.openxmlformats.org/officeDocument/2006/relationships/customXml" Target="../ink/ink21.xml"/><Relationship Id="rId20" Type="http://schemas.openxmlformats.org/officeDocument/2006/relationships/customXml" Target="../ink/ink2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.xml"/><Relationship Id="rId11" Type="http://schemas.openxmlformats.org/officeDocument/2006/relationships/image" Target="../media/image57.png"/><Relationship Id="rId5" Type="http://schemas.openxmlformats.org/officeDocument/2006/relationships/image" Target="../media/image56.png"/><Relationship Id="rId15" Type="http://schemas.openxmlformats.org/officeDocument/2006/relationships/customXml" Target="../ink/ink20.xml"/><Relationship Id="rId10" Type="http://schemas.openxmlformats.org/officeDocument/2006/relationships/customXml" Target="../ink/ink16.xml"/><Relationship Id="rId19" Type="http://schemas.openxmlformats.org/officeDocument/2006/relationships/customXml" Target="../ink/ink24.xml"/><Relationship Id="rId4" Type="http://schemas.openxmlformats.org/officeDocument/2006/relationships/customXml" Target="../ink/ink11.xml"/><Relationship Id="rId9" Type="http://schemas.openxmlformats.org/officeDocument/2006/relationships/customXml" Target="../ink/ink15.xml"/><Relationship Id="rId14" Type="http://schemas.openxmlformats.org/officeDocument/2006/relationships/customXml" Target="../ink/ink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customXml" Target="../ink/ink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0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2.xml"/><Relationship Id="rId12" Type="http://schemas.openxmlformats.org/officeDocument/2006/relationships/image" Target="../media/image19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customXml" Target="../ink/ink2.xml"/><Relationship Id="rId11" Type="http://schemas.openxmlformats.org/officeDocument/2006/relationships/image" Target="../media/image18.emf"/><Relationship Id="rId5" Type="http://schemas.openxmlformats.org/officeDocument/2006/relationships/image" Target="../media/image15.png"/><Relationship Id="rId10" Type="http://schemas.openxmlformats.org/officeDocument/2006/relationships/image" Target="../media/image17.emf"/><Relationship Id="rId4" Type="http://schemas.openxmlformats.org/officeDocument/2006/relationships/image" Target="../media/image14.png"/><Relationship Id="rId9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28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openxmlformats.org/officeDocument/2006/relationships/image" Target="../media/image22.png"/><Relationship Id="rId4" Type="http://schemas.openxmlformats.org/officeDocument/2006/relationships/image" Target="../media/image15.png"/><Relationship Id="rId9" Type="http://schemas.openxmlformats.org/officeDocument/2006/relationships/image" Target="../media/image26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image" Target="../media/image29.png"/><Relationship Id="rId7" Type="http://schemas.openxmlformats.org/officeDocument/2006/relationships/image" Target="../media/image29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customXml" Target="../ink/ink4.xml"/><Relationship Id="rId11" Type="http://schemas.openxmlformats.org/officeDocument/2006/relationships/image" Target="../media/image31.png"/><Relationship Id="rId5" Type="http://schemas.openxmlformats.org/officeDocument/2006/relationships/image" Target="../media/image280.png"/><Relationship Id="rId10" Type="http://schemas.openxmlformats.org/officeDocument/2006/relationships/customXml" Target="../ink/ink6.xml"/><Relationship Id="rId4" Type="http://schemas.openxmlformats.org/officeDocument/2006/relationships/image" Target="../media/image270.png"/><Relationship Id="rId9" Type="http://schemas.openxmlformats.org/officeDocument/2006/relationships/image" Target="../media/image30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278D7F-0613-98B8-4078-55373812F7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7289" y="953030"/>
            <a:ext cx="9956800" cy="2387600"/>
          </a:xfrm>
        </p:spPr>
        <p:txBody>
          <a:bodyPr>
            <a:noAutofit/>
          </a:bodyPr>
          <a:lstStyle/>
          <a:p>
            <a:r>
              <a:rPr lang="en-GB" altLang="ja-JP" b="1" i="0" u="none" strike="noStrike" dirty="0">
                <a:solidFill>
                  <a:srgbClr val="000000"/>
                </a:solidFill>
                <a:effectLst/>
                <a:latin typeface="PT Sans" panose="020B0503020203020204" pitchFamily="34" charset="0"/>
              </a:rPr>
              <a:t>ATLAS LAr Calorimeter Commissioning for LHC Run-3</a:t>
            </a:r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E861810A-035F-0A64-05F4-49D0589A9B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6400" y="3259667"/>
            <a:ext cx="9144000" cy="1655762"/>
          </a:xfrm>
        </p:spPr>
        <p:txBody>
          <a:bodyPr>
            <a:normAutofit/>
          </a:bodyPr>
          <a:lstStyle/>
          <a:p>
            <a:r>
              <a:rPr kumimoji="1" lang="en-GB" altLang="ja-JP" sz="2800" u="sng" dirty="0">
                <a:latin typeface="MS PMincho" panose="02020600040205080304" pitchFamily="18" charset="-128"/>
                <a:ea typeface="MS PMincho" panose="02020600040205080304" pitchFamily="18" charset="-128"/>
              </a:rPr>
              <a:t>Marin FURUKAWA</a:t>
            </a:r>
          </a:p>
          <a:p>
            <a:r>
              <a:rPr lang="en-GB" altLang="ja-JP" sz="2800" dirty="0">
                <a:latin typeface="MS PMincho" panose="02020600040205080304" pitchFamily="18" charset="-128"/>
                <a:ea typeface="MS PMincho" panose="02020600040205080304" pitchFamily="18" charset="-128"/>
              </a:rPr>
              <a:t>The University of Tokyo </a:t>
            </a:r>
          </a:p>
          <a:p>
            <a:r>
              <a:rPr lang="en-GB" altLang="ja-JP" sz="2800" dirty="0">
                <a:latin typeface="MS PMincho" panose="02020600040205080304" pitchFamily="18" charset="-128"/>
                <a:ea typeface="MS PMincho" panose="02020600040205080304" pitchFamily="18" charset="-128"/>
              </a:rPr>
              <a:t>on behalf of the ATLAS LAr Collaboration</a:t>
            </a:r>
            <a:endParaRPr kumimoji="1" lang="ja-JP" altLang="en-US" sz="2800"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E692640-62BC-7BDB-C834-8144EE343731}"/>
              </a:ext>
            </a:extLst>
          </p:cNvPr>
          <p:cNvSpPr txBox="1"/>
          <p:nvPr/>
        </p:nvSpPr>
        <p:spPr>
          <a:xfrm>
            <a:off x="114748" y="150607"/>
            <a:ext cx="3779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solidFill>
                  <a:srgbClr val="0A80C4"/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CHEP2023</a:t>
            </a:r>
            <a:endParaRPr kumimoji="1" lang="ja-JP" altLang="en-US" sz="4000">
              <a:solidFill>
                <a:srgbClr val="0A80C4"/>
              </a:solidFill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B9C8F6A-EA9F-0800-2CCF-DF23908D2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2023/5/11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4DBB08A-31E9-233A-4C40-5E7521EC3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GB" altLang="ja-JP"/>
              <a:t>CHEP2023 Marin FURUKAWA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D51535D-B682-FA96-2F03-DC37306D7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54500-BBC0-4B4A-9329-117B8BE8F087}" type="slidenum">
              <a:rPr lang="ja-JP" altLang="en-US" smtClean="0"/>
              <a:pPr/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64488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50"/>
    </mc:Choice>
    <mc:Fallback>
      <p:transition spd="slow" advTm="1095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C2F5BB-730E-BEBF-14E0-68CCC04E1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136"/>
            <a:ext cx="10515600" cy="1325563"/>
          </a:xfrm>
        </p:spPr>
        <p:txBody>
          <a:bodyPr/>
          <a:lstStyle/>
          <a:p>
            <a:r>
              <a:rPr kumimoji="1" lang="en-GB" altLang="ja-JP" dirty="0"/>
              <a:t>Supercells status</a:t>
            </a:r>
            <a:endParaRPr kumimoji="1" lang="ja-JP" altLang="en-US"/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BEE252FD-9F61-C37F-367B-9613E11B41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10894" y="1162677"/>
            <a:ext cx="5684520" cy="3855019"/>
          </a:xfr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34106E2-8D3A-EAFE-2C9D-9FAC84E64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71511"/>
            <a:ext cx="2743200" cy="365125"/>
          </a:xfrm>
        </p:spPr>
        <p:txBody>
          <a:bodyPr/>
          <a:lstStyle/>
          <a:p>
            <a:r>
              <a:rPr kumimoji="1" lang="en-US" altLang="ja-JP"/>
              <a:t>2023/5/11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1CA126B-B0D2-669E-B9C3-0ED41A7F8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GB" altLang="ja-JP"/>
              <a:t>CHEP2023 Marin FURUKAWA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3FC1A2F-B8F1-09FC-7015-B80E8E50B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54500-BBC0-4B4A-9329-117B8BE8F087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3B0F94E-4B8A-F117-B21B-164606FED904}"/>
              </a:ext>
            </a:extLst>
          </p:cNvPr>
          <p:cNvSpPr txBox="1"/>
          <p:nvPr/>
        </p:nvSpPr>
        <p:spPr>
          <a:xfrm>
            <a:off x="1918138" y="5082918"/>
            <a:ext cx="96607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Issue of</a:t>
            </a:r>
            <a:r>
              <a:rPr lang="ja-JP" altLang="en-US">
                <a:latin typeface="MS PMincho" panose="02020600040205080304" pitchFamily="18" charset="-128"/>
                <a:ea typeface="MS PMincho" panose="02020600040205080304" pitchFamily="18" charset="-128"/>
              </a:rPr>
              <a:t>　</a:t>
            </a:r>
            <a:r>
              <a:rPr lang="en-US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the digitizer board</a:t>
            </a:r>
            <a:r>
              <a:rPr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, pulse shape, or the parameter to reconstruct momentum. </a:t>
            </a:r>
          </a:p>
          <a:p>
            <a:r>
              <a:rPr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A board for calibration system was out of order since Apr. 2022</a:t>
            </a:r>
          </a:p>
          <a:p>
            <a:r>
              <a:rPr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→ All fixed in early 2023</a:t>
            </a:r>
            <a:endParaRPr kumimoji="1" lang="ja-JP" altLang="en-US"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インク 9">
                <a:extLst>
                  <a:ext uri="{FF2B5EF4-FFF2-40B4-BE49-F238E27FC236}">
                    <a16:creationId xmlns:a16="http://schemas.microsoft.com/office/drawing/2014/main" id="{AE9CF60E-413C-FC89-2E77-DEF1211EAF29}"/>
                  </a:ext>
                </a:extLst>
              </p14:cNvPr>
              <p14:cNvContentPartPr/>
              <p14:nvPr/>
            </p14:nvContentPartPr>
            <p14:xfrm>
              <a:off x="1829282" y="5542746"/>
              <a:ext cx="360" cy="360"/>
            </p14:xfrm>
          </p:contentPart>
        </mc:Choice>
        <mc:Fallback xmlns="">
          <p:pic>
            <p:nvPicPr>
              <p:cNvPr id="10" name="インク 9">
                <a:extLst>
                  <a:ext uri="{FF2B5EF4-FFF2-40B4-BE49-F238E27FC236}">
                    <a16:creationId xmlns:a16="http://schemas.microsoft.com/office/drawing/2014/main" id="{AE9CF60E-413C-FC89-2E77-DEF1211EAF2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93282" y="5506746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インク 10">
                <a:extLst>
                  <a:ext uri="{FF2B5EF4-FFF2-40B4-BE49-F238E27FC236}">
                    <a16:creationId xmlns:a16="http://schemas.microsoft.com/office/drawing/2014/main" id="{C1E790B5-CA70-512F-A633-74F3E97BD6C9}"/>
                  </a:ext>
                </a:extLst>
              </p14:cNvPr>
              <p14:cNvContentPartPr/>
              <p14:nvPr/>
            </p14:nvContentPartPr>
            <p14:xfrm>
              <a:off x="1832522" y="5242506"/>
              <a:ext cx="360" cy="360"/>
            </p14:xfrm>
          </p:contentPart>
        </mc:Choice>
        <mc:Fallback xmlns="">
          <p:pic>
            <p:nvPicPr>
              <p:cNvPr id="11" name="インク 10">
                <a:extLst>
                  <a:ext uri="{FF2B5EF4-FFF2-40B4-BE49-F238E27FC236}">
                    <a16:creationId xmlns:a16="http://schemas.microsoft.com/office/drawing/2014/main" id="{C1E790B5-CA70-512F-A633-74F3E97BD6C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96522" y="5206506"/>
                <a:ext cx="72000" cy="7200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E2251F0-DEC1-3F83-9341-E3D90AEFE02A}"/>
              </a:ext>
            </a:extLst>
          </p:cNvPr>
          <p:cNvSpPr txBox="1"/>
          <p:nvPr/>
        </p:nvSpPr>
        <p:spPr>
          <a:xfrm>
            <a:off x="1411711" y="5886633"/>
            <a:ext cx="9598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ja-JP" sz="2000" dirty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More than 99 % of SCs are working in good condition</a:t>
            </a:r>
            <a:r>
              <a:rPr lang="en-US" altLang="ja-JP" sz="2000" dirty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 </a:t>
            </a:r>
            <a:r>
              <a:rPr lang="en-GB" altLang="ja-JP" sz="2000" dirty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and no spots of malfunctioning now!</a:t>
            </a:r>
            <a:endParaRPr kumimoji="1" lang="ja-JP" altLang="en-US" sz="2000">
              <a:solidFill>
                <a:srgbClr val="FF0000"/>
              </a:solidFill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pic>
        <p:nvPicPr>
          <p:cNvPr id="13" name="図 12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3B903860-347C-0BCF-7CF2-939CDAFBA7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001" y="1359565"/>
            <a:ext cx="5187081" cy="3423473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3D6B651-4593-C922-B230-2105211F4A2F}"/>
              </a:ext>
            </a:extLst>
          </p:cNvPr>
          <p:cNvSpPr txBox="1"/>
          <p:nvPr/>
        </p:nvSpPr>
        <p:spPr>
          <a:xfrm>
            <a:off x="655001" y="4408311"/>
            <a:ext cx="3977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dirty="0">
                <a:solidFill>
                  <a:srgbClr val="00B050"/>
                </a:solidFill>
                <a:latin typeface="Helvetica" pitchFamily="2" charset="0"/>
                <a:ea typeface="MS PMincho" panose="02020600040205080304" pitchFamily="18" charset="-128"/>
              </a:rPr>
              <a:t>Signal caught in LAr Calorimeter</a:t>
            </a:r>
            <a:endParaRPr kumimoji="1" lang="ja-JP" altLang="en-US">
              <a:solidFill>
                <a:srgbClr val="00B050"/>
              </a:solidFill>
              <a:latin typeface="Helvetica" pitchFamily="2" charset="0"/>
              <a:ea typeface="MS PMincho" panose="02020600040205080304" pitchFamily="18" charset="-128"/>
            </a:endParaRP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342097E2-A737-EB98-E960-9FD1D02049BD}"/>
              </a:ext>
            </a:extLst>
          </p:cNvPr>
          <p:cNvCxnSpPr>
            <a:cxnSpLocks/>
          </p:cNvCxnSpPr>
          <p:nvPr/>
        </p:nvCxnSpPr>
        <p:spPr>
          <a:xfrm flipV="1">
            <a:off x="3302000" y="3086100"/>
            <a:ext cx="0" cy="132221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31071D9-EAE2-E330-C7C4-5D7429059272}"/>
              </a:ext>
            </a:extLst>
          </p:cNvPr>
          <p:cNvSpPr txBox="1"/>
          <p:nvPr/>
        </p:nvSpPr>
        <p:spPr>
          <a:xfrm>
            <a:off x="1754714" y="4708151"/>
            <a:ext cx="3896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Beam splash on 28 Mar. 2023</a:t>
            </a:r>
            <a:endParaRPr kumimoji="1" lang="ja-JP" altLang="en-US"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5419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060"/>
    </mc:Choice>
    <mc:Fallback>
      <p:transition spd="slow" advTm="6606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グラフ, サンバースト図&#10;&#10;自動的に生成された説明">
            <a:extLst>
              <a:ext uri="{FF2B5EF4-FFF2-40B4-BE49-F238E27FC236}">
                <a16:creationId xmlns:a16="http://schemas.microsoft.com/office/drawing/2014/main" id="{2945CA4A-22E5-802F-49BF-2CC5188E4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68268">
            <a:off x="8580938" y="3281269"/>
            <a:ext cx="3656254" cy="32544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0544AF2-D695-E31F-8758-29EDCB54E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349FB77-DD69-0769-8803-425111429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403074"/>
            <a:ext cx="11691056" cy="14677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u="sng" dirty="0"/>
              <a:t>ATLAS LAr Digital Trigger system has been introduced as Phase-I upgrade.</a:t>
            </a:r>
            <a:r>
              <a:rPr lang="en-US" altLang="ja-JP" dirty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GB" altLang="ja-JP" b="0" i="0" dirty="0">
                <a:solidFill>
                  <a:srgbClr val="1D1C1D"/>
                </a:solidFill>
                <a:effectLst/>
              </a:rPr>
              <a:t> </a:t>
            </a:r>
            <a:r>
              <a:rPr lang="en-GB" altLang="ja-JP" b="1" i="0" dirty="0">
                <a:solidFill>
                  <a:schemeClr val="accent2"/>
                </a:solidFill>
                <a:effectLst/>
              </a:rPr>
              <a:t>10 times higher granularity (Supercell)</a:t>
            </a:r>
            <a:r>
              <a:rPr lang="en-GB" altLang="ja-JP" b="0" i="0" dirty="0">
                <a:solidFill>
                  <a:schemeClr val="accent2"/>
                </a:solidFill>
                <a:effectLst/>
              </a:rPr>
              <a:t> </a:t>
            </a:r>
            <a:r>
              <a:rPr lang="en-GB" altLang="ja-JP" b="0" i="0" dirty="0">
                <a:solidFill>
                  <a:srgbClr val="1D1C1D"/>
                </a:solidFill>
                <a:effectLst/>
              </a:rPr>
              <a:t>to use EM shower shape to suppress multi-jet background for EM triggers.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1F7B85D-DA42-721B-E18B-B7DE84E4E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2023/5/11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B697A67-454F-2E1E-567B-7025BC269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GB" altLang="ja-JP"/>
              <a:t>CHEP2023 Marin FURUKAWA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6B1B737-1DFD-DB8E-D069-843F8AEE1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54500-BBC0-4B4A-9329-117B8BE8F087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F5DBB94-059B-571F-8C93-21ADDFC29BB0}"/>
              </a:ext>
            </a:extLst>
          </p:cNvPr>
          <p:cNvSpPr txBox="1"/>
          <p:nvPr/>
        </p:nvSpPr>
        <p:spPr>
          <a:xfrm>
            <a:off x="413455" y="2778555"/>
            <a:ext cx="10940345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GB" altLang="ja-JP" sz="2800" b="0" i="0" dirty="0">
                <a:solidFill>
                  <a:srgbClr val="1D1C1D"/>
                </a:solidFill>
                <a:effectLst/>
                <a:latin typeface="MS PMincho" panose="02020600040205080304" pitchFamily="18" charset="-128"/>
                <a:ea typeface="MS PMincho" panose="02020600040205080304" pitchFamily="18" charset="-128"/>
              </a:rPr>
              <a:t>High speed</a:t>
            </a:r>
            <a:r>
              <a:rPr lang="en-US" altLang="ja-JP" sz="2800" dirty="0">
                <a:solidFill>
                  <a:srgbClr val="1D1C1D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 </a:t>
            </a:r>
            <a:r>
              <a:rPr lang="en-GB" altLang="ja-JP" sz="2800" dirty="0">
                <a:solidFill>
                  <a:srgbClr val="1D1C1D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and</a:t>
            </a:r>
            <a:r>
              <a:rPr lang="en-GB" altLang="ja-JP" sz="2800" b="0" i="0" dirty="0">
                <a:solidFill>
                  <a:srgbClr val="1D1C1D"/>
                </a:solidFill>
                <a:effectLst/>
                <a:latin typeface="MS PMincho" panose="02020600040205080304" pitchFamily="18" charset="-128"/>
                <a:ea typeface="MS PMincho" panose="02020600040205080304" pitchFamily="18" charset="-128"/>
              </a:rPr>
              <a:t> </a:t>
            </a:r>
            <a:r>
              <a:rPr lang="en-GB" altLang="ja-JP" sz="2800" dirty="0">
                <a:solidFill>
                  <a:srgbClr val="1D1C1D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h</a:t>
            </a:r>
            <a:r>
              <a:rPr lang="en-GB" altLang="ja-JP" sz="2800" b="0" i="0" dirty="0">
                <a:solidFill>
                  <a:srgbClr val="1D1C1D"/>
                </a:solidFill>
                <a:effectLst/>
                <a:latin typeface="MS PMincho" panose="02020600040205080304" pitchFamily="18" charset="-128"/>
                <a:ea typeface="MS PMincho" panose="02020600040205080304" pitchFamily="18" charset="-128"/>
              </a:rPr>
              <a:t>igh density </a:t>
            </a:r>
            <a:r>
              <a:rPr lang="en-GB" altLang="ja-JP" sz="2800" b="1" i="0" dirty="0">
                <a:solidFill>
                  <a:schemeClr val="accent2"/>
                </a:solidFill>
                <a:effectLst/>
                <a:latin typeface="MS PMincho" panose="02020600040205080304" pitchFamily="18" charset="-128"/>
                <a:ea typeface="MS PMincho" panose="02020600040205080304" pitchFamily="18" charset="-128"/>
              </a:rPr>
              <a:t>digital processing system is introduced!</a:t>
            </a:r>
            <a:endParaRPr lang="en-GB" altLang="ja-JP" sz="2800" b="0" i="0" dirty="0">
              <a:solidFill>
                <a:srgbClr val="1D1C1D"/>
              </a:solidFill>
              <a:effectLst/>
              <a:latin typeface="MS PMincho" panose="02020600040205080304" pitchFamily="18" charset="-128"/>
              <a:ea typeface="MS PMincho" panose="02020600040205080304" pitchFamily="18" charset="-128"/>
            </a:endParaRPr>
          </a:p>
          <a:p>
            <a:pPr lvl="1">
              <a:buFont typeface="Wingdings" pitchFamily="2" charset="2"/>
              <a:buChar char="Ø"/>
            </a:pPr>
            <a:r>
              <a:rPr lang="en-GB" altLang="ja-JP" sz="2400" b="0" i="0" dirty="0">
                <a:solidFill>
                  <a:srgbClr val="1D1C1D"/>
                </a:solidFill>
                <a:effectLst/>
                <a:latin typeface="MS PMincho" panose="02020600040205080304" pitchFamily="18" charset="-128"/>
                <a:ea typeface="MS PMincho" panose="02020600040205080304" pitchFamily="18" charset="-128"/>
              </a:rPr>
              <a:t>More than 8200 fast links with 116 FPGAs in total.</a:t>
            </a:r>
          </a:p>
          <a:p>
            <a:pPr lvl="1">
              <a:buFont typeface="Wingdings" pitchFamily="2" charset="2"/>
              <a:buChar char="Ø"/>
            </a:pPr>
            <a:r>
              <a:rPr lang="en-GB" altLang="ja-JP" sz="2400" dirty="0">
                <a:solidFill>
                  <a:srgbClr val="1D1C1D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Momentum and</a:t>
            </a:r>
            <a:r>
              <a:rPr lang="en-GB" altLang="ja-JP" sz="2400" b="0" i="0" dirty="0">
                <a:solidFill>
                  <a:srgbClr val="1D1C1D"/>
                </a:solidFill>
                <a:effectLst/>
                <a:latin typeface="MS PMincho" panose="02020600040205080304" pitchFamily="18" charset="-128"/>
                <a:ea typeface="MS PMincho" panose="02020600040205080304" pitchFamily="18" charset="-128"/>
              </a:rPr>
              <a:t> </a:t>
            </a:r>
            <a:r>
              <a:rPr lang="en-GB" altLang="ja-JP" sz="2400" dirty="0">
                <a:solidFill>
                  <a:srgbClr val="1D1C1D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t</a:t>
            </a:r>
            <a:r>
              <a:rPr lang="en-GB" altLang="ja-JP" sz="2400" b="0" i="0" dirty="0">
                <a:solidFill>
                  <a:srgbClr val="1D1C1D"/>
                </a:solidFill>
                <a:effectLst/>
                <a:latin typeface="MS PMincho" panose="02020600040205080304" pitchFamily="18" charset="-128"/>
                <a:ea typeface="MS PMincho" panose="02020600040205080304" pitchFamily="18" charset="-128"/>
              </a:rPr>
              <a:t>iming calibration has been established.</a:t>
            </a:r>
          </a:p>
          <a:p>
            <a:pPr marL="457200" lvl="1" indent="0">
              <a:buNone/>
            </a:pPr>
            <a:r>
              <a:rPr lang="ja-JP" altLang="en-US" sz="2400">
                <a:solidFill>
                  <a:srgbClr val="1D1C1D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　</a:t>
            </a:r>
            <a:r>
              <a:rPr lang="en-GB" altLang="ja-JP" sz="2400" dirty="0">
                <a:solidFill>
                  <a:srgbClr val="1D1C1D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→</a:t>
            </a:r>
            <a:r>
              <a:rPr lang="en-GB" altLang="ja-JP" sz="2400" b="0" i="0" dirty="0">
                <a:solidFill>
                  <a:srgbClr val="1D1C1D"/>
                </a:solidFill>
                <a:effectLst/>
                <a:latin typeface="MS PMincho" panose="02020600040205080304" pitchFamily="18" charset="-128"/>
                <a:ea typeface="MS PMincho" panose="02020600040205080304" pitchFamily="18" charset="-128"/>
              </a:rPr>
              <a:t> </a:t>
            </a:r>
            <a:r>
              <a:rPr lang="en-GB" altLang="ja-JP" sz="2400" b="1" i="0" dirty="0">
                <a:solidFill>
                  <a:srgbClr val="FF0000"/>
                </a:solidFill>
                <a:effectLst/>
                <a:latin typeface="MS PMincho" panose="02020600040205080304" pitchFamily="18" charset="-128"/>
                <a:ea typeface="MS PMincho" panose="02020600040205080304" pitchFamily="18" charset="-128"/>
              </a:rPr>
              <a:t>99% Super Cells are functional</a:t>
            </a:r>
            <a:r>
              <a:rPr lang="en-GB" altLang="ja-JP" sz="2400" b="0" i="0" dirty="0">
                <a:solidFill>
                  <a:srgbClr val="FF0000"/>
                </a:solidFill>
                <a:effectLst/>
                <a:latin typeface="MS PMincho" panose="02020600040205080304" pitchFamily="18" charset="-128"/>
                <a:ea typeface="MS PMincho" panose="02020600040205080304" pitchFamily="18" charset="-128"/>
              </a:rPr>
              <a:t>.</a:t>
            </a:r>
          </a:p>
          <a:p>
            <a:pPr lvl="1">
              <a:buFont typeface="Wingdings" pitchFamily="2" charset="2"/>
              <a:buChar char="Ø"/>
            </a:pPr>
            <a:r>
              <a:rPr lang="en-GB" altLang="ja-JP" sz="2400" b="0" i="0" dirty="0">
                <a:solidFill>
                  <a:srgbClr val="1D1C1D"/>
                </a:solidFill>
                <a:effectLst/>
                <a:latin typeface="MS PMincho" panose="02020600040205080304" pitchFamily="18" charset="-128"/>
                <a:ea typeface="MS PMincho" panose="02020600040205080304" pitchFamily="18" charset="-128"/>
              </a:rPr>
              <a:t>EM trigger performance is good. </a:t>
            </a:r>
          </a:p>
          <a:p>
            <a:pPr lvl="1"/>
            <a:r>
              <a:rPr lang="ja-JP" altLang="en-US" sz="2400">
                <a:solidFill>
                  <a:srgbClr val="1D1C1D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　</a:t>
            </a:r>
            <a:r>
              <a:rPr lang="en-GB" altLang="ja-JP" sz="2400" b="0" i="0" dirty="0">
                <a:solidFill>
                  <a:srgbClr val="1D1C1D"/>
                </a:solidFill>
                <a:effectLst/>
                <a:latin typeface="MS PMincho" panose="02020600040205080304" pitchFamily="18" charset="-128"/>
                <a:ea typeface="MS PMincho" panose="02020600040205080304" pitchFamily="18" charset="-128"/>
              </a:rPr>
              <a:t>(close to expected in Technical Design Report)</a:t>
            </a:r>
          </a:p>
          <a:p>
            <a:pPr marL="457200" lvl="1" indent="0">
              <a:buNone/>
            </a:pPr>
            <a:r>
              <a:rPr lang="ja-JP" altLang="en-US" sz="2400" b="0" i="0">
                <a:solidFill>
                  <a:srgbClr val="1D1C1D"/>
                </a:solidFill>
                <a:effectLst/>
                <a:latin typeface="MS PMincho" panose="02020600040205080304" pitchFamily="18" charset="-128"/>
                <a:ea typeface="MS PMincho" panose="02020600040205080304" pitchFamily="18" charset="-128"/>
              </a:rPr>
              <a:t>　</a:t>
            </a:r>
            <a:r>
              <a:rPr lang="en-US" altLang="ja-JP" sz="2400" b="0" i="0" dirty="0">
                <a:solidFill>
                  <a:srgbClr val="1D1C1D"/>
                </a:solidFill>
                <a:effectLst/>
                <a:latin typeface="MS PMincho" panose="02020600040205080304" pitchFamily="18" charset="-128"/>
                <a:ea typeface="MS PMincho" panose="02020600040205080304" pitchFamily="18" charset="-128"/>
              </a:rPr>
              <a:t>→ </a:t>
            </a:r>
            <a:r>
              <a:rPr lang="en-GB" altLang="ja-JP" sz="2400" b="1" i="0" dirty="0">
                <a:solidFill>
                  <a:srgbClr val="FF0000"/>
                </a:solidFill>
                <a:effectLst/>
                <a:latin typeface="MS PMincho" panose="02020600040205080304" pitchFamily="18" charset="-128"/>
                <a:ea typeface="MS PMincho" panose="02020600040205080304" pitchFamily="18" charset="-128"/>
              </a:rPr>
              <a:t>EM digital trigger will be used as main from this month</a:t>
            </a:r>
            <a:r>
              <a:rPr lang="en-GB" altLang="ja-JP" sz="2400" b="0" i="0" dirty="0">
                <a:solidFill>
                  <a:srgbClr val="FF0000"/>
                </a:solidFill>
                <a:effectLst/>
                <a:latin typeface="MS PMincho" panose="02020600040205080304" pitchFamily="18" charset="-128"/>
                <a:ea typeface="MS PMincho" panose="02020600040205080304" pitchFamily="18" charset="-128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GB" altLang="ja-JP" sz="2800" b="0" i="0" dirty="0">
                <a:solidFill>
                  <a:srgbClr val="1D1C1D"/>
                </a:solidFill>
                <a:effectLst/>
                <a:latin typeface="MS PMincho" panose="02020600040205080304" pitchFamily="18" charset="-128"/>
                <a:ea typeface="MS PMincho" panose="02020600040205080304" pitchFamily="18" charset="-128"/>
              </a:rPr>
              <a:t>LAr Calorimeter </a:t>
            </a:r>
            <a:r>
              <a:rPr lang="en-GB" altLang="ja-JP" sz="2800" b="1" i="0" dirty="0">
                <a:solidFill>
                  <a:schemeClr val="accent2"/>
                </a:solidFill>
                <a:effectLst/>
                <a:latin typeface="MS PMincho" panose="02020600040205080304" pitchFamily="18" charset="-128"/>
                <a:ea typeface="MS PMincho" panose="02020600040205080304" pitchFamily="18" charset="-128"/>
              </a:rPr>
              <a:t>main readout is performing well </a:t>
            </a:r>
          </a:p>
          <a:p>
            <a:r>
              <a:rPr lang="ja-JP" altLang="en-US" sz="2800" b="1">
                <a:solidFill>
                  <a:schemeClr val="accent2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　</a:t>
            </a:r>
            <a:r>
              <a:rPr lang="en-GB" altLang="ja-JP" sz="2800" b="0" i="0" dirty="0">
                <a:solidFill>
                  <a:srgbClr val="1D1C1D"/>
                </a:solidFill>
                <a:effectLst/>
                <a:latin typeface="MS PMincho" panose="02020600040205080304" pitchFamily="18" charset="-128"/>
                <a:ea typeface="MS PMincho" panose="02020600040205080304" pitchFamily="18" charset="-128"/>
              </a:rPr>
              <a:t>as in Run-2.</a:t>
            </a:r>
            <a:endParaRPr kumimoji="1" lang="en-US" altLang="ja-JP" sz="2800" dirty="0"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030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763"/>
    </mc:Choice>
    <mc:Fallback>
      <p:transition spd="slow" advTm="56763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910505-B6B0-8B18-D12D-4D2E8F7A6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GB" altLang="ja-JP" dirty="0"/>
              <a:t>Back up</a:t>
            </a:r>
            <a:endParaRPr kumimoji="1" lang="ja-JP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4B2B533-395A-8C3F-8951-287DA56566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F9FB551-FC7A-1271-37EE-7A5C1FAB1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2023/5/11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6EE7EE2-E031-A411-58AA-EA5D9D509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GB" altLang="ja-JP"/>
              <a:t>CHEP2023 Marin FURUKAWA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B1571A9-6536-84B9-996C-1A36F9577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54500-BBC0-4B4A-9329-117B8BE8F087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9313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00E108-4083-46FA-DC91-10448173C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8" name="コンテンツ プレースホルダー 7" descr="グラフ&#10;&#10;自動的に生成された説明">
            <a:extLst>
              <a:ext uri="{FF2B5EF4-FFF2-40B4-BE49-F238E27FC236}">
                <a16:creationId xmlns:a16="http://schemas.microsoft.com/office/drawing/2014/main" id="{09BFF251-7E76-0D60-00AF-3D152F164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0331" y="1456272"/>
            <a:ext cx="2356070" cy="2251584"/>
          </a:xfr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D84D0B6-6C13-9511-9B63-A5CB376B7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2023/5/11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4E64F2A-D806-213C-C991-C0B8932F3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GB" altLang="ja-JP"/>
              <a:t>CHEP2023 Marin FURUKAWA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2ACA26F-7A9C-3E7F-3657-A4913EFA8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54500-BBC0-4B4A-9329-117B8BE8F087}" type="slidenum">
              <a:rPr kumimoji="1" lang="ja-JP" altLang="en-US" smtClean="0"/>
              <a:t>13</a:t>
            </a:fld>
            <a:endParaRPr kumimoji="1" lang="ja-JP" altLang="en-US"/>
          </a:p>
        </p:txBody>
      </p:sp>
      <p:pic>
        <p:nvPicPr>
          <p:cNvPr id="10" name="図 9" descr="グラフ&#10;&#10;自動的に生成された説明">
            <a:extLst>
              <a:ext uri="{FF2B5EF4-FFF2-40B4-BE49-F238E27FC236}">
                <a16:creationId xmlns:a16="http://schemas.microsoft.com/office/drawing/2014/main" id="{71E407F6-5383-0C36-3473-2CF2E7A9D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109" y="3876973"/>
            <a:ext cx="2356069" cy="2251583"/>
          </a:xfrm>
          <a:prstGeom prst="rect">
            <a:avLst/>
          </a:prstGeom>
        </p:spPr>
      </p:pic>
      <p:pic>
        <p:nvPicPr>
          <p:cNvPr id="12" name="図 11" descr="グラフ&#10;&#10;自動的に生成された説明">
            <a:extLst>
              <a:ext uri="{FF2B5EF4-FFF2-40B4-BE49-F238E27FC236}">
                <a16:creationId xmlns:a16="http://schemas.microsoft.com/office/drawing/2014/main" id="{8C391C54-70CC-1F50-316E-3CFE090AB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0001" y="1432507"/>
            <a:ext cx="2356069" cy="2251583"/>
          </a:xfrm>
          <a:prstGeom prst="rect">
            <a:avLst/>
          </a:prstGeom>
        </p:spPr>
      </p:pic>
      <p:pic>
        <p:nvPicPr>
          <p:cNvPr id="14" name="図 13" descr="グラフ&#10;&#10;自動的に生成された説明">
            <a:extLst>
              <a:ext uri="{FF2B5EF4-FFF2-40B4-BE49-F238E27FC236}">
                <a16:creationId xmlns:a16="http://schemas.microsoft.com/office/drawing/2014/main" id="{5B7179B9-0887-447A-6531-8DAEE188E4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4684" y="3876973"/>
            <a:ext cx="2356069" cy="2251583"/>
          </a:xfrm>
          <a:prstGeom prst="rect">
            <a:avLst/>
          </a:prstGeom>
        </p:spPr>
      </p:pic>
      <p:pic>
        <p:nvPicPr>
          <p:cNvPr id="16" name="図 15" descr="グラフ&#10;&#10;自動的に生成された説明">
            <a:extLst>
              <a:ext uri="{FF2B5EF4-FFF2-40B4-BE49-F238E27FC236}">
                <a16:creationId xmlns:a16="http://schemas.microsoft.com/office/drawing/2014/main" id="{F7C271D4-1760-2400-613D-9477124C44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4683" y="1456272"/>
            <a:ext cx="2356069" cy="2251583"/>
          </a:xfrm>
          <a:prstGeom prst="rect">
            <a:avLst/>
          </a:prstGeom>
        </p:spPr>
      </p:pic>
      <p:pic>
        <p:nvPicPr>
          <p:cNvPr id="18" name="図 17" descr="グラフ, バブル チャート&#10;&#10;自動的に生成された説明">
            <a:extLst>
              <a:ext uri="{FF2B5EF4-FFF2-40B4-BE49-F238E27FC236}">
                <a16:creationId xmlns:a16="http://schemas.microsoft.com/office/drawing/2014/main" id="{7AB94AB2-2162-F81E-0FC1-51B27EE1FA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9259" y="3876973"/>
            <a:ext cx="2356069" cy="2251583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43DF1DB-F016-75AA-62E1-FEB4229A78BF}"/>
              </a:ext>
            </a:extLst>
          </p:cNvPr>
          <p:cNvSpPr txBox="1"/>
          <p:nvPr/>
        </p:nvSpPr>
        <p:spPr>
          <a:xfrm>
            <a:off x="2777439" y="6199969"/>
            <a:ext cx="849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dirty="0"/>
              <a:t>Inner</a:t>
            </a:r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87C70BA-86AD-0CDA-926F-1B07B26AF003}"/>
              </a:ext>
            </a:extLst>
          </p:cNvPr>
          <p:cNvSpPr txBox="1"/>
          <p:nvPr/>
        </p:nvSpPr>
        <p:spPr>
          <a:xfrm>
            <a:off x="8989634" y="6199969"/>
            <a:ext cx="849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dirty="0"/>
              <a:t>Outer</a:t>
            </a:r>
            <a:endParaRPr kumimoji="1" lang="ja-JP" altLang="en-US"/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B6771724-62D4-7CF4-2DE4-C57069560D04}"/>
              </a:ext>
            </a:extLst>
          </p:cNvPr>
          <p:cNvCxnSpPr>
            <a:stCxn id="19" idx="3"/>
            <a:endCxn id="20" idx="1"/>
          </p:cNvCxnSpPr>
          <p:nvPr/>
        </p:nvCxnSpPr>
        <p:spPr>
          <a:xfrm>
            <a:off x="3627293" y="6384635"/>
            <a:ext cx="536234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2346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F030AD-640B-15EA-1C05-F96072DBE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268" y="-136922"/>
            <a:ext cx="10515600" cy="1325563"/>
          </a:xfrm>
        </p:spPr>
        <p:txBody>
          <a:bodyPr/>
          <a:lstStyle/>
          <a:p>
            <a:r>
              <a:rPr lang="en-GB" altLang="ja-JP" dirty="0"/>
              <a:t>Trigger by Shower shape</a:t>
            </a:r>
            <a:endParaRPr kumimoji="1" lang="ja-JP" altLang="en-US"/>
          </a:p>
        </p:txBody>
      </p:sp>
      <p:pic>
        <p:nvPicPr>
          <p:cNvPr id="6" name="コンテンツ プレースホルダー 5" descr="グラフ&#10;&#10;自動的に生成された説明">
            <a:extLst>
              <a:ext uri="{FF2B5EF4-FFF2-40B4-BE49-F238E27FC236}">
                <a16:creationId xmlns:a16="http://schemas.microsoft.com/office/drawing/2014/main" id="{F77B1868-CA85-2C94-E5FF-D2A6D52015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372"/>
          <a:stretch/>
        </p:blipFill>
        <p:spPr>
          <a:xfrm>
            <a:off x="149005" y="1342552"/>
            <a:ext cx="5046562" cy="5453717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A49A8A5-A5ED-E5B7-D8AE-034F6F8A7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4D96C-AD5D-BA48-A014-E3FCC1553B9D}" type="slidenum">
              <a:rPr kumimoji="1" lang="ja-JP" altLang="en-US" smtClean="0"/>
              <a:t>14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8F6023B9-4973-8B45-8842-DB97286E5858}"/>
                  </a:ext>
                </a:extLst>
              </p:cNvPr>
              <p:cNvSpPr txBox="1"/>
              <p:nvPr/>
            </p:nvSpPr>
            <p:spPr>
              <a:xfrm>
                <a:off x="4659324" y="1915560"/>
                <a:ext cx="3027241" cy="10013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GB" altLang="ja-JP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GB" altLang="ja-JP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kumimoji="1" lang="en-GB" altLang="ja-JP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sub>
                      </m:sSub>
                      <m:r>
                        <a:rPr kumimoji="1" lang="en-GB" altLang="ja-JP" sz="20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GB" altLang="ja-JP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kumimoji="1" lang="en-GB" altLang="ja-JP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GB" altLang="ja-JP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1" lang="en-GB" altLang="ja-JP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kumimoji="1" lang="en-GB" altLang="ja-JP" sz="2000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GB" altLang="ja-JP" sz="200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GB" altLang="ja-JP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en-GB" altLang="ja-JP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m:rPr>
                                  <m:sty m:val="p"/>
                                </m:rPr>
                                <a:rPr lang="en-GB" altLang="ja-JP" sz="200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GB" altLang="ja-JP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GB" altLang="ja-JP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=0.075×0.2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kumimoji="1" lang="en-GB" altLang="ja-JP" sz="20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GB" altLang="ja-JP" sz="20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kumimoji="1" lang="en-GB" altLang="ja-JP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GB" altLang="ja-JP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1" lang="en-GB" altLang="ja-JP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kumimoji="1" lang="en-GB" altLang="ja-JP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kumimoji="1" lang="en-GB" altLang="ja-JP" sz="2000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kumimoji="1" lang="en-GB" altLang="ja-JP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kumimoji="1" lang="en-GB" altLang="ja-JP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m:rPr>
                                  <m:sty m:val="p"/>
                                </m:rPr>
                                <a:rPr kumimoji="1" lang="en-GB" altLang="ja-JP" sz="2000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kumimoji="1" lang="en-GB" altLang="ja-JP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kumimoji="1" lang="en-GB" altLang="ja-JP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=0.175×0.2</m:t>
                              </m:r>
                            </m:sub>
                            <m:sup>
                              <m:r>
                                <a:rPr kumimoji="1" lang="en-GB" altLang="ja-JP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(2)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kumimoji="1" lang="ja-JP" altLang="en-US" sz="200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8F6023B9-4973-8B45-8842-DB97286E58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9324" y="1915560"/>
                <a:ext cx="3027241" cy="1001364"/>
              </a:xfrm>
              <a:prstGeom prst="rect">
                <a:avLst/>
              </a:prstGeom>
              <a:blipFill>
                <a:blip r:embed="rId3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3CD193BF-F33F-FC4E-03C3-98F47CB73782}"/>
                  </a:ext>
                </a:extLst>
              </p:cNvPr>
              <p:cNvSpPr txBox="1"/>
              <p:nvPr/>
            </p:nvSpPr>
            <p:spPr>
              <a:xfrm>
                <a:off x="4995305" y="3351790"/>
                <a:ext cx="7315199" cy="10013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GB" altLang="ja-JP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GB" altLang="ja-JP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1" lang="en-GB" altLang="ja-JP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kumimoji="1" lang="en-GB" altLang="ja-JP" sz="20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GB" altLang="ja-JP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kumimoji="1" lang="en-GB" altLang="ja-JP" sz="20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GB" altLang="ja-JP" sz="20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1" lang="en-GB" altLang="ja-JP" sz="20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kumimoji="1" lang="en-GB" altLang="ja-JP" sz="2000" b="0" i="0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GB" altLang="ja-JP" sz="200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GB" altLang="ja-JP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en-GB" altLang="ja-JP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m:rPr>
                                  <m:sty m:val="p"/>
                                </m:rPr>
                                <a:rPr lang="en-GB" altLang="ja-JP" sz="200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GB" altLang="ja-JP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GB" altLang="ja-JP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=0.2×0.2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kumimoji="1" lang="en-GB" altLang="ja-JP" sz="2000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GB" altLang="ja-JP" sz="2000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d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kumimoji="1" lang="en-GB" altLang="ja-JP" sz="20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GB" altLang="ja-JP" sz="20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1" lang="en-GB" altLang="ja-JP" sz="20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kumimoji="1" lang="en-GB" altLang="ja-JP" sz="20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kumimoji="1" lang="en-GB" altLang="ja-JP" sz="2000" b="0" i="0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kumimoji="1" lang="en-GB" altLang="ja-JP" sz="20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kumimoji="1" lang="en-GB" altLang="ja-JP" sz="20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m:rPr>
                                  <m:sty m:val="p"/>
                                </m:rPr>
                                <a:rPr kumimoji="1" lang="en-GB" altLang="ja-JP" sz="2000" b="0" i="0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kumimoji="1" lang="en-GB" altLang="ja-JP" sz="20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kumimoji="1" lang="en-GB" altLang="ja-JP" sz="20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=0.075×0.2</m:t>
                              </m:r>
                            </m:sub>
                            <m:sup>
                              <m:r>
                                <a:rPr kumimoji="1" lang="en-GB" altLang="ja-JP" sz="20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r>
                            <a:rPr kumimoji="1" lang="en-GB" altLang="ja-JP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GB" altLang="ja-JP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altLang="ja-JP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GB" altLang="ja-JP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GB" altLang="ja-JP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GB" altLang="ja-JP" sz="200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GB" altLang="ja-JP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en-GB" altLang="ja-JP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m:rPr>
                                  <m:sty m:val="p"/>
                                </m:rPr>
                                <a:rPr lang="en-GB" altLang="ja-JP" sz="200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GB" altLang="ja-JP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GB" altLang="ja-JP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=0.075×0.2</m:t>
                              </m:r>
                            </m:sub>
                            <m:sup>
                              <m:r>
                                <a:rPr lang="en-GB" altLang="ja-JP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altLang="ja-JP" sz="20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GB" altLang="ja-JP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r>
                            <a:rPr lang="en-GB" altLang="ja-JP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GB" altLang="ja-JP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altLang="ja-JP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GB" altLang="ja-JP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GB" altLang="ja-JP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GB" altLang="ja-JP" sz="200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GB" altLang="ja-JP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en-GB" altLang="ja-JP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m:rPr>
                                  <m:sty m:val="p"/>
                                </m:rPr>
                                <a:rPr lang="en-GB" altLang="ja-JP" sz="200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GB" altLang="ja-JP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GB" altLang="ja-JP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=0.2×0.2</m:t>
                              </m:r>
                            </m:sub>
                            <m:sup>
                              <m:r>
                                <a:rPr lang="en-GB" altLang="ja-JP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altLang="ja-JP" sz="20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GB" altLang="ja-JP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ja-JP" altLang="en-US" sz="200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3CD193BF-F33F-FC4E-03C3-98F47CB737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5305" y="3351790"/>
                <a:ext cx="7315199" cy="1001364"/>
              </a:xfrm>
              <a:prstGeom prst="rect">
                <a:avLst/>
              </a:prstGeom>
              <a:blipFill>
                <a:blip r:embed="rId4"/>
                <a:stretch>
                  <a:fillRect b="-379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12612D66-A704-05EF-686E-F059A3A5250A}"/>
                  </a:ext>
                </a:extLst>
              </p:cNvPr>
              <p:cNvSpPr txBox="1"/>
              <p:nvPr/>
            </p:nvSpPr>
            <p:spPr>
              <a:xfrm>
                <a:off x="4995306" y="5113792"/>
                <a:ext cx="7315199" cy="14291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GB" altLang="ja-JP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GB" altLang="ja-JP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kumimoji="1" lang="en-GB" altLang="ja-JP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kumimoji="1" lang="en-GB" altLang="ja-JP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,2</m:t>
                          </m:r>
                        </m:sub>
                      </m:sSub>
                      <m:r>
                        <a:rPr kumimoji="1" lang="en-GB" altLang="ja-JP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1" lang="en-GB" altLang="ja-JP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kumimoji="1" lang="en-GB" altLang="ja-JP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kumimoji="1" lang="en-GB" altLang="ja-JP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b>
                                    <m:sSubPr>
                                      <m:ctrlPr>
                                        <a:rPr lang="en-GB" altLang="ja-JP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d>
                                        <m:dPr>
                                          <m:ctrlPr>
                                            <a:rPr lang="en-GB" altLang="ja-JP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GB" altLang="ja-JP" i="1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GB" altLang="ja-JP" i="1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altLang="ja-JP" i="1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b>
                                            <m:sup>
                                              <m:d>
                                                <m:dPr>
                                                  <m:ctrlPr>
                                                    <a:rPr lang="en-GB" altLang="ja-JP" i="1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GB" altLang="ja-JP" i="1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e>
                                              </m:d>
                                            </m:sup>
                                          </m:sSubSup>
                                          <m:r>
                                            <a:rPr lang="en-GB" altLang="ja-JP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×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GB" altLang="ja-JP" i="1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GB" altLang="ja-JP" i="1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𝜂</m:t>
                                              </m:r>
                                            </m:e>
                                            <m:sup>
                                              <m:r>
                                                <a:rPr lang="en-GB" altLang="ja-JP" i="1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 altLang="ja-JP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  <m:r>
                                        <a:rPr lang="en-GB" altLang="ja-JP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𝜂</m:t>
                                      </m:r>
                                      <m:r>
                                        <a:rPr lang="en-GB" altLang="ja-JP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×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GB" altLang="ja-JP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  <m:r>
                                        <a:rPr lang="en-GB" altLang="ja-JP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  <m:r>
                                        <a:rPr lang="en-GB" altLang="ja-JP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=0.075×0.2</m:t>
                                      </m:r>
                                    </m:sub>
                                  </m:sSub>
                                </m:e>
                              </m:nary>
                            </m:num>
                            <m:den>
                              <m:sSubSup>
                                <m:sSubSupPr>
                                  <m:ctrlPr>
                                    <a:rPr lang="en-GB" altLang="ja-JP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altLang="ja-JP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GB" altLang="ja-JP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GB" altLang="ja-JP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 altLang="ja-JP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GB" altLang="ja-JP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  <m:r>
                                    <a:rPr lang="en-GB" altLang="ja-JP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 altLang="ja-JP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GB" altLang="ja-JP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  <m:r>
                                    <a:rPr lang="en-GB" altLang="ja-JP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=0.075×0.2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GB" altLang="ja-JP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altLang="ja-JP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d>
                                </m:sup>
                              </m:sSubSup>
                            </m:den>
                          </m:f>
                          <m:r>
                            <a:rPr kumimoji="1" lang="en-GB" altLang="ja-JP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kumimoji="1" lang="en-GB" altLang="ja-JP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GB" altLang="ja-JP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GB" altLang="ja-JP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nary>
                                        <m:naryPr>
                                          <m:chr m:val="∑"/>
                                          <m:subHide m:val="on"/>
                                          <m:supHide m:val="on"/>
                                          <m:ctrlPr>
                                            <a:rPr lang="en-GB" altLang="ja-JP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/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en-GB" altLang="ja-JP" i="1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GB" altLang="ja-JP" i="1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Sup>
                                                    <m:sSubSupPr>
                                                      <m:ctrlPr>
                                                        <a:rPr lang="en-GB" altLang="ja-JP" i="1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SupPr>
                                                    <m:e>
                                                      <m:r>
                                                        <a:rPr lang="en-GB" altLang="ja-JP" i="1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𝐸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GB" altLang="ja-JP" i="1">
                                                          <a:solidFill>
                                                            <a:schemeClr val="accent2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𝑇</m:t>
                                                      </m:r>
                                                    </m:sub>
                                                    <m:sup>
                                                      <m:d>
                                                        <m:dPr>
                                                          <m:ctrlPr>
                                                            <a:rPr lang="en-GB" altLang="ja-JP" i="1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dPr>
                                                        <m:e>
                                                          <m:r>
                                                            <a:rPr lang="en-GB" altLang="ja-JP" i="1">
                                                              <a:solidFill>
                                                                <a:schemeClr val="accent2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2</m:t>
                                                          </m:r>
                                                        </m:e>
                                                      </m:d>
                                                    </m:sup>
                                                  </m:sSubSup>
                                                  <m:r>
                                                    <a:rPr lang="en-GB" altLang="ja-JP" i="1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×</m:t>
                                                  </m:r>
                                                  <m:r>
                                                    <a:rPr lang="en-GB" altLang="ja-JP" b="0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𝜂</m:t>
                                                  </m:r>
                                                </m:e>
                                              </m:d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GB" altLang="ja-JP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Δ</m:t>
                                              </m:r>
                                              <m:r>
                                                <a:rPr lang="en-GB" altLang="ja-JP" i="1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𝜂</m:t>
                                              </m:r>
                                              <m:r>
                                                <a:rPr lang="en-GB" altLang="ja-JP" i="1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×</m:t>
                                              </m:r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GB" altLang="ja-JP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Δ</m:t>
                                              </m:r>
                                              <m:r>
                                                <a:rPr lang="en-GB" altLang="ja-JP" i="1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  <m:r>
                                                <a:rPr lang="en-GB" altLang="ja-JP" i="1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=0.075×0.2</m:t>
                                              </m:r>
                                            </m:sub>
                                          </m:sSub>
                                        </m:e>
                                      </m:nary>
                                    </m:num>
                                    <m:den>
                                      <m:sSubSup>
                                        <m:sSubSupPr>
                                          <m:ctrlPr>
                                            <a:rPr lang="en-GB" altLang="ja-JP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GB" altLang="ja-JP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GB" altLang="ja-JP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  <m:r>
                                            <a:rPr lang="en-GB" altLang="ja-JP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 altLang="ja-JP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Δ</m:t>
                                          </m:r>
                                          <m:r>
                                            <a:rPr lang="en-GB" altLang="ja-JP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𝜂</m:t>
                                          </m:r>
                                          <m:r>
                                            <a:rPr lang="en-GB" altLang="ja-JP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×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 altLang="ja-JP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Δ</m:t>
                                          </m:r>
                                          <m:r>
                                            <a:rPr lang="en-GB" altLang="ja-JP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  <m:r>
                                            <a:rPr lang="en-GB" altLang="ja-JP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=0.075×0.2</m:t>
                                          </m:r>
                                        </m:sub>
                                        <m:sup>
                                          <m:d>
                                            <m:dPr>
                                              <m:ctrlPr>
                                                <a:rPr lang="en-GB" altLang="ja-JP" i="1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GB" altLang="ja-JP" i="1">
                                                  <a:solidFill>
                                                    <a:schemeClr val="accent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e>
                                          </m:d>
                                        </m:sup>
                                      </m:sSubSup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GB" altLang="ja-JP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ja-JP" altLang="en-US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12612D66-A704-05EF-686E-F059A3A525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5306" y="5113792"/>
                <a:ext cx="7315199" cy="1429174"/>
              </a:xfrm>
              <a:prstGeom prst="rect">
                <a:avLst/>
              </a:prstGeom>
              <a:blipFill>
                <a:blip r:embed="rId5"/>
                <a:stretch>
                  <a:fillRect t="-964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図 13" descr="図形&#10;&#10;自動的に生成された説明">
            <a:extLst>
              <a:ext uri="{FF2B5EF4-FFF2-40B4-BE49-F238E27FC236}">
                <a16:creationId xmlns:a16="http://schemas.microsoft.com/office/drawing/2014/main" id="{EE8C92DE-7D5D-97AB-40F6-539391FE051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846" t="11378" r="968" b="9590"/>
          <a:stretch/>
        </p:blipFill>
        <p:spPr>
          <a:xfrm>
            <a:off x="9541396" y="105934"/>
            <a:ext cx="2501599" cy="2577490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DEDBC33-F2AF-A16F-EE37-3B263C61F9B4}"/>
              </a:ext>
            </a:extLst>
          </p:cNvPr>
          <p:cNvSpPr txBox="1"/>
          <p:nvPr/>
        </p:nvSpPr>
        <p:spPr>
          <a:xfrm>
            <a:off x="11320041" y="2155775"/>
            <a:ext cx="428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sz="1400" dirty="0"/>
              <a:t>(1)</a:t>
            </a:r>
            <a:endParaRPr kumimoji="1" lang="ja-JP" altLang="en-US" sz="140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72F3882-2740-BF7A-6455-65C9005C1B85}"/>
              </a:ext>
            </a:extLst>
          </p:cNvPr>
          <p:cNvSpPr txBox="1"/>
          <p:nvPr/>
        </p:nvSpPr>
        <p:spPr>
          <a:xfrm>
            <a:off x="11641007" y="1891900"/>
            <a:ext cx="428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sz="1400" dirty="0"/>
              <a:t>(2)</a:t>
            </a:r>
            <a:endParaRPr kumimoji="1" lang="ja-JP" altLang="en-US" sz="140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D8C07F3-540E-9CF8-8FBB-0A2936C633DB}"/>
              </a:ext>
            </a:extLst>
          </p:cNvPr>
          <p:cNvSpPr txBox="1"/>
          <p:nvPr/>
        </p:nvSpPr>
        <p:spPr>
          <a:xfrm>
            <a:off x="11748305" y="1412502"/>
            <a:ext cx="428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sz="1400" dirty="0"/>
              <a:t>(3)</a:t>
            </a:r>
            <a:endParaRPr kumimoji="1" lang="ja-JP" altLang="en-US" sz="140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DA01261-CA3D-85BE-D47E-62B8B493E439}"/>
              </a:ext>
            </a:extLst>
          </p:cNvPr>
          <p:cNvSpPr txBox="1"/>
          <p:nvPr/>
        </p:nvSpPr>
        <p:spPr>
          <a:xfrm>
            <a:off x="4427630" y="1318804"/>
            <a:ext cx="4980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ja-JP" sz="2000" dirty="0">
                <a:solidFill>
                  <a:schemeClr val="accent1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The SC with the highest incident momentum in the Middle layer is the centre.</a:t>
            </a:r>
            <a:endParaRPr kumimoji="1" lang="ja-JP" altLang="en-US" sz="2000">
              <a:solidFill>
                <a:schemeClr val="accent1"/>
              </a:solidFill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64E34B8C-F660-402C-C155-0BA137E7CE13}"/>
                  </a:ext>
                </a:extLst>
              </p:cNvPr>
              <p:cNvSpPr txBox="1"/>
              <p:nvPr/>
            </p:nvSpPr>
            <p:spPr>
              <a:xfrm>
                <a:off x="5689580" y="778131"/>
                <a:ext cx="382554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arenBoth"/>
                </a:pPr>
                <a:r>
                  <a:rPr lang="en-GB" altLang="ja-JP" dirty="0">
                    <a:latin typeface="MS PMincho" panose="02020600040205080304" pitchFamily="18" charset="-128"/>
                    <a:ea typeface="MS PMincho" panose="02020600040205080304" pitchFamily="18" charset="-128"/>
                  </a:rPr>
                  <a:t>Mean Front layer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altLang="ja-JP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altLang="ja-JP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GB" altLang="ja-JP" i="1">
                        <a:latin typeface="Cambria Math" panose="02040503050406030204" pitchFamily="18" charset="0"/>
                      </a:rPr>
                      <m:t>×</m:t>
                    </m:r>
                    <m:r>
                      <m:rPr>
                        <m:sty m:val="p"/>
                      </m:rPr>
                      <a:rPr lang="en-GB" altLang="ja-JP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altLang="ja-JP" i="1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kumimoji="1" lang="en-US" altLang="ja-JP" dirty="0">
                    <a:latin typeface="MS PMincho" panose="02020600040205080304" pitchFamily="18" charset="-128"/>
                    <a:ea typeface="MS PMincho" panose="02020600040205080304" pitchFamily="18" charset="-128"/>
                  </a:rPr>
                  <a:t> means </a:t>
                </a:r>
                <a:r>
                  <a:rPr lang="en-GB" altLang="ja-JP" dirty="0">
                    <a:latin typeface="MS PMincho" panose="02020600040205080304" pitchFamily="18" charset="-128"/>
                    <a:ea typeface="MS PMincho" panose="02020600040205080304" pitchFamily="18" charset="-128"/>
                  </a:rPr>
                  <a:t>range for summing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GB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GB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kumimoji="1" lang="en-GB" altLang="ja-JP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kumimoji="1" lang="ja-JP" altLang="en-US">
                  <a:latin typeface="MS PMincho" panose="02020600040205080304" pitchFamily="18" charset="-128"/>
                  <a:ea typeface="MS PMincho" panose="02020600040205080304" pitchFamily="18" charset="-128"/>
                </a:endParaRPr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64E34B8C-F660-402C-C155-0BA137E7CE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9580" y="778131"/>
                <a:ext cx="3825540" cy="646331"/>
              </a:xfrm>
              <a:prstGeom prst="rect">
                <a:avLst/>
              </a:prstGeom>
              <a:blipFill>
                <a:blip r:embed="rId7"/>
                <a:stretch>
                  <a:fillRect l="-660" t="-3846" b="-1153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CC719AF-B94B-F879-020D-0ED4BAF35343}"/>
              </a:ext>
            </a:extLst>
          </p:cNvPr>
          <p:cNvSpPr txBox="1"/>
          <p:nvPr/>
        </p:nvSpPr>
        <p:spPr>
          <a:xfrm>
            <a:off x="7438789" y="2094220"/>
            <a:ext cx="1513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accent1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←</a:t>
            </a:r>
            <a:r>
              <a:rPr lang="en-US" altLang="ja-JP" dirty="0">
                <a:solidFill>
                  <a:schemeClr val="accent1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3×2 </a:t>
            </a:r>
            <a:r>
              <a:rPr lang="en-GB" altLang="ja-JP" dirty="0">
                <a:solidFill>
                  <a:schemeClr val="accent1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SCs</a:t>
            </a:r>
            <a:endParaRPr kumimoji="1" lang="ja-JP" altLang="en-US">
              <a:solidFill>
                <a:schemeClr val="accent1"/>
              </a:solidFill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CF4C9EB-4340-D6AE-9E5F-4D9F8EA97E94}"/>
              </a:ext>
            </a:extLst>
          </p:cNvPr>
          <p:cNvSpPr txBox="1"/>
          <p:nvPr/>
        </p:nvSpPr>
        <p:spPr>
          <a:xfrm>
            <a:off x="7447705" y="2499993"/>
            <a:ext cx="1375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accent1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←</a:t>
            </a:r>
            <a:r>
              <a:rPr lang="en-US" altLang="ja-JP" dirty="0">
                <a:solidFill>
                  <a:schemeClr val="accent1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7×2 </a:t>
            </a:r>
            <a:r>
              <a:rPr lang="en-GB" altLang="ja-JP" dirty="0">
                <a:solidFill>
                  <a:schemeClr val="accent1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SCs</a:t>
            </a:r>
            <a:endParaRPr kumimoji="1" lang="ja-JP" altLang="en-US">
              <a:solidFill>
                <a:schemeClr val="accent1"/>
              </a:solidFill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285EA0F4-B70F-C754-9208-35D36F99B197}"/>
                  </a:ext>
                </a:extLst>
              </p:cNvPr>
              <p:cNvSpPr txBox="1"/>
              <p:nvPr/>
            </p:nvSpPr>
            <p:spPr>
              <a:xfrm>
                <a:off x="4230087" y="2982007"/>
                <a:ext cx="718755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altLang="ja-JP" sz="2000" dirty="0">
                    <a:solidFill>
                      <a:schemeClr val="accent6">
                        <a:lumMod val="75000"/>
                      </a:schemeClr>
                    </a:solidFill>
                    <a:latin typeface="MS PMincho" panose="02020600040205080304" pitchFamily="18" charset="-128"/>
                    <a:ea typeface="MS PMincho" panose="02020600040205080304" pitchFamily="18" charset="-128"/>
                  </a:rPr>
                  <a:t>Ratio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altLang="ja-JP" sz="20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MS PMincho" panose="02020600040205080304" pitchFamily="18" charset="-128"/>
                          </a:rPr>
                        </m:ctrlPr>
                      </m:sSubPr>
                      <m:e>
                        <m:r>
                          <a:rPr lang="en-GB" altLang="ja-JP" sz="20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MS PMincho" panose="02020600040205080304" pitchFamily="18" charset="-128"/>
                          </a:rPr>
                          <m:t>𝐸</m:t>
                        </m:r>
                      </m:e>
                      <m:sub>
                        <m:r>
                          <a:rPr lang="en-GB" altLang="ja-JP" sz="20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MS PMincho" panose="02020600040205080304" pitchFamily="18" charset="-128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GB" altLang="ja-JP" sz="2000" dirty="0">
                    <a:solidFill>
                      <a:schemeClr val="accent6">
                        <a:lumMod val="75000"/>
                      </a:schemeClr>
                    </a:solidFill>
                    <a:latin typeface="MS PMincho" panose="02020600040205080304" pitchFamily="18" charset="-128"/>
                    <a:ea typeface="MS PMincho" panose="02020600040205080304" pitchFamily="18" charset="-128"/>
                  </a:rPr>
                  <a:t> deposited across Front, Middle and Back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altLang="ja-JP" sz="20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MS PMincho" panose="02020600040205080304" pitchFamily="18" charset="-128"/>
                          </a:rPr>
                        </m:ctrlPr>
                      </m:sSubPr>
                      <m:e>
                        <m:r>
                          <a:rPr lang="en-GB" altLang="ja-JP" sz="20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MS PMincho" panose="02020600040205080304" pitchFamily="18" charset="-128"/>
                          </a:rPr>
                          <m:t>𝐸</m:t>
                        </m:r>
                      </m:e>
                      <m:sub>
                        <m:r>
                          <a:rPr lang="en-GB" altLang="ja-JP" sz="20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MS PMincho" panose="02020600040205080304" pitchFamily="18" charset="-128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GB" altLang="ja-JP" sz="2000" dirty="0">
                    <a:solidFill>
                      <a:schemeClr val="accent6">
                        <a:lumMod val="75000"/>
                      </a:schemeClr>
                    </a:solidFill>
                    <a:latin typeface="MS PMincho" panose="02020600040205080304" pitchFamily="18" charset="-128"/>
                    <a:ea typeface="MS PMincho" panose="02020600040205080304" pitchFamily="18" charset="-128"/>
                  </a:rPr>
                  <a:t> injected into one Back layer.</a:t>
                </a:r>
                <a:endParaRPr kumimoji="1" lang="ja-JP" altLang="en-US" sz="2000">
                  <a:solidFill>
                    <a:schemeClr val="accent6">
                      <a:lumMod val="75000"/>
                    </a:schemeClr>
                  </a:solidFill>
                  <a:latin typeface="MS PMincho" panose="02020600040205080304" pitchFamily="18" charset="-128"/>
                  <a:ea typeface="MS PMincho" panose="02020600040205080304" pitchFamily="18" charset="-128"/>
                </a:endParaRPr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285EA0F4-B70F-C754-9208-35D36F99B1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0087" y="2982007"/>
                <a:ext cx="7187556" cy="707886"/>
              </a:xfrm>
              <a:prstGeom prst="rect">
                <a:avLst/>
              </a:prstGeom>
              <a:blipFill>
                <a:blip r:embed="rId8"/>
                <a:stretch>
                  <a:fillRect l="-1058" t="-5263" b="-1403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8E9DDA05-BECE-AA76-9AD8-868D8A5D4D5F}"/>
                  </a:ext>
                </a:extLst>
              </p:cNvPr>
              <p:cNvSpPr txBox="1"/>
              <p:nvPr/>
            </p:nvSpPr>
            <p:spPr>
              <a:xfrm>
                <a:off x="5367513" y="4660413"/>
                <a:ext cx="605012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altLang="ja-JP" sz="2000" dirty="0">
                    <a:solidFill>
                      <a:schemeClr val="accent2"/>
                    </a:solidFill>
                    <a:latin typeface="MS PMincho" panose="02020600040205080304" pitchFamily="18" charset="-128"/>
                    <a:ea typeface="MS PMincho" panose="02020600040205080304" pitchFamily="18" charset="-128"/>
                  </a:rPr>
                  <a:t>Spread of 𝐸_𝑇 of  3 </a:t>
                </a:r>
                <a14:m>
                  <m:oMath xmlns:m="http://schemas.openxmlformats.org/officeDocument/2006/math">
                    <m:r>
                      <a:rPr lang="en-GB" altLang="ja-JP" sz="20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altLang="ja-JP" sz="2000" dirty="0">
                    <a:solidFill>
                      <a:schemeClr val="accent2"/>
                    </a:solidFill>
                    <a:latin typeface="MS PMincho" panose="02020600040205080304" pitchFamily="18" charset="-128"/>
                    <a:ea typeface="MS PMincho" panose="02020600040205080304" pitchFamily="18" charset="-128"/>
                  </a:rPr>
                  <a:t> 2 SCs of Middle layer</a:t>
                </a:r>
                <a:endParaRPr kumimoji="1" lang="ja-JP" altLang="en-US" sz="2000">
                  <a:solidFill>
                    <a:schemeClr val="accent2"/>
                  </a:solidFill>
                  <a:latin typeface="MS PMincho" panose="02020600040205080304" pitchFamily="18" charset="-128"/>
                  <a:ea typeface="MS PMincho" panose="02020600040205080304" pitchFamily="18" charset="-128"/>
                </a:endParaRPr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8E9DDA05-BECE-AA76-9AD8-868D8A5D4D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7513" y="4660413"/>
                <a:ext cx="6050129" cy="400110"/>
              </a:xfrm>
              <a:prstGeom prst="rect">
                <a:avLst/>
              </a:prstGeom>
              <a:blipFill>
                <a:blip r:embed="rId9"/>
                <a:stretch>
                  <a:fillRect l="-1046" t="-15625" b="-2812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30433642-F6C3-2EEE-CFE0-F776AFE631C3}"/>
              </a:ext>
            </a:extLst>
          </p:cNvPr>
          <p:cNvSpPr/>
          <p:nvPr/>
        </p:nvSpPr>
        <p:spPr>
          <a:xfrm>
            <a:off x="1018572" y="1305909"/>
            <a:ext cx="3069938" cy="276350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C21A9F15-60C5-35BD-5CE2-F9751FC96AF2}"/>
              </a:ext>
            </a:extLst>
          </p:cNvPr>
          <p:cNvSpPr/>
          <p:nvPr/>
        </p:nvSpPr>
        <p:spPr>
          <a:xfrm>
            <a:off x="149947" y="4438742"/>
            <a:ext cx="2535380" cy="2389405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B2C7170B-B384-8D41-76BF-5B60381EFF31}"/>
              </a:ext>
            </a:extLst>
          </p:cNvPr>
          <p:cNvSpPr/>
          <p:nvPr/>
        </p:nvSpPr>
        <p:spPr>
          <a:xfrm>
            <a:off x="2711436" y="4438742"/>
            <a:ext cx="2484131" cy="2389405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208B0DA2-C6BA-6F35-0B4B-9F5072B030FE}"/>
                  </a:ext>
                </a:extLst>
              </p:cNvPr>
              <p:cNvSpPr txBox="1"/>
              <p:nvPr/>
            </p:nvSpPr>
            <p:spPr>
              <a:xfrm>
                <a:off x="9425" y="757777"/>
                <a:ext cx="395422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600" b="0"/>
                  <a:t>▼</a:t>
                </a:r>
                <a:r>
                  <a:rPr kumimoji="1" lang="en-GB" altLang="ja-JP" sz="1600" b="0" dirty="0">
                    <a:latin typeface="MS PMincho" panose="02020600040205080304" pitchFamily="18" charset="-128"/>
                    <a:ea typeface="MS PMincho" panose="02020600040205080304" pitchFamily="18" charset="-128"/>
                  </a:rPr>
                  <a:t>Distribution of each parameter by </a:t>
                </a:r>
                <a:r>
                  <a:rPr kumimoji="1" lang="en-GB" altLang="ja-JP" sz="1600" b="0" dirty="0" err="1">
                    <a:latin typeface="MS PMincho" panose="02020600040205080304" pitchFamily="18" charset="-128"/>
                    <a:ea typeface="MS PMincho" panose="02020600040205080304" pitchFamily="18" charset="-128"/>
                  </a:rPr>
                  <a:t>z→ee</a:t>
                </a:r>
                <a:r>
                  <a:rPr kumimoji="1" lang="en-GB" altLang="ja-JP" sz="1600" b="0" dirty="0">
                    <a:latin typeface="MS PMincho" panose="02020600040205080304" pitchFamily="18" charset="-128"/>
                    <a:ea typeface="MS PMincho" panose="02020600040205080304" pitchFamily="18" charset="-128"/>
                  </a:rPr>
                  <a:t> electrons and hadron jets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altLang="ja-JP" sz="16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altLang="ja-JP" sz="1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GB" altLang="ja-JP" sz="1600" i="1">
                        <a:latin typeface="Cambria Math" panose="02040503050406030204" pitchFamily="18" charset="0"/>
                      </a:rPr>
                      <m:t>&gt;20 </m:t>
                    </m:r>
                    <m:r>
                      <m:rPr>
                        <m:sty m:val="p"/>
                      </m:rPr>
                      <a:rPr lang="en-GB" altLang="ja-JP" sz="1600" i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en-US" altLang="ja-JP" sz="1600" dirty="0">
                  <a:latin typeface="MS PMincho" panose="02020600040205080304" pitchFamily="18" charset="-128"/>
                  <a:ea typeface="MS PMincho" panose="02020600040205080304" pitchFamily="18" charset="-128"/>
                </a:endParaRPr>
              </a:p>
            </p:txBody>
          </p:sp>
        </mc:Choice>
        <mc:Fallback xmlns="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208B0DA2-C6BA-6F35-0B4B-9F5072B030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5" y="757777"/>
                <a:ext cx="3954222" cy="584775"/>
              </a:xfrm>
              <a:prstGeom prst="rect">
                <a:avLst/>
              </a:prstGeom>
              <a:blipFill>
                <a:blip r:embed="rId10"/>
                <a:stretch>
                  <a:fillRect l="-641" t="-6383" b="-1063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761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C2F5BB-730E-BEBF-14E0-68CCC04E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GB" altLang="ja-JP" dirty="0"/>
              <a:t>Supercells status</a:t>
            </a:r>
            <a:endParaRPr kumimoji="1" lang="ja-JP" altLang="en-US"/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BEE252FD-9F61-C37F-367B-9613E11B41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270468"/>
            <a:ext cx="5684520" cy="3855019"/>
          </a:xfr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34106E2-8D3A-EAFE-2C9D-9FAC84E64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2023/5/11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1CA126B-B0D2-669E-B9C3-0ED41A7F8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GB" altLang="ja-JP"/>
              <a:t>CHEP2023 Marin FURUKAWA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3FC1A2F-B8F1-09FC-7015-B80E8E50B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54500-BBC0-4B4A-9329-117B8BE8F087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3B0F94E-4B8A-F117-B21B-164606FED904}"/>
              </a:ext>
            </a:extLst>
          </p:cNvPr>
          <p:cNvSpPr txBox="1"/>
          <p:nvPr/>
        </p:nvSpPr>
        <p:spPr>
          <a:xfrm>
            <a:off x="1918138" y="5082918"/>
            <a:ext cx="90310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Masked SC: Issue of LTDB, pulse shape, or the parameter to reconstruct momentum. </a:t>
            </a:r>
          </a:p>
          <a:p>
            <a:r>
              <a:rPr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A board for calibration system was out of order since Apr. 2022</a:t>
            </a:r>
          </a:p>
          <a:p>
            <a:r>
              <a:rPr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→  replaced with new one (early 2023)</a:t>
            </a:r>
            <a:endParaRPr kumimoji="1" lang="ja-JP" altLang="en-US"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インク 9">
                <a:extLst>
                  <a:ext uri="{FF2B5EF4-FFF2-40B4-BE49-F238E27FC236}">
                    <a16:creationId xmlns:a16="http://schemas.microsoft.com/office/drawing/2014/main" id="{AE9CF60E-413C-FC89-2E77-DEF1211EAF29}"/>
                  </a:ext>
                </a:extLst>
              </p14:cNvPr>
              <p14:cNvContentPartPr/>
              <p14:nvPr/>
            </p14:nvContentPartPr>
            <p14:xfrm>
              <a:off x="1829282" y="5542746"/>
              <a:ext cx="360" cy="360"/>
            </p14:xfrm>
          </p:contentPart>
        </mc:Choice>
        <mc:Fallback xmlns="">
          <p:pic>
            <p:nvPicPr>
              <p:cNvPr id="10" name="インク 9">
                <a:extLst>
                  <a:ext uri="{FF2B5EF4-FFF2-40B4-BE49-F238E27FC236}">
                    <a16:creationId xmlns:a16="http://schemas.microsoft.com/office/drawing/2014/main" id="{AE9CF60E-413C-FC89-2E77-DEF1211EAF2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93282" y="5506746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インク 10">
                <a:extLst>
                  <a:ext uri="{FF2B5EF4-FFF2-40B4-BE49-F238E27FC236}">
                    <a16:creationId xmlns:a16="http://schemas.microsoft.com/office/drawing/2014/main" id="{C1E790B5-CA70-512F-A633-74F3E97BD6C9}"/>
                  </a:ext>
                </a:extLst>
              </p14:cNvPr>
              <p14:cNvContentPartPr/>
              <p14:nvPr/>
            </p14:nvContentPartPr>
            <p14:xfrm>
              <a:off x="1832522" y="5242506"/>
              <a:ext cx="360" cy="360"/>
            </p14:xfrm>
          </p:contentPart>
        </mc:Choice>
        <mc:Fallback xmlns="">
          <p:pic>
            <p:nvPicPr>
              <p:cNvPr id="11" name="インク 10">
                <a:extLst>
                  <a:ext uri="{FF2B5EF4-FFF2-40B4-BE49-F238E27FC236}">
                    <a16:creationId xmlns:a16="http://schemas.microsoft.com/office/drawing/2014/main" id="{C1E790B5-CA70-512F-A633-74F3E97BD6C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96522" y="5206506"/>
                <a:ext cx="72000" cy="7200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E2251F0-DEC1-3F83-9341-E3D90AEFE02A}"/>
              </a:ext>
            </a:extLst>
          </p:cNvPr>
          <p:cNvSpPr txBox="1"/>
          <p:nvPr/>
        </p:nvSpPr>
        <p:spPr>
          <a:xfrm>
            <a:off x="1120508" y="6017118"/>
            <a:ext cx="9827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ja-JP" sz="2000" dirty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More than 99 % of SCs are working in good condition and no spots of malfunctioning now.</a:t>
            </a:r>
            <a:endParaRPr kumimoji="1" lang="ja-JP" altLang="en-US" sz="2000">
              <a:solidFill>
                <a:srgbClr val="FF0000"/>
              </a:solidFill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pic>
        <p:nvPicPr>
          <p:cNvPr id="15" name="図 14" descr="グラフィカル ユーザー インターフェイス, グラフ&#10;&#10;自動的に生成された説明">
            <a:extLst>
              <a:ext uri="{FF2B5EF4-FFF2-40B4-BE49-F238E27FC236}">
                <a16:creationId xmlns:a16="http://schemas.microsoft.com/office/drawing/2014/main" id="{CC016305-CA23-862D-6167-21C8F30661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063" y="1296243"/>
            <a:ext cx="5216934" cy="374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19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01FF7E-1628-502A-74AF-F6094DA56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Baseline correction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4F637C9-C5A3-8EEC-9AC8-BE21C464B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7501" y="181701"/>
            <a:ext cx="1782560" cy="4225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Optimal Filter</a:t>
            </a:r>
            <a:endParaRPr kumimoji="1" lang="ja-JP" alt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C624C9B-A36E-93D8-8974-6CBCAE6A0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2023/5/11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2DCCFF1-D332-723E-1726-47001C10A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GB" altLang="ja-JP"/>
              <a:t>CHEP2023 Marin FURUKAWA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32DBA37-1E49-2645-5669-EC4E72F2E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54500-BBC0-4B4A-9329-117B8BE8F087}" type="slidenum">
              <a:rPr kumimoji="1" lang="ja-JP" altLang="en-US" smtClean="0"/>
              <a:t>16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正方形/長方形 6">
                <a:extLst>
                  <a:ext uri="{FF2B5EF4-FFF2-40B4-BE49-F238E27FC236}">
                    <a16:creationId xmlns:a16="http://schemas.microsoft.com/office/drawing/2014/main" id="{5E5DD127-20E9-C5B0-C512-C0DC4A50B7E2}"/>
                  </a:ext>
                </a:extLst>
              </p:cNvPr>
              <p:cNvSpPr/>
              <p:nvPr/>
            </p:nvSpPr>
            <p:spPr>
              <a:xfrm>
                <a:off x="8942050" y="518534"/>
                <a:ext cx="3122011" cy="1650324"/>
              </a:xfrm>
              <a:prstGeom prst="rect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altLang="ja-JP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altLang="ja-JP" b="1">
                              <a:latin typeface="Cambria Math" panose="02040503050406030204" pitchFamily="18" charset="0"/>
                            </a:rPr>
                            <m:t>𝐄</m:t>
                          </m:r>
                        </m:e>
                        <m:sub>
                          <m:r>
                            <a:rPr lang="en-GB" altLang="ja-JP" b="1">
                              <a:latin typeface="Cambria Math" panose="02040503050406030204" pitchFamily="18" charset="0"/>
                            </a:rPr>
                            <m:t>𝐓</m:t>
                          </m:r>
                        </m:sub>
                      </m:sSub>
                      <m:r>
                        <a:rPr lang="en-GB" altLang="ja-JP" b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ja-JP" altLang="en-US" i="1" dirty="0">
                          <a:latin typeface="Cambria Math" panose="02040503050406030204" pitchFamily="18" charset="0"/>
                        </a:rPr>
                        <m:t>＝</m:t>
                      </m:r>
                      <m:nary>
                        <m:naryPr>
                          <m:chr m:val="∑"/>
                          <m:ctrlPr>
                            <a:rPr lang="ja-JP" altLang="en-US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altLang="ja-JP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altLang="ja-JP" i="1" dirty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GB" altLang="ja-JP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acc>
                            <m:accPr>
                              <m:chr m:val="̃"/>
                              <m:ctrlPr>
                                <a:rPr lang="en-GB" altLang="ja-JP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GB" altLang="ja-JP" b="1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altLang="ja-JP" b="1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</m:e>
                                <m:sub>
                                  <m:r>
                                    <a:rPr lang="en-GB" altLang="ja-JP" b="1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e>
                          </m:acc>
                          <m:r>
                            <a:rPr lang="en-GB" altLang="ja-JP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ja-JP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b>
                              <m:r>
                                <a:rPr lang="en-GB" altLang="ja-JP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altLang="ja-JP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altLang="ja-JP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altLang="ja-JP" b="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altLang="ja-JP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altLang="ja-JP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GB" altLang="ja-JP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altLang="ja-JP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altLang="ja-JP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altLang="ja-JP" b="1">
                              <a:latin typeface="Cambria Math" panose="02040503050406030204" pitchFamily="18" charset="0"/>
                            </a:rPr>
                            <m:t>𝐄</m:t>
                          </m:r>
                        </m:e>
                        <m:sub>
                          <m:r>
                            <a:rPr lang="en-GB" altLang="ja-JP" b="1">
                              <a:latin typeface="Cambria Math" panose="02040503050406030204" pitchFamily="18" charset="0"/>
                            </a:rPr>
                            <m:t>𝐓</m:t>
                          </m:r>
                        </m:sub>
                      </m:sSub>
                      <m:r>
                        <a:rPr lang="en-GB" altLang="ja-JP" b="1" i="1" smtClean="0">
                          <a:latin typeface="Cambria Math" panose="02040503050406030204" pitchFamily="18" charset="0"/>
                        </a:rPr>
                        <m:t>𝝉</m:t>
                      </m:r>
                      <m:r>
                        <a:rPr lang="en-GB" altLang="ja-JP" b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ja-JP" altLang="en-US" i="1" dirty="0">
                          <a:latin typeface="Cambria Math" panose="02040503050406030204" pitchFamily="18" charset="0"/>
                        </a:rPr>
                        <m:t>＝</m:t>
                      </m:r>
                      <m:nary>
                        <m:naryPr>
                          <m:chr m:val="∑"/>
                          <m:ctrlPr>
                            <a:rPr lang="ja-JP" altLang="en-US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altLang="ja-JP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altLang="ja-JP" i="1" dirty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GB" altLang="ja-JP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acc>
                            <m:accPr>
                              <m:chr m:val="̃"/>
                              <m:ctrlPr>
                                <a:rPr lang="en-GB" altLang="ja-JP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GB" altLang="ja-JP" b="1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altLang="ja-JP" b="1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  <m:sub>
                                  <m:r>
                                    <a:rPr lang="en-GB" altLang="ja-JP" b="1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e>
                          </m:acc>
                          <m:r>
                            <a:rPr lang="ja-JP" alt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altLang="ja-JP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ja-JP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altLang="ja-JP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  <m:r>
                            <a:rPr lang="en-GB" altLang="ja-JP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altLang="ja-JP" i="1" dirty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altLang="ja-JP" b="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altLang="ja-JP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altLang="ja-JP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GB" altLang="ja-JP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altLang="ja-JP" dirty="0"/>
              </a:p>
            </p:txBody>
          </p:sp>
        </mc:Choice>
        <mc:Fallback xmlns="">
          <p:sp>
            <p:nvSpPr>
              <p:cNvPr id="7" name="正方形/長方形 6">
                <a:extLst>
                  <a:ext uri="{FF2B5EF4-FFF2-40B4-BE49-F238E27FC236}">
                    <a16:creationId xmlns:a16="http://schemas.microsoft.com/office/drawing/2014/main" id="{5E5DD127-20E9-C5B0-C512-C0DC4A50B7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2050" y="518534"/>
                <a:ext cx="3122011" cy="1650324"/>
              </a:xfrm>
              <a:prstGeom prst="rect">
                <a:avLst/>
              </a:prstGeom>
              <a:blipFill>
                <a:blip r:embed="rId2"/>
                <a:stretch>
                  <a:fillRect t="-49242" b="-77273"/>
                </a:stretch>
              </a:blipFill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図 8" descr="グラフ, 折れ線グラフ&#10;&#10;自動的に生成された説明">
            <a:extLst>
              <a:ext uri="{FF2B5EF4-FFF2-40B4-BE49-F238E27FC236}">
                <a16:creationId xmlns:a16="http://schemas.microsoft.com/office/drawing/2014/main" id="{1CD79B95-3EB6-7C06-D41F-2132B3F30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989" y="2625700"/>
            <a:ext cx="5708650" cy="2882217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8F7C6AD-1B15-22A9-2D93-D658CD603C50}"/>
              </a:ext>
            </a:extLst>
          </p:cNvPr>
          <p:cNvSpPr txBox="1"/>
          <p:nvPr/>
        </p:nvSpPr>
        <p:spPr>
          <a:xfrm>
            <a:off x="799985" y="5657648"/>
            <a:ext cx="10713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sz="2000" dirty="0">
                <a:latin typeface="MS PMincho" panose="02020600040205080304" pitchFamily="18" charset="-128"/>
                <a:ea typeface="MS PMincho" panose="02020600040205080304" pitchFamily="18" charset="-128"/>
              </a:rPr>
              <a:t>Bipolar pulse have zero integral value with time.</a:t>
            </a:r>
            <a:r>
              <a:rPr lang="en-US" altLang="ja-JP" sz="2000" dirty="0">
                <a:latin typeface="MS PMincho" panose="02020600040205080304" pitchFamily="18" charset="-128"/>
                <a:ea typeface="MS PMincho" panose="02020600040205080304" pitchFamily="18" charset="-128"/>
              </a:rPr>
              <a:t> </a:t>
            </a:r>
            <a:r>
              <a:rPr kumimoji="1" lang="en-GB" altLang="ja-JP" sz="2000" dirty="0">
                <a:latin typeface="MS PMincho" panose="02020600040205080304" pitchFamily="18" charset="-128"/>
                <a:ea typeface="MS PMincho" panose="02020600040205080304" pitchFamily="18" charset="-128"/>
              </a:rPr>
              <a:t>→</a:t>
            </a:r>
            <a:r>
              <a:rPr kumimoji="1" lang="ja-JP" altLang="en-US" sz="2000">
                <a:latin typeface="MS PMincho" panose="02020600040205080304" pitchFamily="18" charset="-128"/>
                <a:ea typeface="MS PMincho" panose="02020600040205080304" pitchFamily="18" charset="-128"/>
              </a:rPr>
              <a:t> </a:t>
            </a:r>
            <a:r>
              <a:rPr kumimoji="1" lang="en-GB" altLang="ja-JP" sz="2000" dirty="0">
                <a:latin typeface="MS PMincho" panose="02020600040205080304" pitchFamily="18" charset="-128"/>
                <a:ea typeface="MS PMincho" panose="02020600040205080304" pitchFamily="18" charset="-128"/>
              </a:rPr>
              <a:t>Large amounts of pileups cancel each other out.</a:t>
            </a:r>
          </a:p>
          <a:p>
            <a:r>
              <a:rPr kumimoji="1" lang="en-GB" altLang="ja-JP" sz="2000" dirty="0">
                <a:latin typeface="MS PMincho" panose="02020600040205080304" pitchFamily="18" charset="-128"/>
                <a:ea typeface="MS PMincho" panose="02020600040205080304" pitchFamily="18" charset="-128"/>
              </a:rPr>
              <a:t>At the ends of successive BCs, the amount of pileup is not sufficient so that base line is shifted.</a:t>
            </a:r>
            <a:endParaRPr kumimoji="1" lang="ja-JP" altLang="en-US" sz="2000"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4B1D5B8-C09A-AC44-F243-D9F9C4057863}"/>
              </a:ext>
            </a:extLst>
          </p:cNvPr>
          <p:cNvSpPr txBox="1"/>
          <p:nvPr/>
        </p:nvSpPr>
        <p:spPr>
          <a:xfrm>
            <a:off x="5922772" y="2972453"/>
            <a:ext cx="1255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sz="2400" dirty="0">
                <a:solidFill>
                  <a:schemeClr val="accent1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Pile up</a:t>
            </a:r>
            <a:endParaRPr kumimoji="1" lang="ja-JP" altLang="en-US" sz="2400">
              <a:solidFill>
                <a:schemeClr val="accent1"/>
              </a:solidFill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A136BC3-BC84-0650-6664-8698F84F49B5}"/>
              </a:ext>
            </a:extLst>
          </p:cNvPr>
          <p:cNvSpPr txBox="1"/>
          <p:nvPr/>
        </p:nvSpPr>
        <p:spPr>
          <a:xfrm>
            <a:off x="3947126" y="2663139"/>
            <a:ext cx="2173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ja-JP" sz="2400" dirty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Summed pulse</a:t>
            </a:r>
            <a:endParaRPr kumimoji="1" lang="ja-JP" altLang="en-US" sz="2400">
              <a:solidFill>
                <a:srgbClr val="FF0000"/>
              </a:solidFill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975EBD1E-9AA3-4B1B-A158-BE60187F35A0}"/>
              </a:ext>
            </a:extLst>
          </p:cNvPr>
          <p:cNvCxnSpPr>
            <a:cxnSpLocks/>
          </p:cNvCxnSpPr>
          <p:nvPr/>
        </p:nvCxnSpPr>
        <p:spPr>
          <a:xfrm flipH="1">
            <a:off x="4043965" y="3118195"/>
            <a:ext cx="383383" cy="48149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9900204F-CA44-DE3D-A0AB-8D090CFF36D2}"/>
              </a:ext>
            </a:extLst>
          </p:cNvPr>
          <p:cNvCxnSpPr>
            <a:cxnSpLocks/>
          </p:cNvCxnSpPr>
          <p:nvPr/>
        </p:nvCxnSpPr>
        <p:spPr>
          <a:xfrm flipH="1">
            <a:off x="5971190" y="3396144"/>
            <a:ext cx="371475" cy="4685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7" name="インク 26">
                <a:extLst>
                  <a:ext uri="{FF2B5EF4-FFF2-40B4-BE49-F238E27FC236}">
                    <a16:creationId xmlns:a16="http://schemas.microsoft.com/office/drawing/2014/main" id="{AEF7C82D-29AA-8904-3C42-E40A46AAB42B}"/>
                  </a:ext>
                </a:extLst>
              </p14:cNvPr>
              <p14:cNvContentPartPr/>
              <p14:nvPr/>
            </p14:nvContentPartPr>
            <p14:xfrm>
              <a:off x="3650785" y="2018376"/>
              <a:ext cx="360" cy="360"/>
            </p14:xfrm>
          </p:contentPart>
        </mc:Choice>
        <mc:Fallback xmlns="">
          <p:pic>
            <p:nvPicPr>
              <p:cNvPr id="27" name="インク 26">
                <a:extLst>
                  <a:ext uri="{FF2B5EF4-FFF2-40B4-BE49-F238E27FC236}">
                    <a16:creationId xmlns:a16="http://schemas.microsoft.com/office/drawing/2014/main" id="{AEF7C82D-29AA-8904-3C42-E40A46AAB42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87785" y="1955736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8" name="インク 27">
                <a:extLst>
                  <a:ext uri="{FF2B5EF4-FFF2-40B4-BE49-F238E27FC236}">
                    <a16:creationId xmlns:a16="http://schemas.microsoft.com/office/drawing/2014/main" id="{B3FCAF7B-2E6E-57A7-A7E6-42248D88B986}"/>
                  </a:ext>
                </a:extLst>
              </p14:cNvPr>
              <p14:cNvContentPartPr/>
              <p14:nvPr/>
            </p14:nvContentPartPr>
            <p14:xfrm>
              <a:off x="3989905" y="2021616"/>
              <a:ext cx="360" cy="360"/>
            </p14:xfrm>
          </p:contentPart>
        </mc:Choice>
        <mc:Fallback xmlns="">
          <p:pic>
            <p:nvPicPr>
              <p:cNvPr id="28" name="インク 27">
                <a:extLst>
                  <a:ext uri="{FF2B5EF4-FFF2-40B4-BE49-F238E27FC236}">
                    <a16:creationId xmlns:a16="http://schemas.microsoft.com/office/drawing/2014/main" id="{B3FCAF7B-2E6E-57A7-A7E6-42248D88B98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27265" y="1958976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9" name="インク 28">
                <a:extLst>
                  <a:ext uri="{FF2B5EF4-FFF2-40B4-BE49-F238E27FC236}">
                    <a16:creationId xmlns:a16="http://schemas.microsoft.com/office/drawing/2014/main" id="{BBE0FC55-4B99-740E-9683-1D9832EE103A}"/>
                  </a:ext>
                </a:extLst>
              </p14:cNvPr>
              <p14:cNvContentPartPr/>
              <p14:nvPr/>
            </p14:nvContentPartPr>
            <p14:xfrm>
              <a:off x="4338025" y="2031336"/>
              <a:ext cx="360" cy="360"/>
            </p14:xfrm>
          </p:contentPart>
        </mc:Choice>
        <mc:Fallback xmlns="">
          <p:pic>
            <p:nvPicPr>
              <p:cNvPr id="29" name="インク 28">
                <a:extLst>
                  <a:ext uri="{FF2B5EF4-FFF2-40B4-BE49-F238E27FC236}">
                    <a16:creationId xmlns:a16="http://schemas.microsoft.com/office/drawing/2014/main" id="{BBE0FC55-4B99-740E-9683-1D9832EE103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75025" y="1968336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0" name="インク 29">
                <a:extLst>
                  <a:ext uri="{FF2B5EF4-FFF2-40B4-BE49-F238E27FC236}">
                    <a16:creationId xmlns:a16="http://schemas.microsoft.com/office/drawing/2014/main" id="{5A60B51C-F260-C50E-1E34-51049D63D7DD}"/>
                  </a:ext>
                </a:extLst>
              </p14:cNvPr>
              <p14:cNvContentPartPr/>
              <p14:nvPr/>
            </p14:nvContentPartPr>
            <p14:xfrm>
              <a:off x="4683985" y="2023776"/>
              <a:ext cx="360" cy="360"/>
            </p14:xfrm>
          </p:contentPart>
        </mc:Choice>
        <mc:Fallback xmlns="">
          <p:pic>
            <p:nvPicPr>
              <p:cNvPr id="30" name="インク 29">
                <a:extLst>
                  <a:ext uri="{FF2B5EF4-FFF2-40B4-BE49-F238E27FC236}">
                    <a16:creationId xmlns:a16="http://schemas.microsoft.com/office/drawing/2014/main" id="{5A60B51C-F260-C50E-1E34-51049D63D7D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21345" y="1961136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1" name="インク 30">
                <a:extLst>
                  <a:ext uri="{FF2B5EF4-FFF2-40B4-BE49-F238E27FC236}">
                    <a16:creationId xmlns:a16="http://schemas.microsoft.com/office/drawing/2014/main" id="{B8540806-60DB-0048-71AC-C69334994B8D}"/>
                  </a:ext>
                </a:extLst>
              </p14:cNvPr>
              <p14:cNvContentPartPr/>
              <p14:nvPr/>
            </p14:nvContentPartPr>
            <p14:xfrm>
              <a:off x="5032825" y="2035656"/>
              <a:ext cx="360" cy="360"/>
            </p14:xfrm>
          </p:contentPart>
        </mc:Choice>
        <mc:Fallback xmlns="">
          <p:pic>
            <p:nvPicPr>
              <p:cNvPr id="31" name="インク 30">
                <a:extLst>
                  <a:ext uri="{FF2B5EF4-FFF2-40B4-BE49-F238E27FC236}">
                    <a16:creationId xmlns:a16="http://schemas.microsoft.com/office/drawing/2014/main" id="{B8540806-60DB-0048-71AC-C69334994B8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69825" y="1972656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2" name="インク 31">
                <a:extLst>
                  <a:ext uri="{FF2B5EF4-FFF2-40B4-BE49-F238E27FC236}">
                    <a16:creationId xmlns:a16="http://schemas.microsoft.com/office/drawing/2014/main" id="{E1B77383-6E6C-B28C-D009-9CFAC05E63EB}"/>
                  </a:ext>
                </a:extLst>
              </p14:cNvPr>
              <p14:cNvContentPartPr/>
              <p14:nvPr/>
            </p14:nvContentPartPr>
            <p14:xfrm>
              <a:off x="5441425" y="2043576"/>
              <a:ext cx="360" cy="360"/>
            </p14:xfrm>
          </p:contentPart>
        </mc:Choice>
        <mc:Fallback xmlns="">
          <p:pic>
            <p:nvPicPr>
              <p:cNvPr id="32" name="インク 31">
                <a:extLst>
                  <a:ext uri="{FF2B5EF4-FFF2-40B4-BE49-F238E27FC236}">
                    <a16:creationId xmlns:a16="http://schemas.microsoft.com/office/drawing/2014/main" id="{E1B77383-6E6C-B28C-D009-9CFAC05E63E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378425" y="1980576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3" name="インク 32">
                <a:extLst>
                  <a:ext uri="{FF2B5EF4-FFF2-40B4-BE49-F238E27FC236}">
                    <a16:creationId xmlns:a16="http://schemas.microsoft.com/office/drawing/2014/main" id="{09C13C31-D7CA-AF6B-ED27-7E69C4595476}"/>
                  </a:ext>
                </a:extLst>
              </p14:cNvPr>
              <p14:cNvContentPartPr/>
              <p14:nvPr/>
            </p14:nvContentPartPr>
            <p14:xfrm>
              <a:off x="5784505" y="2038176"/>
              <a:ext cx="360" cy="360"/>
            </p14:xfrm>
          </p:contentPart>
        </mc:Choice>
        <mc:Fallback xmlns="">
          <p:pic>
            <p:nvPicPr>
              <p:cNvPr id="33" name="インク 32">
                <a:extLst>
                  <a:ext uri="{FF2B5EF4-FFF2-40B4-BE49-F238E27FC236}">
                    <a16:creationId xmlns:a16="http://schemas.microsoft.com/office/drawing/2014/main" id="{09C13C31-D7CA-AF6B-ED27-7E69C459547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721865" y="1975176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4" name="インク 33">
                <a:extLst>
                  <a:ext uri="{FF2B5EF4-FFF2-40B4-BE49-F238E27FC236}">
                    <a16:creationId xmlns:a16="http://schemas.microsoft.com/office/drawing/2014/main" id="{091441A5-D57D-39D7-898C-2F4C1E2FAC6A}"/>
                  </a:ext>
                </a:extLst>
              </p14:cNvPr>
              <p14:cNvContentPartPr/>
              <p14:nvPr/>
            </p14:nvContentPartPr>
            <p14:xfrm>
              <a:off x="6180865" y="2038536"/>
              <a:ext cx="360" cy="360"/>
            </p14:xfrm>
          </p:contentPart>
        </mc:Choice>
        <mc:Fallback xmlns="">
          <p:pic>
            <p:nvPicPr>
              <p:cNvPr id="34" name="インク 33">
                <a:extLst>
                  <a:ext uri="{FF2B5EF4-FFF2-40B4-BE49-F238E27FC236}">
                    <a16:creationId xmlns:a16="http://schemas.microsoft.com/office/drawing/2014/main" id="{091441A5-D57D-39D7-898C-2F4C1E2FAC6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117865" y="1975896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5" name="インク 34">
                <a:extLst>
                  <a:ext uri="{FF2B5EF4-FFF2-40B4-BE49-F238E27FC236}">
                    <a16:creationId xmlns:a16="http://schemas.microsoft.com/office/drawing/2014/main" id="{3D416940-CB8B-DCA6-D40A-F5DC76F74041}"/>
                  </a:ext>
                </a:extLst>
              </p14:cNvPr>
              <p14:cNvContentPartPr/>
              <p14:nvPr/>
            </p14:nvContentPartPr>
            <p14:xfrm>
              <a:off x="6550225" y="2051136"/>
              <a:ext cx="360" cy="360"/>
            </p14:xfrm>
          </p:contentPart>
        </mc:Choice>
        <mc:Fallback xmlns="">
          <p:pic>
            <p:nvPicPr>
              <p:cNvPr id="35" name="インク 34">
                <a:extLst>
                  <a:ext uri="{FF2B5EF4-FFF2-40B4-BE49-F238E27FC236}">
                    <a16:creationId xmlns:a16="http://schemas.microsoft.com/office/drawing/2014/main" id="{3D416940-CB8B-DCA6-D40A-F5DC76F7404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87585" y="1988136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6" name="インク 35">
                <a:extLst>
                  <a:ext uri="{FF2B5EF4-FFF2-40B4-BE49-F238E27FC236}">
                    <a16:creationId xmlns:a16="http://schemas.microsoft.com/office/drawing/2014/main" id="{D0E98285-4FBF-F389-FC4E-41A786464EF7}"/>
                  </a:ext>
                </a:extLst>
              </p14:cNvPr>
              <p14:cNvContentPartPr/>
              <p14:nvPr/>
            </p14:nvContentPartPr>
            <p14:xfrm>
              <a:off x="7935865" y="2070576"/>
              <a:ext cx="360" cy="360"/>
            </p14:xfrm>
          </p:contentPart>
        </mc:Choice>
        <mc:Fallback xmlns="">
          <p:pic>
            <p:nvPicPr>
              <p:cNvPr id="36" name="インク 35">
                <a:extLst>
                  <a:ext uri="{FF2B5EF4-FFF2-40B4-BE49-F238E27FC236}">
                    <a16:creationId xmlns:a16="http://schemas.microsoft.com/office/drawing/2014/main" id="{D0E98285-4FBF-F389-FC4E-41A786464EF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872865" y="2007576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7" name="インク 36">
                <a:extLst>
                  <a:ext uri="{FF2B5EF4-FFF2-40B4-BE49-F238E27FC236}">
                    <a16:creationId xmlns:a16="http://schemas.microsoft.com/office/drawing/2014/main" id="{1514E6DE-5648-FD4D-FB49-4A2A20D9D518}"/>
                  </a:ext>
                </a:extLst>
              </p14:cNvPr>
              <p14:cNvContentPartPr/>
              <p14:nvPr/>
            </p14:nvContentPartPr>
            <p14:xfrm>
              <a:off x="8293705" y="2074176"/>
              <a:ext cx="360" cy="360"/>
            </p14:xfrm>
          </p:contentPart>
        </mc:Choice>
        <mc:Fallback xmlns="">
          <p:pic>
            <p:nvPicPr>
              <p:cNvPr id="37" name="インク 36">
                <a:extLst>
                  <a:ext uri="{FF2B5EF4-FFF2-40B4-BE49-F238E27FC236}">
                    <a16:creationId xmlns:a16="http://schemas.microsoft.com/office/drawing/2014/main" id="{1514E6DE-5648-FD4D-FB49-4A2A20D9D51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231065" y="2011176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8" name="インク 37">
                <a:extLst>
                  <a:ext uri="{FF2B5EF4-FFF2-40B4-BE49-F238E27FC236}">
                    <a16:creationId xmlns:a16="http://schemas.microsoft.com/office/drawing/2014/main" id="{2B4875D6-B355-3EEC-6F3F-D24A6F752853}"/>
                  </a:ext>
                </a:extLst>
              </p14:cNvPr>
              <p14:cNvContentPartPr/>
              <p14:nvPr/>
            </p14:nvContentPartPr>
            <p14:xfrm>
              <a:off x="8645425" y="2073456"/>
              <a:ext cx="360" cy="360"/>
            </p14:xfrm>
          </p:contentPart>
        </mc:Choice>
        <mc:Fallback xmlns="">
          <p:pic>
            <p:nvPicPr>
              <p:cNvPr id="38" name="インク 37">
                <a:extLst>
                  <a:ext uri="{FF2B5EF4-FFF2-40B4-BE49-F238E27FC236}">
                    <a16:creationId xmlns:a16="http://schemas.microsoft.com/office/drawing/2014/main" id="{2B4875D6-B355-3EEC-6F3F-D24A6F75285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582425" y="2010456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9" name="インク 38">
                <a:extLst>
                  <a:ext uri="{FF2B5EF4-FFF2-40B4-BE49-F238E27FC236}">
                    <a16:creationId xmlns:a16="http://schemas.microsoft.com/office/drawing/2014/main" id="{D1890EE8-C5FF-AD55-28D7-3AC9B8BCF53D}"/>
                  </a:ext>
                </a:extLst>
              </p14:cNvPr>
              <p14:cNvContentPartPr/>
              <p14:nvPr/>
            </p14:nvContentPartPr>
            <p14:xfrm>
              <a:off x="3273145" y="2021976"/>
              <a:ext cx="360" cy="360"/>
            </p14:xfrm>
          </p:contentPart>
        </mc:Choice>
        <mc:Fallback xmlns="">
          <p:pic>
            <p:nvPicPr>
              <p:cNvPr id="39" name="インク 38">
                <a:extLst>
                  <a:ext uri="{FF2B5EF4-FFF2-40B4-BE49-F238E27FC236}">
                    <a16:creationId xmlns:a16="http://schemas.microsoft.com/office/drawing/2014/main" id="{D1890EE8-C5FF-AD55-28D7-3AC9B8BCF53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210505" y="1959336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0" name="インク 39">
                <a:extLst>
                  <a:ext uri="{FF2B5EF4-FFF2-40B4-BE49-F238E27FC236}">
                    <a16:creationId xmlns:a16="http://schemas.microsoft.com/office/drawing/2014/main" id="{FD3DAA85-7ED9-4481-B411-797FBB7AB9EE}"/>
                  </a:ext>
                </a:extLst>
              </p14:cNvPr>
              <p14:cNvContentPartPr/>
              <p14:nvPr/>
            </p14:nvContentPartPr>
            <p14:xfrm>
              <a:off x="7255925" y="1097796"/>
              <a:ext cx="360" cy="360"/>
            </p14:xfrm>
          </p:contentPart>
        </mc:Choice>
        <mc:Fallback xmlns="">
          <p:pic>
            <p:nvPicPr>
              <p:cNvPr id="40" name="インク 39">
                <a:extLst>
                  <a:ext uri="{FF2B5EF4-FFF2-40B4-BE49-F238E27FC236}">
                    <a16:creationId xmlns:a16="http://schemas.microsoft.com/office/drawing/2014/main" id="{FD3DAA85-7ED9-4481-B411-797FBB7AB9E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192925" y="1035156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1" name="インク 40">
                <a:extLst>
                  <a:ext uri="{FF2B5EF4-FFF2-40B4-BE49-F238E27FC236}">
                    <a16:creationId xmlns:a16="http://schemas.microsoft.com/office/drawing/2014/main" id="{94976810-D354-95F5-140D-E4D129159B7C}"/>
                  </a:ext>
                </a:extLst>
              </p14:cNvPr>
              <p14:cNvContentPartPr/>
              <p14:nvPr/>
            </p14:nvContentPartPr>
            <p14:xfrm>
              <a:off x="7259885" y="1343696"/>
              <a:ext cx="360" cy="360"/>
            </p14:xfrm>
          </p:contentPart>
        </mc:Choice>
        <mc:Fallback xmlns="">
          <p:pic>
            <p:nvPicPr>
              <p:cNvPr id="41" name="インク 40">
                <a:extLst>
                  <a:ext uri="{FF2B5EF4-FFF2-40B4-BE49-F238E27FC236}">
                    <a16:creationId xmlns:a16="http://schemas.microsoft.com/office/drawing/2014/main" id="{94976810-D354-95F5-140D-E4D129159B7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97245" y="1281056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C2759A46-676C-574F-FDD3-7800AD219340}"/>
              </a:ext>
            </a:extLst>
          </p:cNvPr>
          <p:cNvSpPr txBox="1"/>
          <p:nvPr/>
        </p:nvSpPr>
        <p:spPr>
          <a:xfrm>
            <a:off x="6840425" y="1856437"/>
            <a:ext cx="95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sz="2400" dirty="0"/>
              <a:t>……</a:t>
            </a:r>
            <a:endParaRPr kumimoji="1" lang="ja-JP" altLang="en-US" sz="240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8B3251F5-E894-C7D3-1F75-E901F97F0886}"/>
              </a:ext>
            </a:extLst>
          </p:cNvPr>
          <p:cNvSpPr txBox="1"/>
          <p:nvPr/>
        </p:nvSpPr>
        <p:spPr>
          <a:xfrm>
            <a:off x="7355490" y="854273"/>
            <a:ext cx="1987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empty</a:t>
            </a:r>
          </a:p>
          <a:p>
            <a:r>
              <a:rPr kumimoji="1"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Filled bunch</a:t>
            </a:r>
            <a:endParaRPr kumimoji="1" lang="ja-JP" altLang="en-US"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sp>
        <p:nvSpPr>
          <p:cNvPr id="46" name="左中かっこ 45">
            <a:extLst>
              <a:ext uri="{FF2B5EF4-FFF2-40B4-BE49-F238E27FC236}">
                <a16:creationId xmlns:a16="http://schemas.microsoft.com/office/drawing/2014/main" id="{C1AE9B5F-9D4C-9ACC-D6CC-3C383EEA07D0}"/>
              </a:ext>
            </a:extLst>
          </p:cNvPr>
          <p:cNvSpPr/>
          <p:nvPr/>
        </p:nvSpPr>
        <p:spPr>
          <a:xfrm rot="16200000">
            <a:off x="4269024" y="1400160"/>
            <a:ext cx="166132" cy="1669751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3595CB7B-4327-B9A4-D132-2A148BD54D09}"/>
              </a:ext>
            </a:extLst>
          </p:cNvPr>
          <p:cNvSpPr txBox="1"/>
          <p:nvPr/>
        </p:nvSpPr>
        <p:spPr>
          <a:xfrm>
            <a:off x="484330" y="1767453"/>
            <a:ext cx="2834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sz="2400" dirty="0">
                <a:latin typeface="MS PMincho" panose="02020600040205080304" pitchFamily="18" charset="-128"/>
                <a:ea typeface="MS PMincho" panose="02020600040205080304" pitchFamily="18" charset="-128"/>
              </a:rPr>
              <a:t>Bunch structure</a:t>
            </a:r>
            <a:endParaRPr kumimoji="1" lang="ja-JP" altLang="en-US" sz="2400"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72A9AFDB-4F1A-B324-47DF-19B61F4C6700}"/>
              </a:ext>
            </a:extLst>
          </p:cNvPr>
          <p:cNvSpPr txBox="1"/>
          <p:nvPr/>
        </p:nvSpPr>
        <p:spPr>
          <a:xfrm>
            <a:off x="1371600" y="3453737"/>
            <a:ext cx="94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ja-JP" sz="2400" dirty="0">
                <a:latin typeface="MS PMincho" panose="02020600040205080304" pitchFamily="18" charset="-128"/>
                <a:ea typeface="MS PMincho" panose="02020600040205080304" pitchFamily="18" charset="-128"/>
              </a:rPr>
              <a:t>Pulse</a:t>
            </a:r>
            <a:endParaRPr kumimoji="1" lang="ja-JP" altLang="en-US" sz="2400"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sp>
        <p:nvSpPr>
          <p:cNvPr id="49" name="四角形吹き出し 48">
            <a:extLst>
              <a:ext uri="{FF2B5EF4-FFF2-40B4-BE49-F238E27FC236}">
                <a16:creationId xmlns:a16="http://schemas.microsoft.com/office/drawing/2014/main" id="{C34B427F-C531-1BCF-0E31-1AB3ED3E170C}"/>
              </a:ext>
            </a:extLst>
          </p:cNvPr>
          <p:cNvSpPr/>
          <p:nvPr/>
        </p:nvSpPr>
        <p:spPr>
          <a:xfrm>
            <a:off x="2973989" y="2714684"/>
            <a:ext cx="5547711" cy="2793233"/>
          </a:xfrm>
          <a:prstGeom prst="wedgeRectCallout">
            <a:avLst>
              <a:gd name="adj1" fmla="val -25182"/>
              <a:gd name="adj2" fmla="val -6241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1" name="直線矢印コネクタ 50">
            <a:extLst>
              <a:ext uri="{FF2B5EF4-FFF2-40B4-BE49-F238E27FC236}">
                <a16:creationId xmlns:a16="http://schemas.microsoft.com/office/drawing/2014/main" id="{4C355F3E-D572-77C9-44F5-82D2AD68F347}"/>
              </a:ext>
            </a:extLst>
          </p:cNvPr>
          <p:cNvCxnSpPr/>
          <p:nvPr/>
        </p:nvCxnSpPr>
        <p:spPr>
          <a:xfrm>
            <a:off x="3465728" y="2758893"/>
            <a:ext cx="0" cy="1743016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7BA70EAC-3058-3F34-84CF-6FCFF7FC8E3B}"/>
              </a:ext>
            </a:extLst>
          </p:cNvPr>
          <p:cNvCxnSpPr>
            <a:cxnSpLocks/>
          </p:cNvCxnSpPr>
          <p:nvPr/>
        </p:nvCxnSpPr>
        <p:spPr>
          <a:xfrm>
            <a:off x="7935865" y="4406900"/>
            <a:ext cx="11328" cy="966517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5356C32B-1105-1B94-967A-2DA99C4ED389}"/>
              </a:ext>
            </a:extLst>
          </p:cNvPr>
          <p:cNvSpPr txBox="1"/>
          <p:nvPr/>
        </p:nvSpPr>
        <p:spPr>
          <a:xfrm>
            <a:off x="7900650" y="4637498"/>
            <a:ext cx="208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dirty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Baseline shift</a:t>
            </a:r>
            <a:endParaRPr kumimoji="1" lang="ja-JP" altLang="en-US">
              <a:solidFill>
                <a:srgbClr val="FF0000"/>
              </a:solidFill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sp>
        <p:nvSpPr>
          <p:cNvPr id="55" name="円/楕円 54">
            <a:extLst>
              <a:ext uri="{FF2B5EF4-FFF2-40B4-BE49-F238E27FC236}">
                <a16:creationId xmlns:a16="http://schemas.microsoft.com/office/drawing/2014/main" id="{26BD3529-CD90-AAC7-B289-70E8A836385E}"/>
              </a:ext>
            </a:extLst>
          </p:cNvPr>
          <p:cNvSpPr/>
          <p:nvPr/>
        </p:nvSpPr>
        <p:spPr>
          <a:xfrm>
            <a:off x="11353800" y="816173"/>
            <a:ext cx="330200" cy="3231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円/楕円 55">
            <a:extLst>
              <a:ext uri="{FF2B5EF4-FFF2-40B4-BE49-F238E27FC236}">
                <a16:creationId xmlns:a16="http://schemas.microsoft.com/office/drawing/2014/main" id="{4D46324E-9749-36A7-8B16-301E8D1537A9}"/>
              </a:ext>
            </a:extLst>
          </p:cNvPr>
          <p:cNvSpPr/>
          <p:nvPr/>
        </p:nvSpPr>
        <p:spPr>
          <a:xfrm>
            <a:off x="11455400" y="1578173"/>
            <a:ext cx="330200" cy="3231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1576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991C50-15FF-9CA5-E235-F360E0F14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0F15D17-1FC1-A984-6B00-2EF40ECBB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2023/5/11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6E563C9-B43B-4FD5-69D6-8DD35E00B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GB" altLang="ja-JP"/>
              <a:t>CHEP2023 Marin FURUKAWA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2F5744D-52BE-1592-84A8-7F209CED6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54500-BBC0-4B4A-9329-117B8BE8F087}" type="slidenum">
              <a:rPr kumimoji="1" lang="ja-JP" altLang="en-US" smtClean="0"/>
              <a:t>17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F1356DF-9561-C6B7-5C9A-9E96E2664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416" y="840695"/>
            <a:ext cx="6067168" cy="43598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E46AFC36-EA10-39A5-41C3-DA0FAB947C87}"/>
                  </a:ext>
                </a:extLst>
              </p:cNvPr>
              <p:cNvSpPr txBox="1"/>
              <p:nvPr/>
            </p:nvSpPr>
            <p:spPr>
              <a:xfrm>
                <a:off x="3390900" y="5135553"/>
                <a:ext cx="5410200" cy="416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GB" altLang="ja-JP" sz="2000" dirty="0">
                    <a:latin typeface="MS PMincho" panose="02020600040205080304" pitchFamily="18" charset="-128"/>
                    <a:ea typeface="MS PMincho" panose="02020600040205080304" pitchFamily="18" charset="-128"/>
                  </a:rPr>
                  <a:t>Relative difference </a:t>
                </a:r>
                <a:r>
                  <a:rPr lang="en-GB" altLang="ja-JP" sz="2000" dirty="0">
                    <a:latin typeface="MS PMincho" panose="02020600040205080304" pitchFamily="18" charset="-128"/>
                    <a:ea typeface="MS PMincho" panose="02020600040205080304" pitchFamily="18" charset="-128"/>
                  </a:rPr>
                  <a:t>between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altLang="ja-JP" sz="2000" b="0" i="1" smtClean="0">
                            <a:latin typeface="Cambria Math" panose="02040503050406030204" pitchFamily="18" charset="0"/>
                            <a:ea typeface="MS PMincho" panose="02020600040205080304" pitchFamily="18" charset="-128"/>
                          </a:rPr>
                        </m:ctrlPr>
                      </m:sSubSupPr>
                      <m:e>
                        <m:r>
                          <a:rPr lang="en-GB" altLang="ja-JP" sz="2000" b="0" i="1" smtClean="0">
                            <a:latin typeface="Cambria Math" panose="02040503050406030204" pitchFamily="18" charset="0"/>
                            <a:ea typeface="MS PMincho" panose="02020600040205080304" pitchFamily="18" charset="-128"/>
                          </a:rPr>
                          <m:t>𝐸</m:t>
                        </m:r>
                      </m:e>
                      <m:sub>
                        <m:r>
                          <a:rPr lang="en-GB" altLang="ja-JP" sz="2000" b="0" i="1" smtClean="0">
                            <a:latin typeface="Cambria Math" panose="02040503050406030204" pitchFamily="18" charset="0"/>
                            <a:ea typeface="MS PMincho" panose="02020600040205080304" pitchFamily="18" charset="-128"/>
                          </a:rPr>
                          <m:t>𝑇</m:t>
                        </m:r>
                      </m:sub>
                      <m:sup>
                        <m:r>
                          <a:rPr lang="en-GB" altLang="ja-JP" sz="2000" b="0" i="1" smtClean="0">
                            <a:latin typeface="Cambria Math" panose="02040503050406030204" pitchFamily="18" charset="0"/>
                            <a:ea typeface="MS PMincho" panose="02020600040205080304" pitchFamily="18" charset="-128"/>
                          </a:rPr>
                          <m:t>𝐷𝑇</m:t>
                        </m:r>
                      </m:sup>
                    </m:sSubSup>
                  </m:oMath>
                </a14:m>
                <a:r>
                  <a:rPr kumimoji="1" lang="en-US" altLang="ja-JP" sz="2000" dirty="0">
                    <a:latin typeface="MS PMincho" panose="02020600040205080304" pitchFamily="18" charset="-128"/>
                    <a:ea typeface="MS PMincho" panose="02020600040205080304" pitchFamily="18" charset="-128"/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altLang="ja-JP" sz="2000" i="1">
                            <a:latin typeface="Cambria Math" panose="02040503050406030204" pitchFamily="18" charset="0"/>
                            <a:ea typeface="MS PMincho" panose="02020600040205080304" pitchFamily="18" charset="-128"/>
                          </a:rPr>
                        </m:ctrlPr>
                      </m:sSubSupPr>
                      <m:e>
                        <m:r>
                          <a:rPr lang="en-GB" altLang="ja-JP" sz="2000" i="1">
                            <a:latin typeface="Cambria Math" panose="02040503050406030204" pitchFamily="18" charset="0"/>
                            <a:ea typeface="MS PMincho" panose="02020600040205080304" pitchFamily="18" charset="-128"/>
                          </a:rPr>
                          <m:t>𝐸</m:t>
                        </m:r>
                      </m:e>
                      <m:sub>
                        <m:r>
                          <a:rPr lang="en-GB" altLang="ja-JP" sz="2000" i="1">
                            <a:latin typeface="Cambria Math" panose="02040503050406030204" pitchFamily="18" charset="0"/>
                            <a:ea typeface="MS PMincho" panose="02020600040205080304" pitchFamily="18" charset="-128"/>
                          </a:rPr>
                          <m:t>𝑇</m:t>
                        </m:r>
                      </m:sub>
                      <m:sup>
                        <m:r>
                          <a:rPr lang="en-GB" altLang="ja-JP" sz="2000" b="0" i="1" smtClean="0">
                            <a:latin typeface="Cambria Math" panose="02040503050406030204" pitchFamily="18" charset="0"/>
                            <a:ea typeface="MS PMincho" panose="02020600040205080304" pitchFamily="18" charset="-128"/>
                          </a:rPr>
                          <m:t>𝑚𝑎𝑖𝑛</m:t>
                        </m:r>
                      </m:sup>
                    </m:sSubSup>
                  </m:oMath>
                </a14:m>
                <a:endParaRPr kumimoji="1" lang="ja-JP" altLang="en-US" sz="2000">
                  <a:latin typeface="MS PMincho" panose="02020600040205080304" pitchFamily="18" charset="-128"/>
                  <a:ea typeface="MS PMincho" panose="02020600040205080304" pitchFamily="18" charset="-128"/>
                </a:endParaRPr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E46AFC36-EA10-39A5-41C3-DA0FAB947C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0900" y="5135553"/>
                <a:ext cx="5410200" cy="416974"/>
              </a:xfrm>
              <a:prstGeom prst="rect">
                <a:avLst/>
              </a:prstGeom>
              <a:blipFill>
                <a:blip r:embed="rId3"/>
                <a:stretch>
                  <a:fillRect t="-8824" b="-2058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173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0CD606-B530-8CBF-8099-EE4A01CA2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ja-JP" dirty="0"/>
              <a:t>Momentum comparison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5CF8D27-3768-DA5A-3CE7-73C30FA00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2023/5/11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9BC8534-924C-581C-3295-0D80110B7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GB" altLang="ja-JP"/>
              <a:t>CHEP2023 Marin FURUKAWA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A5C19C8-F029-FA66-6EA7-53D865BFD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54500-BBC0-4B4A-9329-117B8BE8F087}" type="slidenum">
              <a:rPr kumimoji="1" lang="ja-JP" altLang="en-US" smtClean="0"/>
              <a:t>18</a:t>
            </a:fld>
            <a:endParaRPr kumimoji="1" lang="ja-JP" altLang="en-US"/>
          </a:p>
        </p:txBody>
      </p:sp>
      <p:pic>
        <p:nvPicPr>
          <p:cNvPr id="7" name="図 6" descr="グラフ, 散布図&#10;&#10;自動的に生成された説明">
            <a:extLst>
              <a:ext uri="{FF2B5EF4-FFF2-40B4-BE49-F238E27FC236}">
                <a16:creationId xmlns:a16="http://schemas.microsoft.com/office/drawing/2014/main" id="{2A29280D-7D33-4445-C20F-D6FC32151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18" y="1612899"/>
            <a:ext cx="5964981" cy="4286393"/>
          </a:xfrm>
          <a:prstGeom prst="rect">
            <a:avLst/>
          </a:prstGeom>
        </p:spPr>
      </p:pic>
      <p:pic>
        <p:nvPicPr>
          <p:cNvPr id="9" name="図 8" descr="グラフ, 散布図&#10;&#10;自動的に生成された説明">
            <a:extLst>
              <a:ext uri="{FF2B5EF4-FFF2-40B4-BE49-F238E27FC236}">
                <a16:creationId xmlns:a16="http://schemas.microsoft.com/office/drawing/2014/main" id="{BCEE6E10-85A8-C54F-1215-E69EE6FA1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612900"/>
            <a:ext cx="5964978" cy="428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33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1012D91-1647-F596-8409-474C4C129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34"/>
            <a:ext cx="10515600" cy="1325563"/>
          </a:xfrm>
        </p:spPr>
        <p:txBody>
          <a:bodyPr/>
          <a:lstStyle/>
          <a:p>
            <a:r>
              <a:rPr kumimoji="1" lang="en-GB" altLang="ja-JP" dirty="0"/>
              <a:t>ATLAS Liquid Argon (LAr) Calorimeter</a:t>
            </a:r>
            <a:endParaRPr kumimoji="1" lang="ja-JP" altLang="en-US"/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7071DCF4-E6E8-C73C-C8FF-9BEA58B6E0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576" t="8716" r="5274" b="11980"/>
          <a:stretch/>
        </p:blipFill>
        <p:spPr>
          <a:xfrm>
            <a:off x="449530" y="3504757"/>
            <a:ext cx="4321787" cy="3064411"/>
          </a:xfrm>
        </p:spPr>
      </p:pic>
      <p:sp>
        <p:nvSpPr>
          <p:cNvPr id="20" name="下矢印 19">
            <a:extLst>
              <a:ext uri="{FF2B5EF4-FFF2-40B4-BE49-F238E27FC236}">
                <a16:creationId xmlns:a16="http://schemas.microsoft.com/office/drawing/2014/main" id="{ED2673F0-822E-8A99-680A-6DB1E0E3DEE1}"/>
              </a:ext>
            </a:extLst>
          </p:cNvPr>
          <p:cNvSpPr/>
          <p:nvPr/>
        </p:nvSpPr>
        <p:spPr>
          <a:xfrm rot="3864104">
            <a:off x="2380764" y="2728862"/>
            <a:ext cx="170429" cy="2647824"/>
          </a:xfrm>
          <a:prstGeom prst="downArrow">
            <a:avLst>
              <a:gd name="adj1" fmla="val 3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19A9C71-1C05-D76A-7881-17BA0AEDD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2023/5/11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EF2B23C-0898-7C43-AA5E-5EF87D2AB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GB" altLang="ja-JP"/>
              <a:t>CHEP2023 Marin FURUKAWA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D3558CF-9044-DF74-5F72-0A6DB5B40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54500-BBC0-4B4A-9329-117B8BE8F087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6177DF0-CDD5-F56C-E37A-7D5AB66FB812}"/>
              </a:ext>
            </a:extLst>
          </p:cNvPr>
          <p:cNvSpPr txBox="1"/>
          <p:nvPr/>
        </p:nvSpPr>
        <p:spPr>
          <a:xfrm>
            <a:off x="1472972" y="2650893"/>
            <a:ext cx="217653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ja-JP" sz="2400" b="1" dirty="0">
                <a:solidFill>
                  <a:srgbClr val="FF40FF"/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EMEC</a:t>
            </a:r>
          </a:p>
          <a:p>
            <a:pPr algn="ctr"/>
            <a:r>
              <a:rPr kumimoji="1" lang="en-GB" altLang="ja-JP" sz="1400" b="1" dirty="0">
                <a:solidFill>
                  <a:srgbClr val="FF40FF"/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(electromagnetic)</a:t>
            </a:r>
            <a:endParaRPr kumimoji="1" lang="ja-JP" altLang="en-US" sz="1400" b="1">
              <a:solidFill>
                <a:srgbClr val="FF40FF"/>
              </a:solidFill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22CC559-4D8F-6AA6-F074-F4D5E64FA0F1}"/>
              </a:ext>
            </a:extLst>
          </p:cNvPr>
          <p:cNvSpPr txBox="1"/>
          <p:nvPr/>
        </p:nvSpPr>
        <p:spPr>
          <a:xfrm>
            <a:off x="1445475" y="3300260"/>
            <a:ext cx="152802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altLang="ja-JP" sz="2400" b="1" dirty="0">
                <a:solidFill>
                  <a:schemeClr val="accent1"/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HEC</a:t>
            </a:r>
          </a:p>
          <a:p>
            <a:pPr algn="ctr"/>
            <a:r>
              <a:rPr lang="en-GB" altLang="ja-JP" sz="1400" b="1" dirty="0">
                <a:solidFill>
                  <a:schemeClr val="accent1"/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(hadronic)</a:t>
            </a:r>
            <a:endParaRPr kumimoji="1" lang="ja-JP" altLang="en-US" sz="1400" b="1">
              <a:solidFill>
                <a:schemeClr val="accent1"/>
              </a:solidFill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B13BFDC-285D-186B-60FE-48253DAD0212}"/>
              </a:ext>
            </a:extLst>
          </p:cNvPr>
          <p:cNvSpPr txBox="1"/>
          <p:nvPr/>
        </p:nvSpPr>
        <p:spPr>
          <a:xfrm>
            <a:off x="3446144" y="2816155"/>
            <a:ext cx="205209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altLang="ja-JP" sz="2400" b="1" dirty="0" err="1">
                <a:solidFill>
                  <a:srgbClr val="00B050"/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Fcal</a:t>
            </a:r>
            <a:endParaRPr kumimoji="1" lang="en-GB" altLang="ja-JP" sz="2400" b="1" dirty="0">
              <a:solidFill>
                <a:srgbClr val="00B050"/>
              </a:solidFill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  <a:p>
            <a:pPr algn="ctr"/>
            <a:r>
              <a:rPr lang="en-GB" altLang="ja-JP" sz="1400" b="1" dirty="0">
                <a:solidFill>
                  <a:srgbClr val="00B050"/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(electromagnetic &amp;</a:t>
            </a:r>
            <a:r>
              <a:rPr lang="en-US" altLang="ja-JP" sz="1400" b="1" dirty="0">
                <a:solidFill>
                  <a:srgbClr val="00B050"/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 </a:t>
            </a:r>
            <a:r>
              <a:rPr lang="en-GB" altLang="ja-JP" sz="1400" b="1" dirty="0">
                <a:solidFill>
                  <a:srgbClr val="00B050"/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hadronic)</a:t>
            </a:r>
            <a:endParaRPr kumimoji="1" lang="ja-JP" altLang="en-US" sz="1400" b="1">
              <a:solidFill>
                <a:srgbClr val="00B050"/>
              </a:solidFill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</p:txBody>
      </p:sp>
      <p:sp>
        <p:nvSpPr>
          <p:cNvPr id="15" name="下矢印 14">
            <a:extLst>
              <a:ext uri="{FF2B5EF4-FFF2-40B4-BE49-F238E27FC236}">
                <a16:creationId xmlns:a16="http://schemas.microsoft.com/office/drawing/2014/main" id="{C9304A4A-C115-F713-B29E-BCD82B9FC4DB}"/>
              </a:ext>
            </a:extLst>
          </p:cNvPr>
          <p:cNvSpPr/>
          <p:nvPr/>
        </p:nvSpPr>
        <p:spPr>
          <a:xfrm rot="20163217">
            <a:off x="3193123" y="3242270"/>
            <a:ext cx="193797" cy="1382322"/>
          </a:xfrm>
          <a:prstGeom prst="downArrow">
            <a:avLst>
              <a:gd name="adj1" fmla="val 30000"/>
              <a:gd name="adj2" fmla="val 50000"/>
            </a:avLst>
          </a:prstGeom>
          <a:solidFill>
            <a:srgbClr val="FF4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下矢印 15">
            <a:extLst>
              <a:ext uri="{FF2B5EF4-FFF2-40B4-BE49-F238E27FC236}">
                <a16:creationId xmlns:a16="http://schemas.microsoft.com/office/drawing/2014/main" id="{1B2C675E-AF19-DF82-EEAB-5ADA95F58BD9}"/>
              </a:ext>
            </a:extLst>
          </p:cNvPr>
          <p:cNvSpPr/>
          <p:nvPr/>
        </p:nvSpPr>
        <p:spPr>
          <a:xfrm rot="3236564">
            <a:off x="1366295" y="3088694"/>
            <a:ext cx="183293" cy="1204781"/>
          </a:xfrm>
          <a:prstGeom prst="downArrow">
            <a:avLst>
              <a:gd name="adj1" fmla="val 30000"/>
              <a:gd name="adj2" fmla="val 50000"/>
            </a:avLst>
          </a:prstGeom>
          <a:solidFill>
            <a:srgbClr val="FF4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下矢印 16">
            <a:extLst>
              <a:ext uri="{FF2B5EF4-FFF2-40B4-BE49-F238E27FC236}">
                <a16:creationId xmlns:a16="http://schemas.microsoft.com/office/drawing/2014/main" id="{7A9BDAE0-F911-67FF-EEA9-BD683A5F24C1}"/>
              </a:ext>
            </a:extLst>
          </p:cNvPr>
          <p:cNvSpPr/>
          <p:nvPr/>
        </p:nvSpPr>
        <p:spPr>
          <a:xfrm rot="19075425">
            <a:off x="2744253" y="3878048"/>
            <a:ext cx="181065" cy="862170"/>
          </a:xfrm>
          <a:prstGeom prst="downArrow">
            <a:avLst>
              <a:gd name="adj1" fmla="val 30000"/>
              <a:gd name="adj2" fmla="val 50000"/>
            </a:avLst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下矢印 17">
            <a:extLst>
              <a:ext uri="{FF2B5EF4-FFF2-40B4-BE49-F238E27FC236}">
                <a16:creationId xmlns:a16="http://schemas.microsoft.com/office/drawing/2014/main" id="{3832464C-5B5E-81FB-849F-BA375FD21720}"/>
              </a:ext>
            </a:extLst>
          </p:cNvPr>
          <p:cNvSpPr/>
          <p:nvPr/>
        </p:nvSpPr>
        <p:spPr>
          <a:xfrm rot="3526069">
            <a:off x="1403270" y="3812018"/>
            <a:ext cx="168414" cy="531648"/>
          </a:xfrm>
          <a:prstGeom prst="downArrow">
            <a:avLst>
              <a:gd name="adj1" fmla="val 30000"/>
              <a:gd name="adj2" fmla="val 50000"/>
            </a:avLst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下矢印 18">
            <a:extLst>
              <a:ext uri="{FF2B5EF4-FFF2-40B4-BE49-F238E27FC236}">
                <a16:creationId xmlns:a16="http://schemas.microsoft.com/office/drawing/2014/main" id="{6532290E-71E4-E488-1510-1723ECFC95D2}"/>
              </a:ext>
            </a:extLst>
          </p:cNvPr>
          <p:cNvSpPr/>
          <p:nvPr/>
        </p:nvSpPr>
        <p:spPr>
          <a:xfrm rot="654272">
            <a:off x="3740958" y="3677021"/>
            <a:ext cx="182297" cy="1477892"/>
          </a:xfrm>
          <a:prstGeom prst="downArrow">
            <a:avLst>
              <a:gd name="adj1" fmla="val 30000"/>
              <a:gd name="adj2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F7DA766-56FE-F25B-7B73-3EF6649A6027}"/>
              </a:ext>
            </a:extLst>
          </p:cNvPr>
          <p:cNvSpPr txBox="1"/>
          <p:nvPr/>
        </p:nvSpPr>
        <p:spPr>
          <a:xfrm>
            <a:off x="330465" y="1055016"/>
            <a:ext cx="116321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GB" altLang="ja-JP" sz="2000" dirty="0">
                <a:latin typeface="MS PMincho" panose="02020600040205080304" pitchFamily="18" charset="-128"/>
                <a:ea typeface="MS PMincho" panose="02020600040205080304" pitchFamily="18" charset="-128"/>
              </a:rPr>
              <a:t>Measure the momentum of electrons, photon, and hadron jets.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GB" altLang="ja-JP" sz="2000" dirty="0">
                <a:latin typeface="MS PMincho" panose="02020600040205080304" pitchFamily="18" charset="-128"/>
                <a:ea typeface="MS PMincho" panose="02020600040205080304" pitchFamily="18" charset="-128"/>
              </a:rPr>
              <a:t>Sampling Calorimeter    </a:t>
            </a:r>
            <a:r>
              <a:rPr lang="en-GB" altLang="ja-JP" sz="2000" dirty="0">
                <a:latin typeface="MS PMincho" panose="02020600040205080304" pitchFamily="18" charset="-128"/>
                <a:ea typeface="MS PMincho" panose="02020600040205080304" pitchFamily="18" charset="-128"/>
              </a:rPr>
              <a:t>Lead, copper, and tungsten as absorber material.</a:t>
            </a:r>
          </a:p>
          <a:p>
            <a:pPr marL="2847975"/>
            <a:r>
              <a:rPr kumimoji="1" lang="en-GB" altLang="ja-JP" sz="2000" dirty="0">
                <a:latin typeface="MS PMincho" panose="02020600040205080304" pitchFamily="18" charset="-128"/>
                <a:ea typeface="MS PMincho" panose="02020600040205080304" pitchFamily="18" charset="-128"/>
              </a:rPr>
              <a:t>Liquid argon as ac</a:t>
            </a:r>
            <a:r>
              <a:rPr lang="en-GB" altLang="ja-JP" sz="2000" dirty="0">
                <a:latin typeface="MS PMincho" panose="02020600040205080304" pitchFamily="18" charset="-128"/>
                <a:ea typeface="MS PMincho" panose="02020600040205080304" pitchFamily="18" charset="-128"/>
              </a:rPr>
              <a:t>tive material.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GB" altLang="ja-JP" sz="2000" dirty="0">
                <a:latin typeface="MS PMincho" panose="02020600040205080304" pitchFamily="18" charset="-128"/>
                <a:ea typeface="MS PMincho" panose="02020600040205080304" pitchFamily="18" charset="-128"/>
              </a:rPr>
              <a:t>Around 200,000 channels</a:t>
            </a:r>
            <a:r>
              <a:rPr lang="en-GB" altLang="ja-JP" sz="2000" dirty="0">
                <a:latin typeface="MS PMincho" panose="02020600040205080304" pitchFamily="18" charset="-128"/>
                <a:ea typeface="MS PMincho" panose="02020600040205080304" pitchFamily="18" charset="-128"/>
              </a:rPr>
              <a:t>, EM Barrel has 4 layers, the others have 1〜4  layers depending on the regions.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ja-JP" sz="2000" dirty="0">
                <a:latin typeface="MS PMincho" panose="02020600040205080304" pitchFamily="18" charset="-128"/>
                <a:ea typeface="MS PMincho" panose="02020600040205080304" pitchFamily="18" charset="-128"/>
              </a:rPr>
              <a:t>The information is provided to the 1</a:t>
            </a:r>
            <a:r>
              <a:rPr lang="en-GB" altLang="ja-JP" sz="2000" baseline="30000" dirty="0">
                <a:latin typeface="MS PMincho" panose="02020600040205080304" pitchFamily="18" charset="-128"/>
                <a:ea typeface="MS PMincho" panose="02020600040205080304" pitchFamily="18" charset="-128"/>
              </a:rPr>
              <a:t>st</a:t>
            </a:r>
            <a:r>
              <a:rPr lang="en-GB" altLang="ja-JP" sz="2000" dirty="0">
                <a:latin typeface="MS PMincho" panose="02020600040205080304" pitchFamily="18" charset="-128"/>
                <a:ea typeface="MS PMincho" panose="02020600040205080304" pitchFamily="18" charset="-128"/>
              </a:rPr>
              <a:t> level of the ATLAS trigger</a:t>
            </a:r>
            <a:r>
              <a:rPr lang="en-US" altLang="ja-JP" sz="2000" dirty="0">
                <a:latin typeface="MS PMincho" panose="02020600040205080304" pitchFamily="18" charset="-128"/>
                <a:ea typeface="MS PMincho" panose="02020600040205080304" pitchFamily="18" charset="-128"/>
              </a:rPr>
              <a:t> </a:t>
            </a:r>
            <a:r>
              <a:rPr lang="en-GB" altLang="ja-JP" sz="2000" dirty="0">
                <a:latin typeface="MS PMincho" panose="02020600040205080304" pitchFamily="18" charset="-128"/>
                <a:ea typeface="MS PMincho" panose="02020600040205080304" pitchFamily="18" charset="-128"/>
              </a:rPr>
              <a:t>(</a:t>
            </a:r>
            <a:r>
              <a:rPr lang="en-GB" altLang="ja-JP" sz="2000" b="1" dirty="0">
                <a:latin typeface="MS PMincho" panose="02020600040205080304" pitchFamily="18" charset="-128"/>
                <a:ea typeface="MS PMincho" panose="02020600040205080304" pitchFamily="18" charset="-128"/>
              </a:rPr>
              <a:t>L1 Trigger</a:t>
            </a:r>
            <a:r>
              <a:rPr lang="en-GB" altLang="ja-JP" sz="2000" dirty="0">
                <a:latin typeface="MS PMincho" panose="02020600040205080304" pitchFamily="18" charset="-128"/>
                <a:ea typeface="MS PMincho" panose="02020600040205080304" pitchFamily="18" charset="-128"/>
              </a:rPr>
              <a:t>).</a:t>
            </a:r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26DFCF7A-A363-C988-0063-A982756CDF21}"/>
              </a:ext>
            </a:extLst>
          </p:cNvPr>
          <p:cNvCxnSpPr>
            <a:cxnSpLocks/>
          </p:cNvCxnSpPr>
          <p:nvPr/>
        </p:nvCxnSpPr>
        <p:spPr>
          <a:xfrm>
            <a:off x="1790712" y="4077842"/>
            <a:ext cx="472491" cy="859049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DD4A4076-9956-1643-36FC-D818BCF245C7}"/>
              </a:ext>
            </a:extLst>
          </p:cNvPr>
          <p:cNvCxnSpPr>
            <a:cxnSpLocks/>
          </p:cNvCxnSpPr>
          <p:nvPr/>
        </p:nvCxnSpPr>
        <p:spPr>
          <a:xfrm flipV="1">
            <a:off x="1487477" y="4894641"/>
            <a:ext cx="778670" cy="1003469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4B3EBFE-2E6B-A39E-B052-3B5232FB99D8}"/>
              </a:ext>
            </a:extLst>
          </p:cNvPr>
          <p:cNvSpPr txBox="1"/>
          <p:nvPr/>
        </p:nvSpPr>
        <p:spPr>
          <a:xfrm>
            <a:off x="1195712" y="4567804"/>
            <a:ext cx="212790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altLang="ja-JP" sz="2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EM Barrel</a:t>
            </a:r>
          </a:p>
          <a:p>
            <a:pPr algn="ctr"/>
            <a:r>
              <a:rPr lang="en-GB" altLang="ja-JP" sz="1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(electromagnetic)</a:t>
            </a:r>
            <a:endParaRPr kumimoji="1" lang="ja-JP" altLang="en-US" sz="1400" b="1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</p:txBody>
      </p: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7A508CBD-E056-080C-8C57-FBA8D08BCDC3}"/>
              </a:ext>
            </a:extLst>
          </p:cNvPr>
          <p:cNvCxnSpPr>
            <a:cxnSpLocks/>
          </p:cNvCxnSpPr>
          <p:nvPr/>
        </p:nvCxnSpPr>
        <p:spPr>
          <a:xfrm>
            <a:off x="1658755" y="5688717"/>
            <a:ext cx="2127906" cy="880451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0DF2D6C2-052C-0A0D-8FE1-1C45D3504F35}"/>
              </a:ext>
            </a:extLst>
          </p:cNvPr>
          <p:cNvCxnSpPr>
            <a:cxnSpLocks/>
          </p:cNvCxnSpPr>
          <p:nvPr/>
        </p:nvCxnSpPr>
        <p:spPr>
          <a:xfrm>
            <a:off x="433711" y="5248896"/>
            <a:ext cx="1204847" cy="433332"/>
          </a:xfrm>
          <a:prstGeom prst="straightConnector1">
            <a:avLst/>
          </a:prstGeom>
          <a:ln w="28575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58861149-7F24-C15F-C299-14E2C7D0B3F1}"/>
              </a:ext>
            </a:extLst>
          </p:cNvPr>
          <p:cNvSpPr txBox="1"/>
          <p:nvPr/>
        </p:nvSpPr>
        <p:spPr>
          <a:xfrm rot="1335626">
            <a:off x="1937041" y="6064092"/>
            <a:ext cx="1083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dirty="0">
                <a:solidFill>
                  <a:schemeClr val="accent2"/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A-side</a:t>
            </a:r>
            <a:endParaRPr kumimoji="1" lang="ja-JP" altLang="en-US">
              <a:solidFill>
                <a:schemeClr val="accent2"/>
              </a:solidFill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8D110F3D-D693-32C9-1948-AC3872D30FF9}"/>
              </a:ext>
            </a:extLst>
          </p:cNvPr>
          <p:cNvSpPr txBox="1"/>
          <p:nvPr/>
        </p:nvSpPr>
        <p:spPr>
          <a:xfrm rot="1335626">
            <a:off x="360051" y="5473198"/>
            <a:ext cx="1083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ja-JP" dirty="0">
                <a:solidFill>
                  <a:srgbClr val="7030A0"/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C</a:t>
            </a:r>
            <a:r>
              <a:rPr kumimoji="1" lang="en-GB" altLang="ja-JP" dirty="0">
                <a:solidFill>
                  <a:srgbClr val="7030A0"/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-side</a:t>
            </a:r>
            <a:endParaRPr kumimoji="1" lang="ja-JP" altLang="en-US">
              <a:solidFill>
                <a:srgbClr val="7030A0"/>
              </a:solidFill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</p:txBody>
      </p:sp>
      <p:pic>
        <p:nvPicPr>
          <p:cNvPr id="55" name="図 54">
            <a:extLst>
              <a:ext uri="{FF2B5EF4-FFF2-40B4-BE49-F238E27FC236}">
                <a16:creationId xmlns:a16="http://schemas.microsoft.com/office/drawing/2014/main" id="{6C6A14C1-428A-91A6-7833-7084D4016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878" y="2846447"/>
            <a:ext cx="4038702" cy="3540292"/>
          </a:xfrm>
          <a:prstGeom prst="rect">
            <a:avLst/>
          </a:prstGeom>
        </p:spPr>
      </p:pic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F86DAF74-6FED-4CDA-2550-97C8A2FF392A}"/>
              </a:ext>
            </a:extLst>
          </p:cNvPr>
          <p:cNvSpPr txBox="1"/>
          <p:nvPr/>
        </p:nvSpPr>
        <p:spPr>
          <a:xfrm>
            <a:off x="5760104" y="5165570"/>
            <a:ext cx="1904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b="1" dirty="0" err="1">
                <a:solidFill>
                  <a:schemeClr val="accent1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Presampler</a:t>
            </a:r>
            <a:r>
              <a:rPr kumimoji="1" lang="en-GB" altLang="ja-JP" b="1" dirty="0">
                <a:solidFill>
                  <a:schemeClr val="accent1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(PS)</a:t>
            </a:r>
            <a:endParaRPr kumimoji="1" lang="ja-JP" altLang="en-US" b="1">
              <a:solidFill>
                <a:schemeClr val="accent1"/>
              </a:solidFill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44F63924-51BF-D20D-EFB4-02DEE9CC9D67}"/>
              </a:ext>
            </a:extLst>
          </p:cNvPr>
          <p:cNvSpPr txBox="1"/>
          <p:nvPr/>
        </p:nvSpPr>
        <p:spPr>
          <a:xfrm>
            <a:off x="6794878" y="4139477"/>
            <a:ext cx="885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b="1" dirty="0">
                <a:solidFill>
                  <a:schemeClr val="accent2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Front</a:t>
            </a:r>
            <a:endParaRPr kumimoji="1" lang="ja-JP" altLang="en-US" b="1">
              <a:solidFill>
                <a:schemeClr val="accent2"/>
              </a:solidFill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AA2602D1-24E0-4135-78A2-479EDB221A38}"/>
              </a:ext>
            </a:extLst>
          </p:cNvPr>
          <p:cNvSpPr txBox="1"/>
          <p:nvPr/>
        </p:nvSpPr>
        <p:spPr>
          <a:xfrm>
            <a:off x="7947378" y="3015101"/>
            <a:ext cx="758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b="1" dirty="0">
                <a:solidFill>
                  <a:srgbClr val="C00000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Back</a:t>
            </a:r>
            <a:endParaRPr kumimoji="1" lang="ja-JP" altLang="en-US" b="1">
              <a:solidFill>
                <a:srgbClr val="C00000"/>
              </a:solidFill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sp>
        <p:nvSpPr>
          <p:cNvPr id="14" name="左中かっこ 13">
            <a:extLst>
              <a:ext uri="{FF2B5EF4-FFF2-40B4-BE49-F238E27FC236}">
                <a16:creationId xmlns:a16="http://schemas.microsoft.com/office/drawing/2014/main" id="{C65DA28F-5A4C-105D-7D06-1978CF2BB76B}"/>
              </a:ext>
            </a:extLst>
          </p:cNvPr>
          <p:cNvSpPr/>
          <p:nvPr/>
        </p:nvSpPr>
        <p:spPr>
          <a:xfrm>
            <a:off x="2985385" y="1432393"/>
            <a:ext cx="205477" cy="578771"/>
          </a:xfrm>
          <a:prstGeom prst="leftBrace">
            <a:avLst>
              <a:gd name="adj1" fmla="val 8333"/>
              <a:gd name="adj2" fmla="val 3172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1134B29-7D0B-E5E8-DB10-CC39BB7B54A6}"/>
              </a:ext>
            </a:extLst>
          </p:cNvPr>
          <p:cNvSpPr txBox="1"/>
          <p:nvPr/>
        </p:nvSpPr>
        <p:spPr>
          <a:xfrm>
            <a:off x="8223732" y="6271830"/>
            <a:ext cx="1898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>
                <a:latin typeface="MS PMincho" panose="02020600040205080304" pitchFamily="18" charset="-128"/>
                <a:ea typeface="MS PMincho" panose="02020600040205080304" pitchFamily="18" charset="-128"/>
              </a:rPr>
              <a:t>▲</a:t>
            </a:r>
            <a:r>
              <a:rPr kumimoji="1"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Layer structure</a:t>
            </a:r>
            <a:endParaRPr kumimoji="1" lang="ja-JP" altLang="en-US"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EC9EC69-15A7-AD0C-6126-234204905B69}"/>
              </a:ext>
            </a:extLst>
          </p:cNvPr>
          <p:cNvSpPr txBox="1"/>
          <p:nvPr/>
        </p:nvSpPr>
        <p:spPr>
          <a:xfrm>
            <a:off x="1499091" y="6483514"/>
            <a:ext cx="2103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>
                <a:latin typeface="MS PMincho" panose="02020600040205080304" pitchFamily="18" charset="-128"/>
                <a:ea typeface="MS PMincho" panose="02020600040205080304" pitchFamily="18" charset="-128"/>
              </a:rPr>
              <a:t>▲</a:t>
            </a:r>
            <a:r>
              <a:rPr kumimoji="1"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LAr Calorimeter</a:t>
            </a:r>
            <a:endParaRPr kumimoji="1" lang="ja-JP" altLang="en-US"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2" name="インク 21">
                <a:extLst>
                  <a:ext uri="{FF2B5EF4-FFF2-40B4-BE49-F238E27FC236}">
                    <a16:creationId xmlns:a16="http://schemas.microsoft.com/office/drawing/2014/main" id="{B0A08AB1-0F07-4A29-18E2-86D663ED18FC}"/>
                  </a:ext>
                </a:extLst>
              </p14:cNvPr>
              <p14:cNvContentPartPr/>
              <p14:nvPr/>
            </p14:nvContentPartPr>
            <p14:xfrm>
              <a:off x="7303467" y="3737453"/>
              <a:ext cx="325440" cy="42480"/>
            </p14:xfrm>
          </p:contentPart>
        </mc:Choice>
        <mc:Fallback xmlns="">
          <p:pic>
            <p:nvPicPr>
              <p:cNvPr id="22" name="インク 21">
                <a:extLst>
                  <a:ext uri="{FF2B5EF4-FFF2-40B4-BE49-F238E27FC236}">
                    <a16:creationId xmlns:a16="http://schemas.microsoft.com/office/drawing/2014/main" id="{B0A08AB1-0F07-4A29-18E2-86D663ED18F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40467" y="3674453"/>
                <a:ext cx="451080" cy="16812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7EE51B0-0D44-EEAC-2C3F-B067ECF72FB5}"/>
              </a:ext>
            </a:extLst>
          </p:cNvPr>
          <p:cNvSpPr txBox="1"/>
          <p:nvPr/>
        </p:nvSpPr>
        <p:spPr>
          <a:xfrm>
            <a:off x="7250011" y="3531301"/>
            <a:ext cx="973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b="1" dirty="0">
                <a:solidFill>
                  <a:schemeClr val="accent6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Middle</a:t>
            </a:r>
            <a:endParaRPr kumimoji="1" lang="ja-JP" altLang="en-US" b="1">
              <a:solidFill>
                <a:schemeClr val="accent6"/>
              </a:solidFill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sp>
        <p:nvSpPr>
          <p:cNvPr id="23" name="平行四辺形 22">
            <a:extLst>
              <a:ext uri="{FF2B5EF4-FFF2-40B4-BE49-F238E27FC236}">
                <a16:creationId xmlns:a16="http://schemas.microsoft.com/office/drawing/2014/main" id="{368174D6-2AB8-A960-A39F-C671E6C1D464}"/>
              </a:ext>
            </a:extLst>
          </p:cNvPr>
          <p:cNvSpPr/>
          <p:nvPr/>
        </p:nvSpPr>
        <p:spPr>
          <a:xfrm rot="5400000">
            <a:off x="7099936" y="5579120"/>
            <a:ext cx="587716" cy="557055"/>
          </a:xfrm>
          <a:prstGeom prst="parallelogram">
            <a:avLst>
              <a:gd name="adj" fmla="val 17410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50ABA32B-5BA4-ECAD-C685-9FCCE86C63B0}"/>
              </a:ext>
            </a:extLst>
          </p:cNvPr>
          <p:cNvCxnSpPr/>
          <p:nvPr/>
        </p:nvCxnSpPr>
        <p:spPr>
          <a:xfrm>
            <a:off x="7958667" y="4567804"/>
            <a:ext cx="0" cy="862152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F25065BB-12AE-4439-C295-C6AC41D6D41A}"/>
              </a:ext>
            </a:extLst>
          </p:cNvPr>
          <p:cNvCxnSpPr>
            <a:cxnSpLocks/>
          </p:cNvCxnSpPr>
          <p:nvPr/>
        </p:nvCxnSpPr>
        <p:spPr>
          <a:xfrm>
            <a:off x="8568267" y="4508809"/>
            <a:ext cx="16934" cy="859158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D6AE9E58-06EA-5A2C-A637-529CB457A25B}"/>
              </a:ext>
            </a:extLst>
          </p:cNvPr>
          <p:cNvCxnSpPr>
            <a:cxnSpLocks/>
          </p:cNvCxnSpPr>
          <p:nvPr/>
        </p:nvCxnSpPr>
        <p:spPr>
          <a:xfrm flipH="1" flipV="1">
            <a:off x="8107236" y="4383235"/>
            <a:ext cx="477963" cy="89627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12CD203F-B15D-BCEB-8F9D-2CEB665B43C5}"/>
              </a:ext>
            </a:extLst>
          </p:cNvPr>
          <p:cNvCxnSpPr>
            <a:cxnSpLocks/>
          </p:cNvCxnSpPr>
          <p:nvPr/>
        </p:nvCxnSpPr>
        <p:spPr>
          <a:xfrm flipH="1">
            <a:off x="7936089" y="4383235"/>
            <a:ext cx="194733" cy="221196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79732FCF-9EF0-2CF3-DE45-BB2F4BE6597C}"/>
              </a:ext>
            </a:extLst>
          </p:cNvPr>
          <p:cNvCxnSpPr>
            <a:cxnSpLocks/>
          </p:cNvCxnSpPr>
          <p:nvPr/>
        </p:nvCxnSpPr>
        <p:spPr>
          <a:xfrm flipH="1">
            <a:off x="8348134" y="5367967"/>
            <a:ext cx="237065" cy="140327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59A535DD-87A7-ED3C-9162-032BE4DAC257}"/>
              </a:ext>
            </a:extLst>
          </p:cNvPr>
          <p:cNvCxnSpPr>
            <a:cxnSpLocks/>
          </p:cNvCxnSpPr>
          <p:nvPr/>
        </p:nvCxnSpPr>
        <p:spPr>
          <a:xfrm>
            <a:off x="7947378" y="5418667"/>
            <a:ext cx="400756" cy="89627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>
            <a:extLst>
              <a:ext uri="{FF2B5EF4-FFF2-40B4-BE49-F238E27FC236}">
                <a16:creationId xmlns:a16="http://schemas.microsoft.com/office/drawing/2014/main" id="{70B41AE4-6557-2CC6-EC6D-DD5AFEAD535F}"/>
              </a:ext>
            </a:extLst>
          </p:cNvPr>
          <p:cNvCxnSpPr>
            <a:cxnSpLocks/>
          </p:cNvCxnSpPr>
          <p:nvPr/>
        </p:nvCxnSpPr>
        <p:spPr>
          <a:xfrm>
            <a:off x="10210800" y="3677544"/>
            <a:ext cx="0" cy="1217097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>
            <a:extLst>
              <a:ext uri="{FF2B5EF4-FFF2-40B4-BE49-F238E27FC236}">
                <a16:creationId xmlns:a16="http://schemas.microsoft.com/office/drawing/2014/main" id="{B9B143F5-D44A-38D2-8610-5C0C3E75C0D7}"/>
              </a:ext>
            </a:extLst>
          </p:cNvPr>
          <p:cNvCxnSpPr>
            <a:cxnSpLocks/>
          </p:cNvCxnSpPr>
          <p:nvPr/>
        </p:nvCxnSpPr>
        <p:spPr>
          <a:xfrm>
            <a:off x="8585199" y="5367967"/>
            <a:ext cx="508001" cy="72967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>
            <a:extLst>
              <a:ext uri="{FF2B5EF4-FFF2-40B4-BE49-F238E27FC236}">
                <a16:creationId xmlns:a16="http://schemas.microsoft.com/office/drawing/2014/main" id="{BC37BFF2-AC3F-3F16-640D-BD6F0D56A330}"/>
              </a:ext>
            </a:extLst>
          </p:cNvPr>
          <p:cNvCxnSpPr>
            <a:cxnSpLocks/>
          </p:cNvCxnSpPr>
          <p:nvPr/>
        </p:nvCxnSpPr>
        <p:spPr>
          <a:xfrm flipH="1">
            <a:off x="9076267" y="4883352"/>
            <a:ext cx="1134533" cy="535315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コネクタ 70">
            <a:extLst>
              <a:ext uri="{FF2B5EF4-FFF2-40B4-BE49-F238E27FC236}">
                <a16:creationId xmlns:a16="http://schemas.microsoft.com/office/drawing/2014/main" id="{725FFBB7-9D43-BAE4-3CF2-805ED8A69C3E}"/>
              </a:ext>
            </a:extLst>
          </p:cNvPr>
          <p:cNvCxnSpPr>
            <a:cxnSpLocks/>
          </p:cNvCxnSpPr>
          <p:nvPr/>
        </p:nvCxnSpPr>
        <p:spPr>
          <a:xfrm flipH="1">
            <a:off x="8130822" y="3429000"/>
            <a:ext cx="809978" cy="954235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コネクタ 71">
            <a:extLst>
              <a:ext uri="{FF2B5EF4-FFF2-40B4-BE49-F238E27FC236}">
                <a16:creationId xmlns:a16="http://schemas.microsoft.com/office/drawing/2014/main" id="{F85E815D-61AB-7456-6DBE-6BD25F9F587D}"/>
              </a:ext>
            </a:extLst>
          </p:cNvPr>
          <p:cNvCxnSpPr>
            <a:cxnSpLocks/>
          </p:cNvCxnSpPr>
          <p:nvPr/>
        </p:nvCxnSpPr>
        <p:spPr>
          <a:xfrm flipH="1" flipV="1">
            <a:off x="8940800" y="3431474"/>
            <a:ext cx="1270000" cy="243366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コネクタ 80">
            <a:extLst>
              <a:ext uri="{FF2B5EF4-FFF2-40B4-BE49-F238E27FC236}">
                <a16:creationId xmlns:a16="http://schemas.microsoft.com/office/drawing/2014/main" id="{09B267A2-CB0A-0874-9F56-3C0AF6029775}"/>
              </a:ext>
            </a:extLst>
          </p:cNvPr>
          <p:cNvCxnSpPr>
            <a:cxnSpLocks/>
          </p:cNvCxnSpPr>
          <p:nvPr/>
        </p:nvCxnSpPr>
        <p:spPr>
          <a:xfrm>
            <a:off x="8602132" y="4472862"/>
            <a:ext cx="0" cy="895105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コネクタ 82">
            <a:extLst>
              <a:ext uri="{FF2B5EF4-FFF2-40B4-BE49-F238E27FC236}">
                <a16:creationId xmlns:a16="http://schemas.microsoft.com/office/drawing/2014/main" id="{D8601669-B744-499A-B8C2-45940CD108D6}"/>
              </a:ext>
            </a:extLst>
          </p:cNvPr>
          <p:cNvCxnSpPr>
            <a:cxnSpLocks/>
          </p:cNvCxnSpPr>
          <p:nvPr/>
        </p:nvCxnSpPr>
        <p:spPr>
          <a:xfrm flipH="1" flipV="1">
            <a:off x="8144932" y="4361776"/>
            <a:ext cx="472258" cy="102466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コネクタ 84">
            <a:extLst>
              <a:ext uri="{FF2B5EF4-FFF2-40B4-BE49-F238E27FC236}">
                <a16:creationId xmlns:a16="http://schemas.microsoft.com/office/drawing/2014/main" id="{1C05BC8E-66C1-C5D3-5204-42A91B49344A}"/>
              </a:ext>
            </a:extLst>
          </p:cNvPr>
          <p:cNvCxnSpPr>
            <a:cxnSpLocks/>
          </p:cNvCxnSpPr>
          <p:nvPr/>
        </p:nvCxnSpPr>
        <p:spPr>
          <a:xfrm>
            <a:off x="10351911" y="3547883"/>
            <a:ext cx="0" cy="123860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コネクタ 86">
            <a:extLst>
              <a:ext uri="{FF2B5EF4-FFF2-40B4-BE49-F238E27FC236}">
                <a16:creationId xmlns:a16="http://schemas.microsoft.com/office/drawing/2014/main" id="{9C2D3AE4-D5FA-2631-A05D-3D6BCE658EF3}"/>
              </a:ext>
            </a:extLst>
          </p:cNvPr>
          <p:cNvCxnSpPr>
            <a:cxnSpLocks/>
          </p:cNvCxnSpPr>
          <p:nvPr/>
        </p:nvCxnSpPr>
        <p:spPr>
          <a:xfrm flipH="1">
            <a:off x="10227734" y="4786489"/>
            <a:ext cx="124177" cy="9527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コネクタ 87">
            <a:extLst>
              <a:ext uri="{FF2B5EF4-FFF2-40B4-BE49-F238E27FC236}">
                <a16:creationId xmlns:a16="http://schemas.microsoft.com/office/drawing/2014/main" id="{98BD6452-66E5-3067-B3B8-290493F2EC41}"/>
              </a:ext>
            </a:extLst>
          </p:cNvPr>
          <p:cNvCxnSpPr>
            <a:cxnSpLocks/>
          </p:cNvCxnSpPr>
          <p:nvPr/>
        </p:nvCxnSpPr>
        <p:spPr>
          <a:xfrm flipH="1">
            <a:off x="8964386" y="3300260"/>
            <a:ext cx="111881" cy="10365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コネクタ 88">
            <a:extLst>
              <a:ext uri="{FF2B5EF4-FFF2-40B4-BE49-F238E27FC236}">
                <a16:creationId xmlns:a16="http://schemas.microsoft.com/office/drawing/2014/main" id="{E42578AE-8FF1-BF4B-B389-D562695274F3}"/>
              </a:ext>
            </a:extLst>
          </p:cNvPr>
          <p:cNvCxnSpPr>
            <a:cxnSpLocks/>
          </p:cNvCxnSpPr>
          <p:nvPr/>
        </p:nvCxnSpPr>
        <p:spPr>
          <a:xfrm>
            <a:off x="8940799" y="3388276"/>
            <a:ext cx="1335945" cy="27451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コネクタ 89">
            <a:extLst>
              <a:ext uri="{FF2B5EF4-FFF2-40B4-BE49-F238E27FC236}">
                <a16:creationId xmlns:a16="http://schemas.microsoft.com/office/drawing/2014/main" id="{B1F54AB9-AF41-65AF-A0C0-951F00C0DC64}"/>
              </a:ext>
            </a:extLst>
          </p:cNvPr>
          <p:cNvCxnSpPr>
            <a:cxnSpLocks/>
          </p:cNvCxnSpPr>
          <p:nvPr/>
        </p:nvCxnSpPr>
        <p:spPr>
          <a:xfrm>
            <a:off x="9076267" y="3293969"/>
            <a:ext cx="1275644" cy="25391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コネクタ 90">
            <a:extLst>
              <a:ext uri="{FF2B5EF4-FFF2-40B4-BE49-F238E27FC236}">
                <a16:creationId xmlns:a16="http://schemas.microsoft.com/office/drawing/2014/main" id="{6DEDC5AC-3157-4744-568C-D9D56D48FC8D}"/>
              </a:ext>
            </a:extLst>
          </p:cNvPr>
          <p:cNvCxnSpPr>
            <a:cxnSpLocks/>
          </p:cNvCxnSpPr>
          <p:nvPr/>
        </p:nvCxnSpPr>
        <p:spPr>
          <a:xfrm>
            <a:off x="10239022" y="3666578"/>
            <a:ext cx="0" cy="121677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テキスト ボックス 107">
                <a:extLst>
                  <a:ext uri="{FF2B5EF4-FFF2-40B4-BE49-F238E27FC236}">
                    <a16:creationId xmlns:a16="http://schemas.microsoft.com/office/drawing/2014/main" id="{83BBC223-963F-86B8-96E9-7CDB7479888F}"/>
                  </a:ext>
                </a:extLst>
              </p:cNvPr>
              <p:cNvSpPr txBox="1"/>
              <p:nvPr/>
            </p:nvSpPr>
            <p:spPr>
              <a:xfrm>
                <a:off x="9730102" y="5408302"/>
                <a:ext cx="11814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GB" altLang="ja-JP" b="0" i="1" smtClean="0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kumimoji="1" lang="en-GB" altLang="ja-JP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JP" altLang="en-US"/>
              </a:p>
            </p:txBody>
          </p:sp>
        </mc:Choice>
        <mc:Fallback xmlns="">
          <p:sp>
            <p:nvSpPr>
              <p:cNvPr id="108" name="テキスト ボックス 107">
                <a:extLst>
                  <a:ext uri="{FF2B5EF4-FFF2-40B4-BE49-F238E27FC236}">
                    <a16:creationId xmlns:a16="http://schemas.microsoft.com/office/drawing/2014/main" id="{83BBC223-963F-86B8-96E9-7CDB747988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0102" y="5408302"/>
                <a:ext cx="1181478" cy="369332"/>
              </a:xfrm>
              <a:prstGeom prst="rect">
                <a:avLst/>
              </a:prstGeom>
              <a:blipFill>
                <a:blip r:embed="rId6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2246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444"/>
    </mc:Choice>
    <mc:Fallback>
      <p:transition spd="slow" advTm="6144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右矢印 14">
            <a:extLst>
              <a:ext uri="{FF2B5EF4-FFF2-40B4-BE49-F238E27FC236}">
                <a16:creationId xmlns:a16="http://schemas.microsoft.com/office/drawing/2014/main" id="{573A99BE-AF26-DD34-7375-8BD63CE2D5B6}"/>
              </a:ext>
            </a:extLst>
          </p:cNvPr>
          <p:cNvSpPr/>
          <p:nvPr/>
        </p:nvSpPr>
        <p:spPr>
          <a:xfrm>
            <a:off x="10581766" y="3029997"/>
            <a:ext cx="1364343" cy="1161143"/>
          </a:xfrm>
          <a:prstGeom prst="rightArrow">
            <a:avLst/>
          </a:prstGeom>
          <a:solidFill>
            <a:srgbClr val="045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 descr="タイムライン&#10;&#10;自動的に生成された説明">
            <a:extLst>
              <a:ext uri="{FF2B5EF4-FFF2-40B4-BE49-F238E27FC236}">
                <a16:creationId xmlns:a16="http://schemas.microsoft.com/office/drawing/2014/main" id="{55E7486C-91E2-AF67-8E86-7E4708B52C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59" t="30190" r="32518" b="40051"/>
          <a:stretch/>
        </p:blipFill>
        <p:spPr>
          <a:xfrm>
            <a:off x="-21831" y="904815"/>
            <a:ext cx="10588231" cy="3707123"/>
          </a:xfrm>
          <a:prstGeom prst="rect">
            <a:avLst/>
          </a:prstGeo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7C3D195-CCC7-87CD-68C9-767FCFBDE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2023/5/11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E0B7381-BC2C-F67F-BCE2-A8EDEFD6F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GB" altLang="ja-JP"/>
              <a:t>CHEP2023 Marin FURUKAWA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4A53093-07FD-0F4B-C9FA-684265253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54500-BBC0-4B4A-9329-117B8BE8F087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D298BDF-FEE0-E576-10F7-545CA8968F13}"/>
              </a:ext>
            </a:extLst>
          </p:cNvPr>
          <p:cNvSpPr txBox="1"/>
          <p:nvPr/>
        </p:nvSpPr>
        <p:spPr>
          <a:xfrm>
            <a:off x="196258" y="5371278"/>
            <a:ext cx="11727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ja-JP" sz="2400" dirty="0">
                <a:latin typeface="MS PMincho" panose="02020600040205080304" pitchFamily="18" charset="-128"/>
                <a:ea typeface="MS PMincho" panose="02020600040205080304" pitchFamily="18" charset="-128"/>
              </a:rPr>
              <a:t>New trigger system have been installed during Long Shutdown 2 (LS2).</a:t>
            </a:r>
          </a:p>
          <a:p>
            <a:pPr algn="ctr"/>
            <a:r>
              <a:rPr lang="en-GB" altLang="ja-JP" sz="2400" dirty="0">
                <a:latin typeface="MS PMincho" panose="02020600040205080304" pitchFamily="18" charset="-128"/>
                <a:ea typeface="MS PMincho" panose="02020600040205080304" pitchFamily="18" charset="-128"/>
              </a:rPr>
              <a:t>Under the final commissioning using </a:t>
            </a:r>
            <a:r>
              <a:rPr lang="en-US" altLang="ja-JP" sz="2400" dirty="0">
                <a:latin typeface="MS PMincho" panose="02020600040205080304" pitchFamily="18" charset="-128"/>
                <a:ea typeface="MS PMincho" panose="02020600040205080304" pitchFamily="18" charset="-128"/>
              </a:rPr>
              <a:t>Run 3 data</a:t>
            </a:r>
            <a:r>
              <a:rPr lang="ja-JP" altLang="en-US" sz="2400">
                <a:latin typeface="MS PMincho" panose="02020600040205080304" pitchFamily="18" charset="-128"/>
                <a:ea typeface="MS PMincho" panose="02020600040205080304" pitchFamily="18" charset="-128"/>
              </a:rPr>
              <a:t> </a:t>
            </a:r>
            <a:r>
              <a:rPr lang="en-GB" altLang="ja-JP" sz="2400" dirty="0">
                <a:latin typeface="MS PMincho" panose="02020600040205080304" pitchFamily="18" charset="-128"/>
                <a:ea typeface="MS PMincho" panose="02020600040205080304" pitchFamily="18" charset="-128"/>
              </a:rPr>
              <a:t>to use as the trigger in 2023</a:t>
            </a:r>
          </a:p>
          <a:p>
            <a:pPr algn="ctr"/>
            <a:r>
              <a:rPr kumimoji="1" lang="en-GB" altLang="ja-JP" sz="2400" b="1" dirty="0">
                <a:latin typeface="MS PMincho" panose="02020600040205080304" pitchFamily="18" charset="-128"/>
                <a:ea typeface="MS PMincho" panose="02020600040205080304" pitchFamily="18" charset="-128"/>
              </a:rPr>
              <a:t>Talk theme: </a:t>
            </a:r>
            <a:r>
              <a:rPr lang="en-GB" altLang="ja-JP" sz="2400" b="1" dirty="0">
                <a:latin typeface="MS PMincho" panose="02020600040205080304" pitchFamily="18" charset="-128"/>
                <a:ea typeface="MS PMincho" panose="02020600040205080304" pitchFamily="18" charset="-128"/>
              </a:rPr>
              <a:t>Commissioning status of newly installed trigger system for LHC Run-3</a:t>
            </a:r>
            <a:endParaRPr kumimoji="1" lang="ja-JP" altLang="en-US" sz="2400" b="1"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B1EB75D-107A-7B9B-BEB4-0481501BA482}"/>
              </a:ext>
            </a:extLst>
          </p:cNvPr>
          <p:cNvSpPr txBox="1"/>
          <p:nvPr/>
        </p:nvSpPr>
        <p:spPr>
          <a:xfrm>
            <a:off x="10726910" y="3294573"/>
            <a:ext cx="1175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dirty="0">
                <a:solidFill>
                  <a:schemeClr val="bg1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LS3 and</a:t>
            </a:r>
          </a:p>
          <a:p>
            <a:r>
              <a:rPr kumimoji="1" lang="en-GB" altLang="ja-JP" dirty="0">
                <a:solidFill>
                  <a:schemeClr val="bg1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HL-LHC</a:t>
            </a:r>
            <a:endParaRPr kumimoji="1" lang="ja-JP" altLang="en-US">
              <a:solidFill>
                <a:schemeClr val="bg1"/>
              </a:solidFill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sp>
        <p:nvSpPr>
          <p:cNvPr id="16" name="右矢印 15">
            <a:extLst>
              <a:ext uri="{FF2B5EF4-FFF2-40B4-BE49-F238E27FC236}">
                <a16:creationId xmlns:a16="http://schemas.microsoft.com/office/drawing/2014/main" id="{348FC565-49D4-AF2E-7255-754178A9CDBF}"/>
              </a:ext>
            </a:extLst>
          </p:cNvPr>
          <p:cNvSpPr/>
          <p:nvPr/>
        </p:nvSpPr>
        <p:spPr>
          <a:xfrm>
            <a:off x="6095999" y="4411920"/>
            <a:ext cx="1887070" cy="98950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右矢印 16">
            <a:extLst>
              <a:ext uri="{FF2B5EF4-FFF2-40B4-BE49-F238E27FC236}">
                <a16:creationId xmlns:a16="http://schemas.microsoft.com/office/drawing/2014/main" id="{499A38AB-1569-5657-F3F4-596A8B3EAB61}"/>
              </a:ext>
            </a:extLst>
          </p:cNvPr>
          <p:cNvSpPr/>
          <p:nvPr/>
        </p:nvSpPr>
        <p:spPr>
          <a:xfrm>
            <a:off x="2895599" y="4434529"/>
            <a:ext cx="3200400" cy="910331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3942FD0-8921-9D65-9C2F-B7B895CD5044}"/>
              </a:ext>
            </a:extLst>
          </p:cNvPr>
          <p:cNvSpPr txBox="1"/>
          <p:nvPr/>
        </p:nvSpPr>
        <p:spPr>
          <a:xfrm>
            <a:off x="3387484" y="4568206"/>
            <a:ext cx="2491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sz="3200" dirty="0">
                <a:solidFill>
                  <a:schemeClr val="bg1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Installation</a:t>
            </a:r>
            <a:endParaRPr kumimoji="1" lang="ja-JP" altLang="en-US" sz="3600">
              <a:solidFill>
                <a:schemeClr val="bg1"/>
              </a:solidFill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D8A27C0-2A3C-291F-C1CA-0357FACED2B9}"/>
              </a:ext>
            </a:extLst>
          </p:cNvPr>
          <p:cNvCxnSpPr>
            <a:cxnSpLocks/>
          </p:cNvCxnSpPr>
          <p:nvPr/>
        </p:nvCxnSpPr>
        <p:spPr>
          <a:xfrm>
            <a:off x="7664996" y="2189284"/>
            <a:ext cx="0" cy="32645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78BEB2C-3FD6-9132-8431-74A4CA2754A0}"/>
              </a:ext>
            </a:extLst>
          </p:cNvPr>
          <p:cNvSpPr txBox="1"/>
          <p:nvPr/>
        </p:nvSpPr>
        <p:spPr>
          <a:xfrm>
            <a:off x="7630834" y="5070199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sz="2800" dirty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Now</a:t>
            </a:r>
            <a:endParaRPr kumimoji="1" lang="ja-JP" altLang="en-US" sz="2800">
              <a:solidFill>
                <a:srgbClr val="FF0000"/>
              </a:solidFill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E30734D-2616-DBD9-90EE-6F83BEA9CFDB}"/>
              </a:ext>
            </a:extLst>
          </p:cNvPr>
          <p:cNvSpPr txBox="1"/>
          <p:nvPr/>
        </p:nvSpPr>
        <p:spPr>
          <a:xfrm>
            <a:off x="6060030" y="4658861"/>
            <a:ext cx="21408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ja-JP" sz="2200" b="1" dirty="0">
                <a:solidFill>
                  <a:schemeClr val="bg1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Commissioning</a:t>
            </a:r>
            <a:endParaRPr kumimoji="1" lang="ja-JP" altLang="en-US" sz="2200" b="1">
              <a:solidFill>
                <a:schemeClr val="bg1"/>
              </a:solidFill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1E525E1-A9BB-C8ED-8410-10F74E0AE34D}"/>
              </a:ext>
            </a:extLst>
          </p:cNvPr>
          <p:cNvSpPr txBox="1"/>
          <p:nvPr/>
        </p:nvSpPr>
        <p:spPr>
          <a:xfrm>
            <a:off x="646201" y="149707"/>
            <a:ext cx="1082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sz="4400" dirty="0">
                <a:latin typeface="MS PMincho" panose="02020600040205080304" pitchFamily="18" charset="-128"/>
                <a:ea typeface="MS PMincho" panose="02020600040205080304" pitchFamily="18" charset="-128"/>
              </a:rPr>
              <a:t>LHC-Plan</a:t>
            </a:r>
            <a:endParaRPr kumimoji="1" lang="ja-JP" altLang="en-US" sz="4400"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633B56D-3055-1D38-8EB5-32847E86E7FA}"/>
              </a:ext>
            </a:extLst>
          </p:cNvPr>
          <p:cNvSpPr/>
          <p:nvPr/>
        </p:nvSpPr>
        <p:spPr>
          <a:xfrm>
            <a:off x="6502401" y="3403717"/>
            <a:ext cx="1065879" cy="4353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E2B7AC7-E06D-0339-CBD8-35999B5016F4}"/>
              </a:ext>
            </a:extLst>
          </p:cNvPr>
          <p:cNvSpPr txBox="1"/>
          <p:nvPr/>
        </p:nvSpPr>
        <p:spPr>
          <a:xfrm>
            <a:off x="6316856" y="3821197"/>
            <a:ext cx="1436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b="1" dirty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Today’s talk</a:t>
            </a:r>
            <a:endParaRPr kumimoji="1" lang="ja-JP" altLang="en-US" b="1">
              <a:solidFill>
                <a:srgbClr val="FF0000"/>
              </a:solidFill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67A4FEC-9A78-AE99-EFA3-E218A15DA362}"/>
              </a:ext>
            </a:extLst>
          </p:cNvPr>
          <p:cNvSpPr txBox="1"/>
          <p:nvPr/>
        </p:nvSpPr>
        <p:spPr>
          <a:xfrm>
            <a:off x="2099187" y="5084318"/>
            <a:ext cx="3645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sz="2000" b="1" dirty="0">
                <a:solidFill>
                  <a:schemeClr val="accent6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Trigger upgrade HW installation</a:t>
            </a:r>
            <a:endParaRPr kumimoji="1" lang="ja-JP" altLang="en-US" sz="2000" b="1">
              <a:solidFill>
                <a:schemeClr val="accent6"/>
              </a:solidFill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0CEE34A-5309-51D2-7222-7F9686FFFE0C}"/>
              </a:ext>
            </a:extLst>
          </p:cNvPr>
          <p:cNvSpPr txBox="1"/>
          <p:nvPr/>
        </p:nvSpPr>
        <p:spPr>
          <a:xfrm>
            <a:off x="8004778" y="916277"/>
            <a:ext cx="1036753" cy="369332"/>
          </a:xfrm>
          <a:prstGeom prst="rect">
            <a:avLst/>
          </a:prstGeom>
          <a:solidFill>
            <a:srgbClr val="007CC3"/>
          </a:solidFill>
        </p:spPr>
        <p:txBody>
          <a:bodyPr wrap="square" rtlCol="0">
            <a:spAutoFit/>
          </a:bodyPr>
          <a:lstStyle/>
          <a:p>
            <a:r>
              <a:rPr kumimoji="1" lang="en-GB" altLang="ja-JP" dirty="0">
                <a:solidFill>
                  <a:schemeClr val="accent4"/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Run 3</a:t>
            </a:r>
            <a:endParaRPr kumimoji="1" lang="ja-JP" altLang="en-US">
              <a:solidFill>
                <a:schemeClr val="accent4"/>
              </a:solidFill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7C4267F-80F6-8D2A-C708-83EA42C82E32}"/>
              </a:ext>
            </a:extLst>
          </p:cNvPr>
          <p:cNvSpPr txBox="1"/>
          <p:nvPr/>
        </p:nvSpPr>
        <p:spPr>
          <a:xfrm>
            <a:off x="199765" y="916277"/>
            <a:ext cx="1036753" cy="369332"/>
          </a:xfrm>
          <a:prstGeom prst="rect">
            <a:avLst/>
          </a:prstGeom>
          <a:solidFill>
            <a:srgbClr val="007CC3"/>
          </a:solidFill>
        </p:spPr>
        <p:txBody>
          <a:bodyPr wrap="square" rtlCol="0">
            <a:spAutoFit/>
          </a:bodyPr>
          <a:lstStyle/>
          <a:p>
            <a:r>
              <a:rPr kumimoji="1" lang="en-GB" altLang="ja-JP" dirty="0">
                <a:solidFill>
                  <a:schemeClr val="accent4"/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Run 2</a:t>
            </a:r>
            <a:endParaRPr kumimoji="1" lang="ja-JP" altLang="en-US">
              <a:solidFill>
                <a:schemeClr val="accent4"/>
              </a:solidFill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9B73E8F-94E6-DF7B-DC1A-6F3579D4D46B}"/>
              </a:ext>
            </a:extLst>
          </p:cNvPr>
          <p:cNvSpPr txBox="1"/>
          <p:nvPr/>
        </p:nvSpPr>
        <p:spPr>
          <a:xfrm>
            <a:off x="4114919" y="1672948"/>
            <a:ext cx="1036753" cy="369332"/>
          </a:xfrm>
          <a:prstGeom prst="rect">
            <a:avLst/>
          </a:prstGeom>
          <a:solidFill>
            <a:srgbClr val="0054A0"/>
          </a:solidFill>
        </p:spPr>
        <p:txBody>
          <a:bodyPr wrap="square" rtlCol="0">
            <a:spAutoFit/>
          </a:bodyPr>
          <a:lstStyle/>
          <a:p>
            <a:r>
              <a:rPr lang="en-GB" altLang="ja-JP" dirty="0">
                <a:solidFill>
                  <a:schemeClr val="accent4"/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LS 2</a:t>
            </a:r>
            <a:endParaRPr kumimoji="1" lang="ja-JP" altLang="en-US">
              <a:solidFill>
                <a:schemeClr val="accent4"/>
              </a:solidFill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E221E08-76C2-AF93-0F6D-E2991E0B63A7}"/>
              </a:ext>
            </a:extLst>
          </p:cNvPr>
          <p:cNvSpPr/>
          <p:nvPr/>
        </p:nvSpPr>
        <p:spPr>
          <a:xfrm>
            <a:off x="3387484" y="2189284"/>
            <a:ext cx="2491625" cy="93719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AFB43C55-933C-C415-011F-5C7663BD0323}"/>
              </a:ext>
            </a:extLst>
          </p:cNvPr>
          <p:cNvSpPr/>
          <p:nvPr/>
        </p:nvSpPr>
        <p:spPr>
          <a:xfrm>
            <a:off x="1601597" y="2497469"/>
            <a:ext cx="1269815" cy="937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2842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962"/>
    </mc:Choice>
    <mc:Fallback>
      <p:transition spd="slow" advTm="4396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1E93E1-8E3D-8143-546C-CA5959FCA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04" y="-47398"/>
            <a:ext cx="10515600" cy="1325563"/>
          </a:xfrm>
        </p:spPr>
        <p:txBody>
          <a:bodyPr/>
          <a:lstStyle/>
          <a:p>
            <a:r>
              <a:rPr lang="en-GB" altLang="ja-JP" dirty="0"/>
              <a:t>Current </a:t>
            </a:r>
            <a:r>
              <a:rPr kumimoji="1" lang="en-GB" altLang="ja-JP" dirty="0"/>
              <a:t>status</a:t>
            </a:r>
            <a:endParaRPr kumimoji="1" lang="ja-JP" altLang="en-US"/>
          </a:p>
        </p:txBody>
      </p:sp>
      <p:pic>
        <p:nvPicPr>
          <p:cNvPr id="8" name="コンテンツ プレースホルダー 7" descr="グラフ が含まれている画像&#10;&#10;自動的に生成された説明">
            <a:extLst>
              <a:ext uri="{FF2B5EF4-FFF2-40B4-BE49-F238E27FC236}">
                <a16:creationId xmlns:a16="http://schemas.microsoft.com/office/drawing/2014/main" id="{4A089580-7787-C56F-6886-084E23DE92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04083" y="1549307"/>
            <a:ext cx="2743199" cy="5132894"/>
          </a:xfr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7A58957-8A20-4BA8-576A-76A27EE71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2023/5/11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DDB3AB2-86D1-C2FB-5D48-0BADD0FFD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58666"/>
            <a:ext cx="4114800" cy="365125"/>
          </a:xfrm>
        </p:spPr>
        <p:txBody>
          <a:bodyPr/>
          <a:lstStyle/>
          <a:p>
            <a:r>
              <a:rPr kumimoji="1" lang="en-GB" altLang="ja-JP" dirty="0"/>
              <a:t>CHEP2023 Marin FURUKAWA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DB650C-76E3-4B3A-F5EB-5B3FB1F83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54500-BBC0-4B4A-9329-117B8BE8F087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10" name="図 9" descr="グラフ, ダイアグラム, 概略図, レーダー チャート&#10;&#10;自動的に生成された説明">
            <a:extLst>
              <a:ext uri="{FF2B5EF4-FFF2-40B4-BE49-F238E27FC236}">
                <a16:creationId xmlns:a16="http://schemas.microsoft.com/office/drawing/2014/main" id="{FCFD18A3-58D6-41A8-7F58-EA276F82C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82" y="2031667"/>
            <a:ext cx="4114800" cy="3831392"/>
          </a:xfrm>
          <a:prstGeom prst="rect">
            <a:avLst/>
          </a:prstGeom>
        </p:spPr>
      </p:pic>
      <p:pic>
        <p:nvPicPr>
          <p:cNvPr id="12" name="図 11" descr="グラフ, ダイアグラム, レーダー チャート&#10;&#10;自動的に生成された説明">
            <a:extLst>
              <a:ext uri="{FF2B5EF4-FFF2-40B4-BE49-F238E27FC236}">
                <a16:creationId xmlns:a16="http://schemas.microsoft.com/office/drawing/2014/main" id="{DD9C7FA6-0226-F527-4E2D-0B1F1483ED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0540" y="2051585"/>
            <a:ext cx="4114800" cy="3831392"/>
          </a:xfrm>
          <a:prstGeom prst="rect">
            <a:avLst/>
          </a:prstGeom>
        </p:spPr>
      </p:pic>
      <p:sp>
        <p:nvSpPr>
          <p:cNvPr id="15" name="右矢印 14">
            <a:extLst>
              <a:ext uri="{FF2B5EF4-FFF2-40B4-BE49-F238E27FC236}">
                <a16:creationId xmlns:a16="http://schemas.microsoft.com/office/drawing/2014/main" id="{8036659D-52ED-D271-A00D-C9FAD32C3BDE}"/>
              </a:ext>
            </a:extLst>
          </p:cNvPr>
          <p:cNvSpPr/>
          <p:nvPr/>
        </p:nvSpPr>
        <p:spPr>
          <a:xfrm>
            <a:off x="1764254" y="1104787"/>
            <a:ext cx="6484142" cy="4767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40D523F-64CA-BAE9-EE1E-B490A6872814}"/>
              </a:ext>
            </a:extLst>
          </p:cNvPr>
          <p:cNvSpPr txBox="1"/>
          <p:nvPr/>
        </p:nvSpPr>
        <p:spPr>
          <a:xfrm>
            <a:off x="3245403" y="1133248"/>
            <a:ext cx="4065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dirty="0">
                <a:solidFill>
                  <a:schemeClr val="bg1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Beam entered from C side to A side</a:t>
            </a:r>
            <a:endParaRPr kumimoji="1" lang="ja-JP" altLang="en-US">
              <a:solidFill>
                <a:schemeClr val="bg1"/>
              </a:solidFill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pic>
        <p:nvPicPr>
          <p:cNvPr id="18" name="図 17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E995AB81-E373-2141-C269-925309DCCB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000" t="67765" r="18614"/>
          <a:stretch/>
        </p:blipFill>
        <p:spPr>
          <a:xfrm>
            <a:off x="8542106" y="106136"/>
            <a:ext cx="3547187" cy="1862739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723029F-AE9E-6BFB-7748-3778F568746E}"/>
              </a:ext>
            </a:extLst>
          </p:cNvPr>
          <p:cNvSpPr txBox="1"/>
          <p:nvPr/>
        </p:nvSpPr>
        <p:spPr>
          <a:xfrm>
            <a:off x="8721501" y="800784"/>
            <a:ext cx="789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dirty="0">
                <a:solidFill>
                  <a:schemeClr val="bg1"/>
                </a:solidFill>
              </a:rPr>
              <a:t>Beam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C9C341F-25B5-5830-C587-2F9BD9F803DA}"/>
              </a:ext>
            </a:extLst>
          </p:cNvPr>
          <p:cNvSpPr txBox="1"/>
          <p:nvPr/>
        </p:nvSpPr>
        <p:spPr>
          <a:xfrm>
            <a:off x="3799006" y="56740"/>
            <a:ext cx="47450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altLang="ja-JP" sz="2200" dirty="0">
                <a:latin typeface="MS PMincho" panose="02020600040205080304" pitchFamily="18" charset="-128"/>
                <a:ea typeface="MS PMincho" panose="02020600040205080304" pitchFamily="18" charset="-128"/>
              </a:rPr>
              <a:t>Single beam Splash run is done </a:t>
            </a:r>
          </a:p>
          <a:p>
            <a:pPr algn="ctr"/>
            <a:r>
              <a:rPr kumimoji="1" lang="en-GB" altLang="ja-JP" sz="2200" dirty="0">
                <a:latin typeface="MS PMincho" panose="02020600040205080304" pitchFamily="18" charset="-128"/>
                <a:ea typeface="MS PMincho" panose="02020600040205080304" pitchFamily="18" charset="-128"/>
              </a:rPr>
              <a:t>on 28</a:t>
            </a:r>
            <a:r>
              <a:rPr kumimoji="1" lang="en-GB" altLang="ja-JP" sz="2200" baseline="30000" dirty="0">
                <a:latin typeface="MS PMincho" panose="02020600040205080304" pitchFamily="18" charset="-128"/>
                <a:ea typeface="MS PMincho" panose="02020600040205080304" pitchFamily="18" charset="-128"/>
              </a:rPr>
              <a:t>th</a:t>
            </a:r>
            <a:r>
              <a:rPr kumimoji="1" lang="en-GB" altLang="ja-JP" sz="2200" dirty="0">
                <a:latin typeface="MS PMincho" panose="02020600040205080304" pitchFamily="18" charset="-128"/>
                <a:ea typeface="MS PMincho" panose="02020600040205080304" pitchFamily="18" charset="-128"/>
              </a:rPr>
              <a:t> Mar. 2023 </a:t>
            </a:r>
          </a:p>
          <a:p>
            <a:pPr algn="ctr"/>
            <a:r>
              <a:rPr kumimoji="1" lang="en-GB" altLang="ja-JP" sz="2200" dirty="0">
                <a:latin typeface="MS PMincho" panose="02020600040205080304" pitchFamily="18" charset="-128"/>
                <a:ea typeface="MS PMincho" panose="02020600040205080304" pitchFamily="18" charset="-128"/>
              </a:rPr>
              <a:t>before having a collision</a:t>
            </a:r>
            <a:endParaRPr kumimoji="1" lang="ja-JP" altLang="en-US" sz="2200"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sp>
        <p:nvSpPr>
          <p:cNvPr id="23" name="三角形 22">
            <a:extLst>
              <a:ext uri="{FF2B5EF4-FFF2-40B4-BE49-F238E27FC236}">
                <a16:creationId xmlns:a16="http://schemas.microsoft.com/office/drawing/2014/main" id="{16ECDA18-0B91-D338-BE8C-89B21A115988}"/>
              </a:ext>
            </a:extLst>
          </p:cNvPr>
          <p:cNvSpPr/>
          <p:nvPr/>
        </p:nvSpPr>
        <p:spPr>
          <a:xfrm rot="16200000">
            <a:off x="8826408" y="-428750"/>
            <a:ext cx="632706" cy="2799608"/>
          </a:xfrm>
          <a:prstGeom prst="triangle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ED688B4-61EA-69D2-3844-7CDBDF36924B}"/>
              </a:ext>
            </a:extLst>
          </p:cNvPr>
          <p:cNvSpPr txBox="1"/>
          <p:nvPr/>
        </p:nvSpPr>
        <p:spPr>
          <a:xfrm>
            <a:off x="7620403" y="6041412"/>
            <a:ext cx="3781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sz="2800" dirty="0">
                <a:latin typeface="MS PMincho" panose="02020600040205080304" pitchFamily="18" charset="-128"/>
                <a:ea typeface="MS PMincho" panose="02020600040205080304" pitchFamily="18" charset="-128"/>
              </a:rPr>
              <a:t>Main readout works well.</a:t>
            </a:r>
            <a:endParaRPr kumimoji="1" lang="ja-JP" altLang="en-US" sz="2800"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2842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755"/>
    </mc:Choice>
    <mc:Fallback>
      <p:transition spd="slow" advTm="66755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77245A-035C-9EA1-F5A7-6ACEEA39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292" y="76487"/>
            <a:ext cx="11299622" cy="1325563"/>
          </a:xfrm>
        </p:spPr>
        <p:txBody>
          <a:bodyPr>
            <a:normAutofit/>
          </a:bodyPr>
          <a:lstStyle/>
          <a:p>
            <a:r>
              <a:rPr lang="en-GB" altLang="ja-JP" b="0" i="0" dirty="0">
                <a:solidFill>
                  <a:srgbClr val="1D1C1D"/>
                </a:solidFill>
                <a:effectLst/>
              </a:rPr>
              <a:t>Trigger readout upgrade for luminosity increase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54A7A15-340E-3196-4DE7-73119124B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4D96C-AD5D-BA48-A014-E3FCC1553B9D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727247D-CFD8-1986-7AE4-11F3AF0ACB0C}"/>
              </a:ext>
            </a:extLst>
          </p:cNvPr>
          <p:cNvSpPr txBox="1"/>
          <p:nvPr/>
        </p:nvSpPr>
        <p:spPr>
          <a:xfrm>
            <a:off x="405455" y="1167255"/>
            <a:ext cx="7747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sz="1800" dirty="0">
                <a:latin typeface="MS PMincho" panose="02020600040205080304" pitchFamily="18" charset="-128"/>
                <a:ea typeface="MS PMincho" panose="02020600040205080304" pitchFamily="18" charset="-128"/>
              </a:rPr>
              <a:t>In LHC-Run3, luminosity and pileup increased more than Run2, while ATLAS L1 Trigger keep at </a:t>
            </a:r>
            <a:r>
              <a:rPr kumimoji="1" lang="en-GB" altLang="ja-JP" sz="1800" b="1" dirty="0">
                <a:latin typeface="MS PMincho" panose="02020600040205080304" pitchFamily="18" charset="-128"/>
                <a:ea typeface="MS PMincho" panose="02020600040205080304" pitchFamily="18" charset="-128"/>
              </a:rPr>
              <a:t>20 kHz for electron and photon</a:t>
            </a:r>
            <a:r>
              <a:rPr kumimoji="1" lang="en-GB" altLang="ja-JP" sz="1800" dirty="0">
                <a:latin typeface="MS PMincho" panose="02020600040205080304" pitchFamily="18" charset="-128"/>
                <a:ea typeface="MS PMincho" panose="02020600040205080304" pitchFamily="18" charset="-128"/>
              </a:rPr>
              <a:t>.</a:t>
            </a:r>
          </a:p>
          <a:p>
            <a:r>
              <a:rPr kumimoji="1" lang="en-GB" altLang="ja-JP" b="1" dirty="0">
                <a:latin typeface="MS PMincho" panose="02020600040205080304" pitchFamily="18" charset="-128"/>
                <a:ea typeface="MS PMincho" panose="02020600040205080304" pitchFamily="18" charset="-128"/>
              </a:rPr>
              <a:t>Increasing the </a:t>
            </a:r>
            <a:r>
              <a:rPr lang="en-GB" altLang="ja-JP" b="1" dirty="0">
                <a:latin typeface="MS PMincho" panose="02020600040205080304" pitchFamily="18" charset="-128"/>
                <a:ea typeface="MS PMincho" panose="02020600040205080304" pitchFamily="18" charset="-128"/>
              </a:rPr>
              <a:t>momentum</a:t>
            </a:r>
            <a:r>
              <a:rPr kumimoji="1" lang="en-GB" altLang="ja-JP" b="1" dirty="0">
                <a:latin typeface="MS PMincho" panose="02020600040205080304" pitchFamily="18" charset="-128"/>
                <a:ea typeface="MS PMincho" panose="02020600040205080304" pitchFamily="18" charset="-128"/>
              </a:rPr>
              <a:t> threshold for an increase in background events </a:t>
            </a:r>
            <a:r>
              <a:rPr lang="en-GB" altLang="ja-JP" b="1" dirty="0">
                <a:latin typeface="MS PMincho" panose="02020600040205080304" pitchFamily="18" charset="-128"/>
                <a:ea typeface="MS PMincho" panose="02020600040205080304" pitchFamily="18" charset="-128"/>
              </a:rPr>
              <a:t>can miss </a:t>
            </a:r>
            <a:r>
              <a:rPr kumimoji="1" lang="en-GB" altLang="ja-JP" b="1" dirty="0">
                <a:latin typeface="MS PMincho" panose="02020600040205080304" pitchFamily="18" charset="-128"/>
                <a:ea typeface="MS PMincho" panose="02020600040205080304" pitchFamily="18" charset="-128"/>
              </a:rPr>
              <a:t>the target signal event.</a:t>
            </a:r>
          </a:p>
          <a:p>
            <a:endParaRPr kumimoji="1" lang="en-US" altLang="ja-JP" b="1" dirty="0">
              <a:latin typeface="MS PMincho" panose="02020600040205080304" pitchFamily="18" charset="-128"/>
              <a:ea typeface="MS PMincho" panose="02020600040205080304" pitchFamily="18" charset="-128"/>
            </a:endParaRPr>
          </a:p>
          <a:p>
            <a:r>
              <a:rPr lang="en-US" altLang="ja-JP" u="sng" dirty="0">
                <a:latin typeface="MS PMincho" panose="02020600040205080304" pitchFamily="18" charset="-128"/>
                <a:ea typeface="MS PMincho" panose="02020600040205080304" pitchFamily="18" charset="-128"/>
              </a:rPr>
              <a:t>Trigger system is upgraded</a:t>
            </a:r>
            <a:endParaRPr kumimoji="1" lang="en-US" altLang="ja-JP" u="sng" dirty="0">
              <a:latin typeface="MS PMincho" panose="02020600040205080304" pitchFamily="18" charset="-128"/>
              <a:ea typeface="MS PMincho" panose="02020600040205080304" pitchFamily="18" charset="-128"/>
            </a:endParaRPr>
          </a:p>
          <a:p>
            <a:r>
              <a:rPr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Readout unit changed to 10 times finer </a:t>
            </a:r>
            <a:r>
              <a:rPr lang="en-GB" altLang="ja-JP" b="1" dirty="0">
                <a:latin typeface="MS PMincho" panose="02020600040205080304" pitchFamily="18" charset="-128"/>
                <a:ea typeface="MS PMincho" panose="02020600040205080304" pitchFamily="18" charset="-128"/>
              </a:rPr>
              <a:t>Super cell (SC)</a:t>
            </a:r>
            <a:r>
              <a:rPr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.</a:t>
            </a:r>
            <a:r>
              <a:rPr lang="en-GB" altLang="ja-JP" b="1" dirty="0">
                <a:latin typeface="MS PMincho" panose="02020600040205080304" pitchFamily="18" charset="-128"/>
                <a:ea typeface="MS PMincho" panose="02020600040205080304" pitchFamily="18" charset="-128"/>
              </a:rPr>
              <a:t> </a:t>
            </a:r>
          </a:p>
          <a:p>
            <a:r>
              <a:rPr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Whole of system replaced from </a:t>
            </a:r>
            <a:r>
              <a:rPr lang="en-GB" altLang="ja-JP" b="1" dirty="0">
                <a:latin typeface="MS PMincho" panose="02020600040205080304" pitchFamily="18" charset="-128"/>
                <a:ea typeface="MS PMincho" panose="02020600040205080304" pitchFamily="18" charset="-128"/>
              </a:rPr>
              <a:t>analogue</a:t>
            </a:r>
            <a:r>
              <a:rPr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 </a:t>
            </a:r>
            <a:r>
              <a:rPr lang="en-GB" altLang="ja-JP" b="1" dirty="0">
                <a:latin typeface="MS PMincho" panose="02020600040205080304" pitchFamily="18" charset="-128"/>
                <a:ea typeface="MS PMincho" panose="02020600040205080304" pitchFamily="18" charset="-128"/>
              </a:rPr>
              <a:t>to digital</a:t>
            </a:r>
            <a:r>
              <a:rPr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.</a:t>
            </a:r>
          </a:p>
        </p:txBody>
      </p:sp>
      <p:pic>
        <p:nvPicPr>
          <p:cNvPr id="11" name="コンテンツ プレースホルダー 5" descr="ダイアグラム, 設計図&#10;&#10;自動的に生成された説明">
            <a:extLst>
              <a:ext uri="{FF2B5EF4-FFF2-40B4-BE49-F238E27FC236}">
                <a16:creationId xmlns:a16="http://schemas.microsoft.com/office/drawing/2014/main" id="{E8C87390-CDD6-A9FA-A7D7-41121F1C5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8" y="4666474"/>
            <a:ext cx="2472375" cy="1651802"/>
          </a:xfrm>
          <a:prstGeom prst="rect">
            <a:avLst/>
          </a:prstGeom>
        </p:spPr>
      </p:pic>
      <p:pic>
        <p:nvPicPr>
          <p:cNvPr id="12" name="図 11" descr="ダイアグラム&#10;&#10;自動的に生成された説明">
            <a:extLst>
              <a:ext uri="{FF2B5EF4-FFF2-40B4-BE49-F238E27FC236}">
                <a16:creationId xmlns:a16="http://schemas.microsoft.com/office/drawing/2014/main" id="{8BDAA199-ED8D-FD46-6FA1-07B2C6EFF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5663" y="3669609"/>
            <a:ext cx="4271111" cy="2597727"/>
          </a:xfrm>
          <a:prstGeom prst="rect">
            <a:avLst/>
          </a:prstGeom>
          <a:ln>
            <a:noFill/>
          </a:ln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05DDBA4-EE53-AFD1-CFF3-C30A3DEE906C}"/>
              </a:ext>
            </a:extLst>
          </p:cNvPr>
          <p:cNvSpPr txBox="1"/>
          <p:nvPr/>
        </p:nvSpPr>
        <p:spPr>
          <a:xfrm>
            <a:off x="17117" y="6307512"/>
            <a:ext cx="298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>
                <a:latin typeface="MS PMincho" panose="02020600040205080304" pitchFamily="18" charset="-128"/>
                <a:ea typeface="MS PMincho" panose="02020600040205080304" pitchFamily="18" charset="-128"/>
              </a:rPr>
              <a:t>▲</a:t>
            </a:r>
            <a:r>
              <a:rPr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Readout unit during </a:t>
            </a:r>
            <a:r>
              <a:rPr kumimoji="1"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Run2</a:t>
            </a:r>
          </a:p>
        </p:txBody>
      </p:sp>
      <p:sp>
        <p:nvSpPr>
          <p:cNvPr id="17" name="円/楕円 16">
            <a:extLst>
              <a:ext uri="{FF2B5EF4-FFF2-40B4-BE49-F238E27FC236}">
                <a16:creationId xmlns:a16="http://schemas.microsoft.com/office/drawing/2014/main" id="{C548A59C-0143-A0A6-11DB-786DABB64031}"/>
              </a:ext>
            </a:extLst>
          </p:cNvPr>
          <p:cNvSpPr/>
          <p:nvPr/>
        </p:nvSpPr>
        <p:spPr>
          <a:xfrm>
            <a:off x="469877" y="4476347"/>
            <a:ext cx="1106171" cy="1376336"/>
          </a:xfrm>
          <a:prstGeom prst="ellipse">
            <a:avLst/>
          </a:prstGeom>
          <a:noFill/>
          <a:ln w="38100">
            <a:solidFill>
              <a:srgbClr val="0432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>
            <a:extLst>
              <a:ext uri="{FF2B5EF4-FFF2-40B4-BE49-F238E27FC236}">
                <a16:creationId xmlns:a16="http://schemas.microsoft.com/office/drawing/2014/main" id="{27D0938E-0193-B3C0-6772-A61DC142E100}"/>
              </a:ext>
            </a:extLst>
          </p:cNvPr>
          <p:cNvSpPr/>
          <p:nvPr/>
        </p:nvSpPr>
        <p:spPr>
          <a:xfrm>
            <a:off x="585620" y="5448467"/>
            <a:ext cx="99623" cy="1038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B892048-9A1D-F1F9-FE62-01D12FEDE635}"/>
              </a:ext>
            </a:extLst>
          </p:cNvPr>
          <p:cNvSpPr txBox="1"/>
          <p:nvPr/>
        </p:nvSpPr>
        <p:spPr>
          <a:xfrm>
            <a:off x="7501820" y="5645216"/>
            <a:ext cx="4271111" cy="923330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GB" altLang="ja-JP" b="1" dirty="0">
                <a:latin typeface="MS PMincho" panose="02020600040205080304" pitchFamily="18" charset="-128"/>
                <a:ea typeface="MS PMincho" panose="02020600040205080304" pitchFamily="18" charset="-128"/>
              </a:rPr>
              <a:t>SC achieves efficient object identification!</a:t>
            </a:r>
          </a:p>
          <a:p>
            <a:pPr algn="ctr"/>
            <a:r>
              <a:rPr kumimoji="1" lang="en-GB" altLang="ja-JP" b="1" dirty="0">
                <a:latin typeface="MS PMincho" panose="02020600040205080304" pitchFamily="18" charset="-128"/>
                <a:ea typeface="MS PMincho" panose="02020600040205080304" pitchFamily="18" charset="-128"/>
              </a:rPr>
              <a:t>It maintains triggering efficiency</a:t>
            </a:r>
          </a:p>
          <a:p>
            <a:pPr algn="ctr"/>
            <a:r>
              <a:rPr kumimoji="1" lang="en-GB" altLang="ja-JP" b="1" dirty="0">
                <a:latin typeface="MS PMincho" panose="02020600040205080304" pitchFamily="18" charset="-128"/>
                <a:ea typeface="MS PMincho" panose="02020600040205080304" pitchFamily="18" charset="-128"/>
              </a:rPr>
              <a:t>without raising the threshold.</a:t>
            </a:r>
            <a:endParaRPr kumimoji="1" lang="ja-JP" altLang="en-US" b="1"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2DA24628-B203-D044-2EE9-DA4BC4CF001B}"/>
              </a:ext>
            </a:extLst>
          </p:cNvPr>
          <p:cNvCxnSpPr>
            <a:cxnSpLocks/>
          </p:cNvCxnSpPr>
          <p:nvPr/>
        </p:nvCxnSpPr>
        <p:spPr>
          <a:xfrm>
            <a:off x="1003275" y="5312565"/>
            <a:ext cx="436137" cy="230033"/>
          </a:xfrm>
          <a:prstGeom prst="straightConnector1">
            <a:avLst/>
          </a:prstGeom>
          <a:ln w="28575">
            <a:solidFill>
              <a:srgbClr val="0432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6BB8A00E-C4E8-FA83-7713-C0BCC9A450EE}"/>
                  </a:ext>
                </a:extLst>
              </p:cNvPr>
              <p:cNvSpPr txBox="1"/>
              <p:nvPr/>
            </p:nvSpPr>
            <p:spPr>
              <a:xfrm>
                <a:off x="661267" y="3740719"/>
                <a:ext cx="29114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altLang="ja-JP" dirty="0">
                    <a:solidFill>
                      <a:srgbClr val="0432FF"/>
                    </a:solidFill>
                  </a:rPr>
                  <a:t>Hadron jet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GB" altLang="ja-JP" b="0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kumimoji="1" lang="en-GB" altLang="ja-JP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kumimoji="1" lang="en-GB" altLang="ja-JP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≈0.4</m:t>
                    </m:r>
                  </m:oMath>
                </a14:m>
                <a:endParaRPr kumimoji="1" lang="ja-JP" altLang="en-US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6BB8A00E-C4E8-FA83-7713-C0BCC9A450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267" y="3740719"/>
                <a:ext cx="2911413" cy="369332"/>
              </a:xfrm>
              <a:prstGeom prst="rect">
                <a:avLst/>
              </a:prstGeom>
              <a:blipFill>
                <a:blip r:embed="rId5"/>
                <a:stretch>
                  <a:fillRect l="-1299" t="-6667" b="-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E34DF2FA-B934-2CA0-90E3-E109EB5CB483}"/>
                  </a:ext>
                </a:extLst>
              </p:cNvPr>
              <p:cNvSpPr txBox="1"/>
              <p:nvPr/>
            </p:nvSpPr>
            <p:spPr>
              <a:xfrm>
                <a:off x="961987" y="4140761"/>
                <a:ext cx="24723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altLang="ja-JP" dirty="0">
                    <a:solidFill>
                      <a:srgbClr val="FF0000"/>
                    </a:solidFill>
                    <a:latin typeface="MS PMincho" panose="02020600040205080304" pitchFamily="18" charset="-128"/>
                    <a:ea typeface="MS PMincho" panose="02020600040205080304" pitchFamily="18" charset="-128"/>
                  </a:rPr>
                  <a:t>EM</a:t>
                </a:r>
                <a:r>
                  <a:rPr lang="en-US" altLang="ja-JP" dirty="0">
                    <a:solidFill>
                      <a:srgbClr val="FF0000"/>
                    </a:solidFill>
                    <a:latin typeface="MS PMincho" panose="02020600040205080304" pitchFamily="18" charset="-128"/>
                    <a:ea typeface="MS PMincho" panose="02020600040205080304" pitchFamily="18" charset="-128"/>
                  </a:rPr>
                  <a:t> shower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GB" altLang="ja-JP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kumimoji="1" lang="en-GB" altLang="ja-JP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kumimoji="1" lang="en-GB" altLang="ja-JP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≈0.04</m:t>
                    </m:r>
                  </m:oMath>
                </a14:m>
                <a:endParaRPr kumimoji="1" lang="ja-JP" altLang="en-US">
                  <a:solidFill>
                    <a:srgbClr val="FF0000"/>
                  </a:solidFill>
                  <a:latin typeface="MS PMincho" panose="02020600040205080304" pitchFamily="18" charset="-128"/>
                  <a:ea typeface="MS PMincho" panose="02020600040205080304" pitchFamily="18" charset="-128"/>
                </a:endParaRPr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E34DF2FA-B934-2CA0-90E3-E109EB5CB4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987" y="4140761"/>
                <a:ext cx="2472374" cy="369332"/>
              </a:xfrm>
              <a:prstGeom prst="rect">
                <a:avLst/>
              </a:prstGeom>
              <a:blipFill>
                <a:blip r:embed="rId6"/>
                <a:stretch>
                  <a:fillRect l="-2041" t="-6452" b="-1935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E4BC992A-BA68-2C4A-1A85-D8AD5CB3857C}"/>
              </a:ext>
            </a:extLst>
          </p:cNvPr>
          <p:cNvCxnSpPr>
            <a:cxnSpLocks/>
          </p:cNvCxnSpPr>
          <p:nvPr/>
        </p:nvCxnSpPr>
        <p:spPr>
          <a:xfrm>
            <a:off x="2709375" y="4059504"/>
            <a:ext cx="974171" cy="1146303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244C211F-B1C4-EADA-4B6C-7295E19C781D}"/>
              </a:ext>
            </a:extLst>
          </p:cNvPr>
          <p:cNvCxnSpPr>
            <a:cxnSpLocks/>
          </p:cNvCxnSpPr>
          <p:nvPr/>
        </p:nvCxnSpPr>
        <p:spPr>
          <a:xfrm>
            <a:off x="771145" y="4019965"/>
            <a:ext cx="365395" cy="1340307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CD47463E-839E-BA87-2307-43647C57FFD6}"/>
              </a:ext>
            </a:extLst>
          </p:cNvPr>
          <p:cNvCxnSpPr>
            <a:cxnSpLocks/>
          </p:cNvCxnSpPr>
          <p:nvPr/>
        </p:nvCxnSpPr>
        <p:spPr>
          <a:xfrm>
            <a:off x="2536478" y="4434802"/>
            <a:ext cx="636314" cy="9402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5462292F-1A7E-8506-1320-DE9465FBAA67}"/>
              </a:ext>
            </a:extLst>
          </p:cNvPr>
          <p:cNvCxnSpPr>
            <a:cxnSpLocks/>
            <a:endCxn id="18" idx="7"/>
          </p:cNvCxnSpPr>
          <p:nvPr/>
        </p:nvCxnSpPr>
        <p:spPr>
          <a:xfrm flipH="1">
            <a:off x="670654" y="4450177"/>
            <a:ext cx="1099154" cy="10135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円/楕円 44">
            <a:extLst>
              <a:ext uri="{FF2B5EF4-FFF2-40B4-BE49-F238E27FC236}">
                <a16:creationId xmlns:a16="http://schemas.microsoft.com/office/drawing/2014/main" id="{882C24DA-C52C-5AE6-7162-32107D8EA647}"/>
              </a:ext>
            </a:extLst>
          </p:cNvPr>
          <p:cNvSpPr/>
          <p:nvPr/>
        </p:nvSpPr>
        <p:spPr>
          <a:xfrm>
            <a:off x="3037486" y="4418012"/>
            <a:ext cx="1106171" cy="1376336"/>
          </a:xfrm>
          <a:prstGeom prst="ellipse">
            <a:avLst/>
          </a:prstGeom>
          <a:noFill/>
          <a:ln w="38100">
            <a:solidFill>
              <a:srgbClr val="0432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円/楕円 45">
            <a:extLst>
              <a:ext uri="{FF2B5EF4-FFF2-40B4-BE49-F238E27FC236}">
                <a16:creationId xmlns:a16="http://schemas.microsoft.com/office/drawing/2014/main" id="{909A0B21-C0F9-E6DB-534A-98E89B9B0A93}"/>
              </a:ext>
            </a:extLst>
          </p:cNvPr>
          <p:cNvSpPr/>
          <p:nvPr/>
        </p:nvSpPr>
        <p:spPr>
          <a:xfrm>
            <a:off x="3153229" y="5390132"/>
            <a:ext cx="99623" cy="1038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DA4BE428-57BA-ACAE-D9CF-2B156672F197}"/>
              </a:ext>
            </a:extLst>
          </p:cNvPr>
          <p:cNvCxnSpPr>
            <a:cxnSpLocks/>
          </p:cNvCxnSpPr>
          <p:nvPr/>
        </p:nvCxnSpPr>
        <p:spPr>
          <a:xfrm>
            <a:off x="3624089" y="5205807"/>
            <a:ext cx="436137" cy="230033"/>
          </a:xfrm>
          <a:prstGeom prst="straightConnector1">
            <a:avLst/>
          </a:prstGeom>
          <a:ln w="28575">
            <a:solidFill>
              <a:srgbClr val="0432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CB99B0B-6325-9BEB-DC76-50C70B7EB1F0}"/>
              </a:ext>
            </a:extLst>
          </p:cNvPr>
          <p:cNvSpPr txBox="1"/>
          <p:nvPr/>
        </p:nvSpPr>
        <p:spPr>
          <a:xfrm>
            <a:off x="3683546" y="6287899"/>
            <a:ext cx="298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>
                <a:latin typeface="MS PMincho" panose="02020600040205080304" pitchFamily="18" charset="-128"/>
                <a:ea typeface="MS PMincho" panose="02020600040205080304" pitchFamily="18" charset="-128"/>
              </a:rPr>
              <a:t>▲</a:t>
            </a:r>
            <a:r>
              <a:rPr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Readout unit during </a:t>
            </a:r>
            <a:r>
              <a:rPr kumimoji="1"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Run3</a:t>
            </a:r>
          </a:p>
        </p:txBody>
      </p:sp>
      <p:pic>
        <p:nvPicPr>
          <p:cNvPr id="72" name="図 71" descr="グラフ&#10;&#10;自動的に生成された説明">
            <a:extLst>
              <a:ext uri="{FF2B5EF4-FFF2-40B4-BE49-F238E27FC236}">
                <a16:creationId xmlns:a16="http://schemas.microsoft.com/office/drawing/2014/main" id="{280066AC-096D-465E-8903-91473C5F5D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4256" y="1107162"/>
            <a:ext cx="4020435" cy="3904885"/>
          </a:xfrm>
          <a:prstGeom prst="rect">
            <a:avLst/>
          </a:prstGeom>
        </p:spPr>
      </p:pic>
      <p:cxnSp>
        <p:nvCxnSpPr>
          <p:cNvPr id="74" name="直線コネクタ 73">
            <a:extLst>
              <a:ext uri="{FF2B5EF4-FFF2-40B4-BE49-F238E27FC236}">
                <a16:creationId xmlns:a16="http://schemas.microsoft.com/office/drawing/2014/main" id="{E3B7E8AA-10BF-1491-049F-309E2F6A2C86}"/>
              </a:ext>
            </a:extLst>
          </p:cNvPr>
          <p:cNvCxnSpPr>
            <a:cxnSpLocks/>
          </p:cNvCxnSpPr>
          <p:nvPr/>
        </p:nvCxnSpPr>
        <p:spPr>
          <a:xfrm>
            <a:off x="8994530" y="1232715"/>
            <a:ext cx="0" cy="3288068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D3032021-8AC7-9E14-C58B-89420EC474C6}"/>
              </a:ext>
            </a:extLst>
          </p:cNvPr>
          <p:cNvSpPr txBox="1"/>
          <p:nvPr/>
        </p:nvSpPr>
        <p:spPr>
          <a:xfrm>
            <a:off x="7752182" y="2286813"/>
            <a:ext cx="1275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altLang="ja-JP" sz="2000" dirty="0">
                <a:solidFill>
                  <a:schemeClr val="accent2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Threshold</a:t>
            </a:r>
            <a:endParaRPr kumimoji="1" lang="ja-JP" altLang="en-US" sz="2000">
              <a:solidFill>
                <a:schemeClr val="accent2"/>
              </a:solidFill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sp>
        <p:nvSpPr>
          <p:cNvPr id="79" name="日付プレースホルダー 78">
            <a:extLst>
              <a:ext uri="{FF2B5EF4-FFF2-40B4-BE49-F238E27FC236}">
                <a16:creationId xmlns:a16="http://schemas.microsoft.com/office/drawing/2014/main" id="{68A445FE-7ACA-6B76-B793-65D460177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2023/5/11</a:t>
            </a:r>
            <a:endParaRPr kumimoji="1" lang="ja-JP" altLang="en-US"/>
          </a:p>
        </p:txBody>
      </p:sp>
      <p:sp>
        <p:nvSpPr>
          <p:cNvPr id="80" name="フッター プレースホルダー 79">
            <a:extLst>
              <a:ext uri="{FF2B5EF4-FFF2-40B4-BE49-F238E27FC236}">
                <a16:creationId xmlns:a16="http://schemas.microsoft.com/office/drawing/2014/main" id="{9EEF214D-9DE9-2B87-0C12-10C29FC28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GB" altLang="ja-JP"/>
              <a:t>CHEP2023 Marin FURUKAWA</a:t>
            </a:r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045A663-9AC1-4E03-07F0-DC9CF76C7AF0}"/>
              </a:ext>
            </a:extLst>
          </p:cNvPr>
          <p:cNvSpPr txBox="1"/>
          <p:nvPr/>
        </p:nvSpPr>
        <p:spPr>
          <a:xfrm>
            <a:off x="8352533" y="4744398"/>
            <a:ext cx="3654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>
                <a:latin typeface="MS PMincho" panose="02020600040205080304" pitchFamily="18" charset="-128"/>
                <a:ea typeface="MS PMincho" panose="02020600040205080304" pitchFamily="18" charset="-128"/>
              </a:rPr>
              <a:t>▲</a:t>
            </a:r>
            <a:r>
              <a:rPr kumimoji="1"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Efficiency of lowest </a:t>
            </a:r>
            <a:r>
              <a:rPr lang="en-GB" altLang="ja-JP" dirty="0" err="1">
                <a:latin typeface="MS PMincho" panose="02020600040205080304" pitchFamily="18" charset="-128"/>
                <a:ea typeface="MS PMincho" panose="02020600040205080304" pitchFamily="18" charset="-128"/>
              </a:rPr>
              <a:t>u</a:t>
            </a:r>
            <a:r>
              <a:rPr kumimoji="1" lang="en-GB" altLang="ja-JP" dirty="0" err="1">
                <a:latin typeface="MS PMincho" panose="02020600040205080304" pitchFamily="18" charset="-128"/>
                <a:ea typeface="MS PMincho" panose="02020600040205080304" pitchFamily="18" charset="-128"/>
              </a:rPr>
              <a:t>nprescale</a:t>
            </a:r>
            <a:r>
              <a:rPr lang="en-GB" altLang="ja-JP" dirty="0" err="1">
                <a:latin typeface="MS PMincho" panose="02020600040205080304" pitchFamily="18" charset="-128"/>
                <a:ea typeface="MS PMincho" panose="02020600040205080304" pitchFamily="18" charset="-128"/>
              </a:rPr>
              <a:t>d</a:t>
            </a:r>
            <a:r>
              <a:rPr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 single EM trigger</a:t>
            </a:r>
            <a:endParaRPr kumimoji="1" lang="ja-JP" altLang="en-US"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6C8582A-24FA-B1D0-9E5E-996F707FD3E0}"/>
              </a:ext>
            </a:extLst>
          </p:cNvPr>
          <p:cNvSpPr txBox="1"/>
          <p:nvPr/>
        </p:nvSpPr>
        <p:spPr>
          <a:xfrm>
            <a:off x="10030177" y="3455319"/>
            <a:ext cx="1756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sz="120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(with legacy system)</a:t>
            </a:r>
            <a:endParaRPr kumimoji="1" lang="ja-JP" altLang="en-US" sz="1200"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939508E-E040-624E-7326-9659902EBB89}"/>
              </a:ext>
            </a:extLst>
          </p:cNvPr>
          <p:cNvSpPr txBox="1"/>
          <p:nvPr/>
        </p:nvSpPr>
        <p:spPr>
          <a:xfrm>
            <a:off x="10030891" y="3843350"/>
            <a:ext cx="1756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sz="120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(with digital system)</a:t>
            </a:r>
            <a:endParaRPr kumimoji="1" lang="ja-JP" altLang="en-US" sz="1200"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10" name="角丸四角形吹き出し 9">
            <a:extLst>
              <a:ext uri="{FF2B5EF4-FFF2-40B4-BE49-F238E27FC236}">
                <a16:creationId xmlns:a16="http://schemas.microsoft.com/office/drawing/2014/main" id="{AB71ABEC-75E1-98A8-C0E8-E4B4BA0C770B}"/>
              </a:ext>
            </a:extLst>
          </p:cNvPr>
          <p:cNvSpPr/>
          <p:nvPr/>
        </p:nvSpPr>
        <p:spPr>
          <a:xfrm>
            <a:off x="9947042" y="1930456"/>
            <a:ext cx="1579628" cy="293363"/>
          </a:xfrm>
          <a:prstGeom prst="wedgeRoundRectCallout">
            <a:avLst>
              <a:gd name="adj1" fmla="val -68000"/>
              <a:gd name="adj2" fmla="val -4909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123A527-167D-23CC-8CB8-354D00089769}"/>
              </a:ext>
            </a:extLst>
          </p:cNvPr>
          <p:cNvSpPr txBox="1"/>
          <p:nvPr/>
        </p:nvSpPr>
        <p:spPr>
          <a:xfrm>
            <a:off x="9932812" y="1862332"/>
            <a:ext cx="1775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Not fully raised</a:t>
            </a:r>
            <a:endParaRPr kumimoji="1" lang="ja-JP" altLang="en-US"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0D4C3467-96D5-8ADE-0FBB-87B781763429}"/>
              </a:ext>
            </a:extLst>
          </p:cNvPr>
          <p:cNvSpPr/>
          <p:nvPr/>
        </p:nvSpPr>
        <p:spPr>
          <a:xfrm>
            <a:off x="10897068" y="3352800"/>
            <a:ext cx="436976" cy="16010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01187132-07A4-41DC-CA50-820C2FCE1721}"/>
              </a:ext>
            </a:extLst>
          </p:cNvPr>
          <p:cNvSpPr/>
          <p:nvPr/>
        </p:nvSpPr>
        <p:spPr>
          <a:xfrm>
            <a:off x="10908357" y="3730239"/>
            <a:ext cx="436976" cy="16010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0137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275"/>
    </mc:Choice>
    <mc:Fallback>
      <p:transition spd="slow" advTm="112275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2BA66C-4F2C-EC19-AE7A-636F03A4D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77" y="-163943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LAr Calorimeter Trigger Syste</a:t>
            </a:r>
            <a:r>
              <a:rPr lang="en-US" altLang="ja-JP" dirty="0"/>
              <a:t>m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404F569-D493-02AD-743F-82F898662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4D96C-AD5D-BA48-A014-E3FCC1553B9D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5" name="コンテンツ プレースホルダー 4" descr="ダイアグラム, 概略図&#10;&#10;自動的に生成された説明">
            <a:extLst>
              <a:ext uri="{FF2B5EF4-FFF2-40B4-BE49-F238E27FC236}">
                <a16:creationId xmlns:a16="http://schemas.microsoft.com/office/drawing/2014/main" id="{30D4ADEC-4B3F-A8CB-A226-5630897C575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5927" y="1002899"/>
            <a:ext cx="6774131" cy="4353459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BC17DFB-35E2-FCEB-9BD9-7BFEF00D66F4}"/>
              </a:ext>
            </a:extLst>
          </p:cNvPr>
          <p:cNvSpPr/>
          <p:nvPr/>
        </p:nvSpPr>
        <p:spPr>
          <a:xfrm>
            <a:off x="5802517" y="909665"/>
            <a:ext cx="2983224" cy="4453109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28558A1-3C96-ABE9-9641-9AFB4CD8A652}"/>
              </a:ext>
            </a:extLst>
          </p:cNvPr>
          <p:cNvSpPr/>
          <p:nvPr/>
        </p:nvSpPr>
        <p:spPr>
          <a:xfrm>
            <a:off x="3141078" y="903249"/>
            <a:ext cx="2624102" cy="4453109"/>
          </a:xfrm>
          <a:prstGeom prst="rect">
            <a:avLst/>
          </a:prstGeom>
          <a:noFill/>
          <a:ln w="3810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F71F0BF-D727-CB98-48C5-048FF5087CF0}"/>
              </a:ext>
            </a:extLst>
          </p:cNvPr>
          <p:cNvSpPr txBox="1"/>
          <p:nvPr/>
        </p:nvSpPr>
        <p:spPr>
          <a:xfrm>
            <a:off x="1578430" y="839580"/>
            <a:ext cx="1647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b="1" dirty="0">
                <a:solidFill>
                  <a:schemeClr val="accent6"/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Front-End</a:t>
            </a:r>
            <a:endParaRPr kumimoji="1" lang="ja-JP" altLang="en-US" b="1">
              <a:solidFill>
                <a:schemeClr val="accent6"/>
              </a:solidFill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849E87C-65DF-94F1-B6A7-CC18D9866108}"/>
              </a:ext>
            </a:extLst>
          </p:cNvPr>
          <p:cNvSpPr txBox="1"/>
          <p:nvPr/>
        </p:nvSpPr>
        <p:spPr>
          <a:xfrm>
            <a:off x="8757395" y="847299"/>
            <a:ext cx="1779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ja-JP" b="1" dirty="0">
                <a:solidFill>
                  <a:schemeClr val="accent2"/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Back</a:t>
            </a:r>
            <a:r>
              <a:rPr kumimoji="1" lang="en-GB" altLang="ja-JP" b="1" dirty="0">
                <a:solidFill>
                  <a:schemeClr val="accent2"/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-End</a:t>
            </a:r>
            <a:endParaRPr kumimoji="1" lang="ja-JP" altLang="en-US" b="1">
              <a:solidFill>
                <a:schemeClr val="accent2"/>
              </a:solidFill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</p:txBody>
      </p:sp>
      <p:sp>
        <p:nvSpPr>
          <p:cNvPr id="15" name="角丸四角形 14">
            <a:extLst>
              <a:ext uri="{FF2B5EF4-FFF2-40B4-BE49-F238E27FC236}">
                <a16:creationId xmlns:a16="http://schemas.microsoft.com/office/drawing/2014/main" id="{E7B85E40-03C9-439E-BC5D-3AC837114B04}"/>
              </a:ext>
            </a:extLst>
          </p:cNvPr>
          <p:cNvSpPr/>
          <p:nvPr/>
        </p:nvSpPr>
        <p:spPr>
          <a:xfrm>
            <a:off x="3398027" y="3030641"/>
            <a:ext cx="2214977" cy="1050040"/>
          </a:xfrm>
          <a:prstGeom prst="roundRect">
            <a:avLst>
              <a:gd name="adj" fmla="val 5628"/>
            </a:avLst>
          </a:prstGeom>
          <a:solidFill>
            <a:schemeClr val="accent1">
              <a:alpha val="50000"/>
            </a:schemeClr>
          </a:solidFill>
          <a:ln w="3810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6" name="角丸四角形 15">
            <a:extLst>
              <a:ext uri="{FF2B5EF4-FFF2-40B4-BE49-F238E27FC236}">
                <a16:creationId xmlns:a16="http://schemas.microsoft.com/office/drawing/2014/main" id="{672355B7-E991-375B-66AA-83385EBC4B2F}"/>
              </a:ext>
            </a:extLst>
          </p:cNvPr>
          <p:cNvSpPr/>
          <p:nvPr/>
        </p:nvSpPr>
        <p:spPr>
          <a:xfrm>
            <a:off x="5917754" y="3252364"/>
            <a:ext cx="1028930" cy="828317"/>
          </a:xfrm>
          <a:prstGeom prst="roundRect">
            <a:avLst>
              <a:gd name="adj" fmla="val 5628"/>
            </a:avLst>
          </a:prstGeom>
          <a:solidFill>
            <a:schemeClr val="accent1">
              <a:alpha val="50000"/>
            </a:schemeClr>
          </a:solidFill>
          <a:ln w="3810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7" name="角丸四角形 16">
            <a:extLst>
              <a:ext uri="{FF2B5EF4-FFF2-40B4-BE49-F238E27FC236}">
                <a16:creationId xmlns:a16="http://schemas.microsoft.com/office/drawing/2014/main" id="{A0A9FBCE-80C6-31DD-B93A-A2B0166B67E9}"/>
              </a:ext>
            </a:extLst>
          </p:cNvPr>
          <p:cNvSpPr/>
          <p:nvPr/>
        </p:nvSpPr>
        <p:spPr>
          <a:xfrm>
            <a:off x="3401071" y="4144350"/>
            <a:ext cx="2322115" cy="1092343"/>
          </a:xfrm>
          <a:prstGeom prst="roundRect">
            <a:avLst>
              <a:gd name="adj" fmla="val 5628"/>
            </a:avLst>
          </a:prstGeom>
          <a:solidFill>
            <a:srgbClr val="FF0000">
              <a:alpha val="31079"/>
            </a:srgbClr>
          </a:solidFill>
          <a:ln w="38100"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8" name="角丸四角形 17">
            <a:extLst>
              <a:ext uri="{FF2B5EF4-FFF2-40B4-BE49-F238E27FC236}">
                <a16:creationId xmlns:a16="http://schemas.microsoft.com/office/drawing/2014/main" id="{48AEE866-8190-2FB8-F7F6-5257048A0BEC}"/>
              </a:ext>
            </a:extLst>
          </p:cNvPr>
          <p:cNvSpPr/>
          <p:nvPr/>
        </p:nvSpPr>
        <p:spPr>
          <a:xfrm>
            <a:off x="5818374" y="4320921"/>
            <a:ext cx="1919907" cy="915772"/>
          </a:xfrm>
          <a:prstGeom prst="roundRect">
            <a:avLst>
              <a:gd name="adj" fmla="val 5628"/>
            </a:avLst>
          </a:prstGeom>
          <a:solidFill>
            <a:srgbClr val="FF0000">
              <a:alpha val="31079"/>
            </a:srgbClr>
          </a:solidFill>
          <a:ln w="38100"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D01E06A2-2A61-7210-517D-755D6B46D137}"/>
              </a:ext>
            </a:extLst>
          </p:cNvPr>
          <p:cNvSpPr/>
          <p:nvPr/>
        </p:nvSpPr>
        <p:spPr>
          <a:xfrm>
            <a:off x="3870097" y="2163640"/>
            <a:ext cx="739773" cy="524969"/>
          </a:xfrm>
          <a:prstGeom prst="rect">
            <a:avLst/>
          </a:prstGeom>
          <a:solidFill>
            <a:srgbClr val="FF0000">
              <a:alpha val="29915"/>
            </a:srgbClr>
          </a:solidFill>
          <a:ln w="38100"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2B26583E-8A24-EB8F-0CC8-25882A089278}"/>
              </a:ext>
            </a:extLst>
          </p:cNvPr>
          <p:cNvSpPr/>
          <p:nvPr/>
        </p:nvSpPr>
        <p:spPr>
          <a:xfrm>
            <a:off x="3209564" y="1156323"/>
            <a:ext cx="137478" cy="3988884"/>
          </a:xfrm>
          <a:prstGeom prst="rect">
            <a:avLst/>
          </a:prstGeom>
          <a:solidFill>
            <a:srgbClr val="FF0000">
              <a:alpha val="29915"/>
            </a:srgbClr>
          </a:solidFill>
          <a:ln w="38100"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3" name="角丸四角形 22">
            <a:extLst>
              <a:ext uri="{FF2B5EF4-FFF2-40B4-BE49-F238E27FC236}">
                <a16:creationId xmlns:a16="http://schemas.microsoft.com/office/drawing/2014/main" id="{0C077C73-7BC3-D443-5060-B81B927D2699}"/>
              </a:ext>
            </a:extLst>
          </p:cNvPr>
          <p:cNvSpPr/>
          <p:nvPr/>
        </p:nvSpPr>
        <p:spPr>
          <a:xfrm>
            <a:off x="7751685" y="3261711"/>
            <a:ext cx="891540" cy="2000250"/>
          </a:xfrm>
          <a:prstGeom prst="roundRect">
            <a:avLst>
              <a:gd name="adj" fmla="val 7917"/>
            </a:avLst>
          </a:prstGeom>
          <a:solidFill>
            <a:schemeClr val="accent6">
              <a:alpha val="50000"/>
            </a:schemeClr>
          </a:solidFill>
          <a:ln w="38100">
            <a:solidFill>
              <a:schemeClr val="accent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F3D99F6-4582-613C-F3AB-BBC5A188130F}"/>
              </a:ext>
            </a:extLst>
          </p:cNvPr>
          <p:cNvSpPr txBox="1"/>
          <p:nvPr/>
        </p:nvSpPr>
        <p:spPr>
          <a:xfrm>
            <a:off x="7489454" y="3770127"/>
            <a:ext cx="1466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altLang="ja-JP" sz="2000" b="1" dirty="0">
                <a:ln w="31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L1 </a:t>
            </a:r>
          </a:p>
          <a:p>
            <a:pPr algn="ctr"/>
            <a:r>
              <a:rPr kumimoji="1" lang="en-GB" altLang="ja-JP" sz="2000" b="1" dirty="0">
                <a:ln w="31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Trigger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AEE0E8D-2A91-AC53-E234-ED01D4A0C7D8}"/>
              </a:ext>
            </a:extLst>
          </p:cNvPr>
          <p:cNvSpPr txBox="1"/>
          <p:nvPr/>
        </p:nvSpPr>
        <p:spPr>
          <a:xfrm>
            <a:off x="3450435" y="3247643"/>
            <a:ext cx="2296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Legacy </a:t>
            </a:r>
          </a:p>
          <a:p>
            <a:r>
              <a:rPr kumimoji="1" lang="en-GB" altLang="ja-JP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trigger system</a:t>
            </a:r>
            <a:endParaRPr kumimoji="1" lang="ja-JP" altLang="en-US" b="1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303F4C7-3FF8-41EA-E412-AA1BBC2F5C3E}"/>
              </a:ext>
            </a:extLst>
          </p:cNvPr>
          <p:cNvSpPr txBox="1"/>
          <p:nvPr/>
        </p:nvSpPr>
        <p:spPr>
          <a:xfrm>
            <a:off x="3807225" y="4904960"/>
            <a:ext cx="3906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b="1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New digital trigger syste</a:t>
            </a:r>
            <a:r>
              <a:rPr lang="en-GB" altLang="ja-JP" b="1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m</a:t>
            </a:r>
            <a:endParaRPr kumimoji="1" lang="ja-JP" altLang="en-US" b="1">
              <a:ln>
                <a:solidFill>
                  <a:srgbClr val="C00000"/>
                </a:solidFill>
              </a:ln>
              <a:solidFill>
                <a:schemeClr val="bg1"/>
              </a:solidFill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2B09F4CB-6A47-73EF-CB3D-450E3F36039F}"/>
              </a:ext>
            </a:extLst>
          </p:cNvPr>
          <p:cNvSpPr txBox="1"/>
          <p:nvPr/>
        </p:nvSpPr>
        <p:spPr>
          <a:xfrm>
            <a:off x="3559699" y="4114747"/>
            <a:ext cx="211615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Digitizer</a:t>
            </a:r>
            <a:endParaRPr kumimoji="1" lang="en-GB" altLang="ja-JP" sz="2000" b="1" i="1" dirty="0">
              <a:ln>
                <a:solidFill>
                  <a:srgbClr val="C00000"/>
                </a:solidFill>
              </a:ln>
              <a:solidFill>
                <a:schemeClr val="bg1"/>
              </a:solidFill>
              <a:latin typeface="Cambria Math" panose="02040503050406030204" pitchFamily="18" charset="0"/>
              <a:ea typeface="Hiragino Kaku Gothic StdN W8" panose="020B0800000000000000" pitchFamily="34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90FA306-1750-59A3-44CB-A6F540725E7B}"/>
              </a:ext>
            </a:extLst>
          </p:cNvPr>
          <p:cNvSpPr txBox="1"/>
          <p:nvPr/>
        </p:nvSpPr>
        <p:spPr>
          <a:xfrm>
            <a:off x="5984545" y="4284573"/>
            <a:ext cx="174820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Processor</a:t>
            </a:r>
            <a:endParaRPr kumimoji="1" lang="ja-JP" altLang="en-US" sz="2000" b="1">
              <a:ln>
                <a:solidFill>
                  <a:srgbClr val="C00000"/>
                </a:solidFill>
              </a:ln>
              <a:solidFill>
                <a:schemeClr val="bg1"/>
              </a:solidFill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7DEBA24-B525-C43A-CFAE-9870AD073ACA}"/>
              </a:ext>
            </a:extLst>
          </p:cNvPr>
          <p:cNvSpPr txBox="1"/>
          <p:nvPr/>
        </p:nvSpPr>
        <p:spPr>
          <a:xfrm>
            <a:off x="2682568" y="5553774"/>
            <a:ext cx="2946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124 Digitizer Boards</a:t>
            </a:r>
          </a:p>
          <a:p>
            <a:r>
              <a:rPr lang="en-US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Digitized with 40 MHz clock, </a:t>
            </a:r>
          </a:p>
          <a:p>
            <a:r>
              <a:rPr lang="en-US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ADC is sent in 12 bit.</a:t>
            </a:r>
            <a:endParaRPr kumimoji="1" lang="ja-JP" altLang="en-US"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sp>
        <p:nvSpPr>
          <p:cNvPr id="33" name="線吹き出し 1 (枠付き) 32">
            <a:extLst>
              <a:ext uri="{FF2B5EF4-FFF2-40B4-BE49-F238E27FC236}">
                <a16:creationId xmlns:a16="http://schemas.microsoft.com/office/drawing/2014/main" id="{51778E3B-DCCC-7CC2-94BD-8E1785B0175B}"/>
              </a:ext>
            </a:extLst>
          </p:cNvPr>
          <p:cNvSpPr/>
          <p:nvPr/>
        </p:nvSpPr>
        <p:spPr>
          <a:xfrm>
            <a:off x="9058769" y="3947059"/>
            <a:ext cx="3076758" cy="1931924"/>
          </a:xfrm>
          <a:prstGeom prst="borderCallout1">
            <a:avLst>
              <a:gd name="adj1" fmla="val 63807"/>
              <a:gd name="adj2" fmla="val -61"/>
              <a:gd name="adj3" fmla="val 62110"/>
              <a:gd name="adj4" fmla="val -47102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00C2A061-B664-0C32-3E17-D3CDFD25ACFE}"/>
              </a:ext>
            </a:extLst>
          </p:cNvPr>
          <p:cNvSpPr txBox="1"/>
          <p:nvPr/>
        </p:nvSpPr>
        <p:spPr>
          <a:xfrm>
            <a:off x="52828" y="2626925"/>
            <a:ext cx="3101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Signals summed up by SC</a:t>
            </a:r>
            <a:r>
              <a:rPr lang="en-US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 unit</a:t>
            </a:r>
          </a:p>
          <a:p>
            <a:r>
              <a:rPr lang="en-US" altLang="ja-JP" dirty="0">
                <a:solidFill>
                  <a:schemeClr val="tx1">
                    <a:lumMod val="50000"/>
                    <a:lumOff val="50000"/>
                  </a:schemeClr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(</a:t>
            </a:r>
            <a:r>
              <a:rPr lang="en-GB" altLang="ja-JP" dirty="0">
                <a:solidFill>
                  <a:schemeClr val="tx1">
                    <a:lumMod val="50000"/>
                    <a:lumOff val="50000"/>
                  </a:schemeClr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in total 34,048</a:t>
            </a:r>
            <a:r>
              <a:rPr lang="en-US" altLang="ja-JP" dirty="0">
                <a:solidFill>
                  <a:schemeClr val="tx1">
                    <a:lumMod val="50000"/>
                    <a:lumOff val="50000"/>
                  </a:schemeClr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 SCs</a:t>
            </a:r>
            <a:r>
              <a:rPr lang="en-GB" altLang="ja-JP" dirty="0">
                <a:solidFill>
                  <a:schemeClr val="tx1">
                    <a:lumMod val="50000"/>
                    <a:lumOff val="50000"/>
                  </a:schemeClr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)</a:t>
            </a:r>
            <a:endParaRPr kumimoji="1" lang="en-US" altLang="ja-JP" dirty="0">
              <a:solidFill>
                <a:schemeClr val="tx1">
                  <a:lumMod val="50000"/>
                  <a:lumOff val="50000"/>
                </a:schemeClr>
              </a:solidFill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sp>
        <p:nvSpPr>
          <p:cNvPr id="37" name="右矢印 36">
            <a:extLst>
              <a:ext uri="{FF2B5EF4-FFF2-40B4-BE49-F238E27FC236}">
                <a16:creationId xmlns:a16="http://schemas.microsoft.com/office/drawing/2014/main" id="{9E758601-EB0E-F680-2E99-DF7FFE054DCF}"/>
              </a:ext>
            </a:extLst>
          </p:cNvPr>
          <p:cNvSpPr/>
          <p:nvPr/>
        </p:nvSpPr>
        <p:spPr>
          <a:xfrm>
            <a:off x="7409443" y="4565279"/>
            <a:ext cx="784822" cy="523220"/>
          </a:xfrm>
          <a:prstGeom prst="rightArrow">
            <a:avLst>
              <a:gd name="adj1" fmla="val 67476"/>
              <a:gd name="adj2" fmla="val 500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D58BE0E6-AABB-957A-C4A8-3489A7E34412}"/>
              </a:ext>
            </a:extLst>
          </p:cNvPr>
          <p:cNvSpPr txBox="1"/>
          <p:nvPr/>
        </p:nvSpPr>
        <p:spPr>
          <a:xfrm>
            <a:off x="7382096" y="4640011"/>
            <a:ext cx="1017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altLang="ja-JP" sz="1200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10 m</a:t>
            </a:r>
          </a:p>
          <a:p>
            <a:pPr>
              <a:lnSpc>
                <a:spcPts val="1200"/>
              </a:lnSpc>
            </a:pPr>
            <a:r>
              <a:rPr lang="en-US" altLang="ja-JP" sz="1200" dirty="0">
                <a:latin typeface="MS PGothic" panose="020B0600070205080204" pitchFamily="34" charset="-128"/>
                <a:ea typeface="MS PGothic" panose="020B0600070205080204" pitchFamily="34" charset="-128"/>
              </a:rPr>
              <a:t>40 </a:t>
            </a:r>
            <a:r>
              <a:rPr lang="en-US" altLang="ja-JP" sz="1200" dirty="0" err="1">
                <a:latin typeface="MS PGothic" panose="020B0600070205080204" pitchFamily="34" charset="-128"/>
                <a:ea typeface="MS PGothic" panose="020B0600070205080204" pitchFamily="34" charset="-128"/>
              </a:rPr>
              <a:t>Tbps</a:t>
            </a:r>
            <a:endParaRPr lang="en-US" altLang="ja-JP" sz="12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39" name="右矢印 38">
            <a:extLst>
              <a:ext uri="{FF2B5EF4-FFF2-40B4-BE49-F238E27FC236}">
                <a16:creationId xmlns:a16="http://schemas.microsoft.com/office/drawing/2014/main" id="{A28D3DF0-6362-B399-9EE9-4D5FF2501649}"/>
              </a:ext>
            </a:extLst>
          </p:cNvPr>
          <p:cNvSpPr/>
          <p:nvPr/>
        </p:nvSpPr>
        <p:spPr>
          <a:xfrm rot="5400000">
            <a:off x="3705555" y="1758239"/>
            <a:ext cx="523222" cy="414593"/>
          </a:xfrm>
          <a:prstGeom prst="rightArrow">
            <a:avLst/>
          </a:prstGeom>
          <a:solidFill>
            <a:srgbClr val="C0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0" name="右矢印 39">
            <a:extLst>
              <a:ext uri="{FF2B5EF4-FFF2-40B4-BE49-F238E27FC236}">
                <a16:creationId xmlns:a16="http://schemas.microsoft.com/office/drawing/2014/main" id="{B21BDD01-CB13-A70E-48F8-CB9E1F71EB28}"/>
              </a:ext>
            </a:extLst>
          </p:cNvPr>
          <p:cNvSpPr/>
          <p:nvPr/>
        </p:nvSpPr>
        <p:spPr>
          <a:xfrm>
            <a:off x="3224854" y="4429452"/>
            <a:ext cx="481768" cy="414593"/>
          </a:xfrm>
          <a:prstGeom prst="rightArrow">
            <a:avLst/>
          </a:prstGeom>
          <a:solidFill>
            <a:srgbClr val="C0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B964A6FF-17D9-5091-CEAE-386BB25B3EB5}"/>
              </a:ext>
            </a:extLst>
          </p:cNvPr>
          <p:cNvSpPr/>
          <p:nvPr/>
        </p:nvSpPr>
        <p:spPr>
          <a:xfrm>
            <a:off x="3241840" y="2372981"/>
            <a:ext cx="628257" cy="10454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99BA1DB7-C5E1-CF7D-AB89-A139085F31C6}"/>
              </a:ext>
            </a:extLst>
          </p:cNvPr>
          <p:cNvSpPr/>
          <p:nvPr/>
        </p:nvSpPr>
        <p:spPr>
          <a:xfrm rot="5400000">
            <a:off x="2173798" y="3441021"/>
            <a:ext cx="2213223" cy="7714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3" name="図 42" descr="ダイアグラム&#10;&#10;自動的に生成された説明">
            <a:extLst>
              <a:ext uri="{FF2B5EF4-FFF2-40B4-BE49-F238E27FC236}">
                <a16:creationId xmlns:a16="http://schemas.microsoft.com/office/drawing/2014/main" id="{9CA87483-214F-16F0-52B7-D337C1F099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8457" y="1416673"/>
            <a:ext cx="2041141" cy="1898331"/>
          </a:xfrm>
          <a:prstGeom prst="rect">
            <a:avLst/>
          </a:prstGeom>
        </p:spPr>
      </p:pic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A07CE19F-3298-C3CB-1D7A-37ED20FDEEAA}"/>
              </a:ext>
            </a:extLst>
          </p:cNvPr>
          <p:cNvSpPr txBox="1"/>
          <p:nvPr/>
        </p:nvSpPr>
        <p:spPr>
          <a:xfrm>
            <a:off x="9154509" y="3229557"/>
            <a:ext cx="2964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Pulse from calorimeter is around 600 ns long.</a:t>
            </a:r>
            <a:r>
              <a:rPr kumimoji="1"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 </a:t>
            </a:r>
            <a:endParaRPr kumimoji="1" lang="ja-JP" altLang="en-US"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D3F301D5-1AFE-D7C9-E3D8-D222BE685CEF}"/>
              </a:ext>
            </a:extLst>
          </p:cNvPr>
          <p:cNvSpPr txBox="1"/>
          <p:nvPr/>
        </p:nvSpPr>
        <p:spPr>
          <a:xfrm>
            <a:off x="223178" y="1295099"/>
            <a:ext cx="1796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20</a:t>
            </a:r>
            <a:r>
              <a:rPr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0k</a:t>
            </a:r>
            <a:r>
              <a:rPr lang="en-US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 </a:t>
            </a:r>
            <a:r>
              <a:rPr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channels</a:t>
            </a:r>
          </a:p>
          <a:p>
            <a:r>
              <a:rPr kumimoji="1"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(BC at 40 MHz)</a:t>
            </a:r>
            <a:endParaRPr kumimoji="1" lang="ja-JP" altLang="en-US"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sp>
        <p:nvSpPr>
          <p:cNvPr id="47" name="線吹き出し 1 (枠付き) 46">
            <a:extLst>
              <a:ext uri="{FF2B5EF4-FFF2-40B4-BE49-F238E27FC236}">
                <a16:creationId xmlns:a16="http://schemas.microsoft.com/office/drawing/2014/main" id="{725BF7AF-EC2F-324E-C584-249DC1BDF03D}"/>
              </a:ext>
            </a:extLst>
          </p:cNvPr>
          <p:cNvSpPr/>
          <p:nvPr/>
        </p:nvSpPr>
        <p:spPr>
          <a:xfrm>
            <a:off x="229703" y="1284943"/>
            <a:ext cx="1716224" cy="623138"/>
          </a:xfrm>
          <a:prstGeom prst="borderCallout1">
            <a:avLst>
              <a:gd name="adj1" fmla="val 55899"/>
              <a:gd name="adj2" fmla="val 98968"/>
              <a:gd name="adj3" fmla="val 111897"/>
              <a:gd name="adj4" fmla="val 131084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C4F6F783-AAD1-D5F6-7DEE-D3840C63D0C6}"/>
              </a:ext>
            </a:extLst>
          </p:cNvPr>
          <p:cNvSpPr txBox="1"/>
          <p:nvPr/>
        </p:nvSpPr>
        <p:spPr>
          <a:xfrm>
            <a:off x="9036249" y="5232652"/>
            <a:ext cx="31557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31 Processor ATCA Blades </a:t>
            </a:r>
            <a:endParaRPr lang="en-US" altLang="ja-JP" dirty="0">
              <a:latin typeface="MS PMincho" panose="02020600040205080304" pitchFamily="18" charset="-128"/>
              <a:ea typeface="MS PMincho" panose="02020600040205080304" pitchFamily="18" charset="-128"/>
            </a:endParaRPr>
          </a:p>
          <a:p>
            <a:pPr algn="ctr"/>
            <a:r>
              <a:rPr kumimoji="1" lang="en-US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4 AMCs (LATOME)</a:t>
            </a:r>
            <a:r>
              <a:rPr lang="en-US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 </a:t>
            </a:r>
            <a:r>
              <a:rPr kumimoji="1" lang="en-US" altLang="ja-JP" sz="1600" dirty="0">
                <a:latin typeface="MS PMincho" panose="02020600040205080304" pitchFamily="18" charset="-128"/>
                <a:ea typeface="MS PMincho" panose="02020600040205080304" pitchFamily="18" charset="-128"/>
              </a:rPr>
              <a:t>per </a:t>
            </a:r>
            <a:r>
              <a:rPr lang="en-US" altLang="ja-JP" sz="1600" dirty="0">
                <a:latin typeface="MS PMincho" panose="02020600040205080304" pitchFamily="18" charset="-128"/>
                <a:ea typeface="MS PMincho" panose="02020600040205080304" pitchFamily="18" charset="-128"/>
              </a:rPr>
              <a:t>blade.</a:t>
            </a:r>
          </a:p>
        </p:txBody>
      </p:sp>
      <p:sp>
        <p:nvSpPr>
          <p:cNvPr id="49" name="右矢印 48">
            <a:extLst>
              <a:ext uri="{FF2B5EF4-FFF2-40B4-BE49-F238E27FC236}">
                <a16:creationId xmlns:a16="http://schemas.microsoft.com/office/drawing/2014/main" id="{528044EF-83FF-74B8-D512-861041235BE6}"/>
              </a:ext>
            </a:extLst>
          </p:cNvPr>
          <p:cNvSpPr/>
          <p:nvPr/>
        </p:nvSpPr>
        <p:spPr>
          <a:xfrm>
            <a:off x="4250740" y="1015396"/>
            <a:ext cx="2214977" cy="1028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右矢印 49">
            <a:extLst>
              <a:ext uri="{FF2B5EF4-FFF2-40B4-BE49-F238E27FC236}">
                <a16:creationId xmlns:a16="http://schemas.microsoft.com/office/drawing/2014/main" id="{86E3F556-CFDE-88A7-8F0E-95280DDAA1B4}"/>
              </a:ext>
            </a:extLst>
          </p:cNvPr>
          <p:cNvSpPr/>
          <p:nvPr/>
        </p:nvSpPr>
        <p:spPr>
          <a:xfrm>
            <a:off x="3042149" y="1069473"/>
            <a:ext cx="1435440" cy="937111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r>
              <a:rPr lang="en-GB" altLang="ja-JP" sz="2400" b="1" dirty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Signals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870EA8B7-8EA1-9CF5-4FE4-B12018E9246D}"/>
              </a:ext>
            </a:extLst>
          </p:cNvPr>
          <p:cNvSpPr txBox="1"/>
          <p:nvPr/>
        </p:nvSpPr>
        <p:spPr>
          <a:xfrm>
            <a:off x="4258085" y="1225289"/>
            <a:ext cx="2059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Main readout for analysis</a:t>
            </a:r>
            <a:endParaRPr kumimoji="1" lang="ja-JP" altLang="en-US" b="1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</p:txBody>
      </p:sp>
      <p:sp>
        <p:nvSpPr>
          <p:cNvPr id="52" name="線吹き出し 1 (枠付き) 51">
            <a:extLst>
              <a:ext uri="{FF2B5EF4-FFF2-40B4-BE49-F238E27FC236}">
                <a16:creationId xmlns:a16="http://schemas.microsoft.com/office/drawing/2014/main" id="{2E057E2B-CE82-D481-FCB2-F281A7366DDA}"/>
              </a:ext>
            </a:extLst>
          </p:cNvPr>
          <p:cNvSpPr/>
          <p:nvPr/>
        </p:nvSpPr>
        <p:spPr>
          <a:xfrm>
            <a:off x="9012415" y="1325563"/>
            <a:ext cx="2983223" cy="2497940"/>
          </a:xfrm>
          <a:prstGeom prst="borderCallout1">
            <a:avLst>
              <a:gd name="adj1" fmla="val 73581"/>
              <a:gd name="adj2" fmla="val -853"/>
              <a:gd name="adj3" fmla="val 19695"/>
              <a:gd name="adj4" fmla="val -161738"/>
            </a:avLst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右矢印 52">
            <a:extLst>
              <a:ext uri="{FF2B5EF4-FFF2-40B4-BE49-F238E27FC236}">
                <a16:creationId xmlns:a16="http://schemas.microsoft.com/office/drawing/2014/main" id="{CF2250E3-83FF-6701-A787-222174CC9A44}"/>
              </a:ext>
            </a:extLst>
          </p:cNvPr>
          <p:cNvSpPr/>
          <p:nvPr/>
        </p:nvSpPr>
        <p:spPr>
          <a:xfrm>
            <a:off x="5287737" y="4522817"/>
            <a:ext cx="999249" cy="537499"/>
          </a:xfrm>
          <a:prstGeom prst="rightArrow">
            <a:avLst>
              <a:gd name="adj1" fmla="val 67476"/>
              <a:gd name="adj2" fmla="val 500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100">
              <a:solidFill>
                <a:schemeClr val="tx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159F9363-0821-A5E8-C58F-2858A57FD959}"/>
              </a:ext>
            </a:extLst>
          </p:cNvPr>
          <p:cNvSpPr txBox="1"/>
          <p:nvPr/>
        </p:nvSpPr>
        <p:spPr>
          <a:xfrm rot="16200000">
            <a:off x="8834047" y="1834841"/>
            <a:ext cx="108324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Amplitude</a:t>
            </a:r>
            <a:endParaRPr kumimoji="1" lang="ja-JP" altLang="en-US" sz="140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0" name="インク 59">
                <a:extLst>
                  <a:ext uri="{FF2B5EF4-FFF2-40B4-BE49-F238E27FC236}">
                    <a16:creationId xmlns:a16="http://schemas.microsoft.com/office/drawing/2014/main" id="{C59D8156-D970-023D-B3F9-4B6D63193060}"/>
                  </a:ext>
                </a:extLst>
              </p14:cNvPr>
              <p14:cNvContentPartPr/>
              <p14:nvPr/>
            </p14:nvContentPartPr>
            <p14:xfrm>
              <a:off x="11123923" y="3224576"/>
              <a:ext cx="237960" cy="48600"/>
            </p14:xfrm>
          </p:contentPart>
        </mc:Choice>
        <mc:Fallback xmlns="">
          <p:pic>
            <p:nvPicPr>
              <p:cNvPr id="60" name="インク 59">
                <a:extLst>
                  <a:ext uri="{FF2B5EF4-FFF2-40B4-BE49-F238E27FC236}">
                    <a16:creationId xmlns:a16="http://schemas.microsoft.com/office/drawing/2014/main" id="{C59D8156-D970-023D-B3F9-4B6D6319306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087923" y="3188307"/>
                <a:ext cx="309600" cy="120775"/>
              </a:xfrm>
              <a:prstGeom prst="rect">
                <a:avLst/>
              </a:prstGeom>
            </p:spPr>
          </p:pic>
        </mc:Fallback>
      </mc:AlternateContent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A09A2AFA-9C8D-82EE-8158-40B1937B93C8}"/>
              </a:ext>
            </a:extLst>
          </p:cNvPr>
          <p:cNvSpPr txBox="1"/>
          <p:nvPr/>
        </p:nvSpPr>
        <p:spPr>
          <a:xfrm>
            <a:off x="10669962" y="3142769"/>
            <a:ext cx="9079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Time [ns]</a:t>
            </a:r>
            <a:endParaRPr kumimoji="1" lang="ja-JP" altLang="en-US" sz="120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B74F7CC-8DEA-65F3-6A91-7D525E489BFC}"/>
              </a:ext>
            </a:extLst>
          </p:cNvPr>
          <p:cNvSpPr txBox="1"/>
          <p:nvPr/>
        </p:nvSpPr>
        <p:spPr>
          <a:xfrm>
            <a:off x="5171461" y="4641973"/>
            <a:ext cx="1130258" cy="374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100"/>
              </a:lnSpc>
            </a:pPr>
            <a:r>
              <a:rPr kumimoji="1" lang="en-US" altLang="ja-JP" sz="1100" dirty="0">
                <a:solidFill>
                  <a:schemeClr val="tx1"/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70m</a:t>
            </a:r>
          </a:p>
          <a:p>
            <a:pPr algn="ctr">
              <a:lnSpc>
                <a:spcPts val="1100"/>
              </a:lnSpc>
            </a:pPr>
            <a:r>
              <a:rPr lang="en-US" altLang="ja-JP" sz="1100" dirty="0">
                <a:latin typeface="MS PGothic" panose="020B0600070205080204" pitchFamily="34" charset="-128"/>
                <a:ea typeface="MS PGothic" panose="020B0600070205080204" pitchFamily="34" charset="-128"/>
              </a:rPr>
              <a:t>25.2 </a:t>
            </a:r>
            <a:r>
              <a:rPr lang="en-US" altLang="ja-JP" sz="1100" dirty="0" err="1">
                <a:latin typeface="MS PGothic" panose="020B0600070205080204" pitchFamily="34" charset="-128"/>
                <a:ea typeface="MS PGothic" panose="020B0600070205080204" pitchFamily="34" charset="-128"/>
              </a:rPr>
              <a:t>Tbps</a:t>
            </a:r>
            <a:endParaRPr kumimoji="1" lang="ja-JP" altLang="en-US" sz="1100">
              <a:solidFill>
                <a:schemeClr val="tx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6F41220-EB4D-A398-A613-E837DBEFE7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29968" y="5449812"/>
            <a:ext cx="1605939" cy="140049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2A1CB76-4BF3-5F36-481D-AFD68C868D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86397" y="3997935"/>
            <a:ext cx="1707324" cy="1299596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D864BB58-ED87-4CC0-480B-D61F88D5AD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8135" y="3251426"/>
            <a:ext cx="1726450" cy="1478890"/>
          </a:xfrm>
          <a:prstGeom prst="rect">
            <a:avLst/>
          </a:prstGeom>
        </p:spPr>
      </p:pic>
      <p:sp>
        <p:nvSpPr>
          <p:cNvPr id="34" name="線吹き出し 1 (枠付き) 33">
            <a:extLst>
              <a:ext uri="{FF2B5EF4-FFF2-40B4-BE49-F238E27FC236}">
                <a16:creationId xmlns:a16="http://schemas.microsoft.com/office/drawing/2014/main" id="{C3B29906-153C-FDB7-680A-718041C48BDB}"/>
              </a:ext>
            </a:extLst>
          </p:cNvPr>
          <p:cNvSpPr/>
          <p:nvPr/>
        </p:nvSpPr>
        <p:spPr>
          <a:xfrm>
            <a:off x="2726488" y="5434313"/>
            <a:ext cx="4409420" cy="1383373"/>
          </a:xfrm>
          <a:prstGeom prst="borderCallout1">
            <a:avLst>
              <a:gd name="adj1" fmla="val -226"/>
              <a:gd name="adj2" fmla="val 46048"/>
              <a:gd name="adj3" fmla="val -20460"/>
              <a:gd name="adj4" fmla="val 40148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線吹き出し 1 (枠付き) 35">
            <a:extLst>
              <a:ext uri="{FF2B5EF4-FFF2-40B4-BE49-F238E27FC236}">
                <a16:creationId xmlns:a16="http://schemas.microsoft.com/office/drawing/2014/main" id="{0961FC2A-D5A8-9631-0F4B-0D65413174F0}"/>
              </a:ext>
            </a:extLst>
          </p:cNvPr>
          <p:cNvSpPr/>
          <p:nvPr/>
        </p:nvSpPr>
        <p:spPr>
          <a:xfrm>
            <a:off x="51309" y="2664445"/>
            <a:ext cx="2972129" cy="2116934"/>
          </a:xfrm>
          <a:prstGeom prst="borderCallout1">
            <a:avLst>
              <a:gd name="adj1" fmla="val 9879"/>
              <a:gd name="adj2" fmla="val 99940"/>
              <a:gd name="adj3" fmla="val -2710"/>
              <a:gd name="adj4" fmla="val 130749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>
            <a:extLst>
              <a:ext uri="{FF2B5EF4-FFF2-40B4-BE49-F238E27FC236}">
                <a16:creationId xmlns:a16="http://schemas.microsoft.com/office/drawing/2014/main" id="{F9F30E5F-79BD-9DF0-F9FE-D74A4D2D1443}"/>
              </a:ext>
            </a:extLst>
          </p:cNvPr>
          <p:cNvSpPr/>
          <p:nvPr/>
        </p:nvSpPr>
        <p:spPr>
          <a:xfrm>
            <a:off x="1011215" y="4306739"/>
            <a:ext cx="278356" cy="35577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6439DA2-7125-7278-CAE0-3C7834583B58}"/>
              </a:ext>
            </a:extLst>
          </p:cNvPr>
          <p:cNvSpPr txBox="1"/>
          <p:nvPr/>
        </p:nvSpPr>
        <p:spPr>
          <a:xfrm>
            <a:off x="3612929" y="2305102"/>
            <a:ext cx="13548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ja-JP" sz="140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Mezzanine</a:t>
            </a:r>
          </a:p>
        </p:txBody>
      </p:sp>
      <p:pic>
        <p:nvPicPr>
          <p:cNvPr id="54" name="図 53">
            <a:extLst>
              <a:ext uri="{FF2B5EF4-FFF2-40B4-BE49-F238E27FC236}">
                <a16:creationId xmlns:a16="http://schemas.microsoft.com/office/drawing/2014/main" id="{F2A994FF-07E1-BEE3-D32C-B49D9B1CB1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0061" y="5555817"/>
            <a:ext cx="1562598" cy="1182413"/>
          </a:xfrm>
          <a:prstGeom prst="rect">
            <a:avLst/>
          </a:prstGeom>
        </p:spPr>
      </p:pic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E29E86E1-49D5-A605-E4AA-45F009715290}"/>
              </a:ext>
            </a:extLst>
          </p:cNvPr>
          <p:cNvSpPr txBox="1"/>
          <p:nvPr/>
        </p:nvSpPr>
        <p:spPr>
          <a:xfrm>
            <a:off x="37898" y="4884181"/>
            <a:ext cx="2624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114 </a:t>
            </a:r>
            <a:r>
              <a:rPr kumimoji="1" lang="en-GB" altLang="ja-JP" dirty="0" err="1">
                <a:latin typeface="MS PMincho" panose="02020600040205080304" pitchFamily="18" charset="-128"/>
                <a:ea typeface="MS PMincho" panose="02020600040205080304" pitchFamily="18" charset="-128"/>
              </a:rPr>
              <a:t>Baseplanes</a:t>
            </a:r>
            <a:r>
              <a:rPr kumimoji="1"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 on crates.</a:t>
            </a:r>
          </a:p>
          <a:p>
            <a:r>
              <a:rPr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Path to the Digitizer</a:t>
            </a:r>
            <a:endParaRPr kumimoji="1" lang="ja-JP" altLang="en-US"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sp>
        <p:nvSpPr>
          <p:cNvPr id="56" name="線吹き出し 1 (枠付き) 55">
            <a:extLst>
              <a:ext uri="{FF2B5EF4-FFF2-40B4-BE49-F238E27FC236}">
                <a16:creationId xmlns:a16="http://schemas.microsoft.com/office/drawing/2014/main" id="{C936AFDB-959F-173F-D402-D92B9064CEF5}"/>
              </a:ext>
            </a:extLst>
          </p:cNvPr>
          <p:cNvSpPr/>
          <p:nvPr/>
        </p:nvSpPr>
        <p:spPr>
          <a:xfrm>
            <a:off x="95244" y="4930216"/>
            <a:ext cx="2510491" cy="1876247"/>
          </a:xfrm>
          <a:prstGeom prst="borderCallout1">
            <a:avLst>
              <a:gd name="adj1" fmla="val 31712"/>
              <a:gd name="adj2" fmla="val 99940"/>
              <a:gd name="adj3" fmla="val -1195"/>
              <a:gd name="adj4" fmla="val 126887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8485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821"/>
    </mc:Choice>
    <mc:Fallback>
      <p:transition spd="slow" advTm="71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3" grpId="0" animBg="1"/>
      <p:bldP spid="24" grpId="0"/>
      <p:bldP spid="26" grpId="0"/>
      <p:bldP spid="27" grpId="0"/>
      <p:bldP spid="30" grpId="0"/>
      <p:bldP spid="31" grpId="0"/>
      <p:bldP spid="32" grpId="0"/>
      <p:bldP spid="33" grpId="0" animBg="1"/>
      <p:bldP spid="35" grpId="0"/>
      <p:bldP spid="37" grpId="0" animBg="1"/>
      <p:bldP spid="38" grpId="0"/>
      <p:bldP spid="39" grpId="0" animBg="1"/>
      <p:bldP spid="40" grpId="0" animBg="1"/>
      <p:bldP spid="41" grpId="0" animBg="1"/>
      <p:bldP spid="42" grpId="0" animBg="1"/>
      <p:bldP spid="44" grpId="0"/>
      <p:bldP spid="46" grpId="0"/>
      <p:bldP spid="47" grpId="0" animBg="1"/>
      <p:bldP spid="48" grpId="0"/>
      <p:bldP spid="49" grpId="0" animBg="1"/>
      <p:bldP spid="50" grpId="0" animBg="1"/>
      <p:bldP spid="51" grpId="0"/>
      <p:bldP spid="52" grpId="0" animBg="1"/>
      <p:bldP spid="53" grpId="0" animBg="1"/>
      <p:bldP spid="57" grpId="0" animBg="1"/>
      <p:bldP spid="59" grpId="0"/>
      <p:bldP spid="8" grpId="0"/>
      <p:bldP spid="34" grpId="0" animBg="1"/>
      <p:bldP spid="36" grpId="0" animBg="1"/>
      <p:bldP spid="21" grpId="0" animBg="1"/>
      <p:bldP spid="25" grpId="0"/>
      <p:bldP spid="55" grpId="0"/>
      <p:bldP spid="5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グラフィカル ユーザー インターフェイス, ダイアグラム, アプリケーション&#10;&#10;自動的に生成された説明">
            <a:extLst>
              <a:ext uri="{FF2B5EF4-FFF2-40B4-BE49-F238E27FC236}">
                <a16:creationId xmlns:a16="http://schemas.microsoft.com/office/drawing/2014/main" id="{A0964146-2AFC-BC9B-587F-24D9440574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502" b="17184"/>
          <a:stretch/>
        </p:blipFill>
        <p:spPr>
          <a:xfrm>
            <a:off x="3833372" y="2292064"/>
            <a:ext cx="4525255" cy="195924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C9A5D2E-BEDA-822E-CA76-6B03BA9AB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911" y="112976"/>
            <a:ext cx="10515600" cy="1325563"/>
          </a:xfrm>
        </p:spPr>
        <p:txBody>
          <a:bodyPr/>
          <a:lstStyle/>
          <a:p>
            <a:r>
              <a:rPr kumimoji="1" lang="en-GB" altLang="ja-JP" dirty="0"/>
              <a:t>Firmware for digital processing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1B12991-93CF-A384-57B4-2123FB622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61741" y="6418001"/>
            <a:ext cx="2743200" cy="365125"/>
          </a:xfrm>
        </p:spPr>
        <p:txBody>
          <a:bodyPr/>
          <a:lstStyle/>
          <a:p>
            <a:fld id="{9CC54500-BBC0-4B4A-9329-117B8BE8F087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526244C-312E-0926-425C-67BBC85E8074}"/>
              </a:ext>
            </a:extLst>
          </p:cNvPr>
          <p:cNvSpPr txBox="1"/>
          <p:nvPr/>
        </p:nvSpPr>
        <p:spPr>
          <a:xfrm>
            <a:off x="2596242" y="1220776"/>
            <a:ext cx="2474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Input: 5.12 GHz/</a:t>
            </a:r>
            <a:r>
              <a:rPr kumimoji="1" lang="en-GB" altLang="ja-JP" dirty="0" err="1">
                <a:latin typeface="MS PMincho" panose="02020600040205080304" pitchFamily="18" charset="-128"/>
                <a:ea typeface="MS PMincho" panose="02020600040205080304" pitchFamily="18" charset="-128"/>
              </a:rPr>
              <a:t>fiber</a:t>
            </a:r>
            <a:r>
              <a:rPr kumimoji="1"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 in total 40 </a:t>
            </a:r>
            <a:r>
              <a:rPr kumimoji="1" lang="en-GB" altLang="ja-JP" dirty="0" err="1">
                <a:latin typeface="MS PMincho" panose="02020600040205080304" pitchFamily="18" charset="-128"/>
                <a:ea typeface="MS PMincho" panose="02020600040205080304" pitchFamily="18" charset="-128"/>
              </a:rPr>
              <a:t>fibers</a:t>
            </a:r>
            <a:endParaRPr kumimoji="1" lang="ja-JP" altLang="en-US"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81A6A83-5442-0AB5-86E6-2E5ABB9FA99A}"/>
              </a:ext>
            </a:extLst>
          </p:cNvPr>
          <p:cNvSpPr txBox="1"/>
          <p:nvPr/>
        </p:nvSpPr>
        <p:spPr>
          <a:xfrm>
            <a:off x="7150953" y="1251988"/>
            <a:ext cx="2474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Out</a:t>
            </a:r>
            <a:r>
              <a:rPr kumimoji="1"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put: 11.2 GHz/</a:t>
            </a:r>
            <a:r>
              <a:rPr kumimoji="1" lang="en-GB" altLang="ja-JP" dirty="0" err="1">
                <a:latin typeface="MS PMincho" panose="02020600040205080304" pitchFamily="18" charset="-128"/>
                <a:ea typeface="MS PMincho" panose="02020600040205080304" pitchFamily="18" charset="-128"/>
              </a:rPr>
              <a:t>fiber</a:t>
            </a:r>
            <a:r>
              <a:rPr kumimoji="1"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 in total 40 </a:t>
            </a:r>
            <a:r>
              <a:rPr kumimoji="1" lang="en-GB" altLang="ja-JP" dirty="0" err="1">
                <a:latin typeface="MS PMincho" panose="02020600040205080304" pitchFamily="18" charset="-128"/>
                <a:ea typeface="MS PMincho" panose="02020600040205080304" pitchFamily="18" charset="-128"/>
              </a:rPr>
              <a:t>fibers</a:t>
            </a:r>
            <a:endParaRPr kumimoji="1" lang="ja-JP" altLang="en-US"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4BD74DD-F243-3103-EB9B-E14E0B7573D5}"/>
              </a:ext>
            </a:extLst>
          </p:cNvPr>
          <p:cNvSpPr txBox="1"/>
          <p:nvPr/>
        </p:nvSpPr>
        <p:spPr>
          <a:xfrm>
            <a:off x="8596832" y="2431246"/>
            <a:ext cx="2474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Data is formed to be sent to the next stage.</a:t>
            </a:r>
            <a:endParaRPr kumimoji="1" lang="ja-JP" altLang="en-US"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AC0E904-56B7-D02D-474A-21F76D89BBBE}"/>
              </a:ext>
            </a:extLst>
          </p:cNvPr>
          <p:cNvSpPr txBox="1"/>
          <p:nvPr/>
        </p:nvSpPr>
        <p:spPr>
          <a:xfrm>
            <a:off x="256119" y="3171738"/>
            <a:ext cx="31340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The frequency is reduced to 240 MHz for easier handling in </a:t>
            </a:r>
            <a:r>
              <a:rPr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the main module</a:t>
            </a:r>
            <a:r>
              <a:rPr kumimoji="1"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.</a:t>
            </a:r>
            <a:endParaRPr kumimoji="1" lang="ja-JP" altLang="en-US"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sp>
        <p:nvSpPr>
          <p:cNvPr id="19" name="線吹き出し 1 (枠付き) 18">
            <a:extLst>
              <a:ext uri="{FF2B5EF4-FFF2-40B4-BE49-F238E27FC236}">
                <a16:creationId xmlns:a16="http://schemas.microsoft.com/office/drawing/2014/main" id="{13AFB004-EF44-8D44-B6D1-6EEB5C5422E7}"/>
              </a:ext>
            </a:extLst>
          </p:cNvPr>
          <p:cNvSpPr/>
          <p:nvPr/>
        </p:nvSpPr>
        <p:spPr>
          <a:xfrm>
            <a:off x="2733914" y="1229572"/>
            <a:ext cx="2189950" cy="637535"/>
          </a:xfrm>
          <a:prstGeom prst="borderCallout1">
            <a:avLst>
              <a:gd name="adj1" fmla="val 99420"/>
              <a:gd name="adj2" fmla="val 81628"/>
              <a:gd name="adj3" fmla="val 275406"/>
              <a:gd name="adj4" fmla="val 80736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線吹き出し 1 (枠付き) 19">
            <a:extLst>
              <a:ext uri="{FF2B5EF4-FFF2-40B4-BE49-F238E27FC236}">
                <a16:creationId xmlns:a16="http://schemas.microsoft.com/office/drawing/2014/main" id="{F8DDE0A4-96B1-EAC9-548B-2B3F1D493FE9}"/>
              </a:ext>
            </a:extLst>
          </p:cNvPr>
          <p:cNvSpPr/>
          <p:nvPr/>
        </p:nvSpPr>
        <p:spPr>
          <a:xfrm>
            <a:off x="7238678" y="1303567"/>
            <a:ext cx="2386533" cy="637535"/>
          </a:xfrm>
          <a:prstGeom prst="borderCallout1">
            <a:avLst>
              <a:gd name="adj1" fmla="val 99420"/>
              <a:gd name="adj2" fmla="val 14955"/>
              <a:gd name="adj3" fmla="val 266720"/>
              <a:gd name="adj4" fmla="val 16630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線吹き出し 1 (枠付き) 20">
            <a:extLst>
              <a:ext uri="{FF2B5EF4-FFF2-40B4-BE49-F238E27FC236}">
                <a16:creationId xmlns:a16="http://schemas.microsoft.com/office/drawing/2014/main" id="{680E7FE1-3778-3DF4-0299-967DBD8DF0D9}"/>
              </a:ext>
            </a:extLst>
          </p:cNvPr>
          <p:cNvSpPr/>
          <p:nvPr/>
        </p:nvSpPr>
        <p:spPr>
          <a:xfrm>
            <a:off x="202025" y="3202671"/>
            <a:ext cx="3188160" cy="851965"/>
          </a:xfrm>
          <a:prstGeom prst="borderCallout1">
            <a:avLst>
              <a:gd name="adj1" fmla="val 83487"/>
              <a:gd name="adj2" fmla="val 100445"/>
              <a:gd name="adj3" fmla="val 51629"/>
              <a:gd name="adj4" fmla="val 156169"/>
            </a:avLst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線吹き出し 1 (枠付き) 24">
            <a:extLst>
              <a:ext uri="{FF2B5EF4-FFF2-40B4-BE49-F238E27FC236}">
                <a16:creationId xmlns:a16="http://schemas.microsoft.com/office/drawing/2014/main" id="{E265BD65-E3B9-9BE4-F4AB-57D782E06826}"/>
              </a:ext>
            </a:extLst>
          </p:cNvPr>
          <p:cNvSpPr/>
          <p:nvPr/>
        </p:nvSpPr>
        <p:spPr>
          <a:xfrm>
            <a:off x="8588067" y="2431246"/>
            <a:ext cx="2342350" cy="637535"/>
          </a:xfrm>
          <a:prstGeom prst="borderCallout1">
            <a:avLst>
              <a:gd name="adj1" fmla="val 91823"/>
              <a:gd name="adj2" fmla="val -13"/>
              <a:gd name="adj3" fmla="val 151416"/>
              <a:gd name="adj4" fmla="val -45326"/>
            </a:avLst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角丸四角形 26">
            <a:extLst>
              <a:ext uri="{FF2B5EF4-FFF2-40B4-BE49-F238E27FC236}">
                <a16:creationId xmlns:a16="http://schemas.microsoft.com/office/drawing/2014/main" id="{BA00E438-21DC-AAD4-222E-C4128D6E1689}"/>
              </a:ext>
            </a:extLst>
          </p:cNvPr>
          <p:cNvSpPr/>
          <p:nvPr/>
        </p:nvSpPr>
        <p:spPr>
          <a:xfrm>
            <a:off x="4624187" y="2444799"/>
            <a:ext cx="376517" cy="1183256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角丸四角形 27">
            <a:extLst>
              <a:ext uri="{FF2B5EF4-FFF2-40B4-BE49-F238E27FC236}">
                <a16:creationId xmlns:a16="http://schemas.microsoft.com/office/drawing/2014/main" id="{FB6A767F-0D6A-2D19-3B90-7A5234043C36}"/>
              </a:ext>
            </a:extLst>
          </p:cNvPr>
          <p:cNvSpPr/>
          <p:nvPr/>
        </p:nvSpPr>
        <p:spPr>
          <a:xfrm>
            <a:off x="7150953" y="2453711"/>
            <a:ext cx="392147" cy="1183256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角丸四角形 28">
            <a:extLst>
              <a:ext uri="{FF2B5EF4-FFF2-40B4-BE49-F238E27FC236}">
                <a16:creationId xmlns:a16="http://schemas.microsoft.com/office/drawing/2014/main" id="{23C27195-80D2-1017-8F8A-DE1EFB3262A9}"/>
              </a:ext>
            </a:extLst>
          </p:cNvPr>
          <p:cNvSpPr/>
          <p:nvPr/>
        </p:nvSpPr>
        <p:spPr>
          <a:xfrm>
            <a:off x="5176797" y="2453668"/>
            <a:ext cx="376517" cy="1183256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角丸四角形 29">
            <a:extLst>
              <a:ext uri="{FF2B5EF4-FFF2-40B4-BE49-F238E27FC236}">
                <a16:creationId xmlns:a16="http://schemas.microsoft.com/office/drawing/2014/main" id="{EEA0938D-BCFE-8C17-997F-576A47B37BE0}"/>
              </a:ext>
            </a:extLst>
          </p:cNvPr>
          <p:cNvSpPr/>
          <p:nvPr/>
        </p:nvSpPr>
        <p:spPr>
          <a:xfrm>
            <a:off x="5753099" y="2444799"/>
            <a:ext cx="1198069" cy="118325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右矢印 30">
            <a:extLst>
              <a:ext uri="{FF2B5EF4-FFF2-40B4-BE49-F238E27FC236}">
                <a16:creationId xmlns:a16="http://schemas.microsoft.com/office/drawing/2014/main" id="{148EDEA8-0B25-8634-66E8-137A7574D6E2}"/>
              </a:ext>
            </a:extLst>
          </p:cNvPr>
          <p:cNvSpPr/>
          <p:nvPr/>
        </p:nvSpPr>
        <p:spPr>
          <a:xfrm>
            <a:off x="4385982" y="2913525"/>
            <a:ext cx="238205" cy="2093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右矢印 31">
            <a:extLst>
              <a:ext uri="{FF2B5EF4-FFF2-40B4-BE49-F238E27FC236}">
                <a16:creationId xmlns:a16="http://schemas.microsoft.com/office/drawing/2014/main" id="{D8D5917A-F52B-59DE-2B49-8E9393C5CAB9}"/>
              </a:ext>
            </a:extLst>
          </p:cNvPr>
          <p:cNvSpPr/>
          <p:nvPr/>
        </p:nvSpPr>
        <p:spPr>
          <a:xfrm>
            <a:off x="7541558" y="2931732"/>
            <a:ext cx="238205" cy="2093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74300007-9D5B-924D-C967-1ED8A1ABE65B}"/>
              </a:ext>
            </a:extLst>
          </p:cNvPr>
          <p:cNvSpPr txBox="1"/>
          <p:nvPr/>
        </p:nvSpPr>
        <p:spPr>
          <a:xfrm>
            <a:off x="330611" y="1983091"/>
            <a:ext cx="33210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8 SC </a:t>
            </a:r>
            <a:r>
              <a:rPr kumimoji="1" lang="en-US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× 16 bit </a:t>
            </a:r>
            <a:r>
              <a:rPr kumimoji="1" lang="ja-JP" altLang="en-US">
                <a:latin typeface="MS PMincho" panose="02020600040205080304" pitchFamily="18" charset="-128"/>
                <a:ea typeface="MS PMincho" panose="02020600040205080304" pitchFamily="18" charset="-128"/>
              </a:rPr>
              <a:t>＝</a:t>
            </a:r>
            <a:r>
              <a:rPr kumimoji="1"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128 bit </a:t>
            </a:r>
            <a:r>
              <a:rPr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is sent as</a:t>
            </a:r>
            <a:r>
              <a:rPr lang="en-US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 </a:t>
            </a:r>
            <a:r>
              <a:rPr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1</a:t>
            </a:r>
            <a:r>
              <a:rPr lang="en-US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 </a:t>
            </a:r>
            <a:r>
              <a:rPr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frame</a:t>
            </a:r>
            <a:r>
              <a:rPr lang="en-US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 </a:t>
            </a:r>
            <a:r>
              <a:rPr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to</a:t>
            </a:r>
            <a:r>
              <a:rPr lang="en-US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 </a:t>
            </a:r>
            <a:r>
              <a:rPr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Input</a:t>
            </a:r>
            <a:r>
              <a:rPr lang="en-US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 </a:t>
            </a:r>
            <a:r>
              <a:rPr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stage</a:t>
            </a:r>
          </a:p>
          <a:p>
            <a:r>
              <a:rPr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by 320 </a:t>
            </a:r>
            <a:r>
              <a:rPr lang="en-GB" altLang="ja-JP" dirty="0" err="1">
                <a:latin typeface="MS PMincho" panose="02020600040205080304" pitchFamily="18" charset="-128"/>
                <a:ea typeface="MS PMincho" panose="02020600040205080304" pitchFamily="18" charset="-128"/>
              </a:rPr>
              <a:t>MHz.</a:t>
            </a:r>
            <a:endParaRPr kumimoji="1" lang="ja-JP" altLang="en-US"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0135D5F3-1425-9935-74B2-B08EF0802D83}"/>
                  </a:ext>
                </a:extLst>
              </p:cNvPr>
              <p:cNvSpPr/>
              <p:nvPr/>
            </p:nvSpPr>
            <p:spPr>
              <a:xfrm>
                <a:off x="3189889" y="4751142"/>
                <a:ext cx="4396398" cy="1650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altLang="ja-JP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altLang="ja-JP" b="1">
                              <a:latin typeface="Cambria Math" panose="02040503050406030204" pitchFamily="18" charset="0"/>
                            </a:rPr>
                            <m:t>𝐄</m:t>
                          </m:r>
                        </m:e>
                        <m:sub>
                          <m:r>
                            <a:rPr lang="en-GB" altLang="ja-JP" b="1">
                              <a:latin typeface="Cambria Math" panose="02040503050406030204" pitchFamily="18" charset="0"/>
                            </a:rPr>
                            <m:t>𝐓</m:t>
                          </m:r>
                        </m:sub>
                      </m:sSub>
                      <m:r>
                        <a:rPr lang="en-GB" altLang="ja-JP" b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ja-JP" altLang="en-US" i="1" dirty="0">
                          <a:latin typeface="Cambria Math" panose="02040503050406030204" pitchFamily="18" charset="0"/>
                        </a:rPr>
                        <m:t>＝</m:t>
                      </m:r>
                      <m:nary>
                        <m:naryPr>
                          <m:chr m:val="∑"/>
                          <m:ctrlPr>
                            <a:rPr lang="ja-JP" altLang="en-US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altLang="ja-JP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altLang="ja-JP" i="1" dirty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GB" altLang="ja-JP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acc>
                            <m:accPr>
                              <m:chr m:val="̃"/>
                              <m:ctrlPr>
                                <a:rPr lang="en-GB" altLang="ja-JP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GB" altLang="ja-JP" b="1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altLang="ja-JP" b="1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</m:e>
                                <m:sub>
                                  <m:r>
                                    <a:rPr lang="en-GB" altLang="ja-JP" b="1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e>
                          </m:acc>
                          <m:r>
                            <a:rPr lang="en-GB" altLang="ja-JP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ja-JP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b>
                              <m:r>
                                <a:rPr lang="en-GB" altLang="ja-JP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altLang="ja-JP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altLang="ja-JP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altLang="ja-JP" b="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altLang="ja-JP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altLang="ja-JP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GB" altLang="ja-JP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altLang="ja-JP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altLang="ja-JP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altLang="ja-JP" b="1">
                              <a:latin typeface="Cambria Math" panose="02040503050406030204" pitchFamily="18" charset="0"/>
                            </a:rPr>
                            <m:t>𝐄</m:t>
                          </m:r>
                        </m:e>
                        <m:sub>
                          <m:r>
                            <a:rPr lang="en-GB" altLang="ja-JP" b="1">
                              <a:latin typeface="Cambria Math" panose="02040503050406030204" pitchFamily="18" charset="0"/>
                            </a:rPr>
                            <m:t>𝐓</m:t>
                          </m:r>
                        </m:sub>
                      </m:sSub>
                      <m:r>
                        <a:rPr lang="en-GB" altLang="ja-JP" b="1" i="1" smtClean="0">
                          <a:latin typeface="Cambria Math" panose="02040503050406030204" pitchFamily="18" charset="0"/>
                        </a:rPr>
                        <m:t>𝝉</m:t>
                      </m:r>
                      <m:r>
                        <a:rPr lang="en-GB" altLang="ja-JP" b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ja-JP" altLang="en-US" i="1" dirty="0">
                          <a:latin typeface="Cambria Math" panose="02040503050406030204" pitchFamily="18" charset="0"/>
                        </a:rPr>
                        <m:t>＝</m:t>
                      </m:r>
                      <m:nary>
                        <m:naryPr>
                          <m:chr m:val="∑"/>
                          <m:ctrlPr>
                            <a:rPr lang="ja-JP" altLang="en-US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altLang="ja-JP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altLang="ja-JP" i="1" dirty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GB" altLang="ja-JP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acc>
                            <m:accPr>
                              <m:chr m:val="̃"/>
                              <m:ctrlPr>
                                <a:rPr lang="en-GB" altLang="ja-JP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GB" altLang="ja-JP" b="1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altLang="ja-JP" b="1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  <m:sub>
                                  <m:r>
                                    <a:rPr lang="en-GB" altLang="ja-JP" b="1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e>
                          </m:acc>
                          <m:r>
                            <a:rPr lang="ja-JP" alt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altLang="ja-JP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ja-JP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altLang="ja-JP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  <m:r>
                            <a:rPr lang="en-GB" altLang="ja-JP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altLang="ja-JP" i="1" dirty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altLang="ja-JP" b="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altLang="ja-JP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altLang="ja-JP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GB" altLang="ja-JP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altLang="ja-JP" dirty="0"/>
              </a:p>
            </p:txBody>
          </p:sp>
        </mc:Choice>
        <mc:Fallback xmlns=""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0135D5F3-1425-9935-74B2-B08EF0802D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9889" y="4751142"/>
                <a:ext cx="4396398" cy="1650324"/>
              </a:xfrm>
              <a:prstGeom prst="rect">
                <a:avLst/>
              </a:prstGeom>
              <a:blipFill>
                <a:blip r:embed="rId3"/>
                <a:stretch>
                  <a:fillRect t="-49242" b="-772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図 41" descr="ダイアグラム&#10;&#10;自動的に生成された説明">
            <a:extLst>
              <a:ext uri="{FF2B5EF4-FFF2-40B4-BE49-F238E27FC236}">
                <a16:creationId xmlns:a16="http://schemas.microsoft.com/office/drawing/2014/main" id="{944BF4B4-6DF2-6B37-9E42-48E2BCAD22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308" y="4477311"/>
            <a:ext cx="2530306" cy="2353271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テキスト ボックス 42">
                <a:extLst>
                  <a:ext uri="{FF2B5EF4-FFF2-40B4-BE49-F238E27FC236}">
                    <a16:creationId xmlns:a16="http://schemas.microsoft.com/office/drawing/2014/main" id="{F157D9EE-89A2-B86D-DCB6-945E9138FE38}"/>
                  </a:ext>
                </a:extLst>
              </p:cNvPr>
              <p:cNvSpPr txBox="1"/>
              <p:nvPr/>
            </p:nvSpPr>
            <p:spPr>
              <a:xfrm>
                <a:off x="68499" y="4171355"/>
                <a:ext cx="4336492" cy="26981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altLang="ja-JP" b="1" u="sng" dirty="0">
                    <a:latin typeface="MS PMincho" panose="02020600040205080304" pitchFamily="18" charset="-128"/>
                    <a:ea typeface="MS PMincho" panose="02020600040205080304" pitchFamily="18" charset="-128"/>
                  </a:rPr>
                  <a:t>Momentum</a:t>
                </a:r>
                <a:r>
                  <a:rPr kumimoji="1" lang="en-GB" altLang="ja-JP" b="1" u="sng" dirty="0">
                    <a:latin typeface="MS PMincho" panose="02020600040205080304" pitchFamily="18" charset="-128"/>
                    <a:ea typeface="MS PMincho" panose="02020600040205080304" pitchFamily="18" charset="-128"/>
                  </a:rPr>
                  <a:t> reconstruction</a:t>
                </a:r>
              </a:p>
              <a:p>
                <a:pPr>
                  <a:lnSpc>
                    <a:spcPts val="2000"/>
                  </a:lnSpc>
                </a:pPr>
                <a:r>
                  <a:rPr kumimoji="1" lang="en-GB" altLang="ja-JP" dirty="0">
                    <a:latin typeface="MS PMincho" panose="02020600040205080304" pitchFamily="18" charset="-128"/>
                    <a:ea typeface="MS PMincho" panose="02020600040205080304" pitchFamily="18" charset="-128"/>
                  </a:rPr>
                  <a:t>Transvers </a:t>
                </a:r>
                <a:r>
                  <a:rPr lang="en-GB" altLang="ja-JP" dirty="0">
                    <a:latin typeface="MS PMincho" panose="02020600040205080304" pitchFamily="18" charset="-128"/>
                    <a:ea typeface="MS PMincho" panose="02020600040205080304" pitchFamily="18" charset="-128"/>
                  </a:rPr>
                  <a:t>momentum magnitude</a:t>
                </a:r>
                <a:r>
                  <a:rPr kumimoji="1" lang="en-GB" altLang="ja-JP" dirty="0">
                    <a:latin typeface="MS PMincho" panose="02020600040205080304" pitchFamily="18" charset="-128"/>
                    <a:ea typeface="MS PMincho" panose="02020600040205080304" pitchFamily="18" charset="-128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altLang="ja-JP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altLang="ja-JP" b="1">
                            <a:latin typeface="Cambria Math" panose="02040503050406030204" pitchFamily="18" charset="0"/>
                          </a:rPr>
                          <m:t>𝐄</m:t>
                        </m:r>
                      </m:e>
                      <m:sub>
                        <m:r>
                          <a:rPr lang="en-GB" altLang="ja-JP" b="1">
                            <a:latin typeface="Cambria Math" panose="02040503050406030204" pitchFamily="18" charset="0"/>
                          </a:rPr>
                          <m:t>𝐓</m:t>
                        </m:r>
                      </m:sub>
                    </m:sSub>
                    <m:r>
                      <a:rPr lang="en-GB" altLang="ja-JP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GB" altLang="ja-JP" dirty="0">
                    <a:latin typeface="MS PMincho" panose="02020600040205080304" pitchFamily="18" charset="-128"/>
                    <a:ea typeface="MS PMincho" panose="02020600040205080304" pitchFamily="18" charset="-128"/>
                  </a:rPr>
                  <a:t>and injected timing </a:t>
                </a:r>
                <a14:m>
                  <m:oMath xmlns:m="http://schemas.openxmlformats.org/officeDocument/2006/math">
                    <m:r>
                      <a:rPr lang="en-GB" altLang="ja-JP" b="1" i="1">
                        <a:latin typeface="Cambria Math" panose="02040503050406030204" pitchFamily="18" charset="0"/>
                      </a:rPr>
                      <m:t>𝝉</m:t>
                    </m:r>
                    <m:r>
                      <a:rPr lang="en-GB" altLang="ja-JP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altLang="ja-JP" b="1" dirty="0">
                    <a:latin typeface="MS PMincho" panose="02020600040205080304" pitchFamily="18" charset="-128"/>
                  </a:rPr>
                  <a:t> </a:t>
                </a:r>
                <a:r>
                  <a:rPr kumimoji="1" lang="en-GB" altLang="ja-JP" dirty="0">
                    <a:latin typeface="MS PMincho" panose="02020600040205080304" pitchFamily="18" charset="-128"/>
                    <a:ea typeface="MS PMincho" panose="02020600040205080304" pitchFamily="18" charset="-128"/>
                  </a:rPr>
                  <a:t>are reconstructed by “</a:t>
                </a:r>
                <a:r>
                  <a:rPr kumimoji="1" lang="en-GB" altLang="ja-JP" b="1" dirty="0">
                    <a:latin typeface="MS PMincho" panose="02020600040205080304" pitchFamily="18" charset="-128"/>
                    <a:ea typeface="MS PMincho" panose="02020600040205080304" pitchFamily="18" charset="-128"/>
                  </a:rPr>
                  <a:t>Optimal Filter</a:t>
                </a:r>
                <a:r>
                  <a:rPr kumimoji="1" lang="en-GB" altLang="ja-JP" dirty="0">
                    <a:latin typeface="MS PMincho" panose="02020600040205080304" pitchFamily="18" charset="-128"/>
                    <a:ea typeface="MS PMincho" panose="02020600040205080304" pitchFamily="18" charset="-128"/>
                  </a:rPr>
                  <a:t>”, one of the FIR computation </a:t>
                </a:r>
                <a:r>
                  <a:rPr kumimoji="1" lang="en-US" altLang="ja-JP" dirty="0">
                    <a:latin typeface="MS PMincho" panose="02020600040205080304" pitchFamily="18" charset="-128"/>
                    <a:ea typeface="MS PMincho" panose="02020600040205080304" pitchFamily="18" charset="-128"/>
                  </a:rPr>
                  <a:t>in real-time </a:t>
                </a:r>
                <a:r>
                  <a:rPr kumimoji="1" lang="en-US" altLang="ja-JP" b="1" dirty="0">
                    <a:latin typeface="MS PMincho" panose="02020600040205080304" pitchFamily="18" charset="-128"/>
                    <a:ea typeface="MS PMincho" panose="02020600040205080304" pitchFamily="18" charset="-128"/>
                  </a:rPr>
                  <a:t>at fixed latency 125 ns.</a:t>
                </a:r>
              </a:p>
              <a:p>
                <a:r>
                  <a:rPr lang="en-US" altLang="ja-JP" b="1" u="sng" dirty="0">
                    <a:latin typeface="MS PMincho" panose="02020600040205080304" pitchFamily="18" charset="-128"/>
                    <a:ea typeface="MS PMincho" panose="02020600040205080304" pitchFamily="18" charset="-128"/>
                  </a:rPr>
                  <a:t>Bunch Crossing (BC) identification</a:t>
                </a:r>
                <a:endParaRPr kumimoji="1" lang="en-US" altLang="ja-JP" b="1" u="sng" dirty="0">
                  <a:latin typeface="MS PMincho" panose="02020600040205080304" pitchFamily="18" charset="-128"/>
                  <a:ea typeface="MS PMincho" panose="02020600040205080304" pitchFamily="18" charset="-128"/>
                </a:endParaRPr>
              </a:p>
              <a:p>
                <a:pPr>
                  <a:lnSpc>
                    <a:spcPts val="2000"/>
                  </a:lnSpc>
                </a:pPr>
                <a:r>
                  <a:rPr lang="en-GB" altLang="ja-JP" dirty="0">
                    <a:latin typeface="MS PMincho" panose="02020600040205080304" pitchFamily="18" charset="-128"/>
                    <a:ea typeface="MS PMincho" panose="02020600040205080304" pitchFamily="18" charset="-128"/>
                  </a:rPr>
                  <a:t> Identify from which BC the particle came from and use its information to trigger.</a:t>
                </a:r>
              </a:p>
              <a:p>
                <a:pPr>
                  <a:lnSpc>
                    <a:spcPts val="2000"/>
                  </a:lnSpc>
                </a:pPr>
                <a:r>
                  <a:rPr kumimoji="1" lang="en-GB" altLang="ja-JP" dirty="0">
                    <a:latin typeface="MS PMincho" panose="02020600040205080304" pitchFamily="18" charset="-128"/>
                    <a:ea typeface="MS PMincho" panose="02020600040205080304" pitchFamily="18" charset="-128"/>
                  </a:rPr>
                  <a:t>+</a:t>
                </a:r>
                <a:r>
                  <a:rPr kumimoji="1" lang="en-GB" altLang="ja-JP" b="1" dirty="0">
                    <a:latin typeface="MS PMincho" panose="02020600040205080304" pitchFamily="18" charset="-128"/>
                    <a:ea typeface="MS PMincho" panose="02020600040205080304" pitchFamily="18" charset="-128"/>
                  </a:rPr>
                  <a:t>Saturation detection</a:t>
                </a:r>
                <a:endParaRPr kumimoji="1" lang="ja-JP" altLang="en-US" b="1">
                  <a:latin typeface="MS PMincho" panose="02020600040205080304" pitchFamily="18" charset="-128"/>
                  <a:ea typeface="MS PMincho" panose="02020600040205080304" pitchFamily="18" charset="-128"/>
                </a:endParaRPr>
              </a:p>
            </p:txBody>
          </p:sp>
        </mc:Choice>
        <mc:Fallback xmlns="">
          <p:sp>
            <p:nvSpPr>
              <p:cNvPr id="43" name="テキスト ボックス 42">
                <a:extLst>
                  <a:ext uri="{FF2B5EF4-FFF2-40B4-BE49-F238E27FC236}">
                    <a16:creationId xmlns:a16="http://schemas.microsoft.com/office/drawing/2014/main" id="{F157D9EE-89A2-B86D-DCB6-945E9138FE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99" y="4171355"/>
                <a:ext cx="4336492" cy="2698175"/>
              </a:xfrm>
              <a:prstGeom prst="rect">
                <a:avLst/>
              </a:prstGeom>
              <a:blipFill>
                <a:blip r:embed="rId5"/>
                <a:stretch>
                  <a:fillRect l="-1166" t="-939" b="-28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565DF4FC-531A-E577-A7A3-88EEB12580CA}"/>
              </a:ext>
            </a:extLst>
          </p:cNvPr>
          <p:cNvCxnSpPr/>
          <p:nvPr/>
        </p:nvCxnSpPr>
        <p:spPr>
          <a:xfrm>
            <a:off x="7222283" y="5354549"/>
            <a:ext cx="0" cy="1230350"/>
          </a:xfrm>
          <a:prstGeom prst="straightConnector1">
            <a:avLst/>
          </a:prstGeom>
          <a:ln w="1905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1AC3D042-0ED7-91E5-6FA9-558A7130CC07}"/>
              </a:ext>
            </a:extLst>
          </p:cNvPr>
          <p:cNvCxnSpPr>
            <a:cxnSpLocks/>
          </p:cNvCxnSpPr>
          <p:nvPr/>
        </p:nvCxnSpPr>
        <p:spPr>
          <a:xfrm>
            <a:off x="7048864" y="6246099"/>
            <a:ext cx="0" cy="354570"/>
          </a:xfrm>
          <a:prstGeom prst="straightConnector1">
            <a:avLst/>
          </a:prstGeom>
          <a:ln w="1905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2004D87A-A7C5-9497-4653-A605D859E661}"/>
                  </a:ext>
                </a:extLst>
              </p:cNvPr>
              <p:cNvSpPr txBox="1"/>
              <p:nvPr/>
            </p:nvSpPr>
            <p:spPr>
              <a:xfrm>
                <a:off x="7127263" y="5852533"/>
                <a:ext cx="4282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ja-JP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altLang="ja-JP" b="0" i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</m:oMath>
                  </m:oMathPara>
                </a14:m>
                <a:endParaRPr kumimoji="1" lang="ja-JP" altLang="en-US"/>
              </a:p>
            </p:txBody>
          </p:sp>
        </mc:Choice>
        <mc:Fallback xmlns=""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2004D87A-A7C5-9497-4653-A605D859E6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7263" y="5852533"/>
                <a:ext cx="42825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95EC32E2-02DF-4B32-B30C-5B06F8E3054B}"/>
                  </a:ext>
                </a:extLst>
              </p:cNvPr>
              <p:cNvSpPr txBox="1"/>
              <p:nvPr/>
            </p:nvSpPr>
            <p:spPr>
              <a:xfrm>
                <a:off x="6723294" y="6215567"/>
                <a:ext cx="38520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altLang="ja-JP" i="1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ja-JP" altLang="en-US"/>
              </a:p>
            </p:txBody>
          </p:sp>
        </mc:Choice>
        <mc:Fallback xmlns=""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95EC32E2-02DF-4B32-B30C-5B06F8E305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3294" y="6215567"/>
                <a:ext cx="385207" cy="369332"/>
              </a:xfrm>
              <a:prstGeom prst="rect">
                <a:avLst/>
              </a:prstGeom>
              <a:blipFill>
                <a:blip r:embed="rId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BE99E030-BA74-5146-DE38-1FF764BFE9CF}"/>
              </a:ext>
            </a:extLst>
          </p:cNvPr>
          <p:cNvSpPr txBox="1"/>
          <p:nvPr/>
        </p:nvSpPr>
        <p:spPr>
          <a:xfrm>
            <a:off x="7555522" y="4825502"/>
            <a:ext cx="1584559" cy="42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260"/>
              </a:lnSpc>
            </a:pPr>
            <a:r>
              <a:rPr lang="ja-JP" altLang="en-US">
                <a:solidFill>
                  <a:schemeClr val="accent2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Proportional to </a:t>
            </a:r>
            <a:r>
              <a:rPr lang="en-GB" altLang="ja-JP" dirty="0">
                <a:solidFill>
                  <a:schemeClr val="accent2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momentum</a:t>
            </a:r>
            <a:endParaRPr lang="ja-JP" altLang="en-US">
              <a:solidFill>
                <a:schemeClr val="accent2"/>
              </a:solidFill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DDB341AF-E8AF-7A79-3F7B-7E02AD319EF8}"/>
              </a:ext>
            </a:extLst>
          </p:cNvPr>
          <p:cNvCxnSpPr>
            <a:cxnSpLocks/>
          </p:cNvCxnSpPr>
          <p:nvPr/>
        </p:nvCxnSpPr>
        <p:spPr>
          <a:xfrm>
            <a:off x="7580581" y="4657310"/>
            <a:ext cx="0" cy="1927589"/>
          </a:xfrm>
          <a:prstGeom prst="straightConnector1">
            <a:avLst/>
          </a:prstGeom>
          <a:ln w="1905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6F6C8BAA-69C0-67B5-CFC0-0716CACC022C}"/>
              </a:ext>
            </a:extLst>
          </p:cNvPr>
          <p:cNvCxnSpPr/>
          <p:nvPr/>
        </p:nvCxnSpPr>
        <p:spPr>
          <a:xfrm>
            <a:off x="6964784" y="4657310"/>
            <a:ext cx="1404347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36B2962-83B1-BD54-9FA5-C665748EAE7D}"/>
              </a:ext>
            </a:extLst>
          </p:cNvPr>
          <p:cNvSpPr txBox="1"/>
          <p:nvPr/>
        </p:nvSpPr>
        <p:spPr>
          <a:xfrm>
            <a:off x="4793121" y="1427638"/>
            <a:ext cx="24831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altLang="ja-JP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LATOME</a:t>
            </a:r>
          </a:p>
          <a:p>
            <a:pPr algn="ctr"/>
            <a:r>
              <a:rPr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(Intel Arria-10 FPGA)</a:t>
            </a:r>
          </a:p>
          <a:p>
            <a:pPr algn="ctr"/>
            <a:r>
              <a:rPr kumimoji="1"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In total 116 FPGAs</a:t>
            </a:r>
            <a:endParaRPr kumimoji="1" lang="ja-JP" altLang="en-US"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34522FC-FAB0-2414-5383-506C7113A36E}"/>
              </a:ext>
            </a:extLst>
          </p:cNvPr>
          <p:cNvSpPr txBox="1"/>
          <p:nvPr/>
        </p:nvSpPr>
        <p:spPr>
          <a:xfrm rot="16200000">
            <a:off x="3714914" y="2887295"/>
            <a:ext cx="846064" cy="307777"/>
          </a:xfrm>
          <a:prstGeom prst="rect">
            <a:avLst/>
          </a:prstGeom>
          <a:solidFill>
            <a:srgbClr val="FFE9D9"/>
          </a:solidFill>
        </p:spPr>
        <p:txBody>
          <a:bodyPr wrap="square" rtlCol="0">
            <a:spAutoFit/>
          </a:bodyPr>
          <a:lstStyle/>
          <a:p>
            <a:r>
              <a:rPr kumimoji="1" lang="en-GB" altLang="ja-JP" sz="1400" b="1" dirty="0">
                <a:latin typeface="MS PMincho" panose="02020600040205080304" pitchFamily="18" charset="-128"/>
                <a:ea typeface="MS PMincho" panose="02020600040205080304" pitchFamily="18" charset="-128"/>
              </a:rPr>
              <a:t>Digitizer</a:t>
            </a:r>
            <a:endParaRPr kumimoji="1" lang="ja-JP" altLang="en-US" sz="1400" b="1"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sp>
        <p:nvSpPr>
          <p:cNvPr id="24" name="線吹き出し 1 (枠付き) 23">
            <a:extLst>
              <a:ext uri="{FF2B5EF4-FFF2-40B4-BE49-F238E27FC236}">
                <a16:creationId xmlns:a16="http://schemas.microsoft.com/office/drawing/2014/main" id="{225FCED2-8073-C377-4F54-E0418E404140}"/>
              </a:ext>
            </a:extLst>
          </p:cNvPr>
          <p:cNvSpPr/>
          <p:nvPr/>
        </p:nvSpPr>
        <p:spPr>
          <a:xfrm>
            <a:off x="202025" y="1967268"/>
            <a:ext cx="3522490" cy="964464"/>
          </a:xfrm>
          <a:prstGeom prst="borderCallout1">
            <a:avLst>
              <a:gd name="adj1" fmla="val 101296"/>
              <a:gd name="adj2" fmla="val 78075"/>
              <a:gd name="adj3" fmla="val 163512"/>
              <a:gd name="adj4" fmla="val 125457"/>
            </a:avLst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インク 14">
                <a:extLst>
                  <a:ext uri="{FF2B5EF4-FFF2-40B4-BE49-F238E27FC236}">
                    <a16:creationId xmlns:a16="http://schemas.microsoft.com/office/drawing/2014/main" id="{146F4FE2-CAE1-698C-D2A3-453A9400284A}"/>
                  </a:ext>
                </a:extLst>
              </p14:cNvPr>
              <p14:cNvContentPartPr/>
              <p14:nvPr/>
            </p14:nvContentPartPr>
            <p14:xfrm>
              <a:off x="8005566" y="2952831"/>
              <a:ext cx="48960" cy="249840"/>
            </p14:xfrm>
          </p:contentPart>
        </mc:Choice>
        <mc:Fallback xmlns="">
          <p:pic>
            <p:nvPicPr>
              <p:cNvPr id="15" name="インク 14">
                <a:extLst>
                  <a:ext uri="{FF2B5EF4-FFF2-40B4-BE49-F238E27FC236}">
                    <a16:creationId xmlns:a16="http://schemas.microsoft.com/office/drawing/2014/main" id="{146F4FE2-CAE1-698C-D2A3-453A9400284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969926" y="2916831"/>
                <a:ext cx="120600" cy="32148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8A2701E-EF36-5EFE-330B-DB2FB3A483B5}"/>
              </a:ext>
            </a:extLst>
          </p:cNvPr>
          <p:cNvSpPr txBox="1"/>
          <p:nvPr/>
        </p:nvSpPr>
        <p:spPr>
          <a:xfrm rot="16200000">
            <a:off x="7621948" y="2925313"/>
            <a:ext cx="8161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ja-JP" sz="1100" b="1" dirty="0">
                <a:latin typeface="MS PMincho" panose="02020600040205080304" pitchFamily="18" charset="-128"/>
                <a:ea typeface="MS PMincho" panose="02020600040205080304" pitchFamily="18" charset="-128"/>
              </a:rPr>
              <a:t>L1 Trigger</a:t>
            </a:r>
            <a:endParaRPr kumimoji="1" lang="ja-JP" altLang="en-US" sz="1100" b="1"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pic>
        <p:nvPicPr>
          <p:cNvPr id="17" name="図 16" descr="電子機器, 回路, コンピュータ が含まれている画像&#10;&#10;自動的に生成された説明">
            <a:extLst>
              <a:ext uri="{FF2B5EF4-FFF2-40B4-BE49-F238E27FC236}">
                <a16:creationId xmlns:a16="http://schemas.microsoft.com/office/drawing/2014/main" id="{B98E183C-935D-CD87-BC37-F89592C62A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02749" y="82728"/>
            <a:ext cx="2832160" cy="1142979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A1785AE4-920F-7F78-A3CA-95FF36FA15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9770417" y="2811592"/>
            <a:ext cx="1798721" cy="2849553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E3CD469-15F2-CE2B-B58F-67A3B6000369}"/>
              </a:ext>
            </a:extLst>
          </p:cNvPr>
          <p:cNvSpPr txBox="1"/>
          <p:nvPr/>
        </p:nvSpPr>
        <p:spPr>
          <a:xfrm>
            <a:off x="9130896" y="5089723"/>
            <a:ext cx="324962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sz="1600" b="1" dirty="0">
                <a:latin typeface="MS PMincho" panose="02020600040205080304" pitchFamily="18" charset="-128"/>
                <a:ea typeface="MS PMincho" panose="02020600040205080304" pitchFamily="18" charset="-128"/>
              </a:rPr>
              <a:t>FPGA resource occupancy is large</a:t>
            </a:r>
          </a:p>
          <a:p>
            <a:pPr algn="ctr"/>
            <a:r>
              <a:rPr kumimoji="1"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92% of Logic unit</a:t>
            </a:r>
          </a:p>
          <a:p>
            <a:pPr algn="ctr"/>
            <a:r>
              <a:rPr kumimoji="1"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95% memory</a:t>
            </a:r>
            <a:br>
              <a:rPr kumimoji="1" lang="en-GB" altLang="ja-JP" sz="1600" dirty="0">
                <a:latin typeface="MS PMincho" panose="02020600040205080304" pitchFamily="18" charset="-128"/>
                <a:ea typeface="MS PMincho" panose="02020600040205080304" pitchFamily="18" charset="-128"/>
              </a:rPr>
            </a:br>
            <a:r>
              <a:rPr kumimoji="1" lang="en-GB" altLang="ja-JP" sz="2000" b="1" dirty="0">
                <a:solidFill>
                  <a:srgbClr val="00B050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We have managed </a:t>
            </a:r>
            <a:r>
              <a:rPr lang="en-GB" altLang="ja-JP" sz="2000" b="1" dirty="0">
                <a:solidFill>
                  <a:srgbClr val="00B050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to avoid any</a:t>
            </a:r>
            <a:r>
              <a:rPr kumimoji="1" lang="en-GB" altLang="ja-JP" sz="2000" b="1" dirty="0">
                <a:solidFill>
                  <a:srgbClr val="00B050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 timing violation!</a:t>
            </a:r>
            <a:endParaRPr kumimoji="1" lang="ja-JP" altLang="en-US" b="1">
              <a:solidFill>
                <a:srgbClr val="00B050"/>
              </a:solidFill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sp>
        <p:nvSpPr>
          <p:cNvPr id="33" name="線吹き出し 1 (枠付き) 32">
            <a:extLst>
              <a:ext uri="{FF2B5EF4-FFF2-40B4-BE49-F238E27FC236}">
                <a16:creationId xmlns:a16="http://schemas.microsoft.com/office/drawing/2014/main" id="{CBD24C03-15B3-D68D-FE54-982887D8E0AE}"/>
              </a:ext>
            </a:extLst>
          </p:cNvPr>
          <p:cNvSpPr/>
          <p:nvPr/>
        </p:nvSpPr>
        <p:spPr>
          <a:xfrm>
            <a:off x="68499" y="4236369"/>
            <a:ext cx="9096296" cy="2575865"/>
          </a:xfrm>
          <a:prstGeom prst="borderCallout1">
            <a:avLst>
              <a:gd name="adj1" fmla="val -438"/>
              <a:gd name="adj2" fmla="val 52525"/>
              <a:gd name="adj3" fmla="val -28536"/>
              <a:gd name="adj4" fmla="val 62463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A101605-1C6C-21F6-008E-6EFB801D7F22}"/>
              </a:ext>
            </a:extLst>
          </p:cNvPr>
          <p:cNvSpPr txBox="1"/>
          <p:nvPr/>
        </p:nvSpPr>
        <p:spPr>
          <a:xfrm>
            <a:off x="5789926" y="2816239"/>
            <a:ext cx="1144616" cy="307777"/>
          </a:xfrm>
          <a:prstGeom prst="rect">
            <a:avLst/>
          </a:prstGeom>
          <a:solidFill>
            <a:srgbClr val="C2D9F3"/>
          </a:solidFill>
        </p:spPr>
        <p:txBody>
          <a:bodyPr wrap="square" rtlCol="0">
            <a:spAutoFit/>
          </a:bodyPr>
          <a:lstStyle/>
          <a:p>
            <a:r>
              <a:rPr kumimoji="1" lang="en-GB" altLang="ja-JP" sz="1400" b="1" dirty="0">
                <a:latin typeface="MS PMincho" panose="02020600040205080304" pitchFamily="18" charset="-128"/>
                <a:ea typeface="MS PMincho" panose="02020600040205080304" pitchFamily="18" charset="-128"/>
              </a:rPr>
              <a:t>Main module</a:t>
            </a:r>
            <a:endParaRPr kumimoji="1" lang="ja-JP" altLang="en-US" sz="1400" b="1"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E0F1AA4-1A0D-3D59-D7EC-6338F5CF0319}"/>
              </a:ext>
            </a:extLst>
          </p:cNvPr>
          <p:cNvPicPr>
            <a:picLocks noChangeAspect="1"/>
          </p:cNvPicPr>
          <p:nvPr/>
        </p:nvPicPr>
        <p:blipFill>
          <a:blip r:embed="rId12">
            <a:grayscl/>
            <a:lum contrast="20000"/>
          </a:blip>
          <a:stretch>
            <a:fillRect/>
          </a:stretch>
        </p:blipFill>
        <p:spPr>
          <a:xfrm>
            <a:off x="11071091" y="1379214"/>
            <a:ext cx="867533" cy="839544"/>
          </a:xfrm>
          <a:prstGeom prst="rect">
            <a:avLst/>
          </a:prstGeom>
        </p:spPr>
      </p:pic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1BAD42E7-18B9-B5DF-0D6C-47419D90D1FD}"/>
              </a:ext>
            </a:extLst>
          </p:cNvPr>
          <p:cNvCxnSpPr>
            <a:stCxn id="5" idx="1"/>
          </p:cNvCxnSpPr>
          <p:nvPr/>
        </p:nvCxnSpPr>
        <p:spPr>
          <a:xfrm flipH="1" flipV="1">
            <a:off x="10103556" y="1220776"/>
            <a:ext cx="967535" cy="5782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4FEFAAC-099B-DD67-C77D-A46286E11D98}"/>
              </a:ext>
            </a:extLst>
          </p:cNvPr>
          <p:cNvSpPr txBox="1"/>
          <p:nvPr/>
        </p:nvSpPr>
        <p:spPr>
          <a:xfrm>
            <a:off x="7752582" y="1891944"/>
            <a:ext cx="3080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*Approximately 8200 </a:t>
            </a:r>
            <a:r>
              <a:rPr lang="en-GB" altLang="ja-JP" dirty="0" err="1">
                <a:latin typeface="MS PMincho" panose="02020600040205080304" pitchFamily="18" charset="-128"/>
                <a:ea typeface="MS PMincho" panose="02020600040205080304" pitchFamily="18" charset="-128"/>
              </a:rPr>
              <a:t>fibers</a:t>
            </a:r>
            <a:r>
              <a:rPr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.</a:t>
            </a:r>
            <a:endParaRPr kumimoji="1" lang="ja-JP" altLang="en-US"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1984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924"/>
    </mc:Choice>
    <mc:Fallback>
      <p:transition spd="slow" advTm="14292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93C54A-F301-79DB-85B8-F1FC90B6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056" y="44996"/>
            <a:ext cx="10515600" cy="1325563"/>
          </a:xfrm>
        </p:spPr>
        <p:txBody>
          <a:bodyPr/>
          <a:lstStyle/>
          <a:p>
            <a:r>
              <a:rPr kumimoji="1" lang="en-GB" altLang="ja-JP" dirty="0"/>
              <a:t>Timing Alignment for BC identification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7A44FEA-42C8-6434-5D89-77796BC94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7414" y="1673400"/>
            <a:ext cx="5332757" cy="4488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altLang="ja-JP" sz="2000" dirty="0"/>
              <a:t>Each digitized point is associated with </a:t>
            </a:r>
            <a:r>
              <a:rPr lang="en-GB" altLang="ja-JP" sz="2000" dirty="0">
                <a:solidFill>
                  <a:srgbClr val="0432FF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BCID</a:t>
            </a:r>
            <a:r>
              <a:rPr lang="en-GB" altLang="ja-JP" sz="2000" dirty="0"/>
              <a:t>.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4F988B-6325-F145-5F26-6DE8644EB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2023/5/11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AE65B12-543C-824D-F37D-44757D41B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GB" altLang="ja-JP"/>
              <a:t>CHEP2023 Marin FURUKAWA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6884F12-B730-120A-1099-08F6A833C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54500-BBC0-4B4A-9329-117B8BE8F087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9" name="図 8" descr="グラフ, 折れ線グラフ&#10;&#10;自動的に生成された説明">
            <a:extLst>
              <a:ext uri="{FF2B5EF4-FFF2-40B4-BE49-F238E27FC236}">
                <a16:creationId xmlns:a16="http://schemas.microsoft.com/office/drawing/2014/main" id="{F32BD2F1-FBA3-367C-FC29-6022FBDA6D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81" t="3683" r="1221" b="103"/>
          <a:stretch/>
        </p:blipFill>
        <p:spPr>
          <a:xfrm>
            <a:off x="1074099" y="1494286"/>
            <a:ext cx="5606750" cy="4413027"/>
          </a:xfrm>
          <a:prstGeom prst="rect">
            <a:avLst/>
          </a:prstGeom>
        </p:spPr>
      </p:pic>
      <p:sp>
        <p:nvSpPr>
          <p:cNvPr id="10" name="角丸四角形吹き出し 9">
            <a:extLst>
              <a:ext uri="{FF2B5EF4-FFF2-40B4-BE49-F238E27FC236}">
                <a16:creationId xmlns:a16="http://schemas.microsoft.com/office/drawing/2014/main" id="{5ABF12B1-994E-F9B9-A457-F81F3C3492A2}"/>
              </a:ext>
            </a:extLst>
          </p:cNvPr>
          <p:cNvSpPr/>
          <p:nvPr/>
        </p:nvSpPr>
        <p:spPr>
          <a:xfrm>
            <a:off x="2893752" y="1494287"/>
            <a:ext cx="1136382" cy="335701"/>
          </a:xfrm>
          <a:prstGeom prst="wedgeRoundRectCallout">
            <a:avLst>
              <a:gd name="adj1" fmla="val -40975"/>
              <a:gd name="adj2" fmla="val 106758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AF1023C0-53E3-8AA9-2D59-B6121D922DAA}"/>
                  </a:ext>
                </a:extLst>
              </p:cNvPr>
              <p:cNvSpPr txBox="1"/>
              <p:nvPr/>
            </p:nvSpPr>
            <p:spPr>
              <a:xfrm>
                <a:off x="2899304" y="1551993"/>
                <a:ext cx="1153457" cy="2506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GB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GB" altLang="ja-JP" sz="16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GB" altLang="ja-JP" sz="1600" b="0" i="0" smtClean="0">
                              <a:latin typeface="Cambria Math" panose="02040503050406030204" pitchFamily="18" charset="0"/>
                            </a:rPr>
                            <m:t>Reco</m:t>
                          </m:r>
                        </m:sup>
                      </m:sSup>
                      <m:r>
                        <a:rPr kumimoji="1" lang="en-GB" altLang="ja-JP" sz="1600" b="0" i="1" smtClean="0">
                          <a:latin typeface="Cambria Math" panose="02040503050406030204" pitchFamily="18" charset="0"/>
                        </a:rPr>
                        <m:t>=0 </m:t>
                      </m:r>
                      <m:r>
                        <m:rPr>
                          <m:sty m:val="p"/>
                        </m:rPr>
                        <a:rPr kumimoji="1" lang="en-GB" altLang="ja-JP" sz="1600" b="0" i="0" smtClean="0">
                          <a:latin typeface="Cambria Math" panose="02040503050406030204" pitchFamily="18" charset="0"/>
                        </a:rPr>
                        <m:t>ns</m:t>
                      </m:r>
                    </m:oMath>
                  </m:oMathPara>
                </a14:m>
                <a:endParaRPr kumimoji="1" lang="ja-JP" altLang="en-US" sz="160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AF1023C0-53E3-8AA9-2D59-B6121D922D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9304" y="1551993"/>
                <a:ext cx="1153457" cy="250646"/>
              </a:xfrm>
              <a:prstGeom prst="rect">
                <a:avLst/>
              </a:prstGeom>
              <a:blipFill>
                <a:blip r:embed="rId4"/>
                <a:stretch>
                  <a:fillRect l="-1087" t="-9524" r="-1087" b="-2857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角丸四角形吹き出し 11">
            <a:extLst>
              <a:ext uri="{FF2B5EF4-FFF2-40B4-BE49-F238E27FC236}">
                <a16:creationId xmlns:a16="http://schemas.microsoft.com/office/drawing/2014/main" id="{A7EBAF54-9674-5F90-1B35-3E225D3BDB65}"/>
              </a:ext>
            </a:extLst>
          </p:cNvPr>
          <p:cNvSpPr/>
          <p:nvPr/>
        </p:nvSpPr>
        <p:spPr>
          <a:xfrm>
            <a:off x="1343378" y="2348585"/>
            <a:ext cx="1267269" cy="338554"/>
          </a:xfrm>
          <a:prstGeom prst="wedgeRoundRectCallout">
            <a:avLst>
              <a:gd name="adj1" fmla="val 46121"/>
              <a:gd name="adj2" fmla="val 111617"/>
              <a:gd name="adj3" fmla="val 16667"/>
            </a:avLst>
          </a:prstGeom>
          <a:solidFill>
            <a:schemeClr val="bg1"/>
          </a:solidFill>
          <a:ln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013C271D-BAD8-7232-51BB-366F15D6EA02}"/>
                  </a:ext>
                </a:extLst>
              </p:cNvPr>
              <p:cNvSpPr txBox="1"/>
              <p:nvPr/>
            </p:nvSpPr>
            <p:spPr>
              <a:xfrm>
                <a:off x="1345445" y="2406654"/>
                <a:ext cx="1267270" cy="2506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GB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GB" altLang="ja-JP" sz="16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GB" altLang="ja-JP" sz="1600" b="0" i="0" smtClean="0">
                              <a:latin typeface="Cambria Math" panose="02040503050406030204" pitchFamily="18" charset="0"/>
                            </a:rPr>
                            <m:t>Reco</m:t>
                          </m:r>
                        </m:sup>
                      </m:sSup>
                      <m:r>
                        <a:rPr kumimoji="1" lang="en-GB" altLang="ja-JP" sz="1600" b="0" i="1" smtClean="0">
                          <a:latin typeface="Cambria Math" panose="02040503050406030204" pitchFamily="18" charset="0"/>
                        </a:rPr>
                        <m:t>=25 </m:t>
                      </m:r>
                      <m:r>
                        <m:rPr>
                          <m:sty m:val="p"/>
                        </m:rPr>
                        <a:rPr kumimoji="1" lang="en-GB" altLang="ja-JP" sz="1600" b="0" i="0" smtClean="0">
                          <a:latin typeface="Cambria Math" panose="02040503050406030204" pitchFamily="18" charset="0"/>
                        </a:rPr>
                        <m:t>ns</m:t>
                      </m:r>
                    </m:oMath>
                  </m:oMathPara>
                </a14:m>
                <a:endParaRPr kumimoji="1" lang="ja-JP" altLang="en-US" sz="160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013C271D-BAD8-7232-51BB-366F15D6EA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5445" y="2406654"/>
                <a:ext cx="1267270" cy="250646"/>
              </a:xfrm>
              <a:prstGeom prst="rect">
                <a:avLst/>
              </a:prstGeom>
              <a:blipFill>
                <a:blip r:embed="rId5"/>
                <a:stretch>
                  <a:fillRect l="-1000" t="-9524" r="-2000" b="-3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9493EF7-05FD-592F-F53F-B41485E16B58}"/>
              </a:ext>
            </a:extLst>
          </p:cNvPr>
          <p:cNvSpPr txBox="1"/>
          <p:nvPr/>
        </p:nvSpPr>
        <p:spPr>
          <a:xfrm>
            <a:off x="1074099" y="4644800"/>
            <a:ext cx="1346422" cy="509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20"/>
              </a:lnSpc>
            </a:pPr>
            <a:r>
              <a:rPr kumimoji="1" lang="en-US" altLang="ja-JP" sz="1600" dirty="0">
                <a:solidFill>
                  <a:srgbClr val="0432FF"/>
                </a:solidFill>
              </a:rPr>
              <a:t>1BC</a:t>
            </a:r>
          </a:p>
          <a:p>
            <a:pPr algn="ctr">
              <a:lnSpc>
                <a:spcPts val="1620"/>
              </a:lnSpc>
            </a:pPr>
            <a:r>
              <a:rPr lang="en-US" altLang="ja-JP" sz="1600" dirty="0">
                <a:solidFill>
                  <a:srgbClr val="0432FF"/>
                </a:solidFill>
              </a:rPr>
              <a:t>(LHC clock)</a:t>
            </a:r>
            <a:endParaRPr kumimoji="1" lang="ja-JP" altLang="en-US" sz="1100">
              <a:solidFill>
                <a:srgbClr val="0432FF"/>
              </a:solidFill>
            </a:endParaRPr>
          </a:p>
        </p:txBody>
      </p:sp>
      <p:sp>
        <p:nvSpPr>
          <p:cNvPr id="15" name="左中かっこ 14">
            <a:extLst>
              <a:ext uri="{FF2B5EF4-FFF2-40B4-BE49-F238E27FC236}">
                <a16:creationId xmlns:a16="http://schemas.microsoft.com/office/drawing/2014/main" id="{81E9AA06-6C07-7D65-61C9-2FABCE307A15}"/>
              </a:ext>
            </a:extLst>
          </p:cNvPr>
          <p:cNvSpPr/>
          <p:nvPr/>
        </p:nvSpPr>
        <p:spPr>
          <a:xfrm rot="16200000">
            <a:off x="1657000" y="4452004"/>
            <a:ext cx="180621" cy="275875"/>
          </a:xfrm>
          <a:prstGeom prst="leftBrace">
            <a:avLst/>
          </a:prstGeom>
          <a:ln w="1905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B050"/>
              </a:solidFill>
            </a:endParaRPr>
          </a:p>
        </p:txBody>
      </p:sp>
      <p:sp>
        <p:nvSpPr>
          <p:cNvPr id="16" name="円/楕円 15">
            <a:extLst>
              <a:ext uri="{FF2B5EF4-FFF2-40B4-BE49-F238E27FC236}">
                <a16:creationId xmlns:a16="http://schemas.microsoft.com/office/drawing/2014/main" id="{FE95242E-DCA9-A066-6968-E947221D83AB}"/>
              </a:ext>
            </a:extLst>
          </p:cNvPr>
          <p:cNvSpPr/>
          <p:nvPr/>
        </p:nvSpPr>
        <p:spPr>
          <a:xfrm>
            <a:off x="3307644" y="1992702"/>
            <a:ext cx="316089" cy="3386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>
            <a:extLst>
              <a:ext uri="{FF2B5EF4-FFF2-40B4-BE49-F238E27FC236}">
                <a16:creationId xmlns:a16="http://schemas.microsoft.com/office/drawing/2014/main" id="{0F493140-D993-FDE4-44B8-210BF3E0155C}"/>
              </a:ext>
            </a:extLst>
          </p:cNvPr>
          <p:cNvSpPr/>
          <p:nvPr/>
        </p:nvSpPr>
        <p:spPr>
          <a:xfrm>
            <a:off x="2780818" y="4036662"/>
            <a:ext cx="316089" cy="3386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>
            <a:extLst>
              <a:ext uri="{FF2B5EF4-FFF2-40B4-BE49-F238E27FC236}">
                <a16:creationId xmlns:a16="http://schemas.microsoft.com/office/drawing/2014/main" id="{8ED571EF-8FAF-4848-20FA-0D6FC9A55D14}"/>
              </a:ext>
            </a:extLst>
          </p:cNvPr>
          <p:cNvSpPr/>
          <p:nvPr/>
        </p:nvSpPr>
        <p:spPr>
          <a:xfrm>
            <a:off x="3612444" y="2297502"/>
            <a:ext cx="316089" cy="3386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>
            <a:extLst>
              <a:ext uri="{FF2B5EF4-FFF2-40B4-BE49-F238E27FC236}">
                <a16:creationId xmlns:a16="http://schemas.microsoft.com/office/drawing/2014/main" id="{A03D7B70-0107-5BFC-B646-F6D97F4D05FF}"/>
              </a:ext>
            </a:extLst>
          </p:cNvPr>
          <p:cNvSpPr/>
          <p:nvPr/>
        </p:nvSpPr>
        <p:spPr>
          <a:xfrm>
            <a:off x="3074329" y="2650953"/>
            <a:ext cx="316089" cy="3386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>
            <a:extLst>
              <a:ext uri="{FF2B5EF4-FFF2-40B4-BE49-F238E27FC236}">
                <a16:creationId xmlns:a16="http://schemas.microsoft.com/office/drawing/2014/main" id="{E5D97E1C-A979-5260-551A-3CB0846617FC}"/>
              </a:ext>
            </a:extLst>
          </p:cNvPr>
          <p:cNvSpPr/>
          <p:nvPr/>
        </p:nvSpPr>
        <p:spPr>
          <a:xfrm>
            <a:off x="2854196" y="4111118"/>
            <a:ext cx="171228" cy="196441"/>
          </a:xfrm>
          <a:prstGeom prst="ellipse">
            <a:avLst/>
          </a:prstGeom>
          <a:noFill/>
          <a:ln w="28575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>
            <a:extLst>
              <a:ext uri="{FF2B5EF4-FFF2-40B4-BE49-F238E27FC236}">
                <a16:creationId xmlns:a16="http://schemas.microsoft.com/office/drawing/2014/main" id="{F4A17F2D-D7C1-ECD8-26BB-DBF3DA59976B}"/>
              </a:ext>
            </a:extLst>
          </p:cNvPr>
          <p:cNvSpPr/>
          <p:nvPr/>
        </p:nvSpPr>
        <p:spPr>
          <a:xfrm>
            <a:off x="3136416" y="2733909"/>
            <a:ext cx="171228" cy="196441"/>
          </a:xfrm>
          <a:prstGeom prst="ellipse">
            <a:avLst/>
          </a:prstGeom>
          <a:noFill/>
          <a:ln w="28575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>
            <a:extLst>
              <a:ext uri="{FF2B5EF4-FFF2-40B4-BE49-F238E27FC236}">
                <a16:creationId xmlns:a16="http://schemas.microsoft.com/office/drawing/2014/main" id="{4D834874-EE87-5416-9CFC-DBB530FFED9E}"/>
              </a:ext>
            </a:extLst>
          </p:cNvPr>
          <p:cNvSpPr/>
          <p:nvPr/>
        </p:nvSpPr>
        <p:spPr>
          <a:xfrm>
            <a:off x="2601653" y="4254386"/>
            <a:ext cx="171228" cy="196441"/>
          </a:xfrm>
          <a:prstGeom prst="ellipse">
            <a:avLst/>
          </a:prstGeom>
          <a:noFill/>
          <a:ln w="28575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>
            <a:extLst>
              <a:ext uri="{FF2B5EF4-FFF2-40B4-BE49-F238E27FC236}">
                <a16:creationId xmlns:a16="http://schemas.microsoft.com/office/drawing/2014/main" id="{14F0FD81-D867-C65F-791C-366EEB76445B}"/>
              </a:ext>
            </a:extLst>
          </p:cNvPr>
          <p:cNvSpPr/>
          <p:nvPr/>
        </p:nvSpPr>
        <p:spPr>
          <a:xfrm>
            <a:off x="3390419" y="2061205"/>
            <a:ext cx="171228" cy="196441"/>
          </a:xfrm>
          <a:prstGeom prst="ellipse">
            <a:avLst/>
          </a:prstGeom>
          <a:noFill/>
          <a:ln w="28575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4" name="インク 23">
                <a:extLst>
                  <a:ext uri="{FF2B5EF4-FFF2-40B4-BE49-F238E27FC236}">
                    <a16:creationId xmlns:a16="http://schemas.microsoft.com/office/drawing/2014/main" id="{5E7D6BE0-7385-E9D9-0BBD-F8A29993C414}"/>
                  </a:ext>
                </a:extLst>
              </p14:cNvPr>
              <p14:cNvContentPartPr/>
              <p14:nvPr/>
            </p14:nvContentPartPr>
            <p14:xfrm>
              <a:off x="2938574" y="2137715"/>
              <a:ext cx="360" cy="360"/>
            </p14:xfrm>
          </p:contentPart>
        </mc:Choice>
        <mc:Fallback xmlns="">
          <p:pic>
            <p:nvPicPr>
              <p:cNvPr id="24" name="インク 23">
                <a:extLst>
                  <a:ext uri="{FF2B5EF4-FFF2-40B4-BE49-F238E27FC236}">
                    <a16:creationId xmlns:a16="http://schemas.microsoft.com/office/drawing/2014/main" id="{5E7D6BE0-7385-E9D9-0BBD-F8A29993C41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75574" y="207471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5" name="インク 24">
                <a:extLst>
                  <a:ext uri="{FF2B5EF4-FFF2-40B4-BE49-F238E27FC236}">
                    <a16:creationId xmlns:a16="http://schemas.microsoft.com/office/drawing/2014/main" id="{9641541D-3EAF-24D3-640C-206D93217642}"/>
                  </a:ext>
                </a:extLst>
              </p14:cNvPr>
              <p14:cNvContentPartPr/>
              <p14:nvPr/>
            </p14:nvContentPartPr>
            <p14:xfrm>
              <a:off x="2661374" y="2954195"/>
              <a:ext cx="360" cy="360"/>
            </p14:xfrm>
          </p:contentPart>
        </mc:Choice>
        <mc:Fallback xmlns="">
          <p:pic>
            <p:nvPicPr>
              <p:cNvPr id="25" name="インク 24">
                <a:extLst>
                  <a:ext uri="{FF2B5EF4-FFF2-40B4-BE49-F238E27FC236}">
                    <a16:creationId xmlns:a16="http://schemas.microsoft.com/office/drawing/2014/main" id="{9641541D-3EAF-24D3-640C-206D9321764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98374" y="2891195"/>
                <a:ext cx="126000" cy="12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67270BD2-A5DD-34B1-46D0-79D965390A68}"/>
              </a:ext>
            </a:extLst>
          </p:cNvPr>
          <p:cNvCxnSpPr/>
          <p:nvPr/>
        </p:nvCxnSpPr>
        <p:spPr>
          <a:xfrm flipV="1">
            <a:off x="2661374" y="3072542"/>
            <a:ext cx="0" cy="1181844"/>
          </a:xfrm>
          <a:prstGeom prst="straightConnector1">
            <a:avLst/>
          </a:prstGeom>
          <a:ln w="28575">
            <a:solidFill>
              <a:srgbClr val="008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7DF8F7B5-A7B3-F27D-84D7-742116382A39}"/>
              </a:ext>
            </a:extLst>
          </p:cNvPr>
          <p:cNvCxnSpPr>
            <a:cxnSpLocks/>
          </p:cNvCxnSpPr>
          <p:nvPr/>
        </p:nvCxnSpPr>
        <p:spPr>
          <a:xfrm flipH="1" flipV="1">
            <a:off x="2734753" y="3031063"/>
            <a:ext cx="194051" cy="1094833"/>
          </a:xfrm>
          <a:prstGeom prst="straightConnector1">
            <a:avLst/>
          </a:prstGeom>
          <a:ln w="28575">
            <a:solidFill>
              <a:srgbClr val="008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F6E19309-76E7-4408-9098-0C88BB140DA7}"/>
              </a:ext>
            </a:extLst>
          </p:cNvPr>
          <p:cNvCxnSpPr>
            <a:cxnSpLocks/>
          </p:cNvCxnSpPr>
          <p:nvPr/>
        </p:nvCxnSpPr>
        <p:spPr>
          <a:xfrm flipH="1">
            <a:off x="2721330" y="2828825"/>
            <a:ext cx="435944" cy="115227"/>
          </a:xfrm>
          <a:prstGeom prst="straightConnector1">
            <a:avLst/>
          </a:prstGeom>
          <a:ln w="28575">
            <a:solidFill>
              <a:srgbClr val="008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F27E07A7-F85C-2B14-F497-65A2397CBE9A}"/>
              </a:ext>
            </a:extLst>
          </p:cNvPr>
          <p:cNvCxnSpPr>
            <a:cxnSpLocks/>
            <a:stCxn id="23" idx="3"/>
          </p:cNvCxnSpPr>
          <p:nvPr/>
        </p:nvCxnSpPr>
        <p:spPr>
          <a:xfrm flipH="1">
            <a:off x="2687267" y="2228878"/>
            <a:ext cx="728228" cy="624371"/>
          </a:xfrm>
          <a:prstGeom prst="straightConnector1">
            <a:avLst/>
          </a:prstGeom>
          <a:ln w="28575">
            <a:solidFill>
              <a:srgbClr val="008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0D6983ED-56AB-E3F1-28D2-0A921A3C7BBB}"/>
              </a:ext>
            </a:extLst>
          </p:cNvPr>
          <p:cNvCxnSpPr>
            <a:cxnSpLocks/>
            <a:stCxn id="16" idx="2"/>
          </p:cNvCxnSpPr>
          <p:nvPr/>
        </p:nvCxnSpPr>
        <p:spPr>
          <a:xfrm flipH="1" flipV="1">
            <a:off x="3025424" y="2122270"/>
            <a:ext cx="282220" cy="3974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93908CB9-50DE-DA8C-C90E-584685AF5110}"/>
              </a:ext>
            </a:extLst>
          </p:cNvPr>
          <p:cNvCxnSpPr>
            <a:cxnSpLocks/>
            <a:stCxn id="18" idx="2"/>
          </p:cNvCxnSpPr>
          <p:nvPr/>
        </p:nvCxnSpPr>
        <p:spPr>
          <a:xfrm flipH="1" flipV="1">
            <a:off x="3045500" y="2194594"/>
            <a:ext cx="566944" cy="27222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EEB558F6-8D44-4338-C370-6A34C49B58BD}"/>
              </a:ext>
            </a:extLst>
          </p:cNvPr>
          <p:cNvCxnSpPr>
            <a:cxnSpLocks/>
          </p:cNvCxnSpPr>
          <p:nvPr/>
        </p:nvCxnSpPr>
        <p:spPr>
          <a:xfrm flipH="1" flipV="1">
            <a:off x="3025424" y="2190839"/>
            <a:ext cx="175583" cy="48383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56A75646-9921-DB4A-CED1-753565A4E589}"/>
              </a:ext>
            </a:extLst>
          </p:cNvPr>
          <p:cNvCxnSpPr>
            <a:cxnSpLocks/>
            <a:stCxn id="17" idx="0"/>
          </p:cNvCxnSpPr>
          <p:nvPr/>
        </p:nvCxnSpPr>
        <p:spPr>
          <a:xfrm flipH="1" flipV="1">
            <a:off x="2928804" y="2237517"/>
            <a:ext cx="10059" cy="17991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C74BE84E-37B1-1460-5C45-598BAF02C5DB}"/>
              </a:ext>
            </a:extLst>
          </p:cNvPr>
          <p:cNvCxnSpPr/>
          <p:nvPr/>
        </p:nvCxnSpPr>
        <p:spPr>
          <a:xfrm>
            <a:off x="4753974" y="2162018"/>
            <a:ext cx="141668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D06EA30B-4429-6F64-A8C7-49B356EBA930}"/>
              </a:ext>
            </a:extLst>
          </p:cNvPr>
          <p:cNvSpPr txBox="1"/>
          <p:nvPr/>
        </p:nvSpPr>
        <p:spPr>
          <a:xfrm>
            <a:off x="1018404" y="4292851"/>
            <a:ext cx="389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sz="1400" dirty="0">
                <a:solidFill>
                  <a:srgbClr val="0432FF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0</a:t>
            </a:r>
            <a:endParaRPr kumimoji="1" lang="ja-JP" altLang="en-US" sz="1400">
              <a:solidFill>
                <a:srgbClr val="0432FF"/>
              </a:solidFill>
              <a:latin typeface="MS UI Gothic" panose="020B0600070205080204" pitchFamily="34" charset="-128"/>
              <a:ea typeface="MS UI Gothic" panose="020B0600070205080204" pitchFamily="34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DA0C7BAA-54F0-9294-76EF-B1AC158D3FA2}"/>
              </a:ext>
            </a:extLst>
          </p:cNvPr>
          <p:cNvSpPr txBox="1"/>
          <p:nvPr/>
        </p:nvSpPr>
        <p:spPr>
          <a:xfrm>
            <a:off x="1255979" y="4289176"/>
            <a:ext cx="389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ja-JP" sz="1400" dirty="0">
                <a:solidFill>
                  <a:srgbClr val="0432FF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1</a:t>
            </a:r>
            <a:endParaRPr kumimoji="1" lang="ja-JP" altLang="en-US" sz="1400">
              <a:solidFill>
                <a:srgbClr val="0432FF"/>
              </a:solidFill>
              <a:latin typeface="MS UI Gothic" panose="020B0600070205080204" pitchFamily="34" charset="-128"/>
              <a:ea typeface="MS UI Gothic" panose="020B0600070205080204" pitchFamily="34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EFF1FF96-2010-156F-6735-3BB938BF7349}"/>
              </a:ext>
            </a:extLst>
          </p:cNvPr>
          <p:cNvSpPr txBox="1"/>
          <p:nvPr/>
        </p:nvSpPr>
        <p:spPr>
          <a:xfrm>
            <a:off x="1557372" y="4313099"/>
            <a:ext cx="693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sz="1400" dirty="0">
                <a:solidFill>
                  <a:srgbClr val="0432FF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2 …</a:t>
            </a:r>
            <a:endParaRPr kumimoji="1" lang="ja-JP" altLang="en-US" sz="1400">
              <a:solidFill>
                <a:srgbClr val="0432FF"/>
              </a:solidFill>
              <a:latin typeface="MS UI Gothic" panose="020B0600070205080204" pitchFamily="34" charset="-128"/>
              <a:ea typeface="MS UI Gothic" panose="020B0600070205080204" pitchFamily="34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FE3463C2-0906-0766-B2C4-BD91BEFDE0DC}"/>
              </a:ext>
            </a:extLst>
          </p:cNvPr>
          <p:cNvSpPr txBox="1"/>
          <p:nvPr/>
        </p:nvSpPr>
        <p:spPr>
          <a:xfrm>
            <a:off x="2310045" y="4374749"/>
            <a:ext cx="578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ja-JP" sz="1400" dirty="0">
                <a:solidFill>
                  <a:srgbClr val="0432FF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… 6 </a:t>
            </a:r>
            <a:endParaRPr kumimoji="1" lang="ja-JP" altLang="en-US" sz="1400">
              <a:solidFill>
                <a:srgbClr val="0432FF"/>
              </a:solidFill>
              <a:latin typeface="MS UI Gothic" panose="020B0600070205080204" pitchFamily="34" charset="-128"/>
              <a:ea typeface="MS UI Gothic" panose="020B0600070205080204" pitchFamily="34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21DE0A83-96C0-DAFD-6466-F75F95515E1F}"/>
              </a:ext>
            </a:extLst>
          </p:cNvPr>
          <p:cNvSpPr txBox="1"/>
          <p:nvPr/>
        </p:nvSpPr>
        <p:spPr>
          <a:xfrm>
            <a:off x="2987183" y="4220888"/>
            <a:ext cx="290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ja-JP" sz="1400" dirty="0">
                <a:solidFill>
                  <a:srgbClr val="0432FF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7 </a:t>
            </a:r>
            <a:endParaRPr kumimoji="1" lang="ja-JP" altLang="en-US" sz="1400">
              <a:solidFill>
                <a:srgbClr val="0432FF"/>
              </a:solidFill>
              <a:latin typeface="MS UI Gothic" panose="020B0600070205080204" pitchFamily="34" charset="-128"/>
              <a:ea typeface="MS UI Gothic" panose="020B0600070205080204" pitchFamily="34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B092A61F-AF8E-E57F-D4EB-5112A39F950E}"/>
              </a:ext>
            </a:extLst>
          </p:cNvPr>
          <p:cNvSpPr txBox="1"/>
          <p:nvPr/>
        </p:nvSpPr>
        <p:spPr>
          <a:xfrm>
            <a:off x="3270028" y="2877174"/>
            <a:ext cx="5117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ja-JP" sz="1400" dirty="0">
                <a:solidFill>
                  <a:srgbClr val="0432FF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8 … </a:t>
            </a:r>
            <a:endParaRPr kumimoji="1" lang="ja-JP" altLang="en-US" sz="1400">
              <a:solidFill>
                <a:srgbClr val="0432FF"/>
              </a:solidFill>
              <a:latin typeface="MS UI Gothic" panose="020B0600070205080204" pitchFamily="34" charset="-128"/>
              <a:ea typeface="MS UI Gothic" panose="020B0600070205080204" pitchFamily="34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082F072F-91FC-56C6-0AD9-52E877A7307C}"/>
              </a:ext>
            </a:extLst>
          </p:cNvPr>
          <p:cNvSpPr txBox="1"/>
          <p:nvPr/>
        </p:nvSpPr>
        <p:spPr>
          <a:xfrm>
            <a:off x="947112" y="5467734"/>
            <a:ext cx="5606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altLang="ja-JP" sz="2400" dirty="0">
                <a:solidFill>
                  <a:srgbClr val="0432FF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BCID</a:t>
            </a:r>
            <a:r>
              <a:rPr lang="ja-JP" altLang="en-US" sz="2400" dirty="0">
                <a:solidFill>
                  <a:srgbClr val="0432FF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　</a:t>
            </a:r>
            <a:r>
              <a:rPr kumimoji="1" lang="en-GB" altLang="ja-JP" sz="2400" dirty="0">
                <a:solidFill>
                  <a:srgbClr val="0432FF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= 7</a:t>
            </a:r>
            <a:endParaRPr kumimoji="1" lang="ja-JP" altLang="en-US" sz="2400">
              <a:solidFill>
                <a:srgbClr val="0432FF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E21E1599-2AD9-463F-4F5D-26DF93625593}"/>
              </a:ext>
            </a:extLst>
          </p:cNvPr>
          <p:cNvSpPr txBox="1"/>
          <p:nvPr/>
        </p:nvSpPr>
        <p:spPr>
          <a:xfrm>
            <a:off x="1255979" y="1673400"/>
            <a:ext cx="1574967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altLang="ja-JP" dirty="0">
                <a:latin typeface="Helvetica" pitchFamily="2" charset="0"/>
                <a:ea typeface="Hiragino Kaku Gothic StdN W8" panose="020B0800000000000000" pitchFamily="34" charset="-128"/>
              </a:rPr>
              <a:t>Simple toy simulation</a:t>
            </a:r>
            <a:endParaRPr kumimoji="1" lang="ja-JP" altLang="en-US">
              <a:latin typeface="Helvetica" pitchFamily="2" charset="0"/>
              <a:ea typeface="Hiragino Kaku Gothic StdN W8" panose="020B0800000000000000" pitchFamily="34" charset="-128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B3E45742-802E-887D-30EF-97F0A025C54F}"/>
              </a:ext>
            </a:extLst>
          </p:cNvPr>
          <p:cNvSpPr txBox="1"/>
          <p:nvPr/>
        </p:nvSpPr>
        <p:spPr>
          <a:xfrm rot="16200000">
            <a:off x="158341" y="1967317"/>
            <a:ext cx="1336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ja-JP" dirty="0"/>
              <a:t>Amplitude</a:t>
            </a:r>
            <a:endParaRPr kumimoji="1" lang="ja-JP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7" name="インク 56">
                <a:extLst>
                  <a:ext uri="{FF2B5EF4-FFF2-40B4-BE49-F238E27FC236}">
                    <a16:creationId xmlns:a16="http://schemas.microsoft.com/office/drawing/2014/main" id="{E0C7C460-BAFF-B206-87C9-8F02B442163D}"/>
                  </a:ext>
                </a:extLst>
              </p14:cNvPr>
              <p14:cNvContentPartPr/>
              <p14:nvPr/>
            </p14:nvContentPartPr>
            <p14:xfrm>
              <a:off x="1092497" y="5307206"/>
              <a:ext cx="131760" cy="7920"/>
            </p14:xfrm>
          </p:contentPart>
        </mc:Choice>
        <mc:Fallback xmlns="">
          <p:pic>
            <p:nvPicPr>
              <p:cNvPr id="57" name="インク 56">
                <a:extLst>
                  <a:ext uri="{FF2B5EF4-FFF2-40B4-BE49-F238E27FC236}">
                    <a16:creationId xmlns:a16="http://schemas.microsoft.com/office/drawing/2014/main" id="{E0C7C460-BAFF-B206-87C9-8F02B442163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29857" y="5244566"/>
                <a:ext cx="257400" cy="133560"/>
              </a:xfrm>
              <a:prstGeom prst="rect">
                <a:avLst/>
              </a:prstGeom>
            </p:spPr>
          </p:pic>
        </mc:Fallback>
      </mc:AlternateContent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1F4EC94E-091B-8EE9-E0D9-B0E944EB515C}"/>
              </a:ext>
            </a:extLst>
          </p:cNvPr>
          <p:cNvSpPr txBox="1"/>
          <p:nvPr/>
        </p:nvSpPr>
        <p:spPr>
          <a:xfrm>
            <a:off x="6972300" y="4991708"/>
            <a:ext cx="4870973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GB" altLang="ja-JP" sz="2400" b="1" dirty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All of 4458 </a:t>
            </a:r>
            <a:r>
              <a:rPr kumimoji="1" lang="en-GB" altLang="ja-JP" sz="2400" b="1" dirty="0" err="1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fibers</a:t>
            </a:r>
            <a:r>
              <a:rPr kumimoji="1" lang="en-GB" altLang="ja-JP" sz="2400" b="1" dirty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 </a:t>
            </a:r>
            <a:r>
              <a:rPr lang="en-GB" altLang="ja-JP" sz="2400" b="1" dirty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have</a:t>
            </a:r>
            <a:r>
              <a:rPr kumimoji="1" lang="en-GB" altLang="ja-JP" sz="2400" b="1" dirty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 been scanned and fixed taking latency into account. </a:t>
            </a:r>
            <a:endParaRPr kumimoji="1" lang="ja-JP" altLang="en-US" sz="2400" b="1">
              <a:solidFill>
                <a:srgbClr val="FF0000"/>
              </a:solidFill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478CE513-A196-AA54-4D4D-7EE1120A0948}"/>
              </a:ext>
            </a:extLst>
          </p:cNvPr>
          <p:cNvSpPr txBox="1"/>
          <p:nvPr/>
        </p:nvSpPr>
        <p:spPr>
          <a:xfrm>
            <a:off x="6763624" y="2084415"/>
            <a:ext cx="47603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I</a:t>
            </a:r>
            <a:r>
              <a:rPr lang="en-GB" altLang="ja-JP" sz="1800" dirty="0">
                <a:latin typeface="MS PMincho" panose="02020600040205080304" pitchFamily="18" charset="-128"/>
                <a:ea typeface="MS PMincho" panose="02020600040205080304" pitchFamily="18" charset="-128"/>
              </a:rPr>
              <a:t>njected timing is calculated for all points and the </a:t>
            </a:r>
            <a:r>
              <a:rPr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momentum</a:t>
            </a:r>
            <a:r>
              <a:rPr lang="en-GB" altLang="ja-JP" sz="1800" dirty="0">
                <a:latin typeface="MS PMincho" panose="02020600040205080304" pitchFamily="18" charset="-128"/>
                <a:ea typeface="MS PMincho" panose="02020600040205080304" pitchFamily="18" charset="-128"/>
              </a:rPr>
              <a:t> and BCID that timing is 0 ns is sent to the later stage.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84B04BAD-25A9-79A8-D0D9-2FE6AEE3BE7B}"/>
              </a:ext>
            </a:extLst>
          </p:cNvPr>
          <p:cNvSpPr txBox="1"/>
          <p:nvPr/>
        </p:nvSpPr>
        <p:spPr>
          <a:xfrm>
            <a:off x="6807836" y="3116814"/>
            <a:ext cx="47603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altLang="ja-JP" sz="1800" u="sng" dirty="0">
                <a:latin typeface="MS PMincho" panose="02020600040205080304" pitchFamily="18" charset="-128"/>
                <a:ea typeface="MS PMincho" panose="02020600040205080304" pitchFamily="18" charset="-128"/>
              </a:rPr>
              <a:t>Important!</a:t>
            </a:r>
          </a:p>
          <a:p>
            <a:pPr marL="0" indent="0">
              <a:buNone/>
            </a:pPr>
            <a:r>
              <a:rPr kumimoji="1" lang="en-GB" altLang="ja-JP" sz="1800" dirty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Matching the BCID of the LHC with the BCID assigned to each data point.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7672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247"/>
    </mc:Choice>
    <mc:Fallback>
      <p:transition spd="slow" advTm="89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animBg="1"/>
      <p:bldP spid="11" grpId="0"/>
      <p:bldP spid="12" grpId="0" animBg="1"/>
      <p:bldP spid="13" grpId="0"/>
      <p:bldP spid="14" grpId="0"/>
      <p:bldP spid="14" grpId="1"/>
      <p:bldP spid="15" grpId="0" animBg="1"/>
      <p:bldP spid="15" grpId="1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44" grpId="0"/>
      <p:bldP spid="45" grpId="0"/>
      <p:bldP spid="46" grpId="0"/>
      <p:bldP spid="47" grpId="0"/>
      <p:bldP spid="48" grpId="0"/>
      <p:bldP spid="49" grpId="0"/>
      <p:bldP spid="50" grpId="0"/>
      <p:bldP spid="58" grpId="0" animBg="1"/>
      <p:bldP spid="65" grpId="0"/>
      <p:bldP spid="6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C3BE8512-438D-5A74-862F-D8F0D3D30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62" y="1776196"/>
            <a:ext cx="4385679" cy="3151519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50BA500-C26E-3D85-0986-68D618D0C81E}"/>
              </a:ext>
            </a:extLst>
          </p:cNvPr>
          <p:cNvSpPr txBox="1"/>
          <p:nvPr/>
        </p:nvSpPr>
        <p:spPr>
          <a:xfrm>
            <a:off x="703180" y="4787152"/>
            <a:ext cx="3033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Injected timing distribution</a:t>
            </a:r>
            <a:endParaRPr kumimoji="1" lang="ja-JP" altLang="en-US"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3433E5E-28EF-9DA8-02BC-9188BAF8C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24" y="207749"/>
            <a:ext cx="11227676" cy="1325563"/>
          </a:xfrm>
        </p:spPr>
        <p:txBody>
          <a:bodyPr/>
          <a:lstStyle/>
          <a:p>
            <a:r>
              <a:rPr lang="en-GB" altLang="ja-JP" dirty="0"/>
              <a:t>Run 3 collision data after the Timing Alignment </a:t>
            </a:r>
            <a:endParaRPr kumimoji="1" lang="ja-JP" altLang="en-US"/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B592C636-85D0-B570-1D0C-A9BF8D6B5C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85445" y="1768089"/>
            <a:ext cx="4278086" cy="3074203"/>
          </a:xfrm>
        </p:spPr>
      </p:pic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1403DF-7DBB-C77A-9B69-2193D578D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GB" altLang="ja-JP"/>
              <a:t>CHEP2023 Marin FURUKAWA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2FD8906-5B6C-F3FE-DB27-3D83F1BEE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54500-BBC0-4B4A-9329-117B8BE8F087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087830B-38BB-BFD0-1226-82524A0A8BB9}"/>
              </a:ext>
            </a:extLst>
          </p:cNvPr>
          <p:cNvSpPr txBox="1"/>
          <p:nvPr/>
        </p:nvSpPr>
        <p:spPr>
          <a:xfrm>
            <a:off x="375558" y="1440335"/>
            <a:ext cx="8301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Data of SCs in good condition and not affected by FW configuration error are shown.</a:t>
            </a:r>
            <a:endParaRPr kumimoji="1" lang="ja-JP" altLang="en-US"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548B60AE-4319-F93F-0D52-BAC6BF8D9F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8" t="5644" r="1328" b="2048"/>
          <a:stretch/>
        </p:blipFill>
        <p:spPr>
          <a:xfrm>
            <a:off x="8677119" y="1205674"/>
            <a:ext cx="3403416" cy="2308927"/>
          </a:xfrm>
          <a:prstGeom prst="rect">
            <a:avLst/>
          </a:prstGeom>
          <a:ln>
            <a:noFill/>
          </a:ln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29FECF7-A139-1C82-3840-B511CD82A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2023/5/11</a:t>
            </a:r>
            <a:endParaRPr kumimoji="1" lang="ja-JP" altLang="en-US"/>
          </a:p>
        </p:txBody>
      </p:sp>
      <p:sp>
        <p:nvSpPr>
          <p:cNvPr id="16" name="三角形 15">
            <a:extLst>
              <a:ext uri="{FF2B5EF4-FFF2-40B4-BE49-F238E27FC236}">
                <a16:creationId xmlns:a16="http://schemas.microsoft.com/office/drawing/2014/main" id="{602C2E56-CFA4-07D6-E5BE-63E2EB017158}"/>
              </a:ext>
            </a:extLst>
          </p:cNvPr>
          <p:cNvSpPr/>
          <p:nvPr/>
        </p:nvSpPr>
        <p:spPr>
          <a:xfrm rot="13399327">
            <a:off x="4897695" y="2387198"/>
            <a:ext cx="615206" cy="2471385"/>
          </a:xfrm>
          <a:prstGeom prst="triangle">
            <a:avLst/>
          </a:prstGeom>
          <a:noFill/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303E410-3ACB-02E9-7E15-0986B054D25D}"/>
              </a:ext>
            </a:extLst>
          </p:cNvPr>
          <p:cNvSpPr txBox="1"/>
          <p:nvPr/>
        </p:nvSpPr>
        <p:spPr>
          <a:xfrm rot="18365900">
            <a:off x="4091715" y="3087701"/>
            <a:ext cx="201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dirty="0">
                <a:solidFill>
                  <a:schemeClr val="accent2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Hadronic section</a:t>
            </a:r>
            <a:endParaRPr kumimoji="1" lang="ja-JP" altLang="en-US">
              <a:solidFill>
                <a:schemeClr val="accent2"/>
              </a:solidFill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C56A079-7FDB-B560-EF4D-AE2942E2A5CC}"/>
              </a:ext>
            </a:extLst>
          </p:cNvPr>
          <p:cNvSpPr txBox="1"/>
          <p:nvPr/>
        </p:nvSpPr>
        <p:spPr>
          <a:xfrm>
            <a:off x="9076519" y="1813029"/>
            <a:ext cx="1251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dirty="0">
                <a:latin typeface="MS PGothic" panose="020B0600070205080204" pitchFamily="34" charset="-128"/>
                <a:ea typeface="MS PGothic" panose="020B0600070205080204" pitchFamily="34" charset="-128"/>
              </a:rPr>
              <a:t>EM Barrel</a:t>
            </a:r>
            <a:endParaRPr kumimoji="1" lang="ja-JP" altLang="en-US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D3F3496-DBF4-3822-9B4C-ED43D6E4B3F8}"/>
              </a:ext>
            </a:extLst>
          </p:cNvPr>
          <p:cNvSpPr txBox="1"/>
          <p:nvPr/>
        </p:nvSpPr>
        <p:spPr>
          <a:xfrm>
            <a:off x="3890154" y="4761384"/>
            <a:ext cx="4468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Momentum</a:t>
            </a:r>
            <a:r>
              <a:rPr kumimoji="1"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 comparison (DT vs main readout)</a:t>
            </a:r>
            <a:endParaRPr kumimoji="1" lang="ja-JP" altLang="en-US"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pic>
        <p:nvPicPr>
          <p:cNvPr id="11" name="図 10" descr="グラフ&#10;&#10;自動的に生成された説明">
            <a:extLst>
              <a:ext uri="{FF2B5EF4-FFF2-40B4-BE49-F238E27FC236}">
                <a16:creationId xmlns:a16="http://schemas.microsoft.com/office/drawing/2014/main" id="{A4C64D43-CC7C-C3CC-99BD-462D63DB82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3323" y="3490643"/>
            <a:ext cx="4018898" cy="2900859"/>
          </a:xfrm>
          <a:prstGeom prst="rect">
            <a:avLst/>
          </a:prstGeom>
        </p:spPr>
      </p:pic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C9D83E75-4E12-BACF-577C-C985A700DCE4}"/>
              </a:ext>
            </a:extLst>
          </p:cNvPr>
          <p:cNvCxnSpPr>
            <a:cxnSpLocks/>
          </p:cNvCxnSpPr>
          <p:nvPr/>
        </p:nvCxnSpPr>
        <p:spPr>
          <a:xfrm>
            <a:off x="8810115" y="5830597"/>
            <a:ext cx="3167462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0880F91A-7BCD-5CC2-BBCE-4D129BC8279D}"/>
              </a:ext>
            </a:extLst>
          </p:cNvPr>
          <p:cNvCxnSpPr>
            <a:cxnSpLocks/>
          </p:cNvCxnSpPr>
          <p:nvPr/>
        </p:nvCxnSpPr>
        <p:spPr>
          <a:xfrm>
            <a:off x="8810115" y="4033179"/>
            <a:ext cx="3167462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86EDA101-0050-F5AD-17F9-EF44BD83D1F1}"/>
              </a:ext>
            </a:extLst>
          </p:cNvPr>
          <p:cNvCxnSpPr>
            <a:cxnSpLocks/>
          </p:cNvCxnSpPr>
          <p:nvPr/>
        </p:nvCxnSpPr>
        <p:spPr>
          <a:xfrm flipH="1" flipV="1">
            <a:off x="9802622" y="3641651"/>
            <a:ext cx="9160" cy="2284124"/>
          </a:xfrm>
          <a:prstGeom prst="line">
            <a:avLst/>
          </a:prstGeom>
          <a:ln w="12700">
            <a:solidFill>
              <a:srgbClr val="0432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083E099C-02BE-50C5-44B1-CC71E35F86E2}"/>
              </a:ext>
            </a:extLst>
          </p:cNvPr>
          <p:cNvCxnSpPr>
            <a:cxnSpLocks/>
          </p:cNvCxnSpPr>
          <p:nvPr/>
        </p:nvCxnSpPr>
        <p:spPr>
          <a:xfrm flipH="1" flipV="1">
            <a:off x="9774806" y="3645126"/>
            <a:ext cx="6360" cy="2276895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6DF64CD7-C5BF-079A-B36E-64E82B0A6B10}"/>
              </a:ext>
            </a:extLst>
          </p:cNvPr>
          <p:cNvCxnSpPr>
            <a:cxnSpLocks/>
          </p:cNvCxnSpPr>
          <p:nvPr/>
        </p:nvCxnSpPr>
        <p:spPr>
          <a:xfrm flipH="1" flipV="1">
            <a:off x="10041558" y="3622890"/>
            <a:ext cx="10387" cy="2309763"/>
          </a:xfrm>
          <a:prstGeom prst="line">
            <a:avLst/>
          </a:prstGeom>
          <a:ln w="12700">
            <a:solidFill>
              <a:srgbClr val="0432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33061179-D8D8-7042-154E-1FA0275F51C6}"/>
              </a:ext>
            </a:extLst>
          </p:cNvPr>
          <p:cNvCxnSpPr>
            <a:cxnSpLocks/>
          </p:cNvCxnSpPr>
          <p:nvPr/>
        </p:nvCxnSpPr>
        <p:spPr>
          <a:xfrm flipH="1" flipV="1">
            <a:off x="10030679" y="3641651"/>
            <a:ext cx="10879" cy="2291002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FDF1AF1-50E1-90B4-DA85-2EEA2770CDA9}"/>
              </a:ext>
            </a:extLst>
          </p:cNvPr>
          <p:cNvSpPr txBox="1"/>
          <p:nvPr/>
        </p:nvSpPr>
        <p:spPr>
          <a:xfrm>
            <a:off x="8934422" y="5532543"/>
            <a:ext cx="845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sz="2000" dirty="0">
                <a:solidFill>
                  <a:srgbClr val="00B050"/>
                </a:solidFill>
                <a:latin typeface="Helvetica" pitchFamily="2" charset="0"/>
              </a:rPr>
              <a:t>5%</a:t>
            </a:r>
            <a:endParaRPr kumimoji="1" lang="ja-JP" altLang="en-US" sz="2000">
              <a:solidFill>
                <a:srgbClr val="00B050"/>
              </a:solidFill>
              <a:latin typeface="Helvetica" pitchFamily="2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74169C5-D23C-F5E0-379A-E9AF421F1623}"/>
              </a:ext>
            </a:extLst>
          </p:cNvPr>
          <p:cNvSpPr txBox="1"/>
          <p:nvPr/>
        </p:nvSpPr>
        <p:spPr>
          <a:xfrm>
            <a:off x="8863997" y="3999880"/>
            <a:ext cx="827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dirty="0">
                <a:solidFill>
                  <a:srgbClr val="00B050"/>
                </a:solidFill>
                <a:latin typeface="Helvetica" pitchFamily="2" charset="0"/>
              </a:rPr>
              <a:t>95%</a:t>
            </a:r>
            <a:endParaRPr kumimoji="1" lang="ja-JP" altLang="en-US">
              <a:solidFill>
                <a:srgbClr val="00B050"/>
              </a:solidFill>
              <a:latin typeface="Helvetica" pitchFamily="2" charset="0"/>
            </a:endParaRPr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D68F637F-17E0-4467-1623-51443C956E35}"/>
              </a:ext>
            </a:extLst>
          </p:cNvPr>
          <p:cNvCxnSpPr>
            <a:cxnSpLocks/>
          </p:cNvCxnSpPr>
          <p:nvPr/>
        </p:nvCxnSpPr>
        <p:spPr>
          <a:xfrm>
            <a:off x="9770426" y="5295217"/>
            <a:ext cx="260253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6A5F454B-9DBD-8282-DB40-B0CD12104C73}"/>
              </a:ext>
            </a:extLst>
          </p:cNvPr>
          <p:cNvCxnSpPr>
            <a:cxnSpLocks/>
          </p:cNvCxnSpPr>
          <p:nvPr/>
        </p:nvCxnSpPr>
        <p:spPr>
          <a:xfrm>
            <a:off x="9802622" y="5198623"/>
            <a:ext cx="238936" cy="0"/>
          </a:xfrm>
          <a:prstGeom prst="straightConnector1">
            <a:avLst/>
          </a:prstGeom>
          <a:ln>
            <a:solidFill>
              <a:srgbClr val="0432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325149D-F6DF-C8B5-2E8E-607A61DF4E01}"/>
              </a:ext>
            </a:extLst>
          </p:cNvPr>
          <p:cNvSpPr txBox="1"/>
          <p:nvPr/>
        </p:nvSpPr>
        <p:spPr>
          <a:xfrm>
            <a:off x="10682081" y="4789742"/>
            <a:ext cx="1251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dirty="0">
                <a:latin typeface="MS PGothic" panose="020B0600070205080204" pitchFamily="34" charset="-128"/>
                <a:ea typeface="MS PGothic" panose="020B0600070205080204" pitchFamily="34" charset="-128"/>
              </a:rPr>
              <a:t>EM Barrel</a:t>
            </a:r>
            <a:endParaRPr kumimoji="1" lang="ja-JP" altLang="en-US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009C9EFC-A566-77E9-012D-90B2BECCE953}"/>
              </a:ext>
            </a:extLst>
          </p:cNvPr>
          <p:cNvSpPr txBox="1"/>
          <p:nvPr/>
        </p:nvSpPr>
        <p:spPr>
          <a:xfrm>
            <a:off x="7903145" y="6094766"/>
            <a:ext cx="309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>
                <a:latin typeface="MS PMincho" panose="02020600040205080304" pitchFamily="18" charset="-128"/>
                <a:ea typeface="MS PMincho" panose="02020600040205080304" pitchFamily="18" charset="-128"/>
              </a:rPr>
              <a:t>Digital triggers reach 95% </a:t>
            </a:r>
            <a:r>
              <a:rPr lang="ja-JP" altLang="en-US" b="1">
                <a:latin typeface="MS PMincho" panose="02020600040205080304" pitchFamily="18" charset="-128"/>
                <a:ea typeface="MS PMincho" panose="02020600040205080304" pitchFamily="18" charset="-128"/>
              </a:rPr>
              <a:t>more quickly</a:t>
            </a:r>
            <a:r>
              <a:rPr lang="en-US" altLang="ja-JP" b="1" dirty="0">
                <a:latin typeface="MS PMincho" panose="02020600040205080304" pitchFamily="18" charset="-128"/>
                <a:ea typeface="MS PMincho" panose="02020600040205080304" pitchFamily="18" charset="-128"/>
              </a:rPr>
              <a:t> </a:t>
            </a:r>
            <a:r>
              <a:rPr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and</a:t>
            </a:r>
            <a:r>
              <a:rPr lang="en-US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 </a:t>
            </a:r>
            <a:r>
              <a:rPr lang="en-GB" altLang="ja-JP" dirty="0">
                <a:latin typeface="MS PMincho" panose="02020600040205080304" pitchFamily="18" charset="-128"/>
                <a:ea typeface="MS PMincho" panose="02020600040205080304" pitchFamily="18" charset="-128"/>
              </a:rPr>
              <a:t>rate is lower.</a:t>
            </a:r>
            <a:endParaRPr lang="ja-JP" altLang="en-US"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sp>
        <p:nvSpPr>
          <p:cNvPr id="43" name="角丸四角形吹き出し 42">
            <a:extLst>
              <a:ext uri="{FF2B5EF4-FFF2-40B4-BE49-F238E27FC236}">
                <a16:creationId xmlns:a16="http://schemas.microsoft.com/office/drawing/2014/main" id="{9F30E93B-7AE4-D6A3-1F99-8203D904660A}"/>
              </a:ext>
            </a:extLst>
          </p:cNvPr>
          <p:cNvSpPr/>
          <p:nvPr/>
        </p:nvSpPr>
        <p:spPr>
          <a:xfrm>
            <a:off x="7903145" y="6094766"/>
            <a:ext cx="3058672" cy="646331"/>
          </a:xfrm>
          <a:prstGeom prst="wedgeRoundRectCallout">
            <a:avLst>
              <a:gd name="adj1" fmla="val 15636"/>
              <a:gd name="adj2" fmla="val -160644"/>
              <a:gd name="adj3" fmla="val 16667"/>
            </a:avLst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318ACF7-1D9A-D020-E0D0-552C46C78A67}"/>
              </a:ext>
            </a:extLst>
          </p:cNvPr>
          <p:cNvSpPr txBox="1"/>
          <p:nvPr/>
        </p:nvSpPr>
        <p:spPr>
          <a:xfrm>
            <a:off x="66412" y="5491078"/>
            <a:ext cx="83721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sz="2100" dirty="0">
                <a:latin typeface="MS PMincho" panose="02020600040205080304" pitchFamily="18" charset="-128"/>
                <a:ea typeface="MS PMincho" panose="02020600040205080304" pitchFamily="18" charset="-128"/>
              </a:rPr>
              <a:t>In case no FW or HW errors</a:t>
            </a:r>
            <a:r>
              <a:rPr kumimoji="1" lang="en-US" altLang="ja-JP" sz="2100" dirty="0">
                <a:latin typeface="MS PMincho" panose="02020600040205080304" pitchFamily="18" charset="-128"/>
                <a:ea typeface="MS PMincho" panose="02020600040205080304" pitchFamily="18" charset="-128"/>
              </a:rPr>
              <a:t>, </a:t>
            </a:r>
            <a:r>
              <a:rPr lang="en-GB" altLang="ja-JP" sz="2100" dirty="0">
                <a:latin typeface="MS PMincho" panose="02020600040205080304" pitchFamily="18" charset="-128"/>
                <a:ea typeface="MS PMincho" panose="02020600040205080304" pitchFamily="18" charset="-128"/>
              </a:rPr>
              <a:t>t</a:t>
            </a:r>
            <a:r>
              <a:rPr kumimoji="1" lang="en-GB" altLang="ja-JP" sz="2100" dirty="0">
                <a:latin typeface="MS PMincho" panose="02020600040205080304" pitchFamily="18" charset="-128"/>
                <a:ea typeface="MS PMincho" panose="02020600040205080304" pitchFamily="18" charset="-128"/>
              </a:rPr>
              <a:t>he digital trigger perform </a:t>
            </a:r>
            <a:r>
              <a:rPr lang="en-GB" altLang="ja-JP" sz="2100" dirty="0">
                <a:latin typeface="MS PMincho" panose="02020600040205080304" pitchFamily="18" charset="-128"/>
                <a:ea typeface="MS PMincho" panose="02020600040205080304" pitchFamily="18" charset="-128"/>
              </a:rPr>
              <a:t>well</a:t>
            </a:r>
            <a:r>
              <a:rPr kumimoji="1" lang="en-GB" altLang="ja-JP" sz="2100" dirty="0">
                <a:latin typeface="MS PMincho" panose="02020600040205080304" pitchFamily="18" charset="-128"/>
                <a:ea typeface="MS PMincho" panose="02020600040205080304" pitchFamily="18" charset="-128"/>
              </a:rPr>
              <a:t> </a:t>
            </a:r>
            <a:r>
              <a:rPr lang="en-GB" altLang="ja-JP" sz="2100" dirty="0">
                <a:latin typeface="MS PMincho" panose="02020600040205080304" pitchFamily="18" charset="-128"/>
                <a:ea typeface="MS PMincho" panose="02020600040205080304" pitchFamily="18" charset="-128"/>
              </a:rPr>
              <a:t>as</a:t>
            </a:r>
            <a:r>
              <a:rPr lang="en-US" altLang="ja-JP" sz="2100" dirty="0">
                <a:latin typeface="MS PMincho" panose="02020600040205080304" pitchFamily="18" charset="-128"/>
                <a:ea typeface="MS PMincho" panose="02020600040205080304" pitchFamily="18" charset="-128"/>
              </a:rPr>
              <a:t> </a:t>
            </a:r>
            <a:r>
              <a:rPr lang="en-GB" altLang="ja-JP" sz="2100" dirty="0">
                <a:latin typeface="MS PMincho" panose="02020600040205080304" pitchFamily="18" charset="-128"/>
                <a:ea typeface="MS PMincho" panose="02020600040205080304" pitchFamily="18" charset="-128"/>
              </a:rPr>
              <a:t>expected</a:t>
            </a:r>
            <a:r>
              <a:rPr kumimoji="1" lang="en-GB" altLang="ja-JP" sz="2100" dirty="0">
                <a:latin typeface="MS PMincho" panose="02020600040205080304" pitchFamily="18" charset="-128"/>
                <a:ea typeface="MS PMincho" panose="02020600040205080304" pitchFamily="18" charset="-128"/>
              </a:rPr>
              <a:t>.</a:t>
            </a:r>
          </a:p>
          <a:p>
            <a:r>
              <a:rPr lang="en-GB" altLang="ja-JP" sz="2100" b="0" i="0" dirty="0">
                <a:solidFill>
                  <a:srgbClr val="1D1C1D"/>
                </a:solidFill>
                <a:effectLst/>
                <a:latin typeface="MS PMincho" panose="02020600040205080304" pitchFamily="18" charset="-128"/>
                <a:ea typeface="MS PMincho" panose="02020600040205080304" pitchFamily="18" charset="-128"/>
              </a:rPr>
              <a:t>EM section will be used as main from this month.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5C9FEF6-9A36-1891-DBB8-B856F48FBACF}"/>
              </a:ext>
            </a:extLst>
          </p:cNvPr>
          <p:cNvSpPr txBox="1"/>
          <p:nvPr/>
        </p:nvSpPr>
        <p:spPr>
          <a:xfrm>
            <a:off x="436189" y="3145269"/>
            <a:ext cx="1737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ja-JP" sz="1800" dirty="0">
                <a:effectLst/>
                <a:latin typeface="MS PMincho" panose="02020600040205080304" pitchFamily="18" charset="-128"/>
                <a:ea typeface="MS PMincho" panose="02020600040205080304" pitchFamily="18" charset="-128"/>
                <a:cs typeface="Times New Roman" panose="02020603050405020304" pitchFamily="18" charset="0"/>
              </a:rPr>
              <a:t>No discrepancy </a:t>
            </a:r>
            <a:endParaRPr kumimoji="1" lang="ja-JP" altLang="en-US"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2370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86"/>
    </mc:Choice>
    <mc:Fallback>
      <p:transition spd="slow" advTm="19286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6|27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8|4.5|23.3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プレゼンテーション3" id="{E2F933E6-1EEF-8740-9C20-DC05C2E7A7C8}" vid="{FAA61F15-0537-2C47-B026-A142462A5E7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テーマ</Template>
  <TotalTime>16619</TotalTime>
  <Words>1319</Words>
  <Application>Microsoft Macintosh PowerPoint</Application>
  <PresentationFormat>ワイド画面</PresentationFormat>
  <Paragraphs>266</Paragraphs>
  <Slides>18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30" baseType="lpstr">
      <vt:lpstr>Hiragino Kaku Gothic ProN W3</vt:lpstr>
      <vt:lpstr>Hiragino Kaku Gothic StdN W8</vt:lpstr>
      <vt:lpstr>MS PGothic</vt:lpstr>
      <vt:lpstr>MS PMincho</vt:lpstr>
      <vt:lpstr>MS UI Gothic</vt:lpstr>
      <vt:lpstr>游ゴシック</vt:lpstr>
      <vt:lpstr>Arial</vt:lpstr>
      <vt:lpstr>Cambria Math</vt:lpstr>
      <vt:lpstr>Helvetica</vt:lpstr>
      <vt:lpstr>PT Sans</vt:lpstr>
      <vt:lpstr>Wingdings</vt:lpstr>
      <vt:lpstr>Office テーマ</vt:lpstr>
      <vt:lpstr>ATLAS LAr Calorimeter Commissioning for LHC Run-3</vt:lpstr>
      <vt:lpstr>ATLAS Liquid Argon (LAr) Calorimeter</vt:lpstr>
      <vt:lpstr>PowerPoint プレゼンテーション</vt:lpstr>
      <vt:lpstr>Current status</vt:lpstr>
      <vt:lpstr>Trigger readout upgrade for luminosity increase</vt:lpstr>
      <vt:lpstr>LAr Calorimeter Trigger System</vt:lpstr>
      <vt:lpstr>Firmware for digital processing</vt:lpstr>
      <vt:lpstr>Timing Alignment for BC identification</vt:lpstr>
      <vt:lpstr>Run 3 collision data after the Timing Alignment </vt:lpstr>
      <vt:lpstr>Supercells status</vt:lpstr>
      <vt:lpstr>Summary</vt:lpstr>
      <vt:lpstr>Back up</vt:lpstr>
      <vt:lpstr>PowerPoint プレゼンテーション</vt:lpstr>
      <vt:lpstr>Trigger by Shower shape</vt:lpstr>
      <vt:lpstr>Supercells status</vt:lpstr>
      <vt:lpstr>Baseline correction</vt:lpstr>
      <vt:lpstr>PowerPoint プレゼンテーション</vt:lpstr>
      <vt:lpstr>Momentum comparison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 LAr Calorimeter Commissioning for LHC Run-3</dc:title>
  <dc:creator>古川　真林</dc:creator>
  <cp:lastModifiedBy>古川　真林</cp:lastModifiedBy>
  <cp:revision>31</cp:revision>
  <dcterms:created xsi:type="dcterms:W3CDTF">2023-04-09T07:43:31Z</dcterms:created>
  <dcterms:modified xsi:type="dcterms:W3CDTF">2023-05-11T14:33:17Z</dcterms:modified>
</cp:coreProperties>
</file>