
<file path=[Content_Types].xml><?xml version="1.0" encoding="utf-8"?>
<Types xmlns="http://schemas.openxmlformats.org/package/2006/content-types">
  <Default Extension="jpeg" ContentType="image/jpeg"/>
  <Default Extension="JPG" ContentType="image/.jpg"/>
  <Default Extension="png" ContentType="image/png"/>
  <Default Extension="tiff" ContentType="image/tiff"/>
  <Default Extension="mp4" ContentType="vide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olors1.xml" ContentType="application/vnd.ms-office.chartcolorstyle+xml"/>
  <Override PartName="/ppt/charts/colors10.xml" ContentType="application/vnd.ms-office.chartcolorstyle+xml"/>
  <Override PartName="/ppt/charts/colors1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colors6.xml" ContentType="application/vnd.ms-office.chartcolorstyle+xml"/>
  <Override PartName="/ppt/charts/colors7.xml" ContentType="application/vnd.ms-office.chartcolorstyle+xml"/>
  <Override PartName="/ppt/charts/colors8.xml" ContentType="application/vnd.ms-office.chartcolorstyle+xml"/>
  <Override PartName="/ppt/charts/colors9.xml" ContentType="application/vnd.ms-office.chartcolorstyle+xml"/>
  <Override PartName="/ppt/charts/style1.xml" ContentType="application/vnd.ms-office.chartstyle+xml"/>
  <Override PartName="/ppt/charts/style10.xml" ContentType="application/vnd.ms-office.chartstyle+xml"/>
  <Override PartName="/ppt/charts/style1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harts/style6.xml" ContentType="application/vnd.ms-office.chartstyle+xml"/>
  <Override PartName="/ppt/charts/style7.xml" ContentType="application/vnd.ms-office.chartstyle+xml"/>
  <Override PartName="/ppt/charts/style8.xml" ContentType="application/vnd.ms-office.chartstyle+xml"/>
  <Override PartName="/ppt/charts/style9.xml" ContentType="application/vnd.ms-office.chartstyle+xml"/>
  <Override PartName="/ppt/media/image13.svg" ContentType="image/svg+xml"/>
  <Override PartName="/ppt/media/image15.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1568" r:id="rId3"/>
    <p:sldId id="256" r:id="rId4"/>
    <p:sldId id="269" r:id="rId5"/>
    <p:sldId id="257" r:id="rId7"/>
    <p:sldId id="258" r:id="rId8"/>
    <p:sldId id="270" r:id="rId9"/>
    <p:sldId id="1575" r:id="rId10"/>
    <p:sldId id="261" r:id="rId11"/>
    <p:sldId id="1572" r:id="rId12"/>
    <p:sldId id="1573" r:id="rId13"/>
    <p:sldId id="1577" r:id="rId14"/>
    <p:sldId id="263" r:id="rId15"/>
    <p:sldId id="1576" r:id="rId16"/>
    <p:sldId id="264" r:id="rId17"/>
    <p:sldId id="271" r:id="rId18"/>
    <p:sldId id="265" r:id="rId19"/>
    <p:sldId id="1593" r:id="rId20"/>
    <p:sldId id="1569" r:id="rId21"/>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6239" autoAdjust="0"/>
  </p:normalViewPr>
  <p:slideViewPr>
    <p:cSldViewPr snapToGrid="0">
      <p:cViewPr varScale="1">
        <p:scale>
          <a:sx n="59" d="100"/>
          <a:sy n="59" d="100"/>
        </p:scale>
        <p:origin x="710" y="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gs" Target="tags/tag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E:\2022\&#22823;&#35770;&#25991;\&#30456;&#20851;&#25991;&#20214;\&#20809;&#26463;&#32447;&#31449;&#25968;&#25454;&#32479;&#35745;&#65288;&#23384;&#20648;&#65289;_20200703.xlsx" TargetMode="External"/></Relationships>
</file>

<file path=ppt/charts/_rels/chart10.xml.rels><?xml version="1.0" encoding="UTF-8" standalone="yes"?>
<Relationships xmlns="http://schemas.openxmlformats.org/package/2006/relationships"><Relationship Id="rId3" Type="http://schemas.microsoft.com/office/2011/relationships/chartColorStyle" Target="colors10.xml"/><Relationship Id="rId2" Type="http://schemas.microsoft.com/office/2011/relationships/chartStyle" Target="style10.xml"/><Relationship Id="rId1" Type="http://schemas.openxmlformats.org/officeDocument/2006/relationships/oleObject" Target="file:///C:\Users\dell\Desktop\chep-&#32654;&#22269;\&#26102;&#38388;&#27979;&#35797;.xlsx" TargetMode="External"/></Relationships>
</file>

<file path=ppt/charts/_rels/chart11.xml.rels><?xml version="1.0" encoding="UTF-8" standalone="yes"?>
<Relationships xmlns="http://schemas.openxmlformats.org/package/2006/relationships"><Relationship Id="rId3" Type="http://schemas.microsoft.com/office/2011/relationships/chartColorStyle" Target="colors11.xml"/><Relationship Id="rId2" Type="http://schemas.microsoft.com/office/2011/relationships/chartStyle" Target="style11.xml"/><Relationship Id="rId1" Type="http://schemas.openxmlformats.org/officeDocument/2006/relationships/oleObject" Target="file:///C:\Users\dell\Desktop\chep-&#32654;&#22269;\&#26102;&#38388;&#27979;&#35797;.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C:\Users\dell\Desktop\&#26102;&#38388;&#27979;&#35797;.xlsx" TargetMode="Externa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file:///C:\Users\dell\Desktop\chep-&#32654;&#22269;\&#26102;&#38388;&#27979;&#35797;.xlsx" TargetMode="Externa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file:///C:\Users\dell\Desktop\chep-&#32654;&#22269;\&#26102;&#38388;&#27979;&#35797;.xlsx" TargetMode="External"/></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file:///C:\Users\dell\Desktop\chep-&#32654;&#22269;\&#26102;&#38388;&#27979;&#35797;.xlsx" TargetMode="External"/></Relationships>
</file>

<file path=ppt/charts/_rels/chart6.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oleObject" Target="file:///C:\Users\dell\Desktop\chep-&#32654;&#22269;\&#26102;&#38388;&#27979;&#35797;.xlsx" TargetMode="External"/></Relationships>
</file>

<file path=ppt/charts/_rels/chart7.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oleObject" Target="file:///C:\Users\dell\Desktop\chep-&#32654;&#22269;\&#26102;&#38388;&#27979;&#35797;.xlsx" TargetMode="External"/></Relationships>
</file>

<file path=ppt/charts/_rels/chart8.xml.rels><?xml version="1.0" encoding="UTF-8" standalone="yes"?>
<Relationships xmlns="http://schemas.openxmlformats.org/package/2006/relationships"><Relationship Id="rId3" Type="http://schemas.microsoft.com/office/2011/relationships/chartColorStyle" Target="colors8.xml"/><Relationship Id="rId2" Type="http://schemas.microsoft.com/office/2011/relationships/chartStyle" Target="style8.xml"/><Relationship Id="rId1" Type="http://schemas.openxmlformats.org/officeDocument/2006/relationships/oleObject" Target="file:///C:\Users\dell\Desktop\chep-&#32654;&#22269;\&#26102;&#38388;&#27979;&#35797;.xlsx" TargetMode="External"/></Relationships>
</file>

<file path=ppt/charts/_rels/chart9.xml.rels><?xml version="1.0" encoding="UTF-8" standalone="yes"?>
<Relationships xmlns="http://schemas.openxmlformats.org/package/2006/relationships"><Relationship Id="rId3" Type="http://schemas.microsoft.com/office/2011/relationships/chartColorStyle" Target="colors9.xml"/><Relationship Id="rId2" Type="http://schemas.microsoft.com/office/2011/relationships/chartStyle" Target="style9.xml"/><Relationship Id="rId1" Type="http://schemas.openxmlformats.org/officeDocument/2006/relationships/oleObject" Target="file:///C:\Users\dell\Desktop\chep-&#32654;&#22269;\&#26102;&#38388;&#27979;&#3579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Sheet1!$C$1:$C$3</c:f>
              <c:strCache>
                <c:ptCount val="1"/>
                <c:pt idx="0">
                  <c:v>Mean Data Volume Per Day (TB)</c:v>
                </c:pt>
              </c:strCache>
            </c:strRef>
          </c:tx>
          <c:spPr>
            <a:solidFill>
              <a:schemeClr val="accent1"/>
            </a:solidFill>
            <a:ln>
              <a:noFill/>
            </a:ln>
            <a:effectLst/>
          </c:spPr>
          <c:invertIfNegative val="0"/>
          <c:dLbls>
            <c:delete val="1"/>
          </c:dLbls>
          <c:cat>
            <c:strRef>
              <c:f>Sheet1!$A$4:$A$18</c:f>
              <c:strCache>
                <c:ptCount val="15"/>
                <c:pt idx="0">
                  <c:v>B1</c:v>
                </c:pt>
                <c:pt idx="1">
                  <c:v>B2</c:v>
                </c:pt>
                <c:pt idx="2">
                  <c:v>B3</c:v>
                </c:pt>
                <c:pt idx="3">
                  <c:v>B4</c:v>
                </c:pt>
                <c:pt idx="4">
                  <c:v>B5</c:v>
                </c:pt>
                <c:pt idx="5">
                  <c:v>B6</c:v>
                </c:pt>
                <c:pt idx="6">
                  <c:v>B7</c:v>
                </c:pt>
                <c:pt idx="7">
                  <c:v>B8</c:v>
                </c:pt>
                <c:pt idx="8">
                  <c:v>B9</c:v>
                </c:pt>
                <c:pt idx="9">
                  <c:v>BA</c:v>
                </c:pt>
                <c:pt idx="10">
                  <c:v>BB</c:v>
                </c:pt>
                <c:pt idx="11">
                  <c:v>BC</c:v>
                </c:pt>
                <c:pt idx="12">
                  <c:v>BD</c:v>
                </c:pt>
                <c:pt idx="13">
                  <c:v>BE</c:v>
                </c:pt>
                <c:pt idx="14">
                  <c:v>BF</c:v>
                </c:pt>
              </c:strCache>
            </c:strRef>
          </c:cat>
          <c:val>
            <c:numRef>
              <c:f>Sheet1!$C$4:$C$18</c:f>
              <c:numCache>
                <c:formatCode>0.00_);[Red]\(0.00\)</c:formatCode>
                <c:ptCount val="15"/>
                <c:pt idx="0">
                  <c:v>200</c:v>
                </c:pt>
                <c:pt idx="1">
                  <c:v>200</c:v>
                </c:pt>
                <c:pt idx="2">
                  <c:v>3</c:v>
                </c:pt>
                <c:pt idx="3">
                  <c:v>3</c:v>
                </c:pt>
                <c:pt idx="4">
                  <c:v>1</c:v>
                </c:pt>
                <c:pt idx="5">
                  <c:v>1</c:v>
                </c:pt>
                <c:pt idx="6">
                  <c:v>250</c:v>
                </c:pt>
                <c:pt idx="7">
                  <c:v>10</c:v>
                </c:pt>
                <c:pt idx="8">
                  <c:v>5</c:v>
                </c:pt>
                <c:pt idx="9">
                  <c:v>10</c:v>
                </c:pt>
                <c:pt idx="10">
                  <c:v>50</c:v>
                </c:pt>
                <c:pt idx="11">
                  <c:v>0.2</c:v>
                </c:pt>
                <c:pt idx="12">
                  <c:v>1</c:v>
                </c:pt>
                <c:pt idx="13">
                  <c:v>11.2</c:v>
                </c:pt>
                <c:pt idx="14">
                  <c:v>60</c:v>
                </c:pt>
              </c:numCache>
            </c:numRef>
          </c:val>
        </c:ser>
        <c:dLbls>
          <c:showLegendKey val="0"/>
          <c:showVal val="0"/>
          <c:showCatName val="0"/>
          <c:showSerName val="0"/>
          <c:showPercent val="0"/>
          <c:showBubbleSize val="0"/>
        </c:dLbls>
        <c:gapWidth val="219"/>
        <c:overlap val="-27"/>
        <c:axId val="689629584"/>
        <c:axId val="689627088"/>
      </c:barChart>
      <c:catAx>
        <c:axId val="689629584"/>
        <c:scaling>
          <c:orientation val="minMax"/>
        </c:scaling>
        <c:delete val="0"/>
        <c:axPos val="b"/>
        <c:title>
          <c:tx>
            <c:rich>
              <a:bodyPr rot="0" spcFirstLastPara="1" vertOverflow="ellipsis" vert="horz" wrap="square" anchor="ctr" anchorCtr="1"/>
              <a:lstStyle/>
              <a:p>
                <a:pPr>
                  <a:defRPr lang="zh-CN" sz="1600" b="0" i="0" u="none" strike="noStrike" kern="1200" baseline="0">
                    <a:solidFill>
                      <a:schemeClr val="tx1"/>
                    </a:solidFill>
                    <a:latin typeface="+mn-ea"/>
                    <a:ea typeface="+mn-ea"/>
                    <a:cs typeface="Times New Roman" panose="02020603050405020304" pitchFamily="18" charset="0"/>
                  </a:defRPr>
                </a:pPr>
                <a:r>
                  <a:rPr lang="en-US"/>
                  <a:t>beamline</a:t>
                </a:r>
                <a:endParaRPr lang="zh-CN"/>
              </a:p>
            </c:rich>
          </c:tx>
          <c:layout>
            <c:manualLayout>
              <c:xMode val="edge"/>
              <c:yMode val="edge"/>
              <c:x val="0.0254841738338878"/>
              <c:y val="0.708211847836792"/>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600" b="0" i="0" u="none" strike="noStrike" kern="1200" baseline="0">
                <a:solidFill>
                  <a:schemeClr val="tx1"/>
                </a:solidFill>
                <a:latin typeface="+mn-ea"/>
                <a:ea typeface="+mn-ea"/>
                <a:cs typeface="Times New Roman" panose="02020603050405020304" pitchFamily="18" charset="0"/>
              </a:defRPr>
            </a:pPr>
          </a:p>
        </c:txPr>
        <c:crossAx val="689627088"/>
        <c:crosses val="autoZero"/>
        <c:auto val="1"/>
        <c:lblAlgn val="ctr"/>
        <c:lblOffset val="100"/>
        <c:noMultiLvlLbl val="0"/>
      </c:catAx>
      <c:valAx>
        <c:axId val="6896270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zh-CN" sz="1600" b="0" i="0" u="none" strike="noStrike" kern="1200" baseline="0">
                    <a:solidFill>
                      <a:schemeClr val="tx1"/>
                    </a:solidFill>
                    <a:latin typeface="+mn-ea"/>
                    <a:ea typeface="+mn-ea"/>
                    <a:cs typeface="Times New Roman" panose="02020603050405020304" pitchFamily="18" charset="0"/>
                  </a:defRPr>
                </a:pPr>
                <a:r>
                  <a:rPr lang="en-US" dirty="0"/>
                  <a:t>Data Volume</a:t>
                </a:r>
                <a:endParaRPr lang="en-US" dirty="0"/>
              </a:p>
              <a:p>
                <a:pPr>
                  <a:defRPr lang="zh-CN" sz="1600" b="0" i="0" u="none" strike="noStrike" kern="1200" baseline="0">
                    <a:solidFill>
                      <a:schemeClr val="tx1"/>
                    </a:solidFill>
                    <a:latin typeface="+mn-ea"/>
                    <a:ea typeface="+mn-ea"/>
                    <a:cs typeface="Times New Roman" panose="02020603050405020304" pitchFamily="18" charset="0"/>
                  </a:defRPr>
                </a:pPr>
                <a:r>
                  <a:rPr lang="en-US" dirty="0"/>
                  <a:t>(TB/Day)</a:t>
                </a:r>
                <a:endParaRPr lang="zh-CN" dirty="0"/>
              </a:p>
            </c:rich>
          </c:tx>
          <c:layout>
            <c:manualLayout>
              <c:xMode val="edge"/>
              <c:yMode val="edge"/>
              <c:x val="0.0218731135515994"/>
              <c:y val="0.0716806560904601"/>
            </c:manualLayout>
          </c:layout>
          <c:overlay val="0"/>
          <c:spPr>
            <a:noFill/>
            <a:ln>
              <a:noFill/>
            </a:ln>
            <a:effectLst/>
          </c:spPr>
        </c:title>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lang="zh-CN" sz="1600" b="0" i="0" u="none" strike="noStrike" kern="1200" baseline="0">
                <a:solidFill>
                  <a:schemeClr val="tx1"/>
                </a:solidFill>
                <a:latin typeface="+mn-ea"/>
                <a:ea typeface="+mn-ea"/>
                <a:cs typeface="Times New Roman" panose="02020603050405020304" pitchFamily="18" charset="0"/>
              </a:defRPr>
            </a:pPr>
          </a:p>
        </c:txPr>
        <c:crossAx val="689629584"/>
        <c:crosses val="autoZero"/>
        <c:crossBetween val="between"/>
      </c:valAx>
      <c:spPr>
        <a:noFill/>
        <a:ln>
          <a:noFill/>
        </a:ln>
        <a:effectLst/>
      </c:spPr>
    </c:plotArea>
    <c:plotVisOnly val="1"/>
    <c:dispBlanksAs val="gap"/>
    <c:showDLblsOverMax val="0"/>
  </c:chart>
  <c:spPr>
    <a:noFill/>
    <a:ln>
      <a:noFill/>
    </a:ln>
    <a:effectLst/>
  </c:spPr>
  <c:txPr>
    <a:bodyPr/>
    <a:lstStyle/>
    <a:p>
      <a:pPr>
        <a:defRPr lang="zh-CN" sz="1600">
          <a:solidFill>
            <a:schemeClr val="tx1"/>
          </a:solidFill>
          <a:latin typeface="+mn-ea"/>
          <a:ea typeface="+mn-ea"/>
          <a:cs typeface="Times New Roman" panose="02020603050405020304" pitchFamily="18" charset="0"/>
        </a:defRPr>
      </a:pP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gzip!$F$5</c:f>
              <c:strCache>
                <c:ptCount val="1"/>
                <c:pt idx="0">
                  <c:v>write time</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delete val="1"/>
          </c:dLbls>
          <c:xVal>
            <c:numRef>
              <c:f>gzip!$E$6:$E$11</c:f>
              <c:numCache>
                <c:formatCode>General</c:formatCode>
                <c:ptCount val="6"/>
                <c:pt idx="0">
                  <c:v>1</c:v>
                </c:pt>
                <c:pt idx="1">
                  <c:v>2</c:v>
                </c:pt>
                <c:pt idx="2">
                  <c:v>4</c:v>
                </c:pt>
                <c:pt idx="3">
                  <c:v>8</c:v>
                </c:pt>
                <c:pt idx="4">
                  <c:v>16</c:v>
                </c:pt>
                <c:pt idx="5">
                  <c:v>32</c:v>
                </c:pt>
              </c:numCache>
            </c:numRef>
          </c:xVal>
          <c:yVal>
            <c:numRef>
              <c:f>gzip!$F$6:$F$11</c:f>
              <c:numCache>
                <c:formatCode>General</c:formatCode>
                <c:ptCount val="6"/>
                <c:pt idx="0">
                  <c:v>215</c:v>
                </c:pt>
                <c:pt idx="1">
                  <c:v>118.3</c:v>
                </c:pt>
                <c:pt idx="2">
                  <c:v>61.5</c:v>
                </c:pt>
                <c:pt idx="3">
                  <c:v>33.8</c:v>
                </c:pt>
                <c:pt idx="4">
                  <c:v>19.6</c:v>
                </c:pt>
                <c:pt idx="5">
                  <c:v>14</c:v>
                </c:pt>
              </c:numCache>
            </c:numRef>
          </c:yVal>
          <c:smooth val="0"/>
        </c:ser>
        <c:ser>
          <c:idx val="1"/>
          <c:order val="1"/>
          <c:tx>
            <c:strRef>
              <c:f>gzip!$G$5</c:f>
              <c:strCache>
                <c:ptCount val="1"/>
                <c:pt idx="0">
                  <c:v>all time</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dLbls>
            <c:delete val="1"/>
          </c:dLbls>
          <c:xVal>
            <c:numRef>
              <c:f>gzip!$E$6:$E$11</c:f>
              <c:numCache>
                <c:formatCode>General</c:formatCode>
                <c:ptCount val="6"/>
                <c:pt idx="0">
                  <c:v>1</c:v>
                </c:pt>
                <c:pt idx="1">
                  <c:v>2</c:v>
                </c:pt>
                <c:pt idx="2">
                  <c:v>4</c:v>
                </c:pt>
                <c:pt idx="3">
                  <c:v>8</c:v>
                </c:pt>
                <c:pt idx="4">
                  <c:v>16</c:v>
                </c:pt>
                <c:pt idx="5">
                  <c:v>32</c:v>
                </c:pt>
              </c:numCache>
            </c:numRef>
          </c:xVal>
          <c:yVal>
            <c:numRef>
              <c:f>gzip!$G$6:$G$11</c:f>
              <c:numCache>
                <c:formatCode>General</c:formatCode>
                <c:ptCount val="6"/>
                <c:pt idx="0">
                  <c:v>228</c:v>
                </c:pt>
                <c:pt idx="1">
                  <c:v>131</c:v>
                </c:pt>
                <c:pt idx="2">
                  <c:v>75.78</c:v>
                </c:pt>
                <c:pt idx="3">
                  <c:v>47.6</c:v>
                </c:pt>
                <c:pt idx="4">
                  <c:v>35.19</c:v>
                </c:pt>
                <c:pt idx="5">
                  <c:v>32.1</c:v>
                </c:pt>
              </c:numCache>
            </c:numRef>
          </c:yVal>
          <c:smooth val="0"/>
        </c:ser>
        <c:dLbls>
          <c:showLegendKey val="0"/>
          <c:showVal val="0"/>
          <c:showCatName val="0"/>
          <c:showSerName val="0"/>
          <c:showPercent val="0"/>
          <c:showBubbleSize val="0"/>
        </c:dLbls>
        <c:axId val="1953618767"/>
        <c:axId val="1953615439"/>
      </c:scatterChart>
      <c:valAx>
        <c:axId val="1953618767"/>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r>
                  <a:rPr lang="en-US" altLang="zh-CN"/>
                  <a:t>process num</a:t>
                </a:r>
                <a:endParaRPr lang="zh-CN" altLang="en-US"/>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953615439"/>
        <c:crosses val="autoZero"/>
        <c:crossBetween val="midCat"/>
      </c:valAx>
      <c:valAx>
        <c:axId val="195361543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r>
                  <a:rPr lang="en-US" altLang="zh-CN"/>
                  <a:t>tims/s</a:t>
                </a:r>
                <a:endParaRPr lang="en-US" altLang="zh-CN"/>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953618767"/>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gzip!$L$5</c:f>
              <c:strCache>
                <c:ptCount val="1"/>
                <c:pt idx="0">
                  <c:v>read time</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delete val="1"/>
          </c:dLbls>
          <c:xVal>
            <c:numRef>
              <c:f>gzip!$K$6:$K$11</c:f>
              <c:numCache>
                <c:formatCode>General</c:formatCode>
                <c:ptCount val="6"/>
                <c:pt idx="0">
                  <c:v>1</c:v>
                </c:pt>
                <c:pt idx="1">
                  <c:v>2</c:v>
                </c:pt>
                <c:pt idx="2">
                  <c:v>4</c:v>
                </c:pt>
                <c:pt idx="3">
                  <c:v>8</c:v>
                </c:pt>
                <c:pt idx="4">
                  <c:v>16</c:v>
                </c:pt>
                <c:pt idx="5">
                  <c:v>32</c:v>
                </c:pt>
              </c:numCache>
            </c:numRef>
          </c:xVal>
          <c:yVal>
            <c:numRef>
              <c:f>gzip!$L$6:$L$11</c:f>
              <c:numCache>
                <c:formatCode>General</c:formatCode>
                <c:ptCount val="6"/>
                <c:pt idx="0">
                  <c:v>29.4</c:v>
                </c:pt>
                <c:pt idx="1">
                  <c:v>17.39</c:v>
                </c:pt>
                <c:pt idx="2">
                  <c:v>9.33</c:v>
                </c:pt>
                <c:pt idx="3">
                  <c:v>5.18</c:v>
                </c:pt>
                <c:pt idx="4">
                  <c:v>3.98</c:v>
                </c:pt>
                <c:pt idx="5">
                  <c:v>3.9</c:v>
                </c:pt>
              </c:numCache>
            </c:numRef>
          </c:yVal>
          <c:smooth val="0"/>
        </c:ser>
        <c:ser>
          <c:idx val="1"/>
          <c:order val="1"/>
          <c:tx>
            <c:strRef>
              <c:f>gzip!$M$5</c:f>
              <c:strCache>
                <c:ptCount val="1"/>
                <c:pt idx="0">
                  <c:v>all time</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dLbls>
            <c:delete val="1"/>
          </c:dLbls>
          <c:xVal>
            <c:numRef>
              <c:f>gzip!$K$6:$K$11</c:f>
              <c:numCache>
                <c:formatCode>General</c:formatCode>
                <c:ptCount val="6"/>
                <c:pt idx="0">
                  <c:v>1</c:v>
                </c:pt>
                <c:pt idx="1">
                  <c:v>2</c:v>
                </c:pt>
                <c:pt idx="2">
                  <c:v>4</c:v>
                </c:pt>
                <c:pt idx="3">
                  <c:v>8</c:v>
                </c:pt>
                <c:pt idx="4">
                  <c:v>16</c:v>
                </c:pt>
                <c:pt idx="5">
                  <c:v>32</c:v>
                </c:pt>
              </c:numCache>
            </c:numRef>
          </c:xVal>
          <c:yVal>
            <c:numRef>
              <c:f>gzip!$M$6:$M$11</c:f>
              <c:numCache>
                <c:formatCode>General</c:formatCode>
                <c:ptCount val="6"/>
                <c:pt idx="0">
                  <c:v>36.5</c:v>
                </c:pt>
                <c:pt idx="1">
                  <c:v>24.4</c:v>
                </c:pt>
                <c:pt idx="2">
                  <c:v>16.7</c:v>
                </c:pt>
                <c:pt idx="3">
                  <c:v>13.6</c:v>
                </c:pt>
                <c:pt idx="4">
                  <c:v>15.4</c:v>
                </c:pt>
                <c:pt idx="5">
                  <c:v>20.36</c:v>
                </c:pt>
              </c:numCache>
            </c:numRef>
          </c:yVal>
          <c:smooth val="0"/>
        </c:ser>
        <c:dLbls>
          <c:showLegendKey val="0"/>
          <c:showVal val="0"/>
          <c:showCatName val="0"/>
          <c:showSerName val="0"/>
          <c:showPercent val="0"/>
          <c:showBubbleSize val="0"/>
        </c:dLbls>
        <c:axId val="1958139471"/>
        <c:axId val="1958133647"/>
      </c:scatterChart>
      <c:valAx>
        <c:axId val="1958139471"/>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r>
                  <a:rPr lang="en-US" altLang="zh-CN"/>
                  <a:t>process num</a:t>
                </a:r>
                <a:endParaRPr lang="zh-CN" altLang="en-US"/>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958133647"/>
        <c:crosses val="autoZero"/>
        <c:crossBetween val="midCat"/>
      </c:valAx>
      <c:valAx>
        <c:axId val="195813364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r>
                  <a:rPr lang="en-US" altLang="zh-CN"/>
                  <a:t>tims/s</a:t>
                </a:r>
                <a:endParaRPr lang="en-US" altLang="zh-CN"/>
              </a:p>
            </c:rich>
          </c:tx>
          <c:layout>
            <c:manualLayout>
              <c:xMode val="edge"/>
              <c:yMode val="edge"/>
              <c:x val="0.0305810397553517"/>
              <c:y val="0.299992117772161"/>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958139471"/>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00907322770556277"/>
          <c:y val="0.0523879197582071"/>
        </c:manualLayout>
      </c:layout>
      <c:overlay val="0"/>
      <c:spPr>
        <a:noFill/>
        <a:ln>
          <a:noFill/>
        </a:ln>
        <a:effectLst/>
      </c:spPr>
      <c:txPr>
        <a:bodyPr rot="0" spcFirstLastPara="1" vertOverflow="ellipsis" vert="horz" wrap="square" anchor="ctr" anchorCtr="1"/>
        <a:lstStyle/>
        <a:p>
          <a:pPr>
            <a:defRPr lang="zh-CN" sz="1800" b="0" i="0" u="none" strike="noStrike" kern="1200" spc="0" baseline="0">
              <a:solidFill>
                <a:schemeClr val="tx1">
                  <a:lumMod val="65000"/>
                  <a:lumOff val="35000"/>
                </a:schemeClr>
              </a:solidFill>
              <a:latin typeface="+mn-lt"/>
              <a:ea typeface="+mn-ea"/>
              <a:cs typeface="+mn-cs"/>
            </a:defRPr>
          </a:pPr>
        </a:p>
      </c:txPr>
    </c:title>
    <c:autoTitleDeleted val="0"/>
    <c:plotArea>
      <c:layout>
        <c:manualLayout>
          <c:layoutTarget val="inner"/>
          <c:xMode val="edge"/>
          <c:yMode val="edge"/>
          <c:x val="0.0515682591711095"/>
          <c:y val="0.202951213646599"/>
          <c:w val="0.929172466047429"/>
          <c:h val="0.607473817383962"/>
        </c:manualLayout>
      </c:layout>
      <c:barChart>
        <c:barDir val="col"/>
        <c:grouping val="clustered"/>
        <c:varyColors val="0"/>
        <c:ser>
          <c:idx val="0"/>
          <c:order val="0"/>
          <c:tx>
            <c:strRef>
              <c:f>Sheet1!$B$1</c:f>
              <c:strCache>
                <c:ptCount val="1"/>
                <c:pt idx="0">
                  <c:v>Time/s</c:v>
                </c:pt>
              </c:strCache>
            </c:strRef>
          </c:tx>
          <c:spPr>
            <a:solidFill>
              <a:schemeClr val="accent1"/>
            </a:solidFill>
            <a:ln>
              <a:noFill/>
            </a:ln>
            <a:effectLst/>
          </c:spPr>
          <c:invertIfNegative val="0"/>
          <c:dLbls>
            <c:delete val="1"/>
          </c:dLbls>
          <c:cat>
            <c:strRef>
              <c:f>Sheet1!$A$2:$A$6</c:f>
              <c:strCache>
                <c:ptCount val="5"/>
                <c:pt idx="0">
                  <c:v>read</c:v>
                </c:pt>
                <c:pt idx="1">
                  <c:v>preprocess</c:v>
                </c:pt>
                <c:pt idx="2">
                  <c:v>reconstruction</c:v>
                </c:pt>
                <c:pt idx="3">
                  <c:v>postprocess</c:v>
                </c:pt>
                <c:pt idx="4">
                  <c:v>write</c:v>
                </c:pt>
              </c:strCache>
            </c:strRef>
          </c:cat>
          <c:val>
            <c:numRef>
              <c:f>Sheet1!$B$2:$B$6</c:f>
              <c:numCache>
                <c:formatCode>General</c:formatCode>
                <c:ptCount val="5"/>
                <c:pt idx="0">
                  <c:v>4.13</c:v>
                </c:pt>
                <c:pt idx="1">
                  <c:v>0.62</c:v>
                </c:pt>
                <c:pt idx="2">
                  <c:v>0.32</c:v>
                </c:pt>
                <c:pt idx="3">
                  <c:v>0.014</c:v>
                </c:pt>
                <c:pt idx="4">
                  <c:v>3.7</c:v>
                </c:pt>
              </c:numCache>
            </c:numRef>
          </c:val>
        </c:ser>
        <c:dLbls>
          <c:showLegendKey val="0"/>
          <c:showVal val="0"/>
          <c:showCatName val="0"/>
          <c:showSerName val="0"/>
          <c:showPercent val="0"/>
          <c:showBubbleSize val="0"/>
        </c:dLbls>
        <c:gapWidth val="219"/>
        <c:overlap val="-27"/>
        <c:axId val="141023455"/>
        <c:axId val="141020127"/>
      </c:barChart>
      <c:catAx>
        <c:axId val="141023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600" b="0" i="0" u="none" strike="noStrike" kern="1200" baseline="0">
                <a:solidFill>
                  <a:schemeClr val="tx1">
                    <a:lumMod val="65000"/>
                    <a:lumOff val="35000"/>
                  </a:schemeClr>
                </a:solidFill>
                <a:latin typeface="+mn-lt"/>
                <a:ea typeface="+mn-ea"/>
                <a:cs typeface="+mn-cs"/>
              </a:defRPr>
            </a:pPr>
          </a:p>
        </c:txPr>
        <c:crossAx val="141020127"/>
        <c:crosses val="autoZero"/>
        <c:auto val="1"/>
        <c:lblAlgn val="ctr"/>
        <c:lblOffset val="100"/>
        <c:noMultiLvlLbl val="0"/>
      </c:catAx>
      <c:valAx>
        <c:axId val="1410201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600" b="0" i="0" u="none" strike="noStrike" kern="1200" baseline="0">
                <a:solidFill>
                  <a:schemeClr val="tx1">
                    <a:lumMod val="65000"/>
                    <a:lumOff val="35000"/>
                  </a:schemeClr>
                </a:solidFill>
                <a:latin typeface="+mn-lt"/>
                <a:ea typeface="+mn-ea"/>
                <a:cs typeface="+mn-cs"/>
              </a:defRPr>
            </a:pPr>
          </a:p>
        </c:txPr>
        <c:crossAx val="141023455"/>
        <c:crosses val="autoZero"/>
        <c:crossBetween val="between"/>
      </c:valAx>
      <c:spPr>
        <a:noFill/>
        <a:ln>
          <a:noFill/>
        </a:ln>
        <a:effectLst/>
      </c:spPr>
    </c:plotArea>
    <c:plotVisOnly val="1"/>
    <c:dispBlanksAs val="gap"/>
    <c:showDLblsOverMax val="0"/>
  </c:chart>
  <c:spPr>
    <a:noFill/>
    <a:ln>
      <a:noFill/>
    </a:ln>
    <a:effectLst/>
  </c:spPr>
  <c:txPr>
    <a:bodyPr/>
    <a:lstStyle/>
    <a:p>
      <a:pPr>
        <a:defRPr lang="zh-CN" sz="1600"/>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hepsct!$B$8</c:f>
              <c:strCache>
                <c:ptCount val="1"/>
                <c:pt idx="0">
                  <c:v>all time</c:v>
                </c:pt>
              </c:strCache>
            </c:strRef>
          </c:tx>
          <c:spPr>
            <a:solidFill>
              <a:schemeClr val="accent1"/>
            </a:solidFill>
            <a:ln>
              <a:noFill/>
            </a:ln>
            <a:effectLst/>
          </c:spPr>
          <c:invertIfNegative val="0"/>
          <c:dLbls>
            <c:delete val="1"/>
          </c:dLbls>
          <c:cat>
            <c:strRef>
              <c:f>hepsct!$A$9:$A$10</c:f>
              <c:strCache>
                <c:ptCount val="2"/>
                <c:pt idx="0">
                  <c:v>original</c:v>
                </c:pt>
                <c:pt idx="1">
                  <c:v>async</c:v>
                </c:pt>
              </c:strCache>
            </c:strRef>
          </c:cat>
          <c:val>
            <c:numRef>
              <c:f>hepsct!$B$9:$B$10</c:f>
              <c:numCache>
                <c:formatCode>General</c:formatCode>
                <c:ptCount val="2"/>
                <c:pt idx="0">
                  <c:v>100.33</c:v>
                </c:pt>
                <c:pt idx="1">
                  <c:v>74.6</c:v>
                </c:pt>
              </c:numCache>
            </c:numRef>
          </c:val>
        </c:ser>
        <c:dLbls>
          <c:showLegendKey val="0"/>
          <c:showVal val="0"/>
          <c:showCatName val="0"/>
          <c:showSerName val="0"/>
          <c:showPercent val="0"/>
          <c:showBubbleSize val="0"/>
        </c:dLbls>
        <c:gapWidth val="219"/>
        <c:overlap val="-27"/>
        <c:axId val="1794415567"/>
        <c:axId val="1794414319"/>
      </c:barChart>
      <c:catAx>
        <c:axId val="17944155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400" b="0" i="0" u="none" strike="noStrike" kern="1200" baseline="0">
                <a:solidFill>
                  <a:schemeClr val="tx1"/>
                </a:solidFill>
                <a:latin typeface="+mn-lt"/>
                <a:ea typeface="+mn-ea"/>
                <a:cs typeface="+mn-cs"/>
              </a:defRPr>
            </a:pPr>
          </a:p>
        </c:txPr>
        <c:crossAx val="1794414319"/>
        <c:crosses val="autoZero"/>
        <c:auto val="1"/>
        <c:lblAlgn val="ctr"/>
        <c:lblOffset val="100"/>
        <c:noMultiLvlLbl val="0"/>
      </c:catAx>
      <c:valAx>
        <c:axId val="179441431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zh-CN" sz="1400" b="0" i="0" u="none" strike="noStrike" kern="1200" baseline="0">
                    <a:solidFill>
                      <a:schemeClr val="tx1"/>
                    </a:solidFill>
                    <a:latin typeface="+mn-lt"/>
                    <a:ea typeface="+mn-ea"/>
                    <a:cs typeface="+mn-cs"/>
                  </a:defRPr>
                </a:pPr>
                <a:r>
                  <a:rPr lang="en-US"/>
                  <a:t>time/s</a:t>
                </a:r>
                <a:endParaRPr lang="en-US"/>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400" b="0" i="0" u="none" strike="noStrike" kern="1200" baseline="0">
                <a:solidFill>
                  <a:schemeClr val="tx1"/>
                </a:solidFill>
                <a:latin typeface="+mn-lt"/>
                <a:ea typeface="+mn-ea"/>
                <a:cs typeface="+mn-cs"/>
              </a:defRPr>
            </a:pPr>
          </a:p>
        </c:txPr>
        <c:crossAx val="1794415567"/>
        <c:crosses val="autoZero"/>
        <c:crossBetween val="between"/>
      </c:valAx>
      <c:spPr>
        <a:noFill/>
        <a:ln>
          <a:noFill/>
        </a:ln>
        <a:effectLst/>
      </c:spPr>
    </c:plotArea>
    <c:plotVisOnly val="1"/>
    <c:dispBlanksAs val="gap"/>
    <c:showDLblsOverMax val="0"/>
  </c:chart>
  <c:spPr>
    <a:noFill/>
    <a:ln>
      <a:noFill/>
    </a:ln>
    <a:effectLst/>
  </c:spPr>
  <c:txPr>
    <a:bodyPr/>
    <a:lstStyle/>
    <a:p>
      <a:pPr>
        <a:defRPr lang="zh-CN" sz="1400">
          <a:solidFill>
            <a:schemeClr val="tx1"/>
          </a:solidFill>
        </a:defRPr>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pread!$B$1</c:f>
              <c:strCache>
                <c:ptCount val="1"/>
                <c:pt idx="0">
                  <c:v>read time</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delete val="1"/>
          </c:dLbls>
          <c:xVal>
            <c:numRef>
              <c:f>pread!$A$2:$A$7</c:f>
              <c:numCache>
                <c:formatCode>General</c:formatCode>
                <c:ptCount val="6"/>
                <c:pt idx="0">
                  <c:v>1</c:v>
                </c:pt>
                <c:pt idx="1">
                  <c:v>2</c:v>
                </c:pt>
                <c:pt idx="2">
                  <c:v>4</c:v>
                </c:pt>
                <c:pt idx="3">
                  <c:v>8</c:v>
                </c:pt>
                <c:pt idx="4">
                  <c:v>16</c:v>
                </c:pt>
                <c:pt idx="5">
                  <c:v>32</c:v>
                </c:pt>
              </c:numCache>
            </c:numRef>
          </c:xVal>
          <c:yVal>
            <c:numRef>
              <c:f>pread!$B$2:$B$7</c:f>
              <c:numCache>
                <c:formatCode>General</c:formatCode>
                <c:ptCount val="6"/>
                <c:pt idx="0">
                  <c:v>39</c:v>
                </c:pt>
                <c:pt idx="1">
                  <c:v>20</c:v>
                </c:pt>
                <c:pt idx="2">
                  <c:v>10</c:v>
                </c:pt>
                <c:pt idx="3">
                  <c:v>5.7</c:v>
                </c:pt>
                <c:pt idx="4">
                  <c:v>3.01</c:v>
                </c:pt>
                <c:pt idx="5">
                  <c:v>2.75</c:v>
                </c:pt>
              </c:numCache>
            </c:numRef>
          </c:yVal>
          <c:smooth val="0"/>
        </c:ser>
        <c:ser>
          <c:idx val="1"/>
          <c:order val="1"/>
          <c:tx>
            <c:strRef>
              <c:f>pread!$C$1</c:f>
              <c:strCache>
                <c:ptCount val="1"/>
                <c:pt idx="0">
                  <c:v>all time</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dLbls>
            <c:delete val="1"/>
          </c:dLbls>
          <c:xVal>
            <c:numRef>
              <c:f>pread!$A$2:$A$7</c:f>
              <c:numCache>
                <c:formatCode>General</c:formatCode>
                <c:ptCount val="6"/>
                <c:pt idx="0">
                  <c:v>1</c:v>
                </c:pt>
                <c:pt idx="1">
                  <c:v>2</c:v>
                </c:pt>
                <c:pt idx="2">
                  <c:v>4</c:v>
                </c:pt>
                <c:pt idx="3">
                  <c:v>8</c:v>
                </c:pt>
                <c:pt idx="4">
                  <c:v>16</c:v>
                </c:pt>
                <c:pt idx="5">
                  <c:v>32</c:v>
                </c:pt>
              </c:numCache>
            </c:numRef>
          </c:xVal>
          <c:yVal>
            <c:numRef>
              <c:f>pread!$C$2:$C$7</c:f>
              <c:numCache>
                <c:formatCode>General</c:formatCode>
                <c:ptCount val="6"/>
                <c:pt idx="0">
                  <c:v>46</c:v>
                </c:pt>
                <c:pt idx="1">
                  <c:v>27</c:v>
                </c:pt>
                <c:pt idx="2">
                  <c:v>18</c:v>
                </c:pt>
                <c:pt idx="3">
                  <c:v>14</c:v>
                </c:pt>
                <c:pt idx="4">
                  <c:v>13.9</c:v>
                </c:pt>
                <c:pt idx="5">
                  <c:v>20.1</c:v>
                </c:pt>
              </c:numCache>
            </c:numRef>
          </c:yVal>
          <c:smooth val="0"/>
        </c:ser>
        <c:dLbls>
          <c:showLegendKey val="0"/>
          <c:showVal val="0"/>
          <c:showCatName val="0"/>
          <c:showSerName val="0"/>
          <c:showPercent val="0"/>
          <c:showBubbleSize val="0"/>
        </c:dLbls>
        <c:axId val="1505901551"/>
        <c:axId val="1505911951"/>
      </c:scatterChart>
      <c:valAx>
        <c:axId val="1505901551"/>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lang="zh-CN" sz="1050" b="1" i="0" u="none" strike="noStrike" kern="1200" baseline="0">
                    <a:solidFill>
                      <a:schemeClr val="tx1">
                        <a:lumMod val="65000"/>
                        <a:lumOff val="35000"/>
                      </a:schemeClr>
                    </a:solidFill>
                    <a:latin typeface="+mn-lt"/>
                    <a:ea typeface="+mn-ea"/>
                    <a:cs typeface="+mn-cs"/>
                  </a:defRPr>
                </a:pPr>
                <a:r>
                  <a:rPr lang="en-US"/>
                  <a:t>process num</a:t>
                </a:r>
                <a:endParaRPr lang="zh-CN"/>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zh-CN" sz="1050" b="1" i="0" u="none" strike="noStrike" kern="1200" baseline="0">
                <a:solidFill>
                  <a:schemeClr val="tx1">
                    <a:lumMod val="65000"/>
                    <a:lumOff val="35000"/>
                  </a:schemeClr>
                </a:solidFill>
                <a:latin typeface="+mn-lt"/>
                <a:ea typeface="+mn-ea"/>
                <a:cs typeface="+mn-cs"/>
              </a:defRPr>
            </a:pPr>
          </a:p>
        </c:txPr>
        <c:crossAx val="1505911951"/>
        <c:crosses val="autoZero"/>
        <c:crossBetween val="midCat"/>
      </c:valAx>
      <c:valAx>
        <c:axId val="150591195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zh-CN" sz="1050" b="1" i="0" u="none" strike="noStrike" kern="1200" baseline="0">
                    <a:solidFill>
                      <a:schemeClr val="tx1">
                        <a:lumMod val="65000"/>
                        <a:lumOff val="35000"/>
                      </a:schemeClr>
                    </a:solidFill>
                    <a:latin typeface="+mn-lt"/>
                    <a:ea typeface="+mn-ea"/>
                    <a:cs typeface="+mn-cs"/>
                  </a:defRPr>
                </a:pPr>
                <a:r>
                  <a:rPr lang="en-US"/>
                  <a:t>time/s</a:t>
                </a:r>
                <a:endParaRPr lang="zh-CN"/>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zh-CN" sz="1050" b="1" i="0" u="none" strike="noStrike" kern="1200" baseline="0">
                <a:solidFill>
                  <a:schemeClr val="tx1">
                    <a:lumMod val="65000"/>
                    <a:lumOff val="35000"/>
                  </a:schemeClr>
                </a:solidFill>
                <a:latin typeface="+mn-lt"/>
                <a:ea typeface="+mn-ea"/>
                <a:cs typeface="+mn-cs"/>
              </a:defRPr>
            </a:pPr>
          </a:p>
        </c:txPr>
        <c:crossAx val="1505901551"/>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1050" b="1"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sz="1050" b="1"/>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pread!$E$1</c:f>
              <c:strCache>
                <c:ptCount val="1"/>
                <c:pt idx="0">
                  <c:v>write_time</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delete val="1"/>
          </c:dLbls>
          <c:xVal>
            <c:numRef>
              <c:f>pread!$D$2:$D$7</c:f>
              <c:numCache>
                <c:formatCode>General</c:formatCode>
                <c:ptCount val="6"/>
                <c:pt idx="0">
                  <c:v>1</c:v>
                </c:pt>
                <c:pt idx="1">
                  <c:v>2</c:v>
                </c:pt>
                <c:pt idx="2">
                  <c:v>4</c:v>
                </c:pt>
                <c:pt idx="3">
                  <c:v>8</c:v>
                </c:pt>
                <c:pt idx="4">
                  <c:v>16</c:v>
                </c:pt>
                <c:pt idx="5">
                  <c:v>32</c:v>
                </c:pt>
              </c:numCache>
            </c:numRef>
          </c:xVal>
          <c:yVal>
            <c:numRef>
              <c:f>pread!$E$2:$E$7</c:f>
              <c:numCache>
                <c:formatCode>General</c:formatCode>
                <c:ptCount val="6"/>
                <c:pt idx="0">
                  <c:v>9.5</c:v>
                </c:pt>
                <c:pt idx="1">
                  <c:v>6.15</c:v>
                </c:pt>
                <c:pt idx="2">
                  <c:v>4.1</c:v>
                </c:pt>
                <c:pt idx="3">
                  <c:v>3.5</c:v>
                </c:pt>
                <c:pt idx="4">
                  <c:v>3.31</c:v>
                </c:pt>
                <c:pt idx="5">
                  <c:v>3.36</c:v>
                </c:pt>
              </c:numCache>
            </c:numRef>
          </c:yVal>
          <c:smooth val="0"/>
        </c:ser>
        <c:ser>
          <c:idx val="1"/>
          <c:order val="1"/>
          <c:tx>
            <c:strRef>
              <c:f>pread!$F$1</c:f>
              <c:strCache>
                <c:ptCount val="1"/>
                <c:pt idx="0">
                  <c:v>all_time</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dLbls>
            <c:delete val="1"/>
          </c:dLbls>
          <c:xVal>
            <c:numRef>
              <c:f>pread!$D$2:$D$7</c:f>
              <c:numCache>
                <c:formatCode>General</c:formatCode>
                <c:ptCount val="6"/>
                <c:pt idx="0">
                  <c:v>1</c:v>
                </c:pt>
                <c:pt idx="1">
                  <c:v>2</c:v>
                </c:pt>
                <c:pt idx="2">
                  <c:v>4</c:v>
                </c:pt>
                <c:pt idx="3">
                  <c:v>8</c:v>
                </c:pt>
                <c:pt idx="4">
                  <c:v>16</c:v>
                </c:pt>
                <c:pt idx="5">
                  <c:v>32</c:v>
                </c:pt>
              </c:numCache>
            </c:numRef>
          </c:xVal>
          <c:yVal>
            <c:numRef>
              <c:f>pread!$F$2:$F$7</c:f>
              <c:numCache>
                <c:formatCode>General</c:formatCode>
                <c:ptCount val="6"/>
                <c:pt idx="0">
                  <c:v>16.3</c:v>
                </c:pt>
                <c:pt idx="1">
                  <c:v>13.2</c:v>
                </c:pt>
                <c:pt idx="2">
                  <c:v>11</c:v>
                </c:pt>
                <c:pt idx="3">
                  <c:v>12</c:v>
                </c:pt>
                <c:pt idx="4">
                  <c:v>14</c:v>
                </c:pt>
                <c:pt idx="5">
                  <c:v>20</c:v>
                </c:pt>
              </c:numCache>
            </c:numRef>
          </c:yVal>
          <c:smooth val="0"/>
        </c:ser>
        <c:dLbls>
          <c:showLegendKey val="0"/>
          <c:showVal val="0"/>
          <c:showCatName val="0"/>
          <c:showSerName val="0"/>
          <c:showPercent val="0"/>
          <c:showBubbleSize val="0"/>
        </c:dLbls>
        <c:axId val="1620528511"/>
        <c:axId val="1620521439"/>
      </c:scatterChart>
      <c:valAx>
        <c:axId val="1620528511"/>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lang="zh-CN" sz="1050" b="1" i="0" u="none" strike="noStrike" kern="1200" baseline="0">
                    <a:solidFill>
                      <a:schemeClr val="tx1">
                        <a:lumMod val="65000"/>
                        <a:lumOff val="35000"/>
                      </a:schemeClr>
                    </a:solidFill>
                    <a:latin typeface="+mn-lt"/>
                    <a:ea typeface="+mn-ea"/>
                    <a:cs typeface="+mn-cs"/>
                  </a:defRPr>
                </a:pPr>
                <a:r>
                  <a:rPr lang="en-US"/>
                  <a:t>process num</a:t>
                </a:r>
                <a:endParaRPr lang="zh-CN"/>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zh-CN" sz="1050" b="1" i="0" u="none" strike="noStrike" kern="1200" baseline="0">
                <a:solidFill>
                  <a:schemeClr val="tx1">
                    <a:lumMod val="65000"/>
                    <a:lumOff val="35000"/>
                  </a:schemeClr>
                </a:solidFill>
                <a:latin typeface="+mn-lt"/>
                <a:ea typeface="+mn-ea"/>
                <a:cs typeface="+mn-cs"/>
              </a:defRPr>
            </a:pPr>
          </a:p>
        </c:txPr>
        <c:crossAx val="1620521439"/>
        <c:crosses val="autoZero"/>
        <c:crossBetween val="midCat"/>
      </c:valAx>
      <c:valAx>
        <c:axId val="162052143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zh-CN" sz="1050" b="1" i="0" u="none" strike="noStrike" kern="1200" baseline="0">
                    <a:solidFill>
                      <a:schemeClr val="tx1">
                        <a:lumMod val="65000"/>
                        <a:lumOff val="35000"/>
                      </a:schemeClr>
                    </a:solidFill>
                    <a:latin typeface="+mn-lt"/>
                    <a:ea typeface="+mn-ea"/>
                    <a:cs typeface="+mn-cs"/>
                  </a:defRPr>
                </a:pPr>
                <a:r>
                  <a:rPr lang="en-US"/>
                  <a:t>time/s</a:t>
                </a:r>
                <a:endParaRPr lang="zh-CN"/>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zh-CN" sz="1050" b="1" i="0" u="none" strike="noStrike" kern="1200" baseline="0">
                <a:solidFill>
                  <a:schemeClr val="tx1">
                    <a:lumMod val="65000"/>
                    <a:lumOff val="35000"/>
                  </a:schemeClr>
                </a:solidFill>
                <a:latin typeface="+mn-lt"/>
                <a:ea typeface="+mn-ea"/>
                <a:cs typeface="+mn-cs"/>
              </a:defRPr>
            </a:pPr>
          </a:p>
        </c:txPr>
        <c:crossAx val="1620528511"/>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1050" b="1"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sz="1050" b="1"/>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680" b="0" i="0" u="none" strike="noStrike" kern="1200" spc="0" baseline="0">
                <a:solidFill>
                  <a:schemeClr val="tx1">
                    <a:lumMod val="65000"/>
                    <a:lumOff val="35000"/>
                  </a:schemeClr>
                </a:solidFill>
                <a:latin typeface="+mn-lt"/>
                <a:ea typeface="+mn-ea"/>
                <a:cs typeface="+mn-cs"/>
              </a:defRPr>
            </a:pPr>
            <a:r>
              <a:rPr lang="en-US"/>
              <a:t>Write time</a:t>
            </a:r>
            <a:endParaRPr lang="en-US"/>
          </a:p>
        </c:rich>
      </c:tx>
      <c:layout/>
      <c:overlay val="0"/>
      <c:spPr>
        <a:noFill/>
        <a:ln>
          <a:noFill/>
        </a:ln>
        <a:effectLst/>
      </c:spPr>
    </c:title>
    <c:autoTitleDeleted val="0"/>
    <c:plotArea>
      <c:layout/>
      <c:barChart>
        <c:barDir val="col"/>
        <c:grouping val="clustered"/>
        <c:varyColors val="0"/>
        <c:ser>
          <c:idx val="0"/>
          <c:order val="0"/>
          <c:tx>
            <c:strRef>
              <c:f>write_chunk!$B$1</c:f>
              <c:strCache>
                <c:ptCount val="1"/>
                <c:pt idx="0">
                  <c:v>time/s</c:v>
                </c:pt>
              </c:strCache>
            </c:strRef>
          </c:tx>
          <c:spPr>
            <a:solidFill>
              <a:schemeClr val="accent1"/>
            </a:solidFill>
            <a:ln>
              <a:noFill/>
            </a:ln>
            <a:effectLst/>
          </c:spPr>
          <c:invertIfNegative val="0"/>
          <c:dLbls>
            <c:delete val="1"/>
          </c:dLbls>
          <c:cat>
            <c:strRef>
              <c:f>write_chunk!$A$2:$A$3</c:f>
              <c:strCache>
                <c:ptCount val="2"/>
                <c:pt idx="0">
                  <c:v>chunk</c:v>
                </c:pt>
                <c:pt idx="1">
                  <c:v>without chunk</c:v>
                </c:pt>
              </c:strCache>
            </c:strRef>
          </c:cat>
          <c:val>
            <c:numRef>
              <c:f>write_chunk!$B$2:$B$3</c:f>
              <c:numCache>
                <c:formatCode>General</c:formatCode>
                <c:ptCount val="2"/>
                <c:pt idx="0">
                  <c:v>19.47</c:v>
                </c:pt>
                <c:pt idx="1">
                  <c:v>9.74</c:v>
                </c:pt>
              </c:numCache>
            </c:numRef>
          </c:val>
        </c:ser>
        <c:dLbls>
          <c:showLegendKey val="0"/>
          <c:showVal val="0"/>
          <c:showCatName val="0"/>
          <c:showSerName val="0"/>
          <c:showPercent val="0"/>
          <c:showBubbleSize val="0"/>
        </c:dLbls>
        <c:gapWidth val="219"/>
        <c:overlap val="-27"/>
        <c:axId val="1475884239"/>
        <c:axId val="1475867183"/>
      </c:barChart>
      <c:catAx>
        <c:axId val="1475884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400" b="0" i="0" u="none" strike="noStrike" kern="1200" baseline="0">
                <a:solidFill>
                  <a:schemeClr val="tx1">
                    <a:lumMod val="65000"/>
                    <a:lumOff val="35000"/>
                  </a:schemeClr>
                </a:solidFill>
                <a:latin typeface="+mn-lt"/>
                <a:ea typeface="+mn-ea"/>
                <a:cs typeface="+mn-cs"/>
              </a:defRPr>
            </a:pPr>
          </a:p>
        </c:txPr>
        <c:crossAx val="1475867183"/>
        <c:crosses val="autoZero"/>
        <c:auto val="1"/>
        <c:lblAlgn val="ctr"/>
        <c:lblOffset val="100"/>
        <c:noMultiLvlLbl val="0"/>
      </c:catAx>
      <c:valAx>
        <c:axId val="147586718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zh-CN" sz="1400" b="0" i="0" u="none" strike="noStrike" kern="1200" baseline="0">
                    <a:solidFill>
                      <a:schemeClr val="tx1">
                        <a:lumMod val="65000"/>
                        <a:lumOff val="35000"/>
                      </a:schemeClr>
                    </a:solidFill>
                    <a:latin typeface="+mn-lt"/>
                    <a:ea typeface="+mn-ea"/>
                    <a:cs typeface="+mn-cs"/>
                  </a:defRPr>
                </a:pPr>
                <a:r>
                  <a:rPr lang="en-US"/>
                  <a:t>time/s</a:t>
                </a:r>
                <a:endParaRPr lang="zh-CN"/>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400" b="0" i="0" u="none" strike="noStrike" kern="1200" baseline="0">
                <a:solidFill>
                  <a:schemeClr val="tx1">
                    <a:lumMod val="65000"/>
                    <a:lumOff val="35000"/>
                  </a:schemeClr>
                </a:solidFill>
                <a:latin typeface="+mn-lt"/>
                <a:ea typeface="+mn-ea"/>
                <a:cs typeface="+mn-cs"/>
              </a:defRPr>
            </a:pPr>
          </a:p>
        </c:txPr>
        <c:crossAx val="1475884239"/>
        <c:crosses val="autoZero"/>
        <c:crossBetween val="between"/>
      </c:valAx>
      <c:spPr>
        <a:noFill/>
        <a:ln>
          <a:noFill/>
        </a:ln>
        <a:effectLst/>
      </c:spPr>
    </c:plotArea>
    <c:plotVisOnly val="1"/>
    <c:dispBlanksAs val="gap"/>
    <c:showDLblsOverMax val="0"/>
  </c:chart>
  <c:spPr>
    <a:noFill/>
    <a:ln>
      <a:noFill/>
    </a:ln>
    <a:effectLst/>
  </c:spPr>
  <c:txPr>
    <a:bodyPr/>
    <a:lstStyle/>
    <a:p>
      <a:pPr>
        <a:defRPr lang="zh-CN" sz="1400" b="0"/>
      </a:pP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read_chunk!$B$1</c:f>
              <c:strCache>
                <c:ptCount val="1"/>
                <c:pt idx="0">
                  <c:v>read time</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delete val="1"/>
          </c:dLbls>
          <c:xVal>
            <c:numRef>
              <c:f>read_chunk!$A$2:$A$7</c:f>
              <c:numCache>
                <c:formatCode>General</c:formatCode>
                <c:ptCount val="6"/>
                <c:pt idx="0">
                  <c:v>1</c:v>
                </c:pt>
                <c:pt idx="1">
                  <c:v>2</c:v>
                </c:pt>
                <c:pt idx="2">
                  <c:v>4</c:v>
                </c:pt>
                <c:pt idx="3">
                  <c:v>8</c:v>
                </c:pt>
                <c:pt idx="4">
                  <c:v>16</c:v>
                </c:pt>
                <c:pt idx="5">
                  <c:v>32</c:v>
                </c:pt>
              </c:numCache>
            </c:numRef>
          </c:xVal>
          <c:yVal>
            <c:numRef>
              <c:f>read_chunk!$B$2:$B$7</c:f>
              <c:numCache>
                <c:formatCode>General</c:formatCode>
                <c:ptCount val="6"/>
                <c:pt idx="0">
                  <c:v>4.06</c:v>
                </c:pt>
                <c:pt idx="1">
                  <c:v>3.5</c:v>
                </c:pt>
                <c:pt idx="2">
                  <c:v>3.07</c:v>
                </c:pt>
                <c:pt idx="3">
                  <c:v>3.01</c:v>
                </c:pt>
                <c:pt idx="4">
                  <c:v>3.04</c:v>
                </c:pt>
                <c:pt idx="5">
                  <c:v>2.7</c:v>
                </c:pt>
              </c:numCache>
            </c:numRef>
          </c:yVal>
          <c:smooth val="0"/>
        </c:ser>
        <c:ser>
          <c:idx val="1"/>
          <c:order val="1"/>
          <c:tx>
            <c:strRef>
              <c:f>read_chunk!$C$1</c:f>
              <c:strCache>
                <c:ptCount val="1"/>
                <c:pt idx="0">
                  <c:v>all time</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dLbls>
            <c:delete val="1"/>
          </c:dLbls>
          <c:xVal>
            <c:numRef>
              <c:f>read_chunk!$A$2:$A$7</c:f>
              <c:numCache>
                <c:formatCode>General</c:formatCode>
                <c:ptCount val="6"/>
                <c:pt idx="0">
                  <c:v>1</c:v>
                </c:pt>
                <c:pt idx="1">
                  <c:v>2</c:v>
                </c:pt>
                <c:pt idx="2">
                  <c:v>4</c:v>
                </c:pt>
                <c:pt idx="3">
                  <c:v>8</c:v>
                </c:pt>
                <c:pt idx="4">
                  <c:v>16</c:v>
                </c:pt>
                <c:pt idx="5">
                  <c:v>32</c:v>
                </c:pt>
              </c:numCache>
            </c:numRef>
          </c:xVal>
          <c:yVal>
            <c:numRef>
              <c:f>read_chunk!$C$2:$C$7</c:f>
              <c:numCache>
                <c:formatCode>General</c:formatCode>
                <c:ptCount val="6"/>
                <c:pt idx="0">
                  <c:v>10.5</c:v>
                </c:pt>
                <c:pt idx="1">
                  <c:v>10.8</c:v>
                </c:pt>
                <c:pt idx="2">
                  <c:v>10.8</c:v>
                </c:pt>
                <c:pt idx="3">
                  <c:v>11.8</c:v>
                </c:pt>
                <c:pt idx="4">
                  <c:v>14.2</c:v>
                </c:pt>
                <c:pt idx="5">
                  <c:v>19.8</c:v>
                </c:pt>
              </c:numCache>
            </c:numRef>
          </c:yVal>
          <c:smooth val="0"/>
        </c:ser>
        <c:dLbls>
          <c:showLegendKey val="0"/>
          <c:showVal val="0"/>
          <c:showCatName val="0"/>
          <c:showSerName val="0"/>
          <c:showPercent val="0"/>
          <c:showBubbleSize val="0"/>
        </c:dLbls>
        <c:axId val="1620528927"/>
        <c:axId val="1620528511"/>
      </c:scatterChart>
      <c:valAx>
        <c:axId val="1620528927"/>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lang="zh-CN" sz="1400" b="0" i="0" u="none" strike="noStrike" kern="1200" baseline="0">
                    <a:solidFill>
                      <a:schemeClr val="tx1">
                        <a:lumMod val="65000"/>
                        <a:lumOff val="35000"/>
                      </a:schemeClr>
                    </a:solidFill>
                    <a:latin typeface="+mn-lt"/>
                    <a:ea typeface="+mn-ea"/>
                    <a:cs typeface="+mn-cs"/>
                  </a:defRPr>
                </a:pPr>
                <a:r>
                  <a:rPr lang="en-US"/>
                  <a:t>process num</a:t>
                </a:r>
                <a:endParaRPr lang="zh-CN"/>
              </a:p>
            </c:rich>
          </c:tx>
          <c:layout>
            <c:manualLayout>
              <c:xMode val="edge"/>
              <c:yMode val="edge"/>
              <c:x val="0.780996028879985"/>
              <c:y val="0.681715893243846"/>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zh-CN" sz="1400" b="0" i="0" u="none" strike="noStrike" kern="1200" baseline="0">
                <a:solidFill>
                  <a:schemeClr val="tx1">
                    <a:lumMod val="65000"/>
                    <a:lumOff val="35000"/>
                  </a:schemeClr>
                </a:solidFill>
                <a:latin typeface="+mn-lt"/>
                <a:ea typeface="+mn-ea"/>
                <a:cs typeface="+mn-cs"/>
              </a:defRPr>
            </a:pPr>
          </a:p>
        </c:txPr>
        <c:crossAx val="1620528511"/>
        <c:crosses val="autoZero"/>
        <c:crossBetween val="midCat"/>
      </c:valAx>
      <c:valAx>
        <c:axId val="162052851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zh-CN" sz="1400" b="0" i="0" u="none" strike="noStrike" kern="1200" baseline="0">
                    <a:solidFill>
                      <a:schemeClr val="tx1">
                        <a:lumMod val="65000"/>
                        <a:lumOff val="35000"/>
                      </a:schemeClr>
                    </a:solidFill>
                    <a:latin typeface="+mn-lt"/>
                    <a:ea typeface="+mn-ea"/>
                    <a:cs typeface="+mn-cs"/>
                  </a:defRPr>
                </a:pPr>
                <a:r>
                  <a:rPr lang="en-US"/>
                  <a:t>time/s</a:t>
                </a:r>
                <a:endParaRPr lang="zh-CN"/>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zh-CN" sz="1400" b="0" i="0" u="none" strike="noStrike" kern="1200" baseline="0">
                <a:solidFill>
                  <a:schemeClr val="tx1">
                    <a:lumMod val="65000"/>
                    <a:lumOff val="35000"/>
                  </a:schemeClr>
                </a:solidFill>
                <a:latin typeface="+mn-lt"/>
                <a:ea typeface="+mn-ea"/>
                <a:cs typeface="+mn-cs"/>
              </a:defRPr>
            </a:pPr>
          </a:p>
        </c:txPr>
        <c:crossAx val="1620528927"/>
        <c:crosses val="autoZero"/>
        <c:crossBetween val="midCat"/>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lang="zh-CN" sz="14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sz="1400"/>
      </a:pP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read_chunk!$J$11</c:f>
              <c:strCache>
                <c:ptCount val="1"/>
                <c:pt idx="0">
                  <c:v>chunk=(500,1,400)</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delete val="1"/>
          </c:dLbls>
          <c:xVal>
            <c:numRef>
              <c:f>read_chunk!$I$12:$I$17</c:f>
              <c:numCache>
                <c:formatCode>General</c:formatCode>
                <c:ptCount val="6"/>
                <c:pt idx="0">
                  <c:v>1</c:v>
                </c:pt>
                <c:pt idx="1">
                  <c:v>2</c:v>
                </c:pt>
                <c:pt idx="2">
                  <c:v>4</c:v>
                </c:pt>
                <c:pt idx="3">
                  <c:v>8</c:v>
                </c:pt>
                <c:pt idx="4">
                  <c:v>16</c:v>
                </c:pt>
                <c:pt idx="5">
                  <c:v>32</c:v>
                </c:pt>
              </c:numCache>
            </c:numRef>
          </c:xVal>
          <c:yVal>
            <c:numRef>
              <c:f>read_chunk!$J$12:$J$17</c:f>
              <c:numCache>
                <c:formatCode>General</c:formatCode>
                <c:ptCount val="6"/>
                <c:pt idx="0">
                  <c:v>4.06</c:v>
                </c:pt>
                <c:pt idx="1">
                  <c:v>3.5</c:v>
                </c:pt>
                <c:pt idx="2">
                  <c:v>3.07</c:v>
                </c:pt>
                <c:pt idx="3">
                  <c:v>3.01</c:v>
                </c:pt>
                <c:pt idx="4">
                  <c:v>3.04</c:v>
                </c:pt>
                <c:pt idx="5">
                  <c:v>2.7</c:v>
                </c:pt>
              </c:numCache>
            </c:numRef>
          </c:yVal>
          <c:smooth val="0"/>
        </c:ser>
        <c:ser>
          <c:idx val="1"/>
          <c:order val="1"/>
          <c:tx>
            <c:strRef>
              <c:f>read_chunk!$K$11</c:f>
              <c:strCache>
                <c:ptCount val="1"/>
                <c:pt idx="0">
                  <c:v>chunk=None</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dLbls>
            <c:delete val="1"/>
          </c:dLbls>
          <c:xVal>
            <c:numRef>
              <c:f>read_chunk!$I$12:$I$17</c:f>
              <c:numCache>
                <c:formatCode>General</c:formatCode>
                <c:ptCount val="6"/>
                <c:pt idx="0">
                  <c:v>1</c:v>
                </c:pt>
                <c:pt idx="1">
                  <c:v>2</c:v>
                </c:pt>
                <c:pt idx="2">
                  <c:v>4</c:v>
                </c:pt>
                <c:pt idx="3">
                  <c:v>8</c:v>
                </c:pt>
                <c:pt idx="4">
                  <c:v>16</c:v>
                </c:pt>
                <c:pt idx="5">
                  <c:v>32</c:v>
                </c:pt>
              </c:numCache>
            </c:numRef>
          </c:xVal>
          <c:yVal>
            <c:numRef>
              <c:f>read_chunk!$K$12:$K$17</c:f>
              <c:numCache>
                <c:formatCode>General</c:formatCode>
                <c:ptCount val="6"/>
                <c:pt idx="0">
                  <c:v>39</c:v>
                </c:pt>
                <c:pt idx="1">
                  <c:v>20</c:v>
                </c:pt>
                <c:pt idx="2">
                  <c:v>10</c:v>
                </c:pt>
                <c:pt idx="3">
                  <c:v>5.7</c:v>
                </c:pt>
                <c:pt idx="4">
                  <c:v>3.01</c:v>
                </c:pt>
                <c:pt idx="5">
                  <c:v>2.75</c:v>
                </c:pt>
              </c:numCache>
            </c:numRef>
          </c:yVal>
          <c:smooth val="0"/>
        </c:ser>
        <c:dLbls>
          <c:showLegendKey val="0"/>
          <c:showVal val="0"/>
          <c:showCatName val="0"/>
          <c:showSerName val="0"/>
          <c:showPercent val="0"/>
          <c:showBubbleSize val="0"/>
        </c:dLbls>
        <c:axId val="788293919"/>
        <c:axId val="788292671"/>
      </c:scatterChart>
      <c:valAx>
        <c:axId val="788293919"/>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lang="zh-CN" sz="1400" b="0" i="0" u="none" strike="noStrike" kern="1200" baseline="0">
                    <a:solidFill>
                      <a:schemeClr val="tx1">
                        <a:lumMod val="65000"/>
                        <a:lumOff val="35000"/>
                      </a:schemeClr>
                    </a:solidFill>
                    <a:latin typeface="+mn-lt"/>
                    <a:ea typeface="+mn-ea"/>
                    <a:cs typeface="+mn-cs"/>
                  </a:defRPr>
                </a:pPr>
                <a:r>
                  <a:rPr lang="en-US"/>
                  <a:t>process num</a:t>
                </a:r>
                <a:endParaRPr lang="zh-CN"/>
              </a:p>
            </c:rich>
          </c:tx>
          <c:layout>
            <c:manualLayout>
              <c:xMode val="edge"/>
              <c:yMode val="edge"/>
              <c:x val="0.638997815872697"/>
              <c:y val="0.67964660276853"/>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zh-CN" sz="1400" b="0" i="0" u="none" strike="noStrike" kern="1200" baseline="0">
                <a:solidFill>
                  <a:schemeClr val="tx1">
                    <a:lumMod val="65000"/>
                    <a:lumOff val="35000"/>
                  </a:schemeClr>
                </a:solidFill>
                <a:latin typeface="+mn-lt"/>
                <a:ea typeface="+mn-ea"/>
                <a:cs typeface="+mn-cs"/>
              </a:defRPr>
            </a:pPr>
          </a:p>
        </c:txPr>
        <c:crossAx val="788292671"/>
        <c:crosses val="autoZero"/>
        <c:crossBetween val="midCat"/>
      </c:valAx>
      <c:valAx>
        <c:axId val="78829267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zh-CN" sz="1400" b="0" i="0" u="none" strike="noStrike" kern="1200" baseline="0">
                    <a:solidFill>
                      <a:schemeClr val="tx1">
                        <a:lumMod val="65000"/>
                        <a:lumOff val="35000"/>
                      </a:schemeClr>
                    </a:solidFill>
                    <a:latin typeface="+mn-lt"/>
                    <a:ea typeface="+mn-ea"/>
                    <a:cs typeface="+mn-cs"/>
                  </a:defRPr>
                </a:pPr>
                <a:r>
                  <a:rPr lang="en-US"/>
                  <a:t>time/s</a:t>
                </a:r>
                <a:endParaRPr lang="zh-CN"/>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zh-CN" sz="1400" b="0" i="0" u="none" strike="noStrike" kern="1200" baseline="0">
                <a:solidFill>
                  <a:schemeClr val="tx1">
                    <a:lumMod val="65000"/>
                    <a:lumOff val="35000"/>
                  </a:schemeClr>
                </a:solidFill>
                <a:latin typeface="+mn-lt"/>
                <a:ea typeface="+mn-ea"/>
                <a:cs typeface="+mn-cs"/>
              </a:defRPr>
            </a:pPr>
          </a:p>
        </c:txPr>
        <c:crossAx val="788293919"/>
        <c:crosses val="autoZero"/>
        <c:crossBetween val="midCat"/>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lang="zh-CN" sz="14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sz="1400"/>
      </a:pP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read_chunk!$J$19</c:f>
              <c:strCache>
                <c:ptCount val="1"/>
                <c:pt idx="0">
                  <c:v>chunk=(500,1,400)</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delete val="1"/>
          </c:dLbls>
          <c:xVal>
            <c:numRef>
              <c:f>read_chunk!$I$20:$I$25</c:f>
              <c:numCache>
                <c:formatCode>General</c:formatCode>
                <c:ptCount val="6"/>
                <c:pt idx="0">
                  <c:v>1</c:v>
                </c:pt>
                <c:pt idx="1">
                  <c:v>2</c:v>
                </c:pt>
                <c:pt idx="2">
                  <c:v>4</c:v>
                </c:pt>
                <c:pt idx="3">
                  <c:v>8</c:v>
                </c:pt>
                <c:pt idx="4">
                  <c:v>16</c:v>
                </c:pt>
                <c:pt idx="5">
                  <c:v>32</c:v>
                </c:pt>
              </c:numCache>
            </c:numRef>
          </c:xVal>
          <c:yVal>
            <c:numRef>
              <c:f>read_chunk!$J$20:$J$25</c:f>
              <c:numCache>
                <c:formatCode>General</c:formatCode>
                <c:ptCount val="6"/>
                <c:pt idx="0">
                  <c:v>10.5</c:v>
                </c:pt>
                <c:pt idx="1">
                  <c:v>10.8</c:v>
                </c:pt>
                <c:pt idx="2">
                  <c:v>10.8</c:v>
                </c:pt>
                <c:pt idx="3">
                  <c:v>11.8</c:v>
                </c:pt>
                <c:pt idx="4">
                  <c:v>14.2</c:v>
                </c:pt>
                <c:pt idx="5">
                  <c:v>19.8</c:v>
                </c:pt>
              </c:numCache>
            </c:numRef>
          </c:yVal>
          <c:smooth val="0"/>
        </c:ser>
        <c:ser>
          <c:idx val="1"/>
          <c:order val="1"/>
          <c:tx>
            <c:strRef>
              <c:f>read_chunk!$K$19</c:f>
              <c:strCache>
                <c:ptCount val="1"/>
                <c:pt idx="0">
                  <c:v>chunk=None</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dLbls>
            <c:delete val="1"/>
          </c:dLbls>
          <c:xVal>
            <c:numRef>
              <c:f>read_chunk!$I$20:$I$25</c:f>
              <c:numCache>
                <c:formatCode>General</c:formatCode>
                <c:ptCount val="6"/>
                <c:pt idx="0">
                  <c:v>1</c:v>
                </c:pt>
                <c:pt idx="1">
                  <c:v>2</c:v>
                </c:pt>
                <c:pt idx="2">
                  <c:v>4</c:v>
                </c:pt>
                <c:pt idx="3">
                  <c:v>8</c:v>
                </c:pt>
                <c:pt idx="4">
                  <c:v>16</c:v>
                </c:pt>
                <c:pt idx="5">
                  <c:v>32</c:v>
                </c:pt>
              </c:numCache>
            </c:numRef>
          </c:xVal>
          <c:yVal>
            <c:numRef>
              <c:f>read_chunk!$K$20:$K$25</c:f>
              <c:numCache>
                <c:formatCode>General</c:formatCode>
                <c:ptCount val="6"/>
                <c:pt idx="0">
                  <c:v>46</c:v>
                </c:pt>
                <c:pt idx="1">
                  <c:v>27</c:v>
                </c:pt>
                <c:pt idx="2">
                  <c:v>18</c:v>
                </c:pt>
                <c:pt idx="3">
                  <c:v>14</c:v>
                </c:pt>
                <c:pt idx="4">
                  <c:v>13.9</c:v>
                </c:pt>
                <c:pt idx="5">
                  <c:v>20.1</c:v>
                </c:pt>
              </c:numCache>
            </c:numRef>
          </c:yVal>
          <c:smooth val="0"/>
        </c:ser>
        <c:dLbls>
          <c:showLegendKey val="0"/>
          <c:showVal val="0"/>
          <c:showCatName val="0"/>
          <c:showSerName val="0"/>
          <c:showPercent val="0"/>
          <c:showBubbleSize val="0"/>
        </c:dLbls>
        <c:axId val="1485822159"/>
        <c:axId val="1485820911"/>
      </c:scatterChart>
      <c:valAx>
        <c:axId val="1485822159"/>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lang="zh-CN" sz="1400" b="0" i="0" u="none" strike="noStrike" kern="1200" baseline="0">
                    <a:solidFill>
                      <a:schemeClr val="tx1">
                        <a:lumMod val="65000"/>
                        <a:lumOff val="35000"/>
                      </a:schemeClr>
                    </a:solidFill>
                    <a:latin typeface="+mn-lt"/>
                    <a:ea typeface="+mn-ea"/>
                    <a:cs typeface="+mn-cs"/>
                  </a:defRPr>
                </a:pPr>
                <a:r>
                  <a:rPr lang="en-US"/>
                  <a:t>process num</a:t>
                </a:r>
                <a:endParaRPr lang="zh-CN"/>
              </a:p>
            </c:rich>
          </c:tx>
          <c:layout>
            <c:manualLayout>
              <c:xMode val="edge"/>
              <c:yMode val="edge"/>
              <c:x val="0.629109381501419"/>
              <c:y val="0.685618611301671"/>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zh-CN" sz="1400" b="0" i="0" u="none" strike="noStrike" kern="1200" baseline="0">
                <a:solidFill>
                  <a:schemeClr val="tx1">
                    <a:lumMod val="65000"/>
                    <a:lumOff val="35000"/>
                  </a:schemeClr>
                </a:solidFill>
                <a:latin typeface="+mn-lt"/>
                <a:ea typeface="+mn-ea"/>
                <a:cs typeface="+mn-cs"/>
              </a:defRPr>
            </a:pPr>
          </a:p>
        </c:txPr>
        <c:crossAx val="1485820911"/>
        <c:crosses val="autoZero"/>
        <c:crossBetween val="midCat"/>
      </c:valAx>
      <c:valAx>
        <c:axId val="148582091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zh-CN" sz="1400" b="0" i="0" u="none" strike="noStrike" kern="1200" baseline="0">
                    <a:solidFill>
                      <a:schemeClr val="tx1">
                        <a:lumMod val="65000"/>
                        <a:lumOff val="35000"/>
                      </a:schemeClr>
                    </a:solidFill>
                    <a:latin typeface="+mn-lt"/>
                    <a:ea typeface="+mn-ea"/>
                    <a:cs typeface="+mn-cs"/>
                  </a:defRPr>
                </a:pPr>
                <a:r>
                  <a:rPr lang="en-US"/>
                  <a:t>time/s</a:t>
                </a:r>
                <a:endParaRPr lang="zh-CN"/>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zh-CN" sz="1400" b="0" i="0" u="none" strike="noStrike" kern="1200" baseline="0">
                <a:solidFill>
                  <a:schemeClr val="tx1">
                    <a:lumMod val="65000"/>
                    <a:lumOff val="35000"/>
                  </a:schemeClr>
                </a:solidFill>
                <a:latin typeface="+mn-lt"/>
                <a:ea typeface="+mn-ea"/>
                <a:cs typeface="+mn-cs"/>
              </a:defRPr>
            </a:pPr>
          </a:p>
        </c:txPr>
        <c:crossAx val="1485822159"/>
        <c:crosses val="autoZero"/>
        <c:crossBetween val="midCat"/>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lang="zh-CN" sz="14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sz="1400"/>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388972-CB87-483F-BAD5-CC9984ECC43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4CC407-73A4-4E46-933D-9DC4C9082A8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My report has five parts</a:t>
            </a:r>
            <a:endParaRPr lang="zh-CN" altLang="en-US" dirty="0"/>
          </a:p>
        </p:txBody>
      </p:sp>
      <p:sp>
        <p:nvSpPr>
          <p:cNvPr id="4" name="灯片编号占位符 3"/>
          <p:cNvSpPr>
            <a:spLocks noGrp="1"/>
          </p:cNvSpPr>
          <p:nvPr>
            <p:ph type="sldNum" sz="quarter" idx="5"/>
          </p:nvPr>
        </p:nvSpPr>
        <p:spPr/>
        <p:txBody>
          <a:bodyPr/>
          <a:lstStyle/>
          <a:p>
            <a:fld id="{6F4CC407-73A4-4E46-933D-9DC4C9082A8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Data compression can reduce data volume, which means faster data transfer and longer data stored.</a:t>
            </a:r>
            <a:endParaRPr lang="en-US" dirty="0"/>
          </a:p>
          <a:p>
            <a:r>
              <a:rPr lang="en-US" dirty="0"/>
              <a:t>Here are there types of storage in HEPS.</a:t>
            </a:r>
            <a:endParaRPr lang="en-US" dirty="0"/>
          </a:p>
          <a:p>
            <a:r>
              <a:rPr lang="en-US" altLang="zh-CN" dirty="0">
                <a:sym typeface="+mn-ea"/>
              </a:rPr>
              <a:t>Data compression can reduce read and write times, but also introduce additional time consumption, so </a:t>
            </a:r>
            <a:r>
              <a:rPr lang="en-US" altLang="zh-CN" b="1" dirty="0">
                <a:sym typeface="+mn-ea"/>
              </a:rPr>
              <a:t>Different storage need different compression methods</a:t>
            </a:r>
            <a:endParaRPr lang="en-US" altLang="zh-CN" b="1" dirty="0"/>
          </a:p>
          <a:p>
            <a:endParaRPr lang="en-US" dirty="0"/>
          </a:p>
        </p:txBody>
      </p:sp>
      <p:sp>
        <p:nvSpPr>
          <p:cNvPr id="4" name="灯片编号占位符 3"/>
          <p:cNvSpPr>
            <a:spLocks noGrp="1"/>
          </p:cNvSpPr>
          <p:nvPr>
            <p:ph type="sldNum" sz="quarter" idx="5"/>
          </p:nvPr>
        </p:nvSpPr>
        <p:spPr/>
        <p:txBody>
          <a:bodyPr/>
          <a:lstStyle/>
          <a:p>
            <a:fld id="{6F4CC407-73A4-4E46-933D-9DC4C9082A8A}"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6F4CC407-73A4-4E46-933D-9DC4C9082A8A}"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so we plan to design a data compression </a:t>
            </a:r>
            <a:r>
              <a:rPr lang="en-US" altLang="zh-CN" dirty="0">
                <a:sym typeface="+mn-ea"/>
              </a:rPr>
              <a:t>evaluator.</a:t>
            </a:r>
            <a:endParaRPr lang="en-US" altLang="zh-CN" dirty="0">
              <a:sym typeface="+mn-ea"/>
            </a:endParaRPr>
          </a:p>
          <a:p>
            <a:r>
              <a:rPr lang="en-US" altLang="zh-CN" dirty="0"/>
              <a:t>Different methods are used to compress the sampled data to obtain the read and write speed and compression ratio.</a:t>
            </a:r>
            <a:endParaRPr lang="en-US" altLang="zh-CN" dirty="0"/>
          </a:p>
          <a:p>
            <a:r>
              <a:rPr lang="en-US" altLang="zh-CN" dirty="0"/>
              <a:t>Then sort the different methods according to the evaluation criteria, for example, in central storage we are more concerned about read and write speed, but in tape storage, we are more concerned about compression ratio.</a:t>
            </a:r>
            <a:endParaRPr lang="en-US" altLang="zh-CN" dirty="0"/>
          </a:p>
        </p:txBody>
      </p:sp>
      <p:sp>
        <p:nvSpPr>
          <p:cNvPr id="4" name="灯片编号占位符 3"/>
          <p:cNvSpPr>
            <a:spLocks noGrp="1"/>
          </p:cNvSpPr>
          <p:nvPr>
            <p:ph type="sldNum" sz="quarter" idx="5"/>
          </p:nvPr>
        </p:nvSpPr>
        <p:spPr/>
        <p:txBody>
          <a:bodyPr/>
          <a:lstStyle/>
          <a:p>
            <a:fld id="{6F4CC407-73A4-4E46-933D-9DC4C9082A8A}"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IO method can be integrated into Daisy as a plugin for HDF5 data reading and writing. Daisy is a self-develpoed software framework for HEPS, including data managment and computing. </a:t>
            </a:r>
            <a:endParaRPr lang="en-US" altLang="zh-CN" dirty="0"/>
          </a:p>
        </p:txBody>
      </p:sp>
      <p:sp>
        <p:nvSpPr>
          <p:cNvPr id="4" name="灯片编号占位符 3"/>
          <p:cNvSpPr>
            <a:spLocks noGrp="1"/>
          </p:cNvSpPr>
          <p:nvPr>
            <p:ph type="sldNum" sz="quarter" idx="5"/>
          </p:nvPr>
        </p:nvSpPr>
        <p:spPr/>
        <p:txBody>
          <a:bodyPr/>
          <a:lstStyle/>
          <a:p>
            <a:fld id="{6F4CC407-73A4-4E46-933D-9DC4C9082A8A}"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now designed an IO structure for HEPS.</a:t>
            </a:r>
            <a:endParaRPr lang="en-US" altLang="zh-CN" dirty="0"/>
          </a:p>
          <a:p>
            <a:r>
              <a:rPr lang="en-US" altLang="zh-CN" dirty="0"/>
              <a:t>In daisy, its name is Daisy datastore engine.</a:t>
            </a:r>
            <a:endParaRPr lang="en-US" altLang="zh-CN" dirty="0"/>
          </a:p>
          <a:p>
            <a:r>
              <a:rPr lang="en-US" altLang="zh-CN" dirty="0"/>
              <a:t>It has an unified IO interface layer, distribute memory layer and data transfer layer.</a:t>
            </a:r>
            <a:endParaRPr lang="en-US" altLang="zh-CN" dirty="0"/>
          </a:p>
          <a:p>
            <a:r>
              <a:rPr lang="en-US" altLang="zh-CN" dirty="0"/>
              <a:t>Meanwhile, the online computin can read datastream directly from DAQ.</a:t>
            </a:r>
            <a:endParaRPr lang="en-US" altLang="zh-CN" dirty="0"/>
          </a:p>
        </p:txBody>
      </p:sp>
      <p:sp>
        <p:nvSpPr>
          <p:cNvPr id="4" name="灯片编号占位符 3"/>
          <p:cNvSpPr>
            <a:spLocks noGrp="1"/>
          </p:cNvSpPr>
          <p:nvPr>
            <p:ph type="sldNum" sz="quarter" idx="5"/>
          </p:nvPr>
        </p:nvSpPr>
        <p:spPr/>
        <p:txBody>
          <a:bodyPr/>
          <a:lstStyle/>
          <a:p>
            <a:fld id="{6F4CC407-73A4-4E46-933D-9DC4C9082A8A}"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last is conclusion’</a:t>
            </a:r>
            <a:endParaRPr lang="en-US" altLang="zh-CN" dirty="0"/>
          </a:p>
          <a:p>
            <a:endParaRPr lang="en-US" altLang="zh-CN" dirty="0"/>
          </a:p>
        </p:txBody>
      </p:sp>
      <p:sp>
        <p:nvSpPr>
          <p:cNvPr id="4" name="灯片编号占位符 3"/>
          <p:cNvSpPr>
            <a:spLocks noGrp="1"/>
          </p:cNvSpPr>
          <p:nvPr>
            <p:ph type="sldNum" sz="quarter" idx="5"/>
          </p:nvPr>
        </p:nvSpPr>
        <p:spPr/>
        <p:txBody>
          <a:bodyPr/>
          <a:lstStyle/>
          <a:p>
            <a:fld id="{6F4CC407-73A4-4E46-933D-9DC4C9082A8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b="0" i="0" dirty="0">
                <a:solidFill>
                  <a:srgbClr val="333333"/>
                </a:solidFill>
                <a:effectLst/>
                <a:latin typeface="微软雅黑" panose="020B0503020204020204" charset="-122"/>
                <a:ea typeface="微软雅黑" panose="020B0503020204020204" charset="-122"/>
              </a:rPr>
              <a:t>The light source, the High Energy Photon Source (HEPS), is a major science infrastructure project in China built by the Institute of High Energy Physics.</a:t>
            </a:r>
            <a:endParaRPr lang="zh-CN" altLang="en-US" dirty="0"/>
          </a:p>
          <a:p>
            <a:r>
              <a:rPr lang="en-US" altLang="zh-CN" dirty="0"/>
              <a:t>It has been designed to include more than 90 beamlines. And in the first phase, there are 15 beamlines, and the HEPS will generate a large mount of data, which will give great pressure to storage and computing. Among these beamlines, Beamline 7 will generated the most of the data, it is around 250 TB per day.</a:t>
            </a:r>
            <a:endParaRPr lang="en-US" altLang="zh-CN" dirty="0"/>
          </a:p>
        </p:txBody>
      </p:sp>
      <p:sp>
        <p:nvSpPr>
          <p:cNvPr id="4" name="灯片编号占位符 3"/>
          <p:cNvSpPr>
            <a:spLocks noGrp="1"/>
          </p:cNvSpPr>
          <p:nvPr>
            <p:ph type="sldNum" sz="quarter" idx="5"/>
          </p:nvPr>
        </p:nvSpPr>
        <p:spPr/>
        <p:txBody>
          <a:bodyPr/>
          <a:lstStyle/>
          <a:p>
            <a:fld id="{6F4CC407-73A4-4E46-933D-9DC4C9082A8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1"/>
            <a:r>
              <a:rPr lang="en-US" altLang="zh-CN" dirty="0"/>
              <a:t>In Beamline 7, </a:t>
            </a:r>
            <a:r>
              <a:rPr lang="en-US" altLang="zh-CN" dirty="0">
                <a:sym typeface="+mn-ea"/>
              </a:rPr>
              <a:t>CT reconstruction is </a:t>
            </a:r>
            <a:r>
              <a:rPr lang="en-US" altLang="zh-CN" dirty="0"/>
              <a:t>the mainly computational task, named HEPSCT.</a:t>
            </a:r>
            <a:endParaRPr lang="en-US" altLang="zh-CN" dirty="0"/>
          </a:p>
          <a:p>
            <a:pPr lvl="1"/>
            <a:r>
              <a:rPr lang="en-US" altLang="zh-CN" dirty="0"/>
              <a:t>Its Input is an image sequence of a sample</a:t>
            </a:r>
            <a:endParaRPr lang="en-US" altLang="zh-CN" dirty="0"/>
          </a:p>
          <a:p>
            <a:pPr lvl="1"/>
            <a:r>
              <a:rPr lang="en-US" altLang="zh-CN" dirty="0"/>
              <a:t>And the output is the result of the reconstruction of the sample</a:t>
            </a:r>
            <a:endParaRPr lang="en-US" altLang="zh-CN" dirty="0"/>
          </a:p>
          <a:p>
            <a:pPr lvl="1"/>
            <a:r>
              <a:rPr lang="en-US" altLang="zh-CN" dirty="0"/>
              <a:t>In the task, the smallest unit is the same row of data for all images, and computing of different units are independet of each other.</a:t>
            </a:r>
            <a:endParaRPr lang="en-US" altLang="zh-CN" dirty="0"/>
          </a:p>
          <a:p>
            <a:pPr lvl="1"/>
            <a:r>
              <a:rPr lang="en-US" altLang="zh-CN" dirty="0"/>
              <a:t>Besides, due to the limited of the memory capacity, we divide the task into multiple batches. One batch contains one or multiple units.</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6F4CC407-73A4-4E46-933D-9DC4C9082A8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sym typeface="+mn-ea"/>
              </a:rPr>
              <a:t>The hepsct task consists of the following steps, </a:t>
            </a:r>
            <a:endParaRPr lang="en-US" altLang="zh-CN" dirty="0">
              <a:sym typeface="+mn-ea"/>
            </a:endParaRPr>
          </a:p>
          <a:p>
            <a:r>
              <a:rPr lang="en-US" altLang="zh-CN" dirty="0">
                <a:sym typeface="+mn-ea"/>
              </a:rPr>
              <a:t>Read, pre-preocess, reconstruction, post-process and write result into storage.</a:t>
            </a:r>
            <a:endParaRPr lang="en-US" altLang="zh-CN" dirty="0">
              <a:sym typeface="+mn-ea"/>
            </a:endParaRPr>
          </a:p>
          <a:p>
            <a:r>
              <a:rPr lang="en-US" altLang="zh-CN" dirty="0">
                <a:sym typeface="+mn-ea"/>
              </a:rPr>
              <a:t>Different steps take different times to execute.</a:t>
            </a:r>
            <a:endParaRPr lang="en-US" altLang="zh-CN" dirty="0">
              <a:sym typeface="+mn-ea"/>
            </a:endParaRPr>
          </a:p>
          <a:p>
            <a:r>
              <a:rPr lang="en-US" altLang="zh-CN" dirty="0">
                <a:sym typeface="+mn-ea"/>
              </a:rPr>
              <a:t>And Read and write time accounts for the main part.</a:t>
            </a:r>
            <a:endParaRPr lang="en-US" altLang="zh-CN" dirty="0">
              <a:sym typeface="+mn-ea"/>
            </a:endParaRPr>
          </a:p>
          <a:p>
            <a:r>
              <a:rPr lang="en-US" altLang="zh-CN" dirty="0">
                <a:sym typeface="+mn-ea"/>
              </a:rPr>
              <a:t>It's clear that IO bottlenecks seriously affect computing speed.</a:t>
            </a:r>
            <a:endParaRPr lang="en-US" altLang="zh-CN" dirty="0">
              <a:sym typeface="+mn-ea"/>
            </a:endParaRPr>
          </a:p>
          <a:p>
            <a:r>
              <a:rPr lang="zh-CN" altLang="en-US" dirty="0"/>
              <a:t>In order to improve the computing efficiency, </a:t>
            </a:r>
            <a:endParaRPr lang="zh-CN" altLang="en-US" dirty="0"/>
          </a:p>
          <a:p>
            <a:r>
              <a:rPr lang="zh-CN" altLang="en-US" dirty="0"/>
              <a:t>we analyze the calculation process on the one hand, and analyze the data read and write acceleration on the other hand</a:t>
            </a:r>
            <a:endParaRPr lang="zh-CN" altLang="en-US" dirty="0"/>
          </a:p>
        </p:txBody>
      </p:sp>
      <p:sp>
        <p:nvSpPr>
          <p:cNvPr id="4" name="灯片编号占位符 3"/>
          <p:cNvSpPr>
            <a:spLocks noGrp="1"/>
          </p:cNvSpPr>
          <p:nvPr>
            <p:ph type="sldNum" sz="quarter" idx="5"/>
          </p:nvPr>
        </p:nvSpPr>
        <p:spPr/>
        <p:txBody>
          <a:bodyPr/>
          <a:lstStyle/>
          <a:p>
            <a:fld id="{6F4CC407-73A4-4E46-933D-9DC4C9082A8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Based on the analysis of the steps of the task, we find that read and wirte operations during neighbor reconstruction can be done asynchronously. With asynchronous IO, more than 20% of the time can be saved.</a:t>
            </a:r>
            <a:endParaRPr lang="en-US" altLang="zh-CN" dirty="0"/>
          </a:p>
        </p:txBody>
      </p:sp>
      <p:sp>
        <p:nvSpPr>
          <p:cNvPr id="4" name="灯片编号占位符 3"/>
          <p:cNvSpPr>
            <a:spLocks noGrp="1"/>
          </p:cNvSpPr>
          <p:nvPr>
            <p:ph type="sldNum" sz="quarter" idx="5"/>
          </p:nvPr>
        </p:nvSpPr>
        <p:spPr/>
        <p:txBody>
          <a:bodyPr/>
          <a:lstStyle/>
          <a:p>
            <a:fld id="{6F4CC407-73A4-4E46-933D-9DC4C9082A8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And then move to the data IO </a:t>
            </a:r>
            <a:r>
              <a:rPr lang="zh-CN" altLang="en-US" dirty="0">
                <a:sym typeface="+mn-ea"/>
              </a:rPr>
              <a:t>acceleration</a:t>
            </a:r>
            <a:r>
              <a:rPr lang="en-US" altLang="zh-CN" dirty="0">
                <a:sym typeface="+mn-ea"/>
              </a:rPr>
              <a:t>. HEPS data format is based on HDF5.</a:t>
            </a:r>
            <a:endParaRPr lang="en-US" altLang="zh-CN" dirty="0">
              <a:sym typeface="+mn-ea"/>
            </a:endParaRPr>
          </a:p>
          <a:p>
            <a:r>
              <a:rPr lang="en-US" altLang="zh-CN" dirty="0">
                <a:sym typeface="+mn-ea"/>
              </a:rPr>
              <a:t>It is a data model, library, and file format for storing and managing data.</a:t>
            </a:r>
            <a:endParaRPr lang="en-US" altLang="zh-CN" dirty="0">
              <a:sym typeface="+mn-ea"/>
            </a:endParaRPr>
          </a:p>
          <a:p>
            <a:r>
              <a:rPr lang="en-US" altLang="zh-CN" dirty="0">
                <a:sym typeface="+mn-ea"/>
              </a:rPr>
              <a:t>There are some parameters in HDF5 can speed up IO.</a:t>
            </a:r>
            <a:endParaRPr lang="en-US" altLang="zh-CN" dirty="0">
              <a:sym typeface="+mn-ea"/>
            </a:endParaRPr>
          </a:p>
          <a:p>
            <a:r>
              <a:rPr lang="en-US" altLang="zh-CN" dirty="0">
                <a:sym typeface="+mn-ea"/>
              </a:rPr>
              <a:t>Such as process number, chunksize and filter.</a:t>
            </a:r>
            <a:endParaRPr lang="en-US" altLang="zh-CN" dirty="0">
              <a:sym typeface="+mn-ea"/>
            </a:endParaRPr>
          </a:p>
          <a:p>
            <a:r>
              <a:rPr lang="en-US" altLang="zh-CN"/>
              <a:t>We do some test one those three parameters.</a:t>
            </a:r>
            <a:endParaRPr lang="en-US" altLang="zh-CN"/>
          </a:p>
          <a:p>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first one is process number.</a:t>
            </a:r>
            <a:endParaRPr lang="en-US" altLang="zh-CN" dirty="0"/>
          </a:p>
          <a:p>
            <a:r>
              <a:rPr lang="en-US" altLang="zh-CN" dirty="0"/>
              <a:t>The parallel HDF5 is based on MPI.</a:t>
            </a:r>
            <a:endParaRPr lang="en-US" altLang="zh-CN" dirty="0"/>
          </a:p>
          <a:p>
            <a:r>
              <a:rPr lang="en-US" altLang="zh-CN" dirty="0"/>
              <a:t>The test data shape is 5000 400 and 500.</a:t>
            </a:r>
            <a:endParaRPr lang="en-US" altLang="zh-CN" dirty="0"/>
          </a:p>
          <a:p>
            <a:r>
              <a:rPr lang="en-US" altLang="zh-CN" dirty="0"/>
              <a:t>We divide the whole data into 10 HDF5 files.</a:t>
            </a:r>
            <a:endParaRPr lang="en-US" altLang="zh-CN" dirty="0"/>
          </a:p>
          <a:p>
            <a:r>
              <a:rPr lang="en-US" altLang="zh-CN" dirty="0"/>
              <a:t>And read one row in each file and 10 rows in eash file every time.</a:t>
            </a:r>
            <a:endParaRPr lang="en-US" altLang="zh-CN" dirty="0"/>
          </a:p>
          <a:p>
            <a:r>
              <a:rPr lang="en-US" altLang="zh-CN" dirty="0"/>
              <a:t>The yellw line is the total time, and bule line is the read time.</a:t>
            </a:r>
            <a:endParaRPr lang="en-US" altLang="zh-CN" dirty="0"/>
          </a:p>
          <a:p>
            <a:r>
              <a:rPr lang="en-US" altLang="zh-CN" dirty="0"/>
              <a:t>We can see that As the number of processes increases, the time required to read the data becomes less and less, and the overall time required first decreases and then increases.</a:t>
            </a:r>
            <a:endParaRPr lang="en-US" altLang="zh-CN" dirty="0"/>
          </a:p>
          <a:p>
            <a:endParaRPr lang="en-US" altLang="zh-CN" dirty="0"/>
          </a:p>
          <a:p>
            <a:endParaRPr lang="en-US" altLang="zh-CN" dirty="0"/>
          </a:p>
          <a:p>
            <a:endParaRPr lang="en-US" altLang="zh-CN" dirty="0"/>
          </a:p>
        </p:txBody>
      </p:sp>
      <p:sp>
        <p:nvSpPr>
          <p:cNvPr id="4" name="灯片编号占位符 3"/>
          <p:cNvSpPr>
            <a:spLocks noGrp="1"/>
          </p:cNvSpPr>
          <p:nvPr>
            <p:ph type="sldNum" sz="quarter" idx="5"/>
          </p:nvPr>
        </p:nvSpPr>
        <p:spPr/>
        <p:txBody>
          <a:bodyPr/>
          <a:lstStyle/>
          <a:p>
            <a:fld id="{6F4CC407-73A4-4E46-933D-9DC4C9082A8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For chunkzise in HDF5.</a:t>
            </a:r>
            <a:endParaRPr lang="en-US" altLang="zh-CN" dirty="0"/>
          </a:p>
          <a:p>
            <a:r>
              <a:rPr lang="en-US" altLang="zh-CN" dirty="0"/>
              <a:t>An alternative to the contiguous layout is the chunked layout. Whereas contiguous datasets are stored in a single block in the file, chunked datasets are split into multiple chunks which are all stored separately in the file. The chunks can be stored in any order and any position within the HDF5 file. Chunks can then be read and written individually, improving performance when operating on a subset of the dataset.</a:t>
            </a:r>
            <a:endParaRPr lang="en-US" altLang="zh-CN" dirty="0"/>
          </a:p>
          <a:p>
            <a:r>
              <a:rPr lang="en-US" altLang="zh-CN" dirty="0"/>
              <a:t>Write file in chunks need more time, which can be optimized by using mpi.</a:t>
            </a:r>
            <a:endParaRPr lang="en-US" altLang="zh-CN" dirty="0"/>
          </a:p>
          <a:p>
            <a:r>
              <a:rPr lang="en-US" altLang="zh-CN" dirty="0"/>
              <a:t>But in this sitituation, the read rates is limited mainly by bandwidth to storage.</a:t>
            </a:r>
            <a:endParaRPr lang="zh-CN" altLang="en-US" dirty="0"/>
          </a:p>
        </p:txBody>
      </p:sp>
      <p:sp>
        <p:nvSpPr>
          <p:cNvPr id="4" name="灯片编号占位符 3"/>
          <p:cNvSpPr>
            <a:spLocks noGrp="1"/>
          </p:cNvSpPr>
          <p:nvPr>
            <p:ph type="sldNum" sz="quarter" idx="5"/>
          </p:nvPr>
        </p:nvSpPr>
        <p:spPr/>
        <p:txBody>
          <a:bodyPr/>
          <a:lstStyle/>
          <a:p>
            <a:fld id="{6F4CC407-73A4-4E46-933D-9DC4C9082A8A}"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For filter in HDF5.</a:t>
            </a:r>
            <a:endParaRPr lang="en-US" altLang="zh-CN" dirty="0"/>
          </a:p>
          <a:p>
            <a:r>
              <a:rPr lang="zh-CN" altLang="en-US" dirty="0"/>
              <a:t>Dataset chunking also enables the use of I/O filters, including compression. The filters are applied to each chunk individually, and the entire chunk is processed at once.</a:t>
            </a:r>
            <a:endParaRPr lang="zh-CN" altLang="en-US" dirty="0"/>
          </a:p>
          <a:p>
            <a:r>
              <a:rPr lang="en-US" altLang="zh-CN" dirty="0"/>
              <a:t>We test on data from beamline 7.</a:t>
            </a:r>
            <a:endParaRPr lang="en-US" altLang="zh-CN" dirty="0"/>
          </a:p>
          <a:p>
            <a:r>
              <a:rPr lang="en-US" altLang="zh-CN" dirty="0"/>
              <a:t>And set the filter to gzip5.</a:t>
            </a:r>
            <a:endParaRPr lang="en-US" altLang="zh-CN" dirty="0"/>
          </a:p>
          <a:p>
            <a:endParaRPr lang="en-US" altLang="zh-CN" dirty="0"/>
          </a:p>
          <a:p>
            <a:r>
              <a:rPr lang="en-US" altLang="zh-CN" dirty="0"/>
              <a:t>The left is the write time and the right is the read time.</a:t>
            </a:r>
            <a:endParaRPr lang="en-US" altLang="zh-CN" dirty="0"/>
          </a:p>
          <a:p>
            <a:r>
              <a:rPr lang="en-US" altLang="zh-CN" dirty="0"/>
              <a:t>When we use filtes in HDF5, we need more processes to meet the same read speed as that without filters.</a:t>
            </a:r>
            <a:endParaRPr lang="en-US" altLang="zh-CN" dirty="0"/>
          </a:p>
        </p:txBody>
      </p:sp>
      <p:sp>
        <p:nvSpPr>
          <p:cNvPr id="4" name="灯片编号占位符 3"/>
          <p:cNvSpPr>
            <a:spLocks noGrp="1"/>
          </p:cNvSpPr>
          <p:nvPr>
            <p:ph type="sldNum" sz="quarter" idx="5"/>
          </p:nvPr>
        </p:nvSpPr>
        <p:spPr/>
        <p:txBody>
          <a:bodyPr/>
          <a:lstStyle/>
          <a:p>
            <a:fld id="{6F4CC407-73A4-4E46-933D-9DC4C9082A8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3.jpe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4" Type="http://schemas.openxmlformats.org/officeDocument/2006/relationships/image" Target="../media/image3.jpeg"/><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p:cSld name="标题幻灯片">
    <p:spTree>
      <p:nvGrpSpPr>
        <p:cNvPr id="1" name=""/>
        <p:cNvGrpSpPr/>
        <p:nvPr/>
      </p:nvGrpSpPr>
      <p:grpSpPr>
        <a:xfrm>
          <a:off x="0" y="0"/>
          <a:ext cx="0" cy="0"/>
          <a:chOff x="0" y="0"/>
          <a:chExt cx="0" cy="0"/>
        </a:xfrm>
      </p:grpSpPr>
      <p:sp>
        <p:nvSpPr>
          <p:cNvPr id="29" name="Title 1"/>
          <p:cNvSpPr>
            <a:spLocks noGrp="1"/>
          </p:cNvSpPr>
          <p:nvPr>
            <p:ph type="ctrTitle" hasCustomPrompt="1"/>
          </p:nvPr>
        </p:nvSpPr>
        <p:spPr>
          <a:xfrm>
            <a:off x="0" y="1967696"/>
            <a:ext cx="12192000" cy="1461836"/>
          </a:xfrm>
          <a:prstGeom prst="rect">
            <a:avLst/>
          </a:prstGeom>
        </p:spPr>
        <p:txBody>
          <a:bodyPr anchor="ctr">
            <a:normAutofit/>
          </a:bodyPr>
          <a:lstStyle>
            <a:lvl1pPr algn="ctr">
              <a:defRPr sz="6000" b="1">
                <a:solidFill>
                  <a:srgbClr val="A40000"/>
                </a:solidFill>
                <a:latin typeface="+mn-lt"/>
              </a:defRPr>
            </a:lvl1pPr>
          </a:lstStyle>
          <a:p>
            <a:r>
              <a:rPr lang="en-US" altLang="zh-CN" dirty="0"/>
              <a:t>Presentation Title</a:t>
            </a:r>
            <a:endParaRPr lang="en-US" dirty="0"/>
          </a:p>
        </p:txBody>
      </p:sp>
      <p:sp>
        <p:nvSpPr>
          <p:cNvPr id="30" name="Subtitle 2"/>
          <p:cNvSpPr>
            <a:spLocks noGrp="1"/>
          </p:cNvSpPr>
          <p:nvPr>
            <p:ph type="subTitle" idx="1" hasCustomPrompt="1"/>
          </p:nvPr>
        </p:nvSpPr>
        <p:spPr>
          <a:xfrm>
            <a:off x="1300481" y="4013936"/>
            <a:ext cx="4561433" cy="340814"/>
          </a:xfrm>
          <a:prstGeom prst="rect">
            <a:avLst/>
          </a:prstGeom>
        </p:spPr>
        <p:txBody>
          <a:bodyPr anchor="ct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2400" b="0">
                <a:solidFill>
                  <a:srgbClr val="A40000"/>
                </a:solidFill>
                <a:latin typeface="+mn-lt"/>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dirty="0"/>
              <a:t>Reporter</a:t>
            </a:r>
            <a:endParaRPr lang="en-US" dirty="0"/>
          </a:p>
        </p:txBody>
      </p:sp>
      <p:pic>
        <p:nvPicPr>
          <p:cNvPr id="31" name="图片 30"/>
          <p:cNvPicPr>
            <a:picLocks noChangeAspect="1"/>
          </p:cNvPicPr>
          <p:nvPr/>
        </p:nvPicPr>
        <p:blipFill rotWithShape="1">
          <a:blip r:embed="rId2" cstate="print">
            <a:extLst>
              <a:ext uri="{28A0092B-C50C-407E-A947-70E740481C1C}">
                <a14:useLocalDpi xmlns:a14="http://schemas.microsoft.com/office/drawing/2010/main" val="0"/>
              </a:ext>
            </a:extLst>
          </a:blip>
          <a:srcRect r="70653"/>
          <a:stretch>
            <a:fillRect/>
          </a:stretch>
        </p:blipFill>
        <p:spPr>
          <a:xfrm>
            <a:off x="165851" y="233274"/>
            <a:ext cx="1531276" cy="741191"/>
          </a:xfrm>
          <a:prstGeom prst="rect">
            <a:avLst/>
          </a:prstGeom>
        </p:spPr>
      </p:pic>
      <p:grpSp>
        <p:nvGrpSpPr>
          <p:cNvPr id="33" name="组合 32"/>
          <p:cNvGrpSpPr/>
          <p:nvPr/>
        </p:nvGrpSpPr>
        <p:grpSpPr>
          <a:xfrm>
            <a:off x="0" y="1102039"/>
            <a:ext cx="12192000" cy="110846"/>
            <a:chOff x="0" y="846225"/>
            <a:chExt cx="9144000" cy="110846"/>
          </a:xfrm>
        </p:grpSpPr>
        <p:grpSp>
          <p:nvGrpSpPr>
            <p:cNvPr id="34" name="组合 33"/>
            <p:cNvGrpSpPr/>
            <p:nvPr/>
          </p:nvGrpSpPr>
          <p:grpSpPr>
            <a:xfrm>
              <a:off x="0" y="846226"/>
              <a:ext cx="9144000" cy="110845"/>
              <a:chOff x="0" y="846226"/>
              <a:chExt cx="9144000" cy="110845"/>
            </a:xfrm>
          </p:grpSpPr>
          <p:sp>
            <p:nvSpPr>
              <p:cNvPr id="38" name="矩形 37"/>
              <p:cNvSpPr/>
              <p:nvPr/>
            </p:nvSpPr>
            <p:spPr>
              <a:xfrm>
                <a:off x="875653" y="846227"/>
                <a:ext cx="8268347" cy="110436"/>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7" name="矩形 36"/>
              <p:cNvSpPr/>
              <p:nvPr/>
            </p:nvSpPr>
            <p:spPr>
              <a:xfrm>
                <a:off x="0" y="846226"/>
                <a:ext cx="975360" cy="11084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cxnSp>
          <p:nvCxnSpPr>
            <p:cNvPr id="35" name="直接连接符 34"/>
            <p:cNvCxnSpPr/>
            <p:nvPr/>
          </p:nvCxnSpPr>
          <p:spPr>
            <a:xfrm flipV="1">
              <a:off x="975360" y="846225"/>
              <a:ext cx="0" cy="11043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0" name="组合 39"/>
          <p:cNvGrpSpPr/>
          <p:nvPr/>
        </p:nvGrpSpPr>
        <p:grpSpPr>
          <a:xfrm>
            <a:off x="7285939" y="6472191"/>
            <a:ext cx="4906063" cy="400110"/>
            <a:chOff x="3891916" y="6461760"/>
            <a:chExt cx="5252086" cy="515112"/>
          </a:xfrm>
        </p:grpSpPr>
        <p:sp>
          <p:nvSpPr>
            <p:cNvPr id="41" name="文本框 40"/>
            <p:cNvSpPr txBox="1"/>
            <p:nvPr/>
          </p:nvSpPr>
          <p:spPr>
            <a:xfrm>
              <a:off x="3891916" y="6461760"/>
              <a:ext cx="5252086" cy="515112"/>
            </a:xfrm>
            <a:prstGeom prst="rect">
              <a:avLst/>
            </a:prstGeom>
            <a:solidFill>
              <a:srgbClr val="000099"/>
            </a:solidFill>
            <a:ln>
              <a:noFill/>
            </a:ln>
          </p:spPr>
          <p:txBody>
            <a:bodyPr wrap="square" rtlCol="0">
              <a:spAutoFit/>
            </a:bodyPr>
            <a:lstStyle/>
            <a:p>
              <a:pPr algn="r"/>
              <a:endParaRPr lang="zh-CN" altLang="en-US" sz="2000" dirty="0">
                <a:solidFill>
                  <a:schemeClr val="bg1"/>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2" name="直角三角形 41"/>
            <p:cNvSpPr/>
            <p:nvPr/>
          </p:nvSpPr>
          <p:spPr>
            <a:xfrm flipV="1">
              <a:off x="3892140" y="6461761"/>
              <a:ext cx="655405" cy="33973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43" name="菱形 42"/>
          <p:cNvSpPr/>
          <p:nvPr/>
        </p:nvSpPr>
        <p:spPr>
          <a:xfrm>
            <a:off x="6003008" y="6379860"/>
            <a:ext cx="826581" cy="400110"/>
          </a:xfrm>
          <a:prstGeom prst="diamon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4" name="文本框 43"/>
          <p:cNvSpPr txBox="1"/>
          <p:nvPr/>
        </p:nvSpPr>
        <p:spPr>
          <a:xfrm>
            <a:off x="7701546" y="6496436"/>
            <a:ext cx="4687284" cy="307777"/>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计算中心</a:t>
            </a:r>
            <a:endParaRPr lang="zh-CN" altLang="en-US" sz="1400" b="1" u="none" dirty="0">
              <a:solidFill>
                <a:schemeClr val="bg1"/>
              </a:solidFill>
              <a:latin typeface="Times New Roman" panose="02020603050405020304" pitchFamily="18" charset="0"/>
              <a:cs typeface="Times New Roman" panose="02020603050405020304" pitchFamily="18" charset="0"/>
            </a:endParaRPr>
          </a:p>
        </p:txBody>
      </p:sp>
      <p:sp>
        <p:nvSpPr>
          <p:cNvPr id="45" name="副标题 2"/>
          <p:cNvSpPr txBox="1"/>
          <p:nvPr/>
        </p:nvSpPr>
        <p:spPr>
          <a:xfrm>
            <a:off x="0" y="6404058"/>
            <a:ext cx="7465232" cy="239653"/>
          </a:xfrm>
          <a:prstGeom prst="rect">
            <a:avLst/>
          </a:prstGeom>
        </p:spPr>
        <p:txBody>
          <a:bodyPr vert="horz" lIns="91440" tIns="45720" rIns="91440" bIns="45720" rtlCol="0" anchor="t">
            <a:noAutofit/>
          </a:bodyPr>
          <a:lstStyle>
            <a:lvl1pPr marL="182880" indent="-182880" algn="l" defTabSz="914400" rtl="0" eaLnBrk="1" latinLnBrk="0" hangingPunct="1">
              <a:lnSpc>
                <a:spcPct val="100000"/>
              </a:lnSpc>
              <a:spcBef>
                <a:spcPts val="1200"/>
              </a:spcBef>
              <a:spcAft>
                <a:spcPts val="0"/>
              </a:spcAft>
              <a:buClrTx/>
              <a:buFont typeface="Wingdings" panose="05000000000000000000" pitchFamily="2" charset="2"/>
              <a:buChar char="l"/>
              <a:defRPr sz="2800" kern="1200" baseline="0">
                <a:solidFill>
                  <a:schemeClr val="tx1"/>
                </a:solidFill>
                <a:latin typeface="+mn-lt"/>
                <a:ea typeface="+mn-ea"/>
                <a:cs typeface="+mn-cs"/>
              </a:defRPr>
            </a:lvl1pPr>
            <a:lvl2pPr marL="685800" indent="-182880" algn="l" defTabSz="914400" rtl="0" eaLnBrk="1" latinLnBrk="0" hangingPunct="1">
              <a:lnSpc>
                <a:spcPct val="100000"/>
              </a:lnSpc>
              <a:spcBef>
                <a:spcPts val="1200"/>
              </a:spcBef>
              <a:spcAft>
                <a:spcPts val="0"/>
              </a:spcAft>
              <a:buClrTx/>
              <a:buFont typeface="Wingdings" panose="05000000000000000000" pitchFamily="2" charset="2"/>
              <a:buChar char="n"/>
              <a:defRPr sz="2400" kern="1200">
                <a:solidFill>
                  <a:schemeClr val="tx1"/>
                </a:solidFill>
                <a:latin typeface="+mn-lt"/>
                <a:ea typeface="+mn-ea"/>
                <a:cs typeface="+mn-cs"/>
              </a:defRPr>
            </a:lvl2pPr>
            <a:lvl3pPr marL="1143000" indent="-182880" algn="l" defTabSz="914400" rtl="0" eaLnBrk="1" latinLnBrk="0" hangingPunct="1">
              <a:lnSpc>
                <a:spcPct val="100000"/>
              </a:lnSpc>
              <a:spcBef>
                <a:spcPts val="1200"/>
              </a:spcBef>
              <a:spcAft>
                <a:spcPts val="0"/>
              </a:spcAft>
              <a:buClrTx/>
              <a:buFont typeface="Wingdings" panose="05000000000000000000" pitchFamily="2" charset="2"/>
              <a:buChar char="u"/>
              <a:defRPr sz="1800" kern="1200">
                <a:solidFill>
                  <a:schemeClr val="tx1"/>
                </a:solidFill>
                <a:latin typeface="+mn-lt"/>
                <a:ea typeface="+mn-ea"/>
                <a:cs typeface="+mn-cs"/>
              </a:defRPr>
            </a:lvl3pPr>
            <a:lvl4pPr marL="1600200" indent="-182880" algn="l" defTabSz="914400" rtl="0" eaLnBrk="1" latinLnBrk="0" hangingPunct="1">
              <a:lnSpc>
                <a:spcPct val="100000"/>
              </a:lnSpc>
              <a:spcBef>
                <a:spcPts val="1200"/>
              </a:spcBef>
              <a:spcAft>
                <a:spcPts val="0"/>
              </a:spcAft>
              <a:buClrTx/>
              <a:buFont typeface="Wingdings" panose="05000000000000000000" pitchFamily="2" charset="2"/>
              <a:buChar char="Ø"/>
              <a:defRPr sz="1800" kern="1200">
                <a:solidFill>
                  <a:schemeClr val="tx1"/>
                </a:solidFill>
                <a:latin typeface="+mn-lt"/>
                <a:ea typeface="+mn-ea"/>
                <a:cs typeface="+mn-cs"/>
              </a:defRPr>
            </a:lvl4pPr>
            <a:lvl5pPr marL="2057400" indent="-182880" algn="l" defTabSz="914400" rtl="0" eaLnBrk="1" latinLnBrk="0" hangingPunct="1">
              <a:lnSpc>
                <a:spcPct val="100000"/>
              </a:lnSpc>
              <a:spcBef>
                <a:spcPts val="1200"/>
              </a:spcBef>
              <a:spcAft>
                <a:spcPts val="0"/>
              </a:spcAft>
              <a:buClrTx/>
              <a:buFont typeface="Wingdings" panose="05000000000000000000" pitchFamily="2" charset="2"/>
              <a:buChar char="ü"/>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300" kern="1200">
                <a:solidFill>
                  <a:schemeClr val="tx1">
                    <a:lumMod val="65000"/>
                    <a:lumOff val="35000"/>
                  </a:schemeClr>
                </a:solidFill>
                <a:latin typeface="+mn-lt"/>
                <a:ea typeface="+mn-ea"/>
                <a:cs typeface="+mn-cs"/>
              </a:defRPr>
            </a:lvl9pPr>
          </a:lstStyle>
          <a:p>
            <a:pPr marL="0" indent="0" algn="l">
              <a:buNone/>
            </a:pPr>
            <a:r>
              <a:rPr lang="zh-CN" altLang="en-US" sz="1600" dirty="0"/>
              <a:t>二零二零年终总结 报告</a:t>
            </a:r>
            <a:endParaRPr lang="en-US" altLang="zh-CN" sz="1600" dirty="0"/>
          </a:p>
        </p:txBody>
      </p:sp>
      <p:cxnSp>
        <p:nvCxnSpPr>
          <p:cNvPr id="3" name="直接连接符 2"/>
          <p:cNvCxnSpPr/>
          <p:nvPr/>
        </p:nvCxnSpPr>
        <p:spPr>
          <a:xfrm>
            <a:off x="1" y="6721454"/>
            <a:ext cx="7373721" cy="0"/>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sp>
        <p:nvSpPr>
          <p:cNvPr id="23" name="文本占位符 5"/>
          <p:cNvSpPr>
            <a:spLocks noGrp="1"/>
          </p:cNvSpPr>
          <p:nvPr>
            <p:ph type="body" sz="quarter" idx="11" hasCustomPrompt="1"/>
          </p:nvPr>
        </p:nvSpPr>
        <p:spPr>
          <a:xfrm>
            <a:off x="1300481" y="4417132"/>
            <a:ext cx="4555735" cy="373753"/>
          </a:xfrm>
        </p:spPr>
        <p:txBody>
          <a:bodyPr anchor="ctr"/>
          <a:lstStyle>
            <a:lvl1pPr marL="0" indent="0">
              <a:buNone/>
              <a:defRPr sz="2400" b="0">
                <a:solidFill>
                  <a:srgbClr val="A40000"/>
                </a:solidFill>
              </a:defRPr>
            </a:lvl1pPr>
          </a:lstStyle>
          <a:p>
            <a:pPr lvl="0"/>
            <a:r>
              <a:rPr lang="en-US" altLang="zh-CN" dirty="0"/>
              <a:t>system</a:t>
            </a:r>
            <a:endParaRPr lang="zh-CN" altLang="en-US" dirty="0"/>
          </a:p>
        </p:txBody>
      </p:sp>
      <p:sp>
        <p:nvSpPr>
          <p:cNvPr id="24" name="文本占位符 5"/>
          <p:cNvSpPr>
            <a:spLocks noGrp="1"/>
          </p:cNvSpPr>
          <p:nvPr>
            <p:ph type="body" sz="quarter" idx="12" hasCustomPrompt="1"/>
          </p:nvPr>
        </p:nvSpPr>
        <p:spPr>
          <a:xfrm>
            <a:off x="1300481" y="4853266"/>
            <a:ext cx="4555735" cy="373753"/>
          </a:xfrm>
        </p:spPr>
        <p:txBody>
          <a:bodyPr anchor="ctr">
            <a:normAutofit/>
          </a:bodyPr>
          <a:lstStyle>
            <a:lvl1pPr marL="0" indent="0">
              <a:buNone/>
              <a:defRPr sz="2400" b="0">
                <a:solidFill>
                  <a:srgbClr val="A40000"/>
                </a:solidFill>
              </a:defRPr>
            </a:lvl1pPr>
          </a:lstStyle>
          <a:p>
            <a:pPr lvl="0"/>
            <a:r>
              <a:rPr lang="en-US" altLang="zh-CN" dirty="0"/>
              <a:t>date</a:t>
            </a:r>
            <a:endParaRPr lang="zh-CN" altLang="en-US" dirty="0"/>
          </a:p>
        </p:txBody>
      </p:sp>
      <p:pic>
        <p:nvPicPr>
          <p:cNvPr id="21" name="图片 20"/>
          <p:cNvPicPr>
            <a:picLocks noChangeAspect="1"/>
          </p:cNvPicPr>
          <p:nvPr/>
        </p:nvPicPr>
        <p:blipFill>
          <a:blip r:embed="rId3"/>
          <a:stretch>
            <a:fillRect/>
          </a:stretch>
        </p:blipFill>
        <p:spPr>
          <a:xfrm>
            <a:off x="11064552" y="233274"/>
            <a:ext cx="922538" cy="720912"/>
          </a:xfrm>
          <a:prstGeom prst="rect">
            <a:avLst/>
          </a:prstGeom>
        </p:spPr>
      </p:pic>
      <p:pic>
        <p:nvPicPr>
          <p:cNvPr id="20" name="图片 19"/>
          <p:cNvPicPr>
            <a:picLocks noChangeAspect="1"/>
          </p:cNvPicPr>
          <p:nvPr/>
        </p:nvPicPr>
        <p:blipFill>
          <a:blip r:embed="rId4"/>
          <a:stretch>
            <a:fillRect/>
          </a:stretch>
        </p:blipFill>
        <p:spPr>
          <a:xfrm>
            <a:off x="7824192" y="255049"/>
            <a:ext cx="3288365" cy="65367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标题和竖排文字">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ncho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文本占位符 3"/>
          <p:cNvSpPr>
            <a:spLocks noGrp="1"/>
          </p:cNvSpPr>
          <p:nvPr>
            <p:ph type="body" sz="quarter" idx="15" hasCustomPrompt="1"/>
          </p:nvPr>
        </p:nvSpPr>
        <p:spPr>
          <a:xfrm>
            <a:off x="1583499" y="116632"/>
            <a:ext cx="8544984" cy="576262"/>
          </a:xfrm>
        </p:spPr>
        <p:txBody>
          <a:bodyPr>
            <a:noAutofit/>
          </a:bodyPr>
          <a:lstStyle>
            <a:lvl5pPr marL="1873250" marR="0" indent="-187325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defRPr sz="4000">
                <a:latin typeface="+mj-lt"/>
              </a:defRPr>
            </a:lvl5pPr>
          </a:lstStyle>
          <a:p>
            <a:pPr marL="1873250" marR="0" lvl="4" indent="-187325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defRPr/>
            </a:pPr>
            <a:r>
              <a:rPr lang="en-US" altLang="zh-CN" b="1" dirty="0">
                <a:solidFill>
                  <a:srgbClr val="C00000"/>
                </a:solidFill>
              </a:rPr>
              <a:t>Click here to add text</a:t>
            </a:r>
            <a:endParaRPr lang="zh-CN" altLang="en-US" b="1" dirty="0">
              <a:solidFill>
                <a:srgbClr val="C00000"/>
              </a:solidFill>
            </a:endParaRPr>
          </a:p>
        </p:txBody>
      </p:sp>
      <p:pic>
        <p:nvPicPr>
          <p:cNvPr id="4" name="图片 3"/>
          <p:cNvPicPr>
            <a:picLocks noChangeAspect="1"/>
          </p:cNvPicPr>
          <p:nvPr/>
        </p:nvPicPr>
        <p:blipFill>
          <a:blip r:embed="rId2"/>
          <a:stretch>
            <a:fillRect/>
          </a:stretch>
        </p:blipFill>
        <p:spPr>
          <a:xfrm>
            <a:off x="8472264" y="-5508"/>
            <a:ext cx="3719736" cy="841866"/>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1109" y="1232362"/>
            <a:ext cx="2819400" cy="5120640"/>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4048021" y="1232362"/>
            <a:ext cx="7315200" cy="5120640"/>
          </a:xfrm>
        </p:spPr>
        <p:txBody>
          <a:bodyPr vert="eaVert" ancho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文本占位符 3"/>
          <p:cNvSpPr>
            <a:spLocks noGrp="1"/>
          </p:cNvSpPr>
          <p:nvPr>
            <p:ph type="body" sz="quarter" idx="15" hasCustomPrompt="1"/>
          </p:nvPr>
        </p:nvSpPr>
        <p:spPr>
          <a:xfrm>
            <a:off x="1583499" y="116632"/>
            <a:ext cx="8544984" cy="576262"/>
          </a:xfrm>
        </p:spPr>
        <p:txBody>
          <a:bodyPr>
            <a:noAutofit/>
          </a:bodyPr>
          <a:lstStyle>
            <a:lvl5pPr marL="1873250" marR="0" indent="-187325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defRPr sz="4000">
                <a:latin typeface="+mj-lt"/>
              </a:defRPr>
            </a:lvl5pPr>
          </a:lstStyle>
          <a:p>
            <a:pPr marL="1873250" marR="0" lvl="4" indent="-187325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defRPr/>
            </a:pPr>
            <a:r>
              <a:rPr lang="en-US" altLang="zh-CN" b="1" dirty="0">
                <a:solidFill>
                  <a:srgbClr val="C00000"/>
                </a:solidFill>
              </a:rPr>
              <a:t>Click here to add text</a:t>
            </a:r>
            <a:endParaRPr lang="zh-CN" altLang="en-US" b="1" dirty="0">
              <a:solidFill>
                <a:srgbClr val="C00000"/>
              </a:solidFill>
            </a:endParaRPr>
          </a:p>
        </p:txBody>
      </p:sp>
      <p:pic>
        <p:nvPicPr>
          <p:cNvPr id="6" name="图片 5"/>
          <p:cNvPicPr>
            <a:picLocks noChangeAspect="1"/>
          </p:cNvPicPr>
          <p:nvPr/>
        </p:nvPicPr>
        <p:blipFill>
          <a:blip r:embed="rId2"/>
          <a:stretch>
            <a:fillRect/>
          </a:stretch>
        </p:blipFill>
        <p:spPr>
          <a:xfrm>
            <a:off x="8472264" y="-5508"/>
            <a:ext cx="3719736" cy="841866"/>
          </a:xfrm>
          <a:prstGeom prst="rect">
            <a:avLst/>
          </a:prstGeom>
        </p:spPr>
      </p:pic>
      <p:pic>
        <p:nvPicPr>
          <p:cNvPr id="7" name="图片 6"/>
          <p:cNvPicPr>
            <a:picLocks noChangeAspect="1"/>
          </p:cNvPicPr>
          <p:nvPr/>
        </p:nvPicPr>
        <p:blipFill>
          <a:blip r:embed="rId3"/>
          <a:stretch>
            <a:fillRect/>
          </a:stretch>
        </p:blipFill>
        <p:spPr>
          <a:xfrm>
            <a:off x="4583832" y="9717"/>
            <a:ext cx="3974648" cy="790092"/>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showMasterSp="0">
  <p:cSld name="1_标题幻灯片">
    <p:spTree>
      <p:nvGrpSpPr>
        <p:cNvPr id="1" name=""/>
        <p:cNvGrpSpPr/>
        <p:nvPr/>
      </p:nvGrpSpPr>
      <p:grpSpPr>
        <a:xfrm>
          <a:off x="0" y="0"/>
          <a:ext cx="0" cy="0"/>
          <a:chOff x="0" y="0"/>
          <a:chExt cx="0" cy="0"/>
        </a:xfrm>
      </p:grpSpPr>
      <p:sp>
        <p:nvSpPr>
          <p:cNvPr id="4" name="Line 6"/>
          <p:cNvSpPr>
            <a:spLocks noChangeShapeType="1"/>
          </p:cNvSpPr>
          <p:nvPr/>
        </p:nvSpPr>
        <p:spPr bwMode="auto">
          <a:xfrm>
            <a:off x="0" y="5867400"/>
            <a:ext cx="12192000" cy="0"/>
          </a:xfrm>
          <a:prstGeom prst="line">
            <a:avLst/>
          </a:prstGeom>
          <a:noFill/>
          <a:ln w="38100">
            <a:solidFill>
              <a:srgbClr val="00267F"/>
            </a:solidFill>
            <a:round/>
          </a:ln>
          <a:effectLst/>
        </p:spPr>
        <p:txBody>
          <a:bodyPr wrap="none" anchor="ctr"/>
          <a:lstStyle/>
          <a:p>
            <a:pPr eaLnBrk="1" hangingPunct="1">
              <a:lnSpc>
                <a:spcPct val="130000"/>
              </a:lnSpc>
              <a:spcBef>
                <a:spcPct val="20000"/>
              </a:spcBef>
              <a:buClr>
                <a:srgbClr val="FF0066"/>
              </a:buClr>
              <a:buSzPct val="80000"/>
              <a:buFont typeface="Wingdings" panose="05000000000000000000" pitchFamily="2" charset="2"/>
              <a:buChar char="è"/>
              <a:defRPr/>
            </a:pPr>
            <a:endParaRPr lang="zh-CN" altLang="en-US" sz="1800">
              <a:effectLst>
                <a:outerShdw blurRad="38100" dist="38100" dir="2700000" algn="tl">
                  <a:srgbClr val="000000">
                    <a:alpha val="43137"/>
                  </a:srgbClr>
                </a:outerShdw>
              </a:effectLst>
            </a:endParaRPr>
          </a:p>
        </p:txBody>
      </p:sp>
      <p:pic>
        <p:nvPicPr>
          <p:cNvPr id="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1" y="155575"/>
            <a:ext cx="4230095" cy="828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3"/>
          <p:cNvSpPr>
            <a:spLocks noGrp="1" noChangeArrowheads="1"/>
          </p:cNvSpPr>
          <p:nvPr>
            <p:ph type="ctrTitle" sz="quarter"/>
          </p:nvPr>
        </p:nvSpPr>
        <p:spPr>
          <a:xfrm>
            <a:off x="1422400" y="1524000"/>
            <a:ext cx="9347200" cy="1143000"/>
          </a:xfrm>
          <a:noFill/>
        </p:spPr>
        <p:txBody>
          <a:bodyPr wrap="none" lIns="91440" tIns="45720" rIns="91440" bIns="45720"/>
          <a:lstStyle>
            <a:lvl1pPr marL="0">
              <a:defRPr b="0">
                <a:solidFill>
                  <a:srgbClr val="00267F"/>
                </a:solidFill>
                <a:effectLst>
                  <a:outerShdw blurRad="38100" dist="38100" dir="2700000" algn="tl">
                    <a:srgbClr val="C0C0C0"/>
                  </a:outerShdw>
                </a:effectLst>
              </a:defRPr>
            </a:lvl1pPr>
          </a:lstStyle>
          <a:p>
            <a:r>
              <a:rPr lang="zh-CN" altLang="en-US"/>
              <a:t>单击此处编辑母版标题样式</a:t>
            </a:r>
            <a:endParaRPr lang="en-GB"/>
          </a:p>
        </p:txBody>
      </p:sp>
      <p:sp>
        <p:nvSpPr>
          <p:cNvPr id="50180" name="Rectangle 4"/>
          <p:cNvSpPr>
            <a:spLocks noGrp="1" noChangeArrowheads="1"/>
          </p:cNvSpPr>
          <p:nvPr>
            <p:ph type="subTitle" sz="quarter" idx="1"/>
          </p:nvPr>
        </p:nvSpPr>
        <p:spPr>
          <a:xfrm>
            <a:off x="1422400" y="3124200"/>
            <a:ext cx="9347200" cy="838200"/>
          </a:xfrm>
          <a:ln w="9525"/>
        </p:spPr>
        <p:txBody>
          <a:bodyPr wrap="none"/>
          <a:lstStyle>
            <a:lvl1pPr marL="0" indent="0">
              <a:buFont typeface="Wingdings" panose="05000000000000000000" pitchFamily="2" charset="2"/>
              <a:buNone/>
              <a:defRPr sz="3200" b="1"/>
            </a:lvl1pPr>
          </a:lstStyle>
          <a:p>
            <a:r>
              <a:rPr lang="zh-CN" altLang="en-US"/>
              <a:t>单击此处编辑母版副标题样式</a:t>
            </a:r>
            <a:endParaRPr lang="en-GB"/>
          </a:p>
        </p:txBody>
      </p:sp>
      <p:sp>
        <p:nvSpPr>
          <p:cNvPr id="7" name="Rectangle 2"/>
          <p:cNvSpPr>
            <a:spLocks noGrp="1" noChangeArrowheads="1"/>
          </p:cNvSpPr>
          <p:nvPr>
            <p:ph type="dt" sz="quarter" idx="10"/>
          </p:nvPr>
        </p:nvSpPr>
        <p:spPr bwMode="auto">
          <a:xfrm>
            <a:off x="9144000" y="5943600"/>
            <a:ext cx="2540000" cy="457200"/>
          </a:xfrm>
          <a:prstGeom prst="rect">
            <a:avLst/>
          </a:prstGeom>
          <a:ln>
            <a:miter lim="800000"/>
          </a:ln>
        </p:spPr>
        <p:txBody>
          <a:bodyPr vert="horz" wrap="square" lIns="91440" tIns="45720" rIns="91440" bIns="45720" numCol="1" anchor="t" anchorCtr="0" compatLnSpc="1"/>
          <a:lstStyle>
            <a:lvl1pPr eaLnBrk="1" hangingPunct="1">
              <a:lnSpc>
                <a:spcPct val="100000"/>
              </a:lnSpc>
              <a:spcBef>
                <a:spcPct val="0"/>
              </a:spcBef>
              <a:buClrTx/>
              <a:buSzTx/>
              <a:buFontTx/>
              <a:buNone/>
              <a:defRPr>
                <a:effectLst/>
                <a:ea typeface="宋体" panose="02010600030101010101" pitchFamily="2" charset="-122"/>
              </a:defRPr>
            </a:lvl1pPr>
          </a:lstStyle>
          <a:p>
            <a:fld id="{D997B5FA-0921-464F-AAE1-844C04324D75}" type="datetimeFigureOut">
              <a:rPr lang="zh-CN" altLang="en-US" smtClean="0"/>
            </a:fld>
            <a:endParaRPr lang="zh-CN" altLang="en-US"/>
          </a:p>
        </p:txBody>
      </p:sp>
      <p:pic>
        <p:nvPicPr>
          <p:cNvPr id="10" name="图片 9"/>
          <p:cNvPicPr>
            <a:picLocks noChangeAspect="1"/>
          </p:cNvPicPr>
          <p:nvPr/>
        </p:nvPicPr>
        <p:blipFill>
          <a:blip r:embed="rId3"/>
          <a:stretch>
            <a:fillRect/>
          </a:stretch>
        </p:blipFill>
        <p:spPr>
          <a:xfrm>
            <a:off x="8328248" y="32601"/>
            <a:ext cx="3719736" cy="841866"/>
          </a:xfrm>
          <a:prstGeom prst="rect">
            <a:avLst/>
          </a:prstGeom>
        </p:spPr>
      </p:pic>
      <p:pic>
        <p:nvPicPr>
          <p:cNvPr id="8" name="图片 7"/>
          <p:cNvPicPr>
            <a:picLocks noChangeAspect="1"/>
          </p:cNvPicPr>
          <p:nvPr/>
        </p:nvPicPr>
        <p:blipFill>
          <a:blip r:embed="rId4"/>
          <a:stretch>
            <a:fillRect/>
          </a:stretch>
        </p:blipFill>
        <p:spPr>
          <a:xfrm>
            <a:off x="4511824" y="122475"/>
            <a:ext cx="3974648" cy="790092"/>
          </a:xfrm>
          <a:prstGeom prst="rect">
            <a:avLst/>
          </a:prstGeom>
        </p:spPr>
      </p:pic>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565CE74E-AB26-4998-AD42-012C4C1AD076}" type="slidenum">
              <a:rPr lang="zh-CN" altLang="en-US" smtClean="0"/>
            </a:fld>
            <a:endParaRPr lang="zh-CN" altLang="en-US"/>
          </a:p>
        </p:txBody>
      </p:sp>
      <p:pic>
        <p:nvPicPr>
          <p:cNvPr id="5" name="图片 4"/>
          <p:cNvPicPr>
            <a:picLocks noChangeAspect="1"/>
          </p:cNvPicPr>
          <p:nvPr/>
        </p:nvPicPr>
        <p:blipFill>
          <a:blip r:embed="rId2"/>
          <a:stretch>
            <a:fillRect/>
          </a:stretch>
        </p:blipFill>
        <p:spPr>
          <a:xfrm>
            <a:off x="8472264" y="-5508"/>
            <a:ext cx="3719736" cy="841866"/>
          </a:xfrm>
          <a:prstGeom prst="rect">
            <a:avLst/>
          </a:prstGeom>
        </p:spPr>
      </p:pic>
      <p:pic>
        <p:nvPicPr>
          <p:cNvPr id="6" name="图片 5"/>
          <p:cNvPicPr>
            <a:picLocks noChangeAspect="1"/>
          </p:cNvPicPr>
          <p:nvPr/>
        </p:nvPicPr>
        <p:blipFill>
          <a:blip r:embed="rId3"/>
          <a:stretch>
            <a:fillRect/>
          </a:stretch>
        </p:blipFill>
        <p:spPr>
          <a:xfrm>
            <a:off x="4517650" y="20379"/>
            <a:ext cx="3974648" cy="790092"/>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12192000" cy="936104"/>
          </a:xfrm>
          <a:prstGeom prst="rect">
            <a:avLst/>
          </a:prstGeom>
          <a:solidFill>
            <a:srgbClr val="00B0F0"/>
          </a:solidFill>
          <a:effectLst/>
        </p:spPr>
        <p:txBody>
          <a:bodyPr/>
          <a:lstStyle>
            <a:lvl1pPr>
              <a:defRPr>
                <a:solidFill>
                  <a:schemeClr val="bg1"/>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609600" y="1484784"/>
            <a:ext cx="10972800" cy="4896544"/>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a:p>
        </p:txBody>
      </p:sp>
      <p:sp>
        <p:nvSpPr>
          <p:cNvPr id="8" name="矩形 7"/>
          <p:cNvSpPr/>
          <p:nvPr/>
        </p:nvSpPr>
        <p:spPr>
          <a:xfrm>
            <a:off x="0" y="6606480"/>
            <a:ext cx="12192000" cy="28803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fld id="{70FF7DB3-1718-423B-8293-DE88ABDFAFDF}" type="slidenum">
              <a:rPr lang="zh-CN" altLang="en-US" sz="1400" smtClean="0"/>
            </a:fld>
            <a:r>
              <a:rPr lang="en-US" altLang="zh-CN" sz="1400" dirty="0"/>
              <a:t>/46</a:t>
            </a:r>
            <a:endParaRPr lang="zh-CN" altLang="en-US" sz="1800"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目录页">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0" y="0"/>
            <a:ext cx="12192000" cy="1008000"/>
          </a:xfrm>
          <a:prstGeom prst="rect">
            <a:avLst/>
          </a:prstGeom>
        </p:spPr>
        <p:txBody>
          <a:bodyPr anchor="ctr" anchorCtr="0">
            <a:normAutofit/>
          </a:bodyPr>
          <a:lstStyle>
            <a:lvl1pPr marL="182880" indent="0" algn="l" rtl="0" eaLnBrk="0" fontAlgn="base" hangingPunct="0">
              <a:lnSpc>
                <a:spcPct val="150000"/>
              </a:lnSpc>
              <a:spcBef>
                <a:spcPct val="0"/>
              </a:spcBef>
              <a:spcAft>
                <a:spcPct val="0"/>
              </a:spcAft>
              <a:buClr>
                <a:srgbClr val="C00000"/>
              </a:buClr>
              <a:buSzPct val="90000"/>
              <a:buFont typeface="Wingdings" panose="05000000000000000000" pitchFamily="2" charset="2"/>
              <a:buNone/>
              <a:defRPr lang="zh-CN" altLang="en-US" sz="3200" b="1" kern="1200" baseline="0" dirty="0">
                <a:solidFill>
                  <a:schemeClr val="tx1"/>
                </a:solidFill>
                <a:latin typeface="Cambria" panose="02040503050406030204" pitchFamily="18" charset="0"/>
                <a:ea typeface="微软雅黑" panose="020B0503020204020204" charset="-122"/>
                <a:cs typeface="汉仪中圆简"/>
              </a:defRPr>
            </a:lvl1pPr>
          </a:lstStyle>
          <a:p>
            <a:r>
              <a:rPr lang="zh-CN" altLang="en-US" dirty="0"/>
              <a:t>单击此处编辑标题样式</a:t>
            </a:r>
            <a:endParaRPr lang="zh-CN" altLang="en-US" dirty="0"/>
          </a:p>
        </p:txBody>
      </p:sp>
      <p:sp>
        <p:nvSpPr>
          <p:cNvPr id="4" name="文本占位符 3"/>
          <p:cNvSpPr>
            <a:spLocks noGrp="1"/>
          </p:cNvSpPr>
          <p:nvPr>
            <p:ph type="body" sz="quarter" idx="10" hasCustomPrompt="1"/>
          </p:nvPr>
        </p:nvSpPr>
        <p:spPr>
          <a:xfrm>
            <a:off x="935118" y="1484784"/>
            <a:ext cx="11017533" cy="4536504"/>
          </a:xfrm>
          <a:prstGeom prst="rect">
            <a:avLst/>
          </a:prstGeom>
        </p:spPr>
        <p:txBody>
          <a:bodyPr anchor="t" anchorCtr="0">
            <a:normAutofit/>
          </a:bodyPr>
          <a:lstStyle>
            <a:lvl1pPr marL="352425" indent="-352425" algn="l" rtl="0" eaLnBrk="0" fontAlgn="base" hangingPunct="0">
              <a:lnSpc>
                <a:spcPct val="200000"/>
              </a:lnSpc>
              <a:spcBef>
                <a:spcPts val="300"/>
              </a:spcBef>
              <a:spcAft>
                <a:spcPts val="300"/>
              </a:spcAft>
              <a:buClr>
                <a:schemeClr val="tx1"/>
              </a:buClr>
              <a:buSzPct val="90000"/>
              <a:buFont typeface="Wingdings" panose="05000000000000000000" pitchFamily="2" charset="2"/>
              <a:buChar char="n"/>
              <a:defRPr lang="zh-CN" altLang="en-US" sz="2800" b="1" kern="1200" baseline="0" dirty="0" smtClean="0">
                <a:solidFill>
                  <a:schemeClr val="tx1"/>
                </a:solidFill>
                <a:latin typeface="Cambria" panose="02040503050406030204" pitchFamily="18" charset="0"/>
                <a:ea typeface="微软雅黑" panose="020B0503020204020204" charset="-122"/>
                <a:cs typeface="Times New Roman" panose="02020603050405020304" pitchFamily="18" charset="0"/>
              </a:defRPr>
            </a:lvl1pPr>
            <a:lvl2pPr indent="-342900" algn="l" rtl="0" eaLnBrk="0" fontAlgn="base" hangingPunct="0">
              <a:lnSpc>
                <a:spcPct val="150000"/>
              </a:lnSpc>
              <a:spcBef>
                <a:spcPct val="0"/>
              </a:spcBef>
              <a:spcAft>
                <a:spcPct val="0"/>
              </a:spcAft>
              <a:buClr>
                <a:srgbClr val="C00000"/>
              </a:buClr>
              <a:buSzPct val="90000"/>
              <a:buFont typeface="Wingdings" panose="05000000000000000000" pitchFamily="2" charset="2"/>
              <a:buChar char="n"/>
              <a:defRPr lang="zh-CN" altLang="en-US" sz="2100" b="1" kern="1200" dirty="0" smtClean="0">
                <a:solidFill>
                  <a:srgbClr val="002060"/>
                </a:solidFill>
                <a:latin typeface="微软雅黑" panose="020B0503020204020204" charset="-122"/>
                <a:ea typeface="微软雅黑" panose="020B0503020204020204" charset="-122"/>
                <a:cs typeface="汉仪中圆简"/>
              </a:defRPr>
            </a:lvl2pPr>
            <a:lvl3pPr indent="-342900" algn="l" rtl="0" eaLnBrk="0" fontAlgn="base" hangingPunct="0">
              <a:lnSpc>
                <a:spcPct val="150000"/>
              </a:lnSpc>
              <a:spcBef>
                <a:spcPct val="0"/>
              </a:spcBef>
              <a:spcAft>
                <a:spcPct val="0"/>
              </a:spcAft>
              <a:buClr>
                <a:srgbClr val="C00000"/>
              </a:buClr>
              <a:buSzPct val="90000"/>
              <a:buFont typeface="Wingdings" panose="05000000000000000000" pitchFamily="2" charset="2"/>
              <a:buChar char="n"/>
              <a:defRPr lang="zh-CN" altLang="en-US" sz="2100" b="1" kern="1200" dirty="0" smtClean="0">
                <a:solidFill>
                  <a:srgbClr val="002060"/>
                </a:solidFill>
                <a:latin typeface="微软雅黑" panose="020B0503020204020204" charset="-122"/>
                <a:ea typeface="微软雅黑" panose="020B0503020204020204" charset="-122"/>
                <a:cs typeface="汉仪中圆简"/>
              </a:defRPr>
            </a:lvl3pPr>
            <a:lvl4pPr indent="-342900" algn="l" rtl="0" eaLnBrk="0" fontAlgn="base" hangingPunct="0">
              <a:lnSpc>
                <a:spcPct val="150000"/>
              </a:lnSpc>
              <a:spcBef>
                <a:spcPct val="0"/>
              </a:spcBef>
              <a:spcAft>
                <a:spcPct val="0"/>
              </a:spcAft>
              <a:buClr>
                <a:srgbClr val="C00000"/>
              </a:buClr>
              <a:buSzPct val="90000"/>
              <a:buFont typeface="Wingdings" panose="05000000000000000000" pitchFamily="2" charset="2"/>
              <a:buChar char="n"/>
              <a:defRPr lang="zh-CN" altLang="en-US" sz="2100" b="1" kern="1200" dirty="0" smtClean="0">
                <a:solidFill>
                  <a:srgbClr val="002060"/>
                </a:solidFill>
                <a:latin typeface="微软雅黑" panose="020B0503020204020204" charset="-122"/>
                <a:ea typeface="微软雅黑" panose="020B0503020204020204" charset="-122"/>
                <a:cs typeface="汉仪中圆简"/>
              </a:defRPr>
            </a:lvl4pPr>
            <a:lvl5pPr indent="-342900" algn="l" rtl="0" eaLnBrk="0" fontAlgn="base" hangingPunct="0">
              <a:lnSpc>
                <a:spcPct val="150000"/>
              </a:lnSpc>
              <a:spcBef>
                <a:spcPct val="0"/>
              </a:spcBef>
              <a:spcAft>
                <a:spcPct val="0"/>
              </a:spcAft>
              <a:buClr>
                <a:srgbClr val="C00000"/>
              </a:buClr>
              <a:buSzPct val="90000"/>
              <a:buFont typeface="Wingdings" panose="05000000000000000000" pitchFamily="2" charset="2"/>
              <a:buChar char="n"/>
              <a:defRPr lang="zh-CN" altLang="en-US" sz="2100" b="1" kern="1200" dirty="0">
                <a:solidFill>
                  <a:srgbClr val="002060"/>
                </a:solidFill>
                <a:latin typeface="微软雅黑" panose="020B0503020204020204" charset="-122"/>
                <a:ea typeface="微软雅黑" panose="020B0503020204020204" charset="-122"/>
                <a:cs typeface="汉仪中圆简"/>
              </a:defRPr>
            </a:lvl5pPr>
          </a:lstStyle>
          <a:p>
            <a:pPr lvl="0"/>
            <a:r>
              <a:rPr lang="zh-CN" altLang="en-US" dirty="0"/>
              <a:t>单击此处添加目录</a:t>
            </a:r>
            <a:endParaRPr lang="zh-CN" altLang="en-US" dirty="0"/>
          </a:p>
        </p:txBody>
      </p:sp>
      <p:sp>
        <p:nvSpPr>
          <p:cNvPr id="15" name="灯片编号占位符 5"/>
          <p:cNvSpPr>
            <a:spLocks noGrp="1"/>
          </p:cNvSpPr>
          <p:nvPr>
            <p:ph type="sldNum" sz="quarter" idx="4"/>
          </p:nvPr>
        </p:nvSpPr>
        <p:spPr>
          <a:xfrm>
            <a:off x="10896533" y="6390794"/>
            <a:ext cx="1248139" cy="365125"/>
          </a:xfrm>
          <a:prstGeom prst="rect">
            <a:avLst/>
          </a:prstGeom>
        </p:spPr>
        <p:txBody>
          <a:bodyPr vert="horz" lIns="91440" tIns="45720" rIns="91440" bIns="45720" rtlCol="0" anchor="ctr"/>
          <a:lstStyle>
            <a:lvl1pPr algn="r">
              <a:defRPr sz="2000" b="1">
                <a:solidFill>
                  <a:schemeClr val="accent6">
                    <a:lumMod val="50000"/>
                  </a:schemeClr>
                </a:solidFill>
                <a:latin typeface="Times New Roman" panose="02020603050405020304" pitchFamily="18" charset="0"/>
                <a:cs typeface="Times New Roman" panose="02020603050405020304" pitchFamily="18" charset="0"/>
              </a:defRPr>
            </a:lvl1pPr>
          </a:lstStyle>
          <a:p>
            <a:fld id="{565CE74E-AB26-4998-AD42-012C4C1AD076}" type="slidenum">
              <a:rPr lang="zh-CN" altLang="en-US" smtClean="0"/>
            </a:fld>
            <a:endParaRPr lang="zh-CN" altLang="en-US"/>
          </a:p>
        </p:txBody>
      </p:sp>
      <p:cxnSp>
        <p:nvCxnSpPr>
          <p:cNvPr id="5" name="直接连接符 4"/>
          <p:cNvCxnSpPr/>
          <p:nvPr/>
        </p:nvCxnSpPr>
        <p:spPr>
          <a:xfrm>
            <a:off x="0" y="908720"/>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2"/>
          <a:stretch>
            <a:fillRect/>
          </a:stretch>
        </p:blipFill>
        <p:spPr>
          <a:xfrm>
            <a:off x="7824192" y="105100"/>
            <a:ext cx="3288365" cy="653671"/>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5_标题和内容">
    <p:spTree>
      <p:nvGrpSpPr>
        <p:cNvPr id="1" name=""/>
        <p:cNvGrpSpPr/>
        <p:nvPr/>
      </p:nvGrpSpPr>
      <p:grpSpPr>
        <a:xfrm>
          <a:off x="0" y="0"/>
          <a:ext cx="0" cy="0"/>
          <a:chOff x="0" y="0"/>
          <a:chExt cx="0" cy="0"/>
        </a:xfrm>
      </p:grpSpPr>
      <p:sp>
        <p:nvSpPr>
          <p:cNvPr id="20" name="矩形 19"/>
          <p:cNvSpPr/>
          <p:nvPr/>
        </p:nvSpPr>
        <p:spPr>
          <a:xfrm>
            <a:off x="0" y="5"/>
            <a:ext cx="1501254" cy="1078173"/>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588828" y="287343"/>
            <a:ext cx="10515600" cy="790835"/>
          </a:xfrm>
        </p:spPr>
        <p:txBody>
          <a:bodyPr/>
          <a:lstStyle>
            <a:lvl1pPr algn="l">
              <a:defRPr>
                <a:solidFill>
                  <a:srgbClr val="0000FF"/>
                </a:solidFill>
              </a:defRPr>
            </a:lvl1pPr>
          </a:lstStyle>
          <a:p>
            <a:r>
              <a:rPr lang="zh-CN" altLang="en-US"/>
              <a:t>单击此处编辑母版标题样式</a:t>
            </a:r>
            <a:endParaRPr lang="zh-CN" altLang="en-US" dirty="0"/>
          </a:p>
        </p:txBody>
      </p:sp>
      <p:sp>
        <p:nvSpPr>
          <p:cNvPr id="4" name="日期占位符 3"/>
          <p:cNvSpPr>
            <a:spLocks noGrp="1"/>
          </p:cNvSpPr>
          <p:nvPr>
            <p:ph type="dt" sz="half" idx="10"/>
          </p:nvPr>
        </p:nvSpPr>
        <p:spPr>
          <a:xfrm>
            <a:off x="838200" y="6356350"/>
            <a:ext cx="2743200" cy="365125"/>
          </a:xfrm>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565CE74E-AB26-4998-AD42-012C4C1AD076}" type="slidenum">
              <a:rPr lang="zh-CN" altLang="en-US" smtClean="0"/>
            </a:fld>
            <a:endParaRPr lang="zh-CN" altLang="en-US"/>
          </a:p>
        </p:txBody>
      </p:sp>
      <p:sp>
        <p:nvSpPr>
          <p:cNvPr id="8" name="矩形 8"/>
          <p:cNvSpPr/>
          <p:nvPr/>
        </p:nvSpPr>
        <p:spPr>
          <a:xfrm rot="10800000">
            <a:off x="11076388" y="6280721"/>
            <a:ext cx="1115616" cy="440759"/>
          </a:xfrm>
          <a:custGeom>
            <a:avLst/>
            <a:gdLst>
              <a:gd name="connsiteX0" fmla="*/ 0 w 1224136"/>
              <a:gd name="connsiteY0" fmla="*/ 0 h 432048"/>
              <a:gd name="connsiteX1" fmla="*/ 1224136 w 1224136"/>
              <a:gd name="connsiteY1" fmla="*/ 0 h 432048"/>
              <a:gd name="connsiteX2" fmla="*/ 1224136 w 1224136"/>
              <a:gd name="connsiteY2" fmla="*/ 432048 h 432048"/>
              <a:gd name="connsiteX3" fmla="*/ 0 w 1224136"/>
              <a:gd name="connsiteY3" fmla="*/ 432048 h 432048"/>
              <a:gd name="connsiteX4" fmla="*/ 0 w 1224136"/>
              <a:gd name="connsiteY4" fmla="*/ 0 h 432048"/>
              <a:gd name="connsiteX0-1" fmla="*/ 0 w 1224136"/>
              <a:gd name="connsiteY0-2" fmla="*/ 28575 h 460623"/>
              <a:gd name="connsiteX1-3" fmla="*/ 1024111 w 1224136"/>
              <a:gd name="connsiteY1-4" fmla="*/ 0 h 460623"/>
              <a:gd name="connsiteX2-5" fmla="*/ 1224136 w 1224136"/>
              <a:gd name="connsiteY2-6" fmla="*/ 460623 h 460623"/>
              <a:gd name="connsiteX3-7" fmla="*/ 0 w 1224136"/>
              <a:gd name="connsiteY3-8" fmla="*/ 460623 h 460623"/>
              <a:gd name="connsiteX4-9" fmla="*/ 0 w 1224136"/>
              <a:gd name="connsiteY4-10" fmla="*/ 28575 h 460623"/>
              <a:gd name="connsiteX0-11" fmla="*/ 0 w 1224136"/>
              <a:gd name="connsiteY0-12" fmla="*/ 0 h 432048"/>
              <a:gd name="connsiteX1-13" fmla="*/ 1024111 w 1224136"/>
              <a:gd name="connsiteY1-14" fmla="*/ 0 h 432048"/>
              <a:gd name="connsiteX2-15" fmla="*/ 1224136 w 1224136"/>
              <a:gd name="connsiteY2-16" fmla="*/ 432048 h 432048"/>
              <a:gd name="connsiteX3-17" fmla="*/ 0 w 1224136"/>
              <a:gd name="connsiteY3-18" fmla="*/ 432048 h 432048"/>
              <a:gd name="connsiteX4-19" fmla="*/ 0 w 1224136"/>
              <a:gd name="connsiteY4-20" fmla="*/ 0 h 432048"/>
              <a:gd name="connsiteX0-21" fmla="*/ 0 w 1224136"/>
              <a:gd name="connsiteY0-22" fmla="*/ 0 h 432048"/>
              <a:gd name="connsiteX1-23" fmla="*/ 1014586 w 1224136"/>
              <a:gd name="connsiteY1-24" fmla="*/ 0 h 432048"/>
              <a:gd name="connsiteX2-25" fmla="*/ 1224136 w 1224136"/>
              <a:gd name="connsiteY2-26" fmla="*/ 432048 h 432048"/>
              <a:gd name="connsiteX3-27" fmla="*/ 0 w 1224136"/>
              <a:gd name="connsiteY3-28" fmla="*/ 432048 h 432048"/>
              <a:gd name="connsiteX4-29" fmla="*/ 0 w 1224136"/>
              <a:gd name="connsiteY4-30" fmla="*/ 0 h 4320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4136" h="432048">
                <a:moveTo>
                  <a:pt x="0" y="0"/>
                </a:moveTo>
                <a:lnTo>
                  <a:pt x="1014586" y="0"/>
                </a:lnTo>
                <a:lnTo>
                  <a:pt x="1224136" y="432048"/>
                </a:lnTo>
                <a:lnTo>
                  <a:pt x="0" y="432048"/>
                </a:lnTo>
                <a:lnTo>
                  <a:pt x="0" y="0"/>
                </a:ln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灯片编号占位符 5"/>
          <p:cNvSpPr txBox="1"/>
          <p:nvPr/>
        </p:nvSpPr>
        <p:spPr>
          <a:xfrm>
            <a:off x="11267384" y="6348694"/>
            <a:ext cx="888460" cy="304800"/>
          </a:xfrm>
          <a:prstGeom prst="rect">
            <a:avLst/>
          </a:prstGeom>
          <a:effectLst>
            <a:outerShdw blurRad="152400" dist="317500" dir="5400000" sx="90000" sy="-19000" rotWithShape="0">
              <a:prstClr val="black">
                <a:alpha val="15000"/>
              </a:prstClr>
            </a:outerShdw>
          </a:effectLst>
        </p:spPr>
        <p:txBody>
          <a:bodyPr anchor="ctr"/>
          <a:lstStyle>
            <a:defPPr>
              <a:defRPr lang="zh-CN"/>
            </a:defPPr>
            <a:lvl1pPr algn="r" rtl="0" fontAlgn="auto">
              <a:spcBef>
                <a:spcPts val="0"/>
              </a:spcBef>
              <a:spcAft>
                <a:spcPts val="0"/>
              </a:spcAft>
              <a:defRPr sz="1000" kern="1200">
                <a:solidFill>
                  <a:schemeClr val="bg1"/>
                </a:solidFill>
                <a:latin typeface="华文宋体" panose="02010600040101010101" pitchFamily="2" charset="-122"/>
                <a:ea typeface="华文宋体" panose="0201060004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defRPr/>
            </a:pPr>
            <a:r>
              <a:rPr lang="zh-CN" altLang="en-US" sz="1400" dirty="0">
                <a:effectLst/>
                <a:latin typeface="微软雅黑" panose="020B0503020204020204" charset="-122"/>
                <a:ea typeface="微软雅黑" panose="020B0503020204020204" charset="-122"/>
              </a:rPr>
              <a:t> </a:t>
            </a:r>
            <a:fld id="{2EEF1883-7A0E-4F66-9932-E581691AD397}" type="slidenum">
              <a:rPr lang="zh-CN" altLang="en-US" sz="1600" dirty="0" smtClean="0">
                <a:effectLst/>
                <a:latin typeface="微软雅黑" panose="020B0503020204020204" charset="-122"/>
                <a:ea typeface="微软雅黑" panose="020B0503020204020204" charset="-122"/>
              </a:rPr>
            </a:fld>
            <a:r>
              <a:rPr lang="zh-CN" altLang="en-US" sz="1400" dirty="0">
                <a:effectLst/>
              </a:rPr>
              <a:t>  </a:t>
            </a:r>
            <a:endParaRPr lang="zh-CN" altLang="en-US" sz="1400" dirty="0">
              <a:effectLst/>
              <a:latin typeface="微软雅黑" panose="020B0503020204020204" charset="-122"/>
              <a:ea typeface="微软雅黑" panose="020B0503020204020204" charset="-122"/>
            </a:endParaRPr>
          </a:p>
        </p:txBody>
      </p:sp>
      <p:sp>
        <p:nvSpPr>
          <p:cNvPr id="15" name="矩形 14"/>
          <p:cNvSpPr/>
          <p:nvPr/>
        </p:nvSpPr>
        <p:spPr>
          <a:xfrm>
            <a:off x="3" y="1078173"/>
            <a:ext cx="12192000" cy="127674"/>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矩形 15"/>
          <p:cNvSpPr/>
          <p:nvPr/>
        </p:nvSpPr>
        <p:spPr>
          <a:xfrm>
            <a:off x="0" y="1081051"/>
            <a:ext cx="1501254" cy="1247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11" name="图片 10"/>
          <p:cNvPicPr>
            <a:picLocks noChangeAspect="1"/>
          </p:cNvPicPr>
          <p:nvPr/>
        </p:nvPicPr>
        <p:blipFill>
          <a:blip r:embed="rId2"/>
          <a:stretch>
            <a:fillRect/>
          </a:stretch>
        </p:blipFill>
        <p:spPr>
          <a:xfrm>
            <a:off x="7824192" y="105100"/>
            <a:ext cx="3288365" cy="65367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80288" y="1310641"/>
            <a:ext cx="10718987" cy="4804867"/>
          </a:xfrm>
        </p:spPr>
        <p:txBody>
          <a:bodyPr vert="horz" lIns="91440" tIns="45720" rIns="91440" bIns="45720" rtlCol="0" anchor="t">
            <a:normAutofit/>
          </a:bodyPr>
          <a:lstStyle>
            <a:lvl1pPr>
              <a:lnSpc>
                <a:spcPct val="100000"/>
              </a:lnSpc>
              <a:spcBef>
                <a:spcPts val="1200"/>
              </a:spcBef>
              <a:spcAft>
                <a:spcPts val="0"/>
              </a:spcAft>
              <a:defRPr lang="zh-CN" altLang="en-US" sz="3200" smtClean="0">
                <a:solidFill>
                  <a:srgbClr val="000099"/>
                </a:solidFill>
              </a:defRPr>
            </a:lvl1pPr>
            <a:lvl2pPr>
              <a:lnSpc>
                <a:spcPct val="100000"/>
              </a:lnSpc>
              <a:spcBef>
                <a:spcPts val="1200"/>
              </a:spcBef>
              <a:spcAft>
                <a:spcPts val="0"/>
              </a:spcAft>
              <a:defRPr lang="zh-CN" altLang="en-US" sz="2400" smtClean="0">
                <a:solidFill>
                  <a:schemeClr val="tx1"/>
                </a:solidFill>
              </a:defRPr>
            </a:lvl2pPr>
            <a:lvl3pPr>
              <a:lnSpc>
                <a:spcPct val="100000"/>
              </a:lnSpc>
              <a:spcBef>
                <a:spcPts val="1200"/>
              </a:spcBef>
              <a:spcAft>
                <a:spcPts val="0"/>
              </a:spcAft>
              <a:defRPr lang="zh-CN" altLang="en-US" sz="2000" smtClean="0">
                <a:solidFill>
                  <a:schemeClr val="tx1"/>
                </a:solidFill>
              </a:defRPr>
            </a:lvl3pPr>
            <a:lvl4pPr>
              <a:lnSpc>
                <a:spcPct val="100000"/>
              </a:lnSpc>
              <a:spcBef>
                <a:spcPts val="1200"/>
              </a:spcBef>
              <a:spcAft>
                <a:spcPts val="0"/>
              </a:spcAft>
              <a:defRPr lang="zh-CN" altLang="en-US" sz="1800" smtClean="0">
                <a:solidFill>
                  <a:schemeClr val="tx1"/>
                </a:solidFill>
              </a:defRPr>
            </a:lvl4pPr>
            <a:lvl5pPr>
              <a:lnSpc>
                <a:spcPct val="100000"/>
              </a:lnSpc>
              <a:spcBef>
                <a:spcPts val="1200"/>
              </a:spcBef>
              <a:spcAft>
                <a:spcPts val="0"/>
              </a:spcAft>
              <a:defRPr lang="en-US" sz="1800" dirty="0">
                <a:solidFill>
                  <a:schemeClr val="tx1"/>
                </a:solidFill>
              </a:defRPr>
            </a:lvl5pPr>
          </a:lstStyle>
          <a:p>
            <a:pPr lvl="0">
              <a:buClrTx/>
              <a:buFont typeface="Wingdings" panose="05000000000000000000" pitchFamily="2" charset="2"/>
              <a:buChar char="l"/>
            </a:pPr>
            <a:r>
              <a:rPr lang="en-US" altLang="zh-CN" dirty="0"/>
              <a:t>Click here to add text</a:t>
            </a:r>
            <a:endParaRPr lang="zh-CN" altLang="en-US" dirty="0"/>
          </a:p>
          <a:p>
            <a:pPr lvl="1">
              <a:buClrTx/>
              <a:buFont typeface="Wingdings" panose="05000000000000000000" pitchFamily="2" charset="2"/>
              <a:buChar char="n"/>
            </a:pPr>
            <a:r>
              <a:rPr lang="en-US" altLang="zh-CN" dirty="0"/>
              <a:t>Click here to add text</a:t>
            </a:r>
            <a:endParaRPr lang="zh-CN" altLang="en-US" dirty="0"/>
          </a:p>
          <a:p>
            <a:pPr lvl="2">
              <a:buClrTx/>
              <a:buFont typeface="Wingdings" panose="05000000000000000000" pitchFamily="2" charset="2"/>
              <a:buChar char="u"/>
            </a:pPr>
            <a:r>
              <a:rPr lang="en-US" altLang="zh-CN" dirty="0"/>
              <a:t>Click here to add text</a:t>
            </a:r>
            <a:endParaRPr lang="zh-CN" altLang="en-US" dirty="0"/>
          </a:p>
          <a:p>
            <a:pPr lvl="3">
              <a:buClrTx/>
              <a:buFont typeface="Wingdings" panose="05000000000000000000" pitchFamily="2" charset="2"/>
              <a:buChar char="Ø"/>
            </a:pPr>
            <a:r>
              <a:rPr lang="en-US" altLang="zh-CN" dirty="0"/>
              <a:t>Click here to add text</a:t>
            </a:r>
            <a:endParaRPr lang="zh-CN" altLang="en-US" dirty="0"/>
          </a:p>
          <a:p>
            <a:pPr lvl="4">
              <a:buClrTx/>
              <a:buFont typeface="Wingdings" panose="05000000000000000000" pitchFamily="2" charset="2"/>
              <a:buChar char="ü"/>
            </a:pPr>
            <a:r>
              <a:rPr lang="en-US" altLang="zh-CN" dirty="0"/>
              <a:t>Click here to add text</a:t>
            </a:r>
            <a:endParaRPr lang="en-US" dirty="0"/>
          </a:p>
        </p:txBody>
      </p:sp>
      <p:sp>
        <p:nvSpPr>
          <p:cNvPr id="10" name="标题 4"/>
          <p:cNvSpPr>
            <a:spLocks noGrp="1"/>
          </p:cNvSpPr>
          <p:nvPr>
            <p:ph type="title" hasCustomPrompt="1"/>
          </p:nvPr>
        </p:nvSpPr>
        <p:spPr>
          <a:xfrm>
            <a:off x="1558637" y="105353"/>
            <a:ext cx="10515600" cy="663575"/>
          </a:xfrm>
          <a:prstGeom prst="rect">
            <a:avLst/>
          </a:prstGeom>
        </p:spPr>
        <p:txBody>
          <a:bodyPr anchor="ctr"/>
          <a:lstStyle>
            <a:lvl1pPr>
              <a:defRPr sz="4000" b="1" baseline="0">
                <a:solidFill>
                  <a:srgbClr val="C00000"/>
                </a:solidFill>
              </a:defRPr>
            </a:lvl1pPr>
          </a:lstStyle>
          <a:p>
            <a:r>
              <a:rPr lang="en-US" altLang="zh-CN" dirty="0"/>
              <a:t>Click here to add text</a:t>
            </a:r>
            <a:endParaRPr lang="zh-CN" altLang="en-US" dirty="0"/>
          </a:p>
        </p:txBody>
      </p:sp>
      <p:pic>
        <p:nvPicPr>
          <p:cNvPr id="4" name="图片 3"/>
          <p:cNvPicPr>
            <a:picLocks noChangeAspect="1"/>
          </p:cNvPicPr>
          <p:nvPr/>
        </p:nvPicPr>
        <p:blipFill>
          <a:blip r:embed="rId2"/>
          <a:stretch>
            <a:fillRect/>
          </a:stretch>
        </p:blipFill>
        <p:spPr>
          <a:xfrm>
            <a:off x="7824192" y="105100"/>
            <a:ext cx="3288365" cy="65367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标题和目录">
    <p:spTree>
      <p:nvGrpSpPr>
        <p:cNvPr id="1" name=""/>
        <p:cNvGrpSpPr/>
        <p:nvPr/>
      </p:nvGrpSpPr>
      <p:grpSpPr>
        <a:xfrm>
          <a:off x="0" y="0"/>
          <a:ext cx="0" cy="0"/>
          <a:chOff x="0" y="0"/>
          <a:chExt cx="0" cy="0"/>
        </a:xfrm>
      </p:grpSpPr>
      <p:sp>
        <p:nvSpPr>
          <p:cNvPr id="10" name="标题 4"/>
          <p:cNvSpPr>
            <a:spLocks noGrp="1"/>
          </p:cNvSpPr>
          <p:nvPr>
            <p:ph type="title" hasCustomPrompt="1"/>
          </p:nvPr>
        </p:nvSpPr>
        <p:spPr>
          <a:xfrm>
            <a:off x="1558637" y="105353"/>
            <a:ext cx="10515600" cy="663575"/>
          </a:xfrm>
          <a:prstGeom prst="rect">
            <a:avLst/>
          </a:prstGeom>
        </p:spPr>
        <p:txBody>
          <a:bodyPr anchor="ctr"/>
          <a:lstStyle>
            <a:lvl1pPr>
              <a:defRPr sz="4000" b="1" baseline="0">
                <a:solidFill>
                  <a:srgbClr val="C00000"/>
                </a:solidFill>
              </a:defRPr>
            </a:lvl1pPr>
          </a:lstStyle>
          <a:p>
            <a:r>
              <a:rPr lang="en-US" altLang="zh-CN" dirty="0"/>
              <a:t>Click here to add text</a:t>
            </a:r>
            <a:endParaRPr lang="zh-CN" altLang="en-US" dirty="0"/>
          </a:p>
        </p:txBody>
      </p:sp>
      <p:sp>
        <p:nvSpPr>
          <p:cNvPr id="11" name="文本占位符 10"/>
          <p:cNvSpPr>
            <a:spLocks noGrp="1"/>
          </p:cNvSpPr>
          <p:nvPr>
            <p:ph type="body" sz="quarter" idx="10" hasCustomPrompt="1"/>
          </p:nvPr>
        </p:nvSpPr>
        <p:spPr>
          <a:xfrm>
            <a:off x="2439365" y="2046723"/>
            <a:ext cx="817033" cy="561975"/>
          </a:xfrm>
          <a:solidFill>
            <a:srgbClr val="000099"/>
          </a:solidFill>
          <a:ln>
            <a:noFill/>
          </a:ln>
        </p:spPr>
        <p:txBody>
          <a:bodyPr/>
          <a:lstStyle>
            <a:lvl1pPr marL="0" indent="0" algn="ctr">
              <a:buNone/>
              <a:defRPr>
                <a:solidFill>
                  <a:schemeClr val="bg1"/>
                </a:solidFill>
              </a:defRPr>
            </a:lvl1pPr>
          </a:lstStyle>
          <a:p>
            <a:pPr lvl="0"/>
            <a:r>
              <a:rPr lang="en-US" altLang="zh-CN" dirty="0"/>
              <a:t>No.</a:t>
            </a:r>
            <a:endParaRPr lang="zh-CN" altLang="en-US" dirty="0"/>
          </a:p>
        </p:txBody>
      </p:sp>
      <p:sp>
        <p:nvSpPr>
          <p:cNvPr id="15" name="文本占位符 14"/>
          <p:cNvSpPr>
            <a:spLocks noGrp="1"/>
          </p:cNvSpPr>
          <p:nvPr>
            <p:ph type="body" sz="quarter" idx="11" hasCustomPrompt="1"/>
          </p:nvPr>
        </p:nvSpPr>
        <p:spPr>
          <a:xfrm>
            <a:off x="3270057" y="2046722"/>
            <a:ext cx="6318251" cy="561974"/>
          </a:xfrm>
          <a:solidFill>
            <a:schemeClr val="bg1">
              <a:lumMod val="95000"/>
            </a:schemeClr>
          </a:solidFill>
          <a:ln w="19050">
            <a:solidFill>
              <a:schemeClr val="tx1"/>
            </a:solidFill>
            <a:prstDash val="sysDot"/>
          </a:ln>
        </p:spPr>
        <p:txBody>
          <a:bodyPr anchor="ctr"/>
          <a:lstStyle>
            <a:lvl1pPr marL="0" indent="0">
              <a:buNone/>
              <a:defRPr baseline="0"/>
            </a:lvl1pPr>
          </a:lstStyle>
          <a:p>
            <a:pPr lvl="0"/>
            <a:r>
              <a:rPr lang="en-US" altLang="zh-CN" dirty="0"/>
              <a:t>Click here to add title</a:t>
            </a:r>
            <a:endParaRPr lang="zh-CN" altLang="en-US" dirty="0"/>
          </a:p>
        </p:txBody>
      </p:sp>
      <p:sp>
        <p:nvSpPr>
          <p:cNvPr id="16" name="文本占位符 10"/>
          <p:cNvSpPr>
            <a:spLocks noGrp="1"/>
          </p:cNvSpPr>
          <p:nvPr>
            <p:ph type="body" sz="quarter" idx="12" hasCustomPrompt="1"/>
          </p:nvPr>
        </p:nvSpPr>
        <p:spPr>
          <a:xfrm>
            <a:off x="2439365" y="2864141"/>
            <a:ext cx="817033" cy="561975"/>
          </a:xfrm>
          <a:solidFill>
            <a:srgbClr val="000099"/>
          </a:solidFill>
          <a:ln>
            <a:noFill/>
          </a:ln>
        </p:spPr>
        <p:txBody>
          <a:bodyPr/>
          <a:lstStyle>
            <a:lvl1pPr marL="0" indent="0" algn="ctr">
              <a:buNone/>
              <a:defRPr>
                <a:solidFill>
                  <a:schemeClr val="bg1"/>
                </a:solidFill>
              </a:defRPr>
            </a:lvl1pPr>
          </a:lstStyle>
          <a:p>
            <a:pPr lvl="0"/>
            <a:r>
              <a:rPr lang="en-US" altLang="zh-CN" dirty="0"/>
              <a:t>No.</a:t>
            </a:r>
            <a:endParaRPr lang="zh-CN" altLang="en-US" dirty="0"/>
          </a:p>
        </p:txBody>
      </p:sp>
      <p:sp>
        <p:nvSpPr>
          <p:cNvPr id="18" name="文本占位符 14"/>
          <p:cNvSpPr>
            <a:spLocks noGrp="1"/>
          </p:cNvSpPr>
          <p:nvPr>
            <p:ph type="body" sz="quarter" idx="13" hasCustomPrompt="1"/>
          </p:nvPr>
        </p:nvSpPr>
        <p:spPr>
          <a:xfrm>
            <a:off x="3270057" y="2864140"/>
            <a:ext cx="6318251" cy="561974"/>
          </a:xfrm>
          <a:solidFill>
            <a:schemeClr val="bg1">
              <a:lumMod val="95000"/>
            </a:schemeClr>
          </a:solidFill>
          <a:ln w="19050">
            <a:solidFill>
              <a:schemeClr val="tx1"/>
            </a:solidFill>
            <a:prstDash val="sysDot"/>
          </a:ln>
        </p:spPr>
        <p:txBody>
          <a:bodyPr anchor="ctr"/>
          <a:lstStyle>
            <a:lvl1pPr marL="0" indent="0">
              <a:buNone/>
              <a:defRPr baseline="0"/>
            </a:lvl1pPr>
          </a:lstStyle>
          <a:p>
            <a:pPr lvl="0"/>
            <a:r>
              <a:rPr lang="en-US" altLang="zh-CN" dirty="0"/>
              <a:t>Click here to add title</a:t>
            </a:r>
            <a:endParaRPr lang="zh-CN" altLang="en-US" dirty="0"/>
          </a:p>
        </p:txBody>
      </p:sp>
      <p:sp>
        <p:nvSpPr>
          <p:cNvPr id="19" name="文本占位符 10"/>
          <p:cNvSpPr>
            <a:spLocks noGrp="1"/>
          </p:cNvSpPr>
          <p:nvPr>
            <p:ph type="body" sz="quarter" idx="14" hasCustomPrompt="1"/>
          </p:nvPr>
        </p:nvSpPr>
        <p:spPr>
          <a:xfrm>
            <a:off x="2439365" y="3681558"/>
            <a:ext cx="817033" cy="561975"/>
          </a:xfrm>
          <a:solidFill>
            <a:srgbClr val="000099"/>
          </a:solidFill>
          <a:ln>
            <a:noFill/>
          </a:ln>
        </p:spPr>
        <p:txBody>
          <a:bodyPr/>
          <a:lstStyle>
            <a:lvl1pPr marL="0" indent="0" algn="ctr">
              <a:buNone/>
              <a:defRPr>
                <a:solidFill>
                  <a:schemeClr val="bg1"/>
                </a:solidFill>
              </a:defRPr>
            </a:lvl1pPr>
          </a:lstStyle>
          <a:p>
            <a:pPr lvl="0"/>
            <a:r>
              <a:rPr lang="en-US" altLang="zh-CN" dirty="0"/>
              <a:t>No.</a:t>
            </a:r>
            <a:endParaRPr lang="zh-CN" altLang="en-US" dirty="0"/>
          </a:p>
        </p:txBody>
      </p:sp>
      <p:sp>
        <p:nvSpPr>
          <p:cNvPr id="21" name="文本占位符 14"/>
          <p:cNvSpPr>
            <a:spLocks noGrp="1"/>
          </p:cNvSpPr>
          <p:nvPr>
            <p:ph type="body" sz="quarter" idx="15" hasCustomPrompt="1"/>
          </p:nvPr>
        </p:nvSpPr>
        <p:spPr>
          <a:xfrm>
            <a:off x="3270057" y="3681556"/>
            <a:ext cx="6318251" cy="561976"/>
          </a:xfrm>
          <a:solidFill>
            <a:schemeClr val="bg1">
              <a:lumMod val="95000"/>
            </a:schemeClr>
          </a:solidFill>
          <a:ln w="19050">
            <a:solidFill>
              <a:schemeClr val="tx1"/>
            </a:solidFill>
            <a:prstDash val="sysDot"/>
          </a:ln>
        </p:spPr>
        <p:txBody>
          <a:bodyPr anchor="ctr"/>
          <a:lstStyle>
            <a:lvl1pPr marL="0" indent="0">
              <a:buNone/>
              <a:defRPr baseline="0"/>
            </a:lvl1pPr>
          </a:lstStyle>
          <a:p>
            <a:pPr lvl="0"/>
            <a:r>
              <a:rPr lang="en-US" altLang="zh-CN" dirty="0"/>
              <a:t>Click here to add title</a:t>
            </a:r>
            <a:endParaRPr lang="zh-CN" altLang="en-US" dirty="0"/>
          </a:p>
        </p:txBody>
      </p:sp>
      <p:sp>
        <p:nvSpPr>
          <p:cNvPr id="22" name="文本占位符 10"/>
          <p:cNvSpPr>
            <a:spLocks noGrp="1"/>
          </p:cNvSpPr>
          <p:nvPr>
            <p:ph type="body" sz="quarter" idx="16" hasCustomPrompt="1"/>
          </p:nvPr>
        </p:nvSpPr>
        <p:spPr>
          <a:xfrm>
            <a:off x="2439365" y="4498974"/>
            <a:ext cx="817033" cy="561975"/>
          </a:xfrm>
          <a:solidFill>
            <a:srgbClr val="000099"/>
          </a:solidFill>
          <a:ln>
            <a:noFill/>
          </a:ln>
        </p:spPr>
        <p:txBody>
          <a:bodyPr/>
          <a:lstStyle>
            <a:lvl1pPr marL="0" indent="0" algn="ctr">
              <a:buNone/>
              <a:defRPr>
                <a:solidFill>
                  <a:schemeClr val="bg1"/>
                </a:solidFill>
              </a:defRPr>
            </a:lvl1pPr>
          </a:lstStyle>
          <a:p>
            <a:pPr lvl="0"/>
            <a:r>
              <a:rPr lang="en-US" altLang="zh-CN" dirty="0"/>
              <a:t>No.</a:t>
            </a:r>
            <a:endParaRPr lang="zh-CN" altLang="en-US" dirty="0"/>
          </a:p>
        </p:txBody>
      </p:sp>
      <p:sp>
        <p:nvSpPr>
          <p:cNvPr id="24" name="文本占位符 14"/>
          <p:cNvSpPr>
            <a:spLocks noGrp="1"/>
          </p:cNvSpPr>
          <p:nvPr>
            <p:ph type="body" sz="quarter" idx="17" hasCustomPrompt="1"/>
          </p:nvPr>
        </p:nvSpPr>
        <p:spPr>
          <a:xfrm>
            <a:off x="3270057" y="4498973"/>
            <a:ext cx="6318251" cy="561974"/>
          </a:xfrm>
          <a:solidFill>
            <a:schemeClr val="bg1">
              <a:lumMod val="95000"/>
            </a:schemeClr>
          </a:solidFill>
          <a:ln w="19050">
            <a:solidFill>
              <a:schemeClr val="tx1"/>
            </a:solidFill>
            <a:prstDash val="sysDot"/>
          </a:ln>
        </p:spPr>
        <p:txBody>
          <a:bodyPr anchor="ctr"/>
          <a:lstStyle>
            <a:lvl1pPr marL="0" indent="0">
              <a:buNone/>
              <a:defRPr baseline="0"/>
            </a:lvl1pPr>
          </a:lstStyle>
          <a:p>
            <a:pPr lvl="0"/>
            <a:r>
              <a:rPr lang="en-US" altLang="zh-CN" dirty="0"/>
              <a:t>Click here to add title</a:t>
            </a:r>
            <a:endParaRPr lang="zh-CN" altLang="en-US" dirty="0"/>
          </a:p>
        </p:txBody>
      </p:sp>
      <p:pic>
        <p:nvPicPr>
          <p:cNvPr id="12" name="图片 11"/>
          <p:cNvPicPr>
            <a:picLocks noChangeAspect="1"/>
          </p:cNvPicPr>
          <p:nvPr/>
        </p:nvPicPr>
        <p:blipFill>
          <a:blip r:embed="rId2"/>
          <a:stretch>
            <a:fillRect/>
          </a:stretch>
        </p:blipFill>
        <p:spPr>
          <a:xfrm>
            <a:off x="7824192" y="111033"/>
            <a:ext cx="3288365" cy="65367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p:cSld name="节标题">
    <p:spTree>
      <p:nvGrpSpPr>
        <p:cNvPr id="1" name=""/>
        <p:cNvGrpSpPr/>
        <p:nvPr/>
      </p:nvGrpSpPr>
      <p:grpSpPr>
        <a:xfrm>
          <a:off x="0" y="0"/>
          <a:ext cx="0" cy="0"/>
          <a:chOff x="0" y="0"/>
          <a:chExt cx="0" cy="0"/>
        </a:xfrm>
      </p:grpSpPr>
      <p:sp>
        <p:nvSpPr>
          <p:cNvPr id="7" name="矩形 6"/>
          <p:cNvSpPr/>
          <p:nvPr/>
        </p:nvSpPr>
        <p:spPr>
          <a:xfrm>
            <a:off x="1" y="6586927"/>
            <a:ext cx="10914276" cy="268329"/>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Calibri" panose="020F0502020204030204" pitchFamily="34" charset="0"/>
              <a:cs typeface="Calibri" panose="020F0502020204030204" pitchFamily="34" charset="0"/>
            </a:endParaRPr>
          </a:p>
        </p:txBody>
      </p:sp>
      <p:sp>
        <p:nvSpPr>
          <p:cNvPr id="8" name="矩形 7"/>
          <p:cNvSpPr/>
          <p:nvPr/>
        </p:nvSpPr>
        <p:spPr>
          <a:xfrm>
            <a:off x="10914278" y="6588019"/>
            <a:ext cx="1277721" cy="267236"/>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bg1"/>
              </a:solidFill>
              <a:latin typeface="Calibri" panose="020F0502020204030204" pitchFamily="34" charset="0"/>
              <a:cs typeface="Calibri" panose="020F0502020204030204" pitchFamily="34" charset="0"/>
            </a:endParaRPr>
          </a:p>
        </p:txBody>
      </p:sp>
      <p:sp>
        <p:nvSpPr>
          <p:cNvPr id="9" name="Slide Number Placeholder 5"/>
          <p:cNvSpPr txBox="1"/>
          <p:nvPr/>
        </p:nvSpPr>
        <p:spPr>
          <a:xfrm>
            <a:off x="10311534" y="6588019"/>
            <a:ext cx="1796516" cy="267236"/>
          </a:xfrm>
          <a:prstGeom prst="rect">
            <a:avLst/>
          </a:prstGeom>
        </p:spPr>
        <p:txBody>
          <a:bodyPr vert="horz" lIns="91440" tIns="45720" rIns="91440" bIns="45720" rtlCol="0" anchor="ctr"/>
          <a:lstStyle>
            <a:defPPr>
              <a:defRPr lang="zh-CN"/>
            </a:defPPr>
            <a:lvl1pPr marL="0" algn="r" defTabSz="914400" rtl="0" eaLnBrk="1" latinLnBrk="0" hangingPunct="1">
              <a:defRPr lang="zh-CN" altLang="en-US" sz="2000" kern="1200" smtClean="0">
                <a:solidFill>
                  <a:schemeClr val="bg1"/>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71D156-31C7-4A0D-88C3-08F7D3EE48DA}" type="slidenum">
              <a:rPr lang="en-US" altLang="zh-CN" sz="1600" b="1" smtClean="0">
                <a:latin typeface="Calibri" panose="020F0502020204030204" pitchFamily="34" charset="0"/>
                <a:cs typeface="Calibri" panose="020F0502020204030204" pitchFamily="34" charset="0"/>
              </a:rPr>
            </a:fld>
            <a:endParaRPr lang="zh-CN" altLang="en-US" sz="1600" b="1" dirty="0">
              <a:latin typeface="Calibri" panose="020F0502020204030204" pitchFamily="34" charset="0"/>
              <a:cs typeface="Calibri" panose="020F0502020204030204" pitchFamily="34" charset="0"/>
            </a:endParaRPr>
          </a:p>
        </p:txBody>
      </p:sp>
      <p:sp>
        <p:nvSpPr>
          <p:cNvPr id="10" name="文本框 9"/>
          <p:cNvSpPr txBox="1"/>
          <p:nvPr/>
        </p:nvSpPr>
        <p:spPr>
          <a:xfrm>
            <a:off x="0" y="6567603"/>
            <a:ext cx="1071541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600" b="1" dirty="0">
                <a:solidFill>
                  <a:schemeClr val="bg1"/>
                </a:solidFill>
                <a:latin typeface="Calibri" panose="020F0502020204030204" pitchFamily="34" charset="0"/>
                <a:ea typeface="楷体" panose="02010609060101010101" pitchFamily="49" charset="-122"/>
                <a:cs typeface="Calibri" panose="020F0502020204030204" pitchFamily="34" charset="0"/>
              </a:rPr>
              <a:t>HEPS · </a:t>
            </a:r>
            <a:r>
              <a:rPr lang="en-US" altLang="zh-CN" sz="1600" b="1" dirty="0">
                <a:solidFill>
                  <a:schemeClr val="bg1"/>
                </a:solidFill>
              </a:rPr>
              <a:t>The 1</a:t>
            </a:r>
            <a:r>
              <a:rPr lang="en-US" altLang="zh-CN" sz="1600" b="1" baseline="30000" dirty="0">
                <a:solidFill>
                  <a:schemeClr val="bg1"/>
                </a:solidFill>
              </a:rPr>
              <a:t>st</a:t>
            </a:r>
            <a:r>
              <a:rPr lang="en-US" altLang="zh-CN" sz="1600" b="1" baseline="0" dirty="0">
                <a:solidFill>
                  <a:schemeClr val="bg1"/>
                </a:solidFill>
              </a:rPr>
              <a:t> </a:t>
            </a:r>
            <a:r>
              <a:rPr lang="en-US" altLang="zh-CN" sz="1600" b="1" dirty="0">
                <a:solidFill>
                  <a:schemeClr val="bg1"/>
                </a:solidFill>
              </a:rPr>
              <a:t>Meeting of HEPS</a:t>
            </a:r>
            <a:r>
              <a:rPr lang="en-US" altLang="zh-CN" sz="1600" b="1" baseline="0" dirty="0">
                <a:solidFill>
                  <a:schemeClr val="bg1"/>
                </a:solidFill>
              </a:rPr>
              <a:t> </a:t>
            </a:r>
            <a:r>
              <a:rPr lang="en-US" altLang="zh-CN" sz="1600" b="1" dirty="0">
                <a:solidFill>
                  <a:schemeClr val="bg1"/>
                </a:solidFill>
              </a:rPr>
              <a:t>IAC, IHEP, Dec. 11-14, 2018</a:t>
            </a:r>
            <a:endParaRPr lang="zh-CN" altLang="en-US" sz="1600" b="1" dirty="0">
              <a:solidFill>
                <a:schemeClr val="bg1"/>
              </a:solidFill>
              <a:latin typeface="Calibri" panose="020F0502020204030204" pitchFamily="34" charset="0"/>
              <a:cs typeface="Calibri" panose="020F0502020204030204" pitchFamily="34" charset="0"/>
            </a:endParaRPr>
          </a:p>
        </p:txBody>
      </p:sp>
      <p:sp>
        <p:nvSpPr>
          <p:cNvPr id="11" name="直角三角形 10"/>
          <p:cNvSpPr/>
          <p:nvPr/>
        </p:nvSpPr>
        <p:spPr>
          <a:xfrm flipV="1">
            <a:off x="10909477" y="6588019"/>
            <a:ext cx="526943" cy="267236"/>
          </a:xfrm>
          <a:prstGeom prst="rtTriangle">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Calibri" panose="020F0502020204030204" pitchFamily="34" charset="0"/>
              <a:cs typeface="Calibri" panose="020F0502020204030204" pitchFamily="34" charset="0"/>
            </a:endParaRPr>
          </a:p>
        </p:txBody>
      </p:sp>
      <p:cxnSp>
        <p:nvCxnSpPr>
          <p:cNvPr id="12" name="直接连接符 11"/>
          <p:cNvCxnSpPr/>
          <p:nvPr/>
        </p:nvCxnSpPr>
        <p:spPr>
          <a:xfrm>
            <a:off x="11445105" y="6588019"/>
            <a:ext cx="0" cy="26723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内容占位符 13"/>
          <p:cNvSpPr>
            <a:spLocks noGrp="1"/>
          </p:cNvSpPr>
          <p:nvPr>
            <p:ph sz="quarter" idx="10" hasCustomPrompt="1"/>
          </p:nvPr>
        </p:nvSpPr>
        <p:spPr>
          <a:xfrm>
            <a:off x="0" y="1329893"/>
            <a:ext cx="8783781" cy="1912071"/>
          </a:xfrm>
          <a:solidFill>
            <a:srgbClr val="000099"/>
          </a:solidFill>
        </p:spPr>
        <p:txBody>
          <a:bodyPr anchor="ctr">
            <a:normAutofit/>
          </a:bodyPr>
          <a:lstStyle>
            <a:lvl1pPr marL="0" indent="0">
              <a:buNone/>
              <a:defRPr sz="4400" b="1" baseline="0">
                <a:solidFill>
                  <a:schemeClr val="bg1"/>
                </a:solidFill>
              </a:defRPr>
            </a:lvl1pPr>
          </a:lstStyle>
          <a:p>
            <a:pPr lvl="0"/>
            <a:r>
              <a:rPr lang="en-US" altLang="zh-CN" dirty="0"/>
              <a:t>Click here to add title</a:t>
            </a:r>
            <a:endParaRPr lang="zh-CN" altLang="en-US" dirty="0"/>
          </a:p>
        </p:txBody>
      </p:sp>
      <p:sp>
        <p:nvSpPr>
          <p:cNvPr id="16" name="文本占位符 15"/>
          <p:cNvSpPr>
            <a:spLocks noGrp="1"/>
          </p:cNvSpPr>
          <p:nvPr>
            <p:ph type="body" sz="quarter" idx="11"/>
          </p:nvPr>
        </p:nvSpPr>
        <p:spPr>
          <a:xfrm>
            <a:off x="1676402" y="3460607"/>
            <a:ext cx="9628909" cy="2711593"/>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两栏内容">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59594" y="1240525"/>
            <a:ext cx="4985143" cy="5120640"/>
          </a:xfrm>
        </p:spPr>
        <p:txBody>
          <a:bodyPr anchor="t"/>
          <a:lstStyle>
            <a:lvl1pPr marL="182880" indent="-182880">
              <a:buClrTx/>
              <a:buFont typeface="Wingdings" panose="05000000000000000000" pitchFamily="2" charset="2"/>
              <a:buChar char="l"/>
              <a:defRPr sz="3200">
                <a:solidFill>
                  <a:schemeClr val="tx1"/>
                </a:solidFill>
              </a:defRPr>
            </a:lvl1pPr>
            <a:lvl2pPr marL="685800" indent="-182880">
              <a:buClrTx/>
              <a:buFont typeface="Wingdings" panose="05000000000000000000" pitchFamily="2" charset="2"/>
              <a:buChar char="n"/>
              <a:defRPr sz="2400">
                <a:solidFill>
                  <a:schemeClr val="tx1"/>
                </a:solidFill>
              </a:defRPr>
            </a:lvl2pPr>
            <a:lvl3pPr marL="1143000" indent="-182880">
              <a:buClrTx/>
              <a:buFont typeface="Wingdings" panose="05000000000000000000" pitchFamily="2" charset="2"/>
              <a:buChar char="u"/>
              <a:defRPr sz="2000">
                <a:solidFill>
                  <a:schemeClr val="tx1"/>
                </a:solidFill>
              </a:defRPr>
            </a:lvl3pPr>
            <a:lvl4pPr marL="1600200" indent="-182880">
              <a:buClrTx/>
              <a:buFont typeface="Wingdings" panose="05000000000000000000" pitchFamily="2" charset="2"/>
              <a:buChar char="Ø"/>
              <a:defRPr sz="1800">
                <a:solidFill>
                  <a:schemeClr val="tx1"/>
                </a:solidFill>
              </a:defRPr>
            </a:lvl4pPr>
            <a:lvl5pPr marL="2057400" indent="-182880">
              <a:buClrTx/>
              <a:buFont typeface="Wingdings" panose="05000000000000000000" pitchFamily="2" charset="2"/>
              <a:buChar char="ü"/>
              <a:defRPr sz="1800">
                <a:solidFill>
                  <a:schemeClr val="tx1"/>
                </a:solidFill>
              </a:defRPr>
            </a:lvl5pPr>
            <a:lvl6pPr>
              <a:defRPr sz="1300"/>
            </a:lvl6pPr>
            <a:lvl7pPr>
              <a:defRPr sz="1300"/>
            </a:lvl7pPr>
            <a:lvl8pPr>
              <a:defRPr sz="1300"/>
            </a:lvl8pPr>
            <a:lvl9pPr>
              <a:defRPr sz="13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6507879" y="1240525"/>
            <a:ext cx="5025040" cy="5120640"/>
          </a:xfrm>
        </p:spPr>
        <p:txBody>
          <a:bodyPr vert="horz" lIns="91440" tIns="45720" rIns="91440" bIns="45720" rtlCol="0" anchor="t">
            <a:normAutofit/>
          </a:bodyPr>
          <a:lstStyle>
            <a:lvl1pPr>
              <a:defRPr lang="zh-CN" altLang="en-US" sz="3200" smtClean="0"/>
            </a:lvl1pPr>
            <a:lvl2pPr>
              <a:defRPr lang="zh-CN" altLang="en-US" smtClean="0"/>
            </a:lvl2pPr>
            <a:lvl3pPr>
              <a:defRPr lang="zh-CN" altLang="en-US" sz="2000" smtClean="0"/>
            </a:lvl3pPr>
            <a:lvl4pPr>
              <a:defRPr lang="zh-CN" altLang="en-US" smtClean="0"/>
            </a:lvl4pPr>
            <a:lvl5pPr>
              <a:defRPr lang="en-US" dirty="0"/>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标题 4"/>
          <p:cNvSpPr>
            <a:spLocks noGrp="1"/>
          </p:cNvSpPr>
          <p:nvPr>
            <p:ph type="title" hasCustomPrompt="1"/>
          </p:nvPr>
        </p:nvSpPr>
        <p:spPr>
          <a:xfrm>
            <a:off x="1558637" y="105353"/>
            <a:ext cx="9649931" cy="663575"/>
          </a:xfrm>
          <a:prstGeom prst="rect">
            <a:avLst/>
          </a:prstGeom>
        </p:spPr>
        <p:txBody>
          <a:bodyPr anchor="ctr"/>
          <a:lstStyle>
            <a:lvl1pPr>
              <a:defRPr sz="4000" b="1" baseline="0">
                <a:solidFill>
                  <a:srgbClr val="C00000"/>
                </a:solidFill>
              </a:defRPr>
            </a:lvl1pPr>
          </a:lstStyle>
          <a:p>
            <a:r>
              <a:rPr lang="en-US" altLang="zh-CN" dirty="0"/>
              <a:t>Click here to add text</a:t>
            </a:r>
            <a:endParaRPr lang="zh-CN" altLang="en-US" dirty="0"/>
          </a:p>
        </p:txBody>
      </p:sp>
      <p:pic>
        <p:nvPicPr>
          <p:cNvPr id="6" name="图片 5"/>
          <p:cNvPicPr>
            <a:picLocks noChangeAspect="1"/>
          </p:cNvPicPr>
          <p:nvPr/>
        </p:nvPicPr>
        <p:blipFill>
          <a:blip r:embed="rId2"/>
          <a:stretch>
            <a:fillRect/>
          </a:stretch>
        </p:blipFill>
        <p:spPr>
          <a:xfrm>
            <a:off x="7824192" y="105100"/>
            <a:ext cx="3288365" cy="653671"/>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9797" y="1235858"/>
            <a:ext cx="3474720" cy="807720"/>
          </a:xfrm>
        </p:spPr>
        <p:txBody>
          <a:bodyPr anchor="b">
            <a:noAutofit/>
          </a:bodyPr>
          <a:lstStyle>
            <a:lvl1pPr marL="0" indent="0">
              <a:spcBef>
                <a:spcPts val="0"/>
              </a:spcBef>
              <a:buNone/>
              <a:defRPr sz="2800" b="1">
                <a:solidFill>
                  <a:schemeClr val="tx1"/>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449797" y="2143208"/>
            <a:ext cx="3474720" cy="4023360"/>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300"/>
            </a:lvl6pPr>
            <a:lvl7pPr>
              <a:defRPr sz="1300"/>
            </a:lvl7pPr>
            <a:lvl8pPr>
              <a:defRPr sz="1300"/>
            </a:lvl8pPr>
            <a:lvl9pPr>
              <a:defRPr sz="13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4400348" y="1235860"/>
            <a:ext cx="3474720" cy="813171"/>
          </a:xfrm>
        </p:spPr>
        <p:txBody>
          <a:bodyPr anchor="b">
            <a:noAutofit/>
          </a:bodyPr>
          <a:lstStyle>
            <a:lvl1pPr marL="0" indent="0">
              <a:spcBef>
                <a:spcPts val="0"/>
              </a:spcBef>
              <a:buNone/>
              <a:defRPr sz="2800" b="1">
                <a:solidFill>
                  <a:schemeClr val="tx1"/>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4400348" y="2143208"/>
            <a:ext cx="3474720" cy="4023360"/>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300"/>
            </a:lvl6pPr>
            <a:lvl7pPr>
              <a:defRPr sz="1300"/>
            </a:lvl7pPr>
            <a:lvl8pPr>
              <a:defRPr sz="1300"/>
            </a:lvl8pPr>
            <a:lvl9pPr>
              <a:defRPr sz="13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13" name="标题 4"/>
          <p:cNvSpPr>
            <a:spLocks noGrp="1"/>
          </p:cNvSpPr>
          <p:nvPr>
            <p:ph type="title" hasCustomPrompt="1"/>
          </p:nvPr>
        </p:nvSpPr>
        <p:spPr>
          <a:xfrm>
            <a:off x="1558637" y="105353"/>
            <a:ext cx="10515600" cy="663575"/>
          </a:xfrm>
          <a:prstGeom prst="rect">
            <a:avLst/>
          </a:prstGeom>
        </p:spPr>
        <p:txBody>
          <a:bodyPr anchor="ctr"/>
          <a:lstStyle>
            <a:lvl1pPr>
              <a:defRPr sz="4000" b="1" baseline="0">
                <a:solidFill>
                  <a:srgbClr val="C00000"/>
                </a:solidFill>
              </a:defRPr>
            </a:lvl1pPr>
          </a:lstStyle>
          <a:p>
            <a:r>
              <a:rPr lang="en-US" altLang="zh-CN" dirty="0"/>
              <a:t>Click here to add text</a:t>
            </a:r>
            <a:endParaRPr lang="zh-CN" altLang="en-US" dirty="0"/>
          </a:p>
        </p:txBody>
      </p:sp>
      <p:sp>
        <p:nvSpPr>
          <p:cNvPr id="14" name="Text Placeholder 4"/>
          <p:cNvSpPr>
            <a:spLocks noGrp="1"/>
          </p:cNvSpPr>
          <p:nvPr>
            <p:ph type="body" sz="quarter" idx="10"/>
          </p:nvPr>
        </p:nvSpPr>
        <p:spPr>
          <a:xfrm>
            <a:off x="8350899" y="1235860"/>
            <a:ext cx="3474720" cy="813171"/>
          </a:xfrm>
        </p:spPr>
        <p:txBody>
          <a:bodyPr anchor="b">
            <a:noAutofit/>
          </a:bodyPr>
          <a:lstStyle>
            <a:lvl1pPr marL="0" indent="0">
              <a:spcBef>
                <a:spcPts val="0"/>
              </a:spcBef>
              <a:buNone/>
              <a:defRPr sz="2800" b="1">
                <a:solidFill>
                  <a:schemeClr val="tx1"/>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15" name="Content Placeholder 5"/>
          <p:cNvSpPr>
            <a:spLocks noGrp="1"/>
          </p:cNvSpPr>
          <p:nvPr>
            <p:ph sz="quarter" idx="11"/>
          </p:nvPr>
        </p:nvSpPr>
        <p:spPr>
          <a:xfrm>
            <a:off x="8350899" y="2143208"/>
            <a:ext cx="3474720" cy="4023360"/>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300"/>
            </a:lvl6pPr>
            <a:lvl7pPr>
              <a:defRPr sz="1300"/>
            </a:lvl7pPr>
            <a:lvl8pPr>
              <a:defRPr sz="1300"/>
            </a:lvl8pPr>
            <a:lvl9pPr>
              <a:defRPr sz="13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pic>
        <p:nvPicPr>
          <p:cNvPr id="9" name="图片 8"/>
          <p:cNvPicPr>
            <a:picLocks noChangeAspect="1"/>
          </p:cNvPicPr>
          <p:nvPr/>
        </p:nvPicPr>
        <p:blipFill>
          <a:blip r:embed="rId2"/>
          <a:stretch>
            <a:fillRect/>
          </a:stretch>
        </p:blipFill>
        <p:spPr>
          <a:xfrm>
            <a:off x="8472264" y="-5508"/>
            <a:ext cx="3719736" cy="841866"/>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
        <p:nvSpPr>
          <p:cNvPr id="6" name="Title 5"/>
          <p:cNvSpPr>
            <a:spLocks noGrp="1"/>
          </p:cNvSpPr>
          <p:nvPr>
            <p:ph type="title"/>
          </p:nvPr>
        </p:nvSpPr>
        <p:spPr>
          <a:xfrm>
            <a:off x="252919" y="1123839"/>
            <a:ext cx="2947483" cy="4601183"/>
          </a:xfrm>
          <a:prstGeom prst="rect">
            <a:avLst/>
          </a:prstGeom>
        </p:spPr>
        <p:txBody>
          <a:bodyPr/>
          <a:lstStyle/>
          <a:p>
            <a:r>
              <a:rPr lang="zh-CN" altLang="en-US"/>
              <a:t>单击此处编辑母版标题样式</a:t>
            </a:r>
            <a:endParaRPr lang="en-US" dirty="0"/>
          </a:p>
        </p:txBody>
      </p:sp>
      <p:sp>
        <p:nvSpPr>
          <p:cNvPr id="3" name="文本占位符 2"/>
          <p:cNvSpPr>
            <a:spLocks noGrp="1"/>
          </p:cNvSpPr>
          <p:nvPr>
            <p:ph type="body" sz="quarter" idx="10" hasCustomPrompt="1"/>
          </p:nvPr>
        </p:nvSpPr>
        <p:spPr>
          <a:xfrm>
            <a:off x="1775521" y="116633"/>
            <a:ext cx="8928100" cy="587375"/>
          </a:xfrm>
        </p:spPr>
        <p:txBody>
          <a:bodyPr/>
          <a:lstStyle>
            <a:lvl1pPr marL="0" marR="0" indent="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defRPr sz="4000">
                <a:latin typeface="+mj-lt"/>
              </a:defRPr>
            </a:lvl1pPr>
          </a:lstStyle>
          <a:p>
            <a:pPr marL="0" marR="0" lvl="0" indent="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defRPr/>
            </a:pPr>
            <a:r>
              <a:rPr lang="en-US" altLang="zh-CN" b="1" dirty="0">
                <a:solidFill>
                  <a:srgbClr val="C00000"/>
                </a:solidFill>
              </a:rPr>
              <a:t>Click here to add text</a:t>
            </a:r>
            <a:endParaRPr lang="zh-CN" altLang="en-US" b="1" dirty="0">
              <a:solidFill>
                <a:srgbClr val="C00000"/>
              </a:solidFill>
            </a:endParaRPr>
          </a:p>
          <a:p>
            <a:pPr lvl="0"/>
            <a:endParaRPr lang="zh-CN" altLang="en-US" dirty="0"/>
          </a:p>
        </p:txBody>
      </p:sp>
      <p:pic>
        <p:nvPicPr>
          <p:cNvPr id="4" name="图片 3"/>
          <p:cNvPicPr>
            <a:picLocks noChangeAspect="1"/>
          </p:cNvPicPr>
          <p:nvPr/>
        </p:nvPicPr>
        <p:blipFill>
          <a:blip r:embed="rId2"/>
          <a:stretch>
            <a:fillRect/>
          </a:stretch>
        </p:blipFill>
        <p:spPr>
          <a:xfrm>
            <a:off x="8472264" y="-5508"/>
            <a:ext cx="3719736" cy="84186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内容与标题">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1456" y="1273629"/>
            <a:ext cx="7670944" cy="51019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11" name="内容占位符 5"/>
          <p:cNvSpPr>
            <a:spLocks noGrp="1"/>
          </p:cNvSpPr>
          <p:nvPr>
            <p:ph sz="quarter" idx="13" hasCustomPrompt="1"/>
          </p:nvPr>
        </p:nvSpPr>
        <p:spPr>
          <a:xfrm>
            <a:off x="718458" y="1273629"/>
            <a:ext cx="2834217" cy="2374901"/>
          </a:xfrm>
        </p:spPr>
        <p:txBody>
          <a:bodyPr anchor="t"/>
          <a:lstStyle>
            <a:lvl1pPr>
              <a:defRPr baseline="0">
                <a:solidFill>
                  <a:srgbClr val="000099"/>
                </a:solidFill>
              </a:defRPr>
            </a:lvl1pPr>
          </a:lstStyle>
          <a:p>
            <a:pPr lvl="0"/>
            <a:r>
              <a:rPr lang="en-US" altLang="zh-CN" dirty="0"/>
              <a:t>Click here to add key words</a:t>
            </a:r>
            <a:endParaRPr lang="zh-CN" altLang="en-US" dirty="0"/>
          </a:p>
        </p:txBody>
      </p:sp>
      <p:sp>
        <p:nvSpPr>
          <p:cNvPr id="12" name="内容占位符 5"/>
          <p:cNvSpPr>
            <a:spLocks noGrp="1"/>
          </p:cNvSpPr>
          <p:nvPr>
            <p:ph sz="quarter" idx="14" hasCustomPrompt="1"/>
          </p:nvPr>
        </p:nvSpPr>
        <p:spPr>
          <a:xfrm>
            <a:off x="718458" y="3840473"/>
            <a:ext cx="2834217" cy="2535092"/>
          </a:xfrm>
        </p:spPr>
        <p:txBody>
          <a:bodyPr anchor="t"/>
          <a:lstStyle>
            <a:lvl1pPr>
              <a:defRPr baseline="0">
                <a:solidFill>
                  <a:srgbClr val="000099"/>
                </a:solidFill>
              </a:defRPr>
            </a:lvl1pPr>
          </a:lstStyle>
          <a:p>
            <a:pPr lvl="0"/>
            <a:r>
              <a:rPr lang="en-US" altLang="zh-CN" dirty="0"/>
              <a:t>Click here to add key words</a:t>
            </a:r>
            <a:endParaRPr lang="zh-CN" altLang="en-US" dirty="0"/>
          </a:p>
        </p:txBody>
      </p:sp>
      <p:sp>
        <p:nvSpPr>
          <p:cNvPr id="4" name="文本占位符 3"/>
          <p:cNvSpPr>
            <a:spLocks noGrp="1"/>
          </p:cNvSpPr>
          <p:nvPr>
            <p:ph type="body" sz="quarter" idx="15" hasCustomPrompt="1"/>
          </p:nvPr>
        </p:nvSpPr>
        <p:spPr>
          <a:xfrm>
            <a:off x="1679510" y="116632"/>
            <a:ext cx="8642349" cy="431800"/>
          </a:xfrm>
        </p:spPr>
        <p:txBody>
          <a:bodyPr>
            <a:noAutofit/>
          </a:bodyPr>
          <a:lstStyle>
            <a:lvl5pPr marL="1873250" marR="0" indent="-187325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defRPr sz="4000">
                <a:latin typeface="+mj-lt"/>
              </a:defRPr>
            </a:lvl5pPr>
          </a:lstStyle>
          <a:p>
            <a:pPr marL="1873250" marR="0" lvl="4" indent="-187325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defRPr/>
            </a:pPr>
            <a:r>
              <a:rPr lang="en-US" altLang="zh-CN" b="1" dirty="0">
                <a:solidFill>
                  <a:srgbClr val="C00000"/>
                </a:solidFill>
              </a:rPr>
              <a:t>Click here to add text</a:t>
            </a:r>
            <a:endParaRPr lang="zh-CN" altLang="en-US" b="1" dirty="0">
              <a:solidFill>
                <a:srgbClr val="C00000"/>
              </a:solidFill>
            </a:endParaRPr>
          </a:p>
        </p:txBody>
      </p:sp>
      <p:pic>
        <p:nvPicPr>
          <p:cNvPr id="6" name="图片 5"/>
          <p:cNvPicPr>
            <a:picLocks noChangeAspect="1"/>
          </p:cNvPicPr>
          <p:nvPr/>
        </p:nvPicPr>
        <p:blipFill>
          <a:blip r:embed="rId2"/>
          <a:stretch>
            <a:fillRect/>
          </a:stretch>
        </p:blipFill>
        <p:spPr>
          <a:xfrm>
            <a:off x="8472264" y="-5508"/>
            <a:ext cx="3719736" cy="841866"/>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图片与标题">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3603301" y="1191984"/>
            <a:ext cx="8115231" cy="5101937"/>
          </a:xfrm>
          <a:solidFill>
            <a:schemeClr val="bg1">
              <a:lumMod val="75000"/>
            </a:schemeClr>
          </a:solidFill>
        </p:spPr>
        <p:txBody>
          <a:bodyPr anchor="t"/>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dirty="0"/>
              <a:t>Click here to add picture</a:t>
            </a:r>
            <a:endParaRPr lang="en-US" dirty="0"/>
          </a:p>
        </p:txBody>
      </p:sp>
      <p:sp>
        <p:nvSpPr>
          <p:cNvPr id="6" name="内容占位符 5"/>
          <p:cNvSpPr>
            <a:spLocks noGrp="1"/>
          </p:cNvSpPr>
          <p:nvPr>
            <p:ph sz="quarter" idx="13" hasCustomPrompt="1"/>
          </p:nvPr>
        </p:nvSpPr>
        <p:spPr>
          <a:xfrm>
            <a:off x="413657" y="1191984"/>
            <a:ext cx="2834217" cy="2374901"/>
          </a:xfrm>
        </p:spPr>
        <p:txBody>
          <a:bodyPr anchor="t"/>
          <a:lstStyle>
            <a:lvl1pPr>
              <a:defRPr baseline="0">
                <a:solidFill>
                  <a:srgbClr val="000099"/>
                </a:solidFill>
              </a:defRPr>
            </a:lvl1pPr>
          </a:lstStyle>
          <a:p>
            <a:pPr lvl="0"/>
            <a:r>
              <a:rPr lang="en-US" altLang="zh-CN" dirty="0"/>
              <a:t>Click here to add key words</a:t>
            </a:r>
            <a:endParaRPr lang="zh-CN" altLang="en-US" dirty="0"/>
          </a:p>
        </p:txBody>
      </p:sp>
      <p:sp>
        <p:nvSpPr>
          <p:cNvPr id="11" name="内容占位符 5"/>
          <p:cNvSpPr>
            <a:spLocks noGrp="1"/>
          </p:cNvSpPr>
          <p:nvPr>
            <p:ph sz="quarter" idx="14" hasCustomPrompt="1"/>
          </p:nvPr>
        </p:nvSpPr>
        <p:spPr>
          <a:xfrm>
            <a:off x="413657" y="3758828"/>
            <a:ext cx="2834217" cy="2535092"/>
          </a:xfrm>
        </p:spPr>
        <p:txBody>
          <a:bodyPr anchor="t"/>
          <a:lstStyle>
            <a:lvl1pPr>
              <a:defRPr baseline="0">
                <a:solidFill>
                  <a:srgbClr val="000099"/>
                </a:solidFill>
              </a:defRPr>
            </a:lvl1pPr>
          </a:lstStyle>
          <a:p>
            <a:pPr lvl="0"/>
            <a:r>
              <a:rPr lang="en-US" altLang="zh-CN" dirty="0"/>
              <a:t>Click here to add key words</a:t>
            </a:r>
            <a:endParaRPr lang="zh-CN" altLang="en-US" dirty="0"/>
          </a:p>
        </p:txBody>
      </p:sp>
      <p:sp>
        <p:nvSpPr>
          <p:cNvPr id="4" name="文本占位符 3"/>
          <p:cNvSpPr>
            <a:spLocks noGrp="1"/>
          </p:cNvSpPr>
          <p:nvPr>
            <p:ph type="body" sz="quarter" idx="15" hasCustomPrompt="1"/>
          </p:nvPr>
        </p:nvSpPr>
        <p:spPr>
          <a:xfrm>
            <a:off x="1583499" y="44624"/>
            <a:ext cx="8544984" cy="576262"/>
          </a:xfrm>
        </p:spPr>
        <p:txBody>
          <a:bodyPr>
            <a:noAutofit/>
          </a:bodyPr>
          <a:lstStyle>
            <a:lvl5pPr marL="1873250" marR="0" indent="-187325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defRPr sz="4000">
                <a:latin typeface="+mj-lt"/>
              </a:defRPr>
            </a:lvl5pPr>
          </a:lstStyle>
          <a:p>
            <a:pPr marL="1873250" marR="0" lvl="4" indent="-187325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defRPr/>
            </a:pPr>
            <a:r>
              <a:rPr lang="en-US" altLang="zh-CN" b="1" dirty="0">
                <a:solidFill>
                  <a:srgbClr val="C00000"/>
                </a:solidFill>
              </a:rPr>
              <a:t>Click here to add text</a:t>
            </a:r>
            <a:endParaRPr lang="zh-CN" altLang="en-US" b="1" dirty="0">
              <a:solidFill>
                <a:srgbClr val="C00000"/>
              </a:solidFill>
            </a:endParaRPr>
          </a:p>
        </p:txBody>
      </p:sp>
      <p:pic>
        <p:nvPicPr>
          <p:cNvPr id="7" name="图片 6"/>
          <p:cNvPicPr>
            <a:picLocks noChangeAspect="1"/>
          </p:cNvPicPr>
          <p:nvPr/>
        </p:nvPicPr>
        <p:blipFill>
          <a:blip r:embed="rId2"/>
          <a:stretch>
            <a:fillRect/>
          </a:stretch>
        </p:blipFill>
        <p:spPr>
          <a:xfrm>
            <a:off x="8472264" y="-5508"/>
            <a:ext cx="3719736" cy="84186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media/image3.jpeg"/><Relationship Id="rId18" Type="http://schemas.openxmlformats.org/officeDocument/2006/relationships/image" Target="../media/image2.png"/><Relationship Id="rId17" Type="http://schemas.openxmlformats.org/officeDocument/2006/relationships/image" Target="../media/image6.tiff"/><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455" y="1880755"/>
            <a:ext cx="11152909" cy="4491617"/>
          </a:xfrm>
          <a:prstGeom prst="rect">
            <a:avLst/>
          </a:prstGeom>
        </p:spPr>
        <p:txBody>
          <a:bodyPr vert="horz" lIns="91440" tIns="45720" rIns="91440" bIns="45720" rtlCol="0" anchor="t">
            <a:normAutofit/>
          </a:bodyPr>
          <a:lstStyle/>
          <a:p>
            <a:pPr lvl="0"/>
            <a:r>
              <a:rPr lang="en-US" altLang="zh-CN" dirty="0"/>
              <a:t>Click here to add text</a:t>
            </a:r>
            <a:endParaRPr lang="zh-CN" altLang="en-US" dirty="0"/>
          </a:p>
          <a:p>
            <a:pPr lvl="1"/>
            <a:r>
              <a:rPr lang="en-US" altLang="zh-CN" dirty="0"/>
              <a:t>Click here to add text</a:t>
            </a:r>
            <a:endParaRPr lang="zh-CN" altLang="en-US" dirty="0"/>
          </a:p>
          <a:p>
            <a:pPr lvl="2"/>
            <a:r>
              <a:rPr lang="en-US" altLang="zh-CN" dirty="0"/>
              <a:t>Click here to add text</a:t>
            </a:r>
            <a:endParaRPr lang="zh-CN" altLang="en-US" dirty="0"/>
          </a:p>
          <a:p>
            <a:pPr lvl="3"/>
            <a:r>
              <a:rPr lang="en-US" altLang="zh-CN" dirty="0"/>
              <a:t>Click here to add text</a:t>
            </a:r>
            <a:endParaRPr lang="zh-CN" altLang="en-US" dirty="0"/>
          </a:p>
          <a:p>
            <a:pPr lvl="4"/>
            <a:r>
              <a:rPr lang="en-US" altLang="zh-CN" dirty="0"/>
              <a:t>Click here to add text</a:t>
            </a:r>
            <a:endParaRPr lang="en-US" dirty="0"/>
          </a:p>
        </p:txBody>
      </p:sp>
      <p:grpSp>
        <p:nvGrpSpPr>
          <p:cNvPr id="9" name="组合 8"/>
          <p:cNvGrpSpPr/>
          <p:nvPr/>
        </p:nvGrpSpPr>
        <p:grpSpPr>
          <a:xfrm>
            <a:off x="1" y="821645"/>
            <a:ext cx="12192000" cy="87076"/>
            <a:chOff x="0" y="821645"/>
            <a:chExt cx="9191194" cy="135018"/>
          </a:xfrm>
        </p:grpSpPr>
        <p:grpSp>
          <p:nvGrpSpPr>
            <p:cNvPr id="10" name="组合 9"/>
            <p:cNvGrpSpPr/>
            <p:nvPr/>
          </p:nvGrpSpPr>
          <p:grpSpPr>
            <a:xfrm>
              <a:off x="0" y="836712"/>
              <a:ext cx="9191194" cy="110437"/>
              <a:chOff x="0" y="836712"/>
              <a:chExt cx="9191194" cy="110437"/>
            </a:xfrm>
          </p:grpSpPr>
          <p:sp>
            <p:nvSpPr>
              <p:cNvPr id="14" name="矩形 13"/>
              <p:cNvSpPr/>
              <p:nvPr/>
            </p:nvSpPr>
            <p:spPr>
              <a:xfrm>
                <a:off x="922847" y="836712"/>
                <a:ext cx="8268347" cy="110436"/>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 name="矩形 12"/>
              <p:cNvSpPr/>
              <p:nvPr/>
            </p:nvSpPr>
            <p:spPr>
              <a:xfrm>
                <a:off x="0" y="836713"/>
                <a:ext cx="975360" cy="110436"/>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cxnSp>
          <p:nvCxnSpPr>
            <p:cNvPr id="11" name="直接连接符 10"/>
            <p:cNvCxnSpPr/>
            <p:nvPr/>
          </p:nvCxnSpPr>
          <p:spPr>
            <a:xfrm flipV="1">
              <a:off x="975360" y="821645"/>
              <a:ext cx="0" cy="13501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6" name="图片 1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49786" y="108726"/>
            <a:ext cx="955964" cy="631767"/>
          </a:xfrm>
          <a:prstGeom prst="rect">
            <a:avLst/>
          </a:prstGeom>
        </p:spPr>
      </p:pic>
      <p:sp>
        <p:nvSpPr>
          <p:cNvPr id="17" name="矩形 16"/>
          <p:cNvSpPr/>
          <p:nvPr/>
        </p:nvSpPr>
        <p:spPr>
          <a:xfrm>
            <a:off x="1" y="6432191"/>
            <a:ext cx="10914276" cy="42306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Calibri" panose="020F0502020204030204" pitchFamily="34" charset="0"/>
              <a:cs typeface="Calibri" panose="020F0502020204030204" pitchFamily="34" charset="0"/>
            </a:endParaRPr>
          </a:p>
        </p:txBody>
      </p:sp>
      <p:sp>
        <p:nvSpPr>
          <p:cNvPr id="18" name="矩形 17"/>
          <p:cNvSpPr/>
          <p:nvPr/>
        </p:nvSpPr>
        <p:spPr>
          <a:xfrm>
            <a:off x="10909477" y="6432191"/>
            <a:ext cx="1277721" cy="421341"/>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bg1"/>
              </a:solidFill>
              <a:latin typeface="Calibri" panose="020F0502020204030204" pitchFamily="34" charset="0"/>
              <a:cs typeface="Calibri" panose="020F0502020204030204" pitchFamily="34" charset="0"/>
            </a:endParaRPr>
          </a:p>
        </p:txBody>
      </p:sp>
      <p:sp>
        <p:nvSpPr>
          <p:cNvPr id="19" name="Slide Number Placeholder 5"/>
          <p:cNvSpPr txBox="1"/>
          <p:nvPr/>
        </p:nvSpPr>
        <p:spPr>
          <a:xfrm>
            <a:off x="10311534" y="6433915"/>
            <a:ext cx="1796516" cy="421341"/>
          </a:xfrm>
          <a:prstGeom prst="rect">
            <a:avLst/>
          </a:prstGeom>
        </p:spPr>
        <p:txBody>
          <a:bodyPr vert="horz" lIns="91440" tIns="45720" rIns="91440" bIns="45720" rtlCol="0" anchor="ctr"/>
          <a:lstStyle>
            <a:defPPr>
              <a:defRPr lang="zh-CN"/>
            </a:defPPr>
            <a:lvl1pPr marL="0" algn="r" defTabSz="914400" rtl="0" eaLnBrk="1" latinLnBrk="0" hangingPunct="1">
              <a:defRPr lang="zh-CN" altLang="en-US" sz="2000" kern="1200" smtClean="0">
                <a:solidFill>
                  <a:schemeClr val="bg1"/>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71D156-31C7-4A0D-88C3-08F7D3EE48DA}" type="slidenum">
              <a:rPr lang="en-US" altLang="zh-CN" sz="1600" b="1" smtClean="0">
                <a:latin typeface="Calibri" panose="020F0502020204030204" pitchFamily="34" charset="0"/>
                <a:cs typeface="Calibri" panose="020F0502020204030204" pitchFamily="34" charset="0"/>
              </a:rPr>
            </a:fld>
            <a:endParaRPr lang="zh-CN" altLang="en-US" sz="1600" b="1" dirty="0">
              <a:latin typeface="Calibri" panose="020F0502020204030204" pitchFamily="34" charset="0"/>
              <a:cs typeface="Calibri" panose="020F0502020204030204" pitchFamily="34" charset="0"/>
            </a:endParaRPr>
          </a:p>
        </p:txBody>
      </p:sp>
      <p:sp>
        <p:nvSpPr>
          <p:cNvPr id="21" name="直角三角形 20"/>
          <p:cNvSpPr/>
          <p:nvPr/>
        </p:nvSpPr>
        <p:spPr>
          <a:xfrm flipV="1">
            <a:off x="10909477" y="6433915"/>
            <a:ext cx="526943" cy="421341"/>
          </a:xfrm>
          <a:prstGeom prst="rtTriangle">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Calibri" panose="020F0502020204030204" pitchFamily="34" charset="0"/>
              <a:cs typeface="Calibri" panose="020F0502020204030204" pitchFamily="34" charset="0"/>
            </a:endParaRPr>
          </a:p>
        </p:txBody>
      </p:sp>
      <p:cxnSp>
        <p:nvCxnSpPr>
          <p:cNvPr id="22" name="直接连接符 21"/>
          <p:cNvCxnSpPr/>
          <p:nvPr/>
        </p:nvCxnSpPr>
        <p:spPr>
          <a:xfrm>
            <a:off x="11445105" y="6433915"/>
            <a:ext cx="0" cy="42134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a:blip r:embed="rId18"/>
          <a:stretch>
            <a:fillRect/>
          </a:stretch>
        </p:blipFill>
        <p:spPr>
          <a:xfrm>
            <a:off x="11087068" y="50631"/>
            <a:ext cx="922538" cy="720912"/>
          </a:xfrm>
          <a:prstGeom prst="rect">
            <a:avLst/>
          </a:prstGeom>
        </p:spPr>
      </p:pic>
      <p:pic>
        <p:nvPicPr>
          <p:cNvPr id="15" name="图片 14"/>
          <p:cNvPicPr>
            <a:picLocks noChangeAspect="1"/>
          </p:cNvPicPr>
          <p:nvPr/>
        </p:nvPicPr>
        <p:blipFill>
          <a:blip r:embed="rId19"/>
          <a:stretch>
            <a:fillRect/>
          </a:stretch>
        </p:blipFill>
        <p:spPr>
          <a:xfrm>
            <a:off x="7752184" y="111033"/>
            <a:ext cx="3288365" cy="65367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l"/>
        <a:defRPr sz="2800" kern="1200" baseline="0">
          <a:solidFill>
            <a:schemeClr val="tx1"/>
          </a:solidFill>
          <a:latin typeface="+mn-lt"/>
          <a:ea typeface="+mn-ea"/>
          <a:cs typeface="+mn-cs"/>
        </a:defRPr>
      </a:lvl1pPr>
      <a:lvl2pPr marL="6858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n"/>
        <a:defRPr sz="2400" kern="1200">
          <a:solidFill>
            <a:schemeClr val="tx1"/>
          </a:solidFill>
          <a:latin typeface="+mn-lt"/>
          <a:ea typeface="+mn-ea"/>
          <a:cs typeface="+mn-cs"/>
        </a:defRPr>
      </a:lvl2pPr>
      <a:lvl3pPr marL="11430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u"/>
        <a:defRPr sz="1800" kern="1200">
          <a:solidFill>
            <a:schemeClr val="tx1"/>
          </a:solidFill>
          <a:latin typeface="+mn-lt"/>
          <a:ea typeface="+mn-ea"/>
          <a:cs typeface="+mn-cs"/>
        </a:defRPr>
      </a:lvl3pPr>
      <a:lvl4pPr marL="16002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Ø"/>
        <a:defRPr sz="1800" kern="1200">
          <a:solidFill>
            <a:schemeClr val="tx1"/>
          </a:solidFill>
          <a:latin typeface="+mn-lt"/>
          <a:ea typeface="+mn-ea"/>
          <a:cs typeface="+mn-cs"/>
        </a:defRPr>
      </a:lvl4pPr>
      <a:lvl5pPr marL="20574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ü"/>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jpe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chart" Target="../charts/chart9.xml"/><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chart" Target="../charts/chart6.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chart" Target="../charts/chart11.xml"/><Relationship Id="rId1" Type="http://schemas.openxmlformats.org/officeDocument/2006/relationships/chart" Target="../charts/char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image" Target="../media/image15.svg"/><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image" Target="../media/image15.svg"/><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chart" Target="../charts/chart1.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image" Target="../media/image11.png"/><Relationship Id="rId2" Type="http://schemas.microsoft.com/office/2007/relationships/media" Target="../media/media1.mp4"/><Relationship Id="rId1" Type="http://schemas.openxmlformats.org/officeDocument/2006/relationships/video" Target="../media/media1.mp4"/></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chart" Target="../charts/char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chart" Target="../charts/chart5.xml"/><Relationship Id="rId1"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4119"/>
            <a:ext cx="12192000" cy="6858000"/>
          </a:xfrm>
          <a:prstGeom prst="rect">
            <a:avLst/>
          </a:prstGeom>
        </p:spPr>
      </p:pic>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33636" y="2858481"/>
            <a:ext cx="2995378" cy="620790"/>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0856" y="2056504"/>
            <a:ext cx="4247114" cy="759235"/>
          </a:xfrm>
          <a:prstGeom prst="rect">
            <a:avLst/>
          </a:prstGeom>
        </p:spPr>
      </p:pic>
    </p:spTree>
  </p:cSld>
  <p:clrMapOvr>
    <a:masterClrMapping/>
  </p:clrMapOvr>
  <p:transition advTm="587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dirty="0"/>
              <a:t>Chunk size</a:t>
            </a:r>
            <a:endParaRPr lang="en-US" altLang="zh-CN" dirty="0"/>
          </a:p>
          <a:p>
            <a:pPr lvl="1"/>
            <a:r>
              <a:rPr lang="en-US" altLang="zh-CN" dirty="0"/>
              <a:t>Set chunk size when the HDF5 file is created</a:t>
            </a:r>
            <a:endParaRPr lang="en-US" altLang="zh-CN" dirty="0"/>
          </a:p>
          <a:p>
            <a:pPr lvl="1"/>
            <a:r>
              <a:rPr lang="en-US" altLang="zh-CN" dirty="0"/>
              <a:t>Data: 5000(frames)×400(rows)×500(cols) </a:t>
            </a:r>
            <a:endParaRPr lang="en-US" altLang="zh-CN" dirty="0"/>
          </a:p>
          <a:p>
            <a:pPr lvl="1"/>
            <a:r>
              <a:rPr lang="en-US" altLang="zh-CN" dirty="0"/>
              <a:t>Read chunk size: 500×1×500</a:t>
            </a:r>
            <a:endParaRPr lang="en-US" altLang="zh-CN" dirty="0"/>
          </a:p>
        </p:txBody>
      </p:sp>
      <p:sp>
        <p:nvSpPr>
          <p:cNvPr id="2" name="标题 1"/>
          <p:cNvSpPr>
            <a:spLocks noGrp="1"/>
          </p:cNvSpPr>
          <p:nvPr>
            <p:ph type="title"/>
          </p:nvPr>
        </p:nvSpPr>
        <p:spPr/>
        <p:txBody>
          <a:bodyPr/>
          <a:lstStyle/>
          <a:p>
            <a:r>
              <a:rPr lang="en-US" altLang="zh-CN" dirty="0"/>
              <a:t>HEPSCT</a:t>
            </a:r>
            <a:r>
              <a:rPr lang="zh-CN" altLang="en-US" dirty="0"/>
              <a:t> </a:t>
            </a:r>
            <a:r>
              <a:rPr lang="en-US" altLang="zh-CN" dirty="0"/>
              <a:t>IO</a:t>
            </a:r>
            <a:r>
              <a:rPr lang="zh-CN" altLang="en-US" dirty="0"/>
              <a:t> </a:t>
            </a:r>
            <a:r>
              <a:rPr lang="en-US" altLang="zh-CN" dirty="0"/>
              <a:t>speedup</a:t>
            </a:r>
            <a:endParaRPr lang="zh-CN" altLang="en-US" dirty="0"/>
          </a:p>
        </p:txBody>
      </p:sp>
      <p:graphicFrame>
        <p:nvGraphicFramePr>
          <p:cNvPr id="4" name="图表 3"/>
          <p:cNvGraphicFramePr/>
          <p:nvPr/>
        </p:nvGraphicFramePr>
        <p:xfrm>
          <a:off x="2043763" y="3473828"/>
          <a:ext cx="3360467" cy="274320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5" name="图表 4"/>
          <p:cNvGraphicFramePr/>
          <p:nvPr/>
        </p:nvGraphicFramePr>
        <p:xfrm>
          <a:off x="7039583" y="1193259"/>
          <a:ext cx="4912468" cy="207523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图表 5"/>
          <p:cNvGraphicFramePr/>
          <p:nvPr/>
        </p:nvGraphicFramePr>
        <p:xfrm>
          <a:off x="7039582" y="2896616"/>
          <a:ext cx="5249694" cy="18271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图表 6"/>
          <p:cNvGraphicFramePr/>
          <p:nvPr/>
        </p:nvGraphicFramePr>
        <p:xfrm>
          <a:off x="7129344" y="4485597"/>
          <a:ext cx="5159931" cy="190228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r>
              <a:rPr lang="en-US" altLang="zh-CN" dirty="0"/>
              <a:t>Filter</a:t>
            </a:r>
            <a:endParaRPr lang="en-US" altLang="zh-CN" dirty="0"/>
          </a:p>
          <a:p>
            <a:pPr lvl="1"/>
            <a:r>
              <a:rPr lang="en-US" altLang="zh-CN" dirty="0"/>
              <a:t>Data from B7: 500×2048×2048</a:t>
            </a:r>
            <a:endParaRPr lang="en-US" altLang="zh-CN" dirty="0"/>
          </a:p>
          <a:p>
            <a:pPr lvl="1"/>
            <a:r>
              <a:rPr lang="en-US" altLang="zh-CN" dirty="0"/>
              <a:t>HDF5 filter = gzip 5; chunks: 500×1×2048</a:t>
            </a:r>
            <a:endParaRPr lang="en-US" altLang="zh-CN" dirty="0"/>
          </a:p>
          <a:p>
            <a:pPr lvl="1"/>
            <a:r>
              <a:rPr lang="en-US" altLang="zh-CN" dirty="0"/>
              <a:t>At the same read speed, more processes are required</a:t>
            </a:r>
            <a:endParaRPr lang="en-US" altLang="zh-CN" dirty="0"/>
          </a:p>
          <a:p>
            <a:endParaRPr lang="zh-CN" altLang="en-US" dirty="0"/>
          </a:p>
        </p:txBody>
      </p:sp>
      <p:sp>
        <p:nvSpPr>
          <p:cNvPr id="2" name="标题 1"/>
          <p:cNvSpPr>
            <a:spLocks noGrp="1"/>
          </p:cNvSpPr>
          <p:nvPr>
            <p:ph type="title"/>
          </p:nvPr>
        </p:nvSpPr>
        <p:spPr/>
        <p:txBody>
          <a:bodyPr/>
          <a:lstStyle/>
          <a:p>
            <a:r>
              <a:rPr lang="en-US" altLang="zh-CN" dirty="0"/>
              <a:t>Data compression</a:t>
            </a:r>
            <a:endParaRPr lang="zh-CN" altLang="en-US" dirty="0"/>
          </a:p>
        </p:txBody>
      </p:sp>
      <p:graphicFrame>
        <p:nvGraphicFramePr>
          <p:cNvPr id="4" name="图表 3"/>
          <p:cNvGraphicFramePr/>
          <p:nvPr/>
        </p:nvGraphicFramePr>
        <p:xfrm>
          <a:off x="780288" y="3429000"/>
          <a:ext cx="4568190" cy="2740342"/>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5" name="图表 4"/>
          <p:cNvGraphicFramePr/>
          <p:nvPr/>
        </p:nvGraphicFramePr>
        <p:xfrm>
          <a:off x="6331822" y="3429000"/>
          <a:ext cx="4568190" cy="274034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80288" y="1310641"/>
            <a:ext cx="10718987" cy="3569703"/>
          </a:xfrm>
        </p:spPr>
        <p:txBody>
          <a:bodyPr>
            <a:normAutofit lnSpcReduction="10000"/>
          </a:bodyPr>
          <a:lstStyle/>
          <a:p>
            <a:r>
              <a:rPr lang="en-US" altLang="zh-CN" dirty="0"/>
              <a:t>Data compression method can</a:t>
            </a:r>
            <a:r>
              <a:rPr lang="zh-CN" altLang="en-US" dirty="0"/>
              <a:t> </a:t>
            </a:r>
            <a:r>
              <a:rPr lang="en-US" altLang="zh-CN" dirty="0"/>
              <a:t>reduce</a:t>
            </a:r>
            <a:r>
              <a:rPr lang="zh-CN" altLang="en-US" dirty="0"/>
              <a:t> </a:t>
            </a:r>
            <a:r>
              <a:rPr lang="en-US" altLang="zh-CN" dirty="0"/>
              <a:t>data</a:t>
            </a:r>
            <a:r>
              <a:rPr lang="zh-CN" altLang="en-US" dirty="0"/>
              <a:t> </a:t>
            </a:r>
            <a:r>
              <a:rPr lang="en-US" altLang="zh-CN" dirty="0"/>
              <a:t>volume</a:t>
            </a:r>
            <a:endParaRPr lang="en-US" altLang="zh-CN" dirty="0"/>
          </a:p>
          <a:p>
            <a:pPr lvl="1"/>
            <a:r>
              <a:rPr lang="en-US" altLang="zh-CN" dirty="0"/>
              <a:t>Faster data transfer and longer stored in disk</a:t>
            </a:r>
            <a:endParaRPr lang="en-US" altLang="zh-CN" dirty="0"/>
          </a:p>
          <a:p>
            <a:r>
              <a:rPr lang="en-US" altLang="zh-CN" dirty="0"/>
              <a:t>Storage in HEPS</a:t>
            </a:r>
            <a:endParaRPr lang="en-US" altLang="zh-CN" dirty="0"/>
          </a:p>
          <a:p>
            <a:pPr lvl="1"/>
            <a:r>
              <a:rPr lang="en-US" altLang="zh-CN" dirty="0"/>
              <a:t>Beamline storage: Store data collected by DAQ for a short period of time, using for online computing</a:t>
            </a:r>
            <a:endParaRPr lang="en-US" altLang="zh-CN" dirty="0"/>
          </a:p>
          <a:p>
            <a:pPr lvl="1"/>
            <a:r>
              <a:rPr lang="en-US" altLang="zh-CN" dirty="0"/>
              <a:t>Central storage: Store data for 3 months, using for offline computing</a:t>
            </a:r>
            <a:endParaRPr lang="en-US" altLang="zh-CN" dirty="0"/>
          </a:p>
          <a:p>
            <a:pPr lvl="1"/>
            <a:r>
              <a:rPr lang="en-US" altLang="zh-CN" dirty="0"/>
              <a:t>Tape storage: long time data store</a:t>
            </a:r>
            <a:endParaRPr lang="zh-CN" altLang="en-US" dirty="0"/>
          </a:p>
        </p:txBody>
      </p:sp>
      <p:sp>
        <p:nvSpPr>
          <p:cNvPr id="2" name="标题 1"/>
          <p:cNvSpPr>
            <a:spLocks noGrp="1"/>
          </p:cNvSpPr>
          <p:nvPr>
            <p:ph type="title"/>
          </p:nvPr>
        </p:nvSpPr>
        <p:spPr/>
        <p:txBody>
          <a:bodyPr/>
          <a:lstStyle/>
          <a:p>
            <a:r>
              <a:rPr lang="en-US" altLang="zh-CN" dirty="0"/>
              <a:t>Data compression</a:t>
            </a:r>
            <a:endParaRPr lang="zh-CN" altLang="en-US" dirty="0"/>
          </a:p>
        </p:txBody>
      </p:sp>
      <p:sp>
        <p:nvSpPr>
          <p:cNvPr id="5" name="圆柱体 4"/>
          <p:cNvSpPr/>
          <p:nvPr/>
        </p:nvSpPr>
        <p:spPr>
          <a:xfrm>
            <a:off x="3861768" y="4685060"/>
            <a:ext cx="1219200" cy="539424"/>
          </a:xfrm>
          <a:prstGeom prst="can">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Beamline Storage</a:t>
            </a:r>
            <a:endParaRPr lang="zh-CN" altLang="en-US" dirty="0">
              <a:solidFill>
                <a:schemeClr val="tx1"/>
              </a:solidFill>
            </a:endParaRPr>
          </a:p>
        </p:txBody>
      </p:sp>
      <p:sp>
        <p:nvSpPr>
          <p:cNvPr id="6" name="圆柱体 5"/>
          <p:cNvSpPr/>
          <p:nvPr/>
        </p:nvSpPr>
        <p:spPr>
          <a:xfrm>
            <a:off x="6023131" y="4685060"/>
            <a:ext cx="1219200" cy="539424"/>
          </a:xfrm>
          <a:prstGeom prst="can">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Central Storage</a:t>
            </a:r>
            <a:endParaRPr lang="zh-CN" altLang="en-US" dirty="0">
              <a:solidFill>
                <a:schemeClr val="tx1"/>
              </a:solidFill>
            </a:endParaRPr>
          </a:p>
        </p:txBody>
      </p:sp>
      <p:sp>
        <p:nvSpPr>
          <p:cNvPr id="7" name="圆柱体 6"/>
          <p:cNvSpPr/>
          <p:nvPr/>
        </p:nvSpPr>
        <p:spPr>
          <a:xfrm>
            <a:off x="8184494" y="4685060"/>
            <a:ext cx="1219200" cy="539424"/>
          </a:xfrm>
          <a:prstGeom prst="can">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Tape Storage</a:t>
            </a:r>
            <a:endParaRPr lang="zh-CN" altLang="en-US" dirty="0">
              <a:solidFill>
                <a:schemeClr val="tx1"/>
              </a:solidFill>
            </a:endParaRPr>
          </a:p>
        </p:txBody>
      </p:sp>
      <p:sp>
        <p:nvSpPr>
          <p:cNvPr id="8" name="箭头: 右 7"/>
          <p:cNvSpPr/>
          <p:nvPr/>
        </p:nvSpPr>
        <p:spPr>
          <a:xfrm>
            <a:off x="3094075" y="4852892"/>
            <a:ext cx="603879" cy="244549"/>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solidFill>
                <a:schemeClr val="dk1"/>
              </a:solidFill>
            </a:endParaRPr>
          </a:p>
        </p:txBody>
      </p:sp>
      <p:sp>
        <p:nvSpPr>
          <p:cNvPr id="9" name="箭头: 右 8"/>
          <p:cNvSpPr/>
          <p:nvPr/>
        </p:nvSpPr>
        <p:spPr>
          <a:xfrm>
            <a:off x="5232754" y="4832497"/>
            <a:ext cx="603879" cy="244549"/>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solidFill>
                <a:schemeClr val="dk1"/>
              </a:solidFill>
            </a:endParaRPr>
          </a:p>
        </p:txBody>
      </p:sp>
      <p:sp>
        <p:nvSpPr>
          <p:cNvPr id="10" name="箭头: 右 9"/>
          <p:cNvSpPr/>
          <p:nvPr/>
        </p:nvSpPr>
        <p:spPr>
          <a:xfrm>
            <a:off x="7389954" y="4832496"/>
            <a:ext cx="603879" cy="244549"/>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solidFill>
                <a:schemeClr val="dk1"/>
              </a:solidFill>
            </a:endParaRPr>
          </a:p>
        </p:txBody>
      </p:sp>
      <p:sp>
        <p:nvSpPr>
          <p:cNvPr id="11" name="文本框 10"/>
          <p:cNvSpPr txBox="1"/>
          <p:nvPr/>
        </p:nvSpPr>
        <p:spPr>
          <a:xfrm>
            <a:off x="780288" y="5232280"/>
            <a:ext cx="10718987" cy="1938992"/>
          </a:xfrm>
          <a:prstGeom prst="rect">
            <a:avLst/>
          </a:prstGeom>
          <a:noFill/>
        </p:spPr>
        <p:txBody>
          <a:bodyPr wrap="square" rtlCol="0">
            <a:spAutoFit/>
          </a:bodyPr>
          <a:lstStyle/>
          <a:p>
            <a:pPr marL="342900" indent="-342900">
              <a:buFont typeface="Wingdings" panose="05000000000000000000" pitchFamily="2" charset="2"/>
              <a:buChar char="Ø"/>
            </a:pPr>
            <a:r>
              <a:rPr lang="en-US" altLang="zh-CN" sz="2400" b="1" dirty="0"/>
              <a:t>Different storage need different compression methods</a:t>
            </a:r>
            <a:endParaRPr lang="en-US" altLang="zh-CN" sz="2400" b="1" dirty="0"/>
          </a:p>
          <a:p>
            <a:pPr marL="800100" lvl="1" indent="-342900">
              <a:buFont typeface="Wingdings" panose="05000000000000000000" pitchFamily="2" charset="2"/>
              <a:buChar char="Ø"/>
            </a:pPr>
            <a:r>
              <a:rPr lang="en-US" altLang="zh-CN" sz="2400" dirty="0"/>
              <a:t>Data compression can reduce read and write times, but also introduce additional time consumption</a:t>
            </a:r>
            <a:endParaRPr lang="en-US" altLang="zh-CN" sz="2400" dirty="0"/>
          </a:p>
          <a:p>
            <a:pPr marL="342900" indent="-342900">
              <a:buFont typeface="Wingdings" panose="05000000000000000000" pitchFamily="2" charset="2"/>
              <a:buChar char="Ø"/>
            </a:pPr>
            <a:endParaRPr lang="en-US" altLang="zh-CN" sz="2400" dirty="0"/>
          </a:p>
          <a:p>
            <a:pPr marL="342900" indent="-342900">
              <a:buFont typeface="Wingdings" panose="05000000000000000000" pitchFamily="2" charset="2"/>
              <a:buChar char="Ø"/>
            </a:pPr>
            <a:endParaRPr lang="zh-CN" altLang="en-US" sz="2400" dirty="0"/>
          </a:p>
        </p:txBody>
      </p:sp>
      <p:grpSp>
        <p:nvGrpSpPr>
          <p:cNvPr id="12" name="组合 11"/>
          <p:cNvGrpSpPr/>
          <p:nvPr/>
        </p:nvGrpSpPr>
        <p:grpSpPr>
          <a:xfrm>
            <a:off x="1898767" y="4603228"/>
            <a:ext cx="1099977" cy="728798"/>
            <a:chOff x="1254962" y="4808538"/>
            <a:chExt cx="1339135" cy="1127051"/>
          </a:xfrm>
          <a:solidFill>
            <a:schemeClr val="accent4">
              <a:lumMod val="40000"/>
              <a:lumOff val="60000"/>
            </a:schemeClr>
          </a:solidFill>
        </p:grpSpPr>
        <p:sp>
          <p:nvSpPr>
            <p:cNvPr id="13" name="六边形 12"/>
            <p:cNvSpPr/>
            <p:nvPr/>
          </p:nvSpPr>
          <p:spPr>
            <a:xfrm>
              <a:off x="1254962" y="4808538"/>
              <a:ext cx="1034335" cy="822251"/>
            </a:xfrm>
            <a:prstGeom prst="hexagon">
              <a:avLst/>
            </a:prstGeom>
            <a:grp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14" name="六边形 13"/>
            <p:cNvSpPr/>
            <p:nvPr/>
          </p:nvSpPr>
          <p:spPr>
            <a:xfrm>
              <a:off x="1407362" y="4960938"/>
              <a:ext cx="1034335" cy="822251"/>
            </a:xfrm>
            <a:prstGeom prst="hexagon">
              <a:avLst/>
            </a:prstGeom>
            <a:grp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15" name="六边形 14"/>
            <p:cNvSpPr/>
            <p:nvPr/>
          </p:nvSpPr>
          <p:spPr>
            <a:xfrm>
              <a:off x="1559762" y="5113338"/>
              <a:ext cx="1034335" cy="822251"/>
            </a:xfrm>
            <a:prstGeom prst="hexagon">
              <a:avLst/>
            </a:prstGeom>
            <a:grp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CN" dirty="0">
                  <a:solidFill>
                    <a:schemeClr val="tx1"/>
                  </a:solidFill>
                </a:rPr>
                <a:t>DAQ</a:t>
              </a:r>
              <a:endParaRPr lang="zh-CN" altLang="en-US" dirty="0">
                <a:solidFill>
                  <a:schemeClr val="tx1"/>
                </a:solidFil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r>
              <a:rPr lang="en-US" altLang="zh-CN" dirty="0"/>
              <a:t>Different</a:t>
            </a:r>
            <a:r>
              <a:rPr lang="zh-CN" altLang="en-US" dirty="0"/>
              <a:t> </a:t>
            </a:r>
            <a:r>
              <a:rPr lang="en-US" altLang="zh-CN" dirty="0"/>
              <a:t>compress</a:t>
            </a:r>
            <a:r>
              <a:rPr lang="zh-CN" altLang="en-US" dirty="0"/>
              <a:t> </a:t>
            </a:r>
            <a:r>
              <a:rPr lang="en-US" altLang="zh-CN" dirty="0"/>
              <a:t>methods</a:t>
            </a:r>
            <a:r>
              <a:rPr lang="zh-CN" altLang="en-US" dirty="0"/>
              <a:t> </a:t>
            </a:r>
            <a:r>
              <a:rPr lang="en-US" altLang="zh-CN" dirty="0"/>
              <a:t>for</a:t>
            </a:r>
            <a:r>
              <a:rPr lang="zh-CN" altLang="en-US" dirty="0"/>
              <a:t> </a:t>
            </a:r>
            <a:r>
              <a:rPr lang="en-US" altLang="zh-CN" dirty="0"/>
              <a:t>different type of storage</a:t>
            </a:r>
            <a:endParaRPr lang="en-US" altLang="zh-CN" dirty="0"/>
          </a:p>
          <a:p>
            <a:pPr lvl="1"/>
            <a:r>
              <a:rPr lang="en-US" altLang="zh-CN" dirty="0"/>
              <a:t>Beamline Storage: compress speed &gt;&gt; compress ratio </a:t>
            </a:r>
            <a:endParaRPr lang="en-US" altLang="zh-CN" dirty="0"/>
          </a:p>
          <a:p>
            <a:pPr lvl="1"/>
            <a:r>
              <a:rPr lang="en-US" altLang="zh-CN" dirty="0"/>
              <a:t>Center Storage: compress speed &gt; compress ratio</a:t>
            </a:r>
            <a:endParaRPr lang="en-US" altLang="zh-CN" dirty="0"/>
          </a:p>
          <a:p>
            <a:pPr lvl="1"/>
            <a:r>
              <a:rPr lang="en-US" altLang="zh-CN" dirty="0"/>
              <a:t>Tape Storage: compress speed &lt;&lt; compress ratio</a:t>
            </a:r>
            <a:endParaRPr lang="en-US" altLang="zh-CN" dirty="0"/>
          </a:p>
          <a:p>
            <a:r>
              <a:rPr lang="en-US" altLang="zh-CN" dirty="0"/>
              <a:t>Design a compression method evaluator</a:t>
            </a:r>
            <a:endParaRPr lang="en-US" altLang="zh-CN" dirty="0"/>
          </a:p>
          <a:p>
            <a:pPr lvl="1"/>
            <a:r>
              <a:rPr lang="en-US" altLang="zh-CN" dirty="0"/>
              <a:t>Compression in HDF5 is in chunks</a:t>
            </a:r>
            <a:endParaRPr lang="en-US" altLang="zh-CN" dirty="0"/>
          </a:p>
          <a:p>
            <a:pPr lvl="2"/>
            <a:r>
              <a:rPr lang="en-US" altLang="zh-CN" dirty="0"/>
              <a:t>Compress process will compress a whole chunk </a:t>
            </a:r>
            <a:endParaRPr lang="en-US" altLang="zh-CN" dirty="0"/>
          </a:p>
          <a:p>
            <a:pPr lvl="1"/>
            <a:r>
              <a:rPr lang="en-US" altLang="zh-CN" dirty="0"/>
              <a:t>In our methods, calculations in HEPSCT are made in chunks as the smallest unit</a:t>
            </a:r>
            <a:endParaRPr lang="en-US" altLang="zh-CN" dirty="0"/>
          </a:p>
          <a:p>
            <a:pPr lvl="1"/>
            <a:r>
              <a:rPr lang="en-US" altLang="zh-CN" dirty="0"/>
              <a:t>Compression is transparent to the user</a:t>
            </a:r>
            <a:endParaRPr lang="en-US" altLang="zh-CN" dirty="0"/>
          </a:p>
        </p:txBody>
      </p:sp>
      <p:sp>
        <p:nvSpPr>
          <p:cNvPr id="2" name="标题 1"/>
          <p:cNvSpPr>
            <a:spLocks noGrp="1"/>
          </p:cNvSpPr>
          <p:nvPr>
            <p:ph type="title"/>
          </p:nvPr>
        </p:nvSpPr>
        <p:spPr/>
        <p:txBody>
          <a:bodyPr/>
          <a:lstStyle/>
          <a:p>
            <a:r>
              <a:rPr lang="en-US" altLang="zh-CN" dirty="0"/>
              <a:t>Data compression</a:t>
            </a:r>
            <a:endParaRPr lang="zh-CN" altLang="en-US"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圆角 22"/>
          <p:cNvSpPr/>
          <p:nvPr/>
        </p:nvSpPr>
        <p:spPr>
          <a:xfrm>
            <a:off x="873237" y="2319308"/>
            <a:ext cx="6547884" cy="3025068"/>
          </a:xfrm>
          <a:custGeom>
            <a:avLst/>
            <a:gdLst>
              <a:gd name="connsiteX0" fmla="*/ 0 w 6547884"/>
              <a:gd name="connsiteY0" fmla="*/ 504188 h 3025068"/>
              <a:gd name="connsiteX1" fmla="*/ 504188 w 6547884"/>
              <a:gd name="connsiteY1" fmla="*/ 0 h 3025068"/>
              <a:gd name="connsiteX2" fmla="*/ 947349 w 6547884"/>
              <a:gd name="connsiteY2" fmla="*/ 0 h 3025068"/>
              <a:gd name="connsiteX3" fmla="*/ 1501299 w 6547884"/>
              <a:gd name="connsiteY3" fmla="*/ 0 h 3025068"/>
              <a:gd name="connsiteX4" fmla="*/ 1999855 w 6547884"/>
              <a:gd name="connsiteY4" fmla="*/ 0 h 3025068"/>
              <a:gd name="connsiteX5" fmla="*/ 2553806 w 6547884"/>
              <a:gd name="connsiteY5" fmla="*/ 0 h 3025068"/>
              <a:gd name="connsiteX6" fmla="*/ 3218547 w 6547884"/>
              <a:gd name="connsiteY6" fmla="*/ 0 h 3025068"/>
              <a:gd name="connsiteX7" fmla="*/ 3661708 w 6547884"/>
              <a:gd name="connsiteY7" fmla="*/ 0 h 3025068"/>
              <a:gd name="connsiteX8" fmla="*/ 4326449 w 6547884"/>
              <a:gd name="connsiteY8" fmla="*/ 0 h 3025068"/>
              <a:gd name="connsiteX9" fmla="*/ 4769609 w 6547884"/>
              <a:gd name="connsiteY9" fmla="*/ 0 h 3025068"/>
              <a:gd name="connsiteX10" fmla="*/ 5157375 w 6547884"/>
              <a:gd name="connsiteY10" fmla="*/ 0 h 3025068"/>
              <a:gd name="connsiteX11" fmla="*/ 6043696 w 6547884"/>
              <a:gd name="connsiteY11" fmla="*/ 0 h 3025068"/>
              <a:gd name="connsiteX12" fmla="*/ 6547884 w 6547884"/>
              <a:gd name="connsiteY12" fmla="*/ 504188 h 3025068"/>
              <a:gd name="connsiteX13" fmla="*/ 6547884 w 6547884"/>
              <a:gd name="connsiteY13" fmla="*/ 1048695 h 3025068"/>
              <a:gd name="connsiteX14" fmla="*/ 6547884 w 6547884"/>
              <a:gd name="connsiteY14" fmla="*/ 1512534 h 3025068"/>
              <a:gd name="connsiteX15" fmla="*/ 6547884 w 6547884"/>
              <a:gd name="connsiteY15" fmla="*/ 1956206 h 3025068"/>
              <a:gd name="connsiteX16" fmla="*/ 6547884 w 6547884"/>
              <a:gd name="connsiteY16" fmla="*/ 2520880 h 3025068"/>
              <a:gd name="connsiteX17" fmla="*/ 6043696 w 6547884"/>
              <a:gd name="connsiteY17" fmla="*/ 3025068 h 3025068"/>
              <a:gd name="connsiteX18" fmla="*/ 5600535 w 6547884"/>
              <a:gd name="connsiteY18" fmla="*/ 3025068 h 3025068"/>
              <a:gd name="connsiteX19" fmla="*/ 4935794 w 6547884"/>
              <a:gd name="connsiteY19" fmla="*/ 3025068 h 3025068"/>
              <a:gd name="connsiteX20" fmla="*/ 4437239 w 6547884"/>
              <a:gd name="connsiteY20" fmla="*/ 3025068 h 3025068"/>
              <a:gd name="connsiteX21" fmla="*/ 3827893 w 6547884"/>
              <a:gd name="connsiteY21" fmla="*/ 3025068 h 3025068"/>
              <a:gd name="connsiteX22" fmla="*/ 3384732 w 6547884"/>
              <a:gd name="connsiteY22" fmla="*/ 3025068 h 3025068"/>
              <a:gd name="connsiteX23" fmla="*/ 2719991 w 6547884"/>
              <a:gd name="connsiteY23" fmla="*/ 3025068 h 3025068"/>
              <a:gd name="connsiteX24" fmla="*/ 2166040 w 6547884"/>
              <a:gd name="connsiteY24" fmla="*/ 3025068 h 3025068"/>
              <a:gd name="connsiteX25" fmla="*/ 1556695 w 6547884"/>
              <a:gd name="connsiteY25" fmla="*/ 3025068 h 3025068"/>
              <a:gd name="connsiteX26" fmla="*/ 1113534 w 6547884"/>
              <a:gd name="connsiteY26" fmla="*/ 3025068 h 3025068"/>
              <a:gd name="connsiteX27" fmla="*/ 504188 w 6547884"/>
              <a:gd name="connsiteY27" fmla="*/ 3025068 h 3025068"/>
              <a:gd name="connsiteX28" fmla="*/ 0 w 6547884"/>
              <a:gd name="connsiteY28" fmla="*/ 2520880 h 3025068"/>
              <a:gd name="connsiteX29" fmla="*/ 0 w 6547884"/>
              <a:gd name="connsiteY29" fmla="*/ 2016707 h 3025068"/>
              <a:gd name="connsiteX30" fmla="*/ 0 w 6547884"/>
              <a:gd name="connsiteY30" fmla="*/ 1573035 h 3025068"/>
              <a:gd name="connsiteX31" fmla="*/ 0 w 6547884"/>
              <a:gd name="connsiteY31" fmla="*/ 1068862 h 3025068"/>
              <a:gd name="connsiteX32" fmla="*/ 0 w 6547884"/>
              <a:gd name="connsiteY32" fmla="*/ 504188 h 302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547884" h="3025068" fill="none" extrusionOk="0">
                <a:moveTo>
                  <a:pt x="0" y="504188"/>
                </a:moveTo>
                <a:cubicBezTo>
                  <a:pt x="-48479" y="255275"/>
                  <a:pt x="160905" y="16806"/>
                  <a:pt x="504188" y="0"/>
                </a:cubicBezTo>
                <a:cubicBezTo>
                  <a:pt x="702897" y="-51550"/>
                  <a:pt x="831068" y="51863"/>
                  <a:pt x="947349" y="0"/>
                </a:cubicBezTo>
                <a:cubicBezTo>
                  <a:pt x="1063630" y="-51863"/>
                  <a:pt x="1238711" y="5107"/>
                  <a:pt x="1501299" y="0"/>
                </a:cubicBezTo>
                <a:cubicBezTo>
                  <a:pt x="1763887" y="-5107"/>
                  <a:pt x="1768546" y="54236"/>
                  <a:pt x="1999855" y="0"/>
                </a:cubicBezTo>
                <a:cubicBezTo>
                  <a:pt x="2231164" y="-54236"/>
                  <a:pt x="2366647" y="15318"/>
                  <a:pt x="2553806" y="0"/>
                </a:cubicBezTo>
                <a:cubicBezTo>
                  <a:pt x="2740965" y="-15318"/>
                  <a:pt x="2933307" y="60549"/>
                  <a:pt x="3218547" y="0"/>
                </a:cubicBezTo>
                <a:cubicBezTo>
                  <a:pt x="3503787" y="-60549"/>
                  <a:pt x="3487358" y="12112"/>
                  <a:pt x="3661708" y="0"/>
                </a:cubicBezTo>
                <a:cubicBezTo>
                  <a:pt x="3836058" y="-12112"/>
                  <a:pt x="4013875" y="1372"/>
                  <a:pt x="4326449" y="0"/>
                </a:cubicBezTo>
                <a:cubicBezTo>
                  <a:pt x="4639023" y="-1372"/>
                  <a:pt x="4636755" y="26905"/>
                  <a:pt x="4769609" y="0"/>
                </a:cubicBezTo>
                <a:cubicBezTo>
                  <a:pt x="4902463" y="-26905"/>
                  <a:pt x="5049367" y="43203"/>
                  <a:pt x="5157375" y="0"/>
                </a:cubicBezTo>
                <a:cubicBezTo>
                  <a:pt x="5265383" y="-43203"/>
                  <a:pt x="5729259" y="105066"/>
                  <a:pt x="6043696" y="0"/>
                </a:cubicBezTo>
                <a:cubicBezTo>
                  <a:pt x="6341509" y="42648"/>
                  <a:pt x="6594079" y="244681"/>
                  <a:pt x="6547884" y="504188"/>
                </a:cubicBezTo>
                <a:cubicBezTo>
                  <a:pt x="6602210" y="614489"/>
                  <a:pt x="6534808" y="912383"/>
                  <a:pt x="6547884" y="1048695"/>
                </a:cubicBezTo>
                <a:cubicBezTo>
                  <a:pt x="6560960" y="1185007"/>
                  <a:pt x="6541774" y="1357895"/>
                  <a:pt x="6547884" y="1512534"/>
                </a:cubicBezTo>
                <a:cubicBezTo>
                  <a:pt x="6553994" y="1667173"/>
                  <a:pt x="6524830" y="1739008"/>
                  <a:pt x="6547884" y="1956206"/>
                </a:cubicBezTo>
                <a:cubicBezTo>
                  <a:pt x="6570938" y="2173404"/>
                  <a:pt x="6536762" y="2354936"/>
                  <a:pt x="6547884" y="2520880"/>
                </a:cubicBezTo>
                <a:cubicBezTo>
                  <a:pt x="6515252" y="2831416"/>
                  <a:pt x="6344160" y="3060750"/>
                  <a:pt x="6043696" y="3025068"/>
                </a:cubicBezTo>
                <a:cubicBezTo>
                  <a:pt x="5925688" y="3062575"/>
                  <a:pt x="5743647" y="2985171"/>
                  <a:pt x="5600535" y="3025068"/>
                </a:cubicBezTo>
                <a:cubicBezTo>
                  <a:pt x="5457423" y="3064965"/>
                  <a:pt x="5141566" y="3023191"/>
                  <a:pt x="4935794" y="3025068"/>
                </a:cubicBezTo>
                <a:cubicBezTo>
                  <a:pt x="4730022" y="3026945"/>
                  <a:pt x="4635902" y="2976337"/>
                  <a:pt x="4437239" y="3025068"/>
                </a:cubicBezTo>
                <a:cubicBezTo>
                  <a:pt x="4238576" y="3073799"/>
                  <a:pt x="4130497" y="3024216"/>
                  <a:pt x="3827893" y="3025068"/>
                </a:cubicBezTo>
                <a:cubicBezTo>
                  <a:pt x="3525289" y="3025920"/>
                  <a:pt x="3601370" y="2989534"/>
                  <a:pt x="3384732" y="3025068"/>
                </a:cubicBezTo>
                <a:cubicBezTo>
                  <a:pt x="3168094" y="3060602"/>
                  <a:pt x="2977117" y="2988964"/>
                  <a:pt x="2719991" y="3025068"/>
                </a:cubicBezTo>
                <a:cubicBezTo>
                  <a:pt x="2462865" y="3061172"/>
                  <a:pt x="2306871" y="2992087"/>
                  <a:pt x="2166040" y="3025068"/>
                </a:cubicBezTo>
                <a:cubicBezTo>
                  <a:pt x="2025209" y="3058049"/>
                  <a:pt x="1706216" y="2973168"/>
                  <a:pt x="1556695" y="3025068"/>
                </a:cubicBezTo>
                <a:cubicBezTo>
                  <a:pt x="1407174" y="3076968"/>
                  <a:pt x="1327930" y="2976493"/>
                  <a:pt x="1113534" y="3025068"/>
                </a:cubicBezTo>
                <a:cubicBezTo>
                  <a:pt x="899138" y="3073643"/>
                  <a:pt x="756853" y="3024858"/>
                  <a:pt x="504188" y="3025068"/>
                </a:cubicBezTo>
                <a:cubicBezTo>
                  <a:pt x="298104" y="3027534"/>
                  <a:pt x="20768" y="2775961"/>
                  <a:pt x="0" y="2520880"/>
                </a:cubicBezTo>
                <a:cubicBezTo>
                  <a:pt x="-44702" y="2269597"/>
                  <a:pt x="23742" y="2261299"/>
                  <a:pt x="0" y="2016707"/>
                </a:cubicBezTo>
                <a:cubicBezTo>
                  <a:pt x="-23742" y="1772115"/>
                  <a:pt x="7773" y="1717599"/>
                  <a:pt x="0" y="1573035"/>
                </a:cubicBezTo>
                <a:cubicBezTo>
                  <a:pt x="-7773" y="1428471"/>
                  <a:pt x="33433" y="1315530"/>
                  <a:pt x="0" y="1068862"/>
                </a:cubicBezTo>
                <a:cubicBezTo>
                  <a:pt x="-33433" y="822194"/>
                  <a:pt x="19881" y="746602"/>
                  <a:pt x="0" y="504188"/>
                </a:cubicBezTo>
                <a:close/>
              </a:path>
              <a:path w="6547884" h="3025068" stroke="0" extrusionOk="0">
                <a:moveTo>
                  <a:pt x="0" y="504188"/>
                </a:moveTo>
                <a:cubicBezTo>
                  <a:pt x="24445" y="267754"/>
                  <a:pt x="251311" y="16027"/>
                  <a:pt x="504188" y="0"/>
                </a:cubicBezTo>
                <a:cubicBezTo>
                  <a:pt x="690694" y="-18070"/>
                  <a:pt x="911078" y="49381"/>
                  <a:pt x="1113534" y="0"/>
                </a:cubicBezTo>
                <a:cubicBezTo>
                  <a:pt x="1315990" y="-49381"/>
                  <a:pt x="1332241" y="37358"/>
                  <a:pt x="1501299" y="0"/>
                </a:cubicBezTo>
                <a:cubicBezTo>
                  <a:pt x="1670358" y="-37358"/>
                  <a:pt x="1796665" y="56902"/>
                  <a:pt x="1999855" y="0"/>
                </a:cubicBezTo>
                <a:cubicBezTo>
                  <a:pt x="2203045" y="-56902"/>
                  <a:pt x="2352767" y="36826"/>
                  <a:pt x="2498411" y="0"/>
                </a:cubicBezTo>
                <a:cubicBezTo>
                  <a:pt x="2644055" y="-36826"/>
                  <a:pt x="2754033" y="5579"/>
                  <a:pt x="2886176" y="0"/>
                </a:cubicBezTo>
                <a:cubicBezTo>
                  <a:pt x="3018320" y="-5579"/>
                  <a:pt x="3095607" y="32848"/>
                  <a:pt x="3273942" y="0"/>
                </a:cubicBezTo>
                <a:cubicBezTo>
                  <a:pt x="3452277" y="-32848"/>
                  <a:pt x="3500435" y="8555"/>
                  <a:pt x="3717103" y="0"/>
                </a:cubicBezTo>
                <a:cubicBezTo>
                  <a:pt x="3933771" y="-8555"/>
                  <a:pt x="3922218" y="8070"/>
                  <a:pt x="4104868" y="0"/>
                </a:cubicBezTo>
                <a:cubicBezTo>
                  <a:pt x="4287519" y="-8070"/>
                  <a:pt x="4589523" y="35493"/>
                  <a:pt x="4714214" y="0"/>
                </a:cubicBezTo>
                <a:cubicBezTo>
                  <a:pt x="4838905" y="-35493"/>
                  <a:pt x="5095441" y="15581"/>
                  <a:pt x="5378955" y="0"/>
                </a:cubicBezTo>
                <a:cubicBezTo>
                  <a:pt x="5662469" y="-15581"/>
                  <a:pt x="5847781" y="52142"/>
                  <a:pt x="6043696" y="0"/>
                </a:cubicBezTo>
                <a:cubicBezTo>
                  <a:pt x="6262545" y="34185"/>
                  <a:pt x="6591929" y="214746"/>
                  <a:pt x="6547884" y="504188"/>
                </a:cubicBezTo>
                <a:cubicBezTo>
                  <a:pt x="6591093" y="730787"/>
                  <a:pt x="6542171" y="851744"/>
                  <a:pt x="6547884" y="1008361"/>
                </a:cubicBezTo>
                <a:cubicBezTo>
                  <a:pt x="6553597" y="1164978"/>
                  <a:pt x="6498842" y="1334996"/>
                  <a:pt x="6547884" y="1532701"/>
                </a:cubicBezTo>
                <a:cubicBezTo>
                  <a:pt x="6596926" y="1730406"/>
                  <a:pt x="6538514" y="1883297"/>
                  <a:pt x="6547884" y="1976373"/>
                </a:cubicBezTo>
                <a:cubicBezTo>
                  <a:pt x="6557254" y="2069449"/>
                  <a:pt x="6493726" y="2348036"/>
                  <a:pt x="6547884" y="2520880"/>
                </a:cubicBezTo>
                <a:cubicBezTo>
                  <a:pt x="6548799" y="2727121"/>
                  <a:pt x="6357678" y="3056624"/>
                  <a:pt x="6043696" y="3025068"/>
                </a:cubicBezTo>
                <a:cubicBezTo>
                  <a:pt x="5840472" y="3046955"/>
                  <a:pt x="5683830" y="2979801"/>
                  <a:pt x="5545140" y="3025068"/>
                </a:cubicBezTo>
                <a:cubicBezTo>
                  <a:pt x="5406450" y="3070335"/>
                  <a:pt x="5253384" y="2991917"/>
                  <a:pt x="5101980" y="3025068"/>
                </a:cubicBezTo>
                <a:cubicBezTo>
                  <a:pt x="4950576" y="3058219"/>
                  <a:pt x="4683254" y="3022157"/>
                  <a:pt x="4548029" y="3025068"/>
                </a:cubicBezTo>
                <a:cubicBezTo>
                  <a:pt x="4412804" y="3027979"/>
                  <a:pt x="4213684" y="2989435"/>
                  <a:pt x="4049473" y="3025068"/>
                </a:cubicBezTo>
                <a:cubicBezTo>
                  <a:pt x="3885262" y="3060701"/>
                  <a:pt x="3789363" y="3003941"/>
                  <a:pt x="3606312" y="3025068"/>
                </a:cubicBezTo>
                <a:cubicBezTo>
                  <a:pt x="3423261" y="3046195"/>
                  <a:pt x="3268773" y="2974254"/>
                  <a:pt x="3052362" y="3025068"/>
                </a:cubicBezTo>
                <a:cubicBezTo>
                  <a:pt x="2835951" y="3075882"/>
                  <a:pt x="2773657" y="2976168"/>
                  <a:pt x="2498411" y="3025068"/>
                </a:cubicBezTo>
                <a:cubicBezTo>
                  <a:pt x="2223165" y="3073968"/>
                  <a:pt x="2202557" y="2987419"/>
                  <a:pt x="2055250" y="3025068"/>
                </a:cubicBezTo>
                <a:cubicBezTo>
                  <a:pt x="1907943" y="3062717"/>
                  <a:pt x="1685922" y="3010283"/>
                  <a:pt x="1445904" y="3025068"/>
                </a:cubicBezTo>
                <a:cubicBezTo>
                  <a:pt x="1205886" y="3039853"/>
                  <a:pt x="1165619" y="2986417"/>
                  <a:pt x="1002744" y="3025068"/>
                </a:cubicBezTo>
                <a:cubicBezTo>
                  <a:pt x="839869" y="3063719"/>
                  <a:pt x="655281" y="2994693"/>
                  <a:pt x="504188" y="3025068"/>
                </a:cubicBezTo>
                <a:cubicBezTo>
                  <a:pt x="162426" y="3023261"/>
                  <a:pt x="16957" y="2870296"/>
                  <a:pt x="0" y="2520880"/>
                </a:cubicBezTo>
                <a:cubicBezTo>
                  <a:pt x="-53132" y="2374421"/>
                  <a:pt x="20262" y="2264947"/>
                  <a:pt x="0" y="2057041"/>
                </a:cubicBezTo>
                <a:cubicBezTo>
                  <a:pt x="-20262" y="1849135"/>
                  <a:pt x="12461" y="1709144"/>
                  <a:pt x="0" y="1573035"/>
                </a:cubicBezTo>
                <a:cubicBezTo>
                  <a:pt x="-12461" y="1436926"/>
                  <a:pt x="4374" y="1281886"/>
                  <a:pt x="0" y="1028528"/>
                </a:cubicBezTo>
                <a:cubicBezTo>
                  <a:pt x="-4374" y="775170"/>
                  <a:pt x="14299" y="629085"/>
                  <a:pt x="0" y="504188"/>
                </a:cubicBezTo>
                <a:close/>
              </a:path>
            </a:pathLst>
          </a:custGeom>
          <a:solidFill>
            <a:schemeClr val="accent2">
              <a:lumMod val="20000"/>
              <a:lumOff val="80000"/>
            </a:schemeClr>
          </a:solidFill>
          <a:ln>
            <a:prstDash val="lg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p>
        </p:txBody>
      </p:sp>
      <p:sp>
        <p:nvSpPr>
          <p:cNvPr id="24" name="矩形 23"/>
          <p:cNvSpPr/>
          <p:nvPr/>
        </p:nvSpPr>
        <p:spPr>
          <a:xfrm>
            <a:off x="984797" y="2259631"/>
            <a:ext cx="6351667" cy="3025068"/>
          </a:xfrm>
          <a:solidFill>
            <a:schemeClr val="accent2">
              <a:lumMod val="20000"/>
              <a:lumOff val="80000"/>
            </a:schemeClr>
          </a:solidFill>
          <a:ln>
            <a:prstDash val="lg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dirty="0"/>
          </a:p>
        </p:txBody>
      </p:sp>
      <p:sp>
        <p:nvSpPr>
          <p:cNvPr id="2" name="标题 1"/>
          <p:cNvSpPr>
            <a:spLocks noGrp="1"/>
          </p:cNvSpPr>
          <p:nvPr>
            <p:ph type="title"/>
          </p:nvPr>
        </p:nvSpPr>
        <p:spPr/>
        <p:txBody>
          <a:bodyPr/>
          <a:lstStyle/>
          <a:p>
            <a:r>
              <a:rPr lang="en-US" altLang="zh-CN" dirty="0"/>
              <a:t>Data compression</a:t>
            </a:r>
            <a:endParaRPr lang="zh-CN" altLang="en-US" dirty="0"/>
          </a:p>
        </p:txBody>
      </p:sp>
      <p:sp>
        <p:nvSpPr>
          <p:cNvPr id="4" name="文本框 3"/>
          <p:cNvSpPr txBox="1"/>
          <p:nvPr/>
        </p:nvSpPr>
        <p:spPr>
          <a:xfrm>
            <a:off x="3491185" y="1837149"/>
            <a:ext cx="3325252" cy="369332"/>
          </a:xfrm>
          <a:prstGeom prst="rect">
            <a:avLst/>
          </a:prstGeom>
          <a:noFill/>
        </p:spPr>
        <p:txBody>
          <a:bodyPr wrap="square" rtlCol="0">
            <a:spAutoFit/>
          </a:bodyPr>
          <a:lstStyle/>
          <a:p>
            <a:r>
              <a:rPr lang="en-US" altLang="zh-CN" dirty="0" err="1"/>
              <a:t>TestData</a:t>
            </a:r>
            <a:r>
              <a:rPr lang="en-US" altLang="zh-CN" dirty="0"/>
              <a:t>           </a:t>
            </a:r>
            <a:r>
              <a:rPr lang="en-US" altLang="zh-CN" dirty="0" err="1"/>
              <a:t>StorageType</a:t>
            </a:r>
            <a:endParaRPr lang="zh-CN" altLang="en-US" dirty="0"/>
          </a:p>
        </p:txBody>
      </p:sp>
      <p:sp>
        <p:nvSpPr>
          <p:cNvPr id="5" name="矩形 4"/>
          <p:cNvSpPr/>
          <p:nvPr/>
        </p:nvSpPr>
        <p:spPr>
          <a:xfrm>
            <a:off x="3649706" y="2549259"/>
            <a:ext cx="2349796"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Data Compression</a:t>
            </a:r>
            <a:endParaRPr lang="zh-CN" altLang="en-US" dirty="0"/>
          </a:p>
        </p:txBody>
      </p:sp>
      <p:sp>
        <p:nvSpPr>
          <p:cNvPr id="6" name="箭头: 下 5"/>
          <p:cNvSpPr/>
          <p:nvPr/>
        </p:nvSpPr>
        <p:spPr>
          <a:xfrm>
            <a:off x="3891515" y="2201202"/>
            <a:ext cx="241809" cy="348057"/>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solidFill>
                <a:schemeClr val="dk1"/>
              </a:solidFill>
            </a:endParaRPr>
          </a:p>
        </p:txBody>
      </p:sp>
      <p:sp>
        <p:nvSpPr>
          <p:cNvPr id="7" name="箭头: 下 6"/>
          <p:cNvSpPr/>
          <p:nvPr/>
        </p:nvSpPr>
        <p:spPr>
          <a:xfrm>
            <a:off x="5247166" y="2187254"/>
            <a:ext cx="241809" cy="348057"/>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solidFill>
                <a:schemeClr val="dk1"/>
              </a:solidFill>
            </a:endParaRPr>
          </a:p>
        </p:txBody>
      </p:sp>
      <p:sp>
        <p:nvSpPr>
          <p:cNvPr id="8" name="箭头: 下 7"/>
          <p:cNvSpPr/>
          <p:nvPr/>
        </p:nvSpPr>
        <p:spPr>
          <a:xfrm>
            <a:off x="4700557" y="3227489"/>
            <a:ext cx="241809" cy="348057"/>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solidFill>
                <a:schemeClr val="dk1"/>
              </a:solidFill>
            </a:endParaRPr>
          </a:p>
        </p:txBody>
      </p:sp>
      <p:sp>
        <p:nvSpPr>
          <p:cNvPr id="10" name="文本框 9"/>
          <p:cNvSpPr txBox="1"/>
          <p:nvPr/>
        </p:nvSpPr>
        <p:spPr>
          <a:xfrm>
            <a:off x="2249350" y="3506707"/>
            <a:ext cx="5171771" cy="645160"/>
          </a:xfrm>
          <a:prstGeom prst="rect">
            <a:avLst/>
          </a:prstGeom>
          <a:noFill/>
        </p:spPr>
        <p:txBody>
          <a:bodyPr wrap="square" rtlCol="0">
            <a:spAutoFit/>
          </a:bodyPr>
          <a:lstStyle/>
          <a:p>
            <a:r>
              <a:rPr lang="en-US" altLang="zh-CN" dirty="0"/>
              <a:t>Method01: </a:t>
            </a:r>
            <a:r>
              <a:rPr lang="en-US" altLang="zh-CN" dirty="0" err="1"/>
              <a:t>ReadRate</a:t>
            </a:r>
            <a:r>
              <a:rPr lang="en-US" altLang="zh-CN" dirty="0"/>
              <a:t> </a:t>
            </a:r>
            <a:r>
              <a:rPr lang="en-US" altLang="zh-CN" dirty="0" err="1"/>
              <a:t>WriteRate</a:t>
            </a:r>
            <a:r>
              <a:rPr lang="en-US" altLang="zh-CN" dirty="0"/>
              <a:t> </a:t>
            </a:r>
            <a:r>
              <a:rPr lang="en-US" altLang="zh-CN" dirty="0" err="1"/>
              <a:t>CompressRatio</a:t>
            </a:r>
            <a:endParaRPr lang="en-US" altLang="zh-CN" dirty="0"/>
          </a:p>
          <a:p>
            <a:r>
              <a:rPr lang="en-US" altLang="zh-CN" dirty="0"/>
              <a:t>Method02: </a:t>
            </a:r>
            <a:r>
              <a:rPr lang="en-US" altLang="zh-CN" dirty="0" err="1"/>
              <a:t>ReadRate</a:t>
            </a:r>
            <a:r>
              <a:rPr lang="en-US" altLang="zh-CN" dirty="0"/>
              <a:t> </a:t>
            </a:r>
            <a:r>
              <a:rPr lang="en-US" altLang="zh-CN" dirty="0" err="1"/>
              <a:t>WriteRate</a:t>
            </a:r>
            <a:r>
              <a:rPr lang="en-US" altLang="zh-CN" dirty="0"/>
              <a:t> </a:t>
            </a:r>
            <a:r>
              <a:rPr lang="en-US" altLang="zh-CN" dirty="0" err="1"/>
              <a:t>CompressRatio</a:t>
            </a:r>
            <a:endParaRPr lang="zh-CN" altLang="en-US" dirty="0"/>
          </a:p>
        </p:txBody>
      </p:sp>
      <p:sp>
        <p:nvSpPr>
          <p:cNvPr id="11" name="椭圆 10"/>
          <p:cNvSpPr/>
          <p:nvPr/>
        </p:nvSpPr>
        <p:spPr>
          <a:xfrm>
            <a:off x="1140095" y="2425030"/>
            <a:ext cx="1977819" cy="106100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CN" dirty="0">
                <a:solidFill>
                  <a:schemeClr val="tx1"/>
                </a:solidFill>
              </a:rPr>
              <a:t>Compression methods library</a:t>
            </a:r>
            <a:endParaRPr lang="zh-CN" altLang="en-US" dirty="0">
              <a:solidFill>
                <a:schemeClr val="tx1"/>
              </a:solidFill>
            </a:endParaRPr>
          </a:p>
        </p:txBody>
      </p:sp>
      <p:sp>
        <p:nvSpPr>
          <p:cNvPr id="14" name="箭头: 下 13"/>
          <p:cNvSpPr/>
          <p:nvPr/>
        </p:nvSpPr>
        <p:spPr>
          <a:xfrm rot="16200000">
            <a:off x="3275145" y="2768635"/>
            <a:ext cx="241809" cy="348057"/>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solidFill>
                <a:schemeClr val="dk1"/>
              </a:solidFill>
            </a:endParaRPr>
          </a:p>
        </p:txBody>
      </p:sp>
      <p:sp>
        <p:nvSpPr>
          <p:cNvPr id="15" name="矩形 14"/>
          <p:cNvSpPr/>
          <p:nvPr/>
        </p:nvSpPr>
        <p:spPr>
          <a:xfrm>
            <a:off x="3646563" y="4464155"/>
            <a:ext cx="2349796"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Compression method evaluator</a:t>
            </a:r>
            <a:endParaRPr lang="zh-CN" altLang="en-US" dirty="0"/>
          </a:p>
        </p:txBody>
      </p:sp>
      <p:sp>
        <p:nvSpPr>
          <p:cNvPr id="16" name="箭头: 下 15"/>
          <p:cNvSpPr/>
          <p:nvPr/>
        </p:nvSpPr>
        <p:spPr>
          <a:xfrm>
            <a:off x="4714330" y="4110776"/>
            <a:ext cx="241809" cy="348057"/>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solidFill>
                <a:schemeClr val="dk1"/>
              </a:solidFill>
            </a:endParaRPr>
          </a:p>
        </p:txBody>
      </p:sp>
      <p:sp>
        <p:nvSpPr>
          <p:cNvPr id="17" name="椭圆 16"/>
          <p:cNvSpPr/>
          <p:nvPr/>
        </p:nvSpPr>
        <p:spPr>
          <a:xfrm>
            <a:off x="1134860" y="4223691"/>
            <a:ext cx="1977819" cy="106100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CN" dirty="0">
                <a:solidFill>
                  <a:schemeClr val="tx1"/>
                </a:solidFill>
              </a:rPr>
              <a:t>Evaluation criteria</a:t>
            </a:r>
            <a:endParaRPr lang="zh-CN" altLang="en-US" dirty="0">
              <a:solidFill>
                <a:schemeClr val="tx1"/>
              </a:solidFill>
            </a:endParaRPr>
          </a:p>
        </p:txBody>
      </p:sp>
      <p:sp>
        <p:nvSpPr>
          <p:cNvPr id="18" name="箭头: 下 17"/>
          <p:cNvSpPr/>
          <p:nvPr/>
        </p:nvSpPr>
        <p:spPr>
          <a:xfrm rot="16200000">
            <a:off x="3315213" y="4613291"/>
            <a:ext cx="241809" cy="348057"/>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solidFill>
                <a:schemeClr val="dk1"/>
              </a:solidFill>
            </a:endParaRPr>
          </a:p>
        </p:txBody>
      </p:sp>
      <p:sp>
        <p:nvSpPr>
          <p:cNvPr id="19" name="箭头: 下 18"/>
          <p:cNvSpPr/>
          <p:nvPr/>
        </p:nvSpPr>
        <p:spPr>
          <a:xfrm>
            <a:off x="4700557" y="5130310"/>
            <a:ext cx="241809" cy="388917"/>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solidFill>
                <a:schemeClr val="dk1"/>
              </a:solidFill>
            </a:endParaRPr>
          </a:p>
        </p:txBody>
      </p:sp>
      <p:sp>
        <p:nvSpPr>
          <p:cNvPr id="20" name="文本框 19"/>
          <p:cNvSpPr txBox="1"/>
          <p:nvPr/>
        </p:nvSpPr>
        <p:spPr>
          <a:xfrm>
            <a:off x="3328753" y="5508969"/>
            <a:ext cx="3012962" cy="646331"/>
          </a:xfrm>
          <a:prstGeom prst="rect">
            <a:avLst/>
          </a:prstGeom>
          <a:noFill/>
        </p:spPr>
        <p:txBody>
          <a:bodyPr wrap="square" rtlCol="0">
            <a:spAutoFit/>
          </a:bodyPr>
          <a:lstStyle/>
          <a:p>
            <a:r>
              <a:rPr lang="en-US" altLang="zh-CN" dirty="0"/>
              <a:t>The best compression method</a:t>
            </a:r>
            <a:r>
              <a:rPr lang="zh-CN" altLang="en-US" dirty="0"/>
              <a:t>（</a:t>
            </a:r>
            <a:r>
              <a:rPr lang="en-US" altLang="zh-CN" dirty="0"/>
              <a:t>Maybe None</a:t>
            </a:r>
            <a:r>
              <a:rPr lang="zh-CN" altLang="en-US" dirty="0"/>
              <a:t>）</a:t>
            </a:r>
            <a:endParaRPr lang="zh-CN" altLang="en-US" dirty="0"/>
          </a:p>
        </p:txBody>
      </p:sp>
      <p:sp>
        <p:nvSpPr>
          <p:cNvPr id="21" name="文本框 20"/>
          <p:cNvSpPr txBox="1"/>
          <p:nvPr/>
        </p:nvSpPr>
        <p:spPr>
          <a:xfrm>
            <a:off x="2488097" y="1073668"/>
            <a:ext cx="624582" cy="369332"/>
          </a:xfrm>
          <a:prstGeom prst="rect">
            <a:avLst/>
          </a:prstGeom>
          <a:noFill/>
        </p:spPr>
        <p:txBody>
          <a:bodyPr wrap="square" rtlCol="0">
            <a:spAutoFit/>
          </a:bodyPr>
          <a:lstStyle/>
          <a:p>
            <a:r>
              <a:rPr lang="en-US" altLang="zh-CN" dirty="0"/>
              <a:t>Data</a:t>
            </a:r>
            <a:endParaRPr lang="zh-CN" altLang="en-US" dirty="0"/>
          </a:p>
        </p:txBody>
      </p:sp>
      <p:sp>
        <p:nvSpPr>
          <p:cNvPr id="22" name="箭头: 下 21"/>
          <p:cNvSpPr/>
          <p:nvPr/>
        </p:nvSpPr>
        <p:spPr>
          <a:xfrm>
            <a:off x="3856876" y="1513624"/>
            <a:ext cx="241809" cy="348057"/>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
        <p:nvSpPr>
          <p:cNvPr id="25" name="矩形 24"/>
          <p:cNvSpPr/>
          <p:nvPr/>
        </p:nvSpPr>
        <p:spPr>
          <a:xfrm>
            <a:off x="3427426" y="1101320"/>
            <a:ext cx="1169986" cy="3480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sampling</a:t>
            </a:r>
            <a:endParaRPr lang="zh-CN" altLang="en-US" dirty="0"/>
          </a:p>
        </p:txBody>
      </p:sp>
      <p:sp>
        <p:nvSpPr>
          <p:cNvPr id="26" name="箭头: 下 25"/>
          <p:cNvSpPr/>
          <p:nvPr/>
        </p:nvSpPr>
        <p:spPr>
          <a:xfrm rot="16200000">
            <a:off x="3090839" y="1103573"/>
            <a:ext cx="241809" cy="3480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7578273" y="2259631"/>
            <a:ext cx="4307796" cy="2861310"/>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t>Build a library of compression methods to use in the form of HDF5 plugins</a:t>
            </a:r>
            <a:endParaRPr lang="en-US" altLang="zh-CN" dirty="0"/>
          </a:p>
          <a:p>
            <a:pPr marL="742950" lvl="1" indent="-285750">
              <a:buFont typeface="Arial" panose="020B0604020202020204" pitchFamily="34" charset="0"/>
              <a:buChar char="•"/>
            </a:pPr>
            <a:r>
              <a:rPr lang="en-US" altLang="zh-CN" dirty="0"/>
              <a:t>The library of compression methods is extensible</a:t>
            </a:r>
            <a:endParaRPr lang="en-US" altLang="zh-CN" dirty="0"/>
          </a:p>
          <a:p>
            <a:pPr marL="1200150" lvl="2" indent="-285750">
              <a:buFont typeface="Arial" panose="020B0604020202020204" pitchFamily="34" charset="0"/>
              <a:buChar char="•"/>
            </a:pPr>
            <a:r>
              <a:rPr lang="en-US" altLang="zh-CN" dirty="0"/>
              <a:t>common method:</a:t>
            </a:r>
            <a:r>
              <a:rPr lang="zh-CN" altLang="en-US" dirty="0"/>
              <a:t> </a:t>
            </a:r>
            <a:r>
              <a:rPr lang="en-US" altLang="zh-CN" dirty="0"/>
              <a:t>gzip </a:t>
            </a:r>
            <a:r>
              <a:rPr lang="en-US" altLang="zh-CN" dirty="0" err="1"/>
              <a:t>lzf</a:t>
            </a:r>
            <a:r>
              <a:rPr lang="en-US" altLang="zh-CN" dirty="0"/>
              <a:t>, etc., custom method</a:t>
            </a:r>
            <a:endParaRPr lang="en-US" altLang="zh-CN" dirty="0"/>
          </a:p>
          <a:p>
            <a:pPr marL="285750" indent="-285750">
              <a:buFont typeface="Arial" panose="020B0604020202020204" pitchFamily="34" charset="0"/>
              <a:buChar char="•"/>
            </a:pPr>
            <a:r>
              <a:rPr lang="en-US" altLang="zh-CN" dirty="0"/>
              <a:t>Evaluation criteria </a:t>
            </a:r>
            <a:endParaRPr lang="en-US" altLang="zh-CN" dirty="0"/>
          </a:p>
          <a:p>
            <a:pPr marL="742950" lvl="1" indent="-285750">
              <a:buFont typeface="Arial" panose="020B0604020202020204" pitchFamily="34" charset="0"/>
              <a:buChar char="•"/>
            </a:pPr>
            <a:r>
              <a:rPr lang="en-US" altLang="zh-CN" dirty="0"/>
              <a:t>Central Storage: IO speed</a:t>
            </a:r>
            <a:endParaRPr lang="en-US" altLang="zh-CN" dirty="0"/>
          </a:p>
          <a:p>
            <a:pPr marL="742950" lvl="1" indent="-285750">
              <a:buFont typeface="Arial" panose="020B0604020202020204" pitchFamily="34" charset="0"/>
              <a:buChar char="•"/>
            </a:pPr>
            <a:r>
              <a:rPr lang="en-US" altLang="zh-CN" dirty="0"/>
              <a:t>Tape Storage: Data volume </a:t>
            </a:r>
            <a:endParaRPr lang="en-US" altLang="zh-CN" dirty="0"/>
          </a:p>
          <a:p>
            <a:endParaRPr lang="zh-CN"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圆角 54"/>
          <p:cNvSpPr/>
          <p:nvPr/>
        </p:nvSpPr>
        <p:spPr>
          <a:xfrm>
            <a:off x="4015336" y="3755597"/>
            <a:ext cx="4082902" cy="1165817"/>
          </a:xfrm>
          <a:custGeom>
            <a:avLst/>
            <a:gdLst>
              <a:gd name="connsiteX0" fmla="*/ 0 w 4082902"/>
              <a:gd name="connsiteY0" fmla="*/ 194307 h 1165817"/>
              <a:gd name="connsiteX1" fmla="*/ 194307 w 4082902"/>
              <a:gd name="connsiteY1" fmla="*/ 0 h 1165817"/>
              <a:gd name="connsiteX2" fmla="*/ 648177 w 4082902"/>
              <a:gd name="connsiteY2" fmla="*/ 0 h 1165817"/>
              <a:gd name="connsiteX3" fmla="*/ 1212875 w 4082902"/>
              <a:gd name="connsiteY3" fmla="*/ 0 h 1165817"/>
              <a:gd name="connsiteX4" fmla="*/ 1666745 w 4082902"/>
              <a:gd name="connsiteY4" fmla="*/ 0 h 1165817"/>
              <a:gd name="connsiteX5" fmla="*/ 2083671 w 4082902"/>
              <a:gd name="connsiteY5" fmla="*/ 0 h 1165817"/>
              <a:gd name="connsiteX6" fmla="*/ 2611427 w 4082902"/>
              <a:gd name="connsiteY6" fmla="*/ 0 h 1165817"/>
              <a:gd name="connsiteX7" fmla="*/ 3213068 w 4082902"/>
              <a:gd name="connsiteY7" fmla="*/ 0 h 1165817"/>
              <a:gd name="connsiteX8" fmla="*/ 3888595 w 4082902"/>
              <a:gd name="connsiteY8" fmla="*/ 0 h 1165817"/>
              <a:gd name="connsiteX9" fmla="*/ 4082902 w 4082902"/>
              <a:gd name="connsiteY9" fmla="*/ 194307 h 1165817"/>
              <a:gd name="connsiteX10" fmla="*/ 4082902 w 4082902"/>
              <a:gd name="connsiteY10" fmla="*/ 598453 h 1165817"/>
              <a:gd name="connsiteX11" fmla="*/ 4082902 w 4082902"/>
              <a:gd name="connsiteY11" fmla="*/ 971510 h 1165817"/>
              <a:gd name="connsiteX12" fmla="*/ 3888595 w 4082902"/>
              <a:gd name="connsiteY12" fmla="*/ 1165817 h 1165817"/>
              <a:gd name="connsiteX13" fmla="*/ 3286954 w 4082902"/>
              <a:gd name="connsiteY13" fmla="*/ 1165817 h 1165817"/>
              <a:gd name="connsiteX14" fmla="*/ 2796141 w 4082902"/>
              <a:gd name="connsiteY14" fmla="*/ 1165817 h 1165817"/>
              <a:gd name="connsiteX15" fmla="*/ 2268386 w 4082902"/>
              <a:gd name="connsiteY15" fmla="*/ 1165817 h 1165817"/>
              <a:gd name="connsiteX16" fmla="*/ 1666745 w 4082902"/>
              <a:gd name="connsiteY16" fmla="*/ 1165817 h 1165817"/>
              <a:gd name="connsiteX17" fmla="*/ 1212875 w 4082902"/>
              <a:gd name="connsiteY17" fmla="*/ 1165817 h 1165817"/>
              <a:gd name="connsiteX18" fmla="*/ 194307 w 4082902"/>
              <a:gd name="connsiteY18" fmla="*/ 1165817 h 1165817"/>
              <a:gd name="connsiteX19" fmla="*/ 0 w 4082902"/>
              <a:gd name="connsiteY19" fmla="*/ 971510 h 1165817"/>
              <a:gd name="connsiteX20" fmla="*/ 0 w 4082902"/>
              <a:gd name="connsiteY20" fmla="*/ 598453 h 1165817"/>
              <a:gd name="connsiteX21" fmla="*/ 0 w 4082902"/>
              <a:gd name="connsiteY21" fmla="*/ 194307 h 116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82902" h="1165817" fill="none" extrusionOk="0">
                <a:moveTo>
                  <a:pt x="0" y="194307"/>
                </a:moveTo>
                <a:cubicBezTo>
                  <a:pt x="-8032" y="60636"/>
                  <a:pt x="75526" y="-9207"/>
                  <a:pt x="194307" y="0"/>
                </a:cubicBezTo>
                <a:cubicBezTo>
                  <a:pt x="303204" y="-8682"/>
                  <a:pt x="432295" y="981"/>
                  <a:pt x="648177" y="0"/>
                </a:cubicBezTo>
                <a:cubicBezTo>
                  <a:pt x="864059" y="-981"/>
                  <a:pt x="939796" y="31637"/>
                  <a:pt x="1212875" y="0"/>
                </a:cubicBezTo>
                <a:cubicBezTo>
                  <a:pt x="1485954" y="-31637"/>
                  <a:pt x="1535432" y="3929"/>
                  <a:pt x="1666745" y="0"/>
                </a:cubicBezTo>
                <a:cubicBezTo>
                  <a:pt x="1798058" y="-3929"/>
                  <a:pt x="1935206" y="6026"/>
                  <a:pt x="2083671" y="0"/>
                </a:cubicBezTo>
                <a:cubicBezTo>
                  <a:pt x="2232136" y="-6026"/>
                  <a:pt x="2365592" y="30229"/>
                  <a:pt x="2611427" y="0"/>
                </a:cubicBezTo>
                <a:cubicBezTo>
                  <a:pt x="2857262" y="-30229"/>
                  <a:pt x="3022973" y="14663"/>
                  <a:pt x="3213068" y="0"/>
                </a:cubicBezTo>
                <a:cubicBezTo>
                  <a:pt x="3403163" y="-14663"/>
                  <a:pt x="3618493" y="13117"/>
                  <a:pt x="3888595" y="0"/>
                </a:cubicBezTo>
                <a:cubicBezTo>
                  <a:pt x="3996840" y="2066"/>
                  <a:pt x="4089109" y="67012"/>
                  <a:pt x="4082902" y="194307"/>
                </a:cubicBezTo>
                <a:cubicBezTo>
                  <a:pt x="4100520" y="370067"/>
                  <a:pt x="4080134" y="517222"/>
                  <a:pt x="4082902" y="598453"/>
                </a:cubicBezTo>
                <a:cubicBezTo>
                  <a:pt x="4085670" y="679684"/>
                  <a:pt x="4039437" y="823063"/>
                  <a:pt x="4082902" y="971510"/>
                </a:cubicBezTo>
                <a:cubicBezTo>
                  <a:pt x="4055468" y="1081563"/>
                  <a:pt x="4008165" y="1183061"/>
                  <a:pt x="3888595" y="1165817"/>
                </a:cubicBezTo>
                <a:cubicBezTo>
                  <a:pt x="3647413" y="1175038"/>
                  <a:pt x="3540330" y="1140152"/>
                  <a:pt x="3286954" y="1165817"/>
                </a:cubicBezTo>
                <a:cubicBezTo>
                  <a:pt x="3033578" y="1191482"/>
                  <a:pt x="3034591" y="1113736"/>
                  <a:pt x="2796141" y="1165817"/>
                </a:cubicBezTo>
                <a:cubicBezTo>
                  <a:pt x="2557691" y="1217898"/>
                  <a:pt x="2465628" y="1141889"/>
                  <a:pt x="2268386" y="1165817"/>
                </a:cubicBezTo>
                <a:cubicBezTo>
                  <a:pt x="2071145" y="1189745"/>
                  <a:pt x="1904340" y="1158488"/>
                  <a:pt x="1666745" y="1165817"/>
                </a:cubicBezTo>
                <a:cubicBezTo>
                  <a:pt x="1429150" y="1173146"/>
                  <a:pt x="1343095" y="1129904"/>
                  <a:pt x="1212875" y="1165817"/>
                </a:cubicBezTo>
                <a:cubicBezTo>
                  <a:pt x="1082655" y="1201730"/>
                  <a:pt x="543288" y="1115673"/>
                  <a:pt x="194307" y="1165817"/>
                </a:cubicBezTo>
                <a:cubicBezTo>
                  <a:pt x="86461" y="1144590"/>
                  <a:pt x="8852" y="1103690"/>
                  <a:pt x="0" y="971510"/>
                </a:cubicBezTo>
                <a:cubicBezTo>
                  <a:pt x="-21873" y="826525"/>
                  <a:pt x="39883" y="675539"/>
                  <a:pt x="0" y="598453"/>
                </a:cubicBezTo>
                <a:cubicBezTo>
                  <a:pt x="-39883" y="521367"/>
                  <a:pt x="23139" y="319308"/>
                  <a:pt x="0" y="194307"/>
                </a:cubicBezTo>
                <a:close/>
              </a:path>
              <a:path w="4082902" h="1165817" stroke="0" extrusionOk="0">
                <a:moveTo>
                  <a:pt x="0" y="194307"/>
                </a:moveTo>
                <a:cubicBezTo>
                  <a:pt x="13339" y="109923"/>
                  <a:pt x="113424" y="16561"/>
                  <a:pt x="194307" y="0"/>
                </a:cubicBezTo>
                <a:cubicBezTo>
                  <a:pt x="423998" y="-19924"/>
                  <a:pt x="643774" y="14339"/>
                  <a:pt x="759005" y="0"/>
                </a:cubicBezTo>
                <a:cubicBezTo>
                  <a:pt x="874236" y="-14339"/>
                  <a:pt x="1053002" y="38199"/>
                  <a:pt x="1175932" y="0"/>
                </a:cubicBezTo>
                <a:cubicBezTo>
                  <a:pt x="1298862" y="-38199"/>
                  <a:pt x="1555924" y="6876"/>
                  <a:pt x="1666745" y="0"/>
                </a:cubicBezTo>
                <a:cubicBezTo>
                  <a:pt x="1777566" y="-6876"/>
                  <a:pt x="1967134" y="35829"/>
                  <a:pt x="2157557" y="0"/>
                </a:cubicBezTo>
                <a:cubicBezTo>
                  <a:pt x="2347980" y="-35829"/>
                  <a:pt x="2406506" y="42946"/>
                  <a:pt x="2574484" y="0"/>
                </a:cubicBezTo>
                <a:cubicBezTo>
                  <a:pt x="2742462" y="-42946"/>
                  <a:pt x="2834965" y="10345"/>
                  <a:pt x="2991411" y="0"/>
                </a:cubicBezTo>
                <a:cubicBezTo>
                  <a:pt x="3147857" y="-10345"/>
                  <a:pt x="3633497" y="95506"/>
                  <a:pt x="3888595" y="0"/>
                </a:cubicBezTo>
                <a:cubicBezTo>
                  <a:pt x="4000777" y="-5894"/>
                  <a:pt x="4092937" y="82955"/>
                  <a:pt x="4082902" y="194307"/>
                </a:cubicBezTo>
                <a:cubicBezTo>
                  <a:pt x="4121455" y="287170"/>
                  <a:pt x="4046296" y="477284"/>
                  <a:pt x="4082902" y="559592"/>
                </a:cubicBezTo>
                <a:cubicBezTo>
                  <a:pt x="4119508" y="641901"/>
                  <a:pt x="4068695" y="878440"/>
                  <a:pt x="4082902" y="971510"/>
                </a:cubicBezTo>
                <a:cubicBezTo>
                  <a:pt x="4079023" y="1081047"/>
                  <a:pt x="4015361" y="1160964"/>
                  <a:pt x="3888595" y="1165817"/>
                </a:cubicBezTo>
                <a:cubicBezTo>
                  <a:pt x="3691543" y="1171332"/>
                  <a:pt x="3550552" y="1144702"/>
                  <a:pt x="3360840" y="1165817"/>
                </a:cubicBezTo>
                <a:cubicBezTo>
                  <a:pt x="3171128" y="1186932"/>
                  <a:pt x="3041505" y="1126944"/>
                  <a:pt x="2796141" y="1165817"/>
                </a:cubicBezTo>
                <a:cubicBezTo>
                  <a:pt x="2550777" y="1204690"/>
                  <a:pt x="2569410" y="1142916"/>
                  <a:pt x="2379214" y="1165817"/>
                </a:cubicBezTo>
                <a:cubicBezTo>
                  <a:pt x="2189018" y="1188718"/>
                  <a:pt x="2114864" y="1141264"/>
                  <a:pt x="1851459" y="1165817"/>
                </a:cubicBezTo>
                <a:cubicBezTo>
                  <a:pt x="1588054" y="1190370"/>
                  <a:pt x="1595234" y="1153081"/>
                  <a:pt x="1434532" y="1165817"/>
                </a:cubicBezTo>
                <a:cubicBezTo>
                  <a:pt x="1273830" y="1178553"/>
                  <a:pt x="1152198" y="1122919"/>
                  <a:pt x="980663" y="1165817"/>
                </a:cubicBezTo>
                <a:cubicBezTo>
                  <a:pt x="809128" y="1208715"/>
                  <a:pt x="535972" y="1160838"/>
                  <a:pt x="194307" y="1165817"/>
                </a:cubicBezTo>
                <a:cubicBezTo>
                  <a:pt x="77586" y="1171441"/>
                  <a:pt x="29131" y="1075184"/>
                  <a:pt x="0" y="971510"/>
                </a:cubicBezTo>
                <a:cubicBezTo>
                  <a:pt x="-13092" y="787676"/>
                  <a:pt x="15743" y="730494"/>
                  <a:pt x="0" y="590681"/>
                </a:cubicBezTo>
                <a:cubicBezTo>
                  <a:pt x="-15743" y="450868"/>
                  <a:pt x="41446" y="366384"/>
                  <a:pt x="0" y="194307"/>
                </a:cubicBezTo>
                <a:close/>
              </a:path>
            </a:pathLst>
          </a:custGeom>
          <a:solidFill>
            <a:schemeClr val="accent2">
              <a:lumMod val="20000"/>
              <a:lumOff val="80000"/>
            </a:schemeClr>
          </a:solidFill>
          <a:ln>
            <a:prstDash val="lg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p>
        </p:txBody>
      </p:sp>
      <p:sp>
        <p:nvSpPr>
          <p:cNvPr id="3" name="内容占位符 2"/>
          <p:cNvSpPr>
            <a:spLocks noGrp="1"/>
          </p:cNvSpPr>
          <p:nvPr>
            <p:ph idx="1"/>
          </p:nvPr>
        </p:nvSpPr>
        <p:spPr>
          <a:xfrm>
            <a:off x="780288" y="1310641"/>
            <a:ext cx="11670438" cy="4804867"/>
          </a:xfrm>
        </p:spPr>
        <p:txBody>
          <a:bodyPr/>
          <a:lstStyle/>
          <a:p>
            <a:r>
              <a:rPr lang="en-US" altLang="zh-CN" dirty="0"/>
              <a:t>Daisy I/O</a:t>
            </a:r>
            <a:r>
              <a:rPr lang="zh-CN" altLang="en-US" dirty="0"/>
              <a:t> </a:t>
            </a:r>
            <a:endParaRPr lang="en-US" altLang="zh-CN" dirty="0"/>
          </a:p>
          <a:p>
            <a:pPr lvl="1"/>
            <a:r>
              <a:rPr lang="en-US" altLang="zh-CN" dirty="0"/>
              <a:t>The method can integrated with Daisy as a plugin for HDF5 data reading and writing</a:t>
            </a:r>
            <a:endParaRPr lang="en-US" altLang="zh-CN" dirty="0"/>
          </a:p>
          <a:p>
            <a:pPr lvl="1"/>
            <a:endParaRPr lang="en-US" altLang="zh-CN" dirty="0"/>
          </a:p>
        </p:txBody>
      </p:sp>
      <p:sp>
        <p:nvSpPr>
          <p:cNvPr id="2" name="标题 1"/>
          <p:cNvSpPr>
            <a:spLocks noGrp="1"/>
          </p:cNvSpPr>
          <p:nvPr>
            <p:ph type="title"/>
          </p:nvPr>
        </p:nvSpPr>
        <p:spPr/>
        <p:txBody>
          <a:bodyPr/>
          <a:lstStyle/>
          <a:p>
            <a:r>
              <a:rPr lang="en-US" altLang="zh-CN" dirty="0"/>
              <a:t>Integration with Daisy</a:t>
            </a:r>
            <a:endParaRPr lang="en-US" altLang="zh-CN" dirty="0"/>
          </a:p>
        </p:txBody>
      </p:sp>
      <p:sp>
        <p:nvSpPr>
          <p:cNvPr id="8" name="圆柱体 7"/>
          <p:cNvSpPr/>
          <p:nvPr/>
        </p:nvSpPr>
        <p:spPr>
          <a:xfrm>
            <a:off x="4943397" y="5366164"/>
            <a:ext cx="439608" cy="513607"/>
          </a:xfrm>
          <a:prstGeom prst="can">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6835221" y="5276330"/>
            <a:ext cx="656993" cy="693275"/>
            <a:chOff x="4373524" y="4899479"/>
            <a:chExt cx="699174" cy="793190"/>
          </a:xfrm>
        </p:grpSpPr>
        <p:sp>
          <p:nvSpPr>
            <p:cNvPr id="10" name="圆柱体 9"/>
            <p:cNvSpPr/>
            <p:nvPr/>
          </p:nvSpPr>
          <p:spPr>
            <a:xfrm>
              <a:off x="4373524" y="4899479"/>
              <a:ext cx="467833" cy="587628"/>
            </a:xfrm>
            <a:prstGeom prst="can">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柱体 10"/>
            <p:cNvSpPr/>
            <p:nvPr/>
          </p:nvSpPr>
          <p:spPr>
            <a:xfrm>
              <a:off x="4604865" y="5105041"/>
              <a:ext cx="467833" cy="587628"/>
            </a:xfrm>
            <a:prstGeom prst="can">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8944429" y="5219944"/>
            <a:ext cx="901322" cy="806047"/>
            <a:chOff x="5602065" y="4899479"/>
            <a:chExt cx="959190" cy="922215"/>
          </a:xfrm>
        </p:grpSpPr>
        <p:sp>
          <p:nvSpPr>
            <p:cNvPr id="13" name="圆柱体 12"/>
            <p:cNvSpPr/>
            <p:nvPr/>
          </p:nvSpPr>
          <p:spPr>
            <a:xfrm>
              <a:off x="5862081" y="4899479"/>
              <a:ext cx="467833" cy="587628"/>
            </a:xfrm>
            <a:prstGeom prst="can">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柱体 13"/>
            <p:cNvSpPr/>
            <p:nvPr/>
          </p:nvSpPr>
          <p:spPr>
            <a:xfrm>
              <a:off x="6093422" y="5105041"/>
              <a:ext cx="467833" cy="587628"/>
            </a:xfrm>
            <a:prstGeom prst="can">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柱体 14"/>
            <p:cNvSpPr/>
            <p:nvPr/>
          </p:nvSpPr>
          <p:spPr>
            <a:xfrm>
              <a:off x="5602065" y="5028504"/>
              <a:ext cx="467833" cy="587628"/>
            </a:xfrm>
            <a:prstGeom prst="can">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柱体 15"/>
            <p:cNvSpPr/>
            <p:nvPr/>
          </p:nvSpPr>
          <p:spPr>
            <a:xfrm>
              <a:off x="5833406" y="5234066"/>
              <a:ext cx="467833" cy="587628"/>
            </a:xfrm>
            <a:prstGeom prst="can">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矩形 18"/>
          <p:cNvSpPr/>
          <p:nvPr/>
        </p:nvSpPr>
        <p:spPr>
          <a:xfrm>
            <a:off x="4125214" y="4070462"/>
            <a:ext cx="1918290" cy="38379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a:solidFill>
                  <a:schemeClr val="dk1"/>
                </a:solidFill>
              </a:rPr>
              <a:t>HDF5 I/O</a:t>
            </a:r>
            <a:endParaRPr lang="zh-CN" altLang="en-US" dirty="0">
              <a:solidFill>
                <a:schemeClr val="dk1"/>
              </a:solidFill>
            </a:endParaRPr>
          </a:p>
        </p:txBody>
      </p:sp>
      <p:sp>
        <p:nvSpPr>
          <p:cNvPr id="21" name="箭头: 右 20"/>
          <p:cNvSpPr/>
          <p:nvPr/>
        </p:nvSpPr>
        <p:spPr>
          <a:xfrm>
            <a:off x="3731201" y="5512384"/>
            <a:ext cx="1068991" cy="221166"/>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solidFill>
                <a:schemeClr val="dk1"/>
              </a:solidFill>
            </a:endParaRPr>
          </a:p>
        </p:txBody>
      </p:sp>
      <p:sp>
        <p:nvSpPr>
          <p:cNvPr id="22" name="箭头: 右 21"/>
          <p:cNvSpPr/>
          <p:nvPr/>
        </p:nvSpPr>
        <p:spPr>
          <a:xfrm>
            <a:off x="5635324" y="5476747"/>
            <a:ext cx="1068991" cy="221166"/>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solidFill>
                <a:schemeClr val="dk1"/>
              </a:solidFill>
            </a:endParaRPr>
          </a:p>
        </p:txBody>
      </p:sp>
      <p:sp>
        <p:nvSpPr>
          <p:cNvPr id="23" name="箭头: 右 22"/>
          <p:cNvSpPr/>
          <p:nvPr/>
        </p:nvSpPr>
        <p:spPr>
          <a:xfrm>
            <a:off x="7695632" y="5463128"/>
            <a:ext cx="1068991" cy="221166"/>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solidFill>
                <a:schemeClr val="dk1"/>
              </a:solidFill>
            </a:endParaRPr>
          </a:p>
        </p:txBody>
      </p:sp>
      <p:sp>
        <p:nvSpPr>
          <p:cNvPr id="24" name="矩形 23"/>
          <p:cNvSpPr/>
          <p:nvPr/>
        </p:nvSpPr>
        <p:spPr>
          <a:xfrm>
            <a:off x="4662369" y="4455424"/>
            <a:ext cx="1377684" cy="22116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a:solidFill>
                  <a:schemeClr val="dk1"/>
                </a:solidFill>
              </a:rPr>
              <a:t>Our method</a:t>
            </a:r>
            <a:endParaRPr lang="zh-CN" altLang="en-US" dirty="0">
              <a:solidFill>
                <a:schemeClr val="dk1"/>
              </a:solidFill>
            </a:endParaRPr>
          </a:p>
        </p:txBody>
      </p:sp>
      <p:sp>
        <p:nvSpPr>
          <p:cNvPr id="25" name="矩形 24"/>
          <p:cNvSpPr/>
          <p:nvPr/>
        </p:nvSpPr>
        <p:spPr>
          <a:xfrm>
            <a:off x="6040052" y="4067141"/>
            <a:ext cx="1918290" cy="38379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a:solidFill>
                  <a:schemeClr val="dk1"/>
                </a:solidFill>
              </a:rPr>
              <a:t>HDF5 I/O</a:t>
            </a:r>
            <a:endParaRPr lang="zh-CN" altLang="en-US" dirty="0">
              <a:solidFill>
                <a:schemeClr val="dk1"/>
              </a:solidFill>
            </a:endParaRPr>
          </a:p>
        </p:txBody>
      </p:sp>
      <p:sp>
        <p:nvSpPr>
          <p:cNvPr id="27" name="箭头: 右 26"/>
          <p:cNvSpPr/>
          <p:nvPr/>
        </p:nvSpPr>
        <p:spPr>
          <a:xfrm rot="10800000">
            <a:off x="7692298" y="5697312"/>
            <a:ext cx="1068991" cy="221166"/>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solidFill>
                <a:schemeClr val="dk1"/>
              </a:solidFill>
            </a:endParaRPr>
          </a:p>
        </p:txBody>
      </p:sp>
      <p:sp>
        <p:nvSpPr>
          <p:cNvPr id="28" name="矩形 27"/>
          <p:cNvSpPr/>
          <p:nvPr/>
        </p:nvSpPr>
        <p:spPr>
          <a:xfrm>
            <a:off x="6583567" y="4457578"/>
            <a:ext cx="1377684" cy="22116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a:solidFill>
                  <a:schemeClr val="dk1"/>
                </a:solidFill>
              </a:rPr>
              <a:t>Our method</a:t>
            </a:r>
            <a:endParaRPr lang="zh-CN" altLang="en-US" dirty="0">
              <a:solidFill>
                <a:schemeClr val="dk1"/>
              </a:solidFill>
            </a:endParaRPr>
          </a:p>
        </p:txBody>
      </p:sp>
      <p:sp>
        <p:nvSpPr>
          <p:cNvPr id="29" name="箭头: 右 28"/>
          <p:cNvSpPr/>
          <p:nvPr/>
        </p:nvSpPr>
        <p:spPr>
          <a:xfrm rot="16200000">
            <a:off x="4813706" y="4852476"/>
            <a:ext cx="497161" cy="237774"/>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solidFill>
                <a:schemeClr val="dk1"/>
              </a:solidFill>
            </a:endParaRPr>
          </a:p>
        </p:txBody>
      </p:sp>
      <p:sp>
        <p:nvSpPr>
          <p:cNvPr id="30" name="箭头: 右 29"/>
          <p:cNvSpPr/>
          <p:nvPr/>
        </p:nvSpPr>
        <p:spPr>
          <a:xfrm rot="5400000">
            <a:off x="5058035" y="4855002"/>
            <a:ext cx="497161" cy="237774"/>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solidFill>
                <a:schemeClr val="dk1"/>
              </a:solidFill>
            </a:endParaRPr>
          </a:p>
        </p:txBody>
      </p:sp>
      <p:sp>
        <p:nvSpPr>
          <p:cNvPr id="31" name="箭头: 右 30"/>
          <p:cNvSpPr/>
          <p:nvPr/>
        </p:nvSpPr>
        <p:spPr>
          <a:xfrm rot="16200000">
            <a:off x="4807151" y="3644437"/>
            <a:ext cx="497161" cy="237774"/>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solidFill>
                <a:schemeClr val="dk1"/>
              </a:solidFill>
            </a:endParaRPr>
          </a:p>
        </p:txBody>
      </p:sp>
      <p:sp>
        <p:nvSpPr>
          <p:cNvPr id="32" name="箭头: 右 31"/>
          <p:cNvSpPr/>
          <p:nvPr/>
        </p:nvSpPr>
        <p:spPr>
          <a:xfrm rot="5400000">
            <a:off x="5051480" y="3646963"/>
            <a:ext cx="497161" cy="237774"/>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solidFill>
                <a:schemeClr val="dk1"/>
              </a:solidFill>
            </a:endParaRPr>
          </a:p>
        </p:txBody>
      </p:sp>
      <p:sp>
        <p:nvSpPr>
          <p:cNvPr id="33" name="箭头: 右 32"/>
          <p:cNvSpPr/>
          <p:nvPr/>
        </p:nvSpPr>
        <p:spPr>
          <a:xfrm rot="16200000">
            <a:off x="6704779" y="3645996"/>
            <a:ext cx="497161" cy="237774"/>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solidFill>
                <a:schemeClr val="dk1"/>
              </a:solidFill>
            </a:endParaRPr>
          </a:p>
        </p:txBody>
      </p:sp>
      <p:sp>
        <p:nvSpPr>
          <p:cNvPr id="34" name="箭头: 右 33"/>
          <p:cNvSpPr/>
          <p:nvPr/>
        </p:nvSpPr>
        <p:spPr>
          <a:xfrm rot="5400000">
            <a:off x="6949108" y="3648522"/>
            <a:ext cx="497161" cy="237774"/>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solidFill>
                <a:schemeClr val="dk1"/>
              </a:solidFill>
            </a:endParaRPr>
          </a:p>
        </p:txBody>
      </p:sp>
      <p:sp>
        <p:nvSpPr>
          <p:cNvPr id="35" name="箭头: 右 34"/>
          <p:cNvSpPr/>
          <p:nvPr/>
        </p:nvSpPr>
        <p:spPr>
          <a:xfrm rot="16200000">
            <a:off x="6822784" y="4848004"/>
            <a:ext cx="497161" cy="237774"/>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solidFill>
                <a:schemeClr val="dk1"/>
              </a:solidFill>
            </a:endParaRPr>
          </a:p>
        </p:txBody>
      </p:sp>
      <p:sp>
        <p:nvSpPr>
          <p:cNvPr id="36" name="箭头: 右 35"/>
          <p:cNvSpPr/>
          <p:nvPr/>
        </p:nvSpPr>
        <p:spPr>
          <a:xfrm rot="5400000">
            <a:off x="7067114" y="4850530"/>
            <a:ext cx="497161" cy="237774"/>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solidFill>
                <a:schemeClr val="dk1"/>
              </a:solidFill>
            </a:endParaRPr>
          </a:p>
        </p:txBody>
      </p:sp>
      <p:grpSp>
        <p:nvGrpSpPr>
          <p:cNvPr id="40" name="组合 39"/>
          <p:cNvGrpSpPr/>
          <p:nvPr/>
        </p:nvGrpSpPr>
        <p:grpSpPr>
          <a:xfrm>
            <a:off x="2248861" y="5023804"/>
            <a:ext cx="1339135" cy="1127051"/>
            <a:chOff x="1254962" y="4808538"/>
            <a:chExt cx="1339135" cy="1127051"/>
          </a:xfrm>
          <a:solidFill>
            <a:schemeClr val="accent4">
              <a:lumMod val="40000"/>
              <a:lumOff val="60000"/>
            </a:schemeClr>
          </a:solidFill>
        </p:grpSpPr>
        <p:sp>
          <p:nvSpPr>
            <p:cNvPr id="41" name="六边形 40"/>
            <p:cNvSpPr/>
            <p:nvPr/>
          </p:nvSpPr>
          <p:spPr>
            <a:xfrm>
              <a:off x="1254962" y="4808538"/>
              <a:ext cx="1034335" cy="822251"/>
            </a:xfrm>
            <a:prstGeom prst="hexagon">
              <a:avLst/>
            </a:prstGeom>
            <a:grp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42" name="六边形 41"/>
            <p:cNvSpPr/>
            <p:nvPr/>
          </p:nvSpPr>
          <p:spPr>
            <a:xfrm>
              <a:off x="1407362" y="4960938"/>
              <a:ext cx="1034335" cy="822251"/>
            </a:xfrm>
            <a:prstGeom prst="hexagon">
              <a:avLst/>
            </a:prstGeom>
            <a:grp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43" name="六边形 42"/>
            <p:cNvSpPr/>
            <p:nvPr/>
          </p:nvSpPr>
          <p:spPr>
            <a:xfrm>
              <a:off x="1559762" y="5113338"/>
              <a:ext cx="1034335" cy="822251"/>
            </a:xfrm>
            <a:prstGeom prst="hexagon">
              <a:avLst/>
            </a:prstGeom>
            <a:grp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CN" dirty="0">
                  <a:solidFill>
                    <a:schemeClr val="tx1"/>
                  </a:solidFill>
                </a:rPr>
                <a:t>DAQ</a:t>
              </a:r>
              <a:endParaRPr lang="zh-CN" altLang="en-US" dirty="0">
                <a:solidFill>
                  <a:schemeClr val="tx1"/>
                </a:solidFill>
              </a:endParaRPr>
            </a:p>
          </p:txBody>
        </p:sp>
      </p:grpSp>
      <p:grpSp>
        <p:nvGrpSpPr>
          <p:cNvPr id="44" name="组合 43"/>
          <p:cNvGrpSpPr/>
          <p:nvPr/>
        </p:nvGrpSpPr>
        <p:grpSpPr>
          <a:xfrm>
            <a:off x="1591893" y="2274348"/>
            <a:ext cx="6580777" cy="1188758"/>
            <a:chOff x="1160882" y="955549"/>
            <a:chExt cx="6580777" cy="1188758"/>
          </a:xfrm>
        </p:grpSpPr>
        <p:grpSp>
          <p:nvGrpSpPr>
            <p:cNvPr id="45" name="组合 44"/>
            <p:cNvGrpSpPr/>
            <p:nvPr/>
          </p:nvGrpSpPr>
          <p:grpSpPr>
            <a:xfrm>
              <a:off x="3743627" y="955549"/>
              <a:ext cx="2041451" cy="1144989"/>
              <a:chOff x="3085653" y="1191667"/>
              <a:chExt cx="2041451" cy="1144989"/>
            </a:xfrm>
          </p:grpSpPr>
          <p:sp>
            <p:nvSpPr>
              <p:cNvPr id="51" name="矩形 50"/>
              <p:cNvSpPr/>
              <p:nvPr/>
            </p:nvSpPr>
            <p:spPr>
              <a:xfrm>
                <a:off x="3085653" y="1897551"/>
                <a:ext cx="2041451" cy="439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Online computing</a:t>
                </a:r>
                <a:endParaRPr lang="zh-CN" altLang="en-US" dirty="0">
                  <a:solidFill>
                    <a:schemeClr val="tx1"/>
                  </a:solidFill>
                </a:endParaRPr>
              </a:p>
            </p:txBody>
          </p:sp>
          <p:pic>
            <p:nvPicPr>
              <p:cNvPr id="52" name="图形 51" descr="云计算 纯色填充"/>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3839965" y="1191667"/>
                <a:ext cx="806463" cy="806463"/>
              </a:xfrm>
              <a:prstGeom prst="rect">
                <a:avLst/>
              </a:prstGeom>
            </p:spPr>
          </p:pic>
        </p:grpSp>
        <p:grpSp>
          <p:nvGrpSpPr>
            <p:cNvPr id="46" name="组合 45"/>
            <p:cNvGrpSpPr/>
            <p:nvPr/>
          </p:nvGrpSpPr>
          <p:grpSpPr>
            <a:xfrm>
              <a:off x="5669452" y="1106421"/>
              <a:ext cx="2041451" cy="1008155"/>
              <a:chOff x="5785078" y="1395176"/>
              <a:chExt cx="2041451" cy="1008155"/>
            </a:xfrm>
          </p:grpSpPr>
          <p:sp>
            <p:nvSpPr>
              <p:cNvPr id="49" name="矩形 48"/>
              <p:cNvSpPr/>
              <p:nvPr/>
            </p:nvSpPr>
            <p:spPr>
              <a:xfrm>
                <a:off x="5785078" y="1964226"/>
                <a:ext cx="2041451" cy="439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Offline computing</a:t>
                </a:r>
                <a:endParaRPr lang="zh-CN" altLang="en-US" dirty="0">
                  <a:solidFill>
                    <a:schemeClr val="tx1"/>
                  </a:solidFill>
                </a:endParaRPr>
              </a:p>
            </p:txBody>
          </p:sp>
          <p:pic>
            <p:nvPicPr>
              <p:cNvPr id="50" name="图形 49" descr="显示器 纯色填充"/>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10581" y="1395176"/>
                <a:ext cx="624494" cy="624494"/>
              </a:xfrm>
              <a:prstGeom prst="rect">
                <a:avLst/>
              </a:prstGeom>
            </p:spPr>
          </p:pic>
        </p:grpSp>
        <p:sp>
          <p:nvSpPr>
            <p:cNvPr id="47" name="矩形: 圆角 46"/>
            <p:cNvSpPr/>
            <p:nvPr/>
          </p:nvSpPr>
          <p:spPr>
            <a:xfrm>
              <a:off x="3658757" y="1691788"/>
              <a:ext cx="4082902" cy="452519"/>
            </a:xfrm>
            <a:custGeom>
              <a:avLst/>
              <a:gdLst>
                <a:gd name="connsiteX0" fmla="*/ 0 w 4082902"/>
                <a:gd name="connsiteY0" fmla="*/ 75421 h 452519"/>
                <a:gd name="connsiteX1" fmla="*/ 75421 w 4082902"/>
                <a:gd name="connsiteY1" fmla="*/ 0 h 452519"/>
                <a:gd name="connsiteX2" fmla="*/ 676464 w 4082902"/>
                <a:gd name="connsiteY2" fmla="*/ 0 h 452519"/>
                <a:gd name="connsiteX3" fmla="*/ 1120226 w 4082902"/>
                <a:gd name="connsiteY3" fmla="*/ 0 h 452519"/>
                <a:gd name="connsiteX4" fmla="*/ 1642628 w 4082902"/>
                <a:gd name="connsiteY4" fmla="*/ 0 h 452519"/>
                <a:gd name="connsiteX5" fmla="*/ 2165030 w 4082902"/>
                <a:gd name="connsiteY5" fmla="*/ 0 h 452519"/>
                <a:gd name="connsiteX6" fmla="*/ 2608791 w 4082902"/>
                <a:gd name="connsiteY6" fmla="*/ 0 h 452519"/>
                <a:gd name="connsiteX7" fmla="*/ 3052552 w 4082902"/>
                <a:gd name="connsiteY7" fmla="*/ 0 h 452519"/>
                <a:gd name="connsiteX8" fmla="*/ 4007481 w 4082902"/>
                <a:gd name="connsiteY8" fmla="*/ 0 h 452519"/>
                <a:gd name="connsiteX9" fmla="*/ 4082902 w 4082902"/>
                <a:gd name="connsiteY9" fmla="*/ 75421 h 452519"/>
                <a:gd name="connsiteX10" fmla="*/ 4082902 w 4082902"/>
                <a:gd name="connsiteY10" fmla="*/ 377098 h 452519"/>
                <a:gd name="connsiteX11" fmla="*/ 4007481 w 4082902"/>
                <a:gd name="connsiteY11" fmla="*/ 452519 h 452519"/>
                <a:gd name="connsiteX12" fmla="*/ 3406438 w 4082902"/>
                <a:gd name="connsiteY12" fmla="*/ 452519 h 452519"/>
                <a:gd name="connsiteX13" fmla="*/ 2962676 w 4082902"/>
                <a:gd name="connsiteY13" fmla="*/ 452519 h 452519"/>
                <a:gd name="connsiteX14" fmla="*/ 2361633 w 4082902"/>
                <a:gd name="connsiteY14" fmla="*/ 452519 h 452519"/>
                <a:gd name="connsiteX15" fmla="*/ 1917872 w 4082902"/>
                <a:gd name="connsiteY15" fmla="*/ 452519 h 452519"/>
                <a:gd name="connsiteX16" fmla="*/ 1356149 w 4082902"/>
                <a:gd name="connsiteY16" fmla="*/ 452519 h 452519"/>
                <a:gd name="connsiteX17" fmla="*/ 912388 w 4082902"/>
                <a:gd name="connsiteY17" fmla="*/ 452519 h 452519"/>
                <a:gd name="connsiteX18" fmla="*/ 75421 w 4082902"/>
                <a:gd name="connsiteY18" fmla="*/ 452519 h 452519"/>
                <a:gd name="connsiteX19" fmla="*/ 0 w 4082902"/>
                <a:gd name="connsiteY19" fmla="*/ 377098 h 452519"/>
                <a:gd name="connsiteX20" fmla="*/ 0 w 4082902"/>
                <a:gd name="connsiteY20" fmla="*/ 75421 h 452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82902" h="452519" extrusionOk="0">
                  <a:moveTo>
                    <a:pt x="0" y="75421"/>
                  </a:moveTo>
                  <a:cubicBezTo>
                    <a:pt x="3339" y="39506"/>
                    <a:pt x="34621" y="535"/>
                    <a:pt x="75421" y="0"/>
                  </a:cubicBezTo>
                  <a:cubicBezTo>
                    <a:pt x="226325" y="-44756"/>
                    <a:pt x="464706" y="13441"/>
                    <a:pt x="676464" y="0"/>
                  </a:cubicBezTo>
                  <a:cubicBezTo>
                    <a:pt x="888222" y="-13441"/>
                    <a:pt x="904262" y="39486"/>
                    <a:pt x="1120226" y="0"/>
                  </a:cubicBezTo>
                  <a:cubicBezTo>
                    <a:pt x="1336190" y="-39486"/>
                    <a:pt x="1483247" y="16285"/>
                    <a:pt x="1642628" y="0"/>
                  </a:cubicBezTo>
                  <a:cubicBezTo>
                    <a:pt x="1802009" y="-16285"/>
                    <a:pt x="1904939" y="27310"/>
                    <a:pt x="2165030" y="0"/>
                  </a:cubicBezTo>
                  <a:cubicBezTo>
                    <a:pt x="2425121" y="-27310"/>
                    <a:pt x="2447959" y="50043"/>
                    <a:pt x="2608791" y="0"/>
                  </a:cubicBezTo>
                  <a:cubicBezTo>
                    <a:pt x="2769623" y="-50043"/>
                    <a:pt x="2892815" y="9300"/>
                    <a:pt x="3052552" y="0"/>
                  </a:cubicBezTo>
                  <a:cubicBezTo>
                    <a:pt x="3212289" y="-9300"/>
                    <a:pt x="3781134" y="5497"/>
                    <a:pt x="4007481" y="0"/>
                  </a:cubicBezTo>
                  <a:cubicBezTo>
                    <a:pt x="4056156" y="-8499"/>
                    <a:pt x="4084776" y="33013"/>
                    <a:pt x="4082902" y="75421"/>
                  </a:cubicBezTo>
                  <a:cubicBezTo>
                    <a:pt x="4085915" y="143151"/>
                    <a:pt x="4060285" y="230915"/>
                    <a:pt x="4082902" y="377098"/>
                  </a:cubicBezTo>
                  <a:cubicBezTo>
                    <a:pt x="4088323" y="422763"/>
                    <a:pt x="4045117" y="458663"/>
                    <a:pt x="4007481" y="452519"/>
                  </a:cubicBezTo>
                  <a:cubicBezTo>
                    <a:pt x="3838960" y="507118"/>
                    <a:pt x="3530111" y="384523"/>
                    <a:pt x="3406438" y="452519"/>
                  </a:cubicBezTo>
                  <a:cubicBezTo>
                    <a:pt x="3282765" y="520515"/>
                    <a:pt x="3059755" y="445846"/>
                    <a:pt x="2962676" y="452519"/>
                  </a:cubicBezTo>
                  <a:cubicBezTo>
                    <a:pt x="2865597" y="459192"/>
                    <a:pt x="2528042" y="403821"/>
                    <a:pt x="2361633" y="452519"/>
                  </a:cubicBezTo>
                  <a:cubicBezTo>
                    <a:pt x="2195224" y="501217"/>
                    <a:pt x="2042258" y="448035"/>
                    <a:pt x="1917872" y="452519"/>
                  </a:cubicBezTo>
                  <a:cubicBezTo>
                    <a:pt x="1793486" y="457003"/>
                    <a:pt x="1579899" y="439302"/>
                    <a:pt x="1356149" y="452519"/>
                  </a:cubicBezTo>
                  <a:cubicBezTo>
                    <a:pt x="1132399" y="465736"/>
                    <a:pt x="1117375" y="451281"/>
                    <a:pt x="912388" y="452519"/>
                  </a:cubicBezTo>
                  <a:cubicBezTo>
                    <a:pt x="707401" y="453757"/>
                    <a:pt x="490069" y="432006"/>
                    <a:pt x="75421" y="452519"/>
                  </a:cubicBezTo>
                  <a:cubicBezTo>
                    <a:pt x="32843" y="450084"/>
                    <a:pt x="1090" y="421197"/>
                    <a:pt x="0" y="377098"/>
                  </a:cubicBezTo>
                  <a:cubicBezTo>
                    <a:pt x="-30006" y="236461"/>
                    <a:pt x="26686" y="135761"/>
                    <a:pt x="0" y="75421"/>
                  </a:cubicBezTo>
                  <a:close/>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文本框 47"/>
            <p:cNvSpPr txBox="1"/>
            <p:nvPr/>
          </p:nvSpPr>
          <p:spPr>
            <a:xfrm>
              <a:off x="1160882" y="1720340"/>
              <a:ext cx="2582745" cy="369332"/>
            </a:xfrm>
            <a:prstGeom prst="rect">
              <a:avLst/>
            </a:prstGeom>
            <a:noFill/>
          </p:spPr>
          <p:txBody>
            <a:bodyPr wrap="square" rtlCol="0">
              <a:spAutoFit/>
            </a:bodyPr>
            <a:lstStyle/>
            <a:p>
              <a:r>
                <a:rPr lang="en-US" altLang="zh-CN" dirty="0"/>
                <a:t>Daisy-computing engine</a:t>
              </a:r>
              <a:endParaRPr lang="zh-CN" altLang="en-US" dirty="0"/>
            </a:p>
          </p:txBody>
        </p:sp>
      </p:grpSp>
      <p:cxnSp>
        <p:nvCxnSpPr>
          <p:cNvPr id="54" name="直接连接符 53"/>
          <p:cNvCxnSpPr>
            <a:stCxn id="47" idx="0"/>
            <a:endCxn id="47" idx="2"/>
          </p:cNvCxnSpPr>
          <p:nvPr/>
        </p:nvCxnSpPr>
        <p:spPr>
          <a:xfrm>
            <a:off x="6131219" y="3010587"/>
            <a:ext cx="0" cy="45251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1591892" y="4107671"/>
            <a:ext cx="2582745" cy="369332"/>
          </a:xfrm>
          <a:prstGeom prst="rect">
            <a:avLst/>
          </a:prstGeom>
          <a:noFill/>
        </p:spPr>
        <p:txBody>
          <a:bodyPr wrap="square" rtlCol="0">
            <a:spAutoFit/>
          </a:bodyPr>
          <a:lstStyle/>
          <a:p>
            <a:r>
              <a:rPr lang="en-US" altLang="zh-CN" dirty="0"/>
              <a:t>Daisy-I/O</a:t>
            </a:r>
            <a:endParaRPr lang="zh-CN" altLang="en-US" dirty="0"/>
          </a:p>
        </p:txBody>
      </p:sp>
      <p:sp>
        <p:nvSpPr>
          <p:cNvPr id="4" name="文本框 3"/>
          <p:cNvSpPr txBox="1"/>
          <p:nvPr/>
        </p:nvSpPr>
        <p:spPr>
          <a:xfrm>
            <a:off x="4266565" y="6076950"/>
            <a:ext cx="1807845" cy="368300"/>
          </a:xfrm>
          <a:prstGeom prst="rect">
            <a:avLst/>
          </a:prstGeom>
          <a:noFill/>
        </p:spPr>
        <p:txBody>
          <a:bodyPr wrap="square" rtlCol="0">
            <a:spAutoFit/>
          </a:bodyPr>
          <a:p>
            <a:r>
              <a:rPr lang="en-US" altLang="zh-CN"/>
              <a:t>Beamline Storage</a:t>
            </a:r>
            <a:endParaRPr lang="en-US" altLang="zh-CN"/>
          </a:p>
        </p:txBody>
      </p:sp>
      <p:sp>
        <p:nvSpPr>
          <p:cNvPr id="5" name="文本框 4"/>
          <p:cNvSpPr txBox="1"/>
          <p:nvPr/>
        </p:nvSpPr>
        <p:spPr>
          <a:xfrm>
            <a:off x="6453505" y="6076950"/>
            <a:ext cx="1807845" cy="368300"/>
          </a:xfrm>
          <a:prstGeom prst="rect">
            <a:avLst/>
          </a:prstGeom>
          <a:noFill/>
        </p:spPr>
        <p:txBody>
          <a:bodyPr wrap="square" rtlCol="0">
            <a:spAutoFit/>
          </a:bodyPr>
          <a:p>
            <a:r>
              <a:rPr lang="en-US" altLang="zh-CN"/>
              <a:t>Center Storage</a:t>
            </a:r>
            <a:endParaRPr lang="en-US" altLang="zh-CN"/>
          </a:p>
        </p:txBody>
      </p:sp>
      <p:sp>
        <p:nvSpPr>
          <p:cNvPr id="6" name="文本框 5"/>
          <p:cNvSpPr txBox="1"/>
          <p:nvPr/>
        </p:nvSpPr>
        <p:spPr>
          <a:xfrm>
            <a:off x="8640445" y="6076950"/>
            <a:ext cx="1807845" cy="368300"/>
          </a:xfrm>
          <a:prstGeom prst="rect">
            <a:avLst/>
          </a:prstGeom>
          <a:noFill/>
        </p:spPr>
        <p:txBody>
          <a:bodyPr wrap="square" rtlCol="0">
            <a:spAutoFit/>
          </a:bodyPr>
          <a:p>
            <a:r>
              <a:rPr lang="en-US" altLang="zh-CN"/>
              <a:t>Tape Storage</a:t>
            </a:r>
            <a:endParaRPr lang="en-US" altLang="zh-CN"/>
          </a:p>
        </p:txBody>
      </p:sp>
      <p:sp>
        <p:nvSpPr>
          <p:cNvPr id="7" name="文本框 6"/>
          <p:cNvSpPr txBox="1"/>
          <p:nvPr/>
        </p:nvSpPr>
        <p:spPr>
          <a:xfrm>
            <a:off x="8350885" y="3919855"/>
            <a:ext cx="2520315" cy="1198880"/>
          </a:xfrm>
          <a:prstGeom prst="rect">
            <a:avLst/>
          </a:prstGeom>
          <a:noFill/>
        </p:spPr>
        <p:txBody>
          <a:bodyPr wrap="square" rtlCol="0">
            <a:spAutoFit/>
          </a:bodyPr>
          <a:p>
            <a:r>
              <a:rPr lang="en-US" altLang="zh-CN"/>
              <a:t>chunksize</a:t>
            </a:r>
            <a:endParaRPr lang="en-US" altLang="zh-CN"/>
          </a:p>
          <a:p>
            <a:r>
              <a:rPr lang="en-US" altLang="zh-CN"/>
              <a:t>process num</a:t>
            </a:r>
            <a:endParaRPr lang="en-US" altLang="zh-CN"/>
          </a:p>
          <a:p>
            <a:r>
              <a:rPr lang="en-US" altLang="zh-CN"/>
              <a:t>compression method</a:t>
            </a:r>
            <a:endParaRPr lang="en-US" altLang="zh-CN"/>
          </a:p>
          <a:p>
            <a:endParaRPr lang="en-US" altLang="zh-CN"/>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01168" y="1310641"/>
            <a:ext cx="10718987" cy="4804867"/>
          </a:xfrm>
        </p:spPr>
        <p:txBody>
          <a:bodyPr>
            <a:normAutofit/>
          </a:bodyPr>
          <a:lstStyle/>
          <a:p>
            <a:endParaRPr lang="en-US" altLang="zh-CN"/>
          </a:p>
          <a:p>
            <a:endParaRPr lang="en-US" altLang="zh-CN"/>
          </a:p>
          <a:p>
            <a:endParaRPr lang="en-US" altLang="zh-CN"/>
          </a:p>
          <a:p>
            <a:endParaRPr lang="en-US" altLang="zh-CN"/>
          </a:p>
          <a:p>
            <a:endParaRPr lang="en-US" altLang="zh-CN"/>
          </a:p>
          <a:p>
            <a:endParaRPr lang="zh-CN" altLang="en-US" dirty="0"/>
          </a:p>
        </p:txBody>
      </p:sp>
      <p:sp>
        <p:nvSpPr>
          <p:cNvPr id="2" name="标题 1"/>
          <p:cNvSpPr>
            <a:spLocks noGrp="1"/>
          </p:cNvSpPr>
          <p:nvPr>
            <p:ph type="title"/>
          </p:nvPr>
        </p:nvSpPr>
        <p:spPr/>
        <p:txBody>
          <a:bodyPr/>
          <a:lstStyle/>
          <a:p>
            <a:r>
              <a:rPr lang="en-US" altLang="zh-CN" dirty="0">
                <a:sym typeface="+mn-ea"/>
              </a:rPr>
              <a:t>Next step</a:t>
            </a:r>
            <a:br>
              <a:rPr lang="zh-CN" altLang="en-US" dirty="0"/>
            </a:br>
            <a:r>
              <a:rPr lang="en-US" altLang="zh-CN" dirty="0"/>
              <a:t>-Integration with Daisy</a:t>
            </a:r>
            <a:endParaRPr lang="zh-CN" altLang="en-US" dirty="0"/>
          </a:p>
        </p:txBody>
      </p:sp>
      <p:grpSp>
        <p:nvGrpSpPr>
          <p:cNvPr id="66" name="组合 65"/>
          <p:cNvGrpSpPr/>
          <p:nvPr/>
        </p:nvGrpSpPr>
        <p:grpSpPr>
          <a:xfrm>
            <a:off x="880563" y="1190260"/>
            <a:ext cx="8584411" cy="5045627"/>
            <a:chOff x="853627" y="850954"/>
            <a:chExt cx="8584411" cy="5045627"/>
          </a:xfrm>
        </p:grpSpPr>
        <p:sp>
          <p:nvSpPr>
            <p:cNvPr id="53" name="矩形: 圆角 52"/>
            <p:cNvSpPr/>
            <p:nvPr/>
          </p:nvSpPr>
          <p:spPr>
            <a:xfrm>
              <a:off x="3572451" y="2163881"/>
              <a:ext cx="4082902" cy="2528088"/>
            </a:xfrm>
            <a:custGeom>
              <a:avLst/>
              <a:gdLst>
                <a:gd name="connsiteX0" fmla="*/ 0 w 4082902"/>
                <a:gd name="connsiteY0" fmla="*/ 421356 h 2528088"/>
                <a:gd name="connsiteX1" fmla="*/ 421356 w 4082902"/>
                <a:gd name="connsiteY1" fmla="*/ 0 h 2528088"/>
                <a:gd name="connsiteX2" fmla="*/ 896584 w 4082902"/>
                <a:gd name="connsiteY2" fmla="*/ 0 h 2528088"/>
                <a:gd name="connsiteX3" fmla="*/ 1469017 w 4082902"/>
                <a:gd name="connsiteY3" fmla="*/ 0 h 2528088"/>
                <a:gd name="connsiteX4" fmla="*/ 1944245 w 4082902"/>
                <a:gd name="connsiteY4" fmla="*/ 0 h 2528088"/>
                <a:gd name="connsiteX5" fmla="*/ 2387071 w 4082902"/>
                <a:gd name="connsiteY5" fmla="*/ 0 h 2528088"/>
                <a:gd name="connsiteX6" fmla="*/ 2927103 w 4082902"/>
                <a:gd name="connsiteY6" fmla="*/ 0 h 2528088"/>
                <a:gd name="connsiteX7" fmla="*/ 3661546 w 4082902"/>
                <a:gd name="connsiteY7" fmla="*/ 0 h 2528088"/>
                <a:gd name="connsiteX8" fmla="*/ 4082902 w 4082902"/>
                <a:gd name="connsiteY8" fmla="*/ 421356 h 2528088"/>
                <a:gd name="connsiteX9" fmla="*/ 4082902 w 4082902"/>
                <a:gd name="connsiteY9" fmla="*/ 966294 h 2528088"/>
                <a:gd name="connsiteX10" fmla="*/ 4082902 w 4082902"/>
                <a:gd name="connsiteY10" fmla="*/ 1561794 h 2528088"/>
                <a:gd name="connsiteX11" fmla="*/ 4082902 w 4082902"/>
                <a:gd name="connsiteY11" fmla="*/ 2106732 h 2528088"/>
                <a:gd name="connsiteX12" fmla="*/ 3661546 w 4082902"/>
                <a:gd name="connsiteY12" fmla="*/ 2528088 h 2528088"/>
                <a:gd name="connsiteX13" fmla="*/ 3056711 w 4082902"/>
                <a:gd name="connsiteY13" fmla="*/ 2528088 h 2528088"/>
                <a:gd name="connsiteX14" fmla="*/ 2549081 w 4082902"/>
                <a:gd name="connsiteY14" fmla="*/ 2528088 h 2528088"/>
                <a:gd name="connsiteX15" fmla="*/ 2009049 w 4082902"/>
                <a:gd name="connsiteY15" fmla="*/ 2528088 h 2528088"/>
                <a:gd name="connsiteX16" fmla="*/ 1404214 w 4082902"/>
                <a:gd name="connsiteY16" fmla="*/ 2528088 h 2528088"/>
                <a:gd name="connsiteX17" fmla="*/ 928986 w 4082902"/>
                <a:gd name="connsiteY17" fmla="*/ 2528088 h 2528088"/>
                <a:gd name="connsiteX18" fmla="*/ 421356 w 4082902"/>
                <a:gd name="connsiteY18" fmla="*/ 2528088 h 2528088"/>
                <a:gd name="connsiteX19" fmla="*/ 0 w 4082902"/>
                <a:gd name="connsiteY19" fmla="*/ 2106732 h 2528088"/>
                <a:gd name="connsiteX20" fmla="*/ 0 w 4082902"/>
                <a:gd name="connsiteY20" fmla="*/ 1578648 h 2528088"/>
                <a:gd name="connsiteX21" fmla="*/ 0 w 4082902"/>
                <a:gd name="connsiteY21" fmla="*/ 1067417 h 2528088"/>
                <a:gd name="connsiteX22" fmla="*/ 0 w 4082902"/>
                <a:gd name="connsiteY22" fmla="*/ 421356 h 252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82902" h="2528088" fill="none" extrusionOk="0">
                  <a:moveTo>
                    <a:pt x="0" y="421356"/>
                  </a:moveTo>
                  <a:cubicBezTo>
                    <a:pt x="-14082" y="142438"/>
                    <a:pt x="149260" y="-31622"/>
                    <a:pt x="421356" y="0"/>
                  </a:cubicBezTo>
                  <a:cubicBezTo>
                    <a:pt x="530750" y="-34678"/>
                    <a:pt x="691306" y="6280"/>
                    <a:pt x="896584" y="0"/>
                  </a:cubicBezTo>
                  <a:cubicBezTo>
                    <a:pt x="1101862" y="-6280"/>
                    <a:pt x="1313181" y="9806"/>
                    <a:pt x="1469017" y="0"/>
                  </a:cubicBezTo>
                  <a:cubicBezTo>
                    <a:pt x="1624853" y="-9806"/>
                    <a:pt x="1713772" y="42961"/>
                    <a:pt x="1944245" y="0"/>
                  </a:cubicBezTo>
                  <a:cubicBezTo>
                    <a:pt x="2174718" y="-42961"/>
                    <a:pt x="2188920" y="32139"/>
                    <a:pt x="2387071" y="0"/>
                  </a:cubicBezTo>
                  <a:cubicBezTo>
                    <a:pt x="2585222" y="-32139"/>
                    <a:pt x="2798027" y="43125"/>
                    <a:pt x="2927103" y="0"/>
                  </a:cubicBezTo>
                  <a:cubicBezTo>
                    <a:pt x="3056179" y="-43125"/>
                    <a:pt x="3504504" y="11451"/>
                    <a:pt x="3661546" y="0"/>
                  </a:cubicBezTo>
                  <a:cubicBezTo>
                    <a:pt x="3931333" y="215"/>
                    <a:pt x="4073684" y="177137"/>
                    <a:pt x="4082902" y="421356"/>
                  </a:cubicBezTo>
                  <a:cubicBezTo>
                    <a:pt x="4143882" y="591338"/>
                    <a:pt x="4023401" y="732670"/>
                    <a:pt x="4082902" y="966294"/>
                  </a:cubicBezTo>
                  <a:cubicBezTo>
                    <a:pt x="4142403" y="1199918"/>
                    <a:pt x="4060697" y="1282541"/>
                    <a:pt x="4082902" y="1561794"/>
                  </a:cubicBezTo>
                  <a:cubicBezTo>
                    <a:pt x="4105107" y="1841047"/>
                    <a:pt x="4037907" y="1885624"/>
                    <a:pt x="4082902" y="2106732"/>
                  </a:cubicBezTo>
                  <a:cubicBezTo>
                    <a:pt x="4038288" y="2343897"/>
                    <a:pt x="3931309" y="2580220"/>
                    <a:pt x="3661546" y="2528088"/>
                  </a:cubicBezTo>
                  <a:cubicBezTo>
                    <a:pt x="3437848" y="2589577"/>
                    <a:pt x="3281173" y="2502009"/>
                    <a:pt x="3056711" y="2528088"/>
                  </a:cubicBezTo>
                  <a:cubicBezTo>
                    <a:pt x="2832250" y="2554167"/>
                    <a:pt x="2748796" y="2523476"/>
                    <a:pt x="2549081" y="2528088"/>
                  </a:cubicBezTo>
                  <a:cubicBezTo>
                    <a:pt x="2349366" y="2532700"/>
                    <a:pt x="2122393" y="2466815"/>
                    <a:pt x="2009049" y="2528088"/>
                  </a:cubicBezTo>
                  <a:cubicBezTo>
                    <a:pt x="1895705" y="2589361"/>
                    <a:pt x="1578274" y="2487913"/>
                    <a:pt x="1404214" y="2528088"/>
                  </a:cubicBezTo>
                  <a:cubicBezTo>
                    <a:pt x="1230154" y="2568263"/>
                    <a:pt x="1108826" y="2489031"/>
                    <a:pt x="928986" y="2528088"/>
                  </a:cubicBezTo>
                  <a:cubicBezTo>
                    <a:pt x="749146" y="2567145"/>
                    <a:pt x="585751" y="2506867"/>
                    <a:pt x="421356" y="2528088"/>
                  </a:cubicBezTo>
                  <a:cubicBezTo>
                    <a:pt x="188122" y="2507146"/>
                    <a:pt x="4781" y="2352870"/>
                    <a:pt x="0" y="2106732"/>
                  </a:cubicBezTo>
                  <a:cubicBezTo>
                    <a:pt x="-3202" y="1888966"/>
                    <a:pt x="35809" y="1715352"/>
                    <a:pt x="0" y="1578648"/>
                  </a:cubicBezTo>
                  <a:cubicBezTo>
                    <a:pt x="-35809" y="1441944"/>
                    <a:pt x="36614" y="1307825"/>
                    <a:pt x="0" y="1067417"/>
                  </a:cubicBezTo>
                  <a:cubicBezTo>
                    <a:pt x="-36614" y="827009"/>
                    <a:pt x="9735" y="645478"/>
                    <a:pt x="0" y="421356"/>
                  </a:cubicBezTo>
                  <a:close/>
                </a:path>
                <a:path w="4082902" h="2528088" stroke="0" extrusionOk="0">
                  <a:moveTo>
                    <a:pt x="0" y="421356"/>
                  </a:moveTo>
                  <a:cubicBezTo>
                    <a:pt x="4768" y="196844"/>
                    <a:pt x="240769" y="32659"/>
                    <a:pt x="421356" y="0"/>
                  </a:cubicBezTo>
                  <a:cubicBezTo>
                    <a:pt x="695937" y="-51365"/>
                    <a:pt x="878716" y="54587"/>
                    <a:pt x="993790" y="0"/>
                  </a:cubicBezTo>
                  <a:cubicBezTo>
                    <a:pt x="1108864" y="-54587"/>
                    <a:pt x="1237206" y="44420"/>
                    <a:pt x="1436616" y="0"/>
                  </a:cubicBezTo>
                  <a:cubicBezTo>
                    <a:pt x="1636026" y="-44420"/>
                    <a:pt x="1735702" y="7337"/>
                    <a:pt x="1944245" y="0"/>
                  </a:cubicBezTo>
                  <a:cubicBezTo>
                    <a:pt x="2152788" y="-7337"/>
                    <a:pt x="2247827" y="56528"/>
                    <a:pt x="2451875" y="0"/>
                  </a:cubicBezTo>
                  <a:cubicBezTo>
                    <a:pt x="2655923" y="-56528"/>
                    <a:pt x="2686764" y="23859"/>
                    <a:pt x="2894701" y="0"/>
                  </a:cubicBezTo>
                  <a:cubicBezTo>
                    <a:pt x="3102638" y="-23859"/>
                    <a:pt x="3329395" y="23126"/>
                    <a:pt x="3661546" y="0"/>
                  </a:cubicBezTo>
                  <a:cubicBezTo>
                    <a:pt x="3834651" y="14616"/>
                    <a:pt x="4034921" y="203445"/>
                    <a:pt x="4082902" y="421356"/>
                  </a:cubicBezTo>
                  <a:cubicBezTo>
                    <a:pt x="4112479" y="696318"/>
                    <a:pt x="4074215" y="810086"/>
                    <a:pt x="4082902" y="1000002"/>
                  </a:cubicBezTo>
                  <a:cubicBezTo>
                    <a:pt x="4091589" y="1189918"/>
                    <a:pt x="4049367" y="1358442"/>
                    <a:pt x="4082902" y="1595501"/>
                  </a:cubicBezTo>
                  <a:cubicBezTo>
                    <a:pt x="4116437" y="1832560"/>
                    <a:pt x="4063285" y="1856887"/>
                    <a:pt x="4082902" y="2106732"/>
                  </a:cubicBezTo>
                  <a:cubicBezTo>
                    <a:pt x="4033923" y="2367531"/>
                    <a:pt x="3931118" y="2518892"/>
                    <a:pt x="3661546" y="2528088"/>
                  </a:cubicBezTo>
                  <a:cubicBezTo>
                    <a:pt x="3397899" y="2574472"/>
                    <a:pt x="3372580" y="2473931"/>
                    <a:pt x="3121514" y="2528088"/>
                  </a:cubicBezTo>
                  <a:cubicBezTo>
                    <a:pt x="2870448" y="2582245"/>
                    <a:pt x="2747783" y="2521174"/>
                    <a:pt x="2549081" y="2528088"/>
                  </a:cubicBezTo>
                  <a:cubicBezTo>
                    <a:pt x="2350379" y="2535002"/>
                    <a:pt x="2300254" y="2489292"/>
                    <a:pt x="2106255" y="2528088"/>
                  </a:cubicBezTo>
                  <a:cubicBezTo>
                    <a:pt x="1912256" y="2566884"/>
                    <a:pt x="1739918" y="2475241"/>
                    <a:pt x="1566223" y="2528088"/>
                  </a:cubicBezTo>
                  <a:cubicBezTo>
                    <a:pt x="1392528" y="2580935"/>
                    <a:pt x="1264054" y="2509000"/>
                    <a:pt x="1123397" y="2528088"/>
                  </a:cubicBezTo>
                  <a:cubicBezTo>
                    <a:pt x="982740" y="2547176"/>
                    <a:pt x="672739" y="2492340"/>
                    <a:pt x="421356" y="2528088"/>
                  </a:cubicBezTo>
                  <a:cubicBezTo>
                    <a:pt x="168675" y="2475462"/>
                    <a:pt x="23393" y="2391911"/>
                    <a:pt x="0" y="2106732"/>
                  </a:cubicBezTo>
                  <a:cubicBezTo>
                    <a:pt x="-49620" y="2001313"/>
                    <a:pt x="2796" y="1715508"/>
                    <a:pt x="0" y="1595501"/>
                  </a:cubicBezTo>
                  <a:cubicBezTo>
                    <a:pt x="-2796" y="1475494"/>
                    <a:pt x="35182" y="1303537"/>
                    <a:pt x="0" y="1050563"/>
                  </a:cubicBezTo>
                  <a:cubicBezTo>
                    <a:pt x="-35182" y="797589"/>
                    <a:pt x="61445" y="694680"/>
                    <a:pt x="0" y="421356"/>
                  </a:cubicBezTo>
                  <a:close/>
                </a:path>
              </a:pathLst>
            </a:custGeom>
            <a:solidFill>
              <a:schemeClr val="accent2">
                <a:lumMod val="20000"/>
                <a:lumOff val="80000"/>
              </a:schemeClr>
            </a:solidFill>
            <a:ln>
              <a:prstDash val="lg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p>
          </p:txBody>
        </p:sp>
        <p:grpSp>
          <p:nvGrpSpPr>
            <p:cNvPr id="31" name="组合 30"/>
            <p:cNvGrpSpPr/>
            <p:nvPr/>
          </p:nvGrpSpPr>
          <p:grpSpPr>
            <a:xfrm>
              <a:off x="1336347" y="4769530"/>
              <a:ext cx="1339135" cy="1127051"/>
              <a:chOff x="1254962" y="4808538"/>
              <a:chExt cx="1339135" cy="1127051"/>
            </a:xfrm>
            <a:solidFill>
              <a:schemeClr val="accent4">
                <a:lumMod val="40000"/>
                <a:lumOff val="60000"/>
              </a:schemeClr>
            </a:solidFill>
          </p:grpSpPr>
          <p:sp>
            <p:nvSpPr>
              <p:cNvPr id="4" name="六边形 3"/>
              <p:cNvSpPr/>
              <p:nvPr/>
            </p:nvSpPr>
            <p:spPr>
              <a:xfrm>
                <a:off x="1254962" y="4808538"/>
                <a:ext cx="1034335" cy="822251"/>
              </a:xfrm>
              <a:prstGeom prst="hexagon">
                <a:avLst/>
              </a:prstGeom>
              <a:grp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5" name="六边形 4"/>
              <p:cNvSpPr/>
              <p:nvPr/>
            </p:nvSpPr>
            <p:spPr>
              <a:xfrm>
                <a:off x="1407362" y="4960938"/>
                <a:ext cx="1034335" cy="822251"/>
              </a:xfrm>
              <a:prstGeom prst="hexagon">
                <a:avLst/>
              </a:prstGeom>
              <a:grp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6" name="六边形 5"/>
              <p:cNvSpPr/>
              <p:nvPr/>
            </p:nvSpPr>
            <p:spPr>
              <a:xfrm>
                <a:off x="1559762" y="5113338"/>
                <a:ext cx="1034335" cy="822251"/>
              </a:xfrm>
              <a:prstGeom prst="hexagon">
                <a:avLst/>
              </a:prstGeom>
              <a:grp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CN" dirty="0">
                    <a:solidFill>
                      <a:schemeClr val="tx1"/>
                    </a:solidFill>
                  </a:rPr>
                  <a:t>DAQ</a:t>
                </a:r>
                <a:endParaRPr lang="zh-CN" altLang="en-US" dirty="0">
                  <a:solidFill>
                    <a:schemeClr val="tx1"/>
                  </a:solidFill>
                </a:endParaRPr>
              </a:p>
            </p:txBody>
          </p:sp>
        </p:grpSp>
        <p:sp>
          <p:nvSpPr>
            <p:cNvPr id="7" name="圆柱体 6"/>
            <p:cNvSpPr/>
            <p:nvPr/>
          </p:nvSpPr>
          <p:spPr>
            <a:xfrm>
              <a:off x="4220935" y="5039241"/>
              <a:ext cx="467833" cy="587628"/>
            </a:xfrm>
            <a:prstGeom prst="can">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6234221" y="5010891"/>
              <a:ext cx="699174" cy="718759"/>
              <a:chOff x="4373524" y="4973910"/>
              <a:chExt cx="699174" cy="718759"/>
            </a:xfrm>
          </p:grpSpPr>
          <p:sp>
            <p:nvSpPr>
              <p:cNvPr id="8" name="圆柱体 7"/>
              <p:cNvSpPr/>
              <p:nvPr/>
            </p:nvSpPr>
            <p:spPr>
              <a:xfrm>
                <a:off x="4373524" y="4973910"/>
                <a:ext cx="467833" cy="587628"/>
              </a:xfrm>
              <a:prstGeom prst="can">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柱体 10"/>
              <p:cNvSpPr/>
              <p:nvPr/>
            </p:nvSpPr>
            <p:spPr>
              <a:xfrm>
                <a:off x="4604865" y="5105041"/>
                <a:ext cx="467833" cy="587628"/>
              </a:xfrm>
              <a:prstGeom prst="can">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8478848" y="4871948"/>
              <a:ext cx="959190" cy="922215"/>
              <a:chOff x="5602065" y="4899479"/>
              <a:chExt cx="959190" cy="922215"/>
            </a:xfrm>
          </p:grpSpPr>
          <p:sp>
            <p:nvSpPr>
              <p:cNvPr id="16" name="圆柱体 15"/>
              <p:cNvSpPr/>
              <p:nvPr/>
            </p:nvSpPr>
            <p:spPr>
              <a:xfrm>
                <a:off x="5862081" y="4899479"/>
                <a:ext cx="467833" cy="587628"/>
              </a:xfrm>
              <a:prstGeom prst="can">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柱体 16"/>
              <p:cNvSpPr/>
              <p:nvPr/>
            </p:nvSpPr>
            <p:spPr>
              <a:xfrm>
                <a:off x="6093422" y="5105041"/>
                <a:ext cx="467833" cy="587628"/>
              </a:xfrm>
              <a:prstGeom prst="can">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柱体 17"/>
              <p:cNvSpPr/>
              <p:nvPr/>
            </p:nvSpPr>
            <p:spPr>
              <a:xfrm>
                <a:off x="5602065" y="5028504"/>
                <a:ext cx="467833" cy="587628"/>
              </a:xfrm>
              <a:prstGeom prst="can">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柱体 18"/>
              <p:cNvSpPr/>
              <p:nvPr/>
            </p:nvSpPr>
            <p:spPr>
              <a:xfrm>
                <a:off x="5833406" y="5234066"/>
                <a:ext cx="467833" cy="587628"/>
              </a:xfrm>
              <a:prstGeom prst="can">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矩形 31"/>
            <p:cNvSpPr/>
            <p:nvPr/>
          </p:nvSpPr>
          <p:spPr>
            <a:xfrm>
              <a:off x="4653806" y="4317656"/>
              <a:ext cx="1779785" cy="29890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dirty="0"/>
                <a:t>Our I/O method</a:t>
              </a:r>
              <a:endParaRPr lang="zh-CN" altLang="en-US" dirty="0"/>
            </a:p>
          </p:txBody>
        </p:sp>
        <p:sp>
          <p:nvSpPr>
            <p:cNvPr id="33" name="矩形 32"/>
            <p:cNvSpPr/>
            <p:nvPr/>
          </p:nvSpPr>
          <p:spPr>
            <a:xfrm>
              <a:off x="3850530" y="2443190"/>
              <a:ext cx="3656443" cy="3693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CN" dirty="0">
                  <a:solidFill>
                    <a:schemeClr val="tx1"/>
                  </a:solidFill>
                </a:rPr>
                <a:t>Unified I/O Interface Layer</a:t>
              </a:r>
              <a:endParaRPr lang="zh-CN" altLang="en-US" dirty="0">
                <a:solidFill>
                  <a:schemeClr val="tx1"/>
                </a:solidFill>
              </a:endParaRPr>
            </a:p>
          </p:txBody>
        </p:sp>
        <p:sp>
          <p:nvSpPr>
            <p:cNvPr id="34" name="箭头: 右 33"/>
            <p:cNvSpPr/>
            <p:nvPr/>
          </p:nvSpPr>
          <p:spPr>
            <a:xfrm>
              <a:off x="2930911" y="5206535"/>
              <a:ext cx="1137624" cy="253041"/>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solidFill>
                  <a:schemeClr val="dk1"/>
                </a:solidFill>
              </a:endParaRPr>
            </a:p>
          </p:txBody>
        </p:sp>
        <p:sp>
          <p:nvSpPr>
            <p:cNvPr id="35" name="箭头: 右 34"/>
            <p:cNvSpPr/>
            <p:nvPr/>
          </p:nvSpPr>
          <p:spPr>
            <a:xfrm>
              <a:off x="4957286" y="5165762"/>
              <a:ext cx="1137624" cy="253041"/>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solidFill>
                  <a:schemeClr val="dk1"/>
                </a:solidFill>
              </a:endParaRPr>
            </a:p>
          </p:txBody>
        </p:sp>
        <p:sp>
          <p:nvSpPr>
            <p:cNvPr id="36" name="箭头: 右 35"/>
            <p:cNvSpPr/>
            <p:nvPr/>
          </p:nvSpPr>
          <p:spPr>
            <a:xfrm>
              <a:off x="7126739" y="5104503"/>
              <a:ext cx="1137624" cy="253041"/>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solidFill>
                  <a:schemeClr val="dk1"/>
                </a:solidFill>
              </a:endParaRPr>
            </a:p>
          </p:txBody>
        </p:sp>
        <p:sp>
          <p:nvSpPr>
            <p:cNvPr id="39" name="矩形 38"/>
            <p:cNvSpPr/>
            <p:nvPr/>
          </p:nvSpPr>
          <p:spPr>
            <a:xfrm>
              <a:off x="3850530" y="2951146"/>
              <a:ext cx="3656443" cy="867647"/>
            </a:xfrm>
            <a:prstGeom prst="rect">
              <a:avLst/>
            </a:prstGeom>
          </p:spPr>
          <p:style>
            <a:lnRef idx="1">
              <a:schemeClr val="accent3"/>
            </a:lnRef>
            <a:fillRef idx="2">
              <a:schemeClr val="accent3"/>
            </a:fillRef>
            <a:effectRef idx="1">
              <a:schemeClr val="accent3"/>
            </a:effectRef>
            <a:fontRef idx="minor">
              <a:schemeClr val="dk1"/>
            </a:fontRef>
          </p:style>
          <p:txBody>
            <a:bodyPr rtlCol="0" anchor="t" anchorCtr="0"/>
            <a:lstStyle/>
            <a:p>
              <a:pPr algn="ctr"/>
              <a:r>
                <a:rPr lang="en-US" altLang="zh-CN" dirty="0"/>
                <a:t>Distribute Memory Layer</a:t>
              </a:r>
              <a:endParaRPr lang="en-US" altLang="zh-CN" dirty="0"/>
            </a:p>
            <a:p>
              <a:pPr algn="ctr"/>
              <a:endParaRPr lang="zh-CN" altLang="en-US" dirty="0"/>
            </a:p>
          </p:txBody>
        </p:sp>
        <p:sp>
          <p:nvSpPr>
            <p:cNvPr id="40" name="矩形 39"/>
            <p:cNvSpPr/>
            <p:nvPr/>
          </p:nvSpPr>
          <p:spPr>
            <a:xfrm>
              <a:off x="3850530" y="3943292"/>
              <a:ext cx="3656443" cy="3693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dirty="0"/>
                <a:t>Data Transfer Layer</a:t>
              </a:r>
              <a:endParaRPr lang="zh-CN" altLang="en-US" dirty="0"/>
            </a:p>
          </p:txBody>
        </p:sp>
        <p:grpSp>
          <p:nvGrpSpPr>
            <p:cNvPr id="50" name="组合 49"/>
            <p:cNvGrpSpPr/>
            <p:nvPr/>
          </p:nvGrpSpPr>
          <p:grpSpPr>
            <a:xfrm>
              <a:off x="1054556" y="850954"/>
              <a:ext cx="6580777" cy="1188758"/>
              <a:chOff x="1160882" y="955549"/>
              <a:chExt cx="6580777" cy="1188758"/>
            </a:xfrm>
          </p:grpSpPr>
          <p:grpSp>
            <p:nvGrpSpPr>
              <p:cNvPr id="46" name="组合 45"/>
              <p:cNvGrpSpPr/>
              <p:nvPr/>
            </p:nvGrpSpPr>
            <p:grpSpPr>
              <a:xfrm>
                <a:off x="3743627" y="955549"/>
                <a:ext cx="2041451" cy="1144989"/>
                <a:chOff x="3085653" y="1191667"/>
                <a:chExt cx="2041451" cy="1144989"/>
              </a:xfrm>
            </p:grpSpPr>
            <p:sp>
              <p:nvSpPr>
                <p:cNvPr id="29" name="矩形 28"/>
                <p:cNvSpPr/>
                <p:nvPr/>
              </p:nvSpPr>
              <p:spPr>
                <a:xfrm>
                  <a:off x="3085653" y="1897551"/>
                  <a:ext cx="2041451" cy="439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Online computing</a:t>
                  </a:r>
                  <a:endParaRPr lang="zh-CN" altLang="en-US" dirty="0">
                    <a:solidFill>
                      <a:schemeClr val="tx1"/>
                    </a:solidFill>
                  </a:endParaRPr>
                </a:p>
              </p:txBody>
            </p:sp>
            <p:pic>
              <p:nvPicPr>
                <p:cNvPr id="42" name="图形 41" descr="云计算 纯色填充"/>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3839965" y="1191667"/>
                  <a:ext cx="806463" cy="806463"/>
                </a:xfrm>
                <a:prstGeom prst="rect">
                  <a:avLst/>
                </a:prstGeom>
              </p:spPr>
            </p:pic>
          </p:grpSp>
          <p:grpSp>
            <p:nvGrpSpPr>
              <p:cNvPr id="47" name="组合 46"/>
              <p:cNvGrpSpPr/>
              <p:nvPr/>
            </p:nvGrpSpPr>
            <p:grpSpPr>
              <a:xfrm>
                <a:off x="5669452" y="1106421"/>
                <a:ext cx="2041451" cy="1008155"/>
                <a:chOff x="5785078" y="1395176"/>
                <a:chExt cx="2041451" cy="1008155"/>
              </a:xfrm>
            </p:grpSpPr>
            <p:sp>
              <p:nvSpPr>
                <p:cNvPr id="30" name="矩形 29"/>
                <p:cNvSpPr/>
                <p:nvPr/>
              </p:nvSpPr>
              <p:spPr>
                <a:xfrm>
                  <a:off x="5785078" y="1964226"/>
                  <a:ext cx="2041451" cy="439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Offline computing</a:t>
                  </a:r>
                  <a:endParaRPr lang="zh-CN" altLang="en-US" dirty="0">
                    <a:solidFill>
                      <a:schemeClr val="tx1"/>
                    </a:solidFill>
                  </a:endParaRPr>
                </a:p>
              </p:txBody>
            </p:sp>
            <p:pic>
              <p:nvPicPr>
                <p:cNvPr id="44" name="图形 43" descr="显示器 纯色填充"/>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10581" y="1395176"/>
                  <a:ext cx="624494" cy="624494"/>
                </a:xfrm>
                <a:prstGeom prst="rect">
                  <a:avLst/>
                </a:prstGeom>
              </p:spPr>
            </p:pic>
          </p:grpSp>
          <p:sp>
            <p:nvSpPr>
              <p:cNvPr id="48" name="矩形: 圆角 47"/>
              <p:cNvSpPr/>
              <p:nvPr/>
            </p:nvSpPr>
            <p:spPr>
              <a:xfrm>
                <a:off x="3658757" y="1691788"/>
                <a:ext cx="4082902" cy="452519"/>
              </a:xfrm>
              <a:custGeom>
                <a:avLst/>
                <a:gdLst>
                  <a:gd name="connsiteX0" fmla="*/ 0 w 4082902"/>
                  <a:gd name="connsiteY0" fmla="*/ 75421 h 452519"/>
                  <a:gd name="connsiteX1" fmla="*/ 75421 w 4082902"/>
                  <a:gd name="connsiteY1" fmla="*/ 0 h 452519"/>
                  <a:gd name="connsiteX2" fmla="*/ 676464 w 4082902"/>
                  <a:gd name="connsiteY2" fmla="*/ 0 h 452519"/>
                  <a:gd name="connsiteX3" fmla="*/ 1120226 w 4082902"/>
                  <a:gd name="connsiteY3" fmla="*/ 0 h 452519"/>
                  <a:gd name="connsiteX4" fmla="*/ 1642628 w 4082902"/>
                  <a:gd name="connsiteY4" fmla="*/ 0 h 452519"/>
                  <a:gd name="connsiteX5" fmla="*/ 2165030 w 4082902"/>
                  <a:gd name="connsiteY5" fmla="*/ 0 h 452519"/>
                  <a:gd name="connsiteX6" fmla="*/ 2608791 w 4082902"/>
                  <a:gd name="connsiteY6" fmla="*/ 0 h 452519"/>
                  <a:gd name="connsiteX7" fmla="*/ 3052552 w 4082902"/>
                  <a:gd name="connsiteY7" fmla="*/ 0 h 452519"/>
                  <a:gd name="connsiteX8" fmla="*/ 4007481 w 4082902"/>
                  <a:gd name="connsiteY8" fmla="*/ 0 h 452519"/>
                  <a:gd name="connsiteX9" fmla="*/ 4082902 w 4082902"/>
                  <a:gd name="connsiteY9" fmla="*/ 75421 h 452519"/>
                  <a:gd name="connsiteX10" fmla="*/ 4082902 w 4082902"/>
                  <a:gd name="connsiteY10" fmla="*/ 377098 h 452519"/>
                  <a:gd name="connsiteX11" fmla="*/ 4007481 w 4082902"/>
                  <a:gd name="connsiteY11" fmla="*/ 452519 h 452519"/>
                  <a:gd name="connsiteX12" fmla="*/ 3406438 w 4082902"/>
                  <a:gd name="connsiteY12" fmla="*/ 452519 h 452519"/>
                  <a:gd name="connsiteX13" fmla="*/ 2962676 w 4082902"/>
                  <a:gd name="connsiteY13" fmla="*/ 452519 h 452519"/>
                  <a:gd name="connsiteX14" fmla="*/ 2361633 w 4082902"/>
                  <a:gd name="connsiteY14" fmla="*/ 452519 h 452519"/>
                  <a:gd name="connsiteX15" fmla="*/ 1917872 w 4082902"/>
                  <a:gd name="connsiteY15" fmla="*/ 452519 h 452519"/>
                  <a:gd name="connsiteX16" fmla="*/ 1356149 w 4082902"/>
                  <a:gd name="connsiteY16" fmla="*/ 452519 h 452519"/>
                  <a:gd name="connsiteX17" fmla="*/ 912388 w 4082902"/>
                  <a:gd name="connsiteY17" fmla="*/ 452519 h 452519"/>
                  <a:gd name="connsiteX18" fmla="*/ 75421 w 4082902"/>
                  <a:gd name="connsiteY18" fmla="*/ 452519 h 452519"/>
                  <a:gd name="connsiteX19" fmla="*/ 0 w 4082902"/>
                  <a:gd name="connsiteY19" fmla="*/ 377098 h 452519"/>
                  <a:gd name="connsiteX20" fmla="*/ 0 w 4082902"/>
                  <a:gd name="connsiteY20" fmla="*/ 75421 h 452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82902" h="452519" extrusionOk="0">
                    <a:moveTo>
                      <a:pt x="0" y="75421"/>
                    </a:moveTo>
                    <a:cubicBezTo>
                      <a:pt x="3339" y="39506"/>
                      <a:pt x="34621" y="535"/>
                      <a:pt x="75421" y="0"/>
                    </a:cubicBezTo>
                    <a:cubicBezTo>
                      <a:pt x="226325" y="-44756"/>
                      <a:pt x="464706" y="13441"/>
                      <a:pt x="676464" y="0"/>
                    </a:cubicBezTo>
                    <a:cubicBezTo>
                      <a:pt x="888222" y="-13441"/>
                      <a:pt x="904262" y="39486"/>
                      <a:pt x="1120226" y="0"/>
                    </a:cubicBezTo>
                    <a:cubicBezTo>
                      <a:pt x="1336190" y="-39486"/>
                      <a:pt x="1483247" y="16285"/>
                      <a:pt x="1642628" y="0"/>
                    </a:cubicBezTo>
                    <a:cubicBezTo>
                      <a:pt x="1802009" y="-16285"/>
                      <a:pt x="1904939" y="27310"/>
                      <a:pt x="2165030" y="0"/>
                    </a:cubicBezTo>
                    <a:cubicBezTo>
                      <a:pt x="2425121" y="-27310"/>
                      <a:pt x="2447959" y="50043"/>
                      <a:pt x="2608791" y="0"/>
                    </a:cubicBezTo>
                    <a:cubicBezTo>
                      <a:pt x="2769623" y="-50043"/>
                      <a:pt x="2892815" y="9300"/>
                      <a:pt x="3052552" y="0"/>
                    </a:cubicBezTo>
                    <a:cubicBezTo>
                      <a:pt x="3212289" y="-9300"/>
                      <a:pt x="3781134" y="5497"/>
                      <a:pt x="4007481" y="0"/>
                    </a:cubicBezTo>
                    <a:cubicBezTo>
                      <a:pt x="4056156" y="-8499"/>
                      <a:pt x="4084776" y="33013"/>
                      <a:pt x="4082902" y="75421"/>
                    </a:cubicBezTo>
                    <a:cubicBezTo>
                      <a:pt x="4085915" y="143151"/>
                      <a:pt x="4060285" y="230915"/>
                      <a:pt x="4082902" y="377098"/>
                    </a:cubicBezTo>
                    <a:cubicBezTo>
                      <a:pt x="4088323" y="422763"/>
                      <a:pt x="4045117" y="458663"/>
                      <a:pt x="4007481" y="452519"/>
                    </a:cubicBezTo>
                    <a:cubicBezTo>
                      <a:pt x="3838960" y="507118"/>
                      <a:pt x="3530111" y="384523"/>
                      <a:pt x="3406438" y="452519"/>
                    </a:cubicBezTo>
                    <a:cubicBezTo>
                      <a:pt x="3282765" y="520515"/>
                      <a:pt x="3059755" y="445846"/>
                      <a:pt x="2962676" y="452519"/>
                    </a:cubicBezTo>
                    <a:cubicBezTo>
                      <a:pt x="2865597" y="459192"/>
                      <a:pt x="2528042" y="403821"/>
                      <a:pt x="2361633" y="452519"/>
                    </a:cubicBezTo>
                    <a:cubicBezTo>
                      <a:pt x="2195224" y="501217"/>
                      <a:pt x="2042258" y="448035"/>
                      <a:pt x="1917872" y="452519"/>
                    </a:cubicBezTo>
                    <a:cubicBezTo>
                      <a:pt x="1793486" y="457003"/>
                      <a:pt x="1579899" y="439302"/>
                      <a:pt x="1356149" y="452519"/>
                    </a:cubicBezTo>
                    <a:cubicBezTo>
                      <a:pt x="1132399" y="465736"/>
                      <a:pt x="1117375" y="451281"/>
                      <a:pt x="912388" y="452519"/>
                    </a:cubicBezTo>
                    <a:cubicBezTo>
                      <a:pt x="707401" y="453757"/>
                      <a:pt x="490069" y="432006"/>
                      <a:pt x="75421" y="452519"/>
                    </a:cubicBezTo>
                    <a:cubicBezTo>
                      <a:pt x="32843" y="450084"/>
                      <a:pt x="1090" y="421197"/>
                      <a:pt x="0" y="377098"/>
                    </a:cubicBezTo>
                    <a:cubicBezTo>
                      <a:pt x="-30006" y="236461"/>
                      <a:pt x="26686" y="135761"/>
                      <a:pt x="0" y="75421"/>
                    </a:cubicBezTo>
                    <a:close/>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p:cNvSpPr txBox="1"/>
              <p:nvPr/>
            </p:nvSpPr>
            <p:spPr>
              <a:xfrm>
                <a:off x="1160882" y="1720340"/>
                <a:ext cx="2582745" cy="369332"/>
              </a:xfrm>
              <a:prstGeom prst="rect">
                <a:avLst/>
              </a:prstGeom>
              <a:noFill/>
            </p:spPr>
            <p:txBody>
              <a:bodyPr wrap="square" rtlCol="0">
                <a:spAutoFit/>
              </a:bodyPr>
              <a:lstStyle/>
              <a:p>
                <a:r>
                  <a:rPr lang="en-US" altLang="zh-CN" dirty="0"/>
                  <a:t>Daisy-computing engine</a:t>
                </a:r>
                <a:endParaRPr lang="zh-CN" altLang="en-US" dirty="0"/>
              </a:p>
            </p:txBody>
          </p:sp>
        </p:grpSp>
        <p:sp>
          <p:nvSpPr>
            <p:cNvPr id="51" name="箭头: 右 50"/>
            <p:cNvSpPr/>
            <p:nvPr/>
          </p:nvSpPr>
          <p:spPr>
            <a:xfrm rot="10800000">
              <a:off x="7109883" y="5421081"/>
              <a:ext cx="1137624" cy="253041"/>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dirty="0">
                <a:solidFill>
                  <a:schemeClr val="dk1"/>
                </a:solidFill>
              </a:endParaRPr>
            </a:p>
          </p:txBody>
        </p:sp>
        <p:sp>
          <p:nvSpPr>
            <p:cNvPr id="52" name="文本框 51"/>
            <p:cNvSpPr txBox="1"/>
            <p:nvPr/>
          </p:nvSpPr>
          <p:spPr>
            <a:xfrm>
              <a:off x="853627" y="3078322"/>
              <a:ext cx="2582745" cy="369332"/>
            </a:xfrm>
            <a:prstGeom prst="rect">
              <a:avLst/>
            </a:prstGeom>
            <a:noFill/>
          </p:spPr>
          <p:txBody>
            <a:bodyPr wrap="square" rtlCol="0">
              <a:spAutoFit/>
            </a:bodyPr>
            <a:lstStyle/>
            <a:p>
              <a:r>
                <a:rPr lang="en-US" altLang="zh-CN" dirty="0"/>
                <a:t>Daisy-datastore engine</a:t>
              </a:r>
              <a:endParaRPr lang="zh-CN" altLang="en-US" dirty="0"/>
            </a:p>
          </p:txBody>
        </p:sp>
        <p:sp>
          <p:nvSpPr>
            <p:cNvPr id="54" name="矩形: 圆角 53"/>
            <p:cNvSpPr/>
            <p:nvPr/>
          </p:nvSpPr>
          <p:spPr>
            <a:xfrm>
              <a:off x="3986733" y="3354235"/>
              <a:ext cx="970553" cy="33346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altLang="zh-CN" dirty="0"/>
                <a:t>Master</a:t>
              </a:r>
              <a:endParaRPr lang="zh-CN" altLang="en-US" dirty="0"/>
            </a:p>
          </p:txBody>
        </p:sp>
        <p:sp>
          <p:nvSpPr>
            <p:cNvPr id="56" name="矩形: 圆角 55"/>
            <p:cNvSpPr/>
            <p:nvPr/>
          </p:nvSpPr>
          <p:spPr>
            <a:xfrm>
              <a:off x="5077849" y="3363795"/>
              <a:ext cx="970553" cy="33346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dirty="0"/>
                <a:t>Node</a:t>
              </a:r>
              <a:endParaRPr lang="zh-CN" altLang="en-US" dirty="0"/>
            </a:p>
          </p:txBody>
        </p:sp>
        <p:sp>
          <p:nvSpPr>
            <p:cNvPr id="59" name="矩形: 圆角 58"/>
            <p:cNvSpPr/>
            <p:nvPr/>
          </p:nvSpPr>
          <p:spPr>
            <a:xfrm>
              <a:off x="5495009" y="3273708"/>
              <a:ext cx="970553" cy="33346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dirty="0"/>
                <a:t>Node</a:t>
              </a:r>
              <a:endParaRPr lang="zh-CN" altLang="en-US" dirty="0"/>
            </a:p>
          </p:txBody>
        </p:sp>
        <p:sp>
          <p:nvSpPr>
            <p:cNvPr id="60" name="矩形: 圆角 59"/>
            <p:cNvSpPr/>
            <p:nvPr/>
          </p:nvSpPr>
          <p:spPr>
            <a:xfrm>
              <a:off x="5980285" y="3363635"/>
              <a:ext cx="970553" cy="33346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dirty="0"/>
                <a:t>Node</a:t>
              </a:r>
              <a:endParaRPr lang="zh-CN" altLang="en-US" dirty="0"/>
            </a:p>
          </p:txBody>
        </p:sp>
        <p:sp>
          <p:nvSpPr>
            <p:cNvPr id="61" name="箭头: 左右 60"/>
            <p:cNvSpPr/>
            <p:nvPr/>
          </p:nvSpPr>
          <p:spPr>
            <a:xfrm rot="16200000">
              <a:off x="4202561" y="4530484"/>
              <a:ext cx="516036" cy="241891"/>
            </a:xfrm>
            <a:prstGeom prst="lef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dirty="0">
                <a:solidFill>
                  <a:schemeClr val="dk1"/>
                </a:solidFill>
              </a:endParaRPr>
            </a:p>
          </p:txBody>
        </p:sp>
        <p:sp>
          <p:nvSpPr>
            <p:cNvPr id="62" name="箭头: 左右 61"/>
            <p:cNvSpPr/>
            <p:nvPr/>
          </p:nvSpPr>
          <p:spPr>
            <a:xfrm rot="16200000">
              <a:off x="6360317" y="4532601"/>
              <a:ext cx="516036" cy="241891"/>
            </a:xfrm>
            <a:prstGeom prst="lef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solidFill>
                  <a:schemeClr val="dk1"/>
                </a:solidFill>
              </a:endParaRPr>
            </a:p>
          </p:txBody>
        </p:sp>
        <p:sp>
          <p:nvSpPr>
            <p:cNvPr id="63" name="箭头: 左右 62"/>
            <p:cNvSpPr/>
            <p:nvPr/>
          </p:nvSpPr>
          <p:spPr>
            <a:xfrm rot="16200000">
              <a:off x="4286280" y="2015341"/>
              <a:ext cx="516036" cy="241891"/>
            </a:xfrm>
            <a:prstGeom prst="lef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dirty="0"/>
            </a:p>
          </p:txBody>
        </p:sp>
        <p:sp>
          <p:nvSpPr>
            <p:cNvPr id="64" name="箭头: 左右 63"/>
            <p:cNvSpPr/>
            <p:nvPr/>
          </p:nvSpPr>
          <p:spPr>
            <a:xfrm rot="16200000">
              <a:off x="6444036" y="2017458"/>
              <a:ext cx="516036" cy="241891"/>
            </a:xfrm>
            <a:prstGeom prst="lef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solidFill>
                  <a:schemeClr val="dk1"/>
                </a:solidFill>
              </a:endParaRPr>
            </a:p>
          </p:txBody>
        </p:sp>
        <p:sp>
          <p:nvSpPr>
            <p:cNvPr id="65" name="箭头: 圆角右 64"/>
            <p:cNvSpPr/>
            <p:nvPr/>
          </p:nvSpPr>
          <p:spPr>
            <a:xfrm>
              <a:off x="1818167" y="3989367"/>
              <a:ext cx="1968565" cy="731902"/>
            </a:xfrm>
            <a:prstGeom prst="bentArrow">
              <a:avLst>
                <a:gd name="adj1" fmla="val 20642"/>
                <a:gd name="adj2" fmla="val 17736"/>
                <a:gd name="adj3" fmla="val 16283"/>
                <a:gd name="adj4" fmla="val 4375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solidFill>
                  <a:schemeClr val="dk1"/>
                </a:solidFill>
              </a:endParaRPr>
            </a:p>
          </p:txBody>
        </p:sp>
      </p:grpSp>
      <p:sp>
        <p:nvSpPr>
          <p:cNvPr id="9" name="文本框 8"/>
          <p:cNvSpPr txBox="1"/>
          <p:nvPr/>
        </p:nvSpPr>
        <p:spPr>
          <a:xfrm>
            <a:off x="3687445" y="6076950"/>
            <a:ext cx="1807845" cy="368300"/>
          </a:xfrm>
          <a:prstGeom prst="rect">
            <a:avLst/>
          </a:prstGeom>
          <a:noFill/>
        </p:spPr>
        <p:txBody>
          <a:bodyPr wrap="square" rtlCol="0">
            <a:spAutoFit/>
          </a:bodyPr>
          <a:p>
            <a:r>
              <a:rPr lang="en-US" altLang="zh-CN"/>
              <a:t>Beamline Storage</a:t>
            </a:r>
            <a:endParaRPr lang="en-US" altLang="zh-CN"/>
          </a:p>
        </p:txBody>
      </p:sp>
      <p:sp>
        <p:nvSpPr>
          <p:cNvPr id="10" name="文本框 9"/>
          <p:cNvSpPr txBox="1"/>
          <p:nvPr/>
        </p:nvSpPr>
        <p:spPr>
          <a:xfrm>
            <a:off x="6042025" y="6076950"/>
            <a:ext cx="1807845" cy="368300"/>
          </a:xfrm>
          <a:prstGeom prst="rect">
            <a:avLst/>
          </a:prstGeom>
          <a:noFill/>
        </p:spPr>
        <p:txBody>
          <a:bodyPr wrap="square" rtlCol="0">
            <a:spAutoFit/>
          </a:bodyPr>
          <a:p>
            <a:r>
              <a:rPr lang="en-US" altLang="zh-CN"/>
              <a:t>Center Storage</a:t>
            </a:r>
            <a:endParaRPr lang="en-US" altLang="zh-CN"/>
          </a:p>
        </p:txBody>
      </p:sp>
      <p:sp>
        <p:nvSpPr>
          <p:cNvPr id="12" name="文本框 11"/>
          <p:cNvSpPr txBox="1"/>
          <p:nvPr/>
        </p:nvSpPr>
        <p:spPr>
          <a:xfrm>
            <a:off x="8228965" y="6076950"/>
            <a:ext cx="1807845" cy="368300"/>
          </a:xfrm>
          <a:prstGeom prst="rect">
            <a:avLst/>
          </a:prstGeom>
          <a:noFill/>
        </p:spPr>
        <p:txBody>
          <a:bodyPr wrap="square" rtlCol="0">
            <a:spAutoFit/>
          </a:bodyPr>
          <a:p>
            <a:r>
              <a:rPr lang="en-US" altLang="zh-CN"/>
              <a:t>Tape Storage</a:t>
            </a:r>
            <a:endParaRPr lang="en-US" altLang="zh-CN"/>
          </a:p>
        </p:txBody>
      </p:sp>
      <p:sp>
        <p:nvSpPr>
          <p:cNvPr id="13" name="文本框 12"/>
          <p:cNvSpPr txBox="1"/>
          <p:nvPr/>
        </p:nvSpPr>
        <p:spPr>
          <a:xfrm>
            <a:off x="8228965" y="2691130"/>
            <a:ext cx="3733800" cy="14763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p>
            <a:pPr marL="285750" indent="-285750">
              <a:buFont typeface="Arial" panose="020B0604020202020204" pitchFamily="34" charset="0"/>
              <a:buChar char="•"/>
            </a:pPr>
            <a:r>
              <a:rPr lang="en-US" altLang="zh-CN"/>
              <a:t>Based on Alluxio</a:t>
            </a:r>
            <a:endParaRPr lang="en-US" altLang="zh-CN"/>
          </a:p>
          <a:p>
            <a:pPr marL="285750" indent="-285750">
              <a:buFont typeface="Arial" panose="020B0604020202020204" pitchFamily="34" charset="0"/>
              <a:buChar char="•"/>
            </a:pPr>
            <a:r>
              <a:rPr lang="en-US" altLang="zh-CN"/>
              <a:t>Unified namespace</a:t>
            </a:r>
            <a:endParaRPr lang="en-US" altLang="zh-CN"/>
          </a:p>
          <a:p>
            <a:pPr marL="285750" indent="-285750">
              <a:buFont typeface="Arial" panose="020B0604020202020204" pitchFamily="34" charset="0"/>
              <a:buChar char="•"/>
            </a:pPr>
            <a:r>
              <a:rPr lang="en-US" altLang="zh-CN" dirty="0">
                <a:sym typeface="+mn-ea"/>
              </a:rPr>
              <a:t>Asynchronous IO</a:t>
            </a:r>
            <a:endParaRPr lang="en-US" altLang="zh-CN" dirty="0">
              <a:sym typeface="+mn-ea"/>
            </a:endParaRPr>
          </a:p>
          <a:p>
            <a:pPr marL="285750" indent="-285750">
              <a:buFont typeface="Arial" panose="020B0604020202020204" pitchFamily="34" charset="0"/>
              <a:buChar char="•"/>
            </a:pPr>
            <a:r>
              <a:rPr lang="en-US" altLang="zh-CN"/>
              <a:t>Data structure in memory based on Apache Arrow</a:t>
            </a:r>
            <a:endParaRPr lang="en-US" altLang="zh-CN"/>
          </a:p>
        </p:txBody>
      </p:sp>
      <p:sp>
        <p:nvSpPr>
          <p:cNvPr id="14" name="文本框 13"/>
          <p:cNvSpPr txBox="1"/>
          <p:nvPr/>
        </p:nvSpPr>
        <p:spPr>
          <a:xfrm>
            <a:off x="7831455" y="4095115"/>
            <a:ext cx="4528185" cy="119888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p>
            <a:pPr marL="285750" indent="-285750">
              <a:buFont typeface="Arial" panose="020B0604020202020204" pitchFamily="34" charset="0"/>
              <a:buChar char="•"/>
            </a:pPr>
            <a:r>
              <a:rPr lang="en-US" altLang="zh-CN"/>
              <a:t>Based on Flink</a:t>
            </a:r>
            <a:endParaRPr lang="en-US" altLang="zh-CN"/>
          </a:p>
          <a:p>
            <a:pPr marL="285750" indent="-285750">
              <a:buFont typeface="Arial" panose="020B0604020202020204" pitchFamily="34" charset="0"/>
              <a:buChar char="•"/>
            </a:pPr>
            <a:r>
              <a:rPr lang="en-US" altLang="zh-CN"/>
              <a:t>Read and write data from DAQ and storage</a:t>
            </a:r>
            <a:endParaRPr lang="en-US" altLang="zh-CN"/>
          </a:p>
          <a:p>
            <a:pPr marL="285750" indent="-285750">
              <a:buFont typeface="Arial" panose="020B0604020202020204" pitchFamily="34" charset="0"/>
              <a:buChar char="•"/>
            </a:pPr>
            <a:r>
              <a:rPr lang="en-US" altLang="zh-CN"/>
              <a:t>HDF5 TIFF for offline process</a:t>
            </a:r>
            <a:endParaRPr lang="en-US" altLang="zh-CN"/>
          </a:p>
          <a:p>
            <a:pPr marL="285750" indent="-285750">
              <a:buFont typeface="Arial" panose="020B0604020202020204" pitchFamily="34" charset="0"/>
              <a:buChar char="•"/>
            </a:pPr>
            <a:r>
              <a:rPr lang="en-US" altLang="zh-CN"/>
              <a:t>Datastream for online process</a:t>
            </a:r>
            <a:endParaRPr lang="en-US" altLang="zh-CN"/>
          </a:p>
        </p:txBody>
      </p:sp>
      <p:sp>
        <p:nvSpPr>
          <p:cNvPr id="15" name="文本框 14"/>
          <p:cNvSpPr txBox="1"/>
          <p:nvPr/>
        </p:nvSpPr>
        <p:spPr>
          <a:xfrm>
            <a:off x="8228965" y="1811655"/>
            <a:ext cx="3733800" cy="9220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p>
            <a:r>
              <a:rPr lang="en-US" altLang="zh-CN"/>
              <a:t>IO paramters are designed based on beamlines demands</a:t>
            </a:r>
            <a:endParaRPr lang="en-US" altLang="zh-CN"/>
          </a:p>
          <a:p>
            <a:r>
              <a:rPr lang="en-US" altLang="zh-CN"/>
              <a:t>Provided unified IO interface</a:t>
            </a:r>
            <a:endParaRPr lang="en-US" altLang="zh-CN"/>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r>
              <a:rPr lang="en-US" altLang="zh-CN" dirty="0"/>
              <a:t>Test different parameters of HDF5 for HEPS</a:t>
            </a:r>
            <a:endParaRPr lang="en-US" altLang="zh-CN" dirty="0"/>
          </a:p>
          <a:p>
            <a:pPr lvl="1"/>
            <a:r>
              <a:rPr lang="en-US" altLang="zh-CN" dirty="0"/>
              <a:t>Chunksize/process number/compression methods</a:t>
            </a:r>
            <a:endParaRPr lang="en-US" altLang="zh-CN" dirty="0"/>
          </a:p>
          <a:p>
            <a:pPr lvl="1"/>
            <a:r>
              <a:rPr lang="en-US" altLang="zh-CN" dirty="0"/>
              <a:t>Design a compression method evaluator</a:t>
            </a:r>
            <a:endParaRPr lang="en-US" altLang="zh-CN" dirty="0"/>
          </a:p>
          <a:p>
            <a:pPr lvl="0"/>
            <a:r>
              <a:rPr lang="en-US" altLang="zh-CN" dirty="0"/>
              <a:t>Future IO structure for HEPS</a:t>
            </a:r>
            <a:endParaRPr lang="en-US" altLang="zh-CN" dirty="0"/>
          </a:p>
          <a:p>
            <a:pPr lvl="1"/>
            <a:r>
              <a:rPr lang="en-US" altLang="zh-CN" dirty="0"/>
              <a:t>Integration with Daisy</a:t>
            </a:r>
            <a:endParaRPr lang="en-US" altLang="zh-CN" dirty="0"/>
          </a:p>
          <a:p>
            <a:pPr lvl="0"/>
            <a:r>
              <a:rPr lang="en-US" altLang="zh-CN" dirty="0"/>
              <a:t>Next step:</a:t>
            </a:r>
            <a:endParaRPr lang="en-US" altLang="zh-CN" dirty="0"/>
          </a:p>
          <a:p>
            <a:pPr lvl="1"/>
            <a:r>
              <a:rPr lang="en-US" altLang="zh-CN" dirty="0"/>
              <a:t>Implement automatic parameter tuning</a:t>
            </a:r>
            <a:endParaRPr lang="en-US" altLang="zh-CN" sz="2400" dirty="0"/>
          </a:p>
          <a:p>
            <a:pPr lvl="2"/>
            <a:r>
              <a:rPr lang="en-US" altLang="zh-CN" dirty="0"/>
              <a:t>The size of the data and computing environment is known before the data is generated</a:t>
            </a:r>
            <a:endParaRPr lang="en-US" altLang="zh-CN" dirty="0"/>
          </a:p>
          <a:p>
            <a:pPr lvl="1"/>
            <a:endParaRPr lang="en-US" altLang="zh-CN" dirty="0"/>
          </a:p>
        </p:txBody>
      </p:sp>
      <p:sp>
        <p:nvSpPr>
          <p:cNvPr id="2" name="标题 1"/>
          <p:cNvSpPr>
            <a:spLocks noGrp="1"/>
          </p:cNvSpPr>
          <p:nvPr>
            <p:ph type="title"/>
          </p:nvPr>
        </p:nvSpPr>
        <p:spPr/>
        <p:txBody>
          <a:bodyPr/>
          <a:lstStyle/>
          <a:p>
            <a:r>
              <a:rPr lang="en-US" altLang="zh-CN" dirty="0"/>
              <a:t>Conclusion</a:t>
            </a:r>
            <a:endParaRPr lang="zh-CN"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4119"/>
            <a:ext cx="12192000" cy="6858000"/>
          </a:xfrm>
          <a:prstGeom prst="rect">
            <a:avLst/>
          </a:prstGeom>
        </p:spPr>
      </p:pic>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33636" y="2858481"/>
            <a:ext cx="2995378" cy="620790"/>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0856" y="2056504"/>
            <a:ext cx="4247114" cy="759235"/>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sz="quarter"/>
          </p:nvPr>
        </p:nvSpPr>
        <p:spPr>
          <a:xfrm>
            <a:off x="1422400" y="1949302"/>
            <a:ext cx="9347200" cy="1143000"/>
          </a:xfrm>
        </p:spPr>
        <p:txBody>
          <a:bodyPr/>
          <a:lstStyle/>
          <a:p>
            <a:pPr algn="ctr">
              <a:lnSpc>
                <a:spcPct val="100000"/>
              </a:lnSpc>
            </a:pPr>
            <a:r>
              <a:rPr lang="en-US" altLang="zh-CN" sz="4800" dirty="0"/>
              <a:t>A High-Speed Asynchronous </a:t>
            </a:r>
            <a:br>
              <a:rPr lang="en-US" altLang="zh-CN" sz="4800" dirty="0"/>
            </a:br>
            <a:r>
              <a:rPr lang="en-US" altLang="zh-CN" sz="4800" dirty="0"/>
              <a:t>Data I/O Method for HEPS</a:t>
            </a:r>
            <a:endParaRPr lang="en-US" altLang="zh-CN" sz="4800" dirty="0"/>
          </a:p>
        </p:txBody>
      </p:sp>
      <p:sp>
        <p:nvSpPr>
          <p:cNvPr id="4" name="副标题 2"/>
          <p:cNvSpPr>
            <a:spLocks noGrp="1"/>
          </p:cNvSpPr>
          <p:nvPr>
            <p:ph type="subTitle" sz="quarter" idx="1"/>
          </p:nvPr>
        </p:nvSpPr>
        <p:spPr>
          <a:xfrm>
            <a:off x="1293845" y="4458577"/>
            <a:ext cx="9604310" cy="1425436"/>
          </a:xfrm>
        </p:spPr>
        <p:txBody>
          <a:bodyPr>
            <a:normAutofit fontScale="70000" lnSpcReduction="20000"/>
          </a:bodyPr>
          <a:lstStyle/>
          <a:p>
            <a:pPr algn="ctr">
              <a:lnSpc>
                <a:spcPct val="120000"/>
              </a:lnSpc>
            </a:pPr>
            <a:r>
              <a:rPr lang="en-US" altLang="zh-CN" dirty="0"/>
              <a:t>Speaker: Fu Shiyuan</a:t>
            </a:r>
            <a:endParaRPr lang="en-US" altLang="zh-CN" dirty="0"/>
          </a:p>
          <a:p>
            <a:pPr algn="ctr">
              <a:lnSpc>
                <a:spcPct val="120000"/>
              </a:lnSpc>
            </a:pPr>
            <a:r>
              <a:rPr lang="en-US" altLang="zh-CN" dirty="0"/>
              <a:t>IHEP computing center,</a:t>
            </a:r>
            <a:r>
              <a:rPr lang="zh-CN" altLang="en-US" dirty="0"/>
              <a:t> </a:t>
            </a:r>
            <a:r>
              <a:rPr lang="en-US" altLang="zh-CN" dirty="0"/>
              <a:t>postdoctoral</a:t>
            </a:r>
            <a:r>
              <a:rPr lang="zh-CN" altLang="en-US" dirty="0"/>
              <a:t> </a:t>
            </a:r>
            <a:endParaRPr lang="en-US" altLang="zh-CN" dirty="0"/>
          </a:p>
          <a:p>
            <a:pPr algn="ctr">
              <a:lnSpc>
                <a:spcPct val="120000"/>
              </a:lnSpc>
            </a:pPr>
            <a:r>
              <a:rPr lang="en-US" altLang="zh-CN" dirty="0"/>
              <a:t>&lt;fusy@ihep.ac.cn&gt;</a:t>
            </a:r>
            <a:endParaRPr lang="zh-CN" altLang="en-US" dirty="0"/>
          </a:p>
        </p:txBody>
      </p:sp>
    </p:spTree>
  </p:cSld>
  <p:clrMapOvr>
    <a:masterClrMapping/>
  </p:clrMapOvr>
  <p:transition advTm="3144"/>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marL="514350" indent="-514350">
              <a:lnSpc>
                <a:spcPct val="150000"/>
              </a:lnSpc>
              <a:buSzPct val="80000"/>
              <a:buFont typeface="+mj-lt"/>
              <a:buAutoNum type="arabicPeriod"/>
            </a:pPr>
            <a:r>
              <a:rPr lang="en-US" altLang="zh-CN" dirty="0"/>
              <a:t>Introduction for HEPS and HEPS-CT</a:t>
            </a:r>
            <a:endParaRPr lang="en-US" altLang="zh-CN" dirty="0"/>
          </a:p>
          <a:p>
            <a:pPr marL="514350" indent="-514350">
              <a:lnSpc>
                <a:spcPct val="150000"/>
              </a:lnSpc>
              <a:buSzPct val="80000"/>
              <a:buFont typeface="+mj-lt"/>
              <a:buAutoNum type="arabicPeriod"/>
            </a:pPr>
            <a:r>
              <a:rPr lang="en-US" altLang="zh-CN" dirty="0"/>
              <a:t>I/O acceleration methods</a:t>
            </a:r>
            <a:endParaRPr lang="en-US" altLang="zh-CN" dirty="0"/>
          </a:p>
          <a:p>
            <a:pPr marL="514350" indent="-514350">
              <a:lnSpc>
                <a:spcPct val="150000"/>
              </a:lnSpc>
              <a:buSzPct val="80000"/>
              <a:buFont typeface="+mj-lt"/>
              <a:buAutoNum type="arabicPeriod"/>
            </a:pPr>
            <a:r>
              <a:rPr lang="en-US" altLang="zh-CN" dirty="0"/>
              <a:t>Integration with Daisy</a:t>
            </a:r>
            <a:endParaRPr lang="en-US" altLang="zh-CN" dirty="0"/>
          </a:p>
          <a:p>
            <a:pPr marL="514350" indent="-514350">
              <a:lnSpc>
                <a:spcPct val="150000"/>
              </a:lnSpc>
              <a:buSzPct val="80000"/>
              <a:buFont typeface="+mj-lt"/>
              <a:buAutoNum type="arabicPeriod"/>
            </a:pPr>
            <a:r>
              <a:rPr lang="en-US" altLang="zh-CN" dirty="0"/>
              <a:t>Conclusion</a:t>
            </a:r>
            <a:endParaRPr lang="en-US" altLang="zh-CN" dirty="0"/>
          </a:p>
          <a:p>
            <a:pPr marL="514350" indent="-514350">
              <a:lnSpc>
                <a:spcPct val="150000"/>
              </a:lnSpc>
              <a:buSzPct val="80000"/>
              <a:buFont typeface="+mj-lt"/>
              <a:buAutoNum type="arabicPeriod"/>
            </a:pPr>
            <a:endParaRPr lang="en-US" altLang="zh-CN" dirty="0"/>
          </a:p>
        </p:txBody>
      </p:sp>
      <p:sp>
        <p:nvSpPr>
          <p:cNvPr id="2" name="标题 1"/>
          <p:cNvSpPr>
            <a:spLocks noGrp="1"/>
          </p:cNvSpPr>
          <p:nvPr>
            <p:ph type="title"/>
          </p:nvPr>
        </p:nvSpPr>
        <p:spPr/>
        <p:txBody>
          <a:bodyPr/>
          <a:lstStyle/>
          <a:p>
            <a:r>
              <a:rPr lang="en-US" altLang="zh-CN"/>
              <a:t>Outlines</a:t>
            </a:r>
            <a:endParaRPr lang="en-US" altLang="zh-CN"/>
          </a:p>
        </p:txBody>
      </p:sp>
      <p:pic>
        <p:nvPicPr>
          <p:cNvPr id="4" name="内容占位符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259703" y="4040372"/>
            <a:ext cx="3691190" cy="221075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80288" y="1310641"/>
            <a:ext cx="11293949" cy="4804867"/>
          </a:xfrm>
        </p:spPr>
        <p:txBody>
          <a:bodyPr/>
          <a:lstStyle/>
          <a:p>
            <a:r>
              <a:rPr lang="en-US" altLang="zh-CN" sz="2800" dirty="0"/>
              <a:t>HEPS</a:t>
            </a:r>
            <a:r>
              <a:rPr lang="zh-CN" altLang="en-US" sz="2800" dirty="0"/>
              <a:t>：</a:t>
            </a:r>
            <a:r>
              <a:rPr lang="en-US" altLang="zh-CN" sz="2800" b="0" i="0" dirty="0">
                <a:solidFill>
                  <a:srgbClr val="333333"/>
                </a:solidFill>
                <a:effectLst/>
                <a:ea typeface="微软雅黑" panose="020B0503020204020204" charset="-122"/>
              </a:rPr>
              <a:t>High Energy Photon Source</a:t>
            </a:r>
            <a:endParaRPr lang="en-US" altLang="zh-CN" sz="2800" b="0" i="0" dirty="0">
              <a:solidFill>
                <a:srgbClr val="333333"/>
              </a:solidFill>
              <a:effectLst/>
              <a:ea typeface="微软雅黑" panose="020B0503020204020204" charset="-122"/>
            </a:endParaRPr>
          </a:p>
          <a:p>
            <a:pPr lvl="1"/>
            <a:r>
              <a:rPr lang="en-US" altLang="zh-CN" dirty="0">
                <a:solidFill>
                  <a:srgbClr val="333333"/>
                </a:solidFill>
                <a:ea typeface="微软雅黑" panose="020B0503020204020204" charset="-122"/>
              </a:rPr>
              <a:t>Include multi beamline</a:t>
            </a:r>
            <a:endParaRPr lang="en-US" altLang="zh-CN" dirty="0"/>
          </a:p>
          <a:p>
            <a:r>
              <a:rPr lang="en-US" altLang="zh-CN" sz="2800" dirty="0"/>
              <a:t>HEPS will generate a huge mount of data</a:t>
            </a:r>
            <a:endParaRPr lang="en-US" altLang="zh-CN" sz="2800" dirty="0"/>
          </a:p>
          <a:p>
            <a:pPr lvl="1"/>
            <a:r>
              <a:rPr lang="en-US" altLang="zh-CN" dirty="0">
                <a:solidFill>
                  <a:srgbClr val="333333"/>
                </a:solidFill>
                <a:ea typeface="微软雅黑" panose="020B0503020204020204" charset="-122"/>
              </a:rPr>
              <a:t>In which the data volume generated by </a:t>
            </a:r>
            <a:r>
              <a:rPr lang="en-US" altLang="zh-CN" b="1" dirty="0">
                <a:solidFill>
                  <a:srgbClr val="333333"/>
                </a:solidFill>
                <a:ea typeface="微软雅黑" panose="020B0503020204020204" charset="-122"/>
              </a:rPr>
              <a:t>B7</a:t>
            </a:r>
            <a:r>
              <a:rPr lang="en-US" altLang="zh-CN" dirty="0">
                <a:solidFill>
                  <a:srgbClr val="333333"/>
                </a:solidFill>
                <a:ea typeface="微软雅黑" panose="020B0503020204020204" charset="-122"/>
              </a:rPr>
              <a:t> is the most</a:t>
            </a:r>
            <a:endParaRPr lang="en-US" altLang="zh-CN" dirty="0">
              <a:solidFill>
                <a:srgbClr val="333333"/>
              </a:solidFill>
              <a:ea typeface="微软雅黑" panose="020B0503020204020204" charset="-122"/>
            </a:endParaRPr>
          </a:p>
          <a:p>
            <a:r>
              <a:rPr lang="en-US" altLang="zh-CN" sz="2800" dirty="0"/>
              <a:t>The huge mount of data will give great pressure to storage and computing</a:t>
            </a:r>
            <a:endParaRPr lang="zh-CN" altLang="en-US" sz="2800" dirty="0"/>
          </a:p>
          <a:p>
            <a:endParaRPr lang="zh-CN" altLang="en-US" dirty="0"/>
          </a:p>
        </p:txBody>
      </p:sp>
      <p:sp>
        <p:nvSpPr>
          <p:cNvPr id="2" name="标题 1"/>
          <p:cNvSpPr>
            <a:spLocks noGrp="1"/>
          </p:cNvSpPr>
          <p:nvPr>
            <p:ph type="title"/>
          </p:nvPr>
        </p:nvSpPr>
        <p:spPr/>
        <p:txBody>
          <a:bodyPr/>
          <a:lstStyle/>
          <a:p>
            <a:r>
              <a:rPr lang="en-US" altLang="zh-CN"/>
              <a:t>Introduction for HEPS</a:t>
            </a:r>
            <a:endParaRPr lang="en-US" altLang="zh-CN"/>
          </a:p>
        </p:txBody>
      </p:sp>
      <p:pic>
        <p:nvPicPr>
          <p:cNvPr id="4" name="内容占位符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3123" y="1310641"/>
            <a:ext cx="2498548" cy="1496449"/>
          </a:xfrm>
          <a:prstGeom prst="rect">
            <a:avLst/>
          </a:prstGeom>
        </p:spPr>
      </p:pic>
      <p:graphicFrame>
        <p:nvGraphicFramePr>
          <p:cNvPr id="5" name="图表 4"/>
          <p:cNvGraphicFramePr/>
          <p:nvPr/>
        </p:nvGraphicFramePr>
        <p:xfrm>
          <a:off x="1982853" y="4114800"/>
          <a:ext cx="8888818" cy="2637847"/>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dirty="0"/>
              <a:t>B7 mainly computational task is CT reconstruction (HEPSCT)</a:t>
            </a:r>
            <a:endParaRPr lang="en-US" altLang="zh-CN" dirty="0"/>
          </a:p>
          <a:p>
            <a:pPr lvl="1"/>
            <a:r>
              <a:rPr lang="en-US" altLang="zh-CN" dirty="0"/>
              <a:t>The smallest unit: the same row of data for all images</a:t>
            </a:r>
            <a:endParaRPr lang="en-US" altLang="zh-CN" dirty="0"/>
          </a:p>
          <a:p>
            <a:pPr lvl="2"/>
            <a:r>
              <a:rPr lang="en-US" altLang="zh-CN" dirty="0"/>
              <a:t>Calculation of different units are independent of each other</a:t>
            </a:r>
            <a:endParaRPr lang="en-US" altLang="zh-CN" dirty="0"/>
          </a:p>
          <a:p>
            <a:pPr lvl="1"/>
            <a:r>
              <a:rPr lang="en-US" altLang="zh-CN" dirty="0"/>
              <a:t>Because the amount of data exceeds the memory capacity, the calculation process is divided into multiple batches</a:t>
            </a:r>
            <a:endParaRPr lang="en-US" altLang="zh-CN" dirty="0"/>
          </a:p>
          <a:p>
            <a:pPr lvl="2"/>
            <a:r>
              <a:rPr lang="en-US" altLang="zh-CN" dirty="0"/>
              <a:t>Batch: contains multiple units</a:t>
            </a:r>
            <a:endParaRPr lang="en-US" altLang="zh-CN" dirty="0"/>
          </a:p>
          <a:p>
            <a:pPr lvl="1"/>
            <a:endParaRPr lang="zh-CN" altLang="en-US" dirty="0"/>
          </a:p>
        </p:txBody>
      </p:sp>
      <p:sp>
        <p:nvSpPr>
          <p:cNvPr id="2" name="标题 1"/>
          <p:cNvSpPr>
            <a:spLocks noGrp="1"/>
          </p:cNvSpPr>
          <p:nvPr>
            <p:ph type="title"/>
          </p:nvPr>
        </p:nvSpPr>
        <p:spPr/>
        <p:txBody>
          <a:bodyPr/>
          <a:lstStyle/>
          <a:p>
            <a:r>
              <a:rPr lang="en-US" altLang="zh-CN" dirty="0"/>
              <a:t>Introduction for HEPSCT</a:t>
            </a:r>
            <a:endParaRPr lang="zh-CN" altLang="en-US" dirty="0"/>
          </a:p>
        </p:txBody>
      </p:sp>
      <p:grpSp>
        <p:nvGrpSpPr>
          <p:cNvPr id="12" name="组合 11"/>
          <p:cNvGrpSpPr/>
          <p:nvPr/>
        </p:nvGrpSpPr>
        <p:grpSpPr>
          <a:xfrm>
            <a:off x="3246145" y="4581989"/>
            <a:ext cx="5534658" cy="1300492"/>
            <a:chOff x="165136" y="4246867"/>
            <a:chExt cx="8666170" cy="1868641"/>
          </a:xfrm>
        </p:grpSpPr>
        <p:pic>
          <p:nvPicPr>
            <p:cNvPr id="4" name="4D0774D">
              <a:hlinkClick r:id="" action="ppaction://media"/>
            </p:cNvPr>
            <p:cNvPicPr>
              <a:picLocks noChangeAspect="1"/>
            </p:cNvPicPr>
            <p:nvPr>
              <a:videoFile r:link="rId1"/>
              <p:extLst>
                <p:ext uri="{DAA4B4D4-6D71-4841-9C94-3DE7FCFB9230}">
                  <p14:media xmlns:p14="http://schemas.microsoft.com/office/powerpoint/2010/main" r:embed="rId2"/>
                </p:ext>
              </p:extLst>
            </p:nvPr>
          </p:nvPicPr>
          <p:blipFill>
            <a:blip r:embed="rId3"/>
            <a:stretch>
              <a:fillRect/>
            </a:stretch>
          </p:blipFill>
          <p:spPr>
            <a:xfrm>
              <a:off x="1867386" y="4246867"/>
              <a:ext cx="3272771" cy="1868641"/>
            </a:xfrm>
            <a:prstGeom prst="rect">
              <a:avLst/>
            </a:prstGeom>
            <a:solidFill>
              <a:schemeClr val="accent1">
                <a:lumMod val="40000"/>
                <a:lumOff val="60000"/>
              </a:schemeClr>
            </a:solidFill>
            <a:ln>
              <a:solidFill>
                <a:schemeClr val="accent1">
                  <a:lumMod val="50000"/>
                </a:schemeClr>
              </a:solidFill>
            </a:ln>
          </p:spPr>
        </p:pic>
        <p:sp>
          <p:nvSpPr>
            <p:cNvPr id="5" name="矩形: 圆角 4"/>
            <p:cNvSpPr/>
            <p:nvPr/>
          </p:nvSpPr>
          <p:spPr>
            <a:xfrm>
              <a:off x="6096000" y="4608184"/>
              <a:ext cx="1807535" cy="11460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HEPSCT</a:t>
              </a:r>
              <a:endParaRPr lang="zh-CN" altLang="en-US" dirty="0"/>
            </a:p>
          </p:txBody>
        </p:sp>
        <p:sp>
          <p:nvSpPr>
            <p:cNvPr id="6" name="箭头: 右 5"/>
            <p:cNvSpPr/>
            <p:nvPr/>
          </p:nvSpPr>
          <p:spPr>
            <a:xfrm>
              <a:off x="165136" y="5049781"/>
              <a:ext cx="669851" cy="244548"/>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solidFill>
                  <a:schemeClr val="dk1"/>
                </a:solidFill>
              </a:endParaRPr>
            </a:p>
          </p:txBody>
        </p:sp>
        <p:sp>
          <p:nvSpPr>
            <p:cNvPr id="7" name="箭头: 右 6"/>
            <p:cNvSpPr/>
            <p:nvPr/>
          </p:nvSpPr>
          <p:spPr>
            <a:xfrm>
              <a:off x="8161455" y="5058911"/>
              <a:ext cx="669851" cy="244549"/>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solidFill>
                  <a:schemeClr val="dk1"/>
                </a:solidFill>
              </a:endParaRPr>
            </a:p>
          </p:txBody>
        </p:sp>
        <p:sp>
          <p:nvSpPr>
            <p:cNvPr id="8" name="矩形 7"/>
            <p:cNvSpPr/>
            <p:nvPr/>
          </p:nvSpPr>
          <p:spPr>
            <a:xfrm>
              <a:off x="1867386" y="4246867"/>
              <a:ext cx="3272771" cy="228600"/>
            </a:xfrm>
            <a:prstGeom prst="rect">
              <a:avLst/>
            </a:prstGeom>
            <a:noFill/>
            <a:ln w="28575">
              <a:solidFill>
                <a:srgbClr val="00B0F0"/>
              </a:solidFill>
              <a:prstDash val="dash"/>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9" name="矩形 8"/>
            <p:cNvSpPr/>
            <p:nvPr/>
          </p:nvSpPr>
          <p:spPr>
            <a:xfrm>
              <a:off x="1867386" y="4475467"/>
              <a:ext cx="3272771" cy="228600"/>
            </a:xfrm>
            <a:prstGeom prst="rect">
              <a:avLst/>
            </a:prstGeom>
            <a:noFill/>
            <a:ln w="28575">
              <a:solidFill>
                <a:srgbClr val="00B0F0"/>
              </a:solidFill>
              <a:prstDash val="dash"/>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10" name="矩形 9"/>
            <p:cNvSpPr/>
            <p:nvPr/>
          </p:nvSpPr>
          <p:spPr>
            <a:xfrm>
              <a:off x="1859898" y="5639889"/>
              <a:ext cx="3272771" cy="228600"/>
            </a:xfrm>
            <a:prstGeom prst="rect">
              <a:avLst/>
            </a:prstGeom>
            <a:noFill/>
            <a:ln w="28575">
              <a:solidFill>
                <a:srgbClr val="00B0F0"/>
              </a:solidFill>
              <a:prstDash val="dash"/>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11" name="矩形 10"/>
            <p:cNvSpPr/>
            <p:nvPr/>
          </p:nvSpPr>
          <p:spPr>
            <a:xfrm>
              <a:off x="1859898" y="5868489"/>
              <a:ext cx="3272771" cy="228600"/>
            </a:xfrm>
            <a:prstGeom prst="rect">
              <a:avLst/>
            </a:prstGeom>
            <a:noFill/>
            <a:ln w="28575">
              <a:solidFill>
                <a:srgbClr val="00B0F0"/>
              </a:solidFill>
              <a:prstDash val="dash"/>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14" name="矩形 13"/>
            <p:cNvSpPr/>
            <p:nvPr/>
          </p:nvSpPr>
          <p:spPr>
            <a:xfrm>
              <a:off x="1859898" y="4704067"/>
              <a:ext cx="3272771" cy="228600"/>
            </a:xfrm>
            <a:prstGeom prst="rect">
              <a:avLst/>
            </a:prstGeom>
            <a:noFill/>
            <a:ln w="28575">
              <a:solidFill>
                <a:srgbClr val="00B0F0"/>
              </a:solidFill>
              <a:prstDash val="dash"/>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15" name="矩形 14"/>
            <p:cNvSpPr/>
            <p:nvPr/>
          </p:nvSpPr>
          <p:spPr>
            <a:xfrm>
              <a:off x="1859898" y="4932667"/>
              <a:ext cx="3272771" cy="228600"/>
            </a:xfrm>
            <a:prstGeom prst="rect">
              <a:avLst/>
            </a:prstGeom>
            <a:noFill/>
            <a:ln w="28575">
              <a:solidFill>
                <a:srgbClr val="00B0F0"/>
              </a:solidFill>
              <a:prstDash val="dash"/>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18" name="矩形 17"/>
            <p:cNvSpPr/>
            <p:nvPr/>
          </p:nvSpPr>
          <p:spPr>
            <a:xfrm>
              <a:off x="1859898" y="5172056"/>
              <a:ext cx="3272771" cy="228600"/>
            </a:xfrm>
            <a:prstGeom prst="rect">
              <a:avLst/>
            </a:prstGeom>
            <a:noFill/>
            <a:ln w="28575">
              <a:solidFill>
                <a:srgbClr val="00B0F0"/>
              </a:solidFill>
              <a:prstDash val="dash"/>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19" name="矩形 18"/>
            <p:cNvSpPr/>
            <p:nvPr/>
          </p:nvSpPr>
          <p:spPr>
            <a:xfrm>
              <a:off x="1859898" y="5400656"/>
              <a:ext cx="3272771" cy="228600"/>
            </a:xfrm>
            <a:prstGeom prst="rect">
              <a:avLst/>
            </a:prstGeom>
            <a:noFill/>
            <a:ln w="28575">
              <a:solidFill>
                <a:srgbClr val="00B0F0"/>
              </a:solidFill>
              <a:prstDash val="dash"/>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20" name="左大括号 19"/>
            <p:cNvSpPr/>
            <p:nvPr/>
          </p:nvSpPr>
          <p:spPr>
            <a:xfrm>
              <a:off x="1424763" y="4246867"/>
              <a:ext cx="287079" cy="6858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1" name="文本框 20"/>
            <p:cNvSpPr txBox="1"/>
            <p:nvPr/>
          </p:nvSpPr>
          <p:spPr>
            <a:xfrm>
              <a:off x="388561" y="4342843"/>
              <a:ext cx="1271222" cy="530683"/>
            </a:xfrm>
            <a:prstGeom prst="rect">
              <a:avLst/>
            </a:prstGeom>
            <a:noFill/>
          </p:spPr>
          <p:txBody>
            <a:bodyPr wrap="square" rtlCol="0">
              <a:spAutoFit/>
            </a:bodyPr>
            <a:lstStyle/>
            <a:p>
              <a:r>
                <a:rPr lang="en-US" altLang="zh-CN" dirty="0"/>
                <a:t>batch</a:t>
              </a:r>
              <a:endParaRPr lang="zh-CN" altLang="en-US" dirty="0"/>
            </a:p>
          </p:txBody>
        </p:sp>
      </p:grpSp>
      <p:sp>
        <p:nvSpPr>
          <p:cNvPr id="24" name="箭头: 右 23"/>
          <p:cNvSpPr/>
          <p:nvPr/>
        </p:nvSpPr>
        <p:spPr>
          <a:xfrm>
            <a:off x="6601313" y="5133273"/>
            <a:ext cx="427801" cy="170195"/>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solidFill>
                <a:schemeClr val="dk1"/>
              </a:solidFill>
            </a:endParaRPr>
          </a:p>
        </p:txBody>
      </p:sp>
      <p:sp>
        <p:nvSpPr>
          <p:cNvPr id="13" name="圆柱体 12"/>
          <p:cNvSpPr/>
          <p:nvPr/>
        </p:nvSpPr>
        <p:spPr>
          <a:xfrm>
            <a:off x="2495532" y="4866813"/>
            <a:ext cx="588079" cy="730839"/>
          </a:xfrm>
          <a:prstGeom prst="can">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箭头: 右 24"/>
          <p:cNvSpPr/>
          <p:nvPr/>
        </p:nvSpPr>
        <p:spPr>
          <a:xfrm>
            <a:off x="1884033" y="5164071"/>
            <a:ext cx="427801" cy="170195"/>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solidFill>
                <a:schemeClr val="dk1"/>
              </a:solidFill>
            </a:endParaRPr>
          </a:p>
        </p:txBody>
      </p:sp>
      <p:sp>
        <p:nvSpPr>
          <p:cNvPr id="26" name="文本框 25"/>
          <p:cNvSpPr txBox="1"/>
          <p:nvPr/>
        </p:nvSpPr>
        <p:spPr>
          <a:xfrm>
            <a:off x="2381338" y="5647952"/>
            <a:ext cx="1007498" cy="369332"/>
          </a:xfrm>
          <a:prstGeom prst="rect">
            <a:avLst/>
          </a:prstGeom>
          <a:noFill/>
        </p:spPr>
        <p:txBody>
          <a:bodyPr wrap="square" rtlCol="0">
            <a:spAutoFit/>
          </a:bodyPr>
          <a:lstStyle/>
          <a:p>
            <a:r>
              <a:rPr lang="en-US" altLang="zh-CN" dirty="0"/>
              <a:t>Storage</a:t>
            </a:r>
            <a:endParaRPr lang="zh-CN" altLang="en-US" dirty="0"/>
          </a:p>
        </p:txBody>
      </p:sp>
      <p:sp>
        <p:nvSpPr>
          <p:cNvPr id="27" name="文本框 26"/>
          <p:cNvSpPr txBox="1"/>
          <p:nvPr/>
        </p:nvSpPr>
        <p:spPr>
          <a:xfrm>
            <a:off x="6815213" y="5746176"/>
            <a:ext cx="2015395" cy="369332"/>
          </a:xfrm>
          <a:prstGeom prst="rect">
            <a:avLst/>
          </a:prstGeom>
          <a:noFill/>
        </p:spPr>
        <p:txBody>
          <a:bodyPr wrap="square" rtlCol="0">
            <a:spAutoFit/>
          </a:bodyPr>
          <a:lstStyle/>
          <a:p>
            <a:r>
              <a:rPr lang="en-US" altLang="zh-CN" dirty="0"/>
              <a:t>Compute clusters</a:t>
            </a:r>
            <a:endParaRPr lang="zh-CN" altLang="en-US" dirty="0"/>
          </a:p>
        </p:txBody>
      </p:sp>
      <p:grpSp>
        <p:nvGrpSpPr>
          <p:cNvPr id="28" name="组合 27"/>
          <p:cNvGrpSpPr/>
          <p:nvPr/>
        </p:nvGrpSpPr>
        <p:grpSpPr>
          <a:xfrm>
            <a:off x="484438" y="4668706"/>
            <a:ext cx="1339135" cy="1127051"/>
            <a:chOff x="1254962" y="4808538"/>
            <a:chExt cx="1339135" cy="1127051"/>
          </a:xfrm>
          <a:solidFill>
            <a:schemeClr val="accent4">
              <a:lumMod val="40000"/>
              <a:lumOff val="60000"/>
            </a:schemeClr>
          </a:solidFill>
        </p:grpSpPr>
        <p:sp>
          <p:nvSpPr>
            <p:cNvPr id="29" name="六边形 28"/>
            <p:cNvSpPr/>
            <p:nvPr/>
          </p:nvSpPr>
          <p:spPr>
            <a:xfrm>
              <a:off x="1254962" y="4808538"/>
              <a:ext cx="1034335" cy="822251"/>
            </a:xfrm>
            <a:prstGeom prst="hexagon">
              <a:avLst/>
            </a:prstGeom>
            <a:grp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30" name="六边形 29"/>
            <p:cNvSpPr/>
            <p:nvPr/>
          </p:nvSpPr>
          <p:spPr>
            <a:xfrm>
              <a:off x="1407362" y="4960938"/>
              <a:ext cx="1034335" cy="822251"/>
            </a:xfrm>
            <a:prstGeom prst="hexagon">
              <a:avLst/>
            </a:prstGeom>
            <a:grp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31" name="六边形 30"/>
            <p:cNvSpPr/>
            <p:nvPr/>
          </p:nvSpPr>
          <p:spPr>
            <a:xfrm>
              <a:off x="1559762" y="5113338"/>
              <a:ext cx="1034335" cy="822251"/>
            </a:xfrm>
            <a:prstGeom prst="hexagon">
              <a:avLst/>
            </a:prstGeom>
            <a:grp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CN" dirty="0">
                  <a:solidFill>
                    <a:schemeClr val="tx1"/>
                  </a:solidFill>
                </a:rPr>
                <a:t>DAQ</a:t>
              </a:r>
              <a:endParaRPr lang="zh-CN" altLang="en-US" dirty="0">
                <a:solidFill>
                  <a:schemeClr val="tx1"/>
                </a:solidFill>
              </a:endParaRPr>
            </a:p>
          </p:txBody>
        </p:sp>
      </p:grpSp>
      <p:sp>
        <p:nvSpPr>
          <p:cNvPr id="16" name="矩形: 圆角 4"/>
          <p:cNvSpPr/>
          <p:nvPr/>
        </p:nvSpPr>
        <p:spPr>
          <a:xfrm>
            <a:off x="8798562" y="4845515"/>
            <a:ext cx="1154384" cy="7975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dirty="0"/>
              <a:t>result</a:t>
            </a:r>
            <a:endParaRPr lang="zh-CN" altLang="en-US" dirty="0"/>
          </a:p>
        </p:txBody>
      </p:sp>
    </p:spTree>
  </p:cSld>
  <p:clrMapOvr>
    <a:masterClrMapping/>
  </p:clrMapOvr>
  <p:timing>
    <p:tnLst>
      <p:par>
        <p:cTn id="1" dur="indefinite" restart="never" nodeType="tmRoot">
          <p:childTnLst>
            <p:video>
              <p:cMediaNode vol="0">
                <p:cTn id="2" fill="hold" display="0">
                  <p:stCondLst>
                    <p:cond delay="indefinite"/>
                  </p:stCondLst>
                </p:cTn>
                <p:tgtEl>
                  <p:spTgt spid="4"/>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dirty="0"/>
              <a:t>HEPSCT</a:t>
            </a:r>
            <a:r>
              <a:rPr lang="zh-CN" altLang="en-US" dirty="0"/>
              <a:t> </a:t>
            </a:r>
            <a:endParaRPr lang="en-US" altLang="zh-CN" dirty="0"/>
          </a:p>
          <a:p>
            <a:pPr lvl="1"/>
            <a:endParaRPr lang="en-US" altLang="zh-CN" dirty="0"/>
          </a:p>
          <a:p>
            <a:pPr marL="0" indent="0">
              <a:buNone/>
            </a:pPr>
            <a:endParaRPr lang="en-US" altLang="zh-CN" dirty="0"/>
          </a:p>
          <a:p>
            <a:pPr lvl="1"/>
            <a:r>
              <a:rPr lang="en-US" altLang="zh-CN" dirty="0"/>
              <a:t>Time consumption for different steps</a:t>
            </a:r>
            <a:endParaRPr lang="en-US" altLang="zh-CN" dirty="0"/>
          </a:p>
          <a:p>
            <a:pPr lvl="2"/>
            <a:r>
              <a:rPr lang="en-US" altLang="zh-CN" dirty="0"/>
              <a:t>Test data shape: 2k×2k</a:t>
            </a:r>
            <a:r>
              <a:rPr lang="zh-CN" altLang="en-US" dirty="0"/>
              <a:t>，</a:t>
            </a:r>
            <a:r>
              <a:rPr lang="en-US" altLang="zh-CN" dirty="0"/>
              <a:t>1441 frames</a:t>
            </a:r>
            <a:endParaRPr lang="en-US" altLang="zh-CN" dirty="0"/>
          </a:p>
          <a:p>
            <a:pPr lvl="2"/>
            <a:endParaRPr lang="en-US" altLang="zh-CN" dirty="0"/>
          </a:p>
          <a:p>
            <a:pPr lvl="2"/>
            <a:endParaRPr lang="en-US" altLang="zh-CN" dirty="0"/>
          </a:p>
          <a:p>
            <a:pPr lvl="1"/>
            <a:endParaRPr lang="en-US" altLang="zh-CN" dirty="0"/>
          </a:p>
          <a:p>
            <a:endParaRPr lang="zh-CN" altLang="en-US" dirty="0"/>
          </a:p>
        </p:txBody>
      </p:sp>
      <p:sp>
        <p:nvSpPr>
          <p:cNvPr id="2" name="标题 1"/>
          <p:cNvSpPr>
            <a:spLocks noGrp="1"/>
          </p:cNvSpPr>
          <p:nvPr>
            <p:ph type="title"/>
          </p:nvPr>
        </p:nvSpPr>
        <p:spPr/>
        <p:txBody>
          <a:bodyPr/>
          <a:lstStyle/>
          <a:p>
            <a:r>
              <a:rPr lang="en-US" dirty="0"/>
              <a:t>Analysis of HEPS-CT</a:t>
            </a:r>
            <a:endParaRPr lang="en-US" dirty="0"/>
          </a:p>
        </p:txBody>
      </p:sp>
      <p:sp>
        <p:nvSpPr>
          <p:cNvPr id="4" name="矩形: 圆角 3"/>
          <p:cNvSpPr/>
          <p:nvPr/>
        </p:nvSpPr>
        <p:spPr>
          <a:xfrm>
            <a:off x="1558637" y="2254102"/>
            <a:ext cx="946298" cy="58479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CN" dirty="0"/>
              <a:t>Read</a:t>
            </a:r>
            <a:endParaRPr lang="zh-CN" altLang="en-US" dirty="0"/>
          </a:p>
        </p:txBody>
      </p:sp>
      <p:sp>
        <p:nvSpPr>
          <p:cNvPr id="5" name="矩形: 圆角 4"/>
          <p:cNvSpPr/>
          <p:nvPr/>
        </p:nvSpPr>
        <p:spPr>
          <a:xfrm>
            <a:off x="2903916" y="2254102"/>
            <a:ext cx="1482037" cy="58479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CN" dirty="0"/>
              <a:t>Pre-process</a:t>
            </a:r>
            <a:endParaRPr lang="zh-CN" altLang="en-US" dirty="0"/>
          </a:p>
        </p:txBody>
      </p:sp>
      <p:sp>
        <p:nvSpPr>
          <p:cNvPr id="6" name="矩形: 圆角 5"/>
          <p:cNvSpPr/>
          <p:nvPr/>
        </p:nvSpPr>
        <p:spPr>
          <a:xfrm>
            <a:off x="4784934" y="2254102"/>
            <a:ext cx="1706125" cy="58479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CN" dirty="0">
                <a:solidFill>
                  <a:schemeClr val="dk1"/>
                </a:solidFill>
              </a:rPr>
              <a:t>Reconstruction</a:t>
            </a:r>
            <a:endParaRPr lang="zh-CN" altLang="en-US" dirty="0">
              <a:solidFill>
                <a:schemeClr val="dk1"/>
              </a:solidFill>
            </a:endParaRPr>
          </a:p>
        </p:txBody>
      </p:sp>
      <p:sp>
        <p:nvSpPr>
          <p:cNvPr id="7" name="矩形: 圆角 6"/>
          <p:cNvSpPr/>
          <p:nvPr/>
        </p:nvSpPr>
        <p:spPr>
          <a:xfrm>
            <a:off x="6890040" y="2254102"/>
            <a:ext cx="1482037" cy="58479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CN" dirty="0">
                <a:solidFill>
                  <a:schemeClr val="dk1"/>
                </a:solidFill>
              </a:rPr>
              <a:t>Post-process</a:t>
            </a:r>
            <a:endParaRPr lang="zh-CN" altLang="en-US" dirty="0">
              <a:solidFill>
                <a:schemeClr val="dk1"/>
              </a:solidFill>
            </a:endParaRPr>
          </a:p>
        </p:txBody>
      </p:sp>
      <p:sp>
        <p:nvSpPr>
          <p:cNvPr id="8" name="矩形: 圆角 7"/>
          <p:cNvSpPr/>
          <p:nvPr/>
        </p:nvSpPr>
        <p:spPr>
          <a:xfrm>
            <a:off x="8771056" y="2254102"/>
            <a:ext cx="946298" cy="58479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CN" dirty="0">
                <a:solidFill>
                  <a:schemeClr val="dk1"/>
                </a:solidFill>
              </a:rPr>
              <a:t>Write</a:t>
            </a:r>
            <a:endParaRPr lang="zh-CN" altLang="en-US" dirty="0">
              <a:solidFill>
                <a:schemeClr val="dk1"/>
              </a:solidFill>
            </a:endParaRPr>
          </a:p>
        </p:txBody>
      </p:sp>
      <p:sp>
        <p:nvSpPr>
          <p:cNvPr id="9" name="箭头: 右 8"/>
          <p:cNvSpPr/>
          <p:nvPr/>
        </p:nvSpPr>
        <p:spPr>
          <a:xfrm>
            <a:off x="2504935" y="2466752"/>
            <a:ext cx="398979" cy="159489"/>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solidFill>
                <a:schemeClr val="dk1"/>
              </a:solidFill>
            </a:endParaRPr>
          </a:p>
        </p:txBody>
      </p:sp>
      <p:sp>
        <p:nvSpPr>
          <p:cNvPr id="10" name="箭头: 右 9"/>
          <p:cNvSpPr/>
          <p:nvPr/>
        </p:nvSpPr>
        <p:spPr>
          <a:xfrm>
            <a:off x="4385953" y="2466752"/>
            <a:ext cx="398979" cy="159489"/>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solidFill>
                <a:schemeClr val="dk1"/>
              </a:solidFill>
            </a:endParaRPr>
          </a:p>
        </p:txBody>
      </p:sp>
      <p:sp>
        <p:nvSpPr>
          <p:cNvPr id="11" name="箭头: 右 10"/>
          <p:cNvSpPr/>
          <p:nvPr/>
        </p:nvSpPr>
        <p:spPr>
          <a:xfrm>
            <a:off x="6491059" y="2466752"/>
            <a:ext cx="398979" cy="159489"/>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solidFill>
                <a:schemeClr val="dk1"/>
              </a:solidFill>
            </a:endParaRPr>
          </a:p>
        </p:txBody>
      </p:sp>
      <p:sp>
        <p:nvSpPr>
          <p:cNvPr id="12" name="箭头: 右 11"/>
          <p:cNvSpPr/>
          <p:nvPr/>
        </p:nvSpPr>
        <p:spPr>
          <a:xfrm>
            <a:off x="8372077" y="2466751"/>
            <a:ext cx="398979" cy="159489"/>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solidFill>
                <a:schemeClr val="dk1"/>
              </a:solidFill>
            </a:endParaRPr>
          </a:p>
        </p:txBody>
      </p:sp>
      <p:graphicFrame>
        <p:nvGraphicFramePr>
          <p:cNvPr id="13" name="图表 12"/>
          <p:cNvGraphicFramePr/>
          <p:nvPr/>
        </p:nvGraphicFramePr>
        <p:xfrm>
          <a:off x="780415" y="3882390"/>
          <a:ext cx="7253605" cy="2606040"/>
        </p:xfrm>
        <a:graphic>
          <a:graphicData uri="http://schemas.openxmlformats.org/drawingml/2006/chart">
            <c:chart xmlns:c="http://schemas.openxmlformats.org/drawingml/2006/chart" xmlns:r="http://schemas.openxmlformats.org/officeDocument/2006/relationships" r:id="rId1"/>
          </a:graphicData>
        </a:graphic>
      </p:graphicFrame>
      <p:sp>
        <p:nvSpPr>
          <p:cNvPr id="14" name="文本框 13"/>
          <p:cNvSpPr txBox="1"/>
          <p:nvPr/>
        </p:nvSpPr>
        <p:spPr>
          <a:xfrm>
            <a:off x="8477891" y="4370083"/>
            <a:ext cx="3596346" cy="830997"/>
          </a:xfrm>
          <a:prstGeom prst="rect">
            <a:avLst/>
          </a:prstGeom>
          <a:noFill/>
        </p:spPr>
        <p:txBody>
          <a:bodyPr wrap="square" rtlCol="0">
            <a:spAutoFit/>
          </a:bodyPr>
          <a:lstStyle/>
          <a:p>
            <a:pPr marL="342900" indent="-342900">
              <a:buFont typeface="Wingdings" panose="05000000000000000000" pitchFamily="2" charset="2"/>
              <a:buChar char="Ø"/>
            </a:pPr>
            <a:r>
              <a:rPr lang="en-US" altLang="zh-CN" sz="2400" dirty="0">
                <a:solidFill>
                  <a:schemeClr val="accent6"/>
                </a:solidFill>
              </a:rPr>
              <a:t>IO bottlenecks seriously affect computing speed</a:t>
            </a:r>
            <a:endParaRPr lang="zh-CN" altLang="en-US" sz="2400" dirty="0">
              <a:solidFill>
                <a:schemeClr val="accent6"/>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dirty="0"/>
              <a:t>Asynchronous</a:t>
            </a:r>
            <a:endParaRPr lang="en-US" altLang="zh-CN" dirty="0"/>
          </a:p>
          <a:p>
            <a:pPr lvl="1"/>
            <a:r>
              <a:rPr lang="en-US" altLang="zh-CN" dirty="0"/>
              <a:t>Based on the analysis of the calculation process</a:t>
            </a:r>
            <a:endParaRPr lang="en-US" altLang="zh-CN" dirty="0"/>
          </a:p>
          <a:p>
            <a:pPr lvl="1"/>
            <a:r>
              <a:rPr lang="en-US" altLang="zh-CN" dirty="0"/>
              <a:t>Read and write operations during neighbor reconstruction </a:t>
            </a:r>
            <a:endParaRPr lang="en-US" altLang="zh-CN" dirty="0"/>
          </a:p>
          <a:p>
            <a:pPr marL="502920" lvl="1" indent="0">
              <a:buNone/>
            </a:pPr>
            <a:r>
              <a:rPr lang="en-US" altLang="zh-CN" dirty="0"/>
              <a:t>   can be done asynchronously</a:t>
            </a:r>
            <a:endParaRPr lang="en-US" altLang="zh-CN" dirty="0"/>
          </a:p>
          <a:p>
            <a:pPr lvl="1"/>
            <a:endParaRPr lang="zh-CN" altLang="en-US" dirty="0"/>
          </a:p>
        </p:txBody>
      </p:sp>
      <p:sp>
        <p:nvSpPr>
          <p:cNvPr id="2" name="标题 1"/>
          <p:cNvSpPr>
            <a:spLocks noGrp="1"/>
          </p:cNvSpPr>
          <p:nvPr>
            <p:ph type="title"/>
          </p:nvPr>
        </p:nvSpPr>
        <p:spPr/>
        <p:txBody>
          <a:bodyPr/>
          <a:lstStyle/>
          <a:p>
            <a:r>
              <a:rPr lang="en-US" altLang="zh-CN" dirty="0"/>
              <a:t>HEPSCT-asynchronous</a:t>
            </a:r>
            <a:endParaRPr lang="zh-CN" altLang="en-US" dirty="0"/>
          </a:p>
        </p:txBody>
      </p:sp>
      <p:grpSp>
        <p:nvGrpSpPr>
          <p:cNvPr id="53" name="组合 52"/>
          <p:cNvGrpSpPr/>
          <p:nvPr/>
        </p:nvGrpSpPr>
        <p:grpSpPr>
          <a:xfrm>
            <a:off x="10549035" y="4468489"/>
            <a:ext cx="1876645" cy="1844690"/>
            <a:chOff x="10371341" y="4278807"/>
            <a:chExt cx="1876645" cy="2035457"/>
          </a:xfrm>
        </p:grpSpPr>
        <p:sp>
          <p:nvSpPr>
            <p:cNvPr id="77" name="矩形 76"/>
            <p:cNvSpPr/>
            <p:nvPr/>
          </p:nvSpPr>
          <p:spPr>
            <a:xfrm>
              <a:off x="10371341" y="4310808"/>
              <a:ext cx="84093" cy="305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78" name="矩形 77"/>
            <p:cNvSpPr/>
            <p:nvPr/>
          </p:nvSpPr>
          <p:spPr>
            <a:xfrm>
              <a:off x="10371341" y="4727956"/>
              <a:ext cx="84093" cy="305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矩形 78"/>
            <p:cNvSpPr/>
            <p:nvPr/>
          </p:nvSpPr>
          <p:spPr>
            <a:xfrm>
              <a:off x="10371341" y="5145104"/>
              <a:ext cx="84093" cy="3053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80" name="矩形 79"/>
            <p:cNvSpPr/>
            <p:nvPr/>
          </p:nvSpPr>
          <p:spPr>
            <a:xfrm>
              <a:off x="10371341" y="5562252"/>
              <a:ext cx="84093" cy="30533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
          <p:nvSpPr>
            <p:cNvPr id="81" name="矩形 80"/>
            <p:cNvSpPr/>
            <p:nvPr/>
          </p:nvSpPr>
          <p:spPr>
            <a:xfrm>
              <a:off x="10371341" y="5979400"/>
              <a:ext cx="84093" cy="30533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82" name="文本框 81"/>
            <p:cNvSpPr txBox="1"/>
            <p:nvPr/>
          </p:nvSpPr>
          <p:spPr>
            <a:xfrm>
              <a:off x="10527854" y="4278807"/>
              <a:ext cx="660186" cy="369332"/>
            </a:xfrm>
            <a:prstGeom prst="rect">
              <a:avLst/>
            </a:prstGeom>
            <a:noFill/>
          </p:spPr>
          <p:txBody>
            <a:bodyPr wrap="square" rtlCol="0">
              <a:spAutoFit/>
            </a:bodyPr>
            <a:lstStyle/>
            <a:p>
              <a:r>
                <a:rPr lang="en-US" altLang="zh-CN" dirty="0"/>
                <a:t>read</a:t>
              </a:r>
              <a:endParaRPr lang="zh-CN" altLang="en-US" dirty="0"/>
            </a:p>
          </p:txBody>
        </p:sp>
        <p:sp>
          <p:nvSpPr>
            <p:cNvPr id="83" name="文本框 82"/>
            <p:cNvSpPr txBox="1"/>
            <p:nvPr/>
          </p:nvSpPr>
          <p:spPr>
            <a:xfrm>
              <a:off x="10527854" y="4690713"/>
              <a:ext cx="1301684" cy="369332"/>
            </a:xfrm>
            <a:prstGeom prst="rect">
              <a:avLst/>
            </a:prstGeom>
            <a:noFill/>
          </p:spPr>
          <p:txBody>
            <a:bodyPr wrap="square" rtlCol="0">
              <a:spAutoFit/>
            </a:bodyPr>
            <a:lstStyle/>
            <a:p>
              <a:r>
                <a:rPr lang="en-US" altLang="zh-CN" dirty="0"/>
                <a:t>Preprocess</a:t>
              </a:r>
              <a:endParaRPr lang="zh-CN" altLang="en-US" dirty="0"/>
            </a:p>
          </p:txBody>
        </p:sp>
        <p:sp>
          <p:nvSpPr>
            <p:cNvPr id="84" name="文本框 83"/>
            <p:cNvSpPr txBox="1"/>
            <p:nvPr/>
          </p:nvSpPr>
          <p:spPr>
            <a:xfrm>
              <a:off x="10527853" y="5102619"/>
              <a:ext cx="1720133" cy="369332"/>
            </a:xfrm>
            <a:prstGeom prst="rect">
              <a:avLst/>
            </a:prstGeom>
            <a:noFill/>
          </p:spPr>
          <p:txBody>
            <a:bodyPr wrap="square" rtlCol="0">
              <a:spAutoFit/>
            </a:bodyPr>
            <a:lstStyle/>
            <a:p>
              <a:r>
                <a:rPr lang="en-US" altLang="zh-CN" dirty="0"/>
                <a:t>reconstruction</a:t>
              </a:r>
              <a:endParaRPr lang="zh-CN" altLang="en-US" dirty="0"/>
            </a:p>
          </p:txBody>
        </p:sp>
        <p:sp>
          <p:nvSpPr>
            <p:cNvPr id="85" name="文本框 84"/>
            <p:cNvSpPr txBox="1"/>
            <p:nvPr/>
          </p:nvSpPr>
          <p:spPr>
            <a:xfrm>
              <a:off x="10527854" y="5514525"/>
              <a:ext cx="1720132" cy="369332"/>
            </a:xfrm>
            <a:prstGeom prst="rect">
              <a:avLst/>
            </a:prstGeom>
            <a:noFill/>
          </p:spPr>
          <p:txBody>
            <a:bodyPr wrap="square" rtlCol="0">
              <a:spAutoFit/>
            </a:bodyPr>
            <a:lstStyle/>
            <a:p>
              <a:r>
                <a:rPr lang="en-US" altLang="zh-CN" dirty="0"/>
                <a:t>postprocess</a:t>
              </a:r>
              <a:endParaRPr lang="zh-CN" altLang="en-US" dirty="0"/>
            </a:p>
          </p:txBody>
        </p:sp>
        <p:sp>
          <p:nvSpPr>
            <p:cNvPr id="86" name="文本框 85"/>
            <p:cNvSpPr txBox="1"/>
            <p:nvPr/>
          </p:nvSpPr>
          <p:spPr>
            <a:xfrm>
              <a:off x="10527854" y="5944932"/>
              <a:ext cx="767552" cy="369332"/>
            </a:xfrm>
            <a:prstGeom prst="rect">
              <a:avLst/>
            </a:prstGeom>
            <a:noFill/>
          </p:spPr>
          <p:txBody>
            <a:bodyPr wrap="square" rtlCol="0">
              <a:spAutoFit/>
            </a:bodyPr>
            <a:lstStyle/>
            <a:p>
              <a:r>
                <a:rPr lang="en-US" altLang="zh-CN" dirty="0"/>
                <a:t>write</a:t>
              </a:r>
              <a:endParaRPr lang="zh-CN" altLang="en-US" dirty="0"/>
            </a:p>
          </p:txBody>
        </p:sp>
      </p:grpSp>
      <p:graphicFrame>
        <p:nvGraphicFramePr>
          <p:cNvPr id="48" name="图表 47"/>
          <p:cNvGraphicFramePr/>
          <p:nvPr/>
        </p:nvGraphicFramePr>
        <p:xfrm>
          <a:off x="2090802" y="3490708"/>
          <a:ext cx="4572000" cy="2743200"/>
        </p:xfrm>
        <a:graphic>
          <a:graphicData uri="http://schemas.openxmlformats.org/drawingml/2006/chart">
            <c:chart xmlns:c="http://schemas.openxmlformats.org/drawingml/2006/chart" xmlns:r="http://schemas.openxmlformats.org/officeDocument/2006/relationships" r:id="rId1"/>
          </a:graphicData>
        </a:graphic>
      </p:graphicFrame>
      <p:grpSp>
        <p:nvGrpSpPr>
          <p:cNvPr id="4" name="组合 3"/>
          <p:cNvGrpSpPr/>
          <p:nvPr/>
        </p:nvGrpSpPr>
        <p:grpSpPr>
          <a:xfrm>
            <a:off x="9225915" y="915670"/>
            <a:ext cx="308610" cy="5429250"/>
            <a:chOff x="14545" y="1504"/>
            <a:chExt cx="644" cy="8550"/>
          </a:xfrm>
        </p:grpSpPr>
        <p:sp>
          <p:nvSpPr>
            <p:cNvPr id="6" name="矩形 5"/>
            <p:cNvSpPr/>
            <p:nvPr/>
          </p:nvSpPr>
          <p:spPr>
            <a:xfrm rot="5400000">
              <a:off x="14089" y="1960"/>
              <a:ext cx="1557" cy="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
          <p:nvSpPr>
            <p:cNvPr id="7" name="矩形 6"/>
            <p:cNvSpPr/>
            <p:nvPr/>
          </p:nvSpPr>
          <p:spPr>
            <a:xfrm rot="5400000">
              <a:off x="14577" y="3029"/>
              <a:ext cx="580" cy="6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rot="5400000">
              <a:off x="14700" y="3486"/>
              <a:ext cx="334" cy="64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zh-CN" altLang="en-US"/>
            </a:p>
          </p:txBody>
        </p:sp>
        <p:sp>
          <p:nvSpPr>
            <p:cNvPr id="10" name="矩形 9"/>
            <p:cNvSpPr/>
            <p:nvPr/>
          </p:nvSpPr>
          <p:spPr>
            <a:xfrm rot="5400000">
              <a:off x="14744" y="3777"/>
              <a:ext cx="246" cy="645"/>
            </a:xfrm>
            <a:prstGeom prst="rect">
              <a:avLst/>
            </a:prstGeom>
          </p:spPr>
          <p:style>
            <a:lnRef idx="1">
              <a:schemeClr val="accent5"/>
            </a:lnRef>
            <a:fillRef idx="2">
              <a:schemeClr val="accent5"/>
            </a:fillRef>
            <a:effectRef idx="1">
              <a:schemeClr val="accent5"/>
            </a:effectRef>
            <a:fontRef idx="minor">
              <a:schemeClr val="dk1"/>
            </a:fontRef>
          </p:style>
          <p:txBody>
            <a:bodyPr rtlCol="0" anchor="ctr"/>
            <a:p>
              <a:pPr algn="ctr"/>
              <a:endParaRPr lang="zh-CN" altLang="en-US"/>
            </a:p>
          </p:txBody>
        </p:sp>
        <p:sp>
          <p:nvSpPr>
            <p:cNvPr id="11" name="矩形 10"/>
            <p:cNvSpPr/>
            <p:nvPr/>
          </p:nvSpPr>
          <p:spPr>
            <a:xfrm rot="5400000">
              <a:off x="14089" y="4679"/>
              <a:ext cx="1557" cy="64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zh-CN" altLang="en-US"/>
            </a:p>
          </p:txBody>
        </p:sp>
        <p:sp>
          <p:nvSpPr>
            <p:cNvPr id="28" name="矩形 27"/>
            <p:cNvSpPr/>
            <p:nvPr/>
          </p:nvSpPr>
          <p:spPr>
            <a:xfrm rot="5400000">
              <a:off x="14089" y="6236"/>
              <a:ext cx="1557" cy="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
          <p:nvSpPr>
            <p:cNvPr id="29" name="矩形 28"/>
            <p:cNvSpPr/>
            <p:nvPr/>
          </p:nvSpPr>
          <p:spPr>
            <a:xfrm rot="5400000">
              <a:off x="14577" y="7305"/>
              <a:ext cx="580" cy="6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矩形 29"/>
            <p:cNvSpPr/>
            <p:nvPr/>
          </p:nvSpPr>
          <p:spPr>
            <a:xfrm rot="5400000">
              <a:off x="14700" y="7762"/>
              <a:ext cx="334" cy="64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zh-CN" altLang="en-US"/>
            </a:p>
          </p:txBody>
        </p:sp>
        <p:sp>
          <p:nvSpPr>
            <p:cNvPr id="31" name="矩形 30"/>
            <p:cNvSpPr/>
            <p:nvPr/>
          </p:nvSpPr>
          <p:spPr>
            <a:xfrm rot="5400000">
              <a:off x="14744" y="8052"/>
              <a:ext cx="246" cy="645"/>
            </a:xfrm>
            <a:prstGeom prst="rect">
              <a:avLst/>
            </a:prstGeom>
          </p:spPr>
          <p:style>
            <a:lnRef idx="1">
              <a:schemeClr val="accent5"/>
            </a:lnRef>
            <a:fillRef idx="2">
              <a:schemeClr val="accent5"/>
            </a:fillRef>
            <a:effectRef idx="1">
              <a:schemeClr val="accent5"/>
            </a:effectRef>
            <a:fontRef idx="minor">
              <a:schemeClr val="dk1"/>
            </a:fontRef>
          </p:style>
          <p:txBody>
            <a:bodyPr rtlCol="0" anchor="ctr"/>
            <a:p>
              <a:pPr algn="ctr"/>
              <a:endParaRPr lang="zh-CN" altLang="en-US"/>
            </a:p>
          </p:txBody>
        </p:sp>
        <p:sp>
          <p:nvSpPr>
            <p:cNvPr id="32" name="矩形 31"/>
            <p:cNvSpPr/>
            <p:nvPr/>
          </p:nvSpPr>
          <p:spPr>
            <a:xfrm rot="5400000">
              <a:off x="14089" y="8954"/>
              <a:ext cx="1557" cy="64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zh-CN" altLang="en-US"/>
            </a:p>
          </p:txBody>
        </p:sp>
      </p:grpSp>
      <p:grpSp>
        <p:nvGrpSpPr>
          <p:cNvPr id="21" name="组合 20"/>
          <p:cNvGrpSpPr/>
          <p:nvPr/>
        </p:nvGrpSpPr>
        <p:grpSpPr>
          <a:xfrm>
            <a:off x="9860915" y="915670"/>
            <a:ext cx="309880" cy="2714625"/>
            <a:chOff x="13480" y="1539"/>
            <a:chExt cx="329" cy="4275"/>
          </a:xfrm>
        </p:grpSpPr>
        <p:sp>
          <p:nvSpPr>
            <p:cNvPr id="8" name="矩形 7"/>
            <p:cNvSpPr/>
            <p:nvPr/>
          </p:nvSpPr>
          <p:spPr>
            <a:xfrm rot="5400000">
              <a:off x="12866" y="2153"/>
              <a:ext cx="1557" cy="32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
          <p:nvSpPr>
            <p:cNvPr id="12" name="矩形 11"/>
            <p:cNvSpPr/>
            <p:nvPr/>
          </p:nvSpPr>
          <p:spPr>
            <a:xfrm rot="5400000">
              <a:off x="13355" y="3222"/>
              <a:ext cx="580" cy="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矩形 12"/>
            <p:cNvSpPr/>
            <p:nvPr/>
          </p:nvSpPr>
          <p:spPr>
            <a:xfrm rot="5400000">
              <a:off x="13478" y="3679"/>
              <a:ext cx="334" cy="3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zh-CN" altLang="en-US"/>
            </a:p>
          </p:txBody>
        </p:sp>
        <p:sp>
          <p:nvSpPr>
            <p:cNvPr id="14" name="矩形 13"/>
            <p:cNvSpPr/>
            <p:nvPr/>
          </p:nvSpPr>
          <p:spPr>
            <a:xfrm rot="5400000">
              <a:off x="13522" y="3970"/>
              <a:ext cx="246" cy="328"/>
            </a:xfrm>
            <a:prstGeom prst="rect">
              <a:avLst/>
            </a:prstGeom>
          </p:spPr>
          <p:style>
            <a:lnRef idx="1">
              <a:schemeClr val="accent5"/>
            </a:lnRef>
            <a:fillRef idx="2">
              <a:schemeClr val="accent5"/>
            </a:fillRef>
            <a:effectRef idx="1">
              <a:schemeClr val="accent5"/>
            </a:effectRef>
            <a:fontRef idx="minor">
              <a:schemeClr val="dk1"/>
            </a:fontRef>
          </p:style>
          <p:txBody>
            <a:bodyPr rtlCol="0" anchor="ctr"/>
            <a:p>
              <a:pPr algn="ctr"/>
              <a:endParaRPr lang="zh-CN" altLang="en-US"/>
            </a:p>
          </p:txBody>
        </p:sp>
        <p:sp>
          <p:nvSpPr>
            <p:cNvPr id="15" name="矩形 14"/>
            <p:cNvSpPr/>
            <p:nvPr/>
          </p:nvSpPr>
          <p:spPr>
            <a:xfrm rot="5400000">
              <a:off x="12866" y="4872"/>
              <a:ext cx="1557" cy="32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zh-CN" altLang="en-US"/>
            </a:p>
          </p:txBody>
        </p:sp>
      </p:grpSp>
      <p:grpSp>
        <p:nvGrpSpPr>
          <p:cNvPr id="22" name="组合 21"/>
          <p:cNvGrpSpPr/>
          <p:nvPr/>
        </p:nvGrpSpPr>
        <p:grpSpPr>
          <a:xfrm>
            <a:off x="10170160" y="2641600"/>
            <a:ext cx="309880" cy="2713990"/>
            <a:chOff x="13480" y="5815"/>
            <a:chExt cx="329" cy="4274"/>
          </a:xfrm>
        </p:grpSpPr>
        <p:sp>
          <p:nvSpPr>
            <p:cNvPr id="16" name="矩形 15"/>
            <p:cNvSpPr/>
            <p:nvPr/>
          </p:nvSpPr>
          <p:spPr>
            <a:xfrm rot="5400000">
              <a:off x="12866" y="6429"/>
              <a:ext cx="1557" cy="32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
          <p:nvSpPr>
            <p:cNvPr id="17" name="矩形 16"/>
            <p:cNvSpPr/>
            <p:nvPr/>
          </p:nvSpPr>
          <p:spPr>
            <a:xfrm rot="5400000">
              <a:off x="13355" y="7498"/>
              <a:ext cx="580" cy="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矩形 17"/>
            <p:cNvSpPr/>
            <p:nvPr/>
          </p:nvSpPr>
          <p:spPr>
            <a:xfrm rot="5400000">
              <a:off x="13478" y="7955"/>
              <a:ext cx="334" cy="3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zh-CN" altLang="en-US"/>
            </a:p>
          </p:txBody>
        </p:sp>
        <p:sp>
          <p:nvSpPr>
            <p:cNvPr id="19" name="矩形 18"/>
            <p:cNvSpPr/>
            <p:nvPr/>
          </p:nvSpPr>
          <p:spPr>
            <a:xfrm rot="5400000">
              <a:off x="13522" y="8245"/>
              <a:ext cx="246" cy="328"/>
            </a:xfrm>
            <a:prstGeom prst="rect">
              <a:avLst/>
            </a:prstGeom>
          </p:spPr>
          <p:style>
            <a:lnRef idx="1">
              <a:schemeClr val="accent5"/>
            </a:lnRef>
            <a:fillRef idx="2">
              <a:schemeClr val="accent5"/>
            </a:fillRef>
            <a:effectRef idx="1">
              <a:schemeClr val="accent5"/>
            </a:effectRef>
            <a:fontRef idx="minor">
              <a:schemeClr val="dk1"/>
            </a:fontRef>
          </p:style>
          <p:txBody>
            <a:bodyPr rtlCol="0" anchor="ctr"/>
            <a:p>
              <a:pPr algn="ctr"/>
              <a:endParaRPr lang="zh-CN" altLang="en-US"/>
            </a:p>
          </p:txBody>
        </p:sp>
        <p:sp>
          <p:nvSpPr>
            <p:cNvPr id="20" name="矩形 19"/>
            <p:cNvSpPr/>
            <p:nvPr/>
          </p:nvSpPr>
          <p:spPr>
            <a:xfrm rot="5400000">
              <a:off x="12866" y="9147"/>
              <a:ext cx="1557" cy="32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zh-CN" altLang="en-US"/>
            </a:p>
          </p:txBody>
        </p:sp>
      </p:grpSp>
      <p:sp>
        <p:nvSpPr>
          <p:cNvPr id="40" name="箭头: 右 39"/>
          <p:cNvSpPr/>
          <p:nvPr/>
        </p:nvSpPr>
        <p:spPr>
          <a:xfrm>
            <a:off x="9575345" y="3353521"/>
            <a:ext cx="286114" cy="4944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dirty="0"/>
              <a:t>HEPS data format is based on HDF5</a:t>
            </a:r>
            <a:endParaRPr lang="en-US" altLang="zh-CN" dirty="0"/>
          </a:p>
          <a:p>
            <a:pPr lvl="1"/>
            <a:r>
              <a:rPr lang="en-US" altLang="zh-CN" dirty="0"/>
              <a:t>HDF5 is a data model, library, and file format for storing and managing data.</a:t>
            </a:r>
            <a:endParaRPr lang="en-US" altLang="zh-CN" dirty="0"/>
          </a:p>
          <a:p>
            <a:r>
              <a:rPr lang="en-US" altLang="zh-CN" dirty="0"/>
              <a:t>HDF5 parameters for IO speed up</a:t>
            </a:r>
            <a:endParaRPr lang="zh-CN" altLang="en-US" dirty="0"/>
          </a:p>
          <a:p>
            <a:pPr lvl="1"/>
            <a:r>
              <a:rPr lang="en-US" altLang="zh-CN" dirty="0"/>
              <a:t>MPI process number: process number in read and write process</a:t>
            </a:r>
            <a:endParaRPr lang="en-US" altLang="zh-CN" dirty="0"/>
          </a:p>
          <a:p>
            <a:pPr lvl="1"/>
            <a:r>
              <a:rPr lang="en-US" altLang="zh-CN" dirty="0"/>
              <a:t>Chunk size: HDF5 can write data in chunk</a:t>
            </a:r>
            <a:endParaRPr lang="en-US" altLang="zh-CN" dirty="0"/>
          </a:p>
          <a:p>
            <a:pPr lvl="1"/>
            <a:r>
              <a:rPr lang="en-US" altLang="zh-CN" dirty="0"/>
              <a:t>Filter: compress and</a:t>
            </a:r>
            <a:r>
              <a:rPr lang="zh-CN" altLang="en-US" dirty="0"/>
              <a:t> </a:t>
            </a:r>
            <a:r>
              <a:rPr lang="en-US" altLang="zh-CN" dirty="0"/>
              <a:t>decompress</a:t>
            </a:r>
            <a:r>
              <a:rPr lang="zh-CN" altLang="en-US" dirty="0"/>
              <a:t> </a:t>
            </a:r>
            <a:r>
              <a:rPr lang="en-US" altLang="zh-CN" dirty="0"/>
              <a:t>data</a:t>
            </a:r>
            <a:endParaRPr lang="en-US" altLang="zh-CN" dirty="0"/>
          </a:p>
        </p:txBody>
      </p:sp>
      <p:sp>
        <p:nvSpPr>
          <p:cNvPr id="2" name="标题 1"/>
          <p:cNvSpPr>
            <a:spLocks noGrp="1"/>
          </p:cNvSpPr>
          <p:nvPr>
            <p:ph type="title"/>
          </p:nvPr>
        </p:nvSpPr>
        <p:spPr/>
        <p:txBody>
          <a:bodyPr/>
          <a:lstStyle/>
          <a:p>
            <a:r>
              <a:rPr lang="en-US" altLang="zh-CN" dirty="0"/>
              <a:t>HEPSCT</a:t>
            </a:r>
            <a:r>
              <a:rPr lang="zh-CN" altLang="en-US" dirty="0"/>
              <a:t> </a:t>
            </a:r>
            <a:r>
              <a:rPr lang="en-US" altLang="zh-CN" dirty="0"/>
              <a:t>IO</a:t>
            </a:r>
            <a:r>
              <a:rPr lang="zh-CN" altLang="en-US" dirty="0"/>
              <a:t> </a:t>
            </a:r>
            <a:r>
              <a:rPr lang="en-US" altLang="zh-CN" dirty="0"/>
              <a:t>speedup</a:t>
            </a:r>
            <a:endParaRPr lang="zh-CN"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dirty="0"/>
              <a:t>MPI process number</a:t>
            </a:r>
            <a:endParaRPr lang="en-US" altLang="zh-CN" dirty="0"/>
          </a:p>
          <a:p>
            <a:pPr lvl="1"/>
            <a:r>
              <a:rPr lang="en-US" altLang="zh-CN" dirty="0"/>
              <a:t>Data: 5000(frames)×400(rows)×500(cols)  in 10 HDF5 files</a:t>
            </a:r>
            <a:endParaRPr lang="en-US" altLang="zh-CN" dirty="0"/>
          </a:p>
          <a:p>
            <a:pPr lvl="1"/>
            <a:r>
              <a:rPr lang="en-US" altLang="zh-CN" dirty="0"/>
              <a:t>Read chunk size: 500×1×500</a:t>
            </a:r>
            <a:r>
              <a:rPr lang="zh-CN" altLang="en-US" dirty="0"/>
              <a:t> </a:t>
            </a:r>
            <a:r>
              <a:rPr lang="en-US" altLang="zh-CN" dirty="0"/>
              <a:t>and 500×10×500</a:t>
            </a:r>
            <a:endParaRPr lang="en-US" altLang="zh-CN" dirty="0"/>
          </a:p>
        </p:txBody>
      </p:sp>
      <p:sp>
        <p:nvSpPr>
          <p:cNvPr id="2" name="标题 1"/>
          <p:cNvSpPr>
            <a:spLocks noGrp="1"/>
          </p:cNvSpPr>
          <p:nvPr>
            <p:ph type="title"/>
          </p:nvPr>
        </p:nvSpPr>
        <p:spPr/>
        <p:txBody>
          <a:bodyPr/>
          <a:lstStyle/>
          <a:p>
            <a:r>
              <a:rPr lang="en-US" altLang="zh-CN" dirty="0"/>
              <a:t>HEPSCT</a:t>
            </a:r>
            <a:r>
              <a:rPr lang="zh-CN" altLang="en-US" dirty="0"/>
              <a:t> </a:t>
            </a:r>
            <a:r>
              <a:rPr lang="en-US" altLang="zh-CN" dirty="0"/>
              <a:t>IO</a:t>
            </a:r>
            <a:r>
              <a:rPr lang="zh-CN" altLang="en-US" dirty="0"/>
              <a:t> </a:t>
            </a:r>
            <a:r>
              <a:rPr lang="en-US" altLang="zh-CN" dirty="0"/>
              <a:t>speedup</a:t>
            </a:r>
            <a:endParaRPr lang="zh-CN" altLang="en-US" dirty="0"/>
          </a:p>
        </p:txBody>
      </p:sp>
      <p:grpSp>
        <p:nvGrpSpPr>
          <p:cNvPr id="53" name="组合 52"/>
          <p:cNvGrpSpPr/>
          <p:nvPr/>
        </p:nvGrpSpPr>
        <p:grpSpPr>
          <a:xfrm>
            <a:off x="9235970" y="955094"/>
            <a:ext cx="2961745" cy="5459050"/>
            <a:chOff x="9230255" y="955094"/>
            <a:chExt cx="2961745" cy="5459050"/>
          </a:xfrm>
        </p:grpSpPr>
        <p:grpSp>
          <p:nvGrpSpPr>
            <p:cNvPr id="26" name="组合 25"/>
            <p:cNvGrpSpPr/>
            <p:nvPr/>
          </p:nvGrpSpPr>
          <p:grpSpPr>
            <a:xfrm rot="5400000">
              <a:off x="8077508" y="2107842"/>
              <a:ext cx="2714848" cy="409353"/>
              <a:chOff x="6549655" y="1105964"/>
              <a:chExt cx="2714848" cy="409353"/>
            </a:xfrm>
          </p:grpSpPr>
          <p:sp>
            <p:nvSpPr>
              <p:cNvPr id="6" name="矩形 5"/>
              <p:cNvSpPr/>
              <p:nvPr/>
            </p:nvSpPr>
            <p:spPr>
              <a:xfrm>
                <a:off x="6549655" y="1105964"/>
                <a:ext cx="988828" cy="40935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7" name="矩形 6"/>
              <p:cNvSpPr/>
              <p:nvPr/>
            </p:nvSpPr>
            <p:spPr>
              <a:xfrm>
                <a:off x="7538483" y="1105964"/>
                <a:ext cx="368596" cy="409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7907079" y="1105964"/>
                <a:ext cx="212083" cy="40935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10" name="矩形 9"/>
              <p:cNvSpPr/>
              <p:nvPr/>
            </p:nvSpPr>
            <p:spPr>
              <a:xfrm>
                <a:off x="8119162" y="1105964"/>
                <a:ext cx="156513" cy="40935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
            <p:nvSpPr>
              <p:cNvPr id="11" name="矩形 10"/>
              <p:cNvSpPr/>
              <p:nvPr/>
            </p:nvSpPr>
            <p:spPr>
              <a:xfrm>
                <a:off x="8275675" y="1105964"/>
                <a:ext cx="988828" cy="40935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grpSp>
        <p:grpSp>
          <p:nvGrpSpPr>
            <p:cNvPr id="39" name="组合 38"/>
            <p:cNvGrpSpPr/>
            <p:nvPr/>
          </p:nvGrpSpPr>
          <p:grpSpPr>
            <a:xfrm>
              <a:off x="10315355" y="4569454"/>
              <a:ext cx="1876645" cy="1844690"/>
              <a:chOff x="10371341" y="4278807"/>
              <a:chExt cx="1876645" cy="2035457"/>
            </a:xfrm>
          </p:grpSpPr>
          <p:sp>
            <p:nvSpPr>
              <p:cNvPr id="12" name="矩形 11"/>
              <p:cNvSpPr/>
              <p:nvPr/>
            </p:nvSpPr>
            <p:spPr>
              <a:xfrm>
                <a:off x="10371341" y="4310808"/>
                <a:ext cx="84093" cy="305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7" name="矩形 16"/>
              <p:cNvSpPr/>
              <p:nvPr/>
            </p:nvSpPr>
            <p:spPr>
              <a:xfrm>
                <a:off x="10371341" y="4727956"/>
                <a:ext cx="84093" cy="305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0371341" y="5145104"/>
                <a:ext cx="84093" cy="3053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19" name="矩形 18"/>
              <p:cNvSpPr/>
              <p:nvPr/>
            </p:nvSpPr>
            <p:spPr>
              <a:xfrm>
                <a:off x="10371341" y="5562252"/>
                <a:ext cx="84093" cy="30533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
            <p:nvSpPr>
              <p:cNvPr id="20" name="矩形 19"/>
              <p:cNvSpPr/>
              <p:nvPr/>
            </p:nvSpPr>
            <p:spPr>
              <a:xfrm>
                <a:off x="10371341" y="5979400"/>
                <a:ext cx="84093" cy="30533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21" name="文本框 20"/>
              <p:cNvSpPr txBox="1"/>
              <p:nvPr/>
            </p:nvSpPr>
            <p:spPr>
              <a:xfrm>
                <a:off x="10527854" y="4278807"/>
                <a:ext cx="660186" cy="369332"/>
              </a:xfrm>
              <a:prstGeom prst="rect">
                <a:avLst/>
              </a:prstGeom>
              <a:noFill/>
            </p:spPr>
            <p:txBody>
              <a:bodyPr wrap="square" rtlCol="0">
                <a:spAutoFit/>
              </a:bodyPr>
              <a:lstStyle/>
              <a:p>
                <a:r>
                  <a:rPr lang="en-US" altLang="zh-CN" dirty="0"/>
                  <a:t>read</a:t>
                </a:r>
                <a:endParaRPr lang="zh-CN" altLang="en-US" dirty="0"/>
              </a:p>
            </p:txBody>
          </p:sp>
          <p:sp>
            <p:nvSpPr>
              <p:cNvPr id="22" name="文本框 21"/>
              <p:cNvSpPr txBox="1"/>
              <p:nvPr/>
            </p:nvSpPr>
            <p:spPr>
              <a:xfrm>
                <a:off x="10527854" y="4690713"/>
                <a:ext cx="1301684" cy="369332"/>
              </a:xfrm>
              <a:prstGeom prst="rect">
                <a:avLst/>
              </a:prstGeom>
              <a:noFill/>
            </p:spPr>
            <p:txBody>
              <a:bodyPr wrap="square" rtlCol="0">
                <a:spAutoFit/>
              </a:bodyPr>
              <a:lstStyle/>
              <a:p>
                <a:r>
                  <a:rPr lang="en-US" altLang="zh-CN" dirty="0"/>
                  <a:t>Preprocess</a:t>
                </a:r>
                <a:endParaRPr lang="zh-CN" altLang="en-US" dirty="0"/>
              </a:p>
            </p:txBody>
          </p:sp>
          <p:sp>
            <p:nvSpPr>
              <p:cNvPr id="23" name="文本框 22"/>
              <p:cNvSpPr txBox="1"/>
              <p:nvPr/>
            </p:nvSpPr>
            <p:spPr>
              <a:xfrm>
                <a:off x="10527853" y="5102619"/>
                <a:ext cx="1720133" cy="369332"/>
              </a:xfrm>
              <a:prstGeom prst="rect">
                <a:avLst/>
              </a:prstGeom>
              <a:noFill/>
            </p:spPr>
            <p:txBody>
              <a:bodyPr wrap="square" rtlCol="0">
                <a:spAutoFit/>
              </a:bodyPr>
              <a:lstStyle/>
              <a:p>
                <a:r>
                  <a:rPr lang="en-US" altLang="zh-CN" dirty="0"/>
                  <a:t>reconstruction</a:t>
                </a:r>
                <a:endParaRPr lang="zh-CN" altLang="en-US" dirty="0"/>
              </a:p>
            </p:txBody>
          </p:sp>
          <p:sp>
            <p:nvSpPr>
              <p:cNvPr id="24" name="文本框 23"/>
              <p:cNvSpPr txBox="1"/>
              <p:nvPr/>
            </p:nvSpPr>
            <p:spPr>
              <a:xfrm>
                <a:off x="10527854" y="5514525"/>
                <a:ext cx="1720132" cy="369332"/>
              </a:xfrm>
              <a:prstGeom prst="rect">
                <a:avLst/>
              </a:prstGeom>
              <a:noFill/>
            </p:spPr>
            <p:txBody>
              <a:bodyPr wrap="square" rtlCol="0">
                <a:spAutoFit/>
              </a:bodyPr>
              <a:lstStyle/>
              <a:p>
                <a:r>
                  <a:rPr lang="en-US" altLang="zh-CN" dirty="0"/>
                  <a:t>postprocess</a:t>
                </a:r>
                <a:endParaRPr lang="zh-CN" altLang="en-US" dirty="0"/>
              </a:p>
            </p:txBody>
          </p:sp>
          <p:sp>
            <p:nvSpPr>
              <p:cNvPr id="25" name="文本框 24"/>
              <p:cNvSpPr txBox="1"/>
              <p:nvPr/>
            </p:nvSpPr>
            <p:spPr>
              <a:xfrm>
                <a:off x="10527854" y="5944932"/>
                <a:ext cx="767552" cy="369332"/>
              </a:xfrm>
              <a:prstGeom prst="rect">
                <a:avLst/>
              </a:prstGeom>
              <a:noFill/>
            </p:spPr>
            <p:txBody>
              <a:bodyPr wrap="square" rtlCol="0">
                <a:spAutoFit/>
              </a:bodyPr>
              <a:lstStyle/>
              <a:p>
                <a:r>
                  <a:rPr lang="en-US" altLang="zh-CN" dirty="0"/>
                  <a:t>write</a:t>
                </a:r>
                <a:endParaRPr lang="zh-CN" altLang="en-US" dirty="0"/>
              </a:p>
            </p:txBody>
          </p:sp>
        </p:grpSp>
        <p:grpSp>
          <p:nvGrpSpPr>
            <p:cNvPr id="27" name="组合 26"/>
            <p:cNvGrpSpPr/>
            <p:nvPr/>
          </p:nvGrpSpPr>
          <p:grpSpPr>
            <a:xfrm rot="5400000">
              <a:off x="8077508" y="4822691"/>
              <a:ext cx="2714848" cy="409353"/>
              <a:chOff x="6549655" y="1105964"/>
              <a:chExt cx="2714848" cy="409353"/>
            </a:xfrm>
          </p:grpSpPr>
          <p:sp>
            <p:nvSpPr>
              <p:cNvPr id="28" name="矩形 27"/>
              <p:cNvSpPr/>
              <p:nvPr/>
            </p:nvSpPr>
            <p:spPr>
              <a:xfrm>
                <a:off x="6549655" y="1105964"/>
                <a:ext cx="988828" cy="40935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29" name="矩形 28"/>
              <p:cNvSpPr/>
              <p:nvPr/>
            </p:nvSpPr>
            <p:spPr>
              <a:xfrm>
                <a:off x="7538483" y="1105964"/>
                <a:ext cx="368596" cy="409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7907079" y="1105964"/>
                <a:ext cx="212083" cy="40935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31" name="矩形 30"/>
              <p:cNvSpPr/>
              <p:nvPr/>
            </p:nvSpPr>
            <p:spPr>
              <a:xfrm>
                <a:off x="8119162" y="1105964"/>
                <a:ext cx="156513" cy="40935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
            <p:nvSpPr>
              <p:cNvPr id="32" name="矩形 31"/>
              <p:cNvSpPr/>
              <p:nvPr/>
            </p:nvSpPr>
            <p:spPr>
              <a:xfrm>
                <a:off x="8275675" y="1105964"/>
                <a:ext cx="988828" cy="40935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grpSp>
        <p:sp>
          <p:nvSpPr>
            <p:cNvPr id="40" name="箭头: 右 39"/>
            <p:cNvSpPr/>
            <p:nvPr/>
          </p:nvSpPr>
          <p:spPr>
            <a:xfrm>
              <a:off x="9834425" y="3422736"/>
              <a:ext cx="286114" cy="4944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4" name="组合 43"/>
            <p:cNvGrpSpPr/>
            <p:nvPr/>
          </p:nvGrpSpPr>
          <p:grpSpPr>
            <a:xfrm>
              <a:off x="10315355" y="955094"/>
              <a:ext cx="818707" cy="1671582"/>
              <a:chOff x="9255087" y="1464815"/>
              <a:chExt cx="818707" cy="1671582"/>
            </a:xfrm>
          </p:grpSpPr>
          <p:sp>
            <p:nvSpPr>
              <p:cNvPr id="34" name="矩形 33"/>
              <p:cNvSpPr/>
              <p:nvPr/>
            </p:nvSpPr>
            <p:spPr>
              <a:xfrm rot="5400000">
                <a:off x="9225527" y="1494376"/>
                <a:ext cx="468475" cy="40935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35" name="矩形 34"/>
              <p:cNvSpPr/>
              <p:nvPr/>
            </p:nvSpPr>
            <p:spPr>
              <a:xfrm rot="5400000">
                <a:off x="9480143" y="1915392"/>
                <a:ext cx="368596" cy="409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rot="5400000">
                <a:off x="9558400" y="2205732"/>
                <a:ext cx="212083" cy="40935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37" name="矩形 36"/>
              <p:cNvSpPr/>
              <p:nvPr/>
            </p:nvSpPr>
            <p:spPr>
              <a:xfrm rot="5400000">
                <a:off x="9586185" y="2390030"/>
                <a:ext cx="156513" cy="40935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
            <p:nvSpPr>
              <p:cNvPr id="38" name="矩形 37"/>
              <p:cNvSpPr/>
              <p:nvPr/>
            </p:nvSpPr>
            <p:spPr>
              <a:xfrm rot="5400000">
                <a:off x="9225526" y="2697482"/>
                <a:ext cx="468476" cy="40935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41" name="矩形 40"/>
              <p:cNvSpPr/>
              <p:nvPr/>
            </p:nvSpPr>
            <p:spPr>
              <a:xfrm rot="5400000">
                <a:off x="9634880" y="1494376"/>
                <a:ext cx="468475" cy="40935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43" name="矩形 42"/>
              <p:cNvSpPr/>
              <p:nvPr/>
            </p:nvSpPr>
            <p:spPr>
              <a:xfrm rot="5400000">
                <a:off x="9634878" y="2697482"/>
                <a:ext cx="468476" cy="40935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dirty="0"/>
              </a:p>
            </p:txBody>
          </p:sp>
        </p:grpSp>
        <p:grpSp>
          <p:nvGrpSpPr>
            <p:cNvPr id="45" name="组合 44"/>
            <p:cNvGrpSpPr/>
            <p:nvPr/>
          </p:nvGrpSpPr>
          <p:grpSpPr>
            <a:xfrm>
              <a:off x="10319297" y="2626676"/>
              <a:ext cx="818707" cy="1671582"/>
              <a:chOff x="9255087" y="1464815"/>
              <a:chExt cx="818707" cy="1671582"/>
            </a:xfrm>
          </p:grpSpPr>
          <p:sp>
            <p:nvSpPr>
              <p:cNvPr id="46" name="矩形 45"/>
              <p:cNvSpPr/>
              <p:nvPr/>
            </p:nvSpPr>
            <p:spPr>
              <a:xfrm rot="5400000">
                <a:off x="9225527" y="1494376"/>
                <a:ext cx="468475" cy="40935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47" name="矩形 46"/>
              <p:cNvSpPr/>
              <p:nvPr/>
            </p:nvSpPr>
            <p:spPr>
              <a:xfrm rot="5400000">
                <a:off x="9480143" y="1915392"/>
                <a:ext cx="368596" cy="409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rot="5400000">
                <a:off x="9558400" y="2205732"/>
                <a:ext cx="212083" cy="40935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49" name="矩形 48"/>
              <p:cNvSpPr/>
              <p:nvPr/>
            </p:nvSpPr>
            <p:spPr>
              <a:xfrm rot="5400000">
                <a:off x="9586185" y="2390030"/>
                <a:ext cx="156513" cy="40935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
            <p:nvSpPr>
              <p:cNvPr id="50" name="矩形 49"/>
              <p:cNvSpPr/>
              <p:nvPr/>
            </p:nvSpPr>
            <p:spPr>
              <a:xfrm rot="5400000">
                <a:off x="9225526" y="2697482"/>
                <a:ext cx="468476" cy="40935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51" name="矩形 50"/>
              <p:cNvSpPr/>
              <p:nvPr/>
            </p:nvSpPr>
            <p:spPr>
              <a:xfrm rot="5400000">
                <a:off x="9634880" y="1494376"/>
                <a:ext cx="468475" cy="40935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52" name="矩形 51"/>
              <p:cNvSpPr/>
              <p:nvPr/>
            </p:nvSpPr>
            <p:spPr>
              <a:xfrm rot="5400000">
                <a:off x="9634878" y="2697482"/>
                <a:ext cx="468476" cy="40935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dirty="0"/>
              </a:p>
            </p:txBody>
          </p:sp>
        </p:grpSp>
      </p:grpSp>
      <p:graphicFrame>
        <p:nvGraphicFramePr>
          <p:cNvPr id="54" name="图表 53"/>
          <p:cNvGraphicFramePr/>
          <p:nvPr/>
        </p:nvGraphicFramePr>
        <p:xfrm>
          <a:off x="212329" y="2865720"/>
          <a:ext cx="4320000" cy="288000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55" name="图表 54"/>
          <p:cNvGraphicFramePr/>
          <p:nvPr/>
        </p:nvGraphicFramePr>
        <p:xfrm>
          <a:off x="4463634" y="2858258"/>
          <a:ext cx="4320000" cy="288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tags/tag1.xml><?xml version="1.0" encoding="utf-8"?>
<p:tagLst xmlns:p="http://schemas.openxmlformats.org/presentationml/2006/main">
  <p:tag name="COMMONDATA" val="eyJoZGlkIjoiMGI4YTY2NzNjYzhhMDBjYjhiZDFjNDRhZjk5ZjcyM2MifQ=="/>
  <p:tag name="KSO_WPP_MARK_KEY" val="06f77123-9720-471a-b81b-6f2f0c96d12b"/>
</p:tagLst>
</file>

<file path=ppt/theme/theme1.xml><?xml version="1.0" encoding="utf-8"?>
<a:theme xmlns:a="http://schemas.openxmlformats.org/drawingml/2006/main" name="主题2">
  <a:themeElements>
    <a:clrScheme name="框架">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HEPSTF">
      <a:majorFont>
        <a:latin typeface="Times New Roman"/>
        <a:ea typeface="微软雅黑"/>
        <a:cs typeface=""/>
      </a:majorFont>
      <a:minorFont>
        <a:latin typeface="Calibri"/>
        <a:ea typeface="微软雅黑"/>
        <a:cs typeface=""/>
      </a:minorFont>
    </a:fontScheme>
    <a:fmtScheme name="框架">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主题2</Template>
  <TotalTime>0</TotalTime>
  <Words>4607</Words>
  <Application>WPS 演示</Application>
  <PresentationFormat>宽屏</PresentationFormat>
  <Paragraphs>290</Paragraphs>
  <Slides>18</Slides>
  <Notes>14</Notes>
  <HiddenSlides>0</HiddenSlides>
  <MMClips>1</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18</vt:i4>
      </vt:variant>
    </vt:vector>
  </HeadingPairs>
  <TitlesOfParts>
    <vt:vector size="35" baseType="lpstr">
      <vt:lpstr>Arial</vt:lpstr>
      <vt:lpstr>宋体</vt:lpstr>
      <vt:lpstr>Wingdings</vt:lpstr>
      <vt:lpstr>Calibri</vt:lpstr>
      <vt:lpstr>Times New Roman</vt:lpstr>
      <vt:lpstr>Wingdings 2</vt:lpstr>
      <vt:lpstr>黑体</vt:lpstr>
      <vt:lpstr>楷体</vt:lpstr>
      <vt:lpstr>Rockwell Extra Bold</vt:lpstr>
      <vt:lpstr>Cambria</vt:lpstr>
      <vt:lpstr>微软雅黑</vt:lpstr>
      <vt:lpstr>汉仪中圆简</vt:lpstr>
      <vt:lpstr>Segoe Print</vt:lpstr>
      <vt:lpstr>华文宋体</vt:lpstr>
      <vt:lpstr>Arial Unicode MS</vt:lpstr>
      <vt:lpstr>等线</vt:lpstr>
      <vt:lpstr>主题2</vt:lpstr>
      <vt:lpstr>PowerPoint 演示文稿</vt:lpstr>
      <vt:lpstr>A High-Speed Asynchronous  Data I/O Method for HEPS</vt:lpstr>
      <vt:lpstr>Outlines</vt:lpstr>
      <vt:lpstr>Introduction for HEPS</vt:lpstr>
      <vt:lpstr>Introduction for HEPSCT</vt:lpstr>
      <vt:lpstr>Analysis of HEPS-CT</vt:lpstr>
      <vt:lpstr>HEPSCT-asynchronous</vt:lpstr>
      <vt:lpstr>HEPSCT IO speedup</vt:lpstr>
      <vt:lpstr>HEPSCT IO speedup</vt:lpstr>
      <vt:lpstr>HEPSCT IO speedup</vt:lpstr>
      <vt:lpstr>Data compression</vt:lpstr>
      <vt:lpstr>Data compression</vt:lpstr>
      <vt:lpstr>Data compression</vt:lpstr>
      <vt:lpstr>Data compression</vt:lpstr>
      <vt:lpstr>Integration with Daisy</vt:lpstr>
      <vt:lpstr>Integration with Daisy-Next step</vt:lpstr>
      <vt:lpstr>Data compression</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高效异步IO方法for heps</dc:title>
  <dc:creator>Shiyuan Fu</dc:creator>
  <cp:lastModifiedBy>Fsy08</cp:lastModifiedBy>
  <cp:revision>66</cp:revision>
  <dcterms:created xsi:type="dcterms:W3CDTF">2023-04-27T09:54:00Z</dcterms:created>
  <dcterms:modified xsi:type="dcterms:W3CDTF">2023-05-11T02:39:55Z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2E6B389C8F79466C86ACF75B943D0735</vt:lpwstr>
  </property>
  <property fmtid="{D5CDD505-2E9C-101B-9397-08002B2CF9AE}" pid="3" name="KSOProductBuildVer">
    <vt:lpwstr>2052-11.1.0.12132</vt:lpwstr>
  </property>
</Properties>
</file>