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5"/>
    <p:sldMasterId id="214748367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y="5143500" cx="9144000"/>
  <p:notesSz cx="6858000" cy="9144000"/>
  <p:embeddedFontLst>
    <p:embeddedFont>
      <p:font typeface="EB Garamond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AA197A8-0264-4377-BD92-D5F23F1C4958}">
  <a:tblStyle styleId="{5AA197A8-0264-4377-BD92-D5F23F1C495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font" Target="fonts/EBGaramond-bold.fntdata"/><Relationship Id="rId10" Type="http://schemas.openxmlformats.org/officeDocument/2006/relationships/slide" Target="slides/slide3.xml"/><Relationship Id="rId32" Type="http://schemas.openxmlformats.org/officeDocument/2006/relationships/font" Target="fonts/EBGaramond-regular.fntdata"/><Relationship Id="rId13" Type="http://schemas.openxmlformats.org/officeDocument/2006/relationships/slide" Target="slides/slide6.xml"/><Relationship Id="rId35" Type="http://schemas.openxmlformats.org/officeDocument/2006/relationships/font" Target="fonts/EBGaramond-boldItalic.fntdata"/><Relationship Id="rId12" Type="http://schemas.openxmlformats.org/officeDocument/2006/relationships/slide" Target="slides/slide5.xml"/><Relationship Id="rId34" Type="http://schemas.openxmlformats.org/officeDocument/2006/relationships/font" Target="fonts/EBGaramond-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90059f182_12_54:notes"/>
          <p:cNvSpPr txBox="1"/>
          <p:nvPr>
            <p:ph idx="1" type="body"/>
          </p:nvPr>
        </p:nvSpPr>
        <p:spPr>
          <a:xfrm>
            <a:off x="685787" y="4343386"/>
            <a:ext cx="5486382" cy="4114795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890059f182_12_54:notes"/>
          <p:cNvSpPr/>
          <p:nvPr>
            <p:ph idx="2" type="sldImg"/>
          </p:nvPr>
        </p:nvSpPr>
        <p:spPr>
          <a:xfrm>
            <a:off x="381184" y="685795"/>
            <a:ext cx="6096294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3c7d02c3ca_1_38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23c7d02c3ca_1_38:notes"/>
          <p:cNvSpPr/>
          <p:nvPr>
            <p:ph idx="2" type="sldImg"/>
          </p:nvPr>
        </p:nvSpPr>
        <p:spPr>
          <a:xfrm>
            <a:off x="381184" y="685795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3c7d02c3ca_1_47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23c7d02c3ca_1_47:notes"/>
          <p:cNvSpPr/>
          <p:nvPr>
            <p:ph idx="2" type="sldImg"/>
          </p:nvPr>
        </p:nvSpPr>
        <p:spPr>
          <a:xfrm>
            <a:off x="381184" y="685795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2b1bc045e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2b1bc045e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3c7d02c3ca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3c7d02c3ca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3c7d02c3ca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3c7d02c3ca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3a9839c76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UVA thing</a:t>
            </a:r>
            <a:endParaRPr/>
          </a:p>
        </p:txBody>
      </p:sp>
      <p:sp>
        <p:nvSpPr>
          <p:cNvPr id="271" name="Google Shape;271;g23a9839c76a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3c7d02c3ca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3c7d02c3c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2cc95714e6_0_206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to all the groups that contribute to this work.</a:t>
            </a:r>
            <a:endParaRPr/>
          </a:p>
        </p:txBody>
      </p:sp>
      <p:sp>
        <p:nvSpPr>
          <p:cNvPr id="311" name="Google Shape;311;g22cc95714e6_0_206:notes"/>
          <p:cNvSpPr/>
          <p:nvPr>
            <p:ph idx="2" type="sldImg"/>
          </p:nvPr>
        </p:nvSpPr>
        <p:spPr>
          <a:xfrm>
            <a:off x="381184" y="685795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3c7d02c3c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3c7d02c3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2cc95714e6_0_77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22cc95714e6_0_77:notes"/>
          <p:cNvSpPr/>
          <p:nvPr>
            <p:ph idx="2" type="sldImg"/>
          </p:nvPr>
        </p:nvSpPr>
        <p:spPr>
          <a:xfrm>
            <a:off x="381184" y="685795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3c7d02c3c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3c7d02c3c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2b1bc045ed_0_50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g22b1bc045ed_0_50:notes"/>
          <p:cNvSpPr/>
          <p:nvPr>
            <p:ph idx="2" type="sldImg"/>
          </p:nvPr>
        </p:nvSpPr>
        <p:spPr>
          <a:xfrm>
            <a:off x="381184" y="685795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2cc95714e6_0_0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22cc95714e6_0_0:notes"/>
          <p:cNvSpPr/>
          <p:nvPr>
            <p:ph idx="2" type="sldImg"/>
          </p:nvPr>
        </p:nvSpPr>
        <p:spPr>
          <a:xfrm>
            <a:off x="381184" y="685795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2d9d7af81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22d9d7af81c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2b1bc045ed_0_230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22b1bc045ed_0_230:notes"/>
          <p:cNvSpPr/>
          <p:nvPr>
            <p:ph idx="2" type="sldImg"/>
          </p:nvPr>
        </p:nvSpPr>
        <p:spPr>
          <a:xfrm>
            <a:off x="381184" y="685795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2b1bc045ed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2b1bc045e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3c7d02c3ca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3c7d02c3c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3c7d02c3ca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3c7d02c3c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3c7d02c3c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3c7d02c3c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2b1bc045ed_0_65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</a:t>
            </a:r>
            <a:r>
              <a:rPr lang="en"/>
              <a:t> AI to ML in the box</a:t>
            </a:r>
            <a:endParaRPr/>
          </a:p>
        </p:txBody>
      </p:sp>
      <p:sp>
        <p:nvSpPr>
          <p:cNvPr id="167" name="Google Shape;167;g22b1bc045ed_0_65:notes"/>
          <p:cNvSpPr/>
          <p:nvPr>
            <p:ph idx="2" type="sldImg"/>
          </p:nvPr>
        </p:nvSpPr>
        <p:spPr>
          <a:xfrm>
            <a:off x="381184" y="685795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3c7d02c3c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23c7d02c3ca_0_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2cc95714e6_0_145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</p:spPr>
        <p:txBody>
          <a:bodyPr anchorCtr="0" anchor="t" bIns="81475" lIns="81475" spcFirstLastPara="1" rIns="81475" wrap="square" tIns="8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I’ve described the motivation for a machine learning system to control CDC gain. Here’s a chart of the system, which, for this talk I will cheekily call RoboCDC.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designed the system to be modular, and have implemented RoboCDC.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I’ll describe the elements, including the Gaussian Process model.</a:t>
            </a:r>
            <a:endParaRPr/>
          </a:p>
        </p:txBody>
      </p:sp>
      <p:sp>
        <p:nvSpPr>
          <p:cNvPr id="188" name="Google Shape;188;g22cc95714e6_0_145:notes"/>
          <p:cNvSpPr/>
          <p:nvPr>
            <p:ph idx="2" type="sldImg"/>
          </p:nvPr>
        </p:nvSpPr>
        <p:spPr>
          <a:xfrm>
            <a:off x="381184" y="685795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3c7d02c3ca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3c7d02c3ca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3.jpg"/><Relationship Id="rId4" Type="http://schemas.openxmlformats.org/officeDocument/2006/relationships/image" Target="../media/image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457200" y="146070"/>
            <a:ext cx="8229240" cy="298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457200" y="1200150"/>
            <a:ext cx="8229240" cy="339417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/>
          <p:nvPr>
            <p:ph type="title"/>
          </p:nvPr>
        </p:nvSpPr>
        <p:spPr>
          <a:xfrm>
            <a:off x="457200" y="146070"/>
            <a:ext cx="8229240" cy="298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6"/>
          <p:cNvSpPr txBox="1"/>
          <p:nvPr>
            <p:ph idx="1" type="body"/>
          </p:nvPr>
        </p:nvSpPr>
        <p:spPr>
          <a:xfrm>
            <a:off x="457200" y="1200150"/>
            <a:ext cx="8229240" cy="33941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/>
          <p:nvPr>
            <p:ph type="title"/>
          </p:nvPr>
        </p:nvSpPr>
        <p:spPr>
          <a:xfrm>
            <a:off x="457200" y="146070"/>
            <a:ext cx="8229240" cy="298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7"/>
          <p:cNvSpPr txBox="1"/>
          <p:nvPr>
            <p:ph idx="1" type="body"/>
          </p:nvPr>
        </p:nvSpPr>
        <p:spPr>
          <a:xfrm>
            <a:off x="457200" y="1200150"/>
            <a:ext cx="4015800" cy="33941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7"/>
          <p:cNvSpPr txBox="1"/>
          <p:nvPr>
            <p:ph idx="2" type="body"/>
          </p:nvPr>
        </p:nvSpPr>
        <p:spPr>
          <a:xfrm>
            <a:off x="4674240" y="1200150"/>
            <a:ext cx="4015800" cy="33941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/>
          <p:nvPr>
            <p:ph type="title"/>
          </p:nvPr>
        </p:nvSpPr>
        <p:spPr>
          <a:xfrm>
            <a:off x="457200" y="146070"/>
            <a:ext cx="8229240" cy="298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/>
          <p:nvPr>
            <p:ph idx="1" type="subTitle"/>
          </p:nvPr>
        </p:nvSpPr>
        <p:spPr>
          <a:xfrm>
            <a:off x="457200" y="146070"/>
            <a:ext cx="8229240" cy="138267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"/>
          <p:cNvSpPr txBox="1"/>
          <p:nvPr>
            <p:ph type="title"/>
          </p:nvPr>
        </p:nvSpPr>
        <p:spPr>
          <a:xfrm>
            <a:off x="457200" y="146070"/>
            <a:ext cx="8229240" cy="298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0"/>
          <p:cNvSpPr txBox="1"/>
          <p:nvPr>
            <p:ph idx="1" type="body"/>
          </p:nvPr>
        </p:nvSpPr>
        <p:spPr>
          <a:xfrm>
            <a:off x="457200" y="120015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0"/>
          <p:cNvSpPr txBox="1"/>
          <p:nvPr>
            <p:ph idx="2" type="body"/>
          </p:nvPr>
        </p:nvSpPr>
        <p:spPr>
          <a:xfrm>
            <a:off x="4674240" y="1200150"/>
            <a:ext cx="4015800" cy="33941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0"/>
          <p:cNvSpPr txBox="1"/>
          <p:nvPr>
            <p:ph idx="3" type="body"/>
          </p:nvPr>
        </p:nvSpPr>
        <p:spPr>
          <a:xfrm>
            <a:off x="457200" y="297324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/>
          <p:nvPr>
            <p:ph type="title"/>
          </p:nvPr>
        </p:nvSpPr>
        <p:spPr>
          <a:xfrm>
            <a:off x="457200" y="146070"/>
            <a:ext cx="8229240" cy="298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1"/>
          <p:cNvSpPr txBox="1"/>
          <p:nvPr>
            <p:ph idx="1" type="body"/>
          </p:nvPr>
        </p:nvSpPr>
        <p:spPr>
          <a:xfrm>
            <a:off x="457200" y="1200150"/>
            <a:ext cx="4015800" cy="33941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1"/>
          <p:cNvSpPr txBox="1"/>
          <p:nvPr>
            <p:ph idx="2" type="body"/>
          </p:nvPr>
        </p:nvSpPr>
        <p:spPr>
          <a:xfrm>
            <a:off x="4674240" y="120015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1"/>
          <p:cNvSpPr txBox="1"/>
          <p:nvPr>
            <p:ph idx="3" type="body"/>
          </p:nvPr>
        </p:nvSpPr>
        <p:spPr>
          <a:xfrm>
            <a:off x="4674240" y="297324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/>
          <p:nvPr>
            <p:ph type="title"/>
          </p:nvPr>
        </p:nvSpPr>
        <p:spPr>
          <a:xfrm>
            <a:off x="457200" y="146070"/>
            <a:ext cx="8229240" cy="298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2"/>
          <p:cNvSpPr txBox="1"/>
          <p:nvPr>
            <p:ph idx="1" type="body"/>
          </p:nvPr>
        </p:nvSpPr>
        <p:spPr>
          <a:xfrm>
            <a:off x="457200" y="120015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2"/>
          <p:cNvSpPr txBox="1"/>
          <p:nvPr>
            <p:ph idx="2" type="body"/>
          </p:nvPr>
        </p:nvSpPr>
        <p:spPr>
          <a:xfrm>
            <a:off x="4674240" y="120015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2"/>
          <p:cNvSpPr txBox="1"/>
          <p:nvPr>
            <p:ph idx="3" type="body"/>
          </p:nvPr>
        </p:nvSpPr>
        <p:spPr>
          <a:xfrm>
            <a:off x="457200" y="2973240"/>
            <a:ext cx="8229240" cy="161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 txBox="1"/>
          <p:nvPr>
            <p:ph type="title"/>
          </p:nvPr>
        </p:nvSpPr>
        <p:spPr>
          <a:xfrm>
            <a:off x="457200" y="146070"/>
            <a:ext cx="8229240" cy="298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3"/>
          <p:cNvSpPr txBox="1"/>
          <p:nvPr>
            <p:ph idx="1" type="body"/>
          </p:nvPr>
        </p:nvSpPr>
        <p:spPr>
          <a:xfrm>
            <a:off x="457200" y="1200150"/>
            <a:ext cx="8229240" cy="161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3"/>
          <p:cNvSpPr txBox="1"/>
          <p:nvPr>
            <p:ph idx="2" type="body"/>
          </p:nvPr>
        </p:nvSpPr>
        <p:spPr>
          <a:xfrm>
            <a:off x="457200" y="2973240"/>
            <a:ext cx="8229240" cy="161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/>
          <p:nvPr>
            <p:ph type="title"/>
          </p:nvPr>
        </p:nvSpPr>
        <p:spPr>
          <a:xfrm>
            <a:off x="457200" y="146070"/>
            <a:ext cx="8229240" cy="298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4"/>
          <p:cNvSpPr txBox="1"/>
          <p:nvPr>
            <p:ph idx="1" type="body"/>
          </p:nvPr>
        </p:nvSpPr>
        <p:spPr>
          <a:xfrm>
            <a:off x="457200" y="120015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4"/>
          <p:cNvSpPr txBox="1"/>
          <p:nvPr>
            <p:ph idx="2" type="body"/>
          </p:nvPr>
        </p:nvSpPr>
        <p:spPr>
          <a:xfrm>
            <a:off x="4674240" y="120015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4"/>
          <p:cNvSpPr txBox="1"/>
          <p:nvPr>
            <p:ph idx="3" type="body"/>
          </p:nvPr>
        </p:nvSpPr>
        <p:spPr>
          <a:xfrm>
            <a:off x="457200" y="297324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4"/>
          <p:cNvSpPr txBox="1"/>
          <p:nvPr>
            <p:ph idx="4" type="body"/>
          </p:nvPr>
        </p:nvSpPr>
        <p:spPr>
          <a:xfrm>
            <a:off x="4674240" y="2973240"/>
            <a:ext cx="4015800" cy="161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/>
          <p:nvPr>
            <p:ph type="title"/>
          </p:nvPr>
        </p:nvSpPr>
        <p:spPr>
          <a:xfrm>
            <a:off x="457200" y="146070"/>
            <a:ext cx="8229240" cy="298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5"/>
          <p:cNvSpPr txBox="1"/>
          <p:nvPr>
            <p:ph idx="1" type="body"/>
          </p:nvPr>
        </p:nvSpPr>
        <p:spPr>
          <a:xfrm>
            <a:off x="457200" y="120015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5"/>
          <p:cNvSpPr txBox="1"/>
          <p:nvPr>
            <p:ph idx="2" type="body"/>
          </p:nvPr>
        </p:nvSpPr>
        <p:spPr>
          <a:xfrm>
            <a:off x="3239640" y="120015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5"/>
          <p:cNvSpPr txBox="1"/>
          <p:nvPr>
            <p:ph idx="3" type="body"/>
          </p:nvPr>
        </p:nvSpPr>
        <p:spPr>
          <a:xfrm>
            <a:off x="6022080" y="120015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5"/>
          <p:cNvSpPr txBox="1"/>
          <p:nvPr>
            <p:ph idx="4" type="body"/>
          </p:nvPr>
        </p:nvSpPr>
        <p:spPr>
          <a:xfrm>
            <a:off x="457200" y="297324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5"/>
          <p:cNvSpPr txBox="1"/>
          <p:nvPr>
            <p:ph idx="5" type="body"/>
          </p:nvPr>
        </p:nvSpPr>
        <p:spPr>
          <a:xfrm>
            <a:off x="3239640" y="297324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5"/>
          <p:cNvSpPr txBox="1"/>
          <p:nvPr>
            <p:ph idx="6" type="body"/>
          </p:nvPr>
        </p:nvSpPr>
        <p:spPr>
          <a:xfrm>
            <a:off x="6022080" y="2973240"/>
            <a:ext cx="2649600" cy="1618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Google Shape;105;p26"/>
          <p:cNvCxnSpPr/>
          <p:nvPr/>
        </p:nvCxnSpPr>
        <p:spPr>
          <a:xfrm>
            <a:off x="-12356" y="551990"/>
            <a:ext cx="9156300" cy="0"/>
          </a:xfrm>
          <a:prstGeom prst="straightConnector1">
            <a:avLst/>
          </a:prstGeom>
          <a:noFill/>
          <a:ln cap="flat" cmpd="sng" w="57150">
            <a:solidFill>
              <a:srgbClr val="C4112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6" name="Google Shape;106;p26"/>
          <p:cNvSpPr txBox="1"/>
          <p:nvPr>
            <p:ph type="title"/>
          </p:nvPr>
        </p:nvSpPr>
        <p:spPr>
          <a:xfrm>
            <a:off x="308919" y="180404"/>
            <a:ext cx="84642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b="1" sz="1700" cap="none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7" name="Google Shape;107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120" y="4999482"/>
            <a:ext cx="1440178" cy="126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6"/>
          <p:cNvPicPr preferRelativeResize="0"/>
          <p:nvPr/>
        </p:nvPicPr>
        <p:blipFill rotWithShape="1">
          <a:blip r:embed="rId3">
            <a:alphaModFix/>
          </a:blip>
          <a:srcRect b="12579" l="0" r="0" t="0"/>
          <a:stretch/>
        </p:blipFill>
        <p:spPr>
          <a:xfrm>
            <a:off x="7717817" y="4914555"/>
            <a:ext cx="850392" cy="2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95592" y="4969931"/>
            <a:ext cx="449200" cy="17221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6"/>
          <p:cNvSpPr txBox="1"/>
          <p:nvPr/>
        </p:nvSpPr>
        <p:spPr>
          <a:xfrm>
            <a:off x="2537374" y="4945917"/>
            <a:ext cx="4007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Naomi Jarvis  –  ML CDC  –  HEP2023  –  </a:t>
            </a:r>
            <a:fld id="{00000000-1234-1234-1234-123412341234}" type="slidenum"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7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/>
        </p:txBody>
      </p:sp>
      <p:sp>
        <p:nvSpPr>
          <p:cNvPr id="114" name="Google Shape;114;p27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5" name="Google Shape;115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4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85800" y="1597860"/>
            <a:ext cx="7772040" cy="1102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2" name="Google Shape;52;p13"/>
          <p:cNvSpPr txBox="1"/>
          <p:nvPr>
            <p:ph idx="10" type="dt"/>
          </p:nvPr>
        </p:nvSpPr>
        <p:spPr>
          <a:xfrm>
            <a:off x="3505320" y="4795740"/>
            <a:ext cx="2133360" cy="2735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3124080" y="4767390"/>
            <a:ext cx="2895120" cy="273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3505320" y="4984200"/>
            <a:ext cx="2133360" cy="142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buNone/>
              <a:defRPr b="0" i="0" sz="1000" u="none" cap="none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457200" y="120339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Relationship Id="rId4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22.png"/><Relationship Id="rId13" Type="http://schemas.openxmlformats.org/officeDocument/2006/relationships/image" Target="../media/image28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Relationship Id="rId4" Type="http://schemas.openxmlformats.org/officeDocument/2006/relationships/image" Target="../media/image19.png"/><Relationship Id="rId9" Type="http://schemas.openxmlformats.org/officeDocument/2006/relationships/image" Target="../media/image13.png"/><Relationship Id="rId15" Type="http://schemas.openxmlformats.org/officeDocument/2006/relationships/image" Target="../media/image32.png"/><Relationship Id="rId14" Type="http://schemas.openxmlformats.org/officeDocument/2006/relationships/image" Target="../media/image29.png"/><Relationship Id="rId5" Type="http://schemas.openxmlformats.org/officeDocument/2006/relationships/image" Target="../media/image39.png"/><Relationship Id="rId6" Type="http://schemas.openxmlformats.org/officeDocument/2006/relationships/image" Target="../media/image25.png"/><Relationship Id="rId7" Type="http://schemas.openxmlformats.org/officeDocument/2006/relationships/image" Target="../media/image31.png"/><Relationship Id="rId8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Relationship Id="rId4" Type="http://schemas.openxmlformats.org/officeDocument/2006/relationships/hyperlink" Target="http://www.gluex.org/thanks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Relationship Id="rId4" Type="http://schemas.openxmlformats.org/officeDocument/2006/relationships/hyperlink" Target="https://doi.org/10.1016/j.nima.2020.164807" TargetMode="External"/><Relationship Id="rId5" Type="http://schemas.openxmlformats.org/officeDocument/2006/relationships/image" Target="../media/image7.png"/><Relationship Id="rId6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40.png"/><Relationship Id="rId5" Type="http://schemas.openxmlformats.org/officeDocument/2006/relationships/hyperlink" Target="https://doi.org/10.1016/j.nima.2020.164807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g"/><Relationship Id="rId4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Relationship Id="rId4" Type="http://schemas.openxmlformats.org/officeDocument/2006/relationships/image" Target="../media/image3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Relationship Id="rId4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/>
          <p:nvPr/>
        </p:nvSpPr>
        <p:spPr>
          <a:xfrm>
            <a:off x="640080" y="835860"/>
            <a:ext cx="7772100" cy="110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4200"/>
              <a:t>AI Driven Experiment Calibration and Control</a:t>
            </a:r>
            <a:endParaRPr sz="3200"/>
          </a:p>
        </p:txBody>
      </p:sp>
      <p:sp>
        <p:nvSpPr>
          <p:cNvPr id="123" name="Google Shape;123;p28"/>
          <p:cNvSpPr txBox="1"/>
          <p:nvPr/>
        </p:nvSpPr>
        <p:spPr>
          <a:xfrm>
            <a:off x="1371778" y="2268860"/>
            <a:ext cx="6400500" cy="13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200" u="none" cap="none" strike="noStrike">
                <a:solidFill>
                  <a:srgbClr val="8B8B8B"/>
                </a:solidFill>
              </a:rPr>
              <a:t>Thomas Britton</a:t>
            </a:r>
            <a:endParaRPr b="1" i="0" sz="3200" u="none" cap="none" strike="noStrike">
              <a:solidFill>
                <a:srgbClr val="8B8B8B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8B8B8B"/>
                </a:solidFill>
              </a:rPr>
              <a:t>David Lawrence</a:t>
            </a:r>
            <a:endParaRPr sz="2100">
              <a:solidFill>
                <a:srgbClr val="8B8B8B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8B8B8B"/>
                </a:solidFill>
              </a:rPr>
              <a:t>Naomi Jarvis</a:t>
            </a:r>
            <a:endParaRPr sz="2100">
              <a:solidFill>
                <a:srgbClr val="8B8B8B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8B8B8B"/>
                </a:solidFill>
              </a:rPr>
              <a:t>Torri Jeske</a:t>
            </a:r>
            <a:endParaRPr sz="2100">
              <a:solidFill>
                <a:srgbClr val="8B8B8B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8B8B8B"/>
                </a:solidFill>
              </a:rPr>
              <a:t>Diana McSpadden</a:t>
            </a:r>
            <a:endParaRPr sz="2100">
              <a:solidFill>
                <a:srgbClr val="8B8B8B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8B8B8B"/>
                </a:solidFill>
              </a:rPr>
              <a:t>Nikhil Kalra</a:t>
            </a:r>
            <a:endParaRPr sz="2100">
              <a:solidFill>
                <a:srgbClr val="8B8B8B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8B8B8B"/>
              </a:solidFill>
            </a:endParaRPr>
          </a:p>
        </p:txBody>
      </p:sp>
      <p:pic>
        <p:nvPicPr>
          <p:cNvPr id="124" name="Google Shape;12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25" y="4183850"/>
            <a:ext cx="2857900" cy="2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8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" name="Google Shape;126;p28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05/09/23</a:t>
            </a:r>
            <a:endParaRPr sz="10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7"/>
          <p:cNvSpPr txBox="1"/>
          <p:nvPr/>
        </p:nvSpPr>
        <p:spPr>
          <a:xfrm>
            <a:off x="457200" y="178200"/>
            <a:ext cx="8229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3000">
                <a:solidFill>
                  <a:schemeClr val="dk1"/>
                </a:solidFill>
              </a:rPr>
              <a:t>Deployment 1 – Cosmic Ray Test</a:t>
            </a:r>
            <a:endParaRPr sz="30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50" y="1017224"/>
            <a:ext cx="9144001" cy="324396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7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0" name="Google Shape;210;p37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05/09/23</a:t>
            </a:r>
            <a:endParaRPr sz="10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 txBox="1"/>
          <p:nvPr/>
        </p:nvSpPr>
        <p:spPr>
          <a:xfrm>
            <a:off x="457200" y="178200"/>
            <a:ext cx="8229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b="0" sz="40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50" y="1017224"/>
            <a:ext cx="9144001" cy="324396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8"/>
          <p:cNvSpPr/>
          <p:nvPr/>
        </p:nvSpPr>
        <p:spPr>
          <a:xfrm rot="1319996">
            <a:off x="267703" y="2016899"/>
            <a:ext cx="8190882" cy="121614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00206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B0F0">
                    <a:alpha val="35690"/>
                  </a:srgbClr>
                </a:solidFill>
                <a:latin typeface="Arial"/>
              </a:rPr>
              <a:t>SUCCESS!</a:t>
            </a:r>
          </a:p>
        </p:txBody>
      </p:sp>
      <p:sp>
        <p:nvSpPr>
          <p:cNvPr id="218" name="Google Shape;218;p38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9" name="Google Shape;219;p38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05/09/23</a:t>
            </a:r>
            <a:endParaRPr sz="10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0" name="Google Shape;220;p38"/>
          <p:cNvSpPr txBox="1"/>
          <p:nvPr/>
        </p:nvSpPr>
        <p:spPr>
          <a:xfrm>
            <a:off x="457200" y="178200"/>
            <a:ext cx="8229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" sz="3000">
                <a:solidFill>
                  <a:schemeClr val="dk1"/>
                </a:solidFill>
              </a:rPr>
              <a:t>Deployment 1 – Cosmic Ray Test</a:t>
            </a:r>
            <a:endParaRPr sz="30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/>
          <p:nvPr>
            <p:ph type="title"/>
          </p:nvPr>
        </p:nvSpPr>
        <p:spPr>
          <a:xfrm>
            <a:off x="457200" y="146070"/>
            <a:ext cx="8229300" cy="29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Deployment 2 – Charged Pion Polarizability May-June 2022</a:t>
            </a:r>
            <a:endParaRPr sz="2400"/>
          </a:p>
        </p:txBody>
      </p:sp>
      <p:sp>
        <p:nvSpPr>
          <p:cNvPr id="226" name="Google Shape;226;p39"/>
          <p:cNvSpPr/>
          <p:nvPr/>
        </p:nvSpPr>
        <p:spPr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9"/>
          <p:cNvSpPr/>
          <p:nvPr/>
        </p:nvSpPr>
        <p:spPr>
          <a:xfrm>
            <a:off x="4572000" y="25717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hart, surface chart&#10;&#10;Description automatically generated" id="228" name="Google Shape;228;p39"/>
          <p:cNvPicPr preferRelativeResize="0"/>
          <p:nvPr/>
        </p:nvPicPr>
        <p:blipFill rotWithShape="1">
          <a:blip r:embed="rId3">
            <a:alphaModFix/>
          </a:blip>
          <a:srcRect b="0" l="0" r="0" t="14104"/>
          <a:stretch/>
        </p:blipFill>
        <p:spPr>
          <a:xfrm>
            <a:off x="4623512" y="958664"/>
            <a:ext cx="4419600" cy="360815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9"/>
          <p:cNvSpPr txBox="1"/>
          <p:nvPr/>
        </p:nvSpPr>
        <p:spPr>
          <a:xfrm>
            <a:off x="5820499" y="958676"/>
            <a:ext cx="1791000" cy="2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30" name="Google Shape;230;p39"/>
          <p:cNvSpPr txBox="1"/>
          <p:nvPr/>
        </p:nvSpPr>
        <p:spPr>
          <a:xfrm>
            <a:off x="8474286" y="826511"/>
            <a:ext cx="468600" cy="25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HV</a:t>
            </a:r>
            <a:endParaRPr sz="1100"/>
          </a:p>
        </p:txBody>
      </p:sp>
      <p:sp>
        <p:nvSpPr>
          <p:cNvPr id="231" name="Google Shape;231;p39"/>
          <p:cNvSpPr txBox="1"/>
          <p:nvPr/>
        </p:nvSpPr>
        <p:spPr>
          <a:xfrm>
            <a:off x="4623505" y="4223819"/>
            <a:ext cx="1197000" cy="4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HVB current (uA)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9"/>
          <p:cNvSpPr txBox="1"/>
          <p:nvPr/>
        </p:nvSpPr>
        <p:spPr>
          <a:xfrm>
            <a:off x="4397405" y="2953918"/>
            <a:ext cx="702300" cy="6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Temp (K)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9"/>
          <p:cNvSpPr txBox="1"/>
          <p:nvPr/>
        </p:nvSpPr>
        <p:spPr>
          <a:xfrm>
            <a:off x="7612642" y="4218539"/>
            <a:ext cx="547800" cy="4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9"/>
          <p:cNvSpPr txBox="1"/>
          <p:nvPr/>
        </p:nvSpPr>
        <p:spPr>
          <a:xfrm>
            <a:off x="7454627" y="4306888"/>
            <a:ext cx="713400" cy="4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9"/>
          <p:cNvSpPr txBox="1"/>
          <p:nvPr/>
        </p:nvSpPr>
        <p:spPr>
          <a:xfrm>
            <a:off x="232200" y="772100"/>
            <a:ext cx="41652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RoboCDC used automatically at the start of each 2h run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Use recommended HV if std &lt;= 3% ideal GCF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Otherwise, use the closest ‘confident’ HV in Euclidean distance on the uncertainty mesh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Reverted to 2125V for empty target runs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u="sng"/>
              <a:t>Low stakes </a:t>
            </a:r>
            <a:r>
              <a:rPr lang="en" sz="1300"/>
              <a:t>- CDC not critical for CPP run period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CPP: unusual running conditions</a:t>
            </a:r>
            <a:endParaRPr sz="1300"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Different target in different location</a:t>
            </a:r>
            <a:endParaRPr sz="1300"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Low beam current</a:t>
            </a:r>
            <a:endParaRPr sz="1300"/>
          </a:p>
        </p:txBody>
      </p:sp>
      <p:sp>
        <p:nvSpPr>
          <p:cNvPr id="236" name="Google Shape;236;p39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39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05/09/23</a:t>
            </a:r>
            <a:endParaRPr sz="10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hart, surface chart&#10;&#10;Description automatically generated" id="242" name="Google Shape;242;p40"/>
          <p:cNvPicPr preferRelativeResize="0"/>
          <p:nvPr/>
        </p:nvPicPr>
        <p:blipFill rotWithShape="1">
          <a:blip r:embed="rId3">
            <a:alphaModFix/>
          </a:blip>
          <a:srcRect b="0" l="8399" r="0" t="16860"/>
          <a:stretch/>
        </p:blipFill>
        <p:spPr>
          <a:xfrm>
            <a:off x="4980509" y="1062109"/>
            <a:ext cx="4065710" cy="343679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0"/>
          <p:cNvSpPr txBox="1"/>
          <p:nvPr>
            <p:ph type="title"/>
          </p:nvPr>
        </p:nvSpPr>
        <p:spPr>
          <a:xfrm>
            <a:off x="457200" y="146070"/>
            <a:ext cx="8229300" cy="29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Deployment 2 – Charged Pion Polarizability May-June 2022</a:t>
            </a:r>
            <a:endParaRPr sz="2400"/>
          </a:p>
        </p:txBody>
      </p:sp>
      <p:sp>
        <p:nvSpPr>
          <p:cNvPr id="244" name="Google Shape;244;p40"/>
          <p:cNvSpPr/>
          <p:nvPr/>
        </p:nvSpPr>
        <p:spPr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40"/>
          <p:cNvSpPr/>
          <p:nvPr/>
        </p:nvSpPr>
        <p:spPr>
          <a:xfrm>
            <a:off x="4572000" y="25717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40"/>
          <p:cNvSpPr txBox="1"/>
          <p:nvPr/>
        </p:nvSpPr>
        <p:spPr>
          <a:xfrm>
            <a:off x="5820499" y="958676"/>
            <a:ext cx="1791000" cy="2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247" name="Google Shape;247;p40"/>
          <p:cNvSpPr txBox="1"/>
          <p:nvPr/>
        </p:nvSpPr>
        <p:spPr>
          <a:xfrm>
            <a:off x="8474286" y="826511"/>
            <a:ext cx="468600" cy="25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HV</a:t>
            </a:r>
            <a:endParaRPr sz="1100"/>
          </a:p>
        </p:txBody>
      </p:sp>
      <p:sp>
        <p:nvSpPr>
          <p:cNvPr id="248" name="Google Shape;248;p40"/>
          <p:cNvSpPr txBox="1"/>
          <p:nvPr/>
        </p:nvSpPr>
        <p:spPr>
          <a:xfrm>
            <a:off x="4623505" y="4223819"/>
            <a:ext cx="1197000" cy="4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HVB current (uA)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40"/>
          <p:cNvSpPr txBox="1"/>
          <p:nvPr/>
        </p:nvSpPr>
        <p:spPr>
          <a:xfrm>
            <a:off x="4397405" y="2953918"/>
            <a:ext cx="702300" cy="6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Temp (K)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40"/>
          <p:cNvSpPr txBox="1"/>
          <p:nvPr/>
        </p:nvSpPr>
        <p:spPr>
          <a:xfrm>
            <a:off x="7612642" y="4218539"/>
            <a:ext cx="547800" cy="4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0"/>
          <p:cNvSpPr txBox="1"/>
          <p:nvPr/>
        </p:nvSpPr>
        <p:spPr>
          <a:xfrm>
            <a:off x="7454627" y="4306888"/>
            <a:ext cx="713400" cy="4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40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3" name="Google Shape;253;p40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05/09/23</a:t>
            </a:r>
            <a:endParaRPr sz="10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54" name="Google Shape;254;p40"/>
          <p:cNvSpPr txBox="1"/>
          <p:nvPr/>
        </p:nvSpPr>
        <p:spPr>
          <a:xfrm>
            <a:off x="232200" y="772100"/>
            <a:ext cx="41652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RoboCDC used automatically at the start of each 2h run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Use recommended HV if std &lt;= 3% ideal GCF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Otherwise, use the closest ‘confident’ HV in Euclidean distance on the uncertainty mesh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Reverted to 2125V for empty target runs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u="sng"/>
              <a:t>Low stakes</a:t>
            </a:r>
            <a:r>
              <a:rPr lang="en" sz="1300"/>
              <a:t> - CDC not critical for CPP run period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CPP: unusual running conditions</a:t>
            </a:r>
            <a:endParaRPr sz="1300"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Different target in different location</a:t>
            </a:r>
            <a:endParaRPr sz="1300"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Low beam current</a:t>
            </a:r>
            <a:endParaRPr sz="13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1"/>
          <p:cNvSpPr txBox="1"/>
          <p:nvPr>
            <p:ph type="title"/>
          </p:nvPr>
        </p:nvSpPr>
        <p:spPr>
          <a:xfrm>
            <a:off x="457200" y="146070"/>
            <a:ext cx="8229300" cy="29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Deployment 3</a:t>
            </a:r>
            <a:r>
              <a:rPr lang="en" sz="2400"/>
              <a:t> – PrimEx-η June-Dec 2022</a:t>
            </a:r>
            <a:endParaRPr sz="2400"/>
          </a:p>
        </p:txBody>
      </p:sp>
      <p:sp>
        <p:nvSpPr>
          <p:cNvPr id="260" name="Google Shape;260;p41"/>
          <p:cNvSpPr/>
          <p:nvPr/>
        </p:nvSpPr>
        <p:spPr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41"/>
          <p:cNvSpPr/>
          <p:nvPr/>
        </p:nvSpPr>
        <p:spPr>
          <a:xfrm>
            <a:off x="4572000" y="25717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hart, scatter chart&#10;&#10;Description automatically generated" id="262" name="Google Shape;26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147" y="1666917"/>
            <a:ext cx="8170527" cy="269525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1"/>
          <p:cNvSpPr txBox="1"/>
          <p:nvPr/>
        </p:nvSpPr>
        <p:spPr>
          <a:xfrm>
            <a:off x="308919" y="781327"/>
            <a:ext cx="68376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GCF obtained from dE/dx after the run</a:t>
            </a:r>
            <a:endParaRPr sz="1100"/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Preliminary results show GCF predominantly within 5% of ideal value for runs with tuned HV</a:t>
            </a:r>
            <a:endParaRPr sz="1100"/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Plot of GCF/ideal for </a:t>
            </a:r>
            <a:r>
              <a:rPr lang="en" sz="1400">
                <a:solidFill>
                  <a:srgbClr val="FF7F0F"/>
                </a:solidFill>
              </a:rPr>
              <a:t>tuned HV </a:t>
            </a:r>
            <a:r>
              <a:rPr lang="en" sz="1400">
                <a:solidFill>
                  <a:schemeClr val="dk1"/>
                </a:solidFill>
              </a:rPr>
              <a:t>and </a:t>
            </a:r>
            <a:r>
              <a:rPr lang="en" sz="1400">
                <a:solidFill>
                  <a:srgbClr val="1E77B4"/>
                </a:solidFill>
              </a:rPr>
              <a:t>fixed HV </a:t>
            </a:r>
            <a:r>
              <a:rPr lang="en" sz="1400">
                <a:solidFill>
                  <a:schemeClr val="dk1"/>
                </a:solidFill>
              </a:rPr>
              <a:t>also shows </a:t>
            </a:r>
            <a:r>
              <a:rPr lang="en" sz="1400">
                <a:solidFill>
                  <a:srgbClr val="7F7F7F"/>
                </a:solidFill>
              </a:rPr>
              <a:t>pressure/temperature</a:t>
            </a:r>
            <a:r>
              <a:rPr lang="en" sz="1400">
                <a:solidFill>
                  <a:schemeClr val="dk1"/>
                </a:solidFill>
              </a:rPr>
              <a:t> </a:t>
            </a:r>
            <a:endParaRPr sz="1400">
              <a:solidFill>
                <a:srgbClr val="C0C0C0"/>
              </a:solidFill>
            </a:endParaRPr>
          </a:p>
        </p:txBody>
      </p:sp>
      <p:sp>
        <p:nvSpPr>
          <p:cNvPr id="264" name="Google Shape;264;p41"/>
          <p:cNvSpPr txBox="1"/>
          <p:nvPr/>
        </p:nvSpPr>
        <p:spPr>
          <a:xfrm>
            <a:off x="811250" y="1781400"/>
            <a:ext cx="1273800" cy="484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7F0F"/>
                </a:solidFill>
                <a:latin typeface="Calibri"/>
                <a:ea typeface="Calibri"/>
                <a:cs typeface="Calibri"/>
                <a:sym typeface="Calibri"/>
              </a:rPr>
              <a:t>Tuned HV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1E77B4"/>
                </a:solidFill>
                <a:latin typeface="Calibri"/>
                <a:ea typeface="Calibri"/>
                <a:cs typeface="Calibri"/>
                <a:sym typeface="Calibri"/>
              </a:rPr>
              <a:t>Fixed HV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Pressure/Temperature</a:t>
            </a:r>
            <a:endParaRPr sz="1100"/>
          </a:p>
        </p:txBody>
      </p:sp>
      <p:sp>
        <p:nvSpPr>
          <p:cNvPr id="265" name="Google Shape;265;p41"/>
          <p:cNvSpPr txBox="1"/>
          <p:nvPr/>
        </p:nvSpPr>
        <p:spPr>
          <a:xfrm rot="-5400000">
            <a:off x="-399654" y="2715701"/>
            <a:ext cx="1516500" cy="25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GCF/Ideal GCF (0.144)</a:t>
            </a:r>
            <a:endParaRPr sz="900"/>
          </a:p>
        </p:txBody>
      </p:sp>
      <p:sp>
        <p:nvSpPr>
          <p:cNvPr id="266" name="Google Shape;266;p41"/>
          <p:cNvSpPr/>
          <p:nvPr/>
        </p:nvSpPr>
        <p:spPr>
          <a:xfrm>
            <a:off x="761172" y="2647352"/>
            <a:ext cx="7167300" cy="943500"/>
          </a:xfrm>
          <a:prstGeom prst="rect">
            <a:avLst/>
          </a:prstGeom>
          <a:noFill/>
          <a:ln cap="flat" cmpd="sng" w="38100">
            <a:solidFill>
              <a:srgbClr val="00B050">
                <a:alpha val="3373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41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8" name="Google Shape;268;p41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05/09/23</a:t>
            </a:r>
            <a:endParaRPr sz="10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6825" y="1143176"/>
            <a:ext cx="1000700" cy="80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6283" y="2913498"/>
            <a:ext cx="2711585" cy="1541322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2"/>
          <p:cNvSpPr txBox="1"/>
          <p:nvPr>
            <p:ph type="title"/>
          </p:nvPr>
        </p:nvSpPr>
        <p:spPr>
          <a:xfrm>
            <a:off x="-1504950" y="-23513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lang="en" sz="2000"/>
              <a:t>Calibration of the Forward Calorimeter</a:t>
            </a:r>
            <a:endParaRPr sz="2000"/>
          </a:p>
        </p:txBody>
      </p:sp>
      <p:sp>
        <p:nvSpPr>
          <p:cNvPr id="276" name="Google Shape;276;p42"/>
          <p:cNvSpPr/>
          <p:nvPr/>
        </p:nvSpPr>
        <p:spPr>
          <a:xfrm>
            <a:off x="183934" y="640492"/>
            <a:ext cx="2812200" cy="4162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123" y="3115591"/>
            <a:ext cx="2182833" cy="1746267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2"/>
          <p:cNvSpPr/>
          <p:nvPr/>
        </p:nvSpPr>
        <p:spPr>
          <a:xfrm>
            <a:off x="816755" y="3115598"/>
            <a:ext cx="1535100" cy="1872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42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32802" y="2243315"/>
            <a:ext cx="558600" cy="5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05018" y="2243315"/>
            <a:ext cx="558585" cy="560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3767" y="2243315"/>
            <a:ext cx="558585" cy="560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5858" y="2243315"/>
            <a:ext cx="558585" cy="560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868910" y="2243315"/>
            <a:ext cx="558585" cy="56064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2"/>
          <p:cNvSpPr txBox="1"/>
          <p:nvPr/>
        </p:nvSpPr>
        <p:spPr>
          <a:xfrm>
            <a:off x="680275" y="2621075"/>
            <a:ext cx="18009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chemeClr val="dk1"/>
                </a:solidFill>
              </a:rPr>
              <a:t>Gain calibration values</a:t>
            </a:r>
            <a:endParaRPr sz="1100"/>
          </a:p>
        </p:txBody>
      </p:sp>
      <p:sp>
        <p:nvSpPr>
          <p:cNvPr id="285" name="Google Shape;285;p42"/>
          <p:cNvSpPr txBox="1"/>
          <p:nvPr/>
        </p:nvSpPr>
        <p:spPr>
          <a:xfrm>
            <a:off x="337450" y="751000"/>
            <a:ext cx="2668200" cy="14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chemeClr val="dk1"/>
                </a:solidFill>
              </a:rPr>
              <a:t>Traditional Calibration</a:t>
            </a:r>
            <a:r>
              <a:rPr i="0" lang="en" sz="1300" u="none" cap="none" strike="noStrike">
                <a:solidFill>
                  <a:schemeClr val="dk1"/>
                </a:solidFill>
              </a:rPr>
              <a:t>:</a:t>
            </a:r>
            <a:endParaRPr sz="1000"/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300">
                <a:solidFill>
                  <a:schemeClr val="dk1"/>
                </a:solidFill>
              </a:rPr>
              <a:t>iterative over </a:t>
            </a:r>
            <a:r>
              <a:rPr lang="en" sz="1200">
                <a:solidFill>
                  <a:schemeClr val="dk1"/>
                </a:solidFill>
              </a:rPr>
              <a:t>π</a:t>
            </a:r>
            <a:r>
              <a:rPr baseline="30000" lang="en" sz="1300">
                <a:solidFill>
                  <a:schemeClr val="dk1"/>
                </a:solidFill>
              </a:rPr>
              <a:t>0</a:t>
            </a:r>
            <a:r>
              <a:rPr lang="en" sz="1300">
                <a:solidFill>
                  <a:schemeClr val="dk1"/>
                </a:solidFill>
              </a:rPr>
              <a:t>s</a:t>
            </a:r>
            <a:endParaRPr sz="1000"/>
          </a:p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" sz="1300">
                <a:solidFill>
                  <a:schemeClr val="dk1"/>
                </a:solidFill>
              </a:rPr>
              <a:t>Requires particle reconstruction</a:t>
            </a:r>
            <a:endParaRPr sz="1000"/>
          </a:p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</a:pPr>
            <a:r>
              <a:rPr lang="en" sz="1300">
                <a:solidFill>
                  <a:schemeClr val="dk1"/>
                </a:solidFill>
              </a:rPr>
              <a:t>Statistics sometimes difficult</a:t>
            </a:r>
            <a:endParaRPr sz="13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Can we use the LED monitoring system and Machine Learning?</a:t>
            </a:r>
            <a:endParaRPr sz="1000"/>
          </a:p>
        </p:txBody>
      </p:sp>
      <p:sp>
        <p:nvSpPr>
          <p:cNvPr id="286" name="Google Shape;286;p42"/>
          <p:cNvSpPr/>
          <p:nvPr/>
        </p:nvSpPr>
        <p:spPr>
          <a:xfrm>
            <a:off x="3135333" y="648684"/>
            <a:ext cx="2812200" cy="4162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42"/>
          <p:cNvSpPr/>
          <p:nvPr/>
        </p:nvSpPr>
        <p:spPr>
          <a:xfrm>
            <a:off x="6108032" y="646178"/>
            <a:ext cx="2812200" cy="4162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4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162725" y="1143163"/>
            <a:ext cx="1000701" cy="8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071650" y="1143176"/>
            <a:ext cx="1000700" cy="80052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2"/>
          <p:cNvSpPr txBox="1"/>
          <p:nvPr/>
        </p:nvSpPr>
        <p:spPr>
          <a:xfrm>
            <a:off x="3248082" y="827191"/>
            <a:ext cx="2913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Can ML learn traditional calibrations?</a:t>
            </a:r>
            <a:endParaRPr sz="800"/>
          </a:p>
        </p:txBody>
      </p:sp>
      <p:pic>
        <p:nvPicPr>
          <p:cNvPr id="291" name="Google Shape;291;p4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196282" y="2327833"/>
            <a:ext cx="2711584" cy="40502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2"/>
          <p:cNvSpPr txBox="1"/>
          <p:nvPr/>
        </p:nvSpPr>
        <p:spPr>
          <a:xfrm>
            <a:off x="3108178" y="1964559"/>
            <a:ext cx="2913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Average results over 5-fold cross validation</a:t>
            </a:r>
            <a:endParaRPr sz="1000"/>
          </a:p>
        </p:txBody>
      </p:sp>
      <p:sp>
        <p:nvSpPr>
          <p:cNvPr id="293" name="Google Shape;293;p42"/>
          <p:cNvSpPr txBox="1"/>
          <p:nvPr/>
        </p:nvSpPr>
        <p:spPr>
          <a:xfrm>
            <a:off x="6110918" y="750991"/>
            <a:ext cx="29139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Initial </a:t>
            </a:r>
            <a:r>
              <a:rPr b="1" lang="en">
                <a:solidFill>
                  <a:schemeClr val="dk1"/>
                </a:solidFill>
              </a:rPr>
              <a:t>P</a:t>
            </a:r>
            <a:r>
              <a:rPr b="1" lang="en" sz="1400">
                <a:solidFill>
                  <a:schemeClr val="dk1"/>
                </a:solidFill>
              </a:rPr>
              <a:t>hysics </a:t>
            </a:r>
            <a:r>
              <a:rPr b="1" lang="en">
                <a:solidFill>
                  <a:schemeClr val="dk1"/>
                </a:solidFill>
              </a:rPr>
              <a:t>C</a:t>
            </a:r>
            <a:r>
              <a:rPr b="1" lang="en" sz="1400">
                <a:solidFill>
                  <a:schemeClr val="dk1"/>
                </a:solidFill>
              </a:rPr>
              <a:t>omparison</a:t>
            </a:r>
            <a:endParaRPr sz="14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Does prediction accuracy result in good physics results?</a:t>
            </a:r>
            <a:endParaRPr sz="1100"/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</a:rPr>
              <a:t>We have an initial </a:t>
            </a:r>
            <a:r>
              <a:rPr lang="en" sz="1300">
                <a:solidFill>
                  <a:schemeClr val="dk1"/>
                </a:solidFill>
              </a:rPr>
              <a:t>π</a:t>
            </a:r>
            <a:r>
              <a:rPr baseline="30000" lang="en">
                <a:solidFill>
                  <a:schemeClr val="dk1"/>
                </a:solidFill>
              </a:rPr>
              <a:t>0</a:t>
            </a:r>
            <a:r>
              <a:rPr lang="en" sz="1400">
                <a:solidFill>
                  <a:schemeClr val="dk1"/>
                </a:solidFill>
              </a:rPr>
              <a:t> analysis</a:t>
            </a:r>
            <a:endParaRPr sz="1100"/>
          </a:p>
          <a:p>
            <a:pPr indent="-215900" lvl="1" marL="558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i="0" lang="en" sz="1400" u="none" cap="none" strike="noStrike">
                <a:solidFill>
                  <a:schemeClr val="dk1"/>
                </a:solidFill>
              </a:rPr>
              <a:t>Single run, entire FCAL</a:t>
            </a:r>
            <a:endParaRPr sz="1100"/>
          </a:p>
        </p:txBody>
      </p:sp>
      <p:pic>
        <p:nvPicPr>
          <p:cNvPr id="294" name="Google Shape;294;p4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320893" y="2203044"/>
            <a:ext cx="2380359" cy="166796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2"/>
          <p:cNvSpPr txBox="1"/>
          <p:nvPr/>
        </p:nvSpPr>
        <p:spPr>
          <a:xfrm>
            <a:off x="6243933" y="3923828"/>
            <a:ext cx="2694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200">
                <a:solidFill>
                  <a:schemeClr val="dk1"/>
                </a:solidFill>
              </a:rPr>
              <a:t>π</a:t>
            </a:r>
            <a:r>
              <a:rPr baseline="30000" lang="en" sz="1300">
                <a:solidFill>
                  <a:schemeClr val="dk1"/>
                </a:solidFill>
              </a:rPr>
              <a:t>0</a:t>
            </a:r>
            <a:r>
              <a:rPr baseline="-25000" lang="en" sz="1300">
                <a:solidFill>
                  <a:schemeClr val="dk1"/>
                </a:solidFill>
              </a:rPr>
              <a:t>PDG</a:t>
            </a:r>
            <a:r>
              <a:rPr lang="en" sz="1100">
                <a:solidFill>
                  <a:schemeClr val="dk1"/>
                </a:solidFill>
              </a:rPr>
              <a:t> mass: </a:t>
            </a:r>
            <a:r>
              <a:rPr b="1" lang="en" sz="1100">
                <a:solidFill>
                  <a:srgbClr val="548135"/>
                </a:solidFill>
              </a:rPr>
              <a:t>134.98 MeV</a:t>
            </a:r>
            <a:endParaRPr sz="1000"/>
          </a:p>
          <a:p>
            <a:pPr indent="-20955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chemeClr val="dk1"/>
                </a:solidFill>
              </a:rPr>
              <a:t>Using our calibrations: </a:t>
            </a:r>
            <a:r>
              <a:rPr b="1" lang="en" sz="1100">
                <a:solidFill>
                  <a:srgbClr val="548135"/>
                </a:solidFill>
              </a:rPr>
              <a:t>133.31 MeV</a:t>
            </a:r>
            <a:endParaRPr sz="1000"/>
          </a:p>
        </p:txBody>
      </p:sp>
      <p:sp>
        <p:nvSpPr>
          <p:cNvPr id="296" name="Google Shape;296;p42"/>
          <p:cNvSpPr/>
          <p:nvPr/>
        </p:nvSpPr>
        <p:spPr>
          <a:xfrm>
            <a:off x="6278033" y="4254233"/>
            <a:ext cx="2565000" cy="187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42"/>
          <p:cNvSpPr txBox="1"/>
          <p:nvPr/>
        </p:nvSpPr>
        <p:spPr>
          <a:xfrm>
            <a:off x="5499950" y="0"/>
            <a:ext cx="3048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Diana McSpadden, Cullan Bedwell, Abhijeet Chawhan, Julie Crowe</a:t>
            </a:r>
            <a:endParaRPr/>
          </a:p>
        </p:txBody>
      </p:sp>
      <p:pic>
        <p:nvPicPr>
          <p:cNvPr id="298" name="Google Shape;298;p4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468876" y="-16959"/>
            <a:ext cx="638033" cy="5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2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0" name="Google Shape;300;p42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05/09/23</a:t>
            </a:r>
            <a:endParaRPr sz="10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3"/>
          <p:cNvSpPr txBox="1"/>
          <p:nvPr>
            <p:ph type="title"/>
          </p:nvPr>
        </p:nvSpPr>
        <p:spPr>
          <a:xfrm>
            <a:off x="457200" y="146070"/>
            <a:ext cx="8229300" cy="29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Conclusion</a:t>
            </a:r>
            <a:endParaRPr sz="2000"/>
          </a:p>
        </p:txBody>
      </p:sp>
      <p:sp>
        <p:nvSpPr>
          <p:cNvPr id="306" name="Google Shape;306;p43"/>
          <p:cNvSpPr txBox="1"/>
          <p:nvPr/>
        </p:nvSpPr>
        <p:spPr>
          <a:xfrm>
            <a:off x="49224" y="729451"/>
            <a:ext cx="90789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Implemented a Gaussian process to predict the gain correction factor from environmental conditions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solidFill>
                  <a:schemeClr val="dk1"/>
                </a:solidFill>
              </a:rPr>
              <a:t>Can exploit this prediction to compute a recommended HV via comparisons to an ideal gcf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>
                <a:solidFill>
                  <a:schemeClr val="dk1"/>
                </a:solidFill>
              </a:rPr>
              <a:t>Deployed a system that serves as an interface between the ML model, the EPICS Archiver, and the GlueX Controls system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It is uncertainty aware </a:t>
            </a:r>
            <a:endParaRPr sz="1600"/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It has been in production for over 4 different deployments</a:t>
            </a:r>
            <a:endParaRPr sz="1600"/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Stabilizes the gain within 5% of ideal</a:t>
            </a:r>
            <a:endParaRPr sz="16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Begun work on calibrating the FCAL using the LED data</a:t>
            </a:r>
            <a:endParaRPr sz="1600"/>
          </a:p>
        </p:txBody>
      </p:sp>
      <p:sp>
        <p:nvSpPr>
          <p:cNvPr id="307" name="Google Shape;307;p43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8" name="Google Shape;308;p43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05/09/23</a:t>
            </a:r>
            <a:endParaRPr sz="10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4"/>
          <p:cNvSpPr txBox="1"/>
          <p:nvPr/>
        </p:nvSpPr>
        <p:spPr>
          <a:xfrm>
            <a:off x="202375" y="601975"/>
            <a:ext cx="8828400" cy="3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000"/>
              <a:buChar char="●"/>
            </a:pPr>
            <a:r>
              <a:rPr lang="en" sz="2000">
                <a:solidFill>
                  <a:srgbClr val="1D1C1D"/>
                </a:solidFill>
                <a:highlight>
                  <a:srgbClr val="FFFFFF"/>
                </a:highlight>
              </a:rPr>
              <a:t>Jefferson Science Associates, LLC operated Thomas Jefferson National Accelerator Facility for the United States Department of Energy under U.S. DOE Contract No. DE-AC05-06OR23177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This work was supported by the US DOE as LAB 20-2261.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The Carnegie Mellon Group is supported by the U.S. Department of Energy, Office of Science, Office of Nuclear Physics, DOE Grant No. DE-FG02-87ER40315.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GlueX acknowledges the support of several funding agencies and computing facilities:  </a:t>
            </a:r>
            <a:r>
              <a:rPr lang="en" sz="20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www.gluex.org/thanks</a:t>
            </a:r>
            <a:r>
              <a:rPr lang="en" sz="2500"/>
              <a:t>.</a:t>
            </a:r>
            <a:endParaRPr sz="2500"/>
          </a:p>
          <a:p>
            <a:pPr indent="0" lvl="0" marL="0" marR="0" rtl="0" algn="l">
              <a:lnSpc>
                <a:spcPct val="115000"/>
              </a:lnSpc>
              <a:spcBef>
                <a:spcPts val="1417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14" name="Google Shape;314;p44"/>
          <p:cNvSpPr txBox="1"/>
          <p:nvPr/>
        </p:nvSpPr>
        <p:spPr>
          <a:xfrm>
            <a:off x="457200" y="178200"/>
            <a:ext cx="8229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Acknowledgements</a:t>
            </a:r>
            <a:endParaRPr sz="3000" strike="noStrike">
              <a:solidFill>
                <a:srgbClr val="000000"/>
              </a:solidFill>
            </a:endParaRPr>
          </a:p>
        </p:txBody>
      </p:sp>
      <p:sp>
        <p:nvSpPr>
          <p:cNvPr id="315" name="Google Shape;315;p44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6" name="Google Shape;316;p44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05/09/23</a:t>
            </a:r>
            <a:endParaRPr sz="10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6"/>
          <p:cNvSpPr txBox="1"/>
          <p:nvPr/>
        </p:nvSpPr>
        <p:spPr>
          <a:xfrm>
            <a:off x="457200" y="178200"/>
            <a:ext cx="8229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Calibri"/>
                <a:ea typeface="Calibri"/>
                <a:cs typeface="Calibri"/>
                <a:sym typeface="Calibri"/>
              </a:rPr>
              <a:t>GlueX</a:t>
            </a:r>
            <a:endParaRPr sz="40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46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7" name="Google Shape;327;p46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11/05/21</a:t>
            </a:r>
            <a:endParaRPr sz="10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28" name="Google Shape;328;p46"/>
          <p:cNvSpPr txBox="1"/>
          <p:nvPr/>
        </p:nvSpPr>
        <p:spPr>
          <a:xfrm>
            <a:off x="76775" y="666750"/>
            <a:ext cx="699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sng" cap="none" strike="noStrike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GlueX detector</a:t>
            </a:r>
            <a:r>
              <a:rPr b="0" i="0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located in Hall D at Jefferson Lab, VA</a:t>
            </a:r>
            <a:endParaRPr/>
          </a:p>
        </p:txBody>
      </p:sp>
      <p:grpSp>
        <p:nvGrpSpPr>
          <p:cNvPr id="329" name="Google Shape;329;p46"/>
          <p:cNvGrpSpPr/>
          <p:nvPr/>
        </p:nvGrpSpPr>
        <p:grpSpPr>
          <a:xfrm>
            <a:off x="107303" y="1281892"/>
            <a:ext cx="4815484" cy="3297751"/>
            <a:chOff x="184797" y="2242571"/>
            <a:chExt cx="5810889" cy="3821264"/>
          </a:xfrm>
        </p:grpSpPr>
        <p:pic>
          <p:nvPicPr>
            <p:cNvPr id="330" name="Google Shape;330;p46"/>
            <p:cNvPicPr preferRelativeResize="0"/>
            <p:nvPr/>
          </p:nvPicPr>
          <p:blipFill rotWithShape="1">
            <a:blip r:embed="rId5">
              <a:alphaModFix/>
            </a:blip>
            <a:srcRect b="0" l="983" r="707" t="0"/>
            <a:stretch/>
          </p:blipFill>
          <p:spPr>
            <a:xfrm>
              <a:off x="184797" y="2242571"/>
              <a:ext cx="5810889" cy="36029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46"/>
            <p:cNvSpPr txBox="1"/>
            <p:nvPr/>
          </p:nvSpPr>
          <p:spPr>
            <a:xfrm>
              <a:off x="942480" y="4020269"/>
              <a:ext cx="1014000" cy="4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0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D81D24"/>
                  </a:solidFill>
                  <a:latin typeface="Calibri"/>
                  <a:ea typeface="Calibri"/>
                  <a:cs typeface="Calibri"/>
                  <a:sym typeface="Calibri"/>
                </a:rPr>
                <a:t>9 GeV polarized</a:t>
              </a:r>
              <a:endParaRPr/>
            </a:p>
          </p:txBody>
        </p:sp>
        <p:sp>
          <p:nvSpPr>
            <p:cNvPr id="332" name="Google Shape;332;p46"/>
            <p:cNvSpPr txBox="1"/>
            <p:nvPr/>
          </p:nvSpPr>
          <p:spPr>
            <a:xfrm>
              <a:off x="285780" y="5582335"/>
              <a:ext cx="494700" cy="48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0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50">
                  <a:solidFill>
                    <a:srgbClr val="0067A5"/>
                  </a:solidFill>
                  <a:latin typeface="Calibri"/>
                  <a:ea typeface="Calibri"/>
                  <a:cs typeface="Calibri"/>
                  <a:sym typeface="Calibri"/>
                </a:rPr>
                <a:t>12 GeV</a:t>
              </a:r>
              <a:endParaRPr/>
            </a:p>
          </p:txBody>
        </p:sp>
        <p:sp>
          <p:nvSpPr>
            <p:cNvPr id="333" name="Google Shape;333;p46"/>
            <p:cNvSpPr/>
            <p:nvPr/>
          </p:nvSpPr>
          <p:spPr>
            <a:xfrm rot="862944">
              <a:off x="2206987" y="4406097"/>
              <a:ext cx="421510" cy="118021"/>
            </a:xfrm>
            <a:prstGeom prst="frame">
              <a:avLst>
                <a:gd fmla="val 12500" name="adj1"/>
              </a:avLst>
            </a:prstGeom>
            <a:solidFill>
              <a:srgbClr val="4472C4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46"/>
            <p:cNvSpPr txBox="1"/>
            <p:nvPr/>
          </p:nvSpPr>
          <p:spPr>
            <a:xfrm>
              <a:off x="809328" y="4366305"/>
              <a:ext cx="1371900" cy="30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0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pair spectrometer</a:t>
              </a:r>
              <a:endParaRPr/>
            </a:p>
          </p:txBody>
        </p:sp>
      </p:grpSp>
      <p:pic>
        <p:nvPicPr>
          <p:cNvPr id="335" name="Google Shape;335;p46"/>
          <p:cNvPicPr preferRelativeResize="0"/>
          <p:nvPr/>
        </p:nvPicPr>
        <p:blipFill rotWithShape="1">
          <a:blip r:embed="rId6">
            <a:alphaModFix/>
          </a:blip>
          <a:srcRect b="26750" l="28303" r="17886" t="0"/>
          <a:stretch/>
        </p:blipFill>
        <p:spPr>
          <a:xfrm>
            <a:off x="5243877" y="1098385"/>
            <a:ext cx="3836027" cy="3481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9"/>
          <p:cNvSpPr txBox="1"/>
          <p:nvPr>
            <p:ph type="title"/>
          </p:nvPr>
        </p:nvSpPr>
        <p:spPr>
          <a:xfrm>
            <a:off x="457200" y="146070"/>
            <a:ext cx="8229300" cy="29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 Gluonic Excitations Experiment: GlueX</a:t>
            </a:r>
            <a:endParaRPr sz="3000"/>
          </a:p>
        </p:txBody>
      </p:sp>
      <p:pic>
        <p:nvPicPr>
          <p:cNvPr id="132" name="Google Shape;132;p29"/>
          <p:cNvPicPr preferRelativeResize="0"/>
          <p:nvPr/>
        </p:nvPicPr>
        <p:blipFill rotWithShape="1">
          <a:blip r:embed="rId3">
            <a:alphaModFix/>
          </a:blip>
          <a:srcRect b="0" l="983" r="707" t="0"/>
          <a:stretch/>
        </p:blipFill>
        <p:spPr>
          <a:xfrm>
            <a:off x="107303" y="1281892"/>
            <a:ext cx="4815484" cy="310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9"/>
          <p:cNvPicPr preferRelativeResize="0"/>
          <p:nvPr/>
        </p:nvPicPr>
        <p:blipFill rotWithShape="1">
          <a:blip r:embed="rId4">
            <a:alphaModFix/>
          </a:blip>
          <a:srcRect b="26750" l="28303" r="17886" t="0"/>
          <a:stretch/>
        </p:blipFill>
        <p:spPr>
          <a:xfrm>
            <a:off x="5243877" y="1098385"/>
            <a:ext cx="3836027" cy="348127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9"/>
          <p:cNvSpPr txBox="1"/>
          <p:nvPr/>
        </p:nvSpPr>
        <p:spPr>
          <a:xfrm>
            <a:off x="0" y="616788"/>
            <a:ext cx="6698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GlueX detector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located in Hall D at Jefferson Lab, VA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5" name="Google Shape;135;p29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p29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05/09/23</a:t>
            </a:r>
            <a:endParaRPr sz="10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7"/>
          <p:cNvSpPr txBox="1"/>
          <p:nvPr/>
        </p:nvSpPr>
        <p:spPr>
          <a:xfrm>
            <a:off x="457200" y="178200"/>
            <a:ext cx="8229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Introducing the CDC</a:t>
            </a:r>
            <a:endParaRPr sz="4000" strike="noStrike">
              <a:solidFill>
                <a:srgbClr val="000000"/>
              </a:solidFill>
            </a:endParaRPr>
          </a:p>
        </p:txBody>
      </p:sp>
      <p:sp>
        <p:nvSpPr>
          <p:cNvPr id="341" name="Google Shape;341;p47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2" name="Google Shape;342;p47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06/07/22</a:t>
            </a:r>
            <a:endParaRPr b="0" i="0" sz="1000" u="none" cap="none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3" name="Google Shape;34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275" y="755500"/>
            <a:ext cx="8054074" cy="392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8"/>
          <p:cNvSpPr txBox="1"/>
          <p:nvPr/>
        </p:nvSpPr>
        <p:spPr>
          <a:xfrm>
            <a:off x="457200" y="178200"/>
            <a:ext cx="8229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Motivation</a:t>
            </a:r>
            <a:endParaRPr sz="4000" strike="noStrike">
              <a:solidFill>
                <a:srgbClr val="000000"/>
              </a:solidFill>
            </a:endParaRPr>
          </a:p>
        </p:txBody>
      </p:sp>
      <p:sp>
        <p:nvSpPr>
          <p:cNvPr id="349" name="Google Shape;349;p48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0" name="Google Shape;350;p48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11/05/21</a:t>
            </a:r>
            <a:endParaRPr sz="10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51" name="Google Shape;351;p48"/>
          <p:cNvSpPr txBox="1"/>
          <p:nvPr/>
        </p:nvSpPr>
        <p:spPr>
          <a:xfrm>
            <a:off x="49224" y="729451"/>
            <a:ext cx="90789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•"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Calibrations cause a delay between data collection and analysis</a:t>
            </a:r>
            <a:endParaRPr sz="1000"/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•"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present several calibration rounds are used, due to interplay between subdetector calibrations</a:t>
            </a:r>
            <a:endParaRPr sz="1000"/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•"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Calibration could be made more efficient using AI (less iterations)</a:t>
            </a:r>
            <a:endParaRPr sz="1000"/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•"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 cpu time </a:t>
            </a:r>
            <a:endParaRPr sz="1000"/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•"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 personal attention from experts</a:t>
            </a:r>
            <a:endParaRPr sz="1000"/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•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* We e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xpect to fine-tune the calibrations in the usual way</a:t>
            </a:r>
            <a:endParaRPr sz="1000"/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•"/>
            </a:pPr>
            <a:r>
              <a:rPr b="1"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CDC gain calibrations</a:t>
            </a: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have the most variation </a:t>
            </a:r>
            <a:r>
              <a:rPr b="1"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+/- </a:t>
            </a: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b="1"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b="1" sz="1000"/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•"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If we know what gain to expect before taking data, we can </a:t>
            </a:r>
            <a:r>
              <a:rPr b="1"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adjust the HV to maintain constant gain</a:t>
            </a:r>
            <a:endParaRPr b="1"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•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Perhaps eliminating the need to perform gain calibrations at all…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8000" y="1569800"/>
            <a:ext cx="2658325" cy="2352224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8"/>
          <p:cNvSpPr txBox="1"/>
          <p:nvPr/>
        </p:nvSpPr>
        <p:spPr>
          <a:xfrm>
            <a:off x="7599625" y="3775700"/>
            <a:ext cx="1196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Artificially modified gain 33%</a:t>
            </a:r>
            <a:endParaRPr sz="800"/>
          </a:p>
        </p:txBody>
      </p:sp>
      <p:cxnSp>
        <p:nvCxnSpPr>
          <p:cNvPr id="354" name="Google Shape;354;p48"/>
          <p:cNvCxnSpPr/>
          <p:nvPr/>
        </p:nvCxnSpPr>
        <p:spPr>
          <a:xfrm flipH="1" rot="10800000">
            <a:off x="5122125" y="3440800"/>
            <a:ext cx="1018800" cy="7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4275" y="2980162"/>
            <a:ext cx="7397750" cy="1836996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9"/>
          <p:cNvSpPr txBox="1"/>
          <p:nvPr>
            <p:ph idx="1" type="body"/>
          </p:nvPr>
        </p:nvSpPr>
        <p:spPr>
          <a:xfrm>
            <a:off x="45975" y="649219"/>
            <a:ext cx="7245600" cy="22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2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15"/>
              <a:t>2020 and 2021 Run Periods: 601 production runs</a:t>
            </a:r>
            <a:endParaRPr b="1" sz="4615"/>
          </a:p>
          <a:p>
            <a:pPr indent="-1143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4315"/>
              <a:t>2020 run period had ↑ high voltage board current (mean 9.0 uA), ↑ pressure (mean 100.5 kPa), gas temperature (K) is the same</a:t>
            </a:r>
            <a:endParaRPr sz="4315"/>
          </a:p>
          <a:p>
            <a:pPr indent="-1143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4315"/>
              <a:t>2021 run period high voltage board current (mean 0.9 uA), pressure (mean 99.9 kPa)</a:t>
            </a:r>
            <a:endParaRPr sz="4315"/>
          </a:p>
          <a:p>
            <a:pPr indent="-127000" lvl="2" marL="863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4015"/>
              <a:t>Provides a diversity of data</a:t>
            </a:r>
            <a:endParaRPr sz="4015"/>
          </a:p>
          <a:p>
            <a:pPr indent="-1143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4315"/>
              <a:t>Pressure balanced between high, medium, low atm. pressure for both 2020 and 2021 run periods</a:t>
            </a:r>
            <a:endParaRPr sz="4315"/>
          </a:p>
          <a:p>
            <a:pPr indent="-1143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4315"/>
              <a:t>Training: 480 runs</a:t>
            </a:r>
            <a:endParaRPr sz="4315"/>
          </a:p>
          <a:p>
            <a:pPr indent="-127000" lvl="2" marL="863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4015"/>
              <a:t>2020: 430 runs</a:t>
            </a:r>
            <a:endParaRPr sz="4015"/>
          </a:p>
          <a:p>
            <a:pPr indent="-127000" lvl="2" marL="863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4015"/>
              <a:t>2021: 50 runs</a:t>
            </a:r>
            <a:endParaRPr sz="4015"/>
          </a:p>
          <a:p>
            <a:pPr indent="-1143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4315"/>
              <a:t>Test: 121 runs</a:t>
            </a:r>
            <a:endParaRPr sz="4315"/>
          </a:p>
          <a:p>
            <a:pPr indent="-127000" lvl="2" marL="863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4015"/>
              <a:t>2020: 106 runs</a:t>
            </a:r>
            <a:endParaRPr sz="4015"/>
          </a:p>
          <a:p>
            <a:pPr indent="-127000" lvl="2" marL="863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4015"/>
              <a:t>2021: 15 runs</a:t>
            </a:r>
            <a:endParaRPr sz="4015"/>
          </a:p>
          <a:p>
            <a:pPr indent="-1016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" sz="4615"/>
              <a:t>Gaussian process with a trained prior</a:t>
            </a:r>
            <a:endParaRPr b="1" sz="4615"/>
          </a:p>
          <a:p>
            <a:pPr indent="-1143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4315"/>
              <a:t>Compared isotropic and anisotropic kernels – similar performance</a:t>
            </a:r>
            <a:endParaRPr sz="4315"/>
          </a:p>
          <a:p>
            <a:pPr indent="0" lvl="0" marL="863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4015"/>
          </a:p>
          <a:p>
            <a:pPr indent="-127000" lvl="2" marL="863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1143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361" name="Google Shape;361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3994" y="986961"/>
            <a:ext cx="2540000" cy="1905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2" name="Google Shape;362;p49"/>
          <p:cNvGraphicFramePr/>
          <p:nvPr/>
        </p:nvGraphicFramePr>
        <p:xfrm>
          <a:off x="3034453" y="182773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{5AA197A8-0264-4377-BD92-D5F23F1C4958}</a:tableStyleId>
              </a:tblPr>
              <a:tblGrid>
                <a:gridCol w="720000"/>
                <a:gridCol w="654025"/>
                <a:gridCol w="532900"/>
                <a:gridCol w="645950"/>
                <a:gridCol w="654025"/>
              </a:tblGrid>
              <a:tr h="186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max %err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MAPE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# &gt; 3% err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# &gt; 5% err</a:t>
                      </a:r>
                      <a:endParaRPr sz="1100"/>
                    </a:p>
                  </a:txBody>
                  <a:tcPr marT="34300" marB="34300" marR="68600" marL="68600"/>
                </a:tc>
              </a:tr>
              <a:tr h="186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isotropic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4.8%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0.84%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3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</a:t>
                      </a:r>
                      <a:endParaRPr sz="1100"/>
                    </a:p>
                  </a:txBody>
                  <a:tcPr marT="34300" marB="34300" marR="68600" marL="68600"/>
                </a:tc>
              </a:tr>
              <a:tr h="186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anisotropic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4.7%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0.90%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4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0</a:t>
                      </a:r>
                      <a:endParaRPr sz="1100"/>
                    </a:p>
                  </a:txBody>
                  <a:tcPr marT="34300" marB="34300" marR="68600" marL="68600"/>
                </a:tc>
              </a:tr>
            </a:tbl>
          </a:graphicData>
        </a:graphic>
      </p:graphicFrame>
      <p:sp>
        <p:nvSpPr>
          <p:cNvPr id="363" name="Google Shape;363;p49"/>
          <p:cNvSpPr txBox="1"/>
          <p:nvPr/>
        </p:nvSpPr>
        <p:spPr>
          <a:xfrm>
            <a:off x="8277428" y="2332327"/>
            <a:ext cx="774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Isotropic</a:t>
            </a:r>
            <a:endParaRPr sz="1100"/>
          </a:p>
        </p:txBody>
      </p:sp>
      <p:sp>
        <p:nvSpPr>
          <p:cNvPr id="364" name="Google Shape;364;p49"/>
          <p:cNvSpPr txBox="1"/>
          <p:nvPr/>
        </p:nvSpPr>
        <p:spPr>
          <a:xfrm>
            <a:off x="457200" y="178200"/>
            <a:ext cx="8229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EB Garamond"/>
                <a:ea typeface="EB Garamond"/>
                <a:cs typeface="EB Garamond"/>
                <a:sym typeface="EB Garamond"/>
              </a:rPr>
              <a:t>Our model</a:t>
            </a:r>
            <a:endParaRPr b="0" sz="40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0"/>
          <p:cNvSpPr txBox="1"/>
          <p:nvPr/>
        </p:nvSpPr>
        <p:spPr>
          <a:xfrm>
            <a:off x="457200" y="178200"/>
            <a:ext cx="8229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EB Garamond"/>
                <a:ea typeface="EB Garamond"/>
                <a:cs typeface="EB Garamond"/>
                <a:sym typeface="EB Garamond"/>
              </a:rPr>
              <a:t>Cosmics Test</a:t>
            </a:r>
            <a:endParaRPr b="0" sz="400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50"/>
          <p:cNvSpPr txBox="1"/>
          <p:nvPr/>
        </p:nvSpPr>
        <p:spPr>
          <a:xfrm>
            <a:off x="531560" y="799155"/>
            <a:ext cx="8229300" cy="3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marR="0" rtl="0" algn="l">
              <a:spcBef>
                <a:spcPts val="1417"/>
              </a:spcBef>
              <a:spcAft>
                <a:spcPts val="0"/>
              </a:spcAft>
              <a:buSzPts val="2200"/>
              <a:buFont typeface="EB Garamond"/>
              <a:buChar char="●"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Split the CDC into </a:t>
            </a:r>
            <a:r>
              <a:rPr b="1" lang="en" sz="2200">
                <a:latin typeface="EB Garamond"/>
                <a:ea typeface="EB Garamond"/>
                <a:cs typeface="EB Garamond"/>
                <a:sym typeface="EB Garamond"/>
              </a:rPr>
              <a:t>2 halves</a:t>
            </a:r>
            <a:endParaRPr b="1" sz="2200">
              <a:latin typeface="EB Garamond"/>
              <a:ea typeface="EB Garamond"/>
              <a:cs typeface="EB Garamond"/>
              <a:sym typeface="EB Garamond"/>
            </a:endParaRPr>
          </a:p>
          <a:p>
            <a:pPr indent="-368300" lvl="1" marL="914400" marR="0" rtl="0" algn="l">
              <a:spcBef>
                <a:spcPts val="0"/>
              </a:spcBef>
              <a:spcAft>
                <a:spcPts val="0"/>
              </a:spcAft>
              <a:buSzPts val="2200"/>
              <a:buFont typeface="EB Garamond"/>
              <a:buChar char="○"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Leave one side at a </a:t>
            </a:r>
            <a:r>
              <a:rPr b="1" lang="en" sz="2200">
                <a:latin typeface="EB Garamond"/>
                <a:ea typeface="EB Garamond"/>
                <a:cs typeface="EB Garamond"/>
                <a:sym typeface="EB Garamond"/>
              </a:rPr>
              <a:t>fixed HV</a:t>
            </a:r>
            <a:endParaRPr b="1" sz="2200">
              <a:latin typeface="EB Garamond"/>
              <a:ea typeface="EB Garamond"/>
              <a:cs typeface="EB Garamond"/>
              <a:sym typeface="EB Garamond"/>
            </a:endParaRPr>
          </a:p>
          <a:p>
            <a:pPr indent="-368300" lvl="1" marL="914400" marR="0" rtl="0" algn="l">
              <a:spcBef>
                <a:spcPts val="0"/>
              </a:spcBef>
              <a:spcAft>
                <a:spcPts val="0"/>
              </a:spcAft>
              <a:buSzPts val="2200"/>
              <a:buFont typeface="EB Garamond"/>
              <a:buChar char="○"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Let the </a:t>
            </a:r>
            <a:r>
              <a:rPr b="1" lang="en" sz="2200">
                <a:latin typeface="EB Garamond"/>
                <a:ea typeface="EB Garamond"/>
                <a:cs typeface="EB Garamond"/>
                <a:sym typeface="EB Garamond"/>
              </a:rPr>
              <a:t>AI control the other</a:t>
            </a:r>
            <a:endParaRPr b="1" sz="22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914400" marR="0" rtl="0" algn="l">
              <a:spcBef>
                <a:spcPts val="1417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  <a:p>
            <a:pPr indent="-368300" lvl="0" marL="457200" marR="0" rtl="0" algn="l">
              <a:spcBef>
                <a:spcPts val="1417"/>
              </a:spcBef>
              <a:spcAft>
                <a:spcPts val="0"/>
              </a:spcAft>
              <a:buSzPts val="2200"/>
              <a:buFont typeface="EB Garamond"/>
              <a:buChar char="●"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AI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  <a:p>
            <a:pPr indent="-368300" lvl="1" marL="914400" marR="0" rtl="0" algn="l">
              <a:spcBef>
                <a:spcPts val="0"/>
              </a:spcBef>
              <a:spcAft>
                <a:spcPts val="0"/>
              </a:spcAft>
              <a:buSzPts val="2200"/>
              <a:buFont typeface="EB Garamond"/>
              <a:buChar char="○"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Update the HV every 5 min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  <a:p>
            <a:pPr indent="-381000" lvl="1" marL="914400" marR="0" rtl="0" algn="l">
              <a:spcBef>
                <a:spcPts val="0"/>
              </a:spcBef>
              <a:spcAft>
                <a:spcPts val="0"/>
              </a:spcAft>
              <a:buSzPts val="2400"/>
              <a:buFont typeface="EB Garamond"/>
              <a:buChar char="○"/>
            </a:pPr>
            <a:r>
              <a:rPr b="1" lang="en" sz="2400">
                <a:latin typeface="EB Garamond"/>
                <a:ea typeface="EB Garamond"/>
                <a:cs typeface="EB Garamond"/>
                <a:sym typeface="EB Garamond"/>
              </a:rPr>
              <a:t>Completely autonomous</a:t>
            </a:r>
            <a:endParaRPr b="1" sz="24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marR="0" rtl="0" algn="l">
              <a:spcBef>
                <a:spcPts val="1417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  <a:p>
            <a:pPr indent="-368300" lvl="0" marL="457200" marR="0" rtl="0" algn="l">
              <a:spcBef>
                <a:spcPts val="1417"/>
              </a:spcBef>
              <a:spcAft>
                <a:spcPts val="0"/>
              </a:spcAft>
              <a:buSzPts val="2200"/>
              <a:buFont typeface="EB Garamond"/>
              <a:buChar char="●"/>
            </a:pP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Should see the AI system side’s gains stabilized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71" name="Google Shape;371;p50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2" name="Google Shape;372;p50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06/07/22</a:t>
            </a:r>
            <a:endParaRPr b="0" i="0" sz="1000" u="none" cap="none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3" name="Google Shape;37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1972" y="1054187"/>
            <a:ext cx="3220901" cy="313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1"/>
          <p:cNvSpPr txBox="1"/>
          <p:nvPr>
            <p:ph type="title"/>
          </p:nvPr>
        </p:nvSpPr>
        <p:spPr>
          <a:xfrm>
            <a:off x="457200" y="146070"/>
            <a:ext cx="8229300" cy="29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Conclusions</a:t>
            </a:r>
            <a:endParaRPr sz="3000"/>
          </a:p>
        </p:txBody>
      </p:sp>
      <p:sp>
        <p:nvSpPr>
          <p:cNvPr id="379" name="Google Shape;379;p51"/>
          <p:cNvSpPr txBox="1"/>
          <p:nvPr/>
        </p:nvSpPr>
        <p:spPr>
          <a:xfrm>
            <a:off x="49224" y="729451"/>
            <a:ext cx="90789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A system has been developed to interface between the ML model and both the EPICS Archiver and GlueX controls system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>
                <a:solidFill>
                  <a:schemeClr val="dk1"/>
                </a:solidFill>
              </a:rPr>
              <a:t>A gaussian process has been trained to predict the gain correction factor from environmental conditions</a:t>
            </a:r>
            <a:endParaRPr sz="1600">
              <a:solidFill>
                <a:schemeClr val="dk1"/>
              </a:solidFill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</a:pPr>
            <a:r>
              <a:rPr lang="en" sz="1600">
                <a:solidFill>
                  <a:schemeClr val="dk1"/>
                </a:solidFill>
              </a:rPr>
              <a:t>Can exploit this prediction to compute a recommended HV via comparisons to an ideal gcf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It is uncertainty aware </a:t>
            </a:r>
            <a:endParaRPr sz="1600"/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It has been in successful production over multiple deployments</a:t>
            </a:r>
            <a:endParaRPr sz="1600"/>
          </a:p>
          <a:p>
            <a:pPr indent="-3302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Stabilizes</a:t>
            </a:r>
            <a:r>
              <a:rPr lang="en" sz="1600"/>
              <a:t> the gain within 5% of ideal</a:t>
            </a:r>
            <a:endParaRPr sz="1600"/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Begun work on calibrating the FCAL using the LED data</a:t>
            </a:r>
            <a:endParaRPr sz="1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/>
          <p:nvPr>
            <p:ph type="title"/>
          </p:nvPr>
        </p:nvSpPr>
        <p:spPr>
          <a:xfrm>
            <a:off x="457200" y="146070"/>
            <a:ext cx="8229300" cy="29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 GlueX Central Drift Chamber</a:t>
            </a:r>
            <a:endParaRPr sz="3000"/>
          </a:p>
        </p:txBody>
      </p:sp>
      <p:sp>
        <p:nvSpPr>
          <p:cNvPr id="142" name="Google Shape;142;p30"/>
          <p:cNvSpPr txBox="1"/>
          <p:nvPr>
            <p:ph idx="1" type="body"/>
          </p:nvPr>
        </p:nvSpPr>
        <p:spPr>
          <a:xfrm>
            <a:off x="244900" y="1200150"/>
            <a:ext cx="5150700" cy="339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600"/>
              <a:t>1.5 m long x 1.2 m diameter cylinder</a:t>
            </a:r>
            <a:endParaRPr sz="16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600"/>
              <a:t>3522 anode wires at 2125 V inside 1.6 cm diameter straws</a:t>
            </a:r>
            <a:endParaRPr sz="16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600"/>
              <a:t>50:50 Ar:CO</a:t>
            </a:r>
            <a:r>
              <a:rPr baseline="-25000" lang="en" sz="1600"/>
              <a:t>2 </a:t>
            </a:r>
            <a:r>
              <a:rPr lang="en" sz="1600"/>
              <a:t>gas mixture</a:t>
            </a:r>
            <a:endParaRPr sz="16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600"/>
              <a:t>Requires two calibrations: chamber gain and time-to-distance</a:t>
            </a:r>
            <a:endParaRPr b="1" sz="1600"/>
          </a:p>
        </p:txBody>
      </p:sp>
      <p:sp>
        <p:nvSpPr>
          <p:cNvPr id="143" name="Google Shape;143;p30"/>
          <p:cNvSpPr txBox="1"/>
          <p:nvPr/>
        </p:nvSpPr>
        <p:spPr>
          <a:xfrm>
            <a:off x="244900" y="661200"/>
            <a:ext cx="5816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Used to detect and track charged particles with momenta p &gt; 0.25 GeV/c</a:t>
            </a:r>
            <a:endParaRPr sz="1600"/>
          </a:p>
        </p:txBody>
      </p:sp>
      <p:pic>
        <p:nvPicPr>
          <p:cNvPr id="144" name="Google Shape;144;p30"/>
          <p:cNvPicPr preferRelativeResize="0"/>
          <p:nvPr/>
        </p:nvPicPr>
        <p:blipFill rotWithShape="1">
          <a:blip r:embed="rId3">
            <a:alphaModFix/>
          </a:blip>
          <a:srcRect b="0" l="63870" r="0" t="0"/>
          <a:stretch/>
        </p:blipFill>
        <p:spPr>
          <a:xfrm>
            <a:off x="6061174" y="746250"/>
            <a:ext cx="2909951" cy="39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0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30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05/09/23</a:t>
            </a:r>
            <a:endParaRPr sz="10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1"/>
          <p:cNvSpPr txBox="1"/>
          <p:nvPr>
            <p:ph type="title"/>
          </p:nvPr>
        </p:nvSpPr>
        <p:spPr>
          <a:xfrm>
            <a:off x="457200" y="146070"/>
            <a:ext cx="8229300" cy="29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Calibrating Drift Chamber Gain</a:t>
            </a:r>
            <a:endParaRPr sz="3000"/>
          </a:p>
        </p:txBody>
      </p:sp>
      <p:sp>
        <p:nvSpPr>
          <p:cNvPr id="152" name="Google Shape;152;p31"/>
          <p:cNvSpPr txBox="1"/>
          <p:nvPr>
            <p:ph idx="1" type="body"/>
          </p:nvPr>
        </p:nvSpPr>
        <p:spPr>
          <a:xfrm>
            <a:off x="457200" y="899363"/>
            <a:ext cx="8229300" cy="161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CDC gain calibrations have the most variation </a:t>
            </a:r>
            <a:r>
              <a:rPr b="1" lang="en" sz="1600">
                <a:solidFill>
                  <a:schemeClr val="dk1"/>
                </a:solidFill>
              </a:rPr>
              <a:t>+/- 15%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If we know what gain to expect before taking data, we can </a:t>
            </a:r>
            <a:r>
              <a:rPr b="1" lang="en" sz="1600">
                <a:solidFill>
                  <a:schemeClr val="dk1"/>
                </a:solidFill>
              </a:rPr>
              <a:t>adjust the high voltage to stabilize the gain</a:t>
            </a:r>
            <a:endParaRPr b="1"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Perhaps eliminating the need to perform gain calibrations at all…</a:t>
            </a:r>
            <a:endParaRPr/>
          </a:p>
        </p:txBody>
      </p:sp>
      <p:pic>
        <p:nvPicPr>
          <p:cNvPr id="153" name="Google Shape;1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0450" y="2252888"/>
            <a:ext cx="5743089" cy="232053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1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31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05/09/23</a:t>
            </a:r>
            <a:endParaRPr sz="10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 txBox="1"/>
          <p:nvPr>
            <p:ph type="title"/>
          </p:nvPr>
        </p:nvSpPr>
        <p:spPr>
          <a:xfrm>
            <a:off x="457200" y="146070"/>
            <a:ext cx="8229300" cy="29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Motivation</a:t>
            </a:r>
            <a:endParaRPr sz="3100"/>
          </a:p>
        </p:txBody>
      </p:sp>
      <p:sp>
        <p:nvSpPr>
          <p:cNvPr id="161" name="Google Shape;161;p32"/>
          <p:cNvSpPr txBox="1"/>
          <p:nvPr>
            <p:ph idx="1" type="body"/>
          </p:nvPr>
        </p:nvSpPr>
        <p:spPr>
          <a:xfrm>
            <a:off x="457350" y="952938"/>
            <a:ext cx="8229300" cy="161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Detector c</a:t>
            </a:r>
            <a:r>
              <a:rPr lang="en" sz="1600">
                <a:solidFill>
                  <a:schemeClr val="dk1"/>
                </a:solidFill>
              </a:rPr>
              <a:t>alibrations cause a significant delay between data collection, analysis, and publication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Calibration can be made more efficient using AI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Less CPU time, less personal attention from experts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Get to the point of “fine-tuning” calibrations with less iterations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62" name="Google Shape;16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013" y="2571738"/>
            <a:ext cx="8067675" cy="208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2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p32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05/09/23</a:t>
            </a:r>
            <a:endParaRPr sz="10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3"/>
          <p:cNvSpPr txBox="1"/>
          <p:nvPr/>
        </p:nvSpPr>
        <p:spPr>
          <a:xfrm>
            <a:off x="457200" y="178200"/>
            <a:ext cx="8229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Goals</a:t>
            </a:r>
            <a:endParaRPr sz="3000" strike="noStrike">
              <a:solidFill>
                <a:srgbClr val="000000"/>
              </a:solidFill>
            </a:endParaRPr>
          </a:p>
        </p:txBody>
      </p:sp>
      <p:sp>
        <p:nvSpPr>
          <p:cNvPr id="170" name="Google Shape;170;p33"/>
          <p:cNvSpPr txBox="1"/>
          <p:nvPr/>
        </p:nvSpPr>
        <p:spPr>
          <a:xfrm>
            <a:off x="0" y="1136400"/>
            <a:ext cx="4553400" cy="18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ML</a:t>
            </a:r>
            <a:r>
              <a:rPr lang="en" sz="1600">
                <a:solidFill>
                  <a:schemeClr val="dk1"/>
                </a:solidFill>
              </a:rPr>
              <a:t>-recommended HV setting to maintain GlueX Central Drift Chamber gain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Have ML determine calibration constants as quickly as possible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Apply to other detector systems 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71" name="Google Shape;171;p33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p33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05</a:t>
            </a: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/09/23</a:t>
            </a:r>
            <a:endParaRPr sz="10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73" name="Google Shape;17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7357" y="2038788"/>
            <a:ext cx="4411694" cy="136621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3"/>
          <p:cNvSpPr/>
          <p:nvPr/>
        </p:nvSpPr>
        <p:spPr>
          <a:xfrm>
            <a:off x="6475425" y="2325025"/>
            <a:ext cx="665100" cy="649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highlight>
                  <a:schemeClr val="dk1"/>
                </a:highlight>
              </a:rPr>
              <a:t>ML</a:t>
            </a:r>
            <a:endParaRPr sz="2600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0262" y="3004349"/>
            <a:ext cx="6683177" cy="16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4"/>
          <p:cNvSpPr txBox="1"/>
          <p:nvPr>
            <p:ph idx="1" type="body"/>
          </p:nvPr>
        </p:nvSpPr>
        <p:spPr>
          <a:xfrm>
            <a:off x="271250" y="779550"/>
            <a:ext cx="4362000" cy="22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2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200"/>
              <a:t>2020 and 2021 Run Periods: 601 production runs</a:t>
            </a:r>
            <a:endParaRPr b="1" sz="5200"/>
          </a:p>
          <a:p>
            <a:pPr indent="-25400" lvl="0" marL="1778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5200"/>
              <a:t>2020 </a:t>
            </a:r>
            <a:r>
              <a:rPr b="1" lang="en" sz="5200"/>
              <a:t>↑</a:t>
            </a:r>
            <a:r>
              <a:rPr lang="en" sz="5200"/>
              <a:t> high voltage board current (mean 9.0 uA), pressure (mean 100.5 kPa), gas temperature (299.2 K)</a:t>
            </a:r>
            <a:endParaRPr sz="5200"/>
          </a:p>
          <a:p>
            <a:pPr indent="-25400" lvl="0" marL="1778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5200"/>
              <a:t>2021 </a:t>
            </a:r>
            <a:r>
              <a:rPr b="1" lang="en" sz="5200"/>
              <a:t>↓</a:t>
            </a:r>
            <a:r>
              <a:rPr lang="en" sz="5200"/>
              <a:t> high voltage board current (mean 0.9 uA), pressure (mean 99.9 kPa), gas temperature (299.8 K) </a:t>
            </a:r>
            <a:endParaRPr sz="5200"/>
          </a:p>
          <a:p>
            <a:pPr indent="0" lvl="0" marL="863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5200"/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5200"/>
              <a:t>We pressure balanced</a:t>
            </a:r>
            <a:r>
              <a:rPr lang="en" sz="5200"/>
              <a:t> high, medium, low atm. pressure for both 2020 and 2021</a:t>
            </a:r>
            <a:endParaRPr sz="5200"/>
          </a:p>
          <a:p>
            <a:pPr indent="-25400" lvl="0" marL="1778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5200"/>
              <a:t>Training: 430 runs: 2020; 50 runs: 2021</a:t>
            </a:r>
            <a:endParaRPr sz="5200"/>
          </a:p>
          <a:p>
            <a:pPr indent="-25400" lvl="0" marL="1778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5200"/>
              <a:t>Test: 106 runs: 2020; 15 runs: 2021</a:t>
            </a:r>
            <a:endParaRPr sz="52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4315"/>
          </a:p>
          <a:p>
            <a:pPr indent="0" lvl="0" marL="863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4015"/>
          </a:p>
          <a:p>
            <a:pPr indent="-127000" lvl="2" marL="863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1143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graphicFrame>
        <p:nvGraphicFramePr>
          <p:cNvPr id="181" name="Google Shape;181;p34"/>
          <p:cNvGraphicFramePr/>
          <p:nvPr/>
        </p:nvGraphicFramePr>
        <p:xfrm>
          <a:off x="5516836" y="143418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{5AA197A8-0264-4377-BD92-D5F23F1C4958}</a:tableStyleId>
              </a:tblPr>
              <a:tblGrid>
                <a:gridCol w="810425"/>
                <a:gridCol w="617000"/>
                <a:gridCol w="828525"/>
                <a:gridCol w="829825"/>
              </a:tblGrid>
              <a:tr h="434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max %err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MAPE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# &gt; 3% err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# &gt; 5% err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251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4.8%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0.84%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</a:t>
                      </a:r>
                      <a:endParaRPr/>
                    </a:p>
                  </a:txBody>
                  <a:tcPr marT="34300" marB="34300" marR="68600" marL="68600"/>
                </a:tc>
              </a:tr>
            </a:tbl>
          </a:graphicData>
        </a:graphic>
      </p:graphicFrame>
      <p:sp>
        <p:nvSpPr>
          <p:cNvPr id="182" name="Google Shape;182;p34"/>
          <p:cNvSpPr txBox="1"/>
          <p:nvPr/>
        </p:nvSpPr>
        <p:spPr>
          <a:xfrm>
            <a:off x="457200" y="178200"/>
            <a:ext cx="8229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Diverse Data = Better Model</a:t>
            </a:r>
            <a:endParaRPr sz="4000" strike="noStrike">
              <a:solidFill>
                <a:srgbClr val="000000"/>
              </a:solidFill>
            </a:endParaRPr>
          </a:p>
        </p:txBody>
      </p:sp>
      <p:sp>
        <p:nvSpPr>
          <p:cNvPr id="183" name="Google Shape;183;p34"/>
          <p:cNvSpPr txBox="1"/>
          <p:nvPr/>
        </p:nvSpPr>
        <p:spPr>
          <a:xfrm>
            <a:off x="5545858" y="1061050"/>
            <a:ext cx="3085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150">
                <a:solidFill>
                  <a:schemeClr val="dk2"/>
                </a:solidFill>
              </a:rPr>
              <a:t>Gaussian process with a trained prior</a:t>
            </a:r>
            <a:endParaRPr sz="1050"/>
          </a:p>
        </p:txBody>
      </p:sp>
      <p:sp>
        <p:nvSpPr>
          <p:cNvPr id="184" name="Google Shape;184;p34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5" name="Google Shape;185;p34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05/09/23</a:t>
            </a:r>
            <a:endParaRPr sz="10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5"/>
          <p:cNvSpPr txBox="1"/>
          <p:nvPr/>
        </p:nvSpPr>
        <p:spPr>
          <a:xfrm>
            <a:off x="194575" y="178200"/>
            <a:ext cx="88149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Modular System: RoboCDC</a:t>
            </a:r>
            <a:endParaRPr sz="3000" strike="noStrike">
              <a:solidFill>
                <a:srgbClr val="000000"/>
              </a:solidFill>
            </a:endParaRPr>
          </a:p>
        </p:txBody>
      </p:sp>
      <p:pic>
        <p:nvPicPr>
          <p:cNvPr id="191" name="Google Shape;19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388" y="698425"/>
            <a:ext cx="8017214" cy="403914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5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3" name="Google Shape;193;p35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05/09/23</a:t>
            </a:r>
            <a:endParaRPr sz="10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/>
          <p:nvPr>
            <p:ph type="title"/>
          </p:nvPr>
        </p:nvSpPr>
        <p:spPr>
          <a:xfrm>
            <a:off x="457200" y="146070"/>
            <a:ext cx="8229300" cy="29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Deployment 1 – Cosmic Ray Test</a:t>
            </a:r>
            <a:endParaRPr sz="3000"/>
          </a:p>
        </p:txBody>
      </p:sp>
      <p:sp>
        <p:nvSpPr>
          <p:cNvPr id="199" name="Google Shape;199;p36"/>
          <p:cNvSpPr txBox="1"/>
          <p:nvPr>
            <p:ph idx="1" type="body"/>
          </p:nvPr>
        </p:nvSpPr>
        <p:spPr>
          <a:xfrm>
            <a:off x="457200" y="1047750"/>
            <a:ext cx="4015800" cy="339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600"/>
              <a:t>Sorted high voltage boards (HVB) into two groups:</a:t>
            </a:r>
            <a:endParaRPr sz="16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</a:pPr>
            <a:r>
              <a:rPr lang="en" sz="1600">
                <a:solidFill>
                  <a:schemeClr val="accent1"/>
                </a:solidFill>
              </a:rPr>
              <a:t>AI </a:t>
            </a:r>
            <a:r>
              <a:rPr lang="en" sz="1600">
                <a:solidFill>
                  <a:schemeClr val="accent1"/>
                </a:solidFill>
              </a:rPr>
              <a:t>Tuned</a:t>
            </a:r>
            <a:endParaRPr sz="1600">
              <a:solidFill>
                <a:schemeClr val="accent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○"/>
            </a:pPr>
            <a:r>
              <a:rPr lang="en" sz="1600">
                <a:solidFill>
                  <a:schemeClr val="accent6"/>
                </a:solidFill>
              </a:rPr>
              <a:t>Constant: 2130 V (5V higher than normal to compensate for no beam)</a:t>
            </a:r>
            <a:endParaRPr sz="1600">
              <a:solidFill>
                <a:schemeClr val="accent6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accent6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600"/>
              <a:t>ML</a:t>
            </a:r>
            <a:endParaRPr sz="16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600"/>
              <a:t>Update every 5 minutes</a:t>
            </a:r>
            <a:endParaRPr sz="16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600"/>
              <a:t>Completely autonomous</a:t>
            </a:r>
            <a:endParaRPr sz="16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600"/>
              <a:t>Should see the gain stabilized for the Tuned group</a:t>
            </a:r>
            <a:endParaRPr sz="1600"/>
          </a:p>
        </p:txBody>
      </p:sp>
      <p:pic>
        <p:nvPicPr>
          <p:cNvPr id="200" name="Google Shape;20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1972" y="1054187"/>
            <a:ext cx="3220901" cy="313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6"/>
          <p:cNvSpPr txBox="1"/>
          <p:nvPr/>
        </p:nvSpPr>
        <p:spPr>
          <a:xfrm>
            <a:off x="3505320" y="4984200"/>
            <a:ext cx="21333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" sz="1000" strike="noStrike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‹#›</a:t>
            </a:fld>
            <a:endParaRPr b="0" sz="1000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36"/>
          <p:cNvSpPr txBox="1"/>
          <p:nvPr/>
        </p:nvSpPr>
        <p:spPr>
          <a:xfrm>
            <a:off x="3505320" y="4795740"/>
            <a:ext cx="21333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05/09/23</a:t>
            </a:r>
            <a:endParaRPr sz="10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