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2" r:id="rId4"/>
    <p:sldId id="288" r:id="rId5"/>
    <p:sldId id="265" r:id="rId6"/>
    <p:sldId id="263" r:id="rId7"/>
    <p:sldId id="264" r:id="rId8"/>
    <p:sldId id="290" r:id="rId9"/>
    <p:sldId id="291" r:id="rId10"/>
    <p:sldId id="280" r:id="rId11"/>
    <p:sldId id="292" r:id="rId12"/>
    <p:sldId id="284" r:id="rId13"/>
    <p:sldId id="258" r:id="rId14"/>
    <p:sldId id="293" r:id="rId15"/>
    <p:sldId id="283" r:id="rId16"/>
    <p:sldId id="294" r:id="rId17"/>
    <p:sldId id="295" r:id="rId18"/>
    <p:sldId id="285" r:id="rId19"/>
    <p:sldId id="297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/>
    <p:restoredTop sz="94694"/>
  </p:normalViewPr>
  <p:slideViewPr>
    <p:cSldViewPr snapToGrid="0" snapToObjects="1">
      <p:cViewPr>
        <p:scale>
          <a:sx n="89" d="100"/>
          <a:sy n="89" d="100"/>
        </p:scale>
        <p:origin x="14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A7CF9-F1A3-7140-A8B4-A5628A80DB60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EC8A8-431D-FD44-98F0-352EC70F5E35}">
      <dgm:prSet phldrT="[Text]" custT="1"/>
      <dgm:spPr/>
      <dgm:t>
        <a:bodyPr/>
        <a:lstStyle/>
        <a:p>
          <a:r>
            <a:rPr lang="en-US" sz="1800" dirty="0"/>
            <a:t>Online</a:t>
          </a:r>
        </a:p>
      </dgm:t>
    </dgm:pt>
    <dgm:pt modelId="{70DC798E-2DC3-9347-8F99-D611D190B39F}" type="parTrans" cxnId="{2B85A662-094C-1D44-9ECA-9458243C01C0}">
      <dgm:prSet/>
      <dgm:spPr/>
      <dgm:t>
        <a:bodyPr/>
        <a:lstStyle/>
        <a:p>
          <a:endParaRPr lang="en-US"/>
        </a:p>
      </dgm:t>
    </dgm:pt>
    <dgm:pt modelId="{017463FF-BFAE-3D4A-B23F-48A5FBBAD451}" type="sibTrans" cxnId="{2B85A662-094C-1D44-9ECA-9458243C01C0}">
      <dgm:prSet/>
      <dgm:spPr/>
      <dgm:t>
        <a:bodyPr/>
        <a:lstStyle/>
        <a:p>
          <a:endParaRPr lang="en-US"/>
        </a:p>
      </dgm:t>
    </dgm:pt>
    <dgm:pt modelId="{4649B156-5951-9D4C-B6CD-44DE1CE6B4BE}">
      <dgm:prSet phldrT="[Text]"/>
      <dgm:spPr/>
      <dgm:t>
        <a:bodyPr/>
        <a:lstStyle/>
        <a:p>
          <a:r>
            <a:rPr lang="en-US" dirty="0"/>
            <a:t>High Level Trigger</a:t>
          </a:r>
        </a:p>
      </dgm:t>
    </dgm:pt>
    <dgm:pt modelId="{1CDD02CF-917B-9D42-9E83-0CEDA6A67F56}" type="parTrans" cxnId="{512C0055-D553-6449-9B46-D70CED39215F}">
      <dgm:prSet/>
      <dgm:spPr/>
      <dgm:t>
        <a:bodyPr/>
        <a:lstStyle/>
        <a:p>
          <a:endParaRPr lang="en-US"/>
        </a:p>
      </dgm:t>
    </dgm:pt>
    <dgm:pt modelId="{DAF03285-A1DF-6841-87FA-F8CF0E7B42EF}" type="sibTrans" cxnId="{512C0055-D553-6449-9B46-D70CED39215F}">
      <dgm:prSet/>
      <dgm:spPr/>
      <dgm:t>
        <a:bodyPr/>
        <a:lstStyle/>
        <a:p>
          <a:endParaRPr lang="en-US"/>
        </a:p>
      </dgm:t>
    </dgm:pt>
    <dgm:pt modelId="{CAB549CB-5562-8048-975F-13A565641738}">
      <dgm:prSet phldrT="[Text]" custT="1"/>
      <dgm:spPr/>
      <dgm:t>
        <a:bodyPr/>
        <a:lstStyle/>
        <a:p>
          <a:r>
            <a:rPr lang="en-US" sz="1800" dirty="0"/>
            <a:t>Reprocessing</a:t>
          </a:r>
        </a:p>
      </dgm:t>
    </dgm:pt>
    <dgm:pt modelId="{9DC8053D-43A3-9141-8D59-13D28BC483C1}" type="parTrans" cxnId="{06083BCF-AD98-E744-B706-2CA327CB24A8}">
      <dgm:prSet/>
      <dgm:spPr/>
      <dgm:t>
        <a:bodyPr/>
        <a:lstStyle/>
        <a:p>
          <a:endParaRPr lang="en-US"/>
        </a:p>
      </dgm:t>
    </dgm:pt>
    <dgm:pt modelId="{638FAA73-C8B0-3F42-964B-8ED6234FE24F}" type="sibTrans" cxnId="{06083BCF-AD98-E744-B706-2CA327CB24A8}">
      <dgm:prSet/>
      <dgm:spPr/>
      <dgm:t>
        <a:bodyPr/>
        <a:lstStyle/>
        <a:p>
          <a:endParaRPr lang="en-US"/>
        </a:p>
      </dgm:t>
    </dgm:pt>
    <dgm:pt modelId="{4999D1FE-7ECF-474B-B721-0DF562F8F021}">
      <dgm:prSet phldrT="[Text]"/>
      <dgm:spPr/>
      <dgm:t>
        <a:bodyPr/>
        <a:lstStyle/>
        <a:p>
          <a:r>
            <a:rPr lang="en-US" dirty="0"/>
            <a:t>Run </a:t>
          </a:r>
          <a:r>
            <a:rPr lang="en-US" dirty="0" err="1"/>
            <a:t>reco</a:t>
          </a:r>
          <a:r>
            <a:rPr lang="en-US" dirty="0"/>
            <a:t> w/ improved </a:t>
          </a:r>
          <a:r>
            <a:rPr lang="en-US" dirty="0" err="1"/>
            <a:t>calib</a:t>
          </a:r>
          <a:r>
            <a:rPr lang="en-US" dirty="0"/>
            <a:t>.</a:t>
          </a:r>
        </a:p>
      </dgm:t>
    </dgm:pt>
    <dgm:pt modelId="{8AAEDB2C-7C19-114E-B605-DD1892573308}" type="parTrans" cxnId="{710F2EE1-51FD-B64E-A752-0C13E34998F8}">
      <dgm:prSet/>
      <dgm:spPr/>
      <dgm:t>
        <a:bodyPr/>
        <a:lstStyle/>
        <a:p>
          <a:endParaRPr lang="en-US"/>
        </a:p>
      </dgm:t>
    </dgm:pt>
    <dgm:pt modelId="{10F8B539-6B9B-5D4B-9826-DC89CC97BD4D}" type="sibTrans" cxnId="{710F2EE1-51FD-B64E-A752-0C13E34998F8}">
      <dgm:prSet/>
      <dgm:spPr/>
      <dgm:t>
        <a:bodyPr/>
        <a:lstStyle/>
        <a:p>
          <a:endParaRPr lang="en-US"/>
        </a:p>
      </dgm:t>
    </dgm:pt>
    <dgm:pt modelId="{42C4E53D-90CD-BB42-BFFD-BC79F781F854}">
      <dgm:prSet phldrT="[Text]" custT="1"/>
      <dgm:spPr/>
      <dgm:t>
        <a:bodyPr/>
        <a:lstStyle/>
        <a:p>
          <a:r>
            <a:rPr lang="en-US" sz="1800" dirty="0"/>
            <a:t>Analysis</a:t>
          </a:r>
        </a:p>
      </dgm:t>
    </dgm:pt>
    <dgm:pt modelId="{98F769D0-4447-EA42-8D40-27603D52A99D}" type="parTrans" cxnId="{34E1B870-60FE-8E45-9FE3-618DB325C983}">
      <dgm:prSet/>
      <dgm:spPr/>
      <dgm:t>
        <a:bodyPr/>
        <a:lstStyle/>
        <a:p>
          <a:endParaRPr lang="en-US"/>
        </a:p>
      </dgm:t>
    </dgm:pt>
    <dgm:pt modelId="{4CCE48F6-64D1-B649-994E-C97B45F167CD}" type="sibTrans" cxnId="{34E1B870-60FE-8E45-9FE3-618DB325C983}">
      <dgm:prSet/>
      <dgm:spPr/>
      <dgm:t>
        <a:bodyPr/>
        <a:lstStyle/>
        <a:p>
          <a:endParaRPr lang="en-US"/>
        </a:p>
      </dgm:t>
    </dgm:pt>
    <dgm:pt modelId="{06CF7427-7874-5648-B863-09DB329A8AD3}">
      <dgm:prSet phldrT="[Text]"/>
      <dgm:spPr/>
      <dgm:t>
        <a:bodyPr/>
        <a:lstStyle/>
        <a:p>
          <a:r>
            <a:rPr lang="en-US" dirty="0"/>
            <a:t>High</a:t>
          </a:r>
          <a:r>
            <a:rPr lang="en-US" baseline="0" dirty="0"/>
            <a:t> level physics analysis</a:t>
          </a:r>
          <a:endParaRPr lang="en-US" dirty="0"/>
        </a:p>
      </dgm:t>
    </dgm:pt>
    <dgm:pt modelId="{1E4B66D3-5FD7-8843-ACE7-13398D8FBDBE}" type="parTrans" cxnId="{F5ECF963-7156-C347-8422-28125BDFE1E3}">
      <dgm:prSet/>
      <dgm:spPr/>
      <dgm:t>
        <a:bodyPr/>
        <a:lstStyle/>
        <a:p>
          <a:endParaRPr lang="en-US"/>
        </a:p>
      </dgm:t>
    </dgm:pt>
    <dgm:pt modelId="{BA91E528-D1C9-534A-972C-02714B818CF9}" type="sibTrans" cxnId="{F5ECF963-7156-C347-8422-28125BDFE1E3}">
      <dgm:prSet/>
      <dgm:spPr/>
      <dgm:t>
        <a:bodyPr/>
        <a:lstStyle/>
        <a:p>
          <a:endParaRPr lang="en-US"/>
        </a:p>
      </dgm:t>
    </dgm:pt>
    <dgm:pt modelId="{A0CAA6C0-FC42-A145-B4D8-BBC86C75145D}">
      <dgm:prSet custT="1"/>
      <dgm:spPr/>
      <dgm:t>
        <a:bodyPr/>
        <a:lstStyle/>
        <a:p>
          <a:r>
            <a:rPr lang="en-US" sz="1800" dirty="0"/>
            <a:t>Development</a:t>
          </a:r>
        </a:p>
      </dgm:t>
    </dgm:pt>
    <dgm:pt modelId="{682F0345-2BEC-C142-B004-077B4DA24EFE}" type="parTrans" cxnId="{2E6FCE63-79F0-924F-A381-F3A0F1B89960}">
      <dgm:prSet/>
      <dgm:spPr/>
      <dgm:t>
        <a:bodyPr/>
        <a:lstStyle/>
        <a:p>
          <a:endParaRPr lang="en-US"/>
        </a:p>
      </dgm:t>
    </dgm:pt>
    <dgm:pt modelId="{41CC1868-C874-CF41-ABA6-AF3ED54C8FE3}" type="sibTrans" cxnId="{2E6FCE63-79F0-924F-A381-F3A0F1B89960}">
      <dgm:prSet/>
      <dgm:spPr/>
      <dgm:t>
        <a:bodyPr/>
        <a:lstStyle/>
        <a:p>
          <a:endParaRPr lang="en-US"/>
        </a:p>
      </dgm:t>
    </dgm:pt>
    <dgm:pt modelId="{D614AD8B-47C9-C141-8AFF-0D539AB7AD57}">
      <dgm:prSet custT="1"/>
      <dgm:spPr/>
      <dgm:t>
        <a:bodyPr/>
        <a:lstStyle/>
        <a:p>
          <a:r>
            <a:rPr lang="en-US" sz="1800" dirty="0"/>
            <a:t>Fast-processing</a:t>
          </a:r>
        </a:p>
      </dgm:t>
    </dgm:pt>
    <dgm:pt modelId="{481ED4E7-3518-AD47-95BD-9F73F611B54C}" type="parTrans" cxnId="{E04E069B-3FDE-5648-A772-CC8B55CD8430}">
      <dgm:prSet/>
      <dgm:spPr/>
      <dgm:t>
        <a:bodyPr/>
        <a:lstStyle/>
        <a:p>
          <a:endParaRPr lang="en-US"/>
        </a:p>
      </dgm:t>
    </dgm:pt>
    <dgm:pt modelId="{3365094A-25C4-3445-B587-78E5DAC5AE74}" type="sibTrans" cxnId="{E04E069B-3FDE-5648-A772-CC8B55CD8430}">
      <dgm:prSet/>
      <dgm:spPr/>
      <dgm:t>
        <a:bodyPr/>
        <a:lstStyle/>
        <a:p>
          <a:endParaRPr lang="en-US"/>
        </a:p>
      </dgm:t>
    </dgm:pt>
    <dgm:pt modelId="{B447E230-8860-5946-A3F6-7507F1E71642}">
      <dgm:prSet/>
      <dgm:spPr/>
      <dgm:t>
        <a:bodyPr/>
        <a:lstStyle/>
        <a:p>
          <a:r>
            <a:rPr lang="en-US" dirty="0"/>
            <a:t>Test new </a:t>
          </a:r>
          <a:r>
            <a:rPr lang="en-US" dirty="0" err="1"/>
            <a:t>calib</a:t>
          </a:r>
          <a:r>
            <a:rPr lang="en-US" dirty="0"/>
            <a:t>. within existing GT</a:t>
          </a:r>
        </a:p>
      </dgm:t>
    </dgm:pt>
    <dgm:pt modelId="{AF49FF07-3BD4-B34C-B736-53D7C173181B}" type="parTrans" cxnId="{3C186BA5-2839-6545-80B4-5743AFE65ED4}">
      <dgm:prSet/>
      <dgm:spPr/>
      <dgm:t>
        <a:bodyPr/>
        <a:lstStyle/>
        <a:p>
          <a:endParaRPr lang="en-US"/>
        </a:p>
      </dgm:t>
    </dgm:pt>
    <dgm:pt modelId="{C2FCAA7A-7C6B-6243-9FC6-939CBE38593E}" type="sibTrans" cxnId="{3C186BA5-2839-6545-80B4-5743AFE65ED4}">
      <dgm:prSet/>
      <dgm:spPr/>
      <dgm:t>
        <a:bodyPr/>
        <a:lstStyle/>
        <a:p>
          <a:endParaRPr lang="en-US"/>
        </a:p>
      </dgm:t>
    </dgm:pt>
    <dgm:pt modelId="{16CC8334-35E7-634C-B992-7BC0092EE727}">
      <dgm:prSet/>
      <dgm:spPr/>
      <dgm:t>
        <a:bodyPr/>
        <a:lstStyle/>
        <a:p>
          <a:r>
            <a:rPr lang="en-US" dirty="0"/>
            <a:t>Process data w/ just-in-time </a:t>
          </a:r>
          <a:r>
            <a:rPr lang="en-US" dirty="0" err="1"/>
            <a:t>calib</a:t>
          </a:r>
          <a:r>
            <a:rPr lang="en-US" dirty="0"/>
            <a:t>.</a:t>
          </a:r>
        </a:p>
      </dgm:t>
    </dgm:pt>
    <dgm:pt modelId="{90593F17-FF95-E44F-9D46-802706ACADF7}" type="parTrans" cxnId="{C900346C-6CA5-5D44-94D5-C4B331341568}">
      <dgm:prSet/>
      <dgm:spPr/>
      <dgm:t>
        <a:bodyPr/>
        <a:lstStyle/>
        <a:p>
          <a:endParaRPr lang="en-US"/>
        </a:p>
      </dgm:t>
    </dgm:pt>
    <dgm:pt modelId="{249BDA12-0D3E-6040-A9DE-E67355ADF77F}" type="sibTrans" cxnId="{C900346C-6CA5-5D44-94D5-C4B331341568}">
      <dgm:prSet/>
      <dgm:spPr/>
      <dgm:t>
        <a:bodyPr/>
        <a:lstStyle/>
        <a:p>
          <a:endParaRPr lang="en-US"/>
        </a:p>
      </dgm:t>
    </dgm:pt>
    <dgm:pt modelId="{DF66CB1E-386F-A343-A501-D5C7D9ED33C0}" type="pres">
      <dgm:prSet presAssocID="{21FA7CF9-F1A3-7140-A8B4-A5628A80DB60}" presName="Name0" presStyleCnt="0">
        <dgm:presLayoutVars>
          <dgm:dir/>
          <dgm:animLvl val="lvl"/>
          <dgm:resizeHandles val="exact"/>
        </dgm:presLayoutVars>
      </dgm:prSet>
      <dgm:spPr/>
    </dgm:pt>
    <dgm:pt modelId="{96975093-F427-3E4E-ADF9-A6BA191F3032}" type="pres">
      <dgm:prSet presAssocID="{58CEC8A8-431D-FD44-98F0-352EC70F5E35}" presName="linNode" presStyleCnt="0"/>
      <dgm:spPr/>
    </dgm:pt>
    <dgm:pt modelId="{F5C37B2B-A4B5-0C40-9CC5-E290C30E43E2}" type="pres">
      <dgm:prSet presAssocID="{58CEC8A8-431D-FD44-98F0-352EC70F5E3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E784950-C03E-1346-8907-E68ACD82E7EF}" type="pres">
      <dgm:prSet presAssocID="{58CEC8A8-431D-FD44-98F0-352EC70F5E35}" presName="descendantText" presStyleLbl="alignAccFollowNode1" presStyleIdx="0" presStyleCnt="5">
        <dgm:presLayoutVars>
          <dgm:bulletEnabled val="1"/>
        </dgm:presLayoutVars>
      </dgm:prSet>
      <dgm:spPr/>
    </dgm:pt>
    <dgm:pt modelId="{77A330D5-BCB0-E24B-A103-0BC9483448C0}" type="pres">
      <dgm:prSet presAssocID="{017463FF-BFAE-3D4A-B23F-48A5FBBAD451}" presName="sp" presStyleCnt="0"/>
      <dgm:spPr/>
    </dgm:pt>
    <dgm:pt modelId="{6BC50FAB-0499-9245-94ED-869AE93B409E}" type="pres">
      <dgm:prSet presAssocID="{CAB549CB-5562-8048-975F-13A565641738}" presName="linNode" presStyleCnt="0"/>
      <dgm:spPr/>
    </dgm:pt>
    <dgm:pt modelId="{3B3B15F0-EF18-3F4B-AFC5-F5673B8B4CA0}" type="pres">
      <dgm:prSet presAssocID="{CAB549CB-5562-8048-975F-13A56564173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5B4B27C-709E-D241-8BAE-A2355C129C34}" type="pres">
      <dgm:prSet presAssocID="{CAB549CB-5562-8048-975F-13A565641738}" presName="descendantText" presStyleLbl="alignAccFollowNode1" presStyleIdx="1" presStyleCnt="5">
        <dgm:presLayoutVars>
          <dgm:bulletEnabled val="1"/>
        </dgm:presLayoutVars>
      </dgm:prSet>
      <dgm:spPr/>
    </dgm:pt>
    <dgm:pt modelId="{34F7A14F-1453-6D4D-AF85-32E497BA148E}" type="pres">
      <dgm:prSet presAssocID="{638FAA73-C8B0-3F42-964B-8ED6234FE24F}" presName="sp" presStyleCnt="0"/>
      <dgm:spPr/>
    </dgm:pt>
    <dgm:pt modelId="{7666C2C5-8E47-C14D-8BDD-1D98D7196F2F}" type="pres">
      <dgm:prSet presAssocID="{42C4E53D-90CD-BB42-BFFD-BC79F781F854}" presName="linNode" presStyleCnt="0"/>
      <dgm:spPr/>
    </dgm:pt>
    <dgm:pt modelId="{B337F714-99DC-B645-94E7-A52F1152D161}" type="pres">
      <dgm:prSet presAssocID="{42C4E53D-90CD-BB42-BFFD-BC79F781F85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01BDB5D-97E1-9441-B318-63FFDE7A3E1E}" type="pres">
      <dgm:prSet presAssocID="{42C4E53D-90CD-BB42-BFFD-BC79F781F854}" presName="descendantText" presStyleLbl="alignAccFollowNode1" presStyleIdx="2" presStyleCnt="5">
        <dgm:presLayoutVars>
          <dgm:bulletEnabled val="1"/>
        </dgm:presLayoutVars>
      </dgm:prSet>
      <dgm:spPr/>
    </dgm:pt>
    <dgm:pt modelId="{A9F063EE-E160-C94B-8387-378D3933045F}" type="pres">
      <dgm:prSet presAssocID="{4CCE48F6-64D1-B649-994E-C97B45F167CD}" presName="sp" presStyleCnt="0"/>
      <dgm:spPr/>
    </dgm:pt>
    <dgm:pt modelId="{F5FA25E7-BC59-5C44-BE7D-09E2F2CDA1F8}" type="pres">
      <dgm:prSet presAssocID="{A0CAA6C0-FC42-A145-B4D8-BBC86C75145D}" presName="linNode" presStyleCnt="0"/>
      <dgm:spPr/>
    </dgm:pt>
    <dgm:pt modelId="{D6444CFA-BBF1-9041-B8B0-354115AAFDE7}" type="pres">
      <dgm:prSet presAssocID="{A0CAA6C0-FC42-A145-B4D8-BBC86C75145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20C7E94-3954-7E4B-993A-5835BF80D1BD}" type="pres">
      <dgm:prSet presAssocID="{A0CAA6C0-FC42-A145-B4D8-BBC86C75145D}" presName="descendantText" presStyleLbl="alignAccFollowNode1" presStyleIdx="3" presStyleCnt="5">
        <dgm:presLayoutVars>
          <dgm:bulletEnabled val="1"/>
        </dgm:presLayoutVars>
      </dgm:prSet>
      <dgm:spPr/>
    </dgm:pt>
    <dgm:pt modelId="{75B9850A-1411-0848-B60E-47298325DD79}" type="pres">
      <dgm:prSet presAssocID="{41CC1868-C874-CF41-ABA6-AF3ED54C8FE3}" presName="sp" presStyleCnt="0"/>
      <dgm:spPr/>
    </dgm:pt>
    <dgm:pt modelId="{836FB6CC-F9B1-A746-A083-124CA9A367CE}" type="pres">
      <dgm:prSet presAssocID="{D614AD8B-47C9-C141-8AFF-0D539AB7AD57}" presName="linNode" presStyleCnt="0"/>
      <dgm:spPr/>
    </dgm:pt>
    <dgm:pt modelId="{7337675E-32DD-684D-AF7B-9F6856224B29}" type="pres">
      <dgm:prSet presAssocID="{D614AD8B-47C9-C141-8AFF-0D539AB7AD5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9A04CF0-B3C2-1F4F-B409-A202E92249E3}" type="pres">
      <dgm:prSet presAssocID="{D614AD8B-47C9-C141-8AFF-0D539AB7AD5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DC6070E-7228-5041-9588-A46880673398}" type="presOf" srcId="{A0CAA6C0-FC42-A145-B4D8-BBC86C75145D}" destId="{D6444CFA-BBF1-9041-B8B0-354115AAFDE7}" srcOrd="0" destOrd="0" presId="urn:microsoft.com/office/officeart/2005/8/layout/vList5"/>
    <dgm:cxn modelId="{B4CA9A27-A52C-0042-8DC5-40C4F6BACD17}" type="presOf" srcId="{58CEC8A8-431D-FD44-98F0-352EC70F5E35}" destId="{F5C37B2B-A4B5-0C40-9CC5-E290C30E43E2}" srcOrd="0" destOrd="0" presId="urn:microsoft.com/office/officeart/2005/8/layout/vList5"/>
    <dgm:cxn modelId="{E4F4523C-FC25-F24B-A334-C02562EE9C2E}" type="presOf" srcId="{06CF7427-7874-5648-B863-09DB329A8AD3}" destId="{D01BDB5D-97E1-9441-B318-63FFDE7A3E1E}" srcOrd="0" destOrd="0" presId="urn:microsoft.com/office/officeart/2005/8/layout/vList5"/>
    <dgm:cxn modelId="{512C0055-D553-6449-9B46-D70CED39215F}" srcId="{58CEC8A8-431D-FD44-98F0-352EC70F5E35}" destId="{4649B156-5951-9D4C-B6CD-44DE1CE6B4BE}" srcOrd="0" destOrd="0" parTransId="{1CDD02CF-917B-9D42-9E83-0CEDA6A67F56}" sibTransId="{DAF03285-A1DF-6841-87FA-F8CF0E7B42EF}"/>
    <dgm:cxn modelId="{B7EF5C56-5B43-0C40-98EC-44CBFEDBAC3C}" type="presOf" srcId="{4649B156-5951-9D4C-B6CD-44DE1CE6B4BE}" destId="{9E784950-C03E-1346-8907-E68ACD82E7EF}" srcOrd="0" destOrd="0" presId="urn:microsoft.com/office/officeart/2005/8/layout/vList5"/>
    <dgm:cxn modelId="{888F4F5E-B180-0C45-B3A8-719E0A814398}" type="presOf" srcId="{42C4E53D-90CD-BB42-BFFD-BC79F781F854}" destId="{B337F714-99DC-B645-94E7-A52F1152D161}" srcOrd="0" destOrd="0" presId="urn:microsoft.com/office/officeart/2005/8/layout/vList5"/>
    <dgm:cxn modelId="{CE91F760-D3EB-A440-AF72-E8B5F4C64B4B}" type="presOf" srcId="{21FA7CF9-F1A3-7140-A8B4-A5628A80DB60}" destId="{DF66CB1E-386F-A343-A501-D5C7D9ED33C0}" srcOrd="0" destOrd="0" presId="urn:microsoft.com/office/officeart/2005/8/layout/vList5"/>
    <dgm:cxn modelId="{2B85A662-094C-1D44-9ECA-9458243C01C0}" srcId="{21FA7CF9-F1A3-7140-A8B4-A5628A80DB60}" destId="{58CEC8A8-431D-FD44-98F0-352EC70F5E35}" srcOrd="0" destOrd="0" parTransId="{70DC798E-2DC3-9347-8F99-D611D190B39F}" sibTransId="{017463FF-BFAE-3D4A-B23F-48A5FBBAD451}"/>
    <dgm:cxn modelId="{2E6FCE63-79F0-924F-A381-F3A0F1B89960}" srcId="{21FA7CF9-F1A3-7140-A8B4-A5628A80DB60}" destId="{A0CAA6C0-FC42-A145-B4D8-BBC86C75145D}" srcOrd="3" destOrd="0" parTransId="{682F0345-2BEC-C142-B004-077B4DA24EFE}" sibTransId="{41CC1868-C874-CF41-ABA6-AF3ED54C8FE3}"/>
    <dgm:cxn modelId="{F5ECF963-7156-C347-8422-28125BDFE1E3}" srcId="{42C4E53D-90CD-BB42-BFFD-BC79F781F854}" destId="{06CF7427-7874-5648-B863-09DB329A8AD3}" srcOrd="0" destOrd="0" parTransId="{1E4B66D3-5FD7-8843-ACE7-13398D8FBDBE}" sibTransId="{BA91E528-D1C9-534A-972C-02714B818CF9}"/>
    <dgm:cxn modelId="{C900346C-6CA5-5D44-94D5-C4B331341568}" srcId="{D614AD8B-47C9-C141-8AFF-0D539AB7AD57}" destId="{16CC8334-35E7-634C-B992-7BC0092EE727}" srcOrd="0" destOrd="0" parTransId="{90593F17-FF95-E44F-9D46-802706ACADF7}" sibTransId="{249BDA12-0D3E-6040-A9DE-E67355ADF77F}"/>
    <dgm:cxn modelId="{34E1B870-60FE-8E45-9FE3-618DB325C983}" srcId="{21FA7CF9-F1A3-7140-A8B4-A5628A80DB60}" destId="{42C4E53D-90CD-BB42-BFFD-BC79F781F854}" srcOrd="2" destOrd="0" parTransId="{98F769D0-4447-EA42-8D40-27603D52A99D}" sibTransId="{4CCE48F6-64D1-B649-994E-C97B45F167CD}"/>
    <dgm:cxn modelId="{E04E069B-3FDE-5648-A772-CC8B55CD8430}" srcId="{21FA7CF9-F1A3-7140-A8B4-A5628A80DB60}" destId="{D614AD8B-47C9-C141-8AFF-0D539AB7AD57}" srcOrd="4" destOrd="0" parTransId="{481ED4E7-3518-AD47-95BD-9F73F611B54C}" sibTransId="{3365094A-25C4-3445-B587-78E5DAC5AE74}"/>
    <dgm:cxn modelId="{893B7E9F-8531-0640-A20E-F7B1E087F1FB}" type="presOf" srcId="{16CC8334-35E7-634C-B992-7BC0092EE727}" destId="{79A04CF0-B3C2-1F4F-B409-A202E92249E3}" srcOrd="0" destOrd="0" presId="urn:microsoft.com/office/officeart/2005/8/layout/vList5"/>
    <dgm:cxn modelId="{3C186BA5-2839-6545-80B4-5743AFE65ED4}" srcId="{A0CAA6C0-FC42-A145-B4D8-BBC86C75145D}" destId="{B447E230-8860-5946-A3F6-7507F1E71642}" srcOrd="0" destOrd="0" parTransId="{AF49FF07-3BD4-B34C-B736-53D7C173181B}" sibTransId="{C2FCAA7A-7C6B-6243-9FC6-939CBE38593E}"/>
    <dgm:cxn modelId="{ACC183A5-49E7-8C42-BB6F-381759FAE27F}" type="presOf" srcId="{CAB549CB-5562-8048-975F-13A565641738}" destId="{3B3B15F0-EF18-3F4B-AFC5-F5673B8B4CA0}" srcOrd="0" destOrd="0" presId="urn:microsoft.com/office/officeart/2005/8/layout/vList5"/>
    <dgm:cxn modelId="{880E30BF-CB44-A746-B4CF-A2183C13ADF0}" type="presOf" srcId="{B447E230-8860-5946-A3F6-7507F1E71642}" destId="{620C7E94-3954-7E4B-993A-5835BF80D1BD}" srcOrd="0" destOrd="0" presId="urn:microsoft.com/office/officeart/2005/8/layout/vList5"/>
    <dgm:cxn modelId="{06083BCF-AD98-E744-B706-2CA327CB24A8}" srcId="{21FA7CF9-F1A3-7140-A8B4-A5628A80DB60}" destId="{CAB549CB-5562-8048-975F-13A565641738}" srcOrd="1" destOrd="0" parTransId="{9DC8053D-43A3-9141-8D59-13D28BC483C1}" sibTransId="{638FAA73-C8B0-3F42-964B-8ED6234FE24F}"/>
    <dgm:cxn modelId="{710F2EE1-51FD-B64E-A752-0C13E34998F8}" srcId="{CAB549CB-5562-8048-975F-13A565641738}" destId="{4999D1FE-7ECF-474B-B721-0DF562F8F021}" srcOrd="0" destOrd="0" parTransId="{8AAEDB2C-7C19-114E-B605-DD1892573308}" sibTransId="{10F8B539-6B9B-5D4B-9826-DC89CC97BD4D}"/>
    <dgm:cxn modelId="{EB428CF5-B7B2-AD42-9753-1665D6AA17C4}" type="presOf" srcId="{D614AD8B-47C9-C141-8AFF-0D539AB7AD57}" destId="{7337675E-32DD-684D-AF7B-9F6856224B29}" srcOrd="0" destOrd="0" presId="urn:microsoft.com/office/officeart/2005/8/layout/vList5"/>
    <dgm:cxn modelId="{D1056DF9-7A52-6C40-ACCD-F889EB2C0D6D}" type="presOf" srcId="{4999D1FE-7ECF-474B-B721-0DF562F8F021}" destId="{95B4B27C-709E-D241-8BAE-A2355C129C34}" srcOrd="0" destOrd="0" presId="urn:microsoft.com/office/officeart/2005/8/layout/vList5"/>
    <dgm:cxn modelId="{C7DB954F-E6BD-2D4B-ADFD-30A6266CDBC6}" type="presParOf" srcId="{DF66CB1E-386F-A343-A501-D5C7D9ED33C0}" destId="{96975093-F427-3E4E-ADF9-A6BA191F3032}" srcOrd="0" destOrd="0" presId="urn:microsoft.com/office/officeart/2005/8/layout/vList5"/>
    <dgm:cxn modelId="{BDF8D5ED-FB47-D142-BF53-23C76F8F7F49}" type="presParOf" srcId="{96975093-F427-3E4E-ADF9-A6BA191F3032}" destId="{F5C37B2B-A4B5-0C40-9CC5-E290C30E43E2}" srcOrd="0" destOrd="0" presId="urn:microsoft.com/office/officeart/2005/8/layout/vList5"/>
    <dgm:cxn modelId="{C7D52F12-E26D-3E43-A4C9-84DED030AFFD}" type="presParOf" srcId="{96975093-F427-3E4E-ADF9-A6BA191F3032}" destId="{9E784950-C03E-1346-8907-E68ACD82E7EF}" srcOrd="1" destOrd="0" presId="urn:microsoft.com/office/officeart/2005/8/layout/vList5"/>
    <dgm:cxn modelId="{BFCFF0FA-5351-604F-B730-11DE477DCB2C}" type="presParOf" srcId="{DF66CB1E-386F-A343-A501-D5C7D9ED33C0}" destId="{77A330D5-BCB0-E24B-A103-0BC9483448C0}" srcOrd="1" destOrd="0" presId="urn:microsoft.com/office/officeart/2005/8/layout/vList5"/>
    <dgm:cxn modelId="{E3114383-0F89-384B-9448-C12B37940222}" type="presParOf" srcId="{DF66CB1E-386F-A343-A501-D5C7D9ED33C0}" destId="{6BC50FAB-0499-9245-94ED-869AE93B409E}" srcOrd="2" destOrd="0" presId="urn:microsoft.com/office/officeart/2005/8/layout/vList5"/>
    <dgm:cxn modelId="{E930BB38-E9F8-C84A-8688-761E0A484559}" type="presParOf" srcId="{6BC50FAB-0499-9245-94ED-869AE93B409E}" destId="{3B3B15F0-EF18-3F4B-AFC5-F5673B8B4CA0}" srcOrd="0" destOrd="0" presId="urn:microsoft.com/office/officeart/2005/8/layout/vList5"/>
    <dgm:cxn modelId="{D4BF7C90-D54B-334F-88DD-0BAD84CE6A06}" type="presParOf" srcId="{6BC50FAB-0499-9245-94ED-869AE93B409E}" destId="{95B4B27C-709E-D241-8BAE-A2355C129C34}" srcOrd="1" destOrd="0" presId="urn:microsoft.com/office/officeart/2005/8/layout/vList5"/>
    <dgm:cxn modelId="{ACD1444E-C3F2-364B-A1AD-61775B20B18B}" type="presParOf" srcId="{DF66CB1E-386F-A343-A501-D5C7D9ED33C0}" destId="{34F7A14F-1453-6D4D-AF85-32E497BA148E}" srcOrd="3" destOrd="0" presId="urn:microsoft.com/office/officeart/2005/8/layout/vList5"/>
    <dgm:cxn modelId="{8F6FEEF6-4489-0547-9494-A2DEA255E92E}" type="presParOf" srcId="{DF66CB1E-386F-A343-A501-D5C7D9ED33C0}" destId="{7666C2C5-8E47-C14D-8BDD-1D98D7196F2F}" srcOrd="4" destOrd="0" presId="urn:microsoft.com/office/officeart/2005/8/layout/vList5"/>
    <dgm:cxn modelId="{3B71783E-1C2A-7847-8AEF-CBF53CF03C3D}" type="presParOf" srcId="{7666C2C5-8E47-C14D-8BDD-1D98D7196F2F}" destId="{B337F714-99DC-B645-94E7-A52F1152D161}" srcOrd="0" destOrd="0" presId="urn:microsoft.com/office/officeart/2005/8/layout/vList5"/>
    <dgm:cxn modelId="{6AA8642C-5165-464C-B63C-16A3309BAC08}" type="presParOf" srcId="{7666C2C5-8E47-C14D-8BDD-1D98D7196F2F}" destId="{D01BDB5D-97E1-9441-B318-63FFDE7A3E1E}" srcOrd="1" destOrd="0" presId="urn:microsoft.com/office/officeart/2005/8/layout/vList5"/>
    <dgm:cxn modelId="{123CE8F8-7AEA-754E-97DE-3D02786658A2}" type="presParOf" srcId="{DF66CB1E-386F-A343-A501-D5C7D9ED33C0}" destId="{A9F063EE-E160-C94B-8387-378D3933045F}" srcOrd="5" destOrd="0" presId="urn:microsoft.com/office/officeart/2005/8/layout/vList5"/>
    <dgm:cxn modelId="{7D89F760-8AB7-C945-85D1-5D4BBAACAACE}" type="presParOf" srcId="{DF66CB1E-386F-A343-A501-D5C7D9ED33C0}" destId="{F5FA25E7-BC59-5C44-BE7D-09E2F2CDA1F8}" srcOrd="6" destOrd="0" presId="urn:microsoft.com/office/officeart/2005/8/layout/vList5"/>
    <dgm:cxn modelId="{381653C2-9E1B-5C46-ABED-E3B64567139C}" type="presParOf" srcId="{F5FA25E7-BC59-5C44-BE7D-09E2F2CDA1F8}" destId="{D6444CFA-BBF1-9041-B8B0-354115AAFDE7}" srcOrd="0" destOrd="0" presId="urn:microsoft.com/office/officeart/2005/8/layout/vList5"/>
    <dgm:cxn modelId="{3DDFAC69-F648-A84C-AE1C-D6199D92F8BB}" type="presParOf" srcId="{F5FA25E7-BC59-5C44-BE7D-09E2F2CDA1F8}" destId="{620C7E94-3954-7E4B-993A-5835BF80D1BD}" srcOrd="1" destOrd="0" presId="urn:microsoft.com/office/officeart/2005/8/layout/vList5"/>
    <dgm:cxn modelId="{8AC76D89-8675-A043-BDE3-7B61CFAB55D2}" type="presParOf" srcId="{DF66CB1E-386F-A343-A501-D5C7D9ED33C0}" destId="{75B9850A-1411-0848-B60E-47298325DD79}" srcOrd="7" destOrd="0" presId="urn:microsoft.com/office/officeart/2005/8/layout/vList5"/>
    <dgm:cxn modelId="{3EBD7222-F2C5-F849-8258-0388534EF5BA}" type="presParOf" srcId="{DF66CB1E-386F-A343-A501-D5C7D9ED33C0}" destId="{836FB6CC-F9B1-A746-A083-124CA9A367CE}" srcOrd="8" destOrd="0" presId="urn:microsoft.com/office/officeart/2005/8/layout/vList5"/>
    <dgm:cxn modelId="{96828E13-A7E9-3841-8F85-9D9521526FAC}" type="presParOf" srcId="{836FB6CC-F9B1-A746-A083-124CA9A367CE}" destId="{7337675E-32DD-684D-AF7B-9F6856224B29}" srcOrd="0" destOrd="0" presId="urn:microsoft.com/office/officeart/2005/8/layout/vList5"/>
    <dgm:cxn modelId="{4B22727C-065B-384F-9567-77490703F4F6}" type="presParOf" srcId="{836FB6CC-F9B1-A746-A083-124CA9A367CE}" destId="{79A04CF0-B3C2-1F4F-B409-A202E92249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84950-C03E-1346-8907-E68ACD82E7EF}">
      <dsp:nvSpPr>
        <dsp:cNvPr id="0" name=""/>
        <dsp:cNvSpPr/>
      </dsp:nvSpPr>
      <dsp:spPr>
        <a:xfrm rot="5400000">
          <a:off x="3813793" y="-1650101"/>
          <a:ext cx="368409" cy="3762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High Level Trigger</a:t>
          </a:r>
        </a:p>
      </dsp:txBody>
      <dsp:txXfrm rot="-5400000">
        <a:off x="2116587" y="65089"/>
        <a:ext cx="3744837" cy="332441"/>
      </dsp:txXfrm>
    </dsp:sp>
    <dsp:sp modelId="{F5C37B2B-A4B5-0C40-9CC5-E290C30E43E2}">
      <dsp:nvSpPr>
        <dsp:cNvPr id="0" name=""/>
        <dsp:cNvSpPr/>
      </dsp:nvSpPr>
      <dsp:spPr>
        <a:xfrm>
          <a:off x="0" y="1053"/>
          <a:ext cx="2116587" cy="460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Online</a:t>
          </a:r>
        </a:p>
      </dsp:txBody>
      <dsp:txXfrm>
        <a:off x="22480" y="23533"/>
        <a:ext cx="2071627" cy="415551"/>
      </dsp:txXfrm>
    </dsp:sp>
    <dsp:sp modelId="{95B4B27C-709E-D241-8BAE-A2355C129C34}">
      <dsp:nvSpPr>
        <dsp:cNvPr id="0" name=""/>
        <dsp:cNvSpPr/>
      </dsp:nvSpPr>
      <dsp:spPr>
        <a:xfrm rot="5400000">
          <a:off x="3813793" y="-1166564"/>
          <a:ext cx="368409" cy="3762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Run </a:t>
          </a:r>
          <a:r>
            <a:rPr lang="en-US" sz="1800" kern="1200" dirty="0" err="1"/>
            <a:t>reco</a:t>
          </a:r>
          <a:r>
            <a:rPr lang="en-US" sz="1800" kern="1200" dirty="0"/>
            <a:t> w/ improved </a:t>
          </a:r>
          <a:r>
            <a:rPr lang="en-US" sz="1800" kern="1200" dirty="0" err="1"/>
            <a:t>calib</a:t>
          </a:r>
          <a:r>
            <a:rPr lang="en-US" sz="1800" kern="1200" dirty="0"/>
            <a:t>.</a:t>
          </a:r>
        </a:p>
      </dsp:txBody>
      <dsp:txXfrm rot="-5400000">
        <a:off x="2116587" y="548626"/>
        <a:ext cx="3744837" cy="332441"/>
      </dsp:txXfrm>
    </dsp:sp>
    <dsp:sp modelId="{3B3B15F0-EF18-3F4B-AFC5-F5673B8B4CA0}">
      <dsp:nvSpPr>
        <dsp:cNvPr id="0" name=""/>
        <dsp:cNvSpPr/>
      </dsp:nvSpPr>
      <dsp:spPr>
        <a:xfrm>
          <a:off x="0" y="484590"/>
          <a:ext cx="2116587" cy="460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Reprocessing</a:t>
          </a:r>
        </a:p>
      </dsp:txBody>
      <dsp:txXfrm>
        <a:off x="22480" y="507070"/>
        <a:ext cx="2071627" cy="415551"/>
      </dsp:txXfrm>
    </dsp:sp>
    <dsp:sp modelId="{D01BDB5D-97E1-9441-B318-63FFDE7A3E1E}">
      <dsp:nvSpPr>
        <dsp:cNvPr id="0" name=""/>
        <dsp:cNvSpPr/>
      </dsp:nvSpPr>
      <dsp:spPr>
        <a:xfrm rot="5400000">
          <a:off x="3813793" y="-683027"/>
          <a:ext cx="368409" cy="3762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High</a:t>
          </a:r>
          <a:r>
            <a:rPr lang="en-US" sz="1800" kern="1200" baseline="0" dirty="0"/>
            <a:t> level physics analysis</a:t>
          </a:r>
          <a:endParaRPr lang="en-US" sz="1800" kern="1200" dirty="0"/>
        </a:p>
      </dsp:txBody>
      <dsp:txXfrm rot="-5400000">
        <a:off x="2116587" y="1032163"/>
        <a:ext cx="3744837" cy="332441"/>
      </dsp:txXfrm>
    </dsp:sp>
    <dsp:sp modelId="{B337F714-99DC-B645-94E7-A52F1152D161}">
      <dsp:nvSpPr>
        <dsp:cNvPr id="0" name=""/>
        <dsp:cNvSpPr/>
      </dsp:nvSpPr>
      <dsp:spPr>
        <a:xfrm>
          <a:off x="0" y="968127"/>
          <a:ext cx="2116587" cy="460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</a:t>
          </a:r>
        </a:p>
      </dsp:txBody>
      <dsp:txXfrm>
        <a:off x="22480" y="990607"/>
        <a:ext cx="2071627" cy="415551"/>
      </dsp:txXfrm>
    </dsp:sp>
    <dsp:sp modelId="{620C7E94-3954-7E4B-993A-5835BF80D1BD}">
      <dsp:nvSpPr>
        <dsp:cNvPr id="0" name=""/>
        <dsp:cNvSpPr/>
      </dsp:nvSpPr>
      <dsp:spPr>
        <a:xfrm rot="5400000">
          <a:off x="3813793" y="-199490"/>
          <a:ext cx="368409" cy="3762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Test new </a:t>
          </a:r>
          <a:r>
            <a:rPr lang="en-US" sz="1800" kern="1200" dirty="0" err="1"/>
            <a:t>calib</a:t>
          </a:r>
          <a:r>
            <a:rPr lang="en-US" sz="1800" kern="1200" dirty="0"/>
            <a:t>. within existing GT</a:t>
          </a:r>
        </a:p>
      </dsp:txBody>
      <dsp:txXfrm rot="-5400000">
        <a:off x="2116587" y="1515700"/>
        <a:ext cx="3744837" cy="332441"/>
      </dsp:txXfrm>
    </dsp:sp>
    <dsp:sp modelId="{D6444CFA-BBF1-9041-B8B0-354115AAFDE7}">
      <dsp:nvSpPr>
        <dsp:cNvPr id="0" name=""/>
        <dsp:cNvSpPr/>
      </dsp:nvSpPr>
      <dsp:spPr>
        <a:xfrm>
          <a:off x="0" y="1451664"/>
          <a:ext cx="2116587" cy="460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Development</a:t>
          </a:r>
        </a:p>
      </dsp:txBody>
      <dsp:txXfrm>
        <a:off x="22480" y="1474144"/>
        <a:ext cx="2071627" cy="415551"/>
      </dsp:txXfrm>
    </dsp:sp>
    <dsp:sp modelId="{79A04CF0-B3C2-1F4F-B409-A202E92249E3}">
      <dsp:nvSpPr>
        <dsp:cNvPr id="0" name=""/>
        <dsp:cNvSpPr/>
      </dsp:nvSpPr>
      <dsp:spPr>
        <a:xfrm rot="5400000">
          <a:off x="3813793" y="284047"/>
          <a:ext cx="368409" cy="3762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Process data w/ just-in-time </a:t>
          </a:r>
          <a:r>
            <a:rPr lang="en-US" sz="1800" kern="1200" dirty="0" err="1"/>
            <a:t>calib</a:t>
          </a:r>
          <a:r>
            <a:rPr lang="en-US" sz="1800" kern="1200" dirty="0"/>
            <a:t>.</a:t>
          </a:r>
        </a:p>
      </dsp:txBody>
      <dsp:txXfrm rot="-5400000">
        <a:off x="2116587" y="1999237"/>
        <a:ext cx="3744837" cy="332441"/>
      </dsp:txXfrm>
    </dsp:sp>
    <dsp:sp modelId="{7337675E-32DD-684D-AF7B-9F6856224B29}">
      <dsp:nvSpPr>
        <dsp:cNvPr id="0" name=""/>
        <dsp:cNvSpPr/>
      </dsp:nvSpPr>
      <dsp:spPr>
        <a:xfrm>
          <a:off x="0" y="1935202"/>
          <a:ext cx="2116587" cy="460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Fast-processing</a:t>
          </a:r>
        </a:p>
      </dsp:txBody>
      <dsp:txXfrm>
        <a:off x="22480" y="1957682"/>
        <a:ext cx="2071627" cy="415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loudnative-pg.io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psoftwarefoundation.org/activities/conditionsdb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indico.cern.ch/event/1280790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331351"/>
            <a:ext cx="10334625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The HSF Conditions Database Reference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940141"/>
            <a:ext cx="10334625" cy="746185"/>
          </a:xfrm>
        </p:spPr>
        <p:txBody>
          <a:bodyPr/>
          <a:lstStyle/>
          <a:p>
            <a:r>
              <a:rPr lang="en-US" dirty="0"/>
              <a:t>9 May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102303"/>
            <a:ext cx="10334625" cy="1259607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dirty="0"/>
              <a:t>Andrea Formica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u="sng" dirty="0"/>
              <a:t>Lino Gerlach</a:t>
            </a:r>
            <a:r>
              <a:rPr lang="en-US" baseline="30000" dirty="0"/>
              <a:t>2</a:t>
            </a:r>
            <a:r>
              <a:rPr lang="en-US" dirty="0"/>
              <a:t>, Giacomo Govi</a:t>
            </a:r>
            <a:r>
              <a:rPr lang="en-US" baseline="30000" dirty="0"/>
              <a:t>3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Paul Laycock</a:t>
            </a:r>
            <a:r>
              <a:rPr lang="en-US" baseline="30000" dirty="0"/>
              <a:t>2</a:t>
            </a:r>
            <a:r>
              <a:rPr lang="en-US" dirty="0"/>
              <a:t>, Ruslan Mashinistov</a:t>
            </a:r>
            <a:r>
              <a:rPr lang="en-US" baseline="30000" dirty="0"/>
              <a:t>2</a:t>
            </a:r>
            <a:r>
              <a:rPr lang="en-US" dirty="0"/>
              <a:t>, Chris Pinkenburg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</a:pPr>
            <a:r>
              <a:rPr lang="en-US" sz="1400" i="1" baseline="30000" dirty="0"/>
              <a:t>1</a:t>
            </a:r>
            <a:r>
              <a:rPr lang="en-US" sz="1500" i="1" dirty="0"/>
              <a:t>Université Paris-</a:t>
            </a:r>
            <a:r>
              <a:rPr lang="en-US" sz="1500" i="1" dirty="0" err="1"/>
              <a:t>Saclay</a:t>
            </a:r>
            <a:r>
              <a:rPr lang="en-US" sz="1500" i="1" dirty="0"/>
              <a:t> (IRFU/CEA, FR)</a:t>
            </a:r>
            <a:endParaRPr lang="en-US" sz="900" i="1" dirty="0"/>
          </a:p>
          <a:p>
            <a:pPr marL="0" indent="0">
              <a:spcBef>
                <a:spcPts val="0"/>
              </a:spcBef>
            </a:pPr>
            <a:r>
              <a:rPr lang="en-US" sz="1400" i="1" baseline="30000" dirty="0"/>
              <a:t>2</a:t>
            </a:r>
            <a:r>
              <a:rPr lang="en-US" sz="1400" i="1" dirty="0"/>
              <a:t>Brookhaven National Lab (US)</a:t>
            </a:r>
          </a:p>
          <a:p>
            <a:pPr marL="0" indent="0">
              <a:spcBef>
                <a:spcPts val="0"/>
              </a:spcBef>
            </a:pPr>
            <a:r>
              <a:rPr lang="en-US" sz="1400" i="1" baseline="30000" dirty="0"/>
              <a:t>3</a:t>
            </a:r>
            <a:r>
              <a:rPr lang="en-US" sz="1400" i="1" dirty="0"/>
              <a:t>Fermilab (US)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8;p25">
            <a:extLst>
              <a:ext uri="{FF2B5EF4-FFF2-40B4-BE49-F238E27FC236}">
                <a16:creationId xmlns:a16="http://schemas.microsoft.com/office/drawing/2014/main" id="{8A053CC1-FE39-3478-A7D5-C76DFF2FD0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376"/>
          <a:stretch/>
        </p:blipFill>
        <p:spPr>
          <a:xfrm>
            <a:off x="5409922" y="1899200"/>
            <a:ext cx="6329307" cy="4581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7;p23">
            <a:extLst>
              <a:ext uri="{FF2B5EF4-FFF2-40B4-BE49-F238E27FC236}">
                <a16:creationId xmlns:a16="http://schemas.microsoft.com/office/drawing/2014/main" id="{770673E8-7568-0983-B6F4-F3391E192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76730"/>
            <a:ext cx="1119187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Performance Testing – Scaling</a:t>
            </a:r>
            <a:endParaRPr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8EAB1-9168-E96F-7F46-465B9D25D83C}"/>
              </a:ext>
            </a:extLst>
          </p:cNvPr>
          <p:cNvSpPr txBox="1"/>
          <p:nvPr/>
        </p:nvSpPr>
        <p:spPr>
          <a:xfrm>
            <a:off x="571500" y="2034409"/>
            <a:ext cx="4692310" cy="3780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Investigate scaling w/ size of queried GT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Content of DB remains constant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Measure mean response frequencies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Scales with number of payload types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More data to sort and return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Almost flat vs number of IOVs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Index scan (covering index)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Also tested scaling </a:t>
            </a:r>
            <a:r>
              <a:rPr lang="en-US" dirty="0" err="1"/>
              <a:t>w.r.t.</a:t>
            </a:r>
            <a:r>
              <a:rPr lang="en-US" dirty="0"/>
              <a:t> size of DB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dependence, plot in backup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C8D865-0A6F-E002-09B2-65CE6CB17461}"/>
              </a:ext>
            </a:extLst>
          </p:cNvPr>
          <p:cNvSpPr txBox="1"/>
          <p:nvPr/>
        </p:nvSpPr>
        <p:spPr>
          <a:xfrm>
            <a:off x="6930601" y="152986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Resp. freq. vs size of queried GT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DBCB55-2DDE-8768-6D81-096E4C004CDA}"/>
              </a:ext>
            </a:extLst>
          </p:cNvPr>
          <p:cNvSpPr txBox="1"/>
          <p:nvPr/>
        </p:nvSpPr>
        <p:spPr>
          <a:xfrm>
            <a:off x="9405637" y="469462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 IOVs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8CEBD8-23F9-C9BB-8E73-9C7A6B0E8C0B}"/>
              </a:ext>
            </a:extLst>
          </p:cNvPr>
          <p:cNvCxnSpPr/>
          <p:nvPr/>
        </p:nvCxnSpPr>
        <p:spPr>
          <a:xfrm flipV="1">
            <a:off x="9946811" y="4068417"/>
            <a:ext cx="787450" cy="55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5187A97-DCE4-83FE-29D9-5A4FCDC6A88B}"/>
              </a:ext>
            </a:extLst>
          </p:cNvPr>
          <p:cNvSpPr/>
          <p:nvPr/>
        </p:nvSpPr>
        <p:spPr>
          <a:xfrm>
            <a:off x="10764467" y="3778471"/>
            <a:ext cx="244388" cy="235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5" name="Google Shape;281;p26">
            <a:extLst>
              <a:ext uri="{FF2B5EF4-FFF2-40B4-BE49-F238E27FC236}">
                <a16:creationId xmlns:a16="http://schemas.microsoft.com/office/drawing/2014/main" id="{0862D871-A21C-CB15-5DE5-2D8EFB490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0508" y="365126"/>
            <a:ext cx="9100386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Conclusion</a:t>
            </a:r>
            <a:endParaRPr sz="40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F4A983D-15FB-AF72-87B3-356BB6D3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19" y="3227767"/>
            <a:ext cx="2535555" cy="1321562"/>
          </a:xfrm>
          <a:prstGeom prst="rect">
            <a:avLst/>
          </a:prstGeom>
        </p:spPr>
      </p:pic>
      <p:sp>
        <p:nvSpPr>
          <p:cNvPr id="13" name="Google Shape;291;p27">
            <a:extLst>
              <a:ext uri="{FF2B5EF4-FFF2-40B4-BE49-F238E27FC236}">
                <a16:creationId xmlns:a16="http://schemas.microsoft.com/office/drawing/2014/main" id="{34A9FEAA-6EB8-557A-E40E-9A155A76A458}"/>
              </a:ext>
            </a:extLst>
          </p:cNvPr>
          <p:cNvSpPr txBox="1">
            <a:spLocks/>
          </p:cNvSpPr>
          <p:nvPr/>
        </p:nvSpPr>
        <p:spPr>
          <a:xfrm>
            <a:off x="1030508" y="1460501"/>
            <a:ext cx="8286600" cy="39115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900" dirty="0"/>
              <a:t>HSF recommends how to handle conditions data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Presented experiment-agnostic reference implementation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Django REST API: </a:t>
            </a:r>
            <a:r>
              <a:rPr lang="en-US" sz="1900" b="1" dirty="0" err="1"/>
              <a:t>nopayloaddb</a:t>
            </a:r>
            <a:endParaRPr lang="en-US" sz="1900" b="1" dirty="0"/>
          </a:p>
          <a:p>
            <a:pPr lvl="2">
              <a:lnSpc>
                <a:spcPct val="150000"/>
              </a:lnSpc>
            </a:pPr>
            <a:r>
              <a:rPr lang="en-US" sz="1900" dirty="0"/>
              <a:t>Automized deployment on OKD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C++ client-side client: </a:t>
            </a:r>
            <a:r>
              <a:rPr lang="en-US" sz="1900" b="1" dirty="0" err="1"/>
              <a:t>nopayloadclient</a:t>
            </a:r>
            <a:endParaRPr lang="en-US" sz="1900" b="1" dirty="0"/>
          </a:p>
          <a:p>
            <a:pPr>
              <a:lnSpc>
                <a:spcPct val="150000"/>
              </a:lnSpc>
            </a:pPr>
            <a:r>
              <a:rPr lang="en-US" sz="1900" dirty="0"/>
              <a:t>Performance tests show solid results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After raw SQL query optimisation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4F8B7B1-2323-FAFE-8364-1FBF5762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571" y="4980773"/>
            <a:ext cx="1900049" cy="1266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23D9A-BDF5-63C0-E14D-7FD3F7F068BA}"/>
              </a:ext>
            </a:extLst>
          </p:cNvPr>
          <p:cNvSpPr txBox="1"/>
          <p:nvPr/>
        </p:nvSpPr>
        <p:spPr>
          <a:xfrm>
            <a:off x="1030508" y="5213475"/>
            <a:ext cx="4384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Already in use at sPHENIX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ProtoDUNE</a:t>
            </a:r>
            <a:r>
              <a:rPr lang="en-US" sz="1800" dirty="0"/>
              <a:t> planning to deploy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42ADC67-09D9-B0A8-9962-7EFC7433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" y="309108"/>
            <a:ext cx="10416208" cy="498776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31AE02C-9F53-C851-FFFA-8AB68FE3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26" y="4308"/>
            <a:ext cx="1564753" cy="81556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D984C868-FE4F-71E2-E338-4EC86CDFA951}"/>
              </a:ext>
            </a:extLst>
          </p:cNvPr>
          <p:cNvSpPr txBox="1">
            <a:spLocks/>
          </p:cNvSpPr>
          <p:nvPr/>
        </p:nvSpPr>
        <p:spPr>
          <a:xfrm>
            <a:off x="1205397" y="5197137"/>
            <a:ext cx="10670722" cy="113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398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pic>
        <p:nvPicPr>
          <p:cNvPr id="3" name="Google Shape;268;p25">
            <a:extLst>
              <a:ext uri="{FF2B5EF4-FFF2-40B4-BE49-F238E27FC236}">
                <a16:creationId xmlns:a16="http://schemas.microsoft.com/office/drawing/2014/main" id="{8A053CC1-FE39-3478-A7D5-C76DFF2FD0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376"/>
          <a:stretch/>
        </p:blipFill>
        <p:spPr>
          <a:xfrm>
            <a:off x="310032" y="2188988"/>
            <a:ext cx="6077321" cy="362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80;p26">
            <a:extLst>
              <a:ext uri="{FF2B5EF4-FFF2-40B4-BE49-F238E27FC236}">
                <a16:creationId xmlns:a16="http://schemas.microsoft.com/office/drawing/2014/main" id="{F6F04834-30C6-D632-D816-FA3A31FA91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637" b="-1739"/>
          <a:stretch/>
        </p:blipFill>
        <p:spPr>
          <a:xfrm>
            <a:off x="5888743" y="2188988"/>
            <a:ext cx="5638856" cy="37695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7;p23">
            <a:extLst>
              <a:ext uri="{FF2B5EF4-FFF2-40B4-BE49-F238E27FC236}">
                <a16:creationId xmlns:a16="http://schemas.microsoft.com/office/drawing/2014/main" id="{770673E8-7568-0983-B6F4-F3391E192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76730"/>
            <a:ext cx="1119187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Performance Testing – Scaling</a:t>
            </a:r>
            <a:endParaRPr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8EAB1-9168-E96F-7F46-465B9D25D83C}"/>
              </a:ext>
            </a:extLst>
          </p:cNvPr>
          <p:cNvSpPr txBox="1"/>
          <p:nvPr/>
        </p:nvSpPr>
        <p:spPr>
          <a:xfrm>
            <a:off x="664401" y="5809750"/>
            <a:ext cx="4230645" cy="87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Scales with number of payload types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Almost flat </a:t>
            </a:r>
            <a:r>
              <a:rPr lang="en-US" dirty="0" err="1"/>
              <a:t>w.r.t.</a:t>
            </a:r>
            <a:r>
              <a:rPr lang="en-US" dirty="0"/>
              <a:t> number of IOVs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0017B-1FDC-9C89-6A40-CF19DFC45F40}"/>
              </a:ext>
            </a:extLst>
          </p:cNvPr>
          <p:cNvSpPr txBox="1"/>
          <p:nvPr/>
        </p:nvSpPr>
        <p:spPr>
          <a:xfrm>
            <a:off x="6057986" y="5809750"/>
            <a:ext cx="5299271" cy="87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Performance depends on size of queried GT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Additional ‘stuff’ in DB has no significant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C8D865-0A6F-E002-09B2-65CE6CB17461}"/>
              </a:ext>
            </a:extLst>
          </p:cNvPr>
          <p:cNvSpPr txBox="1"/>
          <p:nvPr/>
        </p:nvSpPr>
        <p:spPr>
          <a:xfrm>
            <a:off x="1570000" y="1819656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Resp. freq. vs size of queried GT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81D95-C89F-BBBB-3597-1F33E0929D75}"/>
              </a:ext>
            </a:extLst>
          </p:cNvPr>
          <p:cNvSpPr txBox="1"/>
          <p:nvPr/>
        </p:nvSpPr>
        <p:spPr>
          <a:xfrm>
            <a:off x="7473951" y="181965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Resp. freq. vs DB size</a:t>
            </a:r>
          </a:p>
        </p:txBody>
      </p:sp>
    </p:spTree>
    <p:extLst>
      <p:ext uri="{BB962C8B-B14F-4D97-AF65-F5344CB8AC3E}">
        <p14:creationId xmlns:p14="http://schemas.microsoft.com/office/powerpoint/2010/main" val="61724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sp>
        <p:nvSpPr>
          <p:cNvPr id="3" name="Google Shape;237;p23">
            <a:extLst>
              <a:ext uri="{FF2B5EF4-FFF2-40B4-BE49-F238E27FC236}">
                <a16:creationId xmlns:a16="http://schemas.microsoft.com/office/drawing/2014/main" id="{0EE3AC34-799D-7F62-22CD-F008642376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376730"/>
            <a:ext cx="1119187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Performance Testing – High Frequency</a:t>
            </a:r>
            <a:endParaRPr sz="40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8056838-AE4C-FCC5-A3AF-E6AECD3B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1485878"/>
            <a:ext cx="6765551" cy="5074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1EF575-908A-BD64-F30A-0C4BB1EB03CA}"/>
              </a:ext>
            </a:extLst>
          </p:cNvPr>
          <p:cNvSpPr txBox="1"/>
          <p:nvPr/>
        </p:nvSpPr>
        <p:spPr>
          <a:xfrm>
            <a:off x="6788891" y="2650603"/>
            <a:ext cx="4615366" cy="2949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Simulate offline </a:t>
            </a:r>
            <a:r>
              <a:rPr lang="en-US" dirty="0" err="1"/>
              <a:t>reco</a:t>
            </a:r>
            <a:r>
              <a:rPr lang="en-US" dirty="0"/>
              <a:t> use case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jobs launched at same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Cooperative multithreading (</a:t>
            </a:r>
            <a:r>
              <a:rPr lang="en-US" b="1" dirty="0" err="1"/>
              <a:t>asynchio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Send requests firsts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Process responses later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very high peak request 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Server-side queuing of requests 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3D2A0-8616-0B4E-411F-B12F3F5A08DA}"/>
              </a:ext>
            </a:extLst>
          </p:cNvPr>
          <p:cNvSpPr/>
          <p:nvPr/>
        </p:nvSpPr>
        <p:spPr>
          <a:xfrm>
            <a:off x="2548227" y="2882238"/>
            <a:ext cx="1639084" cy="6471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10k requests sent within ~1.2 secs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A8316E-6007-956D-52CA-54280BB973B1}"/>
              </a:ext>
            </a:extLst>
          </p:cNvPr>
          <p:cNvCxnSpPr>
            <a:cxnSpLocks/>
          </p:cNvCxnSpPr>
          <p:nvPr/>
        </p:nvCxnSpPr>
        <p:spPr>
          <a:xfrm flipH="1" flipV="1">
            <a:off x="1562582" y="2422379"/>
            <a:ext cx="868309" cy="389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44494DC-8DC1-CB54-1952-3955C0D98B99}"/>
              </a:ext>
            </a:extLst>
          </p:cNvPr>
          <p:cNvSpPr/>
          <p:nvPr/>
        </p:nvSpPr>
        <p:spPr>
          <a:xfrm>
            <a:off x="3533871" y="4491209"/>
            <a:ext cx="1964103" cy="64711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received all responses within ~55 sec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CC703B-94FB-23C1-51ED-5AC0358F07ED}"/>
              </a:ext>
            </a:extLst>
          </p:cNvPr>
          <p:cNvCxnSpPr>
            <a:cxnSpLocks/>
          </p:cNvCxnSpPr>
          <p:nvPr/>
        </p:nvCxnSpPr>
        <p:spPr>
          <a:xfrm flipH="1">
            <a:off x="4175737" y="5139159"/>
            <a:ext cx="106896" cy="460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96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3" name="Google Shape;306;p29">
            <a:extLst>
              <a:ext uri="{FF2B5EF4-FFF2-40B4-BE49-F238E27FC236}">
                <a16:creationId xmlns:a16="http://schemas.microsoft.com/office/drawing/2014/main" id="{8D0B5C0E-8EF8-EC9E-495F-E8B382CEB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624" y="365126"/>
            <a:ext cx="1030448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PostgreSQL High-Availability Cluster</a:t>
            </a:r>
            <a:endParaRPr sz="4000" dirty="0"/>
          </a:p>
        </p:txBody>
      </p:sp>
      <p:pic>
        <p:nvPicPr>
          <p:cNvPr id="6" name="Google Shape;309;p29">
            <a:extLst>
              <a:ext uri="{FF2B5EF4-FFF2-40B4-BE49-F238E27FC236}">
                <a16:creationId xmlns:a16="http://schemas.microsoft.com/office/drawing/2014/main" id="{497B8A84-50F5-3182-64DE-66158846E1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00" y="2500115"/>
            <a:ext cx="5524507" cy="41816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0;p29">
            <a:extLst>
              <a:ext uri="{FF2B5EF4-FFF2-40B4-BE49-F238E27FC236}">
                <a16:creationId xmlns:a16="http://schemas.microsoft.com/office/drawing/2014/main" id="{B5A2119B-981A-89E6-D372-7F45A30B9F5C}"/>
              </a:ext>
            </a:extLst>
          </p:cNvPr>
          <p:cNvSpPr txBox="1">
            <a:spLocks/>
          </p:cNvSpPr>
          <p:nvPr/>
        </p:nvSpPr>
        <p:spPr>
          <a:xfrm>
            <a:off x="428625" y="2712450"/>
            <a:ext cx="3400800" cy="291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/>
          </a:p>
        </p:txBody>
      </p:sp>
      <p:pic>
        <p:nvPicPr>
          <p:cNvPr id="8" name="Google Shape;311;p29">
            <a:extLst>
              <a:ext uri="{FF2B5EF4-FFF2-40B4-BE49-F238E27FC236}">
                <a16:creationId xmlns:a16="http://schemas.microsoft.com/office/drawing/2014/main" id="{1D8AF82B-C870-EA38-97C6-D6A64DA4C9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6148" y="981447"/>
            <a:ext cx="1264759" cy="13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12;p29">
            <a:extLst>
              <a:ext uri="{FF2B5EF4-FFF2-40B4-BE49-F238E27FC236}">
                <a16:creationId xmlns:a16="http://schemas.microsoft.com/office/drawing/2014/main" id="{BE210BFB-8B2C-3069-B74E-A07B4E3617B9}"/>
              </a:ext>
            </a:extLst>
          </p:cNvPr>
          <p:cNvSpPr txBox="1"/>
          <p:nvPr/>
        </p:nvSpPr>
        <p:spPr>
          <a:xfrm>
            <a:off x="6482354" y="1644297"/>
            <a:ext cx="2909915" cy="677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b="1">
                <a:solidFill>
                  <a:srgbClr val="212C31"/>
                </a:solidFill>
              </a:rPr>
              <a:t>Open source Kubernetes operator for HA PostgreSQL</a:t>
            </a:r>
            <a:endParaRPr sz="1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91661-9B2E-AEEB-E696-98D72F4DB35A}"/>
              </a:ext>
            </a:extLst>
          </p:cNvPr>
          <p:cNvSpPr txBox="1"/>
          <p:nvPr/>
        </p:nvSpPr>
        <p:spPr>
          <a:xfrm>
            <a:off x="432391" y="2321397"/>
            <a:ext cx="5277256" cy="378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DB cluster for high-availability and higher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CloudNativePG</a:t>
            </a:r>
            <a:r>
              <a:rPr lang="en-US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source operator (Kubernetes) for PostgreSQL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Primary / Standby architecture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Native support for </a:t>
            </a:r>
            <a:r>
              <a:rPr lang="en-US" dirty="0" err="1"/>
              <a:t>pgBouncer</a:t>
            </a:r>
            <a:r>
              <a:rPr lang="en-US" dirty="0"/>
              <a:t> connection pooling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4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67E59D1C-CCA1-6196-C761-51A4831A0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11342828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 err="1"/>
              <a:t>PayloadIOV</a:t>
            </a:r>
            <a:r>
              <a:rPr lang="en-US" sz="4000" dirty="0"/>
              <a:t> Read API – Raw SQL Query</a:t>
            </a:r>
            <a:endParaRPr sz="4000" dirty="0"/>
          </a:p>
        </p:txBody>
      </p:sp>
      <p:sp>
        <p:nvSpPr>
          <p:cNvPr id="7" name="Google Shape;250;p24">
            <a:extLst>
              <a:ext uri="{FF2B5EF4-FFF2-40B4-BE49-F238E27FC236}">
                <a16:creationId xmlns:a16="http://schemas.microsoft.com/office/drawing/2014/main" id="{AB94F3BE-C0FD-E829-A0EB-D34A46095567}"/>
              </a:ext>
            </a:extLst>
          </p:cNvPr>
          <p:cNvSpPr txBox="1"/>
          <p:nvPr/>
        </p:nvSpPr>
        <p:spPr>
          <a:xfrm>
            <a:off x="407781" y="1558901"/>
            <a:ext cx="5969867" cy="4148798"/>
          </a:xfrm>
          <a:prstGeom prst="rect">
            <a:avLst/>
          </a:prstGeom>
          <a:noFill/>
          <a:ln w="28575" cap="flat" cmpd="sng">
            <a:solidFill>
              <a:srgbClr val="DBEE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pi.payload_url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pi.major_iov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pi.minor_iov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pt.name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 …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"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PayloadList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" pl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JOIN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"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GlobalTag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"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gt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ON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pl.global_tag_id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gt.id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gt.name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= %(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my_gt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)s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JOIN LATERAL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payload_url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major_iov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minor_iov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 …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 "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PayloadIOV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" pi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pi.payload_list_id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pl.id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pi.comb_iov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&lt;=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CAST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(%(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my_major_iov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)s +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CAST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(%(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my_minor_iov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)s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 DECIMAL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(19,0)) / 10E18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 DECIMAL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(38,19))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ORDER BY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pi.comb_iov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DESC</a:t>
            </a:r>
            <a:endParaRPr sz="14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LIMIT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 pi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ON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true</a:t>
            </a:r>
            <a:endParaRPr sz="14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</a:pP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JOIN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"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PayloadType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"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pt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ON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pl.payload_type_id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400" b="1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pt.id</a:t>
            </a:r>
            <a:r>
              <a:rPr lang="en-US" sz="14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 dirty="0">
              <a:solidFill>
                <a:srgbClr val="434343"/>
              </a:solidFill>
            </a:endParaRPr>
          </a:p>
        </p:txBody>
      </p:sp>
      <p:sp>
        <p:nvSpPr>
          <p:cNvPr id="10" name="Google Shape;253;p24">
            <a:extLst>
              <a:ext uri="{FF2B5EF4-FFF2-40B4-BE49-F238E27FC236}">
                <a16:creationId xmlns:a16="http://schemas.microsoft.com/office/drawing/2014/main" id="{B71FF581-49A6-5C1C-84F7-4EBD4C813252}"/>
              </a:ext>
            </a:extLst>
          </p:cNvPr>
          <p:cNvSpPr txBox="1"/>
          <p:nvPr/>
        </p:nvSpPr>
        <p:spPr>
          <a:xfrm>
            <a:off x="7570825" y="1678794"/>
            <a:ext cx="2895600" cy="43085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/>
              <a:t>For each </a:t>
            </a:r>
            <a:r>
              <a:rPr lang="en-US" sz="1600" dirty="0" err="1"/>
              <a:t>PayloadList</a:t>
            </a:r>
            <a:r>
              <a:rPr lang="en-US" sz="1600" dirty="0"/>
              <a:t> (Type)</a:t>
            </a:r>
            <a:endParaRPr sz="1600" dirty="0"/>
          </a:p>
        </p:txBody>
      </p:sp>
      <p:sp>
        <p:nvSpPr>
          <p:cNvPr id="12" name="Google Shape;255;p24">
            <a:extLst>
              <a:ext uri="{FF2B5EF4-FFF2-40B4-BE49-F238E27FC236}">
                <a16:creationId xmlns:a16="http://schemas.microsoft.com/office/drawing/2014/main" id="{1D36DCBB-AE00-79B7-D83F-4D1B7849E867}"/>
              </a:ext>
            </a:extLst>
          </p:cNvPr>
          <p:cNvSpPr txBox="1"/>
          <p:nvPr/>
        </p:nvSpPr>
        <p:spPr>
          <a:xfrm>
            <a:off x="7570825" y="2466336"/>
            <a:ext cx="2895600" cy="141574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/>
              <a:t>Get Payloads descending ordered by combined IOV</a:t>
            </a:r>
            <a:endParaRPr sz="1600" dirty="0"/>
          </a:p>
          <a:p>
            <a:endParaRPr sz="1600" dirty="0"/>
          </a:p>
          <a:p>
            <a:pPr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dk1"/>
                </a:solidFill>
              </a:rPr>
              <a:t>Limit return to 1 line - latest Payload for a given IOVs</a:t>
            </a:r>
            <a:endParaRPr sz="1600" dirty="0"/>
          </a:p>
        </p:txBody>
      </p:sp>
      <p:sp>
        <p:nvSpPr>
          <p:cNvPr id="15" name="Google Shape;258;p24">
            <a:extLst>
              <a:ext uri="{FF2B5EF4-FFF2-40B4-BE49-F238E27FC236}">
                <a16:creationId xmlns:a16="http://schemas.microsoft.com/office/drawing/2014/main" id="{24460156-AF6A-33AC-8989-1784DF98B1BE}"/>
              </a:ext>
            </a:extLst>
          </p:cNvPr>
          <p:cNvSpPr txBox="1"/>
          <p:nvPr/>
        </p:nvSpPr>
        <p:spPr>
          <a:xfrm>
            <a:off x="7570825" y="4246841"/>
            <a:ext cx="2895600" cy="9232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/>
              <a:t>And then append the results of each subquery to create the final output</a:t>
            </a:r>
            <a:endParaRPr sz="1600" dirty="0"/>
          </a:p>
        </p:txBody>
      </p:sp>
      <p:sp>
        <p:nvSpPr>
          <p:cNvPr id="16" name="Google Shape;259;p24">
            <a:extLst>
              <a:ext uri="{FF2B5EF4-FFF2-40B4-BE49-F238E27FC236}">
                <a16:creationId xmlns:a16="http://schemas.microsoft.com/office/drawing/2014/main" id="{416EC184-CCE6-7324-E554-75B7472B431F}"/>
              </a:ext>
            </a:extLst>
          </p:cNvPr>
          <p:cNvSpPr/>
          <p:nvPr/>
        </p:nvSpPr>
        <p:spPr>
          <a:xfrm>
            <a:off x="8675725" y="2142706"/>
            <a:ext cx="685800" cy="279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59;p24">
            <a:extLst>
              <a:ext uri="{FF2B5EF4-FFF2-40B4-BE49-F238E27FC236}">
                <a16:creationId xmlns:a16="http://schemas.microsoft.com/office/drawing/2014/main" id="{F450F316-02F0-6923-40E7-64448E53326D}"/>
              </a:ext>
            </a:extLst>
          </p:cNvPr>
          <p:cNvSpPr/>
          <p:nvPr/>
        </p:nvSpPr>
        <p:spPr>
          <a:xfrm>
            <a:off x="8684612" y="3944037"/>
            <a:ext cx="685800" cy="279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33EC7D-7C67-2CF3-FE57-312EC90AE732}"/>
              </a:ext>
            </a:extLst>
          </p:cNvPr>
          <p:cNvSpPr txBox="1"/>
          <p:nvPr/>
        </p:nvSpPr>
        <p:spPr>
          <a:xfrm>
            <a:off x="321180" y="5895045"/>
            <a:ext cx="11366188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16230">
              <a:lnSpc>
                <a:spcPct val="115000"/>
              </a:lnSpc>
              <a:buSzPts val="1380"/>
              <a:buFont typeface="Arial" panose="020B0604020202020204" pitchFamily="34" charset="0"/>
              <a:buChar char="●"/>
            </a:pPr>
            <a:r>
              <a:rPr lang="en-US" sz="1400" dirty="0"/>
              <a:t>LATERAL joining. Without LATERAL, each sub-SELECT is evaluated independently and so cannot cross-reference any other FROM item</a:t>
            </a:r>
          </a:p>
          <a:p>
            <a:pPr indent="-316230">
              <a:lnSpc>
                <a:spcPct val="115000"/>
              </a:lnSpc>
              <a:spcBef>
                <a:spcPts val="0"/>
              </a:spcBef>
              <a:buSzPts val="1380"/>
              <a:buFont typeface="Arial" panose="020B0604020202020204" pitchFamily="34" charset="0"/>
              <a:buChar char="●"/>
            </a:pPr>
            <a:r>
              <a:rPr lang="en-US" sz="1400" dirty="0"/>
              <a:t>Covering index on Payload table including combined IOV and reference to the </a:t>
            </a:r>
            <a:r>
              <a:rPr lang="en-US" sz="1400" dirty="0" err="1"/>
              <a:t>PayloadList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65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BB0AE-82E3-E593-7EE0-DA1DD82CCBAB}"/>
              </a:ext>
            </a:extLst>
          </p:cNvPr>
          <p:cNvSpPr txBox="1"/>
          <p:nvPr/>
        </p:nvSpPr>
        <p:spPr>
          <a:xfrm>
            <a:off x="1169133" y="4204092"/>
            <a:ext cx="76161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effectLst/>
                <a:latin typeface="Monaco" pitchFamily="2" charset="77"/>
              </a:rPr>
              <a:t>Hash Join  (cost=7.23..90.89 rows=86 width=70) (actual time=0.309..3.244 rows=200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Hash Cond: (</a:t>
            </a:r>
            <a:r>
              <a:rPr lang="en-US" sz="800" dirty="0" err="1">
                <a:effectLst/>
                <a:latin typeface="Monaco" pitchFamily="2" charset="77"/>
              </a:rPr>
              <a:t>pl.payload_type_id</a:t>
            </a:r>
            <a:r>
              <a:rPr lang="en-US" sz="800" dirty="0">
                <a:effectLst/>
                <a:latin typeface="Monaco" pitchFamily="2" charset="77"/>
              </a:rPr>
              <a:t> = </a:t>
            </a:r>
            <a:r>
              <a:rPr lang="en-US" sz="800" dirty="0" err="1">
                <a:effectLst/>
                <a:latin typeface="Monaco" pitchFamily="2" charset="77"/>
              </a:rPr>
              <a:t>pt.id</a:t>
            </a:r>
            <a:r>
              <a:rPr lang="en-US" sz="800" dirty="0">
                <a:effectLst/>
                <a:latin typeface="Monaco" pitchFamily="2" charset="77"/>
              </a:rPr>
              <a:t>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-&gt;  Nested Loop  (cost=0.71..84.14 rows=86 width=69) (actual time=0.075..2.935 rows=200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-&gt;  Nested Loop  (cost=0.15..11.70 rows=86 width=16) (actual time=0.028..0.121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-&gt;  Seq Scan on "</a:t>
            </a:r>
            <a:r>
              <a:rPr lang="en-US" sz="800" dirty="0" err="1">
                <a:effectLst/>
                <a:latin typeface="Monaco" pitchFamily="2" charset="77"/>
              </a:rPr>
              <a:t>GlobalTag</a:t>
            </a:r>
            <a:r>
              <a:rPr lang="en-US" sz="800" dirty="0">
                <a:effectLst/>
                <a:latin typeface="Monaco" pitchFamily="2" charset="77"/>
              </a:rPr>
              <a:t>" </a:t>
            </a:r>
            <a:r>
              <a:rPr lang="en-US" sz="800" dirty="0" err="1">
                <a:effectLst/>
                <a:latin typeface="Monaco" pitchFamily="2" charset="77"/>
              </a:rPr>
              <a:t>gt</a:t>
            </a:r>
            <a:r>
              <a:rPr lang="en-US" sz="800" dirty="0">
                <a:effectLst/>
                <a:latin typeface="Monaco" pitchFamily="2" charset="77"/>
              </a:rPr>
              <a:t>  (cost=0.00..1.09 rows=1 width=8) (actual time=0.013..0.018 rows=1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Filter: ((name)::text = 'worst-case'::text)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Rows Removed by Filter: 6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-&gt;  Index Scan using "PayloadList_global_tag_id_2b35c85f" on "</a:t>
            </a:r>
            <a:r>
              <a:rPr lang="en-US" sz="800" dirty="0" err="1">
                <a:effectLst/>
                <a:latin typeface="Monaco" pitchFamily="2" charset="77"/>
              </a:rPr>
              <a:t>PayloadList</a:t>
            </a:r>
            <a:r>
              <a:rPr lang="en-US" sz="800" dirty="0">
                <a:effectLst/>
                <a:latin typeface="Monaco" pitchFamily="2" charset="77"/>
              </a:rPr>
              <a:t>" pl </a:t>
            </a:r>
          </a:p>
          <a:p>
            <a:r>
              <a:rPr lang="en-US" sz="800" dirty="0">
                <a:latin typeface="Monaco" pitchFamily="2" charset="77"/>
              </a:rPr>
              <a:t>                         </a:t>
            </a:r>
            <a:r>
              <a:rPr lang="en-US" sz="800" dirty="0">
                <a:effectLst/>
                <a:latin typeface="Monaco" pitchFamily="2" charset="77"/>
              </a:rPr>
              <a:t>   (cost=0.15..9.75 rows=86 width=24) (actual time=0.012..0.063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Index Cond: (</a:t>
            </a:r>
            <a:r>
              <a:rPr lang="en-US" sz="800" dirty="0" err="1">
                <a:effectLst/>
                <a:latin typeface="Monaco" pitchFamily="2" charset="77"/>
              </a:rPr>
              <a:t>global_tag_id</a:t>
            </a:r>
            <a:r>
              <a:rPr lang="en-US" sz="800" dirty="0">
                <a:effectLst/>
                <a:latin typeface="Monaco" pitchFamily="2" charset="77"/>
              </a:rPr>
              <a:t> = </a:t>
            </a:r>
            <a:r>
              <a:rPr lang="en-US" sz="800" dirty="0" err="1">
                <a:effectLst/>
                <a:latin typeface="Monaco" pitchFamily="2" charset="77"/>
              </a:rPr>
              <a:t>gt.id</a:t>
            </a:r>
            <a:r>
              <a:rPr lang="en-US" sz="800" dirty="0">
                <a:effectLst/>
                <a:latin typeface="Monaco" pitchFamily="2" charset="77"/>
              </a:rPr>
              <a:t>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-&gt;  Limit  (cost=0.56..0.82 rows=1 width=61) (actual time=0.014..0.014 rows=1 loops=201)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-&gt;  Index Only Scan using </a:t>
            </a:r>
            <a:r>
              <a:rPr lang="en-US" sz="800" dirty="0" err="1">
                <a:effectLst/>
                <a:latin typeface="Monaco" pitchFamily="2" charset="77"/>
              </a:rPr>
              <a:t>combo_covering_idx</a:t>
            </a:r>
            <a:r>
              <a:rPr lang="en-US" sz="800" dirty="0">
                <a:effectLst/>
                <a:latin typeface="Monaco" pitchFamily="2" charset="77"/>
              </a:rPr>
              <a:t> on "</a:t>
            </a:r>
            <a:r>
              <a:rPr lang="en-US" sz="800" dirty="0" err="1">
                <a:effectLst/>
                <a:latin typeface="Monaco" pitchFamily="2" charset="77"/>
              </a:rPr>
              <a:t>PayloadIOV</a:t>
            </a:r>
            <a:r>
              <a:rPr lang="en-US" sz="800" dirty="0">
                <a:effectLst/>
                <a:latin typeface="Monaco" pitchFamily="2" charset="77"/>
              </a:rPr>
              <a:t>" pi</a:t>
            </a:r>
          </a:p>
          <a:p>
            <a:r>
              <a:rPr lang="en-US" sz="800" dirty="0">
                <a:latin typeface="Monaco" pitchFamily="2" charset="77"/>
              </a:rPr>
              <a:t>                          </a:t>
            </a:r>
            <a:r>
              <a:rPr lang="en-US" sz="800" dirty="0">
                <a:effectLst/>
                <a:latin typeface="Monaco" pitchFamily="2" charset="77"/>
              </a:rPr>
              <a:t>  (cost=0.56..232.55 rows=876 width=61) (actual time=0.013..0.013 rows=1 loops=201)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Index Cond: ((</a:t>
            </a:r>
            <a:r>
              <a:rPr lang="en-US" sz="800" dirty="0" err="1">
                <a:effectLst/>
                <a:latin typeface="Monaco" pitchFamily="2" charset="77"/>
              </a:rPr>
              <a:t>payload_list_id</a:t>
            </a:r>
            <a:r>
              <a:rPr lang="en-US" sz="800" dirty="0">
                <a:effectLst/>
                <a:latin typeface="Monaco" pitchFamily="2" charset="77"/>
              </a:rPr>
              <a:t> = </a:t>
            </a:r>
            <a:r>
              <a:rPr lang="en-US" sz="800" dirty="0" err="1">
                <a:effectLst/>
                <a:latin typeface="Monaco" pitchFamily="2" charset="77"/>
              </a:rPr>
              <a:t>pl.id</a:t>
            </a:r>
            <a:r>
              <a:rPr lang="en-US" sz="800" dirty="0">
                <a:effectLst/>
                <a:latin typeface="Monaco" pitchFamily="2" charset="77"/>
              </a:rPr>
              <a:t>) AND (</a:t>
            </a:r>
            <a:r>
              <a:rPr lang="en-US" sz="800" dirty="0" err="1">
                <a:effectLst/>
                <a:latin typeface="Monaco" pitchFamily="2" charset="77"/>
              </a:rPr>
              <a:t>major_iov</a:t>
            </a:r>
            <a:r>
              <a:rPr lang="en-US" sz="800" dirty="0">
                <a:effectLst/>
                <a:latin typeface="Monaco" pitchFamily="2" charset="77"/>
              </a:rPr>
              <a:t> &lt; 100000000))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Heap Fetches: 0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-&gt;  Hash  (cost=4.01..4.01 rows=201 width=17) (actual time=0.073..0.074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Buckets: 1024  Batches: 1  Memory Usage: 19kB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-&gt;  Seq Scan on "</a:t>
            </a:r>
            <a:r>
              <a:rPr lang="en-US" sz="800" dirty="0" err="1">
                <a:effectLst/>
                <a:latin typeface="Monaco" pitchFamily="2" charset="77"/>
              </a:rPr>
              <a:t>PayloadType</a:t>
            </a:r>
            <a:r>
              <a:rPr lang="en-US" sz="800" dirty="0">
                <a:effectLst/>
                <a:latin typeface="Monaco" pitchFamily="2" charset="77"/>
              </a:rPr>
              <a:t>" </a:t>
            </a:r>
            <a:r>
              <a:rPr lang="en-US" sz="800" dirty="0" err="1">
                <a:effectLst/>
                <a:latin typeface="Monaco" pitchFamily="2" charset="77"/>
              </a:rPr>
              <a:t>pt</a:t>
            </a:r>
            <a:r>
              <a:rPr lang="en-US" sz="800" dirty="0">
                <a:effectLst/>
                <a:latin typeface="Monaco" pitchFamily="2" charset="77"/>
              </a:rPr>
              <a:t>  (cost=0.00..4.01 rows=201 width=17) (actual time=0.008..0.036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Planning Time: 0.645 </a:t>
            </a:r>
            <a:r>
              <a:rPr lang="en-US" sz="800" dirty="0" err="1">
                <a:effectLst/>
                <a:latin typeface="Monaco" pitchFamily="2" charset="77"/>
              </a:rPr>
              <a:t>ms</a:t>
            </a:r>
            <a:endParaRPr lang="en-US" sz="800" dirty="0">
              <a:effectLst/>
              <a:latin typeface="Monaco" pitchFamily="2" charset="77"/>
            </a:endParaRPr>
          </a:p>
          <a:p>
            <a:r>
              <a:rPr lang="en-US" sz="800" dirty="0">
                <a:effectLst/>
                <a:latin typeface="Monaco" pitchFamily="2" charset="77"/>
              </a:rPr>
              <a:t> Execution Time: 3.299 </a:t>
            </a:r>
            <a:r>
              <a:rPr lang="en-US" sz="800" dirty="0" err="1">
                <a:effectLst/>
                <a:latin typeface="Monaco" pitchFamily="2" charset="77"/>
              </a:rPr>
              <a:t>ms</a:t>
            </a:r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81B77-641B-CDC4-28AC-8D6024A670CC}"/>
              </a:ext>
            </a:extLst>
          </p:cNvPr>
          <p:cNvSpPr txBox="1"/>
          <p:nvPr/>
        </p:nvSpPr>
        <p:spPr>
          <a:xfrm>
            <a:off x="1169133" y="1063356"/>
            <a:ext cx="76161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effectLst/>
                <a:latin typeface="Monaco" pitchFamily="2" charset="77"/>
              </a:rPr>
              <a:t>Hash Join  (cost=7.23..410.15 rows=86 width=70) (actual time=6.111..365.158 rows=200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Hash Cond: (</a:t>
            </a:r>
            <a:r>
              <a:rPr lang="en-US" sz="800" dirty="0" err="1">
                <a:effectLst/>
                <a:latin typeface="Monaco" pitchFamily="2" charset="77"/>
              </a:rPr>
              <a:t>pl.payload_type_id</a:t>
            </a:r>
            <a:r>
              <a:rPr lang="en-US" sz="800" dirty="0">
                <a:effectLst/>
                <a:latin typeface="Monaco" pitchFamily="2" charset="77"/>
              </a:rPr>
              <a:t> = </a:t>
            </a:r>
            <a:r>
              <a:rPr lang="en-US" sz="800" dirty="0" err="1">
                <a:effectLst/>
                <a:latin typeface="Monaco" pitchFamily="2" charset="77"/>
              </a:rPr>
              <a:t>pt.id</a:t>
            </a:r>
            <a:r>
              <a:rPr lang="en-US" sz="800" dirty="0">
                <a:effectLst/>
                <a:latin typeface="Monaco" pitchFamily="2" charset="77"/>
              </a:rPr>
              <a:t>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-&gt;  Nested Loop  (cost=0.71..403.40 rows=86 width=69) (actual time=6.017..364.977 rows=200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-&gt;  Nested Loop  (cost=0.15..11.70 rows=86 width=16) (actual time=0.048..0.133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-&gt;  Seq Scan on "</a:t>
            </a:r>
            <a:r>
              <a:rPr lang="en-US" sz="800" dirty="0" err="1">
                <a:effectLst/>
                <a:latin typeface="Monaco" pitchFamily="2" charset="77"/>
              </a:rPr>
              <a:t>GlobalTag</a:t>
            </a:r>
            <a:r>
              <a:rPr lang="en-US" sz="800" dirty="0">
                <a:effectLst/>
                <a:latin typeface="Monaco" pitchFamily="2" charset="77"/>
              </a:rPr>
              <a:t>" </a:t>
            </a:r>
            <a:r>
              <a:rPr lang="en-US" sz="800" dirty="0" err="1">
                <a:effectLst/>
                <a:latin typeface="Monaco" pitchFamily="2" charset="77"/>
              </a:rPr>
              <a:t>gt</a:t>
            </a:r>
            <a:r>
              <a:rPr lang="en-US" sz="800" dirty="0">
                <a:effectLst/>
                <a:latin typeface="Monaco" pitchFamily="2" charset="77"/>
              </a:rPr>
              <a:t>  (cost=0.00..1.09 rows=1 width=8) (actual time=0.023..0.025 rows=1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Filter: ((name)::text = 'worst-case'::text)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Rows Removed by Filter: 6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-&gt;  Index Scan using "PayloadList_global_tag_id_2b35c85f" on "</a:t>
            </a:r>
            <a:r>
              <a:rPr lang="en-US" sz="800" dirty="0" err="1">
                <a:effectLst/>
                <a:latin typeface="Monaco" pitchFamily="2" charset="77"/>
              </a:rPr>
              <a:t>PayloadList</a:t>
            </a:r>
            <a:r>
              <a:rPr lang="en-US" sz="800" dirty="0">
                <a:effectLst/>
                <a:latin typeface="Monaco" pitchFamily="2" charset="77"/>
              </a:rPr>
              <a:t>" pl</a:t>
            </a:r>
          </a:p>
          <a:p>
            <a:r>
              <a:rPr lang="en-US" sz="800" dirty="0">
                <a:latin typeface="Monaco" pitchFamily="2" charset="77"/>
              </a:rPr>
              <a:t>                          </a:t>
            </a:r>
            <a:r>
              <a:rPr lang="en-US" sz="800" dirty="0">
                <a:effectLst/>
                <a:latin typeface="Monaco" pitchFamily="2" charset="77"/>
              </a:rPr>
              <a:t>  (cost=0.15..9.75 rows=86 width=24) (actual time=0.022..0.083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Index Cond: (</a:t>
            </a:r>
            <a:r>
              <a:rPr lang="en-US" sz="800" dirty="0" err="1">
                <a:effectLst/>
                <a:latin typeface="Monaco" pitchFamily="2" charset="77"/>
              </a:rPr>
              <a:t>global_tag_id</a:t>
            </a:r>
            <a:r>
              <a:rPr lang="en-US" sz="800" dirty="0">
                <a:effectLst/>
                <a:latin typeface="Monaco" pitchFamily="2" charset="77"/>
              </a:rPr>
              <a:t> = </a:t>
            </a:r>
            <a:r>
              <a:rPr lang="en-US" sz="800" dirty="0" err="1">
                <a:effectLst/>
                <a:latin typeface="Monaco" pitchFamily="2" charset="77"/>
              </a:rPr>
              <a:t>gt.id</a:t>
            </a:r>
            <a:r>
              <a:rPr lang="en-US" sz="800" dirty="0">
                <a:effectLst/>
                <a:latin typeface="Monaco" pitchFamily="2" charset="77"/>
              </a:rPr>
              <a:t>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-&gt;  Limit  (cost=0.56..4.53 rows=1 width=61) (actual time=1.815..1.815 rows=1 loops=201)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-&gt;  Index Only Scan using </a:t>
            </a:r>
            <a:r>
              <a:rPr lang="en-US" sz="800" dirty="0" err="1">
                <a:effectLst/>
                <a:latin typeface="Monaco" pitchFamily="2" charset="77"/>
              </a:rPr>
              <a:t>combo_covering_idx</a:t>
            </a:r>
            <a:r>
              <a:rPr lang="en-US" sz="800" dirty="0">
                <a:effectLst/>
                <a:latin typeface="Monaco" pitchFamily="2" charset="77"/>
              </a:rPr>
              <a:t> on "</a:t>
            </a:r>
            <a:r>
              <a:rPr lang="en-US" sz="800" dirty="0" err="1">
                <a:effectLst/>
                <a:latin typeface="Monaco" pitchFamily="2" charset="77"/>
              </a:rPr>
              <a:t>PayloadIOV</a:t>
            </a:r>
            <a:r>
              <a:rPr lang="en-US" sz="800" dirty="0">
                <a:effectLst/>
                <a:latin typeface="Monaco" pitchFamily="2" charset="77"/>
              </a:rPr>
              <a:t>" pi</a:t>
            </a:r>
          </a:p>
          <a:p>
            <a:r>
              <a:rPr lang="en-US" sz="800" dirty="0">
                <a:latin typeface="Monaco" pitchFamily="2" charset="77"/>
              </a:rPr>
              <a:t>                           </a:t>
            </a:r>
            <a:r>
              <a:rPr lang="en-US" sz="800" dirty="0">
                <a:effectLst/>
                <a:latin typeface="Monaco" pitchFamily="2" charset="77"/>
              </a:rPr>
              <a:t> (cost=0.56..3484.55 rows=876 width=61) (actual time=1.815..1.815 rows=1 loops=201)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Index Cond: (</a:t>
            </a:r>
            <a:r>
              <a:rPr lang="en-US" sz="800" dirty="0" err="1">
                <a:effectLst/>
                <a:latin typeface="Monaco" pitchFamily="2" charset="77"/>
              </a:rPr>
              <a:t>payload_list_id</a:t>
            </a:r>
            <a:r>
              <a:rPr lang="en-US" sz="800" dirty="0">
                <a:effectLst/>
                <a:latin typeface="Monaco" pitchFamily="2" charset="77"/>
              </a:rPr>
              <a:t> = </a:t>
            </a:r>
            <a:r>
              <a:rPr lang="en-US" sz="800" dirty="0" err="1">
                <a:effectLst/>
                <a:latin typeface="Monaco" pitchFamily="2" charset="77"/>
              </a:rPr>
              <a:t>pl.id</a:t>
            </a:r>
            <a:r>
              <a:rPr lang="en-US" sz="800" dirty="0">
                <a:effectLst/>
                <a:latin typeface="Monaco" pitchFamily="2" charset="77"/>
              </a:rPr>
              <a:t>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Filter: ((</a:t>
            </a:r>
            <a:r>
              <a:rPr lang="en-US" sz="800" dirty="0" err="1">
                <a:effectLst/>
                <a:latin typeface="Monaco" pitchFamily="2" charset="77"/>
              </a:rPr>
              <a:t>major_iov</a:t>
            </a:r>
            <a:r>
              <a:rPr lang="en-US" sz="800" dirty="0">
                <a:effectLst/>
                <a:latin typeface="Monaco" pitchFamily="2" charset="77"/>
              </a:rPr>
              <a:t> &lt; 100000000) OR ((</a:t>
            </a:r>
            <a:r>
              <a:rPr lang="en-US" sz="800" dirty="0" err="1">
                <a:effectLst/>
                <a:latin typeface="Monaco" pitchFamily="2" charset="77"/>
              </a:rPr>
              <a:t>major_iov</a:t>
            </a:r>
            <a:r>
              <a:rPr lang="en-US" sz="800" dirty="0">
                <a:effectLst/>
                <a:latin typeface="Monaco" pitchFamily="2" charset="77"/>
              </a:rPr>
              <a:t> = 100000000) AND (</a:t>
            </a:r>
            <a:r>
              <a:rPr lang="en-US" sz="800" dirty="0" err="1">
                <a:effectLst/>
                <a:latin typeface="Monaco" pitchFamily="2" charset="77"/>
              </a:rPr>
              <a:t>minor_iov</a:t>
            </a:r>
            <a:r>
              <a:rPr lang="en-US" sz="800" dirty="0">
                <a:effectLst/>
                <a:latin typeface="Monaco" pitchFamily="2" charset="77"/>
              </a:rPr>
              <a:t> &lt;= 100000000)))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Rows Removed by Filter: 24669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            Heap Fetches: 0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-&gt;  Hash  (cost=4.01..4.01 rows=201 width=17) (actual time=0.078..0.078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Buckets: 1024  Batches: 1  Memory Usage: 19kB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        -&gt;  Seq Scan on "</a:t>
            </a:r>
            <a:r>
              <a:rPr lang="en-US" sz="800" dirty="0" err="1">
                <a:effectLst/>
                <a:latin typeface="Monaco" pitchFamily="2" charset="77"/>
              </a:rPr>
              <a:t>PayloadType</a:t>
            </a:r>
            <a:r>
              <a:rPr lang="en-US" sz="800" dirty="0">
                <a:effectLst/>
                <a:latin typeface="Monaco" pitchFamily="2" charset="77"/>
              </a:rPr>
              <a:t>" </a:t>
            </a:r>
            <a:r>
              <a:rPr lang="en-US" sz="800" dirty="0" err="1">
                <a:effectLst/>
                <a:latin typeface="Monaco" pitchFamily="2" charset="77"/>
              </a:rPr>
              <a:t>pt</a:t>
            </a:r>
            <a:r>
              <a:rPr lang="en-US" sz="800" dirty="0">
                <a:effectLst/>
                <a:latin typeface="Monaco" pitchFamily="2" charset="77"/>
              </a:rPr>
              <a:t>  (cost=0.00..4.01 rows=201 width=17) (actual time=0.018..0.043 rows=201 loops=1)</a:t>
            </a:r>
          </a:p>
          <a:p>
            <a:r>
              <a:rPr lang="en-US" sz="800" dirty="0">
                <a:effectLst/>
                <a:latin typeface="Monaco" pitchFamily="2" charset="77"/>
              </a:rPr>
              <a:t> Planning Time: 0.996 </a:t>
            </a:r>
            <a:r>
              <a:rPr lang="en-US" sz="800" dirty="0" err="1">
                <a:effectLst/>
                <a:latin typeface="Monaco" pitchFamily="2" charset="77"/>
              </a:rPr>
              <a:t>ms</a:t>
            </a:r>
            <a:endParaRPr lang="en-US" sz="800" dirty="0">
              <a:effectLst/>
              <a:latin typeface="Monaco" pitchFamily="2" charset="77"/>
            </a:endParaRPr>
          </a:p>
          <a:p>
            <a:r>
              <a:rPr lang="en-US" sz="800" dirty="0">
                <a:effectLst/>
                <a:latin typeface="Monaco" pitchFamily="2" charset="77"/>
              </a:rPr>
              <a:t> Execution Time: 365.221 </a:t>
            </a:r>
            <a:r>
              <a:rPr lang="en-US" sz="800" dirty="0" err="1">
                <a:effectLst/>
                <a:latin typeface="Monaco" pitchFamily="2" charset="77"/>
              </a:rPr>
              <a:t>ms</a:t>
            </a:r>
            <a:endParaRPr lang="en-US" sz="800" dirty="0">
              <a:effectLst/>
              <a:latin typeface="Monaco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EEC9B-2742-564E-D3C5-5098B9E7483E}"/>
              </a:ext>
            </a:extLst>
          </p:cNvPr>
          <p:cNvSpPr txBox="1"/>
          <p:nvPr/>
        </p:nvSpPr>
        <p:spPr>
          <a:xfrm rot="5400000">
            <a:off x="8352954" y="525176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</a:t>
            </a:r>
            <a:r>
              <a:rPr lang="en-US" dirty="0" err="1"/>
              <a:t>majorIOV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B95D6-D64E-6C5A-6AD3-F9F61A8E0DBC}"/>
              </a:ext>
            </a:extLst>
          </p:cNvPr>
          <p:cNvSpPr txBox="1"/>
          <p:nvPr/>
        </p:nvSpPr>
        <p:spPr>
          <a:xfrm rot="5400000">
            <a:off x="8154180" y="219661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major- &amp; </a:t>
            </a:r>
            <a:r>
              <a:rPr lang="en-US" dirty="0" err="1"/>
              <a:t>minorIOV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9F7A86-36D7-585C-2F3C-AF78AA9C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33" y="-90164"/>
            <a:ext cx="8286750" cy="1325563"/>
          </a:xfrm>
        </p:spPr>
        <p:txBody>
          <a:bodyPr/>
          <a:lstStyle/>
          <a:p>
            <a:r>
              <a:rPr lang="en-US" dirty="0"/>
              <a:t>Investigating Query Plans - 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C3939B-7F8D-6AD8-C15A-E6A08F284836}"/>
              </a:ext>
            </a:extLst>
          </p:cNvPr>
          <p:cNvCxnSpPr/>
          <p:nvPr/>
        </p:nvCxnSpPr>
        <p:spPr>
          <a:xfrm>
            <a:off x="1169133" y="3986213"/>
            <a:ext cx="8122444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17A6F5-1E3C-F615-FCAB-AE7EB2F434E9}"/>
              </a:ext>
            </a:extLst>
          </p:cNvPr>
          <p:cNvSpPr/>
          <p:nvPr/>
        </p:nvSpPr>
        <p:spPr>
          <a:xfrm>
            <a:off x="2226408" y="3607593"/>
            <a:ext cx="728663" cy="2565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CBB3DE-BBA7-6EAF-B1A7-32A01C659E26}"/>
              </a:ext>
            </a:extLst>
          </p:cNvPr>
          <p:cNvSpPr/>
          <p:nvPr/>
        </p:nvSpPr>
        <p:spPr>
          <a:xfrm>
            <a:off x="2176399" y="6509252"/>
            <a:ext cx="728663" cy="2565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2C93FF-296C-B67A-76C3-C2987F6F9071}"/>
              </a:ext>
            </a:extLst>
          </p:cNvPr>
          <p:cNvSpPr/>
          <p:nvPr/>
        </p:nvSpPr>
        <p:spPr>
          <a:xfrm>
            <a:off x="4962940" y="5395883"/>
            <a:ext cx="728663" cy="2565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5B3743-1AF3-FB17-53F4-5382117224F6}"/>
              </a:ext>
            </a:extLst>
          </p:cNvPr>
          <p:cNvSpPr/>
          <p:nvPr/>
        </p:nvSpPr>
        <p:spPr>
          <a:xfrm>
            <a:off x="4962939" y="2253013"/>
            <a:ext cx="728663" cy="2565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83D56F4-C956-AD79-C132-5FB94C139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6889" y="6027317"/>
            <a:ext cx="324365" cy="48926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7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7F3A7-E04A-36E9-6E67-8E144000DA36}"/>
              </a:ext>
            </a:extLst>
          </p:cNvPr>
          <p:cNvSpPr txBox="1"/>
          <p:nvPr/>
        </p:nvSpPr>
        <p:spPr>
          <a:xfrm>
            <a:off x="1127646" y="4579144"/>
            <a:ext cx="86805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ffectLst/>
                <a:latin typeface="Monaco" pitchFamily="2" charset="77"/>
              </a:rPr>
              <a:t>-&gt;  Limit  (cost=0.56..0.82 rows=1 width=61) (actual time=0.014..0.014 rows=1 loops=201)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     -&gt;  Index Only Scan using </a:t>
            </a:r>
            <a:r>
              <a:rPr lang="en-US" sz="1100" dirty="0" err="1">
                <a:effectLst/>
                <a:latin typeface="Monaco" pitchFamily="2" charset="77"/>
              </a:rPr>
              <a:t>combo_covering_idx</a:t>
            </a:r>
            <a:r>
              <a:rPr lang="en-US" sz="1100" dirty="0">
                <a:effectLst/>
                <a:latin typeface="Monaco" pitchFamily="2" charset="77"/>
              </a:rPr>
              <a:t> on "</a:t>
            </a:r>
            <a:r>
              <a:rPr lang="en-US" sz="1100" dirty="0" err="1">
                <a:effectLst/>
                <a:latin typeface="Monaco" pitchFamily="2" charset="77"/>
              </a:rPr>
              <a:t>PayloadIOV</a:t>
            </a:r>
            <a:r>
              <a:rPr lang="en-US" sz="1100" dirty="0">
                <a:effectLst/>
                <a:latin typeface="Monaco" pitchFamily="2" charset="77"/>
              </a:rPr>
              <a:t>" pi</a:t>
            </a:r>
          </a:p>
          <a:p>
            <a:r>
              <a:rPr lang="en-US" sz="1100" dirty="0">
                <a:effectLst/>
                <a:latin typeface="Monaco" pitchFamily="2" charset="77"/>
              </a:rPr>
              <a:t>                   (cost=0.56..232.55 rows=876 width=61) (actual time=0.013..0.013 rows=1 loops=201)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           Index Cond: ((</a:t>
            </a:r>
            <a:r>
              <a:rPr lang="en-US" sz="1100" dirty="0" err="1">
                <a:effectLst/>
                <a:latin typeface="Monaco" pitchFamily="2" charset="77"/>
              </a:rPr>
              <a:t>payload_list_id</a:t>
            </a:r>
            <a:r>
              <a:rPr lang="en-US" sz="1100" dirty="0">
                <a:effectLst/>
                <a:latin typeface="Monaco" pitchFamily="2" charset="77"/>
              </a:rPr>
              <a:t> = </a:t>
            </a:r>
            <a:r>
              <a:rPr lang="en-US" sz="1100" dirty="0" err="1">
                <a:effectLst/>
                <a:latin typeface="Monaco" pitchFamily="2" charset="77"/>
              </a:rPr>
              <a:t>pl.id</a:t>
            </a:r>
            <a:r>
              <a:rPr lang="en-US" sz="1100" dirty="0">
                <a:effectLst/>
                <a:latin typeface="Monaco" pitchFamily="2" charset="77"/>
              </a:rPr>
              <a:t>) AND (</a:t>
            </a:r>
            <a:r>
              <a:rPr lang="en-US" sz="1100" dirty="0" err="1">
                <a:effectLst/>
                <a:latin typeface="Monaco" pitchFamily="2" charset="77"/>
              </a:rPr>
              <a:t>major_iov</a:t>
            </a:r>
            <a:r>
              <a:rPr lang="en-US" sz="1100" dirty="0">
                <a:effectLst/>
                <a:latin typeface="Monaco" pitchFamily="2" charset="77"/>
              </a:rPr>
              <a:t> &lt; 100000000))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           Heap Fetches: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DA48C-6E41-36AB-4221-F4F467761FBC}"/>
              </a:ext>
            </a:extLst>
          </p:cNvPr>
          <p:cNvSpPr txBox="1"/>
          <p:nvPr/>
        </p:nvSpPr>
        <p:spPr>
          <a:xfrm>
            <a:off x="1127646" y="1808361"/>
            <a:ext cx="893545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ffectLst/>
                <a:latin typeface="Monaco" pitchFamily="2" charset="77"/>
              </a:rPr>
              <a:t>-&gt;  Limit  (cost=0.56..4.53 rows=1 width=61) (actual time=1.815..1.815 rows=1 loops=201)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     -&gt;  Index Only Scan using </a:t>
            </a:r>
            <a:r>
              <a:rPr lang="en-US" sz="1100" dirty="0" err="1">
                <a:effectLst/>
                <a:latin typeface="Monaco" pitchFamily="2" charset="77"/>
              </a:rPr>
              <a:t>combo_covering_idx</a:t>
            </a:r>
            <a:r>
              <a:rPr lang="en-US" sz="1100" dirty="0">
                <a:effectLst/>
                <a:latin typeface="Monaco" pitchFamily="2" charset="77"/>
              </a:rPr>
              <a:t> on "</a:t>
            </a:r>
            <a:r>
              <a:rPr lang="en-US" sz="1100" dirty="0" err="1">
                <a:effectLst/>
                <a:latin typeface="Monaco" pitchFamily="2" charset="77"/>
              </a:rPr>
              <a:t>PayloadIOV</a:t>
            </a:r>
            <a:r>
              <a:rPr lang="en-US" sz="1100" dirty="0">
                <a:effectLst/>
                <a:latin typeface="Monaco" pitchFamily="2" charset="77"/>
              </a:rPr>
              <a:t>" pi</a:t>
            </a:r>
          </a:p>
          <a:p>
            <a:r>
              <a:rPr lang="en-US" sz="1100" dirty="0">
                <a:latin typeface="Monaco" pitchFamily="2" charset="77"/>
              </a:rPr>
              <a:t>                   </a:t>
            </a:r>
            <a:r>
              <a:rPr lang="en-US" sz="1100" dirty="0">
                <a:effectLst/>
                <a:latin typeface="Monaco" pitchFamily="2" charset="77"/>
              </a:rPr>
              <a:t>(cost=0.56..3484.55 rows=876 width=61) (actual time=1.815..1.815 rows=1 loops=201)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           Index Cond: (</a:t>
            </a:r>
            <a:r>
              <a:rPr lang="en-US" sz="1100" dirty="0" err="1">
                <a:effectLst/>
                <a:latin typeface="Monaco" pitchFamily="2" charset="77"/>
              </a:rPr>
              <a:t>payload_list_id</a:t>
            </a:r>
            <a:r>
              <a:rPr lang="en-US" sz="1100" dirty="0">
                <a:effectLst/>
                <a:latin typeface="Monaco" pitchFamily="2" charset="77"/>
              </a:rPr>
              <a:t> = </a:t>
            </a:r>
            <a:r>
              <a:rPr lang="en-US" sz="1100" dirty="0" err="1">
                <a:effectLst/>
                <a:latin typeface="Monaco" pitchFamily="2" charset="77"/>
              </a:rPr>
              <a:t>pl.id</a:t>
            </a:r>
            <a:r>
              <a:rPr lang="en-US" sz="1100" dirty="0">
                <a:effectLst/>
                <a:latin typeface="Monaco" pitchFamily="2" charset="77"/>
              </a:rPr>
              <a:t>)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           Filter: ((</a:t>
            </a:r>
            <a:r>
              <a:rPr lang="en-US" sz="1100" dirty="0" err="1">
                <a:effectLst/>
                <a:latin typeface="Monaco" pitchFamily="2" charset="77"/>
              </a:rPr>
              <a:t>major_iov</a:t>
            </a:r>
            <a:r>
              <a:rPr lang="en-US" sz="1100" dirty="0">
                <a:effectLst/>
                <a:latin typeface="Monaco" pitchFamily="2" charset="77"/>
              </a:rPr>
              <a:t> &lt; 100000000) OR ((</a:t>
            </a:r>
            <a:r>
              <a:rPr lang="en-US" sz="1100" dirty="0" err="1">
                <a:effectLst/>
                <a:latin typeface="Monaco" pitchFamily="2" charset="77"/>
              </a:rPr>
              <a:t>major_iov</a:t>
            </a:r>
            <a:r>
              <a:rPr lang="en-US" sz="1100" dirty="0">
                <a:effectLst/>
                <a:latin typeface="Monaco" pitchFamily="2" charset="77"/>
              </a:rPr>
              <a:t> = 100000000) AND (</a:t>
            </a:r>
            <a:r>
              <a:rPr lang="en-US" sz="1100" dirty="0" err="1">
                <a:effectLst/>
                <a:latin typeface="Monaco" pitchFamily="2" charset="77"/>
              </a:rPr>
              <a:t>minor_iov</a:t>
            </a:r>
            <a:r>
              <a:rPr lang="en-US" sz="1100" dirty="0">
                <a:effectLst/>
                <a:latin typeface="Monaco" pitchFamily="2" charset="77"/>
              </a:rPr>
              <a:t> &lt;= 100000000)))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           Rows Removed by Filter: 24669</a:t>
            </a:r>
          </a:p>
          <a:p>
            <a:r>
              <a:rPr lang="en-US" sz="1100" dirty="0">
                <a:effectLst/>
                <a:latin typeface="Monaco" pitchFamily="2" charset="77"/>
              </a:rPr>
              <a:t>            Heap Fetches: 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F5E798-60F9-1714-8FBF-BCD0029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473" y="255034"/>
            <a:ext cx="8286750" cy="1325563"/>
          </a:xfrm>
        </p:spPr>
        <p:txBody>
          <a:bodyPr/>
          <a:lstStyle/>
          <a:p>
            <a:r>
              <a:rPr lang="en-US" dirty="0"/>
              <a:t>Investigating Query Plans - II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F7ED68-5A48-CCD2-4759-096219B4A40E}"/>
              </a:ext>
            </a:extLst>
          </p:cNvPr>
          <p:cNvCxnSpPr/>
          <p:nvPr/>
        </p:nvCxnSpPr>
        <p:spPr>
          <a:xfrm>
            <a:off x="1319604" y="4414841"/>
            <a:ext cx="8122444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FE7CCE09-9F2C-9939-64BB-FD4ED219347B}"/>
              </a:ext>
            </a:extLst>
          </p:cNvPr>
          <p:cNvSpPr/>
          <p:nvPr/>
        </p:nvSpPr>
        <p:spPr>
          <a:xfrm>
            <a:off x="1477384" y="2436025"/>
            <a:ext cx="742333" cy="1118894"/>
          </a:xfrm>
          <a:custGeom>
            <a:avLst/>
            <a:gdLst>
              <a:gd name="connsiteX0" fmla="*/ 742333 w 742333"/>
              <a:gd name="connsiteY0" fmla="*/ 0 h 1118894"/>
              <a:gd name="connsiteX1" fmla="*/ 149402 w 742333"/>
              <a:gd name="connsiteY1" fmla="*/ 142875 h 1118894"/>
              <a:gd name="connsiteX2" fmla="*/ 13670 w 742333"/>
              <a:gd name="connsiteY2" fmla="*/ 607219 h 1118894"/>
              <a:gd name="connsiteX3" fmla="*/ 399433 w 742333"/>
              <a:gd name="connsiteY3" fmla="*/ 1064419 h 1118894"/>
              <a:gd name="connsiteX4" fmla="*/ 428008 w 742333"/>
              <a:gd name="connsiteY4" fmla="*/ 1092994 h 111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333" h="1118894">
                <a:moveTo>
                  <a:pt x="742333" y="0"/>
                </a:moveTo>
                <a:cubicBezTo>
                  <a:pt x="506589" y="20836"/>
                  <a:pt x="270846" y="41672"/>
                  <a:pt x="149402" y="142875"/>
                </a:cubicBezTo>
                <a:cubicBezTo>
                  <a:pt x="27958" y="244078"/>
                  <a:pt x="-28002" y="453628"/>
                  <a:pt x="13670" y="607219"/>
                </a:cubicBezTo>
                <a:cubicBezTo>
                  <a:pt x="55342" y="760810"/>
                  <a:pt x="330377" y="983457"/>
                  <a:pt x="399433" y="1064419"/>
                </a:cubicBezTo>
                <a:cubicBezTo>
                  <a:pt x="468489" y="1145381"/>
                  <a:pt x="448248" y="1119187"/>
                  <a:pt x="428008" y="1092994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5F4194B-8A87-9144-4742-81F5E31DE1EB}"/>
              </a:ext>
            </a:extLst>
          </p:cNvPr>
          <p:cNvSpPr/>
          <p:nvPr/>
        </p:nvSpPr>
        <p:spPr>
          <a:xfrm>
            <a:off x="1617409" y="2578900"/>
            <a:ext cx="552302" cy="1035392"/>
          </a:xfrm>
          <a:custGeom>
            <a:avLst/>
            <a:gdLst>
              <a:gd name="connsiteX0" fmla="*/ 552302 w 552302"/>
              <a:gd name="connsiteY0" fmla="*/ 0 h 1035392"/>
              <a:gd name="connsiteX1" fmla="*/ 59383 w 552302"/>
              <a:gd name="connsiteY1" fmla="*/ 135731 h 1035392"/>
              <a:gd name="connsiteX2" fmla="*/ 37952 w 552302"/>
              <a:gd name="connsiteY2" fmla="*/ 528638 h 1035392"/>
              <a:gd name="connsiteX3" fmla="*/ 323702 w 552302"/>
              <a:gd name="connsiteY3" fmla="*/ 992981 h 1035392"/>
              <a:gd name="connsiteX4" fmla="*/ 309414 w 552302"/>
              <a:gd name="connsiteY4" fmla="*/ 985838 h 103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02" h="1035392">
                <a:moveTo>
                  <a:pt x="552302" y="0"/>
                </a:moveTo>
                <a:cubicBezTo>
                  <a:pt x="348705" y="23812"/>
                  <a:pt x="145108" y="47625"/>
                  <a:pt x="59383" y="135731"/>
                </a:cubicBezTo>
                <a:cubicBezTo>
                  <a:pt x="-26342" y="223837"/>
                  <a:pt x="-6101" y="385763"/>
                  <a:pt x="37952" y="528638"/>
                </a:cubicBezTo>
                <a:cubicBezTo>
                  <a:pt x="82005" y="671513"/>
                  <a:pt x="278458" y="916781"/>
                  <a:pt x="323702" y="992981"/>
                </a:cubicBezTo>
                <a:cubicBezTo>
                  <a:pt x="368946" y="1069181"/>
                  <a:pt x="339180" y="1027509"/>
                  <a:pt x="309414" y="985838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A96AA-B183-A0B6-1042-16479E67F513}"/>
              </a:ext>
            </a:extLst>
          </p:cNvPr>
          <p:cNvSpPr txBox="1"/>
          <p:nvPr/>
        </p:nvSpPr>
        <p:spPr>
          <a:xfrm>
            <a:off x="1998260" y="354116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Condition &amp; Filter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5F9B3B8-0786-1BA8-BA9D-BD3ADDBCC49B}"/>
              </a:ext>
            </a:extLst>
          </p:cNvPr>
          <p:cNvSpPr/>
          <p:nvPr/>
        </p:nvSpPr>
        <p:spPr>
          <a:xfrm>
            <a:off x="1412473" y="5226780"/>
            <a:ext cx="742333" cy="1118894"/>
          </a:xfrm>
          <a:custGeom>
            <a:avLst/>
            <a:gdLst>
              <a:gd name="connsiteX0" fmla="*/ 742333 w 742333"/>
              <a:gd name="connsiteY0" fmla="*/ 0 h 1118894"/>
              <a:gd name="connsiteX1" fmla="*/ 149402 w 742333"/>
              <a:gd name="connsiteY1" fmla="*/ 142875 h 1118894"/>
              <a:gd name="connsiteX2" fmla="*/ 13670 w 742333"/>
              <a:gd name="connsiteY2" fmla="*/ 607219 h 1118894"/>
              <a:gd name="connsiteX3" fmla="*/ 399433 w 742333"/>
              <a:gd name="connsiteY3" fmla="*/ 1064419 h 1118894"/>
              <a:gd name="connsiteX4" fmla="*/ 428008 w 742333"/>
              <a:gd name="connsiteY4" fmla="*/ 1092994 h 111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333" h="1118894">
                <a:moveTo>
                  <a:pt x="742333" y="0"/>
                </a:moveTo>
                <a:cubicBezTo>
                  <a:pt x="506589" y="20836"/>
                  <a:pt x="270846" y="41672"/>
                  <a:pt x="149402" y="142875"/>
                </a:cubicBezTo>
                <a:cubicBezTo>
                  <a:pt x="27958" y="244078"/>
                  <a:pt x="-28002" y="453628"/>
                  <a:pt x="13670" y="607219"/>
                </a:cubicBezTo>
                <a:cubicBezTo>
                  <a:pt x="55342" y="760810"/>
                  <a:pt x="330377" y="983457"/>
                  <a:pt x="399433" y="1064419"/>
                </a:cubicBezTo>
                <a:cubicBezTo>
                  <a:pt x="468489" y="1145381"/>
                  <a:pt x="448248" y="1119187"/>
                  <a:pt x="428008" y="1092994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C5AD2-B3E2-096C-94D2-3F92D2283D5B}"/>
              </a:ext>
            </a:extLst>
          </p:cNvPr>
          <p:cNvSpPr txBox="1"/>
          <p:nvPr/>
        </p:nvSpPr>
        <p:spPr>
          <a:xfrm>
            <a:off x="1933349" y="633191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Condition Only</a:t>
            </a:r>
          </a:p>
        </p:txBody>
      </p:sp>
    </p:spTree>
    <p:extLst>
      <p:ext uri="{BB962C8B-B14F-4D97-AF65-F5344CB8AC3E}">
        <p14:creationId xmlns:p14="http://schemas.microsoft.com/office/powerpoint/2010/main" val="425612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Conditions Data –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Google Shape;98;p17">
            <a:extLst>
              <a:ext uri="{FF2B5EF4-FFF2-40B4-BE49-F238E27FC236}">
                <a16:creationId xmlns:a16="http://schemas.microsoft.com/office/drawing/2014/main" id="{10A926D7-3442-80DE-E92B-8C73A282816E}"/>
              </a:ext>
            </a:extLst>
          </p:cNvPr>
          <p:cNvSpPr txBox="1"/>
          <p:nvPr/>
        </p:nvSpPr>
        <p:spPr>
          <a:xfrm>
            <a:off x="684104" y="1678347"/>
            <a:ext cx="1067707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en-US" sz="2400" b="1" dirty="0"/>
              <a:t>“Conditions data is any additional data needed to process event data”</a:t>
            </a:r>
            <a:endParaRPr sz="2400" b="1" dirty="0"/>
          </a:p>
        </p:txBody>
      </p:sp>
      <p:grpSp>
        <p:nvGrpSpPr>
          <p:cNvPr id="5" name="Google Shape;90;p17">
            <a:extLst>
              <a:ext uri="{FF2B5EF4-FFF2-40B4-BE49-F238E27FC236}">
                <a16:creationId xmlns:a16="http://schemas.microsoft.com/office/drawing/2014/main" id="{B3621768-6A12-C704-FDCD-409612A0C992}"/>
              </a:ext>
            </a:extLst>
          </p:cNvPr>
          <p:cNvGrpSpPr/>
          <p:nvPr/>
        </p:nvGrpSpPr>
        <p:grpSpPr>
          <a:xfrm>
            <a:off x="514350" y="2504783"/>
            <a:ext cx="11163300" cy="2543180"/>
            <a:chOff x="493933" y="2410623"/>
            <a:chExt cx="8336893" cy="2997716"/>
          </a:xfrm>
        </p:grpSpPr>
        <p:sp>
          <p:nvSpPr>
            <p:cNvPr id="6" name="Google Shape;91;p17">
              <a:extLst>
                <a:ext uri="{FF2B5EF4-FFF2-40B4-BE49-F238E27FC236}">
                  <a16:creationId xmlns:a16="http://schemas.microsoft.com/office/drawing/2014/main" id="{84A3F274-F94D-E869-1D53-47DB8CCE0DA3}"/>
                </a:ext>
              </a:extLst>
            </p:cNvPr>
            <p:cNvSpPr/>
            <p:nvPr/>
          </p:nvSpPr>
          <p:spPr>
            <a:xfrm>
              <a:off x="493933" y="2410623"/>
              <a:ext cx="2589566" cy="795883"/>
            </a:xfrm>
            <a:custGeom>
              <a:avLst/>
              <a:gdLst/>
              <a:ahLst/>
              <a:cxnLst/>
              <a:rect l="l" t="t" r="r" b="b"/>
              <a:pathLst>
                <a:path w="2489967" h="795883" extrusionOk="0">
                  <a:moveTo>
                    <a:pt x="0" y="0"/>
                  </a:moveTo>
                  <a:lnTo>
                    <a:pt x="2489967" y="0"/>
                  </a:lnTo>
                  <a:lnTo>
                    <a:pt x="2489967" y="795883"/>
                  </a:lnTo>
                  <a:lnTo>
                    <a:pt x="0" y="795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C78"/>
            </a:solidFill>
            <a:ln w="12700" cap="flat" cmpd="sng">
              <a:solidFill>
                <a:srgbClr val="0F5C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2400" dirty="0">
                  <a:solidFill>
                    <a:srgbClr val="FFFFFF"/>
                  </a:solidFill>
                </a:rPr>
                <a:t>Changes over time</a:t>
              </a:r>
              <a:endParaRPr sz="2400" dirty="0"/>
            </a:p>
          </p:txBody>
        </p:sp>
        <p:sp>
          <p:nvSpPr>
            <p:cNvPr id="7" name="Google Shape;92;p17">
              <a:extLst>
                <a:ext uri="{FF2B5EF4-FFF2-40B4-BE49-F238E27FC236}">
                  <a16:creationId xmlns:a16="http://schemas.microsoft.com/office/drawing/2014/main" id="{7EA0C58C-C65B-E65E-DB19-053E8CA4D35D}"/>
                </a:ext>
              </a:extLst>
            </p:cNvPr>
            <p:cNvSpPr/>
            <p:nvPr/>
          </p:nvSpPr>
          <p:spPr>
            <a:xfrm>
              <a:off x="497737" y="3206506"/>
              <a:ext cx="2581653" cy="2201833"/>
            </a:xfrm>
            <a:custGeom>
              <a:avLst/>
              <a:gdLst/>
              <a:ahLst/>
              <a:cxnLst/>
              <a:rect l="l" t="t" r="r" b="b"/>
              <a:pathLst>
                <a:path w="2482359" h="2201833" extrusionOk="0">
                  <a:moveTo>
                    <a:pt x="0" y="0"/>
                  </a:moveTo>
                  <a:lnTo>
                    <a:pt x="2482359" y="0"/>
                  </a:lnTo>
                  <a:lnTo>
                    <a:pt x="2482359" y="2201833"/>
                  </a:lnTo>
                  <a:lnTo>
                    <a:pt x="0" y="220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1D5">
                <a:alpha val="89800"/>
              </a:srgbClr>
            </a:solidFill>
            <a:ln w="12700" cap="flat" cmpd="sng">
              <a:solidFill>
                <a:srgbClr val="C9D1D5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SzPts val="1800"/>
                <a:buFont typeface="Arial"/>
                <a:buChar char="•"/>
              </a:pPr>
              <a:r>
                <a:rPr lang="en-US" sz="2000" dirty="0"/>
                <a:t>Repeat detector calibration with larger cosmic dataset</a:t>
              </a:r>
              <a:endParaRPr sz="2000" dirty="0"/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SzPts val="1800"/>
                <a:buFont typeface="Arial"/>
                <a:buChar char="•"/>
              </a:pPr>
              <a:r>
                <a:rPr lang="en-US" sz="2000" dirty="0"/>
                <a:t>Improve calibration algorithms</a:t>
              </a:r>
              <a:endParaRPr sz="2000" dirty="0"/>
            </a:p>
          </p:txBody>
        </p:sp>
        <p:sp>
          <p:nvSpPr>
            <p:cNvPr id="8" name="Google Shape;93;p17">
              <a:extLst>
                <a:ext uri="{FF2B5EF4-FFF2-40B4-BE49-F238E27FC236}">
                  <a16:creationId xmlns:a16="http://schemas.microsoft.com/office/drawing/2014/main" id="{4D2B6680-5173-08CE-F24B-45A08787FDCD}"/>
                </a:ext>
              </a:extLst>
            </p:cNvPr>
            <p:cNvSpPr/>
            <p:nvPr/>
          </p:nvSpPr>
          <p:spPr>
            <a:xfrm>
              <a:off x="3329966" y="2410623"/>
              <a:ext cx="2586585" cy="795883"/>
            </a:xfrm>
            <a:custGeom>
              <a:avLst/>
              <a:gdLst/>
              <a:ahLst/>
              <a:cxnLst/>
              <a:rect l="l" t="t" r="r" b="b"/>
              <a:pathLst>
                <a:path w="2586585" h="795883" extrusionOk="0">
                  <a:moveTo>
                    <a:pt x="0" y="0"/>
                  </a:moveTo>
                  <a:lnTo>
                    <a:pt x="2586585" y="0"/>
                  </a:lnTo>
                  <a:lnTo>
                    <a:pt x="2586585" y="795883"/>
                  </a:lnTo>
                  <a:lnTo>
                    <a:pt x="0" y="795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C78"/>
            </a:solidFill>
            <a:ln w="12700" cap="flat" cmpd="sng">
              <a:solidFill>
                <a:srgbClr val="0F5C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2400" dirty="0">
                  <a:solidFill>
                    <a:srgbClr val="FFFFFF"/>
                  </a:solidFill>
                </a:rPr>
                <a:t>High access rates</a:t>
              </a:r>
              <a:endParaRPr sz="2400" dirty="0"/>
            </a:p>
          </p:txBody>
        </p:sp>
        <p:sp>
          <p:nvSpPr>
            <p:cNvPr id="9" name="Google Shape;94;p17">
              <a:extLst>
                <a:ext uri="{FF2B5EF4-FFF2-40B4-BE49-F238E27FC236}">
                  <a16:creationId xmlns:a16="http://schemas.microsoft.com/office/drawing/2014/main" id="{B56A984B-1834-AC23-7371-4E40B581DB7B}"/>
                </a:ext>
              </a:extLst>
            </p:cNvPr>
            <p:cNvSpPr/>
            <p:nvPr/>
          </p:nvSpPr>
          <p:spPr>
            <a:xfrm>
              <a:off x="3345596" y="3206506"/>
              <a:ext cx="2531134" cy="2201833"/>
            </a:xfrm>
            <a:custGeom>
              <a:avLst/>
              <a:gdLst/>
              <a:ahLst/>
              <a:cxnLst/>
              <a:rect l="l" t="t" r="r" b="b"/>
              <a:pathLst>
                <a:path w="2531134" h="2201833" extrusionOk="0">
                  <a:moveTo>
                    <a:pt x="0" y="0"/>
                  </a:moveTo>
                  <a:lnTo>
                    <a:pt x="2531134" y="0"/>
                  </a:lnTo>
                  <a:lnTo>
                    <a:pt x="2531134" y="2201833"/>
                  </a:lnTo>
                  <a:lnTo>
                    <a:pt x="0" y="220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1D5">
                <a:alpha val="89800"/>
              </a:srgbClr>
            </a:solidFill>
            <a:ln w="12700" cap="flat" cmpd="sng">
              <a:solidFill>
                <a:srgbClr val="C9D1D5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SzPts val="1800"/>
                <a:buFont typeface="Arial"/>
                <a:buChar char="•"/>
              </a:pPr>
              <a:r>
                <a:rPr lang="en-US" sz="2000" dirty="0"/>
                <a:t>Distributed computing jobs access same conditions data simultaneously</a:t>
              </a:r>
              <a:endParaRPr sz="2000" dirty="0"/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SzPts val="1800"/>
                <a:buFont typeface="Arial"/>
                <a:buChar char="•"/>
              </a:pPr>
              <a:r>
                <a:rPr lang="en-US" sz="2000" dirty="0"/>
                <a:t>Access rates up to ~kHz</a:t>
              </a:r>
              <a:endParaRPr sz="2000" dirty="0"/>
            </a:p>
          </p:txBody>
        </p:sp>
        <p:sp>
          <p:nvSpPr>
            <p:cNvPr id="10" name="Google Shape;95;p17">
              <a:extLst>
                <a:ext uri="{FF2B5EF4-FFF2-40B4-BE49-F238E27FC236}">
                  <a16:creationId xmlns:a16="http://schemas.microsoft.com/office/drawing/2014/main" id="{FC143628-C799-B994-8A02-F7F850135551}"/>
                </a:ext>
              </a:extLst>
            </p:cNvPr>
            <p:cNvSpPr/>
            <p:nvPr/>
          </p:nvSpPr>
          <p:spPr>
            <a:xfrm>
              <a:off x="6191535" y="2410623"/>
              <a:ext cx="2639291" cy="795883"/>
            </a:xfrm>
            <a:custGeom>
              <a:avLst/>
              <a:gdLst/>
              <a:ahLst/>
              <a:cxnLst/>
              <a:rect l="l" t="t" r="r" b="b"/>
              <a:pathLst>
                <a:path w="2574918" h="795883" extrusionOk="0">
                  <a:moveTo>
                    <a:pt x="0" y="0"/>
                  </a:moveTo>
                  <a:lnTo>
                    <a:pt x="2574918" y="0"/>
                  </a:lnTo>
                  <a:lnTo>
                    <a:pt x="2574918" y="795883"/>
                  </a:lnTo>
                  <a:lnTo>
                    <a:pt x="0" y="795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C78"/>
            </a:solidFill>
            <a:ln w="12700" cap="flat" cmpd="sng">
              <a:solidFill>
                <a:srgbClr val="0F5C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2400" dirty="0">
                  <a:solidFill>
                    <a:srgbClr val="FFFFFF"/>
                  </a:solidFill>
                </a:rPr>
                <a:t>Heterogenous data</a:t>
              </a:r>
              <a:endParaRPr sz="2400" dirty="0"/>
            </a:p>
          </p:txBody>
        </p:sp>
        <p:sp>
          <p:nvSpPr>
            <p:cNvPr id="11" name="Google Shape;96;p17">
              <a:extLst>
                <a:ext uri="{FF2B5EF4-FFF2-40B4-BE49-F238E27FC236}">
                  <a16:creationId xmlns:a16="http://schemas.microsoft.com/office/drawing/2014/main" id="{8A1DDB72-6FB1-670B-0CD4-F6FDA5A55227}"/>
                </a:ext>
              </a:extLst>
            </p:cNvPr>
            <p:cNvSpPr/>
            <p:nvPr/>
          </p:nvSpPr>
          <p:spPr>
            <a:xfrm>
              <a:off x="6204678" y="3206506"/>
              <a:ext cx="2625093" cy="2201833"/>
            </a:xfrm>
            <a:custGeom>
              <a:avLst/>
              <a:gdLst/>
              <a:ahLst/>
              <a:cxnLst/>
              <a:rect l="l" t="t" r="r" b="b"/>
              <a:pathLst>
                <a:path w="2548634" h="2201833" extrusionOk="0">
                  <a:moveTo>
                    <a:pt x="0" y="0"/>
                  </a:moveTo>
                  <a:lnTo>
                    <a:pt x="2548634" y="0"/>
                  </a:lnTo>
                  <a:lnTo>
                    <a:pt x="2548634" y="2201833"/>
                  </a:lnTo>
                  <a:lnTo>
                    <a:pt x="0" y="220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1D5">
                <a:alpha val="89800"/>
              </a:srgbClr>
            </a:solidFill>
            <a:ln w="12700" cap="flat" cmpd="sng">
              <a:solidFill>
                <a:srgbClr val="C9D1D5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SzPts val="1800"/>
                <a:buFont typeface="Arial"/>
                <a:buChar char="•"/>
              </a:pPr>
              <a:r>
                <a:rPr lang="en-US" sz="2000" dirty="0"/>
                <a:t>Granularity varies (time indexed, run-indexed, constant)</a:t>
              </a:r>
              <a:endParaRPr sz="2000" dirty="0"/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SzPts val="1800"/>
                <a:buFont typeface="Arial"/>
                <a:buChar char="•"/>
              </a:pPr>
              <a:r>
                <a:rPr lang="en-US" sz="2000" dirty="0"/>
                <a:t>Structure of payload varies (3D map, time-indexed values, single number, …)</a:t>
              </a:r>
              <a:endParaRPr sz="20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24C86-94A2-E5F5-5098-773FBAFEFAF8}"/>
              </a:ext>
            </a:extLst>
          </p:cNvPr>
          <p:cNvSpPr/>
          <p:nvPr/>
        </p:nvSpPr>
        <p:spPr>
          <a:xfrm>
            <a:off x="524448" y="5029453"/>
            <a:ext cx="3451891" cy="77737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Versioning &amp; configuration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49A032-68B8-E25F-1133-8691271894BA}"/>
              </a:ext>
            </a:extLst>
          </p:cNvPr>
          <p:cNvSpPr/>
          <p:nvPr/>
        </p:nvSpPr>
        <p:spPr>
          <a:xfrm>
            <a:off x="4318479" y="5053070"/>
            <a:ext cx="3389249" cy="77737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Fast DB queries &amp;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effective caching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7CDB9-AF71-AF6D-DBF9-6C5B97C8E7B7}"/>
              </a:ext>
            </a:extLst>
          </p:cNvPr>
          <p:cNvSpPr/>
          <p:nvPr/>
        </p:nvSpPr>
        <p:spPr>
          <a:xfrm>
            <a:off x="8163908" y="5053070"/>
            <a:ext cx="3512329" cy="77737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Payload agnostic by design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151C7-FD36-83F3-AA6B-2CE1A3939EC5}"/>
              </a:ext>
            </a:extLst>
          </p:cNvPr>
          <p:cNvSpPr/>
          <p:nvPr/>
        </p:nvSpPr>
        <p:spPr>
          <a:xfrm>
            <a:off x="2814054" y="6132073"/>
            <a:ext cx="6910520" cy="4770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Noto Sans CJK SC" pitchFamily="2"/>
                <a:cs typeface="Arial" panose="020B0604020202020204" pitchFamily="34" charset="0"/>
              </a:rPr>
              <a:t>Similar challenges for various HEP experiments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  <p:bldP spid="14" grpId="1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3CA4BD3-B00F-DBB5-B306-12F8B67A4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35D855-D590-DE78-DA6F-D52F3AFF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10759389" cy="1325563"/>
          </a:xfrm>
        </p:spPr>
        <p:txBody>
          <a:bodyPr/>
          <a:lstStyle/>
          <a:p>
            <a:r>
              <a:rPr lang="en-US" dirty="0"/>
              <a:t>Raw SQL - Combined IOV Column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80CA2-CE79-FA8C-2C1C-B0EB085F5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6"/>
          <a:stretch/>
        </p:blipFill>
        <p:spPr>
          <a:xfrm>
            <a:off x="809982" y="1481522"/>
            <a:ext cx="4005857" cy="2662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739DBE-98C2-2952-0F31-B4989C3C36E3}"/>
              </a:ext>
            </a:extLst>
          </p:cNvPr>
          <p:cNvSpPr txBox="1"/>
          <p:nvPr/>
        </p:nvSpPr>
        <p:spPr>
          <a:xfrm>
            <a:off x="5369578" y="1438647"/>
            <a:ext cx="4913396" cy="238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Preselection on major- &amp; minor IOV ( AND / OR 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Scales with entries to consider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Query uses ‘Filter’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Preselection on single column ( &lt;= 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Constant time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Query uses ‘Index Condition’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C681C8-99B1-2FA3-645E-FD68A7CB0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01"/>
          <a:stretch/>
        </p:blipFill>
        <p:spPr>
          <a:xfrm>
            <a:off x="792568" y="4125412"/>
            <a:ext cx="3992471" cy="2679910"/>
          </a:xfrm>
          <a:prstGeom prst="rect">
            <a:avLst/>
          </a:prstGeom>
        </p:spPr>
      </p:pic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AC4B8BC3-E3F2-9DAD-346A-13B4EC969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752" y="5030070"/>
            <a:ext cx="4470400" cy="8592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CE4F27-1FFF-1FB2-2CED-5EC18E4CA59D}"/>
              </a:ext>
            </a:extLst>
          </p:cNvPr>
          <p:cNvSpPr txBox="1"/>
          <p:nvPr/>
        </p:nvSpPr>
        <p:spPr>
          <a:xfrm>
            <a:off x="5390627" y="4553279"/>
            <a:ext cx="506901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Combine major- and minor IOV into single column: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545259-F997-5B1B-86D6-821800923B19}"/>
              </a:ext>
            </a:extLst>
          </p:cNvPr>
          <p:cNvSpPr txBox="1"/>
          <p:nvPr/>
        </p:nvSpPr>
        <p:spPr>
          <a:xfrm>
            <a:off x="5728612" y="5876078"/>
            <a:ext cx="3746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bigint</a:t>
            </a:r>
            <a:r>
              <a:rPr lang="en-US" sz="1200" dirty="0"/>
              <a:t>              </a:t>
            </a:r>
            <a:r>
              <a:rPr lang="en-US" sz="1200" dirty="0" err="1"/>
              <a:t>bigint</a:t>
            </a:r>
            <a:r>
              <a:rPr lang="en-US" sz="1200" dirty="0"/>
              <a:t>                           decimal(38, 19)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65A88-F706-675B-2C3E-4B27CF0F1060}"/>
              </a:ext>
            </a:extLst>
          </p:cNvPr>
          <p:cNvSpPr txBox="1"/>
          <p:nvPr/>
        </p:nvSpPr>
        <p:spPr>
          <a:xfrm>
            <a:off x="5390627" y="6261755"/>
            <a:ext cx="463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 across all values while selecting on both</a:t>
            </a:r>
          </a:p>
        </p:txBody>
      </p:sp>
    </p:spTree>
    <p:extLst>
      <p:ext uri="{BB962C8B-B14F-4D97-AF65-F5344CB8AC3E}">
        <p14:creationId xmlns:p14="http://schemas.microsoft.com/office/powerpoint/2010/main" val="10545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9;p18">
            <a:extLst>
              <a:ext uri="{FF2B5EF4-FFF2-40B4-BE49-F238E27FC236}">
                <a16:creationId xmlns:a16="http://schemas.microsoft.com/office/drawing/2014/main" id="{B1271F0D-BD0C-A973-47CF-3AF1FDD86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527" y="167002"/>
            <a:ext cx="1126988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200"/>
            </a:pPr>
            <a:r>
              <a:rPr lang="en-US" sz="4000" dirty="0"/>
              <a:t>Conditions Data –             Recommendations</a:t>
            </a:r>
            <a:endParaRPr sz="4000" dirty="0"/>
          </a:p>
        </p:txBody>
      </p:sp>
      <p:pic>
        <p:nvPicPr>
          <p:cNvPr id="19" name="Google Shape;112;p18">
            <a:extLst>
              <a:ext uri="{FF2B5EF4-FFF2-40B4-BE49-F238E27FC236}">
                <a16:creationId xmlns:a16="http://schemas.microsoft.com/office/drawing/2014/main" id="{7DF1B801-F33E-8483-5E90-4EA89DCB3A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6464" y="331163"/>
            <a:ext cx="1444243" cy="99737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1757DB-2FC2-9AC2-94B4-F862916FA20F}"/>
              </a:ext>
            </a:extLst>
          </p:cNvPr>
          <p:cNvSpPr txBox="1"/>
          <p:nvPr/>
        </p:nvSpPr>
        <p:spPr>
          <a:xfrm>
            <a:off x="691884" y="1411612"/>
            <a:ext cx="10386177" cy="2118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HSF Conditions Databases activity: </a:t>
            </a:r>
            <a:r>
              <a:rPr lang="en-US" dirty="0">
                <a:solidFill>
                  <a:srgbClr val="000000"/>
                </a:solidFill>
                <a:ea typeface="Noto Sans CJK SC" pitchFamily="2"/>
                <a:cs typeface="Arial" panose="020B0604020202020204" pitchFamily="34" charset="0"/>
                <a:hlinkClick r:id="rId3"/>
              </a:rPr>
              <a:t>https://hepsoftwarefoundation.org/activities/conditionsdb.html</a:t>
            </a:r>
            <a:endParaRPr lang="en-US" dirty="0">
              <a:solidFill>
                <a:srgbClr val="000000"/>
              </a:solidFill>
              <a:ea typeface="Noto Sans CJK SC" pitchFamily="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Noto Sans CJK SC" pitchFamily="2"/>
                <a:cs typeface="Arial" panose="020B0604020202020204" pitchFamily="34" charset="0"/>
              </a:rPr>
              <a:t>D</a:t>
            </a:r>
            <a:r>
              <a:rPr lang="en-US" dirty="0">
                <a:cs typeface="Arial" panose="020B0604020202020204" pitchFamily="34" charset="0"/>
              </a:rPr>
              <a:t>iscussions</a:t>
            </a:r>
            <a:r>
              <a:rPr lang="en-US" dirty="0">
                <a:solidFill>
                  <a:srgbClr val="000000"/>
                </a:solidFill>
                <a:ea typeface="Noto Sans CJK SC" pitchFamily="2"/>
                <a:cs typeface="Arial" panose="020B0604020202020204" pitchFamily="34" charset="0"/>
              </a:rPr>
              <a:t> across various experiments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Key recommendations for conditions data handling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Separation of payload queries from metadata queries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Schema below to organise payloads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BA8DB38D-3D4E-F2BF-0CC4-3CE429895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115" y="3619447"/>
            <a:ext cx="5870944" cy="3258371"/>
          </a:xfrm>
          <a:prstGeom prst="rect">
            <a:avLst/>
          </a:prstGeom>
          <a:noFill/>
        </p:spPr>
      </p:pic>
      <p:sp>
        <p:nvSpPr>
          <p:cNvPr id="22" name="Google Shape;114;p18">
            <a:extLst>
              <a:ext uri="{FF2B5EF4-FFF2-40B4-BE49-F238E27FC236}">
                <a16:creationId xmlns:a16="http://schemas.microsoft.com/office/drawing/2014/main" id="{E5BB094D-48AE-72F2-3A9A-F42BB5A159B3}"/>
              </a:ext>
            </a:extLst>
          </p:cNvPr>
          <p:cNvSpPr txBox="1"/>
          <p:nvPr/>
        </p:nvSpPr>
        <p:spPr>
          <a:xfrm>
            <a:off x="9123454" y="2943350"/>
            <a:ext cx="2004729" cy="615523"/>
          </a:xfrm>
          <a:prstGeom prst="rect">
            <a:avLst/>
          </a:prstGeom>
          <a:solidFill>
            <a:srgbClr val="DBEEF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dirty="0"/>
              <a:t>top-level configuration of all conditions data</a:t>
            </a:r>
            <a:endParaRPr sz="1400" dirty="0"/>
          </a:p>
        </p:txBody>
      </p:sp>
      <p:sp>
        <p:nvSpPr>
          <p:cNvPr id="23" name="Google Shape;115;p18">
            <a:extLst>
              <a:ext uri="{FF2B5EF4-FFF2-40B4-BE49-F238E27FC236}">
                <a16:creationId xmlns:a16="http://schemas.microsoft.com/office/drawing/2014/main" id="{71311555-3F12-A470-717F-6EDF67A0389C}"/>
              </a:ext>
            </a:extLst>
          </p:cNvPr>
          <p:cNvSpPr txBox="1"/>
          <p:nvPr/>
        </p:nvSpPr>
        <p:spPr>
          <a:xfrm>
            <a:off x="691884" y="3824965"/>
            <a:ext cx="2437356" cy="1046410"/>
          </a:xfrm>
          <a:prstGeom prst="rect">
            <a:avLst/>
          </a:prstGeom>
          <a:solidFill>
            <a:srgbClr val="DBEEF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dirty="0"/>
              <a:t>‘Interval of Validity’:</a:t>
            </a:r>
            <a:br>
              <a:rPr lang="en-US" sz="1400" dirty="0"/>
            </a:br>
            <a:r>
              <a:rPr lang="en-US" sz="1400" dirty="0"/>
              <a:t>generalized concept of time</a:t>
            </a:r>
            <a:br>
              <a:rPr lang="en-US" sz="1400" dirty="0"/>
            </a:br>
            <a:r>
              <a:rPr lang="en-US" sz="1400" dirty="0"/>
              <a:t>(begin can be time stamp, run number, </a:t>
            </a:r>
            <a:r>
              <a:rPr lang="en-US" sz="1400" dirty="0" err="1"/>
              <a:t>lumi</a:t>
            </a:r>
            <a:r>
              <a:rPr lang="en-US" sz="1400" dirty="0"/>
              <a:t> block, …)</a:t>
            </a:r>
            <a:endParaRPr sz="1400" dirty="0"/>
          </a:p>
        </p:txBody>
      </p:sp>
      <p:sp>
        <p:nvSpPr>
          <p:cNvPr id="24" name="Google Shape;114;p18">
            <a:extLst>
              <a:ext uri="{FF2B5EF4-FFF2-40B4-BE49-F238E27FC236}">
                <a16:creationId xmlns:a16="http://schemas.microsoft.com/office/drawing/2014/main" id="{49478A97-0363-AC0B-D708-7DC4601FD3C8}"/>
              </a:ext>
            </a:extLst>
          </p:cNvPr>
          <p:cNvSpPr txBox="1"/>
          <p:nvPr/>
        </p:nvSpPr>
        <p:spPr>
          <a:xfrm>
            <a:off x="8121090" y="6126095"/>
            <a:ext cx="2004729" cy="615523"/>
          </a:xfrm>
          <a:prstGeom prst="rect">
            <a:avLst/>
          </a:prstGeom>
          <a:solidFill>
            <a:srgbClr val="DBEEF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dirty="0"/>
              <a:t>configuration for each type of conditions data</a:t>
            </a:r>
            <a:endParaRPr sz="1400" dirty="0"/>
          </a:p>
        </p:txBody>
      </p:sp>
      <p:sp>
        <p:nvSpPr>
          <p:cNvPr id="25" name="Google Shape;114;p18">
            <a:extLst>
              <a:ext uri="{FF2B5EF4-FFF2-40B4-BE49-F238E27FC236}">
                <a16:creationId xmlns:a16="http://schemas.microsoft.com/office/drawing/2014/main" id="{A3C92700-96B5-6E7F-2FA8-F53C0B45766F}"/>
              </a:ext>
            </a:extLst>
          </p:cNvPr>
          <p:cNvSpPr txBox="1"/>
          <p:nvPr/>
        </p:nvSpPr>
        <p:spPr>
          <a:xfrm>
            <a:off x="1965494" y="5831425"/>
            <a:ext cx="1215605" cy="615523"/>
          </a:xfrm>
          <a:prstGeom prst="rect">
            <a:avLst/>
          </a:prstGeom>
          <a:solidFill>
            <a:srgbClr val="DBEEF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dirty="0"/>
              <a:t>actual data (e.g. in a file)</a:t>
            </a:r>
            <a:endParaRPr sz="1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D916F9-FBAA-D6B9-AE0F-C4C8CC09B0A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8344783" y="3251112"/>
            <a:ext cx="778671" cy="46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D25E09-4C4F-43B1-02C3-B2EF045AA2C0}"/>
              </a:ext>
            </a:extLst>
          </p:cNvPr>
          <p:cNvCxnSpPr>
            <a:cxnSpLocks/>
          </p:cNvCxnSpPr>
          <p:nvPr/>
        </p:nvCxnSpPr>
        <p:spPr>
          <a:xfrm flipH="1" flipV="1">
            <a:off x="7168380" y="5989895"/>
            <a:ext cx="952710" cy="44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52D3F9-BAE5-17DC-574A-84553A0D1B7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129240" y="4014788"/>
            <a:ext cx="1777224" cy="3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6E41C0-0E0E-834E-DD0D-3C277108961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181099" y="5725507"/>
            <a:ext cx="461486" cy="41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32C0AA49-130A-1FF1-DADB-AE4B7C13E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14C9CD-7869-C294-9C95-31BC49935123}"/>
              </a:ext>
            </a:extLst>
          </p:cNvPr>
          <p:cNvSpPr txBox="1"/>
          <p:nvPr/>
        </p:nvSpPr>
        <p:spPr>
          <a:xfrm>
            <a:off x="9409172" y="4857088"/>
            <a:ext cx="2210333" cy="53330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cap="none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HEP Software Foundation</a:t>
            </a:r>
            <a:br>
              <a:rPr lang="en-US" sz="1000" b="0" i="0" u="none" strike="noStrike" kern="1200" cap="none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Noto Sans CJK SC" pitchFamily="2"/>
                <a:cs typeface="Lohit Devanagari" pitchFamily="2"/>
              </a:rPr>
            </a:br>
            <a:r>
              <a:rPr lang="en-US" sz="1000" b="0" i="0" u="none" strike="noStrike" kern="1200" cap="none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 Community White Paper Working Group – Conditions Data</a:t>
            </a:r>
          </a:p>
        </p:txBody>
      </p:sp>
    </p:spTree>
    <p:extLst>
      <p:ext uri="{BB962C8B-B14F-4D97-AF65-F5344CB8AC3E}">
        <p14:creationId xmlns:p14="http://schemas.microsoft.com/office/powerpoint/2010/main" val="40351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C7622-AFDA-25EA-5976-29126540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218" y="20559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F03888E0-6D17-FB4B-374A-0D60BEDDB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60"/>
          <a:stretch/>
        </p:blipFill>
        <p:spPr>
          <a:xfrm>
            <a:off x="841474" y="4439468"/>
            <a:ext cx="8915952" cy="2403842"/>
          </a:xfrm>
          <a:prstGeom prst="rect">
            <a:avLst/>
          </a:prstGeom>
        </p:spPr>
      </p:pic>
      <p:sp>
        <p:nvSpPr>
          <p:cNvPr id="5" name="Google Shape;189;p22">
            <a:extLst>
              <a:ext uri="{FF2B5EF4-FFF2-40B4-BE49-F238E27FC236}">
                <a16:creationId xmlns:a16="http://schemas.microsoft.com/office/drawing/2014/main" id="{CDA4F2AB-7471-50AD-240C-D097EC61D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Conditions Data – Use Cases</a:t>
            </a:r>
            <a:endParaRPr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3F5A4-A30C-7248-2D8C-F0F9FDDA519F}"/>
              </a:ext>
            </a:extLst>
          </p:cNvPr>
          <p:cNvSpPr txBox="1"/>
          <p:nvPr/>
        </p:nvSpPr>
        <p:spPr>
          <a:xfrm>
            <a:off x="405475" y="1829726"/>
            <a:ext cx="5256567" cy="1010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HSF Conditions Database meeting: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use cases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https://indico.cern.ch/event/1280790/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Most can be realised w/ HSF </a:t>
            </a:r>
            <a:r>
              <a:rPr lang="en-US" dirty="0" err="1">
                <a:solidFill>
                  <a:srgbClr val="000000"/>
                </a:solidFill>
              </a:rPr>
              <a:t>Recomm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FDC7C84-33BE-37BA-AB13-B9CD10AAA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585888"/>
              </p:ext>
            </p:extLst>
          </p:nvPr>
        </p:nvGraphicFramePr>
        <p:xfrm>
          <a:off x="6153564" y="1817416"/>
          <a:ext cx="5879409" cy="239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5-Point Star 17">
            <a:extLst>
              <a:ext uri="{FF2B5EF4-FFF2-40B4-BE49-F238E27FC236}">
                <a16:creationId xmlns:a16="http://schemas.microsoft.com/office/drawing/2014/main" id="{18B8F40D-0F7D-E3FA-3A81-7BC4E1C7AE4D}"/>
              </a:ext>
            </a:extLst>
          </p:cNvPr>
          <p:cNvSpPr/>
          <p:nvPr/>
        </p:nvSpPr>
        <p:spPr>
          <a:xfrm>
            <a:off x="5751444" y="3829878"/>
            <a:ext cx="318052" cy="278296"/>
          </a:xfrm>
          <a:prstGeom prst="star5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1824DB-BB45-43CC-C449-055A1D007533}"/>
              </a:ext>
            </a:extLst>
          </p:cNvPr>
          <p:cNvSpPr/>
          <p:nvPr/>
        </p:nvSpPr>
        <p:spPr>
          <a:xfrm>
            <a:off x="9757426" y="5102087"/>
            <a:ext cx="2063513" cy="980661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-webkit-standard"/>
              </a:rPr>
              <a:t>Need additional info: end of IOV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53843-D219-72EF-A8D8-F05904B232FF}"/>
              </a:ext>
            </a:extLst>
          </p:cNvPr>
          <p:cNvSpPr txBox="1"/>
          <p:nvPr/>
        </p:nvSpPr>
        <p:spPr>
          <a:xfrm>
            <a:off x="9432737" y="14520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20BCF1-E765-DDC0-EF27-5A64D15F3D0C}"/>
              </a:ext>
            </a:extLst>
          </p:cNvPr>
          <p:cNvSpPr txBox="1"/>
          <p:nvPr/>
        </p:nvSpPr>
        <p:spPr>
          <a:xfrm>
            <a:off x="6625196" y="145775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FC5798-C6D9-2C1F-EEB5-38BB48EDF04E}"/>
              </a:ext>
            </a:extLst>
          </p:cNvPr>
          <p:cNvSpPr txBox="1"/>
          <p:nvPr/>
        </p:nvSpPr>
        <p:spPr>
          <a:xfrm>
            <a:off x="405475" y="2793895"/>
            <a:ext cx="4102405" cy="1287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Exception: </a:t>
            </a:r>
            <a:r>
              <a:rPr lang="en-US" b="1" dirty="0">
                <a:solidFill>
                  <a:srgbClr val="000000"/>
                </a:solidFill>
              </a:rPr>
              <a:t>Fast-Processing</a:t>
            </a:r>
            <a:r>
              <a:rPr lang="en-US" dirty="0">
                <a:solidFill>
                  <a:srgbClr val="000000"/>
                </a:solidFill>
              </a:rPr>
              <a:t>. Goal: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Publish data for analysis fast</a:t>
            </a:r>
            <a:endParaRPr lang="en-US" b="0" i="0" dirty="0">
              <a:solidFill>
                <a:srgbClr val="3F4350"/>
              </a:solidFill>
              <a:effectLst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Maximize physics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DDAE056-756C-E953-72F7-2E8CC1DC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5" name="Google Shape;132;p20" descr="Database outline">
            <a:extLst>
              <a:ext uri="{FF2B5EF4-FFF2-40B4-BE49-F238E27FC236}">
                <a16:creationId xmlns:a16="http://schemas.microsoft.com/office/drawing/2014/main" id="{D3DD84DE-54F2-EBBB-2D84-308E0877DC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48253" y="3247223"/>
            <a:ext cx="847847" cy="84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20" descr="User outline">
            <a:extLst>
              <a:ext uri="{FF2B5EF4-FFF2-40B4-BE49-F238E27FC236}">
                <a16:creationId xmlns:a16="http://schemas.microsoft.com/office/drawing/2014/main" id="{1BE6C439-F156-DAF9-8352-9155858DB2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3104" y="4338684"/>
            <a:ext cx="847846" cy="84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4;p20" descr="Web design with solid fill">
            <a:extLst>
              <a:ext uri="{FF2B5EF4-FFF2-40B4-BE49-F238E27FC236}">
                <a16:creationId xmlns:a16="http://schemas.microsoft.com/office/drawing/2014/main" id="{6362F7E1-54D6-FADB-FD27-654F9D289E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0590" y="3301892"/>
            <a:ext cx="709018" cy="70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5;p20" descr="Web design outline">
            <a:extLst>
              <a:ext uri="{FF2B5EF4-FFF2-40B4-BE49-F238E27FC236}">
                <a16:creationId xmlns:a16="http://schemas.microsoft.com/office/drawing/2014/main" id="{953219A9-0F3B-B4D4-350B-6E26E886A5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861" y="3289534"/>
            <a:ext cx="709017" cy="7090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136;p20">
            <a:extLst>
              <a:ext uri="{FF2B5EF4-FFF2-40B4-BE49-F238E27FC236}">
                <a16:creationId xmlns:a16="http://schemas.microsoft.com/office/drawing/2014/main" id="{A39FA045-8345-240E-2FF2-B7ED6C1C3639}"/>
              </a:ext>
            </a:extLst>
          </p:cNvPr>
          <p:cNvCxnSpPr/>
          <p:nvPr/>
        </p:nvCxnSpPr>
        <p:spPr>
          <a:xfrm rot="10800000">
            <a:off x="8480802" y="935098"/>
            <a:ext cx="0" cy="2711496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5059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37;p20">
            <a:extLst>
              <a:ext uri="{FF2B5EF4-FFF2-40B4-BE49-F238E27FC236}">
                <a16:creationId xmlns:a16="http://schemas.microsoft.com/office/drawing/2014/main" id="{4AD82D74-6B42-6B4D-907B-67ED5840904E}"/>
              </a:ext>
            </a:extLst>
          </p:cNvPr>
          <p:cNvCxnSpPr/>
          <p:nvPr/>
        </p:nvCxnSpPr>
        <p:spPr>
          <a:xfrm>
            <a:off x="8153234" y="3678926"/>
            <a:ext cx="7347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1" name="Google Shape;138;p20">
            <a:extLst>
              <a:ext uri="{FF2B5EF4-FFF2-40B4-BE49-F238E27FC236}">
                <a16:creationId xmlns:a16="http://schemas.microsoft.com/office/drawing/2014/main" id="{34B263F4-DA7C-1D21-9483-A1C2476A3128}"/>
              </a:ext>
            </a:extLst>
          </p:cNvPr>
          <p:cNvCxnSpPr/>
          <p:nvPr/>
        </p:nvCxnSpPr>
        <p:spPr>
          <a:xfrm>
            <a:off x="9768550" y="3678926"/>
            <a:ext cx="407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" name="Google Shape;139;p20">
            <a:extLst>
              <a:ext uri="{FF2B5EF4-FFF2-40B4-BE49-F238E27FC236}">
                <a16:creationId xmlns:a16="http://schemas.microsoft.com/office/drawing/2014/main" id="{804ED7E1-CB5B-E49D-872B-9B02DC531162}"/>
              </a:ext>
            </a:extLst>
          </p:cNvPr>
          <p:cNvCxnSpPr/>
          <p:nvPr/>
        </p:nvCxnSpPr>
        <p:spPr>
          <a:xfrm rot="10800000">
            <a:off x="7740424" y="3957777"/>
            <a:ext cx="0" cy="483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13" name="Google Shape;140;p20" descr="Folder outline">
            <a:extLst>
              <a:ext uri="{FF2B5EF4-FFF2-40B4-BE49-F238E27FC236}">
                <a16:creationId xmlns:a16="http://schemas.microsoft.com/office/drawing/2014/main" id="{4FA016DB-0311-15CC-273D-62DBC625DDA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8248" y="1759600"/>
            <a:ext cx="847847" cy="84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1;p20" descr="Document outline">
            <a:extLst>
              <a:ext uri="{FF2B5EF4-FFF2-40B4-BE49-F238E27FC236}">
                <a16:creationId xmlns:a16="http://schemas.microsoft.com/office/drawing/2014/main" id="{003D5CDC-B967-20AD-0A75-28E8ADD3ED6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4827" y="2244253"/>
            <a:ext cx="603083" cy="6030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42;p20">
            <a:extLst>
              <a:ext uri="{FF2B5EF4-FFF2-40B4-BE49-F238E27FC236}">
                <a16:creationId xmlns:a16="http://schemas.microsoft.com/office/drawing/2014/main" id="{90F5A88E-7DA7-8767-6895-316E980903AE}"/>
              </a:ext>
            </a:extLst>
          </p:cNvPr>
          <p:cNvCxnSpPr>
            <a:cxnSpLocks/>
            <a:stCxn id="14" idx="2"/>
            <a:endCxn id="8" idx="0"/>
          </p:cNvCxnSpPr>
          <p:nvPr/>
        </p:nvCxnSpPr>
        <p:spPr>
          <a:xfrm>
            <a:off x="7746366" y="2847334"/>
            <a:ext cx="0" cy="442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143;p20">
            <a:extLst>
              <a:ext uri="{FF2B5EF4-FFF2-40B4-BE49-F238E27FC236}">
                <a16:creationId xmlns:a16="http://schemas.microsoft.com/office/drawing/2014/main" id="{4C585276-583A-679C-8F06-BB0BD6AD2888}"/>
              </a:ext>
            </a:extLst>
          </p:cNvPr>
          <p:cNvCxnSpPr/>
          <p:nvPr/>
        </p:nvCxnSpPr>
        <p:spPr>
          <a:xfrm rot="10800000" flipH="1">
            <a:off x="8138671" y="2418198"/>
            <a:ext cx="1629900" cy="92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7" name="Google Shape;144;p20">
            <a:extLst>
              <a:ext uri="{FF2B5EF4-FFF2-40B4-BE49-F238E27FC236}">
                <a16:creationId xmlns:a16="http://schemas.microsoft.com/office/drawing/2014/main" id="{5BFF67B5-352F-2AC9-A76E-21360217D9A8}"/>
              </a:ext>
            </a:extLst>
          </p:cNvPr>
          <p:cNvSpPr txBox="1"/>
          <p:nvPr/>
        </p:nvSpPr>
        <p:spPr>
          <a:xfrm>
            <a:off x="7225042" y="1909782"/>
            <a:ext cx="988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payload</a:t>
            </a:r>
            <a:endParaRPr dirty="0"/>
          </a:p>
        </p:txBody>
      </p:sp>
      <p:sp>
        <p:nvSpPr>
          <p:cNvPr id="18" name="Google Shape;145;p20">
            <a:extLst>
              <a:ext uri="{FF2B5EF4-FFF2-40B4-BE49-F238E27FC236}">
                <a16:creationId xmlns:a16="http://schemas.microsoft.com/office/drawing/2014/main" id="{8C47198F-9D20-F3BA-80FC-5379704336DD}"/>
              </a:ext>
            </a:extLst>
          </p:cNvPr>
          <p:cNvSpPr txBox="1"/>
          <p:nvPr/>
        </p:nvSpPr>
        <p:spPr>
          <a:xfrm>
            <a:off x="9489922" y="960777"/>
            <a:ext cx="127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remote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payload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store</a:t>
            </a:r>
            <a:endParaRPr dirty="0"/>
          </a:p>
        </p:txBody>
      </p:sp>
      <p:sp>
        <p:nvSpPr>
          <p:cNvPr id="19" name="Google Shape;146;p20">
            <a:extLst>
              <a:ext uri="{FF2B5EF4-FFF2-40B4-BE49-F238E27FC236}">
                <a16:creationId xmlns:a16="http://schemas.microsoft.com/office/drawing/2014/main" id="{08BE974E-53E4-DD6B-8719-0A4571BE9225}"/>
              </a:ext>
            </a:extLst>
          </p:cNvPr>
          <p:cNvSpPr/>
          <p:nvPr/>
        </p:nvSpPr>
        <p:spPr>
          <a:xfrm>
            <a:off x="8946681" y="3126734"/>
            <a:ext cx="2042100" cy="1083600"/>
          </a:xfrm>
          <a:prstGeom prst="ellipse">
            <a:avLst/>
          </a:prstGeom>
          <a:noFill/>
          <a:ln w="12700" cap="flat" cmpd="sng">
            <a:solidFill>
              <a:srgbClr val="0B43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20" name="Google Shape;147;p20">
            <a:extLst>
              <a:ext uri="{FF2B5EF4-FFF2-40B4-BE49-F238E27FC236}">
                <a16:creationId xmlns:a16="http://schemas.microsoft.com/office/drawing/2014/main" id="{E86E5220-00D5-8986-66A1-CF421F547744}"/>
              </a:ext>
            </a:extLst>
          </p:cNvPr>
          <p:cNvSpPr txBox="1"/>
          <p:nvPr/>
        </p:nvSpPr>
        <p:spPr>
          <a:xfrm>
            <a:off x="9175211" y="4216691"/>
            <a:ext cx="164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</a:rPr>
              <a:t>nopayloaddb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1" name="Google Shape;148;p20">
            <a:extLst>
              <a:ext uri="{FF2B5EF4-FFF2-40B4-BE49-F238E27FC236}">
                <a16:creationId xmlns:a16="http://schemas.microsoft.com/office/drawing/2014/main" id="{8F24223C-EFC9-6C6B-0D63-1B3305DB35A5}"/>
              </a:ext>
            </a:extLst>
          </p:cNvPr>
          <p:cNvSpPr txBox="1"/>
          <p:nvPr/>
        </p:nvSpPr>
        <p:spPr>
          <a:xfrm>
            <a:off x="428625" y="332154"/>
            <a:ext cx="8286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4000" b="1" dirty="0">
                <a:solidFill>
                  <a:schemeClr val="dk1"/>
                </a:solidFill>
              </a:rPr>
              <a:t>Implementation </a:t>
            </a:r>
            <a:r>
              <a:rPr lang="en-US" sz="4000" dirty="0"/>
              <a:t>–</a:t>
            </a:r>
            <a:r>
              <a:rPr lang="en-US" sz="4000" b="1" dirty="0">
                <a:solidFill>
                  <a:schemeClr val="dk1"/>
                </a:solidFill>
              </a:rPr>
              <a:t> Overview</a:t>
            </a:r>
            <a:endParaRPr sz="4000" dirty="0"/>
          </a:p>
        </p:txBody>
      </p:sp>
      <p:sp>
        <p:nvSpPr>
          <p:cNvPr id="38" name="Google Shape;165;p20">
            <a:extLst>
              <a:ext uri="{FF2B5EF4-FFF2-40B4-BE49-F238E27FC236}">
                <a16:creationId xmlns:a16="http://schemas.microsoft.com/office/drawing/2014/main" id="{535357A6-AC48-C183-E006-16B6592D7F99}"/>
              </a:ext>
            </a:extLst>
          </p:cNvPr>
          <p:cNvSpPr txBox="1"/>
          <p:nvPr/>
        </p:nvSpPr>
        <p:spPr>
          <a:xfrm>
            <a:off x="7786392" y="1027296"/>
            <a:ext cx="6929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dirty="0">
                <a:solidFill>
                  <a:srgbClr val="7F7F7F"/>
                </a:solidFill>
              </a:rPr>
              <a:t>client</a:t>
            </a:r>
            <a:br>
              <a:rPr lang="en-US" sz="1400" dirty="0">
                <a:solidFill>
                  <a:srgbClr val="7F7F7F"/>
                </a:solidFill>
              </a:rPr>
            </a:br>
            <a:r>
              <a:rPr lang="en-US" sz="1400" dirty="0">
                <a:solidFill>
                  <a:srgbClr val="7F7F7F"/>
                </a:solidFill>
              </a:rPr>
              <a:t>side</a:t>
            </a:r>
            <a:endParaRPr sz="1400" dirty="0"/>
          </a:p>
        </p:txBody>
      </p:sp>
      <p:sp>
        <p:nvSpPr>
          <p:cNvPr id="39" name="Google Shape;166;p20">
            <a:extLst>
              <a:ext uri="{FF2B5EF4-FFF2-40B4-BE49-F238E27FC236}">
                <a16:creationId xmlns:a16="http://schemas.microsoft.com/office/drawing/2014/main" id="{8FD46536-8834-5E87-B2BC-E24C8577FC2E}"/>
              </a:ext>
            </a:extLst>
          </p:cNvPr>
          <p:cNvSpPr txBox="1"/>
          <p:nvPr/>
        </p:nvSpPr>
        <p:spPr>
          <a:xfrm>
            <a:off x="8481179" y="1026277"/>
            <a:ext cx="6929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00" dirty="0">
                <a:solidFill>
                  <a:srgbClr val="7F7F7F"/>
                </a:solidFill>
              </a:rPr>
              <a:t>server</a:t>
            </a:r>
            <a:br>
              <a:rPr lang="en-US" sz="1400" dirty="0">
                <a:solidFill>
                  <a:srgbClr val="7F7F7F"/>
                </a:solidFill>
              </a:rPr>
            </a:br>
            <a:r>
              <a:rPr lang="en-US" sz="1400" dirty="0">
                <a:solidFill>
                  <a:srgbClr val="7F7F7F"/>
                </a:solidFill>
              </a:rPr>
              <a:t>side</a:t>
            </a:r>
            <a:endParaRPr sz="1400" dirty="0"/>
          </a:p>
        </p:txBody>
      </p:sp>
      <p:sp>
        <p:nvSpPr>
          <p:cNvPr id="40" name="Google Shape;167;p20">
            <a:extLst>
              <a:ext uri="{FF2B5EF4-FFF2-40B4-BE49-F238E27FC236}">
                <a16:creationId xmlns:a16="http://schemas.microsoft.com/office/drawing/2014/main" id="{AC541E83-2F12-842F-BF92-47CBF8A4EFEF}"/>
              </a:ext>
            </a:extLst>
          </p:cNvPr>
          <p:cNvSpPr txBox="1"/>
          <p:nvPr/>
        </p:nvSpPr>
        <p:spPr>
          <a:xfrm>
            <a:off x="5488469" y="3449129"/>
            <a:ext cx="19433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</a:rPr>
              <a:t>nopayloadclient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4FFEFE-B8DA-8D70-6E61-F7340173EA4B}"/>
              </a:ext>
            </a:extLst>
          </p:cNvPr>
          <p:cNvSpPr/>
          <p:nvPr/>
        </p:nvSpPr>
        <p:spPr>
          <a:xfrm>
            <a:off x="4855794" y="5615765"/>
            <a:ext cx="6667337" cy="61828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curl http://&lt;host&gt;/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sz="14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payloadiovs</a:t>
            </a:r>
            <a:r>
              <a:rPr lang="en-US" sz="14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/?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gtName</a:t>
            </a:r>
            <a:r>
              <a:rPr lang="en-US" sz="14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test_gt&amp;iovNum</a:t>
            </a:r>
            <a:r>
              <a:rPr lang="en-US" sz="14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=42</a:t>
            </a:r>
            <a:br>
              <a:rPr lang="en-US" sz="14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{type_1: url_1, type_2: url_2, …}</a:t>
            </a:r>
            <a:endParaRPr lang="en-US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EA1E29-3D28-4752-914F-A07E4B4F90B8}"/>
              </a:ext>
            </a:extLst>
          </p:cNvPr>
          <p:cNvSpPr txBox="1"/>
          <p:nvPr/>
        </p:nvSpPr>
        <p:spPr>
          <a:xfrm>
            <a:off x="4821879" y="5304412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*Example query (simplified)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0CF6D-9869-710E-3433-C84905EE4FD7}"/>
              </a:ext>
            </a:extLst>
          </p:cNvPr>
          <p:cNvSpPr txBox="1"/>
          <p:nvPr/>
        </p:nvSpPr>
        <p:spPr>
          <a:xfrm>
            <a:off x="8098221" y="38130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REST*</a:t>
            </a:r>
          </a:p>
        </p:txBody>
      </p:sp>
      <p:grpSp>
        <p:nvGrpSpPr>
          <p:cNvPr id="48" name="Google Shape;149;p20">
            <a:extLst>
              <a:ext uri="{FF2B5EF4-FFF2-40B4-BE49-F238E27FC236}">
                <a16:creationId xmlns:a16="http://schemas.microsoft.com/office/drawing/2014/main" id="{51049E3C-4EE5-56E0-FB07-8594A557010B}"/>
              </a:ext>
            </a:extLst>
          </p:cNvPr>
          <p:cNvGrpSpPr/>
          <p:nvPr/>
        </p:nvGrpSpPr>
        <p:grpSpPr>
          <a:xfrm>
            <a:off x="615861" y="4092991"/>
            <a:ext cx="3889371" cy="2217525"/>
            <a:chOff x="41325" y="346423"/>
            <a:chExt cx="3889371" cy="2217525"/>
          </a:xfrm>
        </p:grpSpPr>
        <p:sp>
          <p:nvSpPr>
            <p:cNvPr id="49" name="Google Shape;150;p20">
              <a:extLst>
                <a:ext uri="{FF2B5EF4-FFF2-40B4-BE49-F238E27FC236}">
                  <a16:creationId xmlns:a16="http://schemas.microsoft.com/office/drawing/2014/main" id="{F5FE68BA-F00B-36F4-A96A-56FD1AA303FE}"/>
                </a:ext>
              </a:extLst>
            </p:cNvPr>
            <p:cNvSpPr/>
            <p:nvPr/>
          </p:nvSpPr>
          <p:spPr>
            <a:xfrm>
              <a:off x="1882864" y="1171165"/>
              <a:ext cx="1139400" cy="47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538"/>
                  </a:lnTo>
                  <a:lnTo>
                    <a:pt x="120000" y="71538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948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0" name="Google Shape;151;p20">
              <a:extLst>
                <a:ext uri="{FF2B5EF4-FFF2-40B4-BE49-F238E27FC236}">
                  <a16:creationId xmlns:a16="http://schemas.microsoft.com/office/drawing/2014/main" id="{60F4BBF7-7DD9-7BC6-8510-32F278E1F838}"/>
                </a:ext>
              </a:extLst>
            </p:cNvPr>
            <p:cNvSpPr/>
            <p:nvPr/>
          </p:nvSpPr>
          <p:spPr>
            <a:xfrm>
              <a:off x="837784" y="1171165"/>
              <a:ext cx="1045200" cy="47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948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1" name="Google Shape;152;p20">
              <a:extLst>
                <a:ext uri="{FF2B5EF4-FFF2-40B4-BE49-F238E27FC236}">
                  <a16:creationId xmlns:a16="http://schemas.microsoft.com/office/drawing/2014/main" id="{774758CD-5747-1C6F-3377-8DF15285363E}"/>
                </a:ext>
              </a:extLst>
            </p:cNvPr>
            <p:cNvSpPr/>
            <p:nvPr/>
          </p:nvSpPr>
          <p:spPr>
            <a:xfrm>
              <a:off x="1086405" y="346423"/>
              <a:ext cx="1593000" cy="824700"/>
            </a:xfrm>
            <a:prstGeom prst="rect">
              <a:avLst/>
            </a:prstGeom>
            <a:solidFill>
              <a:srgbClr val="0F5C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53;p20">
              <a:extLst>
                <a:ext uri="{FF2B5EF4-FFF2-40B4-BE49-F238E27FC236}">
                  <a16:creationId xmlns:a16="http://schemas.microsoft.com/office/drawing/2014/main" id="{FB0999BD-1482-8EB3-3D1F-11FCCB02F40D}"/>
                </a:ext>
              </a:extLst>
            </p:cNvPr>
            <p:cNvSpPr txBox="1"/>
            <p:nvPr/>
          </p:nvSpPr>
          <p:spPr>
            <a:xfrm>
              <a:off x="1086405" y="346423"/>
              <a:ext cx="1593000" cy="8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1163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dirty="0">
                  <a:solidFill>
                    <a:schemeClr val="lt1"/>
                  </a:solidFill>
                </a:rPr>
                <a:t>Experiment-</a:t>
              </a:r>
              <a:br>
                <a:rPr lang="en-US" dirty="0">
                  <a:solidFill>
                    <a:schemeClr val="lt1"/>
                  </a:solidFill>
                </a:rPr>
              </a:br>
              <a:r>
                <a:rPr lang="en-US" dirty="0">
                  <a:solidFill>
                    <a:schemeClr val="lt1"/>
                  </a:solidFill>
                </a:rPr>
                <a:t>agnostic lib</a:t>
              </a:r>
              <a:endParaRPr dirty="0"/>
            </a:p>
          </p:txBody>
        </p:sp>
        <p:sp>
          <p:nvSpPr>
            <p:cNvPr id="53" name="Google Shape;154;p20">
              <a:extLst>
                <a:ext uri="{FF2B5EF4-FFF2-40B4-BE49-F238E27FC236}">
                  <a16:creationId xmlns:a16="http://schemas.microsoft.com/office/drawing/2014/main" id="{FA58CAFD-17C2-69CB-020E-0ED8F66F9A3F}"/>
                </a:ext>
              </a:extLst>
            </p:cNvPr>
            <p:cNvSpPr/>
            <p:nvPr/>
          </p:nvSpPr>
          <p:spPr>
            <a:xfrm>
              <a:off x="1428452" y="987889"/>
              <a:ext cx="1433700" cy="274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0F5C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55;p20">
              <a:extLst>
                <a:ext uri="{FF2B5EF4-FFF2-40B4-BE49-F238E27FC236}">
                  <a16:creationId xmlns:a16="http://schemas.microsoft.com/office/drawing/2014/main" id="{C88BCB18-0676-F2D9-1B0E-F8367C632283}"/>
                </a:ext>
              </a:extLst>
            </p:cNvPr>
            <p:cNvSpPr txBox="1"/>
            <p:nvPr/>
          </p:nvSpPr>
          <p:spPr>
            <a:xfrm>
              <a:off x="1428452" y="987889"/>
              <a:ext cx="14337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000"/>
              </a:pPr>
              <a:r>
                <a:rPr lang="en-US" sz="1000" b="1" dirty="0" err="1">
                  <a:solidFill>
                    <a:schemeClr val="dk1"/>
                  </a:solidFill>
                </a:rPr>
                <a:t>nopayloadclient</a:t>
              </a:r>
              <a:endParaRPr sz="1000" b="1" dirty="0">
                <a:solidFill>
                  <a:schemeClr val="dk1"/>
                </a:solidFill>
              </a:endParaRPr>
            </a:p>
          </p:txBody>
        </p:sp>
        <p:sp>
          <p:nvSpPr>
            <p:cNvPr id="55" name="Google Shape;156;p20">
              <a:extLst>
                <a:ext uri="{FF2B5EF4-FFF2-40B4-BE49-F238E27FC236}">
                  <a16:creationId xmlns:a16="http://schemas.microsoft.com/office/drawing/2014/main" id="{0FF75BC5-3B5B-7243-5671-EAA50D425762}"/>
                </a:ext>
              </a:extLst>
            </p:cNvPr>
            <p:cNvSpPr/>
            <p:nvPr/>
          </p:nvSpPr>
          <p:spPr>
            <a:xfrm>
              <a:off x="41325" y="1647682"/>
              <a:ext cx="1593000" cy="824700"/>
            </a:xfrm>
            <a:prstGeom prst="rect">
              <a:avLst/>
            </a:prstGeom>
            <a:solidFill>
              <a:srgbClr val="0F5C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57;p20">
              <a:extLst>
                <a:ext uri="{FF2B5EF4-FFF2-40B4-BE49-F238E27FC236}">
                  <a16:creationId xmlns:a16="http://schemas.microsoft.com/office/drawing/2014/main" id="{ACE73B75-D0AE-C8A1-C79D-5570F6DE820F}"/>
                </a:ext>
              </a:extLst>
            </p:cNvPr>
            <p:cNvSpPr txBox="1"/>
            <p:nvPr/>
          </p:nvSpPr>
          <p:spPr>
            <a:xfrm>
              <a:off x="41325" y="1647682"/>
              <a:ext cx="1593000" cy="8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1163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>
                  <a:solidFill>
                    <a:schemeClr val="lt1"/>
                  </a:solidFill>
                </a:rPr>
                <a:t>sPHENIX-</a:t>
              </a:r>
              <a:br>
                <a:rPr lang="en-US">
                  <a:solidFill>
                    <a:schemeClr val="lt1"/>
                  </a:solidFill>
                </a:rPr>
              </a:br>
              <a:r>
                <a:rPr lang="en-US">
                  <a:solidFill>
                    <a:schemeClr val="lt1"/>
                  </a:solidFill>
                </a:rPr>
                <a:t>specific lib</a:t>
              </a:r>
              <a:endParaRPr/>
            </a:p>
          </p:txBody>
        </p:sp>
        <p:sp>
          <p:nvSpPr>
            <p:cNvPr id="57" name="Google Shape;158;p20">
              <a:extLst>
                <a:ext uri="{FF2B5EF4-FFF2-40B4-BE49-F238E27FC236}">
                  <a16:creationId xmlns:a16="http://schemas.microsoft.com/office/drawing/2014/main" id="{AB07BBB1-DDCB-B0AF-2224-AB5E617FB0EA}"/>
                </a:ext>
              </a:extLst>
            </p:cNvPr>
            <p:cNvSpPr/>
            <p:nvPr/>
          </p:nvSpPr>
          <p:spPr>
            <a:xfrm>
              <a:off x="359909" y="2289148"/>
              <a:ext cx="1433700" cy="274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0F5C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59;p20">
              <a:extLst>
                <a:ext uri="{FF2B5EF4-FFF2-40B4-BE49-F238E27FC236}">
                  <a16:creationId xmlns:a16="http://schemas.microsoft.com/office/drawing/2014/main" id="{B09504A9-6901-1E5E-2BF7-54688138FD2B}"/>
                </a:ext>
              </a:extLst>
            </p:cNvPr>
            <p:cNvSpPr txBox="1"/>
            <p:nvPr/>
          </p:nvSpPr>
          <p:spPr>
            <a:xfrm>
              <a:off x="359909" y="2289148"/>
              <a:ext cx="14337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000"/>
              </a:pPr>
              <a:r>
                <a:rPr lang="en-US" sz="1000" b="1">
                  <a:solidFill>
                    <a:schemeClr val="dk1"/>
                  </a:solidFill>
                </a:rPr>
                <a:t>sphenixnpc</a:t>
              </a:r>
              <a:endParaRPr sz="1000" b="1">
                <a:solidFill>
                  <a:schemeClr val="dk1"/>
                </a:solidFill>
              </a:endParaRPr>
            </a:p>
          </p:txBody>
        </p:sp>
        <p:sp>
          <p:nvSpPr>
            <p:cNvPr id="59" name="Google Shape;160;p20">
              <a:extLst>
                <a:ext uri="{FF2B5EF4-FFF2-40B4-BE49-F238E27FC236}">
                  <a16:creationId xmlns:a16="http://schemas.microsoft.com/office/drawing/2014/main" id="{4A7E6F87-DA4E-6526-8F19-A1078BC97833}"/>
                </a:ext>
              </a:extLst>
            </p:cNvPr>
            <p:cNvSpPr/>
            <p:nvPr/>
          </p:nvSpPr>
          <p:spPr>
            <a:xfrm>
              <a:off x="2225945" y="1647682"/>
              <a:ext cx="1593000" cy="824700"/>
            </a:xfrm>
            <a:prstGeom prst="rect">
              <a:avLst/>
            </a:prstGeom>
            <a:solidFill>
              <a:srgbClr val="0F5C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61;p20">
              <a:extLst>
                <a:ext uri="{FF2B5EF4-FFF2-40B4-BE49-F238E27FC236}">
                  <a16:creationId xmlns:a16="http://schemas.microsoft.com/office/drawing/2014/main" id="{D47435D2-565F-6DF0-E8A8-DD6A09CCC0B4}"/>
                </a:ext>
              </a:extLst>
            </p:cNvPr>
            <p:cNvSpPr txBox="1"/>
            <p:nvPr/>
          </p:nvSpPr>
          <p:spPr>
            <a:xfrm>
              <a:off x="2225945" y="1647682"/>
              <a:ext cx="1593000" cy="8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1163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>
                  <a:solidFill>
                    <a:schemeClr val="lt1"/>
                  </a:solidFill>
                </a:rPr>
                <a:t>DUNE-</a:t>
              </a:r>
              <a:br>
                <a:rPr lang="en-US">
                  <a:solidFill>
                    <a:schemeClr val="lt1"/>
                  </a:solidFill>
                </a:rPr>
              </a:br>
              <a:r>
                <a:rPr lang="en-US">
                  <a:solidFill>
                    <a:schemeClr val="lt1"/>
                  </a:solidFill>
                </a:rPr>
                <a:t>specific lib</a:t>
              </a:r>
              <a:endParaRPr/>
            </a:p>
          </p:txBody>
        </p:sp>
        <p:sp>
          <p:nvSpPr>
            <p:cNvPr id="61" name="Google Shape;162;p20">
              <a:extLst>
                <a:ext uri="{FF2B5EF4-FFF2-40B4-BE49-F238E27FC236}">
                  <a16:creationId xmlns:a16="http://schemas.microsoft.com/office/drawing/2014/main" id="{C5010334-B321-D62A-0BB8-779CB0EBE4EE}"/>
                </a:ext>
              </a:extLst>
            </p:cNvPr>
            <p:cNvSpPr/>
            <p:nvPr/>
          </p:nvSpPr>
          <p:spPr>
            <a:xfrm>
              <a:off x="2496996" y="2289148"/>
              <a:ext cx="1433700" cy="274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0F5C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63;p20">
              <a:extLst>
                <a:ext uri="{FF2B5EF4-FFF2-40B4-BE49-F238E27FC236}">
                  <a16:creationId xmlns:a16="http://schemas.microsoft.com/office/drawing/2014/main" id="{D9A10D0D-C083-EA79-2306-682534E42F61}"/>
                </a:ext>
              </a:extLst>
            </p:cNvPr>
            <p:cNvSpPr txBox="1"/>
            <p:nvPr/>
          </p:nvSpPr>
          <p:spPr>
            <a:xfrm>
              <a:off x="2496996" y="2289148"/>
              <a:ext cx="14337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000"/>
              </a:pPr>
              <a:r>
                <a:rPr lang="en-US" sz="1000" b="1">
                  <a:solidFill>
                    <a:schemeClr val="dk1"/>
                  </a:solidFill>
                </a:rPr>
                <a:t>dunenpc</a:t>
              </a:r>
              <a:endParaRPr sz="1000" b="1">
                <a:solidFill>
                  <a:schemeClr val="dk1"/>
                </a:solidFill>
              </a:endParaRPr>
            </a:p>
          </p:txBody>
        </p:sp>
      </p:grpSp>
      <p:sp>
        <p:nvSpPr>
          <p:cNvPr id="63" name="Google Shape;131;p20">
            <a:extLst>
              <a:ext uri="{FF2B5EF4-FFF2-40B4-BE49-F238E27FC236}">
                <a16:creationId xmlns:a16="http://schemas.microsoft.com/office/drawing/2014/main" id="{0F7B9820-37E1-9021-2626-48EB941C88BA}"/>
              </a:ext>
            </a:extLst>
          </p:cNvPr>
          <p:cNvSpPr txBox="1"/>
          <p:nvPr/>
        </p:nvSpPr>
        <p:spPr>
          <a:xfrm>
            <a:off x="708122" y="1639261"/>
            <a:ext cx="52144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dk1"/>
                </a:solidFill>
              </a:rPr>
              <a:t>nopayloadclient</a:t>
            </a:r>
            <a:r>
              <a:rPr lang="en-US" sz="1800" dirty="0">
                <a:solidFill>
                  <a:schemeClr val="dk1"/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Client-side stand-alone C++ tool</a:t>
            </a: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4E9B6003-A8A4-FD8C-E4BC-F4ADDA005CE7}"/>
              </a:ext>
            </a:extLst>
          </p:cNvPr>
          <p:cNvSpPr/>
          <p:nvPr/>
        </p:nvSpPr>
        <p:spPr>
          <a:xfrm rot="3180202">
            <a:off x="6947946" y="3822066"/>
            <a:ext cx="1264381" cy="2329452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0A3AF8-CB97-AE7C-4560-31162A670D64}"/>
              </a:ext>
            </a:extLst>
          </p:cNvPr>
          <p:cNvSpPr txBox="1"/>
          <p:nvPr/>
        </p:nvSpPr>
        <p:spPr>
          <a:xfrm>
            <a:off x="705120" y="2456072"/>
            <a:ext cx="4846198" cy="87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Communicates with </a:t>
            </a:r>
            <a:r>
              <a:rPr lang="en-US" sz="1800" b="1" dirty="0" err="1">
                <a:solidFill>
                  <a:schemeClr val="dk1"/>
                </a:solidFill>
              </a:rPr>
              <a:t>nopayloaddb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(server)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Local caching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EB94D7-9F34-4857-EE53-5E034F03969B}"/>
              </a:ext>
            </a:extLst>
          </p:cNvPr>
          <p:cNvSpPr txBox="1"/>
          <p:nvPr/>
        </p:nvSpPr>
        <p:spPr>
          <a:xfrm>
            <a:off x="704744" y="3402477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Handling of payloads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1" animBg="1"/>
      <p:bldP spid="20" grpId="1"/>
      <p:bldP spid="45" grpId="1" animBg="1"/>
      <p:bldP spid="46" grpId="1"/>
      <p:bldP spid="47" grpId="1"/>
      <p:bldP spid="69" grpId="1" animBg="1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1">
            <a:extLst>
              <a:ext uri="{FF2B5EF4-FFF2-40B4-BE49-F238E27FC236}">
                <a16:creationId xmlns:a16="http://schemas.microsoft.com/office/drawing/2014/main" id="{F4D8A2C3-8D13-3C4D-784E-873F681CF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624" y="365126"/>
            <a:ext cx="1136795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Implementation – Database Schema</a:t>
            </a:r>
            <a:endParaRPr sz="4000" dirty="0"/>
          </a:p>
        </p:txBody>
      </p:sp>
      <p:sp>
        <p:nvSpPr>
          <p:cNvPr id="6" name="Google Shape;179;p21">
            <a:extLst>
              <a:ext uri="{FF2B5EF4-FFF2-40B4-BE49-F238E27FC236}">
                <a16:creationId xmlns:a16="http://schemas.microsoft.com/office/drawing/2014/main" id="{3AA4EF8C-4033-F2ED-62EA-49B1A77483C8}"/>
              </a:ext>
            </a:extLst>
          </p:cNvPr>
          <p:cNvSpPr txBox="1"/>
          <p:nvPr/>
        </p:nvSpPr>
        <p:spPr>
          <a:xfrm>
            <a:off x="623575" y="4086400"/>
            <a:ext cx="57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619EF7F-65C8-EE96-9A94-DCE1E8D1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12" name="Google Shape;178;p21">
            <a:extLst>
              <a:ext uri="{FF2B5EF4-FFF2-40B4-BE49-F238E27FC236}">
                <a16:creationId xmlns:a16="http://schemas.microsoft.com/office/drawing/2014/main" id="{4099BF0C-657A-FE38-7B49-FA84EF57C9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31"/>
          <a:stretch/>
        </p:blipFill>
        <p:spPr>
          <a:xfrm>
            <a:off x="1023903" y="1690825"/>
            <a:ext cx="9370673" cy="462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E57F55-C73A-FB5F-9041-AA79902B0819}"/>
              </a:ext>
            </a:extLst>
          </p:cNvPr>
          <p:cNvSpPr/>
          <p:nvPr/>
        </p:nvSpPr>
        <p:spPr>
          <a:xfrm rot="16200000">
            <a:off x="-33064" y="5450541"/>
            <a:ext cx="984074" cy="383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Locked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2F8B9-7AF1-E579-202C-B2E002A0816C}"/>
              </a:ext>
            </a:extLst>
          </p:cNvPr>
          <p:cNvSpPr/>
          <p:nvPr/>
        </p:nvSpPr>
        <p:spPr>
          <a:xfrm rot="16200000">
            <a:off x="353600" y="5450541"/>
            <a:ext cx="984074" cy="383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Unlocked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A9A4CC-EC6C-68B7-01F5-176E165C1A81}"/>
              </a:ext>
            </a:extLst>
          </p:cNvPr>
          <p:cNvCxnSpPr>
            <a:cxnSpLocks/>
          </p:cNvCxnSpPr>
          <p:nvPr/>
        </p:nvCxnSpPr>
        <p:spPr>
          <a:xfrm flipH="1">
            <a:off x="8260080" y="2670171"/>
            <a:ext cx="2270697" cy="1593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1ECE00-9490-78AE-FA20-7096881D4EC8}"/>
              </a:ext>
            </a:extLst>
          </p:cNvPr>
          <p:cNvCxnSpPr>
            <a:cxnSpLocks/>
          </p:cNvCxnSpPr>
          <p:nvPr/>
        </p:nvCxnSpPr>
        <p:spPr>
          <a:xfrm flipH="1">
            <a:off x="8260080" y="2670172"/>
            <a:ext cx="2270697" cy="3879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A81B55-BF48-5BDC-1D96-0A7BD1F2152B}"/>
              </a:ext>
            </a:extLst>
          </p:cNvPr>
          <p:cNvSpPr txBox="1"/>
          <p:nvPr/>
        </p:nvSpPr>
        <p:spPr>
          <a:xfrm>
            <a:off x="10530777" y="2286000"/>
            <a:ext cx="155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major- &amp; minor IOV for more flexibility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0F01C0-10C0-5299-BA0C-3731CE11E110}"/>
              </a:ext>
            </a:extLst>
          </p:cNvPr>
          <p:cNvCxnSpPr>
            <a:cxnSpLocks/>
          </p:cNvCxnSpPr>
          <p:nvPr/>
        </p:nvCxnSpPr>
        <p:spPr>
          <a:xfrm flipH="1" flipV="1">
            <a:off x="8485632" y="3346704"/>
            <a:ext cx="1992248" cy="4207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70DD513-56D1-DCDA-121F-341AA9EBB652}"/>
              </a:ext>
            </a:extLst>
          </p:cNvPr>
          <p:cNvSpPr txBox="1"/>
          <p:nvPr/>
        </p:nvSpPr>
        <p:spPr>
          <a:xfrm>
            <a:off x="10561184" y="3476141"/>
            <a:ext cx="155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IOVs also have an end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D6D8C16-732F-90BD-C1A7-3408D6DD9F41}"/>
              </a:ext>
            </a:extLst>
          </p:cNvPr>
          <p:cNvCxnSpPr>
            <a:cxnSpLocks/>
          </p:cNvCxnSpPr>
          <p:nvPr/>
        </p:nvCxnSpPr>
        <p:spPr>
          <a:xfrm flipH="1" flipV="1">
            <a:off x="8137003" y="4428511"/>
            <a:ext cx="960698" cy="7386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F82A531-F7A7-F15B-C021-1F8A73BD430A}"/>
              </a:ext>
            </a:extLst>
          </p:cNvPr>
          <p:cNvSpPr txBox="1"/>
          <p:nvPr/>
        </p:nvSpPr>
        <p:spPr>
          <a:xfrm>
            <a:off x="7813667" y="5240021"/>
            <a:ext cx="3066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Combination of major and minor IOV into single column for performance optimisation</a:t>
            </a: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417E7-4291-BCAB-0228-3CBCD91C1E60}"/>
              </a:ext>
            </a:extLst>
          </p:cNvPr>
          <p:cNvSpPr txBox="1"/>
          <p:nvPr/>
        </p:nvSpPr>
        <p:spPr>
          <a:xfrm>
            <a:off x="10448758" y="1156831"/>
            <a:ext cx="155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Payloads are </a:t>
            </a:r>
            <a:r>
              <a:rPr lang="en-US" sz="1400" u="sng" dirty="0"/>
              <a:t>not</a:t>
            </a:r>
            <a:r>
              <a:rPr lang="en-US" sz="1400" dirty="0"/>
              <a:t> stored in schema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039C34E-0373-CBCA-6B0A-8CA6486E4633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8368496" y="1418441"/>
            <a:ext cx="2080262" cy="8675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CEDEC83-D9C9-8259-0BFE-530F6AD98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3" name="Google Shape;121;p19">
            <a:extLst>
              <a:ext uri="{FF2B5EF4-FFF2-40B4-BE49-F238E27FC236}">
                <a16:creationId xmlns:a16="http://schemas.microsoft.com/office/drawing/2014/main" id="{B70C82DD-A9E0-FA16-4B08-6FC3AD8BF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307" y="365126"/>
            <a:ext cx="8286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Deployment on OKD</a:t>
            </a:r>
            <a:endParaRPr dirty="0"/>
          </a:p>
        </p:txBody>
      </p:sp>
      <p:pic>
        <p:nvPicPr>
          <p:cNvPr id="6" name="Google Shape;124;p19">
            <a:extLst>
              <a:ext uri="{FF2B5EF4-FFF2-40B4-BE49-F238E27FC236}">
                <a16:creationId xmlns:a16="http://schemas.microsoft.com/office/drawing/2014/main" id="{C70F27E9-A44E-9907-4D80-C742599000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02" y="1857804"/>
            <a:ext cx="7632485" cy="4463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5;p19">
            <a:extLst>
              <a:ext uri="{FF2B5EF4-FFF2-40B4-BE49-F238E27FC236}">
                <a16:creationId xmlns:a16="http://schemas.microsoft.com/office/drawing/2014/main" id="{85103B0E-8262-521F-EEE6-5F82D34CA5FC}"/>
              </a:ext>
            </a:extLst>
          </p:cNvPr>
          <p:cNvSpPr txBox="1">
            <a:spLocks/>
          </p:cNvSpPr>
          <p:nvPr/>
        </p:nvSpPr>
        <p:spPr>
          <a:xfrm>
            <a:off x="8485803" y="3202828"/>
            <a:ext cx="3351038" cy="19022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Automated deployment on OKD (Helm chart)</a:t>
            </a:r>
          </a:p>
          <a:p>
            <a:r>
              <a:rPr lang="en-US" sz="2000" dirty="0"/>
              <a:t>Horizontally scalable</a:t>
            </a:r>
          </a:p>
          <a:p>
            <a:r>
              <a:rPr lang="en-US" sz="2000" dirty="0"/>
              <a:t>Open Source only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7B2C3-A8F4-9333-D67B-CD4CFF12E6BB}"/>
              </a:ext>
            </a:extLst>
          </p:cNvPr>
          <p:cNvSpPr/>
          <p:nvPr/>
        </p:nvSpPr>
        <p:spPr>
          <a:xfrm>
            <a:off x="8600860" y="5069138"/>
            <a:ext cx="3073961" cy="787078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Easily adoptable for various HEP experiments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43013D-47D7-08F4-14DD-04E6EB708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970" y="1909204"/>
            <a:ext cx="1710826" cy="808182"/>
          </a:xfrm>
          <a:prstGeom prst="rect">
            <a:avLst/>
          </a:prstGeom>
        </p:spPr>
      </p:pic>
      <p:pic>
        <p:nvPicPr>
          <p:cNvPr id="14" name="Picture 1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4A595CB1-554D-75C4-5BD2-8F95D1D0D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066" y="729392"/>
            <a:ext cx="1119240" cy="80551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4DC9745-6AC7-FE31-846D-6A22DEC95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266" y="673847"/>
            <a:ext cx="905875" cy="905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849C88-5C31-C3CE-6651-05E6365FA246}"/>
              </a:ext>
            </a:extLst>
          </p:cNvPr>
          <p:cNvSpPr txBox="1"/>
          <p:nvPr/>
        </p:nvSpPr>
        <p:spPr>
          <a:xfrm>
            <a:off x="385248" y="595883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Powered by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3A4402-40DF-DDD3-AA36-EA65A0E92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00" y="6210300"/>
            <a:ext cx="3136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3" name="Google Shape;237;p23">
            <a:extLst>
              <a:ext uri="{FF2B5EF4-FFF2-40B4-BE49-F238E27FC236}">
                <a16:creationId xmlns:a16="http://schemas.microsoft.com/office/drawing/2014/main" id="{44E84FE0-0F23-FC1C-0F2B-00559745AF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624" y="365126"/>
            <a:ext cx="10287501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Performance Testing – Strategy</a:t>
            </a:r>
            <a:endParaRPr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CCF41-778D-75E3-17E9-5C45FD5D2B98}"/>
              </a:ext>
            </a:extLst>
          </p:cNvPr>
          <p:cNvSpPr txBox="1"/>
          <p:nvPr/>
        </p:nvSpPr>
        <p:spPr>
          <a:xfrm>
            <a:off x="360004" y="1879417"/>
            <a:ext cx="4538436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Simulate expected DB occupancy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4361D78-D46E-573D-5B92-49EB12D6F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4" t="10072" r="18803"/>
          <a:stretch/>
        </p:blipFill>
        <p:spPr>
          <a:xfrm>
            <a:off x="5031806" y="2223561"/>
            <a:ext cx="6885323" cy="41971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318FD-499F-8A75-1756-92B7EA37A43B}"/>
              </a:ext>
            </a:extLst>
          </p:cNvPr>
          <p:cNvCxnSpPr>
            <a:cxnSpLocks/>
          </p:cNvCxnSpPr>
          <p:nvPr/>
        </p:nvCxnSpPr>
        <p:spPr>
          <a:xfrm>
            <a:off x="8939294" y="3170966"/>
            <a:ext cx="2876826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D0F136-2752-4E16-6BBE-40D8B7A42EC2}"/>
              </a:ext>
            </a:extLst>
          </p:cNvPr>
          <p:cNvSpPr txBox="1"/>
          <p:nvPr/>
        </p:nvSpPr>
        <p:spPr>
          <a:xfrm>
            <a:off x="8973912" y="1756565"/>
            <a:ext cx="2569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mean response frequency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EBFA29-AF72-E666-2C9B-54B0F1502CDD}"/>
              </a:ext>
            </a:extLst>
          </p:cNvPr>
          <p:cNvCxnSpPr>
            <a:cxnSpLocks/>
          </p:cNvCxnSpPr>
          <p:nvPr/>
        </p:nvCxnSpPr>
        <p:spPr>
          <a:xfrm>
            <a:off x="10230773" y="2042543"/>
            <a:ext cx="424038" cy="111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167489-86FE-ACA7-8ABE-A43F17BC8D88}"/>
              </a:ext>
            </a:extLst>
          </p:cNvPr>
          <p:cNvCxnSpPr>
            <a:cxnSpLocks/>
          </p:cNvCxnSpPr>
          <p:nvPr/>
        </p:nvCxnSpPr>
        <p:spPr>
          <a:xfrm flipV="1">
            <a:off x="5978291" y="2312428"/>
            <a:ext cx="0" cy="361603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97EE42-7F45-ADA8-9BF5-D90840E42499}"/>
              </a:ext>
            </a:extLst>
          </p:cNvPr>
          <p:cNvSpPr txBox="1"/>
          <p:nvPr/>
        </p:nvSpPr>
        <p:spPr>
          <a:xfrm>
            <a:off x="5978291" y="1753240"/>
            <a:ext cx="20457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mean response 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F61E41-130F-B0AE-5EF6-8B8FD15363AB}"/>
              </a:ext>
            </a:extLst>
          </p:cNvPr>
          <p:cNvCxnSpPr>
            <a:cxnSpLocks/>
          </p:cNvCxnSpPr>
          <p:nvPr/>
        </p:nvCxnSpPr>
        <p:spPr>
          <a:xfrm flipH="1">
            <a:off x="6043544" y="2076405"/>
            <a:ext cx="683501" cy="52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oogle Shape;239;p23">
            <a:extLst>
              <a:ext uri="{FF2B5EF4-FFF2-40B4-BE49-F238E27FC236}">
                <a16:creationId xmlns:a16="http://schemas.microsoft.com/office/drawing/2014/main" id="{41480137-81AB-58FD-AB76-71C43D1A6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921060"/>
              </p:ext>
            </p:extLst>
          </p:nvPr>
        </p:nvGraphicFramePr>
        <p:xfrm>
          <a:off x="360004" y="3819764"/>
          <a:ext cx="4580100" cy="17106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1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Scenario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Payload Types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dirty="0"/>
                        <a:t>Payload IOVs (per type)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tiny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100 (10)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tiny-moderate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2000 (200)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moderate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20000 (200)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heavy-usage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100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500000 (5000)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worst-case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200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5200000 (26000)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64F006-D00E-61EE-823B-4903D95ECF72}"/>
              </a:ext>
            </a:extLst>
          </p:cNvPr>
          <p:cNvSpPr/>
          <p:nvPr/>
        </p:nvSpPr>
        <p:spPr>
          <a:xfrm>
            <a:off x="360005" y="6018100"/>
            <a:ext cx="4538436" cy="69465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Random major- and minor IOV, no caching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Query metadata only, no payloads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3BEC9-BBE4-AB2C-D9BA-C14CB92CBB7E}"/>
              </a:ext>
            </a:extLst>
          </p:cNvPr>
          <p:cNvSpPr txBox="1"/>
          <p:nvPr/>
        </p:nvSpPr>
        <p:spPr>
          <a:xfrm>
            <a:off x="360004" y="5696207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following tests: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2BEA3-CE64-1086-BD39-E922A4B31AE3}"/>
              </a:ext>
            </a:extLst>
          </p:cNvPr>
          <p:cNvSpPr txBox="1"/>
          <p:nvPr/>
        </p:nvSpPr>
        <p:spPr>
          <a:xfrm>
            <a:off x="352796" y="2274361"/>
            <a:ext cx="4243534" cy="1287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Simulate access patterns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Query read API for payload URL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Parallel requests via HTC or MT</a:t>
            </a:r>
          </a:p>
        </p:txBody>
      </p:sp>
    </p:spTree>
    <p:extLst>
      <p:ext uri="{BB962C8B-B14F-4D97-AF65-F5344CB8AC3E}">
        <p14:creationId xmlns:p14="http://schemas.microsoft.com/office/powerpoint/2010/main" val="17251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6" grpId="0" animBg="1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0E54D9-7F53-958D-9E0C-493B22BF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3" name="Google Shape;237;p23">
            <a:extLst>
              <a:ext uri="{FF2B5EF4-FFF2-40B4-BE49-F238E27FC236}">
                <a16:creationId xmlns:a16="http://schemas.microsoft.com/office/drawing/2014/main" id="{89518312-1B81-D89A-BCE7-594ADC5C4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624" y="365126"/>
            <a:ext cx="1119187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dirty="0"/>
              <a:t>Performance Testing – ORM vs Raw SQL</a:t>
            </a:r>
            <a:endParaRPr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8E538-6E91-530A-4A4E-0F57AD710E0B}"/>
              </a:ext>
            </a:extLst>
          </p:cNvPr>
          <p:cNvSpPr txBox="1"/>
          <p:nvPr/>
        </p:nvSpPr>
        <p:spPr>
          <a:xfrm>
            <a:off x="428624" y="2013128"/>
            <a:ext cx="5320687" cy="1702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frequency read API workflow: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Filter on global tag, major- and minor IOV *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Find ‘latest’ IOV for each payload type **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Return payload type, file URL, IOV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09E6B-EE36-0E30-6853-A4ED592FBB0A}"/>
              </a:ext>
            </a:extLst>
          </p:cNvPr>
          <p:cNvSpPr txBox="1"/>
          <p:nvPr/>
        </p:nvSpPr>
        <p:spPr>
          <a:xfrm>
            <a:off x="428624" y="6408502"/>
            <a:ext cx="8379313" cy="3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*: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my_major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major_iov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(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my_major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major_iov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my_minor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&lt;=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minor_iov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**: for max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major_iov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find max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minor_iov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Google Shape;236;p23">
            <a:extLst>
              <a:ext uri="{FF2B5EF4-FFF2-40B4-BE49-F238E27FC236}">
                <a16:creationId xmlns:a16="http://schemas.microsoft.com/office/drawing/2014/main" id="{1B9C9513-8509-09B4-7C14-35FFBC6189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549" t="11071" r="6124"/>
          <a:stretch/>
        </p:blipFill>
        <p:spPr>
          <a:xfrm>
            <a:off x="5913825" y="2027583"/>
            <a:ext cx="6096001" cy="431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093BA1-58CC-73AF-99DF-41C21E2F763A}"/>
              </a:ext>
            </a:extLst>
          </p:cNvPr>
          <p:cNvSpPr txBox="1"/>
          <p:nvPr/>
        </p:nvSpPr>
        <p:spPr>
          <a:xfrm>
            <a:off x="7378842" y="1643796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Resp. freq. vs size of queried GT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FA2DA-9326-A734-A340-868E91432541}"/>
              </a:ext>
            </a:extLst>
          </p:cNvPr>
          <p:cNvSpPr txBox="1"/>
          <p:nvPr/>
        </p:nvSpPr>
        <p:spPr>
          <a:xfrm>
            <a:off x="428624" y="3716095"/>
            <a:ext cx="4123886" cy="87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Django’s ORM writes query for user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Optimized raw SQL query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4C403-7AEF-F6C3-6709-A3B321ADF3D0}"/>
              </a:ext>
            </a:extLst>
          </p:cNvPr>
          <p:cNvSpPr txBox="1"/>
          <p:nvPr/>
        </p:nvSpPr>
        <p:spPr>
          <a:xfrm>
            <a:off x="428624" y="4588065"/>
            <a:ext cx="4794967" cy="1287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Covering index (index-only scan)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Combined IOV column &lt;</a:t>
            </a:r>
            <a:r>
              <a:rPr lang="en-US" dirty="0" err="1"/>
              <a:t>major.minor</a:t>
            </a:r>
            <a:r>
              <a:rPr lang="en-US" dirty="0"/>
              <a:t>&gt;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Lateral join operation</a:t>
            </a:r>
          </a:p>
        </p:txBody>
      </p:sp>
    </p:spTree>
    <p:extLst>
      <p:ext uri="{BB962C8B-B14F-4D97-AF65-F5344CB8AC3E}">
        <p14:creationId xmlns:p14="http://schemas.microsoft.com/office/powerpoint/2010/main" val="9005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7314</TotalTime>
  <Words>2405</Words>
  <Application>Microsoft Macintosh PowerPoint</Application>
  <PresentationFormat>Widescreen</PresentationFormat>
  <Paragraphs>283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-webkit-standard</vt:lpstr>
      <vt:lpstr>Arial</vt:lpstr>
      <vt:lpstr>Calibri</vt:lpstr>
      <vt:lpstr>Courier New</vt:lpstr>
      <vt:lpstr>Liberation Sans</vt:lpstr>
      <vt:lpstr>Monaco</vt:lpstr>
      <vt:lpstr>Open Sans</vt:lpstr>
      <vt:lpstr>BNL</vt:lpstr>
      <vt:lpstr>The HSF Conditions Database Reference Implementation</vt:lpstr>
      <vt:lpstr>Conditions Data – Introduction</vt:lpstr>
      <vt:lpstr>Conditions Data –             Recommendations</vt:lpstr>
      <vt:lpstr>Conditions Data – Use Cases</vt:lpstr>
      <vt:lpstr>PowerPoint Presentation</vt:lpstr>
      <vt:lpstr>Implementation – Database Schema</vt:lpstr>
      <vt:lpstr>Deployment on OKD</vt:lpstr>
      <vt:lpstr>Performance Testing – Strategy</vt:lpstr>
      <vt:lpstr>Performance Testing – ORM vs Raw SQL</vt:lpstr>
      <vt:lpstr>Performance Testing – Scaling</vt:lpstr>
      <vt:lpstr>Conclusion</vt:lpstr>
      <vt:lpstr>PowerPoint Presentation</vt:lpstr>
      <vt:lpstr>Backup</vt:lpstr>
      <vt:lpstr>Performance Testing – Scaling</vt:lpstr>
      <vt:lpstr>Performance Testing – High Frequency</vt:lpstr>
      <vt:lpstr>PostgreSQL High-Availability Cluster</vt:lpstr>
      <vt:lpstr>PayloadIOV Read API – Raw SQL Query</vt:lpstr>
      <vt:lpstr>Investigating Query Plans - I</vt:lpstr>
      <vt:lpstr>Investigating Query Plans - II</vt:lpstr>
      <vt:lpstr>Raw SQL - Combined IOV Column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Gerlach, Lino</dc:creator>
  <cp:keywords/>
  <dc:description/>
  <cp:lastModifiedBy>Gerlach, Lino</cp:lastModifiedBy>
  <cp:revision>777</cp:revision>
  <dcterms:created xsi:type="dcterms:W3CDTF">2023-05-04T14:09:44Z</dcterms:created>
  <dcterms:modified xsi:type="dcterms:W3CDTF">2023-05-09T16:04:15Z</dcterms:modified>
  <cp:category/>
</cp:coreProperties>
</file>