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9" r:id="rId1"/>
    <p:sldMasterId id="2147483676" r:id="rId2"/>
  </p:sldMasterIdLst>
  <p:notesMasterIdLst>
    <p:notesMasterId r:id="rId29"/>
  </p:notesMasterIdLst>
  <p:sldIdLst>
    <p:sldId id="256" r:id="rId3"/>
    <p:sldId id="2622" r:id="rId4"/>
    <p:sldId id="322" r:id="rId5"/>
    <p:sldId id="2626" r:id="rId6"/>
    <p:sldId id="876" r:id="rId7"/>
    <p:sldId id="877" r:id="rId8"/>
    <p:sldId id="878" r:id="rId9"/>
    <p:sldId id="2600" r:id="rId10"/>
    <p:sldId id="2601" r:id="rId11"/>
    <p:sldId id="2629" r:id="rId12"/>
    <p:sldId id="861" r:id="rId13"/>
    <p:sldId id="348" r:id="rId14"/>
    <p:sldId id="289" r:id="rId15"/>
    <p:sldId id="2628" r:id="rId16"/>
    <p:sldId id="2627" r:id="rId17"/>
    <p:sldId id="339" r:id="rId18"/>
    <p:sldId id="2602" r:id="rId19"/>
    <p:sldId id="2608" r:id="rId20"/>
    <p:sldId id="2610" r:id="rId21"/>
    <p:sldId id="2620" r:id="rId22"/>
    <p:sldId id="2611" r:id="rId23"/>
    <p:sldId id="2612" r:id="rId24"/>
    <p:sldId id="2606" r:id="rId25"/>
    <p:sldId id="2614" r:id="rId26"/>
    <p:sldId id="2630" r:id="rId27"/>
    <p:sldId id="2631"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155FA8-F84F-4668-8D56-7B7B21E37A0E}">
  <a:tblStyle styleId="{A6155FA8-F84F-4668-8D56-7B7B21E37A0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0E1AA3E-7E40-4DED-B78B-CCCBB49CC0E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43"/>
    <p:restoredTop sz="83333"/>
  </p:normalViewPr>
  <p:slideViewPr>
    <p:cSldViewPr snapToGrid="0">
      <p:cViewPr varScale="1">
        <p:scale>
          <a:sx n="120" d="100"/>
          <a:sy n="120" d="100"/>
        </p:scale>
        <p:origin x="800" y="16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Abstract: There is increasing demand for the efficiency and flexibility of data transport systems supporting data-intensive sciences. With growing data volume, it is essential that the transport system of a data-intensive science project fully utilize all available transport resources (e.g., network bandwidth); to achieve statistical multiplexing gain, there is an increasing trend that multiple projects share the same transport infrastructure, but the wide deployment of a shared infrastructure requires flexible resource control. In this talk, we first conduct a rigorous analysis of existing data transport systems and show that considering the infrastructures as a black box can limit efficiency and flexibility. We then introduce ALTO/TCN, a new architecture that introduces deep infrastructure visibility to achieve efficient, flexible data transport. We will provide additional details on 3 key components to realize the architecture: (1) how to achieve infrastructure visibility in multi-domain networks, using the Internet Engineering Task Force (IETF) Application-Layer Traffic Optimization (ALTO) protocol and the </a:t>
            </a:r>
            <a:r>
              <a:rPr lang="en-US" sz="1100" b="0" i="0" u="none" strike="noStrike" cap="none" dirty="0" err="1">
                <a:solidFill>
                  <a:srgbClr val="000000"/>
                </a:solidFill>
                <a:effectLst/>
                <a:latin typeface="Arial"/>
                <a:ea typeface="Arial"/>
                <a:cs typeface="Arial"/>
                <a:sym typeface="Arial"/>
              </a:rPr>
              <a:t>openalto.org</a:t>
            </a:r>
            <a:r>
              <a:rPr lang="en-US" sz="1100" b="0" i="0" u="none" strike="noStrike" cap="none" dirty="0">
                <a:solidFill>
                  <a:srgbClr val="000000"/>
                </a:solidFill>
                <a:effectLst/>
                <a:latin typeface="Arial"/>
                <a:ea typeface="Arial"/>
                <a:cs typeface="Arial"/>
                <a:sym typeface="Arial"/>
              </a:rPr>
              <a:t> visibility orchestrator; (2) how to integrate visibility into transport scheduling optimization, with zero-order/first-order gradient and time-multiplexing control, using FTS integration as an example; and (3) how to integrate visibility into data selection orchestration, with general distances as a visibility abstraction, using </a:t>
            </a:r>
            <a:r>
              <a:rPr lang="en-US" sz="1100" b="0" i="0" u="none" strike="noStrike" cap="none" dirty="0" err="1">
                <a:solidFill>
                  <a:srgbClr val="000000"/>
                </a:solidFill>
                <a:effectLst/>
                <a:latin typeface="Arial"/>
                <a:ea typeface="Arial"/>
                <a:cs typeface="Arial"/>
                <a:sym typeface="Arial"/>
              </a:rPr>
              <a:t>Rucio</a:t>
            </a:r>
            <a:r>
              <a:rPr lang="en-US" sz="1100" b="0" i="0" u="none" strike="noStrike" cap="none" dirty="0">
                <a:solidFill>
                  <a:srgbClr val="000000"/>
                </a:solidFill>
                <a:effectLst/>
                <a:latin typeface="Arial"/>
                <a:ea typeface="Arial"/>
                <a:cs typeface="Arial"/>
                <a:sym typeface="Arial"/>
              </a:rPr>
              <a:t> integration as an example. We will report evaluation results and implementation lessons. We conclude with planning for the next steps, in particular, how the project complements existing related efforts in HEP, such as application awareness (e.g., packet marking) and adaptive networking resource allocation (e.g., NOTED/SENSE/</a:t>
            </a:r>
            <a:r>
              <a:rPr lang="en-US" sz="1100" b="0" i="0" u="none" strike="noStrike" cap="none" dirty="0" err="1">
                <a:solidFill>
                  <a:srgbClr val="000000"/>
                </a:solidFill>
                <a:effectLst/>
                <a:latin typeface="Arial"/>
                <a:ea typeface="Arial"/>
                <a:cs typeface="Arial"/>
                <a:sym typeface="Arial"/>
              </a:rPr>
              <a:t>AutoGOLE</a:t>
            </a:r>
            <a:r>
              <a:rPr lang="en-US" sz="1100" b="0" i="0" u="none" strike="noStrike" cap="none" dirty="0">
                <a:solidFill>
                  <a:srgbClr val="000000"/>
                </a:solidFill>
                <a:effectLst/>
                <a:latin typeface="Arial"/>
                <a:ea typeface="Arial"/>
                <a:cs typeface="Arial"/>
                <a:sym typeface="Arial"/>
              </a:rPr>
              <a:t>).</a:t>
            </a:r>
            <a:endParaRPr lang="en-US" sz="1100" dirty="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448bec08af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448bec08af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5319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44d1d99669_1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44d1d99669_1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32161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183d8b967d8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0" name="Google Shape;1570;g183d8b967d8_7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1" name="Google Shape;1571;g183d8b967d8_7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extLst>
      <p:ext uri="{BB962C8B-B14F-4D97-AF65-F5344CB8AC3E}">
        <p14:creationId xmlns:p14="http://schemas.microsoft.com/office/powerpoint/2010/main" val="2192325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Google Shape;149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3" name="Google Shape;149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Wording: Initial, not to change the default Rucio selecting data movement. GeoDistance is a default data movement selection mechanism in Rucio, and we now use alto to provide the standard implementation. Unifying the interface. Use download file; or use Web service</a:t>
            </a:r>
            <a:endParaRPr/>
          </a:p>
        </p:txBody>
      </p:sp>
      <p:sp>
        <p:nvSpPr>
          <p:cNvPr id="1494" name="Google Shape;149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970064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Entity: A network consists of a set of entities, Path: a network-traversal path from a </a:t>
            </a:r>
            <a:r>
              <a:rPr lang="en-US" dirty="0" err="1"/>
              <a:t>src</a:t>
            </a:r>
            <a:r>
              <a:rPr lang="en-US" dirty="0"/>
              <a:t> entity to a </a:t>
            </a:r>
            <a:r>
              <a:rPr lang="en-US" dirty="0" err="1"/>
              <a:t>dst</a:t>
            </a:r>
            <a:r>
              <a:rPr lang="en-US" dirty="0"/>
              <a:t> entity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400855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It is not just a mechanism for saving hardware and operational costs, but is also a real opportunity for building commonality, moving data management into the infrastructure layer, common </a:t>
            </a:r>
            <a:r>
              <a:rPr lang="en-US" sz="1100" b="0" i="0" u="none" strike="noStrike" cap="none" dirty="0" err="1">
                <a:solidFill>
                  <a:srgbClr val="000000"/>
                </a:solidFill>
                <a:effectLst/>
                <a:latin typeface="Arial"/>
                <a:ea typeface="Arial"/>
                <a:cs typeface="Arial"/>
                <a:sym typeface="Arial"/>
              </a:rPr>
              <a:t>optimisation</a:t>
            </a:r>
            <a:r>
              <a:rPr lang="en-US" sz="1100" b="0" i="0" u="none" strike="noStrike" cap="none" dirty="0">
                <a:solidFill>
                  <a:srgbClr val="000000"/>
                </a:solidFill>
                <a:effectLst/>
                <a:latin typeface="Arial"/>
                <a:ea typeface="Arial"/>
                <a:cs typeface="Arial"/>
                <a:sym typeface="Arial"/>
              </a:rPr>
              <a:t> of performance, common operations, and much better prospects for the long-term sustainability of the solutions.</a:t>
            </a:r>
          </a:p>
          <a:p>
            <a:endParaRPr lang="en-US" dirty="0"/>
          </a:p>
        </p:txBody>
      </p:sp>
    </p:spTree>
    <p:extLst>
      <p:ext uri="{BB962C8B-B14F-4D97-AF65-F5344CB8AC3E}">
        <p14:creationId xmlns:p14="http://schemas.microsoft.com/office/powerpoint/2010/main" val="4209215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Transition sentence: Building efficient, fair-shared resource transport infrastructure is .. The figure on the top right is a textbook figure showing that the goal of TCP is to achieve efficient, fair transport capacity allocation</a:t>
            </a:r>
          </a:p>
        </p:txBody>
      </p:sp>
    </p:spTree>
    <p:extLst>
      <p:ext uri="{BB962C8B-B14F-4D97-AF65-F5344CB8AC3E}">
        <p14:creationId xmlns:p14="http://schemas.microsoft.com/office/powerpoint/2010/main" val="374429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44d1d99669_1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44d1d99669_1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65235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44d1d99669_1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44d1d99669_1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504932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44d1d99669_1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44d1d99669_1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5,10G are absolute bounds.</a:t>
            </a:r>
            <a:endParaRPr/>
          </a:p>
        </p:txBody>
      </p:sp>
    </p:spTree>
    <p:extLst>
      <p:ext uri="{BB962C8B-B14F-4D97-AF65-F5344CB8AC3E}">
        <p14:creationId xmlns:p14="http://schemas.microsoft.com/office/powerpoint/2010/main" val="46732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44d1d99669_1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44d1d99669_1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5,10G are absolute bounds.</a:t>
            </a:r>
            <a:endParaRPr/>
          </a:p>
        </p:txBody>
      </p:sp>
    </p:spTree>
    <p:extLst>
      <p:ext uri="{BB962C8B-B14F-4D97-AF65-F5344CB8AC3E}">
        <p14:creationId xmlns:p14="http://schemas.microsoft.com/office/powerpoint/2010/main" val="427722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Entity: A network consists of a set of entities, Path: a network-traversal path from a </a:t>
            </a:r>
            <a:r>
              <a:rPr lang="en-US" dirty="0" err="1"/>
              <a:t>src</a:t>
            </a:r>
            <a:r>
              <a:rPr lang="en-US" dirty="0"/>
              <a:t> entity to a </a:t>
            </a:r>
            <a:r>
              <a:rPr lang="en-US" dirty="0" err="1"/>
              <a:t>dst</a:t>
            </a:r>
            <a:r>
              <a:rPr lang="en-US" dirty="0"/>
              <a:t> entity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377645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44d1d99669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44d1d99669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rPr>
              <a:t>Key: Now that we have an understanding, let’s see if these are still true in a real </a:t>
            </a:r>
            <a:r>
              <a:rPr lang="en-US" b="1" dirty="0">
                <a:solidFill>
                  <a:schemeClr val="dk1"/>
                </a:solidFill>
              </a:rPr>
              <a:t>ALTO/TCN</a:t>
            </a:r>
            <a:r>
              <a:rPr lang="en" b="1" dirty="0">
                <a:solidFill>
                  <a:schemeClr val="dk1"/>
                </a:solidFill>
              </a:rPr>
              <a:t>ology.</a:t>
            </a:r>
            <a:endParaRPr dirty="0">
              <a:solidFill>
                <a:schemeClr val="dk1"/>
              </a:solidFill>
            </a:endParaRPr>
          </a:p>
          <a:p>
            <a:pPr marL="0" lvl="0" indent="0" algn="l" rtl="0">
              <a:spcBef>
                <a:spcPts val="0"/>
              </a:spcBef>
              <a:spcAft>
                <a:spcPts val="0"/>
              </a:spcAft>
              <a:buClr>
                <a:schemeClr val="dk1"/>
              </a:buClr>
              <a:buSzPts val="1100"/>
              <a:buFont typeface="Arial"/>
              <a:buNone/>
            </a:pPr>
            <a:r>
              <a:rPr lang="en" i="1" dirty="0">
                <a:solidFill>
                  <a:schemeClr val="dk1"/>
                </a:solidFill>
              </a:rPr>
              <a:t>30 &lt;</a:t>
            </a:r>
            <a:r>
              <a:rPr lang="en" i="1" dirty="0" err="1">
                <a:solidFill>
                  <a:schemeClr val="dk1"/>
                </a:solidFill>
              </a:rPr>
              <a:t>src</a:t>
            </a:r>
            <a:r>
              <a:rPr lang="en" i="1" dirty="0">
                <a:solidFill>
                  <a:schemeClr val="dk1"/>
                </a:solidFill>
              </a:rPr>
              <a:t>, </a:t>
            </a:r>
            <a:r>
              <a:rPr lang="en" i="1" dirty="0" err="1">
                <a:solidFill>
                  <a:schemeClr val="dk1"/>
                </a:solidFill>
              </a:rPr>
              <a:t>dst</a:t>
            </a:r>
            <a:r>
              <a:rPr lang="en" i="1" dirty="0">
                <a:solidFill>
                  <a:schemeClr val="dk1"/>
                </a:solidFill>
              </a:rPr>
              <a:t>&gt; pipes, each pipe has 20K transfers, each transfer file size is 100MB, for a total 2TB per pipe, the total in the workload is 60TB</a:t>
            </a:r>
            <a:endParaRPr i="1" dirty="0">
              <a:solidFill>
                <a:schemeClr val="dk1"/>
              </a:solidFill>
            </a:endParaRPr>
          </a:p>
          <a:p>
            <a:pPr marL="0" lvl="0" indent="0" algn="l" rtl="0">
              <a:spcBef>
                <a:spcPts val="0"/>
              </a:spcBef>
              <a:spcAft>
                <a:spcPts val="0"/>
              </a:spcAft>
              <a:buClr>
                <a:schemeClr val="dk1"/>
              </a:buClr>
              <a:buSzPts val="1100"/>
              <a:buFont typeface="Arial"/>
              <a:buNone/>
            </a:pPr>
            <a:endParaRPr i="1" dirty="0">
              <a:solidFill>
                <a:schemeClr val="dk1"/>
              </a:solidFill>
            </a:endParaRPr>
          </a:p>
          <a:p>
            <a:pPr marL="0" lvl="0" indent="0" algn="l" rtl="0">
              <a:spcBef>
                <a:spcPts val="0"/>
              </a:spcBef>
              <a:spcAft>
                <a:spcPts val="0"/>
              </a:spcAft>
              <a:buClr>
                <a:schemeClr val="dk1"/>
              </a:buClr>
              <a:buSzPts val="1100"/>
              <a:buFont typeface="Arial"/>
              <a:buNone/>
            </a:pPr>
            <a:r>
              <a:rPr lang="en" i="1" dirty="0">
                <a:solidFill>
                  <a:schemeClr val="dk1"/>
                </a:solidFill>
              </a:rPr>
              <a:t>Transition:</a:t>
            </a:r>
            <a:r>
              <a:rPr lang="en" dirty="0">
                <a:solidFill>
                  <a:schemeClr val="dk1"/>
                </a:solidFill>
              </a:rPr>
              <a:t> </a:t>
            </a:r>
            <a:r>
              <a:rPr lang="en" b="1" dirty="0">
                <a:solidFill>
                  <a:schemeClr val="dk1"/>
                </a:solidFill>
              </a:rPr>
              <a:t>Next,</a:t>
            </a:r>
            <a:r>
              <a:rPr lang="en" dirty="0">
                <a:solidFill>
                  <a:schemeClr val="dk1"/>
                </a:solidFill>
              </a:rPr>
              <a:t> </a:t>
            </a:r>
            <a:r>
              <a:rPr lang="en" b="1" dirty="0">
                <a:solidFill>
                  <a:schemeClr val="dk1"/>
                </a:solidFill>
              </a:rPr>
              <a:t>For the system wide measures and static arrival patterns</a:t>
            </a:r>
            <a:r>
              <a:rPr lang="en" dirty="0">
                <a:solidFill>
                  <a:schemeClr val="dk1"/>
                </a:solidFill>
              </a:rPr>
              <a:t>, we moved to a more complicated substrate network (</a:t>
            </a:r>
            <a:r>
              <a:rPr lang="en" dirty="0" err="1">
                <a:solidFill>
                  <a:schemeClr val="dk1"/>
                </a:solidFill>
              </a:rPr>
              <a:t>ESnet</a:t>
            </a:r>
            <a:r>
              <a:rPr lang="en" dirty="0">
                <a:solidFill>
                  <a:schemeClr val="dk1"/>
                </a:solidFill>
              </a:rPr>
              <a:t>) with 30 x 2TB transfers.  We can see improvements in max BW utilization and Max FCT improvements. Our discussions with the CERN team indicates the importance of max FCT as the practical transmission times distribution of FTS is currently long-tailed. </a:t>
            </a:r>
            <a:endParaRPr dirty="0"/>
          </a:p>
        </p:txBody>
      </p:sp>
    </p:spTree>
    <p:extLst>
      <p:ext uri="{BB962C8B-B14F-4D97-AF65-F5344CB8AC3E}">
        <p14:creationId xmlns:p14="http://schemas.microsoft.com/office/powerpoint/2010/main" val="847633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76280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413010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5100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188618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414" y="742950"/>
            <a:ext cx="4351337" cy="4000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742950"/>
            <a:ext cx="4352925" cy="4000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364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677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500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567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91209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186991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7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1" y="57150"/>
            <a:ext cx="2212975" cy="4686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414" y="57150"/>
            <a:ext cx="6491287"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9641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9327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Tree>
    <p:extLst>
      <p:ext uri="{BB962C8B-B14F-4D97-AF65-F5344CB8AC3E}">
        <p14:creationId xmlns:p14="http://schemas.microsoft.com/office/powerpoint/2010/main" val="187878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F7E7-F3C8-CD4E-9BF6-5815DEB0FB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0CDEF7-DF83-AB43-8134-D29EAD7E20E6}"/>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A5078A-F9AC-0244-B439-2A4367F29ADC}"/>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DFC1B-2D0F-9B41-AD93-0152C992782A}"/>
              </a:ext>
            </a:extLst>
          </p:cNvPr>
          <p:cNvSpPr>
            <a:spLocks noGrp="1"/>
          </p:cNvSpPr>
          <p:nvPr>
            <p:ph type="dt" sz="half" idx="10"/>
          </p:nvPr>
        </p:nvSpPr>
        <p:spPr/>
        <p:txBody>
          <a:bodyPr/>
          <a:lstStyle/>
          <a:p>
            <a:fld id="{10E082E9-0E1C-734B-A7C6-E64216693E92}" type="datetime1">
              <a:rPr lang="en-US" smtClean="0"/>
              <a:t>5/6/23</a:t>
            </a:fld>
            <a:endParaRPr lang="en-US"/>
          </a:p>
        </p:txBody>
      </p:sp>
      <p:sp>
        <p:nvSpPr>
          <p:cNvPr id="6" name="Footer Placeholder 5">
            <a:extLst>
              <a:ext uri="{FF2B5EF4-FFF2-40B4-BE49-F238E27FC236}">
                <a16:creationId xmlns:a16="http://schemas.microsoft.com/office/drawing/2014/main" id="{3DFE813F-D6ED-FF4E-9F17-5442C3820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681211-22B9-514D-80CA-DB0D457AA2E6}"/>
              </a:ext>
            </a:extLst>
          </p:cNvPr>
          <p:cNvSpPr>
            <a:spLocks noGrp="1"/>
          </p:cNvSpPr>
          <p:nvPr>
            <p:ph type="sldNum" sz="quarter" idx="12"/>
          </p:nvPr>
        </p:nvSpPr>
        <p:spPr/>
        <p:txBody>
          <a:bodyPr/>
          <a:lstStyle/>
          <a:p>
            <a:fld id="{757F46AE-9560-D04E-AEC2-3E15E21367E8}" type="slidenum">
              <a:rPr lang="en-US" smtClean="0"/>
              <a:t>‹#›</a:t>
            </a:fld>
            <a:endParaRPr lang="en-US"/>
          </a:p>
        </p:txBody>
      </p:sp>
    </p:spTree>
    <p:extLst>
      <p:ext uri="{BB962C8B-B14F-4D97-AF65-F5344CB8AC3E}">
        <p14:creationId xmlns:p14="http://schemas.microsoft.com/office/powerpoint/2010/main" val="274196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cxnSp>
        <p:nvCxnSpPr>
          <p:cNvPr id="5" name="Straight Connector 6">
            <a:extLst>
              <a:ext uri="{FF2B5EF4-FFF2-40B4-BE49-F238E27FC236}">
                <a16:creationId xmlns:a16="http://schemas.microsoft.com/office/drawing/2014/main" id="{C0BECA07-E845-9D4B-B64B-190D3AB73CE9}"/>
              </a:ext>
            </a:extLst>
          </p:cNvPr>
          <p:cNvCxnSpPr>
            <a:cxnSpLocks noChangeShapeType="1"/>
          </p:cNvCxnSpPr>
          <p:nvPr userDrawn="1"/>
        </p:nvCxnSpPr>
        <p:spPr bwMode="auto">
          <a:xfrm flipV="1">
            <a:off x="0" y="4812226"/>
            <a:ext cx="9144000" cy="13097"/>
          </a:xfrm>
          <a:prstGeom prst="line">
            <a:avLst/>
          </a:prstGeom>
          <a:noFill/>
          <a:ln w="50800" cmpd="dbl">
            <a:solidFill>
              <a:schemeClr val="tx1"/>
            </a:solidFill>
            <a:round/>
            <a:headEnd/>
            <a:tailEnd/>
          </a:ln>
          <a:extLst>
            <a:ext uri="{909E8E84-426E-40dd-AFC4-6F175D3DCCD1}">
              <a14:hiddenFill xmlns="" xmlns:a14="http://schemas.microsoft.com/office/drawing/2010/main">
                <a:noFill/>
              </a14:hiddenFill>
            </a:ext>
          </a:extLst>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75"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6875" y="64211"/>
            <a:ext cx="8562466" cy="514350"/>
          </a:xfrm>
          <a:prstGeom prst="rect">
            <a:avLst/>
          </a:prstGeom>
          <a:noFill/>
          <a:ln w="9525">
            <a:noFill/>
            <a:miter lim="800000"/>
            <a:headEnd/>
            <a:tailEnd/>
          </a:ln>
          <a:effectLst>
            <a:outerShdw blurRad="25400" dist="12700" dir="2700000" algn="ctr" rotWithShape="0">
              <a:srgbClr val="000000">
                <a:alpha val="25000"/>
              </a:srgbClr>
            </a:outerShdw>
          </a:effectLst>
        </p:spPr>
        <p:txBody>
          <a:bodyPr vert="horz" wrap="square" lIns="91440" tIns="45720" rIns="91440" bIns="45720" numCol="1" anchor="ctr" anchorCtr="0" compatLnSpc="1">
            <a:prstTxWarp prst="textNoShape">
              <a:avLst/>
            </a:prstTxWarp>
          </a:bodyPr>
          <a:lstStyle/>
          <a:p>
            <a:pPr lvl="0"/>
            <a:r>
              <a:rPr lang="en-US" dirty="0"/>
              <a:t>Title</a:t>
            </a:r>
          </a:p>
        </p:txBody>
      </p:sp>
      <p:sp>
        <p:nvSpPr>
          <p:cNvPr id="6148" name="Rectangle 3"/>
          <p:cNvSpPr>
            <a:spLocks noGrp="1" noChangeArrowheads="1"/>
          </p:cNvSpPr>
          <p:nvPr>
            <p:ph type="body" idx="1"/>
          </p:nvPr>
        </p:nvSpPr>
        <p:spPr bwMode="auto">
          <a:xfrm>
            <a:off x="125413" y="742950"/>
            <a:ext cx="8856662" cy="40005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149" name="Straight Connector 6"/>
          <p:cNvCxnSpPr>
            <a:cxnSpLocks noChangeShapeType="1"/>
          </p:cNvCxnSpPr>
          <p:nvPr userDrawn="1"/>
        </p:nvCxnSpPr>
        <p:spPr bwMode="auto">
          <a:xfrm flipV="1">
            <a:off x="0" y="4812226"/>
            <a:ext cx="9144000" cy="13097"/>
          </a:xfrm>
          <a:prstGeom prst="line">
            <a:avLst/>
          </a:prstGeom>
          <a:noFill/>
          <a:ln w="50800" cmpd="dbl">
            <a:solidFill>
              <a:schemeClr val="tx1"/>
            </a:solidFill>
            <a:round/>
            <a:headEnd/>
            <a:tailEnd/>
          </a:ln>
          <a:extLst>
            <a:ext uri="{909E8E84-426E-40dd-AFC4-6F175D3DCCD1}">
              <a14:hiddenFill xmlns="" xmlns:a14="http://schemas.microsoft.com/office/drawing/2010/main">
                <a:noFill/>
              </a14:hiddenFill>
            </a:ext>
          </a:extLst>
        </p:spPr>
      </p:cxnSp>
      <p:sp>
        <p:nvSpPr>
          <p:cNvPr id="11" name="Slide Number Placeholder 11"/>
          <p:cNvSpPr txBox="1">
            <a:spLocks/>
          </p:cNvSpPr>
          <p:nvPr userDrawn="1"/>
        </p:nvSpPr>
        <p:spPr>
          <a:xfrm>
            <a:off x="7125758" y="4934129"/>
            <a:ext cx="1905000" cy="228600"/>
          </a:xfrm>
          <a:prstGeom prst="rect">
            <a:avLst/>
          </a:prstGeom>
        </p:spPr>
        <p:txBody>
          <a:bodyPr/>
          <a:lstStyle>
            <a:defPPr>
              <a:defRPr lang="en-US"/>
            </a:defPPr>
            <a:lvl1pPr algn="r" rtl="0" eaLnBrk="0" fontAlgn="base" hangingPunct="0">
              <a:spcBef>
                <a:spcPct val="0"/>
              </a:spcBef>
              <a:spcAft>
                <a:spcPct val="0"/>
              </a:spcAft>
              <a:defRPr sz="1600" kern="1200" baseline="-25000">
                <a:solidFill>
                  <a:schemeClr val="tx1"/>
                </a:solidFill>
                <a:effectLst>
                  <a:outerShdw blurRad="38100" dist="38100" dir="2700000" algn="tl">
                    <a:srgbClr val="000000">
                      <a:alpha val="43137"/>
                    </a:srgbClr>
                  </a:outerShdw>
                </a:effectLst>
                <a:latin typeface="Arial" charset="0"/>
                <a:ea typeface="ＭＳ Ｐゴシック" charset="0"/>
                <a:cs typeface="ＭＳ Ｐゴシック" charset="0"/>
              </a:defRPr>
            </a:lvl1pPr>
            <a:lvl2pPr marL="457200" algn="l" rtl="0" fontAlgn="base">
              <a:spcBef>
                <a:spcPct val="0"/>
              </a:spcBef>
              <a:spcAft>
                <a:spcPct val="0"/>
              </a:spcAft>
              <a:defRPr sz="2400" kern="1200" baseline="-250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baseline="-250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baseline="-250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baseline="-250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baseline="-250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baseline="-250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baseline="-250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baseline="-25000">
                <a:solidFill>
                  <a:schemeClr val="tx1"/>
                </a:solidFill>
                <a:latin typeface="Arial" charset="0"/>
                <a:ea typeface="ＭＳ Ｐゴシック" charset="0"/>
                <a:cs typeface="ＭＳ Ｐゴシック" charset="0"/>
              </a:defRPr>
            </a:lvl9pPr>
          </a:lstStyle>
          <a:p>
            <a:pPr>
              <a:defRPr/>
            </a:pPr>
            <a:fld id="{28174B04-4DAE-EB42-9616-9AE45265018B}" type="slidenum">
              <a:rPr lang="en-US" sz="750" baseline="0" smtClean="0">
                <a:effectLst>
                  <a:outerShdw blurRad="38100" dist="38100" dir="2700000" algn="tl">
                    <a:srgbClr val="000000">
                      <a:alpha val="43137"/>
                    </a:srgbClr>
                  </a:outerShdw>
                </a:effectLst>
              </a:rPr>
              <a:pPr>
                <a:defRPr/>
              </a:pPr>
              <a:t>‹#›</a:t>
            </a:fld>
            <a:endParaRPr lang="en-US" sz="750" baseline="0"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410657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ctr" rtl="0" eaLnBrk="0" fontAlgn="base" hangingPunct="0">
        <a:spcBef>
          <a:spcPct val="0"/>
        </a:spcBef>
        <a:spcAft>
          <a:spcPct val="0"/>
        </a:spcAft>
        <a:defRPr sz="3300">
          <a:solidFill>
            <a:schemeClr val="tx1"/>
          </a:solidFill>
          <a:latin typeface="+mj-lt"/>
          <a:ea typeface="+mj-ea"/>
          <a:cs typeface="+mj-cs"/>
        </a:defRPr>
      </a:lvl1pPr>
      <a:lvl2pPr algn="l" rtl="0" eaLnBrk="0" fontAlgn="base" hangingPunct="0">
        <a:spcBef>
          <a:spcPct val="0"/>
        </a:spcBef>
        <a:spcAft>
          <a:spcPct val="0"/>
        </a:spcAft>
        <a:defRPr sz="2250">
          <a:solidFill>
            <a:srgbClr val="F3F3F3"/>
          </a:solidFill>
          <a:latin typeface="Georgia" pitchFamily="-105" charset="0"/>
          <a:ea typeface="ＭＳ Ｐゴシック" pitchFamily="-105" charset="-128"/>
          <a:cs typeface="ＭＳ Ｐゴシック" pitchFamily="-105" charset="-128"/>
        </a:defRPr>
      </a:lvl2pPr>
      <a:lvl3pPr algn="l" rtl="0" eaLnBrk="0" fontAlgn="base" hangingPunct="0">
        <a:spcBef>
          <a:spcPct val="0"/>
        </a:spcBef>
        <a:spcAft>
          <a:spcPct val="0"/>
        </a:spcAft>
        <a:defRPr sz="2250">
          <a:solidFill>
            <a:srgbClr val="F3F3F3"/>
          </a:solidFill>
          <a:latin typeface="Georgia" pitchFamily="-105" charset="0"/>
          <a:ea typeface="ＭＳ Ｐゴシック" pitchFamily="-105" charset="-128"/>
          <a:cs typeface="ＭＳ Ｐゴシック" pitchFamily="-105" charset="-128"/>
        </a:defRPr>
      </a:lvl3pPr>
      <a:lvl4pPr algn="l" rtl="0" eaLnBrk="0" fontAlgn="base" hangingPunct="0">
        <a:spcBef>
          <a:spcPct val="0"/>
        </a:spcBef>
        <a:spcAft>
          <a:spcPct val="0"/>
        </a:spcAft>
        <a:defRPr sz="2250">
          <a:solidFill>
            <a:srgbClr val="F3F3F3"/>
          </a:solidFill>
          <a:latin typeface="Georgia" pitchFamily="-105" charset="0"/>
          <a:ea typeface="ＭＳ Ｐゴシック" pitchFamily="-105" charset="-128"/>
          <a:cs typeface="ＭＳ Ｐゴシック" pitchFamily="-105" charset="-128"/>
        </a:defRPr>
      </a:lvl4pPr>
      <a:lvl5pPr algn="l" rtl="0" eaLnBrk="0" fontAlgn="base" hangingPunct="0">
        <a:spcBef>
          <a:spcPct val="0"/>
        </a:spcBef>
        <a:spcAft>
          <a:spcPct val="0"/>
        </a:spcAft>
        <a:defRPr sz="2250">
          <a:solidFill>
            <a:srgbClr val="F3F3F3"/>
          </a:solidFill>
          <a:latin typeface="Georgia" pitchFamily="-105" charset="0"/>
          <a:ea typeface="ＭＳ Ｐゴシック" pitchFamily="-105" charset="-128"/>
          <a:cs typeface="ＭＳ Ｐゴシック" pitchFamily="-105" charset="-128"/>
        </a:defRPr>
      </a:lvl5pPr>
      <a:lvl6pPr marL="342900" algn="l" rtl="0" fontAlgn="base">
        <a:spcBef>
          <a:spcPct val="0"/>
        </a:spcBef>
        <a:spcAft>
          <a:spcPct val="0"/>
        </a:spcAft>
        <a:defRPr sz="2250">
          <a:solidFill>
            <a:srgbClr val="F3F3F3"/>
          </a:solidFill>
          <a:latin typeface="Georgia" pitchFamily="-105" charset="0"/>
          <a:ea typeface="ＭＳ Ｐゴシック" pitchFamily="-105" charset="-128"/>
          <a:cs typeface="ＭＳ Ｐゴシック" pitchFamily="-105" charset="-128"/>
        </a:defRPr>
      </a:lvl6pPr>
      <a:lvl7pPr marL="685800" algn="l" rtl="0" fontAlgn="base">
        <a:spcBef>
          <a:spcPct val="0"/>
        </a:spcBef>
        <a:spcAft>
          <a:spcPct val="0"/>
        </a:spcAft>
        <a:defRPr sz="2250">
          <a:solidFill>
            <a:srgbClr val="F3F3F3"/>
          </a:solidFill>
          <a:latin typeface="Georgia" pitchFamily="-105" charset="0"/>
          <a:ea typeface="ＭＳ Ｐゴシック" pitchFamily="-105" charset="-128"/>
          <a:cs typeface="ＭＳ Ｐゴシック" pitchFamily="-105" charset="-128"/>
        </a:defRPr>
      </a:lvl7pPr>
      <a:lvl8pPr marL="1028700" algn="l" rtl="0" fontAlgn="base">
        <a:spcBef>
          <a:spcPct val="0"/>
        </a:spcBef>
        <a:spcAft>
          <a:spcPct val="0"/>
        </a:spcAft>
        <a:defRPr sz="2250">
          <a:solidFill>
            <a:srgbClr val="F3F3F3"/>
          </a:solidFill>
          <a:latin typeface="Georgia" pitchFamily="-105" charset="0"/>
          <a:ea typeface="ＭＳ Ｐゴシック" pitchFamily="-105" charset="-128"/>
          <a:cs typeface="ＭＳ Ｐゴシック" pitchFamily="-105" charset="-128"/>
        </a:defRPr>
      </a:lvl8pPr>
      <a:lvl9pPr marL="1371600" algn="l" rtl="0" fontAlgn="base">
        <a:spcBef>
          <a:spcPct val="0"/>
        </a:spcBef>
        <a:spcAft>
          <a:spcPct val="0"/>
        </a:spcAft>
        <a:defRPr sz="2250">
          <a:solidFill>
            <a:srgbClr val="F3F3F3"/>
          </a:solidFill>
          <a:latin typeface="Georgia" pitchFamily="-105" charset="0"/>
          <a:ea typeface="ＭＳ Ｐゴシック" pitchFamily="-105" charset="-128"/>
          <a:cs typeface="ＭＳ Ｐゴシック" pitchFamily="-105" charset="-128"/>
        </a:defRPr>
      </a:lvl9pPr>
    </p:titleStyle>
    <p:bodyStyle>
      <a:lvl1pPr marL="257175" indent="-257175" algn="l" rtl="0" eaLnBrk="0" fontAlgn="base" hangingPunct="0">
        <a:spcBef>
          <a:spcPct val="20000"/>
        </a:spcBef>
        <a:spcAft>
          <a:spcPct val="0"/>
        </a:spcAft>
        <a:buClr>
          <a:srgbClr val="6E7BBD"/>
        </a:buClr>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ea typeface="+mn-ea"/>
        </a:defRPr>
      </a:lvl2pPr>
      <a:lvl3pPr marL="857250" indent="-171450" algn="l" rtl="0" eaLnBrk="0" fontAlgn="base" hangingPunct="0">
        <a:spcBef>
          <a:spcPct val="20000"/>
        </a:spcBef>
        <a:spcAft>
          <a:spcPct val="0"/>
        </a:spcAft>
        <a:buChar char="•"/>
        <a:defRPr sz="2100">
          <a:solidFill>
            <a:schemeClr val="tx1"/>
          </a:solidFill>
          <a:latin typeface="+mj-lt"/>
          <a:ea typeface="+mn-ea"/>
        </a:defRPr>
      </a:lvl3pPr>
      <a:lvl4pPr marL="1200150" indent="-171450" algn="l" rtl="0" eaLnBrk="0" fontAlgn="base" hangingPunct="0">
        <a:spcBef>
          <a:spcPct val="20000"/>
        </a:spcBef>
        <a:spcAft>
          <a:spcPct val="0"/>
        </a:spcAft>
        <a:buChar char="–"/>
        <a:defRPr sz="2100">
          <a:solidFill>
            <a:schemeClr val="tx1"/>
          </a:solidFill>
          <a:latin typeface="+mj-lt"/>
          <a:ea typeface="+mn-ea"/>
        </a:defRPr>
      </a:lvl4pPr>
      <a:lvl5pPr marL="1543050" indent="-171450" algn="l" rtl="0" eaLnBrk="0" fontAlgn="base" hangingPunct="0">
        <a:spcBef>
          <a:spcPct val="20000"/>
        </a:spcBef>
        <a:spcAft>
          <a:spcPct val="0"/>
        </a:spcAft>
        <a:buChar char="»"/>
        <a:defRPr sz="2100">
          <a:solidFill>
            <a:schemeClr val="tx1"/>
          </a:solidFill>
          <a:latin typeface="+mj-lt"/>
          <a:ea typeface="+mn-ea"/>
        </a:defRPr>
      </a:lvl5pPr>
      <a:lvl6pPr marL="1885950" indent="-171450" algn="l" rtl="0" fontAlgn="base">
        <a:spcBef>
          <a:spcPct val="20000"/>
        </a:spcBef>
        <a:spcAft>
          <a:spcPct val="0"/>
        </a:spcAft>
        <a:buChar char="»"/>
        <a:defRPr>
          <a:solidFill>
            <a:srgbClr val="686868"/>
          </a:solidFill>
          <a:latin typeface="+mj-lt"/>
          <a:ea typeface="+mn-ea"/>
        </a:defRPr>
      </a:lvl6pPr>
      <a:lvl7pPr marL="2228850" indent="-171450" algn="l" rtl="0" fontAlgn="base">
        <a:spcBef>
          <a:spcPct val="20000"/>
        </a:spcBef>
        <a:spcAft>
          <a:spcPct val="0"/>
        </a:spcAft>
        <a:buChar char="»"/>
        <a:defRPr>
          <a:solidFill>
            <a:srgbClr val="686868"/>
          </a:solidFill>
          <a:latin typeface="+mj-lt"/>
          <a:ea typeface="+mn-ea"/>
        </a:defRPr>
      </a:lvl7pPr>
      <a:lvl8pPr marL="2571750" indent="-171450" algn="l" rtl="0" fontAlgn="base">
        <a:spcBef>
          <a:spcPct val="20000"/>
        </a:spcBef>
        <a:spcAft>
          <a:spcPct val="0"/>
        </a:spcAft>
        <a:buChar char="»"/>
        <a:defRPr>
          <a:solidFill>
            <a:srgbClr val="686868"/>
          </a:solidFill>
          <a:latin typeface="+mj-lt"/>
          <a:ea typeface="+mn-ea"/>
        </a:defRPr>
      </a:lvl8pPr>
      <a:lvl9pPr marL="2914650" indent="-171450" algn="l" rtl="0" fontAlgn="base">
        <a:spcBef>
          <a:spcPct val="20000"/>
        </a:spcBef>
        <a:spcAft>
          <a:spcPct val="0"/>
        </a:spcAft>
        <a:buChar char="»"/>
        <a:defRPr>
          <a:solidFill>
            <a:srgbClr val="686868"/>
          </a:solidFill>
          <a:latin typeface="+mj-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84425"/>
            <a:ext cx="8520600" cy="1733442"/>
          </a:xfrm>
          <a:prstGeom prst="rect">
            <a:avLst/>
          </a:prstGeom>
        </p:spPr>
        <p:txBody>
          <a:bodyPr spcFirstLastPara="1" wrap="square" lIns="91425" tIns="91425" rIns="91425" bIns="91425" anchor="b" anchorCtr="0">
            <a:noAutofit/>
          </a:bodyPr>
          <a:lstStyle/>
          <a:p>
            <a:pPr lvl="0">
              <a:buSzPts val="990"/>
            </a:pPr>
            <a:r>
              <a:rPr lang="en-US" sz="2400" b="1" dirty="0"/>
              <a:t>ALTO/TCN: Toward an Architecture of Efficient and Flexible Data Transport Control for Data-Intensive Sciences using Deep Infrastructure Visibility</a:t>
            </a:r>
            <a:endParaRPr sz="1050" dirty="0"/>
          </a:p>
        </p:txBody>
      </p:sp>
      <p:sp>
        <p:nvSpPr>
          <p:cNvPr id="55" name="Google Shape;55;p13"/>
          <p:cNvSpPr txBox="1">
            <a:spLocks noGrp="1"/>
          </p:cNvSpPr>
          <p:nvPr>
            <p:ph type="subTitle" idx="1"/>
          </p:nvPr>
        </p:nvSpPr>
        <p:spPr>
          <a:xfrm>
            <a:off x="311700" y="2345391"/>
            <a:ext cx="8520600" cy="1333474"/>
          </a:xfrm>
          <a:prstGeom prst="rect">
            <a:avLst/>
          </a:prstGeom>
        </p:spPr>
        <p:txBody>
          <a:bodyPr spcFirstLastPara="1" wrap="square" lIns="91425" tIns="91425" rIns="91425" bIns="91425" anchor="t" anchorCtr="0">
            <a:noAutofit/>
          </a:bodyPr>
          <a:lstStyle/>
          <a:p>
            <a:pPr marL="0" indent="0">
              <a:lnSpc>
                <a:spcPct val="95000"/>
              </a:lnSpc>
              <a:buSzPts val="523"/>
            </a:pPr>
            <a:r>
              <a:rPr lang="en-US" sz="1800" dirty="0">
                <a:solidFill>
                  <a:schemeClr val="tx1"/>
                </a:solidFill>
              </a:rPr>
              <a:t>Presenter: </a:t>
            </a:r>
            <a:r>
              <a:rPr lang="en-US" sz="1800" u="sng" dirty="0">
                <a:solidFill>
                  <a:schemeClr val="tx1"/>
                </a:solidFill>
              </a:rPr>
              <a:t>Y. Ryan Yang</a:t>
            </a:r>
          </a:p>
          <a:p>
            <a:pPr marL="0" indent="0">
              <a:lnSpc>
                <a:spcPct val="95000"/>
              </a:lnSpc>
              <a:buSzPts val="523"/>
            </a:pPr>
            <a:r>
              <a:rPr lang="en-US" sz="1800" dirty="0">
                <a:solidFill>
                  <a:schemeClr val="tx1"/>
                </a:solidFill>
              </a:rPr>
              <a:t>Team: Mario </a:t>
            </a:r>
            <a:r>
              <a:rPr lang="en-US" sz="1800" dirty="0" err="1">
                <a:solidFill>
                  <a:schemeClr val="tx1"/>
                </a:solidFill>
              </a:rPr>
              <a:t>Lassnig</a:t>
            </a:r>
            <a:r>
              <a:rPr lang="en-US" sz="1800" dirty="0">
                <a:solidFill>
                  <a:schemeClr val="tx1"/>
                </a:solidFill>
              </a:rPr>
              <a:t>, Mihai </a:t>
            </a:r>
            <a:r>
              <a:rPr lang="en-US" sz="1800" dirty="0" err="1">
                <a:solidFill>
                  <a:schemeClr val="tx1"/>
                </a:solidFill>
              </a:rPr>
              <a:t>Patrascoiu</a:t>
            </a:r>
            <a:r>
              <a:rPr lang="en-US" sz="1800" dirty="0">
                <a:solidFill>
                  <a:schemeClr val="tx1"/>
                </a:solidFill>
              </a:rPr>
              <a:t>, </a:t>
            </a:r>
            <a:br>
              <a:rPr lang="en-US" sz="1800" dirty="0">
                <a:solidFill>
                  <a:schemeClr val="tx1"/>
                </a:solidFill>
              </a:rPr>
            </a:br>
            <a:r>
              <a:rPr lang="en-US" sz="1800" dirty="0">
                <a:solidFill>
                  <a:schemeClr val="tx1"/>
                </a:solidFill>
              </a:rPr>
              <a:t>Jordi Ros-Giralt, Harvey Newman, Kai Gao, Jensen Zhang,  </a:t>
            </a:r>
            <a:br>
              <a:rPr lang="en-US" sz="1800" dirty="0">
                <a:solidFill>
                  <a:schemeClr val="tx1"/>
                </a:solidFill>
              </a:rPr>
            </a:br>
            <a:r>
              <a:rPr lang="en-US" sz="1800" dirty="0">
                <a:solidFill>
                  <a:schemeClr val="tx1"/>
                </a:solidFill>
              </a:rPr>
              <a:t>Jacob </a:t>
            </a:r>
            <a:r>
              <a:rPr lang="en-US" sz="1800" dirty="0" err="1">
                <a:solidFill>
                  <a:schemeClr val="tx1"/>
                </a:solidFill>
              </a:rPr>
              <a:t>Dunefsky</a:t>
            </a:r>
            <a:r>
              <a:rPr lang="en-US" sz="1800" dirty="0">
                <a:solidFill>
                  <a:schemeClr val="tx1"/>
                </a:solidFill>
              </a:rPr>
              <a:t>, Mahdi Soleimani, Y. Richard Yang</a:t>
            </a:r>
          </a:p>
        </p:txBody>
      </p:sp>
      <p:sp>
        <p:nvSpPr>
          <p:cNvPr id="56" name="Google Shape;56;p13"/>
          <p:cNvSpPr txBox="1">
            <a:spLocks noGrp="1"/>
          </p:cNvSpPr>
          <p:nvPr>
            <p:ph type="subTitle" idx="1"/>
          </p:nvPr>
        </p:nvSpPr>
        <p:spPr>
          <a:xfrm>
            <a:off x="311700" y="4067417"/>
            <a:ext cx="8520600" cy="792600"/>
          </a:xfrm>
          <a:prstGeom prst="rect">
            <a:avLst/>
          </a:prstGeom>
        </p:spPr>
        <p:txBody>
          <a:bodyPr spcFirstLastPara="1" wrap="square" lIns="91425" tIns="91425" rIns="91425" bIns="91425" anchor="t" anchorCtr="0">
            <a:normAutofit fontScale="92500" lnSpcReduction="10000"/>
          </a:bodyPr>
          <a:lstStyle/>
          <a:p>
            <a:pPr marL="0" lvl="0" indent="0" algn="ctr" rtl="0">
              <a:lnSpc>
                <a:spcPct val="115000"/>
              </a:lnSpc>
              <a:spcBef>
                <a:spcPts val="0"/>
              </a:spcBef>
              <a:spcAft>
                <a:spcPts val="0"/>
              </a:spcAft>
              <a:buSzPts val="605"/>
              <a:buNone/>
            </a:pPr>
            <a:r>
              <a:rPr lang="en" sz="2000" dirty="0">
                <a:solidFill>
                  <a:schemeClr val="tx1"/>
                </a:solidFill>
              </a:rPr>
              <a:t>05/08-12/2023</a:t>
            </a:r>
          </a:p>
          <a:p>
            <a:pPr marL="0" indent="0">
              <a:lnSpc>
                <a:spcPct val="115000"/>
              </a:lnSpc>
              <a:buSzPts val="605"/>
            </a:pPr>
            <a:r>
              <a:rPr lang="en-US" sz="2000" dirty="0">
                <a:solidFill>
                  <a:schemeClr val="tx1"/>
                </a:solidFill>
              </a:rPr>
              <a:t>CHEP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Google Shape;323;p38"/>
          <p:cNvSpPr txBox="1"/>
          <p:nvPr/>
        </p:nvSpPr>
        <p:spPr>
          <a:xfrm>
            <a:off x="549560" y="718623"/>
            <a:ext cx="2799475" cy="87482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algn="ctr">
              <a:lnSpc>
                <a:spcPct val="115000"/>
              </a:lnSpc>
            </a:pPr>
            <a:r>
              <a:rPr lang="en" sz="1500" b="1" dirty="0">
                <a:solidFill>
                  <a:schemeClr val="dk1"/>
                </a:solidFill>
              </a:rPr>
              <a:t>Resource Model (Plink 3):</a:t>
            </a:r>
            <a:endParaRPr sz="1500" b="1" dirty="0">
              <a:solidFill>
                <a:schemeClr val="dk1"/>
              </a:solidFill>
            </a:endParaRPr>
          </a:p>
          <a:p>
            <a:pPr>
              <a:lnSpc>
                <a:spcPct val="115000"/>
              </a:lnSpc>
            </a:pPr>
            <a:r>
              <a:rPr lang="en" sz="1200" dirty="0">
                <a:solidFill>
                  <a:schemeClr val="dk1"/>
                </a:solidFill>
              </a:rPr>
              <a:t>Experiment X </a:t>
            </a:r>
            <a:r>
              <a:rPr lang="en-US" sz="1200" dirty="0">
                <a:solidFill>
                  <a:schemeClr val="dk1"/>
                </a:solidFill>
              </a:rPr>
              <a:t>&lt;= 12 G</a:t>
            </a:r>
          </a:p>
          <a:p>
            <a:pPr>
              <a:lnSpc>
                <a:spcPct val="115000"/>
              </a:lnSpc>
            </a:pPr>
            <a:r>
              <a:rPr lang="en-US" sz="1200" dirty="0">
                <a:solidFill>
                  <a:schemeClr val="dk1"/>
                </a:solidFill>
              </a:rPr>
              <a:t>X.Activity-1 : X.Activity-2 = 1:2</a:t>
            </a:r>
          </a:p>
        </p:txBody>
      </p:sp>
      <p:sp>
        <p:nvSpPr>
          <p:cNvPr id="324" name="Google Shape;324;p38"/>
          <p:cNvSpPr txBox="1"/>
          <p:nvPr/>
        </p:nvSpPr>
        <p:spPr>
          <a:xfrm>
            <a:off x="513364" y="2400564"/>
            <a:ext cx="2835671" cy="1193373"/>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algn="ctr">
              <a:lnSpc>
                <a:spcPct val="115000"/>
              </a:lnSpc>
            </a:pPr>
            <a:r>
              <a:rPr lang="en" sz="1500" b="1" dirty="0">
                <a:solidFill>
                  <a:schemeClr val="dk1"/>
                </a:solidFill>
              </a:rPr>
              <a:t>Experiment App Accounting (Pipe 1 for X.Activity-1; </a:t>
            </a:r>
            <a:br>
              <a:rPr lang="en" sz="1500" b="1" dirty="0">
                <a:solidFill>
                  <a:schemeClr val="dk1"/>
                </a:solidFill>
              </a:rPr>
            </a:br>
            <a:r>
              <a:rPr lang="en" sz="1500" b="1" dirty="0">
                <a:solidFill>
                  <a:schemeClr val="dk1"/>
                </a:solidFill>
              </a:rPr>
              <a:t>Pipe 2 for X.Activity-2):</a:t>
            </a:r>
            <a:endParaRPr sz="1500" b="1" dirty="0">
              <a:solidFill>
                <a:schemeClr val="dk1"/>
              </a:solidFill>
            </a:endParaRPr>
          </a:p>
          <a:p>
            <a:pPr>
              <a:lnSpc>
                <a:spcPct val="115000"/>
              </a:lnSpc>
            </a:pPr>
            <a:r>
              <a:rPr lang="en" sz="1200" dirty="0">
                <a:solidFill>
                  <a:schemeClr val="dk1"/>
                </a:solidFill>
              </a:rPr>
              <a:t>Pipe1.traffic = 4G, Pipe2.traffic = 9G</a:t>
            </a:r>
            <a:endParaRPr sz="1500" dirty="0">
              <a:solidFill>
                <a:schemeClr val="dk1"/>
              </a:solidFill>
            </a:endParaRPr>
          </a:p>
        </p:txBody>
      </p:sp>
      <p:sp>
        <p:nvSpPr>
          <p:cNvPr id="325" name="Google Shape;325;p38"/>
          <p:cNvSpPr txBox="1"/>
          <p:nvPr/>
        </p:nvSpPr>
        <p:spPr>
          <a:xfrm>
            <a:off x="513363" y="3701827"/>
            <a:ext cx="2835671" cy="85712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algn="ctr">
              <a:lnSpc>
                <a:spcPct val="115000"/>
              </a:lnSpc>
            </a:pPr>
            <a:r>
              <a:rPr lang="en-US" sz="1300" b="1" dirty="0">
                <a:solidFill>
                  <a:schemeClr val="dk1"/>
                </a:solidFill>
              </a:rPr>
              <a:t>Resource Use Visibility (ALTO):</a:t>
            </a:r>
            <a:endParaRPr sz="1300" b="1" dirty="0">
              <a:solidFill>
                <a:schemeClr val="dk1"/>
              </a:solidFill>
            </a:endParaRPr>
          </a:p>
          <a:p>
            <a:pPr>
              <a:lnSpc>
                <a:spcPct val="115000"/>
              </a:lnSpc>
            </a:pPr>
            <a:r>
              <a:rPr lang="en" sz="1200" dirty="0">
                <a:solidFill>
                  <a:schemeClr val="dk1"/>
                </a:solidFill>
              </a:rPr>
              <a:t>Pipe 1: {Plink 1, Plink 3, Plink 4}. </a:t>
            </a:r>
            <a:br>
              <a:rPr lang="en" sz="1200" dirty="0">
                <a:solidFill>
                  <a:schemeClr val="dk1"/>
                </a:solidFill>
              </a:rPr>
            </a:br>
            <a:r>
              <a:rPr lang="en" sz="1200" dirty="0">
                <a:solidFill>
                  <a:schemeClr val="dk1"/>
                </a:solidFill>
              </a:rPr>
              <a:t>Pipe 2: {Plink 2, Plink 3, Plink 5}</a:t>
            </a:r>
            <a:r>
              <a:rPr lang="en" sz="1300" dirty="0">
                <a:solidFill>
                  <a:schemeClr val="dk1"/>
                </a:solidFill>
              </a:rPr>
              <a:t>.</a:t>
            </a:r>
            <a:endParaRPr sz="1300" dirty="0">
              <a:solidFill>
                <a:schemeClr val="dk1"/>
              </a:solidFill>
            </a:endParaRPr>
          </a:p>
        </p:txBody>
      </p:sp>
      <p:sp>
        <p:nvSpPr>
          <p:cNvPr id="328" name="Google Shape;328;p38"/>
          <p:cNvSpPr txBox="1">
            <a:spLocks noGrp="1"/>
          </p:cNvSpPr>
          <p:nvPr>
            <p:ph type="title"/>
          </p:nvPr>
        </p:nvSpPr>
        <p:spPr>
          <a:xfrm>
            <a:off x="147875" y="-56625"/>
            <a:ext cx="9021000" cy="805073"/>
          </a:xfrm>
          <a:prstGeom prst="rect">
            <a:avLst/>
          </a:prstGeom>
        </p:spPr>
        <p:txBody>
          <a:bodyPr spcFirstLastPara="1" vert="horz" wrap="square" lIns="91425" tIns="91425" rIns="91425" bIns="91425" numCol="1" rtlCol="0" anchor="t" anchorCtr="0" compatLnSpc="1">
            <a:prstTxWarp prst="textNoShape">
              <a:avLst/>
            </a:prstTxWarp>
            <a:noAutofit/>
          </a:bodyPr>
          <a:lstStyle/>
          <a:p>
            <a:pPr lvl="0">
              <a:buSzPct val="44594"/>
            </a:pPr>
            <a:r>
              <a:rPr lang="en" sz="2200" dirty="0">
                <a:solidFill>
                  <a:srgbClr val="000000"/>
                </a:solidFill>
              </a:rPr>
              <a:t>ALTO/TCN Resource Model, Resource-Use Visibility (Simple Example 2)</a:t>
            </a:r>
            <a:endParaRPr sz="2720" dirty="0"/>
          </a:p>
        </p:txBody>
      </p:sp>
      <p:cxnSp>
        <p:nvCxnSpPr>
          <p:cNvPr id="329" name="Google Shape;329;p38"/>
          <p:cNvCxnSpPr/>
          <p:nvPr/>
        </p:nvCxnSpPr>
        <p:spPr>
          <a:xfrm>
            <a:off x="-25103" y="2092808"/>
            <a:ext cx="9146700" cy="25200"/>
          </a:xfrm>
          <a:prstGeom prst="straightConnector1">
            <a:avLst/>
          </a:prstGeom>
          <a:noFill/>
          <a:ln w="9525" cap="flat" cmpd="sng">
            <a:solidFill>
              <a:schemeClr val="dk2"/>
            </a:solidFill>
            <a:prstDash val="solid"/>
            <a:round/>
            <a:headEnd type="none" w="med" len="med"/>
            <a:tailEnd type="none" w="med" len="med"/>
          </a:ln>
        </p:spPr>
      </p:cxnSp>
      <p:pic>
        <p:nvPicPr>
          <p:cNvPr id="330" name="Google Shape;330;p38"/>
          <p:cNvPicPr preferRelativeResize="0"/>
          <p:nvPr/>
        </p:nvPicPr>
        <p:blipFill>
          <a:blip r:embed="rId3">
            <a:alphaModFix/>
          </a:blip>
          <a:stretch>
            <a:fillRect/>
          </a:stretch>
        </p:blipFill>
        <p:spPr>
          <a:xfrm>
            <a:off x="3447314" y="447537"/>
            <a:ext cx="3118903" cy="1719072"/>
          </a:xfrm>
          <a:prstGeom prst="rect">
            <a:avLst/>
          </a:prstGeom>
          <a:noFill/>
          <a:ln>
            <a:noFill/>
          </a:ln>
        </p:spPr>
      </p:pic>
      <p:pic>
        <p:nvPicPr>
          <p:cNvPr id="13" name="Picture 12">
            <a:extLst>
              <a:ext uri="{FF2B5EF4-FFF2-40B4-BE49-F238E27FC236}">
                <a16:creationId xmlns:a16="http://schemas.microsoft.com/office/drawing/2014/main" id="{6ABE06BF-3927-9E4F-8C5C-B44A0C483FE0}"/>
              </a:ext>
            </a:extLst>
          </p:cNvPr>
          <p:cNvPicPr>
            <a:picLocks noChangeAspect="1"/>
          </p:cNvPicPr>
          <p:nvPr/>
        </p:nvPicPr>
        <p:blipFill>
          <a:blip r:embed="rId4"/>
          <a:stretch>
            <a:fillRect/>
          </a:stretch>
        </p:blipFill>
        <p:spPr>
          <a:xfrm>
            <a:off x="6821452" y="506308"/>
            <a:ext cx="2204303" cy="1400061"/>
          </a:xfrm>
          <a:prstGeom prst="rect">
            <a:avLst/>
          </a:prstGeom>
        </p:spPr>
      </p:pic>
      <p:pic>
        <p:nvPicPr>
          <p:cNvPr id="16" name="Google Shape;330;p38">
            <a:extLst>
              <a:ext uri="{FF2B5EF4-FFF2-40B4-BE49-F238E27FC236}">
                <a16:creationId xmlns:a16="http://schemas.microsoft.com/office/drawing/2014/main" id="{67524440-ED08-C942-BBAA-E9E7F321247F}"/>
              </a:ext>
            </a:extLst>
          </p:cNvPr>
          <p:cNvPicPr preferRelativeResize="0"/>
          <p:nvPr/>
        </p:nvPicPr>
        <p:blipFill>
          <a:blip r:embed="rId3">
            <a:alphaModFix/>
          </a:blip>
          <a:stretch>
            <a:fillRect/>
          </a:stretch>
        </p:blipFill>
        <p:spPr>
          <a:xfrm>
            <a:off x="3496682" y="2274188"/>
            <a:ext cx="3118903" cy="1719072"/>
          </a:xfrm>
          <a:prstGeom prst="rect">
            <a:avLst/>
          </a:prstGeom>
          <a:noFill/>
          <a:ln>
            <a:noFill/>
          </a:ln>
        </p:spPr>
      </p:pic>
      <p:sp>
        <p:nvSpPr>
          <p:cNvPr id="17" name="TextBox 16">
            <a:extLst>
              <a:ext uri="{FF2B5EF4-FFF2-40B4-BE49-F238E27FC236}">
                <a16:creationId xmlns:a16="http://schemas.microsoft.com/office/drawing/2014/main" id="{3860A0BE-580B-374F-9BEC-78F1735B2248}"/>
              </a:ext>
            </a:extLst>
          </p:cNvPr>
          <p:cNvSpPr txBox="1"/>
          <p:nvPr/>
        </p:nvSpPr>
        <p:spPr>
          <a:xfrm>
            <a:off x="5177698" y="2265760"/>
            <a:ext cx="364202" cy="253916"/>
          </a:xfrm>
          <a:prstGeom prst="rect">
            <a:avLst/>
          </a:prstGeom>
          <a:noFill/>
        </p:spPr>
        <p:txBody>
          <a:bodyPr wrap="none" rtlCol="0">
            <a:spAutoFit/>
          </a:bodyPr>
          <a:lstStyle/>
          <a:p>
            <a:r>
              <a:rPr lang="en-US" sz="1050" b="1" dirty="0">
                <a:solidFill>
                  <a:srgbClr val="00B050"/>
                </a:solidFill>
              </a:rPr>
              <a:t>4G</a:t>
            </a:r>
          </a:p>
        </p:txBody>
      </p:sp>
      <p:sp>
        <p:nvSpPr>
          <p:cNvPr id="18" name="TextBox 17">
            <a:extLst>
              <a:ext uri="{FF2B5EF4-FFF2-40B4-BE49-F238E27FC236}">
                <a16:creationId xmlns:a16="http://schemas.microsoft.com/office/drawing/2014/main" id="{10DF9829-CA2B-4F43-B7CF-B79E675B0DE8}"/>
              </a:ext>
            </a:extLst>
          </p:cNvPr>
          <p:cNvSpPr txBox="1"/>
          <p:nvPr/>
        </p:nvSpPr>
        <p:spPr>
          <a:xfrm>
            <a:off x="5177698" y="3701827"/>
            <a:ext cx="364202" cy="253916"/>
          </a:xfrm>
          <a:prstGeom prst="rect">
            <a:avLst/>
          </a:prstGeom>
          <a:noFill/>
        </p:spPr>
        <p:txBody>
          <a:bodyPr wrap="none" rtlCol="0">
            <a:spAutoFit/>
          </a:bodyPr>
          <a:lstStyle/>
          <a:p>
            <a:r>
              <a:rPr lang="en-US" sz="1050" b="1" dirty="0">
                <a:solidFill>
                  <a:srgbClr val="00B050"/>
                </a:solidFill>
              </a:rPr>
              <a:t>9G</a:t>
            </a:r>
          </a:p>
        </p:txBody>
      </p:sp>
      <p:sp>
        <p:nvSpPr>
          <p:cNvPr id="19" name="TextBox 18">
            <a:extLst>
              <a:ext uri="{FF2B5EF4-FFF2-40B4-BE49-F238E27FC236}">
                <a16:creationId xmlns:a16="http://schemas.microsoft.com/office/drawing/2014/main" id="{2B91BA08-FF34-DA4C-AFD7-F50C6AEB34C5}"/>
              </a:ext>
            </a:extLst>
          </p:cNvPr>
          <p:cNvSpPr txBox="1"/>
          <p:nvPr/>
        </p:nvSpPr>
        <p:spPr>
          <a:xfrm>
            <a:off x="4738154" y="915106"/>
            <a:ext cx="405880" cy="276999"/>
          </a:xfrm>
          <a:prstGeom prst="rect">
            <a:avLst/>
          </a:prstGeom>
          <a:noFill/>
        </p:spPr>
        <p:txBody>
          <a:bodyPr wrap="none" rtlCol="0">
            <a:spAutoFit/>
          </a:bodyPr>
          <a:lstStyle/>
          <a:p>
            <a:r>
              <a:rPr lang="en-US" sz="1200" b="1" dirty="0">
                <a:solidFill>
                  <a:srgbClr val="FF0000"/>
                </a:solidFill>
              </a:rPr>
              <a:t>1:2</a:t>
            </a:r>
          </a:p>
        </p:txBody>
      </p:sp>
      <p:sp>
        <p:nvSpPr>
          <p:cNvPr id="4" name="Rectangle 3">
            <a:extLst>
              <a:ext uri="{FF2B5EF4-FFF2-40B4-BE49-F238E27FC236}">
                <a16:creationId xmlns:a16="http://schemas.microsoft.com/office/drawing/2014/main" id="{8A3DEE63-4D85-7A4B-AF86-11C0515CDBEB}"/>
              </a:ext>
            </a:extLst>
          </p:cNvPr>
          <p:cNvSpPr/>
          <p:nvPr/>
        </p:nvSpPr>
        <p:spPr bwMode="auto">
          <a:xfrm>
            <a:off x="3553565" y="506308"/>
            <a:ext cx="2841758" cy="3516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2" name="Rectangle 21">
            <a:extLst>
              <a:ext uri="{FF2B5EF4-FFF2-40B4-BE49-F238E27FC236}">
                <a16:creationId xmlns:a16="http://schemas.microsoft.com/office/drawing/2014/main" id="{9B845B39-509E-2849-B61B-6E4E08988576}"/>
              </a:ext>
            </a:extLst>
          </p:cNvPr>
          <p:cNvSpPr/>
          <p:nvPr/>
        </p:nvSpPr>
        <p:spPr bwMode="auto">
          <a:xfrm>
            <a:off x="6094175" y="532783"/>
            <a:ext cx="453548" cy="3516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3" name="Rectangle 22">
            <a:extLst>
              <a:ext uri="{FF2B5EF4-FFF2-40B4-BE49-F238E27FC236}">
                <a16:creationId xmlns:a16="http://schemas.microsoft.com/office/drawing/2014/main" id="{9B70A0C6-2BDC-7549-BF14-BA1176988B1D}"/>
              </a:ext>
            </a:extLst>
          </p:cNvPr>
          <p:cNvSpPr/>
          <p:nvPr/>
        </p:nvSpPr>
        <p:spPr bwMode="auto">
          <a:xfrm>
            <a:off x="3618829" y="1726320"/>
            <a:ext cx="2841758" cy="3516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6" name="TextBox 25">
            <a:extLst>
              <a:ext uri="{FF2B5EF4-FFF2-40B4-BE49-F238E27FC236}">
                <a16:creationId xmlns:a16="http://schemas.microsoft.com/office/drawing/2014/main" id="{746BA034-4C28-9541-BF0C-787CE3DBAD5B}"/>
              </a:ext>
            </a:extLst>
          </p:cNvPr>
          <p:cNvSpPr txBox="1"/>
          <p:nvPr/>
        </p:nvSpPr>
        <p:spPr>
          <a:xfrm>
            <a:off x="4786993" y="2731793"/>
            <a:ext cx="439544" cy="253916"/>
          </a:xfrm>
          <a:prstGeom prst="rect">
            <a:avLst/>
          </a:prstGeom>
          <a:noFill/>
        </p:spPr>
        <p:txBody>
          <a:bodyPr wrap="none" rtlCol="0">
            <a:spAutoFit/>
          </a:bodyPr>
          <a:lstStyle/>
          <a:p>
            <a:r>
              <a:rPr lang="en-US" sz="1050" b="1" dirty="0">
                <a:solidFill>
                  <a:srgbClr val="FF0000"/>
                </a:solidFill>
              </a:rPr>
              <a:t>12G</a:t>
            </a:r>
          </a:p>
        </p:txBody>
      </p:sp>
      <p:sp>
        <p:nvSpPr>
          <p:cNvPr id="29" name="TextBox 28">
            <a:extLst>
              <a:ext uri="{FF2B5EF4-FFF2-40B4-BE49-F238E27FC236}">
                <a16:creationId xmlns:a16="http://schemas.microsoft.com/office/drawing/2014/main" id="{AC0FD669-C9C4-3F44-9F49-0C508506629D}"/>
              </a:ext>
            </a:extLst>
          </p:cNvPr>
          <p:cNvSpPr txBox="1"/>
          <p:nvPr/>
        </p:nvSpPr>
        <p:spPr>
          <a:xfrm>
            <a:off x="5096359" y="2739518"/>
            <a:ext cx="873957" cy="253916"/>
          </a:xfrm>
          <a:prstGeom prst="rect">
            <a:avLst/>
          </a:prstGeom>
          <a:noFill/>
        </p:spPr>
        <p:txBody>
          <a:bodyPr wrap="none" rtlCol="0">
            <a:spAutoFit/>
          </a:bodyPr>
          <a:lstStyle/>
          <a:p>
            <a:r>
              <a:rPr lang="en-US" sz="1050" b="1" dirty="0">
                <a:solidFill>
                  <a:srgbClr val="00B050"/>
                </a:solidFill>
              </a:rPr>
              <a:t>13 (=4+9)G</a:t>
            </a:r>
          </a:p>
        </p:txBody>
      </p:sp>
      <p:sp>
        <p:nvSpPr>
          <p:cNvPr id="3" name="TextBox 2">
            <a:extLst>
              <a:ext uri="{FF2B5EF4-FFF2-40B4-BE49-F238E27FC236}">
                <a16:creationId xmlns:a16="http://schemas.microsoft.com/office/drawing/2014/main" id="{7DC50CA7-9D9E-014F-A1C2-090520FF5C24}"/>
              </a:ext>
            </a:extLst>
          </p:cNvPr>
          <p:cNvSpPr txBox="1"/>
          <p:nvPr/>
        </p:nvSpPr>
        <p:spPr>
          <a:xfrm>
            <a:off x="7186411" y="2629297"/>
            <a:ext cx="1712890" cy="1600438"/>
          </a:xfrm>
          <a:prstGeom prst="rect">
            <a:avLst/>
          </a:prstGeom>
          <a:noFill/>
        </p:spPr>
        <p:txBody>
          <a:bodyPr wrap="square" rtlCol="0">
            <a:spAutoFit/>
          </a:bodyPr>
          <a:lstStyle/>
          <a:p>
            <a:r>
              <a:rPr lang="en-US" dirty="0"/>
              <a:t>Since usage on Plink 3 is over resource model due to Activity-2, controller reduces concurrency level of Pipe 2. </a:t>
            </a:r>
          </a:p>
        </p:txBody>
      </p:sp>
      <p:sp>
        <p:nvSpPr>
          <p:cNvPr id="30" name="TextBox 29">
            <a:extLst>
              <a:ext uri="{FF2B5EF4-FFF2-40B4-BE49-F238E27FC236}">
                <a16:creationId xmlns:a16="http://schemas.microsoft.com/office/drawing/2014/main" id="{0D68B42A-070B-0345-A143-070C49A292DA}"/>
              </a:ext>
            </a:extLst>
          </p:cNvPr>
          <p:cNvSpPr txBox="1"/>
          <p:nvPr/>
        </p:nvSpPr>
        <p:spPr>
          <a:xfrm>
            <a:off x="4736006" y="655381"/>
            <a:ext cx="474810" cy="276999"/>
          </a:xfrm>
          <a:prstGeom prst="rect">
            <a:avLst/>
          </a:prstGeom>
          <a:noFill/>
        </p:spPr>
        <p:txBody>
          <a:bodyPr wrap="none" rtlCol="0">
            <a:spAutoFit/>
          </a:bodyPr>
          <a:lstStyle/>
          <a:p>
            <a:r>
              <a:rPr lang="en-US" sz="1200" b="1" dirty="0">
                <a:solidFill>
                  <a:srgbClr val="FF0000"/>
                </a:solidFill>
              </a:rPr>
              <a:t>12G</a:t>
            </a:r>
          </a:p>
        </p:txBody>
      </p:sp>
    </p:spTree>
    <p:extLst>
      <p:ext uri="{BB962C8B-B14F-4D97-AF65-F5344CB8AC3E}">
        <p14:creationId xmlns:p14="http://schemas.microsoft.com/office/powerpoint/2010/main" val="1599709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5280-DC26-F04C-81FF-2E98485034D7}"/>
              </a:ext>
            </a:extLst>
          </p:cNvPr>
          <p:cNvSpPr>
            <a:spLocks noGrp="1"/>
          </p:cNvSpPr>
          <p:nvPr>
            <p:ph type="title"/>
          </p:nvPr>
        </p:nvSpPr>
        <p:spPr>
          <a:xfrm>
            <a:off x="293444" y="0"/>
            <a:ext cx="8520600" cy="572700"/>
          </a:xfrm>
        </p:spPr>
        <p:txBody>
          <a:bodyPr>
            <a:noAutofit/>
          </a:bodyPr>
          <a:lstStyle/>
          <a:p>
            <a:r>
              <a:rPr lang="en-US" sz="2400" dirty="0"/>
              <a:t>Implementation: ALTO/TCN Control Loop (for completeness)</a:t>
            </a:r>
          </a:p>
        </p:txBody>
      </p:sp>
      <p:sp>
        <p:nvSpPr>
          <p:cNvPr id="3" name="Text Placeholder 2">
            <a:extLst>
              <a:ext uri="{FF2B5EF4-FFF2-40B4-BE49-F238E27FC236}">
                <a16:creationId xmlns:a16="http://schemas.microsoft.com/office/drawing/2014/main" id="{57ADE327-738E-1F4E-B3B5-D1884E12C156}"/>
              </a:ext>
            </a:extLst>
          </p:cNvPr>
          <p:cNvSpPr>
            <a:spLocks noGrp="1"/>
          </p:cNvSpPr>
          <p:nvPr>
            <p:ph idx="1"/>
          </p:nvPr>
        </p:nvSpPr>
        <p:spPr/>
        <p:txBody>
          <a:bodyPr/>
          <a:lstStyle/>
          <a:p>
            <a:r>
              <a:rPr lang="en-US" dirty="0"/>
              <a:t>Integral, quadratic distance function</a:t>
            </a:r>
          </a:p>
          <a:p>
            <a:r>
              <a:rPr lang="en-US" dirty="0"/>
              <a:t>Zero-order stochastic rounding</a:t>
            </a:r>
          </a:p>
        </p:txBody>
      </p:sp>
      <p:pic>
        <p:nvPicPr>
          <p:cNvPr id="5" name="Google Shape;296;p35">
            <a:extLst>
              <a:ext uri="{FF2B5EF4-FFF2-40B4-BE49-F238E27FC236}">
                <a16:creationId xmlns:a16="http://schemas.microsoft.com/office/drawing/2014/main" id="{CE0678B0-707D-E54C-BFBB-136DD579073D}"/>
              </a:ext>
            </a:extLst>
          </p:cNvPr>
          <p:cNvPicPr preferRelativeResize="0"/>
          <p:nvPr/>
        </p:nvPicPr>
        <p:blipFill rotWithShape="1">
          <a:blip r:embed="rId2">
            <a:alphaModFix/>
            <a:extLst>
              <a:ext uri="{28A0092B-C50C-407E-A947-70E740481C1C}">
                <a14:useLocalDpi xmlns:a14="http://schemas.microsoft.com/office/drawing/2010/main"/>
              </a:ext>
            </a:extLst>
          </a:blip>
          <a:srcRect l="13106" r="7218"/>
          <a:stretch/>
        </p:blipFill>
        <p:spPr>
          <a:xfrm rot="5400000">
            <a:off x="3297964" y="-853474"/>
            <a:ext cx="2480286" cy="7987672"/>
          </a:xfrm>
          <a:prstGeom prst="rect">
            <a:avLst/>
          </a:prstGeom>
          <a:noFill/>
          <a:ln>
            <a:noFill/>
          </a:ln>
        </p:spPr>
      </p:pic>
      <p:pic>
        <p:nvPicPr>
          <p:cNvPr id="6" name="Picture 5">
            <a:extLst>
              <a:ext uri="{FF2B5EF4-FFF2-40B4-BE49-F238E27FC236}">
                <a16:creationId xmlns:a16="http://schemas.microsoft.com/office/drawing/2014/main" id="{F778051D-08DF-D141-8E82-AC7412915C21}"/>
              </a:ext>
            </a:extLst>
          </p:cNvPr>
          <p:cNvPicPr>
            <a:picLocks noChangeAspect="1"/>
          </p:cNvPicPr>
          <p:nvPr/>
        </p:nvPicPr>
        <p:blipFill>
          <a:blip r:embed="rId3"/>
          <a:stretch>
            <a:fillRect/>
          </a:stretch>
        </p:blipFill>
        <p:spPr>
          <a:xfrm>
            <a:off x="5142142" y="716856"/>
            <a:ext cx="2984500" cy="698500"/>
          </a:xfrm>
          <a:prstGeom prst="rect">
            <a:avLst/>
          </a:prstGeom>
        </p:spPr>
      </p:pic>
    </p:spTree>
    <p:extLst>
      <p:ext uri="{BB962C8B-B14F-4D97-AF65-F5344CB8AC3E}">
        <p14:creationId xmlns:p14="http://schemas.microsoft.com/office/powerpoint/2010/main" val="467801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C6CEAA-8B17-DC4B-B04F-26FD6D12E0A1}"/>
              </a:ext>
            </a:extLst>
          </p:cNvPr>
          <p:cNvSpPr>
            <a:spLocks noGrp="1"/>
          </p:cNvSpPr>
          <p:nvPr>
            <p:ph type="title"/>
          </p:nvPr>
        </p:nvSpPr>
        <p:spPr>
          <a:xfrm>
            <a:off x="335450" y="173865"/>
            <a:ext cx="8520600" cy="572700"/>
          </a:xfrm>
        </p:spPr>
        <p:txBody>
          <a:bodyPr>
            <a:normAutofit fontScale="90000"/>
          </a:bodyPr>
          <a:lstStyle/>
          <a:p>
            <a:r>
              <a:rPr lang="en-US" dirty="0"/>
              <a:t>ALTO/TCN Implementation: Visibility</a:t>
            </a:r>
          </a:p>
        </p:txBody>
      </p:sp>
      <p:sp>
        <p:nvSpPr>
          <p:cNvPr id="7" name="Text Placeholder 6">
            <a:extLst>
              <a:ext uri="{FF2B5EF4-FFF2-40B4-BE49-F238E27FC236}">
                <a16:creationId xmlns:a16="http://schemas.microsoft.com/office/drawing/2014/main" id="{5C267743-B454-F84B-83AE-E92A6B07F2A0}"/>
              </a:ext>
            </a:extLst>
          </p:cNvPr>
          <p:cNvSpPr>
            <a:spLocks noGrp="1"/>
          </p:cNvSpPr>
          <p:nvPr>
            <p:ph type="body" idx="1"/>
          </p:nvPr>
        </p:nvSpPr>
        <p:spPr>
          <a:xfrm>
            <a:off x="204825" y="847678"/>
            <a:ext cx="8520600" cy="2279494"/>
          </a:xfrm>
        </p:spPr>
        <p:txBody>
          <a:bodyPr>
            <a:normAutofit lnSpcReduction="10000"/>
          </a:bodyPr>
          <a:lstStyle/>
          <a:p>
            <a:pPr>
              <a:buSzPct val="50000"/>
            </a:pPr>
            <a:r>
              <a:rPr lang="en-US" altLang="ja-JP" dirty="0">
                <a:ea typeface="ＭＳ Ｐゴシック" charset="0"/>
                <a:cs typeface="ＭＳ Ｐゴシック" charset="0"/>
              </a:rPr>
              <a:t>Based on the Internet Engineering Task Force (IETF) Application-Layer Traffic Optimization (ALTO) standard</a:t>
            </a:r>
          </a:p>
          <a:p>
            <a:pPr lvl="1">
              <a:buSzPct val="50000"/>
            </a:pPr>
            <a:r>
              <a:rPr lang="en-US" altLang="ja-JP" dirty="0">
                <a:ea typeface="ＭＳ Ｐゴシック" charset="0"/>
                <a:cs typeface="ＭＳ Ｐゴシック" charset="0"/>
              </a:rPr>
              <a:t>provide</a:t>
            </a:r>
            <a:r>
              <a:rPr lang="en-US" altLang="ja-JP" dirty="0">
                <a:solidFill>
                  <a:srgbClr val="FF0000"/>
                </a:solidFill>
                <a:ea typeface="ＭＳ Ｐゴシック" charset="0"/>
                <a:cs typeface="ＭＳ Ｐゴシック" charset="0"/>
              </a:rPr>
              <a:t> a standard for applications and networks to work together</a:t>
            </a:r>
            <a:r>
              <a:rPr lang="en-US" altLang="ja-JP" dirty="0">
                <a:ea typeface="ＭＳ Ｐゴシック" charset="0"/>
                <a:cs typeface="ＭＳ Ｐゴシック" charset="0"/>
              </a:rPr>
              <a:t> to optimize both network and application performance</a:t>
            </a:r>
          </a:p>
          <a:p>
            <a:pPr>
              <a:buSzPct val="50000"/>
            </a:pPr>
            <a:r>
              <a:rPr lang="en-US" altLang="ja-JP" dirty="0"/>
              <a:t>ALTO/TCN uses the Path-Vector ALTO service to obtain resource elements used on the path</a:t>
            </a:r>
          </a:p>
        </p:txBody>
      </p:sp>
      <p:sp>
        <p:nvSpPr>
          <p:cNvPr id="5" name="Slide Number Placeholder 4">
            <a:extLst>
              <a:ext uri="{FF2B5EF4-FFF2-40B4-BE49-F238E27FC236}">
                <a16:creationId xmlns:a16="http://schemas.microsoft.com/office/drawing/2014/main" id="{2E6090E2-9332-5848-AEB8-922B96A08A53}"/>
              </a:ext>
            </a:extLst>
          </p:cNvPr>
          <p:cNvSpPr>
            <a:spLocks noGrp="1"/>
          </p:cNvSpPr>
          <p:nvPr>
            <p:ph type="sldNum" idx="12"/>
          </p:nvPr>
        </p:nvSpPr>
        <p:spPr>
          <a:xfrm>
            <a:off x="8472458" y="4769544"/>
            <a:ext cx="548700" cy="393600"/>
          </a:xfrm>
        </p:spPr>
        <p:txBody>
          <a:bodyPr/>
          <a:lstStyle/>
          <a:p>
            <a:fld id="{757F46AE-9560-D04E-AEC2-3E15E21367E8}" type="slidenum">
              <a:rPr lang="en-US" smtClean="0"/>
              <a:t>12</a:t>
            </a:fld>
            <a:endParaRPr lang="en-US" dirty="0"/>
          </a:p>
        </p:txBody>
      </p:sp>
      <p:sp>
        <p:nvSpPr>
          <p:cNvPr id="8" name="Rectangle 7">
            <a:extLst>
              <a:ext uri="{FF2B5EF4-FFF2-40B4-BE49-F238E27FC236}">
                <a16:creationId xmlns:a16="http://schemas.microsoft.com/office/drawing/2014/main" id="{288034DC-74C6-9F4E-94A9-A86B3739B7E3}"/>
              </a:ext>
            </a:extLst>
          </p:cNvPr>
          <p:cNvSpPr/>
          <p:nvPr/>
        </p:nvSpPr>
        <p:spPr bwMode="auto">
          <a:xfrm>
            <a:off x="578891" y="3119194"/>
            <a:ext cx="1449729" cy="457022"/>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Problem Statement</a:t>
            </a:r>
          </a:p>
          <a:p>
            <a:pPr algn="ctr"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(RFC 5693)</a:t>
            </a:r>
          </a:p>
        </p:txBody>
      </p:sp>
      <p:sp>
        <p:nvSpPr>
          <p:cNvPr id="9" name="Rectangle 8">
            <a:extLst>
              <a:ext uri="{FF2B5EF4-FFF2-40B4-BE49-F238E27FC236}">
                <a16:creationId xmlns:a16="http://schemas.microsoft.com/office/drawing/2014/main" id="{22A3B497-6341-AB46-9E09-7B3254B18A16}"/>
              </a:ext>
            </a:extLst>
          </p:cNvPr>
          <p:cNvSpPr/>
          <p:nvPr/>
        </p:nvSpPr>
        <p:spPr bwMode="auto">
          <a:xfrm>
            <a:off x="578890" y="3721573"/>
            <a:ext cx="1449729" cy="403220"/>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Requirements (RFC 6708)</a:t>
            </a:r>
            <a:endParaRPr lang="en-US" sz="105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10" name="Rectangle 9">
            <a:extLst>
              <a:ext uri="{FF2B5EF4-FFF2-40B4-BE49-F238E27FC236}">
                <a16:creationId xmlns:a16="http://schemas.microsoft.com/office/drawing/2014/main" id="{46B854F5-7C6F-B74B-AC97-76BB945B8FB3}"/>
              </a:ext>
            </a:extLst>
          </p:cNvPr>
          <p:cNvSpPr/>
          <p:nvPr/>
        </p:nvSpPr>
        <p:spPr bwMode="auto">
          <a:xfrm>
            <a:off x="3809708" y="3111575"/>
            <a:ext cx="1449729" cy="437110"/>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Base Protocol (RFC 7285)</a:t>
            </a:r>
          </a:p>
        </p:txBody>
      </p:sp>
      <p:sp>
        <p:nvSpPr>
          <p:cNvPr id="11" name="Rectangle 10">
            <a:extLst>
              <a:ext uri="{FF2B5EF4-FFF2-40B4-BE49-F238E27FC236}">
                <a16:creationId xmlns:a16="http://schemas.microsoft.com/office/drawing/2014/main" id="{6FF6F4E8-2FA5-9C44-B234-ED62914157BC}"/>
              </a:ext>
            </a:extLst>
          </p:cNvPr>
          <p:cNvSpPr/>
          <p:nvPr/>
        </p:nvSpPr>
        <p:spPr bwMode="auto">
          <a:xfrm>
            <a:off x="2219016" y="3814289"/>
            <a:ext cx="1449729" cy="414542"/>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Server Discovery (RFC 7286)</a:t>
            </a:r>
          </a:p>
        </p:txBody>
      </p:sp>
      <p:sp>
        <p:nvSpPr>
          <p:cNvPr id="12" name="Rectangle 11">
            <a:extLst>
              <a:ext uri="{FF2B5EF4-FFF2-40B4-BE49-F238E27FC236}">
                <a16:creationId xmlns:a16="http://schemas.microsoft.com/office/drawing/2014/main" id="{BDBF6B2D-C8A6-9D4A-9086-0CE350F37659}"/>
              </a:ext>
            </a:extLst>
          </p:cNvPr>
          <p:cNvSpPr/>
          <p:nvPr/>
        </p:nvSpPr>
        <p:spPr bwMode="auto">
          <a:xfrm>
            <a:off x="2219015" y="4331409"/>
            <a:ext cx="1449729" cy="406604"/>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Deployment </a:t>
            </a:r>
            <a:b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b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(RFC 7971)</a:t>
            </a:r>
          </a:p>
        </p:txBody>
      </p:sp>
      <p:sp>
        <p:nvSpPr>
          <p:cNvPr id="13" name="Rectangle 12">
            <a:extLst>
              <a:ext uri="{FF2B5EF4-FFF2-40B4-BE49-F238E27FC236}">
                <a16:creationId xmlns:a16="http://schemas.microsoft.com/office/drawing/2014/main" id="{AAD822F6-F00B-8D4C-A7B0-BFB5BBE2404B}"/>
              </a:ext>
            </a:extLst>
          </p:cNvPr>
          <p:cNvSpPr/>
          <p:nvPr/>
        </p:nvSpPr>
        <p:spPr bwMode="auto">
          <a:xfrm>
            <a:off x="5527891" y="3111575"/>
            <a:ext cx="1449729" cy="395467"/>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hangingPunct="0"/>
            <a:r>
              <a:rPr lang="en-US" sz="1200" baseline="0" dirty="0" err="1">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Multicost</a:t>
            </a: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 </a:t>
            </a:r>
            <a:b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b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(RFC 8189)</a:t>
            </a:r>
          </a:p>
        </p:txBody>
      </p:sp>
      <p:sp>
        <p:nvSpPr>
          <p:cNvPr id="14" name="Rectangle 13">
            <a:extLst>
              <a:ext uri="{FF2B5EF4-FFF2-40B4-BE49-F238E27FC236}">
                <a16:creationId xmlns:a16="http://schemas.microsoft.com/office/drawing/2014/main" id="{3CC50EC0-3BDF-F048-8936-775AF3CA9FD6}"/>
              </a:ext>
            </a:extLst>
          </p:cNvPr>
          <p:cNvSpPr/>
          <p:nvPr/>
        </p:nvSpPr>
        <p:spPr bwMode="auto">
          <a:xfrm>
            <a:off x="5527890" y="3696146"/>
            <a:ext cx="1449729" cy="414542"/>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Cost Calendar (RFC 8896)</a:t>
            </a:r>
            <a:endParaRPr lang="en-US" sz="105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15" name="Rectangle 14">
            <a:extLst>
              <a:ext uri="{FF2B5EF4-FFF2-40B4-BE49-F238E27FC236}">
                <a16:creationId xmlns:a16="http://schemas.microsoft.com/office/drawing/2014/main" id="{1B4192E7-CFE9-9A42-8DAE-1B4D5DCF8122}"/>
              </a:ext>
            </a:extLst>
          </p:cNvPr>
          <p:cNvSpPr/>
          <p:nvPr/>
        </p:nvSpPr>
        <p:spPr bwMode="auto">
          <a:xfrm>
            <a:off x="5539765" y="4257251"/>
            <a:ext cx="1449729" cy="425636"/>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r>
              <a:rPr lang="en-US" sz="1200" baseline="0" dirty="0" err="1">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CDNi</a:t>
            </a: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 </a:t>
            </a:r>
            <a:b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b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(RFC 9241)</a:t>
            </a:r>
          </a:p>
        </p:txBody>
      </p:sp>
      <p:sp>
        <p:nvSpPr>
          <p:cNvPr id="16" name="Rectangle 15">
            <a:extLst>
              <a:ext uri="{FF2B5EF4-FFF2-40B4-BE49-F238E27FC236}">
                <a16:creationId xmlns:a16="http://schemas.microsoft.com/office/drawing/2014/main" id="{E17CFA33-D78F-E94F-827E-9FC62A28D6B0}"/>
              </a:ext>
            </a:extLst>
          </p:cNvPr>
          <p:cNvSpPr/>
          <p:nvPr/>
        </p:nvSpPr>
        <p:spPr bwMode="auto">
          <a:xfrm>
            <a:off x="3805636" y="3725449"/>
            <a:ext cx="1449729" cy="437110"/>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SSE/</a:t>
            </a:r>
            <a:r>
              <a:rPr lang="en-US" sz="1200" baseline="0" dirty="0" err="1">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Incr</a:t>
            </a: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 Update (RFC 8895)</a:t>
            </a:r>
            <a:endParaRPr lang="en-US" sz="105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17" name="Rectangle 16">
            <a:extLst>
              <a:ext uri="{FF2B5EF4-FFF2-40B4-BE49-F238E27FC236}">
                <a16:creationId xmlns:a16="http://schemas.microsoft.com/office/drawing/2014/main" id="{BC27691C-98AB-614D-AFBE-3E354E512EC1}"/>
              </a:ext>
            </a:extLst>
          </p:cNvPr>
          <p:cNvSpPr/>
          <p:nvPr/>
        </p:nvSpPr>
        <p:spPr bwMode="auto">
          <a:xfrm>
            <a:off x="7191768" y="3119194"/>
            <a:ext cx="1449729" cy="414695"/>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Path Vector </a:t>
            </a:r>
            <a:b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b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(RFC 9275)</a:t>
            </a:r>
          </a:p>
        </p:txBody>
      </p:sp>
      <p:sp>
        <p:nvSpPr>
          <p:cNvPr id="18" name="Rectangle 17">
            <a:extLst>
              <a:ext uri="{FF2B5EF4-FFF2-40B4-BE49-F238E27FC236}">
                <a16:creationId xmlns:a16="http://schemas.microsoft.com/office/drawing/2014/main" id="{33217C9B-6A24-EB48-9356-C7E4A118EAB0}"/>
              </a:ext>
            </a:extLst>
          </p:cNvPr>
          <p:cNvSpPr/>
          <p:nvPr/>
        </p:nvSpPr>
        <p:spPr bwMode="auto">
          <a:xfrm>
            <a:off x="7275697" y="4326177"/>
            <a:ext cx="1449729" cy="406604"/>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Unified Properties (RFC 9240)</a:t>
            </a:r>
          </a:p>
        </p:txBody>
      </p:sp>
      <p:sp>
        <p:nvSpPr>
          <p:cNvPr id="19" name="Rectangle 18">
            <a:extLst>
              <a:ext uri="{FF2B5EF4-FFF2-40B4-BE49-F238E27FC236}">
                <a16:creationId xmlns:a16="http://schemas.microsoft.com/office/drawing/2014/main" id="{1149B869-7238-5B4D-BA11-5F81B77563F6}"/>
              </a:ext>
            </a:extLst>
          </p:cNvPr>
          <p:cNvSpPr/>
          <p:nvPr/>
        </p:nvSpPr>
        <p:spPr bwMode="auto">
          <a:xfrm>
            <a:off x="7246072" y="3666903"/>
            <a:ext cx="1449729" cy="457022"/>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Cost Metrics </a:t>
            </a:r>
            <a:b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b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(RFC editor)</a:t>
            </a:r>
            <a:endParaRPr lang="en-US" sz="105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0" name="Rectangle 19">
            <a:extLst>
              <a:ext uri="{FF2B5EF4-FFF2-40B4-BE49-F238E27FC236}">
                <a16:creationId xmlns:a16="http://schemas.microsoft.com/office/drawing/2014/main" id="{778D81DF-F982-0649-B29D-5292B4291AA5}"/>
              </a:ext>
            </a:extLst>
          </p:cNvPr>
          <p:cNvSpPr/>
          <p:nvPr/>
        </p:nvSpPr>
        <p:spPr bwMode="auto">
          <a:xfrm>
            <a:off x="2219016" y="3119194"/>
            <a:ext cx="1449729" cy="510786"/>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hangingPunct="0"/>
            <a:r>
              <a:rPr lang="en-US" sz="1200" baseline="0" dirty="0" err="1">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Xdom</a:t>
            </a: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 Service Discovery </a:t>
            </a:r>
            <a:b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b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(RFC 8686)</a:t>
            </a:r>
          </a:p>
        </p:txBody>
      </p:sp>
      <p:sp>
        <p:nvSpPr>
          <p:cNvPr id="21" name="Rectangle 20">
            <a:extLst>
              <a:ext uri="{FF2B5EF4-FFF2-40B4-BE49-F238E27FC236}">
                <a16:creationId xmlns:a16="http://schemas.microsoft.com/office/drawing/2014/main" id="{0AEF34C6-D498-3748-8356-2CFF158A522D}"/>
              </a:ext>
            </a:extLst>
          </p:cNvPr>
          <p:cNvSpPr/>
          <p:nvPr/>
        </p:nvSpPr>
        <p:spPr bwMode="auto">
          <a:xfrm>
            <a:off x="578889" y="4244736"/>
            <a:ext cx="1449729" cy="526310"/>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Comcast Deployment</a:t>
            </a:r>
          </a:p>
          <a:p>
            <a:pPr algn="ctr"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(RFC 5632)</a:t>
            </a:r>
          </a:p>
        </p:txBody>
      </p:sp>
    </p:spTree>
    <p:extLst>
      <p:ext uri="{BB962C8B-B14F-4D97-AF65-F5344CB8AC3E}">
        <p14:creationId xmlns:p14="http://schemas.microsoft.com/office/powerpoint/2010/main" val="426156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6"/>
          <p:cNvSpPr txBox="1">
            <a:spLocks noGrp="1"/>
          </p:cNvSpPr>
          <p:nvPr>
            <p:ph type="title"/>
          </p:nvPr>
        </p:nvSpPr>
        <p:spPr>
          <a:xfrm>
            <a:off x="311700" y="0"/>
            <a:ext cx="8520600" cy="572700"/>
          </a:xfrm>
          <a:prstGeom prst="rect">
            <a:avLst/>
          </a:prstGeom>
        </p:spPr>
        <p:txBody>
          <a:bodyPr spcFirstLastPara="1" vert="horz" wrap="square" lIns="91425" tIns="91425" rIns="91425" bIns="91425" numCol="1" anchor="t" anchorCtr="0" compatLnSpc="1">
            <a:prstTxWarp prst="textNoShape">
              <a:avLst/>
            </a:prstTxWarp>
            <a:normAutofit/>
          </a:bodyPr>
          <a:lstStyle/>
          <a:p>
            <a:pPr>
              <a:buSzPts val="990"/>
            </a:pPr>
            <a:r>
              <a:rPr lang="en-US" sz="2220" dirty="0"/>
              <a:t>B</a:t>
            </a:r>
            <a:r>
              <a:rPr lang="en" sz="2220" dirty="0" err="1"/>
              <a:t>asic</a:t>
            </a:r>
            <a:r>
              <a:rPr lang="en" sz="2220" dirty="0"/>
              <a:t> ALTO/TCN Benchmarking/Simulation (Real E</a:t>
            </a:r>
            <a:r>
              <a:rPr lang="en-US" sz="2220" dirty="0"/>
              <a:t>s</a:t>
            </a:r>
            <a:r>
              <a:rPr lang="en" sz="2220" dirty="0"/>
              <a:t>net Topology)</a:t>
            </a:r>
            <a:endParaRPr sz="2220" dirty="0">
              <a:solidFill>
                <a:srgbClr val="C00000"/>
              </a:solidFill>
            </a:endParaRPr>
          </a:p>
        </p:txBody>
      </p:sp>
      <p:sp>
        <p:nvSpPr>
          <p:cNvPr id="433" name="Google Shape;433;p46"/>
          <p:cNvSpPr txBox="1"/>
          <p:nvPr/>
        </p:nvSpPr>
        <p:spPr>
          <a:xfrm>
            <a:off x="3173508" y="3573853"/>
            <a:ext cx="5781763" cy="116952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189" indent="-317492">
              <a:buClr>
                <a:srgbClr val="980000"/>
              </a:buClr>
              <a:buSzPts val="1400"/>
              <a:buAutoNum type="arabicPeriod"/>
            </a:pPr>
            <a:r>
              <a:rPr lang="en" sz="1600" b="1" dirty="0">
                <a:solidFill>
                  <a:srgbClr val="980000"/>
                </a:solidFill>
              </a:rPr>
              <a:t>7.39x</a:t>
            </a:r>
            <a:r>
              <a:rPr lang="en" sz="1600" dirty="0">
                <a:solidFill>
                  <a:srgbClr val="980000"/>
                </a:solidFill>
              </a:rPr>
              <a:t> total BW utilization.  </a:t>
            </a:r>
            <a:endParaRPr sz="1600" dirty="0">
              <a:solidFill>
                <a:srgbClr val="980000"/>
              </a:solidFill>
            </a:endParaRPr>
          </a:p>
          <a:p>
            <a:pPr marL="457189" indent="-317492">
              <a:buClr>
                <a:srgbClr val="980000"/>
              </a:buClr>
              <a:buSzPts val="1400"/>
              <a:buAutoNum type="arabicPeriod"/>
            </a:pPr>
            <a:r>
              <a:rPr lang="en" sz="1600" b="1" dirty="0">
                <a:solidFill>
                  <a:srgbClr val="980000"/>
                </a:solidFill>
              </a:rPr>
              <a:t>5.54x</a:t>
            </a:r>
            <a:r>
              <a:rPr lang="en" sz="1600" dirty="0">
                <a:solidFill>
                  <a:srgbClr val="980000"/>
                </a:solidFill>
              </a:rPr>
              <a:t> Max RCT improvement. (Short-tailed)</a:t>
            </a:r>
            <a:endParaRPr sz="1600" dirty="0">
              <a:solidFill>
                <a:srgbClr val="980000"/>
              </a:solidFill>
            </a:endParaRPr>
          </a:p>
          <a:p>
            <a:pPr algn="ctr"/>
            <a:r>
              <a:rPr lang="en" sz="1600" b="1" dirty="0">
                <a:solidFill>
                  <a:schemeClr val="dk1"/>
                </a:solidFill>
              </a:rPr>
              <a:t>Global Objective, Zero-order gradients, and Resource Control Constraints.</a:t>
            </a:r>
            <a:endParaRPr sz="1600" dirty="0">
              <a:solidFill>
                <a:srgbClr val="980000"/>
              </a:solidFill>
            </a:endParaRPr>
          </a:p>
        </p:txBody>
      </p:sp>
      <p:sp>
        <p:nvSpPr>
          <p:cNvPr id="436" name="Google Shape;436;p46"/>
          <p:cNvSpPr txBox="1"/>
          <p:nvPr/>
        </p:nvSpPr>
        <p:spPr>
          <a:xfrm>
            <a:off x="0" y="3743131"/>
            <a:ext cx="3371400" cy="830966"/>
          </a:xfrm>
          <a:prstGeom prst="rect">
            <a:avLst/>
          </a:prstGeom>
          <a:noFill/>
          <a:ln>
            <a:noFill/>
          </a:ln>
        </p:spPr>
        <p:txBody>
          <a:bodyPr spcFirstLastPara="1" wrap="square" lIns="91425" tIns="91425" rIns="91425" bIns="91425" anchor="t" anchorCtr="0">
            <a:spAutoFit/>
          </a:bodyPr>
          <a:lstStyle/>
          <a:p>
            <a:r>
              <a:rPr lang="en" sz="1050" i="1" dirty="0">
                <a:solidFill>
                  <a:schemeClr val="dk1"/>
                </a:solidFill>
              </a:rPr>
              <a:t>Setting: 30 &lt;</a:t>
            </a:r>
            <a:r>
              <a:rPr lang="en" sz="1050" i="1" dirty="0" err="1">
                <a:solidFill>
                  <a:schemeClr val="dk1"/>
                </a:solidFill>
              </a:rPr>
              <a:t>src</a:t>
            </a:r>
            <a:r>
              <a:rPr lang="en" sz="1050" i="1" dirty="0">
                <a:solidFill>
                  <a:schemeClr val="dk1"/>
                </a:solidFill>
              </a:rPr>
              <a:t>, </a:t>
            </a:r>
            <a:r>
              <a:rPr lang="en" sz="1050" i="1" dirty="0" err="1">
                <a:solidFill>
                  <a:schemeClr val="dk1"/>
                </a:solidFill>
              </a:rPr>
              <a:t>dst</a:t>
            </a:r>
            <a:r>
              <a:rPr lang="en" sz="1050" i="1" dirty="0">
                <a:solidFill>
                  <a:schemeClr val="dk1"/>
                </a:solidFill>
              </a:rPr>
              <a:t>&gt; pipes, one request per pipe, each request 20K transfers, file size = 100MB. the total in the workload is 60TB.</a:t>
            </a:r>
            <a:endParaRPr sz="1050" i="1" dirty="0">
              <a:solidFill>
                <a:schemeClr val="dk1"/>
              </a:solidFill>
            </a:endParaRPr>
          </a:p>
          <a:p>
            <a:r>
              <a:rPr lang="en" sz="1050" i="1" dirty="0">
                <a:solidFill>
                  <a:schemeClr val="dk1"/>
                </a:solidFill>
              </a:rPr>
              <a:t>Resource Control goal: all equal weights</a:t>
            </a:r>
            <a:endParaRPr sz="1050" i="1" dirty="0">
              <a:solidFill>
                <a:schemeClr val="dk1"/>
              </a:solidFill>
            </a:endParaRPr>
          </a:p>
        </p:txBody>
      </p:sp>
      <p:pic>
        <p:nvPicPr>
          <p:cNvPr id="5" name="Picture 4">
            <a:extLst>
              <a:ext uri="{FF2B5EF4-FFF2-40B4-BE49-F238E27FC236}">
                <a16:creationId xmlns:a16="http://schemas.microsoft.com/office/drawing/2014/main" id="{CCB0C03F-9658-51C2-49DC-4F856BF8D66D}"/>
              </a:ext>
            </a:extLst>
          </p:cNvPr>
          <p:cNvPicPr>
            <a:picLocks noChangeAspect="1"/>
          </p:cNvPicPr>
          <p:nvPr/>
        </p:nvPicPr>
        <p:blipFill>
          <a:blip r:embed="rId3"/>
          <a:stretch>
            <a:fillRect/>
          </a:stretch>
        </p:blipFill>
        <p:spPr>
          <a:xfrm>
            <a:off x="1594884" y="679094"/>
            <a:ext cx="5395857" cy="2859886"/>
          </a:xfrm>
          <a:prstGeom prst="rect">
            <a:avLst/>
          </a:prstGeom>
        </p:spPr>
      </p:pic>
      <p:sp>
        <p:nvSpPr>
          <p:cNvPr id="8" name="TextBox 7">
            <a:extLst>
              <a:ext uri="{FF2B5EF4-FFF2-40B4-BE49-F238E27FC236}">
                <a16:creationId xmlns:a16="http://schemas.microsoft.com/office/drawing/2014/main" id="{C17571C2-80AD-B446-AB29-712AF74E2DD9}"/>
              </a:ext>
            </a:extLst>
          </p:cNvPr>
          <p:cNvSpPr txBox="1"/>
          <p:nvPr/>
        </p:nvSpPr>
        <p:spPr>
          <a:xfrm>
            <a:off x="4181194" y="527410"/>
            <a:ext cx="737702" cy="184666"/>
          </a:xfrm>
          <a:prstGeom prst="rect">
            <a:avLst/>
          </a:prstGeom>
          <a:solidFill>
            <a:schemeClr val="lt1"/>
          </a:solidFill>
        </p:spPr>
        <p:txBody>
          <a:bodyPr wrap="none" rtlCol="0">
            <a:spAutoFit/>
          </a:bodyPr>
          <a:lstStyle/>
          <a:p>
            <a:r>
              <a:rPr lang="en-US" sz="600" b="1" dirty="0"/>
              <a:t>ALTO/TCN FTS</a:t>
            </a:r>
          </a:p>
        </p:txBody>
      </p:sp>
      <p:sp>
        <p:nvSpPr>
          <p:cNvPr id="9" name="TextBox 8">
            <a:extLst>
              <a:ext uri="{FF2B5EF4-FFF2-40B4-BE49-F238E27FC236}">
                <a16:creationId xmlns:a16="http://schemas.microsoft.com/office/drawing/2014/main" id="{6C2DCA10-F579-9849-8258-0D33CFF08BA6}"/>
              </a:ext>
            </a:extLst>
          </p:cNvPr>
          <p:cNvSpPr txBox="1"/>
          <p:nvPr/>
        </p:nvSpPr>
        <p:spPr>
          <a:xfrm>
            <a:off x="4763653" y="1917796"/>
            <a:ext cx="737702" cy="184666"/>
          </a:xfrm>
          <a:prstGeom prst="rect">
            <a:avLst/>
          </a:prstGeom>
          <a:solidFill>
            <a:schemeClr val="accent2">
              <a:lumMod val="10000"/>
              <a:lumOff val="90000"/>
            </a:schemeClr>
          </a:solidFill>
        </p:spPr>
        <p:txBody>
          <a:bodyPr wrap="none" rtlCol="0">
            <a:spAutoFit/>
          </a:bodyPr>
          <a:lstStyle/>
          <a:p>
            <a:r>
              <a:rPr lang="en-US" sz="600" b="1" dirty="0"/>
              <a:t>ALTO/TCN FTS</a:t>
            </a:r>
          </a:p>
        </p:txBody>
      </p:sp>
    </p:spTree>
    <p:extLst>
      <p:ext uri="{BB962C8B-B14F-4D97-AF65-F5344CB8AC3E}">
        <p14:creationId xmlns:p14="http://schemas.microsoft.com/office/powerpoint/2010/main" val="411388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3122-E644-1E47-A99C-71C0E30F31B9}"/>
              </a:ext>
            </a:extLst>
          </p:cNvPr>
          <p:cNvSpPr>
            <a:spLocks noGrp="1"/>
          </p:cNvSpPr>
          <p:nvPr>
            <p:ph type="title"/>
          </p:nvPr>
        </p:nvSpPr>
        <p:spPr>
          <a:xfrm>
            <a:off x="311700" y="216425"/>
            <a:ext cx="8520600" cy="572700"/>
          </a:xfrm>
        </p:spPr>
        <p:txBody>
          <a:bodyPr>
            <a:normAutofit fontScale="90000"/>
          </a:bodyPr>
          <a:lstStyle/>
          <a:p>
            <a:r>
              <a:rPr lang="en-US" dirty="0"/>
              <a:t>Summary and Next Steps</a:t>
            </a:r>
          </a:p>
        </p:txBody>
      </p:sp>
      <p:sp>
        <p:nvSpPr>
          <p:cNvPr id="3" name="Text Placeholder 2">
            <a:extLst>
              <a:ext uri="{FF2B5EF4-FFF2-40B4-BE49-F238E27FC236}">
                <a16:creationId xmlns:a16="http://schemas.microsoft.com/office/drawing/2014/main" id="{30176A07-161C-9B45-8BA5-91D95722E7B8}"/>
              </a:ext>
            </a:extLst>
          </p:cNvPr>
          <p:cNvSpPr>
            <a:spLocks noGrp="1"/>
          </p:cNvSpPr>
          <p:nvPr>
            <p:ph type="body" idx="1"/>
          </p:nvPr>
        </p:nvSpPr>
        <p:spPr>
          <a:xfrm>
            <a:off x="311700" y="939800"/>
            <a:ext cx="8520600" cy="3629075"/>
          </a:xfrm>
        </p:spPr>
        <p:txBody>
          <a:bodyPr>
            <a:normAutofit lnSpcReduction="10000"/>
          </a:bodyPr>
          <a:lstStyle/>
          <a:p>
            <a:r>
              <a:rPr lang="en-US" dirty="0"/>
              <a:t>ALTO/TCN can be considered as an instance of </a:t>
            </a:r>
            <a:r>
              <a:rPr lang="en-US" dirty="0">
                <a:solidFill>
                  <a:srgbClr val="FF0000"/>
                </a:solidFill>
              </a:rPr>
              <a:t>application-defined networking</a:t>
            </a:r>
            <a:r>
              <a:rPr lang="en-US" dirty="0"/>
              <a:t>, extending beyond software-defined networking</a:t>
            </a:r>
          </a:p>
          <a:p>
            <a:endParaRPr lang="en-US" dirty="0"/>
          </a:p>
          <a:p>
            <a:r>
              <a:rPr lang="en-US" dirty="0"/>
              <a:t>ALTO visibility can be applied not only to FTS but also </a:t>
            </a:r>
            <a:r>
              <a:rPr lang="en-US" dirty="0" err="1"/>
              <a:t>Rucio</a:t>
            </a:r>
            <a:r>
              <a:rPr lang="en-US" dirty="0"/>
              <a:t> (uniform distance abstraction)</a:t>
            </a:r>
          </a:p>
          <a:p>
            <a:endParaRPr lang="en-US" dirty="0"/>
          </a:p>
          <a:p>
            <a:r>
              <a:rPr lang="en-US" dirty="0"/>
              <a:t>Substantial implementation and evaluation in progress</a:t>
            </a:r>
          </a:p>
          <a:p>
            <a:endParaRPr lang="en-US" dirty="0"/>
          </a:p>
          <a:p>
            <a:r>
              <a:rPr lang="en-US" dirty="0"/>
              <a:t>Welcome feedback </a:t>
            </a:r>
            <a:r>
              <a:rPr lang="en-US"/>
              <a:t>and collaboration!</a:t>
            </a:r>
            <a:endParaRPr lang="en-US" dirty="0"/>
          </a:p>
          <a:p>
            <a:endParaRPr lang="en-US" dirty="0"/>
          </a:p>
        </p:txBody>
      </p:sp>
    </p:spTree>
    <p:extLst>
      <p:ext uri="{BB962C8B-B14F-4D97-AF65-F5344CB8AC3E}">
        <p14:creationId xmlns:p14="http://schemas.microsoft.com/office/powerpoint/2010/main" val="1440319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7BABDFD-A4E2-6A44-A796-1308A0FF29E8}"/>
              </a:ext>
            </a:extLst>
          </p:cNvPr>
          <p:cNvSpPr>
            <a:spLocks noGrp="1"/>
          </p:cNvSpPr>
          <p:nvPr>
            <p:ph type="ctrTitle"/>
          </p:nvPr>
        </p:nvSpPr>
        <p:spPr/>
        <p:txBody>
          <a:bodyPr/>
          <a:lstStyle/>
          <a:p>
            <a:r>
              <a:rPr lang="en-US" dirty="0"/>
              <a:t>Backup Slides</a:t>
            </a:r>
          </a:p>
        </p:txBody>
      </p:sp>
      <p:sp>
        <p:nvSpPr>
          <p:cNvPr id="9" name="Subtitle 8">
            <a:extLst>
              <a:ext uri="{FF2B5EF4-FFF2-40B4-BE49-F238E27FC236}">
                <a16:creationId xmlns:a16="http://schemas.microsoft.com/office/drawing/2014/main" id="{CF7B6928-22E3-FD4E-9CDF-BFAEEB1D85F9}"/>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79E7C9B7-25CA-934B-A7FA-D287B744A049}"/>
              </a:ext>
            </a:extLst>
          </p:cNvPr>
          <p:cNvSpPr>
            <a:spLocks noGrp="1"/>
          </p:cNvSpPr>
          <p:nvPr>
            <p:ph type="sldNum" idx="12"/>
          </p:nvPr>
        </p:nvSpPr>
        <p:spPr/>
        <p:txBody>
          <a:bodyPr/>
          <a:lstStyle/>
          <a:p>
            <a:fld id="{757F46AE-9560-D04E-AEC2-3E15E21367E8}" type="slidenum">
              <a:rPr lang="en-US" smtClean="0"/>
              <a:t>15</a:t>
            </a:fld>
            <a:endParaRPr lang="en-US"/>
          </a:p>
        </p:txBody>
      </p:sp>
    </p:spTree>
    <p:extLst>
      <p:ext uri="{BB962C8B-B14F-4D97-AF65-F5344CB8AC3E}">
        <p14:creationId xmlns:p14="http://schemas.microsoft.com/office/powerpoint/2010/main" val="1228726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8808" y="124626"/>
            <a:ext cx="820365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High-Level Motivation and Goal</a:t>
            </a:r>
            <a:endParaRPr dirty="0"/>
          </a:p>
        </p:txBody>
      </p:sp>
      <p:sp>
        <p:nvSpPr>
          <p:cNvPr id="4" name="Content Placeholder 3">
            <a:extLst>
              <a:ext uri="{FF2B5EF4-FFF2-40B4-BE49-F238E27FC236}">
                <a16:creationId xmlns:a16="http://schemas.microsoft.com/office/drawing/2014/main" id="{492F4CC4-30D8-F442-9D8C-68ACF802CF6D}"/>
              </a:ext>
            </a:extLst>
          </p:cNvPr>
          <p:cNvSpPr>
            <a:spLocks noGrp="1"/>
          </p:cNvSpPr>
          <p:nvPr>
            <p:ph sz="half" idx="1"/>
          </p:nvPr>
        </p:nvSpPr>
        <p:spPr>
          <a:xfrm>
            <a:off x="116707" y="833975"/>
            <a:ext cx="3125260" cy="3073007"/>
          </a:xfrm>
          <a:ln>
            <a:solidFill>
              <a:schemeClr val="tx1"/>
            </a:solidFill>
          </a:ln>
        </p:spPr>
        <p:txBody>
          <a:bodyPr>
            <a:noAutofit/>
          </a:bodyPr>
          <a:lstStyle/>
          <a:p>
            <a:pPr marL="114300" indent="0" algn="ctr">
              <a:buNone/>
            </a:pPr>
            <a:r>
              <a:rPr lang="en-US" b="1" dirty="0">
                <a:solidFill>
                  <a:srgbClr val="C00000"/>
                </a:solidFill>
              </a:rPr>
              <a:t>User Demands Evolve</a:t>
            </a:r>
            <a:br>
              <a:rPr lang="en-US" b="1" dirty="0">
                <a:solidFill>
                  <a:srgbClr val="C00000"/>
                </a:solidFill>
              </a:rPr>
            </a:br>
            <a:endParaRPr lang="en-US" b="1" dirty="0">
              <a:solidFill>
                <a:srgbClr val="C00000"/>
              </a:solidFill>
            </a:endParaRPr>
          </a:p>
          <a:p>
            <a:r>
              <a:rPr lang="en-US" sz="1600" dirty="0"/>
              <a:t>Higher </a:t>
            </a:r>
            <a:r>
              <a:rPr lang="en-US" sz="1600" b="1" dirty="0">
                <a:solidFill>
                  <a:schemeClr val="tx1"/>
                </a:solidFill>
              </a:rPr>
              <a:t>efficiency</a:t>
            </a:r>
            <a:r>
              <a:rPr lang="en-US" sz="1600" dirty="0"/>
              <a:t> to use all available resources to satisfy increasing traffic volumes</a:t>
            </a:r>
          </a:p>
          <a:p>
            <a:r>
              <a:rPr lang="en-US" sz="1600" dirty="0"/>
              <a:t>Higher </a:t>
            </a:r>
            <a:r>
              <a:rPr lang="en-US" sz="1600" b="1" dirty="0">
                <a:solidFill>
                  <a:schemeClr val="tx1"/>
                </a:solidFill>
              </a:rPr>
              <a:t>flexibility</a:t>
            </a:r>
            <a:r>
              <a:rPr lang="en-US" sz="1600" dirty="0"/>
              <a:t> to share the same infrastructure among </a:t>
            </a:r>
            <a:r>
              <a:rPr lang="en-US" sz="1600" b="1" dirty="0">
                <a:solidFill>
                  <a:schemeClr val="tx1"/>
                </a:solidFill>
              </a:rPr>
              <a:t>multiple</a:t>
            </a:r>
            <a:r>
              <a:rPr lang="en-US" sz="1600" dirty="0"/>
              <a:t> user </a:t>
            </a:r>
            <a:r>
              <a:rPr lang="en-US" dirty="0"/>
              <a:t>experiments</a:t>
            </a:r>
          </a:p>
        </p:txBody>
      </p:sp>
      <p:sp>
        <p:nvSpPr>
          <p:cNvPr id="5" name="Content Placeholder 4">
            <a:extLst>
              <a:ext uri="{FF2B5EF4-FFF2-40B4-BE49-F238E27FC236}">
                <a16:creationId xmlns:a16="http://schemas.microsoft.com/office/drawing/2014/main" id="{199B424C-CD30-0D49-AAFF-20F475D6EA6E}"/>
              </a:ext>
            </a:extLst>
          </p:cNvPr>
          <p:cNvSpPr>
            <a:spLocks noGrp="1"/>
          </p:cNvSpPr>
          <p:nvPr>
            <p:ph sz="half" idx="2"/>
          </p:nvPr>
        </p:nvSpPr>
        <p:spPr>
          <a:xfrm>
            <a:off x="3306238" y="872137"/>
            <a:ext cx="2997580" cy="3048699"/>
          </a:xfrm>
          <a:ln>
            <a:solidFill>
              <a:schemeClr val="tx1"/>
            </a:solidFill>
          </a:ln>
        </p:spPr>
        <p:txBody>
          <a:bodyPr>
            <a:normAutofit fontScale="85000" lnSpcReduction="20000"/>
          </a:bodyPr>
          <a:lstStyle/>
          <a:p>
            <a:pPr marL="114300" indent="0" algn="ctr">
              <a:buNone/>
            </a:pPr>
            <a:r>
              <a:rPr lang="en-US" sz="2100" b="1" dirty="0">
                <a:solidFill>
                  <a:srgbClr val="C00000"/>
                </a:solidFill>
              </a:rPr>
              <a:t>Network Infrastructure Capabilities Evolve</a:t>
            </a:r>
            <a:br>
              <a:rPr lang="en-US" sz="2100" b="1" dirty="0">
                <a:solidFill>
                  <a:srgbClr val="C00000"/>
                </a:solidFill>
              </a:rPr>
            </a:br>
            <a:endParaRPr lang="en-US" sz="1900" dirty="0"/>
          </a:p>
          <a:p>
            <a:r>
              <a:rPr lang="en-US" sz="1900" dirty="0"/>
              <a:t>Increasingly more advanced control network behaviors (e.g., SENSE/</a:t>
            </a:r>
            <a:r>
              <a:rPr lang="en-US" sz="1900" dirty="0" err="1"/>
              <a:t>AutoGOLE</a:t>
            </a:r>
            <a:r>
              <a:rPr lang="en-US" sz="1900" dirty="0"/>
              <a:t>, NOTED)</a:t>
            </a:r>
          </a:p>
          <a:p>
            <a:r>
              <a:rPr lang="en-US" sz="1900" dirty="0"/>
              <a:t>Protocol providing </a:t>
            </a:r>
            <a:r>
              <a:rPr lang="en-US" sz="1900" b="1" dirty="0">
                <a:solidFill>
                  <a:schemeClr val="tx1"/>
                </a:solidFill>
              </a:rPr>
              <a:t>visibility</a:t>
            </a:r>
            <a:r>
              <a:rPr lang="en-US" sz="1900" dirty="0"/>
              <a:t> of network state (e.g., IETF ALTO Protocol RFC7285)</a:t>
            </a:r>
          </a:p>
        </p:txBody>
      </p:sp>
      <p:sp>
        <p:nvSpPr>
          <p:cNvPr id="74" name="Google Shape;74;p15"/>
          <p:cNvSpPr txBox="1">
            <a:spLocks noGrp="1"/>
          </p:cNvSpPr>
          <p:nvPr>
            <p:ph type="sldNum" sz="quarter" idx="12"/>
          </p:nvPr>
        </p:nvSpPr>
        <p:spPr>
          <a:xfrm>
            <a:off x="8472458" y="476954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dirty="0"/>
          </a:p>
        </p:txBody>
      </p:sp>
      <p:sp>
        <p:nvSpPr>
          <p:cNvPr id="10" name="Content Placeholder 3">
            <a:extLst>
              <a:ext uri="{FF2B5EF4-FFF2-40B4-BE49-F238E27FC236}">
                <a16:creationId xmlns:a16="http://schemas.microsoft.com/office/drawing/2014/main" id="{64D931EA-71DC-A848-9AD6-BAF93AA8EFB6}"/>
              </a:ext>
            </a:extLst>
          </p:cNvPr>
          <p:cNvSpPr txBox="1">
            <a:spLocks/>
          </p:cNvSpPr>
          <p:nvPr/>
        </p:nvSpPr>
        <p:spPr>
          <a:xfrm>
            <a:off x="6340381" y="867183"/>
            <a:ext cx="2763903" cy="3039797"/>
          </a:xfrm>
          <a:prstGeom prst="rect">
            <a:avLst/>
          </a:prstGeom>
          <a:noFill/>
          <a:ln>
            <a:solidFill>
              <a:schemeClr val="tx1"/>
            </a:solid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ctr">
              <a:buNone/>
            </a:pPr>
            <a:r>
              <a:rPr lang="en-US" sz="1900" b="1" dirty="0">
                <a:solidFill>
                  <a:srgbClr val="C00000"/>
                </a:solidFill>
              </a:rPr>
              <a:t>System Architectures Evolve</a:t>
            </a:r>
          </a:p>
          <a:p>
            <a:pPr marL="114300" indent="0" algn="ctr">
              <a:buNone/>
            </a:pPr>
            <a:endParaRPr lang="en-US" sz="1900" b="1" dirty="0">
              <a:solidFill>
                <a:srgbClr val="C00000"/>
              </a:solidFill>
            </a:endParaRPr>
          </a:p>
          <a:p>
            <a:r>
              <a:rPr lang="en-US" sz="1600" dirty="0"/>
              <a:t>Traditional networking </a:t>
            </a:r>
          </a:p>
          <a:p>
            <a:r>
              <a:rPr lang="en-US" sz="1600" dirty="0"/>
              <a:t>Software defined networking (SDN) </a:t>
            </a:r>
          </a:p>
          <a:p>
            <a:r>
              <a:rPr lang="en-US" sz="1600" dirty="0">
                <a:solidFill>
                  <a:schemeClr val="tx1"/>
                </a:solidFill>
              </a:rPr>
              <a:t>Application-defined infrastructure/network</a:t>
            </a:r>
            <a:endParaRPr lang="en-US" sz="1600" dirty="0"/>
          </a:p>
        </p:txBody>
      </p:sp>
      <p:sp>
        <p:nvSpPr>
          <p:cNvPr id="7" name="Content Placeholder 3">
            <a:extLst>
              <a:ext uri="{FF2B5EF4-FFF2-40B4-BE49-F238E27FC236}">
                <a16:creationId xmlns:a16="http://schemas.microsoft.com/office/drawing/2014/main" id="{0326064A-6193-3A48-BD9A-CA9741D21A28}"/>
              </a:ext>
            </a:extLst>
          </p:cNvPr>
          <p:cNvSpPr txBox="1">
            <a:spLocks/>
          </p:cNvSpPr>
          <p:nvPr/>
        </p:nvSpPr>
        <p:spPr>
          <a:xfrm>
            <a:off x="116707" y="3970458"/>
            <a:ext cx="8987577" cy="789704"/>
          </a:xfrm>
          <a:prstGeom prst="rect">
            <a:avLst/>
          </a:prstGeom>
          <a:noFill/>
          <a:ln>
            <a:solidFill>
              <a:schemeClr val="tx1"/>
            </a:solid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gn="ctr">
              <a:buNone/>
            </a:pPr>
            <a:r>
              <a:rPr lang="en-US" sz="1900" dirty="0"/>
              <a:t>Project goal: Extend FTS as an </a:t>
            </a:r>
            <a:r>
              <a:rPr lang="en-US" sz="1900" b="1" dirty="0">
                <a:solidFill>
                  <a:schemeClr val="tx1"/>
                </a:solidFill>
              </a:rPr>
              <a:t>application-defined networking controller</a:t>
            </a:r>
            <a:r>
              <a:rPr lang="en-US" sz="1900" dirty="0"/>
              <a:t>, through deeper network (resource) state </a:t>
            </a:r>
            <a:r>
              <a:rPr lang="en-US" sz="1900" b="1" dirty="0">
                <a:solidFill>
                  <a:schemeClr val="tx1"/>
                </a:solidFill>
              </a:rPr>
              <a:t>visibility</a:t>
            </a:r>
            <a:r>
              <a:rPr lang="en-US" sz="1900" dirty="0"/>
              <a:t>, to improve its </a:t>
            </a:r>
            <a:r>
              <a:rPr lang="en-US" sz="1900" b="1" dirty="0">
                <a:solidFill>
                  <a:schemeClr val="tx1"/>
                </a:solidFill>
              </a:rPr>
              <a:t>efficiency</a:t>
            </a:r>
            <a:r>
              <a:rPr lang="en-US" sz="1900" dirty="0"/>
              <a:t> and </a:t>
            </a:r>
            <a:r>
              <a:rPr lang="en-US" sz="1900" b="1" dirty="0">
                <a:solidFill>
                  <a:schemeClr val="tx1"/>
                </a:solidFill>
              </a:rPr>
              <a:t>flexibility</a:t>
            </a:r>
            <a:r>
              <a:rPr lang="en-US" sz="1900" dirty="0"/>
              <a:t>.</a:t>
            </a:r>
          </a:p>
        </p:txBody>
      </p:sp>
    </p:spTree>
    <p:extLst>
      <p:ext uri="{BB962C8B-B14F-4D97-AF65-F5344CB8AC3E}">
        <p14:creationId xmlns:p14="http://schemas.microsoft.com/office/powerpoint/2010/main" val="308014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title"/>
          </p:nvPr>
        </p:nvSpPr>
        <p:spPr>
          <a:xfrm>
            <a:off x="311700" y="149425"/>
            <a:ext cx="8520600" cy="883728"/>
          </a:xfrm>
          <a:prstGeom prst="rect">
            <a:avLst/>
          </a:prstGeom>
        </p:spPr>
        <p:txBody>
          <a:bodyPr spcFirstLastPara="1" wrap="square" lIns="91425" tIns="91425" rIns="91425" bIns="91425" anchor="t" anchorCtr="0">
            <a:normAutofit/>
          </a:bodyPr>
          <a:lstStyle/>
          <a:p>
            <a:pPr lvl="0" algn="ctr">
              <a:buSzPts val="990"/>
            </a:pPr>
            <a:r>
              <a:rPr lang="en" sz="2220" dirty="0"/>
              <a:t>ALTO/TCN Optimization Framework</a:t>
            </a:r>
            <a:endParaRPr sz="2220" dirty="0"/>
          </a:p>
        </p:txBody>
      </p:sp>
      <p:sp>
        <p:nvSpPr>
          <p:cNvPr id="272" name="Google Shape;272;p33"/>
          <p:cNvSpPr txBox="1">
            <a:spLocks noGrp="1"/>
          </p:cNvSpPr>
          <p:nvPr>
            <p:ph type="sldNum" idx="12"/>
          </p:nvPr>
        </p:nvSpPr>
        <p:spPr>
          <a:xfrm>
            <a:off x="8472458" y="480144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dirty="0"/>
          </a:p>
        </p:txBody>
      </p:sp>
      <p:sp>
        <p:nvSpPr>
          <p:cNvPr id="274" name="Google Shape;274;p33"/>
          <p:cNvSpPr txBox="1"/>
          <p:nvPr/>
        </p:nvSpPr>
        <p:spPr>
          <a:xfrm>
            <a:off x="1894975" y="2263950"/>
            <a:ext cx="5256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b="1"/>
          </a:p>
        </p:txBody>
      </p:sp>
      <p:sp>
        <p:nvSpPr>
          <p:cNvPr id="275" name="Google Shape;275;p33"/>
          <p:cNvSpPr txBox="1"/>
          <p:nvPr/>
        </p:nvSpPr>
        <p:spPr>
          <a:xfrm>
            <a:off x="892950" y="1231500"/>
            <a:ext cx="73581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Driven by an optimization framework, in the form:</a:t>
            </a:r>
            <a:endParaRPr dirty="0"/>
          </a:p>
          <a:p>
            <a:pPr marL="0" lvl="0" indent="0" algn="l" rtl="0">
              <a:spcBef>
                <a:spcPts val="0"/>
              </a:spcBef>
              <a:spcAft>
                <a:spcPts val="0"/>
              </a:spcAft>
              <a:buNone/>
            </a:pPr>
            <a:endParaRPr dirty="0"/>
          </a:p>
          <a:p>
            <a:pPr marL="0" lvl="0" indent="457200" algn="l" rtl="0">
              <a:spcBef>
                <a:spcPts val="0"/>
              </a:spcBef>
              <a:spcAft>
                <a:spcPts val="0"/>
              </a:spcAft>
              <a:buClr>
                <a:schemeClr val="dk1"/>
              </a:buClr>
              <a:buSzPts val="1100"/>
              <a:buFont typeface="Arial"/>
              <a:buNone/>
            </a:pPr>
            <a:r>
              <a:rPr lang="en" sz="1600" b="1" dirty="0">
                <a:solidFill>
                  <a:schemeClr val="dk1"/>
                </a:solidFill>
              </a:rPr>
              <a:t>max </a:t>
            </a:r>
            <a:r>
              <a:rPr lang="en-US" sz="1600" b="1" dirty="0" err="1">
                <a:solidFill>
                  <a:schemeClr val="dk1"/>
                </a:solidFill>
              </a:rPr>
              <a:t>f</a:t>
            </a:r>
            <a:r>
              <a:rPr lang="en-US" sz="1600" b="1" baseline="-25000" dirty="0" err="1">
                <a:solidFill>
                  <a:schemeClr val="dk1"/>
                </a:solidFill>
              </a:rPr>
              <a:t>obj</a:t>
            </a:r>
            <a:br>
              <a:rPr lang="en-US" sz="1600" b="1" dirty="0">
                <a:solidFill>
                  <a:schemeClr val="dk1"/>
                </a:solidFill>
              </a:rPr>
            </a:br>
            <a:r>
              <a:rPr lang="en-US" sz="1600" b="1" dirty="0">
                <a:solidFill>
                  <a:schemeClr val="dk1"/>
                </a:solidFill>
              </a:rPr>
              <a:t>        </a:t>
            </a:r>
            <a:r>
              <a:rPr lang="en-US" sz="1600" b="1" dirty="0" err="1">
                <a:solidFill>
                  <a:schemeClr val="dk1"/>
                </a:solidFill>
              </a:rPr>
              <a:t>s.t.</a:t>
            </a:r>
            <a:r>
              <a:rPr lang="en" sz="1600" b="1" dirty="0">
                <a:solidFill>
                  <a:schemeClr val="dk1"/>
                </a:solidFill>
              </a:rPr>
              <a:t> direct, flexible resource control as constraints K</a:t>
            </a:r>
            <a:endParaRPr lang="en-US" dirty="0">
              <a:solidFill>
                <a:schemeClr val="dk1"/>
              </a:solidFill>
            </a:endParaRPr>
          </a:p>
        </p:txBody>
      </p:sp>
      <p:sp>
        <p:nvSpPr>
          <p:cNvPr id="276" name="Google Shape;276;p33"/>
          <p:cNvSpPr txBox="1"/>
          <p:nvPr/>
        </p:nvSpPr>
        <p:spPr>
          <a:xfrm>
            <a:off x="5447700" y="4552225"/>
            <a:ext cx="32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77" name="Google Shape;277;p33"/>
          <p:cNvSpPr txBox="1"/>
          <p:nvPr/>
        </p:nvSpPr>
        <p:spPr>
          <a:xfrm>
            <a:off x="1527275" y="2695050"/>
            <a:ext cx="6138600" cy="431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980000"/>
                </a:solidFill>
              </a:rPr>
              <a:t>Solve the optimization using a </a:t>
            </a:r>
            <a:r>
              <a:rPr lang="en" sz="1600" b="1">
                <a:solidFill>
                  <a:srgbClr val="980000"/>
                </a:solidFill>
              </a:rPr>
              <a:t>systematic gradient framework</a:t>
            </a:r>
            <a:r>
              <a:rPr lang="en" sz="1600" b="1"/>
              <a:t>.</a:t>
            </a:r>
            <a:endParaRPr sz="1600" b="1"/>
          </a:p>
        </p:txBody>
      </p:sp>
    </p:spTree>
    <p:extLst>
      <p:ext uri="{BB962C8B-B14F-4D97-AF65-F5344CB8AC3E}">
        <p14:creationId xmlns:p14="http://schemas.microsoft.com/office/powerpoint/2010/main" val="877324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E172-1C8E-6D42-B320-1466F855F62B}"/>
              </a:ext>
            </a:extLst>
          </p:cNvPr>
          <p:cNvSpPr>
            <a:spLocks noGrp="1"/>
          </p:cNvSpPr>
          <p:nvPr>
            <p:ph type="title"/>
          </p:nvPr>
        </p:nvSpPr>
        <p:spPr/>
        <p:txBody>
          <a:bodyPr/>
          <a:lstStyle/>
          <a:p>
            <a:r>
              <a:rPr lang="en-US" dirty="0"/>
              <a:t>ALTO Visibility Implementation</a:t>
            </a:r>
          </a:p>
        </p:txBody>
      </p:sp>
      <p:sp>
        <p:nvSpPr>
          <p:cNvPr id="4" name="Rectangle 3">
            <a:extLst>
              <a:ext uri="{FF2B5EF4-FFF2-40B4-BE49-F238E27FC236}">
                <a16:creationId xmlns:a16="http://schemas.microsoft.com/office/drawing/2014/main" id="{B6CC9CD8-D548-1142-8C60-7542A916C556}"/>
              </a:ext>
            </a:extLst>
          </p:cNvPr>
          <p:cNvSpPr/>
          <p:nvPr/>
        </p:nvSpPr>
        <p:spPr>
          <a:xfrm>
            <a:off x="1242988" y="827942"/>
            <a:ext cx="6300988" cy="472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base">
              <a:spcBef>
                <a:spcPct val="0"/>
              </a:spcBef>
              <a:spcAft>
                <a:spcPct val="0"/>
              </a:spcAft>
              <a:buClrTx/>
            </a:pPr>
            <a:r>
              <a:rPr lang="en-US" sz="1350" kern="1200" dirty="0">
                <a:solidFill>
                  <a:prstClr val="white"/>
                </a:solidFill>
                <a:latin typeface="Calibri" panose="020F0502020204030204"/>
              </a:rPr>
              <a:t>IETF ALTO Protocol as Front End</a:t>
            </a:r>
          </a:p>
        </p:txBody>
      </p:sp>
      <p:sp>
        <p:nvSpPr>
          <p:cNvPr id="5" name="Rectangle 4">
            <a:extLst>
              <a:ext uri="{FF2B5EF4-FFF2-40B4-BE49-F238E27FC236}">
                <a16:creationId xmlns:a16="http://schemas.microsoft.com/office/drawing/2014/main" id="{C044FF96-A20C-2542-B429-1FBEFC52B887}"/>
              </a:ext>
            </a:extLst>
          </p:cNvPr>
          <p:cNvSpPr/>
          <p:nvPr/>
        </p:nvSpPr>
        <p:spPr>
          <a:xfrm>
            <a:off x="4518650" y="1729658"/>
            <a:ext cx="1499861" cy="1043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base">
              <a:spcBef>
                <a:spcPct val="0"/>
              </a:spcBef>
              <a:spcAft>
                <a:spcPct val="0"/>
              </a:spcAft>
              <a:buClrTx/>
            </a:pPr>
            <a:r>
              <a:rPr lang="en-US" sz="1350" kern="1200" dirty="0">
                <a:solidFill>
                  <a:prstClr val="white"/>
                </a:solidFill>
                <a:latin typeface="Calibri" panose="020F0502020204030204"/>
              </a:rPr>
              <a:t>FIB/DP driven</a:t>
            </a:r>
          </a:p>
        </p:txBody>
      </p:sp>
      <p:sp>
        <p:nvSpPr>
          <p:cNvPr id="6" name="Rectangle 5">
            <a:extLst>
              <a:ext uri="{FF2B5EF4-FFF2-40B4-BE49-F238E27FC236}">
                <a16:creationId xmlns:a16="http://schemas.microsoft.com/office/drawing/2014/main" id="{6A7F32C5-3A60-BF47-AF84-B9FF0BD28AC6}"/>
              </a:ext>
            </a:extLst>
          </p:cNvPr>
          <p:cNvSpPr/>
          <p:nvPr/>
        </p:nvSpPr>
        <p:spPr>
          <a:xfrm>
            <a:off x="2700317" y="1689621"/>
            <a:ext cx="1266959" cy="1043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base">
              <a:spcBef>
                <a:spcPct val="0"/>
              </a:spcBef>
              <a:spcAft>
                <a:spcPct val="0"/>
              </a:spcAft>
              <a:buClrTx/>
            </a:pPr>
            <a:r>
              <a:rPr lang="en-US" sz="1350" kern="1200" dirty="0">
                <a:solidFill>
                  <a:prstClr val="white"/>
                </a:solidFill>
                <a:latin typeface="Calibri" panose="020F0502020204030204"/>
              </a:rPr>
              <a:t>Config-&gt;FIB</a:t>
            </a:r>
          </a:p>
        </p:txBody>
      </p:sp>
      <p:sp>
        <p:nvSpPr>
          <p:cNvPr id="7" name="Rectangle 6">
            <a:extLst>
              <a:ext uri="{FF2B5EF4-FFF2-40B4-BE49-F238E27FC236}">
                <a16:creationId xmlns:a16="http://schemas.microsoft.com/office/drawing/2014/main" id="{A0BA79CF-C099-194D-AC38-5E1B6A197089}"/>
              </a:ext>
            </a:extLst>
          </p:cNvPr>
          <p:cNvSpPr/>
          <p:nvPr/>
        </p:nvSpPr>
        <p:spPr>
          <a:xfrm>
            <a:off x="6302779" y="2316259"/>
            <a:ext cx="1264561" cy="521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base">
              <a:spcBef>
                <a:spcPct val="0"/>
              </a:spcBef>
              <a:spcAft>
                <a:spcPct val="0"/>
              </a:spcAft>
              <a:buClrTx/>
            </a:pPr>
            <a:r>
              <a:rPr lang="en-US" sz="1350" kern="1200" dirty="0">
                <a:solidFill>
                  <a:prstClr val="white"/>
                </a:solidFill>
                <a:latin typeface="Calibri" panose="020F0502020204030204"/>
              </a:rPr>
              <a:t>Samples (</a:t>
            </a:r>
            <a:r>
              <a:rPr lang="en-US" sz="1350" kern="1200" dirty="0" err="1">
                <a:solidFill>
                  <a:prstClr val="white"/>
                </a:solidFill>
                <a:latin typeface="Calibri" panose="020F0502020204030204"/>
              </a:rPr>
              <a:t>netflow</a:t>
            </a:r>
            <a:r>
              <a:rPr lang="en-US" sz="1350" kern="1200" dirty="0">
                <a:solidFill>
                  <a:prstClr val="white"/>
                </a:solidFill>
                <a:latin typeface="Calibri" panose="020F0502020204030204"/>
              </a:rPr>
              <a:t>, </a:t>
            </a:r>
            <a:r>
              <a:rPr lang="en-US" sz="1350" kern="1200" dirty="0" err="1">
                <a:solidFill>
                  <a:prstClr val="white"/>
                </a:solidFill>
                <a:latin typeface="Calibri" panose="020F0502020204030204"/>
              </a:rPr>
              <a:t>sflow</a:t>
            </a:r>
            <a:r>
              <a:rPr lang="en-US" sz="1350" kern="1200" dirty="0">
                <a:solidFill>
                  <a:prstClr val="white"/>
                </a:solidFill>
                <a:latin typeface="Calibri" panose="020F0502020204030204"/>
              </a:rPr>
              <a:t>)</a:t>
            </a:r>
          </a:p>
        </p:txBody>
      </p:sp>
      <p:sp>
        <p:nvSpPr>
          <p:cNvPr id="8" name="Rectangle 7">
            <a:extLst>
              <a:ext uri="{FF2B5EF4-FFF2-40B4-BE49-F238E27FC236}">
                <a16:creationId xmlns:a16="http://schemas.microsoft.com/office/drawing/2014/main" id="{D1F1C385-8CAD-5A47-AE26-13F95AD18553}"/>
              </a:ext>
            </a:extLst>
          </p:cNvPr>
          <p:cNvSpPr/>
          <p:nvPr/>
        </p:nvSpPr>
        <p:spPr>
          <a:xfrm>
            <a:off x="7664719" y="2316257"/>
            <a:ext cx="910478" cy="511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base">
              <a:spcBef>
                <a:spcPct val="0"/>
              </a:spcBef>
              <a:spcAft>
                <a:spcPct val="0"/>
              </a:spcAft>
              <a:buClrTx/>
            </a:pPr>
            <a:r>
              <a:rPr lang="en-US" sz="1350" kern="1200" dirty="0" err="1">
                <a:solidFill>
                  <a:prstClr val="white"/>
                </a:solidFill>
                <a:latin typeface="Calibri" panose="020F0502020204030204"/>
              </a:rPr>
              <a:t>PerfSonar</a:t>
            </a:r>
            <a:r>
              <a:rPr lang="en-US" sz="1350" kern="1200" dirty="0">
                <a:solidFill>
                  <a:prstClr val="white"/>
                </a:solidFill>
                <a:latin typeface="Calibri" panose="020F0502020204030204"/>
              </a:rPr>
              <a:t> (ICMP)</a:t>
            </a:r>
          </a:p>
        </p:txBody>
      </p:sp>
      <p:sp>
        <p:nvSpPr>
          <p:cNvPr id="9" name="Rectangle 8">
            <a:extLst>
              <a:ext uri="{FF2B5EF4-FFF2-40B4-BE49-F238E27FC236}">
                <a16:creationId xmlns:a16="http://schemas.microsoft.com/office/drawing/2014/main" id="{D30F32AC-832B-8641-83AE-2C785B7E7FC0}"/>
              </a:ext>
            </a:extLst>
          </p:cNvPr>
          <p:cNvSpPr/>
          <p:nvPr/>
        </p:nvSpPr>
        <p:spPr>
          <a:xfrm>
            <a:off x="4518649" y="2933834"/>
            <a:ext cx="756325" cy="104318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base">
              <a:spcBef>
                <a:spcPct val="0"/>
              </a:spcBef>
              <a:spcAft>
                <a:spcPct val="0"/>
              </a:spcAft>
              <a:buClrTx/>
            </a:pPr>
            <a:r>
              <a:rPr lang="en-US" sz="1350" kern="1200" dirty="0">
                <a:solidFill>
                  <a:prstClr val="white"/>
                </a:solidFill>
                <a:latin typeface="Calibri" panose="020F0502020204030204"/>
              </a:rPr>
              <a:t>Looking Glass</a:t>
            </a:r>
          </a:p>
        </p:txBody>
      </p:sp>
      <p:sp>
        <p:nvSpPr>
          <p:cNvPr id="10" name="Rectangle 9">
            <a:extLst>
              <a:ext uri="{FF2B5EF4-FFF2-40B4-BE49-F238E27FC236}">
                <a16:creationId xmlns:a16="http://schemas.microsoft.com/office/drawing/2014/main" id="{ADE56B89-2263-D146-BA3C-63D49F91E9B1}"/>
              </a:ext>
            </a:extLst>
          </p:cNvPr>
          <p:cNvSpPr/>
          <p:nvPr/>
        </p:nvSpPr>
        <p:spPr>
          <a:xfrm>
            <a:off x="2175725" y="3112736"/>
            <a:ext cx="579789"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base">
              <a:spcBef>
                <a:spcPct val="0"/>
              </a:spcBef>
              <a:spcAft>
                <a:spcPct val="0"/>
              </a:spcAft>
              <a:buClrTx/>
            </a:pPr>
            <a:r>
              <a:rPr lang="en-US" sz="1350" kern="1200" dirty="0" err="1">
                <a:solidFill>
                  <a:prstClr val="white"/>
                </a:solidFill>
                <a:latin typeface="Calibri" panose="020F0502020204030204"/>
              </a:rPr>
              <a:t>adjac</a:t>
            </a:r>
            <a:endParaRPr lang="en-US" sz="1350" kern="1200" dirty="0">
              <a:solidFill>
                <a:prstClr val="white"/>
              </a:solidFill>
              <a:latin typeface="Calibri" panose="020F0502020204030204"/>
            </a:endParaRPr>
          </a:p>
        </p:txBody>
      </p:sp>
      <p:sp>
        <p:nvSpPr>
          <p:cNvPr id="11" name="Rectangle 10">
            <a:extLst>
              <a:ext uri="{FF2B5EF4-FFF2-40B4-BE49-F238E27FC236}">
                <a16:creationId xmlns:a16="http://schemas.microsoft.com/office/drawing/2014/main" id="{A226EC8A-0E65-7C44-9228-94D3F0FFBB6F}"/>
              </a:ext>
            </a:extLst>
          </p:cNvPr>
          <p:cNvSpPr/>
          <p:nvPr/>
        </p:nvSpPr>
        <p:spPr>
          <a:xfrm>
            <a:off x="2809205" y="3112736"/>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base">
              <a:spcBef>
                <a:spcPct val="0"/>
              </a:spcBef>
              <a:spcAft>
                <a:spcPct val="0"/>
              </a:spcAft>
              <a:buClrTx/>
            </a:pPr>
            <a:r>
              <a:rPr lang="en-US" sz="1200" kern="1200" dirty="0">
                <a:solidFill>
                  <a:prstClr val="white"/>
                </a:solidFill>
                <a:latin typeface="Calibri" panose="020F0502020204030204"/>
              </a:rPr>
              <a:t>subnets</a:t>
            </a:r>
          </a:p>
        </p:txBody>
      </p:sp>
      <p:sp>
        <p:nvSpPr>
          <p:cNvPr id="12" name="Rectangle 11">
            <a:extLst>
              <a:ext uri="{FF2B5EF4-FFF2-40B4-BE49-F238E27FC236}">
                <a16:creationId xmlns:a16="http://schemas.microsoft.com/office/drawing/2014/main" id="{D832964A-1916-C44B-8AF5-61ED1C3CB49E}"/>
              </a:ext>
            </a:extLst>
          </p:cNvPr>
          <p:cNvSpPr/>
          <p:nvPr/>
        </p:nvSpPr>
        <p:spPr>
          <a:xfrm>
            <a:off x="3598217" y="3112736"/>
            <a:ext cx="558305"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base">
              <a:spcBef>
                <a:spcPct val="0"/>
              </a:spcBef>
              <a:spcAft>
                <a:spcPct val="0"/>
              </a:spcAft>
              <a:buClrTx/>
            </a:pPr>
            <a:r>
              <a:rPr lang="en-US" sz="1350" kern="1200" dirty="0">
                <a:solidFill>
                  <a:prstClr val="white"/>
                </a:solidFill>
                <a:latin typeface="Calibri" panose="020F0502020204030204"/>
              </a:rPr>
              <a:t>BGP input</a:t>
            </a:r>
          </a:p>
        </p:txBody>
      </p:sp>
      <p:cxnSp>
        <p:nvCxnSpPr>
          <p:cNvPr id="13" name="Straight Arrow Connector 12">
            <a:extLst>
              <a:ext uri="{FF2B5EF4-FFF2-40B4-BE49-F238E27FC236}">
                <a16:creationId xmlns:a16="http://schemas.microsoft.com/office/drawing/2014/main" id="{EC757B0F-E00B-6640-9693-66514578C8C7}"/>
              </a:ext>
            </a:extLst>
          </p:cNvPr>
          <p:cNvCxnSpPr>
            <a:cxnSpLocks/>
            <a:stCxn id="10" idx="0"/>
          </p:cNvCxnSpPr>
          <p:nvPr/>
        </p:nvCxnSpPr>
        <p:spPr>
          <a:xfrm flipV="1">
            <a:off x="2465620" y="2732810"/>
            <a:ext cx="685920" cy="379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6083547-135E-194C-AB21-C08611B6D019}"/>
              </a:ext>
            </a:extLst>
          </p:cNvPr>
          <p:cNvCxnSpPr>
            <a:cxnSpLocks/>
            <a:stCxn id="11" idx="0"/>
            <a:endCxn id="6" idx="2"/>
          </p:cNvCxnSpPr>
          <p:nvPr/>
        </p:nvCxnSpPr>
        <p:spPr>
          <a:xfrm flipV="1">
            <a:off x="3152106" y="2732810"/>
            <a:ext cx="181691" cy="379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63D3035-F350-A04A-8720-D8D43C94D8B1}"/>
              </a:ext>
            </a:extLst>
          </p:cNvPr>
          <p:cNvCxnSpPr>
            <a:cxnSpLocks/>
            <a:stCxn id="12" idx="0"/>
          </p:cNvCxnSpPr>
          <p:nvPr/>
        </p:nvCxnSpPr>
        <p:spPr>
          <a:xfrm flipH="1" flipV="1">
            <a:off x="3598216" y="2732810"/>
            <a:ext cx="279153" cy="379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E582229-3E2F-F747-B4DB-13493871D498}"/>
              </a:ext>
            </a:extLst>
          </p:cNvPr>
          <p:cNvCxnSpPr>
            <a:cxnSpLocks/>
            <a:stCxn id="23" idx="0"/>
          </p:cNvCxnSpPr>
          <p:nvPr/>
        </p:nvCxnSpPr>
        <p:spPr>
          <a:xfrm flipV="1">
            <a:off x="3165646" y="1315731"/>
            <a:ext cx="1279790" cy="255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06438FD-098B-9148-8A83-556F7059EA4A}"/>
              </a:ext>
            </a:extLst>
          </p:cNvPr>
          <p:cNvCxnSpPr>
            <a:cxnSpLocks/>
          </p:cNvCxnSpPr>
          <p:nvPr/>
        </p:nvCxnSpPr>
        <p:spPr>
          <a:xfrm flipH="1" flipV="1">
            <a:off x="5370494" y="1339477"/>
            <a:ext cx="1913127" cy="231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3573ACB-A743-8C46-AD48-DAA978E36772}"/>
              </a:ext>
            </a:extLst>
          </p:cNvPr>
          <p:cNvSpPr/>
          <p:nvPr/>
        </p:nvSpPr>
        <p:spPr>
          <a:xfrm>
            <a:off x="6294482" y="2942091"/>
            <a:ext cx="1291576" cy="1043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base">
              <a:spcBef>
                <a:spcPct val="0"/>
              </a:spcBef>
              <a:spcAft>
                <a:spcPct val="0"/>
              </a:spcAft>
              <a:buClrTx/>
            </a:pPr>
            <a:r>
              <a:rPr lang="en-US" sz="1350" kern="1200" dirty="0">
                <a:solidFill>
                  <a:prstClr val="white"/>
                </a:solidFill>
                <a:latin typeface="Calibri" panose="020F0502020204030204"/>
              </a:rPr>
              <a:t>&lt;switch interface , </a:t>
            </a:r>
            <a:r>
              <a:rPr lang="en-US" sz="1350" kern="1200" dirty="0" err="1">
                <a:solidFill>
                  <a:prstClr val="white"/>
                </a:solidFill>
                <a:latin typeface="Calibri" panose="020F0502020204030204"/>
              </a:rPr>
              <a:t>pkt</a:t>
            </a:r>
            <a:r>
              <a:rPr lang="en-US" sz="1350" kern="1200" dirty="0">
                <a:solidFill>
                  <a:prstClr val="white"/>
                </a:solidFill>
                <a:latin typeface="Calibri" panose="020F0502020204030204"/>
              </a:rPr>
              <a:t> </a:t>
            </a:r>
            <a:r>
              <a:rPr lang="en-US" sz="1350" kern="1200" dirty="0" err="1">
                <a:solidFill>
                  <a:prstClr val="white"/>
                </a:solidFill>
                <a:latin typeface="Calibri" panose="020F0502020204030204"/>
              </a:rPr>
              <a:t>attr</a:t>
            </a:r>
            <a:r>
              <a:rPr lang="en-US" sz="1350" kern="1200" dirty="0">
                <a:solidFill>
                  <a:prstClr val="white"/>
                </a:solidFill>
                <a:latin typeface="Calibri" panose="020F0502020204030204"/>
              </a:rPr>
              <a:t>&gt;</a:t>
            </a:r>
          </a:p>
        </p:txBody>
      </p:sp>
      <p:cxnSp>
        <p:nvCxnSpPr>
          <p:cNvPr id="19" name="Straight Arrow Connector 18">
            <a:extLst>
              <a:ext uri="{FF2B5EF4-FFF2-40B4-BE49-F238E27FC236}">
                <a16:creationId xmlns:a16="http://schemas.microsoft.com/office/drawing/2014/main" id="{0390400A-2685-8C43-9EA6-FDF939534F47}"/>
              </a:ext>
            </a:extLst>
          </p:cNvPr>
          <p:cNvCxnSpPr>
            <a:stCxn id="18" idx="0"/>
          </p:cNvCxnSpPr>
          <p:nvPr/>
        </p:nvCxnSpPr>
        <p:spPr>
          <a:xfrm flipV="1">
            <a:off x="6940270" y="2752127"/>
            <a:ext cx="122115" cy="189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1300848-AEEE-2648-B6E3-DEDEEFD2AE96}"/>
              </a:ext>
            </a:extLst>
          </p:cNvPr>
          <p:cNvSpPr/>
          <p:nvPr/>
        </p:nvSpPr>
        <p:spPr>
          <a:xfrm>
            <a:off x="7664719" y="2934042"/>
            <a:ext cx="910478" cy="1043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base">
              <a:spcBef>
                <a:spcPct val="0"/>
              </a:spcBef>
              <a:spcAft>
                <a:spcPct val="0"/>
              </a:spcAft>
              <a:buClrTx/>
            </a:pPr>
            <a:r>
              <a:rPr lang="en-US" sz="1350" kern="1200" dirty="0">
                <a:solidFill>
                  <a:prstClr val="white"/>
                </a:solidFill>
                <a:latin typeface="Calibri" panose="020F0502020204030204"/>
              </a:rPr>
              <a:t>&lt;</a:t>
            </a:r>
            <a:r>
              <a:rPr lang="en-US" sz="1350" kern="1200" dirty="0" err="1">
                <a:solidFill>
                  <a:prstClr val="white"/>
                </a:solidFill>
                <a:latin typeface="Calibri" panose="020F0502020204030204"/>
              </a:rPr>
              <a:t>src</a:t>
            </a:r>
            <a:r>
              <a:rPr lang="en-US" sz="1350" kern="1200" dirty="0">
                <a:solidFill>
                  <a:prstClr val="white"/>
                </a:solidFill>
                <a:latin typeface="Calibri" panose="020F0502020204030204"/>
              </a:rPr>
              <a:t>, </a:t>
            </a:r>
            <a:r>
              <a:rPr lang="en-US" sz="1350" kern="1200" dirty="0" err="1">
                <a:solidFill>
                  <a:prstClr val="white"/>
                </a:solidFill>
                <a:latin typeface="Calibri" panose="020F0502020204030204"/>
              </a:rPr>
              <a:t>dst</a:t>
            </a:r>
            <a:r>
              <a:rPr lang="en-US" sz="1350" kern="1200" dirty="0">
                <a:solidFill>
                  <a:prstClr val="white"/>
                </a:solidFill>
                <a:latin typeface="Calibri" panose="020F0502020204030204"/>
              </a:rPr>
              <a:t>, &lt;metric, </a:t>
            </a:r>
            <a:r>
              <a:rPr lang="en-US" sz="1350" kern="1200" dirty="0" err="1">
                <a:solidFill>
                  <a:prstClr val="white"/>
                </a:solidFill>
                <a:latin typeface="Calibri" panose="020F0502020204030204"/>
              </a:rPr>
              <a:t>val</a:t>
            </a:r>
            <a:r>
              <a:rPr lang="en-US" sz="1350" kern="1200" dirty="0">
                <a:solidFill>
                  <a:prstClr val="white"/>
                </a:solidFill>
                <a:latin typeface="Calibri" panose="020F0502020204030204"/>
              </a:rPr>
              <a:t>&gt;&gt;</a:t>
            </a:r>
          </a:p>
        </p:txBody>
      </p:sp>
      <p:sp>
        <p:nvSpPr>
          <p:cNvPr id="21" name="Rectangle 20">
            <a:extLst>
              <a:ext uri="{FF2B5EF4-FFF2-40B4-BE49-F238E27FC236}">
                <a16:creationId xmlns:a16="http://schemas.microsoft.com/office/drawing/2014/main" id="{2A74C199-5C4F-1C4F-B1ED-16651EFC0CEA}"/>
              </a:ext>
            </a:extLst>
          </p:cNvPr>
          <p:cNvSpPr/>
          <p:nvPr/>
        </p:nvSpPr>
        <p:spPr>
          <a:xfrm>
            <a:off x="5368547" y="2945103"/>
            <a:ext cx="649962" cy="1043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base">
              <a:spcBef>
                <a:spcPct val="0"/>
              </a:spcBef>
              <a:spcAft>
                <a:spcPct val="0"/>
              </a:spcAft>
              <a:buClrTx/>
            </a:pPr>
            <a:r>
              <a:rPr lang="en-US" sz="1350" kern="1200" dirty="0">
                <a:solidFill>
                  <a:prstClr val="white"/>
                </a:solidFill>
                <a:latin typeface="Calibri" panose="020F0502020204030204"/>
              </a:rPr>
              <a:t>P4</a:t>
            </a:r>
          </a:p>
        </p:txBody>
      </p:sp>
      <p:sp>
        <p:nvSpPr>
          <p:cNvPr id="22" name="Rectangle 21">
            <a:extLst>
              <a:ext uri="{FF2B5EF4-FFF2-40B4-BE49-F238E27FC236}">
                <a16:creationId xmlns:a16="http://schemas.microsoft.com/office/drawing/2014/main" id="{FC172550-A7B0-0645-8FD9-D2A93F7DCA0E}"/>
              </a:ext>
            </a:extLst>
          </p:cNvPr>
          <p:cNvSpPr/>
          <p:nvPr/>
        </p:nvSpPr>
        <p:spPr>
          <a:xfrm>
            <a:off x="6289124" y="1784603"/>
            <a:ext cx="2260587" cy="42983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base">
              <a:spcBef>
                <a:spcPct val="0"/>
              </a:spcBef>
              <a:spcAft>
                <a:spcPct val="0"/>
              </a:spcAft>
              <a:buClrTx/>
            </a:pPr>
            <a:r>
              <a:rPr lang="en-US" sz="1350" kern="1200" dirty="0">
                <a:solidFill>
                  <a:prstClr val="white"/>
                </a:solidFill>
                <a:latin typeface="Calibri" panose="020F0502020204030204"/>
              </a:rPr>
              <a:t>G2 snapshot</a:t>
            </a:r>
          </a:p>
        </p:txBody>
      </p:sp>
      <p:sp>
        <p:nvSpPr>
          <p:cNvPr id="23" name="Rectangle 22">
            <a:extLst>
              <a:ext uri="{FF2B5EF4-FFF2-40B4-BE49-F238E27FC236}">
                <a16:creationId xmlns:a16="http://schemas.microsoft.com/office/drawing/2014/main" id="{B8B80ED8-BE2C-E348-9C15-D6C0587E017A}"/>
              </a:ext>
            </a:extLst>
          </p:cNvPr>
          <p:cNvSpPr/>
          <p:nvPr/>
        </p:nvSpPr>
        <p:spPr>
          <a:xfrm>
            <a:off x="2146748" y="1571372"/>
            <a:ext cx="2037795" cy="31286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85783" fontAlgn="base">
              <a:spcBef>
                <a:spcPct val="0"/>
              </a:spcBef>
              <a:spcAft>
                <a:spcPct val="0"/>
              </a:spcAft>
              <a:buClrTx/>
            </a:pPr>
            <a:r>
              <a:rPr lang="en-US" sz="1350" kern="1200" dirty="0">
                <a:solidFill>
                  <a:srgbClr val="FF0000"/>
                </a:solidFill>
                <a:latin typeface="Calibri" panose="020F0502020204030204"/>
              </a:rPr>
              <a:t>Control Plane</a:t>
            </a:r>
          </a:p>
        </p:txBody>
      </p:sp>
      <p:sp>
        <p:nvSpPr>
          <p:cNvPr id="24" name="Rectangle 23">
            <a:extLst>
              <a:ext uri="{FF2B5EF4-FFF2-40B4-BE49-F238E27FC236}">
                <a16:creationId xmlns:a16="http://schemas.microsoft.com/office/drawing/2014/main" id="{27129749-7CC7-0F4D-9D1E-72A833507EAF}"/>
              </a:ext>
            </a:extLst>
          </p:cNvPr>
          <p:cNvSpPr/>
          <p:nvPr/>
        </p:nvSpPr>
        <p:spPr>
          <a:xfrm>
            <a:off x="4363568" y="1571374"/>
            <a:ext cx="1757572" cy="31286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85783" fontAlgn="base">
              <a:spcBef>
                <a:spcPct val="0"/>
              </a:spcBef>
              <a:spcAft>
                <a:spcPct val="0"/>
              </a:spcAft>
              <a:buClrTx/>
            </a:pPr>
            <a:r>
              <a:rPr lang="en-US" sz="1350" kern="1200" dirty="0">
                <a:solidFill>
                  <a:srgbClr val="FF0000"/>
                </a:solidFill>
                <a:latin typeface="Calibri" panose="020F0502020204030204"/>
              </a:rPr>
              <a:t>Data Plane Control: FIB</a:t>
            </a:r>
          </a:p>
        </p:txBody>
      </p:sp>
      <p:sp>
        <p:nvSpPr>
          <p:cNvPr id="25" name="Rectangle 24">
            <a:extLst>
              <a:ext uri="{FF2B5EF4-FFF2-40B4-BE49-F238E27FC236}">
                <a16:creationId xmlns:a16="http://schemas.microsoft.com/office/drawing/2014/main" id="{DA383A93-F69C-B645-A796-67FB5FDC01AB}"/>
              </a:ext>
            </a:extLst>
          </p:cNvPr>
          <p:cNvSpPr/>
          <p:nvPr/>
        </p:nvSpPr>
        <p:spPr>
          <a:xfrm>
            <a:off x="6206713" y="1571374"/>
            <a:ext cx="2714855" cy="31286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85783" fontAlgn="base">
              <a:spcBef>
                <a:spcPct val="0"/>
              </a:spcBef>
              <a:spcAft>
                <a:spcPct val="0"/>
              </a:spcAft>
              <a:buClrTx/>
            </a:pPr>
            <a:r>
              <a:rPr lang="en-US" sz="1350" kern="1200" dirty="0">
                <a:solidFill>
                  <a:srgbClr val="FF0000"/>
                </a:solidFill>
                <a:latin typeface="Calibri" panose="020F0502020204030204"/>
              </a:rPr>
              <a:t>Data Plane Data: Sample</a:t>
            </a:r>
          </a:p>
        </p:txBody>
      </p:sp>
      <p:cxnSp>
        <p:nvCxnSpPr>
          <p:cNvPr id="26" name="Straight Arrow Connector 25">
            <a:extLst>
              <a:ext uri="{FF2B5EF4-FFF2-40B4-BE49-F238E27FC236}">
                <a16:creationId xmlns:a16="http://schemas.microsoft.com/office/drawing/2014/main" id="{93B3DDF7-DF68-8A46-9B79-E60E4413D119}"/>
              </a:ext>
            </a:extLst>
          </p:cNvPr>
          <p:cNvCxnSpPr>
            <a:cxnSpLocks/>
            <a:stCxn id="24" idx="0"/>
          </p:cNvCxnSpPr>
          <p:nvPr/>
        </p:nvCxnSpPr>
        <p:spPr>
          <a:xfrm flipH="1" flipV="1">
            <a:off x="4809507" y="1315731"/>
            <a:ext cx="432847" cy="255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45DDDB1-6F0E-164B-8E80-6515411EB8C3}"/>
              </a:ext>
            </a:extLst>
          </p:cNvPr>
          <p:cNvSpPr/>
          <p:nvPr/>
        </p:nvSpPr>
        <p:spPr>
          <a:xfrm rot="5400000">
            <a:off x="7662898" y="2766649"/>
            <a:ext cx="2192420" cy="24764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base">
              <a:spcBef>
                <a:spcPct val="0"/>
              </a:spcBef>
              <a:spcAft>
                <a:spcPct val="0"/>
              </a:spcAft>
              <a:buClrTx/>
            </a:pPr>
            <a:r>
              <a:rPr lang="en-US" sz="1350" kern="1200" dirty="0">
                <a:solidFill>
                  <a:prstClr val="white"/>
                </a:solidFill>
                <a:latin typeface="Calibri" panose="020F0502020204030204"/>
              </a:rPr>
              <a:t>Equivalent Class</a:t>
            </a:r>
          </a:p>
        </p:txBody>
      </p:sp>
      <p:sp>
        <p:nvSpPr>
          <p:cNvPr id="28" name="Rectangle 27">
            <a:extLst>
              <a:ext uri="{FF2B5EF4-FFF2-40B4-BE49-F238E27FC236}">
                <a16:creationId xmlns:a16="http://schemas.microsoft.com/office/drawing/2014/main" id="{EFF18132-9B73-CA41-AF26-E11FF030FEC8}"/>
              </a:ext>
            </a:extLst>
          </p:cNvPr>
          <p:cNvSpPr/>
          <p:nvPr/>
        </p:nvSpPr>
        <p:spPr>
          <a:xfrm>
            <a:off x="40553" y="1571372"/>
            <a:ext cx="2037795" cy="31286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85783" fontAlgn="base">
              <a:spcBef>
                <a:spcPct val="0"/>
              </a:spcBef>
              <a:spcAft>
                <a:spcPct val="0"/>
              </a:spcAft>
              <a:buClrTx/>
            </a:pPr>
            <a:r>
              <a:rPr lang="en-US" sz="1350" kern="1200" dirty="0">
                <a:solidFill>
                  <a:srgbClr val="FF0000"/>
                </a:solidFill>
                <a:latin typeface="Calibri" panose="020F0502020204030204"/>
              </a:rPr>
              <a:t>Other Sources</a:t>
            </a:r>
          </a:p>
        </p:txBody>
      </p:sp>
      <p:sp>
        <p:nvSpPr>
          <p:cNvPr id="29" name="Rectangle 28">
            <a:extLst>
              <a:ext uri="{FF2B5EF4-FFF2-40B4-BE49-F238E27FC236}">
                <a16:creationId xmlns:a16="http://schemas.microsoft.com/office/drawing/2014/main" id="{3713B63A-9206-B644-BA88-3C841D3E913E}"/>
              </a:ext>
            </a:extLst>
          </p:cNvPr>
          <p:cNvSpPr/>
          <p:nvPr/>
        </p:nvSpPr>
        <p:spPr>
          <a:xfrm>
            <a:off x="1173076" y="1729657"/>
            <a:ext cx="681074" cy="236440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fontAlgn="base">
              <a:spcBef>
                <a:spcPct val="0"/>
              </a:spcBef>
              <a:spcAft>
                <a:spcPct val="0"/>
              </a:spcAft>
              <a:buClrTx/>
            </a:pPr>
            <a:r>
              <a:rPr lang="en-US" sz="1350" kern="1200" dirty="0" err="1">
                <a:solidFill>
                  <a:prstClr val="white"/>
                </a:solidFill>
                <a:latin typeface="Calibri" panose="020F0502020204030204"/>
              </a:rPr>
              <a:t>GeoIP</a:t>
            </a:r>
            <a:endParaRPr lang="en-US" sz="1350" kern="1200" dirty="0">
              <a:solidFill>
                <a:prstClr val="white"/>
              </a:solidFill>
              <a:latin typeface="Calibri" panose="020F0502020204030204"/>
            </a:endParaRPr>
          </a:p>
        </p:txBody>
      </p:sp>
      <p:cxnSp>
        <p:nvCxnSpPr>
          <p:cNvPr id="30" name="Straight Arrow Connector 29">
            <a:extLst>
              <a:ext uri="{FF2B5EF4-FFF2-40B4-BE49-F238E27FC236}">
                <a16:creationId xmlns:a16="http://schemas.microsoft.com/office/drawing/2014/main" id="{C7E90365-CE07-934E-9962-591D57AB1A8C}"/>
              </a:ext>
            </a:extLst>
          </p:cNvPr>
          <p:cNvCxnSpPr>
            <a:cxnSpLocks/>
          </p:cNvCxnSpPr>
          <p:nvPr/>
        </p:nvCxnSpPr>
        <p:spPr>
          <a:xfrm flipV="1">
            <a:off x="1222373" y="1339477"/>
            <a:ext cx="2319265" cy="243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39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EB63-EB0A-7944-981A-5365E3B2F18F}"/>
              </a:ext>
            </a:extLst>
          </p:cNvPr>
          <p:cNvSpPr>
            <a:spLocks noGrp="1"/>
          </p:cNvSpPr>
          <p:nvPr>
            <p:ph type="title"/>
          </p:nvPr>
        </p:nvSpPr>
        <p:spPr/>
        <p:txBody>
          <a:bodyPr>
            <a:normAutofit fontScale="90000"/>
          </a:bodyPr>
          <a:lstStyle/>
          <a:p>
            <a:r>
              <a:rPr lang="en-US" dirty="0"/>
              <a:t>Implementation: First Hop Visibility</a:t>
            </a:r>
          </a:p>
        </p:txBody>
      </p:sp>
      <p:pic>
        <p:nvPicPr>
          <p:cNvPr id="4" name="Google Shape;1535;p7">
            <a:extLst>
              <a:ext uri="{FF2B5EF4-FFF2-40B4-BE49-F238E27FC236}">
                <a16:creationId xmlns:a16="http://schemas.microsoft.com/office/drawing/2014/main" id="{0EE85FC1-93BF-DA4B-8411-89C8C7D2BB45}"/>
              </a:ext>
            </a:extLst>
          </p:cNvPr>
          <p:cNvPicPr preferRelativeResize="0"/>
          <p:nvPr/>
        </p:nvPicPr>
        <p:blipFill rotWithShape="1">
          <a:blip r:embed="rId2">
            <a:alphaModFix/>
          </a:blip>
          <a:srcRect/>
          <a:stretch/>
        </p:blipFill>
        <p:spPr>
          <a:xfrm>
            <a:off x="2504714" y="3220666"/>
            <a:ext cx="4134530" cy="1408163"/>
          </a:xfrm>
          <a:prstGeom prst="rect">
            <a:avLst/>
          </a:prstGeom>
          <a:noFill/>
          <a:ln>
            <a:noFill/>
          </a:ln>
        </p:spPr>
      </p:pic>
      <p:sp>
        <p:nvSpPr>
          <p:cNvPr id="5" name="Google Shape;1536;p7">
            <a:extLst>
              <a:ext uri="{FF2B5EF4-FFF2-40B4-BE49-F238E27FC236}">
                <a16:creationId xmlns:a16="http://schemas.microsoft.com/office/drawing/2014/main" id="{1CB29223-6EA3-8344-8C6F-9204E5E39593}"/>
              </a:ext>
            </a:extLst>
          </p:cNvPr>
          <p:cNvSpPr txBox="1"/>
          <p:nvPr/>
        </p:nvSpPr>
        <p:spPr>
          <a:xfrm>
            <a:off x="2437301" y="2914527"/>
            <a:ext cx="4561389" cy="276969"/>
          </a:xfrm>
          <a:prstGeom prst="rect">
            <a:avLst/>
          </a:prstGeom>
          <a:noFill/>
          <a:ln>
            <a:noFill/>
          </a:ln>
        </p:spPr>
        <p:txBody>
          <a:bodyPr spcFirstLastPara="1" wrap="square" lIns="68569" tIns="34275" rIns="68569" bIns="34275" anchor="t" anchorCtr="0">
            <a:spAutoFit/>
          </a:bodyPr>
          <a:lstStyle/>
          <a:p>
            <a:pPr>
              <a:buSzPts val="1800"/>
            </a:pPr>
            <a:r>
              <a:rPr lang="en-US" sz="1350" dirty="0">
                <a:solidFill>
                  <a:schemeClr val="dk1"/>
                </a:solidFill>
                <a:latin typeface="Calibri"/>
                <a:ea typeface="Calibri"/>
                <a:cs typeface="Calibri"/>
                <a:sym typeface="Calibri"/>
              </a:rPr>
              <a:t>Routing Plane Retrieval (Looking Glass of CERN and GEANT)</a:t>
            </a:r>
            <a:endParaRPr sz="1050" dirty="0"/>
          </a:p>
        </p:txBody>
      </p:sp>
      <p:pic>
        <p:nvPicPr>
          <p:cNvPr id="6" name="Google Shape;1538;p7">
            <a:extLst>
              <a:ext uri="{FF2B5EF4-FFF2-40B4-BE49-F238E27FC236}">
                <a16:creationId xmlns:a16="http://schemas.microsoft.com/office/drawing/2014/main" id="{0F089871-0DFE-8948-AD32-AC4E8FE6824D}"/>
              </a:ext>
            </a:extLst>
          </p:cNvPr>
          <p:cNvPicPr preferRelativeResize="0"/>
          <p:nvPr/>
        </p:nvPicPr>
        <p:blipFill rotWithShape="1">
          <a:blip r:embed="rId3">
            <a:alphaModFix/>
          </a:blip>
          <a:srcRect/>
          <a:stretch/>
        </p:blipFill>
        <p:spPr>
          <a:xfrm>
            <a:off x="5778173" y="1075572"/>
            <a:ext cx="2529608" cy="1689974"/>
          </a:xfrm>
          <a:prstGeom prst="rect">
            <a:avLst/>
          </a:prstGeom>
          <a:noFill/>
          <a:ln>
            <a:noFill/>
          </a:ln>
        </p:spPr>
      </p:pic>
      <p:pic>
        <p:nvPicPr>
          <p:cNvPr id="7" name="Google Shape;1540;p7">
            <a:extLst>
              <a:ext uri="{FF2B5EF4-FFF2-40B4-BE49-F238E27FC236}">
                <a16:creationId xmlns:a16="http://schemas.microsoft.com/office/drawing/2014/main" id="{51121642-4635-1E4F-89DC-0DB4C4E26CC5}"/>
              </a:ext>
            </a:extLst>
          </p:cNvPr>
          <p:cNvPicPr preferRelativeResize="0"/>
          <p:nvPr/>
        </p:nvPicPr>
        <p:blipFill>
          <a:blip r:embed="rId4">
            <a:alphaModFix/>
          </a:blip>
          <a:stretch>
            <a:fillRect/>
          </a:stretch>
        </p:blipFill>
        <p:spPr>
          <a:xfrm>
            <a:off x="1193910" y="1084832"/>
            <a:ext cx="2926556" cy="1689975"/>
          </a:xfrm>
          <a:prstGeom prst="rect">
            <a:avLst/>
          </a:prstGeom>
          <a:noFill/>
          <a:ln>
            <a:noFill/>
          </a:ln>
        </p:spPr>
      </p:pic>
      <p:sp>
        <p:nvSpPr>
          <p:cNvPr id="8" name="Google Shape;1541;p7">
            <a:extLst>
              <a:ext uri="{FF2B5EF4-FFF2-40B4-BE49-F238E27FC236}">
                <a16:creationId xmlns:a16="http://schemas.microsoft.com/office/drawing/2014/main" id="{D34166C0-9C5C-D341-8D81-E82494F33336}"/>
              </a:ext>
            </a:extLst>
          </p:cNvPr>
          <p:cNvSpPr txBox="1"/>
          <p:nvPr/>
        </p:nvSpPr>
        <p:spPr>
          <a:xfrm>
            <a:off x="804082" y="756880"/>
            <a:ext cx="3706200" cy="276969"/>
          </a:xfrm>
          <a:prstGeom prst="rect">
            <a:avLst/>
          </a:prstGeom>
          <a:noFill/>
          <a:ln>
            <a:noFill/>
          </a:ln>
        </p:spPr>
        <p:txBody>
          <a:bodyPr spcFirstLastPara="1" wrap="square" lIns="68569" tIns="34275" rIns="68569" bIns="34275" anchor="t" anchorCtr="0">
            <a:spAutoFit/>
          </a:bodyPr>
          <a:lstStyle/>
          <a:p>
            <a:pPr>
              <a:buSzPts val="1800"/>
            </a:pPr>
            <a:r>
              <a:rPr lang="en-US" sz="1350">
                <a:solidFill>
                  <a:schemeClr val="dk1"/>
                </a:solidFill>
                <a:latin typeface="Calibri"/>
                <a:ea typeface="Calibri"/>
                <a:cs typeface="Calibri"/>
                <a:sym typeface="Calibri"/>
              </a:rPr>
              <a:t>Query Example  (ECS with path vector extension)</a:t>
            </a:r>
            <a:endParaRPr sz="1050"/>
          </a:p>
        </p:txBody>
      </p:sp>
      <p:sp>
        <p:nvSpPr>
          <p:cNvPr id="9" name="Google Shape;1543;p7">
            <a:extLst>
              <a:ext uri="{FF2B5EF4-FFF2-40B4-BE49-F238E27FC236}">
                <a16:creationId xmlns:a16="http://schemas.microsoft.com/office/drawing/2014/main" id="{845C378C-94B6-7949-B7C0-91453F520BF5}"/>
              </a:ext>
            </a:extLst>
          </p:cNvPr>
          <p:cNvSpPr txBox="1"/>
          <p:nvPr/>
        </p:nvSpPr>
        <p:spPr>
          <a:xfrm>
            <a:off x="435211" y="3562692"/>
            <a:ext cx="1272825" cy="300060"/>
          </a:xfrm>
          <a:prstGeom prst="rect">
            <a:avLst/>
          </a:prstGeom>
          <a:noFill/>
          <a:ln>
            <a:noFill/>
          </a:ln>
        </p:spPr>
        <p:txBody>
          <a:bodyPr spcFirstLastPara="1" wrap="square" lIns="68569" tIns="68569" rIns="68569" bIns="68569" anchor="t" anchorCtr="0">
            <a:spAutoFit/>
          </a:bodyPr>
          <a:lstStyle/>
          <a:p>
            <a:r>
              <a:rPr lang="en-US" sz="1050">
                <a:latin typeface="Calibri"/>
                <a:ea typeface="Calibri"/>
                <a:cs typeface="Calibri"/>
                <a:sym typeface="Calibri"/>
              </a:rPr>
              <a:t>Implementation</a:t>
            </a:r>
            <a:endParaRPr sz="1050">
              <a:latin typeface="Calibri"/>
              <a:ea typeface="Calibri"/>
              <a:cs typeface="Calibri"/>
              <a:sym typeface="Calibri"/>
            </a:endParaRPr>
          </a:p>
        </p:txBody>
      </p:sp>
      <p:sp>
        <p:nvSpPr>
          <p:cNvPr id="10" name="Google Shape;1544;p7">
            <a:extLst>
              <a:ext uri="{FF2B5EF4-FFF2-40B4-BE49-F238E27FC236}">
                <a16:creationId xmlns:a16="http://schemas.microsoft.com/office/drawing/2014/main" id="{9FF9A9A6-3E47-AA4C-A2C6-8FB364688918}"/>
              </a:ext>
            </a:extLst>
          </p:cNvPr>
          <p:cNvSpPr txBox="1"/>
          <p:nvPr/>
        </p:nvSpPr>
        <p:spPr>
          <a:xfrm>
            <a:off x="-33727" y="1694461"/>
            <a:ext cx="1272825" cy="300060"/>
          </a:xfrm>
          <a:prstGeom prst="rect">
            <a:avLst/>
          </a:prstGeom>
          <a:noFill/>
          <a:ln>
            <a:noFill/>
          </a:ln>
        </p:spPr>
        <p:txBody>
          <a:bodyPr spcFirstLastPara="1" wrap="square" lIns="68569" tIns="68569" rIns="68569" bIns="68569" anchor="t" anchorCtr="0">
            <a:spAutoFit/>
          </a:bodyPr>
          <a:lstStyle/>
          <a:p>
            <a:r>
              <a:rPr lang="en-US" sz="1050">
                <a:latin typeface="Calibri"/>
                <a:ea typeface="Calibri"/>
                <a:cs typeface="Calibri"/>
                <a:sym typeface="Calibri"/>
              </a:rPr>
              <a:t>Query/Response</a:t>
            </a:r>
            <a:endParaRPr sz="1050">
              <a:latin typeface="Calibri"/>
              <a:ea typeface="Calibri"/>
              <a:cs typeface="Calibri"/>
              <a:sym typeface="Calibri"/>
            </a:endParaRPr>
          </a:p>
        </p:txBody>
      </p:sp>
      <p:sp>
        <p:nvSpPr>
          <p:cNvPr id="11" name="Rectangle 10">
            <a:extLst>
              <a:ext uri="{FF2B5EF4-FFF2-40B4-BE49-F238E27FC236}">
                <a16:creationId xmlns:a16="http://schemas.microsoft.com/office/drawing/2014/main" id="{F1F8A72F-01AC-5749-BCD0-EB3596081DD1}"/>
              </a:ext>
            </a:extLst>
          </p:cNvPr>
          <p:cNvSpPr/>
          <p:nvPr/>
        </p:nvSpPr>
        <p:spPr>
          <a:xfrm>
            <a:off x="6998689" y="4325229"/>
            <a:ext cx="1792478" cy="323165"/>
          </a:xfrm>
          <a:prstGeom prst="rect">
            <a:avLst/>
          </a:prstGeom>
        </p:spPr>
        <p:txBody>
          <a:bodyPr wrap="none">
            <a:spAutoFit/>
          </a:bodyPr>
          <a:lstStyle/>
          <a:p>
            <a:r>
              <a:rPr lang="en" sz="1500" dirty="0"/>
              <a:t>Jensen/Kai/Lauren</a:t>
            </a:r>
            <a:endParaRPr lang="en-US" sz="1500" dirty="0"/>
          </a:p>
        </p:txBody>
      </p:sp>
    </p:spTree>
    <p:extLst>
      <p:ext uri="{BB962C8B-B14F-4D97-AF65-F5344CB8AC3E}">
        <p14:creationId xmlns:p14="http://schemas.microsoft.com/office/powerpoint/2010/main" val="376595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EA4B-4299-A64A-AAB8-2D6B3CD13EF2}"/>
              </a:ext>
            </a:extLst>
          </p:cNvPr>
          <p:cNvSpPr>
            <a:spLocks noGrp="1"/>
          </p:cNvSpPr>
          <p:nvPr>
            <p:ph type="title"/>
          </p:nvPr>
        </p:nvSpPr>
        <p:spPr>
          <a:xfrm>
            <a:off x="376095" y="274902"/>
            <a:ext cx="8520600" cy="572700"/>
          </a:xfrm>
        </p:spPr>
        <p:txBody>
          <a:bodyPr>
            <a:normAutofit fontScale="90000"/>
          </a:bodyPr>
          <a:lstStyle/>
          <a:p>
            <a:r>
              <a:rPr lang="en-US" dirty="0"/>
              <a:t>Motivation/Requirements</a:t>
            </a:r>
          </a:p>
        </p:txBody>
      </p:sp>
      <p:sp>
        <p:nvSpPr>
          <p:cNvPr id="5" name="Content Placeholder 4">
            <a:extLst>
              <a:ext uri="{FF2B5EF4-FFF2-40B4-BE49-F238E27FC236}">
                <a16:creationId xmlns:a16="http://schemas.microsoft.com/office/drawing/2014/main" id="{07CCB5ED-1274-A44C-9B23-33828BC3BE23}"/>
              </a:ext>
            </a:extLst>
          </p:cNvPr>
          <p:cNvSpPr>
            <a:spLocks noGrp="1"/>
          </p:cNvSpPr>
          <p:nvPr>
            <p:ph sz="half" idx="1"/>
          </p:nvPr>
        </p:nvSpPr>
        <p:spPr>
          <a:xfrm>
            <a:off x="311700" y="935661"/>
            <a:ext cx="4749398" cy="3580100"/>
          </a:xfrm>
        </p:spPr>
        <p:txBody>
          <a:bodyPr>
            <a:normAutofit lnSpcReduction="10000"/>
          </a:bodyPr>
          <a:lstStyle/>
          <a:p>
            <a:r>
              <a:rPr lang="en-US" dirty="0"/>
              <a:t>Requirement for high </a:t>
            </a:r>
            <a:r>
              <a:rPr lang="en-US" dirty="0">
                <a:solidFill>
                  <a:srgbClr val="C00000"/>
                </a:solidFill>
              </a:rPr>
              <a:t>efficiency</a:t>
            </a:r>
            <a:r>
              <a:rPr lang="en-US" dirty="0"/>
              <a:t>, e.g.,</a:t>
            </a:r>
          </a:p>
          <a:p>
            <a:pPr lvl="1"/>
            <a:r>
              <a:rPr lang="en-US" dirty="0"/>
              <a:t>HL-HLC resource demand growth and flat budget =&gt; not leave resources under-utilized</a:t>
            </a:r>
          </a:p>
          <a:p>
            <a:pPr lvl="1"/>
            <a:endParaRPr lang="en-US" dirty="0"/>
          </a:p>
          <a:p>
            <a:r>
              <a:rPr lang="en-US" dirty="0"/>
              <a:t>Trend toward a increasingly </a:t>
            </a:r>
            <a:r>
              <a:rPr lang="en-US" dirty="0">
                <a:solidFill>
                  <a:srgbClr val="C00000"/>
                </a:solidFill>
              </a:rPr>
              <a:t>shared</a:t>
            </a:r>
            <a:r>
              <a:rPr lang="en-US" dirty="0"/>
              <a:t> infrastructure</a:t>
            </a:r>
          </a:p>
          <a:p>
            <a:pPr lvl="1"/>
            <a:r>
              <a:rPr lang="en-US" dirty="0"/>
              <a:t>Existing LHCONE is already a shared infrastructure</a:t>
            </a:r>
          </a:p>
          <a:p>
            <a:pPr lvl="1"/>
            <a:r>
              <a:rPr lang="en-US" dirty="0"/>
              <a:t>WLCG motivates building shared, common infrastructure</a:t>
            </a:r>
          </a:p>
          <a:p>
            <a:pPr lvl="1"/>
            <a:r>
              <a:rPr lang="en-US" dirty="0"/>
              <a:t>Interests from other experiments to build a similar infrastructure or share the same infrastructure, e.g., </a:t>
            </a:r>
            <a:r>
              <a:rPr lang="en-US" dirty="0" err="1"/>
              <a:t>MultiONE</a:t>
            </a:r>
            <a:r>
              <a:rPr lang="en-US" dirty="0"/>
              <a:t> discussions </a:t>
            </a:r>
            <a:br>
              <a:rPr lang="en-US" dirty="0"/>
            </a:br>
            <a:r>
              <a:rPr lang="en-US" dirty="0"/>
              <a:t>[2]</a:t>
            </a:r>
          </a:p>
        </p:txBody>
      </p:sp>
      <p:sp>
        <p:nvSpPr>
          <p:cNvPr id="4" name="Slide Number Placeholder 3">
            <a:extLst>
              <a:ext uri="{FF2B5EF4-FFF2-40B4-BE49-F238E27FC236}">
                <a16:creationId xmlns:a16="http://schemas.microsoft.com/office/drawing/2014/main" id="{D534C1C5-7258-C049-B1AD-5BD89803160A}"/>
              </a:ext>
            </a:extLst>
          </p:cNvPr>
          <p:cNvSpPr>
            <a:spLocks noGrp="1"/>
          </p:cNvSpPr>
          <p:nvPr>
            <p:ph type="sldNum" sz="quarter" idx="12"/>
          </p:nvPr>
        </p:nvSpPr>
        <p:spPr>
          <a:xfrm>
            <a:off x="8525623" y="4769547"/>
            <a:ext cx="548700" cy="393600"/>
          </a:xfrm>
        </p:spPr>
        <p:txBody>
          <a:bodyPr/>
          <a:lstStyle/>
          <a:p>
            <a:pPr marL="0" lvl="0" indent="0" algn="r" rtl="0">
              <a:spcBef>
                <a:spcPts val="0"/>
              </a:spcBef>
              <a:spcAft>
                <a:spcPts val="0"/>
              </a:spcAft>
              <a:buNone/>
            </a:pPr>
            <a:fld id="{00000000-1234-1234-1234-123412341234}" type="slidenum">
              <a:rPr lang="en" smtClean="0"/>
              <a:t>2</a:t>
            </a:fld>
            <a:endParaRPr lang="en" dirty="0"/>
          </a:p>
        </p:txBody>
      </p:sp>
      <p:pic>
        <p:nvPicPr>
          <p:cNvPr id="9" name="Picture 8">
            <a:extLst>
              <a:ext uri="{FF2B5EF4-FFF2-40B4-BE49-F238E27FC236}">
                <a16:creationId xmlns:a16="http://schemas.microsoft.com/office/drawing/2014/main" id="{F860DD35-DE4B-7548-BD42-A8C2388B9C6F}"/>
              </a:ext>
            </a:extLst>
          </p:cNvPr>
          <p:cNvPicPr>
            <a:picLocks noChangeAspect="1"/>
          </p:cNvPicPr>
          <p:nvPr/>
        </p:nvPicPr>
        <p:blipFill>
          <a:blip r:embed="rId3"/>
          <a:stretch>
            <a:fillRect/>
          </a:stretch>
        </p:blipFill>
        <p:spPr>
          <a:xfrm>
            <a:off x="5714692" y="420180"/>
            <a:ext cx="2520528" cy="1600910"/>
          </a:xfrm>
          <a:prstGeom prst="rect">
            <a:avLst/>
          </a:prstGeom>
        </p:spPr>
      </p:pic>
      <p:sp>
        <p:nvSpPr>
          <p:cNvPr id="10" name="TextBox 9">
            <a:extLst>
              <a:ext uri="{FF2B5EF4-FFF2-40B4-BE49-F238E27FC236}">
                <a16:creationId xmlns:a16="http://schemas.microsoft.com/office/drawing/2014/main" id="{82FD5599-7CE9-9145-9527-A462374F0878}"/>
              </a:ext>
            </a:extLst>
          </p:cNvPr>
          <p:cNvSpPr txBox="1"/>
          <p:nvPr/>
        </p:nvSpPr>
        <p:spPr>
          <a:xfrm>
            <a:off x="5389597" y="2189852"/>
            <a:ext cx="3444949" cy="954107"/>
          </a:xfrm>
          <a:prstGeom prst="rect">
            <a:avLst/>
          </a:prstGeom>
          <a:noFill/>
        </p:spPr>
        <p:txBody>
          <a:bodyPr wrap="square" rtlCol="0">
            <a:spAutoFit/>
          </a:bodyPr>
          <a:lstStyle/>
          <a:p>
            <a:r>
              <a:rPr lang="en-US" dirty="0"/>
              <a:t>Transport capacities of resources (e.g., disk transfer, network transfer) define a capacity region</a:t>
            </a:r>
            <a:br>
              <a:rPr lang="en-US" dirty="0"/>
            </a:br>
            <a:endParaRPr lang="en-US" dirty="0"/>
          </a:p>
        </p:txBody>
      </p:sp>
      <p:cxnSp>
        <p:nvCxnSpPr>
          <p:cNvPr id="12" name="Straight Arrow Connector 11">
            <a:extLst>
              <a:ext uri="{FF2B5EF4-FFF2-40B4-BE49-F238E27FC236}">
                <a16:creationId xmlns:a16="http://schemas.microsoft.com/office/drawing/2014/main" id="{6800FAB2-4ADF-5443-8F6A-A2C10752C5E5}"/>
              </a:ext>
            </a:extLst>
          </p:cNvPr>
          <p:cNvCxnSpPr>
            <a:cxnSpLocks/>
          </p:cNvCxnSpPr>
          <p:nvPr/>
        </p:nvCxnSpPr>
        <p:spPr>
          <a:xfrm>
            <a:off x="5969876" y="4622091"/>
            <a:ext cx="180252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FACC0B-A50D-194D-B1DA-9E96444AECE2}"/>
              </a:ext>
            </a:extLst>
          </p:cNvPr>
          <p:cNvCxnSpPr>
            <a:cxnSpLocks/>
          </p:cNvCxnSpPr>
          <p:nvPr/>
        </p:nvCxnSpPr>
        <p:spPr>
          <a:xfrm flipV="1">
            <a:off x="5973418" y="3264192"/>
            <a:ext cx="0" cy="135080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11E8C59-0898-324D-9415-DBDE09305A85}"/>
              </a:ext>
            </a:extLst>
          </p:cNvPr>
          <p:cNvSpPr txBox="1"/>
          <p:nvPr/>
        </p:nvSpPr>
        <p:spPr>
          <a:xfrm>
            <a:off x="7485322" y="4568926"/>
            <a:ext cx="870751" cy="307777"/>
          </a:xfrm>
          <a:prstGeom prst="rect">
            <a:avLst/>
          </a:prstGeom>
          <a:noFill/>
        </p:spPr>
        <p:txBody>
          <a:bodyPr wrap="none" rtlCol="0">
            <a:spAutoFit/>
          </a:bodyPr>
          <a:lstStyle/>
          <a:p>
            <a:r>
              <a:rPr lang="en-US" dirty="0"/>
              <a:t>project 1</a:t>
            </a:r>
          </a:p>
        </p:txBody>
      </p:sp>
      <p:sp>
        <p:nvSpPr>
          <p:cNvPr id="18" name="TextBox 17">
            <a:extLst>
              <a:ext uri="{FF2B5EF4-FFF2-40B4-BE49-F238E27FC236}">
                <a16:creationId xmlns:a16="http://schemas.microsoft.com/office/drawing/2014/main" id="{112E0CB5-99B8-6846-8DEE-0E72E0BA6169}"/>
              </a:ext>
            </a:extLst>
          </p:cNvPr>
          <p:cNvSpPr txBox="1"/>
          <p:nvPr/>
        </p:nvSpPr>
        <p:spPr>
          <a:xfrm>
            <a:off x="5555563" y="3032425"/>
            <a:ext cx="870751" cy="307777"/>
          </a:xfrm>
          <a:prstGeom prst="rect">
            <a:avLst/>
          </a:prstGeom>
          <a:noFill/>
        </p:spPr>
        <p:txBody>
          <a:bodyPr wrap="none" rtlCol="0">
            <a:spAutoFit/>
          </a:bodyPr>
          <a:lstStyle/>
          <a:p>
            <a:r>
              <a:rPr lang="en-US" dirty="0"/>
              <a:t>project 2</a:t>
            </a:r>
          </a:p>
        </p:txBody>
      </p:sp>
      <p:sp>
        <p:nvSpPr>
          <p:cNvPr id="20" name="Freeform 19">
            <a:extLst>
              <a:ext uri="{FF2B5EF4-FFF2-40B4-BE49-F238E27FC236}">
                <a16:creationId xmlns:a16="http://schemas.microsoft.com/office/drawing/2014/main" id="{542F64F4-B66A-E241-ACBD-5D04DCD87B03}"/>
              </a:ext>
            </a:extLst>
          </p:cNvPr>
          <p:cNvSpPr/>
          <p:nvPr/>
        </p:nvSpPr>
        <p:spPr>
          <a:xfrm>
            <a:off x="5975498" y="3561914"/>
            <a:ext cx="1318437" cy="1052623"/>
          </a:xfrm>
          <a:custGeom>
            <a:avLst/>
            <a:gdLst>
              <a:gd name="connsiteX0" fmla="*/ 0 w 1318437"/>
              <a:gd name="connsiteY0" fmla="*/ 0 h 1052623"/>
              <a:gd name="connsiteX1" fmla="*/ 776176 w 1318437"/>
              <a:gd name="connsiteY1" fmla="*/ 287079 h 1052623"/>
              <a:gd name="connsiteX2" fmla="*/ 1318437 w 1318437"/>
              <a:gd name="connsiteY2" fmla="*/ 1052623 h 1052623"/>
            </a:gdLst>
            <a:ahLst/>
            <a:cxnLst>
              <a:cxn ang="0">
                <a:pos x="connsiteX0" y="connsiteY0"/>
              </a:cxn>
              <a:cxn ang="0">
                <a:pos x="connsiteX1" y="connsiteY1"/>
              </a:cxn>
              <a:cxn ang="0">
                <a:pos x="connsiteX2" y="connsiteY2"/>
              </a:cxn>
            </a:cxnLst>
            <a:rect l="l" t="t" r="r" b="b"/>
            <a:pathLst>
              <a:path w="1318437" h="1052623">
                <a:moveTo>
                  <a:pt x="0" y="0"/>
                </a:moveTo>
                <a:cubicBezTo>
                  <a:pt x="278218" y="55821"/>
                  <a:pt x="556437" y="111642"/>
                  <a:pt x="776176" y="287079"/>
                </a:cubicBezTo>
                <a:cubicBezTo>
                  <a:pt x="995916" y="462516"/>
                  <a:pt x="1157176" y="757569"/>
                  <a:pt x="1318437" y="105262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ular Callout 20">
            <a:extLst>
              <a:ext uri="{FF2B5EF4-FFF2-40B4-BE49-F238E27FC236}">
                <a16:creationId xmlns:a16="http://schemas.microsoft.com/office/drawing/2014/main" id="{744450A2-328D-D44C-A12B-5FF795E92754}"/>
              </a:ext>
            </a:extLst>
          </p:cNvPr>
          <p:cNvSpPr/>
          <p:nvPr/>
        </p:nvSpPr>
        <p:spPr>
          <a:xfrm>
            <a:off x="4641163" y="3851895"/>
            <a:ext cx="1140868" cy="612648"/>
          </a:xfrm>
          <a:prstGeom prst="wedgeRectCallout">
            <a:avLst>
              <a:gd name="adj1" fmla="val 103119"/>
              <a:gd name="adj2" fmla="val 3493"/>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inefficient</a:t>
            </a:r>
          </a:p>
        </p:txBody>
      </p:sp>
      <p:sp>
        <p:nvSpPr>
          <p:cNvPr id="22" name="Rectangular Callout 21">
            <a:extLst>
              <a:ext uri="{FF2B5EF4-FFF2-40B4-BE49-F238E27FC236}">
                <a16:creationId xmlns:a16="http://schemas.microsoft.com/office/drawing/2014/main" id="{C98FEB85-3EA9-3F42-9CB2-C30209B6CEB8}"/>
              </a:ext>
            </a:extLst>
          </p:cNvPr>
          <p:cNvSpPr/>
          <p:nvPr/>
        </p:nvSpPr>
        <p:spPr>
          <a:xfrm>
            <a:off x="7152355" y="3106610"/>
            <a:ext cx="914400" cy="612648"/>
          </a:xfrm>
          <a:prstGeom prst="wedgeRectCallout">
            <a:avLst>
              <a:gd name="adj1" fmla="val -118016"/>
              <a:gd name="adj2" fmla="val 477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Share Control</a:t>
            </a:r>
          </a:p>
        </p:txBody>
      </p:sp>
      <p:sp>
        <p:nvSpPr>
          <p:cNvPr id="23" name="Rectangular Callout 22">
            <a:extLst>
              <a:ext uri="{FF2B5EF4-FFF2-40B4-BE49-F238E27FC236}">
                <a16:creationId xmlns:a16="http://schemas.microsoft.com/office/drawing/2014/main" id="{0A69D003-C906-424C-80E7-0599A9EE493E}"/>
              </a:ext>
            </a:extLst>
          </p:cNvPr>
          <p:cNvSpPr/>
          <p:nvPr/>
        </p:nvSpPr>
        <p:spPr>
          <a:xfrm>
            <a:off x="7163086" y="3104462"/>
            <a:ext cx="914400" cy="612648"/>
          </a:xfrm>
          <a:prstGeom prst="wedgeRectCallout">
            <a:avLst>
              <a:gd name="adj1" fmla="val -79988"/>
              <a:gd name="adj2" fmla="val 982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Fair Share Control</a:t>
            </a:r>
          </a:p>
        </p:txBody>
      </p:sp>
      <p:sp>
        <p:nvSpPr>
          <p:cNvPr id="3" name="Rectangle 2">
            <a:extLst>
              <a:ext uri="{FF2B5EF4-FFF2-40B4-BE49-F238E27FC236}">
                <a16:creationId xmlns:a16="http://schemas.microsoft.com/office/drawing/2014/main" id="{05B40F61-7F0C-5148-A5B0-C3A8230946E3}"/>
              </a:ext>
            </a:extLst>
          </p:cNvPr>
          <p:cNvSpPr/>
          <p:nvPr/>
        </p:nvSpPr>
        <p:spPr>
          <a:xfrm>
            <a:off x="211849" y="4463176"/>
            <a:ext cx="3857146" cy="415498"/>
          </a:xfrm>
          <a:prstGeom prst="rect">
            <a:avLst/>
          </a:prstGeom>
        </p:spPr>
        <p:txBody>
          <a:bodyPr wrap="none">
            <a:spAutoFit/>
          </a:bodyPr>
          <a:lstStyle/>
          <a:p>
            <a:r>
              <a:rPr lang="en-US" sz="1050" i="1" dirty="0">
                <a:latin typeface="Helvetica" pitchFamily="2" charset="0"/>
              </a:rPr>
              <a:t>[1] WLCG Strategy towards HL-LHC, </a:t>
            </a:r>
            <a:r>
              <a:rPr lang="en-US" sz="1050" i="1" dirty="0"/>
              <a:t>WLCG-LHCC-2018-001</a:t>
            </a:r>
          </a:p>
          <a:p>
            <a:r>
              <a:rPr lang="en-US" sz="1050" i="1" dirty="0"/>
              <a:t>[2] </a:t>
            </a:r>
            <a:r>
              <a:rPr lang="en-US" sz="1050" i="1" dirty="0" err="1"/>
              <a:t>MultiONE</a:t>
            </a:r>
            <a:r>
              <a:rPr lang="en-US" sz="1050" i="1" dirty="0"/>
              <a:t> LHCONE/OPN Community Meeting.</a:t>
            </a:r>
          </a:p>
        </p:txBody>
      </p:sp>
    </p:spTree>
    <p:extLst>
      <p:ext uri="{BB962C8B-B14F-4D97-AF65-F5344CB8AC3E}">
        <p14:creationId xmlns:p14="http://schemas.microsoft.com/office/powerpoint/2010/main" val="2524727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44B32D-6E8C-A945-9BD8-2563065AC7BB}"/>
              </a:ext>
            </a:extLst>
          </p:cNvPr>
          <p:cNvSpPr>
            <a:spLocks noGrp="1"/>
          </p:cNvSpPr>
          <p:nvPr>
            <p:ph type="title"/>
          </p:nvPr>
        </p:nvSpPr>
        <p:spPr>
          <a:xfrm>
            <a:off x="89941" y="64211"/>
            <a:ext cx="8949128" cy="514350"/>
          </a:xfrm>
        </p:spPr>
        <p:txBody>
          <a:bodyPr/>
          <a:lstStyle/>
          <a:p>
            <a:r>
              <a:rPr lang="en-US" sz="3000" dirty="0"/>
              <a:t>ALTO/</a:t>
            </a:r>
            <a:r>
              <a:rPr lang="en-US" sz="3000" dirty="0" err="1"/>
              <a:t>Rucio</a:t>
            </a:r>
            <a:r>
              <a:rPr lang="en-US" sz="3000" dirty="0"/>
              <a:t> Objective: Uniform Orchestration Selection</a:t>
            </a:r>
          </a:p>
        </p:txBody>
      </p:sp>
      <p:sp>
        <p:nvSpPr>
          <p:cNvPr id="2" name="Rectangle 1">
            <a:extLst>
              <a:ext uri="{FF2B5EF4-FFF2-40B4-BE49-F238E27FC236}">
                <a16:creationId xmlns:a16="http://schemas.microsoft.com/office/drawing/2014/main" id="{886FA016-3FCF-9843-8E67-463789887B96}"/>
              </a:ext>
            </a:extLst>
          </p:cNvPr>
          <p:cNvSpPr/>
          <p:nvPr/>
        </p:nvSpPr>
        <p:spPr bwMode="auto">
          <a:xfrm>
            <a:off x="3310951" y="2708684"/>
            <a:ext cx="1585210" cy="685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pPr>
            <a:r>
              <a:rPr lang="en-US" sz="135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Uniform ALTO Sorting Interface</a:t>
            </a:r>
          </a:p>
        </p:txBody>
      </p:sp>
      <p:sp>
        <p:nvSpPr>
          <p:cNvPr id="11" name="Rectangle 10">
            <a:extLst>
              <a:ext uri="{FF2B5EF4-FFF2-40B4-BE49-F238E27FC236}">
                <a16:creationId xmlns:a16="http://schemas.microsoft.com/office/drawing/2014/main" id="{CCC883FB-A9F0-1341-AF05-5906B6FB6B08}"/>
              </a:ext>
            </a:extLst>
          </p:cNvPr>
          <p:cNvSpPr/>
          <p:nvPr/>
        </p:nvSpPr>
        <p:spPr bwMode="auto">
          <a:xfrm>
            <a:off x="2034915" y="3867685"/>
            <a:ext cx="4137285" cy="685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pPr>
            <a:r>
              <a:rPr lang="en-US" sz="105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Diverse Network Visibility Resources</a:t>
            </a:r>
          </a:p>
        </p:txBody>
      </p:sp>
      <p:sp>
        <p:nvSpPr>
          <p:cNvPr id="8" name="Rectangle 7">
            <a:extLst>
              <a:ext uri="{FF2B5EF4-FFF2-40B4-BE49-F238E27FC236}">
                <a16:creationId xmlns:a16="http://schemas.microsoft.com/office/drawing/2014/main" id="{9AB282C0-A79A-6940-849B-D0D08265B229}"/>
              </a:ext>
            </a:extLst>
          </p:cNvPr>
          <p:cNvSpPr/>
          <p:nvPr/>
        </p:nvSpPr>
        <p:spPr bwMode="auto">
          <a:xfrm>
            <a:off x="3310952" y="1549683"/>
            <a:ext cx="1585210" cy="685800"/>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pPr>
            <a:r>
              <a:rPr lang="en-US" sz="1050" dirty="0" err="1">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Rucio</a:t>
            </a:r>
            <a:r>
              <a:rPr lang="en-US" sz="105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 Orchestrator</a:t>
            </a:r>
          </a:p>
        </p:txBody>
      </p:sp>
    </p:spTree>
    <p:extLst>
      <p:ext uri="{BB962C8B-B14F-4D97-AF65-F5344CB8AC3E}">
        <p14:creationId xmlns:p14="http://schemas.microsoft.com/office/powerpoint/2010/main" val="2520925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573" name="Google Shape;1573;g183d8b967d8_7_0"/>
          <p:cNvSpPr txBox="1">
            <a:spLocks noGrp="1"/>
          </p:cNvSpPr>
          <p:nvPr>
            <p:ph type="title"/>
          </p:nvPr>
        </p:nvSpPr>
        <p:spPr>
          <a:xfrm>
            <a:off x="256875" y="64210"/>
            <a:ext cx="8562466" cy="760901"/>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a:lnSpc>
                <a:spcPct val="90000"/>
              </a:lnSpc>
              <a:buSzPts val="1800"/>
            </a:pPr>
            <a:r>
              <a:rPr lang="en-US" dirty="0"/>
              <a:t>ALTO/</a:t>
            </a:r>
            <a:r>
              <a:rPr lang="en-US" dirty="0" err="1"/>
              <a:t>Rucio</a:t>
            </a:r>
            <a:r>
              <a:rPr lang="en-US" dirty="0"/>
              <a:t> Using Query Expression</a:t>
            </a:r>
            <a:endParaRPr dirty="0"/>
          </a:p>
        </p:txBody>
      </p:sp>
      <p:sp>
        <p:nvSpPr>
          <p:cNvPr id="1574" name="Google Shape;1574;g183d8b967d8_7_0"/>
          <p:cNvSpPr txBox="1"/>
          <p:nvPr/>
        </p:nvSpPr>
        <p:spPr>
          <a:xfrm>
            <a:off x="233925" y="935835"/>
            <a:ext cx="3612860" cy="1050009"/>
          </a:xfrm>
          <a:prstGeom prst="rect">
            <a:avLst/>
          </a:prstGeom>
          <a:noFill/>
          <a:ln>
            <a:noFill/>
          </a:ln>
        </p:spPr>
        <p:txBody>
          <a:bodyPr spcFirstLastPara="1" wrap="square" lIns="68569" tIns="68569" rIns="68569" bIns="68569" anchor="t" anchorCtr="0">
            <a:spAutoFit/>
          </a:bodyPr>
          <a:lstStyle/>
          <a:p>
            <a:pPr>
              <a:lnSpc>
                <a:spcPct val="90000"/>
              </a:lnSpc>
              <a:spcBef>
                <a:spcPts val="750"/>
              </a:spcBef>
              <a:buSzPts val="2800"/>
            </a:pPr>
            <a:r>
              <a:rPr lang="en-US" sz="2100" dirty="0">
                <a:solidFill>
                  <a:schemeClr val="dk1"/>
                </a:solidFill>
                <a:latin typeface="Calibri"/>
                <a:ea typeface="Calibri"/>
                <a:cs typeface="Calibri"/>
                <a:sym typeface="Calibri"/>
              </a:rPr>
              <a:t>Step 1: Configuration</a:t>
            </a:r>
            <a:endParaRPr sz="2100" dirty="0">
              <a:solidFill>
                <a:schemeClr val="dk1"/>
              </a:solidFill>
              <a:latin typeface="Calibri"/>
              <a:ea typeface="Calibri"/>
              <a:cs typeface="Calibri"/>
              <a:sym typeface="Calibri"/>
            </a:endParaRPr>
          </a:p>
          <a:p>
            <a:pPr>
              <a:lnSpc>
                <a:spcPct val="90000"/>
              </a:lnSpc>
              <a:spcBef>
                <a:spcPts val="750"/>
              </a:spcBef>
              <a:buSzPts val="2000"/>
            </a:pPr>
            <a:r>
              <a:rPr lang="en-US" sz="1500" dirty="0">
                <a:solidFill>
                  <a:schemeClr val="dk1"/>
                </a:solidFill>
                <a:latin typeface="Calibri"/>
                <a:ea typeface="Calibri"/>
                <a:cs typeface="Calibri"/>
                <a:sym typeface="Calibri"/>
              </a:rPr>
              <a:t>Configure ALTO client at </a:t>
            </a:r>
            <a:r>
              <a:rPr lang="en-US" sz="1500" dirty="0" err="1">
                <a:solidFill>
                  <a:schemeClr val="dk1"/>
                </a:solidFill>
                <a:latin typeface="Calibri"/>
                <a:ea typeface="Calibri"/>
                <a:cs typeface="Calibri"/>
                <a:sym typeface="Calibri"/>
              </a:rPr>
              <a:t>Rucio</a:t>
            </a:r>
            <a:r>
              <a:rPr lang="en-US" sz="1500" dirty="0">
                <a:solidFill>
                  <a:schemeClr val="dk1"/>
                </a:solidFill>
                <a:latin typeface="Calibri"/>
                <a:ea typeface="Calibri"/>
                <a:cs typeface="Calibri"/>
                <a:sym typeface="Calibri"/>
              </a:rPr>
              <a:t> server to fetch visibility using ALTO</a:t>
            </a:r>
            <a:endParaRPr sz="1500" dirty="0">
              <a:solidFill>
                <a:schemeClr val="dk1"/>
              </a:solidFill>
              <a:latin typeface="Calibri"/>
              <a:ea typeface="Calibri"/>
              <a:cs typeface="Calibri"/>
              <a:sym typeface="Calibri"/>
            </a:endParaRPr>
          </a:p>
        </p:txBody>
      </p:sp>
      <p:sp>
        <p:nvSpPr>
          <p:cNvPr id="1576" name="Google Shape;1576;g183d8b967d8_7_0"/>
          <p:cNvSpPr txBox="1"/>
          <p:nvPr/>
        </p:nvSpPr>
        <p:spPr>
          <a:xfrm>
            <a:off x="4411640" y="932245"/>
            <a:ext cx="4536900" cy="1548607"/>
          </a:xfrm>
          <a:prstGeom prst="rect">
            <a:avLst/>
          </a:prstGeom>
          <a:noFill/>
          <a:ln>
            <a:noFill/>
          </a:ln>
        </p:spPr>
        <p:txBody>
          <a:bodyPr spcFirstLastPara="1" wrap="square" lIns="68569" tIns="68569" rIns="68569" bIns="68569" anchor="t" anchorCtr="0">
            <a:spAutoFit/>
          </a:bodyPr>
          <a:lstStyle/>
          <a:p>
            <a:pPr>
              <a:lnSpc>
                <a:spcPct val="90000"/>
              </a:lnSpc>
              <a:spcBef>
                <a:spcPts val="750"/>
              </a:spcBef>
              <a:buSzPts val="2800"/>
            </a:pPr>
            <a:r>
              <a:rPr lang="en-US" sz="2100" dirty="0">
                <a:solidFill>
                  <a:schemeClr val="dk1"/>
                </a:solidFill>
                <a:latin typeface="Calibri"/>
                <a:ea typeface="Calibri"/>
                <a:cs typeface="Calibri"/>
                <a:sym typeface="Calibri"/>
              </a:rPr>
              <a:t>Step 2: Express Sorting using ALTO/</a:t>
            </a:r>
            <a:r>
              <a:rPr lang="en-US" sz="2100" dirty="0" err="1">
                <a:solidFill>
                  <a:schemeClr val="dk1"/>
                </a:solidFill>
                <a:latin typeface="Calibri"/>
                <a:ea typeface="Calibri"/>
                <a:cs typeface="Calibri"/>
                <a:sym typeface="Calibri"/>
              </a:rPr>
              <a:t>Rucio</a:t>
            </a:r>
            <a:r>
              <a:rPr lang="en-US" sz="2100" dirty="0">
                <a:solidFill>
                  <a:schemeClr val="dk1"/>
                </a:solidFill>
                <a:latin typeface="Calibri"/>
                <a:ea typeface="Calibri"/>
                <a:cs typeface="Calibri"/>
                <a:sym typeface="Calibri"/>
              </a:rPr>
              <a:t> Expression</a:t>
            </a:r>
            <a:endParaRPr sz="2100" dirty="0">
              <a:solidFill>
                <a:schemeClr val="dk1"/>
              </a:solidFill>
              <a:latin typeface="Calibri"/>
              <a:ea typeface="Calibri"/>
              <a:cs typeface="Calibri"/>
              <a:sym typeface="Calibri"/>
            </a:endParaRPr>
          </a:p>
          <a:p>
            <a:pPr>
              <a:lnSpc>
                <a:spcPct val="90000"/>
              </a:lnSpc>
              <a:spcBef>
                <a:spcPts val="750"/>
              </a:spcBef>
              <a:buClr>
                <a:schemeClr val="dk1"/>
              </a:buClr>
              <a:buSzPts val="1100"/>
            </a:pPr>
            <a:r>
              <a:rPr lang="en-US" sz="1500" dirty="0">
                <a:solidFill>
                  <a:schemeClr val="dk1"/>
                </a:solidFill>
                <a:latin typeface="Calibri"/>
                <a:ea typeface="Calibri"/>
                <a:cs typeface="Calibri"/>
                <a:sym typeface="Calibri"/>
              </a:rPr>
              <a:t>ALTO sorting expression enables </a:t>
            </a:r>
            <a:r>
              <a:rPr lang="en-US" sz="1500" dirty="0" err="1">
                <a:solidFill>
                  <a:schemeClr val="dk1"/>
                </a:solidFill>
                <a:latin typeface="Calibri"/>
                <a:ea typeface="Calibri"/>
                <a:cs typeface="Calibri"/>
                <a:sym typeface="Calibri"/>
              </a:rPr>
              <a:t>Rucio</a:t>
            </a:r>
            <a:r>
              <a:rPr lang="en-US" sz="1500" dirty="0">
                <a:solidFill>
                  <a:schemeClr val="dk1"/>
                </a:solidFill>
                <a:latin typeface="Calibri"/>
                <a:ea typeface="Calibri"/>
                <a:cs typeface="Calibri"/>
                <a:sym typeface="Calibri"/>
              </a:rPr>
              <a:t> download command to sort replicas based on a combination of distances and properties, e.g.,</a:t>
            </a:r>
            <a:endParaRPr sz="1500" dirty="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C43D436A-92E6-6148-8396-F96D45FE5379}"/>
              </a:ext>
            </a:extLst>
          </p:cNvPr>
          <p:cNvSpPr/>
          <p:nvPr/>
        </p:nvSpPr>
        <p:spPr>
          <a:xfrm>
            <a:off x="6222671" y="3024244"/>
            <a:ext cx="1567543" cy="1820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67B2641E-8E61-7D47-9255-596BD6F4C422}"/>
              </a:ext>
            </a:extLst>
          </p:cNvPr>
          <p:cNvSpPr/>
          <p:nvPr/>
        </p:nvSpPr>
        <p:spPr>
          <a:xfrm>
            <a:off x="7032417" y="4729962"/>
            <a:ext cx="2754280" cy="461665"/>
          </a:xfrm>
          <a:prstGeom prst="rect">
            <a:avLst/>
          </a:prstGeom>
        </p:spPr>
        <p:txBody>
          <a:bodyPr wrap="none">
            <a:spAutoFit/>
          </a:bodyPr>
          <a:lstStyle/>
          <a:p>
            <a:r>
              <a:rPr lang="en" sz="2400" dirty="0"/>
              <a:t>Jensen/Kai/Lauren</a:t>
            </a:r>
            <a:endParaRPr lang="en-US" sz="2400" dirty="0"/>
          </a:p>
        </p:txBody>
      </p:sp>
      <p:pic>
        <p:nvPicPr>
          <p:cNvPr id="13" name="Google Shape;1658;p17">
            <a:extLst>
              <a:ext uri="{FF2B5EF4-FFF2-40B4-BE49-F238E27FC236}">
                <a16:creationId xmlns:a16="http://schemas.microsoft.com/office/drawing/2014/main" id="{4E4FF099-45A7-524C-8377-851F403F5526}"/>
              </a:ext>
            </a:extLst>
          </p:cNvPr>
          <p:cNvPicPr preferRelativeResize="0"/>
          <p:nvPr/>
        </p:nvPicPr>
        <p:blipFill rotWithShape="1">
          <a:blip r:embed="rId3">
            <a:alphaModFix/>
          </a:blip>
          <a:srcRect t="7719"/>
          <a:stretch/>
        </p:blipFill>
        <p:spPr>
          <a:xfrm>
            <a:off x="144000" y="2439021"/>
            <a:ext cx="3792712" cy="2374634"/>
          </a:xfrm>
          <a:prstGeom prst="rect">
            <a:avLst/>
          </a:prstGeom>
          <a:noFill/>
          <a:ln>
            <a:noFill/>
          </a:ln>
        </p:spPr>
      </p:pic>
      <p:sp>
        <p:nvSpPr>
          <p:cNvPr id="14" name="Google Shape;1661;p17">
            <a:extLst>
              <a:ext uri="{FF2B5EF4-FFF2-40B4-BE49-F238E27FC236}">
                <a16:creationId xmlns:a16="http://schemas.microsoft.com/office/drawing/2014/main" id="{C521890C-43FE-5641-9768-549E74BD2D68}"/>
              </a:ext>
            </a:extLst>
          </p:cNvPr>
          <p:cNvSpPr/>
          <p:nvPr/>
        </p:nvSpPr>
        <p:spPr>
          <a:xfrm>
            <a:off x="268955" y="3319976"/>
            <a:ext cx="2808605" cy="575945"/>
          </a:xfrm>
          <a:prstGeom prst="rect">
            <a:avLst/>
          </a:prstGeom>
          <a:noFill/>
          <a:ln w="28575" cap="flat" cmpd="sng">
            <a:solidFill>
              <a:srgbClr val="C00000"/>
            </a:solidFill>
            <a:prstDash val="dash"/>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Proxima Nova"/>
              <a:ea typeface="Proxima Nova"/>
              <a:cs typeface="Proxima Nova"/>
              <a:sym typeface="Proxima Nova"/>
            </a:endParaRPr>
          </a:p>
        </p:txBody>
      </p:sp>
      <p:sp>
        <p:nvSpPr>
          <p:cNvPr id="15" name="Google Shape;1662;p17">
            <a:extLst>
              <a:ext uri="{FF2B5EF4-FFF2-40B4-BE49-F238E27FC236}">
                <a16:creationId xmlns:a16="http://schemas.microsoft.com/office/drawing/2014/main" id="{0D248F60-850B-3B4A-B7BB-3187C224548D}"/>
              </a:ext>
            </a:extLst>
          </p:cNvPr>
          <p:cNvSpPr txBox="1"/>
          <p:nvPr/>
        </p:nvSpPr>
        <p:spPr>
          <a:xfrm>
            <a:off x="2336225" y="3195544"/>
            <a:ext cx="1618615" cy="738623"/>
          </a:xfrm>
          <a:prstGeom prst="rect">
            <a:avLst/>
          </a:prstGeom>
          <a:noFill/>
          <a:ln>
            <a:noFill/>
          </a:ln>
        </p:spPr>
        <p:txBody>
          <a:bodyPr spcFirstLastPara="1" wrap="square" lIns="91425" tIns="45700" rIns="91425" bIns="45700" anchor="t" anchorCtr="0">
            <a:spAutoFit/>
          </a:bodyPr>
          <a:lstStyle/>
          <a:p>
            <a:r>
              <a:rPr lang="en-US" dirty="0">
                <a:solidFill>
                  <a:srgbClr val="FF0000"/>
                </a:solidFill>
                <a:latin typeface="Proxima Nova"/>
                <a:ea typeface="Proxima Nova"/>
                <a:cs typeface="Proxima Nova"/>
                <a:sym typeface="Proxima Nova"/>
              </a:rPr>
              <a:t>Map properties of ANEs into end-to-end metrics</a:t>
            </a:r>
            <a:endParaRPr dirty="0">
              <a:solidFill>
                <a:srgbClr val="FF0000"/>
              </a:solidFill>
              <a:latin typeface="Proxima Nova"/>
              <a:ea typeface="Proxima Nova"/>
              <a:cs typeface="Proxima Nova"/>
              <a:sym typeface="Proxima Nova"/>
            </a:endParaRPr>
          </a:p>
        </p:txBody>
      </p:sp>
      <p:pic>
        <p:nvPicPr>
          <p:cNvPr id="16" name="Google Shape;1656;p17">
            <a:extLst>
              <a:ext uri="{FF2B5EF4-FFF2-40B4-BE49-F238E27FC236}">
                <a16:creationId xmlns:a16="http://schemas.microsoft.com/office/drawing/2014/main" id="{92DFB0A2-9DC1-D94B-9CD0-67367073464C}"/>
              </a:ext>
            </a:extLst>
          </p:cNvPr>
          <p:cNvPicPr preferRelativeResize="0"/>
          <p:nvPr/>
        </p:nvPicPr>
        <p:blipFill rotWithShape="1">
          <a:blip r:embed="rId4">
            <a:alphaModFix/>
          </a:blip>
          <a:srcRect l="3995" t="268" r="13809" b="-268"/>
          <a:stretch/>
        </p:blipFill>
        <p:spPr>
          <a:xfrm>
            <a:off x="3674264" y="2856840"/>
            <a:ext cx="5556658" cy="1623748"/>
          </a:xfrm>
          <a:prstGeom prst="rect">
            <a:avLst/>
          </a:prstGeom>
          <a:noFill/>
          <a:ln>
            <a:noFill/>
          </a:ln>
        </p:spPr>
      </p:pic>
      <p:cxnSp>
        <p:nvCxnSpPr>
          <p:cNvPr id="4" name="Straight Arrow Connector 3">
            <a:extLst>
              <a:ext uri="{FF2B5EF4-FFF2-40B4-BE49-F238E27FC236}">
                <a16:creationId xmlns:a16="http://schemas.microsoft.com/office/drawing/2014/main" id="{6AC87857-92BE-1246-92FF-FCAEBA7497FF}"/>
              </a:ext>
            </a:extLst>
          </p:cNvPr>
          <p:cNvCxnSpPr>
            <a:cxnSpLocks/>
          </p:cNvCxnSpPr>
          <p:nvPr/>
        </p:nvCxnSpPr>
        <p:spPr>
          <a:xfrm flipH="1">
            <a:off x="1140032" y="2968554"/>
            <a:ext cx="6036580" cy="1467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8C514C4-FE93-DE44-998A-B883719D39F0}"/>
              </a:ext>
            </a:extLst>
          </p:cNvPr>
          <p:cNvCxnSpPr>
            <a:cxnSpLocks/>
          </p:cNvCxnSpPr>
          <p:nvPr/>
        </p:nvCxnSpPr>
        <p:spPr>
          <a:xfrm flipH="1">
            <a:off x="927486" y="2986305"/>
            <a:ext cx="6968309" cy="1158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9400A70-C00E-1E4C-BE5F-02C19823F415}"/>
              </a:ext>
            </a:extLst>
          </p:cNvPr>
          <p:cNvSpPr/>
          <p:nvPr/>
        </p:nvSpPr>
        <p:spPr>
          <a:xfrm>
            <a:off x="4381993" y="2854915"/>
            <a:ext cx="3895109" cy="1693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33D418A5-1D67-7A43-9BB1-32BDB91DAACD}"/>
              </a:ext>
            </a:extLst>
          </p:cNvPr>
          <p:cNvSpPr/>
          <p:nvPr/>
        </p:nvSpPr>
        <p:spPr>
          <a:xfrm>
            <a:off x="4411640" y="2442783"/>
            <a:ext cx="4639412" cy="300082"/>
          </a:xfrm>
          <a:prstGeom prst="rect">
            <a:avLst/>
          </a:prstGeom>
        </p:spPr>
        <p:txBody>
          <a:bodyPr wrap="none">
            <a:spAutoFit/>
          </a:bodyPr>
          <a:lstStyle/>
          <a:p>
            <a:pPr>
              <a:lnSpc>
                <a:spcPct val="90000"/>
              </a:lnSpc>
              <a:spcBef>
                <a:spcPts val="750"/>
              </a:spcBef>
            </a:pPr>
            <a:r>
              <a:rPr lang="en-US" sz="1500" dirty="0"/>
              <a:t>BY=</a:t>
            </a:r>
            <a:r>
              <a:rPr lang="en-US" sz="1500" dirty="0" err="1"/>
              <a:t>as_hopcount,delay_ow</a:t>
            </a:r>
            <a:r>
              <a:rPr lang="en-US" sz="1500" dirty="0"/>
              <a:t> WHERE continent=”EU”</a:t>
            </a:r>
          </a:p>
        </p:txBody>
      </p:sp>
    </p:spTree>
    <p:extLst>
      <p:ext uri="{BB962C8B-B14F-4D97-AF65-F5344CB8AC3E}">
        <p14:creationId xmlns:p14="http://schemas.microsoft.com/office/powerpoint/2010/main" val="1967841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5"/>
          <p:cNvSpPr txBox="1">
            <a:spLocks noGrp="1"/>
          </p:cNvSpPr>
          <p:nvPr>
            <p:ph type="title"/>
          </p:nvPr>
        </p:nvSpPr>
        <p:spPr>
          <a:prstGeom prst="rect">
            <a:avLst/>
          </a:prstGeom>
          <a:noFill/>
          <a:ln>
            <a:noFill/>
          </a:ln>
        </p:spPr>
        <p:txBody>
          <a:bodyPr spcFirstLastPara="1" vert="horz" wrap="square" lIns="68569" tIns="34275" rIns="68569" bIns="34275" numCol="1" rtlCol="0" anchor="ctr" anchorCtr="0" compatLnSpc="1">
            <a:prstTxWarp prst="textNoShape">
              <a:avLst/>
            </a:prstTxWarp>
            <a:normAutofit fontScale="90000"/>
          </a:bodyPr>
          <a:lstStyle/>
          <a:p>
            <a:pPr>
              <a:spcBef>
                <a:spcPts val="0"/>
              </a:spcBef>
              <a:buClr>
                <a:schemeClr val="dk1"/>
              </a:buClr>
              <a:buSzPts val="4000"/>
            </a:pPr>
            <a:r>
              <a:rPr lang="en-US" sz="2400" dirty="0"/>
              <a:t>ALTO/</a:t>
            </a:r>
            <a:r>
              <a:rPr lang="en-US" sz="2400" dirty="0" err="1"/>
              <a:t>Rucio</a:t>
            </a:r>
            <a:r>
              <a:rPr lang="en-US" sz="2400" dirty="0"/>
              <a:t> Using Query Expression: Default/Backup </a:t>
            </a:r>
            <a:r>
              <a:rPr lang="en-US" sz="2400" dirty="0" err="1"/>
              <a:t>GeoIP</a:t>
            </a:r>
            <a:r>
              <a:rPr lang="en-US" sz="2400" dirty="0"/>
              <a:t>/Distance</a:t>
            </a:r>
            <a:endParaRPr sz="2400" dirty="0"/>
          </a:p>
        </p:txBody>
      </p:sp>
      <p:sp>
        <p:nvSpPr>
          <p:cNvPr id="1497" name="Google Shape;1497;p5"/>
          <p:cNvSpPr txBox="1">
            <a:spLocks noGrp="1"/>
          </p:cNvSpPr>
          <p:nvPr>
            <p:ph idx="1"/>
          </p:nvPr>
        </p:nvSpPr>
        <p:spPr>
          <a:prstGeom prst="rect">
            <a:avLst/>
          </a:prstGeom>
          <a:noFill/>
          <a:ln>
            <a:noFill/>
          </a:ln>
        </p:spPr>
        <p:txBody>
          <a:bodyPr spcFirstLastPara="1" vert="horz" wrap="square" lIns="68569" tIns="34275" rIns="68569" bIns="34275" numCol="1" rtlCol="0" anchor="t" anchorCtr="0" compatLnSpc="1">
            <a:prstTxWarp prst="textNoShape">
              <a:avLst/>
            </a:prstTxWarp>
            <a:normAutofit/>
          </a:bodyPr>
          <a:lstStyle/>
          <a:p>
            <a:pPr marL="342892" indent="-238119">
              <a:spcBef>
                <a:spcPts val="0"/>
              </a:spcBef>
              <a:buClr>
                <a:schemeClr val="dk1"/>
              </a:buClr>
              <a:buSzPts val="1400"/>
              <a:buChar char="●"/>
            </a:pPr>
            <a:r>
              <a:rPr lang="en-US"/>
              <a:t>Providing geoip property using the standard ALTO endpoint property service </a:t>
            </a:r>
            <a:r>
              <a:rPr lang="en-US" b="1"/>
              <a:t>[RFC 9240]</a:t>
            </a:r>
            <a:endParaRPr/>
          </a:p>
          <a:p>
            <a:pPr marL="342892" indent="-238119">
              <a:spcBef>
                <a:spcPts val="0"/>
              </a:spcBef>
              <a:buClr>
                <a:schemeClr val="dk1"/>
              </a:buClr>
              <a:buSzPts val="1400"/>
              <a:buChar char="●"/>
            </a:pPr>
            <a:r>
              <a:rPr lang="en-US"/>
              <a:t>Providing geo distance between endpoints using the standard ALTO Endpoint Cost Service (ECS) </a:t>
            </a:r>
            <a:r>
              <a:rPr lang="en-US" b="1"/>
              <a:t>[RFC 7285]</a:t>
            </a:r>
            <a:endParaRPr/>
          </a:p>
        </p:txBody>
      </p:sp>
      <p:pic>
        <p:nvPicPr>
          <p:cNvPr id="1498" name="Google Shape;1498;p5"/>
          <p:cNvPicPr preferRelativeResize="0"/>
          <p:nvPr/>
        </p:nvPicPr>
        <p:blipFill rotWithShape="1">
          <a:blip r:embed="rId3">
            <a:alphaModFix/>
          </a:blip>
          <a:srcRect/>
          <a:stretch/>
        </p:blipFill>
        <p:spPr>
          <a:xfrm>
            <a:off x="4459351" y="2426763"/>
            <a:ext cx="4302340" cy="2129446"/>
          </a:xfrm>
          <a:prstGeom prst="rect">
            <a:avLst/>
          </a:prstGeom>
          <a:noFill/>
          <a:ln>
            <a:noFill/>
          </a:ln>
        </p:spPr>
      </p:pic>
      <p:pic>
        <p:nvPicPr>
          <p:cNvPr id="1499" name="Google Shape;1499;p5"/>
          <p:cNvPicPr preferRelativeResize="0"/>
          <p:nvPr/>
        </p:nvPicPr>
        <p:blipFill rotWithShape="1">
          <a:blip r:embed="rId4">
            <a:alphaModFix/>
          </a:blip>
          <a:srcRect/>
          <a:stretch/>
        </p:blipFill>
        <p:spPr>
          <a:xfrm>
            <a:off x="256875" y="2426763"/>
            <a:ext cx="3982093" cy="2129446"/>
          </a:xfrm>
          <a:prstGeom prst="rect">
            <a:avLst/>
          </a:prstGeom>
          <a:noFill/>
          <a:ln>
            <a:noFill/>
          </a:ln>
        </p:spPr>
      </p:pic>
      <p:sp>
        <p:nvSpPr>
          <p:cNvPr id="1500" name="Google Shape;1500;p5"/>
          <p:cNvSpPr txBox="1"/>
          <p:nvPr/>
        </p:nvSpPr>
        <p:spPr>
          <a:xfrm>
            <a:off x="999640" y="4823850"/>
            <a:ext cx="1236204" cy="276969"/>
          </a:xfrm>
          <a:prstGeom prst="rect">
            <a:avLst/>
          </a:prstGeom>
          <a:noFill/>
          <a:ln>
            <a:noFill/>
          </a:ln>
        </p:spPr>
        <p:txBody>
          <a:bodyPr spcFirstLastPara="1" wrap="square" lIns="68569" tIns="34275" rIns="68569" bIns="34275" anchor="t" anchorCtr="0">
            <a:spAutoFit/>
          </a:bodyPr>
          <a:lstStyle/>
          <a:p>
            <a:pPr>
              <a:buSzPts val="1800"/>
            </a:pPr>
            <a:r>
              <a:rPr lang="en-US" sz="1350">
                <a:solidFill>
                  <a:schemeClr val="dk1"/>
                </a:solidFill>
                <a:latin typeface="Calibri"/>
                <a:ea typeface="Calibri"/>
                <a:cs typeface="Calibri"/>
                <a:sym typeface="Calibri"/>
              </a:rPr>
              <a:t>Query interface</a:t>
            </a:r>
            <a:endParaRPr sz="1050"/>
          </a:p>
        </p:txBody>
      </p:sp>
      <p:sp>
        <p:nvSpPr>
          <p:cNvPr id="1501" name="Google Shape;1501;p5"/>
          <p:cNvSpPr txBox="1"/>
          <p:nvPr/>
        </p:nvSpPr>
        <p:spPr>
          <a:xfrm>
            <a:off x="6006644" y="4815169"/>
            <a:ext cx="1757645" cy="276969"/>
          </a:xfrm>
          <a:prstGeom prst="rect">
            <a:avLst/>
          </a:prstGeom>
          <a:noFill/>
          <a:ln>
            <a:noFill/>
          </a:ln>
        </p:spPr>
        <p:txBody>
          <a:bodyPr spcFirstLastPara="1" wrap="square" lIns="68569" tIns="34275" rIns="68569" bIns="34275" anchor="t" anchorCtr="0">
            <a:spAutoFit/>
          </a:bodyPr>
          <a:lstStyle/>
          <a:p>
            <a:pPr>
              <a:buSzPts val="1800"/>
            </a:pPr>
            <a:r>
              <a:rPr lang="en-US" sz="1350">
                <a:solidFill>
                  <a:schemeClr val="dk1"/>
                </a:solidFill>
                <a:latin typeface="Calibri"/>
                <a:ea typeface="Calibri"/>
                <a:cs typeface="Calibri"/>
                <a:sym typeface="Calibri"/>
              </a:rPr>
              <a:t>Implementation Config</a:t>
            </a:r>
            <a:endParaRPr sz="1050"/>
          </a:p>
        </p:txBody>
      </p:sp>
    </p:spTree>
    <p:extLst>
      <p:ext uri="{BB962C8B-B14F-4D97-AF65-F5344CB8AC3E}">
        <p14:creationId xmlns:p14="http://schemas.microsoft.com/office/powerpoint/2010/main" val="2825337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EE98-2A06-2C4D-86C2-9DB78AFA311E}"/>
              </a:ext>
            </a:extLst>
          </p:cNvPr>
          <p:cNvSpPr>
            <a:spLocks noGrp="1"/>
          </p:cNvSpPr>
          <p:nvPr>
            <p:ph type="title"/>
          </p:nvPr>
        </p:nvSpPr>
        <p:spPr>
          <a:xfrm>
            <a:off x="-93519" y="64211"/>
            <a:ext cx="9114677" cy="514350"/>
          </a:xfrm>
        </p:spPr>
        <p:txBody>
          <a:bodyPr>
            <a:noAutofit/>
          </a:bodyPr>
          <a:lstStyle/>
          <a:p>
            <a:r>
              <a:rPr lang="en-US" sz="2400" dirty="0"/>
              <a:t>Summary: Current ALTO/</a:t>
            </a:r>
            <a:r>
              <a:rPr lang="en-US" sz="2400" dirty="0" err="1"/>
              <a:t>FTS+Rucio</a:t>
            </a:r>
            <a:r>
              <a:rPr lang="en-US" sz="2400" dirty="0"/>
              <a:t>: 3 Main Components</a:t>
            </a:r>
          </a:p>
        </p:txBody>
      </p:sp>
      <p:sp>
        <p:nvSpPr>
          <p:cNvPr id="4" name="Rectangle 3">
            <a:extLst>
              <a:ext uri="{FF2B5EF4-FFF2-40B4-BE49-F238E27FC236}">
                <a16:creationId xmlns:a16="http://schemas.microsoft.com/office/drawing/2014/main" id="{45AEF741-BED5-974B-B6DC-720D15A26565}"/>
              </a:ext>
            </a:extLst>
          </p:cNvPr>
          <p:cNvSpPr/>
          <p:nvPr/>
        </p:nvSpPr>
        <p:spPr>
          <a:xfrm>
            <a:off x="1881161" y="3890404"/>
            <a:ext cx="6159603" cy="542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Visibility</a:t>
            </a:r>
            <a:r>
              <a:rPr lang="en-US" sz="1600" dirty="0"/>
              <a:t> of </a:t>
            </a:r>
            <a:r>
              <a:rPr lang="en-US" sz="1600" b="1" dirty="0"/>
              <a:t>Multidomain</a:t>
            </a:r>
            <a:r>
              <a:rPr lang="en-US" sz="1600" dirty="0"/>
              <a:t> Infrastructure </a:t>
            </a:r>
            <a:br>
              <a:rPr lang="en-US" sz="1600" dirty="0"/>
            </a:br>
            <a:r>
              <a:rPr lang="en-US" sz="1600" dirty="0"/>
              <a:t>(e2e aggregation and select control assets)</a:t>
            </a:r>
          </a:p>
        </p:txBody>
      </p:sp>
      <p:sp>
        <p:nvSpPr>
          <p:cNvPr id="5" name="Rectangle 4">
            <a:extLst>
              <a:ext uri="{FF2B5EF4-FFF2-40B4-BE49-F238E27FC236}">
                <a16:creationId xmlns:a16="http://schemas.microsoft.com/office/drawing/2014/main" id="{D1C5B106-F154-DA4C-BC5D-E104CBC44DBE}"/>
              </a:ext>
            </a:extLst>
          </p:cNvPr>
          <p:cNvSpPr/>
          <p:nvPr/>
        </p:nvSpPr>
        <p:spPr>
          <a:xfrm>
            <a:off x="1881161" y="2859217"/>
            <a:ext cx="6159603" cy="542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Scheduling of Data Movement Tasks (build on FTS Integration)</a:t>
            </a:r>
          </a:p>
        </p:txBody>
      </p:sp>
      <p:sp>
        <p:nvSpPr>
          <p:cNvPr id="6" name="Rectangle 5">
            <a:extLst>
              <a:ext uri="{FF2B5EF4-FFF2-40B4-BE49-F238E27FC236}">
                <a16:creationId xmlns:a16="http://schemas.microsoft.com/office/drawing/2014/main" id="{C542A4C5-19E6-C447-AB84-85B0EEA8011D}"/>
              </a:ext>
            </a:extLst>
          </p:cNvPr>
          <p:cNvSpPr/>
          <p:nvPr/>
        </p:nvSpPr>
        <p:spPr>
          <a:xfrm>
            <a:off x="1881161" y="1828031"/>
            <a:ext cx="6159603" cy="542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Data Flow Orchestration (build on </a:t>
            </a:r>
            <a:r>
              <a:rPr lang="en-US" sz="2000" dirty="0" err="1"/>
              <a:t>Rucio</a:t>
            </a:r>
            <a:r>
              <a:rPr lang="en-US" sz="2000" dirty="0"/>
              <a:t>)</a:t>
            </a:r>
          </a:p>
        </p:txBody>
      </p:sp>
      <p:sp>
        <p:nvSpPr>
          <p:cNvPr id="7" name="Up Arrow 6">
            <a:extLst>
              <a:ext uri="{FF2B5EF4-FFF2-40B4-BE49-F238E27FC236}">
                <a16:creationId xmlns:a16="http://schemas.microsoft.com/office/drawing/2014/main" id="{8108775C-4504-ED4D-A2C6-19E548365F9F}"/>
              </a:ext>
            </a:extLst>
          </p:cNvPr>
          <p:cNvSpPr/>
          <p:nvPr/>
        </p:nvSpPr>
        <p:spPr>
          <a:xfrm>
            <a:off x="2329143" y="2373041"/>
            <a:ext cx="363474" cy="1517363"/>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Up Arrow 7">
            <a:extLst>
              <a:ext uri="{FF2B5EF4-FFF2-40B4-BE49-F238E27FC236}">
                <a16:creationId xmlns:a16="http://schemas.microsoft.com/office/drawing/2014/main" id="{A4D28243-6338-C844-8568-E59E5CEDDA0E}"/>
              </a:ext>
            </a:extLst>
          </p:cNvPr>
          <p:cNvSpPr/>
          <p:nvPr/>
        </p:nvSpPr>
        <p:spPr>
          <a:xfrm>
            <a:off x="2777126" y="3401219"/>
            <a:ext cx="363474" cy="489184"/>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ight Arrow 8">
            <a:extLst>
              <a:ext uri="{FF2B5EF4-FFF2-40B4-BE49-F238E27FC236}">
                <a16:creationId xmlns:a16="http://schemas.microsoft.com/office/drawing/2014/main" id="{DA459FBE-D4BA-D64F-924E-C6E6B0CD55DF}"/>
              </a:ext>
            </a:extLst>
          </p:cNvPr>
          <p:cNvSpPr/>
          <p:nvPr/>
        </p:nvSpPr>
        <p:spPr>
          <a:xfrm>
            <a:off x="767043" y="2948480"/>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TextBox 9">
            <a:extLst>
              <a:ext uri="{FF2B5EF4-FFF2-40B4-BE49-F238E27FC236}">
                <a16:creationId xmlns:a16="http://schemas.microsoft.com/office/drawing/2014/main" id="{21760079-2863-3144-87C5-99B6A148930C}"/>
              </a:ext>
            </a:extLst>
          </p:cNvPr>
          <p:cNvSpPr txBox="1"/>
          <p:nvPr/>
        </p:nvSpPr>
        <p:spPr>
          <a:xfrm>
            <a:off x="351526" y="1845318"/>
            <a:ext cx="1588897" cy="1200329"/>
          </a:xfrm>
          <a:prstGeom prst="rect">
            <a:avLst/>
          </a:prstGeom>
          <a:noFill/>
        </p:spPr>
        <p:txBody>
          <a:bodyPr wrap="none" rtlCol="0">
            <a:spAutoFit/>
          </a:bodyPr>
          <a:lstStyle/>
          <a:p>
            <a:pPr algn="ctr"/>
            <a:r>
              <a:rPr lang="en-US" sz="2400" dirty="0"/>
              <a:t>Resource </a:t>
            </a:r>
            <a:br>
              <a:rPr lang="en-US" sz="2400" dirty="0"/>
            </a:br>
            <a:r>
              <a:rPr lang="en-US" sz="2400" dirty="0"/>
              <a:t>Control </a:t>
            </a:r>
          </a:p>
          <a:p>
            <a:pPr algn="ctr"/>
            <a:r>
              <a:rPr lang="en-US" sz="2400" dirty="0"/>
              <a:t>Model</a:t>
            </a:r>
          </a:p>
        </p:txBody>
      </p:sp>
    </p:spTree>
    <p:extLst>
      <p:ext uri="{BB962C8B-B14F-4D97-AF65-F5344CB8AC3E}">
        <p14:creationId xmlns:p14="http://schemas.microsoft.com/office/powerpoint/2010/main" val="3980307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0222D-4DCA-EE47-9C79-CA903704AC59}"/>
              </a:ext>
            </a:extLst>
          </p:cNvPr>
          <p:cNvSpPr>
            <a:spLocks noGrp="1"/>
          </p:cNvSpPr>
          <p:nvPr>
            <p:ph type="title"/>
          </p:nvPr>
        </p:nvSpPr>
        <p:spPr/>
        <p:txBody>
          <a:bodyPr/>
          <a:lstStyle/>
          <a:p>
            <a:r>
              <a:rPr lang="en-US" dirty="0"/>
              <a:t>Milestones and Main Remaining Tasks</a:t>
            </a:r>
          </a:p>
        </p:txBody>
      </p:sp>
      <p:sp>
        <p:nvSpPr>
          <p:cNvPr id="3" name="Content Placeholder 2">
            <a:extLst>
              <a:ext uri="{FF2B5EF4-FFF2-40B4-BE49-F238E27FC236}">
                <a16:creationId xmlns:a16="http://schemas.microsoft.com/office/drawing/2014/main" id="{6CA2409D-85B2-2E4F-ABA7-7ABD650CEB35}"/>
              </a:ext>
            </a:extLst>
          </p:cNvPr>
          <p:cNvSpPr>
            <a:spLocks noGrp="1"/>
          </p:cNvSpPr>
          <p:nvPr>
            <p:ph idx="1"/>
          </p:nvPr>
        </p:nvSpPr>
        <p:spPr/>
        <p:txBody>
          <a:bodyPr/>
          <a:lstStyle/>
          <a:p>
            <a:pPr lvl="1"/>
            <a:endParaRPr lang="en-US" sz="1800" dirty="0"/>
          </a:p>
          <a:p>
            <a:r>
              <a:rPr lang="en-US" sz="2100" dirty="0"/>
              <a:t>Milestone</a:t>
            </a:r>
          </a:p>
          <a:p>
            <a:pPr lvl="1"/>
            <a:r>
              <a:rPr lang="en-US" sz="1800" dirty="0"/>
              <a:t>Wrap up implementation and test in summer 2023</a:t>
            </a:r>
          </a:p>
          <a:p>
            <a:pPr lvl="1"/>
            <a:endParaRPr lang="en-US" sz="1800" dirty="0"/>
          </a:p>
          <a:p>
            <a:r>
              <a:rPr lang="en-US" sz="2100" dirty="0"/>
              <a:t>Some focusing tasks</a:t>
            </a:r>
          </a:p>
          <a:p>
            <a:pPr lvl="1"/>
            <a:r>
              <a:rPr lang="en-US" sz="1800" dirty="0"/>
              <a:t>Finalize language to specify resource model</a:t>
            </a:r>
          </a:p>
          <a:p>
            <a:pPr lvl="1"/>
            <a:r>
              <a:rPr lang="en-US" sz="1800" dirty="0"/>
              <a:t>Work with sites and higher-level workflows (e.g., </a:t>
            </a:r>
            <a:r>
              <a:rPr lang="en-US" sz="1800" dirty="0" err="1"/>
              <a:t>Rucio</a:t>
            </a:r>
            <a:r>
              <a:rPr lang="en-US" sz="1800" dirty="0"/>
              <a:t>) to specify typical control goals</a:t>
            </a:r>
          </a:p>
          <a:p>
            <a:pPr lvl="1"/>
            <a:r>
              <a:rPr lang="en-US" sz="1800" dirty="0"/>
              <a:t>Finish initial design of multi FTS instance control coordination</a:t>
            </a:r>
          </a:p>
          <a:p>
            <a:pPr lvl="1"/>
            <a:r>
              <a:rPr lang="en-US" sz="1800" dirty="0"/>
              <a:t>Integrate with infrastructure control (e.g., NOTED)</a:t>
            </a:r>
          </a:p>
        </p:txBody>
      </p:sp>
    </p:spTree>
    <p:extLst>
      <p:ext uri="{BB962C8B-B14F-4D97-AF65-F5344CB8AC3E}">
        <p14:creationId xmlns:p14="http://schemas.microsoft.com/office/powerpoint/2010/main" val="333135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C6CEAA-8B17-DC4B-B04F-26FD6D12E0A1}"/>
              </a:ext>
            </a:extLst>
          </p:cNvPr>
          <p:cNvSpPr>
            <a:spLocks noGrp="1"/>
          </p:cNvSpPr>
          <p:nvPr>
            <p:ph type="title"/>
          </p:nvPr>
        </p:nvSpPr>
        <p:spPr>
          <a:xfrm>
            <a:off x="335450" y="173865"/>
            <a:ext cx="8520600" cy="572700"/>
          </a:xfrm>
        </p:spPr>
        <p:txBody>
          <a:bodyPr>
            <a:normAutofit fontScale="90000"/>
          </a:bodyPr>
          <a:lstStyle/>
          <a:p>
            <a:r>
              <a:rPr lang="en-US" dirty="0"/>
              <a:t>Application-Layer Traffic Optimization (ALTO)</a:t>
            </a:r>
          </a:p>
        </p:txBody>
      </p:sp>
      <p:sp>
        <p:nvSpPr>
          <p:cNvPr id="7" name="Text Placeholder 6">
            <a:extLst>
              <a:ext uri="{FF2B5EF4-FFF2-40B4-BE49-F238E27FC236}">
                <a16:creationId xmlns:a16="http://schemas.microsoft.com/office/drawing/2014/main" id="{5C267743-B454-F84B-83AE-E92A6B07F2A0}"/>
              </a:ext>
            </a:extLst>
          </p:cNvPr>
          <p:cNvSpPr>
            <a:spLocks noGrp="1"/>
          </p:cNvSpPr>
          <p:nvPr>
            <p:ph type="body" idx="1"/>
          </p:nvPr>
        </p:nvSpPr>
        <p:spPr>
          <a:xfrm>
            <a:off x="204825" y="847678"/>
            <a:ext cx="8520600" cy="2279494"/>
          </a:xfrm>
        </p:spPr>
        <p:txBody>
          <a:bodyPr>
            <a:normAutofit fontScale="92500" lnSpcReduction="20000"/>
          </a:bodyPr>
          <a:lstStyle/>
          <a:p>
            <a:pPr>
              <a:buSzPct val="50000"/>
            </a:pPr>
            <a:r>
              <a:rPr lang="en-US" altLang="ja-JP" dirty="0">
                <a:ea typeface="ＭＳ Ｐゴシック" charset="0"/>
                <a:cs typeface="ＭＳ Ｐゴシック" charset="0"/>
              </a:rPr>
              <a:t>ALTO is an effort of the ALTO working group in the Transport Area of Internet Engineering Task Force (IETF)</a:t>
            </a:r>
          </a:p>
          <a:p>
            <a:pPr>
              <a:buSzPct val="50000"/>
            </a:pPr>
            <a:r>
              <a:rPr lang="en-US" altLang="ja-JP" dirty="0">
                <a:ea typeface="ＭＳ Ｐゴシック" charset="0"/>
                <a:cs typeface="ＭＳ Ｐゴシック" charset="0"/>
              </a:rPr>
              <a:t>ALTO high-level goal: provide</a:t>
            </a:r>
            <a:r>
              <a:rPr lang="en-US" altLang="ja-JP" dirty="0">
                <a:solidFill>
                  <a:srgbClr val="FF0000"/>
                </a:solidFill>
                <a:ea typeface="ＭＳ Ｐゴシック" charset="0"/>
                <a:cs typeface="ＭＳ Ｐゴシック" charset="0"/>
              </a:rPr>
              <a:t> a standard for applications and networks to work together</a:t>
            </a:r>
            <a:r>
              <a:rPr lang="en-US" altLang="ja-JP" dirty="0">
                <a:ea typeface="ＭＳ Ｐゴシック" charset="0"/>
                <a:cs typeface="ＭＳ Ｐゴシック" charset="0"/>
              </a:rPr>
              <a:t> to optimize both network and application performance</a:t>
            </a:r>
          </a:p>
          <a:p>
            <a:pPr>
              <a:buSzPct val="50000"/>
            </a:pPr>
            <a:r>
              <a:rPr lang="en-US" altLang="ja-JP" dirty="0"/>
              <a:t>Two core components: </a:t>
            </a:r>
          </a:p>
          <a:p>
            <a:pPr lvl="1"/>
            <a:r>
              <a:rPr lang="en-US" altLang="ja-JP" dirty="0"/>
              <a:t>Abstractions of network state/services</a:t>
            </a:r>
          </a:p>
          <a:p>
            <a:pPr lvl="1"/>
            <a:r>
              <a:rPr lang="en-US" altLang="ja-JP" dirty="0"/>
              <a:t>Transport and discovery of abstractions</a:t>
            </a:r>
          </a:p>
        </p:txBody>
      </p:sp>
      <p:sp>
        <p:nvSpPr>
          <p:cNvPr id="5" name="Slide Number Placeholder 4">
            <a:extLst>
              <a:ext uri="{FF2B5EF4-FFF2-40B4-BE49-F238E27FC236}">
                <a16:creationId xmlns:a16="http://schemas.microsoft.com/office/drawing/2014/main" id="{2E6090E2-9332-5848-AEB8-922B96A08A53}"/>
              </a:ext>
            </a:extLst>
          </p:cNvPr>
          <p:cNvSpPr>
            <a:spLocks noGrp="1"/>
          </p:cNvSpPr>
          <p:nvPr>
            <p:ph type="sldNum" idx="12"/>
          </p:nvPr>
        </p:nvSpPr>
        <p:spPr>
          <a:xfrm>
            <a:off x="8472458" y="4769544"/>
            <a:ext cx="548700" cy="393600"/>
          </a:xfrm>
        </p:spPr>
        <p:txBody>
          <a:bodyPr/>
          <a:lstStyle/>
          <a:p>
            <a:fld id="{757F46AE-9560-D04E-AEC2-3E15E21367E8}" type="slidenum">
              <a:rPr lang="en-US" smtClean="0"/>
              <a:t>25</a:t>
            </a:fld>
            <a:endParaRPr lang="en-US" dirty="0"/>
          </a:p>
        </p:txBody>
      </p:sp>
      <p:sp>
        <p:nvSpPr>
          <p:cNvPr id="8" name="Rectangle 7">
            <a:extLst>
              <a:ext uri="{FF2B5EF4-FFF2-40B4-BE49-F238E27FC236}">
                <a16:creationId xmlns:a16="http://schemas.microsoft.com/office/drawing/2014/main" id="{288034DC-74C6-9F4E-94A9-A86B3739B7E3}"/>
              </a:ext>
            </a:extLst>
          </p:cNvPr>
          <p:cNvSpPr/>
          <p:nvPr/>
        </p:nvSpPr>
        <p:spPr bwMode="auto">
          <a:xfrm>
            <a:off x="578891" y="3119194"/>
            <a:ext cx="1449729" cy="457022"/>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Problem Statement</a:t>
            </a:r>
          </a:p>
          <a:p>
            <a:pPr algn="ctr"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(RFC 5693)</a:t>
            </a:r>
          </a:p>
        </p:txBody>
      </p:sp>
      <p:sp>
        <p:nvSpPr>
          <p:cNvPr id="9" name="Rectangle 8">
            <a:extLst>
              <a:ext uri="{FF2B5EF4-FFF2-40B4-BE49-F238E27FC236}">
                <a16:creationId xmlns:a16="http://schemas.microsoft.com/office/drawing/2014/main" id="{22A3B497-6341-AB46-9E09-7B3254B18A16}"/>
              </a:ext>
            </a:extLst>
          </p:cNvPr>
          <p:cNvSpPr/>
          <p:nvPr/>
        </p:nvSpPr>
        <p:spPr bwMode="auto">
          <a:xfrm>
            <a:off x="578890" y="3721573"/>
            <a:ext cx="1449729" cy="403220"/>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Requirements (RFC 6708)</a:t>
            </a:r>
            <a:endParaRPr lang="en-US" sz="105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10" name="Rectangle 9">
            <a:extLst>
              <a:ext uri="{FF2B5EF4-FFF2-40B4-BE49-F238E27FC236}">
                <a16:creationId xmlns:a16="http://schemas.microsoft.com/office/drawing/2014/main" id="{46B854F5-7C6F-B74B-AC97-76BB945B8FB3}"/>
              </a:ext>
            </a:extLst>
          </p:cNvPr>
          <p:cNvSpPr/>
          <p:nvPr/>
        </p:nvSpPr>
        <p:spPr bwMode="auto">
          <a:xfrm>
            <a:off x="3809708" y="3111575"/>
            <a:ext cx="1449729" cy="437110"/>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Base Protocol (RFC 7285)</a:t>
            </a:r>
          </a:p>
        </p:txBody>
      </p:sp>
      <p:sp>
        <p:nvSpPr>
          <p:cNvPr id="11" name="Rectangle 10">
            <a:extLst>
              <a:ext uri="{FF2B5EF4-FFF2-40B4-BE49-F238E27FC236}">
                <a16:creationId xmlns:a16="http://schemas.microsoft.com/office/drawing/2014/main" id="{6FF6F4E8-2FA5-9C44-B234-ED62914157BC}"/>
              </a:ext>
            </a:extLst>
          </p:cNvPr>
          <p:cNvSpPr/>
          <p:nvPr/>
        </p:nvSpPr>
        <p:spPr bwMode="auto">
          <a:xfrm>
            <a:off x="2219016" y="3814289"/>
            <a:ext cx="1449729" cy="414542"/>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Server Discovery (RFC 7286)</a:t>
            </a:r>
          </a:p>
        </p:txBody>
      </p:sp>
      <p:sp>
        <p:nvSpPr>
          <p:cNvPr id="12" name="Rectangle 11">
            <a:extLst>
              <a:ext uri="{FF2B5EF4-FFF2-40B4-BE49-F238E27FC236}">
                <a16:creationId xmlns:a16="http://schemas.microsoft.com/office/drawing/2014/main" id="{BDBF6B2D-C8A6-9D4A-9086-0CE350F37659}"/>
              </a:ext>
            </a:extLst>
          </p:cNvPr>
          <p:cNvSpPr/>
          <p:nvPr/>
        </p:nvSpPr>
        <p:spPr bwMode="auto">
          <a:xfrm>
            <a:off x="2219015" y="4331409"/>
            <a:ext cx="1449729" cy="406604"/>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Deployment </a:t>
            </a:r>
            <a:b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b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(RFC 7971)</a:t>
            </a:r>
          </a:p>
        </p:txBody>
      </p:sp>
      <p:sp>
        <p:nvSpPr>
          <p:cNvPr id="13" name="Rectangle 12">
            <a:extLst>
              <a:ext uri="{FF2B5EF4-FFF2-40B4-BE49-F238E27FC236}">
                <a16:creationId xmlns:a16="http://schemas.microsoft.com/office/drawing/2014/main" id="{AAD822F6-F00B-8D4C-A7B0-BFB5BBE2404B}"/>
              </a:ext>
            </a:extLst>
          </p:cNvPr>
          <p:cNvSpPr/>
          <p:nvPr/>
        </p:nvSpPr>
        <p:spPr bwMode="auto">
          <a:xfrm>
            <a:off x="5527891" y="3111575"/>
            <a:ext cx="1449729" cy="395467"/>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hangingPunct="0"/>
            <a:r>
              <a:rPr lang="en-US" sz="1200" baseline="0" dirty="0" err="1">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Multicost</a:t>
            </a: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 </a:t>
            </a:r>
            <a:b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b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(RFC 8189)</a:t>
            </a:r>
          </a:p>
        </p:txBody>
      </p:sp>
      <p:sp>
        <p:nvSpPr>
          <p:cNvPr id="14" name="Rectangle 13">
            <a:extLst>
              <a:ext uri="{FF2B5EF4-FFF2-40B4-BE49-F238E27FC236}">
                <a16:creationId xmlns:a16="http://schemas.microsoft.com/office/drawing/2014/main" id="{3CC50EC0-3BDF-F048-8936-775AF3CA9FD6}"/>
              </a:ext>
            </a:extLst>
          </p:cNvPr>
          <p:cNvSpPr/>
          <p:nvPr/>
        </p:nvSpPr>
        <p:spPr bwMode="auto">
          <a:xfrm>
            <a:off x="5527890" y="3696146"/>
            <a:ext cx="1449729" cy="414542"/>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Cost Calendar (RFC 8896)</a:t>
            </a:r>
            <a:endParaRPr lang="en-US" sz="105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15" name="Rectangle 14">
            <a:extLst>
              <a:ext uri="{FF2B5EF4-FFF2-40B4-BE49-F238E27FC236}">
                <a16:creationId xmlns:a16="http://schemas.microsoft.com/office/drawing/2014/main" id="{1B4192E7-CFE9-9A42-8DAE-1B4D5DCF8122}"/>
              </a:ext>
            </a:extLst>
          </p:cNvPr>
          <p:cNvSpPr/>
          <p:nvPr/>
        </p:nvSpPr>
        <p:spPr bwMode="auto">
          <a:xfrm>
            <a:off x="5539765" y="4257251"/>
            <a:ext cx="1449729" cy="425636"/>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r>
              <a:rPr lang="en-US" sz="1200" baseline="0" dirty="0" err="1">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CDNi</a:t>
            </a: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 </a:t>
            </a:r>
            <a:b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b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(RFC 9241)</a:t>
            </a:r>
          </a:p>
        </p:txBody>
      </p:sp>
      <p:sp>
        <p:nvSpPr>
          <p:cNvPr id="16" name="Rectangle 15">
            <a:extLst>
              <a:ext uri="{FF2B5EF4-FFF2-40B4-BE49-F238E27FC236}">
                <a16:creationId xmlns:a16="http://schemas.microsoft.com/office/drawing/2014/main" id="{E17CFA33-D78F-E94F-827E-9FC62A28D6B0}"/>
              </a:ext>
            </a:extLst>
          </p:cNvPr>
          <p:cNvSpPr/>
          <p:nvPr/>
        </p:nvSpPr>
        <p:spPr bwMode="auto">
          <a:xfrm>
            <a:off x="3805636" y="3725449"/>
            <a:ext cx="1449729" cy="437110"/>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SSE/</a:t>
            </a:r>
            <a:r>
              <a:rPr lang="en-US" sz="1200" baseline="0" dirty="0" err="1">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Incr</a:t>
            </a: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 Update (RFC 8895)</a:t>
            </a:r>
            <a:endParaRPr lang="en-US" sz="105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17" name="Rectangle 16">
            <a:extLst>
              <a:ext uri="{FF2B5EF4-FFF2-40B4-BE49-F238E27FC236}">
                <a16:creationId xmlns:a16="http://schemas.microsoft.com/office/drawing/2014/main" id="{BC27691C-98AB-614D-AFBE-3E354E512EC1}"/>
              </a:ext>
            </a:extLst>
          </p:cNvPr>
          <p:cNvSpPr/>
          <p:nvPr/>
        </p:nvSpPr>
        <p:spPr bwMode="auto">
          <a:xfrm>
            <a:off x="7191768" y="3119194"/>
            <a:ext cx="1449729" cy="414695"/>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Path Vector </a:t>
            </a:r>
            <a:b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b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(RFC 9275)</a:t>
            </a:r>
          </a:p>
        </p:txBody>
      </p:sp>
      <p:sp>
        <p:nvSpPr>
          <p:cNvPr id="18" name="Rectangle 17">
            <a:extLst>
              <a:ext uri="{FF2B5EF4-FFF2-40B4-BE49-F238E27FC236}">
                <a16:creationId xmlns:a16="http://schemas.microsoft.com/office/drawing/2014/main" id="{33217C9B-6A24-EB48-9356-C7E4A118EAB0}"/>
              </a:ext>
            </a:extLst>
          </p:cNvPr>
          <p:cNvSpPr/>
          <p:nvPr/>
        </p:nvSpPr>
        <p:spPr bwMode="auto">
          <a:xfrm>
            <a:off x="7275697" y="4326177"/>
            <a:ext cx="1449729" cy="406604"/>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Unified Properties (RFC 9240)</a:t>
            </a:r>
          </a:p>
        </p:txBody>
      </p:sp>
      <p:sp>
        <p:nvSpPr>
          <p:cNvPr id="19" name="Rectangle 18">
            <a:extLst>
              <a:ext uri="{FF2B5EF4-FFF2-40B4-BE49-F238E27FC236}">
                <a16:creationId xmlns:a16="http://schemas.microsoft.com/office/drawing/2014/main" id="{1149B869-7238-5B4D-BA11-5F81B77563F6}"/>
              </a:ext>
            </a:extLst>
          </p:cNvPr>
          <p:cNvSpPr/>
          <p:nvPr/>
        </p:nvSpPr>
        <p:spPr bwMode="auto">
          <a:xfrm>
            <a:off x="7246072" y="3666903"/>
            <a:ext cx="1449729" cy="457022"/>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Cost Metrics </a:t>
            </a:r>
            <a:b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b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(RFC editor)</a:t>
            </a:r>
            <a:endParaRPr lang="en-US" sz="105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0" name="Rectangle 19">
            <a:extLst>
              <a:ext uri="{FF2B5EF4-FFF2-40B4-BE49-F238E27FC236}">
                <a16:creationId xmlns:a16="http://schemas.microsoft.com/office/drawing/2014/main" id="{778D81DF-F982-0649-B29D-5292B4291AA5}"/>
              </a:ext>
            </a:extLst>
          </p:cNvPr>
          <p:cNvSpPr/>
          <p:nvPr/>
        </p:nvSpPr>
        <p:spPr bwMode="auto">
          <a:xfrm>
            <a:off x="2219016" y="3119194"/>
            <a:ext cx="1449729" cy="510786"/>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hangingPunct="0"/>
            <a:r>
              <a:rPr lang="en-US" sz="1200" baseline="0" dirty="0" err="1">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Xdom</a:t>
            </a: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 Service Discovery </a:t>
            </a:r>
            <a:b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br>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(RFC 8686)</a:t>
            </a:r>
          </a:p>
        </p:txBody>
      </p:sp>
      <p:sp>
        <p:nvSpPr>
          <p:cNvPr id="21" name="Rectangle 20">
            <a:extLst>
              <a:ext uri="{FF2B5EF4-FFF2-40B4-BE49-F238E27FC236}">
                <a16:creationId xmlns:a16="http://schemas.microsoft.com/office/drawing/2014/main" id="{0AEF34C6-D498-3748-8356-2CFF158A522D}"/>
              </a:ext>
            </a:extLst>
          </p:cNvPr>
          <p:cNvSpPr/>
          <p:nvPr/>
        </p:nvSpPr>
        <p:spPr bwMode="auto">
          <a:xfrm>
            <a:off x="578889" y="4244736"/>
            <a:ext cx="1449729" cy="526310"/>
          </a:xfrm>
          <a:prstGeom prst="rect">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Comcast Deployment</a:t>
            </a:r>
          </a:p>
          <a:p>
            <a:pPr algn="ctr" eaLnBrk="0" hangingPunct="0"/>
            <a:r>
              <a:rPr lang="en-US" sz="1200" baseline="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(RFC 5632)</a:t>
            </a:r>
          </a:p>
        </p:txBody>
      </p:sp>
    </p:spTree>
    <p:extLst>
      <p:ext uri="{BB962C8B-B14F-4D97-AF65-F5344CB8AC3E}">
        <p14:creationId xmlns:p14="http://schemas.microsoft.com/office/powerpoint/2010/main" val="3001863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13F9-04CE-CE42-A110-BC394746D10C}"/>
              </a:ext>
            </a:extLst>
          </p:cNvPr>
          <p:cNvSpPr>
            <a:spLocks noGrp="1"/>
          </p:cNvSpPr>
          <p:nvPr>
            <p:ph type="title"/>
          </p:nvPr>
        </p:nvSpPr>
        <p:spPr>
          <a:xfrm>
            <a:off x="293444" y="217052"/>
            <a:ext cx="8520600" cy="572700"/>
          </a:xfrm>
        </p:spPr>
        <p:txBody>
          <a:bodyPr>
            <a:normAutofit fontScale="90000"/>
          </a:bodyPr>
          <a:lstStyle/>
          <a:p>
            <a:pPr algn="ctr"/>
            <a:r>
              <a:rPr lang="en-US" dirty="0"/>
              <a:t>ALTO Abstraction Example: Path Vector</a:t>
            </a:r>
          </a:p>
        </p:txBody>
      </p:sp>
      <p:sp>
        <p:nvSpPr>
          <p:cNvPr id="3" name="Content Placeholder 2">
            <a:extLst>
              <a:ext uri="{FF2B5EF4-FFF2-40B4-BE49-F238E27FC236}">
                <a16:creationId xmlns:a16="http://schemas.microsoft.com/office/drawing/2014/main" id="{4ABBF26B-5B20-9440-BC6C-B89F8331C952}"/>
              </a:ext>
            </a:extLst>
          </p:cNvPr>
          <p:cNvSpPr>
            <a:spLocks noGrp="1"/>
          </p:cNvSpPr>
          <p:nvPr>
            <p:ph idx="1"/>
          </p:nvPr>
        </p:nvSpPr>
        <p:spPr>
          <a:xfrm>
            <a:off x="125413" y="4428392"/>
            <a:ext cx="8856662" cy="503826"/>
          </a:xfrm>
        </p:spPr>
        <p:txBody>
          <a:bodyPr>
            <a:normAutofit/>
          </a:bodyPr>
          <a:lstStyle/>
          <a:p>
            <a:r>
              <a:rPr lang="en-US" sz="1400" dirty="0"/>
              <a:t>More details see https://</a:t>
            </a:r>
            <a:r>
              <a:rPr lang="en-US" sz="1400" dirty="0" err="1"/>
              <a:t>datatracker.ietf.org</a:t>
            </a:r>
            <a:r>
              <a:rPr lang="en-US" sz="1400" dirty="0"/>
              <a:t>/doc/html/draft-ietf-alto-path-vector-21#section-8.1</a:t>
            </a:r>
          </a:p>
        </p:txBody>
      </p:sp>
      <p:pic>
        <p:nvPicPr>
          <p:cNvPr id="4" name="Picture 3">
            <a:extLst>
              <a:ext uri="{FF2B5EF4-FFF2-40B4-BE49-F238E27FC236}">
                <a16:creationId xmlns:a16="http://schemas.microsoft.com/office/drawing/2014/main" id="{327CAA29-B140-8643-B008-FEA1DFE14994}"/>
              </a:ext>
            </a:extLst>
          </p:cNvPr>
          <p:cNvPicPr>
            <a:picLocks noChangeAspect="1"/>
          </p:cNvPicPr>
          <p:nvPr/>
        </p:nvPicPr>
        <p:blipFill>
          <a:blip r:embed="rId2"/>
          <a:stretch>
            <a:fillRect/>
          </a:stretch>
        </p:blipFill>
        <p:spPr>
          <a:xfrm>
            <a:off x="125413" y="952769"/>
            <a:ext cx="3489895" cy="3521055"/>
          </a:xfrm>
          <a:prstGeom prst="rect">
            <a:avLst/>
          </a:prstGeom>
        </p:spPr>
      </p:pic>
      <p:pic>
        <p:nvPicPr>
          <p:cNvPr id="9" name="Picture 8">
            <a:extLst>
              <a:ext uri="{FF2B5EF4-FFF2-40B4-BE49-F238E27FC236}">
                <a16:creationId xmlns:a16="http://schemas.microsoft.com/office/drawing/2014/main" id="{AECB6602-5256-AE40-99B5-7F19156CFAEB}"/>
              </a:ext>
            </a:extLst>
          </p:cNvPr>
          <p:cNvPicPr>
            <a:picLocks noChangeAspect="1"/>
          </p:cNvPicPr>
          <p:nvPr/>
        </p:nvPicPr>
        <p:blipFill>
          <a:blip r:embed="rId3"/>
          <a:stretch>
            <a:fillRect/>
          </a:stretch>
        </p:blipFill>
        <p:spPr>
          <a:xfrm>
            <a:off x="3262081" y="952769"/>
            <a:ext cx="3036610" cy="3101416"/>
          </a:xfrm>
          <a:prstGeom prst="rect">
            <a:avLst/>
          </a:prstGeom>
        </p:spPr>
      </p:pic>
      <p:pic>
        <p:nvPicPr>
          <p:cNvPr id="10" name="Picture 9">
            <a:extLst>
              <a:ext uri="{FF2B5EF4-FFF2-40B4-BE49-F238E27FC236}">
                <a16:creationId xmlns:a16="http://schemas.microsoft.com/office/drawing/2014/main" id="{528C226C-5F01-8D4A-A6A4-5B8D92A84158}"/>
              </a:ext>
            </a:extLst>
          </p:cNvPr>
          <p:cNvPicPr>
            <a:picLocks noChangeAspect="1"/>
          </p:cNvPicPr>
          <p:nvPr/>
        </p:nvPicPr>
        <p:blipFill>
          <a:blip r:embed="rId4"/>
          <a:stretch>
            <a:fillRect/>
          </a:stretch>
        </p:blipFill>
        <p:spPr>
          <a:xfrm>
            <a:off x="6387664" y="964506"/>
            <a:ext cx="2624068" cy="3114378"/>
          </a:xfrm>
          <a:prstGeom prst="rect">
            <a:avLst/>
          </a:prstGeom>
        </p:spPr>
      </p:pic>
      <p:sp>
        <p:nvSpPr>
          <p:cNvPr id="7" name="Slide Number Placeholder 4">
            <a:extLst>
              <a:ext uri="{FF2B5EF4-FFF2-40B4-BE49-F238E27FC236}">
                <a16:creationId xmlns:a16="http://schemas.microsoft.com/office/drawing/2014/main" id="{F5613970-AF60-F145-A150-CF6426470B82}"/>
              </a:ext>
            </a:extLst>
          </p:cNvPr>
          <p:cNvSpPr>
            <a:spLocks noGrp="1"/>
          </p:cNvSpPr>
          <p:nvPr>
            <p:ph type="sldNum" idx="12"/>
          </p:nvPr>
        </p:nvSpPr>
        <p:spPr>
          <a:xfrm>
            <a:off x="8472458" y="4769544"/>
            <a:ext cx="548700" cy="393600"/>
          </a:xfrm>
        </p:spPr>
        <p:txBody>
          <a:bodyPr/>
          <a:lstStyle/>
          <a:p>
            <a:fld id="{757F46AE-9560-D04E-AEC2-3E15E21367E8}" type="slidenum">
              <a:rPr lang="en-US" smtClean="0"/>
              <a:t>26</a:t>
            </a:fld>
            <a:endParaRPr lang="en-US" dirty="0"/>
          </a:p>
        </p:txBody>
      </p:sp>
    </p:spTree>
    <p:extLst>
      <p:ext uri="{BB962C8B-B14F-4D97-AF65-F5344CB8AC3E}">
        <p14:creationId xmlns:p14="http://schemas.microsoft.com/office/powerpoint/2010/main" val="3986153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0AC3-9700-8743-BE0A-8E7FA7113255}"/>
              </a:ext>
            </a:extLst>
          </p:cNvPr>
          <p:cNvSpPr>
            <a:spLocks noGrp="1"/>
          </p:cNvSpPr>
          <p:nvPr>
            <p:ph type="title"/>
          </p:nvPr>
        </p:nvSpPr>
        <p:spPr>
          <a:xfrm>
            <a:off x="350337" y="264719"/>
            <a:ext cx="8520600" cy="572700"/>
          </a:xfrm>
        </p:spPr>
        <p:txBody>
          <a:bodyPr>
            <a:noAutofit/>
          </a:bodyPr>
          <a:lstStyle/>
          <a:p>
            <a:r>
              <a:rPr lang="en-US" sz="2400" dirty="0"/>
              <a:t>Gaps of General Networking Transport Mechanism</a:t>
            </a:r>
          </a:p>
        </p:txBody>
      </p:sp>
      <p:sp>
        <p:nvSpPr>
          <p:cNvPr id="4" name="Text Placeholder 3">
            <a:extLst>
              <a:ext uri="{FF2B5EF4-FFF2-40B4-BE49-F238E27FC236}">
                <a16:creationId xmlns:a16="http://schemas.microsoft.com/office/drawing/2014/main" id="{5C4D38E2-A93C-8F4E-ACB0-C9AAC4AEC4E4}"/>
              </a:ext>
            </a:extLst>
          </p:cNvPr>
          <p:cNvSpPr>
            <a:spLocks noGrp="1"/>
          </p:cNvSpPr>
          <p:nvPr>
            <p:ph type="body" idx="1"/>
          </p:nvPr>
        </p:nvSpPr>
        <p:spPr>
          <a:xfrm>
            <a:off x="247305" y="882016"/>
            <a:ext cx="8520600" cy="3416400"/>
          </a:xfrm>
        </p:spPr>
        <p:txBody>
          <a:bodyPr/>
          <a:lstStyle/>
          <a:p>
            <a:r>
              <a:rPr lang="en-US" dirty="0"/>
              <a:t>Efficient, fair-shared transport resource is one of the main topics </a:t>
            </a:r>
            <a:br>
              <a:rPr lang="en-US" dirty="0"/>
            </a:br>
            <a:r>
              <a:rPr lang="en-US" dirty="0"/>
              <a:t>in computer networking, but existing work has major gap:</a:t>
            </a:r>
          </a:p>
        </p:txBody>
      </p:sp>
      <p:sp>
        <p:nvSpPr>
          <p:cNvPr id="6" name="Slide Number Placeholder 5">
            <a:extLst>
              <a:ext uri="{FF2B5EF4-FFF2-40B4-BE49-F238E27FC236}">
                <a16:creationId xmlns:a16="http://schemas.microsoft.com/office/drawing/2014/main" id="{311A0721-3B32-1A45-8EE2-0C48F6E492B0}"/>
              </a:ext>
            </a:extLst>
          </p:cNvPr>
          <p:cNvSpPr>
            <a:spLocks noGrp="1"/>
          </p:cNvSpPr>
          <p:nvPr>
            <p:ph type="sldNum" idx="12"/>
          </p:nvPr>
        </p:nvSpPr>
        <p:spPr>
          <a:xfrm>
            <a:off x="8472458" y="4753370"/>
            <a:ext cx="548700" cy="393600"/>
          </a:xfrm>
        </p:spPr>
        <p:txBody>
          <a:bodyPr/>
          <a:lstStyle/>
          <a:p>
            <a:fld id="{757F46AE-9560-D04E-AEC2-3E15E21367E8}" type="slidenum">
              <a:rPr lang="en-US" smtClean="0"/>
              <a:t>3</a:t>
            </a:fld>
            <a:endParaRPr lang="en-US" dirty="0"/>
          </a:p>
        </p:txBody>
      </p:sp>
      <p:graphicFrame>
        <p:nvGraphicFramePr>
          <p:cNvPr id="3" name="Table 2">
            <a:extLst>
              <a:ext uri="{FF2B5EF4-FFF2-40B4-BE49-F238E27FC236}">
                <a16:creationId xmlns:a16="http://schemas.microsoft.com/office/drawing/2014/main" id="{7EFB6827-0AD8-3746-8A24-0865B80CA59C}"/>
              </a:ext>
            </a:extLst>
          </p:cNvPr>
          <p:cNvGraphicFramePr>
            <a:graphicFrameLocks noGrp="1"/>
          </p:cNvGraphicFramePr>
          <p:nvPr>
            <p:extLst>
              <p:ext uri="{D42A27DB-BD31-4B8C-83A1-F6EECF244321}">
                <p14:modId xmlns:p14="http://schemas.microsoft.com/office/powerpoint/2010/main" val="3651276"/>
              </p:ext>
            </p:extLst>
          </p:nvPr>
        </p:nvGraphicFramePr>
        <p:xfrm>
          <a:off x="748046" y="1748365"/>
          <a:ext cx="8110011" cy="2900680"/>
        </p:xfrm>
        <a:graphic>
          <a:graphicData uri="http://schemas.openxmlformats.org/drawingml/2006/table">
            <a:tbl>
              <a:tblPr firstRow="1" bandRow="1">
                <a:tableStyleId>{A6155FA8-F84F-4668-8D56-7B7B21E37A0E}</a:tableStyleId>
              </a:tblPr>
              <a:tblGrid>
                <a:gridCol w="1826505">
                  <a:extLst>
                    <a:ext uri="{9D8B030D-6E8A-4147-A177-3AD203B41FA5}">
                      <a16:colId xmlns:a16="http://schemas.microsoft.com/office/drawing/2014/main" val="1557134997"/>
                    </a:ext>
                  </a:extLst>
                </a:gridCol>
                <a:gridCol w="6283506">
                  <a:extLst>
                    <a:ext uri="{9D8B030D-6E8A-4147-A177-3AD203B41FA5}">
                      <a16:colId xmlns:a16="http://schemas.microsoft.com/office/drawing/2014/main" val="914635725"/>
                    </a:ext>
                  </a:extLst>
                </a:gridCol>
              </a:tblGrid>
              <a:tr h="370840">
                <a:tc>
                  <a:txBody>
                    <a:bodyPr/>
                    <a:lstStyle/>
                    <a:p>
                      <a:r>
                        <a:rPr lang="en-US" sz="1600" dirty="0"/>
                        <a:t>Mechanism</a:t>
                      </a:r>
                    </a:p>
                  </a:txBody>
                  <a:tcPr/>
                </a:tc>
                <a:tc>
                  <a:txBody>
                    <a:bodyPr/>
                    <a:lstStyle/>
                    <a:p>
                      <a:pPr algn="ctr"/>
                      <a:r>
                        <a:rPr lang="en-US" sz="1600" dirty="0"/>
                        <a:t>Gap</a:t>
                      </a:r>
                      <a:endParaRPr lang="en-US" sz="1200" dirty="0"/>
                    </a:p>
                  </a:txBody>
                  <a:tcPr/>
                </a:tc>
                <a:extLst>
                  <a:ext uri="{0D108BD9-81ED-4DB2-BD59-A6C34878D82A}">
                    <a16:rowId xmlns:a16="http://schemas.microsoft.com/office/drawing/2014/main" val="399122785"/>
                  </a:ext>
                </a:extLst>
              </a:tr>
              <a:tr h="370840">
                <a:tc>
                  <a:txBody>
                    <a:bodyPr/>
                    <a:lstStyle/>
                    <a:p>
                      <a:r>
                        <a:rPr lang="en-US" sz="1400" dirty="0"/>
                        <a:t>TCP Transport Rate Control</a:t>
                      </a:r>
                    </a:p>
                  </a:txBody>
                  <a:tcPr/>
                </a:tc>
                <a:tc>
                  <a:txBody>
                    <a:bodyPr/>
                    <a:lstStyle/>
                    <a:p>
                      <a:pPr marL="285750" indent="-285750">
                        <a:buFont typeface="Arial" panose="020B0604020202020204" pitchFamily="34" charset="0"/>
                        <a:buChar char="•"/>
                      </a:pPr>
                      <a:r>
                        <a:rPr lang="en-US" sz="1400" dirty="0"/>
                        <a:t>Provides low level, individual-transfers resource allocation; assumes (fixed-capacity) networking resources; data-intensive transport need </a:t>
                      </a:r>
                      <a:r>
                        <a:rPr lang="en-US" sz="1400" b="1" dirty="0">
                          <a:solidFill>
                            <a:srgbClr val="C00000"/>
                          </a:solidFill>
                        </a:rPr>
                        <a:t>higher level allocation structures, </a:t>
                      </a:r>
                      <a:r>
                        <a:rPr lang="en-US" sz="1400" b="0" dirty="0">
                          <a:solidFill>
                            <a:schemeClr val="tx1"/>
                          </a:solidFill>
                        </a:rPr>
                        <a:t>supporting both</a:t>
                      </a:r>
                      <a:r>
                        <a:rPr lang="en-US" sz="1400" b="1" dirty="0">
                          <a:solidFill>
                            <a:srgbClr val="C00000"/>
                          </a:solidFill>
                        </a:rPr>
                        <a:t> networking transport and storage transport</a:t>
                      </a:r>
                    </a:p>
                  </a:txBody>
                  <a:tcPr/>
                </a:tc>
                <a:extLst>
                  <a:ext uri="{0D108BD9-81ED-4DB2-BD59-A6C34878D82A}">
                    <a16:rowId xmlns:a16="http://schemas.microsoft.com/office/drawing/2014/main" val="1588174721"/>
                  </a:ext>
                </a:extLst>
              </a:tr>
              <a:tr h="370840">
                <a:tc>
                  <a:txBody>
                    <a:bodyPr/>
                    <a:lstStyle/>
                    <a:p>
                      <a:r>
                        <a:rPr lang="en-US" sz="1400" dirty="0"/>
                        <a:t>Datacenter/hyper-scaler Scheduling</a:t>
                      </a: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a:t>Hyper-scaler scheduling is single domain (w/ strong controllability, relative uniform setting), deep infrastructure expertise, but data-intensive transport should support </a:t>
                      </a:r>
                      <a:r>
                        <a:rPr lang="en-US" sz="1400" b="1" dirty="0">
                          <a:solidFill>
                            <a:srgbClr val="C00000"/>
                          </a:solidFill>
                        </a:rPr>
                        <a:t>multidomain</a:t>
                      </a:r>
                      <a:r>
                        <a:rPr lang="en-US" sz="1400" dirty="0"/>
                        <a:t> (w/ </a:t>
                      </a:r>
                      <a:r>
                        <a:rPr lang="en-US" sz="1400" b="1" dirty="0">
                          <a:solidFill>
                            <a:srgbClr val="C00000"/>
                          </a:solidFill>
                        </a:rPr>
                        <a:t>weak</a:t>
                      </a:r>
                      <a:r>
                        <a:rPr lang="en-US" sz="1400" dirty="0"/>
                        <a:t> control, </a:t>
                      </a:r>
                      <a:r>
                        <a:rPr lang="en-US" sz="1400" b="1" dirty="0">
                          <a:solidFill>
                            <a:srgbClr val="C00000"/>
                          </a:solidFill>
                        </a:rPr>
                        <a:t>heterogenous</a:t>
                      </a:r>
                      <a:r>
                        <a:rPr lang="en-US" sz="1400" dirty="0"/>
                        <a:t> domains), and </a:t>
                      </a:r>
                      <a:r>
                        <a:rPr lang="en-US" sz="1400" b="1" dirty="0">
                          <a:solidFill>
                            <a:srgbClr val="C00000"/>
                          </a:solidFill>
                        </a:rPr>
                        <a:t>lacking of technical (net-config) expertise</a:t>
                      </a:r>
                      <a:r>
                        <a:rPr lang="en-US" sz="1400" dirty="0"/>
                        <a:t> in some domains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a:t>Hyper-scaler scheduling focuses on highly diverse, low latency (</a:t>
                      </a:r>
                      <a:r>
                        <a:rPr lang="en-US" sz="1400" dirty="0" err="1"/>
                        <a:t>ms</a:t>
                      </a:r>
                      <a:r>
                        <a:rPr lang="en-US" sz="1400" dirty="0"/>
                        <a:t>-sensitive) workload, but data-intensive is on less (RTT-level) delay-sensitive larger transfers</a:t>
                      </a:r>
                    </a:p>
                  </a:txBody>
                  <a:tcPr/>
                </a:tc>
                <a:extLst>
                  <a:ext uri="{0D108BD9-81ED-4DB2-BD59-A6C34878D82A}">
                    <a16:rowId xmlns:a16="http://schemas.microsoft.com/office/drawing/2014/main" val="4048056090"/>
                  </a:ext>
                </a:extLst>
              </a:tr>
            </a:tbl>
          </a:graphicData>
        </a:graphic>
      </p:graphicFrame>
      <p:pic>
        <p:nvPicPr>
          <p:cNvPr id="5" name="Picture 4">
            <a:extLst>
              <a:ext uri="{FF2B5EF4-FFF2-40B4-BE49-F238E27FC236}">
                <a16:creationId xmlns:a16="http://schemas.microsoft.com/office/drawing/2014/main" id="{80C56368-ED06-D444-ADA5-1F702315895D}"/>
              </a:ext>
            </a:extLst>
          </p:cNvPr>
          <p:cNvPicPr>
            <a:picLocks noChangeAspect="1"/>
          </p:cNvPicPr>
          <p:nvPr/>
        </p:nvPicPr>
        <p:blipFill>
          <a:blip r:embed="rId3"/>
          <a:stretch>
            <a:fillRect/>
          </a:stretch>
        </p:blipFill>
        <p:spPr>
          <a:xfrm>
            <a:off x="7445324" y="91700"/>
            <a:ext cx="1575834" cy="1476308"/>
          </a:xfrm>
          <a:prstGeom prst="rect">
            <a:avLst/>
          </a:prstGeom>
        </p:spPr>
      </p:pic>
    </p:spTree>
    <p:extLst>
      <p:ext uri="{BB962C8B-B14F-4D97-AF65-F5344CB8AC3E}">
        <p14:creationId xmlns:p14="http://schemas.microsoft.com/office/powerpoint/2010/main" val="370192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68550" y="70553"/>
            <a:ext cx="9006900" cy="572700"/>
          </a:xfrm>
          <a:prstGeom prst="rect">
            <a:avLst/>
          </a:prstGeom>
        </p:spPr>
        <p:txBody>
          <a:bodyPr spcFirstLastPara="1" vert="horz" wrap="square" lIns="91425" tIns="91425" rIns="91425" bIns="91425" numCol="1" anchor="t" anchorCtr="0" compatLnSpc="1">
            <a:prstTxWarp prst="textNoShape">
              <a:avLst/>
            </a:prstTxWarp>
            <a:normAutofit/>
          </a:bodyPr>
          <a:lstStyle/>
          <a:p>
            <a:pPr lvl="0" algn="ctr">
              <a:buSzPts val="990"/>
            </a:pPr>
            <a:r>
              <a:rPr lang="en" sz="2400" dirty="0"/>
              <a:t>HEP Community Innovation: FTS Transport Control</a:t>
            </a:r>
            <a:endParaRPr sz="2700" dirty="0"/>
          </a:p>
        </p:txBody>
      </p:sp>
      <p:sp>
        <p:nvSpPr>
          <p:cNvPr id="124" name="Google Shape;124;p20"/>
          <p:cNvSpPr/>
          <p:nvPr/>
        </p:nvSpPr>
        <p:spPr>
          <a:xfrm>
            <a:off x="5250873" y="759078"/>
            <a:ext cx="3730886" cy="481656"/>
          </a:xfrm>
          <a:prstGeom prst="rect">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EEECE1"/>
                </a:solidFill>
                <a:effectLst/>
                <a:uLnTx/>
                <a:uFillTx/>
                <a:latin typeface="Arial"/>
                <a:cs typeface="Arial"/>
                <a:sym typeface="Arial"/>
              </a:rPr>
              <a:t>Data-Intensive Workflows</a:t>
            </a:r>
            <a:endParaRPr kumimoji="0" sz="1400" b="0" i="0" u="none" strike="noStrike" kern="0" cap="none" spc="0" normalizeH="0" baseline="0" noProof="0" dirty="0">
              <a:ln>
                <a:noFill/>
              </a:ln>
              <a:solidFill>
                <a:srgbClr val="EEECE1"/>
              </a:solidFill>
              <a:effectLst/>
              <a:uLnTx/>
              <a:uFillTx/>
              <a:latin typeface="Arial"/>
              <a:cs typeface="Arial"/>
              <a:sym typeface="Arial"/>
            </a:endParaRPr>
          </a:p>
        </p:txBody>
      </p:sp>
      <p:sp>
        <p:nvSpPr>
          <p:cNvPr id="125" name="Google Shape;125;p20"/>
          <p:cNvSpPr/>
          <p:nvPr/>
        </p:nvSpPr>
        <p:spPr>
          <a:xfrm>
            <a:off x="5250873" y="2150273"/>
            <a:ext cx="3730886" cy="520879"/>
          </a:xfrm>
          <a:prstGeom prst="rect">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EEECE1"/>
                </a:solidFill>
                <a:effectLst/>
                <a:uLnTx/>
                <a:uFillTx/>
                <a:latin typeface="Arial"/>
                <a:cs typeface="Arial"/>
                <a:sym typeface="Arial"/>
              </a:rPr>
              <a:t>Transfer Scheduling </a:t>
            </a:r>
            <a:br>
              <a:rPr kumimoji="0" lang="en" sz="1400" b="0" i="0" u="none" strike="noStrike" kern="0" cap="none" spc="0" normalizeH="0" baseline="0" noProof="0" dirty="0">
                <a:ln>
                  <a:noFill/>
                </a:ln>
                <a:solidFill>
                  <a:srgbClr val="EEECE1"/>
                </a:solidFill>
                <a:effectLst/>
                <a:uLnTx/>
                <a:uFillTx/>
                <a:latin typeface="Arial"/>
                <a:cs typeface="Arial"/>
                <a:sym typeface="Arial"/>
              </a:rPr>
            </a:br>
            <a:r>
              <a:rPr kumimoji="0" lang="en" sz="1400" b="0" i="0" u="none" strike="noStrike" kern="0" cap="none" spc="0" normalizeH="0" baseline="0" noProof="0" dirty="0">
                <a:ln>
                  <a:noFill/>
                </a:ln>
                <a:solidFill>
                  <a:srgbClr val="EEECE1"/>
                </a:solidFill>
                <a:effectLst/>
                <a:uLnTx/>
                <a:uFillTx/>
                <a:latin typeface="Arial"/>
                <a:cs typeface="Arial"/>
                <a:sym typeface="Arial"/>
              </a:rPr>
              <a:t>(e.g., FTS)</a:t>
            </a:r>
            <a:endParaRPr kumimoji="0" sz="1400" b="0" i="0" u="none" strike="noStrike" kern="0" cap="none" spc="0" normalizeH="0" baseline="0" noProof="0" dirty="0">
              <a:ln>
                <a:noFill/>
              </a:ln>
              <a:solidFill>
                <a:srgbClr val="EEECE1"/>
              </a:solidFill>
              <a:effectLst/>
              <a:uLnTx/>
              <a:uFillTx/>
              <a:latin typeface="Arial"/>
              <a:cs typeface="Arial"/>
              <a:sym typeface="Arial"/>
            </a:endParaRPr>
          </a:p>
        </p:txBody>
      </p:sp>
      <p:sp>
        <p:nvSpPr>
          <p:cNvPr id="126" name="Google Shape;126;p20"/>
          <p:cNvSpPr/>
          <p:nvPr/>
        </p:nvSpPr>
        <p:spPr>
          <a:xfrm>
            <a:off x="5250871" y="2856522"/>
            <a:ext cx="3730887" cy="476880"/>
          </a:xfrm>
          <a:prstGeom prst="rect">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EEECE1"/>
                </a:solidFill>
                <a:effectLst/>
                <a:uLnTx/>
                <a:uFillTx/>
                <a:latin typeface="Arial"/>
                <a:cs typeface="Arial"/>
                <a:sym typeface="Arial"/>
              </a:rPr>
              <a:t>Transfer Data Plane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EEECE1"/>
                </a:solidFill>
                <a:effectLst/>
                <a:uLnTx/>
                <a:uFillTx/>
                <a:latin typeface="Arial"/>
                <a:cs typeface="Arial"/>
                <a:sym typeface="Arial"/>
              </a:rPr>
              <a:t> (e.g., </a:t>
            </a:r>
            <a:r>
              <a:rPr kumimoji="0" lang="en" sz="1400" b="0" i="0" u="none" strike="noStrike" kern="0" cap="none" spc="0" normalizeH="0" baseline="0" noProof="0" dirty="0" err="1">
                <a:ln>
                  <a:noFill/>
                </a:ln>
                <a:solidFill>
                  <a:srgbClr val="EEECE1"/>
                </a:solidFill>
                <a:effectLst/>
                <a:uLnTx/>
                <a:uFillTx/>
                <a:latin typeface="Arial"/>
                <a:cs typeface="Arial"/>
                <a:sym typeface="Arial"/>
              </a:rPr>
              <a:t>GridFTP</a:t>
            </a:r>
            <a:r>
              <a:rPr kumimoji="0" lang="en" sz="1400" b="0" i="0" u="none" strike="noStrike" kern="0" cap="none" spc="0" normalizeH="0" baseline="0" noProof="0" dirty="0">
                <a:ln>
                  <a:noFill/>
                </a:ln>
                <a:solidFill>
                  <a:srgbClr val="EEECE1"/>
                </a:solidFill>
                <a:effectLst/>
                <a:uLnTx/>
                <a:uFillTx/>
                <a:latin typeface="Arial"/>
                <a:cs typeface="Arial"/>
                <a:sym typeface="Arial"/>
              </a:rPr>
              <a:t>, </a:t>
            </a:r>
            <a:r>
              <a:rPr kumimoji="0" lang="en" sz="1400" b="0" i="0" u="none" strike="noStrike" kern="0" cap="none" spc="0" normalizeH="0" baseline="0" noProof="0" dirty="0" err="1">
                <a:ln>
                  <a:noFill/>
                </a:ln>
                <a:solidFill>
                  <a:srgbClr val="EEECE1"/>
                </a:solidFill>
                <a:effectLst/>
                <a:uLnTx/>
                <a:uFillTx/>
                <a:latin typeface="Arial"/>
                <a:cs typeface="Arial"/>
                <a:sym typeface="Arial"/>
              </a:rPr>
              <a:t>XRootD</a:t>
            </a:r>
            <a:r>
              <a:rPr kumimoji="0" lang="en" sz="1400" b="0" i="0" u="none" strike="noStrike" kern="0" cap="none" spc="0" normalizeH="0" baseline="0" noProof="0" dirty="0">
                <a:ln>
                  <a:noFill/>
                </a:ln>
                <a:solidFill>
                  <a:srgbClr val="EEECE1"/>
                </a:solidFill>
                <a:effectLst/>
                <a:uLnTx/>
                <a:uFillTx/>
                <a:latin typeface="Arial"/>
                <a:cs typeface="Arial"/>
                <a:sym typeface="Arial"/>
              </a:rPr>
              <a:t>, HTTP)</a:t>
            </a:r>
            <a:endParaRPr kumimoji="0" sz="1400" b="0" i="0" u="none" strike="noStrike" kern="0" cap="none" spc="0" normalizeH="0" baseline="0" noProof="0" dirty="0">
              <a:ln>
                <a:noFill/>
              </a:ln>
              <a:solidFill>
                <a:srgbClr val="EEECE1"/>
              </a:solidFill>
              <a:effectLst/>
              <a:uLnTx/>
              <a:uFillTx/>
              <a:latin typeface="Arial"/>
              <a:cs typeface="Arial"/>
              <a:sym typeface="Arial"/>
            </a:endParaRPr>
          </a:p>
        </p:txBody>
      </p:sp>
      <p:sp>
        <p:nvSpPr>
          <p:cNvPr id="127" name="Google Shape;127;p20"/>
          <p:cNvSpPr/>
          <p:nvPr/>
        </p:nvSpPr>
        <p:spPr>
          <a:xfrm>
            <a:off x="5258137" y="4160451"/>
            <a:ext cx="3751761" cy="592083"/>
          </a:xfrm>
          <a:prstGeom prst="rect">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EEECE1"/>
                </a:solidFill>
                <a:effectLst/>
                <a:uLnTx/>
                <a:uFillTx/>
                <a:latin typeface="Arial"/>
                <a:cs typeface="Arial"/>
                <a:sym typeface="Arial"/>
              </a:rPr>
              <a:t>Networking Layer  (e.g., traditional networking, </a:t>
            </a:r>
            <a:r>
              <a:rPr kumimoji="0" lang="en" sz="1400" b="0" i="0" u="none" strike="noStrike" kern="0" cap="none" spc="0" normalizeH="0" baseline="0" noProof="0" dirty="0" err="1">
                <a:ln>
                  <a:noFill/>
                </a:ln>
                <a:solidFill>
                  <a:srgbClr val="EEECE1"/>
                </a:solidFill>
                <a:effectLst/>
                <a:uLnTx/>
                <a:uFillTx/>
                <a:latin typeface="Arial"/>
                <a:cs typeface="Arial"/>
                <a:sym typeface="Arial"/>
              </a:rPr>
              <a:t>AutoGOLE</a:t>
            </a:r>
            <a:r>
              <a:rPr kumimoji="0" lang="en" sz="1400" b="0" i="0" u="none" strike="noStrike" kern="0" cap="none" spc="0" normalizeH="0" baseline="0" noProof="0" dirty="0">
                <a:ln>
                  <a:noFill/>
                </a:ln>
                <a:solidFill>
                  <a:srgbClr val="EEECE1"/>
                </a:solidFill>
                <a:effectLst/>
                <a:uLnTx/>
                <a:uFillTx/>
                <a:latin typeface="Arial"/>
                <a:cs typeface="Arial"/>
                <a:sym typeface="Arial"/>
              </a:rPr>
              <a:t>/SENSE, NOTED, Programmable net)</a:t>
            </a:r>
            <a:endParaRPr kumimoji="0" sz="1400" b="0" i="0" u="none" strike="noStrike" kern="0" cap="none" spc="0" normalizeH="0" baseline="0" noProof="0" dirty="0">
              <a:ln>
                <a:noFill/>
              </a:ln>
              <a:solidFill>
                <a:srgbClr val="EEECE1"/>
              </a:solidFill>
              <a:effectLst/>
              <a:uLnTx/>
              <a:uFillTx/>
              <a:latin typeface="Arial"/>
              <a:cs typeface="Arial"/>
              <a:sym typeface="Arial"/>
            </a:endParaRPr>
          </a:p>
        </p:txBody>
      </p:sp>
      <p:sp>
        <p:nvSpPr>
          <p:cNvPr id="128" name="Google Shape;128;p20"/>
          <p:cNvSpPr/>
          <p:nvPr/>
        </p:nvSpPr>
        <p:spPr>
          <a:xfrm>
            <a:off x="5250874" y="1482809"/>
            <a:ext cx="3730884" cy="461307"/>
          </a:xfrm>
          <a:prstGeom prst="rect">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EEECE1"/>
                </a:solidFill>
                <a:effectLst/>
                <a:uLnTx/>
                <a:uFillTx/>
                <a:latin typeface="Arial"/>
                <a:cs typeface="Arial"/>
                <a:sym typeface="Arial"/>
              </a:rPr>
              <a:t>Data Management / Transfer Orchestration </a:t>
            </a:r>
            <a:br>
              <a:rPr kumimoji="0" lang="en" sz="1400" b="0" i="0" u="none" strike="noStrike" kern="0" cap="none" spc="0" normalizeH="0" baseline="0" noProof="0" dirty="0">
                <a:ln>
                  <a:noFill/>
                </a:ln>
                <a:solidFill>
                  <a:srgbClr val="EEECE1"/>
                </a:solidFill>
                <a:effectLst/>
                <a:uLnTx/>
                <a:uFillTx/>
                <a:latin typeface="Arial"/>
                <a:cs typeface="Arial"/>
                <a:sym typeface="Arial"/>
              </a:rPr>
            </a:br>
            <a:r>
              <a:rPr kumimoji="0" lang="en" sz="1400" b="0" i="0" u="none" strike="noStrike" kern="0" cap="none" spc="0" normalizeH="0" baseline="0" noProof="0" dirty="0">
                <a:ln>
                  <a:noFill/>
                </a:ln>
                <a:solidFill>
                  <a:srgbClr val="EEECE1"/>
                </a:solidFill>
                <a:effectLst/>
                <a:uLnTx/>
                <a:uFillTx/>
                <a:latin typeface="Arial"/>
                <a:cs typeface="Arial"/>
                <a:sym typeface="Arial"/>
              </a:rPr>
              <a:t>(e.g., </a:t>
            </a:r>
            <a:r>
              <a:rPr kumimoji="0" lang="en" sz="1400" b="0" i="0" u="none" strike="noStrike" kern="0" cap="none" spc="0" normalizeH="0" baseline="0" noProof="0" dirty="0" err="1">
                <a:ln>
                  <a:noFill/>
                </a:ln>
                <a:solidFill>
                  <a:srgbClr val="EEECE1"/>
                </a:solidFill>
                <a:effectLst/>
                <a:uLnTx/>
                <a:uFillTx/>
                <a:latin typeface="Arial"/>
                <a:cs typeface="Arial"/>
                <a:sym typeface="Arial"/>
              </a:rPr>
              <a:t>Rucio</a:t>
            </a:r>
            <a:r>
              <a:rPr kumimoji="0" lang="en" sz="1400" b="0" i="0" u="none" strike="noStrike" kern="0" cap="none" spc="0" normalizeH="0" baseline="0" noProof="0" dirty="0">
                <a:ln>
                  <a:noFill/>
                </a:ln>
                <a:solidFill>
                  <a:srgbClr val="EEECE1"/>
                </a:solidFill>
                <a:effectLst/>
                <a:uLnTx/>
                <a:uFillTx/>
                <a:latin typeface="Arial"/>
                <a:cs typeface="Arial"/>
                <a:sym typeface="Arial"/>
              </a:rPr>
              <a:t>)</a:t>
            </a:r>
            <a:endParaRPr kumimoji="0" sz="1400" b="0" i="0" u="none" strike="noStrike" kern="0" cap="none" spc="0" normalizeH="0" baseline="0" noProof="0" dirty="0">
              <a:ln>
                <a:noFill/>
              </a:ln>
              <a:solidFill>
                <a:srgbClr val="EEECE1"/>
              </a:solidFill>
              <a:effectLst/>
              <a:uLnTx/>
              <a:uFillTx/>
              <a:latin typeface="Arial"/>
              <a:cs typeface="Arial"/>
              <a:sym typeface="Arial"/>
            </a:endParaRPr>
          </a:p>
        </p:txBody>
      </p:sp>
      <p:sp>
        <p:nvSpPr>
          <p:cNvPr id="9" name="Google Shape;126;p20">
            <a:extLst>
              <a:ext uri="{FF2B5EF4-FFF2-40B4-BE49-F238E27FC236}">
                <a16:creationId xmlns:a16="http://schemas.microsoft.com/office/drawing/2014/main" id="{0BE70C44-F081-CA49-943F-E7D1338A6290}"/>
              </a:ext>
            </a:extLst>
          </p:cNvPr>
          <p:cNvSpPr/>
          <p:nvPr/>
        </p:nvSpPr>
        <p:spPr>
          <a:xfrm>
            <a:off x="5259570" y="3518773"/>
            <a:ext cx="3722190" cy="493296"/>
          </a:xfrm>
          <a:prstGeom prst="rect">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rgbClr val="EEECE1"/>
                </a:solidFill>
                <a:effectLst/>
                <a:uLnTx/>
                <a:uFillTx/>
                <a:latin typeface="Arial"/>
                <a:cs typeface="Arial"/>
                <a:sym typeface="Arial"/>
              </a:rPr>
              <a:t>Internet Transport Layer </a:t>
            </a:r>
            <a:br>
              <a:rPr kumimoji="0" lang="en" sz="1400" b="0" i="0" u="none" strike="noStrike" kern="0" cap="none" spc="0" normalizeH="0" baseline="0" noProof="0" dirty="0">
                <a:ln>
                  <a:noFill/>
                </a:ln>
                <a:solidFill>
                  <a:srgbClr val="EEECE1"/>
                </a:solidFill>
                <a:effectLst/>
                <a:uLnTx/>
                <a:uFillTx/>
                <a:latin typeface="Arial"/>
                <a:cs typeface="Arial"/>
                <a:sym typeface="Arial"/>
              </a:rPr>
            </a:br>
            <a:r>
              <a:rPr kumimoji="0" lang="en" sz="1400" b="0" i="0" u="none" strike="noStrike" kern="0" cap="none" spc="0" normalizeH="0" baseline="0" noProof="0" dirty="0">
                <a:ln>
                  <a:noFill/>
                </a:ln>
                <a:solidFill>
                  <a:srgbClr val="EEECE1"/>
                </a:solidFill>
                <a:effectLst/>
                <a:uLnTx/>
                <a:uFillTx/>
                <a:latin typeface="Arial"/>
                <a:cs typeface="Arial"/>
                <a:sym typeface="Arial"/>
              </a:rPr>
              <a:t>(e.g., TCP, TCP/Cubic, BBR)</a:t>
            </a:r>
            <a:endParaRPr kumimoji="0" sz="1400" b="0" i="0" u="none" strike="noStrike" kern="0" cap="none" spc="0" normalizeH="0" baseline="0" noProof="0" dirty="0">
              <a:ln>
                <a:noFill/>
              </a:ln>
              <a:solidFill>
                <a:srgbClr val="EEECE1"/>
              </a:solidFill>
              <a:effectLst/>
              <a:uLnTx/>
              <a:uFillTx/>
              <a:latin typeface="Arial"/>
              <a:cs typeface="Arial"/>
              <a:sym typeface="Arial"/>
            </a:endParaRPr>
          </a:p>
        </p:txBody>
      </p:sp>
      <p:sp>
        <p:nvSpPr>
          <p:cNvPr id="10" name="Google Shape;142;p21">
            <a:extLst>
              <a:ext uri="{FF2B5EF4-FFF2-40B4-BE49-F238E27FC236}">
                <a16:creationId xmlns:a16="http://schemas.microsoft.com/office/drawing/2014/main" id="{BB1FB466-984B-1E4E-AFC1-7D5CADF66D6C}"/>
              </a:ext>
            </a:extLst>
          </p:cNvPr>
          <p:cNvSpPr txBox="1"/>
          <p:nvPr/>
        </p:nvSpPr>
        <p:spPr>
          <a:xfrm>
            <a:off x="218940" y="668491"/>
            <a:ext cx="4403253" cy="1477297"/>
          </a:xfrm>
          <a:prstGeom prst="rect">
            <a:avLst/>
          </a:prstGeom>
          <a:solidFill>
            <a:schemeClr val="accent6">
              <a:lumMod val="20000"/>
              <a:lumOff val="80000"/>
            </a:schemeClr>
          </a:solidFill>
          <a:ln w="9525" cap="flat" cmpd="sng">
            <a:solidFill>
              <a:schemeClr val="accent6">
                <a:lumMod val="50000"/>
              </a:schemeClr>
            </a:solidFill>
            <a:prstDash val="solid"/>
            <a:round/>
            <a:headEnd type="none" w="sm" len="sm"/>
            <a:tailEnd type="none" w="sm" len="sm"/>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 sz="1400" b="0" i="0" u="none" strike="noStrike" kern="0" cap="none" spc="0" normalizeH="0" baseline="0" noProof="0" dirty="0">
                <a:ln>
                  <a:noFill/>
                </a:ln>
                <a:solidFill>
                  <a:prstClr val="black"/>
                </a:solidFill>
                <a:effectLst/>
                <a:uLnTx/>
                <a:uFillTx/>
                <a:latin typeface="Arial"/>
                <a:cs typeface="Arial"/>
                <a:sym typeface="Arial"/>
              </a:rPr>
              <a:t>Basic Mechanisms:</a:t>
            </a:r>
          </a:p>
          <a:p>
            <a:pPr marL="214313" marR="0" lvl="0" indent="-214313" algn="l"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cs typeface="Arial"/>
                <a:sym typeface="Arial"/>
              </a:rPr>
              <a:t>Setup transfer queue for each </a:t>
            </a:r>
            <a:r>
              <a:rPr kumimoji="0" lang="en-US" sz="1400" b="0" i="0" u="none" strike="noStrike" kern="0" cap="none" spc="0" normalizeH="0" baseline="0" noProof="0" dirty="0" err="1">
                <a:ln>
                  <a:noFill/>
                </a:ln>
                <a:solidFill>
                  <a:prstClr val="black"/>
                </a:solidFill>
                <a:effectLst/>
                <a:uLnTx/>
                <a:uFillTx/>
                <a:latin typeface="Arial"/>
                <a:cs typeface="Arial"/>
                <a:sym typeface="Arial"/>
              </a:rPr>
              <a:t>src</a:t>
            </a:r>
            <a:r>
              <a:rPr kumimoji="0" lang="en-US" sz="1400" b="0" i="0" u="none" strike="noStrike" kern="0" cap="none" spc="0" normalizeH="0" baseline="0" noProof="0" dirty="0">
                <a:ln>
                  <a:noFill/>
                </a:ln>
                <a:solidFill>
                  <a:prstClr val="black"/>
                </a:solidFill>
                <a:effectLst/>
                <a:uLnTx/>
                <a:uFillTx/>
                <a:latin typeface="Arial"/>
                <a:cs typeface="Arial"/>
                <a:sym typeface="Arial"/>
              </a:rPr>
              <a:t>/</a:t>
            </a:r>
            <a:r>
              <a:rPr kumimoji="0" lang="en-US" sz="1400" b="0" i="0" u="none" strike="noStrike" kern="0" cap="none" spc="0" normalizeH="0" baseline="0" noProof="0" dirty="0" err="1">
                <a:ln>
                  <a:noFill/>
                </a:ln>
                <a:solidFill>
                  <a:prstClr val="black"/>
                </a:solidFill>
                <a:effectLst/>
                <a:uLnTx/>
                <a:uFillTx/>
                <a:latin typeface="Arial"/>
                <a:cs typeface="Arial"/>
                <a:sym typeface="Arial"/>
              </a:rPr>
              <a:t>dst</a:t>
            </a:r>
            <a:r>
              <a:rPr kumimoji="0" lang="en-US" sz="1400" b="0" i="0" u="none" strike="noStrike" kern="0" cap="none" spc="0" normalizeH="0" baseline="0" noProof="0" dirty="0">
                <a:ln>
                  <a:noFill/>
                </a:ln>
                <a:solidFill>
                  <a:prstClr val="black"/>
                </a:solidFill>
                <a:effectLst/>
                <a:uLnTx/>
                <a:uFillTx/>
                <a:latin typeface="Arial"/>
                <a:cs typeface="Arial"/>
                <a:sym typeface="Arial"/>
              </a:rPr>
              <a:t> pair (we call it a </a:t>
            </a:r>
            <a:r>
              <a:rPr kumimoji="0" lang="en-US" sz="1400" b="1" i="0" u="none" strike="noStrike" kern="0" cap="none" spc="0" normalizeH="0" baseline="0" noProof="0" dirty="0">
                <a:ln>
                  <a:noFill/>
                </a:ln>
                <a:solidFill>
                  <a:prstClr val="black"/>
                </a:solidFill>
                <a:effectLst/>
                <a:uLnTx/>
                <a:uFillTx/>
                <a:latin typeface="Arial"/>
                <a:cs typeface="Arial"/>
                <a:sym typeface="Arial"/>
              </a:rPr>
              <a:t>pipe</a:t>
            </a:r>
            <a:r>
              <a:rPr kumimoji="0" lang="en-US" sz="1400" b="0" i="0" u="none" strike="noStrike" kern="0" cap="none" spc="0" normalizeH="0" baseline="0" noProof="0" dirty="0">
                <a:ln>
                  <a:noFill/>
                </a:ln>
                <a:solidFill>
                  <a:prstClr val="black"/>
                </a:solidFill>
                <a:effectLst/>
                <a:uLnTx/>
                <a:uFillTx/>
                <a:latin typeface="Arial"/>
                <a:cs typeface="Arial"/>
                <a:sym typeface="Arial"/>
              </a:rPr>
              <a:t>)</a:t>
            </a:r>
          </a:p>
          <a:p>
            <a:pPr marL="214313" marR="0" lvl="0" indent="-214313" algn="l"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a:cs typeface="Arial"/>
                <a:sym typeface="Arial"/>
              </a:rPr>
              <a:t>Concurrency control loop</a:t>
            </a:r>
            <a:r>
              <a:rPr kumimoji="0" lang="en-US" sz="1400" b="0" i="0" u="none" strike="noStrike" kern="0" cap="none" spc="0" normalizeH="0" baseline="0" noProof="0" dirty="0">
                <a:ln>
                  <a:noFill/>
                </a:ln>
                <a:solidFill>
                  <a:prstClr val="black"/>
                </a:solidFill>
                <a:effectLst/>
                <a:uLnTx/>
                <a:uFillTx/>
                <a:latin typeface="Arial"/>
                <a:cs typeface="Arial"/>
                <a:sym typeface="Arial"/>
              </a:rPr>
              <a:t> </a:t>
            </a:r>
            <a:r>
              <a:rPr lang="en-US" dirty="0">
                <a:solidFill>
                  <a:prstClr val="black"/>
                </a:solidFill>
              </a:rPr>
              <a:t>to </a:t>
            </a:r>
            <a:r>
              <a:rPr kumimoji="0" lang="en-US" sz="1400" b="0" i="0" u="none" strike="noStrike" kern="0" cap="none" spc="0" normalizeH="0" baseline="0" noProof="0" dirty="0">
                <a:ln>
                  <a:noFill/>
                </a:ln>
                <a:solidFill>
                  <a:prstClr val="black"/>
                </a:solidFill>
                <a:effectLst/>
                <a:uLnTx/>
                <a:uFillTx/>
                <a:latin typeface="Arial"/>
                <a:cs typeface="Arial"/>
                <a:sym typeface="Arial"/>
              </a:rPr>
              <a:t>adjusts # concurrent TCP connections per pipe</a:t>
            </a:r>
          </a:p>
          <a:p>
            <a:pPr marL="214313" marR="0" lvl="0" indent="-214313" algn="l"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cs typeface="Arial"/>
                <a:sym typeface="Arial"/>
              </a:rPr>
              <a:t>Dispatches transfer if allowed by concurrency level</a:t>
            </a:r>
          </a:p>
        </p:txBody>
      </p:sp>
      <p:cxnSp>
        <p:nvCxnSpPr>
          <p:cNvPr id="3" name="Straight Connector 2">
            <a:extLst>
              <a:ext uri="{FF2B5EF4-FFF2-40B4-BE49-F238E27FC236}">
                <a16:creationId xmlns:a16="http://schemas.microsoft.com/office/drawing/2014/main" id="{F1F957E2-E446-4B48-A649-856FB7762FC2}"/>
              </a:ext>
            </a:extLst>
          </p:cNvPr>
          <p:cNvCxnSpPr>
            <a:cxnSpLocks/>
          </p:cNvCxnSpPr>
          <p:nvPr/>
        </p:nvCxnSpPr>
        <p:spPr>
          <a:xfrm>
            <a:off x="4620247" y="626814"/>
            <a:ext cx="630624" cy="1523459"/>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7CA3F77-3863-A147-A69E-D8C121BB84DF}"/>
              </a:ext>
            </a:extLst>
          </p:cNvPr>
          <p:cNvCxnSpPr>
            <a:cxnSpLocks/>
          </p:cNvCxnSpPr>
          <p:nvPr/>
        </p:nvCxnSpPr>
        <p:spPr>
          <a:xfrm flipV="1">
            <a:off x="4620247" y="2671157"/>
            <a:ext cx="637890" cy="181933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DD2FD2E-799B-004B-8284-19DDF0C6F4CF}"/>
              </a:ext>
            </a:extLst>
          </p:cNvPr>
          <p:cNvSpPr/>
          <p:nvPr/>
        </p:nvSpPr>
        <p:spPr>
          <a:xfrm>
            <a:off x="1279764" y="2310829"/>
            <a:ext cx="325755" cy="182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5" name="Rectangle 24">
            <a:extLst>
              <a:ext uri="{FF2B5EF4-FFF2-40B4-BE49-F238E27FC236}">
                <a16:creationId xmlns:a16="http://schemas.microsoft.com/office/drawing/2014/main" id="{FA9D2B17-CE67-934C-8B30-D6158482314B}"/>
              </a:ext>
            </a:extLst>
          </p:cNvPr>
          <p:cNvSpPr/>
          <p:nvPr/>
        </p:nvSpPr>
        <p:spPr>
          <a:xfrm>
            <a:off x="1291377" y="2581514"/>
            <a:ext cx="312931" cy="229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8" name="Rectangle 27">
            <a:extLst>
              <a:ext uri="{FF2B5EF4-FFF2-40B4-BE49-F238E27FC236}">
                <a16:creationId xmlns:a16="http://schemas.microsoft.com/office/drawing/2014/main" id="{189C4580-F9F2-DB41-82F4-D8DCB43ADEEC}"/>
              </a:ext>
            </a:extLst>
          </p:cNvPr>
          <p:cNvSpPr/>
          <p:nvPr/>
        </p:nvSpPr>
        <p:spPr>
          <a:xfrm>
            <a:off x="1915347" y="2321818"/>
            <a:ext cx="325755" cy="211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33" name="Rectangle 32">
            <a:extLst>
              <a:ext uri="{FF2B5EF4-FFF2-40B4-BE49-F238E27FC236}">
                <a16:creationId xmlns:a16="http://schemas.microsoft.com/office/drawing/2014/main" id="{1D52119E-C718-8A49-9156-DAD95F4FBFDF}"/>
              </a:ext>
            </a:extLst>
          </p:cNvPr>
          <p:cNvSpPr/>
          <p:nvPr/>
        </p:nvSpPr>
        <p:spPr>
          <a:xfrm>
            <a:off x="2962103" y="2504088"/>
            <a:ext cx="312931" cy="124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srgbClr val="EEECE1"/>
              </a:solidFill>
              <a:effectLst/>
              <a:uLnTx/>
              <a:uFillTx/>
              <a:latin typeface="Calibri"/>
              <a:ea typeface="+mn-ea"/>
              <a:cs typeface="+mn-cs"/>
              <a:sym typeface="Arial"/>
            </a:endParaRPr>
          </a:p>
        </p:txBody>
      </p:sp>
      <p:sp>
        <p:nvSpPr>
          <p:cNvPr id="34" name="Rectangle 33">
            <a:extLst>
              <a:ext uri="{FF2B5EF4-FFF2-40B4-BE49-F238E27FC236}">
                <a16:creationId xmlns:a16="http://schemas.microsoft.com/office/drawing/2014/main" id="{AE1728B6-B061-8643-8FE0-F612F520FEF6}"/>
              </a:ext>
            </a:extLst>
          </p:cNvPr>
          <p:cNvSpPr/>
          <p:nvPr/>
        </p:nvSpPr>
        <p:spPr>
          <a:xfrm>
            <a:off x="2957883" y="2733641"/>
            <a:ext cx="312931" cy="124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srgbClr val="EEECE1"/>
              </a:solidFill>
              <a:effectLst/>
              <a:uLnTx/>
              <a:uFillTx/>
              <a:latin typeface="Calibri"/>
              <a:ea typeface="+mn-ea"/>
              <a:cs typeface="+mn-cs"/>
              <a:sym typeface="Arial"/>
            </a:endParaRPr>
          </a:p>
        </p:txBody>
      </p:sp>
      <p:sp>
        <p:nvSpPr>
          <p:cNvPr id="35" name="Rectangle 34">
            <a:extLst>
              <a:ext uri="{FF2B5EF4-FFF2-40B4-BE49-F238E27FC236}">
                <a16:creationId xmlns:a16="http://schemas.microsoft.com/office/drawing/2014/main" id="{90645CF5-80B6-3D4D-8D34-42D7C3F8082B}"/>
              </a:ext>
            </a:extLst>
          </p:cNvPr>
          <p:cNvSpPr/>
          <p:nvPr/>
        </p:nvSpPr>
        <p:spPr>
          <a:xfrm>
            <a:off x="2957883" y="2320493"/>
            <a:ext cx="312931" cy="124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srgbClr val="EEECE1"/>
              </a:solidFill>
              <a:effectLst/>
              <a:uLnTx/>
              <a:uFillTx/>
              <a:latin typeface="Calibri"/>
              <a:ea typeface="+mn-ea"/>
              <a:cs typeface="+mn-cs"/>
              <a:sym typeface="Arial"/>
            </a:endParaRPr>
          </a:p>
        </p:txBody>
      </p:sp>
      <p:sp>
        <p:nvSpPr>
          <p:cNvPr id="22" name="Google Shape;142;p21">
            <a:extLst>
              <a:ext uri="{FF2B5EF4-FFF2-40B4-BE49-F238E27FC236}">
                <a16:creationId xmlns:a16="http://schemas.microsoft.com/office/drawing/2014/main" id="{5C00C573-2DAC-AD44-A786-24565B72072E}"/>
              </a:ext>
            </a:extLst>
          </p:cNvPr>
          <p:cNvSpPr txBox="1"/>
          <p:nvPr/>
        </p:nvSpPr>
        <p:spPr>
          <a:xfrm>
            <a:off x="89916" y="3136315"/>
            <a:ext cx="4530721" cy="1354176"/>
          </a:xfrm>
          <a:prstGeom prst="rect">
            <a:avLst/>
          </a:prstGeom>
          <a:solidFill>
            <a:srgbClr val="92D050"/>
          </a:solidFill>
          <a:ln w="9525" cap="flat" cmpd="sng">
            <a:solidFill>
              <a:srgbClr val="92D050"/>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600" b="0" i="0" u="none" strike="noStrike" kern="0" cap="none" spc="0" normalizeH="0" baseline="0" noProof="0" dirty="0">
                <a:ln>
                  <a:noFill/>
                </a:ln>
                <a:solidFill>
                  <a:prstClr val="black"/>
                </a:solidFill>
                <a:effectLst/>
                <a:uLnTx/>
                <a:uFillTx/>
                <a:latin typeface="Arial"/>
                <a:cs typeface="Arial"/>
                <a:sym typeface="Arial"/>
              </a:rPr>
              <a:t>Concurrency Control Loop Goals:</a:t>
            </a:r>
          </a:p>
          <a:p>
            <a:pPr marL="171450" marR="0" lvl="0" indent="-171450" algn="l"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cs typeface="Arial"/>
                <a:sym typeface="Arial"/>
              </a:rPr>
              <a:t>Efficiency: neither overload or underload transport capacity</a:t>
            </a:r>
          </a:p>
          <a:p>
            <a:pPr marL="171450" marR="0" lvl="0" indent="-171450" algn="l"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cs typeface="Arial"/>
                <a:sym typeface="Arial"/>
              </a:rPr>
              <a:t>Fairness/control: upper bound to avoid overload/overuse</a:t>
            </a:r>
          </a:p>
        </p:txBody>
      </p:sp>
      <p:sp>
        <p:nvSpPr>
          <p:cNvPr id="8" name="Freeform 7">
            <a:extLst>
              <a:ext uri="{FF2B5EF4-FFF2-40B4-BE49-F238E27FC236}">
                <a16:creationId xmlns:a16="http://schemas.microsoft.com/office/drawing/2014/main" id="{1F2BFCAE-2F78-FA49-978E-1C8F3A3F7FFB}"/>
              </a:ext>
            </a:extLst>
          </p:cNvPr>
          <p:cNvSpPr/>
          <p:nvPr/>
        </p:nvSpPr>
        <p:spPr>
          <a:xfrm>
            <a:off x="1164760" y="2251802"/>
            <a:ext cx="540328" cy="623454"/>
          </a:xfrm>
          <a:custGeom>
            <a:avLst/>
            <a:gdLst>
              <a:gd name="connsiteX0" fmla="*/ 0 w 540328"/>
              <a:gd name="connsiteY0" fmla="*/ 595745 h 623454"/>
              <a:gd name="connsiteX1" fmla="*/ 0 w 540328"/>
              <a:gd name="connsiteY1" fmla="*/ 0 h 623454"/>
              <a:gd name="connsiteX2" fmla="*/ 526473 w 540328"/>
              <a:gd name="connsiteY2" fmla="*/ 0 h 623454"/>
              <a:gd name="connsiteX3" fmla="*/ 540328 w 540328"/>
              <a:gd name="connsiteY3" fmla="*/ 623454 h 623454"/>
            </a:gdLst>
            <a:ahLst/>
            <a:cxnLst>
              <a:cxn ang="0">
                <a:pos x="connsiteX0" y="connsiteY0"/>
              </a:cxn>
              <a:cxn ang="0">
                <a:pos x="connsiteX1" y="connsiteY1"/>
              </a:cxn>
              <a:cxn ang="0">
                <a:pos x="connsiteX2" y="connsiteY2"/>
              </a:cxn>
              <a:cxn ang="0">
                <a:pos x="connsiteX3" y="connsiteY3"/>
              </a:cxn>
            </a:cxnLst>
            <a:rect l="l" t="t" r="r" b="b"/>
            <a:pathLst>
              <a:path w="540328" h="623454">
                <a:moveTo>
                  <a:pt x="0" y="595745"/>
                </a:moveTo>
                <a:lnTo>
                  <a:pt x="0" y="0"/>
                </a:lnTo>
                <a:lnTo>
                  <a:pt x="526473" y="0"/>
                </a:lnTo>
                <a:lnTo>
                  <a:pt x="540328" y="6234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9" name="Freeform 28">
            <a:extLst>
              <a:ext uri="{FF2B5EF4-FFF2-40B4-BE49-F238E27FC236}">
                <a16:creationId xmlns:a16="http://schemas.microsoft.com/office/drawing/2014/main" id="{76B0DB82-F07B-9F44-A202-57E572549656}"/>
              </a:ext>
            </a:extLst>
          </p:cNvPr>
          <p:cNvSpPr/>
          <p:nvPr/>
        </p:nvSpPr>
        <p:spPr>
          <a:xfrm>
            <a:off x="1802073" y="2251800"/>
            <a:ext cx="540328" cy="623454"/>
          </a:xfrm>
          <a:custGeom>
            <a:avLst/>
            <a:gdLst>
              <a:gd name="connsiteX0" fmla="*/ 0 w 540328"/>
              <a:gd name="connsiteY0" fmla="*/ 595745 h 623454"/>
              <a:gd name="connsiteX1" fmla="*/ 0 w 540328"/>
              <a:gd name="connsiteY1" fmla="*/ 0 h 623454"/>
              <a:gd name="connsiteX2" fmla="*/ 526473 w 540328"/>
              <a:gd name="connsiteY2" fmla="*/ 0 h 623454"/>
              <a:gd name="connsiteX3" fmla="*/ 540328 w 540328"/>
              <a:gd name="connsiteY3" fmla="*/ 623454 h 623454"/>
            </a:gdLst>
            <a:ahLst/>
            <a:cxnLst>
              <a:cxn ang="0">
                <a:pos x="connsiteX0" y="connsiteY0"/>
              </a:cxn>
              <a:cxn ang="0">
                <a:pos x="connsiteX1" y="connsiteY1"/>
              </a:cxn>
              <a:cxn ang="0">
                <a:pos x="connsiteX2" y="connsiteY2"/>
              </a:cxn>
              <a:cxn ang="0">
                <a:pos x="connsiteX3" y="connsiteY3"/>
              </a:cxn>
            </a:cxnLst>
            <a:rect l="l" t="t" r="r" b="b"/>
            <a:pathLst>
              <a:path w="540328" h="623454">
                <a:moveTo>
                  <a:pt x="0" y="595745"/>
                </a:moveTo>
                <a:lnTo>
                  <a:pt x="0" y="0"/>
                </a:lnTo>
                <a:lnTo>
                  <a:pt x="526473" y="0"/>
                </a:lnTo>
                <a:lnTo>
                  <a:pt x="540328" y="6234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1" name="Freeform 30">
            <a:extLst>
              <a:ext uri="{FF2B5EF4-FFF2-40B4-BE49-F238E27FC236}">
                <a16:creationId xmlns:a16="http://schemas.microsoft.com/office/drawing/2014/main" id="{092B9A58-E04F-F54B-A63D-37F84B4AADC4}"/>
              </a:ext>
            </a:extLst>
          </p:cNvPr>
          <p:cNvSpPr/>
          <p:nvPr/>
        </p:nvSpPr>
        <p:spPr>
          <a:xfrm>
            <a:off x="2841158" y="2279511"/>
            <a:ext cx="540328" cy="623454"/>
          </a:xfrm>
          <a:custGeom>
            <a:avLst/>
            <a:gdLst>
              <a:gd name="connsiteX0" fmla="*/ 0 w 540328"/>
              <a:gd name="connsiteY0" fmla="*/ 595745 h 623454"/>
              <a:gd name="connsiteX1" fmla="*/ 0 w 540328"/>
              <a:gd name="connsiteY1" fmla="*/ 0 h 623454"/>
              <a:gd name="connsiteX2" fmla="*/ 526473 w 540328"/>
              <a:gd name="connsiteY2" fmla="*/ 0 h 623454"/>
              <a:gd name="connsiteX3" fmla="*/ 540328 w 540328"/>
              <a:gd name="connsiteY3" fmla="*/ 623454 h 623454"/>
            </a:gdLst>
            <a:ahLst/>
            <a:cxnLst>
              <a:cxn ang="0">
                <a:pos x="connsiteX0" y="connsiteY0"/>
              </a:cxn>
              <a:cxn ang="0">
                <a:pos x="connsiteX1" y="connsiteY1"/>
              </a:cxn>
              <a:cxn ang="0">
                <a:pos x="connsiteX2" y="connsiteY2"/>
              </a:cxn>
              <a:cxn ang="0">
                <a:pos x="connsiteX3" y="connsiteY3"/>
              </a:cxn>
            </a:cxnLst>
            <a:rect l="l" t="t" r="r" b="b"/>
            <a:pathLst>
              <a:path w="540328" h="623454">
                <a:moveTo>
                  <a:pt x="0" y="595745"/>
                </a:moveTo>
                <a:lnTo>
                  <a:pt x="0" y="0"/>
                </a:lnTo>
                <a:lnTo>
                  <a:pt x="526473" y="0"/>
                </a:lnTo>
                <a:lnTo>
                  <a:pt x="540328" y="62345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id="{7DE12C60-D008-1447-9E08-4BAF96E56AB3}"/>
              </a:ext>
            </a:extLst>
          </p:cNvPr>
          <p:cNvSpPr txBox="1"/>
          <p:nvPr/>
        </p:nvSpPr>
        <p:spPr>
          <a:xfrm>
            <a:off x="1291377" y="2838570"/>
            <a:ext cx="284052" cy="307777"/>
          </a:xfrm>
          <a:prstGeom prst="rect">
            <a:avLst/>
          </a:prstGeom>
          <a:noFill/>
        </p:spPr>
        <p:txBody>
          <a:bodyPr wrap="none" rtlCol="0">
            <a:spAutoFit/>
          </a:bodyPr>
          <a:lstStyle/>
          <a:p>
            <a:r>
              <a:rPr lang="en-US" dirty="0"/>
              <a:t>2</a:t>
            </a:r>
          </a:p>
        </p:txBody>
      </p:sp>
      <p:sp>
        <p:nvSpPr>
          <p:cNvPr id="27" name="TextBox 26">
            <a:extLst>
              <a:ext uri="{FF2B5EF4-FFF2-40B4-BE49-F238E27FC236}">
                <a16:creationId xmlns:a16="http://schemas.microsoft.com/office/drawing/2014/main" id="{02331BC7-9EAC-C448-AE74-F64FF29815C1}"/>
              </a:ext>
            </a:extLst>
          </p:cNvPr>
          <p:cNvSpPr txBox="1"/>
          <p:nvPr/>
        </p:nvSpPr>
        <p:spPr>
          <a:xfrm>
            <a:off x="1894536" y="2823544"/>
            <a:ext cx="284052" cy="307777"/>
          </a:xfrm>
          <a:prstGeom prst="rect">
            <a:avLst/>
          </a:prstGeom>
          <a:noFill/>
        </p:spPr>
        <p:txBody>
          <a:bodyPr wrap="none" rtlCol="0">
            <a:spAutoFit/>
          </a:bodyPr>
          <a:lstStyle/>
          <a:p>
            <a:r>
              <a:rPr lang="en-US" dirty="0"/>
              <a:t>2</a:t>
            </a:r>
          </a:p>
        </p:txBody>
      </p:sp>
      <p:sp>
        <p:nvSpPr>
          <p:cNvPr id="30" name="TextBox 29">
            <a:extLst>
              <a:ext uri="{FF2B5EF4-FFF2-40B4-BE49-F238E27FC236}">
                <a16:creationId xmlns:a16="http://schemas.microsoft.com/office/drawing/2014/main" id="{1F4DE179-2755-4444-85CF-83ABE9482E25}"/>
              </a:ext>
            </a:extLst>
          </p:cNvPr>
          <p:cNvSpPr txBox="1"/>
          <p:nvPr/>
        </p:nvSpPr>
        <p:spPr>
          <a:xfrm>
            <a:off x="2948458" y="2847154"/>
            <a:ext cx="284052" cy="307777"/>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311479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44B32D-6E8C-A945-9BD8-2563065AC7BB}"/>
              </a:ext>
            </a:extLst>
          </p:cNvPr>
          <p:cNvSpPr>
            <a:spLocks noGrp="1"/>
          </p:cNvSpPr>
          <p:nvPr>
            <p:ph type="title"/>
          </p:nvPr>
        </p:nvSpPr>
        <p:spPr>
          <a:xfrm>
            <a:off x="283991" y="86208"/>
            <a:ext cx="8520600" cy="572700"/>
          </a:xfrm>
        </p:spPr>
        <p:txBody>
          <a:bodyPr>
            <a:noAutofit/>
          </a:bodyPr>
          <a:lstStyle/>
          <a:p>
            <a:pPr algn="ctr"/>
            <a:r>
              <a:rPr lang="en-US" sz="2400" dirty="0"/>
              <a:t>Concurrency Control as an Elegant Base Architecture</a:t>
            </a:r>
          </a:p>
        </p:txBody>
      </p:sp>
      <p:sp>
        <p:nvSpPr>
          <p:cNvPr id="2" name="Rectangle 1">
            <a:extLst>
              <a:ext uri="{FF2B5EF4-FFF2-40B4-BE49-F238E27FC236}">
                <a16:creationId xmlns:a16="http://schemas.microsoft.com/office/drawing/2014/main" id="{886FA016-3FCF-9843-8E67-463789887B96}"/>
              </a:ext>
            </a:extLst>
          </p:cNvPr>
          <p:cNvSpPr/>
          <p:nvPr/>
        </p:nvSpPr>
        <p:spPr bwMode="auto">
          <a:xfrm>
            <a:off x="3310953" y="2955785"/>
            <a:ext cx="1585210" cy="685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pPr>
            <a:r>
              <a:rPr lang="en-US"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TCP Congestion Control (TCC)</a:t>
            </a:r>
          </a:p>
        </p:txBody>
      </p:sp>
      <p:sp>
        <p:nvSpPr>
          <p:cNvPr id="10" name="Rectangle 9">
            <a:extLst>
              <a:ext uri="{FF2B5EF4-FFF2-40B4-BE49-F238E27FC236}">
                <a16:creationId xmlns:a16="http://schemas.microsoft.com/office/drawing/2014/main" id="{BD1F8EA0-7EFB-4A42-9DF1-838C1A9D39E7}"/>
              </a:ext>
            </a:extLst>
          </p:cNvPr>
          <p:cNvSpPr/>
          <p:nvPr/>
        </p:nvSpPr>
        <p:spPr bwMode="auto">
          <a:xfrm>
            <a:off x="2034915" y="899821"/>
            <a:ext cx="4137285" cy="685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pPr>
            <a:r>
              <a:rPr lang="en-US" sz="160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Efficiency, Fairness Goals</a:t>
            </a:r>
          </a:p>
        </p:txBody>
      </p:sp>
      <p:sp>
        <p:nvSpPr>
          <p:cNvPr id="11" name="Rectangle 10">
            <a:extLst>
              <a:ext uri="{FF2B5EF4-FFF2-40B4-BE49-F238E27FC236}">
                <a16:creationId xmlns:a16="http://schemas.microsoft.com/office/drawing/2014/main" id="{CCC883FB-A9F0-1341-AF05-5906B6FB6B08}"/>
              </a:ext>
            </a:extLst>
          </p:cNvPr>
          <p:cNvSpPr/>
          <p:nvPr/>
        </p:nvSpPr>
        <p:spPr bwMode="auto">
          <a:xfrm>
            <a:off x="2034915" y="4043920"/>
            <a:ext cx="4137285" cy="685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pPr>
            <a:r>
              <a:rPr lang="en-US"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Heterogeneous, Multi-Domain Network Settings</a:t>
            </a:r>
          </a:p>
        </p:txBody>
      </p:sp>
      <p:sp>
        <p:nvSpPr>
          <p:cNvPr id="8" name="Rectangle 7">
            <a:extLst>
              <a:ext uri="{FF2B5EF4-FFF2-40B4-BE49-F238E27FC236}">
                <a16:creationId xmlns:a16="http://schemas.microsoft.com/office/drawing/2014/main" id="{9AB282C0-A79A-6940-849B-D0D08265B229}"/>
              </a:ext>
            </a:extLst>
          </p:cNvPr>
          <p:cNvSpPr/>
          <p:nvPr/>
        </p:nvSpPr>
        <p:spPr bwMode="auto">
          <a:xfrm>
            <a:off x="3314416" y="2020602"/>
            <a:ext cx="1585210" cy="685800"/>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pPr>
            <a:r>
              <a:rPr lang="en-US" sz="160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Concurrency Control (FTS Optimizer)</a:t>
            </a:r>
          </a:p>
        </p:txBody>
      </p:sp>
      <p:cxnSp>
        <p:nvCxnSpPr>
          <p:cNvPr id="5" name="Straight Arrow Connector 4">
            <a:extLst>
              <a:ext uri="{FF2B5EF4-FFF2-40B4-BE49-F238E27FC236}">
                <a16:creationId xmlns:a16="http://schemas.microsoft.com/office/drawing/2014/main" id="{8576BBB2-49E2-6948-A147-D5532FF15C06}"/>
              </a:ext>
            </a:extLst>
          </p:cNvPr>
          <p:cNvCxnSpPr>
            <a:stCxn id="2" idx="2"/>
            <a:endCxn id="11" idx="0"/>
          </p:cNvCxnSpPr>
          <p:nvPr/>
        </p:nvCxnSpPr>
        <p:spPr>
          <a:xfrm>
            <a:off x="4103558" y="3641585"/>
            <a:ext cx="0" cy="402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CDED452-02CE-5E4C-BFEE-61A4ABF95ED1}"/>
              </a:ext>
            </a:extLst>
          </p:cNvPr>
          <p:cNvCxnSpPr>
            <a:stCxn id="8" idx="2"/>
            <a:endCxn id="2" idx="0"/>
          </p:cNvCxnSpPr>
          <p:nvPr/>
        </p:nvCxnSpPr>
        <p:spPr>
          <a:xfrm flipH="1">
            <a:off x="4103558" y="2706402"/>
            <a:ext cx="3463" cy="249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0ECCD4A-8E42-8D40-8E12-1B3C0D3000C5}"/>
              </a:ext>
            </a:extLst>
          </p:cNvPr>
          <p:cNvCxnSpPr>
            <a:stCxn id="8" idx="0"/>
            <a:endCxn id="10" idx="2"/>
          </p:cNvCxnSpPr>
          <p:nvPr/>
        </p:nvCxnSpPr>
        <p:spPr>
          <a:xfrm flipH="1" flipV="1">
            <a:off x="4103558" y="1585621"/>
            <a:ext cx="3463" cy="434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60B0510-9776-9C4B-9C34-C4E3910DCEB0}"/>
              </a:ext>
            </a:extLst>
          </p:cNvPr>
          <p:cNvCxnSpPr>
            <a:cxnSpLocks/>
          </p:cNvCxnSpPr>
          <p:nvPr/>
        </p:nvCxnSpPr>
        <p:spPr>
          <a:xfrm>
            <a:off x="394636" y="3171912"/>
            <a:ext cx="750722" cy="14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D29D445-D88D-754B-BBCC-EEA54C271A0B}"/>
              </a:ext>
            </a:extLst>
          </p:cNvPr>
          <p:cNvCxnSpPr>
            <a:cxnSpLocks/>
          </p:cNvCxnSpPr>
          <p:nvPr/>
        </p:nvCxnSpPr>
        <p:spPr>
          <a:xfrm flipV="1">
            <a:off x="385011" y="2404893"/>
            <a:ext cx="0" cy="781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9F54352-A2ED-3542-9334-CDA9F06C25E7}"/>
              </a:ext>
            </a:extLst>
          </p:cNvPr>
          <p:cNvSpPr txBox="1"/>
          <p:nvPr/>
        </p:nvSpPr>
        <p:spPr>
          <a:xfrm>
            <a:off x="981595" y="3171912"/>
            <a:ext cx="383438" cy="307777"/>
          </a:xfrm>
          <a:prstGeom prst="rect">
            <a:avLst/>
          </a:prstGeom>
          <a:noFill/>
        </p:spPr>
        <p:txBody>
          <a:bodyPr wrap="none" rtlCol="0">
            <a:spAutoFit/>
          </a:bodyPr>
          <a:lstStyle/>
          <a:p>
            <a:r>
              <a:rPr lang="en-US" dirty="0"/>
              <a:t>n1</a:t>
            </a:r>
          </a:p>
        </p:txBody>
      </p:sp>
      <p:sp>
        <p:nvSpPr>
          <p:cNvPr id="21" name="TextBox 20">
            <a:extLst>
              <a:ext uri="{FF2B5EF4-FFF2-40B4-BE49-F238E27FC236}">
                <a16:creationId xmlns:a16="http://schemas.microsoft.com/office/drawing/2014/main" id="{885D3950-A766-0342-B7D6-53ADDB60709A}"/>
              </a:ext>
            </a:extLst>
          </p:cNvPr>
          <p:cNvSpPr txBox="1"/>
          <p:nvPr/>
        </p:nvSpPr>
        <p:spPr>
          <a:xfrm>
            <a:off x="39154" y="2221807"/>
            <a:ext cx="383438" cy="307777"/>
          </a:xfrm>
          <a:prstGeom prst="rect">
            <a:avLst/>
          </a:prstGeom>
          <a:noFill/>
        </p:spPr>
        <p:txBody>
          <a:bodyPr wrap="none" rtlCol="0">
            <a:spAutoFit/>
          </a:bodyPr>
          <a:lstStyle/>
          <a:p>
            <a:r>
              <a:rPr lang="en-US" dirty="0"/>
              <a:t>n2</a:t>
            </a:r>
          </a:p>
        </p:txBody>
      </p:sp>
      <p:cxnSp>
        <p:nvCxnSpPr>
          <p:cNvPr id="24" name="Straight Arrow Connector 23">
            <a:extLst>
              <a:ext uri="{FF2B5EF4-FFF2-40B4-BE49-F238E27FC236}">
                <a16:creationId xmlns:a16="http://schemas.microsoft.com/office/drawing/2014/main" id="{CBB4B3FE-38FC-424A-A7EF-37439287BCF7}"/>
              </a:ext>
            </a:extLst>
          </p:cNvPr>
          <p:cNvCxnSpPr>
            <a:cxnSpLocks/>
          </p:cNvCxnSpPr>
          <p:nvPr/>
        </p:nvCxnSpPr>
        <p:spPr>
          <a:xfrm>
            <a:off x="422592" y="1815686"/>
            <a:ext cx="750722" cy="14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759E159-DC44-0643-B106-6C5DBE751EA4}"/>
              </a:ext>
            </a:extLst>
          </p:cNvPr>
          <p:cNvCxnSpPr>
            <a:cxnSpLocks/>
          </p:cNvCxnSpPr>
          <p:nvPr/>
        </p:nvCxnSpPr>
        <p:spPr>
          <a:xfrm flipV="1">
            <a:off x="412967" y="1048667"/>
            <a:ext cx="0" cy="781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20EC6E2-E5A2-A343-B425-91BD2056C286}"/>
              </a:ext>
            </a:extLst>
          </p:cNvPr>
          <p:cNvSpPr txBox="1"/>
          <p:nvPr/>
        </p:nvSpPr>
        <p:spPr>
          <a:xfrm>
            <a:off x="1056334" y="1815686"/>
            <a:ext cx="513282" cy="307777"/>
          </a:xfrm>
          <a:prstGeom prst="rect">
            <a:avLst/>
          </a:prstGeom>
          <a:noFill/>
        </p:spPr>
        <p:txBody>
          <a:bodyPr wrap="none" rtlCol="0">
            <a:spAutoFit/>
          </a:bodyPr>
          <a:lstStyle/>
          <a:p>
            <a:r>
              <a:rPr lang="en-US" dirty="0"/>
              <a:t>bw1</a:t>
            </a:r>
          </a:p>
        </p:txBody>
      </p:sp>
      <p:sp>
        <p:nvSpPr>
          <p:cNvPr id="27" name="TextBox 26">
            <a:extLst>
              <a:ext uri="{FF2B5EF4-FFF2-40B4-BE49-F238E27FC236}">
                <a16:creationId xmlns:a16="http://schemas.microsoft.com/office/drawing/2014/main" id="{B93C2867-0BAC-3343-92ED-79F5C1E3D041}"/>
              </a:ext>
            </a:extLst>
          </p:cNvPr>
          <p:cNvSpPr txBox="1"/>
          <p:nvPr/>
        </p:nvSpPr>
        <p:spPr>
          <a:xfrm>
            <a:off x="39154" y="762172"/>
            <a:ext cx="513282" cy="307777"/>
          </a:xfrm>
          <a:prstGeom prst="rect">
            <a:avLst/>
          </a:prstGeom>
          <a:noFill/>
        </p:spPr>
        <p:txBody>
          <a:bodyPr wrap="none" rtlCol="0">
            <a:spAutoFit/>
          </a:bodyPr>
          <a:lstStyle/>
          <a:p>
            <a:r>
              <a:rPr lang="en-US" dirty="0"/>
              <a:t>bw2</a:t>
            </a:r>
          </a:p>
        </p:txBody>
      </p:sp>
      <p:sp>
        <p:nvSpPr>
          <p:cNvPr id="28" name="Oval 27">
            <a:extLst>
              <a:ext uri="{FF2B5EF4-FFF2-40B4-BE49-F238E27FC236}">
                <a16:creationId xmlns:a16="http://schemas.microsoft.com/office/drawing/2014/main" id="{F8C447FB-7091-D449-80DE-3E7D5D62BE73}"/>
              </a:ext>
            </a:extLst>
          </p:cNvPr>
          <p:cNvSpPr/>
          <p:nvPr/>
        </p:nvSpPr>
        <p:spPr>
          <a:xfrm>
            <a:off x="569415" y="283392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951AE9F-39AE-374D-88A9-7715D22C5FB5}"/>
              </a:ext>
            </a:extLst>
          </p:cNvPr>
          <p:cNvSpPr/>
          <p:nvPr/>
        </p:nvSpPr>
        <p:spPr>
          <a:xfrm>
            <a:off x="846943" y="293820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063EA0C-1838-8F4D-B910-8E05D5DC731B}"/>
              </a:ext>
            </a:extLst>
          </p:cNvPr>
          <p:cNvSpPr/>
          <p:nvPr/>
        </p:nvSpPr>
        <p:spPr>
          <a:xfrm>
            <a:off x="769944" y="135965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3319B58-7AD6-434B-80CE-BC158902EDAE}"/>
              </a:ext>
            </a:extLst>
          </p:cNvPr>
          <p:cNvSpPr/>
          <p:nvPr/>
        </p:nvSpPr>
        <p:spPr>
          <a:xfrm>
            <a:off x="903092" y="158905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EFA64542-609C-DF4B-BFDD-567B7279278E}"/>
              </a:ext>
            </a:extLst>
          </p:cNvPr>
          <p:cNvSpPr/>
          <p:nvPr/>
        </p:nvSpPr>
        <p:spPr>
          <a:xfrm>
            <a:off x="560100" y="1405288"/>
            <a:ext cx="200296" cy="1472666"/>
          </a:xfrm>
          <a:custGeom>
            <a:avLst/>
            <a:gdLst>
              <a:gd name="connsiteX0" fmla="*/ 55917 w 200296"/>
              <a:gd name="connsiteY0" fmla="*/ 1472666 h 1472666"/>
              <a:gd name="connsiteX1" fmla="*/ 7791 w 200296"/>
              <a:gd name="connsiteY1" fmla="*/ 587141 h 1472666"/>
              <a:gd name="connsiteX2" fmla="*/ 200296 w 200296"/>
              <a:gd name="connsiteY2" fmla="*/ 0 h 1472666"/>
            </a:gdLst>
            <a:ahLst/>
            <a:cxnLst>
              <a:cxn ang="0">
                <a:pos x="connsiteX0" y="connsiteY0"/>
              </a:cxn>
              <a:cxn ang="0">
                <a:pos x="connsiteX1" y="connsiteY1"/>
              </a:cxn>
              <a:cxn ang="0">
                <a:pos x="connsiteX2" y="connsiteY2"/>
              </a:cxn>
            </a:cxnLst>
            <a:rect l="l" t="t" r="r" b="b"/>
            <a:pathLst>
              <a:path w="200296" h="1472666">
                <a:moveTo>
                  <a:pt x="55917" y="1472666"/>
                </a:moveTo>
                <a:cubicBezTo>
                  <a:pt x="19822" y="1152625"/>
                  <a:pt x="-16272" y="832585"/>
                  <a:pt x="7791" y="587141"/>
                </a:cubicBezTo>
                <a:cubicBezTo>
                  <a:pt x="31854" y="341697"/>
                  <a:pt x="116075" y="170848"/>
                  <a:pt x="200296" y="0"/>
                </a:cubicBezTo>
              </a:path>
            </a:pathLst>
          </a:custGeom>
          <a:noFill/>
          <a:ln w="12700">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FDCFFBBB-945A-0946-98E6-094D8EF57AC7}"/>
              </a:ext>
            </a:extLst>
          </p:cNvPr>
          <p:cNvSpPr/>
          <p:nvPr/>
        </p:nvSpPr>
        <p:spPr>
          <a:xfrm>
            <a:off x="924025" y="1665171"/>
            <a:ext cx="126110" cy="1260909"/>
          </a:xfrm>
          <a:custGeom>
            <a:avLst/>
            <a:gdLst>
              <a:gd name="connsiteX0" fmla="*/ 0 w 126110"/>
              <a:gd name="connsiteY0" fmla="*/ 1260909 h 1260909"/>
              <a:gd name="connsiteX1" fmla="*/ 125129 w 126110"/>
              <a:gd name="connsiteY1" fmla="*/ 558265 h 1260909"/>
              <a:gd name="connsiteX2" fmla="*/ 48127 w 126110"/>
              <a:gd name="connsiteY2" fmla="*/ 0 h 1260909"/>
            </a:gdLst>
            <a:ahLst/>
            <a:cxnLst>
              <a:cxn ang="0">
                <a:pos x="connsiteX0" y="connsiteY0"/>
              </a:cxn>
              <a:cxn ang="0">
                <a:pos x="connsiteX1" y="connsiteY1"/>
              </a:cxn>
              <a:cxn ang="0">
                <a:pos x="connsiteX2" y="connsiteY2"/>
              </a:cxn>
            </a:cxnLst>
            <a:rect l="l" t="t" r="r" b="b"/>
            <a:pathLst>
              <a:path w="126110" h="1260909">
                <a:moveTo>
                  <a:pt x="0" y="1260909"/>
                </a:moveTo>
                <a:cubicBezTo>
                  <a:pt x="58554" y="1014663"/>
                  <a:pt x="117108" y="768417"/>
                  <a:pt x="125129" y="558265"/>
                </a:cubicBezTo>
                <a:cubicBezTo>
                  <a:pt x="133150" y="348113"/>
                  <a:pt x="90638" y="174056"/>
                  <a:pt x="48127" y="0"/>
                </a:cubicBezTo>
              </a:path>
            </a:pathLst>
          </a:custGeom>
          <a:noFill/>
          <a:ln w="12700">
            <a:solidFill>
              <a:srgbClr val="FF0000"/>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F4F739C-5CAA-1E41-B604-F82B35DE7504}"/>
              </a:ext>
            </a:extLst>
          </p:cNvPr>
          <p:cNvSpPr/>
          <p:nvPr/>
        </p:nvSpPr>
        <p:spPr>
          <a:xfrm>
            <a:off x="347431" y="4418555"/>
            <a:ext cx="72216" cy="76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15B2F75-FBCD-8C43-A9E0-8F7B4A4B30CE}"/>
              </a:ext>
            </a:extLst>
          </p:cNvPr>
          <p:cNvSpPr/>
          <p:nvPr/>
        </p:nvSpPr>
        <p:spPr>
          <a:xfrm>
            <a:off x="817463" y="4416952"/>
            <a:ext cx="72216" cy="76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94D0B0C-66CA-134A-ADDD-51F580F7DA32}"/>
              </a:ext>
            </a:extLst>
          </p:cNvPr>
          <p:cNvSpPr/>
          <p:nvPr/>
        </p:nvSpPr>
        <p:spPr>
          <a:xfrm>
            <a:off x="1306750" y="4415348"/>
            <a:ext cx="72216" cy="76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EE99CE56-CE36-444F-8F41-77090A8DB9F2}"/>
              </a:ext>
            </a:extLst>
          </p:cNvPr>
          <p:cNvCxnSpPr>
            <a:stCxn id="37" idx="6"/>
            <a:endCxn id="38" idx="2"/>
          </p:cNvCxnSpPr>
          <p:nvPr/>
        </p:nvCxnSpPr>
        <p:spPr>
          <a:xfrm flipV="1">
            <a:off x="419647" y="4455026"/>
            <a:ext cx="397816" cy="1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04C71D2-AF8A-4B4F-AD55-4CDBCCF4AF7D}"/>
              </a:ext>
            </a:extLst>
          </p:cNvPr>
          <p:cNvCxnSpPr>
            <a:cxnSpLocks/>
          </p:cNvCxnSpPr>
          <p:nvPr/>
        </p:nvCxnSpPr>
        <p:spPr>
          <a:xfrm>
            <a:off x="879103" y="4462698"/>
            <a:ext cx="463755" cy="9547"/>
          </a:xfrm>
          <a:prstGeom prst="line">
            <a:avLst/>
          </a:prstGeom>
        </p:spPr>
        <p:style>
          <a:lnRef idx="1">
            <a:schemeClr val="accent1"/>
          </a:lnRef>
          <a:fillRef idx="0">
            <a:schemeClr val="accent1"/>
          </a:fillRef>
          <a:effectRef idx="0">
            <a:schemeClr val="accent1"/>
          </a:effectRef>
          <a:fontRef idx="minor">
            <a:schemeClr val="tx1"/>
          </a:fontRef>
        </p:style>
      </p:cxnSp>
      <p:sp>
        <p:nvSpPr>
          <p:cNvPr id="44" name="Freeform 43">
            <a:extLst>
              <a:ext uri="{FF2B5EF4-FFF2-40B4-BE49-F238E27FC236}">
                <a16:creationId xmlns:a16="http://schemas.microsoft.com/office/drawing/2014/main" id="{620FF94A-65D6-A94E-BAA8-36CDB8450068}"/>
              </a:ext>
            </a:extLst>
          </p:cNvPr>
          <p:cNvSpPr/>
          <p:nvPr/>
        </p:nvSpPr>
        <p:spPr>
          <a:xfrm>
            <a:off x="327258" y="4235668"/>
            <a:ext cx="625642" cy="115538"/>
          </a:xfrm>
          <a:custGeom>
            <a:avLst/>
            <a:gdLst>
              <a:gd name="connsiteX0" fmla="*/ 0 w 625642"/>
              <a:gd name="connsiteY0" fmla="*/ 9626 h 115538"/>
              <a:gd name="connsiteX1" fmla="*/ 279133 w 625642"/>
              <a:gd name="connsiteY1" fmla="*/ 115503 h 115538"/>
              <a:gd name="connsiteX2" fmla="*/ 625642 w 625642"/>
              <a:gd name="connsiteY2" fmla="*/ 0 h 115538"/>
            </a:gdLst>
            <a:ahLst/>
            <a:cxnLst>
              <a:cxn ang="0">
                <a:pos x="connsiteX0" y="connsiteY0"/>
              </a:cxn>
              <a:cxn ang="0">
                <a:pos x="connsiteX1" y="connsiteY1"/>
              </a:cxn>
              <a:cxn ang="0">
                <a:pos x="connsiteX2" y="connsiteY2"/>
              </a:cxn>
            </a:cxnLst>
            <a:rect l="l" t="t" r="r" b="b"/>
            <a:pathLst>
              <a:path w="625642" h="115538">
                <a:moveTo>
                  <a:pt x="0" y="9626"/>
                </a:moveTo>
                <a:cubicBezTo>
                  <a:pt x="87429" y="63366"/>
                  <a:pt x="174859" y="117107"/>
                  <a:pt x="279133" y="115503"/>
                </a:cubicBezTo>
                <a:cubicBezTo>
                  <a:pt x="383407" y="113899"/>
                  <a:pt x="504524" y="56949"/>
                  <a:pt x="625642" y="0"/>
                </a:cubicBezTo>
              </a:path>
            </a:pathLst>
          </a:custGeom>
          <a:noFill/>
          <a:ln w="127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9F4C75DA-1199-0041-98A0-E195933EDC38}"/>
              </a:ext>
            </a:extLst>
          </p:cNvPr>
          <p:cNvCxnSpPr/>
          <p:nvPr/>
        </p:nvCxnSpPr>
        <p:spPr>
          <a:xfrm>
            <a:off x="283991" y="4678432"/>
            <a:ext cx="1094975"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DA14BCC-435E-DA43-AE24-A12AAF489D44}"/>
              </a:ext>
            </a:extLst>
          </p:cNvPr>
          <p:cNvCxnSpPr/>
          <p:nvPr/>
        </p:nvCxnSpPr>
        <p:spPr>
          <a:xfrm>
            <a:off x="311262" y="4744207"/>
            <a:ext cx="1094975"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B2CF7EC-47A2-DE44-940A-5A75D83EC02A}"/>
              </a:ext>
            </a:extLst>
          </p:cNvPr>
          <p:cNvSpPr txBox="1"/>
          <p:nvPr/>
        </p:nvSpPr>
        <p:spPr>
          <a:xfrm>
            <a:off x="240498" y="4414922"/>
            <a:ext cx="304892" cy="307777"/>
          </a:xfrm>
          <a:prstGeom prst="rect">
            <a:avLst/>
          </a:prstGeom>
          <a:noFill/>
        </p:spPr>
        <p:txBody>
          <a:bodyPr wrap="none" rtlCol="0">
            <a:spAutoFit/>
          </a:bodyPr>
          <a:lstStyle/>
          <a:p>
            <a:r>
              <a:rPr lang="en-US" dirty="0"/>
              <a:t>A</a:t>
            </a:r>
          </a:p>
        </p:txBody>
      </p:sp>
      <p:sp>
        <p:nvSpPr>
          <p:cNvPr id="52" name="TextBox 51">
            <a:extLst>
              <a:ext uri="{FF2B5EF4-FFF2-40B4-BE49-F238E27FC236}">
                <a16:creationId xmlns:a16="http://schemas.microsoft.com/office/drawing/2014/main" id="{838DDA63-7129-6D42-994B-8DAC1B915053}"/>
              </a:ext>
            </a:extLst>
          </p:cNvPr>
          <p:cNvSpPr txBox="1"/>
          <p:nvPr/>
        </p:nvSpPr>
        <p:spPr>
          <a:xfrm>
            <a:off x="710531" y="4422941"/>
            <a:ext cx="304892" cy="307777"/>
          </a:xfrm>
          <a:prstGeom prst="rect">
            <a:avLst/>
          </a:prstGeom>
          <a:noFill/>
        </p:spPr>
        <p:txBody>
          <a:bodyPr wrap="none" rtlCol="0">
            <a:spAutoFit/>
          </a:bodyPr>
          <a:lstStyle/>
          <a:p>
            <a:r>
              <a:rPr lang="en-US" dirty="0"/>
              <a:t>B</a:t>
            </a:r>
          </a:p>
        </p:txBody>
      </p:sp>
      <p:sp>
        <p:nvSpPr>
          <p:cNvPr id="53" name="TextBox 52">
            <a:extLst>
              <a:ext uri="{FF2B5EF4-FFF2-40B4-BE49-F238E27FC236}">
                <a16:creationId xmlns:a16="http://schemas.microsoft.com/office/drawing/2014/main" id="{9EA963BF-38CF-1443-945A-845D0BD42A9C}"/>
              </a:ext>
            </a:extLst>
          </p:cNvPr>
          <p:cNvSpPr txBox="1"/>
          <p:nvPr/>
        </p:nvSpPr>
        <p:spPr>
          <a:xfrm>
            <a:off x="1182171" y="4413320"/>
            <a:ext cx="314510" cy="307777"/>
          </a:xfrm>
          <a:prstGeom prst="rect">
            <a:avLst/>
          </a:prstGeom>
          <a:noFill/>
        </p:spPr>
        <p:txBody>
          <a:bodyPr wrap="none" rtlCol="0">
            <a:spAutoFit/>
          </a:bodyPr>
          <a:lstStyle/>
          <a:p>
            <a:r>
              <a:rPr lang="en-US" dirty="0"/>
              <a:t>C</a:t>
            </a:r>
          </a:p>
        </p:txBody>
      </p:sp>
      <p:sp>
        <p:nvSpPr>
          <p:cNvPr id="42" name="TextBox 41">
            <a:extLst>
              <a:ext uri="{FF2B5EF4-FFF2-40B4-BE49-F238E27FC236}">
                <a16:creationId xmlns:a16="http://schemas.microsoft.com/office/drawing/2014/main" id="{1F46B4BF-7026-9548-8700-3E76779100C4}"/>
              </a:ext>
            </a:extLst>
          </p:cNvPr>
          <p:cNvSpPr txBox="1"/>
          <p:nvPr/>
        </p:nvSpPr>
        <p:spPr>
          <a:xfrm>
            <a:off x="4952014" y="2022920"/>
            <a:ext cx="4247838" cy="1600438"/>
          </a:xfrm>
          <a:prstGeom prst="rect">
            <a:avLst/>
          </a:prstGeom>
          <a:noFill/>
        </p:spPr>
        <p:txBody>
          <a:bodyPr wrap="square" rtlCol="0">
            <a:spAutoFit/>
          </a:bodyPr>
          <a:lstStyle/>
          <a:p>
            <a:pPr marL="257175" indent="-257175">
              <a:buFontTx/>
              <a:buChar char="-"/>
            </a:pPr>
            <a:r>
              <a:rPr lang="en-US" dirty="0">
                <a:solidFill>
                  <a:schemeClr val="tx1"/>
                </a:solidFill>
              </a:rPr>
              <a:t>Use </a:t>
            </a:r>
            <a:r>
              <a:rPr lang="en-US" b="1" dirty="0">
                <a:solidFill>
                  <a:schemeClr val="tx1"/>
                </a:solidFill>
              </a:rPr>
              <a:t>universally available control knob</a:t>
            </a:r>
          </a:p>
          <a:p>
            <a:pPr marL="257175" lvl="1" indent="-257175">
              <a:buFontTx/>
              <a:buChar char="-"/>
            </a:pPr>
            <a:r>
              <a:rPr lang="en-US" dirty="0">
                <a:solidFill>
                  <a:schemeClr val="tx1"/>
                </a:solidFill>
              </a:rPr>
              <a:t>Build on top of fully distributed, fast (per RTT) congestion control (CC) as building block (atom)</a:t>
            </a:r>
          </a:p>
          <a:p>
            <a:pPr marL="257175" indent="-257175">
              <a:buFontTx/>
              <a:buChar char="-"/>
            </a:pPr>
            <a:r>
              <a:rPr lang="en-US" dirty="0">
                <a:solidFill>
                  <a:schemeClr val="tx1"/>
                </a:solidFill>
              </a:rPr>
              <a:t>Sit at application level, can understand </a:t>
            </a:r>
            <a:r>
              <a:rPr lang="en-US" b="1" dirty="0">
                <a:solidFill>
                  <a:schemeClr val="tx1"/>
                </a:solidFill>
              </a:rPr>
              <a:t>application semantics</a:t>
            </a:r>
          </a:p>
          <a:p>
            <a:pPr marL="257175" indent="-257175">
              <a:buFontTx/>
              <a:buChar char="-"/>
            </a:pPr>
            <a:r>
              <a:rPr lang="en-US" dirty="0">
                <a:solidFill>
                  <a:schemeClr val="tx1"/>
                </a:solidFill>
              </a:rPr>
              <a:t>No need to acquire tech expertise at each domain to configure per domain network config</a:t>
            </a:r>
          </a:p>
        </p:txBody>
      </p:sp>
    </p:spTree>
    <p:extLst>
      <p:ext uri="{BB962C8B-B14F-4D97-AF65-F5344CB8AC3E}">
        <p14:creationId xmlns:p14="http://schemas.microsoft.com/office/powerpoint/2010/main" val="52111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387231" y="23007"/>
            <a:ext cx="8729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t>                                Gap of Current Concurrency Control (FTS3)</a:t>
            </a:r>
            <a:endParaRPr sz="2200" dirty="0"/>
          </a:p>
        </p:txBody>
      </p:sp>
      <p:pic>
        <p:nvPicPr>
          <p:cNvPr id="168" name="Google Shape;168;p24"/>
          <p:cNvPicPr preferRelativeResize="0"/>
          <p:nvPr/>
        </p:nvPicPr>
        <p:blipFill>
          <a:blip r:embed="rId3">
            <a:alphaModFix/>
          </a:blip>
          <a:stretch>
            <a:fillRect/>
          </a:stretch>
        </p:blipFill>
        <p:spPr>
          <a:xfrm>
            <a:off x="-1" y="71025"/>
            <a:ext cx="3079901" cy="1839473"/>
          </a:xfrm>
          <a:prstGeom prst="rect">
            <a:avLst/>
          </a:prstGeom>
          <a:noFill/>
          <a:ln>
            <a:noFill/>
          </a:ln>
        </p:spPr>
      </p:pic>
      <p:pic>
        <p:nvPicPr>
          <p:cNvPr id="171" name="Google Shape;171;p24"/>
          <p:cNvPicPr preferRelativeResize="0"/>
          <p:nvPr/>
        </p:nvPicPr>
        <p:blipFill>
          <a:blip r:embed="rId4">
            <a:alphaModFix/>
          </a:blip>
          <a:stretch>
            <a:fillRect/>
          </a:stretch>
        </p:blipFill>
        <p:spPr>
          <a:xfrm>
            <a:off x="122849" y="3701005"/>
            <a:ext cx="3915751" cy="962212"/>
          </a:xfrm>
          <a:prstGeom prst="rect">
            <a:avLst/>
          </a:prstGeom>
          <a:noFill/>
          <a:ln>
            <a:noFill/>
          </a:ln>
        </p:spPr>
      </p:pic>
      <p:pic>
        <p:nvPicPr>
          <p:cNvPr id="174" name="Google Shape;174;p24"/>
          <p:cNvPicPr preferRelativeResize="0"/>
          <p:nvPr/>
        </p:nvPicPr>
        <p:blipFill rotWithShape="1">
          <a:blip r:embed="rId5">
            <a:alphaModFix/>
            <a:extLst>
              <a:ext uri="{28A0092B-C50C-407E-A947-70E740481C1C}">
                <a14:useLocalDpi xmlns:a14="http://schemas.microsoft.com/office/drawing/2010/main"/>
              </a:ext>
            </a:extLst>
          </a:blip>
          <a:srcRect t="14339"/>
          <a:stretch/>
        </p:blipFill>
        <p:spPr>
          <a:xfrm>
            <a:off x="538775" y="3029513"/>
            <a:ext cx="2490326" cy="235400"/>
          </a:xfrm>
          <a:prstGeom prst="rect">
            <a:avLst/>
          </a:prstGeom>
          <a:noFill/>
          <a:ln>
            <a:noFill/>
          </a:ln>
        </p:spPr>
      </p:pic>
      <p:sp>
        <p:nvSpPr>
          <p:cNvPr id="176" name="Google Shape;176;p24"/>
          <p:cNvSpPr txBox="1"/>
          <p:nvPr/>
        </p:nvSpPr>
        <p:spPr>
          <a:xfrm>
            <a:off x="-94618" y="2322333"/>
            <a:ext cx="3860736" cy="834044"/>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1200"/>
              </a:spcAft>
              <a:buNone/>
            </a:pPr>
            <a:r>
              <a:rPr lang="en" dirty="0">
                <a:solidFill>
                  <a:schemeClr val="dk1"/>
                </a:solidFill>
              </a:rPr>
              <a:t>Keep track of the exponential moving average (EMA) of throughput.</a:t>
            </a:r>
            <a:endParaRPr dirty="0">
              <a:solidFill>
                <a:schemeClr val="dk1"/>
              </a:solidFill>
            </a:endParaRPr>
          </a:p>
        </p:txBody>
      </p:sp>
      <p:sp>
        <p:nvSpPr>
          <p:cNvPr id="178" name="Google Shape;178;p24"/>
          <p:cNvSpPr txBox="1"/>
          <p:nvPr/>
        </p:nvSpPr>
        <p:spPr>
          <a:xfrm>
            <a:off x="0" y="3283932"/>
            <a:ext cx="41958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dirty="0">
                <a:solidFill>
                  <a:schemeClr val="dk1"/>
                </a:solidFill>
              </a:rPr>
              <a:t>Update the number of connections based on EMA</a:t>
            </a:r>
            <a:r>
              <a:rPr lang="en" sz="1600" dirty="0">
                <a:solidFill>
                  <a:schemeClr val="dk1"/>
                </a:solidFill>
              </a:rPr>
              <a:t>.</a:t>
            </a:r>
            <a:endParaRPr dirty="0"/>
          </a:p>
        </p:txBody>
      </p:sp>
      <p:sp>
        <p:nvSpPr>
          <p:cNvPr id="2" name="Rectangle 1">
            <a:extLst>
              <a:ext uri="{FF2B5EF4-FFF2-40B4-BE49-F238E27FC236}">
                <a16:creationId xmlns:a16="http://schemas.microsoft.com/office/drawing/2014/main" id="{C46E2AE7-D110-124D-AAE9-782CF94DA732}"/>
              </a:ext>
            </a:extLst>
          </p:cNvPr>
          <p:cNvSpPr/>
          <p:nvPr/>
        </p:nvSpPr>
        <p:spPr>
          <a:xfrm>
            <a:off x="50800" y="2322334"/>
            <a:ext cx="4195800" cy="2395974"/>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551DED8-C544-DE4C-90DD-8ACEABBD7997}"/>
              </a:ext>
            </a:extLst>
          </p:cNvPr>
          <p:cNvSpPr txBox="1"/>
          <p:nvPr/>
        </p:nvSpPr>
        <p:spPr>
          <a:xfrm>
            <a:off x="143413" y="1886087"/>
            <a:ext cx="4197805" cy="461665"/>
          </a:xfrm>
          <a:prstGeom prst="rect">
            <a:avLst/>
          </a:prstGeom>
          <a:noFill/>
        </p:spPr>
        <p:txBody>
          <a:bodyPr wrap="square" rtlCol="0">
            <a:spAutoFit/>
          </a:bodyPr>
          <a:lstStyle/>
          <a:p>
            <a:pPr algn="ctr"/>
            <a:r>
              <a:rPr lang="en-US" sz="1200" b="1" dirty="0"/>
              <a:t>Simple </a:t>
            </a:r>
            <a:r>
              <a:rPr lang="en-US" sz="1200" b="1" dirty="0">
                <a:solidFill>
                  <a:srgbClr val="FF0000"/>
                </a:solidFill>
              </a:rPr>
              <a:t>Semi</a:t>
            </a:r>
            <a:r>
              <a:rPr lang="en-US" sz="1200" b="1" dirty="0"/>
              <a:t> Zero-Order Gradient </a:t>
            </a:r>
            <a:r>
              <a:rPr lang="en-US" sz="1200" b="1" dirty="0" err="1"/>
              <a:t>Alg</a:t>
            </a:r>
            <a:r>
              <a:rPr lang="en-US" sz="1200" b="1" dirty="0"/>
              <a:t>, with </a:t>
            </a:r>
            <a:r>
              <a:rPr lang="en-US" sz="1200" b="1" dirty="0">
                <a:solidFill>
                  <a:srgbClr val="FF0000"/>
                </a:solidFill>
              </a:rPr>
              <a:t>Manual</a:t>
            </a:r>
            <a:r>
              <a:rPr lang="en-US" sz="1200" b="1" dirty="0"/>
              <a:t> Per-Pipe </a:t>
            </a:r>
            <a:r>
              <a:rPr lang="en-US" sz="1200" b="1" dirty="0">
                <a:solidFill>
                  <a:srgbClr val="FF0000"/>
                </a:solidFill>
              </a:rPr>
              <a:t>Upper Bound</a:t>
            </a:r>
            <a:r>
              <a:rPr lang="en-US" sz="1200" b="1" dirty="0"/>
              <a:t>, Optimizing for Each Pipe </a:t>
            </a:r>
            <a:r>
              <a:rPr lang="en-US" sz="1200" b="1" dirty="0">
                <a:solidFill>
                  <a:srgbClr val="FF0000"/>
                </a:solidFill>
              </a:rPr>
              <a:t>Alone</a:t>
            </a:r>
          </a:p>
        </p:txBody>
      </p:sp>
      <p:sp>
        <p:nvSpPr>
          <p:cNvPr id="22" name="Rectangle 21">
            <a:extLst>
              <a:ext uri="{FF2B5EF4-FFF2-40B4-BE49-F238E27FC236}">
                <a16:creationId xmlns:a16="http://schemas.microsoft.com/office/drawing/2014/main" id="{8E75A80B-E145-9E4E-B9CB-D0F049DA6FFE}"/>
              </a:ext>
            </a:extLst>
          </p:cNvPr>
          <p:cNvSpPr/>
          <p:nvPr/>
        </p:nvSpPr>
        <p:spPr>
          <a:xfrm>
            <a:off x="5730555" y="3478792"/>
            <a:ext cx="3051356" cy="929293"/>
          </a:xfrm>
          <a:prstGeom prst="rect">
            <a:avLst/>
          </a:prstGeom>
        </p:spPr>
        <p:txBody>
          <a:bodyPr wrap="square">
            <a:spAutoFit/>
          </a:bodyPr>
          <a:lstStyle/>
          <a:p>
            <a:pPr marL="136525">
              <a:lnSpc>
                <a:spcPct val="115000"/>
              </a:lnSpc>
              <a:buClr>
                <a:prstClr val="black"/>
              </a:buClr>
              <a:buSzPts val="1450"/>
              <a:buFontTx/>
              <a:buNone/>
            </a:pPr>
            <a:r>
              <a:rPr lang="en" sz="1200" kern="1200" dirty="0">
                <a:solidFill>
                  <a:prstClr val="black"/>
                </a:solidFill>
                <a:latin typeface="Calibri" panose="020F0502020204030204"/>
                <a:ea typeface="+mn-ea"/>
                <a:cs typeface="+mn-cs"/>
              </a:rPr>
              <a:t>Theorem: In a </a:t>
            </a:r>
            <a:r>
              <a:rPr lang="en" sz="1200" b="1" kern="1200" dirty="0">
                <a:solidFill>
                  <a:prstClr val="black"/>
                </a:solidFill>
                <a:latin typeface="Calibri" panose="020F0502020204030204"/>
                <a:ea typeface="+mn-ea"/>
                <a:cs typeface="+mn-cs"/>
              </a:rPr>
              <a:t>Throughput-Deterioration Model,  semi zero order </a:t>
            </a:r>
            <a:r>
              <a:rPr lang="en" sz="1200" kern="1200" dirty="0">
                <a:solidFill>
                  <a:prstClr val="black"/>
                </a:solidFill>
                <a:latin typeface="Calibri" panose="020F0502020204030204"/>
                <a:ea typeface="+mn-ea"/>
                <a:cs typeface="+mn-cs"/>
              </a:rPr>
              <a:t>will achieve throughput that is </a:t>
            </a:r>
            <a:r>
              <a:rPr lang="en" sz="1200" b="1" kern="1200" dirty="0">
                <a:solidFill>
                  <a:prstClr val="black"/>
                </a:solidFill>
                <a:latin typeface="Calibri" panose="020F0502020204030204"/>
                <a:ea typeface="+mn-ea"/>
                <a:cs typeface="+mn-cs"/>
              </a:rPr>
              <a:t>&lt;=</a:t>
            </a:r>
            <a:r>
              <a:rPr lang="en" sz="1200" kern="1200" dirty="0">
                <a:solidFill>
                  <a:prstClr val="black"/>
                </a:solidFill>
                <a:latin typeface="Calibri" panose="020F0502020204030204"/>
                <a:ea typeface="+mn-ea"/>
                <a:cs typeface="+mn-cs"/>
              </a:rPr>
              <a:t> 1/√B of the </a:t>
            </a:r>
            <a:r>
              <a:rPr lang="en" sz="1200" b="1" kern="1200" dirty="0">
                <a:solidFill>
                  <a:prstClr val="black"/>
                </a:solidFill>
                <a:latin typeface="Calibri" panose="020F0502020204030204"/>
                <a:ea typeface="+mn-ea"/>
                <a:cs typeface="+mn-cs"/>
              </a:rPr>
              <a:t>optimal</a:t>
            </a:r>
            <a:r>
              <a:rPr lang="en" sz="1200" kern="1200" dirty="0">
                <a:solidFill>
                  <a:srgbClr val="44546A"/>
                </a:solidFill>
                <a:latin typeface="Calibri" panose="020F0502020204030204"/>
                <a:ea typeface="+mn-ea"/>
                <a:cs typeface="+mn-cs"/>
              </a:rPr>
              <a:t> (under default settings).</a:t>
            </a:r>
            <a:endParaRPr lang="en-US" sz="1200" kern="1200" dirty="0">
              <a:solidFill>
                <a:srgbClr val="44546A"/>
              </a:solidFill>
              <a:latin typeface="Calibri" panose="020F0502020204030204"/>
              <a:ea typeface="+mn-ea"/>
              <a:cs typeface="+mn-cs"/>
            </a:endParaRPr>
          </a:p>
        </p:txBody>
      </p:sp>
      <p:pic>
        <p:nvPicPr>
          <p:cNvPr id="23" name="Google Shape;199;p26">
            <a:extLst>
              <a:ext uri="{FF2B5EF4-FFF2-40B4-BE49-F238E27FC236}">
                <a16:creationId xmlns:a16="http://schemas.microsoft.com/office/drawing/2014/main" id="{EEC43FC9-DAF2-254B-9A94-4561AD4F2DA4}"/>
              </a:ext>
            </a:extLst>
          </p:cNvPr>
          <p:cNvPicPr preferRelativeResize="0"/>
          <p:nvPr/>
        </p:nvPicPr>
        <p:blipFill>
          <a:blip r:embed="rId6">
            <a:alphaModFix/>
          </a:blip>
          <a:stretch>
            <a:fillRect/>
          </a:stretch>
        </p:blipFill>
        <p:spPr>
          <a:xfrm>
            <a:off x="5949787" y="1521633"/>
            <a:ext cx="2858207" cy="728907"/>
          </a:xfrm>
          <a:prstGeom prst="rect">
            <a:avLst/>
          </a:prstGeom>
          <a:noFill/>
          <a:ln>
            <a:noFill/>
          </a:ln>
        </p:spPr>
      </p:pic>
      <p:cxnSp>
        <p:nvCxnSpPr>
          <p:cNvPr id="24" name="Straight Arrow Connector 23">
            <a:extLst>
              <a:ext uri="{FF2B5EF4-FFF2-40B4-BE49-F238E27FC236}">
                <a16:creationId xmlns:a16="http://schemas.microsoft.com/office/drawing/2014/main" id="{7E934A8B-E3EB-6945-B9C4-1AB24F14002D}"/>
              </a:ext>
            </a:extLst>
          </p:cNvPr>
          <p:cNvCxnSpPr>
            <a:cxnSpLocks/>
          </p:cNvCxnSpPr>
          <p:nvPr/>
        </p:nvCxnSpPr>
        <p:spPr>
          <a:xfrm flipV="1">
            <a:off x="4415838" y="2322333"/>
            <a:ext cx="1186662" cy="921626"/>
          </a:xfrm>
          <a:prstGeom prst="straightConnector1">
            <a:avLst/>
          </a:prstGeom>
          <a:noFill/>
          <a:ln w="6350" cap="flat" cmpd="sng" algn="ctr">
            <a:solidFill>
              <a:srgbClr val="4472C4"/>
            </a:solidFill>
            <a:prstDash val="solid"/>
            <a:miter lim="800000"/>
            <a:tailEnd type="triangle"/>
          </a:ln>
          <a:effectLst/>
        </p:spPr>
      </p:cxnSp>
      <p:sp>
        <p:nvSpPr>
          <p:cNvPr id="25" name="TextBox 24">
            <a:extLst>
              <a:ext uri="{FF2B5EF4-FFF2-40B4-BE49-F238E27FC236}">
                <a16:creationId xmlns:a16="http://schemas.microsoft.com/office/drawing/2014/main" id="{2ECFF053-6291-A24A-9FFF-BEEA01341E3C}"/>
              </a:ext>
            </a:extLst>
          </p:cNvPr>
          <p:cNvSpPr txBox="1"/>
          <p:nvPr/>
        </p:nvSpPr>
        <p:spPr>
          <a:xfrm rot="19263454">
            <a:off x="3849939" y="2696792"/>
            <a:ext cx="2367381" cy="369332"/>
          </a:xfrm>
          <a:prstGeom prst="rect">
            <a:avLst/>
          </a:prstGeom>
          <a:noFill/>
        </p:spPr>
        <p:txBody>
          <a:bodyPr wrap="square" rtlCol="0">
            <a:spAutoFit/>
          </a:bodyPr>
          <a:lstStyle/>
          <a:p>
            <a:pPr algn="ctr">
              <a:buClrTx/>
              <a:buFontTx/>
              <a:buNone/>
            </a:pPr>
            <a:r>
              <a:rPr lang="en-US" sz="1800" kern="1200" dirty="0">
                <a:solidFill>
                  <a:prstClr val="black"/>
                </a:solidFill>
                <a:latin typeface="Calibri" panose="020F0502020204030204"/>
                <a:ea typeface="+mn-ea"/>
                <a:cs typeface="+mn-cs"/>
              </a:rPr>
              <a:t>controllability gap</a:t>
            </a:r>
          </a:p>
        </p:txBody>
      </p:sp>
      <p:sp>
        <p:nvSpPr>
          <p:cNvPr id="26" name="TextBox 25">
            <a:extLst>
              <a:ext uri="{FF2B5EF4-FFF2-40B4-BE49-F238E27FC236}">
                <a16:creationId xmlns:a16="http://schemas.microsoft.com/office/drawing/2014/main" id="{7C8825FF-DE5F-BC43-8588-F9A4B409DD0A}"/>
              </a:ext>
            </a:extLst>
          </p:cNvPr>
          <p:cNvSpPr txBox="1"/>
          <p:nvPr/>
        </p:nvSpPr>
        <p:spPr>
          <a:xfrm rot="2027131">
            <a:off x="4315344" y="3840463"/>
            <a:ext cx="1522596" cy="369332"/>
          </a:xfrm>
          <a:prstGeom prst="rect">
            <a:avLst/>
          </a:prstGeom>
          <a:noFill/>
        </p:spPr>
        <p:txBody>
          <a:bodyPr wrap="none" rtlCol="0">
            <a:spAutoFit/>
          </a:bodyPr>
          <a:lstStyle/>
          <a:p>
            <a:pPr algn="ctr">
              <a:buClrTx/>
              <a:buFontTx/>
              <a:buNone/>
            </a:pPr>
            <a:r>
              <a:rPr lang="en-US" sz="1800" kern="1200" dirty="0">
                <a:solidFill>
                  <a:prstClr val="black"/>
                </a:solidFill>
                <a:latin typeface="Calibri" panose="020F0502020204030204"/>
                <a:ea typeface="+mn-ea"/>
                <a:cs typeface="+mn-cs"/>
              </a:rPr>
              <a:t> efficiency gap</a:t>
            </a:r>
          </a:p>
        </p:txBody>
      </p:sp>
      <p:cxnSp>
        <p:nvCxnSpPr>
          <p:cNvPr id="27" name="Straight Arrow Connector 26">
            <a:extLst>
              <a:ext uri="{FF2B5EF4-FFF2-40B4-BE49-F238E27FC236}">
                <a16:creationId xmlns:a16="http://schemas.microsoft.com/office/drawing/2014/main" id="{87A080D0-9AEA-094D-84BF-A0AC377CF9A1}"/>
              </a:ext>
            </a:extLst>
          </p:cNvPr>
          <p:cNvCxnSpPr>
            <a:cxnSpLocks/>
          </p:cNvCxnSpPr>
          <p:nvPr/>
        </p:nvCxnSpPr>
        <p:spPr>
          <a:xfrm>
            <a:off x="4405274" y="3752445"/>
            <a:ext cx="1261225" cy="883144"/>
          </a:xfrm>
          <a:prstGeom prst="straightConnector1">
            <a:avLst/>
          </a:prstGeom>
          <a:noFill/>
          <a:ln w="6350" cap="flat" cmpd="sng" algn="ctr">
            <a:solidFill>
              <a:srgbClr val="4472C4"/>
            </a:solidFill>
            <a:prstDash val="solid"/>
            <a:miter lim="800000"/>
            <a:tailEnd type="triangle"/>
          </a:ln>
          <a:effectLst/>
        </p:spPr>
      </p:cxnSp>
      <p:sp>
        <p:nvSpPr>
          <p:cNvPr id="5" name="TextBox 4">
            <a:extLst>
              <a:ext uri="{FF2B5EF4-FFF2-40B4-BE49-F238E27FC236}">
                <a16:creationId xmlns:a16="http://schemas.microsoft.com/office/drawing/2014/main" id="{19C763EA-3B23-2947-99AC-784282D05B2F}"/>
              </a:ext>
            </a:extLst>
          </p:cNvPr>
          <p:cNvSpPr txBox="1"/>
          <p:nvPr/>
        </p:nvSpPr>
        <p:spPr>
          <a:xfrm>
            <a:off x="5949787" y="2344503"/>
            <a:ext cx="3058851" cy="523220"/>
          </a:xfrm>
          <a:prstGeom prst="rect">
            <a:avLst/>
          </a:prstGeom>
          <a:noFill/>
          <a:ln>
            <a:solidFill>
              <a:schemeClr val="accent1">
                <a:shade val="95000"/>
                <a:satMod val="105000"/>
              </a:schemeClr>
            </a:solidFill>
          </a:ln>
        </p:spPr>
        <p:txBody>
          <a:bodyPr wrap="none" rtlCol="0">
            <a:spAutoFit/>
          </a:bodyPr>
          <a:lstStyle/>
          <a:p>
            <a:r>
              <a:rPr lang="en-US" dirty="0"/>
              <a:t>Implicit upper limit control, </a:t>
            </a:r>
            <a:br>
              <a:rPr lang="en-US" dirty="0"/>
            </a:br>
            <a:r>
              <a:rPr lang="en-US" dirty="0"/>
              <a:t>not explicit resource structure model</a:t>
            </a:r>
          </a:p>
        </p:txBody>
      </p:sp>
      <p:sp>
        <p:nvSpPr>
          <p:cNvPr id="20" name="TextBox 19">
            <a:extLst>
              <a:ext uri="{FF2B5EF4-FFF2-40B4-BE49-F238E27FC236}">
                <a16:creationId xmlns:a16="http://schemas.microsoft.com/office/drawing/2014/main" id="{1E5A505F-B2E9-2646-87F1-632657D3CA2E}"/>
              </a:ext>
            </a:extLst>
          </p:cNvPr>
          <p:cNvSpPr txBox="1"/>
          <p:nvPr/>
        </p:nvSpPr>
        <p:spPr>
          <a:xfrm>
            <a:off x="5906684" y="4410530"/>
            <a:ext cx="2871299" cy="307777"/>
          </a:xfrm>
          <a:prstGeom prst="rect">
            <a:avLst/>
          </a:prstGeom>
          <a:noFill/>
          <a:ln>
            <a:solidFill>
              <a:schemeClr val="accent1">
                <a:shade val="95000"/>
                <a:satMod val="105000"/>
              </a:schemeClr>
            </a:solidFill>
          </a:ln>
        </p:spPr>
        <p:txBody>
          <a:bodyPr wrap="none" rtlCol="0">
            <a:spAutoFit/>
          </a:bodyPr>
          <a:lstStyle/>
          <a:p>
            <a:r>
              <a:rPr lang="en-US" dirty="0"/>
              <a:t>Can be suboptimal in some cases</a:t>
            </a:r>
          </a:p>
        </p:txBody>
      </p:sp>
    </p:spTree>
    <p:extLst>
      <p:ext uri="{BB962C8B-B14F-4D97-AF65-F5344CB8AC3E}">
        <p14:creationId xmlns:p14="http://schemas.microsoft.com/office/powerpoint/2010/main" val="8258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44B32D-6E8C-A945-9BD8-2563065AC7BB}"/>
              </a:ext>
            </a:extLst>
          </p:cNvPr>
          <p:cNvSpPr>
            <a:spLocks noGrp="1"/>
          </p:cNvSpPr>
          <p:nvPr>
            <p:ph type="title"/>
          </p:nvPr>
        </p:nvSpPr>
        <p:spPr>
          <a:xfrm>
            <a:off x="283991" y="86208"/>
            <a:ext cx="8520600" cy="572700"/>
          </a:xfrm>
        </p:spPr>
        <p:txBody>
          <a:bodyPr>
            <a:noAutofit/>
          </a:bodyPr>
          <a:lstStyle/>
          <a:p>
            <a:pPr algn="ctr"/>
            <a:r>
              <a:rPr lang="en-US" sz="2800" dirty="0"/>
              <a:t>ALTO/TCN High-Level Design Overview</a:t>
            </a:r>
          </a:p>
        </p:txBody>
      </p:sp>
      <p:sp>
        <p:nvSpPr>
          <p:cNvPr id="2" name="Rectangle 1">
            <a:extLst>
              <a:ext uri="{FF2B5EF4-FFF2-40B4-BE49-F238E27FC236}">
                <a16:creationId xmlns:a16="http://schemas.microsoft.com/office/drawing/2014/main" id="{886FA016-3FCF-9843-8E67-463789887B96}"/>
              </a:ext>
            </a:extLst>
          </p:cNvPr>
          <p:cNvSpPr/>
          <p:nvPr/>
        </p:nvSpPr>
        <p:spPr bwMode="auto">
          <a:xfrm>
            <a:off x="5943344" y="2906762"/>
            <a:ext cx="1585210" cy="685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pPr>
            <a:r>
              <a:rPr lang="en-US"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TCP Congestion Control (TCC)</a:t>
            </a:r>
          </a:p>
        </p:txBody>
      </p:sp>
      <p:sp>
        <p:nvSpPr>
          <p:cNvPr id="10" name="Rectangle 9">
            <a:extLst>
              <a:ext uri="{FF2B5EF4-FFF2-40B4-BE49-F238E27FC236}">
                <a16:creationId xmlns:a16="http://schemas.microsoft.com/office/drawing/2014/main" id="{BD1F8EA0-7EFB-4A42-9DF1-838C1A9D39E7}"/>
              </a:ext>
            </a:extLst>
          </p:cNvPr>
          <p:cNvSpPr/>
          <p:nvPr/>
        </p:nvSpPr>
        <p:spPr bwMode="auto">
          <a:xfrm>
            <a:off x="4667306" y="850798"/>
            <a:ext cx="4137285" cy="685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pPr>
            <a:r>
              <a:rPr lang="en-US" sz="160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Efficiency, Fairness Goals</a:t>
            </a:r>
          </a:p>
        </p:txBody>
      </p:sp>
      <p:sp>
        <p:nvSpPr>
          <p:cNvPr id="11" name="Rectangle 10">
            <a:extLst>
              <a:ext uri="{FF2B5EF4-FFF2-40B4-BE49-F238E27FC236}">
                <a16:creationId xmlns:a16="http://schemas.microsoft.com/office/drawing/2014/main" id="{CCC883FB-A9F0-1341-AF05-5906B6FB6B08}"/>
              </a:ext>
            </a:extLst>
          </p:cNvPr>
          <p:cNvSpPr/>
          <p:nvPr/>
        </p:nvSpPr>
        <p:spPr bwMode="auto">
          <a:xfrm>
            <a:off x="4667306" y="3994897"/>
            <a:ext cx="4137285" cy="685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pPr>
            <a:r>
              <a:rPr lang="en-US"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Heterogeneous, Multi-Domain Network Settings</a:t>
            </a:r>
          </a:p>
        </p:txBody>
      </p:sp>
      <p:sp>
        <p:nvSpPr>
          <p:cNvPr id="8" name="Rectangle 7">
            <a:extLst>
              <a:ext uri="{FF2B5EF4-FFF2-40B4-BE49-F238E27FC236}">
                <a16:creationId xmlns:a16="http://schemas.microsoft.com/office/drawing/2014/main" id="{9AB282C0-A79A-6940-849B-D0D08265B229}"/>
              </a:ext>
            </a:extLst>
          </p:cNvPr>
          <p:cNvSpPr/>
          <p:nvPr/>
        </p:nvSpPr>
        <p:spPr bwMode="auto">
          <a:xfrm>
            <a:off x="5946807" y="1908078"/>
            <a:ext cx="1585210" cy="685800"/>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pPr>
            <a:r>
              <a:rPr lang="en-US" sz="1600" dirty="0">
                <a:solidFill>
                  <a:schemeClr val="bg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rPr>
              <a:t>ALTO/TCN Controller based on FTS</a:t>
            </a:r>
          </a:p>
        </p:txBody>
      </p:sp>
      <p:cxnSp>
        <p:nvCxnSpPr>
          <p:cNvPr id="5" name="Straight Arrow Connector 4">
            <a:extLst>
              <a:ext uri="{FF2B5EF4-FFF2-40B4-BE49-F238E27FC236}">
                <a16:creationId xmlns:a16="http://schemas.microsoft.com/office/drawing/2014/main" id="{8576BBB2-49E2-6948-A147-D5532FF15C06}"/>
              </a:ext>
            </a:extLst>
          </p:cNvPr>
          <p:cNvCxnSpPr>
            <a:stCxn id="2" idx="2"/>
            <a:endCxn id="11" idx="0"/>
          </p:cNvCxnSpPr>
          <p:nvPr/>
        </p:nvCxnSpPr>
        <p:spPr>
          <a:xfrm>
            <a:off x="6735949" y="3592562"/>
            <a:ext cx="0" cy="402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CDED452-02CE-5E4C-BFEE-61A4ABF95ED1}"/>
              </a:ext>
            </a:extLst>
          </p:cNvPr>
          <p:cNvCxnSpPr>
            <a:stCxn id="8" idx="2"/>
            <a:endCxn id="2" idx="0"/>
          </p:cNvCxnSpPr>
          <p:nvPr/>
        </p:nvCxnSpPr>
        <p:spPr>
          <a:xfrm flipH="1">
            <a:off x="6735949" y="2593878"/>
            <a:ext cx="3463" cy="312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0ECCD4A-8E42-8D40-8E12-1B3C0D3000C5}"/>
              </a:ext>
            </a:extLst>
          </p:cNvPr>
          <p:cNvCxnSpPr>
            <a:stCxn id="8" idx="0"/>
            <a:endCxn id="10" idx="2"/>
          </p:cNvCxnSpPr>
          <p:nvPr/>
        </p:nvCxnSpPr>
        <p:spPr>
          <a:xfrm flipH="1" flipV="1">
            <a:off x="6735949" y="1536598"/>
            <a:ext cx="3463" cy="371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0F402DC-490F-C743-A301-CC5426EFDE66}"/>
              </a:ext>
            </a:extLst>
          </p:cNvPr>
          <p:cNvSpPr/>
          <p:nvPr/>
        </p:nvSpPr>
        <p:spPr>
          <a:xfrm>
            <a:off x="211347" y="1537600"/>
            <a:ext cx="2400300" cy="2062103"/>
          </a:xfrm>
          <a:prstGeom prst="rect">
            <a:avLst/>
          </a:prstGeom>
        </p:spPr>
        <p:txBody>
          <a:bodyPr wrap="square">
            <a:spAutoFit/>
          </a:bodyPr>
          <a:lstStyle/>
          <a:p>
            <a:r>
              <a:rPr lang="en-US" sz="1600" b="1" dirty="0">
                <a:solidFill>
                  <a:schemeClr val="tx1"/>
                </a:solidFill>
              </a:rPr>
              <a:t>User interface: </a:t>
            </a:r>
            <a:r>
              <a:rPr lang="en-US" sz="1600" b="1" dirty="0">
                <a:solidFill>
                  <a:srgbClr val="FF0000"/>
                </a:solidFill>
              </a:rPr>
              <a:t>Manual, implicit</a:t>
            </a:r>
            <a:r>
              <a:rPr lang="en-US" sz="1600" b="1" dirty="0">
                <a:solidFill>
                  <a:schemeClr val="tx1"/>
                </a:solidFill>
              </a:rPr>
              <a:t> per-pipe upper bound</a:t>
            </a:r>
          </a:p>
          <a:p>
            <a:endParaRPr lang="en-US" sz="1600" b="1" dirty="0">
              <a:solidFill>
                <a:schemeClr val="tx1"/>
              </a:solidFill>
            </a:endParaRPr>
          </a:p>
          <a:p>
            <a:r>
              <a:rPr lang="en-US" sz="1600" b="1" dirty="0">
                <a:solidFill>
                  <a:schemeClr val="tx1"/>
                </a:solidFill>
              </a:rPr>
              <a:t>Algorithm: </a:t>
            </a:r>
            <a:r>
              <a:rPr lang="en-US" sz="1600" b="1" dirty="0">
                <a:solidFill>
                  <a:srgbClr val="FF0000"/>
                </a:solidFill>
              </a:rPr>
              <a:t>semi</a:t>
            </a:r>
            <a:r>
              <a:rPr lang="en-US" sz="1600" b="1" dirty="0">
                <a:solidFill>
                  <a:schemeClr val="tx1"/>
                </a:solidFill>
              </a:rPr>
              <a:t> </a:t>
            </a:r>
            <a:br>
              <a:rPr lang="en-US" sz="1600" b="1" dirty="0">
                <a:solidFill>
                  <a:schemeClr val="tx1"/>
                </a:solidFill>
              </a:rPr>
            </a:br>
            <a:r>
              <a:rPr lang="en-US" sz="1600" b="1" dirty="0">
                <a:solidFill>
                  <a:schemeClr val="tx1"/>
                </a:solidFill>
              </a:rPr>
              <a:t>zero-order gradient, optimizing for each pipe </a:t>
            </a:r>
            <a:r>
              <a:rPr lang="en-US" sz="1600" b="1" dirty="0">
                <a:solidFill>
                  <a:srgbClr val="FF0000"/>
                </a:solidFill>
              </a:rPr>
              <a:t>alone</a:t>
            </a:r>
          </a:p>
        </p:txBody>
      </p:sp>
      <p:sp>
        <p:nvSpPr>
          <p:cNvPr id="40" name="Rectangle 39">
            <a:extLst>
              <a:ext uri="{FF2B5EF4-FFF2-40B4-BE49-F238E27FC236}">
                <a16:creationId xmlns:a16="http://schemas.microsoft.com/office/drawing/2014/main" id="{48E8500D-B584-5B4C-88FB-3A70C2944DFD}"/>
              </a:ext>
            </a:extLst>
          </p:cNvPr>
          <p:cNvSpPr/>
          <p:nvPr/>
        </p:nvSpPr>
        <p:spPr>
          <a:xfrm>
            <a:off x="2905169" y="1570663"/>
            <a:ext cx="2318625" cy="2308324"/>
          </a:xfrm>
          <a:prstGeom prst="rect">
            <a:avLst/>
          </a:prstGeom>
        </p:spPr>
        <p:txBody>
          <a:bodyPr wrap="square">
            <a:spAutoFit/>
          </a:bodyPr>
          <a:lstStyle/>
          <a:p>
            <a:r>
              <a:rPr lang="en-US" sz="1600" b="1" dirty="0">
                <a:solidFill>
                  <a:schemeClr val="tx1"/>
                </a:solidFill>
              </a:rPr>
              <a:t>User interface: </a:t>
            </a:r>
            <a:r>
              <a:rPr lang="en-US" sz="1600" b="1" dirty="0">
                <a:solidFill>
                  <a:srgbClr val="FF0000"/>
                </a:solidFill>
              </a:rPr>
              <a:t>Intuitive, direct </a:t>
            </a:r>
            <a:r>
              <a:rPr lang="en-US" sz="1600" b="1" dirty="0">
                <a:solidFill>
                  <a:schemeClr val="tx1"/>
                </a:solidFill>
              </a:rPr>
              <a:t>resource model </a:t>
            </a:r>
            <a:br>
              <a:rPr lang="en-US" sz="1600" b="1" dirty="0">
                <a:solidFill>
                  <a:schemeClr val="tx1"/>
                </a:solidFill>
              </a:rPr>
            </a:br>
            <a:endParaRPr lang="en-US" sz="1600" b="1" dirty="0">
              <a:solidFill>
                <a:schemeClr val="tx1"/>
              </a:solidFill>
            </a:endParaRPr>
          </a:p>
          <a:p>
            <a:r>
              <a:rPr lang="en-US" sz="1600" b="1" dirty="0">
                <a:solidFill>
                  <a:schemeClr val="tx1"/>
                </a:solidFill>
              </a:rPr>
              <a:t>Algorithm: </a:t>
            </a:r>
            <a:r>
              <a:rPr lang="en-US" sz="1600" b="1" dirty="0">
                <a:solidFill>
                  <a:srgbClr val="FF0000"/>
                </a:solidFill>
              </a:rPr>
              <a:t>full</a:t>
            </a:r>
            <a:r>
              <a:rPr lang="en-US" sz="1600" b="1" dirty="0">
                <a:solidFill>
                  <a:schemeClr val="tx1"/>
                </a:solidFill>
              </a:rPr>
              <a:t> </a:t>
            </a:r>
            <a:br>
              <a:rPr lang="en-US" sz="1600" b="1" dirty="0">
                <a:solidFill>
                  <a:schemeClr val="tx1"/>
                </a:solidFill>
              </a:rPr>
            </a:br>
            <a:r>
              <a:rPr lang="en-US" sz="1600" b="1" dirty="0">
                <a:solidFill>
                  <a:schemeClr val="tx1"/>
                </a:solidFill>
              </a:rPr>
              <a:t>zero-order/first order gradient, </a:t>
            </a:r>
            <a:br>
              <a:rPr lang="en-US" sz="1600" b="1" dirty="0">
                <a:solidFill>
                  <a:schemeClr val="tx1"/>
                </a:solidFill>
              </a:rPr>
            </a:br>
            <a:r>
              <a:rPr lang="en-US" sz="1600" b="1" dirty="0">
                <a:solidFill>
                  <a:schemeClr val="tx1"/>
                </a:solidFill>
              </a:rPr>
              <a:t>with </a:t>
            </a:r>
            <a:r>
              <a:rPr lang="en-US" sz="1600" b="1" dirty="0">
                <a:solidFill>
                  <a:srgbClr val="FF0000"/>
                </a:solidFill>
              </a:rPr>
              <a:t>joint</a:t>
            </a:r>
            <a:r>
              <a:rPr lang="en-US" sz="1600" b="1" dirty="0">
                <a:solidFill>
                  <a:schemeClr val="tx1"/>
                </a:solidFill>
              </a:rPr>
              <a:t> optimization</a:t>
            </a:r>
          </a:p>
        </p:txBody>
      </p:sp>
      <p:sp>
        <p:nvSpPr>
          <p:cNvPr id="18" name="Striped Right Arrow 17">
            <a:extLst>
              <a:ext uri="{FF2B5EF4-FFF2-40B4-BE49-F238E27FC236}">
                <a16:creationId xmlns:a16="http://schemas.microsoft.com/office/drawing/2014/main" id="{86713473-879A-F341-A3A0-4FF285970685}"/>
              </a:ext>
            </a:extLst>
          </p:cNvPr>
          <p:cNvSpPr/>
          <p:nvPr/>
        </p:nvSpPr>
        <p:spPr>
          <a:xfrm>
            <a:off x="2310037" y="2185804"/>
            <a:ext cx="618823" cy="36400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18B10E4-244D-3745-8A2B-DA1BACA2A5CA}"/>
              </a:ext>
            </a:extLst>
          </p:cNvPr>
          <p:cNvSpPr txBox="1"/>
          <p:nvPr/>
        </p:nvSpPr>
        <p:spPr>
          <a:xfrm>
            <a:off x="723014" y="1084521"/>
            <a:ext cx="601447" cy="307777"/>
          </a:xfrm>
          <a:prstGeom prst="rect">
            <a:avLst/>
          </a:prstGeom>
          <a:noFill/>
        </p:spPr>
        <p:txBody>
          <a:bodyPr wrap="none" rtlCol="0">
            <a:spAutoFit/>
          </a:bodyPr>
          <a:lstStyle/>
          <a:p>
            <a:r>
              <a:rPr lang="en-US" dirty="0"/>
              <a:t>From</a:t>
            </a:r>
          </a:p>
        </p:txBody>
      </p:sp>
      <p:sp>
        <p:nvSpPr>
          <p:cNvPr id="14" name="TextBox 13">
            <a:extLst>
              <a:ext uri="{FF2B5EF4-FFF2-40B4-BE49-F238E27FC236}">
                <a16:creationId xmlns:a16="http://schemas.microsoft.com/office/drawing/2014/main" id="{11C56F07-0070-2241-BA79-47BA989920B2}"/>
              </a:ext>
            </a:extLst>
          </p:cNvPr>
          <p:cNvSpPr txBox="1"/>
          <p:nvPr/>
        </p:nvSpPr>
        <p:spPr>
          <a:xfrm>
            <a:off x="3491028" y="1098696"/>
            <a:ext cx="393056" cy="307777"/>
          </a:xfrm>
          <a:prstGeom prst="rect">
            <a:avLst/>
          </a:prstGeom>
          <a:noFill/>
        </p:spPr>
        <p:txBody>
          <a:bodyPr wrap="none" rtlCol="0">
            <a:spAutoFit/>
          </a:bodyPr>
          <a:lstStyle/>
          <a:p>
            <a:r>
              <a:rPr lang="en-US" dirty="0"/>
              <a:t>To</a:t>
            </a:r>
          </a:p>
        </p:txBody>
      </p:sp>
    </p:spTree>
    <p:extLst>
      <p:ext uri="{BB962C8B-B14F-4D97-AF65-F5344CB8AC3E}">
        <p14:creationId xmlns:p14="http://schemas.microsoft.com/office/powerpoint/2010/main" val="387153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FBBA86A8-CBE5-2A4A-90C9-27D178B798A5}"/>
              </a:ext>
            </a:extLst>
          </p:cNvPr>
          <p:cNvSpPr/>
          <p:nvPr/>
        </p:nvSpPr>
        <p:spPr>
          <a:xfrm>
            <a:off x="109741" y="3491878"/>
            <a:ext cx="6697681" cy="12431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B49742C9-56A4-6744-9DF8-EE6CC82BCB61}"/>
              </a:ext>
            </a:extLst>
          </p:cNvPr>
          <p:cNvSpPr>
            <a:spLocks noGrp="1"/>
          </p:cNvSpPr>
          <p:nvPr>
            <p:ph type="title"/>
          </p:nvPr>
        </p:nvSpPr>
        <p:spPr>
          <a:xfrm>
            <a:off x="256875" y="64210"/>
            <a:ext cx="8562466" cy="688838"/>
          </a:xfrm>
        </p:spPr>
        <p:txBody>
          <a:bodyPr/>
          <a:lstStyle/>
          <a:p>
            <a:r>
              <a:rPr lang="en-US" sz="2700" dirty="0"/>
              <a:t>       ALTO/TCN Architecture</a:t>
            </a:r>
          </a:p>
        </p:txBody>
      </p:sp>
      <p:sp>
        <p:nvSpPr>
          <p:cNvPr id="4" name="Oval 3">
            <a:extLst>
              <a:ext uri="{FF2B5EF4-FFF2-40B4-BE49-F238E27FC236}">
                <a16:creationId xmlns:a16="http://schemas.microsoft.com/office/drawing/2014/main" id="{2A5E3D48-AE5E-854D-AF43-44A2922DC492}"/>
              </a:ext>
            </a:extLst>
          </p:cNvPr>
          <p:cNvSpPr/>
          <p:nvPr/>
        </p:nvSpPr>
        <p:spPr>
          <a:xfrm>
            <a:off x="451263" y="1348387"/>
            <a:ext cx="1971304" cy="1140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endParaRPr lang="en-US" sz="2400" dirty="0"/>
          </a:p>
          <a:p>
            <a:pPr algn="ctr"/>
            <a:r>
              <a:rPr lang="en-US" sz="2400" dirty="0"/>
              <a:t>AS 1 </a:t>
            </a:r>
          </a:p>
        </p:txBody>
      </p:sp>
      <p:sp>
        <p:nvSpPr>
          <p:cNvPr id="5" name="Oval 4">
            <a:extLst>
              <a:ext uri="{FF2B5EF4-FFF2-40B4-BE49-F238E27FC236}">
                <a16:creationId xmlns:a16="http://schemas.microsoft.com/office/drawing/2014/main" id="{F30C72CF-FBE6-9344-A260-B0610399BCD3}"/>
              </a:ext>
            </a:extLst>
          </p:cNvPr>
          <p:cNvSpPr/>
          <p:nvPr/>
        </p:nvSpPr>
        <p:spPr>
          <a:xfrm>
            <a:off x="2515556" y="1408381"/>
            <a:ext cx="1971304" cy="1140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 2</a:t>
            </a:r>
          </a:p>
        </p:txBody>
      </p:sp>
      <p:sp>
        <p:nvSpPr>
          <p:cNvPr id="6" name="Oval 5">
            <a:extLst>
              <a:ext uri="{FF2B5EF4-FFF2-40B4-BE49-F238E27FC236}">
                <a16:creationId xmlns:a16="http://schemas.microsoft.com/office/drawing/2014/main" id="{6516BC85-BA70-2049-B0DC-A08436DC7793}"/>
              </a:ext>
            </a:extLst>
          </p:cNvPr>
          <p:cNvSpPr/>
          <p:nvPr/>
        </p:nvSpPr>
        <p:spPr>
          <a:xfrm>
            <a:off x="4626348" y="1373510"/>
            <a:ext cx="1971304" cy="1140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endParaRPr lang="en-US" sz="2400" dirty="0"/>
          </a:p>
          <a:p>
            <a:pPr algn="ctr"/>
            <a:r>
              <a:rPr lang="en-US" sz="2400" dirty="0"/>
              <a:t>AS 3</a:t>
            </a:r>
          </a:p>
        </p:txBody>
      </p:sp>
      <p:sp>
        <p:nvSpPr>
          <p:cNvPr id="9" name="Freeform 8">
            <a:extLst>
              <a:ext uri="{FF2B5EF4-FFF2-40B4-BE49-F238E27FC236}">
                <a16:creationId xmlns:a16="http://schemas.microsoft.com/office/drawing/2014/main" id="{299EEBE3-D732-2F45-920A-45A362361DEF}"/>
              </a:ext>
            </a:extLst>
          </p:cNvPr>
          <p:cNvSpPr/>
          <p:nvPr/>
        </p:nvSpPr>
        <p:spPr>
          <a:xfrm>
            <a:off x="332510" y="1317499"/>
            <a:ext cx="6293923" cy="724439"/>
          </a:xfrm>
          <a:custGeom>
            <a:avLst/>
            <a:gdLst>
              <a:gd name="connsiteX0" fmla="*/ 0 w 6293923"/>
              <a:gd name="connsiteY0" fmla="*/ 0 h 724439"/>
              <a:gd name="connsiteX1" fmla="*/ 546265 w 6293923"/>
              <a:gd name="connsiteY1" fmla="*/ 415637 h 724439"/>
              <a:gd name="connsiteX2" fmla="*/ 1816925 w 6293923"/>
              <a:gd name="connsiteY2" fmla="*/ 463138 h 724439"/>
              <a:gd name="connsiteX3" fmla="*/ 3099460 w 6293923"/>
              <a:gd name="connsiteY3" fmla="*/ 332509 h 724439"/>
              <a:gd name="connsiteX4" fmla="*/ 4180115 w 6293923"/>
              <a:gd name="connsiteY4" fmla="*/ 724395 h 724439"/>
              <a:gd name="connsiteX5" fmla="*/ 5284520 w 6293923"/>
              <a:gd name="connsiteY5" fmla="*/ 356260 h 724439"/>
              <a:gd name="connsiteX6" fmla="*/ 6293923 w 6293923"/>
              <a:gd name="connsiteY6" fmla="*/ 59377 h 72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3923" h="724439">
                <a:moveTo>
                  <a:pt x="0" y="0"/>
                </a:moveTo>
                <a:cubicBezTo>
                  <a:pt x="121722" y="169223"/>
                  <a:pt x="243444" y="338447"/>
                  <a:pt x="546265" y="415637"/>
                </a:cubicBezTo>
                <a:cubicBezTo>
                  <a:pt x="849086" y="492827"/>
                  <a:pt x="1391393" y="476993"/>
                  <a:pt x="1816925" y="463138"/>
                </a:cubicBezTo>
                <a:cubicBezTo>
                  <a:pt x="2242457" y="449283"/>
                  <a:pt x="2705595" y="288966"/>
                  <a:pt x="3099460" y="332509"/>
                </a:cubicBezTo>
                <a:cubicBezTo>
                  <a:pt x="3493325" y="376052"/>
                  <a:pt x="3815938" y="720437"/>
                  <a:pt x="4180115" y="724395"/>
                </a:cubicBezTo>
                <a:cubicBezTo>
                  <a:pt x="4544292" y="728353"/>
                  <a:pt x="4932219" y="467096"/>
                  <a:pt x="5284520" y="356260"/>
                </a:cubicBezTo>
                <a:cubicBezTo>
                  <a:pt x="5636821" y="245424"/>
                  <a:pt x="5965372" y="152400"/>
                  <a:pt x="6293923" y="59377"/>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195A0A04-E0CD-4249-B2E2-5B783AC47632}"/>
              </a:ext>
            </a:extLst>
          </p:cNvPr>
          <p:cNvSpPr txBox="1"/>
          <p:nvPr/>
        </p:nvSpPr>
        <p:spPr>
          <a:xfrm>
            <a:off x="0" y="776773"/>
            <a:ext cx="1008609" cy="323165"/>
          </a:xfrm>
          <a:prstGeom prst="rect">
            <a:avLst/>
          </a:prstGeom>
          <a:noFill/>
        </p:spPr>
        <p:txBody>
          <a:bodyPr wrap="none" rtlCol="0">
            <a:spAutoFit/>
          </a:bodyPr>
          <a:lstStyle/>
          <a:p>
            <a:r>
              <a:rPr lang="en-US" sz="1500" dirty="0"/>
              <a:t>pipe[</a:t>
            </a:r>
            <a:r>
              <a:rPr lang="en-US" sz="1500" dirty="0" err="1"/>
              <a:t>i</a:t>
            </a:r>
            <a:r>
              <a:rPr lang="en-US" sz="1500" dirty="0"/>
              <a:t>].</a:t>
            </a:r>
            <a:r>
              <a:rPr lang="en-US" sz="1500" dirty="0" err="1"/>
              <a:t>src</a:t>
            </a:r>
            <a:endParaRPr lang="en-US" sz="1500" dirty="0"/>
          </a:p>
        </p:txBody>
      </p:sp>
      <p:sp>
        <p:nvSpPr>
          <p:cNvPr id="11" name="TextBox 10">
            <a:extLst>
              <a:ext uri="{FF2B5EF4-FFF2-40B4-BE49-F238E27FC236}">
                <a16:creationId xmlns:a16="http://schemas.microsoft.com/office/drawing/2014/main" id="{2A095A1D-3BB5-F648-93C8-4B2675D13018}"/>
              </a:ext>
            </a:extLst>
          </p:cNvPr>
          <p:cNvSpPr txBox="1"/>
          <p:nvPr/>
        </p:nvSpPr>
        <p:spPr>
          <a:xfrm>
            <a:off x="5886140" y="822034"/>
            <a:ext cx="1008609" cy="323165"/>
          </a:xfrm>
          <a:prstGeom prst="rect">
            <a:avLst/>
          </a:prstGeom>
          <a:noFill/>
        </p:spPr>
        <p:txBody>
          <a:bodyPr wrap="none" rtlCol="0">
            <a:spAutoFit/>
          </a:bodyPr>
          <a:lstStyle/>
          <a:p>
            <a:r>
              <a:rPr lang="en-US" sz="1500" dirty="0"/>
              <a:t>pipe[</a:t>
            </a:r>
            <a:r>
              <a:rPr lang="en-US" sz="1500" dirty="0" err="1"/>
              <a:t>i</a:t>
            </a:r>
            <a:r>
              <a:rPr lang="en-US" sz="1500" dirty="0"/>
              <a:t>].</a:t>
            </a:r>
            <a:r>
              <a:rPr lang="en-US" sz="1500" dirty="0" err="1"/>
              <a:t>dst</a:t>
            </a:r>
            <a:endParaRPr lang="en-US" sz="1500" dirty="0"/>
          </a:p>
        </p:txBody>
      </p:sp>
      <p:cxnSp>
        <p:nvCxnSpPr>
          <p:cNvPr id="13" name="Straight Connector 12">
            <a:extLst>
              <a:ext uri="{FF2B5EF4-FFF2-40B4-BE49-F238E27FC236}">
                <a16:creationId xmlns:a16="http://schemas.microsoft.com/office/drawing/2014/main" id="{929B3178-3045-1943-89D0-DA5EA14233E1}"/>
              </a:ext>
            </a:extLst>
          </p:cNvPr>
          <p:cNvCxnSpPr>
            <a:cxnSpLocks/>
          </p:cNvCxnSpPr>
          <p:nvPr/>
        </p:nvCxnSpPr>
        <p:spPr>
          <a:xfrm flipV="1">
            <a:off x="4854813" y="1605882"/>
            <a:ext cx="937179" cy="37171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F22D533-ACD7-A54B-B1A4-4D1C9CF2A946}"/>
              </a:ext>
            </a:extLst>
          </p:cNvPr>
          <p:cNvSpPr txBox="1"/>
          <p:nvPr/>
        </p:nvSpPr>
        <p:spPr>
          <a:xfrm>
            <a:off x="1062675" y="1467382"/>
            <a:ext cx="790601" cy="300082"/>
          </a:xfrm>
          <a:prstGeom prst="rect">
            <a:avLst/>
          </a:prstGeom>
          <a:noFill/>
        </p:spPr>
        <p:txBody>
          <a:bodyPr wrap="none" rtlCol="0">
            <a:spAutoFit/>
          </a:bodyPr>
          <a:lstStyle/>
          <a:p>
            <a:r>
              <a:rPr lang="en-US" sz="1350" dirty="0">
                <a:solidFill>
                  <a:schemeClr val="bg1"/>
                </a:solidFill>
              </a:rPr>
              <a:t>Link 1.1</a:t>
            </a:r>
          </a:p>
        </p:txBody>
      </p:sp>
      <p:sp>
        <p:nvSpPr>
          <p:cNvPr id="16" name="TextBox 15">
            <a:extLst>
              <a:ext uri="{FF2B5EF4-FFF2-40B4-BE49-F238E27FC236}">
                <a16:creationId xmlns:a16="http://schemas.microsoft.com/office/drawing/2014/main" id="{9AC7C5CC-C14E-DE4E-9375-9BBEC1E38A8C}"/>
              </a:ext>
            </a:extLst>
          </p:cNvPr>
          <p:cNvSpPr txBox="1"/>
          <p:nvPr/>
        </p:nvSpPr>
        <p:spPr>
          <a:xfrm rot="20550328">
            <a:off x="4917583" y="1489485"/>
            <a:ext cx="790601" cy="300082"/>
          </a:xfrm>
          <a:prstGeom prst="rect">
            <a:avLst/>
          </a:prstGeom>
          <a:noFill/>
        </p:spPr>
        <p:txBody>
          <a:bodyPr wrap="none" rtlCol="0">
            <a:spAutoFit/>
          </a:bodyPr>
          <a:lstStyle/>
          <a:p>
            <a:r>
              <a:rPr lang="en-US" sz="1350" dirty="0">
                <a:solidFill>
                  <a:schemeClr val="bg1"/>
                </a:solidFill>
              </a:rPr>
              <a:t>Link 3.1</a:t>
            </a:r>
          </a:p>
        </p:txBody>
      </p:sp>
      <p:pic>
        <p:nvPicPr>
          <p:cNvPr id="18" name="Picture 17">
            <a:extLst>
              <a:ext uri="{FF2B5EF4-FFF2-40B4-BE49-F238E27FC236}">
                <a16:creationId xmlns:a16="http://schemas.microsoft.com/office/drawing/2014/main" id="{6563EB7A-6744-1147-B010-9EE39DAE0B0D}"/>
              </a:ext>
            </a:extLst>
          </p:cNvPr>
          <p:cNvPicPr>
            <a:picLocks noChangeAspect="1"/>
          </p:cNvPicPr>
          <p:nvPr/>
        </p:nvPicPr>
        <p:blipFill>
          <a:blip r:embed="rId2"/>
          <a:stretch>
            <a:fillRect/>
          </a:stretch>
        </p:blipFill>
        <p:spPr>
          <a:xfrm>
            <a:off x="6777947" y="115432"/>
            <a:ext cx="2520528" cy="1600910"/>
          </a:xfrm>
          <a:prstGeom prst="rect">
            <a:avLst/>
          </a:prstGeom>
        </p:spPr>
      </p:pic>
      <p:cxnSp>
        <p:nvCxnSpPr>
          <p:cNvPr id="12" name="Straight Connector 11">
            <a:extLst>
              <a:ext uri="{FF2B5EF4-FFF2-40B4-BE49-F238E27FC236}">
                <a16:creationId xmlns:a16="http://schemas.microsoft.com/office/drawing/2014/main" id="{33D500F7-FF56-1044-B5D1-7597C6EB3134}"/>
              </a:ext>
            </a:extLst>
          </p:cNvPr>
          <p:cNvCxnSpPr/>
          <p:nvPr/>
        </p:nvCxnSpPr>
        <p:spPr>
          <a:xfrm>
            <a:off x="1140787" y="1792259"/>
            <a:ext cx="46313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D5CEA8D5-65CA-1F4A-BF73-21A4BBE3CC97}"/>
              </a:ext>
            </a:extLst>
          </p:cNvPr>
          <p:cNvSpPr/>
          <p:nvPr/>
        </p:nvSpPr>
        <p:spPr bwMode="auto">
          <a:xfrm>
            <a:off x="1064402" y="1691341"/>
            <a:ext cx="98630" cy="140774"/>
          </a:xfrm>
          <a:prstGeom prst="ellipse">
            <a:avLst/>
          </a:prstGeom>
          <a:solidFill>
            <a:schemeClr val="bg1">
              <a:lumMod val="75000"/>
            </a:schemeClr>
          </a:solidFill>
          <a:ln w="9525"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3" name="Oval 22">
            <a:extLst>
              <a:ext uri="{FF2B5EF4-FFF2-40B4-BE49-F238E27FC236}">
                <a16:creationId xmlns:a16="http://schemas.microsoft.com/office/drawing/2014/main" id="{C501BB9B-4EEE-BC43-88AC-172870BEB9DD}"/>
              </a:ext>
            </a:extLst>
          </p:cNvPr>
          <p:cNvSpPr/>
          <p:nvPr/>
        </p:nvSpPr>
        <p:spPr bwMode="auto">
          <a:xfrm>
            <a:off x="1585531" y="1724277"/>
            <a:ext cx="98630" cy="140774"/>
          </a:xfrm>
          <a:prstGeom prst="ellipse">
            <a:avLst/>
          </a:prstGeom>
          <a:solidFill>
            <a:schemeClr val="bg1">
              <a:lumMod val="75000"/>
            </a:schemeClr>
          </a:solidFill>
          <a:ln w="9525"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4" name="Oval 23">
            <a:extLst>
              <a:ext uri="{FF2B5EF4-FFF2-40B4-BE49-F238E27FC236}">
                <a16:creationId xmlns:a16="http://schemas.microsoft.com/office/drawing/2014/main" id="{EA64808B-51C7-1046-BD63-4CD2E101ECBF}"/>
              </a:ext>
            </a:extLst>
          </p:cNvPr>
          <p:cNvSpPr/>
          <p:nvPr/>
        </p:nvSpPr>
        <p:spPr bwMode="auto">
          <a:xfrm>
            <a:off x="2257769" y="1722342"/>
            <a:ext cx="98630" cy="140774"/>
          </a:xfrm>
          <a:prstGeom prst="ellipse">
            <a:avLst/>
          </a:prstGeom>
          <a:solidFill>
            <a:schemeClr val="bg1">
              <a:lumMod val="75000"/>
            </a:schemeClr>
          </a:solidFill>
          <a:ln w="9525"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5" name="Oval 24">
            <a:extLst>
              <a:ext uri="{FF2B5EF4-FFF2-40B4-BE49-F238E27FC236}">
                <a16:creationId xmlns:a16="http://schemas.microsoft.com/office/drawing/2014/main" id="{FB15336F-4728-B942-9E9D-B7BD466D09C8}"/>
              </a:ext>
            </a:extLst>
          </p:cNvPr>
          <p:cNvSpPr/>
          <p:nvPr/>
        </p:nvSpPr>
        <p:spPr bwMode="auto">
          <a:xfrm>
            <a:off x="2964880" y="1615793"/>
            <a:ext cx="98630" cy="140774"/>
          </a:xfrm>
          <a:prstGeom prst="ellipse">
            <a:avLst/>
          </a:prstGeom>
          <a:solidFill>
            <a:schemeClr val="bg1">
              <a:lumMod val="75000"/>
            </a:schemeClr>
          </a:solidFill>
          <a:ln w="9525"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6" name="Oval 25">
            <a:extLst>
              <a:ext uri="{FF2B5EF4-FFF2-40B4-BE49-F238E27FC236}">
                <a16:creationId xmlns:a16="http://schemas.microsoft.com/office/drawing/2014/main" id="{8D025BB7-C4AC-D547-83F3-993BA6E9C4C9}"/>
              </a:ext>
            </a:extLst>
          </p:cNvPr>
          <p:cNvSpPr/>
          <p:nvPr/>
        </p:nvSpPr>
        <p:spPr bwMode="auto">
          <a:xfrm>
            <a:off x="4183435" y="1916074"/>
            <a:ext cx="98630" cy="140774"/>
          </a:xfrm>
          <a:prstGeom prst="ellipse">
            <a:avLst/>
          </a:prstGeom>
          <a:solidFill>
            <a:schemeClr val="bg1">
              <a:lumMod val="75000"/>
            </a:schemeClr>
          </a:solidFill>
          <a:ln w="9525"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7" name="Oval 26">
            <a:extLst>
              <a:ext uri="{FF2B5EF4-FFF2-40B4-BE49-F238E27FC236}">
                <a16:creationId xmlns:a16="http://schemas.microsoft.com/office/drawing/2014/main" id="{E3807DAB-BB59-D44C-A611-C8165D38C790}"/>
              </a:ext>
            </a:extLst>
          </p:cNvPr>
          <p:cNvSpPr/>
          <p:nvPr/>
        </p:nvSpPr>
        <p:spPr bwMode="auto">
          <a:xfrm>
            <a:off x="4857611" y="1881199"/>
            <a:ext cx="98630" cy="140774"/>
          </a:xfrm>
          <a:prstGeom prst="ellipse">
            <a:avLst/>
          </a:prstGeom>
          <a:solidFill>
            <a:schemeClr val="bg1">
              <a:lumMod val="75000"/>
            </a:schemeClr>
          </a:solidFill>
          <a:ln w="9525"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9" name="Oval 28">
            <a:extLst>
              <a:ext uri="{FF2B5EF4-FFF2-40B4-BE49-F238E27FC236}">
                <a16:creationId xmlns:a16="http://schemas.microsoft.com/office/drawing/2014/main" id="{76611203-2394-AA42-9165-A51D75F4BE6C}"/>
              </a:ext>
            </a:extLst>
          </p:cNvPr>
          <p:cNvSpPr/>
          <p:nvPr/>
        </p:nvSpPr>
        <p:spPr bwMode="auto">
          <a:xfrm>
            <a:off x="5787510" y="1555741"/>
            <a:ext cx="98630" cy="140774"/>
          </a:xfrm>
          <a:prstGeom prst="ellipse">
            <a:avLst/>
          </a:prstGeom>
          <a:solidFill>
            <a:schemeClr val="bg1">
              <a:lumMod val="75000"/>
            </a:schemeClr>
          </a:solidFill>
          <a:ln w="9525"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31" name="Freeform 30">
            <a:extLst>
              <a:ext uri="{FF2B5EF4-FFF2-40B4-BE49-F238E27FC236}">
                <a16:creationId xmlns:a16="http://schemas.microsoft.com/office/drawing/2014/main" id="{D5AEC19D-D293-7645-A104-A48B88793A79}"/>
              </a:ext>
            </a:extLst>
          </p:cNvPr>
          <p:cNvSpPr/>
          <p:nvPr/>
        </p:nvSpPr>
        <p:spPr bwMode="auto">
          <a:xfrm>
            <a:off x="52381" y="1789215"/>
            <a:ext cx="4335651" cy="778790"/>
          </a:xfrm>
          <a:custGeom>
            <a:avLst/>
            <a:gdLst>
              <a:gd name="connsiteX0" fmla="*/ 0 w 5780868"/>
              <a:gd name="connsiteY0" fmla="*/ 821410 h 1177871"/>
              <a:gd name="connsiteX1" fmla="*/ 1379349 w 5780868"/>
              <a:gd name="connsiteY1" fmla="*/ 185980 h 1177871"/>
              <a:gd name="connsiteX2" fmla="*/ 2092271 w 5780868"/>
              <a:gd name="connsiteY2" fmla="*/ 185980 h 1177871"/>
              <a:gd name="connsiteX3" fmla="*/ 3022169 w 5780868"/>
              <a:gd name="connsiteY3" fmla="*/ 139485 h 1177871"/>
              <a:gd name="connsiteX4" fmla="*/ 3952068 w 5780868"/>
              <a:gd name="connsiteY4" fmla="*/ 0 h 1177871"/>
              <a:gd name="connsiteX5" fmla="*/ 5780868 w 5780868"/>
              <a:gd name="connsiteY5" fmla="*/ 1177871 h 1177871"/>
              <a:gd name="connsiteX0" fmla="*/ 0 w 5780868"/>
              <a:gd name="connsiteY0" fmla="*/ 681925 h 1038386"/>
              <a:gd name="connsiteX1" fmla="*/ 1379349 w 5780868"/>
              <a:gd name="connsiteY1" fmla="*/ 46495 h 1038386"/>
              <a:gd name="connsiteX2" fmla="*/ 2092271 w 5780868"/>
              <a:gd name="connsiteY2" fmla="*/ 46495 h 1038386"/>
              <a:gd name="connsiteX3" fmla="*/ 3022169 w 5780868"/>
              <a:gd name="connsiteY3" fmla="*/ 0 h 1038386"/>
              <a:gd name="connsiteX4" fmla="*/ 3868940 w 5780868"/>
              <a:gd name="connsiteY4" fmla="*/ 400843 h 1038386"/>
              <a:gd name="connsiteX5" fmla="*/ 5780868 w 5780868"/>
              <a:gd name="connsiteY5" fmla="*/ 1038386 h 103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868" h="1038386">
                <a:moveTo>
                  <a:pt x="0" y="681925"/>
                </a:moveTo>
                <a:lnTo>
                  <a:pt x="1379349" y="46495"/>
                </a:lnTo>
                <a:lnTo>
                  <a:pt x="2092271" y="46495"/>
                </a:lnTo>
                <a:lnTo>
                  <a:pt x="3022169" y="0"/>
                </a:lnTo>
                <a:lnTo>
                  <a:pt x="3868940" y="400843"/>
                </a:lnTo>
                <a:cubicBezTo>
                  <a:pt x="4478540" y="793467"/>
                  <a:pt x="5171268" y="645762"/>
                  <a:pt x="5780868" y="1038386"/>
                </a:cubicBezTo>
              </a:path>
            </a:pathLst>
          </a:custGeom>
          <a:noFill/>
          <a:ln w="31750"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32" name="Rectangle 31">
            <a:extLst>
              <a:ext uri="{FF2B5EF4-FFF2-40B4-BE49-F238E27FC236}">
                <a16:creationId xmlns:a16="http://schemas.microsoft.com/office/drawing/2014/main" id="{B0D68F05-1C32-0C40-9EC5-66C4DE33D20A}"/>
              </a:ext>
            </a:extLst>
          </p:cNvPr>
          <p:cNvSpPr/>
          <p:nvPr/>
        </p:nvSpPr>
        <p:spPr>
          <a:xfrm>
            <a:off x="4367768" y="2369045"/>
            <a:ext cx="237507" cy="29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a:extLst>
              <a:ext uri="{FF2B5EF4-FFF2-40B4-BE49-F238E27FC236}">
                <a16:creationId xmlns:a16="http://schemas.microsoft.com/office/drawing/2014/main" id="{626608C4-6FE0-BC48-A0B4-E3508E065194}"/>
              </a:ext>
            </a:extLst>
          </p:cNvPr>
          <p:cNvSpPr/>
          <p:nvPr/>
        </p:nvSpPr>
        <p:spPr>
          <a:xfrm>
            <a:off x="63950" y="2088275"/>
            <a:ext cx="237507" cy="29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926E7B35-046A-AE45-8BAA-2AFE499AFF11}"/>
              </a:ext>
            </a:extLst>
          </p:cNvPr>
          <p:cNvSpPr/>
          <p:nvPr/>
        </p:nvSpPr>
        <p:spPr>
          <a:xfrm>
            <a:off x="106879" y="1115618"/>
            <a:ext cx="237507" cy="29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08DC0BE2-C147-6D47-AE39-C611DA9729E2}"/>
              </a:ext>
            </a:extLst>
          </p:cNvPr>
          <p:cNvSpPr/>
          <p:nvPr/>
        </p:nvSpPr>
        <p:spPr>
          <a:xfrm>
            <a:off x="6351569" y="1181420"/>
            <a:ext cx="237507" cy="292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9" name="Group 68">
            <a:extLst>
              <a:ext uri="{FF2B5EF4-FFF2-40B4-BE49-F238E27FC236}">
                <a16:creationId xmlns:a16="http://schemas.microsoft.com/office/drawing/2014/main" id="{8A28044B-7F03-CB4C-8A06-7E57DCE897D9}"/>
              </a:ext>
            </a:extLst>
          </p:cNvPr>
          <p:cNvGrpSpPr/>
          <p:nvPr/>
        </p:nvGrpSpPr>
        <p:grpSpPr>
          <a:xfrm>
            <a:off x="7063950" y="1841941"/>
            <a:ext cx="2016920" cy="1781363"/>
            <a:chOff x="9316631" y="3853784"/>
            <a:chExt cx="2689227" cy="2375150"/>
          </a:xfrm>
        </p:grpSpPr>
        <p:grpSp>
          <p:nvGrpSpPr>
            <p:cNvPr id="67" name="Group 66">
              <a:extLst>
                <a:ext uri="{FF2B5EF4-FFF2-40B4-BE49-F238E27FC236}">
                  <a16:creationId xmlns:a16="http://schemas.microsoft.com/office/drawing/2014/main" id="{ECF7BE76-96A9-8B49-8653-E0AC234F60A2}"/>
                </a:ext>
              </a:extLst>
            </p:cNvPr>
            <p:cNvGrpSpPr/>
            <p:nvPr/>
          </p:nvGrpSpPr>
          <p:grpSpPr>
            <a:xfrm>
              <a:off x="9470947" y="3900278"/>
              <a:ext cx="2534911" cy="2310716"/>
              <a:chOff x="9829686" y="1253815"/>
              <a:chExt cx="2534911" cy="2310716"/>
            </a:xfrm>
          </p:grpSpPr>
          <p:sp>
            <p:nvSpPr>
              <p:cNvPr id="33" name="Oval 32">
                <a:extLst>
                  <a:ext uri="{FF2B5EF4-FFF2-40B4-BE49-F238E27FC236}">
                    <a16:creationId xmlns:a16="http://schemas.microsoft.com/office/drawing/2014/main" id="{3E87C03B-5531-E740-A710-6F00B5D55193}"/>
                  </a:ext>
                </a:extLst>
              </p:cNvPr>
              <p:cNvSpPr/>
              <p:nvPr/>
            </p:nvSpPr>
            <p:spPr bwMode="auto">
              <a:xfrm>
                <a:off x="10374707" y="1253815"/>
                <a:ext cx="272631" cy="292579"/>
              </a:xfrm>
              <a:prstGeom prst="ellips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41" name="Oval 40">
                <a:extLst>
                  <a:ext uri="{FF2B5EF4-FFF2-40B4-BE49-F238E27FC236}">
                    <a16:creationId xmlns:a16="http://schemas.microsoft.com/office/drawing/2014/main" id="{5B4D03E4-8410-AF44-B354-B0D2184E1B91}"/>
                  </a:ext>
                </a:extLst>
              </p:cNvPr>
              <p:cNvSpPr/>
              <p:nvPr/>
            </p:nvSpPr>
            <p:spPr bwMode="auto">
              <a:xfrm>
                <a:off x="9829686" y="1886662"/>
                <a:ext cx="272631" cy="292579"/>
              </a:xfrm>
              <a:prstGeom prst="ellipse">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42" name="Oval 41">
                <a:extLst>
                  <a:ext uri="{FF2B5EF4-FFF2-40B4-BE49-F238E27FC236}">
                    <a16:creationId xmlns:a16="http://schemas.microsoft.com/office/drawing/2014/main" id="{09BBA0CF-C4C4-7745-A117-737A541B66BA}"/>
                  </a:ext>
                </a:extLst>
              </p:cNvPr>
              <p:cNvSpPr/>
              <p:nvPr/>
            </p:nvSpPr>
            <p:spPr bwMode="auto">
              <a:xfrm>
                <a:off x="10509029" y="1899578"/>
                <a:ext cx="272631" cy="292579"/>
              </a:xfrm>
              <a:prstGeom prst="ellipse">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43" name="Oval 42">
                <a:extLst>
                  <a:ext uri="{FF2B5EF4-FFF2-40B4-BE49-F238E27FC236}">
                    <a16:creationId xmlns:a16="http://schemas.microsoft.com/office/drawing/2014/main" id="{63787E6A-DF11-C147-9B12-C634403D886F}"/>
                  </a:ext>
                </a:extLst>
              </p:cNvPr>
              <p:cNvSpPr/>
              <p:nvPr/>
            </p:nvSpPr>
            <p:spPr bwMode="auto">
              <a:xfrm>
                <a:off x="11157374" y="1912496"/>
                <a:ext cx="272631" cy="292579"/>
              </a:xfrm>
              <a:prstGeom prst="ellipse">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45" name="Oval 44">
                <a:extLst>
                  <a:ext uri="{FF2B5EF4-FFF2-40B4-BE49-F238E27FC236}">
                    <a16:creationId xmlns:a16="http://schemas.microsoft.com/office/drawing/2014/main" id="{09FD6122-88C3-F244-8F7D-18BB1037758F}"/>
                  </a:ext>
                </a:extLst>
              </p:cNvPr>
              <p:cNvSpPr/>
              <p:nvPr/>
            </p:nvSpPr>
            <p:spPr bwMode="auto">
              <a:xfrm>
                <a:off x="10795744" y="2542763"/>
                <a:ext cx="272631" cy="292579"/>
              </a:xfrm>
              <a:prstGeom prst="ellipse">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46" name="Oval 45">
                <a:extLst>
                  <a:ext uri="{FF2B5EF4-FFF2-40B4-BE49-F238E27FC236}">
                    <a16:creationId xmlns:a16="http://schemas.microsoft.com/office/drawing/2014/main" id="{368F2D64-0401-D948-B1F8-3461A4D80E09}"/>
                  </a:ext>
                </a:extLst>
              </p:cNvPr>
              <p:cNvSpPr/>
              <p:nvPr/>
            </p:nvSpPr>
            <p:spPr bwMode="auto">
              <a:xfrm>
                <a:off x="10452199" y="3222108"/>
                <a:ext cx="272631" cy="2925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47" name="Oval 46">
                <a:extLst>
                  <a:ext uri="{FF2B5EF4-FFF2-40B4-BE49-F238E27FC236}">
                    <a16:creationId xmlns:a16="http://schemas.microsoft.com/office/drawing/2014/main" id="{F7B6A0F2-7A84-874D-9367-CB02A9FAE19A}"/>
                  </a:ext>
                </a:extLst>
              </p:cNvPr>
              <p:cNvSpPr/>
              <p:nvPr/>
            </p:nvSpPr>
            <p:spPr bwMode="auto">
              <a:xfrm>
                <a:off x="11116042" y="3219525"/>
                <a:ext cx="272631" cy="2925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48" name="TextBox 47">
                <a:extLst>
                  <a:ext uri="{FF2B5EF4-FFF2-40B4-BE49-F238E27FC236}">
                    <a16:creationId xmlns:a16="http://schemas.microsoft.com/office/drawing/2014/main" id="{1F92790F-3F1F-614D-BA0F-6350C8F7789E}"/>
                  </a:ext>
                </a:extLst>
              </p:cNvPr>
              <p:cNvSpPr txBox="1"/>
              <p:nvPr/>
            </p:nvSpPr>
            <p:spPr>
              <a:xfrm>
                <a:off x="10977038" y="1595723"/>
                <a:ext cx="1387559" cy="400109"/>
              </a:xfrm>
              <a:prstGeom prst="rect">
                <a:avLst/>
              </a:prstGeom>
              <a:noFill/>
            </p:spPr>
            <p:txBody>
              <a:bodyPr wrap="none" rtlCol="0">
                <a:spAutoFit/>
              </a:bodyPr>
              <a:lstStyle/>
              <a:p>
                <a:r>
                  <a:rPr lang="en-US" sz="1350" dirty="0"/>
                  <a:t>experiment</a:t>
                </a:r>
              </a:p>
            </p:txBody>
          </p:sp>
          <p:sp>
            <p:nvSpPr>
              <p:cNvPr id="49" name="TextBox 48">
                <a:extLst>
                  <a:ext uri="{FF2B5EF4-FFF2-40B4-BE49-F238E27FC236}">
                    <a16:creationId xmlns:a16="http://schemas.microsoft.com/office/drawing/2014/main" id="{DEA01CB7-835D-4D4D-B13D-5062A3F537A6}"/>
                  </a:ext>
                </a:extLst>
              </p:cNvPr>
              <p:cNvSpPr txBox="1"/>
              <p:nvPr/>
            </p:nvSpPr>
            <p:spPr>
              <a:xfrm>
                <a:off x="11409980" y="2438584"/>
                <a:ext cx="951543" cy="400109"/>
              </a:xfrm>
              <a:prstGeom prst="rect">
                <a:avLst/>
              </a:prstGeom>
              <a:noFill/>
            </p:spPr>
            <p:txBody>
              <a:bodyPr wrap="none" rtlCol="0">
                <a:spAutoFit/>
              </a:bodyPr>
              <a:lstStyle/>
              <a:p>
                <a:r>
                  <a:rPr lang="en-US" sz="1350" dirty="0"/>
                  <a:t>activity</a:t>
                </a:r>
              </a:p>
            </p:txBody>
          </p:sp>
          <p:sp>
            <p:nvSpPr>
              <p:cNvPr id="50" name="TextBox 49">
                <a:extLst>
                  <a:ext uri="{FF2B5EF4-FFF2-40B4-BE49-F238E27FC236}">
                    <a16:creationId xmlns:a16="http://schemas.microsoft.com/office/drawing/2014/main" id="{A462B263-3C7C-394C-92BA-B8873C461881}"/>
                  </a:ext>
                </a:extLst>
              </p:cNvPr>
              <p:cNvSpPr txBox="1"/>
              <p:nvPr/>
            </p:nvSpPr>
            <p:spPr>
              <a:xfrm>
                <a:off x="11655009" y="3164422"/>
                <a:ext cx="682239" cy="400109"/>
              </a:xfrm>
              <a:prstGeom prst="rect">
                <a:avLst/>
              </a:prstGeom>
              <a:noFill/>
            </p:spPr>
            <p:txBody>
              <a:bodyPr wrap="none" rtlCol="0">
                <a:spAutoFit/>
              </a:bodyPr>
              <a:lstStyle/>
              <a:p>
                <a:r>
                  <a:rPr lang="en-US" sz="1350" dirty="0"/>
                  <a:t>pipe</a:t>
                </a:r>
              </a:p>
            </p:txBody>
          </p:sp>
          <p:cxnSp>
            <p:nvCxnSpPr>
              <p:cNvPr id="52" name="Straight Connector 51">
                <a:extLst>
                  <a:ext uri="{FF2B5EF4-FFF2-40B4-BE49-F238E27FC236}">
                    <a16:creationId xmlns:a16="http://schemas.microsoft.com/office/drawing/2014/main" id="{699EB776-45E8-284A-8F14-0F09C6341475}"/>
                  </a:ext>
                </a:extLst>
              </p:cNvPr>
              <p:cNvCxnSpPr>
                <a:stCxn id="33" idx="3"/>
                <a:endCxn id="41" idx="7"/>
              </p:cNvCxnSpPr>
              <p:nvPr/>
            </p:nvCxnSpPr>
            <p:spPr bwMode="auto">
              <a:xfrm flipH="1">
                <a:off x="10062391" y="1503547"/>
                <a:ext cx="352242" cy="4259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57EA38E3-1D82-AC46-8ED9-3331EC50C81D}"/>
                  </a:ext>
                </a:extLst>
              </p:cNvPr>
              <p:cNvCxnSpPr>
                <a:cxnSpLocks/>
                <a:stCxn id="33" idx="4"/>
                <a:endCxn id="42" idx="0"/>
              </p:cNvCxnSpPr>
              <p:nvPr/>
            </p:nvCxnSpPr>
            <p:spPr bwMode="auto">
              <a:xfrm>
                <a:off x="10511023" y="1546394"/>
                <a:ext cx="134322" cy="3531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6AE42D38-EFC8-F54D-933D-6D7BA23C5919}"/>
                  </a:ext>
                </a:extLst>
              </p:cNvPr>
              <p:cNvCxnSpPr>
                <a:stCxn id="33" idx="5"/>
                <a:endCxn id="43" idx="1"/>
              </p:cNvCxnSpPr>
              <p:nvPr/>
            </p:nvCxnSpPr>
            <p:spPr bwMode="auto">
              <a:xfrm>
                <a:off x="10607412" y="1503547"/>
                <a:ext cx="589888" cy="45179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A7508870-61BC-1C41-882A-EE2634C1CB16}"/>
                  </a:ext>
                </a:extLst>
              </p:cNvPr>
              <p:cNvCxnSpPr>
                <a:stCxn id="42" idx="3"/>
              </p:cNvCxnSpPr>
              <p:nvPr/>
            </p:nvCxnSpPr>
            <p:spPr bwMode="auto">
              <a:xfrm flipH="1">
                <a:off x="10307546" y="2149310"/>
                <a:ext cx="241409" cy="5304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6BB8C8E9-59A4-1C46-B6C6-0F758A498D2B}"/>
                  </a:ext>
                </a:extLst>
              </p:cNvPr>
              <p:cNvCxnSpPr>
                <a:stCxn id="42" idx="5"/>
                <a:endCxn id="45" idx="0"/>
              </p:cNvCxnSpPr>
              <p:nvPr/>
            </p:nvCxnSpPr>
            <p:spPr bwMode="auto">
              <a:xfrm>
                <a:off x="10741734" y="2149310"/>
                <a:ext cx="190326" cy="39345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75EBF494-29A4-D348-BC0E-7C0BE3EAE184}"/>
                  </a:ext>
                </a:extLst>
              </p:cNvPr>
              <p:cNvCxnSpPr>
                <a:cxnSpLocks/>
                <a:stCxn id="45" idx="3"/>
                <a:endCxn id="46" idx="0"/>
              </p:cNvCxnSpPr>
              <p:nvPr/>
            </p:nvCxnSpPr>
            <p:spPr bwMode="auto">
              <a:xfrm flipH="1">
                <a:off x="10588515" y="2792495"/>
                <a:ext cx="247155" cy="42961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9C68C44B-D69E-4946-9A6B-2DCDD3B78EA5}"/>
                  </a:ext>
                </a:extLst>
              </p:cNvPr>
              <p:cNvCxnSpPr>
                <a:stCxn id="45" idx="5"/>
                <a:endCxn id="47" idx="0"/>
              </p:cNvCxnSpPr>
              <p:nvPr/>
            </p:nvCxnSpPr>
            <p:spPr bwMode="auto">
              <a:xfrm>
                <a:off x="11028449" y="2792495"/>
                <a:ext cx="223909" cy="42703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4" name="Oval 43">
                <a:extLst>
                  <a:ext uri="{FF2B5EF4-FFF2-40B4-BE49-F238E27FC236}">
                    <a16:creationId xmlns:a16="http://schemas.microsoft.com/office/drawing/2014/main" id="{FE88764D-1C6B-3B45-991C-ABCC304FAA8A}"/>
                  </a:ext>
                </a:extLst>
              </p:cNvPr>
              <p:cNvSpPr/>
              <p:nvPr/>
            </p:nvSpPr>
            <p:spPr bwMode="auto">
              <a:xfrm>
                <a:off x="10162899" y="2545343"/>
                <a:ext cx="272631" cy="292579"/>
              </a:xfrm>
              <a:prstGeom prst="ellipse">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grpSp>
        <p:sp>
          <p:nvSpPr>
            <p:cNvPr id="68" name="Rectangle 67">
              <a:extLst>
                <a:ext uri="{FF2B5EF4-FFF2-40B4-BE49-F238E27FC236}">
                  <a16:creationId xmlns:a16="http://schemas.microsoft.com/office/drawing/2014/main" id="{E7615946-0E46-7344-82D8-AB5389A069FC}"/>
                </a:ext>
              </a:extLst>
            </p:cNvPr>
            <p:cNvSpPr/>
            <p:nvPr/>
          </p:nvSpPr>
          <p:spPr bwMode="auto">
            <a:xfrm>
              <a:off x="9316631" y="3853784"/>
              <a:ext cx="2575785" cy="2375150"/>
            </a:xfrm>
            <a:prstGeom prst="rect">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grpSp>
      <p:cxnSp>
        <p:nvCxnSpPr>
          <p:cNvPr id="71" name="Straight Connector 70">
            <a:extLst>
              <a:ext uri="{FF2B5EF4-FFF2-40B4-BE49-F238E27FC236}">
                <a16:creationId xmlns:a16="http://schemas.microsoft.com/office/drawing/2014/main" id="{97CDA49B-328F-1A45-99CC-532AA0A7BD21}"/>
              </a:ext>
            </a:extLst>
          </p:cNvPr>
          <p:cNvCxnSpPr>
            <a:cxnSpLocks/>
          </p:cNvCxnSpPr>
          <p:nvPr/>
        </p:nvCxnSpPr>
        <p:spPr bwMode="auto">
          <a:xfrm>
            <a:off x="5422543" y="1696514"/>
            <a:ext cx="1624628" cy="878859"/>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51" name="Oval 50">
            <a:extLst>
              <a:ext uri="{FF2B5EF4-FFF2-40B4-BE49-F238E27FC236}">
                <a16:creationId xmlns:a16="http://schemas.microsoft.com/office/drawing/2014/main" id="{9A891854-F8B2-DE4B-B57E-6F2370115BBA}"/>
              </a:ext>
            </a:extLst>
          </p:cNvPr>
          <p:cNvSpPr/>
          <p:nvPr/>
        </p:nvSpPr>
        <p:spPr bwMode="auto">
          <a:xfrm>
            <a:off x="2914515" y="2005890"/>
            <a:ext cx="98630" cy="140774"/>
          </a:xfrm>
          <a:prstGeom prst="ellipse">
            <a:avLst/>
          </a:prstGeom>
          <a:solidFill>
            <a:schemeClr val="bg1">
              <a:lumMod val="75000"/>
            </a:schemeClr>
          </a:solidFill>
          <a:ln w="9525"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53" name="Oval 52">
            <a:extLst>
              <a:ext uri="{FF2B5EF4-FFF2-40B4-BE49-F238E27FC236}">
                <a16:creationId xmlns:a16="http://schemas.microsoft.com/office/drawing/2014/main" id="{8DA4EA1D-855C-F54F-B429-C4D2B48E7311}"/>
              </a:ext>
            </a:extLst>
          </p:cNvPr>
          <p:cNvSpPr/>
          <p:nvPr/>
        </p:nvSpPr>
        <p:spPr bwMode="auto">
          <a:xfrm>
            <a:off x="3923659" y="2310934"/>
            <a:ext cx="98630" cy="140774"/>
          </a:xfrm>
          <a:prstGeom prst="ellipse">
            <a:avLst/>
          </a:prstGeom>
          <a:solidFill>
            <a:schemeClr val="bg1">
              <a:lumMod val="75000"/>
            </a:schemeClr>
          </a:solidFill>
          <a:ln w="9525"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800" baseline="-25000">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55" name="Rectangle 54">
            <a:extLst>
              <a:ext uri="{FF2B5EF4-FFF2-40B4-BE49-F238E27FC236}">
                <a16:creationId xmlns:a16="http://schemas.microsoft.com/office/drawing/2014/main" id="{0B0865E1-BAC3-4946-856B-B45586EAB5B7}"/>
              </a:ext>
            </a:extLst>
          </p:cNvPr>
          <p:cNvSpPr/>
          <p:nvPr/>
        </p:nvSpPr>
        <p:spPr>
          <a:xfrm>
            <a:off x="430226" y="3661504"/>
            <a:ext cx="1235034" cy="807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Resource model</a:t>
            </a:r>
          </a:p>
        </p:txBody>
      </p:sp>
      <p:cxnSp>
        <p:nvCxnSpPr>
          <p:cNvPr id="56" name="Straight Arrow Connector 55">
            <a:extLst>
              <a:ext uri="{FF2B5EF4-FFF2-40B4-BE49-F238E27FC236}">
                <a16:creationId xmlns:a16="http://schemas.microsoft.com/office/drawing/2014/main" id="{C54F160A-721B-4347-82A0-50B5D3601F45}"/>
              </a:ext>
            </a:extLst>
          </p:cNvPr>
          <p:cNvCxnSpPr>
            <a:cxnSpLocks/>
            <a:endCxn id="55" idx="0"/>
          </p:cNvCxnSpPr>
          <p:nvPr/>
        </p:nvCxnSpPr>
        <p:spPr>
          <a:xfrm>
            <a:off x="1017090" y="2462397"/>
            <a:ext cx="30653" cy="1199107"/>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24E75EC-D72E-4041-9E4B-C6C071B09702}"/>
              </a:ext>
            </a:extLst>
          </p:cNvPr>
          <p:cNvCxnSpPr>
            <a:cxnSpLocks/>
            <a:stCxn id="6" idx="4"/>
          </p:cNvCxnSpPr>
          <p:nvPr/>
        </p:nvCxnSpPr>
        <p:spPr>
          <a:xfrm flipH="1">
            <a:off x="1140787" y="2513540"/>
            <a:ext cx="4471213" cy="1109763"/>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505FC88-A43D-6A4A-8FF6-7F2230861CF0}"/>
              </a:ext>
            </a:extLst>
          </p:cNvPr>
          <p:cNvSpPr/>
          <p:nvPr/>
        </p:nvSpPr>
        <p:spPr>
          <a:xfrm>
            <a:off x="1983935" y="3678233"/>
            <a:ext cx="1187660" cy="809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Resource use visibility</a:t>
            </a:r>
          </a:p>
        </p:txBody>
      </p:sp>
      <p:cxnSp>
        <p:nvCxnSpPr>
          <p:cNvPr id="62" name="Straight Arrow Connector 61">
            <a:extLst>
              <a:ext uri="{FF2B5EF4-FFF2-40B4-BE49-F238E27FC236}">
                <a16:creationId xmlns:a16="http://schemas.microsoft.com/office/drawing/2014/main" id="{A82523BC-0D0B-1B49-BBDC-E4ED502AFD6F}"/>
              </a:ext>
            </a:extLst>
          </p:cNvPr>
          <p:cNvCxnSpPr>
            <a:cxnSpLocks/>
            <a:stCxn id="4" idx="4"/>
            <a:endCxn id="60" idx="0"/>
          </p:cNvCxnSpPr>
          <p:nvPr/>
        </p:nvCxnSpPr>
        <p:spPr>
          <a:xfrm>
            <a:off x="1436915" y="2488418"/>
            <a:ext cx="1140850" cy="1189815"/>
          </a:xfrm>
          <a:prstGeom prst="straightConnector1">
            <a:avLst/>
          </a:prstGeom>
          <a:ln>
            <a:solidFill>
              <a:srgbClr val="00206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BABA0ED-0D46-7549-9F8E-BD64C7B14AFA}"/>
              </a:ext>
            </a:extLst>
          </p:cNvPr>
          <p:cNvCxnSpPr>
            <a:cxnSpLocks/>
            <a:stCxn id="6" idx="4"/>
            <a:endCxn id="60" idx="0"/>
          </p:cNvCxnSpPr>
          <p:nvPr/>
        </p:nvCxnSpPr>
        <p:spPr>
          <a:xfrm flipH="1">
            <a:off x="2577765" y="2513541"/>
            <a:ext cx="3034235" cy="1164692"/>
          </a:xfrm>
          <a:prstGeom prst="straightConnector1">
            <a:avLst/>
          </a:prstGeom>
          <a:ln>
            <a:solidFill>
              <a:schemeClr val="accent5">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6F2D8091-9F24-8C4F-8A63-A8A44F9544EE}"/>
              </a:ext>
            </a:extLst>
          </p:cNvPr>
          <p:cNvSpPr/>
          <p:nvPr/>
        </p:nvSpPr>
        <p:spPr>
          <a:xfrm>
            <a:off x="3395248" y="3676259"/>
            <a:ext cx="2014858" cy="811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Scheduler: concurrency level, time multiplexing  control loop</a:t>
            </a:r>
          </a:p>
        </p:txBody>
      </p:sp>
      <p:sp>
        <p:nvSpPr>
          <p:cNvPr id="73" name="Rectangle 72">
            <a:extLst>
              <a:ext uri="{FF2B5EF4-FFF2-40B4-BE49-F238E27FC236}">
                <a16:creationId xmlns:a16="http://schemas.microsoft.com/office/drawing/2014/main" id="{32FB6177-FA64-0B4B-900A-97FC6E6BF7E5}"/>
              </a:ext>
            </a:extLst>
          </p:cNvPr>
          <p:cNvSpPr/>
          <p:nvPr/>
        </p:nvSpPr>
        <p:spPr>
          <a:xfrm>
            <a:off x="5682467" y="3676258"/>
            <a:ext cx="914400" cy="235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Trans q1</a:t>
            </a:r>
          </a:p>
        </p:txBody>
      </p:sp>
      <p:sp>
        <p:nvSpPr>
          <p:cNvPr id="74" name="Rectangle 73">
            <a:extLst>
              <a:ext uri="{FF2B5EF4-FFF2-40B4-BE49-F238E27FC236}">
                <a16:creationId xmlns:a16="http://schemas.microsoft.com/office/drawing/2014/main" id="{746B0D45-564B-D048-AA5A-57206ECC2BC8}"/>
              </a:ext>
            </a:extLst>
          </p:cNvPr>
          <p:cNvSpPr/>
          <p:nvPr/>
        </p:nvSpPr>
        <p:spPr>
          <a:xfrm>
            <a:off x="5680487" y="3983037"/>
            <a:ext cx="914400" cy="235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Trans q2</a:t>
            </a:r>
          </a:p>
        </p:txBody>
      </p:sp>
      <p:sp>
        <p:nvSpPr>
          <p:cNvPr id="75" name="Rectangle 74">
            <a:extLst>
              <a:ext uri="{FF2B5EF4-FFF2-40B4-BE49-F238E27FC236}">
                <a16:creationId xmlns:a16="http://schemas.microsoft.com/office/drawing/2014/main" id="{A85E7FC0-6868-0F46-8D57-ECD26CA5DECB}"/>
              </a:ext>
            </a:extLst>
          </p:cNvPr>
          <p:cNvSpPr/>
          <p:nvPr/>
        </p:nvSpPr>
        <p:spPr>
          <a:xfrm>
            <a:off x="5666634" y="4260519"/>
            <a:ext cx="914400" cy="235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Trans q2</a:t>
            </a:r>
          </a:p>
        </p:txBody>
      </p:sp>
      <p:pic>
        <p:nvPicPr>
          <p:cNvPr id="76" name="Picture 75">
            <a:extLst>
              <a:ext uri="{FF2B5EF4-FFF2-40B4-BE49-F238E27FC236}">
                <a16:creationId xmlns:a16="http://schemas.microsoft.com/office/drawing/2014/main" id="{B2642806-2710-BC46-9536-A97DFBF4FE94}"/>
              </a:ext>
            </a:extLst>
          </p:cNvPr>
          <p:cNvPicPr>
            <a:picLocks noChangeAspect="1"/>
          </p:cNvPicPr>
          <p:nvPr/>
        </p:nvPicPr>
        <p:blipFill>
          <a:blip r:embed="rId3"/>
          <a:stretch>
            <a:fillRect/>
          </a:stretch>
        </p:blipFill>
        <p:spPr>
          <a:xfrm>
            <a:off x="7004866" y="3692473"/>
            <a:ext cx="1990926" cy="989993"/>
          </a:xfrm>
          <a:prstGeom prst="rect">
            <a:avLst/>
          </a:prstGeom>
        </p:spPr>
      </p:pic>
      <p:sp>
        <p:nvSpPr>
          <p:cNvPr id="14" name="TextBox 13">
            <a:extLst>
              <a:ext uri="{FF2B5EF4-FFF2-40B4-BE49-F238E27FC236}">
                <a16:creationId xmlns:a16="http://schemas.microsoft.com/office/drawing/2014/main" id="{F8AD90E4-6578-2A4C-B18B-3863EA6FDA25}"/>
              </a:ext>
            </a:extLst>
          </p:cNvPr>
          <p:cNvSpPr txBox="1"/>
          <p:nvPr/>
        </p:nvSpPr>
        <p:spPr>
          <a:xfrm>
            <a:off x="2193374" y="4481845"/>
            <a:ext cx="652743" cy="307777"/>
          </a:xfrm>
          <a:prstGeom prst="rect">
            <a:avLst/>
          </a:prstGeom>
          <a:noFill/>
        </p:spPr>
        <p:txBody>
          <a:bodyPr wrap="none" rtlCol="0">
            <a:spAutoFit/>
          </a:bodyPr>
          <a:lstStyle/>
          <a:p>
            <a:r>
              <a:rPr lang="en-US" dirty="0"/>
              <a:t>ALTO</a:t>
            </a:r>
          </a:p>
        </p:txBody>
      </p:sp>
      <p:sp>
        <p:nvSpPr>
          <p:cNvPr id="78" name="TextBox 77">
            <a:extLst>
              <a:ext uri="{FF2B5EF4-FFF2-40B4-BE49-F238E27FC236}">
                <a16:creationId xmlns:a16="http://schemas.microsoft.com/office/drawing/2014/main" id="{FE388A54-9F15-E54D-89FC-952936F85601}"/>
              </a:ext>
            </a:extLst>
          </p:cNvPr>
          <p:cNvSpPr txBox="1"/>
          <p:nvPr/>
        </p:nvSpPr>
        <p:spPr>
          <a:xfrm>
            <a:off x="671522" y="4479697"/>
            <a:ext cx="979755" cy="307777"/>
          </a:xfrm>
          <a:prstGeom prst="rect">
            <a:avLst/>
          </a:prstGeom>
          <a:noFill/>
        </p:spPr>
        <p:txBody>
          <a:bodyPr wrap="none" rtlCol="0">
            <a:spAutoFit/>
          </a:bodyPr>
          <a:lstStyle/>
          <a:p>
            <a:r>
              <a:rPr lang="en-US" dirty="0"/>
              <a:t>Language</a:t>
            </a:r>
          </a:p>
        </p:txBody>
      </p:sp>
      <p:cxnSp>
        <p:nvCxnSpPr>
          <p:cNvPr id="17" name="Straight Arrow Connector 16">
            <a:extLst>
              <a:ext uri="{FF2B5EF4-FFF2-40B4-BE49-F238E27FC236}">
                <a16:creationId xmlns:a16="http://schemas.microsoft.com/office/drawing/2014/main" id="{D59D6CB2-9789-074B-B506-9733F767A34E}"/>
              </a:ext>
            </a:extLst>
          </p:cNvPr>
          <p:cNvCxnSpPr>
            <a:stCxn id="5" idx="4"/>
            <a:endCxn id="60" idx="0"/>
          </p:cNvCxnSpPr>
          <p:nvPr/>
        </p:nvCxnSpPr>
        <p:spPr bwMode="auto">
          <a:xfrm flipH="1">
            <a:off x="2577765" y="2548412"/>
            <a:ext cx="923443" cy="1129821"/>
          </a:xfrm>
          <a:prstGeom prst="straightConnector1">
            <a:avLst/>
          </a:prstGeom>
          <a:solidFill>
            <a:schemeClr val="accent1"/>
          </a:solidFill>
          <a:ln w="9525" cap="flat" cmpd="sng" algn="ctr">
            <a:solidFill>
              <a:schemeClr val="tx1"/>
            </a:solidFill>
            <a:prstDash val="dash"/>
            <a:round/>
            <a:headEnd type="none" w="med" len="med"/>
            <a:tailEnd type="triangle"/>
          </a:ln>
          <a:effectLst/>
        </p:spPr>
      </p:cxnSp>
    </p:spTree>
    <p:extLst>
      <p:ext uri="{BB962C8B-B14F-4D97-AF65-F5344CB8AC3E}">
        <p14:creationId xmlns:p14="http://schemas.microsoft.com/office/powerpoint/2010/main" val="147285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Google Shape;323;p38"/>
          <p:cNvSpPr txBox="1"/>
          <p:nvPr/>
        </p:nvSpPr>
        <p:spPr>
          <a:xfrm>
            <a:off x="549560" y="718623"/>
            <a:ext cx="2799475" cy="129955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algn="ctr">
              <a:lnSpc>
                <a:spcPct val="115000"/>
              </a:lnSpc>
            </a:pPr>
            <a:r>
              <a:rPr lang="en" sz="1500" b="1" dirty="0">
                <a:solidFill>
                  <a:schemeClr val="dk1"/>
                </a:solidFill>
              </a:rPr>
              <a:t>Resource Model:</a:t>
            </a:r>
            <a:endParaRPr sz="1500" b="1" dirty="0">
              <a:solidFill>
                <a:schemeClr val="dk1"/>
              </a:solidFill>
            </a:endParaRPr>
          </a:p>
          <a:p>
            <a:pPr>
              <a:lnSpc>
                <a:spcPct val="115000"/>
              </a:lnSpc>
            </a:pPr>
            <a:r>
              <a:rPr lang="en" sz="1200" dirty="0">
                <a:solidFill>
                  <a:schemeClr val="dk1"/>
                </a:solidFill>
              </a:rPr>
              <a:t>Experiment X:</a:t>
            </a:r>
            <a:endParaRPr sz="1200" dirty="0">
              <a:solidFill>
                <a:schemeClr val="dk1"/>
              </a:solidFill>
            </a:endParaRPr>
          </a:p>
          <a:p>
            <a:pPr>
              <a:lnSpc>
                <a:spcPct val="115000"/>
              </a:lnSpc>
            </a:pPr>
            <a:r>
              <a:rPr lang="en" sz="1200" dirty="0">
                <a:solidFill>
                  <a:schemeClr val="dk1"/>
                </a:solidFill>
              </a:rPr>
              <a:t>R1: &lt;Plink 1&gt; &lt;= 5G</a:t>
            </a:r>
            <a:endParaRPr sz="1200" dirty="0">
              <a:solidFill>
                <a:schemeClr val="dk1"/>
              </a:solidFill>
            </a:endParaRPr>
          </a:p>
          <a:p>
            <a:pPr>
              <a:lnSpc>
                <a:spcPct val="115000"/>
              </a:lnSpc>
            </a:pPr>
            <a:r>
              <a:rPr lang="en" sz="1200" dirty="0">
                <a:solidFill>
                  <a:schemeClr val="dk1"/>
                </a:solidFill>
              </a:rPr>
              <a:t>R2: &lt;Plink 2&gt; &lt;= 10G</a:t>
            </a:r>
            <a:endParaRPr sz="1200" dirty="0">
              <a:solidFill>
                <a:schemeClr val="dk1"/>
              </a:solidFill>
            </a:endParaRPr>
          </a:p>
          <a:p>
            <a:pPr>
              <a:lnSpc>
                <a:spcPct val="115000"/>
              </a:lnSpc>
            </a:pPr>
            <a:r>
              <a:rPr lang="en" sz="1200" dirty="0">
                <a:solidFill>
                  <a:schemeClr val="dk1"/>
                </a:solidFill>
              </a:rPr>
              <a:t>R3: &lt;Plink 3&gt; &lt;= 12G</a:t>
            </a:r>
            <a:endParaRPr sz="1200" dirty="0">
              <a:solidFill>
                <a:schemeClr val="dk1"/>
              </a:solidFill>
            </a:endParaRPr>
          </a:p>
        </p:txBody>
      </p:sp>
      <p:sp>
        <p:nvSpPr>
          <p:cNvPr id="324" name="Google Shape;324;p38"/>
          <p:cNvSpPr txBox="1"/>
          <p:nvPr/>
        </p:nvSpPr>
        <p:spPr>
          <a:xfrm>
            <a:off x="513364" y="2400564"/>
            <a:ext cx="2835671" cy="66245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algn="ctr">
              <a:lnSpc>
                <a:spcPct val="115000"/>
              </a:lnSpc>
            </a:pPr>
            <a:r>
              <a:rPr lang="en" sz="1500" b="1" dirty="0">
                <a:solidFill>
                  <a:schemeClr val="dk1"/>
                </a:solidFill>
              </a:rPr>
              <a:t>Experiment X Uses 2 pipes:</a:t>
            </a:r>
            <a:endParaRPr sz="1500" b="1" dirty="0">
              <a:solidFill>
                <a:schemeClr val="dk1"/>
              </a:solidFill>
            </a:endParaRPr>
          </a:p>
          <a:p>
            <a:pPr>
              <a:lnSpc>
                <a:spcPct val="115000"/>
              </a:lnSpc>
            </a:pPr>
            <a:r>
              <a:rPr lang="en" sz="1200" dirty="0">
                <a:solidFill>
                  <a:schemeClr val="dk1"/>
                </a:solidFill>
              </a:rPr>
              <a:t>Pipe1.traffic = 4G, Pipe2.traffic = 9G</a:t>
            </a:r>
            <a:endParaRPr sz="1500" dirty="0">
              <a:solidFill>
                <a:schemeClr val="dk1"/>
              </a:solidFill>
            </a:endParaRPr>
          </a:p>
        </p:txBody>
      </p:sp>
      <p:sp>
        <p:nvSpPr>
          <p:cNvPr id="325" name="Google Shape;325;p38"/>
          <p:cNvSpPr txBox="1"/>
          <p:nvPr/>
        </p:nvSpPr>
        <p:spPr>
          <a:xfrm>
            <a:off x="513364" y="3120516"/>
            <a:ext cx="2835671" cy="85712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algn="ctr">
              <a:lnSpc>
                <a:spcPct val="115000"/>
              </a:lnSpc>
            </a:pPr>
            <a:r>
              <a:rPr lang="en-US" sz="1300" b="1" dirty="0">
                <a:solidFill>
                  <a:schemeClr val="dk1"/>
                </a:solidFill>
              </a:rPr>
              <a:t>Resource Use Visibility (ALTO):</a:t>
            </a:r>
            <a:endParaRPr sz="1300" b="1" dirty="0">
              <a:solidFill>
                <a:schemeClr val="dk1"/>
              </a:solidFill>
            </a:endParaRPr>
          </a:p>
          <a:p>
            <a:pPr>
              <a:lnSpc>
                <a:spcPct val="115000"/>
              </a:lnSpc>
            </a:pPr>
            <a:r>
              <a:rPr lang="en" sz="1200" dirty="0">
                <a:solidFill>
                  <a:schemeClr val="dk1"/>
                </a:solidFill>
              </a:rPr>
              <a:t>Pipe 1: {Plink 1, Plink 3, Plink 4}. </a:t>
            </a:r>
            <a:br>
              <a:rPr lang="en" sz="1200" dirty="0">
                <a:solidFill>
                  <a:schemeClr val="dk1"/>
                </a:solidFill>
              </a:rPr>
            </a:br>
            <a:r>
              <a:rPr lang="en" sz="1200" dirty="0">
                <a:solidFill>
                  <a:schemeClr val="dk1"/>
                </a:solidFill>
              </a:rPr>
              <a:t>Pipe 2: {Plink 2, Plink 3, Plink 5}</a:t>
            </a:r>
            <a:r>
              <a:rPr lang="en" sz="1300" dirty="0">
                <a:solidFill>
                  <a:schemeClr val="dk1"/>
                </a:solidFill>
              </a:rPr>
              <a:t>.</a:t>
            </a:r>
            <a:endParaRPr sz="1300" dirty="0">
              <a:solidFill>
                <a:schemeClr val="dk1"/>
              </a:solidFill>
            </a:endParaRPr>
          </a:p>
        </p:txBody>
      </p:sp>
      <p:sp>
        <p:nvSpPr>
          <p:cNvPr id="328" name="Google Shape;328;p38"/>
          <p:cNvSpPr txBox="1">
            <a:spLocks noGrp="1"/>
          </p:cNvSpPr>
          <p:nvPr>
            <p:ph type="title"/>
          </p:nvPr>
        </p:nvSpPr>
        <p:spPr>
          <a:xfrm>
            <a:off x="147875" y="-56625"/>
            <a:ext cx="9021000" cy="805073"/>
          </a:xfrm>
          <a:prstGeom prst="rect">
            <a:avLst/>
          </a:prstGeom>
        </p:spPr>
        <p:txBody>
          <a:bodyPr spcFirstLastPara="1" vert="horz" wrap="square" lIns="91425" tIns="91425" rIns="91425" bIns="91425" numCol="1" rtlCol="0" anchor="t" anchorCtr="0" compatLnSpc="1">
            <a:prstTxWarp prst="textNoShape">
              <a:avLst/>
            </a:prstTxWarp>
            <a:noAutofit/>
          </a:bodyPr>
          <a:lstStyle/>
          <a:p>
            <a:pPr lvl="0" algn="ctr">
              <a:buSzPct val="44594"/>
            </a:pPr>
            <a:r>
              <a:rPr lang="en" sz="2200" dirty="0">
                <a:solidFill>
                  <a:srgbClr val="000000"/>
                </a:solidFill>
              </a:rPr>
              <a:t>ALTO/TCN Resource Model, Resource-Use Visibility (Simple Example 1)</a:t>
            </a:r>
            <a:endParaRPr sz="2720" dirty="0"/>
          </a:p>
        </p:txBody>
      </p:sp>
      <p:cxnSp>
        <p:nvCxnSpPr>
          <p:cNvPr id="329" name="Google Shape;329;p38"/>
          <p:cNvCxnSpPr/>
          <p:nvPr/>
        </p:nvCxnSpPr>
        <p:spPr>
          <a:xfrm>
            <a:off x="-25103" y="2092808"/>
            <a:ext cx="9146700" cy="25200"/>
          </a:xfrm>
          <a:prstGeom prst="straightConnector1">
            <a:avLst/>
          </a:prstGeom>
          <a:noFill/>
          <a:ln w="9525" cap="flat" cmpd="sng">
            <a:solidFill>
              <a:schemeClr val="dk2"/>
            </a:solidFill>
            <a:prstDash val="solid"/>
            <a:round/>
            <a:headEnd type="none" w="med" len="med"/>
            <a:tailEnd type="none" w="med" len="med"/>
          </a:ln>
        </p:spPr>
      </p:cxnSp>
      <p:pic>
        <p:nvPicPr>
          <p:cNvPr id="330" name="Google Shape;330;p38"/>
          <p:cNvPicPr preferRelativeResize="0"/>
          <p:nvPr/>
        </p:nvPicPr>
        <p:blipFill>
          <a:blip r:embed="rId3">
            <a:alphaModFix/>
          </a:blip>
          <a:stretch>
            <a:fillRect/>
          </a:stretch>
        </p:blipFill>
        <p:spPr>
          <a:xfrm>
            <a:off x="3447314" y="447537"/>
            <a:ext cx="3118903" cy="1719072"/>
          </a:xfrm>
          <a:prstGeom prst="rect">
            <a:avLst/>
          </a:prstGeom>
          <a:noFill/>
          <a:ln>
            <a:noFill/>
          </a:ln>
        </p:spPr>
      </p:pic>
      <p:pic>
        <p:nvPicPr>
          <p:cNvPr id="13" name="Picture 12">
            <a:extLst>
              <a:ext uri="{FF2B5EF4-FFF2-40B4-BE49-F238E27FC236}">
                <a16:creationId xmlns:a16="http://schemas.microsoft.com/office/drawing/2014/main" id="{6ABE06BF-3927-9E4F-8C5C-B44A0C483FE0}"/>
              </a:ext>
            </a:extLst>
          </p:cNvPr>
          <p:cNvPicPr>
            <a:picLocks noChangeAspect="1"/>
          </p:cNvPicPr>
          <p:nvPr/>
        </p:nvPicPr>
        <p:blipFill>
          <a:blip r:embed="rId4"/>
          <a:stretch>
            <a:fillRect/>
          </a:stretch>
        </p:blipFill>
        <p:spPr>
          <a:xfrm>
            <a:off x="6821452" y="506308"/>
            <a:ext cx="2204303" cy="1400061"/>
          </a:xfrm>
          <a:prstGeom prst="rect">
            <a:avLst/>
          </a:prstGeom>
        </p:spPr>
      </p:pic>
      <p:sp>
        <p:nvSpPr>
          <p:cNvPr id="2" name="TextBox 1">
            <a:extLst>
              <a:ext uri="{FF2B5EF4-FFF2-40B4-BE49-F238E27FC236}">
                <a16:creationId xmlns:a16="http://schemas.microsoft.com/office/drawing/2014/main" id="{B20756B7-83ED-3443-98E1-F42A6A039C26}"/>
              </a:ext>
            </a:extLst>
          </p:cNvPr>
          <p:cNvSpPr txBox="1"/>
          <p:nvPr/>
        </p:nvSpPr>
        <p:spPr>
          <a:xfrm>
            <a:off x="4128420" y="839748"/>
            <a:ext cx="364202" cy="253916"/>
          </a:xfrm>
          <a:prstGeom prst="rect">
            <a:avLst/>
          </a:prstGeom>
          <a:noFill/>
        </p:spPr>
        <p:txBody>
          <a:bodyPr wrap="none" rtlCol="0">
            <a:spAutoFit/>
          </a:bodyPr>
          <a:lstStyle/>
          <a:p>
            <a:r>
              <a:rPr lang="en-US" sz="1050" b="1" dirty="0">
                <a:solidFill>
                  <a:srgbClr val="FF0000"/>
                </a:solidFill>
              </a:rPr>
              <a:t>5G</a:t>
            </a:r>
          </a:p>
        </p:txBody>
      </p:sp>
      <p:sp>
        <p:nvSpPr>
          <p:cNvPr id="14" name="TextBox 13">
            <a:extLst>
              <a:ext uri="{FF2B5EF4-FFF2-40B4-BE49-F238E27FC236}">
                <a16:creationId xmlns:a16="http://schemas.microsoft.com/office/drawing/2014/main" id="{35BB1AC5-0C89-3241-B0CD-20512ADBCD5A}"/>
              </a:ext>
            </a:extLst>
          </p:cNvPr>
          <p:cNvSpPr txBox="1"/>
          <p:nvPr/>
        </p:nvSpPr>
        <p:spPr>
          <a:xfrm>
            <a:off x="4096356" y="1496802"/>
            <a:ext cx="439544" cy="253916"/>
          </a:xfrm>
          <a:prstGeom prst="rect">
            <a:avLst/>
          </a:prstGeom>
          <a:noFill/>
        </p:spPr>
        <p:txBody>
          <a:bodyPr wrap="none" rtlCol="0">
            <a:spAutoFit/>
          </a:bodyPr>
          <a:lstStyle/>
          <a:p>
            <a:r>
              <a:rPr lang="en-US" sz="1050" b="1" dirty="0">
                <a:solidFill>
                  <a:srgbClr val="FF0000"/>
                </a:solidFill>
              </a:rPr>
              <a:t>10G</a:t>
            </a:r>
          </a:p>
        </p:txBody>
      </p:sp>
      <p:pic>
        <p:nvPicPr>
          <p:cNvPr id="16" name="Google Shape;330;p38">
            <a:extLst>
              <a:ext uri="{FF2B5EF4-FFF2-40B4-BE49-F238E27FC236}">
                <a16:creationId xmlns:a16="http://schemas.microsoft.com/office/drawing/2014/main" id="{67524440-ED08-C942-BBAA-E9E7F321247F}"/>
              </a:ext>
            </a:extLst>
          </p:cNvPr>
          <p:cNvPicPr preferRelativeResize="0"/>
          <p:nvPr/>
        </p:nvPicPr>
        <p:blipFill>
          <a:blip r:embed="rId3">
            <a:alphaModFix/>
          </a:blip>
          <a:stretch>
            <a:fillRect/>
          </a:stretch>
        </p:blipFill>
        <p:spPr>
          <a:xfrm>
            <a:off x="3496682" y="2274188"/>
            <a:ext cx="3118903" cy="1719072"/>
          </a:xfrm>
          <a:prstGeom prst="rect">
            <a:avLst/>
          </a:prstGeom>
          <a:noFill/>
          <a:ln>
            <a:noFill/>
          </a:ln>
        </p:spPr>
      </p:pic>
      <p:sp>
        <p:nvSpPr>
          <p:cNvPr id="17" name="TextBox 16">
            <a:extLst>
              <a:ext uri="{FF2B5EF4-FFF2-40B4-BE49-F238E27FC236}">
                <a16:creationId xmlns:a16="http://schemas.microsoft.com/office/drawing/2014/main" id="{3860A0BE-580B-374F-9BEC-78F1735B2248}"/>
              </a:ext>
            </a:extLst>
          </p:cNvPr>
          <p:cNvSpPr txBox="1"/>
          <p:nvPr/>
        </p:nvSpPr>
        <p:spPr>
          <a:xfrm>
            <a:off x="5177698" y="2265760"/>
            <a:ext cx="364202" cy="253916"/>
          </a:xfrm>
          <a:prstGeom prst="rect">
            <a:avLst/>
          </a:prstGeom>
          <a:noFill/>
        </p:spPr>
        <p:txBody>
          <a:bodyPr wrap="none" rtlCol="0">
            <a:spAutoFit/>
          </a:bodyPr>
          <a:lstStyle/>
          <a:p>
            <a:r>
              <a:rPr lang="en-US" sz="1050" b="1" dirty="0">
                <a:solidFill>
                  <a:srgbClr val="00B050"/>
                </a:solidFill>
              </a:rPr>
              <a:t>4G</a:t>
            </a:r>
          </a:p>
        </p:txBody>
      </p:sp>
      <p:sp>
        <p:nvSpPr>
          <p:cNvPr id="18" name="TextBox 17">
            <a:extLst>
              <a:ext uri="{FF2B5EF4-FFF2-40B4-BE49-F238E27FC236}">
                <a16:creationId xmlns:a16="http://schemas.microsoft.com/office/drawing/2014/main" id="{10DF9829-CA2B-4F43-B7CF-B79E675B0DE8}"/>
              </a:ext>
            </a:extLst>
          </p:cNvPr>
          <p:cNvSpPr txBox="1"/>
          <p:nvPr/>
        </p:nvSpPr>
        <p:spPr>
          <a:xfrm>
            <a:off x="5177698" y="3701827"/>
            <a:ext cx="364202" cy="253916"/>
          </a:xfrm>
          <a:prstGeom prst="rect">
            <a:avLst/>
          </a:prstGeom>
          <a:noFill/>
        </p:spPr>
        <p:txBody>
          <a:bodyPr wrap="none" rtlCol="0">
            <a:spAutoFit/>
          </a:bodyPr>
          <a:lstStyle/>
          <a:p>
            <a:r>
              <a:rPr lang="en-US" sz="1050" b="1" dirty="0">
                <a:solidFill>
                  <a:srgbClr val="00B050"/>
                </a:solidFill>
              </a:rPr>
              <a:t>9G</a:t>
            </a:r>
          </a:p>
        </p:txBody>
      </p:sp>
      <p:sp>
        <p:nvSpPr>
          <p:cNvPr id="19" name="TextBox 18">
            <a:extLst>
              <a:ext uri="{FF2B5EF4-FFF2-40B4-BE49-F238E27FC236}">
                <a16:creationId xmlns:a16="http://schemas.microsoft.com/office/drawing/2014/main" id="{2B91BA08-FF34-DA4C-AFD7-F50C6AEB34C5}"/>
              </a:ext>
            </a:extLst>
          </p:cNvPr>
          <p:cNvSpPr txBox="1"/>
          <p:nvPr/>
        </p:nvSpPr>
        <p:spPr>
          <a:xfrm>
            <a:off x="4738154" y="953743"/>
            <a:ext cx="439544" cy="253916"/>
          </a:xfrm>
          <a:prstGeom prst="rect">
            <a:avLst/>
          </a:prstGeom>
          <a:noFill/>
        </p:spPr>
        <p:txBody>
          <a:bodyPr wrap="none" rtlCol="0">
            <a:spAutoFit/>
          </a:bodyPr>
          <a:lstStyle/>
          <a:p>
            <a:r>
              <a:rPr lang="en-US" sz="1050" b="1" dirty="0">
                <a:solidFill>
                  <a:srgbClr val="FF0000"/>
                </a:solidFill>
              </a:rPr>
              <a:t>12G</a:t>
            </a:r>
          </a:p>
        </p:txBody>
      </p:sp>
      <p:sp>
        <p:nvSpPr>
          <p:cNvPr id="4" name="Rectangle 3">
            <a:extLst>
              <a:ext uri="{FF2B5EF4-FFF2-40B4-BE49-F238E27FC236}">
                <a16:creationId xmlns:a16="http://schemas.microsoft.com/office/drawing/2014/main" id="{8A3DEE63-4D85-7A4B-AF86-11C0515CDBEB}"/>
              </a:ext>
            </a:extLst>
          </p:cNvPr>
          <p:cNvSpPr/>
          <p:nvPr/>
        </p:nvSpPr>
        <p:spPr bwMode="auto">
          <a:xfrm>
            <a:off x="3553565" y="506308"/>
            <a:ext cx="2841758" cy="3516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2" name="Rectangle 21">
            <a:extLst>
              <a:ext uri="{FF2B5EF4-FFF2-40B4-BE49-F238E27FC236}">
                <a16:creationId xmlns:a16="http://schemas.microsoft.com/office/drawing/2014/main" id="{9B845B39-509E-2849-B61B-6E4E08988576}"/>
              </a:ext>
            </a:extLst>
          </p:cNvPr>
          <p:cNvSpPr/>
          <p:nvPr/>
        </p:nvSpPr>
        <p:spPr bwMode="auto">
          <a:xfrm>
            <a:off x="6094175" y="532783"/>
            <a:ext cx="453548" cy="3516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3" name="Rectangle 22">
            <a:extLst>
              <a:ext uri="{FF2B5EF4-FFF2-40B4-BE49-F238E27FC236}">
                <a16:creationId xmlns:a16="http://schemas.microsoft.com/office/drawing/2014/main" id="{9B70A0C6-2BDC-7549-BF14-BA1176988B1D}"/>
              </a:ext>
            </a:extLst>
          </p:cNvPr>
          <p:cNvSpPr/>
          <p:nvPr/>
        </p:nvSpPr>
        <p:spPr bwMode="auto">
          <a:xfrm>
            <a:off x="3618829" y="1726320"/>
            <a:ext cx="2841758" cy="3516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endParaRPr>
          </a:p>
        </p:txBody>
      </p:sp>
      <p:sp>
        <p:nvSpPr>
          <p:cNvPr id="24" name="TextBox 23">
            <a:extLst>
              <a:ext uri="{FF2B5EF4-FFF2-40B4-BE49-F238E27FC236}">
                <a16:creationId xmlns:a16="http://schemas.microsoft.com/office/drawing/2014/main" id="{C844BA1B-9411-6245-AE04-D65D75D915BF}"/>
              </a:ext>
            </a:extLst>
          </p:cNvPr>
          <p:cNvSpPr txBox="1"/>
          <p:nvPr/>
        </p:nvSpPr>
        <p:spPr>
          <a:xfrm>
            <a:off x="4122039" y="2629297"/>
            <a:ext cx="364202" cy="253916"/>
          </a:xfrm>
          <a:prstGeom prst="rect">
            <a:avLst/>
          </a:prstGeom>
          <a:noFill/>
        </p:spPr>
        <p:txBody>
          <a:bodyPr wrap="none" rtlCol="0">
            <a:spAutoFit/>
          </a:bodyPr>
          <a:lstStyle/>
          <a:p>
            <a:r>
              <a:rPr lang="en-US" sz="1050" b="1" dirty="0">
                <a:solidFill>
                  <a:srgbClr val="FF0000"/>
                </a:solidFill>
              </a:rPr>
              <a:t>5G</a:t>
            </a:r>
          </a:p>
        </p:txBody>
      </p:sp>
      <p:sp>
        <p:nvSpPr>
          <p:cNvPr id="25" name="TextBox 24">
            <a:extLst>
              <a:ext uri="{FF2B5EF4-FFF2-40B4-BE49-F238E27FC236}">
                <a16:creationId xmlns:a16="http://schemas.microsoft.com/office/drawing/2014/main" id="{8A20D287-940A-1946-9094-7D93E50267B5}"/>
              </a:ext>
            </a:extLst>
          </p:cNvPr>
          <p:cNvSpPr txBox="1"/>
          <p:nvPr/>
        </p:nvSpPr>
        <p:spPr>
          <a:xfrm>
            <a:off x="4110669" y="3312450"/>
            <a:ext cx="439544" cy="253916"/>
          </a:xfrm>
          <a:prstGeom prst="rect">
            <a:avLst/>
          </a:prstGeom>
          <a:noFill/>
        </p:spPr>
        <p:txBody>
          <a:bodyPr wrap="none" rtlCol="0">
            <a:spAutoFit/>
          </a:bodyPr>
          <a:lstStyle/>
          <a:p>
            <a:r>
              <a:rPr lang="en-US" sz="1050" b="1" dirty="0">
                <a:solidFill>
                  <a:srgbClr val="FF0000"/>
                </a:solidFill>
              </a:rPr>
              <a:t>10G</a:t>
            </a:r>
          </a:p>
        </p:txBody>
      </p:sp>
      <p:sp>
        <p:nvSpPr>
          <p:cNvPr id="26" name="TextBox 25">
            <a:extLst>
              <a:ext uri="{FF2B5EF4-FFF2-40B4-BE49-F238E27FC236}">
                <a16:creationId xmlns:a16="http://schemas.microsoft.com/office/drawing/2014/main" id="{746BA034-4C28-9541-BF0C-787CE3DBAD5B}"/>
              </a:ext>
            </a:extLst>
          </p:cNvPr>
          <p:cNvSpPr txBox="1"/>
          <p:nvPr/>
        </p:nvSpPr>
        <p:spPr>
          <a:xfrm>
            <a:off x="4786993" y="2731793"/>
            <a:ext cx="439544" cy="253916"/>
          </a:xfrm>
          <a:prstGeom prst="rect">
            <a:avLst/>
          </a:prstGeom>
          <a:noFill/>
        </p:spPr>
        <p:txBody>
          <a:bodyPr wrap="none" rtlCol="0">
            <a:spAutoFit/>
          </a:bodyPr>
          <a:lstStyle/>
          <a:p>
            <a:r>
              <a:rPr lang="en-US" sz="1050" b="1" dirty="0">
                <a:solidFill>
                  <a:srgbClr val="FF0000"/>
                </a:solidFill>
              </a:rPr>
              <a:t>12G</a:t>
            </a:r>
          </a:p>
        </p:txBody>
      </p:sp>
      <p:sp>
        <p:nvSpPr>
          <p:cNvPr id="27" name="TextBox 26">
            <a:extLst>
              <a:ext uri="{FF2B5EF4-FFF2-40B4-BE49-F238E27FC236}">
                <a16:creationId xmlns:a16="http://schemas.microsoft.com/office/drawing/2014/main" id="{8304D3B7-20BB-A743-873D-59F634CC68F8}"/>
              </a:ext>
            </a:extLst>
          </p:cNvPr>
          <p:cNvSpPr txBox="1"/>
          <p:nvPr/>
        </p:nvSpPr>
        <p:spPr>
          <a:xfrm>
            <a:off x="4348968" y="2629297"/>
            <a:ext cx="364202" cy="253916"/>
          </a:xfrm>
          <a:prstGeom prst="rect">
            <a:avLst/>
          </a:prstGeom>
          <a:noFill/>
        </p:spPr>
        <p:txBody>
          <a:bodyPr wrap="none" rtlCol="0">
            <a:spAutoFit/>
          </a:bodyPr>
          <a:lstStyle/>
          <a:p>
            <a:r>
              <a:rPr lang="en-US" sz="1050" b="1" dirty="0">
                <a:solidFill>
                  <a:srgbClr val="00B050"/>
                </a:solidFill>
              </a:rPr>
              <a:t>4G</a:t>
            </a:r>
          </a:p>
        </p:txBody>
      </p:sp>
      <p:sp>
        <p:nvSpPr>
          <p:cNvPr id="28" name="TextBox 27">
            <a:extLst>
              <a:ext uri="{FF2B5EF4-FFF2-40B4-BE49-F238E27FC236}">
                <a16:creationId xmlns:a16="http://schemas.microsoft.com/office/drawing/2014/main" id="{EE4AE545-F685-8146-9452-404B6C6604F6}"/>
              </a:ext>
            </a:extLst>
          </p:cNvPr>
          <p:cNvSpPr txBox="1"/>
          <p:nvPr/>
        </p:nvSpPr>
        <p:spPr>
          <a:xfrm>
            <a:off x="4407815" y="3312450"/>
            <a:ext cx="364202" cy="253916"/>
          </a:xfrm>
          <a:prstGeom prst="rect">
            <a:avLst/>
          </a:prstGeom>
          <a:noFill/>
        </p:spPr>
        <p:txBody>
          <a:bodyPr wrap="none" rtlCol="0">
            <a:spAutoFit/>
          </a:bodyPr>
          <a:lstStyle/>
          <a:p>
            <a:r>
              <a:rPr lang="en-US" sz="1050" b="1" dirty="0">
                <a:solidFill>
                  <a:srgbClr val="00B050"/>
                </a:solidFill>
              </a:rPr>
              <a:t>9G</a:t>
            </a:r>
          </a:p>
        </p:txBody>
      </p:sp>
      <p:sp>
        <p:nvSpPr>
          <p:cNvPr id="29" name="TextBox 28">
            <a:extLst>
              <a:ext uri="{FF2B5EF4-FFF2-40B4-BE49-F238E27FC236}">
                <a16:creationId xmlns:a16="http://schemas.microsoft.com/office/drawing/2014/main" id="{AC0FD669-C9C4-3F44-9F49-0C508506629D}"/>
              </a:ext>
            </a:extLst>
          </p:cNvPr>
          <p:cNvSpPr txBox="1"/>
          <p:nvPr/>
        </p:nvSpPr>
        <p:spPr>
          <a:xfrm>
            <a:off x="5096359" y="2739518"/>
            <a:ext cx="829073" cy="253916"/>
          </a:xfrm>
          <a:prstGeom prst="rect">
            <a:avLst/>
          </a:prstGeom>
          <a:noFill/>
        </p:spPr>
        <p:txBody>
          <a:bodyPr wrap="none" rtlCol="0">
            <a:spAutoFit/>
          </a:bodyPr>
          <a:lstStyle/>
          <a:p>
            <a:r>
              <a:rPr lang="en-US" sz="1050" b="1" dirty="0">
                <a:solidFill>
                  <a:srgbClr val="00B050"/>
                </a:solidFill>
              </a:rPr>
              <a:t>13 (=4+9G</a:t>
            </a:r>
          </a:p>
        </p:txBody>
      </p:sp>
      <p:sp>
        <p:nvSpPr>
          <p:cNvPr id="3" name="TextBox 2">
            <a:extLst>
              <a:ext uri="{FF2B5EF4-FFF2-40B4-BE49-F238E27FC236}">
                <a16:creationId xmlns:a16="http://schemas.microsoft.com/office/drawing/2014/main" id="{7DC50CA7-9D9E-014F-A1C2-090520FF5C24}"/>
              </a:ext>
            </a:extLst>
          </p:cNvPr>
          <p:cNvSpPr txBox="1"/>
          <p:nvPr/>
        </p:nvSpPr>
        <p:spPr>
          <a:xfrm>
            <a:off x="7060019" y="2629297"/>
            <a:ext cx="1839282" cy="1600438"/>
          </a:xfrm>
          <a:prstGeom prst="rect">
            <a:avLst/>
          </a:prstGeom>
          <a:noFill/>
        </p:spPr>
        <p:txBody>
          <a:bodyPr wrap="square" rtlCol="0">
            <a:spAutoFit/>
          </a:bodyPr>
          <a:lstStyle/>
          <a:p>
            <a:r>
              <a:rPr lang="en-US" dirty="0"/>
              <a:t>Since usage on Plink 3 is over resource model, controller reduces concurrency levels of Pipe 1 and Pipe 2. </a:t>
            </a:r>
          </a:p>
          <a:p>
            <a:endParaRPr lang="en-US" dirty="0"/>
          </a:p>
        </p:txBody>
      </p:sp>
    </p:spTree>
    <p:extLst>
      <p:ext uri="{BB962C8B-B14F-4D97-AF65-F5344CB8AC3E}">
        <p14:creationId xmlns:p14="http://schemas.microsoft.com/office/powerpoint/2010/main" val="8012625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outerShdw blurRad="38100" dist="38100" dir="2700000" algn="tl">
                <a:srgbClr val="000000">
                  <a:alpha val="43137"/>
                </a:srgbClr>
              </a:outerShdw>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12750</TotalTime>
  <Words>2651</Words>
  <Application>Microsoft Macintosh PowerPoint</Application>
  <PresentationFormat>On-screen Show (16:9)</PresentationFormat>
  <Paragraphs>308</Paragraphs>
  <Slides>26</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Georgia</vt:lpstr>
      <vt:lpstr>Proxima Nova</vt:lpstr>
      <vt:lpstr>Calibri</vt:lpstr>
      <vt:lpstr>Arial</vt:lpstr>
      <vt:lpstr>Helvetica</vt:lpstr>
      <vt:lpstr>ＭＳ Ｐゴシック</vt:lpstr>
      <vt:lpstr>Simple Light</vt:lpstr>
      <vt:lpstr>Blank Presentation</vt:lpstr>
      <vt:lpstr>ALTO/TCN: Toward an Architecture of Efficient and Flexible Data Transport Control for Data-Intensive Sciences using Deep Infrastructure Visibility</vt:lpstr>
      <vt:lpstr>Motivation/Requirements</vt:lpstr>
      <vt:lpstr>Gaps of General Networking Transport Mechanism</vt:lpstr>
      <vt:lpstr>HEP Community Innovation: FTS Transport Control</vt:lpstr>
      <vt:lpstr>Concurrency Control as an Elegant Base Architecture</vt:lpstr>
      <vt:lpstr>                                Gap of Current Concurrency Control (FTS3)</vt:lpstr>
      <vt:lpstr>ALTO/TCN High-Level Design Overview</vt:lpstr>
      <vt:lpstr>       ALTO/TCN Architecture</vt:lpstr>
      <vt:lpstr>ALTO/TCN Resource Model, Resource-Use Visibility (Simple Example 1)</vt:lpstr>
      <vt:lpstr>ALTO/TCN Resource Model, Resource-Use Visibility (Simple Example 2)</vt:lpstr>
      <vt:lpstr>Implementation: ALTO/TCN Control Loop (for completeness)</vt:lpstr>
      <vt:lpstr>ALTO/TCN Implementation: Visibility</vt:lpstr>
      <vt:lpstr>Basic ALTO/TCN Benchmarking/Simulation (Real Esnet Topology)</vt:lpstr>
      <vt:lpstr>Summary and Next Steps</vt:lpstr>
      <vt:lpstr>Backup Slides</vt:lpstr>
      <vt:lpstr>High-Level Motivation and Goal</vt:lpstr>
      <vt:lpstr>ALTO/TCN Optimization Framework</vt:lpstr>
      <vt:lpstr>ALTO Visibility Implementation</vt:lpstr>
      <vt:lpstr>Implementation: First Hop Visibility</vt:lpstr>
      <vt:lpstr>ALTO/Rucio Objective: Uniform Orchestration Selection</vt:lpstr>
      <vt:lpstr>ALTO/Rucio Using Query Expression</vt:lpstr>
      <vt:lpstr>ALTO/Rucio Using Query Expression: Default/Backup GeoIP/Distance</vt:lpstr>
      <vt:lpstr>Summary: Current ALTO/FTS+Rucio: 3 Main Components</vt:lpstr>
      <vt:lpstr>Milestones and Main Remaining Tasks</vt:lpstr>
      <vt:lpstr>Application-Layer Traffic Optimization (ALTO)</vt:lpstr>
      <vt:lpstr>ALTO Abstraction Example: Path Vector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Control Networking (TCN): Optimizing Efficiency and Control of Data Transport for Data-Intensive Networks</dc:title>
  <cp:lastModifiedBy>Microsoft Office User</cp:lastModifiedBy>
  <cp:revision>372</cp:revision>
  <cp:lastPrinted>2023-03-28T10:36:11Z</cp:lastPrinted>
  <dcterms:modified xsi:type="dcterms:W3CDTF">2023-05-06T18:53:43Z</dcterms:modified>
</cp:coreProperties>
</file>