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60" r:id="rId3"/>
    <p:sldId id="305" r:id="rId4"/>
    <p:sldId id="359" r:id="rId5"/>
    <p:sldId id="384" r:id="rId6"/>
    <p:sldId id="418" r:id="rId7"/>
    <p:sldId id="420" r:id="rId8"/>
    <p:sldId id="422" r:id="rId9"/>
    <p:sldId id="424" r:id="rId10"/>
    <p:sldId id="398" r:id="rId11"/>
    <p:sldId id="402" r:id="rId12"/>
    <p:sldId id="364" r:id="rId13"/>
    <p:sldId id="365" r:id="rId14"/>
    <p:sldId id="368" r:id="rId15"/>
    <p:sldId id="370" r:id="rId16"/>
    <p:sldId id="356" r:id="rId17"/>
    <p:sldId id="309" r:id="rId18"/>
    <p:sldId id="417" r:id="rId19"/>
    <p:sldId id="405" r:id="rId20"/>
    <p:sldId id="406" r:id="rId21"/>
    <p:sldId id="407" r:id="rId22"/>
    <p:sldId id="410" r:id="rId23"/>
    <p:sldId id="411" r:id="rId24"/>
    <p:sldId id="412" r:id="rId25"/>
    <p:sldId id="413" r:id="rId26"/>
    <p:sldId id="414" r:id="rId27"/>
    <p:sldId id="416" r:id="rId28"/>
    <p:sldId id="382" r:id="rId29"/>
    <p:sldId id="42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591E12-6AA9-AD4B-9A90-84C9E0A736B9}" name="Olga Chuchuk" initials="OC" userId="S::olga.chuchuk@cern.ch::d36a33bb-cda0-477f-b2d6-0f0317b02b3e" providerId="AD"/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E4E98B"/>
    <a:srgbClr val="52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63"/>
    <p:restoredTop sz="82554"/>
  </p:normalViewPr>
  <p:slideViewPr>
    <p:cSldViewPr snapToGrid="0" snapToObjects="1">
      <p:cViewPr varScale="1">
        <p:scale>
          <a:sx n="77" d="100"/>
          <a:sy n="77" d="100"/>
        </p:scale>
        <p:origin x="6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8D7CA-723F-064F-A115-4D540CF0DA35}" type="doc">
      <dgm:prSet loTypeId="urn:microsoft.com/office/officeart/2005/8/layout/StepDownProcess" loCatId="" qsTypeId="urn:microsoft.com/office/officeart/2005/8/quickstyle/simple3" qsCatId="simple" csTypeId="urn:microsoft.com/office/officeart/2005/8/colors/accent1_2" csCatId="accent1" phldr="1"/>
      <dgm:spPr/>
    </dgm:pt>
    <dgm:pt modelId="{D1990DE1-9C8E-4043-83F7-333B55CD3BCE}">
      <dgm:prSet phldrT="[Text]" custT="1"/>
      <dgm:spPr>
        <a:solidFill>
          <a:srgbClr val="E4E98B"/>
        </a:solidFill>
      </dgm:spPr>
      <dgm:t>
        <a:bodyPr/>
        <a:lstStyle/>
        <a:p>
          <a:r>
            <a:rPr lang="en-GB" sz="2000" dirty="0"/>
            <a:t>Features of existing files</a:t>
          </a:r>
        </a:p>
      </dgm:t>
    </dgm:pt>
    <dgm:pt modelId="{30601F98-8071-7746-B33A-6E48E3D5DD8A}" type="parTrans" cxnId="{B87752DB-F1FA-BE4B-8A36-D09FBC66A5CB}">
      <dgm:prSet/>
      <dgm:spPr/>
      <dgm:t>
        <a:bodyPr/>
        <a:lstStyle/>
        <a:p>
          <a:endParaRPr lang="en-GB"/>
        </a:p>
      </dgm:t>
    </dgm:pt>
    <dgm:pt modelId="{6267A3D5-54F3-0A47-9267-98638A916837}" type="sibTrans" cxnId="{B87752DB-F1FA-BE4B-8A36-D09FBC66A5CB}">
      <dgm:prSet/>
      <dgm:spPr/>
      <dgm:t>
        <a:bodyPr/>
        <a:lstStyle/>
        <a:p>
          <a:endParaRPr lang="en-GB"/>
        </a:p>
      </dgm:t>
    </dgm:pt>
    <dgm:pt modelId="{D25EED0A-5234-F445-B3F5-9B797ED987FD}">
      <dgm:prSet phldrT="[Text]" custT="1"/>
      <dgm:spPr>
        <a:solidFill>
          <a:srgbClr val="E4E98B"/>
        </a:solidFill>
      </dgm:spPr>
      <dgm:t>
        <a:bodyPr/>
        <a:lstStyle/>
        <a:p>
          <a:r>
            <a:rPr lang="en-GB" sz="2000" dirty="0"/>
            <a:t>Predicted time (or probability) of file reuse</a:t>
          </a:r>
        </a:p>
      </dgm:t>
    </dgm:pt>
    <dgm:pt modelId="{03F67CFD-2BF1-D947-A8AD-81777E5FAA70}" type="parTrans" cxnId="{EC2291F7-D7FF-8245-A42E-3AF135847E66}">
      <dgm:prSet/>
      <dgm:spPr/>
      <dgm:t>
        <a:bodyPr/>
        <a:lstStyle/>
        <a:p>
          <a:endParaRPr lang="en-GB"/>
        </a:p>
      </dgm:t>
    </dgm:pt>
    <dgm:pt modelId="{5C960D11-7797-434E-A7C3-2D24DC280944}" type="sibTrans" cxnId="{EC2291F7-D7FF-8245-A42E-3AF135847E66}">
      <dgm:prSet/>
      <dgm:spPr/>
      <dgm:t>
        <a:bodyPr/>
        <a:lstStyle/>
        <a:p>
          <a:endParaRPr lang="en-GB"/>
        </a:p>
      </dgm:t>
    </dgm:pt>
    <dgm:pt modelId="{2016860B-4415-4242-8A11-4483403E2694}">
      <dgm:prSet phldrT="[Text]" custT="1"/>
      <dgm:spPr>
        <a:solidFill>
          <a:srgbClr val="E4E98B"/>
        </a:solidFill>
      </dgm:spPr>
      <dgm:t>
        <a:bodyPr/>
        <a:lstStyle/>
        <a:p>
          <a:r>
            <a:rPr lang="en-GB" sz="2000" dirty="0"/>
            <a:t>Cache eviction decisions</a:t>
          </a:r>
        </a:p>
      </dgm:t>
    </dgm:pt>
    <dgm:pt modelId="{B6373FF2-B3D0-8541-B5A6-59D6B51774E5}" type="parTrans" cxnId="{85F53301-6F69-B049-BAFE-0BDBFA180320}">
      <dgm:prSet/>
      <dgm:spPr/>
      <dgm:t>
        <a:bodyPr/>
        <a:lstStyle/>
        <a:p>
          <a:endParaRPr lang="en-GB"/>
        </a:p>
      </dgm:t>
    </dgm:pt>
    <dgm:pt modelId="{2379924D-9568-874E-BB41-12028F7F2A3D}" type="sibTrans" cxnId="{85F53301-6F69-B049-BAFE-0BDBFA180320}">
      <dgm:prSet/>
      <dgm:spPr/>
      <dgm:t>
        <a:bodyPr/>
        <a:lstStyle/>
        <a:p>
          <a:endParaRPr lang="en-GB"/>
        </a:p>
      </dgm:t>
    </dgm:pt>
    <dgm:pt modelId="{7EC40D74-746B-D64B-A842-E00DC4DE242E}" type="pres">
      <dgm:prSet presAssocID="{7EB8D7CA-723F-064F-A115-4D540CF0DA35}" presName="rootnode" presStyleCnt="0">
        <dgm:presLayoutVars>
          <dgm:chMax/>
          <dgm:chPref/>
          <dgm:dir/>
          <dgm:animLvl val="lvl"/>
        </dgm:presLayoutVars>
      </dgm:prSet>
      <dgm:spPr/>
    </dgm:pt>
    <dgm:pt modelId="{C2532580-E0EA-0545-86B9-1992F457E320}" type="pres">
      <dgm:prSet presAssocID="{D1990DE1-9C8E-4043-83F7-333B55CD3BCE}" presName="composite" presStyleCnt="0"/>
      <dgm:spPr/>
    </dgm:pt>
    <dgm:pt modelId="{745A804B-8731-5A48-949E-66D79B5C60EB}" type="pres">
      <dgm:prSet presAssocID="{D1990DE1-9C8E-4043-83F7-333B55CD3BCE}" presName="bentUpArrow1" presStyleLbl="alignImgPlace1" presStyleIdx="0" presStyleCnt="2" custScaleX="286913" custLinFactX="-38483" custLinFactNeighborX="-100000" custLinFactNeighborY="-6128"/>
      <dgm:spPr/>
    </dgm:pt>
    <dgm:pt modelId="{8D6BEA3D-F4E0-1A4F-84FB-E0054712D127}" type="pres">
      <dgm:prSet presAssocID="{D1990DE1-9C8E-4043-83F7-333B55CD3BCE}" presName="ParentText" presStyleLbl="node1" presStyleIdx="0" presStyleCnt="3" custScaleX="121437" custScaleY="111547" custLinFactX="-72801" custLinFactNeighborX="-100000" custLinFactNeighborY="-1077">
        <dgm:presLayoutVars>
          <dgm:chMax val="1"/>
          <dgm:chPref val="1"/>
          <dgm:bulletEnabled val="1"/>
        </dgm:presLayoutVars>
      </dgm:prSet>
      <dgm:spPr/>
    </dgm:pt>
    <dgm:pt modelId="{D727C0E0-5818-574F-A0D8-57FD944EBB1A}" type="pres">
      <dgm:prSet presAssocID="{D1990DE1-9C8E-4043-83F7-333B55CD3BC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FD7809D-1D2C-864C-8D37-98F075A80903}" type="pres">
      <dgm:prSet presAssocID="{6267A3D5-54F3-0A47-9267-98638A916837}" presName="sibTrans" presStyleCnt="0"/>
      <dgm:spPr/>
    </dgm:pt>
    <dgm:pt modelId="{D9CB90BD-593F-2243-BB69-F969A858A00C}" type="pres">
      <dgm:prSet presAssocID="{D25EED0A-5234-F445-B3F5-9B797ED987FD}" presName="composite" presStyleCnt="0"/>
      <dgm:spPr/>
    </dgm:pt>
    <dgm:pt modelId="{C07CF92A-2D7C-5A46-9994-76DBD05ECEA1}" type="pres">
      <dgm:prSet presAssocID="{D25EED0A-5234-F445-B3F5-9B797ED987FD}" presName="bentUpArrow1" presStyleLbl="alignImgPlace1" presStyleIdx="1" presStyleCnt="2" custScaleX="288602" custLinFactNeighborX="59237" custLinFactNeighborY="-14766"/>
      <dgm:spPr/>
    </dgm:pt>
    <dgm:pt modelId="{EF1E9515-D5A3-2347-960F-ABDD7432603F}" type="pres">
      <dgm:prSet presAssocID="{D25EED0A-5234-F445-B3F5-9B797ED987FD}" presName="ParentText" presStyleLbl="node1" presStyleIdx="1" presStyleCnt="3" custScaleX="121041" custScaleY="111235" custLinFactNeighborX="-48501" custLinFactNeighborY="-6266">
        <dgm:presLayoutVars>
          <dgm:chMax val="1"/>
          <dgm:chPref val="1"/>
          <dgm:bulletEnabled val="1"/>
        </dgm:presLayoutVars>
      </dgm:prSet>
      <dgm:spPr/>
    </dgm:pt>
    <dgm:pt modelId="{CCC88B11-01DF-4847-8D16-DC8AFC42F0F2}" type="pres">
      <dgm:prSet presAssocID="{D25EED0A-5234-F445-B3F5-9B797ED987F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3E7C8ED-D0A3-094F-A7F3-38E15CB3CC38}" type="pres">
      <dgm:prSet presAssocID="{5C960D11-7797-434E-A7C3-2D24DC280944}" presName="sibTrans" presStyleCnt="0"/>
      <dgm:spPr/>
    </dgm:pt>
    <dgm:pt modelId="{8DF8C901-8219-0E44-9644-263871EDC58B}" type="pres">
      <dgm:prSet presAssocID="{2016860B-4415-4242-8A11-4483403E2694}" presName="composite" presStyleCnt="0"/>
      <dgm:spPr/>
    </dgm:pt>
    <dgm:pt modelId="{5E054C64-F442-C044-911F-10D21942F0CC}" type="pres">
      <dgm:prSet presAssocID="{2016860B-4415-4242-8A11-4483403E2694}" presName="ParentText" presStyleLbl="node1" presStyleIdx="2" presStyleCnt="3" custScaleX="124990" custScaleY="114816" custLinFactX="29213" custLinFactNeighborX="100000" custLinFactNeighborY="-12532">
        <dgm:presLayoutVars>
          <dgm:chMax val="1"/>
          <dgm:chPref val="1"/>
          <dgm:bulletEnabled val="1"/>
        </dgm:presLayoutVars>
      </dgm:prSet>
      <dgm:spPr/>
    </dgm:pt>
  </dgm:ptLst>
  <dgm:cxnLst>
    <dgm:cxn modelId="{85F53301-6F69-B049-BAFE-0BDBFA180320}" srcId="{7EB8D7CA-723F-064F-A115-4D540CF0DA35}" destId="{2016860B-4415-4242-8A11-4483403E2694}" srcOrd="2" destOrd="0" parTransId="{B6373FF2-B3D0-8541-B5A6-59D6B51774E5}" sibTransId="{2379924D-9568-874E-BB41-12028F7F2A3D}"/>
    <dgm:cxn modelId="{B9C9FF06-50E2-E14C-8B92-FD090FC8A1DB}" type="presOf" srcId="{D1990DE1-9C8E-4043-83F7-333B55CD3BCE}" destId="{8D6BEA3D-F4E0-1A4F-84FB-E0054712D127}" srcOrd="0" destOrd="0" presId="urn:microsoft.com/office/officeart/2005/8/layout/StepDownProcess"/>
    <dgm:cxn modelId="{1C722CBD-2E6A-DE4A-A5E6-C59C656CC31F}" type="presOf" srcId="{D25EED0A-5234-F445-B3F5-9B797ED987FD}" destId="{EF1E9515-D5A3-2347-960F-ABDD7432603F}" srcOrd="0" destOrd="0" presId="urn:microsoft.com/office/officeart/2005/8/layout/StepDownProcess"/>
    <dgm:cxn modelId="{B87752DB-F1FA-BE4B-8A36-D09FBC66A5CB}" srcId="{7EB8D7CA-723F-064F-A115-4D540CF0DA35}" destId="{D1990DE1-9C8E-4043-83F7-333B55CD3BCE}" srcOrd="0" destOrd="0" parTransId="{30601F98-8071-7746-B33A-6E48E3D5DD8A}" sibTransId="{6267A3D5-54F3-0A47-9267-98638A916837}"/>
    <dgm:cxn modelId="{EC2291F7-D7FF-8245-A42E-3AF135847E66}" srcId="{7EB8D7CA-723F-064F-A115-4D540CF0DA35}" destId="{D25EED0A-5234-F445-B3F5-9B797ED987FD}" srcOrd="1" destOrd="0" parTransId="{03F67CFD-2BF1-D947-A8AD-81777E5FAA70}" sibTransId="{5C960D11-7797-434E-A7C3-2D24DC280944}"/>
    <dgm:cxn modelId="{F1D0AAF7-F8A4-C744-95F4-AEF3AA4F1902}" type="presOf" srcId="{7EB8D7CA-723F-064F-A115-4D540CF0DA35}" destId="{7EC40D74-746B-D64B-A842-E00DC4DE242E}" srcOrd="0" destOrd="0" presId="urn:microsoft.com/office/officeart/2005/8/layout/StepDownProcess"/>
    <dgm:cxn modelId="{C5B471F9-A5F1-2448-8549-342683DE1740}" type="presOf" srcId="{2016860B-4415-4242-8A11-4483403E2694}" destId="{5E054C64-F442-C044-911F-10D21942F0CC}" srcOrd="0" destOrd="0" presId="urn:microsoft.com/office/officeart/2005/8/layout/StepDownProcess"/>
    <dgm:cxn modelId="{076B82A6-BF7D-1541-8BE3-EDCB334212FB}" type="presParOf" srcId="{7EC40D74-746B-D64B-A842-E00DC4DE242E}" destId="{C2532580-E0EA-0545-86B9-1992F457E320}" srcOrd="0" destOrd="0" presId="urn:microsoft.com/office/officeart/2005/8/layout/StepDownProcess"/>
    <dgm:cxn modelId="{746683E4-8F3D-8848-866F-90A1926FBEDF}" type="presParOf" srcId="{C2532580-E0EA-0545-86B9-1992F457E320}" destId="{745A804B-8731-5A48-949E-66D79B5C60EB}" srcOrd="0" destOrd="0" presId="urn:microsoft.com/office/officeart/2005/8/layout/StepDownProcess"/>
    <dgm:cxn modelId="{A9B0445C-C38B-DD48-AE6F-937B2F95B04D}" type="presParOf" srcId="{C2532580-E0EA-0545-86B9-1992F457E320}" destId="{8D6BEA3D-F4E0-1A4F-84FB-E0054712D127}" srcOrd="1" destOrd="0" presId="urn:microsoft.com/office/officeart/2005/8/layout/StepDownProcess"/>
    <dgm:cxn modelId="{2F944403-DFF4-474B-887E-90B8C65D0947}" type="presParOf" srcId="{C2532580-E0EA-0545-86B9-1992F457E320}" destId="{D727C0E0-5818-574F-A0D8-57FD944EBB1A}" srcOrd="2" destOrd="0" presId="urn:microsoft.com/office/officeart/2005/8/layout/StepDownProcess"/>
    <dgm:cxn modelId="{40F95395-0F4C-1F49-9453-586F948986E0}" type="presParOf" srcId="{7EC40D74-746B-D64B-A842-E00DC4DE242E}" destId="{9FD7809D-1D2C-864C-8D37-98F075A80903}" srcOrd="1" destOrd="0" presId="urn:microsoft.com/office/officeart/2005/8/layout/StepDownProcess"/>
    <dgm:cxn modelId="{4A7883DD-31EF-7440-83F8-FFCCF86E763C}" type="presParOf" srcId="{7EC40D74-746B-D64B-A842-E00DC4DE242E}" destId="{D9CB90BD-593F-2243-BB69-F969A858A00C}" srcOrd="2" destOrd="0" presId="urn:microsoft.com/office/officeart/2005/8/layout/StepDownProcess"/>
    <dgm:cxn modelId="{016B09DF-A12E-0044-8339-CF1EA90FB5AC}" type="presParOf" srcId="{D9CB90BD-593F-2243-BB69-F969A858A00C}" destId="{C07CF92A-2D7C-5A46-9994-76DBD05ECEA1}" srcOrd="0" destOrd="0" presId="urn:microsoft.com/office/officeart/2005/8/layout/StepDownProcess"/>
    <dgm:cxn modelId="{551B31D3-12E7-FD4B-90FA-DB16B2891743}" type="presParOf" srcId="{D9CB90BD-593F-2243-BB69-F969A858A00C}" destId="{EF1E9515-D5A3-2347-960F-ABDD7432603F}" srcOrd="1" destOrd="0" presId="urn:microsoft.com/office/officeart/2005/8/layout/StepDownProcess"/>
    <dgm:cxn modelId="{D460748A-FB47-3A49-BA9D-E91FB947F442}" type="presParOf" srcId="{D9CB90BD-593F-2243-BB69-F969A858A00C}" destId="{CCC88B11-01DF-4847-8D16-DC8AFC42F0F2}" srcOrd="2" destOrd="0" presId="urn:microsoft.com/office/officeart/2005/8/layout/StepDownProcess"/>
    <dgm:cxn modelId="{8037E786-84AD-F849-8157-6FF0EFD248FA}" type="presParOf" srcId="{7EC40D74-746B-D64B-A842-E00DC4DE242E}" destId="{23E7C8ED-D0A3-094F-A7F3-38E15CB3CC38}" srcOrd="3" destOrd="0" presId="urn:microsoft.com/office/officeart/2005/8/layout/StepDownProcess"/>
    <dgm:cxn modelId="{D5F54AF1-9958-8C4B-AA0B-AAA32E99E2D9}" type="presParOf" srcId="{7EC40D74-746B-D64B-A842-E00DC4DE242E}" destId="{8DF8C901-8219-0E44-9644-263871EDC58B}" srcOrd="4" destOrd="0" presId="urn:microsoft.com/office/officeart/2005/8/layout/StepDownProcess"/>
    <dgm:cxn modelId="{74DA5829-DB72-5845-A38D-D4AC48F7D670}" type="presParOf" srcId="{8DF8C901-8219-0E44-9644-263871EDC58B}" destId="{5E054C64-F442-C044-911F-10D21942F0C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A804B-8731-5A48-949E-66D79B5C60EB}">
      <dsp:nvSpPr>
        <dsp:cNvPr id="0" name=""/>
        <dsp:cNvSpPr/>
      </dsp:nvSpPr>
      <dsp:spPr>
        <a:xfrm rot="5400000">
          <a:off x="2075619" y="78065"/>
          <a:ext cx="1092043" cy="35670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6BEA3D-F4E0-1A4F-84FB-E0054712D127}">
      <dsp:nvSpPr>
        <dsp:cNvPr id="0" name=""/>
        <dsp:cNvSpPr/>
      </dsp:nvSpPr>
      <dsp:spPr>
        <a:xfrm>
          <a:off x="134241" y="8182"/>
          <a:ext cx="2232447" cy="1435377"/>
        </a:xfrm>
        <a:prstGeom prst="roundRect">
          <a:avLst>
            <a:gd name="adj" fmla="val 16670"/>
          </a:avLst>
        </a:prstGeom>
        <a:solidFill>
          <a:srgbClr val="E4E9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Features of existing files</a:t>
          </a:r>
        </a:p>
      </dsp:txBody>
      <dsp:txXfrm>
        <a:off x="204323" y="78264"/>
        <a:ext cx="2092283" cy="1295213"/>
      </dsp:txXfrm>
    </dsp:sp>
    <dsp:sp modelId="{D727C0E0-5818-574F-A0D8-57FD944EBB1A}">
      <dsp:nvSpPr>
        <dsp:cNvPr id="0" name=""/>
        <dsp:cNvSpPr/>
      </dsp:nvSpPr>
      <dsp:spPr>
        <a:xfrm>
          <a:off x="5346347" y="219059"/>
          <a:ext cx="1337047" cy="104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CF92A-2D7C-5A46-9994-76DBD05ECEA1}">
      <dsp:nvSpPr>
        <dsp:cNvPr id="0" name=""/>
        <dsp:cNvSpPr/>
      </dsp:nvSpPr>
      <dsp:spPr>
        <a:xfrm rot="5400000">
          <a:off x="6523601" y="1491012"/>
          <a:ext cx="1092043" cy="35880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1E9515-D5A3-2347-960F-ABDD7432603F}">
      <dsp:nvSpPr>
        <dsp:cNvPr id="0" name=""/>
        <dsp:cNvSpPr/>
      </dsp:nvSpPr>
      <dsp:spPr>
        <a:xfrm>
          <a:off x="4412782" y="1461195"/>
          <a:ext cx="2225168" cy="1431362"/>
        </a:xfrm>
        <a:prstGeom prst="roundRect">
          <a:avLst>
            <a:gd name="adj" fmla="val 16670"/>
          </a:avLst>
        </a:prstGeom>
        <a:solidFill>
          <a:srgbClr val="E4E9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Predicted time (or probability) of file reuse</a:t>
          </a:r>
        </a:p>
      </dsp:txBody>
      <dsp:txXfrm>
        <a:off x="4482668" y="1531081"/>
        <a:ext cx="2085396" cy="1291590"/>
      </dsp:txXfrm>
    </dsp:sp>
    <dsp:sp modelId="{CCC88B11-01DF-4847-8D16-DC8AFC42F0F2}">
      <dsp:nvSpPr>
        <dsp:cNvPr id="0" name=""/>
        <dsp:cNvSpPr/>
      </dsp:nvSpPr>
      <dsp:spPr>
        <a:xfrm>
          <a:off x="7336168" y="1736836"/>
          <a:ext cx="1337047" cy="104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54C64-F442-C044-911F-10D21942F0CC}">
      <dsp:nvSpPr>
        <dsp:cNvPr id="0" name=""/>
        <dsp:cNvSpPr/>
      </dsp:nvSpPr>
      <dsp:spPr>
        <a:xfrm>
          <a:off x="8893850" y="2898342"/>
          <a:ext cx="2297764" cy="1477442"/>
        </a:xfrm>
        <a:prstGeom prst="roundRect">
          <a:avLst>
            <a:gd name="adj" fmla="val 16670"/>
          </a:avLst>
        </a:prstGeom>
        <a:solidFill>
          <a:srgbClr val="E4E98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Cache eviction decisions</a:t>
          </a:r>
        </a:p>
      </dsp:txBody>
      <dsp:txXfrm>
        <a:off x="8965986" y="2970478"/>
        <a:ext cx="2153492" cy="1333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960D0-BDDC-4F56-B1C5-BFE4B0685F5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CEFC0-BA8F-4618-A34C-2F7DEAB49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2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2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52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4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68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52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70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6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5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5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8f55162a2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96" name="Google Shape;196;g148f55162a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6A6D-6FBC-4E15-B917-CF8B9CE143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13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6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9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8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36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0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CEFC0-BA8F-4618-A34C-2F7DEAB49C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1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23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17D21A-90A9-45F0-8E9F-D515F4E7AD81}" type="datetime1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0D3AF5-CE27-4EC5-8A42-BEED99ADEAC2}" type="datetime1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5525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0BB914-DA4F-4B68-8BC5-938448466C35}" type="datetime1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587914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1FF6AE-7FEE-49F6-995B-DEB2AC04B10F}" type="datetime1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654569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0A59452-FD9C-4336-8E53-57DC39EA906B}" type="datetime1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73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AFB77B7-B5B8-45FA-A7DC-B737D2A0B79E}" type="datetime1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6342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F45E86F-4610-4206-937B-F663CEA03EFB}" type="datetime1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9347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0B6BDE-9495-40BB-A7D2-2021D36DF254}" type="datetime1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2724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AFD0-BB3F-4BF8-9C34-444A298D0EF0}" type="datetime1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8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547C-5A82-47C3-B62B-3EFB70E345E5}" type="datetime1">
              <a:rPr lang="en-GB" smtClean="0"/>
              <a:t>11/05/2023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84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0866-7CE3-43EF-98B4-34E9F7A54DB9}" type="datetime1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52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A23E-3F6F-4D82-9061-915B8B5033DF}" type="datetime1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59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err="1"/>
              <a:t>home.cern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5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20DD-1CDE-4F30-AADF-DDBBFFED760F}" type="datetime1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2A15-923C-4708-B25B-4A3D5DC73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71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2 Pictures horizontal">
  <p:cSld name="1_Text and 2 Pictures horizonta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07987" y="1598658"/>
            <a:ext cx="561657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71717"/>
              </a:buClr>
              <a:buSzPts val="2100"/>
              <a:buNone/>
              <a:defRPr>
                <a:solidFill>
                  <a:srgbClr val="17171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2574099" y="6350851"/>
            <a:ext cx="15422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6167438" y="1592263"/>
            <a:ext cx="5616575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" name="Google Shape;74;p10"/>
          <p:cNvSpPr>
            <a:spLocks noGrp="1"/>
          </p:cNvSpPr>
          <p:nvPr>
            <p:ph type="pic" idx="3"/>
          </p:nvPr>
        </p:nvSpPr>
        <p:spPr>
          <a:xfrm>
            <a:off x="6167438" y="3969703"/>
            <a:ext cx="5616575" cy="2232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728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368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92A9-3699-429A-AC5B-5A5ECC36AC1A}" type="datetime1">
              <a:rPr lang="en-GB" smtClean="0"/>
              <a:t>11/05/2023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73C-4FD3-426A-A683-9E7795F68A40}" type="datetime1">
              <a:rPr lang="en-GB" smtClean="0"/>
              <a:t>11/05/2023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8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9509-AEA8-4736-97F3-CE5AE8BC1134}" type="datetime1">
              <a:rPr lang="en-GB" smtClean="0"/>
              <a:t>11/05/2023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73345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52466"/>
            <a:ext cx="4116387" cy="637082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2551-7316-4BBD-8676-423B4C74F5F9}" type="datetime1">
              <a:rPr lang="en-GB" smtClean="0"/>
              <a:t>11/05/2023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69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4B5A-55C3-492C-9BAD-99020B29468B}" type="datetime1">
              <a:rPr lang="en-GB" smtClean="0"/>
              <a:t>11/05/2023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0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391F-A93B-4324-97EB-CF727EFD9095}" type="datetime1">
              <a:rPr lang="en-GB" smtClean="0"/>
              <a:t>11/05/2023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41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998"/>
            <a:ext cx="12192000" cy="5420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5228" y="6350851"/>
            <a:ext cx="631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A60DDE9-2E56-4B20-9793-27DD19F40FD2}" type="datetime1">
              <a:rPr lang="en-GB" smtClean="0"/>
              <a:t>11/05/2023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3FAAED6-5034-4A73-8A28-1BE5524B85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4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4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D313-296E-4E49-A179-36121EF99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224" y="1041400"/>
            <a:ext cx="9415549" cy="23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/>
              <a:t>Data popularity </a:t>
            </a:r>
            <a:br>
              <a:rPr lang="en-US" sz="4000" dirty="0"/>
            </a:br>
            <a:r>
              <a:rPr lang="en-US" sz="4000" dirty="0"/>
              <a:t>for the Cache Eviction Algorithms using Random Forests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C3FA7-079F-4A30-9584-515FBEF7F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Olga Chuchuk</a:t>
            </a:r>
            <a:r>
              <a:rPr lang="en-US" u="sng" baseline="30000" dirty="0"/>
              <a:t>1,2</a:t>
            </a:r>
            <a:r>
              <a:rPr lang="en-US" dirty="0"/>
              <a:t>, Markus Schulz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(1) CERN, IT-GOV Group</a:t>
            </a:r>
          </a:p>
          <a:p>
            <a:r>
              <a:rPr lang="en-US" dirty="0"/>
              <a:t>(2) University of Côte d’Azur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BB434-EED0-46D5-B664-517ED1D9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65B9BEE-CB33-12A4-C8F4-9D819EFCA685}"/>
              </a:ext>
            </a:extLst>
          </p:cNvPr>
          <p:cNvSpPr txBox="1">
            <a:spLocks/>
          </p:cNvSpPr>
          <p:nvPr/>
        </p:nvSpPr>
        <p:spPr>
          <a:xfrm>
            <a:off x="9949548" y="6378400"/>
            <a:ext cx="149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600" dirty="0">
                <a:solidFill>
                  <a:schemeClr val="bg1"/>
                </a:solidFill>
              </a:rPr>
              <a:t>11</a:t>
            </a:r>
            <a:r>
              <a:rPr lang="en-US" sz="1600" dirty="0">
                <a:solidFill>
                  <a:schemeClr val="bg1"/>
                </a:solidFill>
              </a:rPr>
              <a:t> May 2023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27D08DA-E922-A86A-18D8-2DE4B6D410EF}"/>
              </a:ext>
            </a:extLst>
          </p:cNvPr>
          <p:cNvSpPr txBox="1">
            <a:spLocks/>
          </p:cNvSpPr>
          <p:nvPr/>
        </p:nvSpPr>
        <p:spPr>
          <a:xfrm>
            <a:off x="4168232" y="6400450"/>
            <a:ext cx="385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CHEP 2023, Norfolk, VA, USA</a:t>
            </a:r>
          </a:p>
        </p:txBody>
      </p:sp>
    </p:spTree>
    <p:extLst>
      <p:ext uri="{BB962C8B-B14F-4D97-AF65-F5344CB8AC3E}">
        <p14:creationId xmlns:p14="http://schemas.microsoft.com/office/powerpoint/2010/main" val="123504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DC6D0D-9290-E007-D909-201BE4FB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Feature importance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64DDF-57D0-64BE-44CC-26555C48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10</a:t>
            </a:fld>
            <a:endParaRPr lang="en-GB"/>
          </a:p>
        </p:txBody>
      </p:sp>
      <p:pic>
        <p:nvPicPr>
          <p:cNvPr id="22" name="Picture 21" descr="Chart&#10;&#10;Description automatically generated with medium confidence">
            <a:extLst>
              <a:ext uri="{FF2B5EF4-FFF2-40B4-BE49-F238E27FC236}">
                <a16:creationId xmlns:a16="http://schemas.microsoft.com/office/drawing/2014/main" id="{50FDEA5A-C17B-F3E4-93FF-B1981AA2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3752557"/>
            <a:ext cx="7002195" cy="2556495"/>
          </a:xfrm>
          <a:prstGeom prst="rect">
            <a:avLst/>
          </a:prstGeom>
        </p:spPr>
      </p:pic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ED67F9-0215-4031-2D9C-862C942F2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1173376"/>
            <a:ext cx="6987176" cy="25564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B1F53A9-95B4-CE89-C106-8656C43622AF}"/>
              </a:ext>
            </a:extLst>
          </p:cNvPr>
          <p:cNvSpPr txBox="1"/>
          <p:nvPr/>
        </p:nvSpPr>
        <p:spPr>
          <a:xfrm>
            <a:off x="7504776" y="1652379"/>
            <a:ext cx="4114409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b="1" dirty="0"/>
              <a:t>Feature importance </a:t>
            </a:r>
            <a:r>
              <a:rPr lang="en-CH" dirty="0"/>
              <a:t>is calculated based on how frequently the feature is chosen for a split, and </a:t>
            </a:r>
            <a:r>
              <a:rPr lang="en-GB" dirty="0"/>
              <a:t>the subsequent decrease in the impurity of the decision tree nodes.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higher the feature importance score, the more important the feature is for the model's predictions.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dirty="0"/>
              <a:t>Dataset-related features tend to contribute greatly to the models, as well as the recency (last read, last dataset read).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4FC16-8C2B-19C4-10CE-97E6CC01FF7A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49159-D28B-305C-6718-9CF37957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ML model with the features existing in the trace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89901-2DF8-1705-4D4C-249948C0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E5385-725A-190C-606C-67CABE8F32B5}"/>
              </a:ext>
            </a:extLst>
          </p:cNvPr>
          <p:cNvSpPr txBox="1"/>
          <p:nvPr/>
        </p:nvSpPr>
        <p:spPr>
          <a:xfrm>
            <a:off x="690154" y="1637218"/>
            <a:ext cx="3330053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2000" b="1" dirty="0"/>
              <a:t>List of features </a:t>
            </a:r>
          </a:p>
          <a:p>
            <a:pPr algn="l"/>
            <a:r>
              <a:rPr lang="en-CH" sz="2000" dirty="0"/>
              <a:t>(6 in total):</a:t>
            </a:r>
            <a:r>
              <a:rPr lang="en-CH" sz="20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size</a:t>
            </a:r>
          </a:p>
          <a:p>
            <a:pPr algn="l"/>
            <a:r>
              <a:rPr lang="en-CH" sz="20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H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(volume)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File size </a:t>
            </a:r>
            <a:endParaRPr lang="en-CH" dirty="0">
              <a:solidFill>
                <a:srgbClr val="0033A0"/>
              </a:solidFill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Time of last read</a:t>
            </a: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dirty="0">
                <a:solidFill>
                  <a:srgbClr val="0033A0"/>
                </a:solidFill>
                <a:latin typeface="Arial" panose="020B0604020202020204" pitchFamily="34" charset="0"/>
              </a:rPr>
              <a:t>Duration of last read</a:t>
            </a:r>
            <a:endParaRPr lang="en-CH" sz="1800" b="0" i="0" u="none" strike="noStrike" kern="1200" dirty="0">
              <a:solidFill>
                <a:srgbClr val="0033A0"/>
              </a:solidFill>
              <a:effectLst/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Dataset size (volume)</a:t>
            </a:r>
            <a:endParaRPr lang="en-CH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dirty="0">
                <a:solidFill>
                  <a:srgbClr val="0033A0"/>
                </a:solidFill>
                <a:latin typeface="Arial" panose="020B0604020202020204" pitchFamily="34" charset="0"/>
              </a:rPr>
              <a:t>Dataset size (number of files)</a:t>
            </a:r>
            <a:endParaRPr lang="en-CH" dirty="0"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dirty="0">
                <a:latin typeface="Arial" panose="020B0604020202020204" pitchFamily="34" charset="0"/>
              </a:rPr>
              <a:t>Time of last dataset read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BA726-9D45-3BB9-13B0-F30411155A28}"/>
              </a:ext>
            </a:extLst>
          </p:cNvPr>
          <p:cNvSpPr txBox="1"/>
          <p:nvPr/>
        </p:nvSpPr>
        <p:spPr>
          <a:xfrm>
            <a:off x="4794446" y="1439335"/>
            <a:ext cx="5090533" cy="12428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CH" sz="2000" b="1" dirty="0"/>
              <a:t>Regression:</a:t>
            </a:r>
          </a:p>
          <a:p>
            <a:pPr algn="l"/>
            <a:r>
              <a:rPr lang="en-CH" sz="2400" b="1" dirty="0"/>
              <a:t>0.43 </a:t>
            </a:r>
            <a:r>
              <a:rPr lang="en-CH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(0.29) </a:t>
            </a:r>
            <a:r>
              <a:rPr lang="en-CH" dirty="0"/>
              <a:t>– RMSE on the train data (70%)</a:t>
            </a:r>
          </a:p>
          <a:p>
            <a:pPr algn="l"/>
            <a:r>
              <a:rPr lang="en-CH" sz="2400" b="1" dirty="0"/>
              <a:t>0.46</a:t>
            </a:r>
            <a:r>
              <a:rPr lang="en-CH" sz="2400" b="1" i="1" dirty="0"/>
              <a:t> </a:t>
            </a:r>
            <a:r>
              <a:rPr lang="en-CH" sz="20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(0.34) </a:t>
            </a:r>
            <a:r>
              <a:rPr lang="en-CH" dirty="0"/>
              <a:t>– RMSE on the test data (30%)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7780D-7E7C-2473-6265-555796C7D661}"/>
              </a:ext>
            </a:extLst>
          </p:cNvPr>
          <p:cNvSpPr txBox="1"/>
          <p:nvPr/>
        </p:nvSpPr>
        <p:spPr>
          <a:xfrm>
            <a:off x="4787302" y="3429000"/>
            <a:ext cx="5460284" cy="23666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CH" sz="2000" b="1" dirty="0"/>
              <a:t>Classification:</a:t>
            </a:r>
          </a:p>
          <a:p>
            <a:pPr algn="l"/>
            <a:r>
              <a:rPr lang="en-CH" sz="2400" b="1" dirty="0"/>
              <a:t>0.19</a:t>
            </a:r>
            <a:r>
              <a:rPr lang="en-CH" dirty="0"/>
              <a:t> </a:t>
            </a:r>
            <a:r>
              <a:rPr lang="en-CH" sz="1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(0.11) </a:t>
            </a:r>
            <a:r>
              <a:rPr lang="en-CH" dirty="0"/>
              <a:t>– RMSE on the train data (70%)</a:t>
            </a:r>
          </a:p>
          <a:p>
            <a:pPr algn="l"/>
            <a:r>
              <a:rPr lang="en-CH" sz="2400" b="1" dirty="0"/>
              <a:t>0.19</a:t>
            </a:r>
            <a:r>
              <a:rPr lang="en-CH" dirty="0"/>
              <a:t> </a:t>
            </a:r>
            <a:r>
              <a:rPr lang="en-CH" sz="1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(0.12) </a:t>
            </a:r>
            <a:r>
              <a:rPr lang="en-CH" dirty="0"/>
              <a:t>– RMSE on the test data (30%)</a:t>
            </a:r>
          </a:p>
          <a:p>
            <a:pPr algn="l"/>
            <a:endParaRPr lang="en-CH" dirty="0"/>
          </a:p>
          <a:p>
            <a:pPr algn="l"/>
            <a:r>
              <a:rPr lang="en-CH" sz="2400" b="1" dirty="0"/>
              <a:t>0.98</a:t>
            </a:r>
            <a:r>
              <a:rPr lang="en-CH" dirty="0"/>
              <a:t> </a:t>
            </a:r>
            <a:r>
              <a:rPr lang="en-CH" sz="1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(0.99) </a:t>
            </a:r>
            <a:r>
              <a:rPr lang="en-CH" dirty="0"/>
              <a:t>– AreadUnderROC on the train data </a:t>
            </a:r>
          </a:p>
          <a:p>
            <a:pPr algn="l"/>
            <a:r>
              <a:rPr lang="en-CH" sz="2400" b="1" dirty="0"/>
              <a:t>0.98 </a:t>
            </a:r>
            <a:r>
              <a:rPr lang="en-CH" sz="1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(0.99) </a:t>
            </a:r>
            <a:r>
              <a:rPr lang="en-CH" dirty="0"/>
              <a:t>– AreadUnderROC on the test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5266E-AA50-C701-9635-4C363C8915FD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3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6BBBCB59-0B1D-7EEB-E03F-A7DE14FCF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2" y="1436254"/>
            <a:ext cx="5842418" cy="4694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BB72-2094-021C-515D-0DCED5CD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Realistic cache implementation</a:t>
            </a:r>
            <a:br>
              <a:rPr lang="en-CH" dirty="0"/>
            </a:br>
            <a:r>
              <a:rPr lang="en-CH" b="0" dirty="0"/>
              <a:t>High and Low Watermarks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A6F0-FA3F-15E6-2095-7A2C98EA2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62A15-923C-4708-B25B-4A3D5DC73193}" type="slidenum">
              <a:rPr lang="en-GB" smtClean="0"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9BD84-8527-056D-26A9-780AB8A6224F}"/>
              </a:ext>
            </a:extLst>
          </p:cNvPr>
          <p:cNvSpPr txBox="1"/>
          <p:nvPr/>
        </p:nvSpPr>
        <p:spPr>
          <a:xfrm>
            <a:off x="6455664" y="1503166"/>
            <a:ext cx="4458171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b="1" dirty="0"/>
              <a:t>High and Low Watermarks </a:t>
            </a:r>
            <a:r>
              <a:rPr lang="en-CH" dirty="0"/>
              <a:t>indicate the maximum and minimum amount of data that should be stored in the cache.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dirty="0"/>
              <a:t>When the </a:t>
            </a:r>
            <a:r>
              <a:rPr lang="en-CH" b="1" dirty="0"/>
              <a:t>high watermark </a:t>
            </a:r>
            <a:r>
              <a:rPr lang="en-CH" dirty="0"/>
              <a:t>is hit, the cache cleaning processed is triggered: based on the implemented cache eviction policy, the files are evicted until the </a:t>
            </a:r>
            <a:r>
              <a:rPr lang="en-CH" b="1" dirty="0"/>
              <a:t>low watermark </a:t>
            </a:r>
            <a:r>
              <a:rPr lang="en-CH" dirty="0"/>
              <a:t>is reached.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As expected, the performance is slightly worse than </a:t>
            </a:r>
            <a:r>
              <a:rPr lang="en-GB" dirty="0"/>
              <a:t>that of the original algorithm</a:t>
            </a:r>
            <a:r>
              <a:rPr lang="en-CH" dirty="0"/>
              <a:t>, but not significantly.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b="1" dirty="0"/>
              <a:t>Advantage: </a:t>
            </a:r>
            <a:r>
              <a:rPr lang="en-CH" dirty="0"/>
              <a:t>the cache cleanup is only run once in a while. Less load on CPU.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DABBA-ADA8-70E8-9F86-E3D671205C46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4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410CD28-6EC3-A6ED-760F-3273F3E21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1170232"/>
            <a:ext cx="6050074" cy="48495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997E44-702C-02AA-FE87-E010C056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Comparing ML-based models with LRU</a:t>
            </a:r>
            <a:br>
              <a:rPr lang="en-CH" dirty="0"/>
            </a:b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981C1-75D0-3B51-5CAE-6E580A98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13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8D016-B801-597F-7683-FB3A6478B0B6}"/>
              </a:ext>
            </a:extLst>
          </p:cNvPr>
          <p:cNvSpPr txBox="1"/>
          <p:nvPr/>
        </p:nvSpPr>
        <p:spPr>
          <a:xfrm>
            <a:off x="6825592" y="1628507"/>
            <a:ext cx="4826997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When the high watermark is hit, </a:t>
            </a:r>
            <a:r>
              <a:rPr lang="en-GB" dirty="0"/>
              <a:t>prediction is run on all the files present in the cache</a:t>
            </a:r>
            <a:r>
              <a:rPr lang="en-CH" dirty="0"/>
              <a:t>. We then sort them based on the predicted reuse distance (or probability to be reused) in order to be evicted from the cache.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dirty="0"/>
              <a:t>Model with classification permofrms better, but still not able to beat LRU.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When the cache size is 2-5 %, the difference between 1-2 days of reuse and 1-2 weeks becomes more crucial.</a:t>
            </a:r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CC6A2-550A-8034-3F36-264BBB34CC60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9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61F981-7A28-90F1-12A2-128CE004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Evaluating ML model real performance</a:t>
            </a:r>
            <a:br>
              <a:rPr lang="en-CH" dirty="0"/>
            </a:br>
            <a:endParaRPr lang="en-CH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1E467-B6C0-4D70-0E86-FC8F0905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76EC2-0D00-0002-35A1-1F943DD877BA}"/>
              </a:ext>
            </a:extLst>
          </p:cNvPr>
          <p:cNvSpPr txBox="1"/>
          <p:nvPr/>
        </p:nvSpPr>
        <p:spPr>
          <a:xfrm>
            <a:off x="6763727" y="1354061"/>
            <a:ext cx="4992169" cy="16106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dirty="0"/>
              <a:t>Why the models perform poorly on the actual trace: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~60% of the files were used only once.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prediction was limited to a 15-day period.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03D1A4-57A3-F0EC-A373-8F3FCB9B8C2A}"/>
              </a:ext>
            </a:extLst>
          </p:cNvPr>
          <p:cNvSpPr txBox="1"/>
          <p:nvPr/>
        </p:nvSpPr>
        <p:spPr>
          <a:xfrm>
            <a:off x="2016872" y="5819173"/>
            <a:ext cx="32861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2000" dirty="0"/>
              <a:t>RMSE on the test data: </a:t>
            </a:r>
            <a:r>
              <a:rPr lang="en-CH" sz="2000" b="1" dirty="0"/>
              <a:t>0.46</a:t>
            </a:r>
            <a:r>
              <a:rPr lang="en-CH" sz="2000" b="1" i="1" dirty="0"/>
              <a:t> </a:t>
            </a:r>
            <a:endParaRPr lang="en-CH" sz="2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23436C-9451-1DFE-1C7F-28CC73705925}"/>
              </a:ext>
            </a:extLst>
          </p:cNvPr>
          <p:cNvGrpSpPr/>
          <p:nvPr/>
        </p:nvGrpSpPr>
        <p:grpSpPr>
          <a:xfrm>
            <a:off x="436103" y="884938"/>
            <a:ext cx="5709215" cy="4796010"/>
            <a:chOff x="436103" y="1217440"/>
            <a:chExt cx="5709215" cy="4796010"/>
          </a:xfrm>
        </p:grpSpPr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53717DF0-232B-1496-67C3-1C2927D84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03" y="1439335"/>
              <a:ext cx="5709215" cy="457411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7F160C-BC64-079F-BD8F-67C963C24A58}"/>
                </a:ext>
              </a:extLst>
            </p:cNvPr>
            <p:cNvSpPr txBox="1"/>
            <p:nvPr/>
          </p:nvSpPr>
          <p:spPr>
            <a:xfrm>
              <a:off x="4774387" y="3378843"/>
              <a:ext cx="3478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400" b="1" dirty="0">
                  <a:solidFill>
                    <a:schemeClr val="bg2">
                      <a:lumMod val="10000"/>
                    </a:schemeClr>
                  </a:solidFill>
                </a:rPr>
                <a:t>1.61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5760C3-1729-CBB4-17CF-944B4EDE0807}"/>
                </a:ext>
              </a:extLst>
            </p:cNvPr>
            <p:cNvSpPr txBox="1"/>
            <p:nvPr/>
          </p:nvSpPr>
          <p:spPr>
            <a:xfrm>
              <a:off x="3659950" y="3271121"/>
              <a:ext cx="3478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400" b="1" dirty="0">
                  <a:solidFill>
                    <a:schemeClr val="bg2">
                      <a:lumMod val="10000"/>
                    </a:schemeClr>
                  </a:solidFill>
                </a:rPr>
                <a:t>1.79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DC2C76-62D6-9C54-B28A-D1CD0C4767B3}"/>
                </a:ext>
              </a:extLst>
            </p:cNvPr>
            <p:cNvSpPr txBox="1"/>
            <p:nvPr/>
          </p:nvSpPr>
          <p:spPr>
            <a:xfrm>
              <a:off x="2277314" y="2927450"/>
              <a:ext cx="3478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400" b="1" dirty="0">
                  <a:solidFill>
                    <a:schemeClr val="bg2">
                      <a:lumMod val="10000"/>
                    </a:schemeClr>
                  </a:solidFill>
                </a:rPr>
                <a:t>1.99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11AFBE-0186-894A-CAA4-49B9770A3729}"/>
                </a:ext>
              </a:extLst>
            </p:cNvPr>
            <p:cNvSpPr txBox="1"/>
            <p:nvPr/>
          </p:nvSpPr>
          <p:spPr>
            <a:xfrm>
              <a:off x="1897249" y="2576397"/>
              <a:ext cx="3478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400" b="1" dirty="0">
                  <a:solidFill>
                    <a:schemeClr val="bg2">
                      <a:lumMod val="10000"/>
                    </a:schemeClr>
                  </a:solidFill>
                </a:rPr>
                <a:t>2.12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B80571-6586-B5F9-343F-12F1A759303C}"/>
                </a:ext>
              </a:extLst>
            </p:cNvPr>
            <p:cNvSpPr txBox="1"/>
            <p:nvPr/>
          </p:nvSpPr>
          <p:spPr>
            <a:xfrm>
              <a:off x="1516230" y="2252299"/>
              <a:ext cx="3478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400" b="1" dirty="0">
                  <a:solidFill>
                    <a:schemeClr val="bg2">
                      <a:lumMod val="10000"/>
                    </a:schemeClr>
                  </a:solidFill>
                </a:rPr>
                <a:t>2.39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4FA31A-3434-D704-6463-DAA0449A961B}"/>
                </a:ext>
              </a:extLst>
            </p:cNvPr>
            <p:cNvSpPr txBox="1"/>
            <p:nvPr/>
          </p:nvSpPr>
          <p:spPr>
            <a:xfrm>
              <a:off x="2794706" y="3129283"/>
              <a:ext cx="3478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400" b="1" dirty="0">
                  <a:solidFill>
                    <a:schemeClr val="bg2">
                      <a:lumMod val="10000"/>
                    </a:schemeClr>
                  </a:solidFill>
                </a:rPr>
                <a:t>1.94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465B1F6-01C9-38E7-B8A9-1CAF7FB87EAF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4621832" y="3594287"/>
              <a:ext cx="326481" cy="69216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8B8A677-23D2-889E-0F7C-DEAB455FF75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3041540" y="3486565"/>
              <a:ext cx="792336" cy="587466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2BCDE9-1205-87BD-766F-89C957EFB2BF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2240715" y="3344727"/>
              <a:ext cx="727917" cy="459362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AE19EB4-17EF-2290-38F2-5AD987A7BAB8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1823589" y="3142894"/>
              <a:ext cx="627651" cy="451393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43B2BED-0701-5C7B-AC6E-C3113C5EF127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1603193" y="2791841"/>
              <a:ext cx="467982" cy="637159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62B4F3E-C455-2636-1A12-DEA0138C47C5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1493359" y="2467743"/>
              <a:ext cx="196797" cy="77926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A27254-99C9-0399-F986-D34729AB5570}"/>
                </a:ext>
              </a:extLst>
            </p:cNvPr>
            <p:cNvSpPr txBox="1"/>
            <p:nvPr/>
          </p:nvSpPr>
          <p:spPr>
            <a:xfrm>
              <a:off x="2101867" y="1217440"/>
              <a:ext cx="28464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b="0" dirty="0">
                  <a:solidFill>
                    <a:schemeClr val="bg2">
                      <a:lumMod val="10000"/>
                    </a:schemeClr>
                  </a:solidFill>
                </a:rPr>
                <a:t>Average prediction scores</a:t>
              </a:r>
              <a:endParaRPr lang="en-CH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720E74EF-FC2B-7F47-D44E-60AF6F601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98412"/>
              </p:ext>
            </p:extLst>
          </p:nvPr>
        </p:nvGraphicFramePr>
        <p:xfrm>
          <a:off x="7539303" y="3138601"/>
          <a:ext cx="2962348" cy="31378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1174">
                  <a:extLst>
                    <a:ext uri="{9D8B030D-6E8A-4147-A177-3AD203B41FA5}">
                      <a16:colId xmlns:a16="http://schemas.microsoft.com/office/drawing/2014/main" val="2607445829"/>
                    </a:ext>
                  </a:extLst>
                </a:gridCol>
                <a:gridCol w="1481174">
                  <a:extLst>
                    <a:ext uri="{9D8B030D-6E8A-4147-A177-3AD203B41FA5}">
                      <a16:colId xmlns:a16="http://schemas.microsoft.com/office/drawing/2014/main" val="3756887554"/>
                    </a:ext>
                  </a:extLst>
                </a:gridCol>
              </a:tblGrid>
              <a:tr h="624899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Cache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# of cache cleanups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71792"/>
                  </a:ext>
                </a:extLst>
              </a:tr>
              <a:tr h="286419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45518"/>
                  </a:ext>
                </a:extLst>
              </a:tr>
              <a:tr h="286419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76557"/>
                  </a:ext>
                </a:extLst>
              </a:tr>
              <a:tr h="286419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375176"/>
                  </a:ext>
                </a:extLst>
              </a:tr>
              <a:tr h="286419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40537"/>
                  </a:ext>
                </a:extLst>
              </a:tr>
              <a:tr h="286419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427944"/>
                  </a:ext>
                </a:extLst>
              </a:tr>
              <a:tr h="286419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16842"/>
                  </a:ext>
                </a:extLst>
              </a:tr>
              <a:tr h="501233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724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005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7CA4F4-0F89-8596-D4DD-7310FB749B3E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1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8A9C4D-7C68-3836-5A3F-67D3FEAE4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297022"/>
            <a:ext cx="11376024" cy="460851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The LRU replacement policy exhibits satisfactory performance on our trace.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There is scope for enhancements to the existing approach, at least theoretically.</a:t>
            </a:r>
          </a:p>
          <a:p>
            <a:pPr marL="457200" indent="-457200">
              <a:buFont typeface="Arial"/>
              <a:buAutoNum type="arabicPeriod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Our research has demonstrated that surpassing LRU is challenging (supported by the feature importance distributions obtained from the ML models). 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The challenge is not solely to predict future reads, but also to select the most appropriate way to integrate the predictive model into caching. </a:t>
            </a:r>
            <a:r>
              <a:rPr lang="en-GB" b="0" dirty="0">
                <a:solidFill>
                  <a:schemeClr val="bg2">
                    <a:lumMod val="10000"/>
                  </a:schemeClr>
                </a:solidFill>
              </a:rPr>
              <a:t>Possible alternative ways to do so:</a:t>
            </a:r>
          </a:p>
          <a:p>
            <a:pPr marL="781200" lvl="1" indent="-457200">
              <a:buAutoNum type="arabicPeriod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Expanding the training dataset.</a:t>
            </a:r>
          </a:p>
          <a:p>
            <a:pPr marL="781200" lvl="1" indent="-457200">
              <a:buAutoNum type="arabicPeriod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Different combinations of ML models can be explored. </a:t>
            </a:r>
          </a:p>
          <a:p>
            <a:pPr marL="781200" lvl="1" indent="-457200">
              <a:buAutoNum type="arabicPeriod"/>
            </a:pPr>
            <a:r>
              <a:rPr lang="en-GB" b="0" dirty="0">
                <a:solidFill>
                  <a:schemeClr val="bg2">
                    <a:lumMod val="10000"/>
                  </a:schemeClr>
                </a:solidFill>
              </a:rPr>
              <a:t>Optimizing the hyperparameters remains an area of opportunity.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9EEA65-404A-CFAD-E8E1-0CF79F2F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B2D29-4ECE-998B-BEFA-2D5EAF66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4802F-545B-2064-7FDE-87D3D0E4A8B5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0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1336E-5875-46FB-995E-1BA934AB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16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1D6C1-A4EA-05B7-5E04-B3146D39B5F1}"/>
              </a:ext>
            </a:extLst>
          </p:cNvPr>
          <p:cNvSpPr txBox="1">
            <a:spLocks/>
          </p:cNvSpPr>
          <p:nvPr/>
        </p:nvSpPr>
        <p:spPr>
          <a:xfrm>
            <a:off x="1379063" y="1936829"/>
            <a:ext cx="9433873" cy="252276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Thank you for your attention!</a:t>
            </a:r>
            <a:br>
              <a:rPr lang="en-GB" sz="5400" dirty="0"/>
            </a:br>
            <a:r>
              <a:rPr lang="en-GB" sz="3200" dirty="0"/>
              <a:t>Any questions?</a:t>
            </a:r>
            <a:endParaRPr lang="en-GB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7924B-1418-D350-6F91-0AEAD3C7E246}"/>
              </a:ext>
            </a:extLst>
          </p:cNvPr>
          <p:cNvSpPr txBox="1"/>
          <p:nvPr/>
        </p:nvSpPr>
        <p:spPr>
          <a:xfrm>
            <a:off x="7897091" y="4754880"/>
            <a:ext cx="235000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b="1" dirty="0"/>
              <a:t>Olga Chuchuk</a:t>
            </a:r>
          </a:p>
          <a:p>
            <a:pPr algn="l"/>
            <a:r>
              <a:rPr lang="en-CH" dirty="0"/>
              <a:t>CERN, IT-GOV group</a:t>
            </a:r>
          </a:p>
          <a:p>
            <a:pPr algn="l"/>
            <a:r>
              <a:rPr lang="en-GB" dirty="0"/>
              <a:t>o</a:t>
            </a:r>
            <a:r>
              <a:rPr lang="en-CH" dirty="0"/>
              <a:t>lga.chuchuk@cern.ch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BF8C3-234B-035B-928D-6C220282F2AE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2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034E4D-327C-407A-A63C-DC8717151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Backup Slides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B21DE-0AB0-46F0-91E8-75172B5B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6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E61450-BD16-AA24-AED8-26990A29E3C2}"/>
              </a:ext>
            </a:extLst>
          </p:cNvPr>
          <p:cNvCxnSpPr>
            <a:cxnSpLocks/>
          </p:cNvCxnSpPr>
          <p:nvPr/>
        </p:nvCxnSpPr>
        <p:spPr>
          <a:xfrm>
            <a:off x="3721100" y="3210974"/>
            <a:ext cx="0" cy="447325"/>
          </a:xfrm>
          <a:prstGeom prst="straightConnector1">
            <a:avLst/>
          </a:prstGeom>
          <a:ln w="44450"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7FA585F-B5CD-659B-7A38-ACB0F2E54076}"/>
              </a:ext>
            </a:extLst>
          </p:cNvPr>
          <p:cNvCxnSpPr>
            <a:cxnSpLocks/>
          </p:cNvCxnSpPr>
          <p:nvPr/>
        </p:nvCxnSpPr>
        <p:spPr>
          <a:xfrm flipV="1">
            <a:off x="3721100" y="3641369"/>
            <a:ext cx="0" cy="746344"/>
          </a:xfrm>
          <a:prstGeom prst="straightConnector1">
            <a:avLst/>
          </a:prstGeom>
          <a:ln w="44450"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144954-9791-EC52-E43C-F040D5EB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My data processing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1A6DD-8491-49C0-DB97-6C71C4247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62A15-923C-4708-B25B-4A3D5DC73193}" type="slidenum">
              <a:rPr lang="en-GB" smtClean="0"/>
              <a:t>18</a:t>
            </a:fld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1DA64B-584E-8FDF-4C5A-5276C2C76B70}"/>
              </a:ext>
            </a:extLst>
          </p:cNvPr>
          <p:cNvGrpSpPr/>
          <p:nvPr/>
        </p:nvGrpSpPr>
        <p:grpSpPr>
          <a:xfrm>
            <a:off x="170829" y="1105275"/>
            <a:ext cx="4612147" cy="4647450"/>
            <a:chOff x="335626" y="1162335"/>
            <a:chExt cx="2821133" cy="464745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C14466-0DEC-1E56-1AD4-92AB295BE575}"/>
                </a:ext>
              </a:extLst>
            </p:cNvPr>
            <p:cNvGrpSpPr/>
            <p:nvPr/>
          </p:nvGrpSpPr>
          <p:grpSpPr>
            <a:xfrm>
              <a:off x="335626" y="1162335"/>
              <a:ext cx="2821133" cy="4647450"/>
              <a:chOff x="334135" y="1162335"/>
              <a:chExt cx="2947326" cy="4647450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5F7B721-3FCB-A832-AD16-DA1E0C393D00}"/>
                  </a:ext>
                </a:extLst>
              </p:cNvPr>
              <p:cNvSpPr/>
              <p:nvPr/>
            </p:nvSpPr>
            <p:spPr>
              <a:xfrm>
                <a:off x="334135" y="1616927"/>
                <a:ext cx="2947326" cy="419285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7E335F-5A62-E97D-85EB-70B28C6A79F4}"/>
                  </a:ext>
                </a:extLst>
              </p:cNvPr>
              <p:cNvSpPr txBox="1"/>
              <p:nvPr/>
            </p:nvSpPr>
            <p:spPr>
              <a:xfrm>
                <a:off x="1269209" y="1162335"/>
                <a:ext cx="1064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CH" dirty="0"/>
                  <a:t>Input Data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1BB9349-72AC-0AF9-EA6D-DE72D7690DA3}"/>
                </a:ext>
              </a:extLst>
            </p:cNvPr>
            <p:cNvGrpSpPr/>
            <p:nvPr/>
          </p:nvGrpSpPr>
          <p:grpSpPr>
            <a:xfrm>
              <a:off x="583077" y="1665533"/>
              <a:ext cx="2350932" cy="1640667"/>
              <a:chOff x="3634581" y="764340"/>
              <a:chExt cx="4694664" cy="469410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9A4E858B-5EDC-CE73-D018-1831C90B63DD}"/>
                  </a:ext>
                </a:extLst>
              </p:cNvPr>
              <p:cNvSpPr/>
              <p:nvPr/>
            </p:nvSpPr>
            <p:spPr>
              <a:xfrm>
                <a:off x="3634581" y="1494313"/>
                <a:ext cx="4694664" cy="3964127"/>
              </a:xfrm>
              <a:prstGeom prst="roundRect">
                <a:avLst/>
              </a:prstGeom>
              <a:solidFill>
                <a:srgbClr val="E4E98B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H" sz="1400" b="1" dirty="0"/>
                  <a:t>Nature: </a:t>
                </a:r>
                <a:r>
                  <a:rPr lang="en-GB" sz="1400" dirty="0"/>
                  <a:t>storage log files</a:t>
                </a:r>
                <a:r>
                  <a:rPr lang="en-CH" sz="1400" dirty="0"/>
                  <a:t>; </a:t>
                </a:r>
                <a:r>
                  <a:rPr lang="en-GB" sz="1400" dirty="0"/>
                  <a:t>&gt;60 metrics: fid, access time, file size, read/written bytes, etc.</a:t>
                </a:r>
              </a:p>
              <a:p>
                <a:r>
                  <a:rPr lang="en-US" sz="1400" b="1" dirty="0"/>
                  <a:t>Format:</a:t>
                </a:r>
                <a:r>
                  <a:rPr lang="en-GB" sz="1400" dirty="0"/>
                  <a:t> </a:t>
                </a:r>
                <a:r>
                  <a:rPr lang="en-CH" sz="1400" dirty="0"/>
                  <a:t>.eosreport.gz, collected from EOS headnodes</a:t>
                </a:r>
              </a:p>
              <a:p>
                <a:r>
                  <a:rPr lang="en-GB" sz="1400" b="1" dirty="0"/>
                  <a:t>Size:</a:t>
                </a:r>
                <a:r>
                  <a:rPr lang="en-GB" sz="1400" dirty="0"/>
                  <a:t> from</a:t>
                </a:r>
                <a:r>
                  <a:rPr lang="en-CH" sz="1400" dirty="0"/>
                  <a:t> </a:t>
                </a:r>
                <a:r>
                  <a:rPr lang="en-GB" sz="1400" dirty="0"/>
                  <a:t>100MB to 8GB per day per experiment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A7F153-8E12-1AA9-3316-DBBD09B5F1CE}"/>
                  </a:ext>
                </a:extLst>
              </p:cNvPr>
              <p:cNvSpPr txBox="1"/>
              <p:nvPr/>
            </p:nvSpPr>
            <p:spPr>
              <a:xfrm>
                <a:off x="4258376" y="764340"/>
                <a:ext cx="3610838" cy="792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CH" dirty="0"/>
                  <a:t>EOS Report Logs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419C21-259C-9CB8-703D-BC6A2DCA5993}"/>
                </a:ext>
              </a:extLst>
            </p:cNvPr>
            <p:cNvGrpSpPr/>
            <p:nvPr/>
          </p:nvGrpSpPr>
          <p:grpSpPr>
            <a:xfrm>
              <a:off x="583077" y="4140140"/>
              <a:ext cx="2350932" cy="1446769"/>
              <a:chOff x="3705631" y="2021387"/>
              <a:chExt cx="4694664" cy="413934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4342FB-A022-8DFB-ABAE-207FCF617002}"/>
                  </a:ext>
                </a:extLst>
              </p:cNvPr>
              <p:cNvSpPr txBox="1"/>
              <p:nvPr/>
            </p:nvSpPr>
            <p:spPr>
              <a:xfrm>
                <a:off x="4863686" y="2021387"/>
                <a:ext cx="2304791" cy="792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CH" dirty="0"/>
                  <a:t>Rucio Logs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CB58B81B-3CB5-A0C7-3921-35C6C021DEC3}"/>
                  </a:ext>
                </a:extLst>
              </p:cNvPr>
              <p:cNvSpPr/>
              <p:nvPr/>
            </p:nvSpPr>
            <p:spPr>
              <a:xfrm>
                <a:off x="3705631" y="2813907"/>
                <a:ext cx="4694664" cy="3346822"/>
              </a:xfrm>
              <a:prstGeom prst="roundRect">
                <a:avLst/>
              </a:prstGeom>
              <a:solidFill>
                <a:srgbClr val="E4E98B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H" sz="1400" b="1" dirty="0"/>
                  <a:t>Nature: </a:t>
                </a:r>
                <a:r>
                  <a:rPr lang="en-GB" sz="1400" dirty="0" err="1"/>
                  <a:t>Rucio</a:t>
                </a:r>
                <a:r>
                  <a:rPr lang="en-GB" sz="1400" dirty="0"/>
                  <a:t> database dumps, contains information about active datasets</a:t>
                </a:r>
              </a:p>
              <a:p>
                <a:r>
                  <a:rPr lang="en-US" sz="1400" b="1" dirty="0"/>
                  <a:t>Format:</a:t>
                </a:r>
                <a:r>
                  <a:rPr lang="en-GB" sz="1400" dirty="0"/>
                  <a:t> collected from HDFS</a:t>
                </a:r>
              </a:p>
              <a:p>
                <a:r>
                  <a:rPr lang="en-GB" sz="1400" b="1" dirty="0"/>
                  <a:t>Size:</a:t>
                </a:r>
                <a:r>
                  <a:rPr lang="en-GB" sz="1400" dirty="0"/>
                  <a:t> almost 50GB for 3 months</a:t>
                </a:r>
                <a:endParaRPr lang="en-CH" sz="1400" dirty="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0A1996-6656-3E30-894E-7E723F9758B2}"/>
              </a:ext>
            </a:extLst>
          </p:cNvPr>
          <p:cNvGrpSpPr/>
          <p:nvPr/>
        </p:nvGrpSpPr>
        <p:grpSpPr>
          <a:xfrm>
            <a:off x="5278925" y="1171307"/>
            <a:ext cx="3006431" cy="4647449"/>
            <a:chOff x="3498903" y="1162336"/>
            <a:chExt cx="4179855" cy="46474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A3AEA0-28E7-6649-63CC-17B23E73BDAF}"/>
                </a:ext>
              </a:extLst>
            </p:cNvPr>
            <p:cNvGrpSpPr/>
            <p:nvPr/>
          </p:nvGrpSpPr>
          <p:grpSpPr>
            <a:xfrm>
              <a:off x="3498903" y="1162336"/>
              <a:ext cx="4179855" cy="4647449"/>
              <a:chOff x="3788252" y="1162336"/>
              <a:chExt cx="4366549" cy="4647449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7A799732-60DF-F19A-7643-7DEA76C2AEE3}"/>
                  </a:ext>
                </a:extLst>
              </p:cNvPr>
              <p:cNvSpPr/>
              <p:nvPr/>
            </p:nvSpPr>
            <p:spPr>
              <a:xfrm>
                <a:off x="3788252" y="1616927"/>
                <a:ext cx="4366549" cy="419285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2B5796-F729-E6EF-03A7-D62CEE53B2FA}"/>
                  </a:ext>
                </a:extLst>
              </p:cNvPr>
              <p:cNvSpPr txBox="1"/>
              <p:nvPr/>
            </p:nvSpPr>
            <p:spPr>
              <a:xfrm>
                <a:off x="5275262" y="1162336"/>
                <a:ext cx="1641475" cy="276999"/>
              </a:xfrm>
              <a:prstGeom prst="rect">
                <a:avLst/>
              </a:prstGeom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CH" dirty="0"/>
                  <a:t>Processed Data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355B0F-C3E8-5D2B-9DD5-2293AB605E40}"/>
                </a:ext>
              </a:extLst>
            </p:cNvPr>
            <p:cNvGrpSpPr/>
            <p:nvPr/>
          </p:nvGrpSpPr>
          <p:grpSpPr>
            <a:xfrm>
              <a:off x="3772103" y="4056752"/>
              <a:ext cx="3689854" cy="1530158"/>
              <a:chOff x="2517982" y="-1875729"/>
              <a:chExt cx="6941825" cy="7618167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92360655-1C30-CBFC-7E11-19651230E6FA}"/>
                  </a:ext>
                </a:extLst>
              </p:cNvPr>
              <p:cNvSpPr/>
              <p:nvPr/>
            </p:nvSpPr>
            <p:spPr>
              <a:xfrm>
                <a:off x="2517982" y="-677052"/>
                <a:ext cx="6941825" cy="6419490"/>
              </a:xfrm>
              <a:prstGeom prst="roundRect">
                <a:avLst/>
              </a:prstGeom>
              <a:solidFill>
                <a:srgbClr val="E4E98B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H" sz="1400" b="1" dirty="0"/>
                  <a:t>Nature: </a:t>
                </a:r>
                <a:r>
                  <a:rPr lang="en-GB" sz="1400" dirty="0"/>
                  <a:t>slimmed</a:t>
                </a:r>
                <a:r>
                  <a:rPr lang="en-CH" sz="1400" dirty="0"/>
                  <a:t>, adapted to each Cache Eviction Policy</a:t>
                </a:r>
              </a:p>
              <a:p>
                <a:r>
                  <a:rPr lang="en-US" sz="1400" b="1" dirty="0"/>
                  <a:t>Format:</a:t>
                </a:r>
                <a:r>
                  <a:rPr lang="en-CH" sz="1400" dirty="0"/>
                  <a:t>.csv files, </a:t>
                </a:r>
                <a:r>
                  <a:rPr lang="en-GB" sz="1400" dirty="0"/>
                  <a:t>ordered</a:t>
                </a:r>
                <a:r>
                  <a:rPr lang="en-CH" sz="1400" dirty="0"/>
                  <a:t> by timestamp</a:t>
                </a:r>
              </a:p>
              <a:p>
                <a:r>
                  <a:rPr lang="en-GB" sz="1400" b="1" dirty="0"/>
                  <a:t>Size:</a:t>
                </a:r>
                <a:r>
                  <a:rPr lang="en-GB" sz="1400" dirty="0"/>
                  <a:t> F</a:t>
                </a:r>
                <a:r>
                  <a:rPr lang="en-CH" sz="1400" dirty="0"/>
                  <a:t>rom 2 to 6GB for 3 months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23404E-E91C-C8B5-72F8-B301656D0145}"/>
                  </a:ext>
                </a:extLst>
              </p:cNvPr>
              <p:cNvSpPr txBox="1"/>
              <p:nvPr/>
            </p:nvSpPr>
            <p:spPr>
              <a:xfrm>
                <a:off x="4904661" y="-1875729"/>
                <a:ext cx="2168460" cy="701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CH" dirty="0"/>
                  <a:t>Ordered Trace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FE81B01-EEE0-0485-70AB-311F9206D6CF}"/>
                </a:ext>
              </a:extLst>
            </p:cNvPr>
            <p:cNvGrpSpPr/>
            <p:nvPr/>
          </p:nvGrpSpPr>
          <p:grpSpPr>
            <a:xfrm>
              <a:off x="3772102" y="1626838"/>
              <a:ext cx="3689855" cy="1987272"/>
              <a:chOff x="2303021" y="670257"/>
              <a:chExt cx="7368410" cy="5685771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A394E7E5-8DA2-841E-1161-667F6307BC7C}"/>
                  </a:ext>
                </a:extLst>
              </p:cNvPr>
              <p:cNvSpPr/>
              <p:nvPr/>
            </p:nvSpPr>
            <p:spPr>
              <a:xfrm>
                <a:off x="2303021" y="1462777"/>
                <a:ext cx="7368410" cy="4893251"/>
              </a:xfrm>
              <a:prstGeom prst="roundRect">
                <a:avLst/>
              </a:prstGeom>
              <a:solidFill>
                <a:srgbClr val="E4E98B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H" sz="1400" b="1" dirty="0"/>
                  <a:t>Nature: </a:t>
                </a:r>
                <a:r>
                  <a:rPr lang="en-GB" sz="1400" dirty="0"/>
                  <a:t>data</a:t>
                </a:r>
                <a:r>
                  <a:rPr lang="en-CH" sz="1400" dirty="0"/>
                  <a:t> after parsing, filtering, groupping and merging </a:t>
                </a:r>
              </a:p>
              <a:p>
                <a:r>
                  <a:rPr lang="en-US" sz="1400" b="1" dirty="0"/>
                  <a:t>Format: </a:t>
                </a:r>
                <a:r>
                  <a:rPr lang="en-CH" sz="1400" dirty="0"/>
                  <a:t>.parquet files</a:t>
                </a:r>
              </a:p>
              <a:p>
                <a:r>
                  <a:rPr lang="en-GB" sz="1400" b="1" dirty="0"/>
                  <a:t>Size:</a:t>
                </a:r>
                <a:r>
                  <a:rPr lang="en-GB" sz="1400" dirty="0"/>
                  <a:t> From 600MB to 7GB per month (reduction rate is ±30).</a:t>
                </a:r>
                <a:endParaRPr lang="en-CH" sz="14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E4804F-F03C-835D-339B-5A16FE5DBFC9}"/>
                  </a:ext>
                </a:extLst>
              </p:cNvPr>
              <p:cNvSpPr txBox="1"/>
              <p:nvPr/>
            </p:nvSpPr>
            <p:spPr>
              <a:xfrm>
                <a:off x="4278828" y="670257"/>
                <a:ext cx="3662058" cy="792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CH" dirty="0"/>
                  <a:t>Intermediate Files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3CD3E2-C7F8-84B7-A6DA-2C11FBAF140E}"/>
              </a:ext>
            </a:extLst>
          </p:cNvPr>
          <p:cNvGrpSpPr/>
          <p:nvPr/>
        </p:nvGrpSpPr>
        <p:grpSpPr>
          <a:xfrm>
            <a:off x="9148853" y="3933078"/>
            <a:ext cx="2377070" cy="1491647"/>
            <a:chOff x="9139334" y="2534077"/>
            <a:chExt cx="2617711" cy="15949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8CD04D3-3B78-6552-E476-7CC430AE88A0}"/>
                </a:ext>
              </a:extLst>
            </p:cNvPr>
            <p:cNvGrpSpPr/>
            <p:nvPr/>
          </p:nvGrpSpPr>
          <p:grpSpPr>
            <a:xfrm>
              <a:off x="9304569" y="2534077"/>
              <a:ext cx="2287243" cy="1444309"/>
              <a:chOff x="3668751" y="-221565"/>
              <a:chExt cx="4694664" cy="3655500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D6A72FEA-D286-A518-ACDB-FB44EC13CA56}"/>
                  </a:ext>
                </a:extLst>
              </p:cNvPr>
              <p:cNvSpPr/>
              <p:nvPr/>
            </p:nvSpPr>
            <p:spPr>
              <a:xfrm>
                <a:off x="3668751" y="1616928"/>
                <a:ext cx="4694664" cy="1817007"/>
              </a:xfrm>
              <a:prstGeom prst="roundRect">
                <a:avLst/>
              </a:prstGeom>
              <a:solidFill>
                <a:srgbClr val="E4E98B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600" dirty="0"/>
                  <a:t>Plots and Statistics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821D2F-B33C-D666-B654-CD003443A2A5}"/>
                  </a:ext>
                </a:extLst>
              </p:cNvPr>
              <p:cNvSpPr txBox="1"/>
              <p:nvPr/>
            </p:nvSpPr>
            <p:spPr>
              <a:xfrm>
                <a:off x="5292297" y="-221565"/>
                <a:ext cx="1447570" cy="701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CH" dirty="0"/>
                  <a:t>Results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A0AF4BAC-5CE7-CC27-7503-6AE8CFFC3F6C}"/>
                </a:ext>
              </a:extLst>
            </p:cNvPr>
            <p:cNvSpPr/>
            <p:nvPr/>
          </p:nvSpPr>
          <p:spPr>
            <a:xfrm>
              <a:off x="9139334" y="3109822"/>
              <a:ext cx="2617711" cy="1019218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44D26BEB-ED93-C7BF-1C77-59EBE3F5FA48}"/>
              </a:ext>
            </a:extLst>
          </p:cNvPr>
          <p:cNvCxnSpPr>
            <a:cxnSpLocks/>
          </p:cNvCxnSpPr>
          <p:nvPr/>
        </p:nvCxnSpPr>
        <p:spPr>
          <a:xfrm flipV="1">
            <a:off x="3721100" y="2749657"/>
            <a:ext cx="1754328" cy="890354"/>
          </a:xfrm>
          <a:prstGeom prst="bentConnector3">
            <a:avLst>
              <a:gd name="adj1" fmla="val 67374"/>
            </a:avLst>
          </a:prstGeom>
          <a:ln w="444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DF0DC9-A64F-8720-A658-122F00478C77}"/>
              </a:ext>
            </a:extLst>
          </p:cNvPr>
          <p:cNvCxnSpPr>
            <a:stCxn id="39" idx="3"/>
            <a:endCxn id="24" idx="1"/>
          </p:cNvCxnSpPr>
          <p:nvPr/>
        </p:nvCxnSpPr>
        <p:spPr>
          <a:xfrm>
            <a:off x="8129418" y="2767945"/>
            <a:ext cx="1169480" cy="2180182"/>
          </a:xfrm>
          <a:prstGeom prst="straightConnector1">
            <a:avLst/>
          </a:prstGeom>
          <a:ln w="444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7D17D6-C038-1A11-E3AC-B8354CDB9848}"/>
              </a:ext>
            </a:extLst>
          </p:cNvPr>
          <p:cNvCxnSpPr>
            <a:stCxn id="27" idx="3"/>
            <a:endCxn id="24" idx="1"/>
          </p:cNvCxnSpPr>
          <p:nvPr/>
        </p:nvCxnSpPr>
        <p:spPr>
          <a:xfrm flipV="1">
            <a:off x="8129419" y="4948127"/>
            <a:ext cx="1169479" cy="3056"/>
          </a:xfrm>
          <a:prstGeom prst="straightConnector1">
            <a:avLst/>
          </a:prstGeom>
          <a:ln w="444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1B7FAF-601E-0A12-79F2-18E42FBD0280}"/>
              </a:ext>
            </a:extLst>
          </p:cNvPr>
          <p:cNvCxnSpPr>
            <a:stCxn id="39" idx="2"/>
            <a:endCxn id="28" idx="0"/>
          </p:cNvCxnSpPr>
          <p:nvPr/>
        </p:nvCxnSpPr>
        <p:spPr>
          <a:xfrm>
            <a:off x="6802423" y="3623081"/>
            <a:ext cx="0" cy="442642"/>
          </a:xfrm>
          <a:prstGeom prst="straightConnector1">
            <a:avLst/>
          </a:prstGeom>
          <a:ln w="444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C2A900-CFD2-CE3E-D5EE-811FA39FCA30}"/>
              </a:ext>
            </a:extLst>
          </p:cNvPr>
          <p:cNvSpPr txBox="1"/>
          <p:nvPr/>
        </p:nvSpPr>
        <p:spPr>
          <a:xfrm>
            <a:off x="3879056" y="3683918"/>
            <a:ext cx="657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1400" i="1" dirty="0"/>
              <a:t>pySpark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5B754D-B880-CFA9-D57E-EA81E4375A97}"/>
              </a:ext>
            </a:extLst>
          </p:cNvPr>
          <p:cNvSpPr txBox="1"/>
          <p:nvPr/>
        </p:nvSpPr>
        <p:spPr>
          <a:xfrm>
            <a:off x="6956239" y="3705902"/>
            <a:ext cx="657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1400" i="1" dirty="0"/>
              <a:t>pySpark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1556FC-3B2E-C55A-FDE9-54BEF2450FE3}"/>
              </a:ext>
            </a:extLst>
          </p:cNvPr>
          <p:cNvSpPr txBox="1"/>
          <p:nvPr/>
        </p:nvSpPr>
        <p:spPr>
          <a:xfrm>
            <a:off x="8714158" y="3347922"/>
            <a:ext cx="67807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1400" i="1" dirty="0"/>
              <a:t>Python</a:t>
            </a:r>
          </a:p>
          <a:p>
            <a:pPr algn="l"/>
            <a:r>
              <a:rPr lang="en-CH" sz="1400" i="1" dirty="0"/>
              <a:t>PySpark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790733-B363-1E5D-6477-D080D9E99D8D}"/>
              </a:ext>
            </a:extLst>
          </p:cNvPr>
          <p:cNvSpPr txBox="1"/>
          <p:nvPr/>
        </p:nvSpPr>
        <p:spPr>
          <a:xfrm>
            <a:off x="8435401" y="5058748"/>
            <a:ext cx="678071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1400" i="1" dirty="0"/>
              <a:t>C++</a:t>
            </a:r>
          </a:p>
          <a:p>
            <a:pPr algn="l"/>
            <a:r>
              <a:rPr lang="en-CH" sz="1400" i="1" dirty="0"/>
              <a:t>Python</a:t>
            </a:r>
          </a:p>
          <a:p>
            <a:pPr algn="l"/>
            <a:r>
              <a:rPr lang="en-CH" sz="1400" i="1" dirty="0"/>
              <a:t>PySpark</a:t>
            </a:r>
          </a:p>
        </p:txBody>
      </p:sp>
    </p:spTree>
    <p:extLst>
      <p:ext uri="{BB962C8B-B14F-4D97-AF65-F5344CB8AC3E}">
        <p14:creationId xmlns:p14="http://schemas.microsoft.com/office/powerpoint/2010/main" val="34600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6D53E-7594-086B-F64B-4FC904DD1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043642"/>
            <a:ext cx="5372100" cy="3708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8BF7C-C203-2A0C-5840-E69945AC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0903BC3B-E40E-E8F9-1B46-1815A2DEF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63" y="2043642"/>
            <a:ext cx="5410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0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407989" y="373593"/>
            <a:ext cx="1137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600"/>
            </a:pPr>
            <a:r>
              <a:rPr lang="en-US" dirty="0"/>
              <a:t>Motivation for research:</a:t>
            </a:r>
            <a:br>
              <a:rPr lang="en-US" dirty="0"/>
            </a:br>
            <a:r>
              <a:rPr lang="en-US" sz="2800" b="0" dirty="0"/>
              <a:t>Improving Cache Performance for Remote Physics Analysis</a:t>
            </a:r>
            <a:endParaRPr sz="2800" b="0" dirty="0"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11107546" y="6356350"/>
            <a:ext cx="6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81CE0-2B8D-C288-0349-269A08B729D8}"/>
              </a:ext>
            </a:extLst>
          </p:cNvPr>
          <p:cNvSpPr txBox="1"/>
          <p:nvPr/>
        </p:nvSpPr>
        <p:spPr>
          <a:xfrm>
            <a:off x="407989" y="1616768"/>
            <a:ext cx="11022248" cy="161063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H" dirty="0"/>
              <a:t>Ways to perform analysis remotely in the WLCG: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CH" dirty="0"/>
              <a:t>he file can be </a:t>
            </a:r>
            <a:r>
              <a:rPr lang="en-CH" b="1" dirty="0"/>
              <a:t>read</a:t>
            </a:r>
            <a:r>
              <a:rPr lang="en-CH" dirty="0"/>
              <a:t> (therefore, moved or replicated) before the computation starts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dirty="0"/>
              <a:t>The file can be </a:t>
            </a:r>
            <a:r>
              <a:rPr lang="en-CH" b="1" dirty="0"/>
              <a:t>streamed</a:t>
            </a:r>
            <a:r>
              <a:rPr lang="en-CH" dirty="0"/>
              <a:t> while the computations runs (but removed from the processing node right after)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H" dirty="0"/>
              <a:t>The file can be </a:t>
            </a:r>
            <a:r>
              <a:rPr lang="en-CH" b="1" dirty="0"/>
              <a:t>cached</a:t>
            </a:r>
            <a:r>
              <a:rPr lang="en-CH" dirty="0"/>
              <a:t> (also streamed during the computation and saved in </a:t>
            </a:r>
            <a:r>
              <a:rPr lang="en-US" dirty="0"/>
              <a:t>the</a:t>
            </a:r>
            <a:r>
              <a:rPr lang="en-CH" dirty="0"/>
              <a:t> cache).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260074-6378-A47E-F8E1-F4C2EB75149D}"/>
                  </a:ext>
                </a:extLst>
              </p:cNvPr>
              <p:cNvSpPr txBox="1"/>
              <p:nvPr/>
            </p:nvSpPr>
            <p:spPr>
              <a:xfrm>
                <a:off x="6657246" y="3821060"/>
                <a:ext cx="3452909" cy="1268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𝐵𝑦𝑡𝑒𝑠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𝐵𝐻𝑅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==</m:t>
                      </m:r>
                      <m:f>
                        <m:f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𝑏𝑦𝑡𝑒𝑠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𝑟𝑒𝑡𝑟𝑖𝑒𝑣𝑒𝑑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𝑐𝑎𝑐h𝑒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𝑎𝑚𝑜𝑢𝑛𝑡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𝑟𝑒𝑞𝑢𝑒𝑠𝑡𝑒𝑑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𝑏𝑦𝑡𝑒𝑠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260074-6378-A47E-F8E1-F4C2EB751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246" y="3821060"/>
                <a:ext cx="3452909" cy="1268745"/>
              </a:xfrm>
              <a:prstGeom prst="rect">
                <a:avLst/>
              </a:prstGeom>
              <a:blipFill>
                <a:blip r:embed="rId3"/>
                <a:stretch>
                  <a:fillRect l="-2941" r="-36029" b="-297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52D8CD-8586-F61F-9712-52664FDBE7FB}"/>
                  </a:ext>
                </a:extLst>
              </p:cNvPr>
              <p:cNvSpPr txBox="1"/>
              <p:nvPr/>
            </p:nvSpPr>
            <p:spPr>
              <a:xfrm>
                <a:off x="6657246" y="5346616"/>
                <a:ext cx="3751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𝐵𝑦𝑡𝑒𝑠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𝑀𝑖𝑠𝑠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𝐵𝑀𝑅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𝐵𝐻𝑅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52D8CD-8586-F61F-9712-52664FDBE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246" y="5346616"/>
                <a:ext cx="3751027" cy="276999"/>
              </a:xfrm>
              <a:prstGeom prst="rect">
                <a:avLst/>
              </a:prstGeom>
              <a:blipFill>
                <a:blip r:embed="rId4"/>
                <a:stretch>
                  <a:fillRect l="-1689" r="-676" b="-37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oogle Shape;205;p27">
            <a:extLst>
              <a:ext uri="{FF2B5EF4-FFF2-40B4-BE49-F238E27FC236}">
                <a16:creationId xmlns:a16="http://schemas.microsoft.com/office/drawing/2014/main" id="{B5A79BEA-DDA9-8515-7F7C-EBB097A5E6A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033" y="3592638"/>
            <a:ext cx="5889877" cy="23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FF4C41-F2CD-CBFE-9868-BF7786E38C5D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8BF7C-C203-2A0C-5840-E69945AC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20</a:t>
            </a:fld>
            <a:endParaRPr lang="en-GB"/>
          </a:p>
        </p:txBody>
      </p:sp>
      <p:pic>
        <p:nvPicPr>
          <p:cNvPr id="8" name="Content Placeholder 7" descr="Chart, histogram&#10;&#10;Description automatically generated">
            <a:extLst>
              <a:ext uri="{FF2B5EF4-FFF2-40B4-BE49-F238E27FC236}">
                <a16:creationId xmlns:a16="http://schemas.microsoft.com/office/drawing/2014/main" id="{721F4D97-C1F6-DE96-02E5-2C4794A62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660080"/>
            <a:ext cx="5397500" cy="3759200"/>
          </a:xfr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BE9EDD89-4B67-BEF0-C8D8-278EDF39F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00" y="1574800"/>
            <a:ext cx="5461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8BF7C-C203-2A0C-5840-E69945AC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21</a:t>
            </a:fld>
            <a:endParaRPr lang="en-GB"/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CDF6E523-52BF-4EB8-B177-A75A9E959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5" y="1684764"/>
            <a:ext cx="5410200" cy="3733800"/>
          </a:xfr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B876AF09-E783-1CA9-CDA0-C6F3691AE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91" y="1684764"/>
            <a:ext cx="5435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01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A5BCF7-7791-1EAE-F0C2-3068A106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Dependency between the file lifetme and the number of accesses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F088B-8C59-6B5D-A927-8B97C904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22</a:t>
            </a:fld>
            <a:endParaRPr lang="en-GB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C43B2CE7-B68D-0D8E-EDAD-59FE87E7A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1" y="2119042"/>
            <a:ext cx="5227281" cy="3545778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2C7EA611-74D4-F346-7CC8-944BF5897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14" y="2068862"/>
            <a:ext cx="5194860" cy="34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53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A5BCF7-7791-1EAE-F0C2-3068A106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Time between consecutive 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F088B-8C59-6B5D-A927-8B97C904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23</a:t>
            </a:fld>
            <a:endParaRPr lang="en-GB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D6AB646C-7389-6085-CE47-3A59D220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90" y="1966417"/>
            <a:ext cx="5044223" cy="31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0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A5BCF7-7791-1EAE-F0C2-3068A106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Time between the first file accesses within a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F088B-8C59-6B5D-A927-8B97C904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 descr="Chart, histogram&#10;&#10;Description automatically generated">
            <a:extLst>
              <a:ext uri="{FF2B5EF4-FFF2-40B4-BE49-F238E27FC236}">
                <a16:creationId xmlns:a16="http://schemas.microsoft.com/office/drawing/2014/main" id="{E5E9F9C2-890F-20E3-E99E-4DDFF51D8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41" y="1705411"/>
            <a:ext cx="7525313" cy="3447178"/>
          </a:xfrm>
        </p:spPr>
      </p:pic>
    </p:spTree>
    <p:extLst>
      <p:ext uri="{BB962C8B-B14F-4D97-AF65-F5344CB8AC3E}">
        <p14:creationId xmlns:p14="http://schemas.microsoft.com/office/powerpoint/2010/main" val="3993880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4AFFB-5A14-E83E-C517-EFC5AAF2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25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7D62855-EB14-461D-AEE5-F5412F30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0" y="1966486"/>
            <a:ext cx="4607911" cy="3096167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06104DD8-434C-97A1-A8AD-4DAD9EC4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45" y="1966486"/>
            <a:ext cx="4607911" cy="30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4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46D1FC-21C6-B839-2C1E-8B7A9024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26</a:t>
            </a:fld>
            <a:endParaRPr lang="en-GB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D9EB8B5-AE2F-79E2-794D-FE3083A1C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" y="1603297"/>
            <a:ext cx="5087895" cy="3381297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0299E29E-44B8-D850-0C93-7F528763A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3296"/>
            <a:ext cx="4952358" cy="32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94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7877B1-DE3F-B545-7926-E080D4FB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Variance of the number of reads per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6B333-3EBC-3914-271F-4594B4E5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27</a:t>
            </a:fld>
            <a:endParaRPr lang="en-GB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75B34733-7829-96E0-F1E3-E462A7765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1" y="2002312"/>
            <a:ext cx="4258770" cy="2853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B3079-AC3B-7097-8AAD-322CCF914292}"/>
              </a:ext>
            </a:extLst>
          </p:cNvPr>
          <p:cNvSpPr txBox="1"/>
          <p:nvPr/>
        </p:nvSpPr>
        <p:spPr>
          <a:xfrm rot="16200000">
            <a:off x="2798465" y="3305889"/>
            <a:ext cx="126637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Dataset count</a:t>
            </a:r>
          </a:p>
        </p:txBody>
      </p:sp>
    </p:spTree>
    <p:extLst>
      <p:ext uri="{BB962C8B-B14F-4D97-AF65-F5344CB8AC3E}">
        <p14:creationId xmlns:p14="http://schemas.microsoft.com/office/powerpoint/2010/main" val="1565847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F3E3-C9F2-32ED-E8AD-118442E1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r>
              <a:rPr lang="en-CH" sz="3200" dirty="0"/>
              <a:t>Decision Trees (DT) and Random Forests (RF)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DDA6B-AF5C-3A8C-950E-866D95EBA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</p:spPr>
        <p:txBody>
          <a:bodyPr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100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28</a:t>
            </a:fld>
            <a:endParaRPr lang="en-US" sz="11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E24CB0-706F-12B2-FD72-0DE078268ACE}"/>
              </a:ext>
            </a:extLst>
          </p:cNvPr>
          <p:cNvGrpSpPr/>
          <p:nvPr/>
        </p:nvGrpSpPr>
        <p:grpSpPr>
          <a:xfrm>
            <a:off x="642574" y="1141168"/>
            <a:ext cx="3465990" cy="3419167"/>
            <a:chOff x="7136364" y="1051974"/>
            <a:chExt cx="3465990" cy="3419167"/>
          </a:xfrm>
        </p:grpSpPr>
        <p:pic>
          <p:nvPicPr>
            <p:cNvPr id="7" name="Content Placeholder 5" descr="Diagram&#10;&#10;Description automatically generated">
              <a:extLst>
                <a:ext uri="{FF2B5EF4-FFF2-40B4-BE49-F238E27FC236}">
                  <a16:creationId xmlns:a16="http://schemas.microsoft.com/office/drawing/2014/main" id="{C8B6A070-3B32-D15C-8A17-766F98A5F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364" y="1439335"/>
              <a:ext cx="3465990" cy="3031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0071E9-2B8D-9C62-B265-E7F1537B22D6}"/>
                </a:ext>
              </a:extLst>
            </p:cNvPr>
            <p:cNvSpPr txBox="1"/>
            <p:nvPr/>
          </p:nvSpPr>
          <p:spPr>
            <a:xfrm>
              <a:off x="7817469" y="1051974"/>
              <a:ext cx="210378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CH" sz="2400" b="1" dirty="0">
                  <a:solidFill>
                    <a:schemeClr val="bg2">
                      <a:lumMod val="10000"/>
                    </a:schemeClr>
                  </a:solidFill>
                </a:rPr>
                <a:t>Decision Tree: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16B0C5-4B68-0CC6-3141-F50E9AA6617B}"/>
                </a:ext>
              </a:extLst>
            </p:cNvPr>
            <p:cNvSpPr txBox="1"/>
            <p:nvPr/>
          </p:nvSpPr>
          <p:spPr>
            <a:xfrm>
              <a:off x="7136364" y="4194142"/>
              <a:ext cx="2051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600" dirty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410C06-CF83-CE32-BCE6-57B1CD249B96}"/>
                </a:ext>
              </a:extLst>
            </p:cNvPr>
            <p:cNvSpPr txBox="1"/>
            <p:nvPr/>
          </p:nvSpPr>
          <p:spPr>
            <a:xfrm>
              <a:off x="8488845" y="4194142"/>
              <a:ext cx="2051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600" dirty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654373-90FC-6884-C4E1-3D124D75ADC6}"/>
                </a:ext>
              </a:extLst>
            </p:cNvPr>
            <p:cNvSpPr txBox="1"/>
            <p:nvPr/>
          </p:nvSpPr>
          <p:spPr>
            <a:xfrm>
              <a:off x="8869359" y="4194141"/>
              <a:ext cx="2051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600" dirty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1187AA-2D91-FDC5-52DA-D68DF167BC22}"/>
                </a:ext>
              </a:extLst>
            </p:cNvPr>
            <p:cNvSpPr txBox="1"/>
            <p:nvPr/>
          </p:nvSpPr>
          <p:spPr>
            <a:xfrm>
              <a:off x="10371522" y="4194141"/>
              <a:ext cx="2051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1600" dirty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6CDD651-813F-687E-551D-3BDEFF3ACC67}"/>
              </a:ext>
            </a:extLst>
          </p:cNvPr>
          <p:cNvGrpSpPr/>
          <p:nvPr/>
        </p:nvGrpSpPr>
        <p:grpSpPr>
          <a:xfrm>
            <a:off x="5119374" y="3995690"/>
            <a:ext cx="6912457" cy="1953512"/>
            <a:chOff x="5119374" y="3995690"/>
            <a:chExt cx="6912457" cy="195351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7BF8076-9FC6-E526-0F2D-E151DE7149B5}"/>
                </a:ext>
              </a:extLst>
            </p:cNvPr>
            <p:cNvGrpSpPr/>
            <p:nvPr/>
          </p:nvGrpSpPr>
          <p:grpSpPr>
            <a:xfrm>
              <a:off x="7225101" y="4051751"/>
              <a:ext cx="1859115" cy="1897451"/>
              <a:chOff x="5549074" y="3766089"/>
              <a:chExt cx="1942728" cy="2083430"/>
            </a:xfrm>
          </p:grpSpPr>
          <p:pic>
            <p:nvPicPr>
              <p:cNvPr id="15" name="Picture 1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CF44A05-E624-6D6B-5204-A3D0915EE5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727" y="3766089"/>
                <a:ext cx="1850249" cy="196032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80B01B-11A4-02D7-CD01-251E10DE796B}"/>
                  </a:ext>
                </a:extLst>
              </p:cNvPr>
              <p:cNvSpPr txBox="1"/>
              <p:nvPr/>
            </p:nvSpPr>
            <p:spPr>
              <a:xfrm>
                <a:off x="5549074" y="5603298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5F66D5-0078-3CEF-4837-1C5ABA5EEE08}"/>
                  </a:ext>
                </a:extLst>
              </p:cNvPr>
              <p:cNvSpPr txBox="1"/>
              <p:nvPr/>
            </p:nvSpPr>
            <p:spPr>
              <a:xfrm>
                <a:off x="6299841" y="5603297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B3CB80-18E6-B6B0-E8C0-09458B96FEBF}"/>
                  </a:ext>
                </a:extLst>
              </p:cNvPr>
              <p:cNvSpPr txBox="1"/>
              <p:nvPr/>
            </p:nvSpPr>
            <p:spPr>
              <a:xfrm>
                <a:off x="6535851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6A1CDF-419F-3671-C2E9-532954651857}"/>
                  </a:ext>
                </a:extLst>
              </p:cNvPr>
              <p:cNvSpPr txBox="1"/>
              <p:nvPr/>
            </p:nvSpPr>
            <p:spPr>
              <a:xfrm>
                <a:off x="7286618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B9F7CD8-76FA-847F-EF9C-18AA259DE42C}"/>
                </a:ext>
              </a:extLst>
            </p:cNvPr>
            <p:cNvGrpSpPr/>
            <p:nvPr/>
          </p:nvGrpSpPr>
          <p:grpSpPr>
            <a:xfrm>
              <a:off x="5119374" y="4051751"/>
              <a:ext cx="1859115" cy="1897451"/>
              <a:chOff x="5549074" y="3766089"/>
              <a:chExt cx="1942728" cy="2083430"/>
            </a:xfrm>
          </p:grpSpPr>
          <p:pic>
            <p:nvPicPr>
              <p:cNvPr id="23" name="Picture 2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60566EF-8623-5CEE-B277-00FCE47C0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727" y="3766089"/>
                <a:ext cx="1850249" cy="196032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32A4C-29C9-70AF-437E-7B64D717B781}"/>
                  </a:ext>
                </a:extLst>
              </p:cNvPr>
              <p:cNvSpPr txBox="1"/>
              <p:nvPr/>
            </p:nvSpPr>
            <p:spPr>
              <a:xfrm>
                <a:off x="5549074" y="5603298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9333BE-BEB0-7F6E-4F56-E34C4BE938C1}"/>
                  </a:ext>
                </a:extLst>
              </p:cNvPr>
              <p:cNvSpPr txBox="1"/>
              <p:nvPr/>
            </p:nvSpPr>
            <p:spPr>
              <a:xfrm>
                <a:off x="6299841" y="5603297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83B387-A482-B093-5BED-FDEC02619E0C}"/>
                  </a:ext>
                </a:extLst>
              </p:cNvPr>
              <p:cNvSpPr txBox="1"/>
              <p:nvPr/>
            </p:nvSpPr>
            <p:spPr>
              <a:xfrm>
                <a:off x="6535851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CBE006-16FD-7E46-0BC4-70E8720A42BE}"/>
                  </a:ext>
                </a:extLst>
              </p:cNvPr>
              <p:cNvSpPr txBox="1"/>
              <p:nvPr/>
            </p:nvSpPr>
            <p:spPr>
              <a:xfrm>
                <a:off x="7286618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602118-F499-713F-A659-73EF479F4FE5}"/>
                </a:ext>
              </a:extLst>
            </p:cNvPr>
            <p:cNvGrpSpPr/>
            <p:nvPr/>
          </p:nvGrpSpPr>
          <p:grpSpPr>
            <a:xfrm>
              <a:off x="10172716" y="3995690"/>
              <a:ext cx="1859115" cy="1897451"/>
              <a:chOff x="5549074" y="3766089"/>
              <a:chExt cx="1942728" cy="2083430"/>
            </a:xfrm>
          </p:grpSpPr>
          <p:pic>
            <p:nvPicPr>
              <p:cNvPr id="29" name="Picture 2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470BF114-7672-0968-6269-25D45FDCC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727" y="3766089"/>
                <a:ext cx="1850249" cy="196032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044215-E002-B659-29C3-D8AAE106C987}"/>
                  </a:ext>
                </a:extLst>
              </p:cNvPr>
              <p:cNvSpPr txBox="1"/>
              <p:nvPr/>
            </p:nvSpPr>
            <p:spPr>
              <a:xfrm>
                <a:off x="5549074" y="5603298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0D6594-A60A-D9B2-4402-B767A38C8615}"/>
                  </a:ext>
                </a:extLst>
              </p:cNvPr>
              <p:cNvSpPr txBox="1"/>
              <p:nvPr/>
            </p:nvSpPr>
            <p:spPr>
              <a:xfrm>
                <a:off x="6299841" y="5603297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9A1104A-7387-0936-F115-CE37761D94AC}"/>
                  </a:ext>
                </a:extLst>
              </p:cNvPr>
              <p:cNvSpPr txBox="1"/>
              <p:nvPr/>
            </p:nvSpPr>
            <p:spPr>
              <a:xfrm>
                <a:off x="6535851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CC83EF-4F88-5A8E-B555-6621787C2314}"/>
                  </a:ext>
                </a:extLst>
              </p:cNvPr>
              <p:cNvSpPr txBox="1"/>
              <p:nvPr/>
            </p:nvSpPr>
            <p:spPr>
              <a:xfrm>
                <a:off x="7286618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97B941-DF3A-E665-1647-927FBC72430F}"/>
                </a:ext>
              </a:extLst>
            </p:cNvPr>
            <p:cNvSpPr txBox="1"/>
            <p:nvPr/>
          </p:nvSpPr>
          <p:spPr>
            <a:xfrm>
              <a:off x="9489328" y="4863747"/>
              <a:ext cx="30777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2400" dirty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8A54932-B47D-B180-4C82-620C543D8C2A}"/>
              </a:ext>
            </a:extLst>
          </p:cNvPr>
          <p:cNvSpPr txBox="1"/>
          <p:nvPr/>
        </p:nvSpPr>
        <p:spPr>
          <a:xfrm>
            <a:off x="5777701" y="3775502"/>
            <a:ext cx="5129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1600" b="1" dirty="0">
                <a:solidFill>
                  <a:schemeClr val="bg2">
                    <a:lumMod val="10000"/>
                  </a:schemeClr>
                </a:solidFill>
              </a:rPr>
              <a:t>DT 1: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07B819-0821-B3D1-59DB-B08116904778}"/>
              </a:ext>
            </a:extLst>
          </p:cNvPr>
          <p:cNvSpPr txBox="1"/>
          <p:nvPr/>
        </p:nvSpPr>
        <p:spPr>
          <a:xfrm>
            <a:off x="7883428" y="3775502"/>
            <a:ext cx="5129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1600" b="1" dirty="0">
                <a:solidFill>
                  <a:schemeClr val="bg2">
                    <a:lumMod val="10000"/>
                  </a:schemeClr>
                </a:solidFill>
              </a:rPr>
              <a:t>DT 2: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34F5D3-0121-D355-6EDC-02EDB983A2D5}"/>
              </a:ext>
            </a:extLst>
          </p:cNvPr>
          <p:cNvSpPr txBox="1"/>
          <p:nvPr/>
        </p:nvSpPr>
        <p:spPr>
          <a:xfrm>
            <a:off x="10814211" y="3775502"/>
            <a:ext cx="5466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1600" b="1" dirty="0">
                <a:solidFill>
                  <a:schemeClr val="bg2">
                    <a:lumMod val="10000"/>
                  </a:schemeClr>
                </a:solidFill>
              </a:rPr>
              <a:t>DT N: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DF282F-81C0-E09D-25A3-6C9D59B91D7B}"/>
              </a:ext>
            </a:extLst>
          </p:cNvPr>
          <p:cNvSpPr txBox="1"/>
          <p:nvPr/>
        </p:nvSpPr>
        <p:spPr>
          <a:xfrm>
            <a:off x="7424660" y="2837464"/>
            <a:ext cx="235962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bg2">
                    <a:lumMod val="10000"/>
                  </a:schemeClr>
                </a:solidFill>
              </a:rPr>
              <a:t>Random Forest:</a:t>
            </a:r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C8B3FB42-2626-3FE3-9314-B95DA5C09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19874" r="1556" b="58455"/>
          <a:stretch/>
        </p:blipFill>
        <p:spPr bwMode="auto">
          <a:xfrm rot="10800000">
            <a:off x="5808462" y="3227063"/>
            <a:ext cx="5498989" cy="4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B2D3D10-A1EB-3D1F-AE47-10C6B22620FF}"/>
              </a:ext>
            </a:extLst>
          </p:cNvPr>
          <p:cNvSpPr txBox="1"/>
          <p:nvPr/>
        </p:nvSpPr>
        <p:spPr>
          <a:xfrm>
            <a:off x="611327" y="4877442"/>
            <a:ext cx="419307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2000" dirty="0"/>
              <a:t>+ Classification and regression</a:t>
            </a:r>
          </a:p>
          <a:p>
            <a:pPr algn="l"/>
            <a:r>
              <a:rPr lang="en-CH" sz="2000" dirty="0"/>
              <a:t>+ Easy to interpret</a:t>
            </a:r>
          </a:p>
          <a:p>
            <a:pPr algn="l"/>
            <a:r>
              <a:rPr lang="en-CH" sz="2000" dirty="0"/>
              <a:t>- Prone to overfitting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351DAD-50DE-907F-CFDC-5F3AADB7E912}"/>
              </a:ext>
            </a:extLst>
          </p:cNvPr>
          <p:cNvSpPr txBox="1"/>
          <p:nvPr/>
        </p:nvSpPr>
        <p:spPr>
          <a:xfrm>
            <a:off x="5885640" y="1146154"/>
            <a:ext cx="589837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2000" dirty="0"/>
              <a:t>+ Classification and regression</a:t>
            </a:r>
          </a:p>
          <a:p>
            <a:pPr algn="l"/>
            <a:r>
              <a:rPr lang="en-CH" sz="2000" dirty="0"/>
              <a:t>+ Can be parallelized</a:t>
            </a:r>
          </a:p>
          <a:p>
            <a:pPr algn="l"/>
            <a:r>
              <a:rPr lang="en-CH" sz="2000" dirty="0"/>
              <a:t>+ Solve the overfitting issue</a:t>
            </a:r>
          </a:p>
          <a:p>
            <a:pPr algn="l"/>
            <a:r>
              <a:rPr lang="en-CH" sz="2000" dirty="0"/>
              <a:t>+ Able to handle high-dimensional data and noise</a:t>
            </a:r>
          </a:p>
          <a:p>
            <a:pPr algn="l"/>
            <a:r>
              <a:rPr lang="en-CH" sz="2000" dirty="0"/>
              <a:t>- More complex to interpret</a:t>
            </a:r>
          </a:p>
        </p:txBody>
      </p:sp>
    </p:spTree>
    <p:extLst>
      <p:ext uri="{BB962C8B-B14F-4D97-AF65-F5344CB8AC3E}">
        <p14:creationId xmlns:p14="http://schemas.microsoft.com/office/powerpoint/2010/main" val="3720345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&#10;&#10;Description automatically generated with low confidence">
            <a:extLst>
              <a:ext uri="{FF2B5EF4-FFF2-40B4-BE49-F238E27FC236}">
                <a16:creationId xmlns:a16="http://schemas.microsoft.com/office/drawing/2014/main" id="{305C1BAC-9C6A-C84B-85C2-76CFAF7CD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" y="1358144"/>
            <a:ext cx="6030120" cy="46085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DC6D0D-9290-E007-D909-201BE4FB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Feature importance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64DDF-57D0-64BE-44CC-26555C48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29</a:t>
            </a:fld>
            <a:endParaRPr lang="en-GB"/>
          </a:p>
        </p:txBody>
      </p:sp>
      <p:pic>
        <p:nvPicPr>
          <p:cNvPr id="7" name="Content Placeholder 5" descr="Chart&#10;&#10;Description automatically generated with low confidence">
            <a:extLst>
              <a:ext uri="{FF2B5EF4-FFF2-40B4-BE49-F238E27FC236}">
                <a16:creationId xmlns:a16="http://schemas.microsoft.com/office/drawing/2014/main" id="{311EA60F-DC9C-6608-EEDD-54E5EDEFD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76" y="1358144"/>
            <a:ext cx="60301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6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CBDEA727-2009-78A0-CAAA-C0AEEF547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6" y="2110506"/>
            <a:ext cx="5848322" cy="41213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130F008-6880-684E-CC0C-75CC8ACFB2B2}"/>
              </a:ext>
            </a:extLst>
          </p:cNvPr>
          <p:cNvGrpSpPr/>
          <p:nvPr/>
        </p:nvGrpSpPr>
        <p:grpSpPr>
          <a:xfrm>
            <a:off x="6010507" y="2208332"/>
            <a:ext cx="6129454" cy="3740567"/>
            <a:chOff x="-83820" y="1979844"/>
            <a:chExt cx="6444024" cy="3944706"/>
          </a:xfrm>
        </p:grpSpPr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F0E712AC-D481-5EB9-2C3C-19F4124B2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" y="1979844"/>
              <a:ext cx="6444024" cy="3944706"/>
            </a:xfrm>
            <a:prstGeom prst="rect">
              <a:avLst/>
            </a:prstGeom>
          </p:spPr>
        </p:pic>
        <p:pic>
          <p:nvPicPr>
            <p:cNvPr id="11" name="Picture 10" descr="Chart, histogram&#10;&#10;Description automatically generated">
              <a:extLst>
                <a:ext uri="{FF2B5EF4-FFF2-40B4-BE49-F238E27FC236}">
                  <a16:creationId xmlns:a16="http://schemas.microsoft.com/office/drawing/2014/main" id="{AB8756B8-26EC-459A-D324-F5759B942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877" y="2367597"/>
              <a:ext cx="4194854" cy="254808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F5323F-94BB-FE4B-B1A3-B45143BF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400"/>
            <a:ext cx="10969139" cy="940443"/>
          </a:xfrm>
        </p:spPr>
        <p:txBody>
          <a:bodyPr/>
          <a:lstStyle/>
          <a:p>
            <a:r>
              <a:rPr lang="en-CH" dirty="0"/>
              <a:t>Data access trace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537FE-FB10-B045-BC06-734BF2576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562A15-923C-4708-B25B-4A3D5DC73193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FC2D1-40B0-F54D-94F5-8D2FF79D093B}"/>
              </a:ext>
            </a:extLst>
          </p:cNvPr>
          <p:cNvSpPr txBox="1"/>
          <p:nvPr/>
        </p:nvSpPr>
        <p:spPr>
          <a:xfrm>
            <a:off x="609600" y="955227"/>
            <a:ext cx="3211929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H" b="1" dirty="0"/>
              <a:t>Log data sources:</a:t>
            </a:r>
          </a:p>
          <a:p>
            <a:r>
              <a:rPr lang="en-CH" dirty="0"/>
              <a:t>1. </a:t>
            </a:r>
            <a:r>
              <a:rPr lang="en-CH"/>
              <a:t>EOS </a:t>
            </a:r>
            <a:r>
              <a:rPr lang="en-CH" dirty="0"/>
              <a:t>Report Logs (CERN)</a:t>
            </a:r>
          </a:p>
          <a:p>
            <a:r>
              <a:rPr lang="en-CH" dirty="0"/>
              <a:t>2. Rucio Logs</a:t>
            </a:r>
            <a:endParaRPr lang="en-CH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24E6E-87D5-494A-BAB0-491D20AD15CC}"/>
              </a:ext>
            </a:extLst>
          </p:cNvPr>
          <p:cNvSpPr txBox="1"/>
          <p:nvPr/>
        </p:nvSpPr>
        <p:spPr>
          <a:xfrm>
            <a:off x="5257610" y="286845"/>
            <a:ext cx="2900540" cy="1736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1600" dirty="0"/>
              <a:t>Total number of reads</a:t>
            </a:r>
          </a:p>
          <a:p>
            <a:pPr algn="ctr"/>
            <a:r>
              <a:rPr lang="en-CH" sz="1600" dirty="0"/>
              <a:t> N = 5.6e8</a:t>
            </a:r>
          </a:p>
          <a:p>
            <a:pPr algn="ctr"/>
            <a:r>
              <a:rPr lang="en-CH" sz="1600" dirty="0"/>
              <a:t>Total number of files </a:t>
            </a:r>
          </a:p>
          <a:p>
            <a:pPr algn="ctr"/>
            <a:r>
              <a:rPr lang="en-CH" sz="1600" dirty="0"/>
              <a:t>M = 1.2e7</a:t>
            </a:r>
          </a:p>
          <a:p>
            <a:pPr algn="ctr"/>
            <a:r>
              <a:rPr lang="en-CH" sz="1600" dirty="0"/>
              <a:t>Total number of datasets</a:t>
            </a:r>
          </a:p>
          <a:p>
            <a:pPr algn="ctr"/>
            <a:r>
              <a:rPr lang="en-CH" sz="1600" dirty="0"/>
              <a:t>D = 2.9e5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563763-D033-C04C-BD36-13DFF51ADEC6}"/>
              </a:ext>
            </a:extLst>
          </p:cNvPr>
          <p:cNvSpPr txBox="1"/>
          <p:nvPr/>
        </p:nvSpPr>
        <p:spPr>
          <a:xfrm>
            <a:off x="9475466" y="446988"/>
            <a:ext cx="2337089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1600" dirty="0"/>
              <a:t>Average File Size</a:t>
            </a:r>
          </a:p>
          <a:p>
            <a:pPr algn="ctr"/>
            <a:r>
              <a:rPr lang="en-CH" sz="1600" dirty="0"/>
              <a:t>2.13GB</a:t>
            </a:r>
          </a:p>
          <a:p>
            <a:pPr algn="ctr"/>
            <a:endParaRPr lang="en-CH" sz="1600" dirty="0"/>
          </a:p>
          <a:p>
            <a:pPr algn="ctr"/>
            <a:r>
              <a:rPr lang="en-CH" sz="1600" dirty="0"/>
              <a:t>Max File Size</a:t>
            </a:r>
          </a:p>
          <a:p>
            <a:pPr algn="ctr"/>
            <a:r>
              <a:rPr lang="en-CH" sz="1600" dirty="0"/>
              <a:t> 51.30GB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2BD0EA-B0E7-9F15-3841-A67469729BD9}"/>
              </a:ext>
            </a:extLst>
          </p:cNvPr>
          <p:cNvSpPr txBox="1"/>
          <p:nvPr/>
        </p:nvSpPr>
        <p:spPr>
          <a:xfrm>
            <a:off x="2137989" y="6439896"/>
            <a:ext cx="79123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H" sz="1800" b="1" dirty="0">
                <a:solidFill>
                  <a:schemeClr val="bg1"/>
                </a:solidFill>
              </a:rPr>
              <a:t>CERN ATLAS EOS node, </a:t>
            </a:r>
            <a:r>
              <a:rPr lang="en-CH" sz="1800" dirty="0">
                <a:solidFill>
                  <a:schemeClr val="bg1"/>
                </a:solidFill>
              </a:rPr>
              <a:t>3 months (Feb-Apr 2022), </a:t>
            </a:r>
            <a:r>
              <a:rPr lang="en-CH" sz="1800" b="1" dirty="0">
                <a:solidFill>
                  <a:schemeClr val="bg1"/>
                </a:solidFill>
              </a:rPr>
              <a:t>AOD &amp; DAOD </a:t>
            </a:r>
            <a:r>
              <a:rPr lang="en-CH" sz="1800" dirty="0">
                <a:solidFill>
                  <a:schemeClr val="bg1"/>
                </a:solidFill>
              </a:rPr>
              <a:t>files only</a:t>
            </a:r>
            <a:endParaRPr lang="en-CH" dirty="0">
              <a:solidFill>
                <a:schemeClr val="bg1"/>
              </a:solidFill>
            </a:endParaRPr>
          </a:p>
          <a:p>
            <a:pPr algn="l"/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5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CB428F5-D8A6-42C0-1A14-6D4FE7953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5" y="859546"/>
            <a:ext cx="6046585" cy="48513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C2B558-131A-B6DF-BBF6-7E6ADBD6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73593"/>
            <a:ext cx="6726836" cy="1065742"/>
          </a:xfrm>
        </p:spPr>
        <p:txBody>
          <a:bodyPr anchor="t">
            <a:normAutofit/>
          </a:bodyPr>
          <a:lstStyle/>
          <a:p>
            <a:r>
              <a:rPr lang="en-CH" sz="3300" dirty="0"/>
              <a:t>Comparing caching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58DDF-C82F-4D98-A422-4463825698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FAAED6-5034-4A73-8A28-1BE5524B853C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239D-7E33-DC8D-CDC7-767468B7E8A9}"/>
              </a:ext>
            </a:extLst>
          </p:cNvPr>
          <p:cNvSpPr txBox="1"/>
          <p:nvPr/>
        </p:nvSpPr>
        <p:spPr>
          <a:xfrm>
            <a:off x="7134825" y="3088841"/>
            <a:ext cx="357149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dirty="0"/>
              <a:t>Least Recently Used (LRU)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CH" dirty="0"/>
              <a:t>asy to implement and maintain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dirty="0"/>
              <a:t>Performs well on this trace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46356-41A3-7A0F-02E9-D6E93ADAFDB2}"/>
              </a:ext>
            </a:extLst>
          </p:cNvPr>
          <p:cNvSpPr txBox="1"/>
          <p:nvPr/>
        </p:nvSpPr>
        <p:spPr>
          <a:xfrm>
            <a:off x="7134825" y="936010"/>
            <a:ext cx="464918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dirty="0"/>
              <a:t>Cache performance plots: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CH" dirty="0"/>
              <a:t>ecays from 1 to a particular value as the cache size increases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dirty="0"/>
              <a:t>Cold misses determine the min value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dirty="0"/>
              <a:t>Allow to compare the performance of different cache eviction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FA6C2D-34E4-2D39-40FC-802CB06E317E}"/>
                  </a:ext>
                </a:extLst>
              </p:cNvPr>
              <p:cNvSpPr txBox="1"/>
              <p:nvPr/>
            </p:nvSpPr>
            <p:spPr>
              <a:xfrm>
                <a:off x="7134825" y="4410676"/>
                <a:ext cx="4505609" cy="11515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CH" dirty="0"/>
                  <a:t>Lower Bound of the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H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Policy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∗)</m:t>
                        </m:r>
                      </m:sup>
                    </m:sSup>
                  </m:oMath>
                </a14:m>
                <a:endParaRPr lang="en-CH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H" dirty="0"/>
                  <a:t>Optimum is NP-hard to construct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H" dirty="0"/>
                  <a:t>Only theoretical as requires the knowledge of the future reads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FA6C2D-34E4-2D39-40FC-802CB06E3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825" y="4410676"/>
                <a:ext cx="4505609" cy="1151597"/>
              </a:xfrm>
              <a:prstGeom prst="rect">
                <a:avLst/>
              </a:prstGeom>
              <a:blipFill>
                <a:blip r:embed="rId6"/>
                <a:stretch>
                  <a:fillRect l="-3090" t="-3297" b="-1208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01CD1F-1958-A6BA-3C96-6B4DFA117DFF}"/>
              </a:ext>
            </a:extLst>
          </p:cNvPr>
          <p:cNvCxnSpPr>
            <a:cxnSpLocks/>
          </p:cNvCxnSpPr>
          <p:nvPr/>
        </p:nvCxnSpPr>
        <p:spPr>
          <a:xfrm flipV="1">
            <a:off x="2244946" y="3564193"/>
            <a:ext cx="0" cy="4088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5DB9E5-501D-496A-EDA6-03E760431D6C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8BC4E3-CEB1-F96B-9F56-60B3D9BEFFE1}"/>
                  </a:ext>
                </a:extLst>
              </p:cNvPr>
              <p:cNvSpPr txBox="1"/>
              <p:nvPr/>
            </p:nvSpPr>
            <p:spPr>
              <a:xfrm>
                <a:off x="751910" y="5739740"/>
                <a:ext cx="10969139" cy="6155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dirty="0"/>
                  <a:t>) </a:t>
                </a:r>
                <a:r>
                  <a:rPr lang="en-GB" sz="1600" dirty="0" err="1"/>
                  <a:t>Chuchuk</a:t>
                </a:r>
                <a:r>
                  <a:rPr lang="en-GB" sz="1600" dirty="0"/>
                  <a:t>, O., </a:t>
                </a:r>
                <a:r>
                  <a:rPr lang="en-GB" sz="1600" dirty="0" err="1"/>
                  <a:t>Neglia</a:t>
                </a:r>
                <a:r>
                  <a:rPr lang="en-GB" sz="1600" dirty="0"/>
                  <a:t>, G., Schulz, M., &amp; </a:t>
                </a:r>
                <a:r>
                  <a:rPr lang="en-GB" sz="1600" dirty="0" err="1"/>
                  <a:t>Duellmann</a:t>
                </a:r>
                <a:r>
                  <a:rPr lang="en-GB" sz="1600" dirty="0"/>
                  <a:t>, D. (2022, March). Caching for dataset-based workloads with heterogeneous file sizes. In ISGC 2022-International Symposium on Grids &amp; Clouds 2022.</a:t>
                </a:r>
                <a:endParaRPr lang="en-CH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8BC4E3-CEB1-F96B-9F56-60B3D9BEF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10" y="5739740"/>
                <a:ext cx="10969139" cy="615553"/>
              </a:xfrm>
              <a:prstGeom prst="rect">
                <a:avLst/>
              </a:prstGeom>
              <a:blipFill>
                <a:blip r:embed="rId7"/>
                <a:stretch>
                  <a:fillRect l="-346" t="-3922" b="-980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16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25505F-928E-5366-1A71-E92950AD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Previous attempts to improve BMR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114E-B4AC-88B3-A8ED-C8AF65C2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9B589B43-F697-6950-5655-8B4AFF7DA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8" y="1027246"/>
            <a:ext cx="6565900" cy="5118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FE1142-1E02-81D7-F6E7-98A75FC0BC60}"/>
              </a:ext>
            </a:extLst>
          </p:cNvPr>
          <p:cNvSpPr txBox="1"/>
          <p:nvPr/>
        </p:nvSpPr>
        <p:spPr>
          <a:xfrm>
            <a:off x="7231251" y="3304102"/>
            <a:ext cx="453793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Directions that we explored: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Existing cache eviction policies</a:t>
            </a:r>
            <a:r>
              <a:rPr lang="en-CH" dirty="0"/>
              <a:t> (like 2-LRU and 2-staged LRU)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H" dirty="0"/>
              <a:t>Dataset-specific policies (having in mind that files within one dataset tend to be read together)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570F6-4E1A-D8D6-D65B-1EE4E2F695DD}"/>
              </a:ext>
            </a:extLst>
          </p:cNvPr>
          <p:cNvSpPr txBox="1"/>
          <p:nvPr/>
        </p:nvSpPr>
        <p:spPr>
          <a:xfrm>
            <a:off x="7231251" y="1303466"/>
            <a:ext cx="392767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Why is our problem different?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Optimization of the BMR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Different from CDNs and Web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File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users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0A069-229E-D3E3-78E3-EDC59A424580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7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237A5BB-70A5-7733-CEB9-6DADB972E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8" y="906464"/>
            <a:ext cx="6540500" cy="52807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25505F-928E-5366-1A71-E92950AD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Performance of the clairvoyant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114E-B4AC-88B3-A8ED-C8AF65C2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E1142-1E02-81D7-F6E7-98A75FC0BC60}"/>
              </a:ext>
            </a:extLst>
          </p:cNvPr>
          <p:cNvSpPr txBox="1"/>
          <p:nvPr/>
        </p:nvSpPr>
        <p:spPr>
          <a:xfrm>
            <a:off x="7179874" y="3612777"/>
            <a:ext cx="453793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When applied to our trace: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Approaches optimum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Significantly outperforms LRU</a:t>
            </a:r>
          </a:p>
          <a:p>
            <a:pPr algn="l"/>
            <a:r>
              <a:rPr lang="en-US" dirty="0"/>
              <a:t> </a:t>
            </a:r>
            <a:endParaRPr lang="en-CH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570F6-4E1A-D8D6-D65B-1EE4E2F695DD}"/>
              </a:ext>
            </a:extLst>
          </p:cNvPr>
          <p:cNvSpPr txBox="1"/>
          <p:nvPr/>
        </p:nvSpPr>
        <p:spPr>
          <a:xfrm>
            <a:off x="7179874" y="1318169"/>
            <a:ext cx="392767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The clairvoyant algorithm (or </a:t>
            </a:r>
            <a:r>
              <a:rPr lang="en-US" dirty="0" err="1"/>
              <a:t>Belady</a:t>
            </a:r>
            <a:r>
              <a:rPr lang="en-US" dirty="0"/>
              <a:t>):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Removes the files that will be used the furthest into the future.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Only theoretical as requires the knowledge of the future.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Performs optimally when the file sizes are equal.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116E88-80EA-DAD6-40CC-23019D044867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3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789AD-B2E2-9C68-9247-05A5BA7A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Architecture of the ML-based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CB714-1D5D-F50B-F46C-325A7FA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7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A19111-6F51-1B5B-6081-AA669B900E5C}"/>
              </a:ext>
            </a:extLst>
          </p:cNvPr>
          <p:cNvGrpSpPr/>
          <p:nvPr/>
        </p:nvGrpSpPr>
        <p:grpSpPr>
          <a:xfrm>
            <a:off x="407987" y="1207106"/>
            <a:ext cx="11376025" cy="4559087"/>
            <a:chOff x="407987" y="1439335"/>
            <a:chExt cx="11376025" cy="3628611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5E422DB4-39E3-4BDB-896E-5101C753F4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0018652"/>
                </p:ext>
              </p:extLst>
            </p:nvPr>
          </p:nvGraphicFramePr>
          <p:xfrm>
            <a:off x="407987" y="1439335"/>
            <a:ext cx="11376025" cy="36286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B9B8BD-432B-387D-2FB3-DC8CC0F05396}"/>
                </a:ext>
              </a:extLst>
            </p:cNvPr>
            <p:cNvSpPr txBox="1"/>
            <p:nvPr/>
          </p:nvSpPr>
          <p:spPr>
            <a:xfrm>
              <a:off x="1197170" y="3030977"/>
              <a:ext cx="3223647" cy="4899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dirty="0"/>
                <a:t>Predicting future </a:t>
              </a:r>
            </a:p>
            <a:p>
              <a:pPr algn="ctr"/>
              <a:r>
                <a:rPr lang="en-CH" sz="2000" dirty="0"/>
                <a:t>file reads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955525-D00E-1E46-9250-A841351D0AFB}"/>
                </a:ext>
              </a:extLst>
            </p:cNvPr>
            <p:cNvSpPr txBox="1"/>
            <p:nvPr/>
          </p:nvSpPr>
          <p:spPr>
            <a:xfrm>
              <a:off x="5923358" y="4148999"/>
              <a:ext cx="2722537" cy="4899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dirty="0"/>
                <a:t>Integration into the caching model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27EB58-81EB-16C3-D0AF-5EC460C2811C}"/>
              </a:ext>
            </a:extLst>
          </p:cNvPr>
          <p:cNvGrpSpPr/>
          <p:nvPr/>
        </p:nvGrpSpPr>
        <p:grpSpPr>
          <a:xfrm>
            <a:off x="365691" y="4681889"/>
            <a:ext cx="4721302" cy="1334275"/>
            <a:chOff x="5119374" y="3995690"/>
            <a:chExt cx="6912457" cy="1953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62CD21-B351-7645-AE95-ED7629707AE5}"/>
                </a:ext>
              </a:extLst>
            </p:cNvPr>
            <p:cNvGrpSpPr/>
            <p:nvPr/>
          </p:nvGrpSpPr>
          <p:grpSpPr>
            <a:xfrm>
              <a:off x="7225101" y="4051751"/>
              <a:ext cx="1859115" cy="1897451"/>
              <a:chOff x="5549074" y="3766089"/>
              <a:chExt cx="1942728" cy="2083430"/>
            </a:xfrm>
          </p:grpSpPr>
          <p:pic>
            <p:nvPicPr>
              <p:cNvPr id="23" name="Picture 2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F461E17-C38D-F41C-5B69-727D6784A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727" y="3766089"/>
                <a:ext cx="1850249" cy="196032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1EDCA2-6D12-DD01-AF4C-0C89F508C54C}"/>
                  </a:ext>
                </a:extLst>
              </p:cNvPr>
              <p:cNvSpPr txBox="1"/>
              <p:nvPr/>
            </p:nvSpPr>
            <p:spPr>
              <a:xfrm>
                <a:off x="5549074" y="5603298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87B0CC-8724-93DA-F90F-5EBDCF824224}"/>
                  </a:ext>
                </a:extLst>
              </p:cNvPr>
              <p:cNvSpPr txBox="1"/>
              <p:nvPr/>
            </p:nvSpPr>
            <p:spPr>
              <a:xfrm>
                <a:off x="6299841" y="5603297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591787-84C5-2348-BB65-9AC47E0456F6}"/>
                  </a:ext>
                </a:extLst>
              </p:cNvPr>
              <p:cNvSpPr txBox="1"/>
              <p:nvPr/>
            </p:nvSpPr>
            <p:spPr>
              <a:xfrm>
                <a:off x="6535851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A4597E-A6C8-BAB0-E076-E039D6F6522C}"/>
                  </a:ext>
                </a:extLst>
              </p:cNvPr>
              <p:cNvSpPr txBox="1"/>
              <p:nvPr/>
            </p:nvSpPr>
            <p:spPr>
              <a:xfrm>
                <a:off x="7286618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8F0C7E-654D-9456-385E-B7C00DF6032A}"/>
                </a:ext>
              </a:extLst>
            </p:cNvPr>
            <p:cNvGrpSpPr/>
            <p:nvPr/>
          </p:nvGrpSpPr>
          <p:grpSpPr>
            <a:xfrm>
              <a:off x="5119374" y="4051751"/>
              <a:ext cx="1859115" cy="1897451"/>
              <a:chOff x="5549074" y="3766089"/>
              <a:chExt cx="1942728" cy="2083430"/>
            </a:xfrm>
          </p:grpSpPr>
          <p:pic>
            <p:nvPicPr>
              <p:cNvPr id="18" name="Picture 1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515674E-57E8-F31F-5CE6-45D28D5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727" y="3766089"/>
                <a:ext cx="1850249" cy="196032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0DB978-349B-7CB0-76E7-F93A2F492D55}"/>
                  </a:ext>
                </a:extLst>
              </p:cNvPr>
              <p:cNvSpPr txBox="1"/>
              <p:nvPr/>
            </p:nvSpPr>
            <p:spPr>
              <a:xfrm>
                <a:off x="5549074" y="5603298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7D0582-6E07-9787-788E-9E29AF63E211}"/>
                  </a:ext>
                </a:extLst>
              </p:cNvPr>
              <p:cNvSpPr txBox="1"/>
              <p:nvPr/>
            </p:nvSpPr>
            <p:spPr>
              <a:xfrm>
                <a:off x="6299841" y="5603297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E8987D-1932-85A3-A7A5-FEC15D93AB7E}"/>
                  </a:ext>
                </a:extLst>
              </p:cNvPr>
              <p:cNvSpPr txBox="1"/>
              <p:nvPr/>
            </p:nvSpPr>
            <p:spPr>
              <a:xfrm>
                <a:off x="6535851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67BFE-88AE-32E3-39A2-F20601D80BDA}"/>
                  </a:ext>
                </a:extLst>
              </p:cNvPr>
              <p:cNvSpPr txBox="1"/>
              <p:nvPr/>
            </p:nvSpPr>
            <p:spPr>
              <a:xfrm>
                <a:off x="7286618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DDDB87-3D46-10A4-9A35-30FDC4546FD3}"/>
                </a:ext>
              </a:extLst>
            </p:cNvPr>
            <p:cNvGrpSpPr/>
            <p:nvPr/>
          </p:nvGrpSpPr>
          <p:grpSpPr>
            <a:xfrm>
              <a:off x="10172716" y="3995690"/>
              <a:ext cx="1859115" cy="1897451"/>
              <a:chOff x="5549074" y="3766089"/>
              <a:chExt cx="1942728" cy="2083430"/>
            </a:xfrm>
          </p:grpSpPr>
          <p:pic>
            <p:nvPicPr>
              <p:cNvPr id="13" name="Picture 1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25F8FBA-CFB3-73ED-7FB5-A18102B7B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727" y="3766089"/>
                <a:ext cx="1850249" cy="196032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6225A4-492C-5172-326E-C805E67E040D}"/>
                  </a:ext>
                </a:extLst>
              </p:cNvPr>
              <p:cNvSpPr txBox="1"/>
              <p:nvPr/>
            </p:nvSpPr>
            <p:spPr>
              <a:xfrm>
                <a:off x="5549074" y="5603298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78DFAD-9574-75E6-5F52-9B11517A26BD}"/>
                  </a:ext>
                </a:extLst>
              </p:cNvPr>
              <p:cNvSpPr txBox="1"/>
              <p:nvPr/>
            </p:nvSpPr>
            <p:spPr>
              <a:xfrm>
                <a:off x="6299841" y="5603297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2D42A5-F1FE-FFC9-BF64-5F65221CF046}"/>
                  </a:ext>
                </a:extLst>
              </p:cNvPr>
              <p:cNvSpPr txBox="1"/>
              <p:nvPr/>
            </p:nvSpPr>
            <p:spPr>
              <a:xfrm>
                <a:off x="6535851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3BE88D-B747-E911-E899-0C8ADA5C6024}"/>
                  </a:ext>
                </a:extLst>
              </p:cNvPr>
              <p:cNvSpPr txBox="1"/>
              <p:nvPr/>
            </p:nvSpPr>
            <p:spPr>
              <a:xfrm>
                <a:off x="7286618" y="5603296"/>
                <a:ext cx="2051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1600" dirty="0">
                    <a:solidFill>
                      <a:schemeClr val="bg2">
                        <a:lumMod val="10000"/>
                      </a:schemeClr>
                    </a:solidFill>
                  </a:rPr>
                  <a:t>…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20563-2814-9FB1-AEB3-2596EC1D4541}"/>
                </a:ext>
              </a:extLst>
            </p:cNvPr>
            <p:cNvSpPr txBox="1"/>
            <p:nvPr/>
          </p:nvSpPr>
          <p:spPr>
            <a:xfrm>
              <a:off x="9489328" y="4863747"/>
              <a:ext cx="30777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2400" dirty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F0CC150-0BDA-2E8C-46AA-799BE17984F7}"/>
              </a:ext>
            </a:extLst>
          </p:cNvPr>
          <p:cNvSpPr txBox="1"/>
          <p:nvPr/>
        </p:nvSpPr>
        <p:spPr>
          <a:xfrm>
            <a:off x="1340436" y="4143670"/>
            <a:ext cx="289181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CH" sz="20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CH" sz="2000" b="1" dirty="0">
                <a:solidFill>
                  <a:schemeClr val="bg2">
                    <a:lumMod val="10000"/>
                  </a:schemeClr>
                </a:solidFill>
              </a:rPr>
              <a:t>Random Forest </a:t>
            </a:r>
            <a:r>
              <a:rPr lang="en-CH" sz="2000" dirty="0">
                <a:solidFill>
                  <a:schemeClr val="bg2">
                    <a:lumMod val="10000"/>
                  </a:schemeClr>
                </a:solidFill>
              </a:rPr>
              <a:t>model):</a:t>
            </a:r>
          </a:p>
        </p:txBody>
      </p:sp>
      <p:pic>
        <p:nvPicPr>
          <p:cNvPr id="29" name="Picture 2" descr="enter image description here">
            <a:extLst>
              <a:ext uri="{FF2B5EF4-FFF2-40B4-BE49-F238E27FC236}">
                <a16:creationId xmlns:a16="http://schemas.microsoft.com/office/drawing/2014/main" id="{6375E61F-DAD9-0B9D-7146-943059CF3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19874" r="1556" b="58455"/>
          <a:stretch/>
        </p:blipFill>
        <p:spPr bwMode="auto">
          <a:xfrm rot="10800000">
            <a:off x="1426037" y="4466458"/>
            <a:ext cx="2565319" cy="1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A6DD1-B28A-F888-CDEB-1F5CDA3EB3DF}"/>
              </a:ext>
            </a:extLst>
          </p:cNvPr>
          <p:cNvSpPr txBox="1"/>
          <p:nvPr/>
        </p:nvSpPr>
        <p:spPr>
          <a:xfrm>
            <a:off x="7887476" y="1233098"/>
            <a:ext cx="3560697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Random Forest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advantages: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Classification and regression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No need for feature normalization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Parallelizable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Interpretable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7A639E-0E20-65DE-FB23-C4E1185A54AF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8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ECABB6-01CE-E33C-F579-F68B1B41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Prediction of the file reads. Regression</a:t>
            </a:r>
            <a:br>
              <a:rPr lang="en-CH" dirty="0"/>
            </a:br>
            <a:r>
              <a:rPr lang="en-CH" sz="3200" b="0" dirty="0"/>
              <a:t>Predicting the logarithm of the reuse distance</a:t>
            </a:r>
            <a:endParaRPr lang="en-CH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532A-58D3-6365-E94B-1D40F53B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8</a:t>
            </a:fld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7DA571-2610-127C-C7CA-2A5C0BADFA63}"/>
              </a:ext>
            </a:extLst>
          </p:cNvPr>
          <p:cNvGrpSpPr/>
          <p:nvPr/>
        </p:nvGrpSpPr>
        <p:grpSpPr>
          <a:xfrm>
            <a:off x="3724932" y="1482953"/>
            <a:ext cx="4744460" cy="1576452"/>
            <a:chOff x="5836526" y="1275465"/>
            <a:chExt cx="4744460" cy="157645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DE3481-3EB9-F0E3-32EE-6B711F8D223E}"/>
                </a:ext>
              </a:extLst>
            </p:cNvPr>
            <p:cNvGrpSpPr/>
            <p:nvPr/>
          </p:nvGrpSpPr>
          <p:grpSpPr>
            <a:xfrm>
              <a:off x="5836526" y="1275465"/>
              <a:ext cx="4744460" cy="1352544"/>
              <a:chOff x="5773464" y="1575009"/>
              <a:chExt cx="4744460" cy="1352544"/>
            </a:xfrm>
          </p:grpSpPr>
          <p:pic>
            <p:nvPicPr>
              <p:cNvPr id="13" name="Picture 12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0ADEC9A4-DD95-91CB-AE56-DC5F65DEA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3464" y="1663953"/>
                <a:ext cx="4744460" cy="12636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384443-015B-E958-F9A5-76AC1E9E09E8}"/>
                  </a:ext>
                </a:extLst>
              </p:cNvPr>
              <p:cNvSpPr txBox="1"/>
              <p:nvPr/>
            </p:nvSpPr>
            <p:spPr>
              <a:xfrm>
                <a:off x="6810704" y="1575009"/>
                <a:ext cx="974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dirty="0"/>
                  <a:t>Features: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ECE0C1-33A0-9CDD-6FFF-F2ADDFB8D6E4}"/>
                  </a:ext>
                </a:extLst>
              </p:cNvPr>
              <p:cNvSpPr txBox="1"/>
              <p:nvPr/>
            </p:nvSpPr>
            <p:spPr>
              <a:xfrm>
                <a:off x="9285890" y="1575009"/>
                <a:ext cx="705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dirty="0"/>
                  <a:t>Target: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01FAD9-8F83-101F-7A61-26ECAAE7EC1B}"/>
                </a:ext>
              </a:extLst>
            </p:cNvPr>
            <p:cNvSpPr txBox="1"/>
            <p:nvPr/>
          </p:nvSpPr>
          <p:spPr>
            <a:xfrm>
              <a:off x="9248117" y="2605696"/>
              <a:ext cx="9906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600" b="1" dirty="0">
                  <a:solidFill>
                    <a:schemeClr val="bg2">
                      <a:lumMod val="10000"/>
                    </a:schemeClr>
                  </a:solidFill>
                </a:rPr>
                <a:t>T</a:t>
              </a:r>
              <a:r>
                <a:rPr lang="en-CH" sz="1600" b="1" dirty="0">
                  <a:solidFill>
                    <a:schemeClr val="bg2">
                      <a:lumMod val="10000"/>
                    </a:schemeClr>
                  </a:solidFill>
                </a:rPr>
                <a:t>hreshold</a:t>
              </a:r>
            </a:p>
          </p:txBody>
        </p:sp>
        <p:sp>
          <p:nvSpPr>
            <p:cNvPr id="19" name="Bent Arrow 18">
              <a:extLst>
                <a:ext uri="{FF2B5EF4-FFF2-40B4-BE49-F238E27FC236}">
                  <a16:creationId xmlns:a16="http://schemas.microsoft.com/office/drawing/2014/main" id="{AC60FFE6-70ED-4589-1C31-8E75FCB28498}"/>
                </a:ext>
              </a:extLst>
            </p:cNvPr>
            <p:cNvSpPr/>
            <p:nvPr/>
          </p:nvSpPr>
          <p:spPr>
            <a:xfrm rot="5400000" flipH="1" flipV="1">
              <a:off x="8823063" y="2452896"/>
              <a:ext cx="246221" cy="40075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115F5855-5FEC-E9A9-221C-F22A607DE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50144"/>
              </p:ext>
            </p:extLst>
          </p:nvPr>
        </p:nvGraphicFramePr>
        <p:xfrm>
          <a:off x="3802118" y="3581697"/>
          <a:ext cx="4587764" cy="27121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1749">
                  <a:extLst>
                    <a:ext uri="{9D8B030D-6E8A-4147-A177-3AD203B41FA5}">
                      <a16:colId xmlns:a16="http://schemas.microsoft.com/office/drawing/2014/main" val="2342366935"/>
                    </a:ext>
                  </a:extLst>
                </a:gridCol>
                <a:gridCol w="1281279">
                  <a:extLst>
                    <a:ext uri="{9D8B030D-6E8A-4147-A177-3AD203B41FA5}">
                      <a16:colId xmlns:a16="http://schemas.microsoft.com/office/drawing/2014/main" val="2837363805"/>
                    </a:ext>
                  </a:extLst>
                </a:gridCol>
                <a:gridCol w="1284736">
                  <a:extLst>
                    <a:ext uri="{9D8B030D-6E8A-4147-A177-3AD203B41FA5}">
                      <a16:colId xmlns:a16="http://schemas.microsoft.com/office/drawing/2014/main" val="2311138754"/>
                    </a:ext>
                  </a:extLst>
                </a:gridCol>
              </a:tblGrid>
              <a:tr h="688374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Filtering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Number of files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Percentage of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538496"/>
                  </a:ext>
                </a:extLst>
              </a:tr>
              <a:tr h="611828">
                <a:tc>
                  <a:txBody>
                    <a:bodyPr/>
                    <a:lstStyle/>
                    <a:p>
                      <a:r>
                        <a:rPr lang="en-CH" sz="1600" dirty="0"/>
                        <a:t>Before the 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10,556,833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88.98%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011769"/>
                  </a:ext>
                </a:extLst>
              </a:tr>
              <a:tr h="470637">
                <a:tc>
                  <a:txBody>
                    <a:bodyPr/>
                    <a:lstStyle/>
                    <a:p>
                      <a:r>
                        <a:rPr lang="en-CH" sz="1600" dirty="0"/>
                        <a:t>With 2+ accesses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4,719,609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39.78%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39131"/>
                  </a:ext>
                </a:extLst>
              </a:tr>
              <a:tr h="470637">
                <a:tc>
                  <a:txBody>
                    <a:bodyPr/>
                    <a:lstStyle/>
                    <a:p>
                      <a:r>
                        <a:rPr lang="en-CH" sz="1600" dirty="0"/>
                        <a:t>With creation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2,378,787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20.05%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68859"/>
                  </a:ext>
                </a:extLst>
              </a:tr>
              <a:tr h="470637">
                <a:tc>
                  <a:txBody>
                    <a:bodyPr/>
                    <a:lstStyle/>
                    <a:p>
                      <a:r>
                        <a:rPr lang="en-CH" sz="1600" dirty="0"/>
                        <a:t>With target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342,878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2.89%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16444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B865CE0-42A8-859B-22E1-5611D467F986}"/>
              </a:ext>
            </a:extLst>
          </p:cNvPr>
          <p:cNvSpPr txBox="1"/>
          <p:nvPr/>
        </p:nvSpPr>
        <p:spPr>
          <a:xfrm>
            <a:off x="8956544" y="2160945"/>
            <a:ext cx="2994044" cy="18558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CH" sz="2000" b="1" dirty="0"/>
              <a:t>Results:</a:t>
            </a:r>
          </a:p>
          <a:p>
            <a:pPr algn="l"/>
            <a:r>
              <a:rPr lang="en-CH" sz="2400" b="1" dirty="0"/>
              <a:t>0.29</a:t>
            </a:r>
            <a:r>
              <a:rPr lang="en-CH" dirty="0"/>
              <a:t> – RMSE* on the training  data (70%)</a:t>
            </a:r>
          </a:p>
          <a:p>
            <a:pPr algn="l"/>
            <a:r>
              <a:rPr lang="en-CH" sz="2400" b="1" dirty="0"/>
              <a:t>0.34</a:t>
            </a:r>
            <a:r>
              <a:rPr lang="en-CH" dirty="0"/>
              <a:t> – RMSE on the </a:t>
            </a:r>
          </a:p>
          <a:p>
            <a:pPr algn="l"/>
            <a:r>
              <a:rPr lang="en-CH" dirty="0"/>
              <a:t>test data (30%)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32CEA9-7E39-15BC-2A9B-DE6981DE635D}"/>
              </a:ext>
            </a:extLst>
          </p:cNvPr>
          <p:cNvSpPr txBox="1"/>
          <p:nvPr/>
        </p:nvSpPr>
        <p:spPr>
          <a:xfrm>
            <a:off x="9511002" y="5358076"/>
            <a:ext cx="227301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CH" dirty="0"/>
              <a:t>*RMSE = Root Mean Squared Error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C74477-F3FF-E265-8D61-1CD0C7C2A1CC}"/>
              </a:ext>
            </a:extLst>
          </p:cNvPr>
          <p:cNvSpPr txBox="1"/>
          <p:nvPr/>
        </p:nvSpPr>
        <p:spPr>
          <a:xfrm>
            <a:off x="5416327" y="3218671"/>
            <a:ext cx="1359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dirty="0"/>
              <a:t>Data volume: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07D4B-0D70-3C08-F7A9-0963E6137856}"/>
              </a:ext>
            </a:extLst>
          </p:cNvPr>
          <p:cNvSpPr txBox="1"/>
          <p:nvPr/>
        </p:nvSpPr>
        <p:spPr>
          <a:xfrm>
            <a:off x="690154" y="1637218"/>
            <a:ext cx="2479889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2000" b="1" dirty="0"/>
              <a:t>List of features:</a:t>
            </a:r>
            <a:r>
              <a:rPr lang="en-CH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size (volume)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File size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Dataset size (volume)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Frequency of the reads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Recency of the reads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Duration of the reads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Dataset size (number of files)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…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H" dirty="0">
              <a:solidFill>
                <a:srgbClr val="0033A0"/>
              </a:solidFill>
              <a:latin typeface="Arial" panose="020B0604020202020204" pitchFamily="34" charset="0"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(18 features in total)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63F12-F694-714F-9C40-144CFE4C3B61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9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ECABB6-01CE-E33C-F579-F68B1B41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Prediction of the file reads. Classification</a:t>
            </a:r>
            <a:br>
              <a:rPr lang="en-CH" dirty="0"/>
            </a:br>
            <a:r>
              <a:rPr lang="en-CH" sz="3200" b="0" dirty="0"/>
              <a:t>Predicting if reread in the next 15 days</a:t>
            </a:r>
            <a:endParaRPr lang="en-CH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532A-58D3-6365-E94B-1D40F53B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AED6-5034-4A73-8A28-1BE5524B853C}" type="slidenum">
              <a:rPr lang="en-GB" smtClean="0"/>
              <a:t>9</a:t>
            </a:fld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7DA571-2610-127C-C7CA-2A5C0BADFA63}"/>
              </a:ext>
            </a:extLst>
          </p:cNvPr>
          <p:cNvGrpSpPr/>
          <p:nvPr/>
        </p:nvGrpSpPr>
        <p:grpSpPr>
          <a:xfrm>
            <a:off x="3724932" y="1482953"/>
            <a:ext cx="4742136" cy="1576452"/>
            <a:chOff x="5836526" y="1275465"/>
            <a:chExt cx="4742136" cy="157645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DE3481-3EB9-F0E3-32EE-6B711F8D223E}"/>
                </a:ext>
              </a:extLst>
            </p:cNvPr>
            <p:cNvGrpSpPr/>
            <p:nvPr/>
          </p:nvGrpSpPr>
          <p:grpSpPr>
            <a:xfrm>
              <a:off x="5836526" y="1275465"/>
              <a:ext cx="4742136" cy="1351926"/>
              <a:chOff x="5773464" y="1575009"/>
              <a:chExt cx="4742136" cy="1351926"/>
            </a:xfrm>
          </p:grpSpPr>
          <p:pic>
            <p:nvPicPr>
              <p:cNvPr id="13" name="Picture 12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0ADEC9A4-DD95-91CB-AE56-DC5F65DEA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3464" y="1663954"/>
                <a:ext cx="4742136" cy="1262981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384443-015B-E958-F9A5-76AC1E9E09E8}"/>
                  </a:ext>
                </a:extLst>
              </p:cNvPr>
              <p:cNvSpPr txBox="1"/>
              <p:nvPr/>
            </p:nvSpPr>
            <p:spPr>
              <a:xfrm>
                <a:off x="6810704" y="1575009"/>
                <a:ext cx="974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dirty="0"/>
                  <a:t>Features: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ECE0C1-33A0-9CDD-6FFF-F2ADDFB8D6E4}"/>
                  </a:ext>
                </a:extLst>
              </p:cNvPr>
              <p:cNvSpPr txBox="1"/>
              <p:nvPr/>
            </p:nvSpPr>
            <p:spPr>
              <a:xfrm>
                <a:off x="9285890" y="1575009"/>
                <a:ext cx="705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dirty="0"/>
                  <a:t>Target: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01FAD9-8F83-101F-7A61-26ECAAE7EC1B}"/>
                </a:ext>
              </a:extLst>
            </p:cNvPr>
            <p:cNvSpPr txBox="1"/>
            <p:nvPr/>
          </p:nvSpPr>
          <p:spPr>
            <a:xfrm>
              <a:off x="9248117" y="2605696"/>
              <a:ext cx="9906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600" b="1" dirty="0">
                  <a:solidFill>
                    <a:schemeClr val="bg2">
                      <a:lumMod val="10000"/>
                    </a:schemeClr>
                  </a:solidFill>
                </a:rPr>
                <a:t>T</a:t>
              </a:r>
              <a:r>
                <a:rPr lang="en-CH" sz="1600" b="1" dirty="0">
                  <a:solidFill>
                    <a:schemeClr val="bg2">
                      <a:lumMod val="10000"/>
                    </a:schemeClr>
                  </a:solidFill>
                </a:rPr>
                <a:t>hreshold</a:t>
              </a:r>
            </a:p>
          </p:txBody>
        </p:sp>
        <p:sp>
          <p:nvSpPr>
            <p:cNvPr id="19" name="Bent Arrow 18">
              <a:extLst>
                <a:ext uri="{FF2B5EF4-FFF2-40B4-BE49-F238E27FC236}">
                  <a16:creationId xmlns:a16="http://schemas.microsoft.com/office/drawing/2014/main" id="{AC60FFE6-70ED-4589-1C31-8E75FCB28498}"/>
                </a:ext>
              </a:extLst>
            </p:cNvPr>
            <p:cNvSpPr/>
            <p:nvPr/>
          </p:nvSpPr>
          <p:spPr>
            <a:xfrm rot="5400000" flipH="1" flipV="1">
              <a:off x="8823063" y="2452896"/>
              <a:ext cx="246221" cy="40075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865CE0-42A8-859B-22E1-5611D467F986}"/>
              </a:ext>
            </a:extLst>
          </p:cNvPr>
          <p:cNvSpPr txBox="1"/>
          <p:nvPr/>
        </p:nvSpPr>
        <p:spPr>
          <a:xfrm>
            <a:off x="8897329" y="1286980"/>
            <a:ext cx="3137115" cy="35296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CH" sz="2000" b="1" dirty="0"/>
              <a:t>Results:</a:t>
            </a:r>
          </a:p>
          <a:p>
            <a:pPr algn="l"/>
            <a:r>
              <a:rPr lang="en-CH" sz="2400" b="1" dirty="0"/>
              <a:t>0.11</a:t>
            </a:r>
            <a:r>
              <a:rPr lang="en-CH" dirty="0"/>
              <a:t> – RMSE on the training data (70%)</a:t>
            </a:r>
          </a:p>
          <a:p>
            <a:pPr algn="l"/>
            <a:r>
              <a:rPr lang="en-CH" sz="2400" b="1" dirty="0"/>
              <a:t>0.12</a:t>
            </a:r>
            <a:r>
              <a:rPr lang="en-CH" dirty="0"/>
              <a:t> – RMSE on the </a:t>
            </a:r>
          </a:p>
          <a:p>
            <a:pPr algn="l"/>
            <a:r>
              <a:rPr lang="en-CH" dirty="0"/>
              <a:t>test data (30%)</a:t>
            </a:r>
          </a:p>
          <a:p>
            <a:pPr algn="l"/>
            <a:endParaRPr lang="en-CH" dirty="0"/>
          </a:p>
          <a:p>
            <a:pPr algn="l"/>
            <a:r>
              <a:rPr lang="en-CH" sz="2400" b="1" dirty="0"/>
              <a:t>0.99</a:t>
            </a:r>
            <a:r>
              <a:rPr lang="en-CH" dirty="0"/>
              <a:t> – AreadUnderROC* on the training data </a:t>
            </a:r>
          </a:p>
          <a:p>
            <a:pPr algn="l"/>
            <a:r>
              <a:rPr lang="en-CH" sz="2400" b="1" dirty="0"/>
              <a:t>0.99</a:t>
            </a:r>
            <a:r>
              <a:rPr lang="en-CH" dirty="0"/>
              <a:t> – AreadUnderROC on the test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C74477-F3FF-E265-8D61-1CD0C7C2A1CC}"/>
              </a:ext>
            </a:extLst>
          </p:cNvPr>
          <p:cNvSpPr txBox="1"/>
          <p:nvPr/>
        </p:nvSpPr>
        <p:spPr>
          <a:xfrm>
            <a:off x="5416326" y="3232037"/>
            <a:ext cx="13593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dirty="0"/>
              <a:t>Data volume: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07D4B-0D70-3C08-F7A9-0963E6137856}"/>
              </a:ext>
            </a:extLst>
          </p:cNvPr>
          <p:cNvSpPr txBox="1"/>
          <p:nvPr/>
        </p:nvSpPr>
        <p:spPr>
          <a:xfrm>
            <a:off x="690154" y="1637218"/>
            <a:ext cx="2479889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2000" b="1" dirty="0"/>
              <a:t>List of features:</a:t>
            </a:r>
            <a:r>
              <a:rPr lang="en-CH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size (volume)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File size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Dataset size (volume)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Frequency of the reads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Recency of the reads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Duration of the reads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Dataset size (number of files)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… </a:t>
            </a: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H" dirty="0">
              <a:solidFill>
                <a:srgbClr val="0033A0"/>
              </a:solidFill>
              <a:latin typeface="Arial" panose="020B0604020202020204" pitchFamily="34" charset="0"/>
            </a:endParaRP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CH" sz="1800" b="0" i="0" u="none" strike="noStrike" kern="1200" dirty="0">
                <a:solidFill>
                  <a:srgbClr val="0033A0"/>
                </a:solidFill>
                <a:effectLst/>
                <a:latin typeface="Arial" panose="020B0604020202020204" pitchFamily="34" charset="0"/>
              </a:rPr>
              <a:t>(18 features in total)</a:t>
            </a:r>
            <a:endParaRPr lang="en-CH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0EB6A10D-0345-9592-F602-3B0DF77AE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06029"/>
              </p:ext>
            </p:extLst>
          </p:nvPr>
        </p:nvGraphicFramePr>
        <p:xfrm>
          <a:off x="3746938" y="3595063"/>
          <a:ext cx="4698123" cy="27121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2108">
                  <a:extLst>
                    <a:ext uri="{9D8B030D-6E8A-4147-A177-3AD203B41FA5}">
                      <a16:colId xmlns:a16="http://schemas.microsoft.com/office/drawing/2014/main" val="2342366935"/>
                    </a:ext>
                  </a:extLst>
                </a:gridCol>
                <a:gridCol w="1281279">
                  <a:extLst>
                    <a:ext uri="{9D8B030D-6E8A-4147-A177-3AD203B41FA5}">
                      <a16:colId xmlns:a16="http://schemas.microsoft.com/office/drawing/2014/main" val="2837363805"/>
                    </a:ext>
                  </a:extLst>
                </a:gridCol>
                <a:gridCol w="1284736">
                  <a:extLst>
                    <a:ext uri="{9D8B030D-6E8A-4147-A177-3AD203B41FA5}">
                      <a16:colId xmlns:a16="http://schemas.microsoft.com/office/drawing/2014/main" val="2311138754"/>
                    </a:ext>
                  </a:extLst>
                </a:gridCol>
              </a:tblGrid>
              <a:tr h="688374"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Filtering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Number of files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Percentage of files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538496"/>
                  </a:ext>
                </a:extLst>
              </a:tr>
              <a:tr h="611828">
                <a:tc>
                  <a:txBody>
                    <a:bodyPr/>
                    <a:lstStyle/>
                    <a:p>
                      <a:r>
                        <a:rPr lang="en-CH" sz="1600" dirty="0"/>
                        <a:t>Before the 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10,556,833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88.98%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011769"/>
                  </a:ext>
                </a:extLst>
              </a:tr>
              <a:tr h="470637">
                <a:tc>
                  <a:txBody>
                    <a:bodyPr/>
                    <a:lstStyle/>
                    <a:p>
                      <a:r>
                        <a:rPr lang="en-CH" sz="1600" dirty="0"/>
                        <a:t>With 2+ accesses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4,719,609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39.78%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39131"/>
                  </a:ext>
                </a:extLst>
              </a:tr>
              <a:tr h="470637">
                <a:tc>
                  <a:txBody>
                    <a:bodyPr/>
                    <a:lstStyle/>
                    <a:p>
                      <a:r>
                        <a:rPr lang="en-CH" sz="1600" dirty="0"/>
                        <a:t>With creation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2,378,787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20.05%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68859"/>
                  </a:ext>
                </a:extLst>
              </a:tr>
              <a:tr h="470637">
                <a:tc>
                  <a:txBody>
                    <a:bodyPr/>
                    <a:lstStyle/>
                    <a:p>
                      <a:r>
                        <a:rPr lang="en-CH" sz="1600" dirty="0"/>
                        <a:t>After target balancing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686,942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/>
                        <a:t>5.79%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6444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738D7D0-AD67-EACC-25EB-ABEE7CC524AC}"/>
              </a:ext>
            </a:extLst>
          </p:cNvPr>
          <p:cNvSpPr txBox="1"/>
          <p:nvPr/>
        </p:nvSpPr>
        <p:spPr>
          <a:xfrm>
            <a:off x="8897329" y="5096891"/>
            <a:ext cx="3137115" cy="12258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H" dirty="0"/>
              <a:t>*ROC = </a:t>
            </a:r>
            <a:r>
              <a:rPr lang="en-GB" dirty="0"/>
              <a:t>(Receiver Operating Characteristic). Plots the true positive rate (TPR) against the false positive rate (FPR)</a:t>
            </a: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5EB41-FB34-68D2-C3C4-65879887AA90}"/>
              </a:ext>
            </a:extLst>
          </p:cNvPr>
          <p:cNvSpPr txBox="1"/>
          <p:nvPr/>
        </p:nvSpPr>
        <p:spPr>
          <a:xfrm>
            <a:off x="1432549" y="6446271"/>
            <a:ext cx="9326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Data popularity for the Cache Eviction Algorithms using Random Forests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5506"/>
      </p:ext>
    </p:extLst>
  </p:cSld>
  <p:clrMapOvr>
    <a:masterClrMapping/>
  </p:clrMapOvr>
</p:sld>
</file>

<file path=ppt/theme/theme1.xml><?xml version="1.0" encoding="utf-8"?>
<a:theme xmlns:a="http://schemas.openxmlformats.org/drawingml/2006/main" name="CERN Corporate16-9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rporate16-9.pptx" id="{86E68773-CEFA-BA4D-AD6B-7D2DD58A86F6}" vid="{4DAB3E11-99D4-334F-AE04-8386311CDC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Corporate16-9</Template>
  <TotalTime>25543</TotalTime>
  <Words>1829</Words>
  <Application>Microsoft Macintosh PowerPoint</Application>
  <PresentationFormat>Widescreen</PresentationFormat>
  <Paragraphs>364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 Math</vt:lpstr>
      <vt:lpstr>CERN Corporate16-9</vt:lpstr>
      <vt:lpstr>Data popularity  for the Cache Eviction Algorithms using Random Forests</vt:lpstr>
      <vt:lpstr>Motivation for research: Improving Cache Performance for Remote Physics Analysis</vt:lpstr>
      <vt:lpstr>Data access trace</vt:lpstr>
      <vt:lpstr>Comparing caching algorithms</vt:lpstr>
      <vt:lpstr>Previous attempts to improve BMR</vt:lpstr>
      <vt:lpstr>Performance of the clairvoyant algorithm</vt:lpstr>
      <vt:lpstr>Architecture of the ML-based approach</vt:lpstr>
      <vt:lpstr>Prediction of the file reads. Regression Predicting the logarithm of the reuse distance</vt:lpstr>
      <vt:lpstr>Prediction of the file reads. Classification Predicting if reread in the next 15 days</vt:lpstr>
      <vt:lpstr>Feature importance</vt:lpstr>
      <vt:lpstr>ML model with the features existing in the trace</vt:lpstr>
      <vt:lpstr>Realistic cache implementation High and Low Watermarks</vt:lpstr>
      <vt:lpstr>Comparing ML-based models with LRU </vt:lpstr>
      <vt:lpstr>Evaluating ML model real performance </vt:lpstr>
      <vt:lpstr>Conclusions</vt:lpstr>
      <vt:lpstr>PowerPoint Presentation</vt:lpstr>
      <vt:lpstr>Backup Slides</vt:lpstr>
      <vt:lpstr>My data processing pipeline</vt:lpstr>
      <vt:lpstr>PowerPoint Presentation</vt:lpstr>
      <vt:lpstr>PowerPoint Presentation</vt:lpstr>
      <vt:lpstr>PowerPoint Presentation</vt:lpstr>
      <vt:lpstr>Dependency between the file lifetme and the number of accesses</vt:lpstr>
      <vt:lpstr>Time between consecutive reads</vt:lpstr>
      <vt:lpstr>Time between the first file accesses within a dataset</vt:lpstr>
      <vt:lpstr>PowerPoint Presentation</vt:lpstr>
      <vt:lpstr>PowerPoint Presentation</vt:lpstr>
      <vt:lpstr>Variance of the number of reads per dataset</vt:lpstr>
      <vt:lpstr>Decision Trees (DT) and Random Forests (RF)</vt:lpstr>
      <vt:lpstr>Feature importance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Data Analytics to Storage Systems and Data Access</dc:title>
  <dc:creator>Andrea Sciabà</dc:creator>
  <cp:lastModifiedBy>Olga Chuchuk</cp:lastModifiedBy>
  <cp:revision>25</cp:revision>
  <dcterms:created xsi:type="dcterms:W3CDTF">2020-12-04T10:05:54Z</dcterms:created>
  <dcterms:modified xsi:type="dcterms:W3CDTF">2023-05-11T16:00:28Z</dcterms:modified>
</cp:coreProperties>
</file>