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453" r:id="rId3"/>
    <p:sldId id="454" r:id="rId4"/>
    <p:sldId id="455" r:id="rId5"/>
    <p:sldId id="459" r:id="rId6"/>
    <p:sldId id="451" r:id="rId7"/>
    <p:sldId id="457" r:id="rId8"/>
    <p:sldId id="452" r:id="rId9"/>
    <p:sldId id="456" r:id="rId10"/>
    <p:sldId id="462" r:id="rId11"/>
    <p:sldId id="460" r:id="rId12"/>
    <p:sldId id="41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F9D607"/>
    <a:srgbClr val="008000"/>
    <a:srgbClr val="CC3300"/>
    <a:srgbClr val="000000"/>
    <a:srgbClr val="FF3399"/>
    <a:srgbClr val="FF6699"/>
    <a:srgbClr val="FF9900"/>
    <a:srgbClr val="FFC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8" autoAdjust="0"/>
    <p:restoredTop sz="94660"/>
  </p:normalViewPr>
  <p:slideViewPr>
    <p:cSldViewPr>
      <p:cViewPr varScale="1">
        <p:scale>
          <a:sx n="124" d="100"/>
          <a:sy n="124" d="100"/>
        </p:scale>
        <p:origin x="8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9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4/13/23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178426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105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>
                <a:latin typeface="Open Sans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>
            <a:lvl1pPr>
              <a:defRPr sz="4000">
                <a:latin typeface="Palatino Linotype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  <a:lvl2pPr>
              <a:defRPr>
                <a:latin typeface="Palatino Linotype" pitchFamily="18" charset="0"/>
              </a:defRPr>
            </a:lvl2pPr>
            <a:lvl3pPr>
              <a:defRPr>
                <a:latin typeface="Palatino Linotype" pitchFamily="18" charset="0"/>
              </a:defRPr>
            </a:lvl3pPr>
            <a:lvl4pPr>
              <a:defRPr>
                <a:latin typeface="Palatino Linotype" pitchFamily="18" charset="0"/>
              </a:defRPr>
            </a:lvl4pPr>
            <a:lvl5pPr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>
              <a:defRPr>
                <a:latin typeface="Palatino Linotype" pitchFamily="18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383179"/>
            <a:ext cx="211867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CHEP 2023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505200" y="6383179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May 8-12,</a:t>
            </a:r>
            <a:r>
              <a:rPr lang="en-US" sz="1000" baseline="0" dirty="0"/>
              <a:t> 2023</a:t>
            </a:r>
            <a:endParaRPr lang="en-US" sz="1000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2B0DC78-F725-5948-B0A7-D6D485B2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40475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5B9AA3DE-79E6-9846-99BF-1E03B040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61450FB4-3455-2549-9766-94B2A223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lumMod val="90000"/>
                <a:alpha val="60000"/>
              </a:schemeClr>
            </a:gs>
            <a:gs pos="89000">
              <a:schemeClr val="bg1">
                <a:lumMod val="90000"/>
                <a:alpha val="60000"/>
              </a:schemeClr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4488" y="639635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D4C7B-54E8-654C-AEA4-055359732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B354B-5D9D-C54F-9991-E7BE7AD0A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48400" y="6362382"/>
            <a:ext cx="16944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4D85-A237-E644-9DB7-83D9BBEAE2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Open Sans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5"/>
        </a:buBlip>
        <a:defRPr sz="3200">
          <a:solidFill>
            <a:srgbClr val="000000"/>
          </a:solidFill>
          <a:latin typeface="Open Sans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Open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Open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Open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Open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xrootd-howto.readthedocs.io/en/latest/tpc/#using-xrootd-to-support-tpc-for-s3-object-sto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</p:spPr>
        <p:txBody>
          <a:bodyPr/>
          <a:lstStyle/>
          <a:p>
            <a:r>
              <a:rPr lang="en-US" sz="50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Xrootd S3 Gateway </a:t>
            </a:r>
            <a:r>
              <a:rPr lang="en-US" sz="500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for WLCG </a:t>
            </a:r>
            <a:r>
              <a:rPr lang="en-US" sz="50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Storage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038600"/>
            <a:ext cx="8839200" cy="1752600"/>
          </a:xfrm>
        </p:spPr>
        <p:txBody>
          <a:bodyPr/>
          <a:lstStyle/>
          <a:p>
            <a:r>
              <a:rPr lang="en-US" dirty="0">
                <a:latin typeface="Palatino Linotype" pitchFamily="18" charset="0"/>
              </a:rPr>
              <a:t> Computing in High Energy &amp; Nuclear Physics</a:t>
            </a:r>
          </a:p>
          <a:p>
            <a:r>
              <a:rPr lang="en-US" sz="2400" dirty="0">
                <a:latin typeface="Palatino Linotype" pitchFamily="18" charset="0"/>
              </a:rPr>
              <a:t>CHEP May 8-12, 2023</a:t>
            </a:r>
          </a:p>
          <a:p>
            <a:endParaRPr lang="en-US" sz="2400" dirty="0">
              <a:latin typeface="Palatino Linotype" pitchFamily="18" charset="0"/>
            </a:endParaRPr>
          </a:p>
          <a:p>
            <a:r>
              <a:rPr lang="en-US" sz="1800" dirty="0">
                <a:latin typeface="Palatino Linotype" pitchFamily="18" charset="0"/>
              </a:rPr>
              <a:t>Andrew Hanushevsky, SLAC</a:t>
            </a:r>
          </a:p>
          <a:p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844800" y="5562600"/>
            <a:ext cx="3594100" cy="1193800"/>
            <a:chOff x="2844800" y="5664200"/>
            <a:chExt cx="3594100" cy="1193800"/>
          </a:xfrm>
        </p:grpSpPr>
        <p:pic>
          <p:nvPicPr>
            <p:cNvPr id="19458" name="Picture 2" descr="SLAC logo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64000" y="5664200"/>
              <a:ext cx="1193800" cy="1193800"/>
            </a:xfrm>
            <a:prstGeom prst="rect">
              <a:avLst/>
            </a:prstGeom>
            <a:noFill/>
          </p:spPr>
        </p:pic>
        <p:pic>
          <p:nvPicPr>
            <p:cNvPr id="19460" name="Picture 4" descr="CERN logo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4800" y="5664200"/>
              <a:ext cx="1193800" cy="1193800"/>
            </a:xfrm>
            <a:prstGeom prst="rect">
              <a:avLst/>
            </a:prstGeom>
            <a:noFill/>
          </p:spPr>
        </p:pic>
        <p:pic>
          <p:nvPicPr>
            <p:cNvPr id="19462" name="Picture 6" descr="UCSD logo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45100" y="5664200"/>
              <a:ext cx="1193800" cy="1193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CKS Egress Charge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/>
              <a:t>AWS &amp; GCS provide server-less computing</a:t>
            </a:r>
          </a:p>
          <a:p>
            <a:pPr lvl="1"/>
            <a:r>
              <a:rPr lang="en-US" dirty="0"/>
              <a:t>AWS via lambda</a:t>
            </a:r>
          </a:p>
          <a:p>
            <a:pPr lvl="2"/>
            <a:r>
              <a:rPr lang="en-US" dirty="0"/>
              <a:t>Python, Java, Google Go and C#</a:t>
            </a:r>
          </a:p>
          <a:p>
            <a:pPr lvl="1"/>
            <a:r>
              <a:rPr lang="en-US" dirty="0"/>
              <a:t>GCS via Google Cloud Functions</a:t>
            </a:r>
          </a:p>
          <a:p>
            <a:pPr lvl="2"/>
            <a:r>
              <a:rPr lang="en-US" dirty="0"/>
              <a:t>Python, Java, Google Go, .NET, Ruby, and PHP</a:t>
            </a:r>
          </a:p>
          <a:p>
            <a:r>
              <a:rPr lang="en-US" dirty="0"/>
              <a:t>Leverage these to compute checksum</a:t>
            </a:r>
          </a:p>
          <a:p>
            <a:pPr lvl="1"/>
            <a:r>
              <a:rPr lang="en-US" dirty="0"/>
              <a:t>S3 Gateway triggers server-less </a:t>
            </a:r>
            <a:r>
              <a:rPr lang="en-US" dirty="0" err="1"/>
              <a:t>cks</a:t>
            </a:r>
            <a:r>
              <a:rPr lang="en-US" dirty="0"/>
              <a:t> program</a:t>
            </a:r>
          </a:p>
          <a:p>
            <a:pPr lvl="2"/>
            <a:r>
              <a:rPr lang="en-US" dirty="0"/>
              <a:t>Checksum computed in the cloud (no egress)</a:t>
            </a:r>
          </a:p>
          <a:p>
            <a:pPr lvl="2"/>
            <a:r>
              <a:rPr lang="en-US" dirty="0"/>
              <a:t>Result transmitted back to S3 gateway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37504-EEE3-BC48-9A33-FA58F269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77200" cy="1143000"/>
          </a:xfrm>
        </p:spPr>
        <p:txBody>
          <a:bodyPr/>
          <a:lstStyle/>
          <a:p>
            <a:r>
              <a:rPr lang="en-US" dirty="0"/>
              <a:t>S3 Gateway for multiple API’s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343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The S3 Gateway is universal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Work with all S3 storage flavors we tested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work with both s3v4 and older s3v2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S3 credentials: different names, but same thing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AWS: ACCESS_KEY_ID &amp; SECRET_ACCESS_KEY</a:t>
            </a:r>
          </a:p>
          <a:p>
            <a:pPr lvl="2">
              <a:spcBef>
                <a:spcPts val="300"/>
              </a:spcBef>
            </a:pPr>
            <a:r>
              <a:rPr lang="en-US" dirty="0" err="1"/>
              <a:t>Ceph</a:t>
            </a:r>
            <a:r>
              <a:rPr lang="en-US" dirty="0"/>
              <a:t>: HMAC key pair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GCS: HMAC key pair</a:t>
            </a:r>
          </a:p>
          <a:p>
            <a:pPr lvl="2">
              <a:spcBef>
                <a:spcPts val="300"/>
              </a:spcBef>
            </a:pPr>
            <a:r>
              <a:rPr lang="en-US" dirty="0" err="1"/>
              <a:t>MinIO</a:t>
            </a:r>
            <a:r>
              <a:rPr lang="en-US" dirty="0"/>
              <a:t>: username &amp; password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S3 Gateway/</a:t>
            </a:r>
            <a:r>
              <a:rPr lang="en-US" dirty="0" err="1"/>
              <a:t>Davix</a:t>
            </a:r>
            <a:r>
              <a:rPr lang="en-US" dirty="0"/>
              <a:t> uses AWS naming convention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F833A-06C0-F84C-AE7A-1E9EF316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1143000"/>
          </a:xfrm>
        </p:spPr>
        <p:txBody>
          <a:bodyPr/>
          <a:lstStyle/>
          <a:p>
            <a:r>
              <a:rPr lang="en-US" dirty="0"/>
              <a:t>Conclusion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10600" cy="4343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768"/>
              </a:spcBef>
            </a:pPr>
            <a:r>
              <a:rPr lang="en-US" dirty="0"/>
              <a:t>S3 Gateway is extremely economical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Avoids most cloud charges</a:t>
            </a:r>
          </a:p>
          <a:p>
            <a:pPr lvl="2">
              <a:spcBef>
                <a:spcPts val="768"/>
              </a:spcBef>
            </a:pPr>
            <a:r>
              <a:rPr lang="en-US" dirty="0"/>
              <a:t>Except egress when fetching data from the cloud</a:t>
            </a:r>
          </a:p>
          <a:p>
            <a:pPr lvl="3">
              <a:spcBef>
                <a:spcPts val="768"/>
              </a:spcBef>
            </a:pPr>
            <a:r>
              <a:rPr lang="en-US" dirty="0"/>
              <a:t>Built-in authorization can restrict who can do this</a:t>
            </a:r>
          </a:p>
          <a:p>
            <a:pPr>
              <a:spcBef>
                <a:spcPts val="768"/>
              </a:spcBef>
            </a:pPr>
            <a:r>
              <a:rPr lang="en-US" dirty="0"/>
              <a:t>S3 Gateway provides uniform access</a:t>
            </a:r>
          </a:p>
          <a:p>
            <a:pPr lvl="1">
              <a:spcBef>
                <a:spcPts val="768"/>
              </a:spcBef>
            </a:pPr>
            <a:r>
              <a:rPr lang="en-US" dirty="0"/>
              <a:t>Regardless of S3 provider access is the same</a:t>
            </a:r>
          </a:p>
          <a:p>
            <a:pPr lvl="2">
              <a:spcBef>
                <a:spcPts val="768"/>
              </a:spcBef>
            </a:pPr>
            <a:r>
              <a:rPr lang="en-US" dirty="0"/>
              <a:t>Automatic conversion of HEP auth to S3 auth</a:t>
            </a:r>
          </a:p>
          <a:p>
            <a:pPr>
              <a:spcBef>
                <a:spcPts val="768"/>
              </a:spcBef>
            </a:pPr>
            <a:r>
              <a:rPr lang="en-US" dirty="0"/>
              <a:t>Proven scalability and performance</a:t>
            </a:r>
          </a:p>
          <a:p>
            <a:pPr>
              <a:spcBef>
                <a:spcPts val="768"/>
              </a:spcBef>
            </a:pPr>
            <a:r>
              <a:rPr lang="en-US" dirty="0"/>
              <a:t>Doc on </a:t>
            </a:r>
            <a:r>
              <a:rPr lang="en-US" dirty="0">
                <a:hlinkClick r:id="rId2"/>
              </a:rPr>
              <a:t>Xrootd-</a:t>
            </a:r>
            <a:r>
              <a:rPr lang="en-US" dirty="0" err="1">
                <a:hlinkClick r:id="rId2"/>
              </a:rPr>
              <a:t>HowTo</a:t>
            </a: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9D31A-0CC9-9A4D-A506-7FCDACD6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Gateway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2590800"/>
          </a:xfrm>
        </p:spPr>
        <p:txBody>
          <a:bodyPr/>
          <a:lstStyle/>
          <a:p>
            <a:r>
              <a:rPr lang="en-US" dirty="0"/>
              <a:t>Based on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XrdCl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(xrootd client) http</a:t>
            </a:r>
            <a:r>
              <a:rPr lang="en-US" dirty="0"/>
              <a:t> plug-in</a:t>
            </a:r>
          </a:p>
          <a:p>
            <a:pPr lvl="1"/>
            <a:r>
              <a:rPr lang="en" dirty="0"/>
              <a:t>Uses Davix, an HTTP SDK developed at CERN</a:t>
            </a:r>
          </a:p>
          <a:p>
            <a:pPr lvl="2"/>
            <a:r>
              <a:rPr lang="en" dirty="0"/>
              <a:t>Very reliable and supported</a:t>
            </a:r>
          </a:p>
          <a:p>
            <a:pPr lvl="2"/>
            <a:r>
              <a:rPr lang="en" dirty="0"/>
              <a:t>Performs better than most commercial SDK’s</a:t>
            </a:r>
          </a:p>
          <a:p>
            <a:r>
              <a:rPr lang="en" dirty="0"/>
              <a:t>Bridges HEP &amp; commercial world security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23453" y="4114801"/>
            <a:ext cx="6781046" cy="1675200"/>
            <a:chOff x="923453" y="2701693"/>
            <a:chExt cx="6781046" cy="1675200"/>
          </a:xfrm>
        </p:grpSpPr>
        <p:sp>
          <p:nvSpPr>
            <p:cNvPr id="4" name="Rectangle 3"/>
            <p:cNvSpPr/>
            <p:nvPr/>
          </p:nvSpPr>
          <p:spPr>
            <a:xfrm>
              <a:off x="3612334" y="3158893"/>
              <a:ext cx="4092165" cy="762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23453" y="3213959"/>
              <a:ext cx="1394234" cy="6156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4656" y="3267004"/>
              <a:ext cx="509547" cy="50954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38706" y="3290945"/>
              <a:ext cx="7216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Cloud</a:t>
              </a:r>
            </a:p>
            <a:p>
              <a:pPr algn="ctr"/>
              <a:r>
                <a:rPr lang="en-US" sz="1200" dirty="0"/>
                <a:t>Storage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078188" y="2987618"/>
              <a:ext cx="9054" cy="1240325"/>
            </a:xfrm>
            <a:prstGeom prst="line">
              <a:avLst/>
            </a:prstGeom>
            <a:ln w="19050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3610693" y="3230564"/>
              <a:ext cx="1394234" cy="6156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Google Shape;64;p14"/>
            <p:cNvSpPr txBox="1"/>
            <p:nvPr/>
          </p:nvSpPr>
          <p:spPr>
            <a:xfrm rot="16200000">
              <a:off x="2084589" y="3308475"/>
              <a:ext cx="1675200" cy="4616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FF0000"/>
                  </a:solidFill>
                </a:rPr>
                <a:t>Gcloud border</a:t>
              </a:r>
              <a:endParaRPr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59252" y="2777892"/>
              <a:ext cx="7242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200" dirty="0"/>
                <a:t>HMAC key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2513" y="3539875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S3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5032219" y="3539884"/>
              <a:ext cx="1259965" cy="7551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314645" y="3520269"/>
              <a:ext cx="1259965" cy="7551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669559" y="3353716"/>
              <a:ext cx="1276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S3 Gateway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89010" y="3238109"/>
              <a:ext cx="1394234" cy="6156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9668" y="3240602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Data Source</a:t>
              </a:r>
            </a:p>
            <a:p>
              <a:pPr algn="ctr"/>
              <a:r>
                <a:rPr lang="en-US" dirty="0"/>
                <a:t>Or Target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5400" y="3565528"/>
              <a:ext cx="979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http, </a:t>
              </a:r>
              <a:r>
                <a:rPr lang="en-US" dirty="0" err="1"/>
                <a:t>xroot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34224" y="2786945"/>
              <a:ext cx="9793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X</a:t>
              </a:r>
              <a:r>
                <a:rPr lang="en" sz="1200" dirty="0"/>
                <a:t>509</a:t>
              </a:r>
            </a:p>
            <a:p>
              <a:pPr algn="ctr"/>
              <a:r>
                <a:rPr lang="en" sz="1200" dirty="0"/>
                <a:t>SciTokens</a:t>
              </a:r>
              <a:endParaRPr lang="en-US" sz="1200" dirty="0"/>
            </a:p>
          </p:txBody>
        </p:sp>
      </p:grpSp>
      <p:sp>
        <p:nvSpPr>
          <p:cNvPr id="24" name="Left Bracket 23"/>
          <p:cNvSpPr/>
          <p:nvPr/>
        </p:nvSpPr>
        <p:spPr bwMode="auto">
          <a:xfrm rot="16200000">
            <a:off x="1830178" y="4735830"/>
            <a:ext cx="228598" cy="2339342"/>
          </a:xfrm>
          <a:prstGeom prst="leftBracket">
            <a:avLst/>
          </a:prstGeom>
          <a:noFill/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 bwMode="auto">
          <a:xfrm rot="16200000">
            <a:off x="5334001" y="3581401"/>
            <a:ext cx="228598" cy="4648200"/>
          </a:xfrm>
          <a:prstGeom prst="leftBracket">
            <a:avLst/>
          </a:prstGeom>
          <a:noFill/>
          <a:ln w="38100" cap="flat" cmpd="sng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76300" y="5638802"/>
            <a:ext cx="213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itchFamily="18" charset="0"/>
              </a:rPr>
              <a:t>Commercial World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72185" y="5650468"/>
            <a:ext cx="13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itchFamily="18" charset="0"/>
              </a:rPr>
              <a:t>HEP World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9C67D8F-8B1D-304C-8217-2CA8C1FE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eft Bracket 23"/>
          <p:cNvSpPr/>
          <p:nvPr/>
        </p:nvSpPr>
        <p:spPr bwMode="auto">
          <a:xfrm>
            <a:off x="5486400" y="2057400"/>
            <a:ext cx="1219200" cy="3276600"/>
          </a:xfrm>
          <a:prstGeom prst="leftBracket">
            <a:avLst/>
          </a:prstGeom>
          <a:solidFill>
            <a:srgbClr val="92D050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Gateway Applicability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7000" y="3352800"/>
            <a:ext cx="1905000" cy="838200"/>
            <a:chOff x="3288094" y="3657600"/>
            <a:chExt cx="1905000" cy="838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3288094" y="3657600"/>
              <a:ext cx="1905000" cy="838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14700" y="3845868"/>
              <a:ext cx="18517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  <a:latin typeface="Palatino Linotype" pitchFamily="18" charset="0"/>
                </a:rPr>
                <a:t>S3 Gateway</a:t>
              </a: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>
            <a:off x="1828800" y="37338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105525" y="3429000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Palatino Linotype" pitchFamily="18" charset="0"/>
              </a:rPr>
              <a:t>http</a:t>
            </a:r>
          </a:p>
          <a:p>
            <a:pPr algn="ctr"/>
            <a:r>
              <a:rPr lang="en-US" b="1" dirty="0" err="1">
                <a:latin typeface="Palatino Linotype" pitchFamily="18" charset="0"/>
              </a:rPr>
              <a:t>xroot</a:t>
            </a:r>
            <a:endParaRPr lang="en-US" b="1" dirty="0">
              <a:latin typeface="Palatino Linotype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676655" y="2286000"/>
            <a:ext cx="838691" cy="2819400"/>
            <a:chOff x="5790709" y="2133600"/>
            <a:chExt cx="838691" cy="2819400"/>
          </a:xfrm>
        </p:grpSpPr>
        <p:grpSp>
          <p:nvGrpSpPr>
            <p:cNvPr id="20" name="Group 19"/>
            <p:cNvGrpSpPr/>
            <p:nvPr/>
          </p:nvGrpSpPr>
          <p:grpSpPr>
            <a:xfrm>
              <a:off x="5829054" y="2133600"/>
              <a:ext cx="762000" cy="533400"/>
              <a:chOff x="5729569" y="1981200"/>
              <a:chExt cx="762000" cy="533400"/>
            </a:xfrm>
          </p:grpSpPr>
          <p:sp>
            <p:nvSpPr>
              <p:cNvPr id="10" name="Can 9"/>
              <p:cNvSpPr/>
              <p:nvPr/>
            </p:nvSpPr>
            <p:spPr bwMode="auto">
              <a:xfrm>
                <a:off x="5729569" y="1981200"/>
                <a:ext cx="762000" cy="533400"/>
              </a:xfrm>
              <a:prstGeom prst="can">
                <a:avLst/>
              </a:prstGeom>
              <a:solidFill>
                <a:schemeClr val="accent6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753100" y="2133600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3"/>
                    </a:solidFill>
                    <a:latin typeface="Palatino Linotype" pitchFamily="18" charset="0"/>
                  </a:rPr>
                  <a:t>AWS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29054" y="2895600"/>
              <a:ext cx="762000" cy="533400"/>
              <a:chOff x="5881969" y="2743200"/>
              <a:chExt cx="762000" cy="533400"/>
            </a:xfrm>
          </p:grpSpPr>
          <p:sp>
            <p:nvSpPr>
              <p:cNvPr id="12" name="Can 11"/>
              <p:cNvSpPr/>
              <p:nvPr/>
            </p:nvSpPr>
            <p:spPr bwMode="auto">
              <a:xfrm>
                <a:off x="5881969" y="2743200"/>
                <a:ext cx="762000" cy="533400"/>
              </a:xfrm>
              <a:prstGeom prst="can">
                <a:avLst/>
              </a:prstGeom>
              <a:solidFill>
                <a:schemeClr val="accent6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888509" y="2895600"/>
                <a:ext cx="748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chemeClr val="accent3"/>
                    </a:solidFill>
                    <a:latin typeface="Palatino Linotype" pitchFamily="18" charset="0"/>
                  </a:rPr>
                  <a:t>Ceph</a:t>
                </a:r>
                <a:endParaRPr lang="en-US" b="1" dirty="0">
                  <a:solidFill>
                    <a:schemeClr val="accent3"/>
                  </a:solidFill>
                  <a:latin typeface="Palatino Linotype" pitchFamily="18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29054" y="3657600"/>
              <a:ext cx="762000" cy="533400"/>
              <a:chOff x="6034369" y="3581400"/>
              <a:chExt cx="762000" cy="533400"/>
            </a:xfrm>
          </p:grpSpPr>
          <p:sp>
            <p:nvSpPr>
              <p:cNvPr id="14" name="Can 13"/>
              <p:cNvSpPr/>
              <p:nvPr/>
            </p:nvSpPr>
            <p:spPr bwMode="auto">
              <a:xfrm>
                <a:off x="6034369" y="3581400"/>
                <a:ext cx="762000" cy="533400"/>
              </a:xfrm>
              <a:prstGeom prst="can">
                <a:avLst/>
              </a:prstGeom>
              <a:solidFill>
                <a:schemeClr val="accent6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72970" y="3733800"/>
                <a:ext cx="684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3"/>
                    </a:solidFill>
                    <a:latin typeface="Palatino Linotype" pitchFamily="18" charset="0"/>
                  </a:rPr>
                  <a:t>GCS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790709" y="4419600"/>
              <a:ext cx="838691" cy="533400"/>
              <a:chOff x="6148427" y="4267200"/>
              <a:chExt cx="838691" cy="533400"/>
            </a:xfrm>
          </p:grpSpPr>
          <p:sp>
            <p:nvSpPr>
              <p:cNvPr id="16" name="Can 15"/>
              <p:cNvSpPr/>
              <p:nvPr/>
            </p:nvSpPr>
            <p:spPr bwMode="auto">
              <a:xfrm>
                <a:off x="6186769" y="4267200"/>
                <a:ext cx="762000" cy="533400"/>
              </a:xfrm>
              <a:prstGeom prst="can">
                <a:avLst/>
              </a:prstGeom>
              <a:solidFill>
                <a:schemeClr val="accent6">
                  <a:lumMod val="75000"/>
                  <a:lumOff val="2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148427" y="4419600"/>
                <a:ext cx="838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chemeClr val="accent3"/>
                    </a:solidFill>
                    <a:latin typeface="Palatino Linotype" pitchFamily="18" charset="0"/>
                  </a:rPr>
                  <a:t>Minio</a:t>
                </a:r>
                <a:endParaRPr lang="en-US" b="1" dirty="0">
                  <a:solidFill>
                    <a:schemeClr val="accent3"/>
                  </a:solidFill>
                  <a:latin typeface="Palatino Linotype" pitchFamily="18" charset="0"/>
                </a:endParaRPr>
              </a:p>
            </p:txBody>
          </p:sp>
        </p:grpSp>
      </p:grpSp>
      <p:cxnSp>
        <p:nvCxnSpPr>
          <p:cNvPr id="18" name="Straight Arrow Connector 17"/>
          <p:cNvCxnSpPr/>
          <p:nvPr/>
        </p:nvCxnSpPr>
        <p:spPr bwMode="auto">
          <a:xfrm>
            <a:off x="4572000" y="37338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246776" y="5334000"/>
            <a:ext cx="1763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Palatino Linotype" pitchFamily="18" charset="0"/>
              </a:rPr>
              <a:t>Any S3 API</a:t>
            </a:r>
          </a:p>
          <a:p>
            <a:pPr algn="ctr"/>
            <a:r>
              <a:rPr lang="en-US" sz="1000" dirty="0">
                <a:latin typeface="Palatino Linotype" pitchFamily="18" charset="0"/>
              </a:rPr>
              <a:t>Commercial or Institutional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81C08-72B6-8F46-AFE7-C5D0501F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loud 41"/>
          <p:cNvSpPr/>
          <p:nvPr/>
        </p:nvSpPr>
        <p:spPr bwMode="auto">
          <a:xfrm>
            <a:off x="4191000" y="1600200"/>
            <a:ext cx="2819400" cy="4191000"/>
          </a:xfrm>
          <a:prstGeom prst="cloud">
            <a:avLst/>
          </a:prstGeom>
          <a:solidFill>
            <a:srgbClr val="F9D6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Gateway Scaling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4650835" y="2145268"/>
            <a:ext cx="1905000" cy="838200"/>
            <a:chOff x="3288094" y="3657600"/>
            <a:chExt cx="1905000" cy="838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3288094" y="3657600"/>
              <a:ext cx="1905000" cy="838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14700" y="3845868"/>
              <a:ext cx="18517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  <a:latin typeface="Palatino Linotype" pitchFamily="18" charset="0"/>
                </a:rPr>
                <a:t>S3 Gateway</a:t>
              </a: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>
            <a:off x="762000" y="36576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76925" y="3191470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Palatino Linotype" pitchFamily="18" charset="0"/>
              </a:rPr>
              <a:t>http</a:t>
            </a:r>
          </a:p>
          <a:p>
            <a:pPr algn="ctr"/>
            <a:endParaRPr lang="en-US" b="1" dirty="0">
              <a:latin typeface="Palatino Linotype" pitchFamily="18" charset="0"/>
            </a:endParaRPr>
          </a:p>
          <a:p>
            <a:pPr algn="ctr"/>
            <a:r>
              <a:rPr lang="en-US" b="1" dirty="0" err="1">
                <a:latin typeface="Palatino Linotype" pitchFamily="18" charset="0"/>
              </a:rPr>
              <a:t>xroot</a:t>
            </a:r>
            <a:endParaRPr lang="en-US" b="1" dirty="0">
              <a:latin typeface="Palatino Linotype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555835" y="2602468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432713" y="342900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itchFamily="18" charset="0"/>
              </a:rPr>
              <a:t>To S3 API</a:t>
            </a:r>
          </a:p>
        </p:txBody>
      </p:sp>
      <p:grpSp>
        <p:nvGrpSpPr>
          <p:cNvPr id="25" name="Group 5"/>
          <p:cNvGrpSpPr/>
          <p:nvPr/>
        </p:nvGrpSpPr>
        <p:grpSpPr>
          <a:xfrm>
            <a:off x="4650835" y="3193018"/>
            <a:ext cx="1905000" cy="838200"/>
            <a:chOff x="3288094" y="3657600"/>
            <a:chExt cx="1905000" cy="838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3288094" y="3657600"/>
              <a:ext cx="1905000" cy="838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14700" y="3845868"/>
              <a:ext cx="18517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  <a:latin typeface="Palatino Linotype" pitchFamily="18" charset="0"/>
                </a:rPr>
                <a:t>S3 Gateway</a:t>
              </a:r>
            </a:p>
          </p:txBody>
        </p:sp>
      </p:grpSp>
      <p:grpSp>
        <p:nvGrpSpPr>
          <p:cNvPr id="29" name="Group 5"/>
          <p:cNvGrpSpPr/>
          <p:nvPr/>
        </p:nvGrpSpPr>
        <p:grpSpPr>
          <a:xfrm>
            <a:off x="4650835" y="4202668"/>
            <a:ext cx="1905000" cy="838200"/>
            <a:chOff x="3288094" y="3657600"/>
            <a:chExt cx="1905000" cy="8382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288094" y="3657600"/>
              <a:ext cx="1905000" cy="838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14700" y="3845868"/>
              <a:ext cx="18517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  <a:latin typeface="Palatino Linotype" pitchFamily="18" charset="0"/>
                </a:rPr>
                <a:t>S3 Gateway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 bwMode="auto">
          <a:xfrm>
            <a:off x="6555835" y="3593068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6555835" y="4583668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4" name="Flowchart: Connector 33"/>
          <p:cNvSpPr/>
          <p:nvPr/>
        </p:nvSpPr>
        <p:spPr bwMode="auto">
          <a:xfrm>
            <a:off x="5489035" y="5105400"/>
            <a:ext cx="152400" cy="152400"/>
          </a:xfrm>
          <a:prstGeom prst="flowChartConnector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lowchart: Connector 34"/>
          <p:cNvSpPr/>
          <p:nvPr/>
        </p:nvSpPr>
        <p:spPr bwMode="auto">
          <a:xfrm>
            <a:off x="5489035" y="5334000"/>
            <a:ext cx="152400" cy="152400"/>
          </a:xfrm>
          <a:prstGeom prst="flowChartConnector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5489035" y="5550932"/>
            <a:ext cx="152400" cy="152400"/>
          </a:xfrm>
          <a:prstGeom prst="flowChartConnector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37030" y="587906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Palatino Linotype" pitchFamily="18" charset="0"/>
              </a:rPr>
              <a:t>Unlimited Instances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555472" y="3200400"/>
            <a:ext cx="1994457" cy="838200"/>
            <a:chOff x="1707872" y="3200400"/>
            <a:chExt cx="1994457" cy="8382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1752600" y="3200400"/>
              <a:ext cx="1905000" cy="838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07872" y="3200400"/>
              <a:ext cx="19944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  <a:latin typeface="Palatino Linotype" pitchFamily="18" charset="0"/>
                </a:rPr>
                <a:t>S3 Gateway</a:t>
              </a:r>
            </a:p>
            <a:p>
              <a:pPr algn="ctr"/>
              <a:r>
                <a:rPr lang="en-US" sz="2400" b="1" dirty="0">
                  <a:solidFill>
                    <a:schemeClr val="accent3"/>
                  </a:solidFill>
                  <a:latin typeface="Palatino Linotype" pitchFamily="18" charset="0"/>
                </a:rPr>
                <a:t>Redirector(s)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432713" y="4431268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itchFamily="18" charset="0"/>
              </a:rPr>
              <a:t>To S3 API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91400" y="2438400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itchFamily="18" charset="0"/>
              </a:rPr>
              <a:t>To S3 API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58029" y="4114800"/>
            <a:ext cx="300639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/>
              <a:t>Redirector selects gateway</a:t>
            </a:r>
          </a:p>
          <a:p>
            <a:pPr algn="ctr"/>
            <a:r>
              <a:rPr lang="en-US" sz="1400" b="1" i="1" dirty="0"/>
              <a:t>either round robin or</a:t>
            </a:r>
          </a:p>
          <a:p>
            <a:pPr algn="ctr"/>
            <a:r>
              <a:rPr lang="en-US" sz="1400" b="1" i="1" dirty="0"/>
              <a:t>based on actual load</a:t>
            </a:r>
          </a:p>
          <a:p>
            <a:pPr algn="ctr"/>
            <a:r>
              <a:rPr lang="en-US" sz="1400" b="1" i="1" dirty="0"/>
              <a:t>Non-working gateways ignored</a:t>
            </a:r>
          </a:p>
          <a:p>
            <a:pPr algn="ctr"/>
            <a:r>
              <a:rPr lang="en-US" sz="1400" b="1" i="1" dirty="0"/>
              <a:t>Potential to federate </a:t>
            </a:r>
          </a:p>
          <a:p>
            <a:pPr algn="ctr"/>
            <a:r>
              <a:rPr lang="en-US" sz="1400" b="1" i="1" dirty="0"/>
              <a:t>Gateway clusters in different regions</a:t>
            </a:r>
          </a:p>
          <a:p>
            <a:pPr algn="ctr"/>
            <a:r>
              <a:rPr lang="en-US" sz="1400" b="1" i="1" dirty="0"/>
              <a:t>Pick appropriate regional gateway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810000" y="25908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810000" y="35814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810000" y="45720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410200" y="1887379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S3 Gateway Cluster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28A14-3118-7145-ADFC-3ABEC9BB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1447800" y="2362200"/>
            <a:ext cx="2362200" cy="2362200"/>
          </a:xfrm>
          <a:prstGeom prst="roundRect">
            <a:avLst/>
          </a:prstGeom>
          <a:solidFill>
            <a:srgbClr val="FFFF00"/>
          </a:solidFill>
          <a:ln w="571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295400" y="2209800"/>
            <a:ext cx="2362200" cy="2362200"/>
          </a:xfrm>
          <a:prstGeom prst="roundRect">
            <a:avLst/>
          </a:prstGeom>
          <a:solidFill>
            <a:srgbClr val="FFFF00"/>
          </a:solidFill>
          <a:ln w="571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143000" y="2057400"/>
            <a:ext cx="2362200" cy="2362200"/>
          </a:xfrm>
          <a:prstGeom prst="roundRect">
            <a:avLst/>
          </a:prstGeom>
          <a:solidFill>
            <a:srgbClr val="FFFF00"/>
          </a:solidFill>
          <a:ln w="571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Gateway Test Setup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371600" y="2133600"/>
            <a:ext cx="838200" cy="762000"/>
            <a:chOff x="838200" y="2743200"/>
            <a:chExt cx="838200" cy="762000"/>
          </a:xfrm>
        </p:grpSpPr>
        <p:sp>
          <p:nvSpPr>
            <p:cNvPr id="4" name="Can 3"/>
            <p:cNvSpPr/>
            <p:nvPr/>
          </p:nvSpPr>
          <p:spPr bwMode="auto">
            <a:xfrm>
              <a:off x="838200" y="27432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990600" y="28956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143000" y="30480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1295400" y="32004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71600" y="2819400"/>
            <a:ext cx="838200" cy="762000"/>
            <a:chOff x="838200" y="2743200"/>
            <a:chExt cx="838200" cy="762000"/>
          </a:xfrm>
        </p:grpSpPr>
        <p:sp>
          <p:nvSpPr>
            <p:cNvPr id="10" name="Can 9"/>
            <p:cNvSpPr/>
            <p:nvPr/>
          </p:nvSpPr>
          <p:spPr bwMode="auto">
            <a:xfrm>
              <a:off x="838200" y="27432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Can 10"/>
            <p:cNvSpPr/>
            <p:nvPr/>
          </p:nvSpPr>
          <p:spPr bwMode="auto">
            <a:xfrm>
              <a:off x="990600" y="28956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Can 11"/>
            <p:cNvSpPr/>
            <p:nvPr/>
          </p:nvSpPr>
          <p:spPr bwMode="auto">
            <a:xfrm>
              <a:off x="1143000" y="30480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Can 12"/>
            <p:cNvSpPr/>
            <p:nvPr/>
          </p:nvSpPr>
          <p:spPr bwMode="auto">
            <a:xfrm>
              <a:off x="1295400" y="32004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71600" y="3505200"/>
            <a:ext cx="838200" cy="762000"/>
            <a:chOff x="838200" y="2743200"/>
            <a:chExt cx="838200" cy="762000"/>
          </a:xfrm>
        </p:grpSpPr>
        <p:sp>
          <p:nvSpPr>
            <p:cNvPr id="15" name="Can 14"/>
            <p:cNvSpPr/>
            <p:nvPr/>
          </p:nvSpPr>
          <p:spPr bwMode="auto">
            <a:xfrm>
              <a:off x="838200" y="27432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Can 15"/>
            <p:cNvSpPr/>
            <p:nvPr/>
          </p:nvSpPr>
          <p:spPr bwMode="auto">
            <a:xfrm>
              <a:off x="990600" y="28956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Can 16"/>
            <p:cNvSpPr/>
            <p:nvPr/>
          </p:nvSpPr>
          <p:spPr bwMode="auto">
            <a:xfrm>
              <a:off x="1143000" y="30480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Can 17"/>
            <p:cNvSpPr/>
            <p:nvPr/>
          </p:nvSpPr>
          <p:spPr bwMode="auto">
            <a:xfrm>
              <a:off x="1295400" y="3200400"/>
              <a:ext cx="381000" cy="3048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35273" y="4900136"/>
            <a:ext cx="2246128" cy="73866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Palatino Linotype" pitchFamily="18" charset="0"/>
              </a:rPr>
              <a:t>Cluster of 19 Such Nodes</a:t>
            </a:r>
          </a:p>
          <a:p>
            <a:pPr algn="ctr"/>
            <a:r>
              <a:rPr lang="en-US" sz="1400" b="1" dirty="0" err="1">
                <a:latin typeface="Palatino Linotype" pitchFamily="18" charset="0"/>
              </a:rPr>
              <a:t>XrdEC</a:t>
            </a:r>
            <a:r>
              <a:rPr lang="en-US" sz="1400" b="1" dirty="0">
                <a:latin typeface="Palatino Linotype" pitchFamily="18" charset="0"/>
              </a:rPr>
              <a:t> File system</a:t>
            </a:r>
          </a:p>
          <a:p>
            <a:pPr algn="ctr"/>
            <a:r>
              <a:rPr lang="en-US" sz="1400" b="1" dirty="0">
                <a:latin typeface="Palatino Linotype" pitchFamily="18" charset="0"/>
              </a:rPr>
              <a:t>&gt;= 19 Gbps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265963" y="2667000"/>
            <a:ext cx="1064715" cy="1600200"/>
            <a:chOff x="1961163" y="2403649"/>
            <a:chExt cx="1064715" cy="16002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1998219" y="2403649"/>
              <a:ext cx="990600" cy="1600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61163" y="2511252"/>
              <a:ext cx="1064715" cy="1384995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EC Node:</a:t>
              </a:r>
            </a:p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12 core CPU</a:t>
              </a:r>
            </a:p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24 GB RAM</a:t>
              </a:r>
            </a:p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10—12 HD’s</a:t>
              </a:r>
            </a:p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1Gpbs NIC</a:t>
              </a:r>
            </a:p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8+2 layout</a:t>
              </a:r>
            </a:p>
            <a:p>
              <a:pPr algn="ctr"/>
              <a:r>
                <a:rPr lang="en-US" sz="1200" b="1" dirty="0">
                  <a:solidFill>
                    <a:schemeClr val="accent3"/>
                  </a:solidFill>
                  <a:latin typeface="Palatino Linotype" pitchFamily="18" charset="0"/>
                </a:rPr>
                <a:t>1 MB stripes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14799" y="2057400"/>
            <a:ext cx="1597675" cy="838200"/>
            <a:chOff x="3581400" y="3886200"/>
            <a:chExt cx="1371600" cy="838200"/>
          </a:xfrm>
          <a:solidFill>
            <a:srgbClr val="0033CC"/>
          </a:solidFill>
        </p:grpSpPr>
        <p:sp>
          <p:nvSpPr>
            <p:cNvPr id="36" name="Rectangle 35"/>
            <p:cNvSpPr/>
            <p:nvPr/>
          </p:nvSpPr>
          <p:spPr bwMode="auto">
            <a:xfrm>
              <a:off x="3581400" y="3886200"/>
              <a:ext cx="1371600" cy="838200"/>
            </a:xfrm>
            <a:prstGeom prst="rect">
              <a:avLst/>
            </a:prstGeom>
            <a:grpFill/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81400" y="4043690"/>
              <a:ext cx="1371600" cy="523220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3"/>
                  </a:solidFill>
                  <a:latin typeface="Palatino Linotype" pitchFamily="18" charset="0"/>
                </a:rPr>
                <a:t>EC Redirector Node 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48400" y="3086100"/>
            <a:ext cx="1371600" cy="838200"/>
            <a:chOff x="5943600" y="2743200"/>
            <a:chExt cx="1371600" cy="8382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5943600" y="2743200"/>
              <a:ext cx="1371600" cy="838200"/>
            </a:xfrm>
            <a:prstGeom prst="rect">
              <a:avLst/>
            </a:prstGeom>
            <a:solidFill>
              <a:srgbClr val="006600"/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66843" y="2792968"/>
              <a:ext cx="1340432" cy="738664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3"/>
                  </a:solidFill>
                  <a:latin typeface="Palatino Linotype" pitchFamily="18" charset="0"/>
                </a:rPr>
                <a:t>S3 Gateway</a:t>
              </a:r>
            </a:p>
            <a:p>
              <a:pPr algn="ctr"/>
              <a:r>
                <a:rPr lang="en-US" sz="1400" b="1" dirty="0">
                  <a:solidFill>
                    <a:schemeClr val="accent3"/>
                  </a:solidFill>
                  <a:latin typeface="Palatino Linotype" pitchFamily="18" charset="0"/>
                </a:rPr>
                <a:t>Mirrored SSD</a:t>
              </a:r>
            </a:p>
            <a:p>
              <a:pPr algn="ctr"/>
              <a:r>
                <a:rPr lang="en-US" sz="1400" b="1" dirty="0">
                  <a:solidFill>
                    <a:schemeClr val="accent3"/>
                  </a:solidFill>
                  <a:latin typeface="Palatino Linotype" pitchFamily="18" charset="0"/>
                </a:rPr>
                <a:t>100 </a:t>
              </a:r>
              <a:r>
                <a:rPr lang="en-US" sz="1400" b="1" dirty="0" err="1">
                  <a:solidFill>
                    <a:schemeClr val="accent3"/>
                  </a:solidFill>
                  <a:latin typeface="Palatino Linotype" pitchFamily="18" charset="0"/>
                </a:rPr>
                <a:t>Gbps</a:t>
              </a:r>
              <a:r>
                <a:rPr lang="en-US" sz="1400" b="1" dirty="0">
                  <a:solidFill>
                    <a:schemeClr val="accent3"/>
                  </a:solidFill>
                  <a:latin typeface="Palatino Linotype" pitchFamily="18" charset="0"/>
                </a:rPr>
                <a:t> NIC</a:t>
              </a:r>
            </a:p>
          </p:txBody>
        </p:sp>
      </p:grpSp>
      <p:cxnSp>
        <p:nvCxnSpPr>
          <p:cNvPr id="45" name="Straight Arrow Connector 44"/>
          <p:cNvCxnSpPr>
            <a:cxnSpLocks/>
            <a:stCxn id="43" idx="3"/>
          </p:cNvCxnSpPr>
          <p:nvPr/>
        </p:nvCxnSpPr>
        <p:spPr bwMode="auto">
          <a:xfrm flipV="1">
            <a:off x="3810000" y="3505200"/>
            <a:ext cx="2438400" cy="381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66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7620000" y="3505200"/>
            <a:ext cx="533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66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286500" y="3886200"/>
            <a:ext cx="1295400" cy="609600"/>
            <a:chOff x="6172200" y="4114800"/>
            <a:chExt cx="1295400" cy="609600"/>
          </a:xfrm>
        </p:grpSpPr>
        <p:pic>
          <p:nvPicPr>
            <p:cNvPr id="4098" name="Picture 2" descr="SSD Driv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72200" y="4114800"/>
              <a:ext cx="609600" cy="609600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  <p:pic>
          <p:nvPicPr>
            <p:cNvPr id="49" name="Picture 2" descr="SSD Drive 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0" y="4114800"/>
              <a:ext cx="609600" cy="609600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  <p:sp>
          <p:nvSpPr>
            <p:cNvPr id="50" name="TextBox 49"/>
            <p:cNvSpPr txBox="1"/>
            <p:nvPr/>
          </p:nvSpPr>
          <p:spPr>
            <a:xfrm>
              <a:off x="6248424" y="4419600"/>
              <a:ext cx="463588" cy="215444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b="1" dirty="0" err="1">
                  <a:latin typeface="Palatino Linotype" pitchFamily="18" charset="0"/>
                </a:rPr>
                <a:t>Davix</a:t>
              </a:r>
              <a:endParaRPr lang="en-US" sz="800" b="1" dirty="0">
                <a:latin typeface="Palatino Linotype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927812" y="4419600"/>
              <a:ext cx="486030" cy="215444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b="1" dirty="0">
                  <a:latin typeface="Palatino Linotype" pitchFamily="18" charset="0"/>
                </a:rPr>
                <a:t>Buffer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191000" y="5029200"/>
            <a:ext cx="4267200" cy="1169551"/>
          </a:xfrm>
          <a:prstGeom prst="rect">
            <a:avLst/>
          </a:prstGeom>
          <a:noFill/>
          <a:ln w="38100">
            <a:solidFill>
              <a:srgbClr val="0066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600"/>
                </a:solidFill>
                <a:latin typeface="Palatino Linotype" pitchFamily="18" charset="0"/>
              </a:rPr>
              <a:t>What is </a:t>
            </a:r>
            <a:r>
              <a:rPr lang="en-US" sz="1400" b="1" dirty="0" err="1">
                <a:solidFill>
                  <a:srgbClr val="006600"/>
                </a:solidFill>
                <a:latin typeface="Palatino Linotype" pitchFamily="18" charset="0"/>
              </a:rPr>
              <a:t>xrdEC</a:t>
            </a:r>
            <a:r>
              <a:rPr lang="en-US" sz="1400" b="1" dirty="0">
                <a:solidFill>
                  <a:srgbClr val="006600"/>
                </a:solidFill>
                <a:latin typeface="Palatino Linotype" pitchFamily="18" charset="0"/>
              </a:rPr>
              <a:t>? It’s an </a:t>
            </a:r>
            <a:r>
              <a:rPr lang="en-US" sz="1400" b="1" dirty="0" err="1">
                <a:solidFill>
                  <a:srgbClr val="006600"/>
                </a:solidFill>
                <a:latin typeface="Palatino Linotype" pitchFamily="18" charset="0"/>
              </a:rPr>
              <a:t>XRootD</a:t>
            </a:r>
            <a:r>
              <a:rPr lang="en-US" sz="1400" b="1" dirty="0">
                <a:solidFill>
                  <a:srgbClr val="006600"/>
                </a:solidFill>
                <a:latin typeface="Palatino Linotype" pitchFamily="18" charset="0"/>
              </a:rPr>
              <a:t> configuration that functions like an erasure encoded parallel file system. Performance is typically </a:t>
            </a:r>
            <a:r>
              <a:rPr lang="en-US" sz="1400" b="1" i="1" dirty="0">
                <a:solidFill>
                  <a:srgbClr val="006600"/>
                </a:solidFill>
                <a:latin typeface="Palatino Linotype" pitchFamily="18" charset="0"/>
              </a:rPr>
              <a:t>stripe size </a:t>
            </a:r>
            <a:r>
              <a:rPr lang="en-US" sz="1400" b="1" dirty="0">
                <a:solidFill>
                  <a:srgbClr val="006600"/>
                </a:solidFill>
                <a:latin typeface="Palatino Linotype" pitchFamily="18" charset="0"/>
              </a:rPr>
              <a:t>x </a:t>
            </a:r>
            <a:r>
              <a:rPr lang="en-US" sz="1400" b="1" i="1" dirty="0">
                <a:solidFill>
                  <a:srgbClr val="006600"/>
                </a:solidFill>
                <a:latin typeface="Palatino Linotype" pitchFamily="18" charset="0"/>
              </a:rPr>
              <a:t>single disk bandwidth</a:t>
            </a:r>
            <a:r>
              <a:rPr lang="en-US" sz="1400" b="1" dirty="0">
                <a:solidFill>
                  <a:srgbClr val="006600"/>
                </a:solidFill>
                <a:latin typeface="Palatino Linotype" pitchFamily="18" charset="0"/>
              </a:rPr>
              <a:t> which allows very high throughput.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3200400" y="5257800"/>
            <a:ext cx="914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19800" y="1752600"/>
            <a:ext cx="1828800" cy="3124200"/>
          </a:xfrm>
          <a:prstGeom prst="rect">
            <a:avLst/>
          </a:prstGeom>
          <a:noFill/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10173" y="2286000"/>
            <a:ext cx="1324402" cy="52322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actual S3 </a:t>
            </a:r>
          </a:p>
          <a:p>
            <a:pPr algn="ctr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gateway node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914400" y="1752600"/>
            <a:ext cx="5029200" cy="3124200"/>
          </a:xfrm>
          <a:prstGeom prst="rect">
            <a:avLst/>
          </a:prstGeom>
          <a:noFill/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880775" y="3239869"/>
            <a:ext cx="822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Palatino Linotype" pitchFamily="18" charset="0"/>
              </a:rPr>
              <a:t>S3</a:t>
            </a:r>
          </a:p>
          <a:p>
            <a:pPr algn="ctr"/>
            <a:r>
              <a:rPr lang="en-US" dirty="0">
                <a:latin typeface="Palatino Linotype" pitchFamily="18" charset="0"/>
              </a:rPr>
              <a:t>Cloud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39673A55-C9FA-0141-8EA1-466EC2F7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h94\Desktop\cloudstresstest-no-checks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115175" cy="36861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Ingress 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1631" y="42291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4229100"/>
            <a:ext cx="61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AWS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794798" y="5486400"/>
            <a:ext cx="3354379" cy="567154"/>
            <a:chOff x="2970221" y="2861846"/>
            <a:chExt cx="3354379" cy="567154"/>
          </a:xfrm>
        </p:grpSpPr>
        <p:grpSp>
          <p:nvGrpSpPr>
            <p:cNvPr id="15" name="Group 14"/>
            <p:cNvGrpSpPr/>
            <p:nvPr/>
          </p:nvGrpSpPr>
          <p:grpSpPr>
            <a:xfrm>
              <a:off x="3656021" y="2971800"/>
              <a:ext cx="1754179" cy="457200"/>
              <a:chOff x="3656021" y="2971800"/>
              <a:chExt cx="1754179" cy="457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4038600" y="2971800"/>
                <a:ext cx="990600" cy="4572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accent3"/>
                    </a:solidFill>
                    <a:effectLst/>
                    <a:latin typeface="Palatino Linotype" pitchFamily="18" charset="0"/>
                  </a:rPr>
                  <a:t>S3 Gateway</a:t>
                </a:r>
              </a:p>
            </p:txBody>
          </p:sp>
          <p:cxnSp>
            <p:nvCxnSpPr>
              <p:cNvPr id="9" name="Straight Arrow Connector 8"/>
              <p:cNvCxnSpPr>
                <a:endCxn id="7" idx="1"/>
              </p:cNvCxnSpPr>
              <p:nvPr/>
            </p:nvCxnSpPr>
            <p:spPr bwMode="auto">
              <a:xfrm>
                <a:off x="3657600" y="3200400"/>
                <a:ext cx="3810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5029200" y="3200400"/>
                <a:ext cx="3810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3656021" y="2971800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/>
                  <a:t>In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53000" y="2971800"/>
                <a:ext cx="4251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/>
                  <a:t>Out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410200" y="2971800"/>
              <a:ext cx="914400" cy="457200"/>
              <a:chOff x="5486400" y="2590800"/>
              <a:chExt cx="914400" cy="457200"/>
            </a:xfrm>
          </p:grpSpPr>
          <p:sp>
            <p:nvSpPr>
              <p:cNvPr id="14" name="Cloud 13"/>
              <p:cNvSpPr/>
              <p:nvPr/>
            </p:nvSpPr>
            <p:spPr bwMode="auto">
              <a:xfrm>
                <a:off x="5486400" y="2590800"/>
                <a:ext cx="914400" cy="457200"/>
              </a:xfrm>
              <a:prstGeom prst="cloud">
                <a:avLst/>
              </a:prstGeom>
              <a:solidFill>
                <a:schemeClr val="accent3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638800" y="2667000"/>
                <a:ext cx="59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Palatino Linotype" pitchFamily="18" charset="0"/>
                  </a:rPr>
                  <a:t>Cloud</a:t>
                </a:r>
              </a:p>
            </p:txBody>
          </p:sp>
        </p:grpSp>
        <p:sp>
          <p:nvSpPr>
            <p:cNvPr id="18" name="Rounded Rectangle 17"/>
            <p:cNvSpPr/>
            <p:nvPr/>
          </p:nvSpPr>
          <p:spPr bwMode="auto">
            <a:xfrm>
              <a:off x="2970221" y="2861846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3046421" y="2938046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3122621" y="3014246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2621" y="3014246"/>
              <a:ext cx="5349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Palatino Linotype" pitchFamily="18" charset="0"/>
                </a:rPr>
                <a:t>SLAC</a:t>
              </a:r>
            </a:p>
            <a:p>
              <a:pPr algn="ctr"/>
              <a:r>
                <a:rPr lang="en-US" sz="800" b="1" dirty="0" err="1">
                  <a:latin typeface="Palatino Linotype" pitchFamily="18" charset="0"/>
                </a:rPr>
                <a:t>dtn’s</a:t>
              </a:r>
              <a:endParaRPr lang="en-US" sz="800" b="1" dirty="0">
                <a:latin typeface="Palatino Linotype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733800" y="2057400"/>
            <a:ext cx="20762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>
                <a:latin typeface="Symbol" pitchFamily="18" charset="2"/>
              </a:rPr>
              <a:t>»</a:t>
            </a:r>
            <a:r>
              <a:rPr lang="en-US" sz="1200" dirty="0">
                <a:latin typeface="Palatino Linotype" pitchFamily="18" charset="0"/>
              </a:rPr>
              <a:t> 35 minute run time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FTS managed</a:t>
            </a:r>
          </a:p>
          <a:p>
            <a:pPr>
              <a:buFontTx/>
              <a:buChar char="-"/>
            </a:pPr>
            <a:r>
              <a:rPr lang="en-US" sz="1200" dirty="0"/>
              <a:t> 3120 files 1.36TB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50 to 230 concurrent </a:t>
            </a:r>
            <a:r>
              <a:rPr lang="en-US" sz="1200" dirty="0" err="1">
                <a:latin typeface="Palatino Linotype" pitchFamily="18" charset="0"/>
              </a:rPr>
              <a:t>xfers</a:t>
            </a:r>
            <a:endParaRPr lang="en-US" sz="1200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No check summing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100% </a:t>
            </a:r>
            <a:r>
              <a:rPr lang="en-US" sz="1200" dirty="0" err="1">
                <a:latin typeface="Palatino Linotype" pitchFamily="18" charset="0"/>
              </a:rPr>
              <a:t>xfers</a:t>
            </a:r>
            <a:r>
              <a:rPr lang="en-US" sz="1200" dirty="0">
                <a:latin typeface="Palatino Linotype" pitchFamily="18" charset="0"/>
              </a:rPr>
              <a:t> succeeded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In/out non-tracking due to</a:t>
            </a:r>
          </a:p>
          <a:p>
            <a:r>
              <a:rPr lang="en-US" sz="1200" dirty="0">
                <a:latin typeface="Palatino Linotype" pitchFamily="18" charset="0"/>
              </a:rPr>
              <a:t>  internal </a:t>
            </a:r>
            <a:r>
              <a:rPr lang="en-US" sz="1200" dirty="0" err="1">
                <a:latin typeface="Palatino Linotype" pitchFamily="18" charset="0"/>
              </a:rPr>
              <a:t>Davix</a:t>
            </a:r>
            <a:r>
              <a:rPr lang="en-US" sz="1200" dirty="0">
                <a:latin typeface="Palatino Linotype" pitchFamily="18" charset="0"/>
              </a:rPr>
              <a:t> buffering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E9A1B-F6DE-D643-BD6F-7797C282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</a:t>
            </a:r>
            <a:r>
              <a:rPr lang="en-US" dirty="0" err="1"/>
              <a:t>Davix</a:t>
            </a:r>
            <a:r>
              <a:rPr lang="en-US" dirty="0"/>
              <a:t>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/>
              <a:t>Current </a:t>
            </a:r>
            <a:r>
              <a:rPr lang="en-US" dirty="0" err="1"/>
              <a:t>Davix</a:t>
            </a:r>
            <a:r>
              <a:rPr lang="en-US" dirty="0"/>
              <a:t> fully buffers stream I/O</a:t>
            </a:r>
          </a:p>
          <a:p>
            <a:pPr lvl="1"/>
            <a:r>
              <a:rPr lang="en-US" dirty="0"/>
              <a:t>Stream I/O creates a physical file</a:t>
            </a:r>
          </a:p>
          <a:p>
            <a:pPr lvl="1"/>
            <a:r>
              <a:rPr lang="en-US" dirty="0"/>
              <a:t>File is then forwarded to endpoint</a:t>
            </a:r>
          </a:p>
          <a:p>
            <a:r>
              <a:rPr lang="en-US" dirty="0"/>
              <a:t>Future </a:t>
            </a:r>
            <a:r>
              <a:rPr lang="en-US" dirty="0" err="1"/>
              <a:t>Davix</a:t>
            </a:r>
            <a:r>
              <a:rPr lang="en-US" dirty="0"/>
              <a:t> eliminates this buffering</a:t>
            </a:r>
          </a:p>
          <a:p>
            <a:pPr lvl="1"/>
            <a:r>
              <a:rPr lang="en-US" dirty="0"/>
              <a:t>Working with </a:t>
            </a:r>
            <a:r>
              <a:rPr lang="en-US" dirty="0" err="1"/>
              <a:t>Davix</a:t>
            </a:r>
            <a:r>
              <a:rPr lang="en-US" dirty="0"/>
              <a:t> team to implement this</a:t>
            </a:r>
          </a:p>
          <a:p>
            <a:pPr lvl="2"/>
            <a:r>
              <a:rPr lang="en-US" dirty="0"/>
              <a:t>Will be part of final product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D59C3-AA8E-F54D-A3B4-3A3E8E62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Egress Performance</a:t>
            </a:r>
          </a:p>
        </p:txBody>
      </p:sp>
      <p:pic>
        <p:nvPicPr>
          <p:cNvPr id="2050" name="Picture 2" descr="C:\Users\abh94\Desktop\cloud2e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676400"/>
            <a:ext cx="7115175" cy="3686175"/>
          </a:xfrm>
          <a:prstGeom prst="rect">
            <a:avLst/>
          </a:prstGeom>
          <a:noFill/>
        </p:spPr>
      </p:pic>
      <p:grpSp>
        <p:nvGrpSpPr>
          <p:cNvPr id="6" name="Group 14"/>
          <p:cNvGrpSpPr/>
          <p:nvPr/>
        </p:nvGrpSpPr>
        <p:grpSpPr>
          <a:xfrm>
            <a:off x="3429000" y="5596354"/>
            <a:ext cx="1754179" cy="457200"/>
            <a:chOff x="3656021" y="2971800"/>
            <a:chExt cx="1754179" cy="4572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038600" y="2971800"/>
              <a:ext cx="990600" cy="4572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accent3"/>
                  </a:solidFill>
                  <a:effectLst/>
                  <a:latin typeface="Palatino Linotype" pitchFamily="18" charset="0"/>
                </a:rPr>
                <a:t>S3 Gateway</a:t>
              </a:r>
            </a:p>
          </p:txBody>
        </p:sp>
        <p:cxnSp>
          <p:nvCxnSpPr>
            <p:cNvPr id="15" name="Straight Arrow Connector 14"/>
            <p:cNvCxnSpPr>
              <a:endCxn id="14" idx="1"/>
            </p:cNvCxnSpPr>
            <p:nvPr/>
          </p:nvCxnSpPr>
          <p:spPr bwMode="auto">
            <a:xfrm>
              <a:off x="3657600" y="32004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029200" y="320040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656021" y="2971800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In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53000" y="2971800"/>
              <a:ext cx="4251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Out</a:t>
              </a:r>
            </a:p>
          </p:txBody>
        </p:sp>
      </p:grpSp>
      <p:grpSp>
        <p:nvGrpSpPr>
          <p:cNvPr id="7" name="Group 16"/>
          <p:cNvGrpSpPr/>
          <p:nvPr/>
        </p:nvGrpSpPr>
        <p:grpSpPr>
          <a:xfrm>
            <a:off x="2514600" y="5596354"/>
            <a:ext cx="914400" cy="457200"/>
            <a:chOff x="5486400" y="2590800"/>
            <a:chExt cx="914400" cy="457200"/>
          </a:xfrm>
        </p:grpSpPr>
        <p:sp>
          <p:nvSpPr>
            <p:cNvPr id="12" name="Cloud 11"/>
            <p:cNvSpPr/>
            <p:nvPr/>
          </p:nvSpPr>
          <p:spPr bwMode="auto">
            <a:xfrm>
              <a:off x="5486400" y="2590800"/>
              <a:ext cx="914400" cy="457200"/>
            </a:xfrm>
            <a:prstGeom prst="cloud">
              <a:avLst/>
            </a:prstGeom>
            <a:solidFill>
              <a:schemeClr val="accent3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2667000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Cloud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57800" y="5605046"/>
            <a:ext cx="687379" cy="490954"/>
            <a:chOff x="2743200" y="5486400"/>
            <a:chExt cx="687379" cy="490954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743200" y="5486400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819400" y="5562600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895600" y="5638800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8800"/>
              <a:ext cx="5349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Palatino Linotype" pitchFamily="18" charset="0"/>
                </a:rPr>
                <a:t>SLAC</a:t>
              </a:r>
            </a:p>
            <a:p>
              <a:pPr algn="ctr"/>
              <a:r>
                <a:rPr lang="en-US" sz="800" b="1" dirty="0" err="1">
                  <a:latin typeface="Palatino Linotype" pitchFamily="18" charset="0"/>
                </a:rPr>
                <a:t>dtn’s</a:t>
              </a:r>
              <a:endParaRPr lang="en-US" sz="800" b="1" dirty="0">
                <a:latin typeface="Palatino Linotype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631231" y="42291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8400" y="4229100"/>
            <a:ext cx="61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AWS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2057400"/>
            <a:ext cx="20168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>
                <a:latin typeface="Symbol" pitchFamily="18" charset="2"/>
              </a:rPr>
              <a:t>»</a:t>
            </a:r>
            <a:r>
              <a:rPr lang="en-US" sz="1200" dirty="0">
                <a:latin typeface="Palatino Linotype" pitchFamily="18" charset="0"/>
              </a:rPr>
              <a:t> 10 minute run time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FTS managed</a:t>
            </a:r>
          </a:p>
          <a:p>
            <a:pPr>
              <a:buFontTx/>
              <a:buChar char="-"/>
            </a:pPr>
            <a:r>
              <a:rPr lang="en-US" sz="1200" dirty="0"/>
              <a:t>  312files 136GB 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50 to 230 concurrent </a:t>
            </a:r>
            <a:r>
              <a:rPr lang="en-US" sz="1200" dirty="0" err="1">
                <a:latin typeface="Palatino Linotype" pitchFamily="18" charset="0"/>
              </a:rPr>
              <a:t>xfers</a:t>
            </a:r>
            <a:endParaRPr lang="en-US" sz="1200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Local check summing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100% </a:t>
            </a:r>
            <a:r>
              <a:rPr lang="en-US" sz="1200" dirty="0" err="1">
                <a:latin typeface="Palatino Linotype" pitchFamily="18" charset="0"/>
              </a:rPr>
              <a:t>xfers</a:t>
            </a:r>
            <a:r>
              <a:rPr lang="en-US" sz="1200" dirty="0">
                <a:latin typeface="Palatino Linotype" pitchFamily="18" charset="0"/>
              </a:rPr>
              <a:t> succeeded</a:t>
            </a:r>
          </a:p>
          <a:p>
            <a:endParaRPr lang="en-US" sz="1200" dirty="0">
              <a:latin typeface="Palatino Linotyp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0" y="2209800"/>
            <a:ext cx="177234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alatino Linotype" pitchFamily="18" charset="0"/>
              </a:rPr>
              <a:t>Unexplained 400 MB/s</a:t>
            </a:r>
          </a:p>
          <a:p>
            <a:pPr algn="ctr"/>
            <a:r>
              <a:rPr lang="en-US" sz="1200" dirty="0">
                <a:latin typeface="Palatino Linotype" pitchFamily="18" charset="0"/>
              </a:rPr>
              <a:t>hard limit (hardware?)</a:t>
            </a: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 bwMode="auto">
          <a:xfrm flipH="1" flipV="1">
            <a:off x="4267200" y="2057400"/>
            <a:ext cx="1038573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5257800" y="2057400"/>
            <a:ext cx="1038573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CFC21-7DBF-F142-AB99-9BFED283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 Gateway CKS Performance</a:t>
            </a:r>
          </a:p>
        </p:txBody>
      </p:sp>
      <p:pic>
        <p:nvPicPr>
          <p:cNvPr id="3074" name="Picture 2" descr="C:\Users\abh94\Desktop\cloudstresstest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115175" cy="3686175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718598" y="5486400"/>
            <a:ext cx="3354379" cy="567154"/>
            <a:chOff x="2970221" y="2861846"/>
            <a:chExt cx="3354379" cy="567154"/>
          </a:xfrm>
        </p:grpSpPr>
        <p:grpSp>
          <p:nvGrpSpPr>
            <p:cNvPr id="6" name="Group 14"/>
            <p:cNvGrpSpPr/>
            <p:nvPr/>
          </p:nvGrpSpPr>
          <p:grpSpPr>
            <a:xfrm>
              <a:off x="3656021" y="2971800"/>
              <a:ext cx="1754179" cy="457200"/>
              <a:chOff x="3656021" y="2971800"/>
              <a:chExt cx="1754179" cy="4572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4038600" y="2971800"/>
                <a:ext cx="990600" cy="4572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accent3"/>
                    </a:solidFill>
                    <a:effectLst/>
                    <a:latin typeface="Palatino Linotype" pitchFamily="18" charset="0"/>
                  </a:rPr>
                  <a:t>S3 Gateway</a:t>
                </a:r>
              </a:p>
            </p:txBody>
          </p:sp>
          <p:cxnSp>
            <p:nvCxnSpPr>
              <p:cNvPr id="15" name="Straight Arrow Connector 14"/>
              <p:cNvCxnSpPr>
                <a:endCxn id="14" idx="1"/>
              </p:cNvCxnSpPr>
              <p:nvPr/>
            </p:nvCxnSpPr>
            <p:spPr bwMode="auto">
              <a:xfrm>
                <a:off x="3657600" y="3200400"/>
                <a:ext cx="3810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5029200" y="3200400"/>
                <a:ext cx="38100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7" name="TextBox 16"/>
              <p:cNvSpPr txBox="1"/>
              <p:nvPr/>
            </p:nvSpPr>
            <p:spPr>
              <a:xfrm>
                <a:off x="3656021" y="2971800"/>
                <a:ext cx="3097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/>
                  <a:t>In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53000" y="2971800"/>
                <a:ext cx="4251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/>
                  <a:t>Out</a:t>
                </a:r>
              </a:p>
            </p:txBody>
          </p:sp>
        </p:grpSp>
        <p:grpSp>
          <p:nvGrpSpPr>
            <p:cNvPr id="7" name="Group 16"/>
            <p:cNvGrpSpPr/>
            <p:nvPr/>
          </p:nvGrpSpPr>
          <p:grpSpPr>
            <a:xfrm>
              <a:off x="5410200" y="2971800"/>
              <a:ext cx="914400" cy="457200"/>
              <a:chOff x="5486400" y="2590800"/>
              <a:chExt cx="914400" cy="457200"/>
            </a:xfrm>
          </p:grpSpPr>
          <p:sp>
            <p:nvSpPr>
              <p:cNvPr id="12" name="Cloud 11"/>
              <p:cNvSpPr/>
              <p:nvPr/>
            </p:nvSpPr>
            <p:spPr bwMode="auto">
              <a:xfrm>
                <a:off x="5486400" y="2590800"/>
                <a:ext cx="914400" cy="457200"/>
              </a:xfrm>
              <a:prstGeom prst="cloud">
                <a:avLst/>
              </a:prstGeom>
              <a:solidFill>
                <a:schemeClr val="accent3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638800" y="2667000"/>
                <a:ext cx="59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Palatino Linotype" pitchFamily="18" charset="0"/>
                  </a:rPr>
                  <a:t>Cloud</a:t>
                </a:r>
              </a:p>
            </p:txBody>
          </p:sp>
        </p:grpSp>
        <p:sp>
          <p:nvSpPr>
            <p:cNvPr id="8" name="Rounded Rectangle 7"/>
            <p:cNvSpPr/>
            <p:nvPr/>
          </p:nvSpPr>
          <p:spPr bwMode="auto">
            <a:xfrm>
              <a:off x="2970221" y="2861846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046421" y="2938046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3122621" y="3014246"/>
              <a:ext cx="533400" cy="304800"/>
            </a:xfrm>
            <a:prstGeom prst="roundRect">
              <a:avLst/>
            </a:prstGeom>
            <a:solidFill>
              <a:schemeClr val="accent3"/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2621" y="3014246"/>
              <a:ext cx="5349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Palatino Linotype" pitchFamily="18" charset="0"/>
                </a:rPr>
                <a:t>SLAC</a:t>
              </a:r>
            </a:p>
            <a:p>
              <a:pPr algn="ctr"/>
              <a:r>
                <a:rPr lang="en-US" sz="800" b="1" dirty="0" err="1">
                  <a:latin typeface="Palatino Linotype" pitchFamily="18" charset="0"/>
                </a:rPr>
                <a:t>dtn’s</a:t>
              </a:r>
              <a:endParaRPr lang="en-US" sz="800" b="1" dirty="0">
                <a:latin typeface="Palatino Linotype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12031" y="45074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68097" y="4507468"/>
            <a:ext cx="61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AWS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5200" y="2057400"/>
            <a:ext cx="24320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>
                <a:latin typeface="Symbol" pitchFamily="18" charset="2"/>
              </a:rPr>
              <a:t>»</a:t>
            </a:r>
            <a:r>
              <a:rPr lang="en-US" sz="1200" dirty="0">
                <a:latin typeface="Palatino Linotype" pitchFamily="18" charset="0"/>
              </a:rPr>
              <a:t> 40 minute run time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FTS managed Ingress</a:t>
            </a:r>
          </a:p>
          <a:p>
            <a:pPr>
              <a:buFontTx/>
              <a:buChar char="-"/>
            </a:pPr>
            <a:r>
              <a:rPr lang="en-US" sz="1200" dirty="0"/>
              <a:t> 3120 files 1.36TB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50 to 130 concurrent </a:t>
            </a:r>
            <a:r>
              <a:rPr lang="en-US" sz="1200" dirty="0" err="1">
                <a:latin typeface="Palatino Linotype" pitchFamily="18" charset="0"/>
              </a:rPr>
              <a:t>xfers</a:t>
            </a:r>
            <a:endParaRPr lang="en-US" sz="1200" dirty="0">
              <a:latin typeface="Palatino Linotype" pitchFamily="18" charset="0"/>
            </a:endParaRP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Check summing</a:t>
            </a:r>
          </a:p>
          <a:p>
            <a:pPr>
              <a:buFontTx/>
              <a:buChar char="-"/>
            </a:pPr>
            <a:r>
              <a:rPr lang="en-US" sz="1200" dirty="0">
                <a:latin typeface="Palatino Linotype" pitchFamily="18" charset="0"/>
              </a:rPr>
              <a:t> Out transfer ½ of in because</a:t>
            </a:r>
          </a:p>
          <a:p>
            <a:r>
              <a:rPr lang="en-US" sz="1200" dirty="0">
                <a:latin typeface="Palatino Linotype" pitchFamily="18" charset="0"/>
              </a:rPr>
              <a:t>  data read back w/ egress charge</a:t>
            </a:r>
          </a:p>
          <a:p>
            <a:r>
              <a:rPr lang="en-US" sz="1200" dirty="0">
                <a:latin typeface="Palatino Linotype" pitchFamily="18" charset="0"/>
              </a:rPr>
              <a:t>  to compute checksum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AEFEF-7E5B-8D4E-8612-A5E9FA10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4D85-A237-E644-9DB7-83D9BBEAE20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26354</TotalTime>
  <Words>641</Words>
  <Application>Microsoft Macintosh PowerPoint</Application>
  <PresentationFormat>On-screen Show (4:3)</PresentationFormat>
  <Paragraphs>176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Open Sans</vt:lpstr>
      <vt:lpstr>Palatino Linotype</vt:lpstr>
      <vt:lpstr>Symbol</vt:lpstr>
      <vt:lpstr>Times New Roman</vt:lpstr>
      <vt:lpstr>Wingdings</vt:lpstr>
      <vt:lpstr>Ricepaper</vt:lpstr>
      <vt:lpstr>Xrootd S3 Gateway for WLCG Storage</vt:lpstr>
      <vt:lpstr>S3 Gateway Architecture</vt:lpstr>
      <vt:lpstr>S3 Gateway Applicability</vt:lpstr>
      <vt:lpstr>S3 Gateway Scaling</vt:lpstr>
      <vt:lpstr>S3 Gateway Test Setup</vt:lpstr>
      <vt:lpstr>Ingress Performance</vt:lpstr>
      <vt:lpstr>Internal Davix Buffering</vt:lpstr>
      <vt:lpstr>Egress Performance</vt:lpstr>
      <vt:lpstr>S3 Gateway CKS Performance</vt:lpstr>
      <vt:lpstr>Avoiding CKS Egress Charge I</vt:lpstr>
      <vt:lpstr>S3 Gateway for multiple API’s</vt:lpstr>
      <vt:lpstr>Conclusion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Wei Yang</cp:lastModifiedBy>
  <cp:revision>1562</cp:revision>
  <cp:lastPrinted>2023-04-13T19:55:47Z</cp:lastPrinted>
  <dcterms:created xsi:type="dcterms:W3CDTF">2010-08-24T03:26:13Z</dcterms:created>
  <dcterms:modified xsi:type="dcterms:W3CDTF">2023-04-13T20:15:38Z</dcterms:modified>
</cp:coreProperties>
</file>