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61" r:id="rId4"/>
    <p:sldId id="263" r:id="rId5"/>
    <p:sldId id="258" r:id="rId6"/>
    <p:sldId id="283" r:id="rId7"/>
    <p:sldId id="264" r:id="rId8"/>
    <p:sldId id="273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4" r:id="rId19"/>
    <p:sldId id="277" r:id="rId20"/>
    <p:sldId id="278" r:id="rId21"/>
    <p:sldId id="279" r:id="rId22"/>
    <p:sldId id="280" r:id="rId23"/>
    <p:sldId id="281" r:id="rId24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17"/>
    <p:restoredTop sz="95921"/>
  </p:normalViewPr>
  <p:slideViewPr>
    <p:cSldViewPr snapToGrid="0">
      <p:cViewPr varScale="1">
        <p:scale>
          <a:sx n="130" d="100"/>
          <a:sy n="13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Instances</c:v>
                </c:pt>
              </c:strCache>
            </c:strRef>
          </c:tx>
          <c:spPr>
            <a:solidFill>
              <a:srgbClr val="2A6099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dCache</c:v>
                </c:pt>
                <c:pt idx="1">
                  <c:v>EOS</c:v>
                </c:pt>
                <c:pt idx="2">
                  <c:v>XrootD+Ceph</c:v>
                </c:pt>
                <c:pt idx="3">
                  <c:v>xrootd</c:v>
                </c:pt>
                <c:pt idx="4">
                  <c:v>Dynafed</c:v>
                </c:pt>
                <c:pt idx="5">
                  <c:v>Decomission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28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7-7E41-AAC2-2D7E1A986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273614"/>
        <c:axId val="64671327"/>
      </c:barChart>
      <c:catAx>
        <c:axId val="3927361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>
            <a:noFill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JetBrains Mono Light"/>
              </a:defRPr>
            </a:pPr>
            <a:endParaRPr lang="en-US"/>
          </a:p>
        </c:txPr>
        <c:crossAx val="64671327"/>
        <c:crosses val="autoZero"/>
        <c:auto val="1"/>
        <c:lblAlgn val="ctr"/>
        <c:lblOffset val="100"/>
        <c:noMultiLvlLbl val="0"/>
      </c:catAx>
      <c:valAx>
        <c:axId val="64671327"/>
        <c:scaling>
          <c:orientation val="minMax"/>
        </c:scaling>
        <c:delete val="1"/>
        <c:axPos val="l"/>
        <c:title>
          <c:tx>
            <c:rich>
              <a:bodyPr rot="-5400000"/>
              <a:lstStyle/>
              <a:p>
                <a:pPr>
                  <a:defRPr sz="900" b="0" strike="noStrike" spc="-1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900" b="0" strike="noStrike" spc="-1">
                    <a:solidFill>
                      <a:srgbClr val="000000"/>
                    </a:solidFill>
                    <a:latin typeface="Arial"/>
                  </a:rPr>
                  <a:t>Number of instances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39273614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EEEEEE"/>
    </a:solidFill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dt" idx="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ftr" idx="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B8E2EBD-D41E-4E34-A35E-1BD782874B70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3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Originally, dCache was developed for HERA experiments at DESY and Tevatron experiments at Fermilab. </a:t>
            </a:r>
          </a:p>
          <a:p>
            <a:pPr marL="216000"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Today, dCache is used world-wide.</a:t>
            </a:r>
          </a:p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Almost all sites running dCache provide storage to at least one of LHC experiments.</a:t>
            </a:r>
          </a:p>
          <a:p>
            <a:pPr marL="216000"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However, local sciences at Fermilab and DESY have high priority. We provide storage to DUNE and Nova experiments at Fermilab, to photon scientists, EuXFEL users at DESY … Many sites that use dCache support other communities as well: Acelrator development, Lofar, CTA, IceCube, Life since, Genome research, just to name some …</a:t>
            </a:r>
          </a:p>
          <a:p>
            <a:pPr marL="216000"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When we talk about HL-LHC, on the storage side we talk about the data amount that experiments are going to collect and store on tape and disk. This is example for ATLAS that I publicly found.</a:t>
            </a:r>
          </a:p>
          <a:p>
            <a:pPr marL="216000" indent="0">
              <a:buNone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To predict the ‘future’ we should have a close look at the past ant present.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HPC – turning CPU limitation into IO limitation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prstGeom prst="rect">
            <a:avLst/>
          </a:prstGeom>
          <a:ln w="0">
            <a:noFill/>
          </a:ln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789480" y="472788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Monitor-Analyze-Plan-Execute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7D54D1-213D-4305-AC8C-AAE84B6B268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907164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4000" y="3156120"/>
            <a:ext cx="907164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314108C-0010-487A-A3FF-5B42AE0F70F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52680" y="101844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04000" y="315612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152680" y="315612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BB36D53-B8BF-4364-84A0-CDA0387B2EB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292068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571200" y="1018440"/>
            <a:ext cx="292068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638040" y="1018440"/>
            <a:ext cx="292068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04000" y="3156120"/>
            <a:ext cx="292068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571200" y="3156120"/>
            <a:ext cx="292068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638040" y="3156120"/>
            <a:ext cx="292068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6B4049B-8B74-4241-A658-86BC65DC89D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4000" y="101844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E67BDA3-1FA7-4C56-B821-73EDF859B84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2F33E0E-C64B-45E8-BF57-39B6BF3945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442692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2680" y="1018440"/>
            <a:ext cx="442692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9D163DA-A4FA-418A-8C10-FD72EFC12D0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769DDFE-66A3-4A3C-B344-F9E53C72658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09040" y="66240"/>
            <a:ext cx="8586360" cy="253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4FA515-4B54-4CAA-883D-D3EBC723678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2680" y="1018440"/>
            <a:ext cx="442692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04000" y="315612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C2954CC-97CA-4E1B-9724-0EFA625D25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442692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2680" y="101844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152680" y="315612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8B8006C-6690-4522-B4E8-3CC4782ECC7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3600" b="1" strike="noStrike" spc="-1">
              <a:solidFill>
                <a:srgbClr val="EAEAEA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152680" y="1018440"/>
            <a:ext cx="442692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04000" y="3156120"/>
            <a:ext cx="9071640" cy="195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417"/>
              </a:spcAft>
              <a:buNone/>
            </a:pPr>
            <a:endParaRPr lang="en-US" sz="3200" b="0" strike="noStrike" spc="-1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F8319CA-F77B-49F9-BEED-8AF3FC9AC0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080000" cy="648720"/>
          </a:xfrm>
          <a:prstGeom prst="rect">
            <a:avLst/>
          </a:prstGeom>
          <a:solidFill>
            <a:srgbClr val="403C38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01844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C4E50"/>
                </a:solidFill>
                <a:latin typeface="Times New Roman"/>
              </a:rPr>
              <a:t>Click to edit the outline text format</a:t>
            </a:r>
          </a:p>
          <a:p>
            <a:pPr marL="432000" lvl="1" indent="-216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>
                <a:solidFill>
                  <a:srgbClr val="4C4E50"/>
                </a:solidFill>
                <a:latin typeface="Times New Roman"/>
              </a:rPr>
              <a:t>Second Outline Level</a:t>
            </a:r>
          </a:p>
          <a:p>
            <a:pPr marL="648000" lvl="2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C4E50"/>
                </a:solidFill>
                <a:latin typeface="Times New Roman"/>
              </a:rPr>
              <a:t>Third Outline Level</a:t>
            </a:r>
          </a:p>
          <a:p>
            <a:pPr marL="864000" lvl="3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4E50"/>
                </a:solidFill>
                <a:latin typeface="Times New Roman"/>
              </a:rPr>
              <a:t>Fourth Outline Level</a:t>
            </a:r>
          </a:p>
          <a:p>
            <a:pPr marL="108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4E50"/>
                </a:solidFill>
                <a:latin typeface="Times New Roman"/>
              </a:rPr>
              <a:t>Fifth Outline Level</a:t>
            </a:r>
          </a:p>
          <a:p>
            <a:pPr marL="1296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4E50"/>
                </a:solidFill>
                <a:latin typeface="Times New Roman"/>
              </a:rPr>
              <a:t>Sixth Outline Level</a:t>
            </a:r>
          </a:p>
          <a:p>
            <a:pPr marL="1512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C4E50"/>
                </a:solidFill>
                <a:latin typeface="Times New Roman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1"/>
          </p:nvPr>
        </p:nvSpPr>
        <p:spPr>
          <a:xfrm>
            <a:off x="8252280" y="5348520"/>
            <a:ext cx="1755360" cy="25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403C38"/>
                </a:solidFill>
                <a:latin typeface="Arial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403C38"/>
                </a:solidFill>
                <a:latin typeface="Arial"/>
              </a:rPr>
              <a:t> </a:t>
            </a:r>
            <a:fld id="{11BC6E25-933E-4FD3-8373-70AC0927457B}" type="slidenum">
              <a:rPr lang="en-US" sz="1400" b="0" strike="noStrike" spc="-1">
                <a:solidFill>
                  <a:srgbClr val="403C38"/>
                </a:solidFill>
                <a:latin typeface="Arial"/>
              </a:rPr>
              <a:t>‹#›</a:t>
            </a:fld>
            <a:r>
              <a:rPr lang="en-US" sz="1400" b="0" strike="noStrike" spc="-1">
                <a:solidFill>
                  <a:srgbClr val="403C38"/>
                </a:solidFill>
                <a:latin typeface="Arial"/>
              </a:rPr>
              <a:t>/</a:t>
            </a:r>
            <a:fld id="{4E6E7BFE-ACA7-444D-8536-0A55B7364B20}" type="slidecount">
              <a:rPr lang="en-US" sz="1400" b="0" strike="noStrike" spc="-1">
                <a:solidFill>
                  <a:srgbClr val="403C38"/>
                </a:solidFill>
                <a:latin typeface="Arial"/>
              </a:rPr>
              <a:t>&lt;count&gt;</a:t>
            </a:fld>
            <a:endParaRPr lang="en-US" sz="1400" b="0" strike="noStrike" spc="-1">
              <a:solidFill>
                <a:srgbClr val="86C200"/>
              </a:solidFill>
              <a:latin typeface="Times New Roman"/>
            </a:endParaRPr>
          </a:p>
        </p:txBody>
      </p:sp>
      <p:sp>
        <p:nvSpPr>
          <p:cNvPr id="4" name="Straight Connector 3"/>
          <p:cNvSpPr/>
          <p:nvPr/>
        </p:nvSpPr>
        <p:spPr>
          <a:xfrm flipH="1">
            <a:off x="0" y="5221800"/>
            <a:ext cx="10080000" cy="33840"/>
          </a:xfrm>
          <a:prstGeom prst="line">
            <a:avLst/>
          </a:prstGeom>
          <a:ln w="18360">
            <a:solidFill>
              <a:srgbClr val="403C3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" tIns="9000" rIns="9000" bIns="9000" anchor="ctr" anchorCtr="1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14"/>
          <a:stretch/>
        </p:blipFill>
        <p:spPr>
          <a:xfrm flipH="1">
            <a:off x="9467280" y="89640"/>
            <a:ext cx="529560" cy="4370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4921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403C38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403C38"/>
                </a:solidFill>
                <a:latin typeface="Arial"/>
              </a:rPr>
              <a:t>Dmitry Litvintsev | dCache: storage system for data intensive science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dt" idx="3"/>
          </p:nvPr>
        </p:nvSpPr>
        <p:spPr>
          <a:xfrm>
            <a:off x="172800" y="534240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403C38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403C38"/>
                </a:solidFill>
                <a:latin typeface="Arial"/>
              </a:rPr>
              <a:t>5/8/23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gyptian_vult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DVAJ9JzlycA3Wrz1iY2fQxZndWdAezFnLaDAxXIpUs/edi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Cache/dcache" TargetMode="External"/><Relationship Id="rId2" Type="http://schemas.openxmlformats.org/officeDocument/2006/relationships/hyperlink" Target="https://dcache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/dcache-ws17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ds.cern.ch/record/2802918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spirehep.net/files/6ed866ef28a432cb2a3895634a54ce2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jlab.org/event/459/contributions/11352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1429560"/>
            <a:ext cx="10080000" cy="267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</a:pPr>
            <a:endParaRPr lang="en-US" sz="4400" b="0" strike="noStrike" spc="-1" dirty="0">
              <a:solidFill>
                <a:srgbClr val="4C4E5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4C4E50"/>
                </a:solidFill>
                <a:latin typeface="Fira Code Medium"/>
              </a:rPr>
              <a:t>dCache</a:t>
            </a:r>
            <a:r>
              <a:rPr lang="en-US" sz="4400" b="1" strike="noStrike" spc="-1" dirty="0">
                <a:solidFill>
                  <a:srgbClr val="4C4E50"/>
                </a:solidFill>
                <a:latin typeface="Fira Code Medium"/>
              </a:rPr>
              <a:t>: storage system</a:t>
            </a:r>
            <a:endParaRPr lang="en-US" sz="4400" b="0" strike="noStrike" spc="-1" dirty="0">
              <a:solidFill>
                <a:srgbClr val="4C4E5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4C4E50"/>
                </a:solidFill>
                <a:latin typeface="Fira Code Medium"/>
              </a:rPr>
              <a:t>for data intensive science</a:t>
            </a:r>
            <a:endParaRPr lang="en-US" sz="4400" b="0" strike="noStrike" spc="-1" dirty="0">
              <a:solidFill>
                <a:srgbClr val="4C4E5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4C4E50"/>
                </a:solidFill>
                <a:latin typeface="Arial"/>
              </a:rPr>
              <a:t>26</a:t>
            </a:r>
            <a:r>
              <a:rPr lang="en-US" sz="1800" b="0" strike="noStrike" spc="-1" baseline="33000" dirty="0">
                <a:solidFill>
                  <a:srgbClr val="4C4E50"/>
                </a:solidFill>
                <a:latin typeface="Arial"/>
              </a:rPr>
              <a:t>th</a:t>
            </a:r>
            <a:r>
              <a:rPr lang="en-US" sz="1800" b="0" strike="noStrike" spc="-1" dirty="0">
                <a:solidFill>
                  <a:srgbClr val="4C4E50"/>
                </a:solidFill>
                <a:latin typeface="Arial"/>
              </a:rPr>
              <a:t> CHEP</a:t>
            </a:r>
          </a:p>
          <a:p>
            <a:pPr algn="ctr">
              <a:lnSpc>
                <a:spcPct val="100000"/>
              </a:lnSpc>
            </a:pPr>
            <a:r>
              <a:rPr lang="en-US" sz="1800" b="0" i="1" strike="noStrike" spc="-1" dirty="0">
                <a:solidFill>
                  <a:srgbClr val="4C4E50"/>
                </a:solidFill>
                <a:latin typeface="Arial"/>
              </a:rPr>
              <a:t>Dmitry Litvintsev for the </a:t>
            </a:r>
            <a:r>
              <a:rPr lang="en-US" sz="1800" b="0" i="1" strike="noStrike" spc="-1" dirty="0" err="1">
                <a:solidFill>
                  <a:srgbClr val="4C4E50"/>
                </a:solidFill>
                <a:latin typeface="Arial"/>
              </a:rPr>
              <a:t>dCache</a:t>
            </a:r>
            <a:r>
              <a:rPr lang="en-US" sz="1800" b="0" i="1" strike="noStrike" spc="-1" dirty="0">
                <a:solidFill>
                  <a:srgbClr val="4C4E50"/>
                </a:solidFill>
                <a:latin typeface="Arial"/>
              </a:rPr>
              <a:t> collaboration</a:t>
            </a:r>
            <a:endParaRPr lang="en-US" sz="1800" b="0" strike="noStrike" spc="-1" dirty="0">
              <a:solidFill>
                <a:srgbClr val="4C4E50"/>
              </a:solidFill>
              <a:latin typeface="Arial"/>
            </a:endParaRPr>
          </a:p>
        </p:txBody>
      </p:sp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7784280" y="4555440"/>
            <a:ext cx="597600" cy="59688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51"/>
          <p:cNvPicPr/>
          <p:nvPr/>
        </p:nvPicPr>
        <p:blipFill>
          <a:blip r:embed="rId3"/>
          <a:stretch/>
        </p:blipFill>
        <p:spPr>
          <a:xfrm>
            <a:off x="6845400" y="5229000"/>
            <a:ext cx="3035160" cy="27432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52"/>
          <p:cNvPicPr/>
          <p:nvPr/>
        </p:nvPicPr>
        <p:blipFill>
          <a:blip r:embed="rId4"/>
          <a:stretch/>
        </p:blipFill>
        <p:spPr>
          <a:xfrm>
            <a:off x="6994440" y="4506480"/>
            <a:ext cx="680040" cy="68004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53"/>
          <p:cNvPicPr/>
          <p:nvPr/>
        </p:nvPicPr>
        <p:blipFill>
          <a:blip r:embed="rId5"/>
          <a:stretch/>
        </p:blipFill>
        <p:spPr>
          <a:xfrm>
            <a:off x="8531640" y="4493160"/>
            <a:ext cx="1548360" cy="712800"/>
          </a:xfrm>
          <a:prstGeom prst="rect">
            <a:avLst/>
          </a:prstGeom>
          <a:ln w="0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EB6E2-5566-BE3B-BC9A-718F9311947D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E67BDA3-1FA7-4C56-B821-73EDF859B84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Token-based </a:t>
            </a:r>
            <a:r>
              <a:rPr lang="en-US" sz="3600" b="1" strike="noStrike" spc="-1" dirty="0" err="1">
                <a:solidFill>
                  <a:srgbClr val="EAEAEA"/>
                </a:solidFill>
                <a:latin typeface="Arial"/>
              </a:rPr>
              <a:t>Authn</a:t>
            </a:r>
            <a:r>
              <a:rPr lang="en-US" sz="3600" b="1" spc="-1" dirty="0">
                <a:solidFill>
                  <a:srgbClr val="EAEAEA"/>
                </a:solidFill>
                <a:latin typeface="Arial"/>
              </a:rPr>
              <a:t>/</a:t>
            </a:r>
            <a:r>
              <a:rPr lang="en-US" sz="3600" b="1" spc="-1" dirty="0" err="1">
                <a:solidFill>
                  <a:srgbClr val="EAEAEA"/>
                </a:solidFill>
                <a:latin typeface="Arial"/>
              </a:rPr>
              <a:t>Authz</a:t>
            </a:r>
            <a:endParaRPr lang="en-US" sz="3600" b="1" strike="noStrike" spc="-1" dirty="0">
              <a:solidFill>
                <a:srgbClr val="EAEAEA"/>
              </a:solidFill>
              <a:latin typeface="Arial"/>
            </a:endParaRPr>
          </a:p>
        </p:txBody>
      </p:sp>
      <p:pic>
        <p:nvPicPr>
          <p:cNvPr id="399" name="Picture 398"/>
          <p:cNvPicPr/>
          <p:nvPr/>
        </p:nvPicPr>
        <p:blipFill>
          <a:blip r:embed="rId2"/>
          <a:stretch/>
        </p:blipFill>
        <p:spPr>
          <a:xfrm>
            <a:off x="5014440" y="1018080"/>
            <a:ext cx="4874400" cy="4092840"/>
          </a:xfrm>
          <a:prstGeom prst="rect">
            <a:avLst/>
          </a:prstGeom>
          <a:ln w="0">
            <a:noFill/>
          </a:ln>
        </p:spPr>
      </p:pic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509040" y="1232640"/>
            <a:ext cx="426672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Core functionality is there.</a:t>
            </a:r>
            <a:endParaRPr lang="en-US" sz="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Sites have started deployments.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Documentation update in progress.</a:t>
            </a:r>
          </a:p>
          <a:p>
            <a:pPr marL="216000" indent="0">
              <a:spcAft>
                <a:spcPts val="1417"/>
              </a:spcAft>
              <a:buNone/>
            </a:pPr>
            <a:endParaRPr lang="en-US" sz="3200" b="0" strike="noStrike" spc="-1" dirty="0">
              <a:solidFill>
                <a:srgbClr val="4C4E5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5636522-0127-4B52-ABCA-F3428196A28D}" type="slidenum">
              <a:rPr/>
              <a:t>10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  <p:extLst>
      <p:ext uri="{BB962C8B-B14F-4D97-AF65-F5344CB8AC3E}">
        <p14:creationId xmlns:p14="http://schemas.microsoft.com/office/powerpoint/2010/main" val="242258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Tape rest API</a:t>
            </a:r>
          </a:p>
        </p:txBody>
      </p:sp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11320" y="890640"/>
            <a:ext cx="5823720" cy="4103280"/>
          </a:xfrm>
          <a:prstGeom prst="rect">
            <a:avLst/>
          </a:prstGeom>
          <a:ln w="0">
            <a:noFill/>
          </a:ln>
        </p:spPr>
      </p:pic>
      <p:sp>
        <p:nvSpPr>
          <p:cNvPr id="112" name="Freeform 111"/>
          <p:cNvSpPr/>
          <p:nvPr/>
        </p:nvSpPr>
        <p:spPr>
          <a:xfrm>
            <a:off x="6014880" y="2901600"/>
            <a:ext cx="264600" cy="2045880"/>
          </a:xfrm>
          <a:custGeom>
            <a:avLst/>
            <a:gdLst>
              <a:gd name="textAreaLeft" fmla="*/ 0 w 264600"/>
              <a:gd name="textAreaRight" fmla="*/ 95400 w 264600"/>
              <a:gd name="textAreaTop" fmla="*/ 53280 h 2045880"/>
              <a:gd name="textAreaBottom" fmla="*/ 1992600 h 2045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9080">
            <a:solidFill>
              <a:srgbClr val="00458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US" sz="1800" b="0" strike="noStrike" spc="-1">
              <a:solidFill>
                <a:srgbClr val="004586"/>
              </a:solidFill>
              <a:latin typeface="Arial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6294240" y="1455120"/>
            <a:ext cx="202680" cy="3545280"/>
          </a:xfrm>
          <a:custGeom>
            <a:avLst/>
            <a:gdLst>
              <a:gd name="textAreaLeft" fmla="*/ 0 w 202680"/>
              <a:gd name="textAreaRight" fmla="*/ 73080 w 202680"/>
              <a:gd name="textAreaTop" fmla="*/ 92160 h 3545280"/>
              <a:gd name="textAreaBottom" fmla="*/ 3453120 h 3545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19080">
            <a:solidFill>
              <a:srgbClr val="8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22120" y="3771720"/>
            <a:ext cx="18403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WLCG Tape API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22120" y="1899720"/>
            <a:ext cx="186768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dCache bulk API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19816B4-806A-4B01-918F-F3775134A613}" type="slidenum">
              <a:rPr/>
              <a:t>11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4235040" y="637920"/>
            <a:ext cx="5844960" cy="4615560"/>
          </a:xfrm>
          <a:prstGeom prst="rect">
            <a:avLst/>
          </a:prstGeom>
          <a:solidFill>
            <a:srgbClr val="FFDBB6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491920" y="637560"/>
            <a:ext cx="2610720" cy="4608720"/>
          </a:xfrm>
          <a:prstGeom prst="rect">
            <a:avLst/>
          </a:prstGeom>
          <a:solidFill>
            <a:srgbClr val="DDE8CB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Integration with CTA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7295760" y="714240"/>
            <a:ext cx="1253520" cy="1075680"/>
            <a:chOff x="7295760" y="714240"/>
            <a:chExt cx="1253520" cy="1075680"/>
          </a:xfrm>
        </p:grpSpPr>
        <p:grpSp>
          <p:nvGrpSpPr>
            <p:cNvPr id="120" name="Group 119"/>
            <p:cNvGrpSpPr/>
            <p:nvPr/>
          </p:nvGrpSpPr>
          <p:grpSpPr>
            <a:xfrm>
              <a:off x="7632000" y="1161000"/>
              <a:ext cx="450000" cy="628920"/>
              <a:chOff x="7632000" y="1161000"/>
              <a:chExt cx="450000" cy="62892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7632000" y="1161000"/>
                <a:ext cx="450000" cy="628920"/>
              </a:xfrm>
              <a:prstGeom prst="rect">
                <a:avLst/>
              </a:prstGeom>
              <a:solidFill>
                <a:srgbClr val="3465A4"/>
              </a:solidFill>
              <a:ln w="19080" cap="rnd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22" name="Straight Connector 121"/>
              <p:cNvSpPr/>
              <p:nvPr/>
            </p:nvSpPr>
            <p:spPr>
              <a:xfrm>
                <a:off x="7722000" y="1674000"/>
                <a:ext cx="270000" cy="0"/>
              </a:xfrm>
              <a:prstGeom prst="line">
                <a:avLst/>
              </a:prstGeom>
              <a:ln w="19080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-54360" rIns="99360" bIns="-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23" name="Straight Connector 122"/>
              <p:cNvSpPr/>
              <p:nvPr/>
            </p:nvSpPr>
            <p:spPr>
              <a:xfrm>
                <a:off x="7722000" y="1629000"/>
                <a:ext cx="270000" cy="0"/>
              </a:xfrm>
              <a:prstGeom prst="line">
                <a:avLst/>
              </a:prstGeom>
              <a:ln w="19080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-54360" rIns="99360" bIns="-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24" name="Gear 1"/>
              <p:cNvSpPr/>
              <p:nvPr/>
            </p:nvSpPr>
            <p:spPr>
              <a:xfrm>
                <a:off x="7722000" y="1251000"/>
                <a:ext cx="270000" cy="270000"/>
              </a:xfrm>
              <a:custGeom>
                <a:avLst/>
                <a:gdLst/>
                <a:ahLst/>
                <a:cxnLst/>
                <a:rect l="0" t="0" r="r" b="b"/>
                <a:pathLst>
                  <a:path w="750" h="750">
                    <a:moveTo>
                      <a:pt x="312" y="0"/>
                    </a:moveTo>
                    <a:lnTo>
                      <a:pt x="301" y="109"/>
                    </a:lnTo>
                    <a:lnTo>
                      <a:pt x="239" y="134"/>
                    </a:lnTo>
                    <a:lnTo>
                      <a:pt x="156" y="65"/>
                    </a:lnTo>
                    <a:lnTo>
                      <a:pt x="65" y="156"/>
                    </a:lnTo>
                    <a:lnTo>
                      <a:pt x="134" y="238"/>
                    </a:lnTo>
                    <a:lnTo>
                      <a:pt x="109" y="300"/>
                    </a:lnTo>
                    <a:lnTo>
                      <a:pt x="0" y="310"/>
                    </a:lnTo>
                    <a:lnTo>
                      <a:pt x="0" y="440"/>
                    </a:lnTo>
                    <a:lnTo>
                      <a:pt x="109" y="449"/>
                    </a:lnTo>
                    <a:lnTo>
                      <a:pt x="134" y="511"/>
                    </a:lnTo>
                    <a:lnTo>
                      <a:pt x="65" y="594"/>
                    </a:lnTo>
                    <a:lnTo>
                      <a:pt x="156" y="686"/>
                    </a:lnTo>
                    <a:lnTo>
                      <a:pt x="239" y="616"/>
                    </a:lnTo>
                    <a:lnTo>
                      <a:pt x="301" y="641"/>
                    </a:lnTo>
                    <a:lnTo>
                      <a:pt x="312" y="750"/>
                    </a:lnTo>
                    <a:lnTo>
                      <a:pt x="440" y="750"/>
                    </a:lnTo>
                    <a:lnTo>
                      <a:pt x="450" y="641"/>
                    </a:lnTo>
                    <a:lnTo>
                      <a:pt x="512" y="616"/>
                    </a:lnTo>
                    <a:lnTo>
                      <a:pt x="596" y="686"/>
                    </a:lnTo>
                    <a:lnTo>
                      <a:pt x="686" y="594"/>
                    </a:lnTo>
                    <a:lnTo>
                      <a:pt x="617" y="511"/>
                    </a:lnTo>
                    <a:lnTo>
                      <a:pt x="642" y="449"/>
                    </a:lnTo>
                    <a:lnTo>
                      <a:pt x="750" y="440"/>
                    </a:lnTo>
                    <a:lnTo>
                      <a:pt x="750" y="310"/>
                    </a:lnTo>
                    <a:lnTo>
                      <a:pt x="642" y="300"/>
                    </a:lnTo>
                    <a:lnTo>
                      <a:pt x="617" y="238"/>
                    </a:lnTo>
                    <a:lnTo>
                      <a:pt x="686" y="156"/>
                    </a:lnTo>
                    <a:lnTo>
                      <a:pt x="595" y="65"/>
                    </a:lnTo>
                    <a:lnTo>
                      <a:pt x="512" y="134"/>
                    </a:lnTo>
                    <a:lnTo>
                      <a:pt x="450" y="109"/>
                    </a:lnTo>
                    <a:lnTo>
                      <a:pt x="440" y="0"/>
                    </a:lnTo>
                    <a:lnTo>
                      <a:pt x="312" y="0"/>
                    </a:lnTo>
                    <a:close/>
                  </a:path>
                </a:pathLst>
              </a:custGeom>
              <a:noFill/>
              <a:ln w="19080" cap="rnd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 anchorCtr="1">
                <a:noAutofit/>
              </a:bodyPr>
              <a:lstStyle/>
              <a:p>
                <a:endParaRPr lang="en-US" sz="12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7295760" y="714240"/>
              <a:ext cx="125352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800" b="0" strike="noStrike" spc="-1" dirty="0">
                  <a:solidFill>
                    <a:srgbClr val="362413"/>
                  </a:solidFill>
                  <a:latin typeface="Arial"/>
                </a:rPr>
                <a:t>Scheduler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549280" y="1837800"/>
            <a:ext cx="1051020" cy="1088280"/>
            <a:chOff x="8549280" y="1837800"/>
            <a:chExt cx="1051020" cy="1088280"/>
          </a:xfrm>
        </p:grpSpPr>
        <p:grpSp>
          <p:nvGrpSpPr>
            <p:cNvPr id="127" name="Group 126"/>
            <p:cNvGrpSpPr/>
            <p:nvPr/>
          </p:nvGrpSpPr>
          <p:grpSpPr>
            <a:xfrm>
              <a:off x="8788680" y="2331360"/>
              <a:ext cx="450000" cy="594720"/>
              <a:chOff x="8788680" y="2331360"/>
              <a:chExt cx="450000" cy="59472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8788680" y="2331360"/>
                <a:ext cx="450000" cy="594720"/>
              </a:xfrm>
              <a:prstGeom prst="rect">
                <a:avLst/>
              </a:prstGeom>
              <a:solidFill>
                <a:srgbClr val="3465A4"/>
              </a:solidFill>
              <a:ln w="19080" cap="rnd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29" name="Straight Connector 128"/>
              <p:cNvSpPr/>
              <p:nvPr/>
            </p:nvSpPr>
            <p:spPr>
              <a:xfrm>
                <a:off x="8878680" y="2808360"/>
                <a:ext cx="270000" cy="0"/>
              </a:xfrm>
              <a:prstGeom prst="line">
                <a:avLst/>
              </a:prstGeom>
              <a:ln w="19080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-54360" rIns="99360" bIns="-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30" name="Straight Connector 129"/>
              <p:cNvSpPr/>
              <p:nvPr/>
            </p:nvSpPr>
            <p:spPr>
              <a:xfrm>
                <a:off x="8878680" y="2763360"/>
                <a:ext cx="270000" cy="0"/>
              </a:xfrm>
              <a:prstGeom prst="line">
                <a:avLst/>
              </a:prstGeom>
              <a:ln w="19080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-54360" rIns="99360" bIns="-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8912880" y="2421360"/>
                <a:ext cx="201600" cy="270000"/>
                <a:chOff x="8912880" y="2421360"/>
                <a:chExt cx="201600" cy="270000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8912880" y="2454840"/>
                  <a:ext cx="201600" cy="23652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0" h="657">
                      <a:moveTo>
                        <a:pt x="0" y="657"/>
                      </a:moveTo>
                      <a:lnTo>
                        <a:pt x="560" y="657"/>
                      </a:lnTo>
                      <a:lnTo>
                        <a:pt x="560" y="0"/>
                      </a:lnTo>
                      <a:lnTo>
                        <a:pt x="0" y="0"/>
                      </a:lnTo>
                      <a:lnTo>
                        <a:pt x="0" y="657"/>
                      </a:lnTo>
                      <a:close/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round/>
                </a:ln>
              </p:spPr>
              <p:txBody>
                <a:bodyPr lIns="99360" tIns="54360" rIns="99360" bIns="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8946720" y="2421360"/>
                  <a:ext cx="134280" cy="3348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73" h="93">
                      <a:moveTo>
                        <a:pt x="373" y="0"/>
                      </a:move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373" y="93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round/>
                </a:ln>
              </p:spPr>
              <p:txBody>
                <a:bodyPr lIns="99360" tIns="-20880" rIns="99360" bIns="-2088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8912880" y="2454840"/>
                  <a:ext cx="201600" cy="342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0" h="95">
                      <a:moveTo>
                        <a:pt x="560" y="0"/>
                      </a:move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560" y="95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round/>
                </a:ln>
              </p:spPr>
              <p:txBody>
                <a:bodyPr lIns="99360" tIns="-20160" rIns="99360" bIns="-201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135" name="Straight Connector 134"/>
                <p:cNvSpPr/>
                <p:nvPr/>
              </p:nvSpPr>
              <p:spPr>
                <a:xfrm>
                  <a:off x="8946720" y="2556000"/>
                  <a:ext cx="13428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136" name="Straight Connector 135"/>
                <p:cNvSpPr/>
                <p:nvPr/>
              </p:nvSpPr>
              <p:spPr>
                <a:xfrm>
                  <a:off x="8946720" y="2589840"/>
                  <a:ext cx="10044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137" name="Straight Connector 136"/>
                <p:cNvSpPr/>
                <p:nvPr/>
              </p:nvSpPr>
              <p:spPr>
                <a:xfrm>
                  <a:off x="8946720" y="2623320"/>
                  <a:ext cx="6732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138" name="Straight Connector 137"/>
                <p:cNvSpPr/>
                <p:nvPr/>
              </p:nvSpPr>
              <p:spPr>
                <a:xfrm>
                  <a:off x="9047160" y="2657520"/>
                  <a:ext cx="3348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</p:grpSp>
        </p:grpSp>
        <p:sp>
          <p:nvSpPr>
            <p:cNvPr id="139" name="TextBox 138"/>
            <p:cNvSpPr txBox="1"/>
            <p:nvPr/>
          </p:nvSpPr>
          <p:spPr>
            <a:xfrm>
              <a:off x="8549280" y="1837800"/>
              <a:ext cx="105102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800" b="0" strike="noStrike" spc="-1" dirty="0">
                  <a:solidFill>
                    <a:srgbClr val="362413"/>
                  </a:solidFill>
                  <a:latin typeface="Arial"/>
                </a:rPr>
                <a:t>Catalog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40" name="Curved Connector 139"/>
          <p:cNvCxnSpPr/>
          <p:nvPr/>
        </p:nvCxnSpPr>
        <p:spPr>
          <a:xfrm>
            <a:off x="8082000" y="1475280"/>
            <a:ext cx="707040" cy="1153800"/>
          </a:xfrm>
          <a:prstGeom prst="curvedConnector3">
            <a:avLst>
              <a:gd name="adj1" fmla="val 25063"/>
            </a:avLst>
          </a:prstGeom>
          <a:ln w="29160">
            <a:solidFill>
              <a:srgbClr val="1E6A39"/>
            </a:solidFill>
            <a:round/>
          </a:ln>
        </p:spPr>
      </p:cxnSp>
      <p:cxnSp>
        <p:nvCxnSpPr>
          <p:cNvPr id="141" name="Curved Connector 140"/>
          <p:cNvCxnSpPr/>
          <p:nvPr/>
        </p:nvCxnSpPr>
        <p:spPr>
          <a:xfrm rot="5400000">
            <a:off x="5875920" y="2200320"/>
            <a:ext cx="2391480" cy="1571040"/>
          </a:xfrm>
          <a:prstGeom prst="curvedConnector3">
            <a:avLst>
              <a:gd name="adj1" fmla="val 100000"/>
            </a:avLst>
          </a:prstGeom>
          <a:ln w="29160">
            <a:solidFill>
              <a:srgbClr val="1E6A39"/>
            </a:solidFill>
            <a:round/>
          </a:ln>
        </p:spPr>
      </p:cxnSp>
      <p:grpSp>
        <p:nvGrpSpPr>
          <p:cNvPr id="142" name="directory-server 7"/>
          <p:cNvGrpSpPr/>
          <p:nvPr/>
        </p:nvGrpSpPr>
        <p:grpSpPr>
          <a:xfrm>
            <a:off x="5795280" y="1293120"/>
            <a:ext cx="244080" cy="900000"/>
            <a:chOff x="5795280" y="1293120"/>
            <a:chExt cx="244080" cy="900000"/>
          </a:xfrm>
        </p:grpSpPr>
        <p:sp>
          <p:nvSpPr>
            <p:cNvPr id="143" name="Rectangle 142"/>
            <p:cNvSpPr/>
            <p:nvPr/>
          </p:nvSpPr>
          <p:spPr>
            <a:xfrm>
              <a:off x="5795280" y="1293120"/>
              <a:ext cx="244080" cy="900000"/>
            </a:xfrm>
            <a:prstGeom prst="rect">
              <a:avLst/>
            </a:prstGeom>
            <a:solidFill>
              <a:srgbClr val="3465A4"/>
            </a:solidFill>
            <a:ln w="19080" cap="rnd">
              <a:solidFill>
                <a:srgbClr val="FFFFFF"/>
              </a:solidFill>
              <a:round/>
            </a:ln>
          </p:spPr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44" name="Straight Connector 143"/>
            <p:cNvSpPr/>
            <p:nvPr/>
          </p:nvSpPr>
          <p:spPr>
            <a:xfrm>
              <a:off x="5844240" y="2058120"/>
              <a:ext cx="14652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45" name="Straight Connector 144"/>
            <p:cNvSpPr/>
            <p:nvPr/>
          </p:nvSpPr>
          <p:spPr>
            <a:xfrm>
              <a:off x="5844240" y="2013120"/>
              <a:ext cx="14652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5862600" y="1383120"/>
              <a:ext cx="109440" cy="270000"/>
              <a:chOff x="5862600" y="1383120"/>
              <a:chExt cx="109440" cy="270000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5880960" y="1383120"/>
                <a:ext cx="91080" cy="270000"/>
              </a:xfrm>
              <a:custGeom>
                <a:avLst/>
                <a:gdLst/>
                <a:ahLst/>
                <a:cxnLst/>
                <a:rect l="0" t="0" r="r" b="b"/>
                <a:pathLst>
                  <a:path w="253" h="750">
                    <a:moveTo>
                      <a:pt x="0" y="746"/>
                    </a:moveTo>
                    <a:lnTo>
                      <a:pt x="253" y="750"/>
                    </a:lnTo>
                    <a:lnTo>
                      <a:pt x="253" y="4"/>
                    </a:lnTo>
                    <a:lnTo>
                      <a:pt x="0" y="0"/>
                    </a:lnTo>
                    <a:lnTo>
                      <a:pt x="0" y="746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0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5862600" y="1416240"/>
                <a:ext cx="18360" cy="66960"/>
              </a:xfrm>
              <a:custGeom>
                <a:avLst/>
                <a:gdLst/>
                <a:ahLst/>
                <a:cxnLst/>
                <a:rect l="0" t="0" r="r" b="b"/>
                <a:pathLst>
                  <a:path w="51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12600" rIns="99360" bIns="126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5862600" y="1550520"/>
                <a:ext cx="18360" cy="66960"/>
              </a:xfrm>
              <a:custGeom>
                <a:avLst/>
                <a:gdLst/>
                <a:ahLst/>
                <a:cxnLst/>
                <a:rect l="0" t="0" r="r" b="b"/>
                <a:pathLst>
                  <a:path w="51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12600" rIns="99360" bIns="126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5119920" y="857520"/>
            <a:ext cx="156456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362413"/>
                </a:solidFill>
                <a:latin typeface="Arial"/>
              </a:rPr>
              <a:t>EOS frontend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1" name="directory-server 3"/>
          <p:cNvGrpSpPr/>
          <p:nvPr/>
        </p:nvGrpSpPr>
        <p:grpSpPr>
          <a:xfrm>
            <a:off x="5140800" y="2493720"/>
            <a:ext cx="244080" cy="900000"/>
            <a:chOff x="5140800" y="2493720"/>
            <a:chExt cx="244080" cy="900000"/>
          </a:xfrm>
        </p:grpSpPr>
        <p:sp>
          <p:nvSpPr>
            <p:cNvPr id="152" name="Rectangle 151"/>
            <p:cNvSpPr/>
            <p:nvPr/>
          </p:nvSpPr>
          <p:spPr>
            <a:xfrm>
              <a:off x="5140800" y="2493720"/>
              <a:ext cx="244080" cy="900000"/>
            </a:xfrm>
            <a:prstGeom prst="rect">
              <a:avLst/>
            </a:prstGeom>
            <a:solidFill>
              <a:srgbClr val="3465A4"/>
            </a:solidFill>
            <a:ln w="19080" cap="rnd">
              <a:solidFill>
                <a:srgbClr val="FFFFFF"/>
              </a:solidFill>
              <a:round/>
            </a:ln>
          </p:spPr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53" name="Straight Connector 152"/>
            <p:cNvSpPr/>
            <p:nvPr/>
          </p:nvSpPr>
          <p:spPr>
            <a:xfrm>
              <a:off x="5189760" y="3258720"/>
              <a:ext cx="14652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54" name="Straight Connector 153"/>
            <p:cNvSpPr/>
            <p:nvPr/>
          </p:nvSpPr>
          <p:spPr>
            <a:xfrm>
              <a:off x="5189760" y="3213720"/>
              <a:ext cx="14652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5208120" y="2583720"/>
              <a:ext cx="109440" cy="270000"/>
              <a:chOff x="5208120" y="2583720"/>
              <a:chExt cx="109440" cy="270000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5226480" y="2583720"/>
                <a:ext cx="91080" cy="270000"/>
              </a:xfrm>
              <a:custGeom>
                <a:avLst/>
                <a:gdLst/>
                <a:ahLst/>
                <a:cxnLst/>
                <a:rect l="0" t="0" r="r" b="b"/>
                <a:pathLst>
                  <a:path w="253" h="750">
                    <a:moveTo>
                      <a:pt x="0" y="746"/>
                    </a:moveTo>
                    <a:lnTo>
                      <a:pt x="253" y="750"/>
                    </a:lnTo>
                    <a:lnTo>
                      <a:pt x="253" y="4"/>
                    </a:lnTo>
                    <a:lnTo>
                      <a:pt x="0" y="0"/>
                    </a:lnTo>
                    <a:lnTo>
                      <a:pt x="0" y="746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0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5208120" y="2616840"/>
                <a:ext cx="18360" cy="66960"/>
              </a:xfrm>
              <a:custGeom>
                <a:avLst/>
                <a:gdLst/>
                <a:ahLst/>
                <a:cxnLst/>
                <a:rect l="0" t="0" r="r" b="b"/>
                <a:pathLst>
                  <a:path w="51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12600" rIns="99360" bIns="126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5208120" y="2751120"/>
                <a:ext cx="18360" cy="66960"/>
              </a:xfrm>
              <a:custGeom>
                <a:avLst/>
                <a:gdLst/>
                <a:ahLst/>
                <a:cxnLst/>
                <a:rect l="0" t="0" r="r" b="b"/>
                <a:pathLst>
                  <a:path w="51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12600" rIns="99360" bIns="126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</p:grpSp>
      <p:sp>
        <p:nvSpPr>
          <p:cNvPr id="159" name="TextBox 158"/>
          <p:cNvSpPr txBox="1"/>
          <p:nvPr/>
        </p:nvSpPr>
        <p:spPr>
          <a:xfrm>
            <a:off x="4269600" y="3342240"/>
            <a:ext cx="1866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362413"/>
                </a:solidFill>
                <a:latin typeface="Arial"/>
              </a:rPr>
              <a:t>dCache frontend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0" name="Curved Connector 159"/>
          <p:cNvCxnSpPr>
            <a:stCxn id="142" idx="3"/>
          </p:cNvCxnSpPr>
          <p:nvPr/>
        </p:nvCxnSpPr>
        <p:spPr>
          <a:xfrm flipV="1">
            <a:off x="6039360" y="1475280"/>
            <a:ext cx="1593000" cy="268200"/>
          </a:xfrm>
          <a:prstGeom prst="curvedConnector3">
            <a:avLst>
              <a:gd name="adj1" fmla="val 33951"/>
            </a:avLst>
          </a:prstGeom>
          <a:ln w="29160">
            <a:solidFill>
              <a:srgbClr val="1E6A39"/>
            </a:solidFill>
            <a:round/>
          </a:ln>
        </p:spPr>
      </p:cxnSp>
      <p:cxnSp>
        <p:nvCxnSpPr>
          <p:cNvPr id="161" name="Curved Connector 160"/>
          <p:cNvCxnSpPr>
            <a:stCxn id="151" idx="3"/>
          </p:cNvCxnSpPr>
          <p:nvPr/>
        </p:nvCxnSpPr>
        <p:spPr>
          <a:xfrm flipV="1">
            <a:off x="5384880" y="1475280"/>
            <a:ext cx="2247480" cy="1468800"/>
          </a:xfrm>
          <a:prstGeom prst="curvedConnector3">
            <a:avLst>
              <a:gd name="adj1" fmla="val 31352"/>
            </a:avLst>
          </a:prstGeom>
          <a:ln w="29160">
            <a:solidFill>
              <a:srgbClr val="1E6A39"/>
            </a:solidFill>
            <a:round/>
          </a:ln>
        </p:spPr>
      </p:cxnSp>
      <p:sp>
        <p:nvSpPr>
          <p:cNvPr id="162" name="Rectangle 161"/>
          <p:cNvSpPr/>
          <p:nvPr/>
        </p:nvSpPr>
        <p:spPr>
          <a:xfrm>
            <a:off x="6061320" y="4181040"/>
            <a:ext cx="450000" cy="628920"/>
          </a:xfrm>
          <a:prstGeom prst="rect">
            <a:avLst/>
          </a:prstGeom>
          <a:solidFill>
            <a:srgbClr val="3465A4"/>
          </a:solidFill>
          <a:ln w="19080" cap="rnd">
            <a:solidFill>
              <a:srgbClr val="FFFFFF"/>
            </a:solidFill>
            <a:round/>
          </a:ln>
        </p:spPr>
        <p:txBody>
          <a:bodyPr lIns="99360" tIns="54360" rIns="99360" bIns="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163" name="Straight Connector 162"/>
          <p:cNvSpPr/>
          <p:nvPr/>
        </p:nvSpPr>
        <p:spPr>
          <a:xfrm>
            <a:off x="6151320" y="4694040"/>
            <a:ext cx="270000" cy="0"/>
          </a:xfrm>
          <a:prstGeom prst="line">
            <a:avLst/>
          </a:prstGeom>
          <a:ln w="1908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164" name="Straight Connector 163"/>
          <p:cNvSpPr/>
          <p:nvPr/>
        </p:nvSpPr>
        <p:spPr>
          <a:xfrm>
            <a:off x="6151320" y="4649040"/>
            <a:ext cx="270000" cy="0"/>
          </a:xfrm>
          <a:prstGeom prst="line">
            <a:avLst/>
          </a:prstGeom>
          <a:ln w="1908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6115680" y="4281120"/>
            <a:ext cx="146520" cy="136800"/>
          </a:xfrm>
          <a:prstGeom prst="ellipse">
            <a:avLst/>
          </a:prstGeom>
          <a:noFill/>
          <a:ln w="1260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120" tIns="46080" rIns="96120" bIns="46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6295680" y="4281480"/>
            <a:ext cx="146520" cy="136800"/>
          </a:xfrm>
          <a:prstGeom prst="ellipse">
            <a:avLst/>
          </a:prstGeom>
          <a:noFill/>
          <a:ln w="1260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120" tIns="46080" rIns="96120" bIns="46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6093720" y="4234320"/>
            <a:ext cx="380880" cy="2368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360" tIns="54360" rIns="99360" bIns="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Summing Junction 167"/>
          <p:cNvSpPr/>
          <p:nvPr/>
        </p:nvSpPr>
        <p:spPr>
          <a:xfrm>
            <a:off x="6135120" y="4300560"/>
            <a:ext cx="109800" cy="99360"/>
          </a:xfrm>
          <a:prstGeom prst="flowChartSummingJunction">
            <a:avLst/>
          </a:prstGeom>
          <a:noFill/>
          <a:ln w="1008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5040" tIns="21240" rIns="95040" bIns="2124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Summing Junction 168"/>
          <p:cNvSpPr/>
          <p:nvPr/>
        </p:nvSpPr>
        <p:spPr>
          <a:xfrm>
            <a:off x="6315120" y="4300920"/>
            <a:ext cx="109800" cy="99360"/>
          </a:xfrm>
          <a:prstGeom prst="flowChartSummingJunction">
            <a:avLst/>
          </a:prstGeom>
          <a:noFill/>
          <a:ln w="1008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5040" tIns="21240" rIns="95040" bIns="2124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639040" y="4914000"/>
            <a:ext cx="19069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solidFill>
                  <a:srgbClr val="362413"/>
                </a:solidFill>
                <a:latin typeface="Arial"/>
              </a:rPr>
              <a:t>Tape server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7147800" y="4491360"/>
            <a:ext cx="606960" cy="478080"/>
            <a:chOff x="7147800" y="4491360"/>
            <a:chExt cx="606960" cy="478080"/>
          </a:xfrm>
        </p:grpSpPr>
        <p:sp>
          <p:nvSpPr>
            <p:cNvPr id="172" name="Sequential Access Storage 171"/>
            <p:cNvSpPr/>
            <p:nvPr/>
          </p:nvSpPr>
          <p:spPr>
            <a:xfrm>
              <a:off x="7291800" y="4602240"/>
              <a:ext cx="362160" cy="295200"/>
            </a:xfrm>
            <a:prstGeom prst="flowChartMagneticTape">
              <a:avLst/>
            </a:prstGeom>
            <a:solidFill>
              <a:srgbClr val="A1467E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Sequential Access Storage 172"/>
            <p:cNvSpPr/>
            <p:nvPr/>
          </p:nvSpPr>
          <p:spPr>
            <a:xfrm>
              <a:off x="7183800" y="4530240"/>
              <a:ext cx="362160" cy="295200"/>
            </a:xfrm>
            <a:prstGeom prst="flowChartMagneticTape">
              <a:avLst/>
            </a:prstGeom>
            <a:solidFill>
              <a:srgbClr val="A1467E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Sequential Access Storage 173"/>
            <p:cNvSpPr/>
            <p:nvPr/>
          </p:nvSpPr>
          <p:spPr>
            <a:xfrm>
              <a:off x="7147800" y="4674240"/>
              <a:ext cx="362160" cy="295200"/>
            </a:xfrm>
            <a:prstGeom prst="flowChartMagneticTape">
              <a:avLst/>
            </a:prstGeom>
            <a:solidFill>
              <a:srgbClr val="A1467E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Sequential Access Storage 174"/>
            <p:cNvSpPr/>
            <p:nvPr/>
          </p:nvSpPr>
          <p:spPr>
            <a:xfrm>
              <a:off x="7392600" y="4491360"/>
              <a:ext cx="362160" cy="295200"/>
            </a:xfrm>
            <a:prstGeom prst="flowChartMagneticTape">
              <a:avLst/>
            </a:prstGeom>
            <a:solidFill>
              <a:srgbClr val="A1467E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76" name="Curved Connector 175"/>
          <p:cNvCxnSpPr>
            <a:endCxn id="171" idx="1"/>
          </p:cNvCxnSpPr>
          <p:nvPr/>
        </p:nvCxnSpPr>
        <p:spPr>
          <a:xfrm>
            <a:off x="6511320" y="4495320"/>
            <a:ext cx="636840" cy="235440"/>
          </a:xfrm>
          <a:prstGeom prst="curvedConnector3">
            <a:avLst>
              <a:gd name="adj1" fmla="val 3789"/>
            </a:avLst>
          </a:prstGeom>
          <a:ln w="57240">
            <a:solidFill>
              <a:srgbClr val="BE480A"/>
            </a:solidFill>
            <a:round/>
          </a:ln>
        </p:spPr>
      </p:cxnSp>
      <p:pic>
        <p:nvPicPr>
          <p:cNvPr id="177" name="Picture 176"/>
          <p:cNvPicPr/>
          <p:nvPr/>
        </p:nvPicPr>
        <p:blipFill>
          <a:blip r:embed="rId2"/>
          <a:stretch/>
        </p:blipFill>
        <p:spPr>
          <a:xfrm>
            <a:off x="2555280" y="2651760"/>
            <a:ext cx="702000" cy="752040"/>
          </a:xfrm>
          <a:prstGeom prst="rect">
            <a:avLst/>
          </a:prstGeom>
          <a:ln w="0">
            <a:solidFill>
              <a:srgbClr val="55308D"/>
            </a:solidFill>
          </a:ln>
        </p:spPr>
      </p:pic>
      <p:cxnSp>
        <p:nvCxnSpPr>
          <p:cNvPr id="178" name="Curved Connector 177"/>
          <p:cNvCxnSpPr>
            <a:cxnSpLocks/>
            <a:stCxn id="177" idx="3"/>
            <a:endCxn id="151" idx="1"/>
          </p:cNvCxnSpPr>
          <p:nvPr/>
        </p:nvCxnSpPr>
        <p:spPr>
          <a:xfrm flipV="1">
            <a:off x="3257280" y="2943720"/>
            <a:ext cx="1883880" cy="84240"/>
          </a:xfrm>
          <a:prstGeom prst="curvedConnector3">
            <a:avLst>
              <a:gd name="adj1" fmla="val 24636"/>
            </a:avLst>
          </a:prstGeom>
          <a:ln w="38160">
            <a:solidFill>
              <a:srgbClr val="BF0041"/>
            </a:solidFill>
            <a:custDash>
              <a:ds d="48113" sp="119811"/>
              <a:ds d="48113" sp="119811"/>
              <a:ds d="239623" sp="119811"/>
              <a:ds d="239623" sp="119811"/>
              <a:ds d="239623" sp="119811"/>
            </a:custDash>
            <a:round/>
          </a:ln>
        </p:spPr>
      </p:cxnSp>
      <p:cxnSp>
        <p:nvCxnSpPr>
          <p:cNvPr id="179" name="Curved Connector 178"/>
          <p:cNvCxnSpPr/>
          <p:nvPr/>
        </p:nvCxnSpPr>
        <p:spPr>
          <a:xfrm>
            <a:off x="1886040" y="1355040"/>
            <a:ext cx="3909960" cy="388800"/>
          </a:xfrm>
          <a:prstGeom prst="curvedConnector3">
            <a:avLst>
              <a:gd name="adj1" fmla="val 28453"/>
            </a:avLst>
          </a:prstGeom>
          <a:ln w="38160" cap="rnd">
            <a:solidFill>
              <a:srgbClr val="706E0C"/>
            </a:solidFill>
            <a:prstDash val="dash"/>
            <a:round/>
          </a:ln>
        </p:spPr>
      </p:cxnSp>
      <p:grpSp>
        <p:nvGrpSpPr>
          <p:cNvPr id="180" name="Group 179"/>
          <p:cNvGrpSpPr/>
          <p:nvPr/>
        </p:nvGrpSpPr>
        <p:grpSpPr>
          <a:xfrm>
            <a:off x="1019880" y="798120"/>
            <a:ext cx="1655640" cy="740880"/>
            <a:chOff x="1019880" y="798120"/>
            <a:chExt cx="1655640" cy="740880"/>
          </a:xfrm>
        </p:grpSpPr>
        <p:pic>
          <p:nvPicPr>
            <p:cNvPr id="181" name="Picture 180"/>
            <p:cNvPicPr/>
            <p:nvPr/>
          </p:nvPicPr>
          <p:blipFill>
            <a:blip r:embed="rId3"/>
            <a:stretch/>
          </p:blipFill>
          <p:spPr>
            <a:xfrm>
              <a:off x="1518120" y="1171080"/>
              <a:ext cx="367920" cy="367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" name="TextBox 181"/>
            <p:cNvSpPr txBox="1"/>
            <p:nvPr/>
          </p:nvSpPr>
          <p:spPr>
            <a:xfrm>
              <a:off x="1019880" y="798120"/>
              <a:ext cx="165564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800" b="0" strike="noStrike" spc="-1" dirty="0" err="1">
                  <a:solidFill>
                    <a:srgbClr val="362413"/>
                  </a:solidFill>
                  <a:latin typeface="Arial"/>
                </a:rPr>
                <a:t>cta</a:t>
              </a:r>
              <a:r>
                <a:rPr lang="en-US" sz="1800" b="0" strike="noStrike" spc="-1" dirty="0">
                  <a:solidFill>
                    <a:srgbClr val="362413"/>
                  </a:solidFill>
                  <a:latin typeface="Arial"/>
                </a:rPr>
                <a:t>-admin cli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83" name="Curved Connector 182"/>
          <p:cNvCxnSpPr>
            <a:cxnSpLocks/>
            <a:stCxn id="162" idx="1"/>
            <a:endCxn id="177" idx="2"/>
          </p:cNvCxnSpPr>
          <p:nvPr/>
        </p:nvCxnSpPr>
        <p:spPr>
          <a:xfrm rot="10800000">
            <a:off x="2906280" y="3403800"/>
            <a:ext cx="3155400" cy="1091880"/>
          </a:xfrm>
          <a:prstGeom prst="curvedConnector2">
            <a:avLst/>
          </a:prstGeom>
          <a:ln w="57240">
            <a:solidFill>
              <a:srgbClr val="BE480A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84" name="user 5"/>
          <p:cNvGrpSpPr/>
          <p:nvPr/>
        </p:nvGrpSpPr>
        <p:grpSpPr>
          <a:xfrm>
            <a:off x="241560" y="1000080"/>
            <a:ext cx="301320" cy="650160"/>
            <a:chOff x="241560" y="1000080"/>
            <a:chExt cx="301320" cy="650160"/>
          </a:xfrm>
        </p:grpSpPr>
        <p:sp>
          <p:nvSpPr>
            <p:cNvPr id="185" name="Oval 184"/>
            <p:cNvSpPr/>
            <p:nvPr/>
          </p:nvSpPr>
          <p:spPr>
            <a:xfrm>
              <a:off x="302040" y="1000080"/>
              <a:ext cx="180360" cy="195120"/>
            </a:xfrm>
            <a:prstGeom prst="ellipse">
              <a:avLst/>
            </a:prstGeom>
            <a:solidFill>
              <a:srgbClr val="3465A4"/>
            </a:solidFill>
            <a:ln w="19080" cap="rnd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41560" y="1227240"/>
              <a:ext cx="301320" cy="423000"/>
            </a:xfrm>
            <a:custGeom>
              <a:avLst/>
              <a:gdLst/>
              <a:ahLst/>
              <a:cxnLst/>
              <a:rect l="0" t="0" r="r" b="b"/>
              <a:pathLst>
                <a:path w="837" h="1175">
                  <a:moveTo>
                    <a:pt x="0" y="633"/>
                  </a:moveTo>
                  <a:cubicBezTo>
                    <a:pt x="0" y="512"/>
                    <a:pt x="0" y="392"/>
                    <a:pt x="0" y="272"/>
                  </a:cubicBezTo>
                  <a:lnTo>
                    <a:pt x="1" y="272"/>
                  </a:lnTo>
                  <a:cubicBezTo>
                    <a:pt x="1" y="196"/>
                    <a:pt x="1" y="121"/>
                    <a:pt x="1" y="45"/>
                  </a:cubicBezTo>
                  <a:cubicBezTo>
                    <a:pt x="1" y="44"/>
                    <a:pt x="1" y="43"/>
                    <a:pt x="1" y="43"/>
                  </a:cubicBezTo>
                  <a:cubicBezTo>
                    <a:pt x="1" y="42"/>
                    <a:pt x="1" y="41"/>
                    <a:pt x="1" y="40"/>
                  </a:cubicBezTo>
                  <a:lnTo>
                    <a:pt x="1" y="38"/>
                  </a:lnTo>
                  <a:cubicBezTo>
                    <a:pt x="1" y="37"/>
                    <a:pt x="1" y="36"/>
                    <a:pt x="1" y="35"/>
                  </a:cubicBezTo>
                  <a:cubicBezTo>
                    <a:pt x="1" y="35"/>
                    <a:pt x="2" y="34"/>
                    <a:pt x="2" y="33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8"/>
                    <a:pt x="4" y="27"/>
                    <a:pt x="4" y="27"/>
                  </a:cubicBezTo>
                  <a:cubicBezTo>
                    <a:pt x="5" y="26"/>
                    <a:pt x="5" y="25"/>
                    <a:pt x="5" y="25"/>
                  </a:cubicBezTo>
                  <a:cubicBezTo>
                    <a:pt x="5" y="24"/>
                    <a:pt x="6" y="23"/>
                    <a:pt x="6" y="22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8" y="20"/>
                    <a:pt x="8" y="20"/>
                    <a:pt x="9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2" y="14"/>
                    <a:pt x="12" y="14"/>
                    <a:pt x="13" y="13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20" y="7"/>
                    <a:pt x="21" y="7"/>
                    <a:pt x="21" y="6"/>
                  </a:cubicBezTo>
                  <a:cubicBezTo>
                    <a:pt x="22" y="6"/>
                    <a:pt x="23" y="5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30" y="2"/>
                    <a:pt x="31" y="1"/>
                    <a:pt x="31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4" y="1"/>
                    <a:pt x="35" y="1"/>
                    <a:pt x="35" y="1"/>
                  </a:cubicBezTo>
                  <a:cubicBezTo>
                    <a:pt x="36" y="1"/>
                    <a:pt x="37" y="0"/>
                    <a:pt x="38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1" y="0"/>
                    <a:pt x="41" y="0"/>
                    <a:pt x="42" y="0"/>
                  </a:cubicBezTo>
                  <a:cubicBezTo>
                    <a:pt x="293" y="0"/>
                    <a:pt x="544" y="0"/>
                    <a:pt x="795" y="0"/>
                  </a:cubicBezTo>
                  <a:cubicBezTo>
                    <a:pt x="796" y="0"/>
                    <a:pt x="796" y="0"/>
                    <a:pt x="797" y="0"/>
                  </a:cubicBezTo>
                  <a:cubicBezTo>
                    <a:pt x="798" y="0"/>
                    <a:pt x="798" y="0"/>
                    <a:pt x="799" y="0"/>
                  </a:cubicBezTo>
                  <a:cubicBezTo>
                    <a:pt x="800" y="0"/>
                    <a:pt x="801" y="1"/>
                    <a:pt x="802" y="1"/>
                  </a:cubicBezTo>
                  <a:cubicBezTo>
                    <a:pt x="802" y="1"/>
                    <a:pt x="803" y="1"/>
                    <a:pt x="804" y="1"/>
                  </a:cubicBezTo>
                  <a:cubicBezTo>
                    <a:pt x="804" y="1"/>
                    <a:pt x="805" y="1"/>
                    <a:pt x="806" y="1"/>
                  </a:cubicBezTo>
                  <a:cubicBezTo>
                    <a:pt x="806" y="1"/>
                    <a:pt x="807" y="2"/>
                    <a:pt x="808" y="2"/>
                  </a:cubicBezTo>
                  <a:cubicBezTo>
                    <a:pt x="808" y="2"/>
                    <a:pt x="809" y="3"/>
                    <a:pt x="810" y="3"/>
                  </a:cubicBezTo>
                  <a:cubicBezTo>
                    <a:pt x="810" y="3"/>
                    <a:pt x="811" y="4"/>
                    <a:pt x="812" y="4"/>
                  </a:cubicBezTo>
                  <a:cubicBezTo>
                    <a:pt x="812" y="4"/>
                    <a:pt x="813" y="4"/>
                    <a:pt x="814" y="5"/>
                  </a:cubicBezTo>
                  <a:cubicBezTo>
                    <a:pt x="814" y="5"/>
                    <a:pt x="815" y="6"/>
                    <a:pt x="816" y="6"/>
                  </a:cubicBezTo>
                  <a:cubicBezTo>
                    <a:pt x="816" y="7"/>
                    <a:pt x="817" y="7"/>
                    <a:pt x="818" y="7"/>
                  </a:cubicBezTo>
                  <a:cubicBezTo>
                    <a:pt x="818" y="8"/>
                    <a:pt x="818" y="8"/>
                    <a:pt x="819" y="9"/>
                  </a:cubicBezTo>
                  <a:cubicBezTo>
                    <a:pt x="820" y="9"/>
                    <a:pt x="820" y="9"/>
                    <a:pt x="821" y="10"/>
                  </a:cubicBezTo>
                  <a:cubicBezTo>
                    <a:pt x="822" y="11"/>
                    <a:pt x="822" y="11"/>
                    <a:pt x="822" y="12"/>
                  </a:cubicBezTo>
                  <a:cubicBezTo>
                    <a:pt x="823" y="12"/>
                    <a:pt x="824" y="12"/>
                    <a:pt x="824" y="13"/>
                  </a:cubicBezTo>
                  <a:cubicBezTo>
                    <a:pt x="825" y="14"/>
                    <a:pt x="825" y="14"/>
                    <a:pt x="826" y="15"/>
                  </a:cubicBezTo>
                  <a:cubicBezTo>
                    <a:pt x="826" y="16"/>
                    <a:pt x="826" y="16"/>
                    <a:pt x="827" y="17"/>
                  </a:cubicBezTo>
                  <a:cubicBezTo>
                    <a:pt x="828" y="17"/>
                    <a:pt x="828" y="18"/>
                    <a:pt x="828" y="19"/>
                  </a:cubicBezTo>
                  <a:cubicBezTo>
                    <a:pt x="829" y="20"/>
                    <a:pt x="829" y="20"/>
                    <a:pt x="830" y="20"/>
                  </a:cubicBezTo>
                  <a:cubicBezTo>
                    <a:pt x="830" y="21"/>
                    <a:pt x="830" y="22"/>
                    <a:pt x="831" y="22"/>
                  </a:cubicBezTo>
                  <a:cubicBezTo>
                    <a:pt x="831" y="23"/>
                    <a:pt x="832" y="24"/>
                    <a:pt x="832" y="25"/>
                  </a:cubicBezTo>
                  <a:cubicBezTo>
                    <a:pt x="832" y="25"/>
                    <a:pt x="832" y="26"/>
                    <a:pt x="833" y="27"/>
                  </a:cubicBezTo>
                  <a:cubicBezTo>
                    <a:pt x="833" y="27"/>
                    <a:pt x="834" y="28"/>
                    <a:pt x="834" y="29"/>
                  </a:cubicBezTo>
                  <a:cubicBezTo>
                    <a:pt x="834" y="30"/>
                    <a:pt x="834" y="30"/>
                    <a:pt x="834" y="31"/>
                  </a:cubicBezTo>
                  <a:cubicBezTo>
                    <a:pt x="834" y="32"/>
                    <a:pt x="835" y="33"/>
                    <a:pt x="835" y="33"/>
                  </a:cubicBezTo>
                  <a:cubicBezTo>
                    <a:pt x="835" y="34"/>
                    <a:pt x="836" y="35"/>
                    <a:pt x="836" y="35"/>
                  </a:cubicBezTo>
                  <a:cubicBezTo>
                    <a:pt x="836" y="36"/>
                    <a:pt x="836" y="37"/>
                    <a:pt x="836" y="38"/>
                  </a:cubicBezTo>
                  <a:lnTo>
                    <a:pt x="836" y="40"/>
                  </a:lnTo>
                  <a:cubicBezTo>
                    <a:pt x="836" y="41"/>
                    <a:pt x="836" y="42"/>
                    <a:pt x="836" y="43"/>
                  </a:cubicBezTo>
                  <a:cubicBezTo>
                    <a:pt x="836" y="43"/>
                    <a:pt x="836" y="44"/>
                    <a:pt x="836" y="45"/>
                  </a:cubicBezTo>
                  <a:cubicBezTo>
                    <a:pt x="836" y="121"/>
                    <a:pt x="837" y="196"/>
                    <a:pt x="837" y="272"/>
                  </a:cubicBezTo>
                  <a:cubicBezTo>
                    <a:pt x="836" y="272"/>
                    <a:pt x="836" y="272"/>
                    <a:pt x="836" y="272"/>
                  </a:cubicBezTo>
                  <a:cubicBezTo>
                    <a:pt x="836" y="392"/>
                    <a:pt x="836" y="512"/>
                    <a:pt x="836" y="633"/>
                  </a:cubicBezTo>
                  <a:cubicBezTo>
                    <a:pt x="808" y="633"/>
                    <a:pt x="780" y="633"/>
                    <a:pt x="752" y="633"/>
                  </a:cubicBezTo>
                  <a:cubicBezTo>
                    <a:pt x="752" y="512"/>
                    <a:pt x="752" y="392"/>
                    <a:pt x="752" y="272"/>
                  </a:cubicBezTo>
                  <a:cubicBezTo>
                    <a:pt x="725" y="272"/>
                    <a:pt x="697" y="272"/>
                    <a:pt x="669" y="272"/>
                  </a:cubicBezTo>
                  <a:cubicBezTo>
                    <a:pt x="669" y="422"/>
                    <a:pt x="669" y="572"/>
                    <a:pt x="669" y="722"/>
                  </a:cubicBezTo>
                  <a:cubicBezTo>
                    <a:pt x="502" y="722"/>
                    <a:pt x="335" y="722"/>
                    <a:pt x="168" y="722"/>
                  </a:cubicBezTo>
                  <a:cubicBezTo>
                    <a:pt x="168" y="572"/>
                    <a:pt x="168" y="422"/>
                    <a:pt x="168" y="272"/>
                  </a:cubicBezTo>
                  <a:cubicBezTo>
                    <a:pt x="140" y="272"/>
                    <a:pt x="112" y="272"/>
                    <a:pt x="84" y="272"/>
                  </a:cubicBezTo>
                  <a:cubicBezTo>
                    <a:pt x="84" y="392"/>
                    <a:pt x="84" y="512"/>
                    <a:pt x="84" y="633"/>
                  </a:cubicBezTo>
                  <a:cubicBezTo>
                    <a:pt x="55" y="633"/>
                    <a:pt x="28" y="633"/>
                    <a:pt x="0" y="633"/>
                  </a:cubicBezTo>
                  <a:moveTo>
                    <a:pt x="168" y="1175"/>
                  </a:moveTo>
                  <a:cubicBezTo>
                    <a:pt x="168" y="1024"/>
                    <a:pt x="168" y="873"/>
                    <a:pt x="168" y="723"/>
                  </a:cubicBezTo>
                  <a:cubicBezTo>
                    <a:pt x="223" y="723"/>
                    <a:pt x="279" y="723"/>
                    <a:pt x="335" y="723"/>
                  </a:cubicBezTo>
                  <a:cubicBezTo>
                    <a:pt x="335" y="873"/>
                    <a:pt x="335" y="1024"/>
                    <a:pt x="335" y="1175"/>
                  </a:cubicBezTo>
                  <a:cubicBezTo>
                    <a:pt x="279" y="1175"/>
                    <a:pt x="223" y="1175"/>
                    <a:pt x="168" y="1175"/>
                  </a:cubicBezTo>
                  <a:moveTo>
                    <a:pt x="502" y="1175"/>
                  </a:moveTo>
                  <a:cubicBezTo>
                    <a:pt x="502" y="1024"/>
                    <a:pt x="502" y="873"/>
                    <a:pt x="502" y="723"/>
                  </a:cubicBezTo>
                  <a:cubicBezTo>
                    <a:pt x="558" y="723"/>
                    <a:pt x="614" y="723"/>
                    <a:pt x="669" y="723"/>
                  </a:cubicBezTo>
                  <a:cubicBezTo>
                    <a:pt x="669" y="873"/>
                    <a:pt x="669" y="1024"/>
                    <a:pt x="669" y="1175"/>
                  </a:cubicBezTo>
                  <a:cubicBezTo>
                    <a:pt x="614" y="1175"/>
                    <a:pt x="558" y="1175"/>
                    <a:pt x="502" y="1175"/>
                  </a:cubicBezTo>
                  <a:close/>
                </a:path>
              </a:pathLst>
            </a:custGeom>
            <a:solidFill>
              <a:srgbClr val="3465A4"/>
            </a:solidFill>
            <a:ln w="19080" cap="rnd">
              <a:solidFill>
                <a:srgbClr val="3465A4"/>
              </a:solidFill>
              <a:round/>
            </a:ln>
          </p:spPr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33080" y="2152080"/>
            <a:ext cx="862200" cy="1648440"/>
            <a:chOff x="433080" y="2152080"/>
            <a:chExt cx="862200" cy="1648440"/>
          </a:xfrm>
        </p:grpSpPr>
        <p:grpSp>
          <p:nvGrpSpPr>
            <p:cNvPr id="188" name="user 2"/>
            <p:cNvGrpSpPr/>
            <p:nvPr/>
          </p:nvGrpSpPr>
          <p:grpSpPr>
            <a:xfrm>
              <a:off x="467280" y="2152080"/>
              <a:ext cx="416160" cy="768960"/>
              <a:chOff x="467280" y="2152080"/>
              <a:chExt cx="416160" cy="76896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550800" y="2152080"/>
                <a:ext cx="249120" cy="230760"/>
              </a:xfrm>
              <a:prstGeom prst="ellipse">
                <a:avLst/>
              </a:prstGeom>
              <a:solidFill>
                <a:srgbClr val="3465A4"/>
              </a:solidFill>
              <a:ln w="19080" cap="rnd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467280" y="2421000"/>
                <a:ext cx="416160" cy="500040"/>
              </a:xfrm>
              <a:custGeom>
                <a:avLst/>
                <a:gdLst/>
                <a:ahLst/>
                <a:cxnLst/>
                <a:rect l="0" t="0" r="r" b="b"/>
                <a:pathLst>
                  <a:path w="1156" h="1389">
                    <a:moveTo>
                      <a:pt x="0" y="749"/>
                    </a:moveTo>
                    <a:cubicBezTo>
                      <a:pt x="0" y="606"/>
                      <a:pt x="0" y="464"/>
                      <a:pt x="0" y="321"/>
                    </a:cubicBezTo>
                    <a:lnTo>
                      <a:pt x="1" y="321"/>
                    </a:lnTo>
                    <a:cubicBezTo>
                      <a:pt x="1" y="232"/>
                      <a:pt x="1" y="143"/>
                      <a:pt x="1" y="53"/>
                    </a:cubicBezTo>
                    <a:cubicBezTo>
                      <a:pt x="1" y="52"/>
                      <a:pt x="1" y="51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7"/>
                      <a:pt x="2" y="45"/>
                      <a:pt x="2" y="44"/>
                    </a:cubicBezTo>
                    <a:cubicBezTo>
                      <a:pt x="2" y="44"/>
                      <a:pt x="2" y="43"/>
                      <a:pt x="2" y="42"/>
                    </a:cubicBezTo>
                    <a:cubicBezTo>
                      <a:pt x="2" y="41"/>
                      <a:pt x="3" y="40"/>
                      <a:pt x="3" y="39"/>
                    </a:cubicBezTo>
                    <a:cubicBezTo>
                      <a:pt x="3" y="38"/>
                      <a:pt x="4" y="38"/>
                      <a:pt x="4" y="37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5" y="33"/>
                      <a:pt x="6" y="32"/>
                      <a:pt x="6" y="32"/>
                    </a:cubicBezTo>
                    <a:cubicBezTo>
                      <a:pt x="6" y="31"/>
                      <a:pt x="6" y="30"/>
                      <a:pt x="7" y="29"/>
                    </a:cubicBezTo>
                    <a:cubicBezTo>
                      <a:pt x="7" y="28"/>
                      <a:pt x="8" y="27"/>
                      <a:pt x="8" y="26"/>
                    </a:cubicBezTo>
                    <a:cubicBezTo>
                      <a:pt x="9" y="26"/>
                      <a:pt x="9" y="25"/>
                      <a:pt x="10" y="24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3" y="21"/>
                      <a:pt x="13" y="21"/>
                      <a:pt x="14" y="20"/>
                    </a:cubicBezTo>
                    <a:cubicBezTo>
                      <a:pt x="15" y="19"/>
                      <a:pt x="15" y="19"/>
                      <a:pt x="16" y="18"/>
                    </a:cubicBezTo>
                    <a:cubicBezTo>
                      <a:pt x="17" y="17"/>
                      <a:pt x="17" y="16"/>
                      <a:pt x="18" y="15"/>
                    </a:cubicBezTo>
                    <a:cubicBezTo>
                      <a:pt x="18" y="15"/>
                      <a:pt x="19" y="15"/>
                      <a:pt x="20" y="14"/>
                    </a:cubicBezTo>
                    <a:cubicBezTo>
                      <a:pt x="21" y="13"/>
                      <a:pt x="21" y="13"/>
                      <a:pt x="22" y="12"/>
                    </a:cubicBezTo>
                    <a:cubicBezTo>
                      <a:pt x="23" y="11"/>
                      <a:pt x="24" y="11"/>
                      <a:pt x="25" y="10"/>
                    </a:cubicBezTo>
                    <a:cubicBezTo>
                      <a:pt x="26" y="9"/>
                      <a:pt x="26" y="9"/>
                      <a:pt x="27" y="9"/>
                    </a:cubicBezTo>
                    <a:cubicBezTo>
                      <a:pt x="28" y="8"/>
                      <a:pt x="29" y="8"/>
                      <a:pt x="30" y="7"/>
                    </a:cubicBezTo>
                    <a:cubicBezTo>
                      <a:pt x="30" y="7"/>
                      <a:pt x="31" y="6"/>
                      <a:pt x="32" y="6"/>
                    </a:cubicBezTo>
                    <a:cubicBezTo>
                      <a:pt x="33" y="5"/>
                      <a:pt x="34" y="5"/>
                      <a:pt x="35" y="4"/>
                    </a:cubicBezTo>
                    <a:cubicBezTo>
                      <a:pt x="36" y="4"/>
                      <a:pt x="37" y="3"/>
                      <a:pt x="38" y="3"/>
                    </a:cubicBezTo>
                    <a:cubicBezTo>
                      <a:pt x="39" y="3"/>
                      <a:pt x="40" y="3"/>
                      <a:pt x="41" y="3"/>
                    </a:cubicBezTo>
                    <a:cubicBezTo>
                      <a:pt x="42" y="3"/>
                      <a:pt x="42" y="2"/>
                      <a:pt x="43" y="2"/>
                    </a:cubicBezTo>
                    <a:cubicBezTo>
                      <a:pt x="44" y="2"/>
                      <a:pt x="45" y="1"/>
                      <a:pt x="46" y="1"/>
                    </a:cubicBezTo>
                    <a:cubicBezTo>
                      <a:pt x="47" y="1"/>
                      <a:pt x="48" y="1"/>
                      <a:pt x="49" y="1"/>
                    </a:cubicBezTo>
                    <a:cubicBezTo>
                      <a:pt x="50" y="1"/>
                      <a:pt x="52" y="0"/>
                      <a:pt x="53" y="0"/>
                    </a:cubicBezTo>
                    <a:cubicBezTo>
                      <a:pt x="54" y="0"/>
                      <a:pt x="54" y="0"/>
                      <a:pt x="55" y="0"/>
                    </a:cubicBezTo>
                    <a:cubicBezTo>
                      <a:pt x="56" y="0"/>
                      <a:pt x="57" y="0"/>
                      <a:pt x="58" y="0"/>
                    </a:cubicBezTo>
                    <a:cubicBezTo>
                      <a:pt x="404" y="0"/>
                      <a:pt x="752" y="0"/>
                      <a:pt x="1098" y="0"/>
                    </a:cubicBezTo>
                    <a:cubicBezTo>
                      <a:pt x="1099" y="0"/>
                      <a:pt x="1100" y="0"/>
                      <a:pt x="1101" y="0"/>
                    </a:cubicBezTo>
                    <a:cubicBezTo>
                      <a:pt x="1102" y="0"/>
                      <a:pt x="1103" y="0"/>
                      <a:pt x="1103" y="0"/>
                    </a:cubicBezTo>
                    <a:cubicBezTo>
                      <a:pt x="1104" y="0"/>
                      <a:pt x="1106" y="1"/>
                      <a:pt x="1107" y="1"/>
                    </a:cubicBezTo>
                    <a:cubicBezTo>
                      <a:pt x="1108" y="1"/>
                      <a:pt x="1109" y="1"/>
                      <a:pt x="1110" y="1"/>
                    </a:cubicBezTo>
                    <a:cubicBezTo>
                      <a:pt x="1111" y="1"/>
                      <a:pt x="1112" y="2"/>
                      <a:pt x="1113" y="2"/>
                    </a:cubicBezTo>
                    <a:cubicBezTo>
                      <a:pt x="1114" y="2"/>
                      <a:pt x="1115" y="3"/>
                      <a:pt x="1115" y="3"/>
                    </a:cubicBezTo>
                    <a:cubicBezTo>
                      <a:pt x="1116" y="3"/>
                      <a:pt x="1117" y="3"/>
                      <a:pt x="1118" y="3"/>
                    </a:cubicBezTo>
                    <a:cubicBezTo>
                      <a:pt x="1119" y="3"/>
                      <a:pt x="1120" y="4"/>
                      <a:pt x="1121" y="4"/>
                    </a:cubicBezTo>
                    <a:cubicBezTo>
                      <a:pt x="1122" y="5"/>
                      <a:pt x="1123" y="5"/>
                      <a:pt x="1124" y="6"/>
                    </a:cubicBezTo>
                    <a:cubicBezTo>
                      <a:pt x="1125" y="6"/>
                      <a:pt x="1126" y="7"/>
                      <a:pt x="1127" y="7"/>
                    </a:cubicBezTo>
                    <a:cubicBezTo>
                      <a:pt x="1127" y="8"/>
                      <a:pt x="1128" y="8"/>
                      <a:pt x="1129" y="9"/>
                    </a:cubicBezTo>
                    <a:cubicBezTo>
                      <a:pt x="1130" y="9"/>
                      <a:pt x="1130" y="9"/>
                      <a:pt x="1131" y="10"/>
                    </a:cubicBezTo>
                    <a:cubicBezTo>
                      <a:pt x="1132" y="11"/>
                      <a:pt x="1133" y="11"/>
                      <a:pt x="1134" y="12"/>
                    </a:cubicBezTo>
                    <a:cubicBezTo>
                      <a:pt x="1135" y="13"/>
                      <a:pt x="1135" y="13"/>
                      <a:pt x="1136" y="14"/>
                    </a:cubicBezTo>
                    <a:cubicBezTo>
                      <a:pt x="1137" y="15"/>
                      <a:pt x="1138" y="15"/>
                      <a:pt x="1139" y="15"/>
                    </a:cubicBezTo>
                    <a:cubicBezTo>
                      <a:pt x="1139" y="16"/>
                      <a:pt x="1139" y="17"/>
                      <a:pt x="1140" y="18"/>
                    </a:cubicBezTo>
                    <a:cubicBezTo>
                      <a:pt x="1141" y="19"/>
                      <a:pt x="1141" y="19"/>
                      <a:pt x="1142" y="20"/>
                    </a:cubicBezTo>
                    <a:cubicBezTo>
                      <a:pt x="1143" y="21"/>
                      <a:pt x="1143" y="21"/>
                      <a:pt x="1144" y="22"/>
                    </a:cubicBezTo>
                    <a:cubicBezTo>
                      <a:pt x="1145" y="23"/>
                      <a:pt x="1145" y="23"/>
                      <a:pt x="1146" y="24"/>
                    </a:cubicBezTo>
                    <a:cubicBezTo>
                      <a:pt x="1147" y="25"/>
                      <a:pt x="1147" y="26"/>
                      <a:pt x="1148" y="26"/>
                    </a:cubicBezTo>
                    <a:cubicBezTo>
                      <a:pt x="1148" y="27"/>
                      <a:pt x="1149" y="28"/>
                      <a:pt x="1149" y="29"/>
                    </a:cubicBezTo>
                    <a:cubicBezTo>
                      <a:pt x="1150" y="30"/>
                      <a:pt x="1150" y="31"/>
                      <a:pt x="1151" y="32"/>
                    </a:cubicBezTo>
                    <a:cubicBezTo>
                      <a:pt x="1151" y="32"/>
                      <a:pt x="1151" y="33"/>
                      <a:pt x="1151" y="34"/>
                    </a:cubicBezTo>
                    <a:cubicBezTo>
                      <a:pt x="1151" y="35"/>
                      <a:pt x="1152" y="36"/>
                      <a:pt x="1152" y="37"/>
                    </a:cubicBezTo>
                    <a:cubicBezTo>
                      <a:pt x="1152" y="38"/>
                      <a:pt x="1153" y="38"/>
                      <a:pt x="1153" y="39"/>
                    </a:cubicBezTo>
                    <a:cubicBezTo>
                      <a:pt x="1153" y="40"/>
                      <a:pt x="1154" y="41"/>
                      <a:pt x="1154" y="42"/>
                    </a:cubicBezTo>
                    <a:cubicBezTo>
                      <a:pt x="1154" y="43"/>
                      <a:pt x="1154" y="44"/>
                      <a:pt x="1154" y="44"/>
                    </a:cubicBezTo>
                    <a:cubicBezTo>
                      <a:pt x="1154" y="45"/>
                      <a:pt x="1155" y="47"/>
                      <a:pt x="1155" y="48"/>
                    </a:cubicBezTo>
                    <a:cubicBezTo>
                      <a:pt x="1155" y="49"/>
                      <a:pt x="1155" y="50"/>
                      <a:pt x="1155" y="50"/>
                    </a:cubicBezTo>
                    <a:cubicBezTo>
                      <a:pt x="1155" y="51"/>
                      <a:pt x="1155" y="52"/>
                      <a:pt x="1155" y="53"/>
                    </a:cubicBezTo>
                    <a:cubicBezTo>
                      <a:pt x="1155" y="143"/>
                      <a:pt x="1156" y="232"/>
                      <a:pt x="1156" y="321"/>
                    </a:cubicBezTo>
                    <a:cubicBezTo>
                      <a:pt x="1155" y="321"/>
                      <a:pt x="1155" y="321"/>
                      <a:pt x="1154" y="321"/>
                    </a:cubicBezTo>
                    <a:cubicBezTo>
                      <a:pt x="1154" y="464"/>
                      <a:pt x="1154" y="606"/>
                      <a:pt x="1154" y="749"/>
                    </a:cubicBezTo>
                    <a:cubicBezTo>
                      <a:pt x="1115" y="749"/>
                      <a:pt x="1078" y="749"/>
                      <a:pt x="1039" y="749"/>
                    </a:cubicBezTo>
                    <a:cubicBezTo>
                      <a:pt x="1039" y="606"/>
                      <a:pt x="1039" y="464"/>
                      <a:pt x="1039" y="321"/>
                    </a:cubicBezTo>
                    <a:cubicBezTo>
                      <a:pt x="1001" y="321"/>
                      <a:pt x="962" y="321"/>
                      <a:pt x="924" y="321"/>
                    </a:cubicBezTo>
                    <a:cubicBezTo>
                      <a:pt x="924" y="499"/>
                      <a:pt x="924" y="677"/>
                      <a:pt x="924" y="855"/>
                    </a:cubicBezTo>
                    <a:cubicBezTo>
                      <a:pt x="693" y="855"/>
                      <a:pt x="463" y="855"/>
                      <a:pt x="232" y="855"/>
                    </a:cubicBezTo>
                    <a:cubicBezTo>
                      <a:pt x="232" y="677"/>
                      <a:pt x="232" y="499"/>
                      <a:pt x="232" y="321"/>
                    </a:cubicBezTo>
                    <a:cubicBezTo>
                      <a:pt x="193" y="321"/>
                      <a:pt x="154" y="321"/>
                      <a:pt x="115" y="321"/>
                    </a:cubicBezTo>
                    <a:cubicBezTo>
                      <a:pt x="115" y="464"/>
                      <a:pt x="115" y="606"/>
                      <a:pt x="115" y="749"/>
                    </a:cubicBezTo>
                    <a:cubicBezTo>
                      <a:pt x="77" y="749"/>
                      <a:pt x="39" y="749"/>
                      <a:pt x="0" y="749"/>
                    </a:cubicBezTo>
                    <a:moveTo>
                      <a:pt x="232" y="1389"/>
                    </a:moveTo>
                    <a:cubicBezTo>
                      <a:pt x="232" y="1212"/>
                      <a:pt x="232" y="1033"/>
                      <a:pt x="232" y="855"/>
                    </a:cubicBezTo>
                    <a:cubicBezTo>
                      <a:pt x="308" y="855"/>
                      <a:pt x="386" y="855"/>
                      <a:pt x="463" y="855"/>
                    </a:cubicBezTo>
                    <a:cubicBezTo>
                      <a:pt x="463" y="1033"/>
                      <a:pt x="463" y="1212"/>
                      <a:pt x="463" y="1389"/>
                    </a:cubicBezTo>
                    <a:cubicBezTo>
                      <a:pt x="386" y="1389"/>
                      <a:pt x="308" y="1389"/>
                      <a:pt x="232" y="1389"/>
                    </a:cubicBezTo>
                    <a:moveTo>
                      <a:pt x="693" y="1389"/>
                    </a:moveTo>
                    <a:cubicBezTo>
                      <a:pt x="693" y="1212"/>
                      <a:pt x="693" y="1033"/>
                      <a:pt x="693" y="855"/>
                    </a:cubicBezTo>
                    <a:cubicBezTo>
                      <a:pt x="770" y="855"/>
                      <a:pt x="848" y="855"/>
                      <a:pt x="924" y="855"/>
                    </a:cubicBezTo>
                    <a:cubicBezTo>
                      <a:pt x="924" y="1033"/>
                      <a:pt x="924" y="1212"/>
                      <a:pt x="924" y="1389"/>
                    </a:cubicBezTo>
                    <a:cubicBezTo>
                      <a:pt x="848" y="1389"/>
                      <a:pt x="770" y="1389"/>
                      <a:pt x="693" y="1389"/>
                    </a:cubicBezTo>
                    <a:close/>
                  </a:path>
                </a:pathLst>
              </a:custGeom>
              <a:solidFill>
                <a:srgbClr val="3465A4"/>
              </a:solidFill>
              <a:ln w="19080" cap="rnd">
                <a:solidFill>
                  <a:srgbClr val="3465A4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  <p:grpSp>
          <p:nvGrpSpPr>
            <p:cNvPr id="191" name="user 3"/>
            <p:cNvGrpSpPr/>
            <p:nvPr/>
          </p:nvGrpSpPr>
          <p:grpSpPr>
            <a:xfrm>
              <a:off x="879120" y="2603520"/>
              <a:ext cx="416160" cy="768960"/>
              <a:chOff x="879120" y="2603520"/>
              <a:chExt cx="416160" cy="768960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962640" y="2603520"/>
                <a:ext cx="249120" cy="230760"/>
              </a:xfrm>
              <a:prstGeom prst="ellipse">
                <a:avLst/>
              </a:prstGeom>
              <a:solidFill>
                <a:srgbClr val="3465A4"/>
              </a:solidFill>
              <a:ln w="19080" cap="rnd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879120" y="2872440"/>
                <a:ext cx="416160" cy="500040"/>
              </a:xfrm>
              <a:custGeom>
                <a:avLst/>
                <a:gdLst/>
                <a:ahLst/>
                <a:cxnLst/>
                <a:rect l="0" t="0" r="r" b="b"/>
                <a:pathLst>
                  <a:path w="1156" h="1389">
                    <a:moveTo>
                      <a:pt x="0" y="749"/>
                    </a:moveTo>
                    <a:cubicBezTo>
                      <a:pt x="0" y="606"/>
                      <a:pt x="0" y="464"/>
                      <a:pt x="0" y="321"/>
                    </a:cubicBezTo>
                    <a:lnTo>
                      <a:pt x="1" y="321"/>
                    </a:lnTo>
                    <a:cubicBezTo>
                      <a:pt x="1" y="232"/>
                      <a:pt x="1" y="143"/>
                      <a:pt x="1" y="53"/>
                    </a:cubicBezTo>
                    <a:cubicBezTo>
                      <a:pt x="1" y="52"/>
                      <a:pt x="1" y="51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7"/>
                      <a:pt x="2" y="45"/>
                      <a:pt x="2" y="44"/>
                    </a:cubicBezTo>
                    <a:cubicBezTo>
                      <a:pt x="2" y="44"/>
                      <a:pt x="2" y="43"/>
                      <a:pt x="2" y="42"/>
                    </a:cubicBezTo>
                    <a:cubicBezTo>
                      <a:pt x="2" y="41"/>
                      <a:pt x="3" y="40"/>
                      <a:pt x="3" y="39"/>
                    </a:cubicBezTo>
                    <a:cubicBezTo>
                      <a:pt x="3" y="38"/>
                      <a:pt x="4" y="38"/>
                      <a:pt x="4" y="37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5" y="33"/>
                      <a:pt x="6" y="32"/>
                      <a:pt x="6" y="32"/>
                    </a:cubicBezTo>
                    <a:cubicBezTo>
                      <a:pt x="6" y="31"/>
                      <a:pt x="6" y="30"/>
                      <a:pt x="7" y="29"/>
                    </a:cubicBezTo>
                    <a:cubicBezTo>
                      <a:pt x="7" y="28"/>
                      <a:pt x="8" y="27"/>
                      <a:pt x="8" y="26"/>
                    </a:cubicBezTo>
                    <a:cubicBezTo>
                      <a:pt x="9" y="26"/>
                      <a:pt x="9" y="25"/>
                      <a:pt x="10" y="24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3" y="21"/>
                      <a:pt x="13" y="21"/>
                      <a:pt x="14" y="20"/>
                    </a:cubicBezTo>
                    <a:cubicBezTo>
                      <a:pt x="15" y="19"/>
                      <a:pt x="15" y="19"/>
                      <a:pt x="16" y="18"/>
                    </a:cubicBezTo>
                    <a:cubicBezTo>
                      <a:pt x="17" y="17"/>
                      <a:pt x="17" y="16"/>
                      <a:pt x="18" y="15"/>
                    </a:cubicBezTo>
                    <a:cubicBezTo>
                      <a:pt x="18" y="15"/>
                      <a:pt x="19" y="15"/>
                      <a:pt x="20" y="14"/>
                    </a:cubicBezTo>
                    <a:cubicBezTo>
                      <a:pt x="21" y="13"/>
                      <a:pt x="21" y="13"/>
                      <a:pt x="22" y="12"/>
                    </a:cubicBezTo>
                    <a:cubicBezTo>
                      <a:pt x="23" y="11"/>
                      <a:pt x="24" y="11"/>
                      <a:pt x="25" y="10"/>
                    </a:cubicBezTo>
                    <a:cubicBezTo>
                      <a:pt x="26" y="9"/>
                      <a:pt x="26" y="9"/>
                      <a:pt x="27" y="9"/>
                    </a:cubicBezTo>
                    <a:cubicBezTo>
                      <a:pt x="28" y="8"/>
                      <a:pt x="29" y="8"/>
                      <a:pt x="30" y="7"/>
                    </a:cubicBezTo>
                    <a:cubicBezTo>
                      <a:pt x="30" y="7"/>
                      <a:pt x="31" y="6"/>
                      <a:pt x="32" y="6"/>
                    </a:cubicBezTo>
                    <a:cubicBezTo>
                      <a:pt x="33" y="5"/>
                      <a:pt x="34" y="5"/>
                      <a:pt x="35" y="4"/>
                    </a:cubicBezTo>
                    <a:cubicBezTo>
                      <a:pt x="36" y="4"/>
                      <a:pt x="37" y="3"/>
                      <a:pt x="38" y="3"/>
                    </a:cubicBezTo>
                    <a:cubicBezTo>
                      <a:pt x="39" y="3"/>
                      <a:pt x="40" y="3"/>
                      <a:pt x="41" y="3"/>
                    </a:cubicBezTo>
                    <a:cubicBezTo>
                      <a:pt x="42" y="3"/>
                      <a:pt x="42" y="2"/>
                      <a:pt x="43" y="2"/>
                    </a:cubicBezTo>
                    <a:cubicBezTo>
                      <a:pt x="44" y="2"/>
                      <a:pt x="45" y="1"/>
                      <a:pt x="46" y="1"/>
                    </a:cubicBezTo>
                    <a:cubicBezTo>
                      <a:pt x="47" y="1"/>
                      <a:pt x="48" y="1"/>
                      <a:pt x="49" y="1"/>
                    </a:cubicBezTo>
                    <a:cubicBezTo>
                      <a:pt x="50" y="1"/>
                      <a:pt x="52" y="0"/>
                      <a:pt x="53" y="0"/>
                    </a:cubicBezTo>
                    <a:cubicBezTo>
                      <a:pt x="54" y="0"/>
                      <a:pt x="54" y="0"/>
                      <a:pt x="55" y="0"/>
                    </a:cubicBezTo>
                    <a:cubicBezTo>
                      <a:pt x="56" y="0"/>
                      <a:pt x="57" y="0"/>
                      <a:pt x="58" y="0"/>
                    </a:cubicBezTo>
                    <a:cubicBezTo>
                      <a:pt x="404" y="0"/>
                      <a:pt x="752" y="0"/>
                      <a:pt x="1098" y="0"/>
                    </a:cubicBezTo>
                    <a:cubicBezTo>
                      <a:pt x="1099" y="0"/>
                      <a:pt x="1100" y="0"/>
                      <a:pt x="1101" y="0"/>
                    </a:cubicBezTo>
                    <a:cubicBezTo>
                      <a:pt x="1102" y="0"/>
                      <a:pt x="1103" y="0"/>
                      <a:pt x="1103" y="0"/>
                    </a:cubicBezTo>
                    <a:cubicBezTo>
                      <a:pt x="1104" y="0"/>
                      <a:pt x="1106" y="1"/>
                      <a:pt x="1107" y="1"/>
                    </a:cubicBezTo>
                    <a:cubicBezTo>
                      <a:pt x="1108" y="1"/>
                      <a:pt x="1109" y="1"/>
                      <a:pt x="1110" y="1"/>
                    </a:cubicBezTo>
                    <a:cubicBezTo>
                      <a:pt x="1111" y="1"/>
                      <a:pt x="1112" y="2"/>
                      <a:pt x="1113" y="2"/>
                    </a:cubicBezTo>
                    <a:cubicBezTo>
                      <a:pt x="1114" y="2"/>
                      <a:pt x="1115" y="3"/>
                      <a:pt x="1115" y="3"/>
                    </a:cubicBezTo>
                    <a:cubicBezTo>
                      <a:pt x="1116" y="3"/>
                      <a:pt x="1117" y="3"/>
                      <a:pt x="1118" y="3"/>
                    </a:cubicBezTo>
                    <a:cubicBezTo>
                      <a:pt x="1119" y="3"/>
                      <a:pt x="1120" y="4"/>
                      <a:pt x="1121" y="4"/>
                    </a:cubicBezTo>
                    <a:cubicBezTo>
                      <a:pt x="1122" y="5"/>
                      <a:pt x="1123" y="5"/>
                      <a:pt x="1124" y="6"/>
                    </a:cubicBezTo>
                    <a:cubicBezTo>
                      <a:pt x="1125" y="6"/>
                      <a:pt x="1126" y="7"/>
                      <a:pt x="1127" y="7"/>
                    </a:cubicBezTo>
                    <a:cubicBezTo>
                      <a:pt x="1127" y="8"/>
                      <a:pt x="1128" y="8"/>
                      <a:pt x="1129" y="9"/>
                    </a:cubicBezTo>
                    <a:cubicBezTo>
                      <a:pt x="1130" y="9"/>
                      <a:pt x="1130" y="9"/>
                      <a:pt x="1131" y="10"/>
                    </a:cubicBezTo>
                    <a:cubicBezTo>
                      <a:pt x="1132" y="11"/>
                      <a:pt x="1133" y="11"/>
                      <a:pt x="1134" y="12"/>
                    </a:cubicBezTo>
                    <a:cubicBezTo>
                      <a:pt x="1135" y="13"/>
                      <a:pt x="1135" y="13"/>
                      <a:pt x="1136" y="14"/>
                    </a:cubicBezTo>
                    <a:cubicBezTo>
                      <a:pt x="1137" y="15"/>
                      <a:pt x="1138" y="15"/>
                      <a:pt x="1139" y="15"/>
                    </a:cubicBezTo>
                    <a:cubicBezTo>
                      <a:pt x="1139" y="16"/>
                      <a:pt x="1139" y="17"/>
                      <a:pt x="1140" y="18"/>
                    </a:cubicBezTo>
                    <a:cubicBezTo>
                      <a:pt x="1141" y="19"/>
                      <a:pt x="1141" y="19"/>
                      <a:pt x="1142" y="20"/>
                    </a:cubicBezTo>
                    <a:cubicBezTo>
                      <a:pt x="1143" y="21"/>
                      <a:pt x="1143" y="21"/>
                      <a:pt x="1144" y="22"/>
                    </a:cubicBezTo>
                    <a:cubicBezTo>
                      <a:pt x="1145" y="23"/>
                      <a:pt x="1145" y="23"/>
                      <a:pt x="1146" y="24"/>
                    </a:cubicBezTo>
                    <a:cubicBezTo>
                      <a:pt x="1147" y="25"/>
                      <a:pt x="1147" y="26"/>
                      <a:pt x="1148" y="26"/>
                    </a:cubicBezTo>
                    <a:cubicBezTo>
                      <a:pt x="1148" y="27"/>
                      <a:pt x="1149" y="28"/>
                      <a:pt x="1149" y="29"/>
                    </a:cubicBezTo>
                    <a:cubicBezTo>
                      <a:pt x="1150" y="30"/>
                      <a:pt x="1150" y="31"/>
                      <a:pt x="1151" y="32"/>
                    </a:cubicBezTo>
                    <a:cubicBezTo>
                      <a:pt x="1151" y="32"/>
                      <a:pt x="1151" y="33"/>
                      <a:pt x="1151" y="34"/>
                    </a:cubicBezTo>
                    <a:cubicBezTo>
                      <a:pt x="1151" y="35"/>
                      <a:pt x="1152" y="36"/>
                      <a:pt x="1152" y="37"/>
                    </a:cubicBezTo>
                    <a:cubicBezTo>
                      <a:pt x="1152" y="38"/>
                      <a:pt x="1153" y="38"/>
                      <a:pt x="1153" y="39"/>
                    </a:cubicBezTo>
                    <a:cubicBezTo>
                      <a:pt x="1153" y="40"/>
                      <a:pt x="1154" y="41"/>
                      <a:pt x="1154" y="42"/>
                    </a:cubicBezTo>
                    <a:cubicBezTo>
                      <a:pt x="1154" y="43"/>
                      <a:pt x="1154" y="44"/>
                      <a:pt x="1154" y="44"/>
                    </a:cubicBezTo>
                    <a:cubicBezTo>
                      <a:pt x="1154" y="45"/>
                      <a:pt x="1155" y="47"/>
                      <a:pt x="1155" y="48"/>
                    </a:cubicBezTo>
                    <a:cubicBezTo>
                      <a:pt x="1155" y="49"/>
                      <a:pt x="1155" y="50"/>
                      <a:pt x="1155" y="50"/>
                    </a:cubicBezTo>
                    <a:cubicBezTo>
                      <a:pt x="1155" y="51"/>
                      <a:pt x="1155" y="52"/>
                      <a:pt x="1155" y="53"/>
                    </a:cubicBezTo>
                    <a:cubicBezTo>
                      <a:pt x="1155" y="143"/>
                      <a:pt x="1156" y="232"/>
                      <a:pt x="1156" y="321"/>
                    </a:cubicBezTo>
                    <a:cubicBezTo>
                      <a:pt x="1155" y="321"/>
                      <a:pt x="1155" y="321"/>
                      <a:pt x="1154" y="321"/>
                    </a:cubicBezTo>
                    <a:cubicBezTo>
                      <a:pt x="1154" y="464"/>
                      <a:pt x="1154" y="606"/>
                      <a:pt x="1154" y="749"/>
                    </a:cubicBezTo>
                    <a:cubicBezTo>
                      <a:pt x="1115" y="749"/>
                      <a:pt x="1078" y="749"/>
                      <a:pt x="1039" y="749"/>
                    </a:cubicBezTo>
                    <a:cubicBezTo>
                      <a:pt x="1039" y="606"/>
                      <a:pt x="1039" y="464"/>
                      <a:pt x="1039" y="321"/>
                    </a:cubicBezTo>
                    <a:cubicBezTo>
                      <a:pt x="1001" y="321"/>
                      <a:pt x="962" y="321"/>
                      <a:pt x="924" y="321"/>
                    </a:cubicBezTo>
                    <a:cubicBezTo>
                      <a:pt x="924" y="499"/>
                      <a:pt x="924" y="677"/>
                      <a:pt x="924" y="855"/>
                    </a:cubicBezTo>
                    <a:cubicBezTo>
                      <a:pt x="693" y="855"/>
                      <a:pt x="463" y="855"/>
                      <a:pt x="232" y="855"/>
                    </a:cubicBezTo>
                    <a:cubicBezTo>
                      <a:pt x="232" y="677"/>
                      <a:pt x="232" y="499"/>
                      <a:pt x="232" y="321"/>
                    </a:cubicBezTo>
                    <a:cubicBezTo>
                      <a:pt x="193" y="321"/>
                      <a:pt x="154" y="321"/>
                      <a:pt x="115" y="321"/>
                    </a:cubicBezTo>
                    <a:cubicBezTo>
                      <a:pt x="115" y="464"/>
                      <a:pt x="115" y="606"/>
                      <a:pt x="115" y="749"/>
                    </a:cubicBezTo>
                    <a:cubicBezTo>
                      <a:pt x="77" y="749"/>
                      <a:pt x="39" y="749"/>
                      <a:pt x="0" y="749"/>
                    </a:cubicBezTo>
                    <a:moveTo>
                      <a:pt x="232" y="1389"/>
                    </a:moveTo>
                    <a:cubicBezTo>
                      <a:pt x="232" y="1212"/>
                      <a:pt x="232" y="1033"/>
                      <a:pt x="232" y="855"/>
                    </a:cubicBezTo>
                    <a:cubicBezTo>
                      <a:pt x="308" y="855"/>
                      <a:pt x="386" y="855"/>
                      <a:pt x="463" y="855"/>
                    </a:cubicBezTo>
                    <a:cubicBezTo>
                      <a:pt x="463" y="1033"/>
                      <a:pt x="463" y="1212"/>
                      <a:pt x="463" y="1389"/>
                    </a:cubicBezTo>
                    <a:cubicBezTo>
                      <a:pt x="386" y="1389"/>
                      <a:pt x="308" y="1389"/>
                      <a:pt x="232" y="1389"/>
                    </a:cubicBezTo>
                    <a:moveTo>
                      <a:pt x="693" y="1389"/>
                    </a:moveTo>
                    <a:cubicBezTo>
                      <a:pt x="693" y="1212"/>
                      <a:pt x="693" y="1033"/>
                      <a:pt x="693" y="855"/>
                    </a:cubicBezTo>
                    <a:cubicBezTo>
                      <a:pt x="770" y="855"/>
                      <a:pt x="848" y="855"/>
                      <a:pt x="924" y="855"/>
                    </a:cubicBezTo>
                    <a:cubicBezTo>
                      <a:pt x="924" y="1033"/>
                      <a:pt x="924" y="1212"/>
                      <a:pt x="924" y="1389"/>
                    </a:cubicBezTo>
                    <a:cubicBezTo>
                      <a:pt x="848" y="1389"/>
                      <a:pt x="770" y="1389"/>
                      <a:pt x="693" y="1389"/>
                    </a:cubicBezTo>
                    <a:close/>
                  </a:path>
                </a:pathLst>
              </a:custGeom>
              <a:solidFill>
                <a:srgbClr val="3465A4"/>
              </a:solidFill>
              <a:ln w="19080" cap="rnd">
                <a:solidFill>
                  <a:srgbClr val="3465A4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  <p:grpSp>
          <p:nvGrpSpPr>
            <p:cNvPr id="194" name="user 4"/>
            <p:cNvGrpSpPr/>
            <p:nvPr/>
          </p:nvGrpSpPr>
          <p:grpSpPr>
            <a:xfrm>
              <a:off x="433080" y="3031200"/>
              <a:ext cx="416160" cy="769320"/>
              <a:chOff x="433080" y="3031200"/>
              <a:chExt cx="416160" cy="76932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516600" y="3031200"/>
                <a:ext cx="249120" cy="231120"/>
              </a:xfrm>
              <a:prstGeom prst="ellipse">
                <a:avLst/>
              </a:prstGeom>
              <a:solidFill>
                <a:srgbClr val="3465A4"/>
              </a:solidFill>
              <a:ln w="19080" cap="rnd">
                <a:solidFill>
                  <a:srgbClr val="3465A4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433080" y="3300480"/>
                <a:ext cx="416160" cy="500040"/>
              </a:xfrm>
              <a:custGeom>
                <a:avLst/>
                <a:gdLst/>
                <a:ahLst/>
                <a:cxnLst/>
                <a:rect l="0" t="0" r="r" b="b"/>
                <a:pathLst>
                  <a:path w="1156" h="1389">
                    <a:moveTo>
                      <a:pt x="0" y="749"/>
                    </a:moveTo>
                    <a:cubicBezTo>
                      <a:pt x="0" y="606"/>
                      <a:pt x="0" y="464"/>
                      <a:pt x="0" y="321"/>
                    </a:cubicBezTo>
                    <a:lnTo>
                      <a:pt x="1" y="321"/>
                    </a:lnTo>
                    <a:cubicBezTo>
                      <a:pt x="1" y="232"/>
                      <a:pt x="1" y="143"/>
                      <a:pt x="1" y="53"/>
                    </a:cubicBezTo>
                    <a:cubicBezTo>
                      <a:pt x="1" y="52"/>
                      <a:pt x="1" y="51"/>
                      <a:pt x="1" y="50"/>
                    </a:cubicBezTo>
                    <a:cubicBezTo>
                      <a:pt x="1" y="50"/>
                      <a:pt x="1" y="49"/>
                      <a:pt x="1" y="48"/>
                    </a:cubicBezTo>
                    <a:cubicBezTo>
                      <a:pt x="1" y="47"/>
                      <a:pt x="2" y="45"/>
                      <a:pt x="2" y="44"/>
                    </a:cubicBezTo>
                    <a:cubicBezTo>
                      <a:pt x="2" y="44"/>
                      <a:pt x="2" y="43"/>
                      <a:pt x="2" y="42"/>
                    </a:cubicBezTo>
                    <a:cubicBezTo>
                      <a:pt x="2" y="41"/>
                      <a:pt x="3" y="40"/>
                      <a:pt x="3" y="39"/>
                    </a:cubicBezTo>
                    <a:cubicBezTo>
                      <a:pt x="3" y="38"/>
                      <a:pt x="4" y="38"/>
                      <a:pt x="4" y="37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5" y="33"/>
                      <a:pt x="6" y="32"/>
                      <a:pt x="6" y="32"/>
                    </a:cubicBezTo>
                    <a:cubicBezTo>
                      <a:pt x="6" y="31"/>
                      <a:pt x="6" y="30"/>
                      <a:pt x="7" y="29"/>
                    </a:cubicBezTo>
                    <a:cubicBezTo>
                      <a:pt x="7" y="28"/>
                      <a:pt x="8" y="27"/>
                      <a:pt x="8" y="26"/>
                    </a:cubicBezTo>
                    <a:cubicBezTo>
                      <a:pt x="9" y="26"/>
                      <a:pt x="9" y="25"/>
                      <a:pt x="10" y="24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3" y="21"/>
                      <a:pt x="13" y="21"/>
                      <a:pt x="14" y="20"/>
                    </a:cubicBezTo>
                    <a:cubicBezTo>
                      <a:pt x="15" y="19"/>
                      <a:pt x="15" y="19"/>
                      <a:pt x="16" y="18"/>
                    </a:cubicBezTo>
                    <a:cubicBezTo>
                      <a:pt x="17" y="17"/>
                      <a:pt x="17" y="16"/>
                      <a:pt x="18" y="15"/>
                    </a:cubicBezTo>
                    <a:cubicBezTo>
                      <a:pt x="18" y="15"/>
                      <a:pt x="19" y="15"/>
                      <a:pt x="20" y="14"/>
                    </a:cubicBezTo>
                    <a:cubicBezTo>
                      <a:pt x="21" y="13"/>
                      <a:pt x="21" y="13"/>
                      <a:pt x="22" y="12"/>
                    </a:cubicBezTo>
                    <a:cubicBezTo>
                      <a:pt x="23" y="11"/>
                      <a:pt x="24" y="11"/>
                      <a:pt x="25" y="10"/>
                    </a:cubicBezTo>
                    <a:cubicBezTo>
                      <a:pt x="26" y="9"/>
                      <a:pt x="26" y="9"/>
                      <a:pt x="27" y="9"/>
                    </a:cubicBezTo>
                    <a:cubicBezTo>
                      <a:pt x="28" y="8"/>
                      <a:pt x="29" y="8"/>
                      <a:pt x="30" y="7"/>
                    </a:cubicBezTo>
                    <a:cubicBezTo>
                      <a:pt x="30" y="7"/>
                      <a:pt x="31" y="6"/>
                      <a:pt x="32" y="6"/>
                    </a:cubicBezTo>
                    <a:cubicBezTo>
                      <a:pt x="33" y="5"/>
                      <a:pt x="34" y="5"/>
                      <a:pt x="35" y="4"/>
                    </a:cubicBezTo>
                    <a:cubicBezTo>
                      <a:pt x="36" y="4"/>
                      <a:pt x="37" y="3"/>
                      <a:pt x="38" y="3"/>
                    </a:cubicBezTo>
                    <a:cubicBezTo>
                      <a:pt x="39" y="3"/>
                      <a:pt x="40" y="3"/>
                      <a:pt x="41" y="3"/>
                    </a:cubicBezTo>
                    <a:cubicBezTo>
                      <a:pt x="42" y="3"/>
                      <a:pt x="42" y="2"/>
                      <a:pt x="43" y="2"/>
                    </a:cubicBezTo>
                    <a:cubicBezTo>
                      <a:pt x="44" y="2"/>
                      <a:pt x="45" y="1"/>
                      <a:pt x="46" y="1"/>
                    </a:cubicBezTo>
                    <a:cubicBezTo>
                      <a:pt x="47" y="1"/>
                      <a:pt x="48" y="1"/>
                      <a:pt x="49" y="1"/>
                    </a:cubicBezTo>
                    <a:cubicBezTo>
                      <a:pt x="50" y="1"/>
                      <a:pt x="52" y="0"/>
                      <a:pt x="53" y="0"/>
                    </a:cubicBezTo>
                    <a:cubicBezTo>
                      <a:pt x="54" y="0"/>
                      <a:pt x="54" y="0"/>
                      <a:pt x="55" y="0"/>
                    </a:cubicBezTo>
                    <a:cubicBezTo>
                      <a:pt x="56" y="0"/>
                      <a:pt x="57" y="0"/>
                      <a:pt x="58" y="0"/>
                    </a:cubicBezTo>
                    <a:cubicBezTo>
                      <a:pt x="404" y="0"/>
                      <a:pt x="752" y="0"/>
                      <a:pt x="1098" y="0"/>
                    </a:cubicBezTo>
                    <a:cubicBezTo>
                      <a:pt x="1099" y="0"/>
                      <a:pt x="1100" y="0"/>
                      <a:pt x="1101" y="0"/>
                    </a:cubicBezTo>
                    <a:cubicBezTo>
                      <a:pt x="1102" y="0"/>
                      <a:pt x="1103" y="0"/>
                      <a:pt x="1103" y="0"/>
                    </a:cubicBezTo>
                    <a:cubicBezTo>
                      <a:pt x="1104" y="0"/>
                      <a:pt x="1106" y="1"/>
                      <a:pt x="1107" y="1"/>
                    </a:cubicBezTo>
                    <a:cubicBezTo>
                      <a:pt x="1108" y="1"/>
                      <a:pt x="1109" y="1"/>
                      <a:pt x="1110" y="1"/>
                    </a:cubicBezTo>
                    <a:cubicBezTo>
                      <a:pt x="1111" y="1"/>
                      <a:pt x="1112" y="2"/>
                      <a:pt x="1113" y="2"/>
                    </a:cubicBezTo>
                    <a:cubicBezTo>
                      <a:pt x="1114" y="2"/>
                      <a:pt x="1115" y="3"/>
                      <a:pt x="1115" y="3"/>
                    </a:cubicBezTo>
                    <a:cubicBezTo>
                      <a:pt x="1116" y="3"/>
                      <a:pt x="1117" y="3"/>
                      <a:pt x="1118" y="3"/>
                    </a:cubicBezTo>
                    <a:cubicBezTo>
                      <a:pt x="1119" y="3"/>
                      <a:pt x="1120" y="4"/>
                      <a:pt x="1121" y="4"/>
                    </a:cubicBezTo>
                    <a:cubicBezTo>
                      <a:pt x="1122" y="5"/>
                      <a:pt x="1123" y="5"/>
                      <a:pt x="1124" y="6"/>
                    </a:cubicBezTo>
                    <a:cubicBezTo>
                      <a:pt x="1125" y="6"/>
                      <a:pt x="1126" y="7"/>
                      <a:pt x="1127" y="7"/>
                    </a:cubicBezTo>
                    <a:cubicBezTo>
                      <a:pt x="1127" y="8"/>
                      <a:pt x="1128" y="8"/>
                      <a:pt x="1129" y="9"/>
                    </a:cubicBezTo>
                    <a:cubicBezTo>
                      <a:pt x="1130" y="9"/>
                      <a:pt x="1130" y="9"/>
                      <a:pt x="1131" y="10"/>
                    </a:cubicBezTo>
                    <a:cubicBezTo>
                      <a:pt x="1132" y="11"/>
                      <a:pt x="1133" y="11"/>
                      <a:pt x="1134" y="12"/>
                    </a:cubicBezTo>
                    <a:cubicBezTo>
                      <a:pt x="1135" y="13"/>
                      <a:pt x="1135" y="13"/>
                      <a:pt x="1136" y="14"/>
                    </a:cubicBezTo>
                    <a:cubicBezTo>
                      <a:pt x="1137" y="15"/>
                      <a:pt x="1138" y="15"/>
                      <a:pt x="1139" y="15"/>
                    </a:cubicBezTo>
                    <a:cubicBezTo>
                      <a:pt x="1139" y="16"/>
                      <a:pt x="1139" y="17"/>
                      <a:pt x="1140" y="18"/>
                    </a:cubicBezTo>
                    <a:cubicBezTo>
                      <a:pt x="1141" y="19"/>
                      <a:pt x="1141" y="19"/>
                      <a:pt x="1142" y="20"/>
                    </a:cubicBezTo>
                    <a:cubicBezTo>
                      <a:pt x="1143" y="21"/>
                      <a:pt x="1143" y="21"/>
                      <a:pt x="1144" y="22"/>
                    </a:cubicBezTo>
                    <a:cubicBezTo>
                      <a:pt x="1145" y="23"/>
                      <a:pt x="1145" y="23"/>
                      <a:pt x="1146" y="24"/>
                    </a:cubicBezTo>
                    <a:cubicBezTo>
                      <a:pt x="1147" y="25"/>
                      <a:pt x="1147" y="26"/>
                      <a:pt x="1148" y="26"/>
                    </a:cubicBezTo>
                    <a:cubicBezTo>
                      <a:pt x="1148" y="27"/>
                      <a:pt x="1149" y="28"/>
                      <a:pt x="1149" y="29"/>
                    </a:cubicBezTo>
                    <a:cubicBezTo>
                      <a:pt x="1150" y="30"/>
                      <a:pt x="1150" y="31"/>
                      <a:pt x="1151" y="32"/>
                    </a:cubicBezTo>
                    <a:cubicBezTo>
                      <a:pt x="1151" y="32"/>
                      <a:pt x="1151" y="33"/>
                      <a:pt x="1151" y="34"/>
                    </a:cubicBezTo>
                    <a:cubicBezTo>
                      <a:pt x="1151" y="35"/>
                      <a:pt x="1152" y="36"/>
                      <a:pt x="1152" y="37"/>
                    </a:cubicBezTo>
                    <a:cubicBezTo>
                      <a:pt x="1152" y="38"/>
                      <a:pt x="1153" y="38"/>
                      <a:pt x="1153" y="39"/>
                    </a:cubicBezTo>
                    <a:cubicBezTo>
                      <a:pt x="1153" y="40"/>
                      <a:pt x="1154" y="41"/>
                      <a:pt x="1154" y="42"/>
                    </a:cubicBezTo>
                    <a:cubicBezTo>
                      <a:pt x="1154" y="43"/>
                      <a:pt x="1154" y="44"/>
                      <a:pt x="1154" y="44"/>
                    </a:cubicBezTo>
                    <a:cubicBezTo>
                      <a:pt x="1154" y="45"/>
                      <a:pt x="1155" y="47"/>
                      <a:pt x="1155" y="48"/>
                    </a:cubicBezTo>
                    <a:cubicBezTo>
                      <a:pt x="1155" y="49"/>
                      <a:pt x="1155" y="50"/>
                      <a:pt x="1155" y="50"/>
                    </a:cubicBezTo>
                    <a:cubicBezTo>
                      <a:pt x="1155" y="51"/>
                      <a:pt x="1155" y="52"/>
                      <a:pt x="1155" y="53"/>
                    </a:cubicBezTo>
                    <a:cubicBezTo>
                      <a:pt x="1155" y="143"/>
                      <a:pt x="1156" y="232"/>
                      <a:pt x="1156" y="321"/>
                    </a:cubicBezTo>
                    <a:cubicBezTo>
                      <a:pt x="1155" y="321"/>
                      <a:pt x="1155" y="321"/>
                      <a:pt x="1154" y="321"/>
                    </a:cubicBezTo>
                    <a:cubicBezTo>
                      <a:pt x="1154" y="464"/>
                      <a:pt x="1154" y="606"/>
                      <a:pt x="1154" y="749"/>
                    </a:cubicBezTo>
                    <a:cubicBezTo>
                      <a:pt x="1115" y="749"/>
                      <a:pt x="1078" y="749"/>
                      <a:pt x="1039" y="749"/>
                    </a:cubicBezTo>
                    <a:cubicBezTo>
                      <a:pt x="1039" y="606"/>
                      <a:pt x="1039" y="464"/>
                      <a:pt x="1039" y="321"/>
                    </a:cubicBezTo>
                    <a:cubicBezTo>
                      <a:pt x="1001" y="321"/>
                      <a:pt x="962" y="321"/>
                      <a:pt x="924" y="321"/>
                    </a:cubicBezTo>
                    <a:cubicBezTo>
                      <a:pt x="924" y="499"/>
                      <a:pt x="924" y="677"/>
                      <a:pt x="924" y="855"/>
                    </a:cubicBezTo>
                    <a:cubicBezTo>
                      <a:pt x="693" y="855"/>
                      <a:pt x="463" y="855"/>
                      <a:pt x="232" y="855"/>
                    </a:cubicBezTo>
                    <a:cubicBezTo>
                      <a:pt x="232" y="677"/>
                      <a:pt x="232" y="499"/>
                      <a:pt x="232" y="321"/>
                    </a:cubicBezTo>
                    <a:cubicBezTo>
                      <a:pt x="193" y="321"/>
                      <a:pt x="154" y="321"/>
                      <a:pt x="115" y="321"/>
                    </a:cubicBezTo>
                    <a:cubicBezTo>
                      <a:pt x="115" y="464"/>
                      <a:pt x="115" y="606"/>
                      <a:pt x="115" y="749"/>
                    </a:cubicBezTo>
                    <a:cubicBezTo>
                      <a:pt x="77" y="749"/>
                      <a:pt x="39" y="749"/>
                      <a:pt x="0" y="749"/>
                    </a:cubicBezTo>
                    <a:moveTo>
                      <a:pt x="232" y="1389"/>
                    </a:moveTo>
                    <a:cubicBezTo>
                      <a:pt x="232" y="1212"/>
                      <a:pt x="232" y="1033"/>
                      <a:pt x="232" y="855"/>
                    </a:cubicBezTo>
                    <a:cubicBezTo>
                      <a:pt x="308" y="855"/>
                      <a:pt x="386" y="855"/>
                      <a:pt x="463" y="855"/>
                    </a:cubicBezTo>
                    <a:cubicBezTo>
                      <a:pt x="463" y="1033"/>
                      <a:pt x="463" y="1212"/>
                      <a:pt x="463" y="1389"/>
                    </a:cubicBezTo>
                    <a:cubicBezTo>
                      <a:pt x="386" y="1389"/>
                      <a:pt x="308" y="1389"/>
                      <a:pt x="232" y="1389"/>
                    </a:cubicBezTo>
                    <a:moveTo>
                      <a:pt x="693" y="1389"/>
                    </a:moveTo>
                    <a:cubicBezTo>
                      <a:pt x="693" y="1212"/>
                      <a:pt x="693" y="1033"/>
                      <a:pt x="693" y="855"/>
                    </a:cubicBezTo>
                    <a:cubicBezTo>
                      <a:pt x="770" y="855"/>
                      <a:pt x="848" y="855"/>
                      <a:pt x="924" y="855"/>
                    </a:cubicBezTo>
                    <a:cubicBezTo>
                      <a:pt x="924" y="1033"/>
                      <a:pt x="924" y="1212"/>
                      <a:pt x="924" y="1389"/>
                    </a:cubicBezTo>
                    <a:cubicBezTo>
                      <a:pt x="848" y="1389"/>
                      <a:pt x="770" y="1389"/>
                      <a:pt x="693" y="1389"/>
                    </a:cubicBezTo>
                    <a:close/>
                  </a:path>
                </a:pathLst>
              </a:custGeom>
              <a:solidFill>
                <a:srgbClr val="3465A4"/>
              </a:solidFill>
              <a:ln w="19080" cap="rnd">
                <a:solidFill>
                  <a:srgbClr val="3465A4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</p:grpSp>
      <p:pic>
        <p:nvPicPr>
          <p:cNvPr id="197" name="Picture 196"/>
          <p:cNvPicPr/>
          <p:nvPr/>
        </p:nvPicPr>
        <p:blipFill>
          <a:blip r:embed="rId4"/>
          <a:stretch/>
        </p:blipFill>
        <p:spPr>
          <a:xfrm>
            <a:off x="9125280" y="4178520"/>
            <a:ext cx="862920" cy="997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40072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0C4B998-649B-451E-89C0-B797A7FD093D}" type="slidenum">
              <a:rPr/>
              <a:t>12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Production Deployment at DESY</a:t>
            </a:r>
          </a:p>
        </p:txBody>
      </p:sp>
      <p:sp>
        <p:nvSpPr>
          <p:cNvPr id="199" name="Straight Connector 198"/>
          <p:cNvSpPr/>
          <p:nvPr/>
        </p:nvSpPr>
        <p:spPr>
          <a:xfrm>
            <a:off x="6280560" y="4417200"/>
            <a:ext cx="270000" cy="0"/>
          </a:xfrm>
          <a:prstGeom prst="line">
            <a:avLst/>
          </a:prstGeom>
          <a:ln w="1908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00" name="Straight Connector 199"/>
          <p:cNvSpPr/>
          <p:nvPr/>
        </p:nvSpPr>
        <p:spPr>
          <a:xfrm>
            <a:off x="6280560" y="4372200"/>
            <a:ext cx="270000" cy="0"/>
          </a:xfrm>
          <a:prstGeom prst="line">
            <a:avLst/>
          </a:prstGeom>
          <a:ln w="1908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3728880" y="4242600"/>
            <a:ext cx="146520" cy="136800"/>
          </a:xfrm>
          <a:prstGeom prst="ellipse">
            <a:avLst/>
          </a:prstGeom>
          <a:noFill/>
          <a:ln w="1260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120" tIns="46080" rIns="96120" bIns="46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3908880" y="4242960"/>
            <a:ext cx="146520" cy="136800"/>
          </a:xfrm>
          <a:prstGeom prst="ellipse">
            <a:avLst/>
          </a:prstGeom>
          <a:noFill/>
          <a:ln w="12600">
            <a:solidFill>
              <a:srgbClr val="EEEEE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120" tIns="46080" rIns="96120" bIns="46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3674880" y="4142520"/>
            <a:ext cx="450000" cy="628920"/>
            <a:chOff x="3674880" y="4142520"/>
            <a:chExt cx="450000" cy="628920"/>
          </a:xfrm>
        </p:grpSpPr>
        <p:sp>
          <p:nvSpPr>
            <p:cNvPr id="204" name="Rectangle 203"/>
            <p:cNvSpPr/>
            <p:nvPr/>
          </p:nvSpPr>
          <p:spPr>
            <a:xfrm>
              <a:off x="3674880" y="4142520"/>
              <a:ext cx="450000" cy="628920"/>
            </a:xfrm>
            <a:prstGeom prst="rect">
              <a:avLst/>
            </a:prstGeom>
            <a:solidFill>
              <a:srgbClr val="3465A4"/>
            </a:solidFill>
            <a:ln w="19080" cap="rnd">
              <a:solidFill>
                <a:srgbClr val="FFFFFF"/>
              </a:solidFill>
              <a:round/>
            </a:ln>
          </p:spPr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3707280" y="4195800"/>
              <a:ext cx="380880" cy="236880"/>
            </a:xfrm>
            <a:prstGeom prst="roundRect">
              <a:avLst>
                <a:gd name="adj" fmla="val 16667"/>
              </a:avLst>
            </a:prstGeom>
            <a:noFill/>
            <a:ln w="19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Summing Junction 205"/>
            <p:cNvSpPr/>
            <p:nvPr/>
          </p:nvSpPr>
          <p:spPr>
            <a:xfrm>
              <a:off x="3748680" y="4262040"/>
              <a:ext cx="109800" cy="99360"/>
            </a:xfrm>
            <a:prstGeom prst="flowChartSummingJunction">
              <a:avLst/>
            </a:prstGeom>
            <a:noFill/>
            <a:ln w="1008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5040" tIns="21240" rIns="95040" bIns="2124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Summing Junction 206"/>
            <p:cNvSpPr/>
            <p:nvPr/>
          </p:nvSpPr>
          <p:spPr>
            <a:xfrm>
              <a:off x="3928680" y="4262400"/>
              <a:ext cx="109800" cy="99360"/>
            </a:xfrm>
            <a:prstGeom prst="flowChartSummingJunction">
              <a:avLst/>
            </a:prstGeom>
            <a:noFill/>
            <a:ln w="1008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5040" tIns="21240" rIns="95040" bIns="2124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3144600" y="4790160"/>
            <a:ext cx="1677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solidFill>
                  <a:srgbClr val="362413"/>
                </a:solidFill>
                <a:latin typeface="Arial"/>
              </a:rPr>
              <a:t>Tape server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9" name="Curved Connector 208"/>
          <p:cNvCxnSpPr>
            <a:stCxn id="203" idx="3"/>
            <a:endCxn id="210" idx="1"/>
          </p:cNvCxnSpPr>
          <p:nvPr/>
        </p:nvCxnSpPr>
        <p:spPr>
          <a:xfrm>
            <a:off x="4124880" y="4456800"/>
            <a:ext cx="3471480" cy="556920"/>
          </a:xfrm>
          <a:prstGeom prst="curvedConnector3">
            <a:avLst>
              <a:gd name="adj1" fmla="val 25202"/>
            </a:avLst>
          </a:prstGeom>
          <a:ln w="29160">
            <a:solidFill>
              <a:srgbClr val="BE480A"/>
            </a:solidFill>
            <a:round/>
          </a:ln>
        </p:spPr>
      </p:cxnSp>
      <p:cxnSp>
        <p:nvCxnSpPr>
          <p:cNvPr id="211" name="Curved Connector 210"/>
          <p:cNvCxnSpPr>
            <a:stCxn id="203" idx="3"/>
            <a:endCxn id="212" idx="1"/>
          </p:cNvCxnSpPr>
          <p:nvPr/>
        </p:nvCxnSpPr>
        <p:spPr>
          <a:xfrm>
            <a:off x="4124880" y="4456800"/>
            <a:ext cx="3467160" cy="358920"/>
          </a:xfrm>
          <a:prstGeom prst="curvedConnector3">
            <a:avLst>
              <a:gd name="adj1" fmla="val 25202"/>
            </a:avLst>
          </a:prstGeom>
          <a:ln w="29160">
            <a:solidFill>
              <a:srgbClr val="BE480A"/>
            </a:solidFill>
            <a:round/>
          </a:ln>
        </p:spPr>
      </p:cxnSp>
      <p:cxnSp>
        <p:nvCxnSpPr>
          <p:cNvPr id="213" name="Curved Connector 212"/>
          <p:cNvCxnSpPr>
            <a:stCxn id="203" idx="3"/>
            <a:endCxn id="214" idx="1"/>
          </p:cNvCxnSpPr>
          <p:nvPr/>
        </p:nvCxnSpPr>
        <p:spPr>
          <a:xfrm>
            <a:off x="4124880" y="4456800"/>
            <a:ext cx="3474720" cy="187200"/>
          </a:xfrm>
          <a:prstGeom prst="curvedConnector3">
            <a:avLst>
              <a:gd name="adj1" fmla="val 25199"/>
            </a:avLst>
          </a:prstGeom>
          <a:ln w="29160">
            <a:solidFill>
              <a:srgbClr val="BE480A"/>
            </a:solidFill>
            <a:round/>
          </a:ln>
        </p:spPr>
      </p:cxnSp>
      <p:cxnSp>
        <p:nvCxnSpPr>
          <p:cNvPr id="215" name="Curved Connector 214"/>
          <p:cNvCxnSpPr>
            <a:stCxn id="203" idx="3"/>
            <a:endCxn id="216" idx="1"/>
          </p:cNvCxnSpPr>
          <p:nvPr/>
        </p:nvCxnSpPr>
        <p:spPr>
          <a:xfrm>
            <a:off x="4124880" y="4456800"/>
            <a:ext cx="3468600" cy="10800"/>
          </a:xfrm>
          <a:prstGeom prst="curvedConnector3">
            <a:avLst>
              <a:gd name="adj1" fmla="val 25202"/>
            </a:avLst>
          </a:prstGeom>
          <a:ln w="29160">
            <a:solidFill>
              <a:srgbClr val="BE480A"/>
            </a:solidFill>
            <a:round/>
          </a:ln>
        </p:spPr>
      </p:cxnSp>
      <p:sp>
        <p:nvSpPr>
          <p:cNvPr id="212" name="Sequential Access Storage 211"/>
          <p:cNvSpPr/>
          <p:nvPr/>
        </p:nvSpPr>
        <p:spPr>
          <a:xfrm>
            <a:off x="7591680" y="4753080"/>
            <a:ext cx="174600" cy="12420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3920" rIns="90000" bIns="4392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Sequential Access Storage 215"/>
          <p:cNvSpPr/>
          <p:nvPr/>
        </p:nvSpPr>
        <p:spPr>
          <a:xfrm>
            <a:off x="7593120" y="4404960"/>
            <a:ext cx="174600" cy="12420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3920" rIns="90000" bIns="4392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Sequential Access Storage 209"/>
          <p:cNvSpPr/>
          <p:nvPr/>
        </p:nvSpPr>
        <p:spPr>
          <a:xfrm>
            <a:off x="7596000" y="4951080"/>
            <a:ext cx="174600" cy="12420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3920" rIns="90000" bIns="4392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Sequential Access Storage 213"/>
          <p:cNvSpPr/>
          <p:nvPr/>
        </p:nvSpPr>
        <p:spPr>
          <a:xfrm>
            <a:off x="7599240" y="4581720"/>
            <a:ext cx="174600" cy="12384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3560" rIns="90000" bIns="435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7" name="database-server 1"/>
          <p:cNvGrpSpPr/>
          <p:nvPr/>
        </p:nvGrpSpPr>
        <p:grpSpPr>
          <a:xfrm>
            <a:off x="5126400" y="2390760"/>
            <a:ext cx="378000" cy="526680"/>
            <a:chOff x="5126400" y="2390760"/>
            <a:chExt cx="378000" cy="526680"/>
          </a:xfrm>
        </p:grpSpPr>
        <p:sp>
          <p:nvSpPr>
            <p:cNvPr id="218" name="Rectangle 217"/>
            <p:cNvSpPr/>
            <p:nvPr/>
          </p:nvSpPr>
          <p:spPr>
            <a:xfrm>
              <a:off x="5126400" y="2390760"/>
              <a:ext cx="378000" cy="526680"/>
            </a:xfrm>
            <a:prstGeom prst="rect">
              <a:avLst/>
            </a:prstGeom>
            <a:solidFill>
              <a:srgbClr val="3465A4"/>
            </a:solidFill>
            <a:ln w="19080" cap="rnd">
              <a:solidFill>
                <a:srgbClr val="FFFFFF"/>
              </a:solidFill>
              <a:round/>
            </a:ln>
          </p:spPr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19" name="Straight Connector 218"/>
            <p:cNvSpPr/>
            <p:nvPr/>
          </p:nvSpPr>
          <p:spPr>
            <a:xfrm>
              <a:off x="5202000" y="2838600"/>
              <a:ext cx="22680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20" name="Straight Connector 219"/>
            <p:cNvSpPr/>
            <p:nvPr/>
          </p:nvSpPr>
          <p:spPr>
            <a:xfrm>
              <a:off x="5202000" y="2811960"/>
              <a:ext cx="22680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5202000" y="2443320"/>
              <a:ext cx="226800" cy="158040"/>
              <a:chOff x="5202000" y="2443320"/>
              <a:chExt cx="226800" cy="158040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5202000" y="2443320"/>
                <a:ext cx="226800" cy="79200"/>
              </a:xfrm>
              <a:prstGeom prst="ellipse">
                <a:avLst/>
              </a:prstGeom>
              <a:noFill/>
              <a:ln w="1908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1800" rIns="99360" bIns="18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23" name="Arc 222"/>
              <p:cNvSpPr/>
              <p:nvPr/>
            </p:nvSpPr>
            <p:spPr>
              <a:xfrm rot="10800000">
                <a:off x="5202000" y="2522520"/>
                <a:ext cx="226800" cy="78840"/>
              </a:xfrm>
              <a:prstGeom prst="arc">
                <a:avLst>
                  <a:gd name="adj1" fmla="val 10771421"/>
                  <a:gd name="adj2" fmla="val 14392"/>
                </a:avLst>
              </a:pr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24480" rIns="99360" bIns="2448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24" name="Arc 223"/>
              <p:cNvSpPr/>
              <p:nvPr/>
            </p:nvSpPr>
            <p:spPr>
              <a:xfrm rot="10800000">
                <a:off x="5202000" y="2484000"/>
                <a:ext cx="226800" cy="78840"/>
              </a:xfrm>
              <a:prstGeom prst="arc">
                <a:avLst>
                  <a:gd name="adj1" fmla="val 10771421"/>
                  <a:gd name="adj2" fmla="val 14392"/>
                </a:avLst>
              </a:pr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24480" rIns="99360" bIns="2448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25" name="Straight Connector 224"/>
              <p:cNvSpPr/>
              <p:nvPr/>
            </p:nvSpPr>
            <p:spPr>
              <a:xfrm flipV="1">
                <a:off x="5202000" y="2482920"/>
                <a:ext cx="0" cy="78840"/>
              </a:xfrm>
              <a:prstGeom prst="line">
                <a:avLst/>
              </a:prstGeom>
              <a:ln w="1908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24480" rIns="99360" bIns="2448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26" name="Straight Connector 225"/>
              <p:cNvSpPr/>
              <p:nvPr/>
            </p:nvSpPr>
            <p:spPr>
              <a:xfrm flipV="1">
                <a:off x="5428800" y="2482920"/>
                <a:ext cx="0" cy="78840"/>
              </a:xfrm>
              <a:prstGeom prst="line">
                <a:avLst/>
              </a:prstGeom>
              <a:ln w="1908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24480" rIns="99360" bIns="2448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</p:grpSp>
      <p:sp>
        <p:nvSpPr>
          <p:cNvPr id="227" name="TextBox 226"/>
          <p:cNvSpPr txBox="1"/>
          <p:nvPr/>
        </p:nvSpPr>
        <p:spPr>
          <a:xfrm>
            <a:off x="4821840" y="1888200"/>
            <a:ext cx="1170000" cy="44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Object Store</a:t>
            </a:r>
          </a:p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(NFS)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5657400" y="1046160"/>
            <a:ext cx="11311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solidFill>
                  <a:srgbClr val="362413"/>
                </a:solidFill>
                <a:latin typeface="Arial"/>
              </a:rPr>
              <a:t>Catalog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5910840" y="1392840"/>
            <a:ext cx="450000" cy="594720"/>
            <a:chOff x="5910840" y="1392840"/>
            <a:chExt cx="450000" cy="594720"/>
          </a:xfrm>
        </p:grpSpPr>
        <p:grpSp>
          <p:nvGrpSpPr>
            <p:cNvPr id="230" name="Group 229"/>
            <p:cNvGrpSpPr/>
            <p:nvPr/>
          </p:nvGrpSpPr>
          <p:grpSpPr>
            <a:xfrm>
              <a:off x="5910840" y="1392840"/>
              <a:ext cx="450000" cy="594720"/>
              <a:chOff x="5910840" y="1392840"/>
              <a:chExt cx="450000" cy="594720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5910840" y="1392840"/>
                <a:ext cx="450000" cy="594720"/>
              </a:xfrm>
              <a:prstGeom prst="rect">
                <a:avLst/>
              </a:prstGeom>
              <a:solidFill>
                <a:srgbClr val="3465A4"/>
              </a:solidFill>
              <a:ln w="19080" cap="rnd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32" name="Straight Connector 231"/>
              <p:cNvSpPr/>
              <p:nvPr/>
            </p:nvSpPr>
            <p:spPr>
              <a:xfrm>
                <a:off x="6000840" y="1869840"/>
                <a:ext cx="270000" cy="0"/>
              </a:xfrm>
              <a:prstGeom prst="line">
                <a:avLst/>
              </a:prstGeom>
              <a:ln w="19080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-54360" rIns="99360" bIns="-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33" name="Straight Connector 232"/>
              <p:cNvSpPr/>
              <p:nvPr/>
            </p:nvSpPr>
            <p:spPr>
              <a:xfrm>
                <a:off x="6000840" y="1824840"/>
                <a:ext cx="270000" cy="0"/>
              </a:xfrm>
              <a:prstGeom prst="line">
                <a:avLst/>
              </a:prstGeom>
              <a:ln w="19080" cap="rnd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9360" tIns="-54360" rIns="99360" bIns="-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6035040" y="1482840"/>
                <a:ext cx="201600" cy="270000"/>
                <a:chOff x="6035040" y="1482840"/>
                <a:chExt cx="201600" cy="270000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>
                  <a:off x="6035040" y="1516320"/>
                  <a:ext cx="201600" cy="23652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0" h="657">
                      <a:moveTo>
                        <a:pt x="0" y="657"/>
                      </a:moveTo>
                      <a:lnTo>
                        <a:pt x="560" y="657"/>
                      </a:lnTo>
                      <a:lnTo>
                        <a:pt x="560" y="0"/>
                      </a:lnTo>
                      <a:lnTo>
                        <a:pt x="0" y="0"/>
                      </a:lnTo>
                      <a:lnTo>
                        <a:pt x="0" y="657"/>
                      </a:lnTo>
                      <a:close/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round/>
                </a:ln>
              </p:spPr>
              <p:txBody>
                <a:bodyPr lIns="99360" tIns="54360" rIns="99360" bIns="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236" name="Freeform 235"/>
                <p:cNvSpPr/>
                <p:nvPr/>
              </p:nvSpPr>
              <p:spPr>
                <a:xfrm>
                  <a:off x="6068880" y="1482840"/>
                  <a:ext cx="134280" cy="3348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373" h="93">
                      <a:moveTo>
                        <a:pt x="373" y="0"/>
                      </a:move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373" y="93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round/>
                </a:ln>
              </p:spPr>
              <p:txBody>
                <a:bodyPr lIns="99360" tIns="-20880" rIns="99360" bIns="-2088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237" name="Freeform 236"/>
                <p:cNvSpPr/>
                <p:nvPr/>
              </p:nvSpPr>
              <p:spPr>
                <a:xfrm>
                  <a:off x="6035040" y="1516320"/>
                  <a:ext cx="201600" cy="342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560" h="95">
                      <a:moveTo>
                        <a:pt x="560" y="0"/>
                      </a:move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560" y="95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round/>
                </a:ln>
              </p:spPr>
              <p:txBody>
                <a:bodyPr lIns="99360" tIns="-20160" rIns="99360" bIns="-201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238" name="Straight Connector 237"/>
                <p:cNvSpPr/>
                <p:nvPr/>
              </p:nvSpPr>
              <p:spPr>
                <a:xfrm>
                  <a:off x="6068880" y="1617480"/>
                  <a:ext cx="13428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239" name="Straight Connector 238"/>
                <p:cNvSpPr/>
                <p:nvPr/>
              </p:nvSpPr>
              <p:spPr>
                <a:xfrm>
                  <a:off x="6068880" y="1651320"/>
                  <a:ext cx="10044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240" name="Straight Connector 239"/>
                <p:cNvSpPr/>
                <p:nvPr/>
              </p:nvSpPr>
              <p:spPr>
                <a:xfrm>
                  <a:off x="6068880" y="1684800"/>
                  <a:ext cx="6732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  <p:sp>
              <p:nvSpPr>
                <p:cNvPr id="241" name="Straight Connector 240"/>
                <p:cNvSpPr/>
                <p:nvPr/>
              </p:nvSpPr>
              <p:spPr>
                <a:xfrm>
                  <a:off x="6169320" y="1719000"/>
                  <a:ext cx="33480" cy="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9360" tIns="-54360" rIns="99360" bIns="-54360" anchor="ctr">
                  <a:noAutofit/>
                </a:bodyPr>
                <a:lstStyle/>
                <a:p>
                  <a:endParaRPr lang="en-US" sz="1800" b="0" strike="noStrike" spc="-1">
                    <a:solidFill>
                      <a:srgbClr val="000000"/>
                    </a:solidFill>
                    <a:latin typeface="Arial"/>
                    <a:ea typeface="Microsoft YaHei"/>
                  </a:endParaRPr>
                </a:p>
              </p:txBody>
            </p:sp>
          </p:grpSp>
        </p:grpSp>
        <p:pic>
          <p:nvPicPr>
            <p:cNvPr id="242" name="Picture 241"/>
            <p:cNvPicPr/>
            <p:nvPr/>
          </p:nvPicPr>
          <p:blipFill>
            <a:blip r:embed="rId2"/>
            <a:stretch/>
          </p:blipFill>
          <p:spPr>
            <a:xfrm>
              <a:off x="5965200" y="1460160"/>
              <a:ext cx="340200" cy="3502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43" name="directory-server 2"/>
          <p:cNvGrpSpPr/>
          <p:nvPr/>
        </p:nvGrpSpPr>
        <p:grpSpPr>
          <a:xfrm>
            <a:off x="4139640" y="1306440"/>
            <a:ext cx="244080" cy="900000"/>
            <a:chOff x="4139640" y="1306440"/>
            <a:chExt cx="244080" cy="900000"/>
          </a:xfrm>
        </p:grpSpPr>
        <p:sp>
          <p:nvSpPr>
            <p:cNvPr id="244" name="Rectangle 243"/>
            <p:cNvSpPr/>
            <p:nvPr/>
          </p:nvSpPr>
          <p:spPr>
            <a:xfrm>
              <a:off x="4139640" y="1306440"/>
              <a:ext cx="244080" cy="900000"/>
            </a:xfrm>
            <a:prstGeom prst="rect">
              <a:avLst/>
            </a:prstGeom>
            <a:solidFill>
              <a:srgbClr val="3465A4"/>
            </a:solidFill>
            <a:ln w="19080" cap="rnd">
              <a:solidFill>
                <a:srgbClr val="FFFFFF"/>
              </a:solidFill>
              <a:round/>
            </a:ln>
          </p:spPr>
          <p:txBody>
            <a:bodyPr lIns="99360" tIns="54360" rIns="99360" bIns="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45" name="Straight Connector 244"/>
            <p:cNvSpPr/>
            <p:nvPr/>
          </p:nvSpPr>
          <p:spPr>
            <a:xfrm>
              <a:off x="4188600" y="2071440"/>
              <a:ext cx="14652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246" name="Straight Connector 245"/>
            <p:cNvSpPr/>
            <p:nvPr/>
          </p:nvSpPr>
          <p:spPr>
            <a:xfrm>
              <a:off x="4188600" y="2026440"/>
              <a:ext cx="146520" cy="0"/>
            </a:xfrm>
            <a:prstGeom prst="line">
              <a:avLst/>
            </a:prstGeom>
            <a:ln w="19080" cap="rnd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360" tIns="-54360" rIns="99360" bIns="-5436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4206960" y="1396440"/>
              <a:ext cx="109440" cy="270000"/>
              <a:chOff x="4206960" y="1396440"/>
              <a:chExt cx="109440" cy="270000"/>
            </a:xfrm>
          </p:grpSpPr>
          <p:sp>
            <p:nvSpPr>
              <p:cNvPr id="248" name="Freeform 247"/>
              <p:cNvSpPr/>
              <p:nvPr/>
            </p:nvSpPr>
            <p:spPr>
              <a:xfrm>
                <a:off x="4225320" y="1396440"/>
                <a:ext cx="91080" cy="270000"/>
              </a:xfrm>
              <a:custGeom>
                <a:avLst/>
                <a:gdLst/>
                <a:ahLst/>
                <a:cxnLst/>
                <a:rect l="0" t="0" r="r" b="b"/>
                <a:pathLst>
                  <a:path w="253" h="750">
                    <a:moveTo>
                      <a:pt x="0" y="746"/>
                    </a:moveTo>
                    <a:lnTo>
                      <a:pt x="253" y="750"/>
                    </a:lnTo>
                    <a:lnTo>
                      <a:pt x="253" y="4"/>
                    </a:lnTo>
                    <a:lnTo>
                      <a:pt x="0" y="0"/>
                    </a:lnTo>
                    <a:lnTo>
                      <a:pt x="0" y="746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0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4206960" y="1429560"/>
                <a:ext cx="18360" cy="66960"/>
              </a:xfrm>
              <a:custGeom>
                <a:avLst/>
                <a:gdLst/>
                <a:ahLst/>
                <a:cxnLst/>
                <a:rect l="0" t="0" r="r" b="b"/>
                <a:pathLst>
                  <a:path w="51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12600" rIns="99360" bIns="126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50" name="Freeform 249"/>
              <p:cNvSpPr/>
              <p:nvPr/>
            </p:nvSpPr>
            <p:spPr>
              <a:xfrm>
                <a:off x="4206960" y="1563840"/>
                <a:ext cx="18360" cy="66960"/>
              </a:xfrm>
              <a:custGeom>
                <a:avLst/>
                <a:gdLst/>
                <a:ahLst/>
                <a:cxnLst/>
                <a:rect l="0" t="0" r="r" b="b"/>
                <a:pathLst>
                  <a:path w="51" h="186">
                    <a:moveTo>
                      <a:pt x="0" y="0"/>
                    </a:moveTo>
                    <a:lnTo>
                      <a:pt x="0" y="186"/>
                    </a:lnTo>
                    <a:lnTo>
                      <a:pt x="51" y="186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80">
                <a:solidFill>
                  <a:srgbClr val="FFFFFF"/>
                </a:solidFill>
                <a:round/>
              </a:ln>
            </p:spPr>
            <p:txBody>
              <a:bodyPr lIns="99360" tIns="12600" rIns="99360" bIns="1260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</p:grpSp>
      </p:grpSp>
      <p:sp>
        <p:nvSpPr>
          <p:cNvPr id="251" name="TextBox 250"/>
          <p:cNvSpPr txBox="1"/>
          <p:nvPr/>
        </p:nvSpPr>
        <p:spPr>
          <a:xfrm>
            <a:off x="3297600" y="834480"/>
            <a:ext cx="1866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362413"/>
                </a:solidFill>
                <a:latin typeface="Arial"/>
              </a:rPr>
              <a:t>dCache frontend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261360" y="1445760"/>
            <a:ext cx="828000" cy="705960"/>
            <a:chOff x="261360" y="1445760"/>
            <a:chExt cx="828000" cy="705960"/>
          </a:xfrm>
        </p:grpSpPr>
        <p:sp>
          <p:nvSpPr>
            <p:cNvPr id="253" name="Hexagon 252"/>
            <p:cNvSpPr/>
            <p:nvPr/>
          </p:nvSpPr>
          <p:spPr>
            <a:xfrm>
              <a:off x="261360" y="1445760"/>
              <a:ext cx="828000" cy="705960"/>
            </a:xfrm>
            <a:prstGeom prst="hexagon">
              <a:avLst>
                <a:gd name="adj" fmla="val 29322"/>
                <a:gd name="vf" fmla="val 115470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54" name="Picture 253"/>
            <p:cNvPicPr/>
            <p:nvPr/>
          </p:nvPicPr>
          <p:blipFill>
            <a:blip r:embed="rId3"/>
            <a:stretch/>
          </p:blipFill>
          <p:spPr>
            <a:xfrm>
              <a:off x="432360" y="1485000"/>
              <a:ext cx="522000" cy="559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55" name="Group 254"/>
          <p:cNvGrpSpPr/>
          <p:nvPr/>
        </p:nvGrpSpPr>
        <p:grpSpPr>
          <a:xfrm>
            <a:off x="261720" y="2381760"/>
            <a:ext cx="828000" cy="705960"/>
            <a:chOff x="261720" y="2381760"/>
            <a:chExt cx="828000" cy="705960"/>
          </a:xfrm>
        </p:grpSpPr>
        <p:sp>
          <p:nvSpPr>
            <p:cNvPr id="256" name="Hexagon 255"/>
            <p:cNvSpPr/>
            <p:nvPr/>
          </p:nvSpPr>
          <p:spPr>
            <a:xfrm>
              <a:off x="261720" y="2381760"/>
              <a:ext cx="828000" cy="705960"/>
            </a:xfrm>
            <a:prstGeom prst="hexagon">
              <a:avLst>
                <a:gd name="adj" fmla="val 29322"/>
                <a:gd name="vf" fmla="val 115470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57" name="Picture 256"/>
            <p:cNvPicPr/>
            <p:nvPr/>
          </p:nvPicPr>
          <p:blipFill>
            <a:blip r:embed="rId3"/>
            <a:stretch/>
          </p:blipFill>
          <p:spPr>
            <a:xfrm>
              <a:off x="432720" y="2421000"/>
              <a:ext cx="522000" cy="559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58" name="Group 257"/>
          <p:cNvGrpSpPr/>
          <p:nvPr/>
        </p:nvGrpSpPr>
        <p:grpSpPr>
          <a:xfrm>
            <a:off x="261720" y="3569760"/>
            <a:ext cx="828000" cy="705960"/>
            <a:chOff x="261720" y="3569760"/>
            <a:chExt cx="828000" cy="705960"/>
          </a:xfrm>
        </p:grpSpPr>
        <p:sp>
          <p:nvSpPr>
            <p:cNvPr id="259" name="Hexagon 258"/>
            <p:cNvSpPr/>
            <p:nvPr/>
          </p:nvSpPr>
          <p:spPr>
            <a:xfrm>
              <a:off x="261720" y="3569760"/>
              <a:ext cx="828000" cy="705960"/>
            </a:xfrm>
            <a:prstGeom prst="hexagon">
              <a:avLst>
                <a:gd name="adj" fmla="val 29322"/>
                <a:gd name="vf" fmla="val 115470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60" name="Picture 259"/>
            <p:cNvPicPr/>
            <p:nvPr/>
          </p:nvPicPr>
          <p:blipFill>
            <a:blip r:embed="rId3"/>
            <a:stretch/>
          </p:blipFill>
          <p:spPr>
            <a:xfrm>
              <a:off x="432720" y="3609000"/>
              <a:ext cx="522000" cy="55908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261" name="Curved Connector 260"/>
          <p:cNvCxnSpPr>
            <a:stCxn id="252" idx="3"/>
            <a:endCxn id="243" idx="1"/>
          </p:cNvCxnSpPr>
          <p:nvPr/>
        </p:nvCxnSpPr>
        <p:spPr>
          <a:xfrm flipV="1">
            <a:off x="1089360" y="1756440"/>
            <a:ext cx="3050640" cy="42480"/>
          </a:xfrm>
          <a:prstGeom prst="curvedConnector3">
            <a:avLst>
              <a:gd name="adj1" fmla="val 24784"/>
            </a:avLst>
          </a:prstGeom>
          <a:ln w="12600">
            <a:solidFill>
              <a:srgbClr val="780373"/>
            </a:solidFill>
            <a:round/>
            <a:tailEnd type="triangle" w="med" len="med"/>
          </a:ln>
        </p:spPr>
      </p:cxnSp>
      <p:cxnSp>
        <p:nvCxnSpPr>
          <p:cNvPr id="262" name="Curved Connector 261"/>
          <p:cNvCxnSpPr>
            <a:stCxn id="255" idx="3"/>
            <a:endCxn id="243" idx="1"/>
          </p:cNvCxnSpPr>
          <p:nvPr/>
        </p:nvCxnSpPr>
        <p:spPr>
          <a:xfrm flipV="1">
            <a:off x="1089720" y="1756440"/>
            <a:ext cx="3050280" cy="978480"/>
          </a:xfrm>
          <a:prstGeom prst="curvedConnector3">
            <a:avLst>
              <a:gd name="adj1" fmla="val 24787"/>
            </a:avLst>
          </a:prstGeom>
          <a:ln w="12600">
            <a:solidFill>
              <a:srgbClr val="780373"/>
            </a:solidFill>
            <a:round/>
            <a:tailEnd type="triangle" w="med" len="med"/>
          </a:ln>
        </p:spPr>
      </p:cxnSp>
      <p:cxnSp>
        <p:nvCxnSpPr>
          <p:cNvPr id="263" name="Curved Connector 262"/>
          <p:cNvCxnSpPr>
            <a:stCxn id="258" idx="3"/>
            <a:endCxn id="243" idx="1"/>
          </p:cNvCxnSpPr>
          <p:nvPr/>
        </p:nvCxnSpPr>
        <p:spPr>
          <a:xfrm flipV="1">
            <a:off x="1089720" y="1756440"/>
            <a:ext cx="3050280" cy="2166480"/>
          </a:xfrm>
          <a:prstGeom prst="curvedConnector3">
            <a:avLst>
              <a:gd name="adj1" fmla="val 24787"/>
            </a:avLst>
          </a:prstGeom>
          <a:ln w="12600">
            <a:solidFill>
              <a:srgbClr val="780373"/>
            </a:solidFill>
            <a:round/>
            <a:tailEnd type="triangle" w="med" len="med"/>
          </a:ln>
        </p:spPr>
      </p:cxnSp>
      <p:cxnSp>
        <p:nvCxnSpPr>
          <p:cNvPr id="264" name="Curved Connector 263"/>
          <p:cNvCxnSpPr>
            <a:stCxn id="252" idx="3"/>
            <a:endCxn id="203" idx="1"/>
          </p:cNvCxnSpPr>
          <p:nvPr/>
        </p:nvCxnSpPr>
        <p:spPr>
          <a:xfrm>
            <a:off x="1089360" y="1798560"/>
            <a:ext cx="2585880" cy="2658600"/>
          </a:xfrm>
          <a:prstGeom prst="curvedConnector3">
            <a:avLst>
              <a:gd name="adj1" fmla="val 24756"/>
            </a:avLst>
          </a:prstGeom>
          <a:ln w="38160">
            <a:solidFill>
              <a:srgbClr val="1E6A39"/>
            </a:solidFill>
            <a:custDash>
              <a:ds d="48113" sp="119811"/>
              <a:ds d="48113" sp="119811"/>
              <a:ds d="239623" sp="119811"/>
              <a:ds d="239623" sp="119811"/>
              <a:ds d="239623" sp="119811"/>
            </a:custDash>
            <a:round/>
            <a:tailEnd type="triangle" w="med" len="med"/>
          </a:ln>
        </p:spPr>
      </p:cxnSp>
      <p:cxnSp>
        <p:nvCxnSpPr>
          <p:cNvPr id="265" name="Curved Connector 264"/>
          <p:cNvCxnSpPr>
            <a:stCxn id="255" idx="3"/>
            <a:endCxn id="203" idx="1"/>
          </p:cNvCxnSpPr>
          <p:nvPr/>
        </p:nvCxnSpPr>
        <p:spPr>
          <a:xfrm>
            <a:off x="1089720" y="2734560"/>
            <a:ext cx="2585520" cy="1722600"/>
          </a:xfrm>
          <a:prstGeom prst="curvedConnector3">
            <a:avLst>
              <a:gd name="adj1" fmla="val 24745"/>
            </a:avLst>
          </a:prstGeom>
          <a:ln w="38160">
            <a:solidFill>
              <a:srgbClr val="1E6A39"/>
            </a:solidFill>
            <a:custDash>
              <a:ds d="48113" sp="119811"/>
              <a:ds d="48113" sp="119811"/>
              <a:ds d="239623" sp="119811"/>
              <a:ds d="239623" sp="119811"/>
              <a:ds d="239623" sp="119811"/>
            </a:custDash>
            <a:round/>
            <a:tailEnd type="triangle" w="med" len="med"/>
          </a:ln>
        </p:spPr>
      </p:cxnSp>
      <p:cxnSp>
        <p:nvCxnSpPr>
          <p:cNvPr id="266" name="Curved Connector 265"/>
          <p:cNvCxnSpPr>
            <a:stCxn id="258" idx="3"/>
            <a:endCxn id="203" idx="1"/>
          </p:cNvCxnSpPr>
          <p:nvPr/>
        </p:nvCxnSpPr>
        <p:spPr>
          <a:xfrm>
            <a:off x="1089720" y="3922560"/>
            <a:ext cx="2585520" cy="534600"/>
          </a:xfrm>
          <a:prstGeom prst="curvedConnector3">
            <a:avLst>
              <a:gd name="adj1" fmla="val 24745"/>
            </a:avLst>
          </a:prstGeom>
          <a:ln w="38160">
            <a:solidFill>
              <a:srgbClr val="1E6A39"/>
            </a:solidFill>
            <a:custDash>
              <a:ds d="48113" sp="119811"/>
              <a:ds d="48113" sp="119811"/>
              <a:ds d="239623" sp="119811"/>
              <a:ds d="239623" sp="119811"/>
              <a:ds d="239623" sp="119811"/>
            </a:custDash>
            <a:round/>
            <a:tailEnd type="triangle" w="med" len="med"/>
          </a:ln>
        </p:spPr>
      </p:cxnSp>
      <p:cxnSp>
        <p:nvCxnSpPr>
          <p:cNvPr id="267" name="Curved Connector 266"/>
          <p:cNvCxnSpPr>
            <a:stCxn id="243" idx="3"/>
          </p:cNvCxnSpPr>
          <p:nvPr/>
        </p:nvCxnSpPr>
        <p:spPr>
          <a:xfrm flipV="1">
            <a:off x="4383720" y="1690200"/>
            <a:ext cx="1527480" cy="66600"/>
          </a:xfrm>
          <a:prstGeom prst="curvedConnector3">
            <a:avLst>
              <a:gd name="adj1" fmla="val 34347"/>
            </a:avLst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268" name="Curved Connector 267"/>
          <p:cNvCxnSpPr>
            <a:stCxn id="243" idx="3"/>
            <a:endCxn id="217" idx="1"/>
          </p:cNvCxnSpPr>
          <p:nvPr/>
        </p:nvCxnSpPr>
        <p:spPr>
          <a:xfrm>
            <a:off x="4383720" y="1756440"/>
            <a:ext cx="743040" cy="897840"/>
          </a:xfrm>
          <a:prstGeom prst="curvedConnector3">
            <a:avLst>
              <a:gd name="adj1" fmla="val 25060"/>
            </a:avLst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269" name="Curved Connector 268"/>
          <p:cNvCxnSpPr>
            <a:stCxn id="229" idx="2"/>
            <a:endCxn id="203" idx="0"/>
          </p:cNvCxnSpPr>
          <p:nvPr/>
        </p:nvCxnSpPr>
        <p:spPr>
          <a:xfrm rot="5400000">
            <a:off x="3940200" y="1947240"/>
            <a:ext cx="2155320" cy="2236320"/>
          </a:xfrm>
          <a:prstGeom prst="curvedConnector3">
            <a:avLst>
              <a:gd name="adj1" fmla="val 100000"/>
            </a:avLst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270" name="Curved Connector 269"/>
          <p:cNvCxnSpPr>
            <a:stCxn id="203" idx="0"/>
            <a:endCxn id="217" idx="2"/>
          </p:cNvCxnSpPr>
          <p:nvPr/>
        </p:nvCxnSpPr>
        <p:spPr>
          <a:xfrm rot="5400000" flipH="1" flipV="1">
            <a:off x="3994920" y="2822040"/>
            <a:ext cx="1225440" cy="1415880"/>
          </a:xfrm>
          <a:prstGeom prst="curvedConnector3">
            <a:avLst>
              <a:gd name="adj1" fmla="val 24977"/>
            </a:avLst>
          </a:prstGeom>
          <a:ln w="0">
            <a:solidFill>
              <a:srgbClr val="000000"/>
            </a:solidFill>
            <a:tailEnd type="triangle" w="med" len="med"/>
          </a:ln>
        </p:spPr>
      </p:cxnSp>
      <p:sp>
        <p:nvSpPr>
          <p:cNvPr id="271" name="TextBox 270"/>
          <p:cNvSpPr txBox="1"/>
          <p:nvPr/>
        </p:nvSpPr>
        <p:spPr>
          <a:xfrm>
            <a:off x="7568640" y="909360"/>
            <a:ext cx="2339448" cy="2052720"/>
          </a:xfrm>
          <a:prstGeom prst="rect">
            <a:avLst/>
          </a:prstGeom>
          <a:solidFill>
            <a:srgbClr val="FFF5CE"/>
          </a:solidFill>
          <a:ln w="0">
            <a:solidFill>
              <a:srgbClr val="FFBF00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CTA 5.7.14</a:t>
            </a:r>
          </a:p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Helvetica" pitchFamily="2" charset="0"/>
              </a:rPr>
              <a:t>dcache-cta</a:t>
            </a: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 0.9.0</a:t>
            </a:r>
          </a:p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 err="1">
                <a:solidFill>
                  <a:srgbClr val="000000"/>
                </a:solidFill>
                <a:latin typeface="Helvetica" pitchFamily="2" charset="0"/>
              </a:rPr>
              <a:t>dCache</a:t>
            </a: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 8.2.7</a:t>
            </a:r>
          </a:p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IBM TS 4500</a:t>
            </a:r>
          </a:p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4xIBM TS1160</a:t>
            </a:r>
          </a:p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4xLTO9</a:t>
            </a:r>
          </a:p>
          <a:p>
            <a:pPr marL="9000" indent="-900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-10188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Helvetica" pitchFamily="2" charset="0"/>
              </a:rPr>
              <a:t>PostgreSQL 14.1</a:t>
            </a:r>
          </a:p>
        </p:txBody>
      </p:sp>
      <p:sp>
        <p:nvSpPr>
          <p:cNvPr id="272" name="Straight Connector 271"/>
          <p:cNvSpPr/>
          <p:nvPr/>
        </p:nvSpPr>
        <p:spPr>
          <a:xfrm>
            <a:off x="8142480" y="3718080"/>
            <a:ext cx="270000" cy="0"/>
          </a:xfrm>
          <a:prstGeom prst="line">
            <a:avLst/>
          </a:prstGeom>
          <a:ln w="1908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sp>
        <p:nvSpPr>
          <p:cNvPr id="273" name="Straight Connector 272"/>
          <p:cNvSpPr/>
          <p:nvPr/>
        </p:nvSpPr>
        <p:spPr>
          <a:xfrm>
            <a:off x="8142480" y="3673080"/>
            <a:ext cx="270000" cy="0"/>
          </a:xfrm>
          <a:prstGeom prst="line">
            <a:avLst/>
          </a:prstGeom>
          <a:ln w="19080" cap="rnd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  <a:ea typeface="Microsoft YaHei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6326640" y="3336840"/>
            <a:ext cx="450000" cy="628920"/>
            <a:chOff x="6326640" y="3336840"/>
            <a:chExt cx="450000" cy="628920"/>
          </a:xfrm>
        </p:grpSpPr>
        <p:sp>
          <p:nvSpPr>
            <p:cNvPr id="275" name="Oval 274"/>
            <p:cNvSpPr/>
            <p:nvPr/>
          </p:nvSpPr>
          <p:spPr>
            <a:xfrm>
              <a:off x="6380640" y="3436920"/>
              <a:ext cx="146520" cy="136800"/>
            </a:xfrm>
            <a:prstGeom prst="ellipse">
              <a:avLst/>
            </a:prstGeom>
            <a:noFill/>
            <a:ln w="1260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6120" tIns="46080" rIns="96120" bIns="4608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6560640" y="3437280"/>
              <a:ext cx="146520" cy="136800"/>
            </a:xfrm>
            <a:prstGeom prst="ellipse">
              <a:avLst/>
            </a:prstGeom>
            <a:noFill/>
            <a:ln w="1260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6120" tIns="46080" rIns="96120" bIns="4608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6326640" y="3336840"/>
              <a:ext cx="450000" cy="628920"/>
              <a:chOff x="6326640" y="3336840"/>
              <a:chExt cx="450000" cy="62892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6326640" y="3336840"/>
                <a:ext cx="450000" cy="628920"/>
              </a:xfrm>
              <a:prstGeom prst="rect">
                <a:avLst/>
              </a:prstGeom>
              <a:solidFill>
                <a:srgbClr val="3465A4"/>
              </a:solidFill>
              <a:ln w="19080" cap="rnd">
                <a:solidFill>
                  <a:srgbClr val="FFFFFF"/>
                </a:solidFill>
                <a:round/>
              </a:ln>
            </p:spPr>
            <p:txBody>
              <a:bodyPr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  <a:ea typeface="Microsoft YaHei"/>
                </a:endParaRPr>
              </a:p>
            </p:txBody>
          </p:sp>
          <p:sp>
            <p:nvSpPr>
              <p:cNvPr id="279" name="Rounded Rectangle 278"/>
              <p:cNvSpPr/>
              <p:nvPr/>
            </p:nvSpPr>
            <p:spPr>
              <a:xfrm>
                <a:off x="6359040" y="3390120"/>
                <a:ext cx="380880" cy="236880"/>
              </a:xfrm>
              <a:prstGeom prst="roundRect">
                <a:avLst>
                  <a:gd name="adj" fmla="val 16667"/>
                </a:avLst>
              </a:prstGeom>
              <a:noFill/>
              <a:ln w="19080">
                <a:solidFill>
                  <a:srgbClr val="FFFFFF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9360" tIns="54360" rIns="99360" bIns="5436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0" name="Summing Junction 279"/>
              <p:cNvSpPr/>
              <p:nvPr/>
            </p:nvSpPr>
            <p:spPr>
              <a:xfrm>
                <a:off x="6400440" y="3456360"/>
                <a:ext cx="109800" cy="99360"/>
              </a:xfrm>
              <a:prstGeom prst="flowChartSummingJunction">
                <a:avLst/>
              </a:prstGeom>
              <a:noFill/>
              <a:ln w="10080">
                <a:solidFill>
                  <a:srgbClr val="EEEEE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5040" tIns="21240" rIns="95040" bIns="2124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1" name="Summing Junction 280"/>
              <p:cNvSpPr/>
              <p:nvPr/>
            </p:nvSpPr>
            <p:spPr>
              <a:xfrm>
                <a:off x="6580440" y="3456720"/>
                <a:ext cx="109800" cy="99360"/>
              </a:xfrm>
              <a:prstGeom prst="flowChartSummingJunction">
                <a:avLst/>
              </a:prstGeom>
              <a:noFill/>
              <a:ln w="10080">
                <a:solidFill>
                  <a:srgbClr val="EEEEE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5040" tIns="21240" rIns="95040" bIns="21240" anchor="ctr">
                <a:noAutofit/>
              </a:bodyPr>
              <a:lstStyle/>
              <a:p>
                <a:endParaRPr lang="en-US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282" name="Curved Connector 281"/>
          <p:cNvCxnSpPr>
            <a:endCxn id="283" idx="1"/>
          </p:cNvCxnSpPr>
          <p:nvPr/>
        </p:nvCxnSpPr>
        <p:spPr>
          <a:xfrm>
            <a:off x="6776640" y="3651120"/>
            <a:ext cx="807120" cy="452160"/>
          </a:xfrm>
          <a:prstGeom prst="curvedConnector3">
            <a:avLst>
              <a:gd name="adj1" fmla="val 8255"/>
            </a:avLst>
          </a:prstGeom>
          <a:ln w="29160">
            <a:solidFill>
              <a:srgbClr val="BE480A"/>
            </a:solidFill>
            <a:round/>
          </a:ln>
        </p:spPr>
      </p:cxnSp>
      <p:cxnSp>
        <p:nvCxnSpPr>
          <p:cNvPr id="284" name="Curved Connector 283"/>
          <p:cNvCxnSpPr>
            <a:endCxn id="285" idx="1"/>
          </p:cNvCxnSpPr>
          <p:nvPr/>
        </p:nvCxnSpPr>
        <p:spPr>
          <a:xfrm>
            <a:off x="6776640" y="3651120"/>
            <a:ext cx="805320" cy="274680"/>
          </a:xfrm>
          <a:prstGeom prst="curvedConnector3">
            <a:avLst>
              <a:gd name="adj1" fmla="val 8184"/>
            </a:avLst>
          </a:prstGeom>
          <a:ln w="29160">
            <a:solidFill>
              <a:srgbClr val="BE480A"/>
            </a:solidFill>
            <a:round/>
          </a:ln>
        </p:spPr>
      </p:cxnSp>
      <p:cxnSp>
        <p:nvCxnSpPr>
          <p:cNvPr id="286" name="Curved Connector 285"/>
          <p:cNvCxnSpPr>
            <a:endCxn id="287" idx="1"/>
          </p:cNvCxnSpPr>
          <p:nvPr/>
        </p:nvCxnSpPr>
        <p:spPr>
          <a:xfrm>
            <a:off x="6776640" y="3651120"/>
            <a:ext cx="799920" cy="109800"/>
          </a:xfrm>
          <a:prstGeom prst="curvedConnector3">
            <a:avLst>
              <a:gd name="adj1" fmla="val 8104"/>
            </a:avLst>
          </a:prstGeom>
          <a:ln w="29160">
            <a:solidFill>
              <a:srgbClr val="BE480A"/>
            </a:solidFill>
            <a:round/>
          </a:ln>
        </p:spPr>
      </p:cxnSp>
      <p:cxnSp>
        <p:nvCxnSpPr>
          <p:cNvPr id="288" name="Curved Connector 287"/>
          <p:cNvCxnSpPr>
            <a:endCxn id="289" idx="1"/>
          </p:cNvCxnSpPr>
          <p:nvPr/>
        </p:nvCxnSpPr>
        <p:spPr>
          <a:xfrm flipV="1">
            <a:off x="6776640" y="3586320"/>
            <a:ext cx="806760" cy="65160"/>
          </a:xfrm>
          <a:prstGeom prst="curvedConnector3">
            <a:avLst>
              <a:gd name="adj1" fmla="val 8214"/>
            </a:avLst>
          </a:prstGeom>
          <a:ln w="29160">
            <a:solidFill>
              <a:srgbClr val="BE480A"/>
            </a:solidFill>
            <a:round/>
          </a:ln>
        </p:spPr>
      </p:cxnSp>
      <p:sp>
        <p:nvSpPr>
          <p:cNvPr id="285" name="Sequential Access Storage 284"/>
          <p:cNvSpPr/>
          <p:nvPr/>
        </p:nvSpPr>
        <p:spPr>
          <a:xfrm>
            <a:off x="7581600" y="3852720"/>
            <a:ext cx="174600" cy="14508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Sequential Access Storage 288"/>
          <p:cNvSpPr/>
          <p:nvPr/>
        </p:nvSpPr>
        <p:spPr>
          <a:xfrm>
            <a:off x="7583040" y="3513240"/>
            <a:ext cx="174600" cy="14616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Sequential Access Storage 282"/>
          <p:cNvSpPr/>
          <p:nvPr/>
        </p:nvSpPr>
        <p:spPr>
          <a:xfrm>
            <a:off x="7583400" y="4029840"/>
            <a:ext cx="174600" cy="14616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Sequential Access Storage 286"/>
          <p:cNvSpPr/>
          <p:nvPr/>
        </p:nvSpPr>
        <p:spPr>
          <a:xfrm>
            <a:off x="7576200" y="3687480"/>
            <a:ext cx="174600" cy="145800"/>
          </a:xfrm>
          <a:prstGeom prst="flowChartMagneticTape">
            <a:avLst/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Picture 289"/>
          <p:cNvPicPr/>
          <p:nvPr/>
        </p:nvPicPr>
        <p:blipFill>
          <a:blip r:embed="rId4"/>
          <a:stretch/>
        </p:blipFill>
        <p:spPr>
          <a:xfrm>
            <a:off x="7110000" y="3315600"/>
            <a:ext cx="1882800" cy="1882800"/>
          </a:xfrm>
          <a:prstGeom prst="rect">
            <a:avLst/>
          </a:prstGeom>
          <a:ln w="0">
            <a:noFill/>
          </a:ln>
        </p:spPr>
      </p:pic>
      <p:cxnSp>
        <p:nvCxnSpPr>
          <p:cNvPr id="291" name="Curved Connector 290"/>
          <p:cNvCxnSpPr>
            <a:stCxn id="217" idx="2"/>
            <a:endCxn id="274" idx="0"/>
          </p:cNvCxnSpPr>
          <p:nvPr/>
        </p:nvCxnSpPr>
        <p:spPr>
          <a:xfrm rot="16200000" flipH="1">
            <a:off x="5724000" y="2508840"/>
            <a:ext cx="419760" cy="1236600"/>
          </a:xfrm>
          <a:prstGeom prst="curvedConnector3">
            <a:avLst>
              <a:gd name="adj1" fmla="val 25064"/>
            </a:avLst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292" name="Curved Connector 291"/>
          <p:cNvCxnSpPr>
            <a:stCxn id="274" idx="0"/>
            <a:endCxn id="229" idx="2"/>
          </p:cNvCxnSpPr>
          <p:nvPr/>
        </p:nvCxnSpPr>
        <p:spPr>
          <a:xfrm rot="16200000" flipV="1">
            <a:off x="5668920" y="2454120"/>
            <a:ext cx="1349640" cy="416160"/>
          </a:xfrm>
          <a:prstGeom prst="curvedConnector3">
            <a:avLst>
              <a:gd name="adj1" fmla="val 23479"/>
            </a:avLst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293" name="Curved Connector 292"/>
          <p:cNvCxnSpPr>
            <a:stCxn id="252" idx="3"/>
            <a:endCxn id="274" idx="1"/>
          </p:cNvCxnSpPr>
          <p:nvPr/>
        </p:nvCxnSpPr>
        <p:spPr>
          <a:xfrm>
            <a:off x="1089360" y="1798560"/>
            <a:ext cx="5237640" cy="1852920"/>
          </a:xfrm>
          <a:prstGeom prst="curvedConnector3">
            <a:avLst>
              <a:gd name="adj1" fmla="val 24876"/>
            </a:avLst>
          </a:prstGeom>
          <a:ln w="38160">
            <a:solidFill>
              <a:srgbClr val="1E6A39"/>
            </a:solidFill>
            <a:custDash>
              <a:ds d="48113" sp="119811"/>
              <a:ds d="48113" sp="119811"/>
              <a:ds d="239623" sp="119811"/>
              <a:ds d="239623" sp="119811"/>
              <a:ds d="239623" sp="119811"/>
            </a:custDash>
            <a:round/>
            <a:tailEnd type="triangle" w="med" len="med"/>
          </a:ln>
        </p:spPr>
      </p:cxnSp>
      <p:cxnSp>
        <p:nvCxnSpPr>
          <p:cNvPr id="294" name="Curved Connector 293"/>
          <p:cNvCxnSpPr>
            <a:stCxn id="255" idx="3"/>
            <a:endCxn id="274" idx="1"/>
          </p:cNvCxnSpPr>
          <p:nvPr/>
        </p:nvCxnSpPr>
        <p:spPr>
          <a:xfrm>
            <a:off x="1089720" y="2734560"/>
            <a:ext cx="5237280" cy="916920"/>
          </a:xfrm>
          <a:prstGeom prst="curvedConnector3">
            <a:avLst>
              <a:gd name="adj1" fmla="val 24871"/>
            </a:avLst>
          </a:prstGeom>
          <a:ln w="38160">
            <a:solidFill>
              <a:srgbClr val="1E6A39"/>
            </a:solidFill>
            <a:custDash>
              <a:ds d="48113" sp="119811"/>
              <a:ds d="48113" sp="119811"/>
              <a:ds d="239623" sp="119811"/>
              <a:ds d="239623" sp="119811"/>
              <a:ds d="239623" sp="119811"/>
            </a:custDash>
            <a:round/>
            <a:tailEnd type="triangle" w="med" len="med"/>
          </a:ln>
        </p:spPr>
      </p:cxn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461200" cy="390600"/>
          </a:xfrm>
        </p:spPr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F814AFC-823B-427A-A3A6-AEC18F1A1DCB}" type="slidenum">
              <a:rPr/>
              <a:t>13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dCache+CTA Status </a:t>
            </a: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378740" y="93150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500" lnSpcReduction="20000"/>
          </a:bodyPr>
          <a:lstStyle/>
          <a:p>
            <a:pPr marL="315360" indent="-236520">
              <a:lnSpc>
                <a:spcPct val="110000"/>
              </a:lnSpc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Seamless integration with </a:t>
            </a: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dCache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is merged into upstream CTA code at CERN.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The latest official CERN releases provides </a:t>
            </a: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dCache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required functionality.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The proposed </a:t>
            </a: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dCache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interface utilizing </a:t>
            </a: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gRPC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is being adopted for EOS as well.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315360" indent="-236520">
              <a:lnSpc>
                <a:spcPct val="110000"/>
              </a:lnSpc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The existing ENSTORE/OSM tape format is supported for READ.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The ENSTORE/OSM tape catalog conversion procedures are successfully tested at DESY and Fermilab.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All HERA experiments and BELLE-II at DESY migrated to CTA (5.4 PB)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EuXFEL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migration will take place during summer shutdown (99 PB)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315360" indent="-236520">
              <a:lnSpc>
                <a:spcPct val="110000"/>
              </a:lnSpc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dCache+CTA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deployment </a:t>
            </a:r>
            <a:r>
              <a:rPr lang="en-US" sz="2600" spc="-1" dirty="0">
                <a:solidFill>
                  <a:srgbClr val="333333"/>
                </a:solidFill>
                <a:latin typeface="Helvetica" pitchFamily="2" charset="0"/>
              </a:rPr>
              <a:t>at other 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HEP sites.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  <a:ea typeface="Source Han Sans CN"/>
              </a:rPr>
              <a:t>Fermilab and 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PIC Barcelona have successfully replicated DESY setup in test environment (production currently uses </a:t>
            </a:r>
            <a:r>
              <a:rPr lang="en-US" sz="2600" b="0" strike="noStrike" spc="-1" dirty="0" err="1">
                <a:solidFill>
                  <a:srgbClr val="333333"/>
                </a:solidFill>
                <a:latin typeface="Helvetica" pitchFamily="2" charset="0"/>
              </a:rPr>
              <a:t>dCache</a:t>
            </a: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 + ENSTORE).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630720" lvl="1" indent="-23652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2600" b="0" strike="noStrike" spc="-1" dirty="0">
                <a:solidFill>
                  <a:srgbClr val="333333"/>
                </a:solidFill>
                <a:latin typeface="Helvetica" pitchFamily="2" charset="0"/>
              </a:rPr>
              <a:t>RAL in UK plans to migrate to PostgreSQL from ORACLE based on our experience.</a:t>
            </a:r>
            <a:endParaRPr lang="en-US" sz="2600" b="0" strike="noStrike" spc="-1" dirty="0">
              <a:solidFill>
                <a:srgbClr val="4C4E50"/>
              </a:solidFill>
              <a:latin typeface="Helvetica" pitchFamily="2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460638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B03362A-A911-4082-9049-0EF5A62B0D9A}" type="slidenum">
              <a:rPr/>
              <a:t>14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296"/>
          <p:cNvPicPr/>
          <p:nvPr/>
        </p:nvPicPr>
        <p:blipFill>
          <a:blip r:embed="rId2"/>
          <a:stretch/>
        </p:blipFill>
        <p:spPr>
          <a:xfrm>
            <a:off x="2958840" y="951840"/>
            <a:ext cx="2126520" cy="2291760"/>
          </a:xfrm>
          <a:prstGeom prst="rect">
            <a:avLst/>
          </a:prstGeom>
          <a:ln w="0">
            <a:noFill/>
          </a:ln>
        </p:spPr>
      </p:pic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NextCloud Instance @ DESY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609960" y="1134360"/>
            <a:ext cx="3419280" cy="2041200"/>
          </a:xfrm>
          <a:prstGeom prst="roundRect">
            <a:avLst>
              <a:gd name="adj" fmla="val 16667"/>
            </a:avLst>
          </a:prstGeom>
          <a:solidFill>
            <a:srgbClr val="D8E6D7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Can 299"/>
          <p:cNvSpPr/>
          <p:nvPr/>
        </p:nvSpPr>
        <p:spPr>
          <a:xfrm>
            <a:off x="9026640" y="2566080"/>
            <a:ext cx="591120" cy="410400"/>
          </a:xfrm>
          <a:prstGeom prst="can">
            <a:avLst>
              <a:gd name="adj" fmla="val 25000"/>
            </a:avLst>
          </a:prstGeom>
          <a:solidFill>
            <a:srgbClr val="83CA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an 300"/>
          <p:cNvSpPr/>
          <p:nvPr/>
        </p:nvSpPr>
        <p:spPr>
          <a:xfrm>
            <a:off x="9032400" y="1394640"/>
            <a:ext cx="567000" cy="396360"/>
          </a:xfrm>
          <a:prstGeom prst="can">
            <a:avLst>
              <a:gd name="adj" fmla="val 25000"/>
            </a:avLst>
          </a:prstGeom>
          <a:solidFill>
            <a:srgbClr val="7DA647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Octagon 301"/>
          <p:cNvSpPr/>
          <p:nvPr/>
        </p:nvSpPr>
        <p:spPr>
          <a:xfrm>
            <a:off x="7850520" y="2308680"/>
            <a:ext cx="903960" cy="33912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core</a:t>
            </a:r>
          </a:p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services</a:t>
            </a:r>
          </a:p>
        </p:txBody>
      </p:sp>
      <p:pic>
        <p:nvPicPr>
          <p:cNvPr id="303" name="Picture 302"/>
          <p:cNvPicPr/>
          <p:nvPr/>
        </p:nvPicPr>
        <p:blipFill>
          <a:blip r:embed="rId3"/>
          <a:stretch/>
        </p:blipFill>
        <p:spPr>
          <a:xfrm>
            <a:off x="901800" y="979200"/>
            <a:ext cx="833400" cy="89460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303"/>
          <p:cNvPicPr/>
          <p:nvPr/>
        </p:nvPicPr>
        <p:blipFill>
          <a:blip r:embed="rId4"/>
          <a:stretch/>
        </p:blipFill>
        <p:spPr>
          <a:xfrm>
            <a:off x="763920" y="2320560"/>
            <a:ext cx="808920" cy="93924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304"/>
          <p:cNvPicPr/>
          <p:nvPr/>
        </p:nvPicPr>
        <p:blipFill>
          <a:blip r:embed="rId5"/>
          <a:stretch/>
        </p:blipFill>
        <p:spPr>
          <a:xfrm>
            <a:off x="267840" y="3288600"/>
            <a:ext cx="612360" cy="7092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305"/>
          <p:cNvPicPr/>
          <p:nvPr/>
        </p:nvPicPr>
        <p:blipFill>
          <a:blip r:embed="rId3"/>
          <a:stretch/>
        </p:blipFill>
        <p:spPr>
          <a:xfrm>
            <a:off x="1265760" y="2854080"/>
            <a:ext cx="833400" cy="89460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306"/>
          <p:cNvPicPr/>
          <p:nvPr/>
        </p:nvPicPr>
        <p:blipFill>
          <a:blip r:embed="rId5"/>
          <a:stretch/>
        </p:blipFill>
        <p:spPr>
          <a:xfrm>
            <a:off x="1320120" y="1809000"/>
            <a:ext cx="612000" cy="70884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307"/>
          <p:cNvPicPr/>
          <p:nvPr/>
        </p:nvPicPr>
        <p:blipFill>
          <a:blip r:embed="rId5"/>
          <a:stretch/>
        </p:blipFill>
        <p:spPr>
          <a:xfrm>
            <a:off x="288720" y="1422720"/>
            <a:ext cx="612360" cy="70920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308"/>
          <p:cNvPicPr/>
          <p:nvPr/>
        </p:nvPicPr>
        <p:blipFill>
          <a:blip r:embed="rId6"/>
          <a:stretch/>
        </p:blipFill>
        <p:spPr>
          <a:xfrm>
            <a:off x="422280" y="781560"/>
            <a:ext cx="527400" cy="57528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309"/>
          <p:cNvPicPr/>
          <p:nvPr/>
        </p:nvPicPr>
        <p:blipFill>
          <a:blip r:embed="rId6"/>
          <a:stretch/>
        </p:blipFill>
        <p:spPr>
          <a:xfrm>
            <a:off x="323280" y="2576880"/>
            <a:ext cx="527400" cy="57528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310"/>
          <p:cNvPicPr/>
          <p:nvPr/>
        </p:nvPicPr>
        <p:blipFill>
          <a:blip r:embed="rId5"/>
          <a:stretch/>
        </p:blipFill>
        <p:spPr>
          <a:xfrm>
            <a:off x="1737360" y="2405160"/>
            <a:ext cx="612000" cy="708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311"/>
          <p:cNvPicPr/>
          <p:nvPr/>
        </p:nvPicPr>
        <p:blipFill>
          <a:blip r:embed="rId4"/>
          <a:stretch/>
        </p:blipFill>
        <p:spPr>
          <a:xfrm>
            <a:off x="2072520" y="1702080"/>
            <a:ext cx="808920" cy="93924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312"/>
          <p:cNvPicPr/>
          <p:nvPr/>
        </p:nvPicPr>
        <p:blipFill>
          <a:blip r:embed="rId6"/>
          <a:stretch/>
        </p:blipFill>
        <p:spPr>
          <a:xfrm>
            <a:off x="688320" y="3115440"/>
            <a:ext cx="527400" cy="57528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313"/>
          <p:cNvPicPr/>
          <p:nvPr/>
        </p:nvPicPr>
        <p:blipFill>
          <a:blip r:embed="rId5"/>
          <a:stretch/>
        </p:blipFill>
        <p:spPr>
          <a:xfrm>
            <a:off x="761040" y="1731960"/>
            <a:ext cx="612360" cy="708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314"/>
          <p:cNvPicPr/>
          <p:nvPr/>
        </p:nvPicPr>
        <p:blipFill>
          <a:blip r:embed="rId7"/>
          <a:stretch/>
        </p:blipFill>
        <p:spPr>
          <a:xfrm>
            <a:off x="5051880" y="1844280"/>
            <a:ext cx="445680" cy="398520"/>
          </a:xfrm>
          <a:prstGeom prst="rect">
            <a:avLst/>
          </a:prstGeom>
          <a:ln w="0">
            <a:noFill/>
          </a:ln>
        </p:spPr>
      </p:pic>
      <p:grpSp>
        <p:nvGrpSpPr>
          <p:cNvPr id="316" name="Group 315"/>
          <p:cNvGrpSpPr/>
          <p:nvPr/>
        </p:nvGrpSpPr>
        <p:grpSpPr>
          <a:xfrm>
            <a:off x="5725440" y="1387440"/>
            <a:ext cx="774360" cy="338040"/>
            <a:chOff x="5725440" y="1387440"/>
            <a:chExt cx="774360" cy="338040"/>
          </a:xfrm>
        </p:grpSpPr>
        <p:sp>
          <p:nvSpPr>
            <p:cNvPr id="317" name="Rounded Rectangle 316"/>
            <p:cNvSpPr/>
            <p:nvPr/>
          </p:nvSpPr>
          <p:spPr>
            <a:xfrm>
              <a:off x="6052320" y="1445040"/>
              <a:ext cx="447480" cy="26964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/>
              <a:r>
                <a:rPr lang="en-US" sz="1050" b="0" strike="noStrike" spc="-1">
                  <a:solidFill>
                    <a:srgbClr val="000000"/>
                  </a:solidFill>
                  <a:latin typeface="Arial"/>
                </a:rPr>
                <a:t>pNFS</a:t>
              </a:r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5725440" y="1387440"/>
              <a:ext cx="308880" cy="338040"/>
              <a:chOff x="5725440" y="1387440"/>
              <a:chExt cx="308880" cy="338040"/>
            </a:xfrm>
          </p:grpSpPr>
          <p:pic>
            <p:nvPicPr>
              <p:cNvPr id="319" name="Picture 318"/>
              <p:cNvPicPr/>
              <p:nvPr/>
            </p:nvPicPr>
            <p:blipFill>
              <a:blip r:embed="rId8"/>
              <a:stretch/>
            </p:blipFill>
            <p:spPr>
              <a:xfrm>
                <a:off x="5725440" y="1387440"/>
                <a:ext cx="308880" cy="338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20" name="Picture 319"/>
              <p:cNvPicPr/>
              <p:nvPr/>
            </p:nvPicPr>
            <p:blipFill>
              <a:blip r:embed="rId9"/>
              <a:stretch/>
            </p:blipFill>
            <p:spPr>
              <a:xfrm>
                <a:off x="5745240" y="1444320"/>
                <a:ext cx="271440" cy="2678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321" name="Freeform 320"/>
          <p:cNvSpPr/>
          <p:nvPr/>
        </p:nvSpPr>
        <p:spPr>
          <a:xfrm>
            <a:off x="5527080" y="1406520"/>
            <a:ext cx="309240" cy="1330920"/>
          </a:xfrm>
          <a:custGeom>
            <a:avLst/>
            <a:gdLst>
              <a:gd name="textAreaLeft" fmla="*/ 197640 w 309240"/>
              <a:gd name="textAreaRight" fmla="*/ 309600 w 309240"/>
              <a:gd name="textAreaTop" fmla="*/ 34560 h 1330920"/>
              <a:gd name="textAreaBottom" fmla="*/ 1296360 h 13309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29160">
            <a:solidFill>
              <a:srgbClr val="DC2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4400" tIns="59400" rIns="104400" bIns="594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Octagon 321"/>
          <p:cNvSpPr/>
          <p:nvPr/>
        </p:nvSpPr>
        <p:spPr>
          <a:xfrm>
            <a:off x="7870680" y="1662480"/>
            <a:ext cx="903960" cy="339840"/>
          </a:xfrm>
          <a:prstGeom prst="octagon">
            <a:avLst>
              <a:gd name="adj" fmla="val 29287"/>
            </a:avLst>
          </a:prstGeom>
          <a:solidFill>
            <a:srgbClr val="C0C0C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core</a:t>
            </a:r>
          </a:p>
          <a:p>
            <a:pPr algn="ctr"/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services</a:t>
            </a:r>
          </a:p>
        </p:txBody>
      </p:sp>
      <p:pic>
        <p:nvPicPr>
          <p:cNvPr id="323" name="Picture 322"/>
          <p:cNvPicPr/>
          <p:nvPr/>
        </p:nvPicPr>
        <p:blipFill>
          <a:blip r:embed="rId10"/>
          <a:stretch/>
        </p:blipFill>
        <p:spPr>
          <a:xfrm>
            <a:off x="7677720" y="1994760"/>
            <a:ext cx="253080" cy="271080"/>
          </a:xfrm>
          <a:prstGeom prst="rect">
            <a:avLst/>
          </a:prstGeom>
          <a:ln w="0">
            <a:noFill/>
          </a:ln>
        </p:spPr>
      </p:pic>
      <p:grpSp>
        <p:nvGrpSpPr>
          <p:cNvPr id="324" name="Group 323"/>
          <p:cNvGrpSpPr/>
          <p:nvPr/>
        </p:nvGrpSpPr>
        <p:grpSpPr>
          <a:xfrm>
            <a:off x="1762920" y="3956040"/>
            <a:ext cx="1199880" cy="1127160"/>
            <a:chOff x="1762920" y="3956040"/>
            <a:chExt cx="1199880" cy="1127160"/>
          </a:xfrm>
        </p:grpSpPr>
        <p:pic>
          <p:nvPicPr>
            <p:cNvPr id="325" name="Picture 324"/>
            <p:cNvPicPr/>
            <p:nvPr/>
          </p:nvPicPr>
          <p:blipFill>
            <a:blip r:embed="rId3"/>
            <a:stretch/>
          </p:blipFill>
          <p:spPr>
            <a:xfrm>
              <a:off x="2129400" y="3956040"/>
              <a:ext cx="833400" cy="894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6" name="Picture 325"/>
            <p:cNvPicPr/>
            <p:nvPr/>
          </p:nvPicPr>
          <p:blipFill>
            <a:blip r:embed="rId4"/>
            <a:stretch/>
          </p:blipFill>
          <p:spPr>
            <a:xfrm>
              <a:off x="1762920" y="4143960"/>
              <a:ext cx="808920" cy="93924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327" name="Curved Connector 326"/>
          <p:cNvCxnSpPr>
            <a:stCxn id="324" idx="3"/>
            <a:endCxn id="328" idx="2"/>
          </p:cNvCxnSpPr>
          <p:nvPr/>
        </p:nvCxnSpPr>
        <p:spPr>
          <a:xfrm flipV="1">
            <a:off x="2962800" y="2759040"/>
            <a:ext cx="3313800" cy="1760760"/>
          </a:xfrm>
          <a:prstGeom prst="curvedConnector2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329" name="Straight Arrow Connector 328"/>
          <p:cNvCxnSpPr>
            <a:endCxn id="302" idx="1"/>
          </p:cNvCxnSpPr>
          <p:nvPr/>
        </p:nvCxnSpPr>
        <p:spPr>
          <a:xfrm>
            <a:off x="6499800" y="1579680"/>
            <a:ext cx="1351080" cy="898920"/>
          </a:xfrm>
          <a:prstGeom prst="straightConnector1">
            <a:avLst/>
          </a:prstGeom>
          <a:ln w="19080">
            <a:solidFill>
              <a:srgbClr val="0084D1"/>
            </a:solidFill>
            <a:round/>
          </a:ln>
        </p:spPr>
      </p:cxnSp>
      <p:cxnSp>
        <p:nvCxnSpPr>
          <p:cNvPr id="330" name="Straight Arrow Connector 329"/>
          <p:cNvCxnSpPr>
            <a:stCxn id="331" idx="3"/>
            <a:endCxn id="302" idx="1"/>
          </p:cNvCxnSpPr>
          <p:nvPr/>
        </p:nvCxnSpPr>
        <p:spPr>
          <a:xfrm>
            <a:off x="6500160" y="1880640"/>
            <a:ext cx="1350720" cy="597960"/>
          </a:xfrm>
          <a:prstGeom prst="straightConnector1">
            <a:avLst/>
          </a:prstGeom>
          <a:ln w="19080">
            <a:solidFill>
              <a:srgbClr val="0084D1"/>
            </a:solidFill>
            <a:round/>
          </a:ln>
        </p:spPr>
      </p:cxnSp>
      <p:cxnSp>
        <p:nvCxnSpPr>
          <p:cNvPr id="332" name="Straight Arrow Connector 331"/>
          <p:cNvCxnSpPr>
            <a:endCxn id="322" idx="1"/>
          </p:cNvCxnSpPr>
          <p:nvPr/>
        </p:nvCxnSpPr>
        <p:spPr>
          <a:xfrm>
            <a:off x="6499800" y="1579680"/>
            <a:ext cx="1371240" cy="253080"/>
          </a:xfrm>
          <a:prstGeom prst="straightConnector1">
            <a:avLst/>
          </a:prstGeom>
          <a:ln w="19080">
            <a:solidFill>
              <a:srgbClr val="355E00"/>
            </a:solidFill>
            <a:round/>
          </a:ln>
        </p:spPr>
      </p:cxnSp>
      <p:cxnSp>
        <p:nvCxnSpPr>
          <p:cNvPr id="333" name="Straight Arrow Connector 332"/>
          <p:cNvCxnSpPr>
            <a:stCxn id="331" idx="3"/>
            <a:endCxn id="322" idx="1"/>
          </p:cNvCxnSpPr>
          <p:nvPr/>
        </p:nvCxnSpPr>
        <p:spPr>
          <a:xfrm flipV="1">
            <a:off x="6500160" y="1832400"/>
            <a:ext cx="1370880" cy="48600"/>
          </a:xfrm>
          <a:prstGeom prst="straightConnector1">
            <a:avLst/>
          </a:prstGeom>
          <a:ln w="19080">
            <a:solidFill>
              <a:srgbClr val="355E00"/>
            </a:solidFill>
            <a:round/>
          </a:ln>
        </p:spPr>
      </p:cxnSp>
      <p:cxnSp>
        <p:nvCxnSpPr>
          <p:cNvPr id="334" name="Straight Arrow Connector 333"/>
          <p:cNvCxnSpPr>
            <a:stCxn id="301" idx="2"/>
          </p:cNvCxnSpPr>
          <p:nvPr/>
        </p:nvCxnSpPr>
        <p:spPr>
          <a:xfrm flipH="1">
            <a:off x="8775000" y="1593000"/>
            <a:ext cx="257760" cy="149760"/>
          </a:xfrm>
          <a:prstGeom prst="straightConnector1">
            <a:avLst/>
          </a:prstGeom>
          <a:ln w="19080">
            <a:solidFill>
              <a:srgbClr val="355E00"/>
            </a:solidFill>
            <a:round/>
          </a:ln>
        </p:spPr>
      </p:cxnSp>
      <p:cxnSp>
        <p:nvCxnSpPr>
          <p:cNvPr id="335" name="Straight Arrow Connector 334"/>
          <p:cNvCxnSpPr>
            <a:stCxn id="302" idx="3"/>
            <a:endCxn id="301" idx="2"/>
          </p:cNvCxnSpPr>
          <p:nvPr/>
        </p:nvCxnSpPr>
        <p:spPr>
          <a:xfrm flipV="1">
            <a:off x="8754480" y="1593000"/>
            <a:ext cx="278280" cy="885600"/>
          </a:xfrm>
          <a:prstGeom prst="straightConnector1">
            <a:avLst/>
          </a:prstGeom>
          <a:ln w="19080">
            <a:solidFill>
              <a:srgbClr val="0084D1"/>
            </a:solidFill>
            <a:round/>
          </a:ln>
        </p:spPr>
      </p:cxnSp>
      <p:cxnSp>
        <p:nvCxnSpPr>
          <p:cNvPr id="336" name="Straight Arrow Connector 335"/>
          <p:cNvCxnSpPr>
            <a:stCxn id="300" idx="2"/>
          </p:cNvCxnSpPr>
          <p:nvPr/>
        </p:nvCxnSpPr>
        <p:spPr>
          <a:xfrm flipH="1" flipV="1">
            <a:off x="8775000" y="1742400"/>
            <a:ext cx="252000" cy="1029240"/>
          </a:xfrm>
          <a:prstGeom prst="straightConnector1">
            <a:avLst/>
          </a:prstGeom>
          <a:ln w="19080">
            <a:solidFill>
              <a:srgbClr val="355E00"/>
            </a:solidFill>
            <a:round/>
          </a:ln>
        </p:spPr>
      </p:cxnSp>
      <p:cxnSp>
        <p:nvCxnSpPr>
          <p:cNvPr id="337" name="Straight Arrow Connector 336"/>
          <p:cNvCxnSpPr>
            <a:stCxn id="302" idx="3"/>
            <a:endCxn id="300" idx="2"/>
          </p:cNvCxnSpPr>
          <p:nvPr/>
        </p:nvCxnSpPr>
        <p:spPr>
          <a:xfrm>
            <a:off x="8754480" y="2478240"/>
            <a:ext cx="272520" cy="293400"/>
          </a:xfrm>
          <a:prstGeom prst="straightConnector1">
            <a:avLst/>
          </a:prstGeom>
          <a:ln w="19080">
            <a:solidFill>
              <a:srgbClr val="0084D1"/>
            </a:solidFill>
            <a:round/>
          </a:ln>
        </p:spPr>
      </p:cxnSp>
      <p:cxnSp>
        <p:nvCxnSpPr>
          <p:cNvPr id="338" name="Curved Connector 337"/>
          <p:cNvCxnSpPr>
            <a:stCxn id="301" idx="4"/>
            <a:endCxn id="300" idx="4"/>
          </p:cNvCxnSpPr>
          <p:nvPr/>
        </p:nvCxnSpPr>
        <p:spPr>
          <a:xfrm>
            <a:off x="9599400" y="1593000"/>
            <a:ext cx="18720" cy="1178640"/>
          </a:xfrm>
          <a:prstGeom prst="curvedConnector3">
            <a:avLst>
              <a:gd name="adj1" fmla="val 1213725"/>
            </a:avLst>
          </a:prstGeom>
          <a:ln w="57240">
            <a:solidFill>
              <a:srgbClr val="6666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9" name="Straight Arrow Connector 338"/>
          <p:cNvCxnSpPr>
            <a:stCxn id="301" idx="3"/>
            <a:endCxn id="300" idx="1"/>
          </p:cNvCxnSpPr>
          <p:nvPr/>
        </p:nvCxnSpPr>
        <p:spPr>
          <a:xfrm>
            <a:off x="9316080" y="1791000"/>
            <a:ext cx="6480" cy="775440"/>
          </a:xfrm>
          <a:prstGeom prst="straightConnector1">
            <a:avLst/>
          </a:prstGeom>
          <a:ln w="57240">
            <a:solidFill>
              <a:srgbClr val="999999"/>
            </a:solidFill>
            <a:custDash>
              <a:ds d="100000" sp="287421"/>
            </a:custDash>
            <a:round/>
          </a:ln>
        </p:spPr>
      </p:cxnSp>
      <p:grpSp>
        <p:nvGrpSpPr>
          <p:cNvPr id="340" name="Group 339"/>
          <p:cNvGrpSpPr/>
          <p:nvPr/>
        </p:nvGrpSpPr>
        <p:grpSpPr>
          <a:xfrm>
            <a:off x="5725800" y="1711800"/>
            <a:ext cx="774360" cy="338040"/>
            <a:chOff x="5725800" y="1711800"/>
            <a:chExt cx="774360" cy="338040"/>
          </a:xfrm>
        </p:grpSpPr>
        <p:sp>
          <p:nvSpPr>
            <p:cNvPr id="341" name="Rounded Rectangle 340"/>
            <p:cNvSpPr/>
            <p:nvPr/>
          </p:nvSpPr>
          <p:spPr>
            <a:xfrm>
              <a:off x="6052680" y="1769400"/>
              <a:ext cx="447480" cy="26964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/>
              <a:r>
                <a:rPr lang="en-US" sz="1050" b="0" strike="noStrike" spc="-1">
                  <a:solidFill>
                    <a:srgbClr val="000000"/>
                  </a:solidFill>
                  <a:latin typeface="Arial"/>
                </a:rPr>
                <a:t>pNFS</a:t>
              </a: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5725800" y="1711800"/>
              <a:ext cx="308880" cy="338040"/>
              <a:chOff x="5725800" y="1711800"/>
              <a:chExt cx="308880" cy="338040"/>
            </a:xfrm>
          </p:grpSpPr>
          <p:pic>
            <p:nvPicPr>
              <p:cNvPr id="343" name="Picture 342"/>
              <p:cNvPicPr/>
              <p:nvPr/>
            </p:nvPicPr>
            <p:blipFill>
              <a:blip r:embed="rId8"/>
              <a:stretch/>
            </p:blipFill>
            <p:spPr>
              <a:xfrm>
                <a:off x="5725800" y="1711800"/>
                <a:ext cx="308880" cy="338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44" name="Picture 343"/>
              <p:cNvPicPr/>
              <p:nvPr/>
            </p:nvPicPr>
            <p:blipFill>
              <a:blip r:embed="rId9"/>
              <a:stretch/>
            </p:blipFill>
            <p:spPr>
              <a:xfrm>
                <a:off x="5745600" y="1768680"/>
                <a:ext cx="271440" cy="2678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grpSp>
        <p:nvGrpSpPr>
          <p:cNvPr id="345" name="Group 344"/>
          <p:cNvGrpSpPr/>
          <p:nvPr/>
        </p:nvGrpSpPr>
        <p:grpSpPr>
          <a:xfrm>
            <a:off x="5725800" y="2071800"/>
            <a:ext cx="774360" cy="338040"/>
            <a:chOff x="5725800" y="2071800"/>
            <a:chExt cx="774360" cy="338040"/>
          </a:xfrm>
        </p:grpSpPr>
        <p:sp>
          <p:nvSpPr>
            <p:cNvPr id="346" name="Rounded Rectangle 345"/>
            <p:cNvSpPr/>
            <p:nvPr/>
          </p:nvSpPr>
          <p:spPr>
            <a:xfrm>
              <a:off x="6052680" y="2129400"/>
              <a:ext cx="447480" cy="26964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/>
              <a:r>
                <a:rPr lang="en-US" sz="1050" b="0" strike="noStrike" spc="-1">
                  <a:solidFill>
                    <a:srgbClr val="000000"/>
                  </a:solidFill>
                  <a:latin typeface="Arial"/>
                </a:rPr>
                <a:t>pNFS</a:t>
              </a:r>
            </a:p>
          </p:txBody>
        </p:sp>
        <p:grpSp>
          <p:nvGrpSpPr>
            <p:cNvPr id="347" name="Group 346"/>
            <p:cNvGrpSpPr/>
            <p:nvPr/>
          </p:nvGrpSpPr>
          <p:grpSpPr>
            <a:xfrm>
              <a:off x="5725800" y="2071800"/>
              <a:ext cx="308880" cy="338040"/>
              <a:chOff x="5725800" y="2071800"/>
              <a:chExt cx="308880" cy="338040"/>
            </a:xfrm>
          </p:grpSpPr>
          <p:pic>
            <p:nvPicPr>
              <p:cNvPr id="348" name="Picture 347"/>
              <p:cNvPicPr/>
              <p:nvPr/>
            </p:nvPicPr>
            <p:blipFill>
              <a:blip r:embed="rId8"/>
              <a:stretch/>
            </p:blipFill>
            <p:spPr>
              <a:xfrm>
                <a:off x="5725800" y="2071800"/>
                <a:ext cx="308880" cy="338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49" name="Picture 348"/>
              <p:cNvPicPr/>
              <p:nvPr/>
            </p:nvPicPr>
            <p:blipFill>
              <a:blip r:embed="rId9"/>
              <a:stretch/>
            </p:blipFill>
            <p:spPr>
              <a:xfrm>
                <a:off x="5745600" y="2128680"/>
                <a:ext cx="271440" cy="2678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328" name="Rounded Rectangle 327"/>
          <p:cNvSpPr/>
          <p:nvPr/>
        </p:nvSpPr>
        <p:spPr>
          <a:xfrm>
            <a:off x="6052680" y="2489400"/>
            <a:ext cx="447480" cy="26964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en-US" sz="1050" b="0" strike="noStrike" spc="-1">
                <a:solidFill>
                  <a:srgbClr val="000000"/>
                </a:solidFill>
                <a:latin typeface="Arial"/>
              </a:rPr>
              <a:t>pNFS</a:t>
            </a:r>
          </a:p>
        </p:txBody>
      </p:sp>
      <p:grpSp>
        <p:nvGrpSpPr>
          <p:cNvPr id="350" name="Group 349"/>
          <p:cNvGrpSpPr/>
          <p:nvPr/>
        </p:nvGrpSpPr>
        <p:grpSpPr>
          <a:xfrm>
            <a:off x="5725800" y="2431800"/>
            <a:ext cx="308880" cy="338040"/>
            <a:chOff x="5725800" y="2431800"/>
            <a:chExt cx="308880" cy="338040"/>
          </a:xfrm>
        </p:grpSpPr>
        <p:pic>
          <p:nvPicPr>
            <p:cNvPr id="351" name="Picture 350"/>
            <p:cNvPicPr/>
            <p:nvPr/>
          </p:nvPicPr>
          <p:blipFill>
            <a:blip r:embed="rId8"/>
            <a:stretch/>
          </p:blipFill>
          <p:spPr>
            <a:xfrm>
              <a:off x="5725800" y="2431800"/>
              <a:ext cx="308880" cy="338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2" name="Picture 351"/>
            <p:cNvPicPr/>
            <p:nvPr/>
          </p:nvPicPr>
          <p:blipFill>
            <a:blip r:embed="rId9"/>
            <a:stretch/>
          </p:blipFill>
          <p:spPr>
            <a:xfrm>
              <a:off x="5745600" y="2488680"/>
              <a:ext cx="271440" cy="267840"/>
            </a:xfrm>
            <a:prstGeom prst="rect">
              <a:avLst/>
            </a:prstGeom>
            <a:ln w="0">
              <a:noFill/>
            </a:ln>
          </p:spPr>
        </p:pic>
      </p:grpSp>
      <p:cxnSp>
        <p:nvCxnSpPr>
          <p:cNvPr id="353" name="Straight Arrow Connector 352"/>
          <p:cNvCxnSpPr>
            <a:stCxn id="345" idx="3"/>
          </p:cNvCxnSpPr>
          <p:nvPr/>
        </p:nvCxnSpPr>
        <p:spPr>
          <a:xfrm flipV="1">
            <a:off x="6500160" y="1832400"/>
            <a:ext cx="1370880" cy="408600"/>
          </a:xfrm>
          <a:prstGeom prst="straightConnector1">
            <a:avLst/>
          </a:prstGeom>
          <a:ln w="19080">
            <a:solidFill>
              <a:srgbClr val="355E00"/>
            </a:solidFill>
            <a:round/>
          </a:ln>
        </p:spPr>
      </p:cxnSp>
      <p:cxnSp>
        <p:nvCxnSpPr>
          <p:cNvPr id="354" name="Straight Arrow Connector 353"/>
          <p:cNvCxnSpPr/>
          <p:nvPr/>
        </p:nvCxnSpPr>
        <p:spPr>
          <a:xfrm flipV="1">
            <a:off x="6500160" y="1832400"/>
            <a:ext cx="1370880" cy="768600"/>
          </a:xfrm>
          <a:prstGeom prst="straightConnector1">
            <a:avLst/>
          </a:prstGeom>
          <a:ln w="19080">
            <a:solidFill>
              <a:srgbClr val="355E00"/>
            </a:solidFill>
            <a:round/>
          </a:ln>
        </p:spPr>
      </p:cxnSp>
      <p:cxnSp>
        <p:nvCxnSpPr>
          <p:cNvPr id="355" name="Straight Arrow Connector 354"/>
          <p:cNvCxnSpPr>
            <a:stCxn id="345" idx="3"/>
          </p:cNvCxnSpPr>
          <p:nvPr/>
        </p:nvCxnSpPr>
        <p:spPr>
          <a:xfrm>
            <a:off x="6500160" y="2240640"/>
            <a:ext cx="1351080" cy="237960"/>
          </a:xfrm>
          <a:prstGeom prst="straightConnector1">
            <a:avLst/>
          </a:prstGeom>
          <a:ln w="19080">
            <a:solidFill>
              <a:srgbClr val="0084D1"/>
            </a:solidFill>
            <a:round/>
          </a:ln>
        </p:spPr>
      </p:cxnSp>
      <p:cxnSp>
        <p:nvCxnSpPr>
          <p:cNvPr id="356" name="Straight Arrow Connector 355"/>
          <p:cNvCxnSpPr/>
          <p:nvPr/>
        </p:nvCxnSpPr>
        <p:spPr>
          <a:xfrm flipV="1">
            <a:off x="6500160" y="2478240"/>
            <a:ext cx="1351080" cy="122760"/>
          </a:xfrm>
          <a:prstGeom prst="straightConnector1">
            <a:avLst/>
          </a:prstGeom>
          <a:ln w="19080">
            <a:solidFill>
              <a:srgbClr val="0084D1"/>
            </a:solidFill>
            <a:round/>
          </a:ln>
        </p:spPr>
      </p:cxnSp>
      <p:sp>
        <p:nvSpPr>
          <p:cNvPr id="357" name="TextBox 356"/>
          <p:cNvSpPr txBox="1"/>
          <p:nvPr/>
        </p:nvSpPr>
        <p:spPr>
          <a:xfrm>
            <a:off x="7183800" y="3256920"/>
            <a:ext cx="157356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dCache-8.2</a:t>
            </a:r>
          </a:p>
        </p:txBody>
      </p:sp>
      <p:sp>
        <p:nvSpPr>
          <p:cNvPr id="358" name="Straight Connector 357"/>
          <p:cNvSpPr/>
          <p:nvPr/>
        </p:nvSpPr>
        <p:spPr>
          <a:xfrm>
            <a:off x="6032160" y="628560"/>
            <a:ext cx="0" cy="4557240"/>
          </a:xfrm>
          <a:prstGeom prst="line">
            <a:avLst/>
          </a:prstGeom>
          <a:ln w="38160">
            <a:solidFill>
              <a:srgbClr val="355269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3342239" y="3291480"/>
            <a:ext cx="1826277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NextCloud-25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79" y="5325480"/>
            <a:ext cx="5570991" cy="390600"/>
          </a:xfrm>
        </p:spPr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6B24CF3-ED56-40F0-AE7B-458C949DFB9A}" type="slidenum">
              <a:rPr/>
              <a:t>15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 err="1">
                <a:solidFill>
                  <a:srgbClr val="EAEAEA"/>
                </a:solidFill>
                <a:latin typeface="Arial"/>
              </a:rPr>
              <a:t>dCache</a:t>
            </a: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 as a Cloud Storage Backend</a:t>
            </a: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 lnSpcReduction="10000"/>
          </a:bodyPr>
          <a:lstStyle/>
          <a:p>
            <a:pPr marL="207360" indent="-20736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PB-scale storage system.</a:t>
            </a:r>
          </a:p>
          <a:p>
            <a:pPr marL="207360" indent="-20736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No changes in </a:t>
            </a:r>
            <a:r>
              <a:rPr lang="en-US" sz="3200" b="0" strike="noStrike" spc="-1" dirty="0" err="1">
                <a:solidFill>
                  <a:srgbClr val="4C4E50"/>
                </a:solidFill>
                <a:latin typeface="Helvetica" pitchFamily="2" charset="0"/>
              </a:rPr>
              <a:t>Nextcloud</a:t>
            </a: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 required.</a:t>
            </a:r>
          </a:p>
          <a:p>
            <a:pPr marL="207360" indent="-20736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Unique functionality: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Tape integration.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File ownership preservation.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NFS export to selected users.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Storage events.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Data visible by all protocols and security flavors.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748736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2C4E17-921E-4F53-83D5-13098033DEF6}" type="slidenum">
              <a:rPr/>
              <a:t>16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Scale out - some </a:t>
            </a:r>
            <a:r>
              <a:rPr lang="en-US" sz="3600" b="1" spc="-1" dirty="0">
                <a:solidFill>
                  <a:srgbClr val="EAEAEA"/>
                </a:solidFill>
                <a:latin typeface="Arial"/>
              </a:rPr>
              <a:t>n</a:t>
            </a: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umbers</a:t>
            </a: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972117" y="91458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marL="108000" indent="-108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XFEL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Total capacity ~120 PB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~400 physical hosts (~4000 </a:t>
            </a:r>
            <a:r>
              <a:rPr lang="en-US" sz="5100" b="0" strike="noStrike" spc="-1" dirty="0" err="1">
                <a:solidFill>
                  <a:srgbClr val="4C4E50"/>
                </a:solidFill>
                <a:latin typeface="Helvetica" pitchFamily="2" charset="0"/>
              </a:rPr>
              <a:t>dCache</a:t>
            </a: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 pools)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20-40 GB/s </a:t>
            </a:r>
            <a:r>
              <a:rPr lang="en-US" sz="5100" b="0" strike="noStrike" spc="-1" dirty="0" err="1">
                <a:solidFill>
                  <a:srgbClr val="4C4E50"/>
                </a:solidFill>
                <a:latin typeface="Helvetica" pitchFamily="2" charset="0"/>
              </a:rPr>
              <a:t>injest</a:t>
            </a:r>
            <a:endParaRPr lang="en-US" sz="51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108000" indent="-108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Photon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DB size – 2.5TB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ACL table 600GB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Directories with 3 10</a:t>
            </a:r>
            <a:r>
              <a:rPr lang="en-US" sz="5100" b="0" strike="noStrike" spc="-1" baseline="33000" dirty="0">
                <a:solidFill>
                  <a:srgbClr val="4C4E50"/>
                </a:solidFill>
                <a:latin typeface="Helvetica" pitchFamily="2" charset="0"/>
              </a:rPr>
              <a:t>6</a:t>
            </a: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 files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1.2 10</a:t>
            </a:r>
            <a:r>
              <a:rPr lang="en-US" sz="5100" b="0" strike="noStrike" spc="-1" baseline="33000" dirty="0">
                <a:solidFill>
                  <a:srgbClr val="4C4E50"/>
                </a:solidFill>
                <a:latin typeface="Helvetica" pitchFamily="2" charset="0"/>
              </a:rPr>
              <a:t>9</a:t>
            </a: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 file system objects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100K files in the flush queue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Two tape copies, different media type</a:t>
            </a:r>
          </a:p>
          <a:p>
            <a:pPr marL="108000" indent="-108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ATLAS</a:t>
            </a:r>
          </a:p>
          <a:p>
            <a:pPr marL="216000" lvl="1" indent="-108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5100" b="0" strike="noStrike" spc="-1" dirty="0" err="1">
                <a:solidFill>
                  <a:srgbClr val="4C4E50"/>
                </a:solidFill>
                <a:latin typeface="Helvetica" pitchFamily="2" charset="0"/>
              </a:rPr>
              <a:t>dir</a:t>
            </a:r>
            <a:r>
              <a:rPr lang="en-US" sz="5100" b="0" strike="noStrike" spc="-1" dirty="0">
                <a:solidFill>
                  <a:srgbClr val="4C4E50"/>
                </a:solidFill>
                <a:latin typeface="Helvetica" pitchFamily="2" charset="0"/>
              </a:rPr>
              <a:t>/file → 1/3</a:t>
            </a:r>
          </a:p>
        </p:txBody>
      </p:sp>
      <p:pic>
        <p:nvPicPr>
          <p:cNvPr id="403" name="Picture 402"/>
          <p:cNvPicPr/>
          <p:nvPr/>
        </p:nvPicPr>
        <p:blipFill>
          <a:blip r:embed="rId2"/>
          <a:stretch/>
        </p:blipFill>
        <p:spPr>
          <a:xfrm>
            <a:off x="5860800" y="660960"/>
            <a:ext cx="4054320" cy="4547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BDFD1A9-9EE9-451A-9C8F-0900E21A6FE6}" type="slidenum">
              <a:rPr/>
              <a:t>17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Self-Adaptive dCache</a:t>
            </a:r>
          </a:p>
        </p:txBody>
      </p:sp>
      <p:pic>
        <p:nvPicPr>
          <p:cNvPr id="386" name="Picture 385"/>
          <p:cNvPicPr/>
          <p:nvPr/>
        </p:nvPicPr>
        <p:blipFill>
          <a:blip r:embed="rId3"/>
          <a:stretch/>
        </p:blipFill>
        <p:spPr>
          <a:xfrm>
            <a:off x="6845040" y="1926720"/>
            <a:ext cx="980280" cy="75384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cxnSp>
        <p:nvCxnSpPr>
          <p:cNvPr id="387" name="Straight Arrow Connector 386"/>
          <p:cNvCxnSpPr>
            <a:stCxn id="388" idx="3"/>
            <a:endCxn id="386" idx="1"/>
          </p:cNvCxnSpPr>
          <p:nvPr/>
        </p:nvCxnSpPr>
        <p:spPr>
          <a:xfrm flipV="1">
            <a:off x="6378120" y="2303640"/>
            <a:ext cx="467280" cy="828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grpSp>
        <p:nvGrpSpPr>
          <p:cNvPr id="389" name="Group 388"/>
          <p:cNvGrpSpPr/>
          <p:nvPr/>
        </p:nvGrpSpPr>
        <p:grpSpPr>
          <a:xfrm>
            <a:off x="5054760" y="1850040"/>
            <a:ext cx="1323360" cy="923400"/>
            <a:chOff x="5054760" y="1850040"/>
            <a:chExt cx="1323360" cy="923400"/>
          </a:xfrm>
        </p:grpSpPr>
        <p:sp>
          <p:nvSpPr>
            <p:cNvPr id="390" name="Can 389"/>
            <p:cNvSpPr/>
            <p:nvPr/>
          </p:nvSpPr>
          <p:spPr>
            <a:xfrm>
              <a:off x="5054760" y="1850040"/>
              <a:ext cx="1323360" cy="923400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91" name="Picture 390"/>
            <p:cNvPicPr/>
            <p:nvPr/>
          </p:nvPicPr>
          <p:blipFill>
            <a:blip r:embed="rId4"/>
            <a:stretch/>
          </p:blipFill>
          <p:spPr>
            <a:xfrm>
              <a:off x="5918760" y="2089800"/>
              <a:ext cx="380160" cy="4075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92" name="Picture 391"/>
          <p:cNvPicPr/>
          <p:nvPr/>
        </p:nvPicPr>
        <p:blipFill>
          <a:blip r:embed="rId5"/>
          <a:stretch/>
        </p:blipFill>
        <p:spPr>
          <a:xfrm>
            <a:off x="8263080" y="1804320"/>
            <a:ext cx="1630080" cy="9590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392"/>
          <p:cNvPicPr/>
          <p:nvPr/>
        </p:nvPicPr>
        <p:blipFill>
          <a:blip r:embed="rId6"/>
          <a:stretch/>
        </p:blipFill>
        <p:spPr>
          <a:xfrm>
            <a:off x="8657280" y="3458880"/>
            <a:ext cx="821520" cy="623880"/>
          </a:xfrm>
          <a:prstGeom prst="rect">
            <a:avLst/>
          </a:prstGeom>
          <a:ln w="0">
            <a:noFill/>
          </a:ln>
        </p:spPr>
      </p:pic>
      <p:cxnSp>
        <p:nvCxnSpPr>
          <p:cNvPr id="394" name="Straight Arrow Connector 393"/>
          <p:cNvCxnSpPr>
            <a:stCxn id="386" idx="3"/>
            <a:endCxn id="392" idx="1"/>
          </p:cNvCxnSpPr>
          <p:nvPr/>
        </p:nvCxnSpPr>
        <p:spPr>
          <a:xfrm flipV="1">
            <a:off x="7825320" y="2283840"/>
            <a:ext cx="438120" cy="2016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395" name="Straight Arrow Connector 394"/>
          <p:cNvCxnSpPr>
            <a:stCxn id="392" idx="2"/>
            <a:endCxn id="393" idx="0"/>
          </p:cNvCxnSpPr>
          <p:nvPr/>
        </p:nvCxnSpPr>
        <p:spPr>
          <a:xfrm flipH="1">
            <a:off x="9068040" y="2763360"/>
            <a:ext cx="10440" cy="69588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396" name="Curved Connector 395"/>
          <p:cNvCxnSpPr>
            <a:stCxn id="393" idx="1"/>
            <a:endCxn id="389" idx="2"/>
          </p:cNvCxnSpPr>
          <p:nvPr/>
        </p:nvCxnSpPr>
        <p:spPr>
          <a:xfrm rot="10800000">
            <a:off x="5716080" y="2773440"/>
            <a:ext cx="2941200" cy="997560"/>
          </a:xfrm>
          <a:prstGeom prst="curvedConnector2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172800" y="1577710"/>
            <a:ext cx="48164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207360" indent="-20736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4C4E50"/>
                </a:solidFill>
                <a:latin typeface="Helvetica" pitchFamily="2" charset="0"/>
              </a:rPr>
              <a:t>Joint project with Hamburg University on Applied Science.</a:t>
            </a:r>
          </a:p>
          <a:p>
            <a:pPr marL="414720" indent="-311040">
              <a:spcAft>
                <a:spcPts val="1417"/>
              </a:spcAft>
              <a:buClr>
                <a:srgbClr val="4C4E5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4C4E50"/>
                </a:solidFill>
                <a:latin typeface="Helvetica" pitchFamily="2" charset="0"/>
              </a:rPr>
              <a:t>MAPE-Loop. 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400" b="0" strike="noStrike" spc="-1" dirty="0">
                <a:solidFill>
                  <a:srgbClr val="4C4E50"/>
                </a:solidFill>
                <a:latin typeface="Helvetica" pitchFamily="2" charset="0"/>
              </a:rPr>
              <a:t>Automation of large deployments.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400" b="0" strike="noStrike" spc="-1" dirty="0">
                <a:solidFill>
                  <a:srgbClr val="4C4E50"/>
                </a:solidFill>
                <a:latin typeface="Helvetica" pitchFamily="2" charset="0"/>
              </a:rPr>
              <a:t>Hotspot detection and re-balance. </a:t>
            </a:r>
          </a:p>
          <a:p>
            <a:pPr marL="414720" lvl="1" indent="-20736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400" b="0" strike="noStrike" spc="-1" dirty="0">
                <a:solidFill>
                  <a:srgbClr val="4C4E50"/>
                </a:solidFill>
                <a:latin typeface="Helvetica" pitchFamily="2" charset="0"/>
              </a:rPr>
              <a:t>Self-healing load optimization.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460638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00ED812-AEF3-419D-8124-A031DCC4C509}" type="slidenum">
              <a:rPr/>
              <a:t>18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Supported OS platforms</a:t>
            </a: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1440" indent="-18144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6.2 - 8.2</a:t>
            </a:r>
          </a:p>
          <a:p>
            <a:pPr marL="362880" lvl="1" indent="-18144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RHEL 7, 8, 9</a:t>
            </a:r>
          </a:p>
          <a:p>
            <a:pPr marL="362880" lvl="1" indent="-18144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JVM 11</a:t>
            </a:r>
          </a:p>
          <a:p>
            <a:pPr marL="181440" indent="-18144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9.0 (Feb. 2023)</a:t>
            </a:r>
          </a:p>
          <a:p>
            <a:pPr marL="362880" lvl="1" indent="-18144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RHEL 7, 8, 9</a:t>
            </a:r>
          </a:p>
          <a:p>
            <a:pPr marL="362880" lvl="1" indent="-18144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JVM 11, 17</a:t>
            </a:r>
          </a:p>
          <a:p>
            <a:pPr marL="181440" indent="-18144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10.0 (~ 1Q 2024)</a:t>
            </a:r>
          </a:p>
          <a:p>
            <a:pPr marL="362880" lvl="1" indent="-18144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RHEL 8, 9</a:t>
            </a:r>
          </a:p>
          <a:p>
            <a:pPr marL="362880" lvl="1" indent="-18144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200" b="0" strike="noStrike" spc="-1" dirty="0">
                <a:solidFill>
                  <a:srgbClr val="4C4E50"/>
                </a:solidFill>
                <a:latin typeface="Helvetica" pitchFamily="2" charset="0"/>
              </a:rPr>
              <a:t>JVM 17</a:t>
            </a:r>
          </a:p>
        </p:txBody>
      </p:sp>
      <p:pic>
        <p:nvPicPr>
          <p:cNvPr id="406" name="Picture 405"/>
          <p:cNvPicPr/>
          <p:nvPr/>
        </p:nvPicPr>
        <p:blipFill>
          <a:blip r:embed="rId2"/>
          <a:stretch/>
        </p:blipFill>
        <p:spPr>
          <a:xfrm>
            <a:off x="4975920" y="703440"/>
            <a:ext cx="3806640" cy="4342680"/>
          </a:xfrm>
          <a:prstGeom prst="rect">
            <a:avLst/>
          </a:prstGeom>
          <a:ln w="0">
            <a:solidFill>
              <a:srgbClr val="4C4C4C"/>
            </a:solidFill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9AC9339-C671-4747-8D2A-94594C04A11F}" type="slidenum">
              <a:rPr/>
              <a:t>19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ird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C4F62E7E-0E35-BF88-36BE-44EB3BE78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3" y="1018440"/>
            <a:ext cx="3816573" cy="4092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8C6E56-B705-B847-8EC2-F2A9300660F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625746" y="2192331"/>
            <a:ext cx="5269817" cy="1928732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The </a:t>
            </a:r>
            <a:r>
              <a:rPr lang="en-US" sz="2000" b="1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Egyptian vulture</a:t>
            </a: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 (</a:t>
            </a:r>
            <a:r>
              <a:rPr lang="en-US" sz="2000" b="1" i="1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Neophron </a:t>
            </a:r>
            <a:r>
              <a:rPr lang="en-US" sz="2000" b="1" i="1" u="none" strike="noStrike" dirty="0" err="1">
                <a:solidFill>
                  <a:srgbClr val="202122"/>
                </a:solidFill>
                <a:effectLst/>
                <a:latin typeface="Helvetica" pitchFamily="2" charset="0"/>
              </a:rPr>
              <a:t>percnopterus</a:t>
            </a: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), also called the </a:t>
            </a:r>
            <a:r>
              <a:rPr lang="en-US" sz="2000" b="1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white scavenger vulture</a:t>
            </a:r>
            <a:r>
              <a:rPr lang="en-US" sz="2000" b="0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 or </a:t>
            </a:r>
            <a:r>
              <a:rPr lang="en-US" sz="2000" b="1" i="0" u="none" strike="noStrike" dirty="0">
                <a:solidFill>
                  <a:srgbClr val="202122"/>
                </a:solidFill>
                <a:effectLst/>
                <a:latin typeface="Helvetica" pitchFamily="2" charset="0"/>
              </a:rPr>
              <a:t>pharaoh's chicken</a:t>
            </a:r>
            <a:r>
              <a:rPr lang="en-US" sz="2000" dirty="0">
                <a:solidFill>
                  <a:srgbClr val="202122"/>
                </a:solidFill>
                <a:latin typeface="Helvetica" pitchFamily="2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Helvetica" pitchFamily="2" charset="0"/>
                <a:hlinkClick r:id="rId3"/>
              </a:rPr>
              <a:t>https://en.wikipedia.org/wiki/Egyptian_vulture</a:t>
            </a:r>
            <a:endParaRPr lang="en-US" sz="2000" dirty="0">
              <a:solidFill>
                <a:srgbClr val="20212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D6442B-5B7F-A451-CCF8-B8FB7B149CBE}"/>
              </a:ext>
            </a:extLst>
          </p:cNvPr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B033A0-9FA6-869C-DA31-511AC42B1F36}"/>
              </a:ext>
            </a:extLst>
          </p:cNvPr>
          <p:cNvSpPr>
            <a:spLocks noGrp="1"/>
          </p:cNvSpPr>
          <p:nvPr>
            <p:ph type="ftr" idx="2"/>
          </p:nvPr>
        </p:nvSpPr>
        <p:spPr>
          <a:xfrm>
            <a:off x="2681279" y="5325480"/>
            <a:ext cx="5911575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AA1BFB-0424-2C19-5F20-2E3D2A3661FD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9D163DA-A4FA-418A-8C10-FD72EFC12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42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DPM migration</a:t>
            </a: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395266" y="1611132"/>
            <a:ext cx="6172453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Influx of new users.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Series of tutorials.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Help from EGI.</a:t>
            </a:r>
          </a:p>
          <a:p>
            <a:pPr marL="432000" lvl="1" indent="-216000">
              <a:spcAft>
                <a:spcPts val="1134"/>
              </a:spcAft>
              <a:buClr>
                <a:srgbClr val="000000"/>
              </a:buClr>
              <a:buSzPct val="45000"/>
              <a:buFont typeface="PT Sans"/>
              <a:buChar char="—"/>
            </a:pP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Many thanks to Petr </a:t>
            </a:r>
            <a:r>
              <a:rPr lang="en-US" sz="2800" b="0" strike="noStrike" spc="-1" dirty="0" err="1">
                <a:solidFill>
                  <a:srgbClr val="4C4E50"/>
                </a:solidFill>
                <a:latin typeface="Helvetica" pitchFamily="2" charset="0"/>
              </a:rPr>
              <a:t>Vokac</a:t>
            </a:r>
            <a:r>
              <a:rPr lang="en-US" sz="2800" b="0" strike="noStrike" spc="-1" dirty="0">
                <a:solidFill>
                  <a:srgbClr val="4C4E50"/>
                </a:solidFill>
                <a:latin typeface="Helvetica" pitchFamily="2" charset="0"/>
              </a:rPr>
              <a:t> for facilitating the transition.</a:t>
            </a:r>
          </a:p>
          <a:p>
            <a:pPr marL="432000" lvl="1" indent="0">
              <a:spcAft>
                <a:spcPts val="1134"/>
              </a:spcAft>
              <a:buNone/>
            </a:pPr>
            <a:endParaRPr lang="en-US" sz="2800" b="0" strike="noStrike" spc="-1" dirty="0">
              <a:solidFill>
                <a:srgbClr val="4C4E50"/>
              </a:solidFill>
              <a:latin typeface="Times New Roman"/>
            </a:endParaRPr>
          </a:p>
        </p:txBody>
      </p:sp>
      <p:graphicFrame>
        <p:nvGraphicFramePr>
          <p:cNvPr id="409" name="Chart 408"/>
          <p:cNvGraphicFramePr/>
          <p:nvPr/>
        </p:nvGraphicFramePr>
        <p:xfrm>
          <a:off x="6408360" y="764640"/>
          <a:ext cx="3588840" cy="381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" name="TextBox 409"/>
          <p:cNvSpPr txBox="1"/>
          <p:nvPr/>
        </p:nvSpPr>
        <p:spPr>
          <a:xfrm>
            <a:off x="1346940" y="4782430"/>
            <a:ext cx="762768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300" b="0" strike="noStrike" spc="-1" dirty="0">
                <a:solidFill>
                  <a:srgbClr val="666666"/>
                </a:solidFill>
                <a:latin typeface="Arial"/>
                <a:hlinkClick r:id="rId3"/>
              </a:rPr>
              <a:t>https://docs.google.com/spreadsheets/d/1KDVAJ9JzlycA3Wrz1iY2fQxZndWdAezFnLaDAxXIpUs/edit</a:t>
            </a:r>
            <a:endParaRPr lang="en-US" sz="1300" b="0" strike="noStrike" spc="-1" dirty="0">
              <a:solidFill>
                <a:srgbClr val="666666"/>
              </a:solidFill>
              <a:latin typeface="Arial"/>
            </a:endParaRPr>
          </a:p>
          <a:p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9E7EDC-93A1-4D00-9DA0-5390C94025C8}" type="slidenum">
              <a:rPr/>
              <a:t>20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Summary of </a:t>
            </a:r>
            <a:r>
              <a:rPr lang="en-US" sz="3600" b="1" spc="-1" dirty="0">
                <a:solidFill>
                  <a:srgbClr val="EAEAEA"/>
                </a:solidFill>
                <a:latin typeface="Arial"/>
              </a:rPr>
              <a:t>major changes in </a:t>
            </a:r>
            <a:r>
              <a:rPr lang="en-US" sz="3600" b="1" spc="-1" dirty="0" err="1">
                <a:solidFill>
                  <a:srgbClr val="EAEAEA"/>
                </a:solidFill>
                <a:latin typeface="Arial"/>
              </a:rPr>
              <a:t>dCache</a:t>
            </a:r>
            <a:endParaRPr lang="en-US" sz="3600" b="1" strike="noStrike" spc="-1" dirty="0">
              <a:solidFill>
                <a:srgbClr val="EAEAEA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504000" y="1018440"/>
            <a:ext cx="9071640" cy="409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20000"/>
          </a:bodyPr>
          <a:lstStyle/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BULK Service.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4C4E50"/>
                </a:solidFill>
                <a:latin typeface="Helvetica" pitchFamily="2" charset="0"/>
              </a:rPr>
              <a:t>WLCG Tape API.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WLCG</a:t>
            </a:r>
            <a:r>
              <a:rPr lang="en-US" sz="3200" spc="-1" dirty="0">
                <a:solidFill>
                  <a:srgbClr val="4C4E50"/>
                </a:solidFill>
                <a:latin typeface="Helvetica" pitchFamily="2" charset="0"/>
              </a:rPr>
              <a:t>/</a:t>
            </a:r>
            <a:r>
              <a:rPr lang="en-US" sz="3200" spc="-1" dirty="0" err="1">
                <a:solidFill>
                  <a:srgbClr val="4C4E50"/>
                </a:solidFill>
                <a:latin typeface="Helvetica" pitchFamily="2" charset="0"/>
              </a:rPr>
              <a:t>Scitokens</a:t>
            </a:r>
            <a:r>
              <a:rPr lang="en-US" sz="3200" spc="-1" dirty="0">
                <a:solidFill>
                  <a:srgbClr val="4C4E50"/>
                </a:solidFill>
                <a:latin typeface="Helvetica" pitchFamily="2" charset="0"/>
              </a:rPr>
              <a:t> support.</a:t>
            </a:r>
            <a:endParaRPr lang="en-US" sz="320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TPC improvements.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NFSv4.1/</a:t>
            </a:r>
            <a:r>
              <a:rPr lang="en-US" sz="3200" b="0" strike="noStrike" spc="-1" dirty="0" err="1">
                <a:solidFill>
                  <a:srgbClr val="4C4E50"/>
                </a:solidFill>
                <a:latin typeface="Helvetica" pitchFamily="2" charset="0"/>
              </a:rPr>
              <a:t>pNFS</a:t>
            </a: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 improvements.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XROOT evolution (TLS, tokens, TPC, proxy-IO).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Namespace performance improvements.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User/Group quota.</a:t>
            </a: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solidFill>
                  <a:srgbClr val="4C4E50"/>
                </a:solidFill>
                <a:latin typeface="Helvetica" pitchFamily="2" charset="0"/>
              </a:rPr>
              <a:t>CTA integration.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F1AF922-CAEE-4949-9384-AEA2350587ED}" type="slidenum">
              <a:rPr/>
              <a:t>21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172799" y="564036"/>
            <a:ext cx="5676855" cy="246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 algn="ctr">
              <a:spcAft>
                <a:spcPts val="1417"/>
              </a:spcAft>
              <a:buNone/>
            </a:pPr>
            <a:endParaRPr lang="en-US" sz="1200" b="0" strike="noStrike" spc="-1" dirty="0">
              <a:solidFill>
                <a:srgbClr val="4C4E50"/>
              </a:solidFill>
              <a:latin typeface="Times New Roman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1" i="1" strike="noStrike" spc="-1" dirty="0">
                <a:solidFill>
                  <a:srgbClr val="4C4E50"/>
                </a:solidFill>
                <a:latin typeface="Helvetica" pitchFamily="2" charset="0"/>
              </a:rPr>
              <a:t>More info: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</a:rPr>
              <a:t>    </a:t>
            </a: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  <a:hlinkClick r:id="rId2"/>
              </a:rPr>
              <a:t>https://dcache.org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1" i="1" spc="-1" dirty="0">
                <a:solidFill>
                  <a:srgbClr val="4C4E50"/>
                </a:solidFill>
                <a:latin typeface="Helvetica" pitchFamily="2" charset="0"/>
              </a:rPr>
              <a:t>C</a:t>
            </a:r>
            <a:r>
              <a:rPr lang="en-US" sz="11620" b="1" i="1" strike="noStrike" spc="-1" dirty="0">
                <a:solidFill>
                  <a:srgbClr val="4C4E50"/>
                </a:solidFill>
                <a:latin typeface="Helvetica" pitchFamily="2" charset="0"/>
              </a:rPr>
              <a:t>ontribute/complain: </a:t>
            </a: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</a:rPr>
              <a:t>            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</a:rPr>
              <a:t> </a:t>
            </a: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  <a:hlinkClick r:id="rId3"/>
              </a:rPr>
              <a:t>https://github.com/dCache/dcache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1" i="1" strike="noStrike" spc="-1" dirty="0">
                <a:solidFill>
                  <a:srgbClr val="4C4E50"/>
                </a:solidFill>
                <a:latin typeface="Helvetica" pitchFamily="2" charset="0"/>
              </a:rPr>
              <a:t>Help and support: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1" i="1" strike="noStrike" spc="-1" dirty="0">
                <a:solidFill>
                  <a:srgbClr val="4C4E50"/>
                </a:solidFill>
                <a:latin typeface="Helvetica" pitchFamily="2" charset="0"/>
              </a:rPr>
              <a:t>   </a:t>
            </a:r>
            <a:r>
              <a:rPr lang="en-US" sz="11620" b="0" i="1" strike="noStrike" spc="-1" dirty="0" err="1">
                <a:solidFill>
                  <a:srgbClr val="4C4E50"/>
                </a:solidFill>
                <a:latin typeface="Helvetica" pitchFamily="2" charset="0"/>
              </a:rPr>
              <a:t>support@dcache.org</a:t>
            </a: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</a:rPr>
              <a:t>, </a:t>
            </a:r>
          </a:p>
          <a:p>
            <a:pPr indent="0">
              <a:spcAft>
                <a:spcPts val="1417"/>
              </a:spcAft>
              <a:buNone/>
            </a:pPr>
            <a:r>
              <a:rPr lang="en-US" sz="11620" i="1" spc="-1" dirty="0">
                <a:solidFill>
                  <a:srgbClr val="4C4E50"/>
                </a:solidFill>
                <a:latin typeface="Helvetica" pitchFamily="2" charset="0"/>
              </a:rPr>
              <a:t>   </a:t>
            </a:r>
            <a:r>
              <a:rPr lang="en-US" sz="11620" b="0" i="1" strike="noStrike" spc="-1" dirty="0" err="1">
                <a:solidFill>
                  <a:srgbClr val="4C4E50"/>
                </a:solidFill>
                <a:latin typeface="Helvetica" pitchFamily="2" charset="0"/>
              </a:rPr>
              <a:t>user-forum@dcache.org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1" i="1" strike="noStrike" spc="-1" dirty="0">
                <a:solidFill>
                  <a:srgbClr val="4C4E50"/>
                </a:solidFill>
                <a:latin typeface="Helvetica" pitchFamily="2" charset="0"/>
              </a:rPr>
              <a:t>Developers: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  <a:p>
            <a:pPr indent="0">
              <a:spcAft>
                <a:spcPts val="1417"/>
              </a:spcAft>
              <a:buNone/>
            </a:pPr>
            <a:r>
              <a:rPr lang="en-US" sz="11620" b="1" i="1" strike="noStrike" spc="-1" dirty="0">
                <a:solidFill>
                  <a:srgbClr val="4C4E50"/>
                </a:solidFill>
                <a:latin typeface="Helvetica" pitchFamily="2" charset="0"/>
              </a:rPr>
              <a:t>  </a:t>
            </a:r>
            <a:r>
              <a:rPr lang="en-US" sz="11620" b="0" i="1" strike="noStrike" spc="-1" dirty="0" err="1">
                <a:solidFill>
                  <a:srgbClr val="4C4E50"/>
                </a:solidFill>
                <a:latin typeface="Helvetica" pitchFamily="2" charset="0"/>
              </a:rPr>
              <a:t>dev@dcache.org</a:t>
            </a:r>
            <a:r>
              <a:rPr lang="en-US" sz="11620" b="0" i="1" strike="noStrike" spc="-1" dirty="0">
                <a:solidFill>
                  <a:srgbClr val="4C4E50"/>
                </a:solidFill>
                <a:latin typeface="Helvetica" pitchFamily="2" charset="0"/>
              </a:rPr>
              <a:t> </a:t>
            </a:r>
            <a:endParaRPr lang="en-US" sz="11620" b="0" strike="noStrike" spc="-1" dirty="0">
              <a:solidFill>
                <a:srgbClr val="4C4E50"/>
              </a:solidFill>
              <a:latin typeface="Helvetica" pitchFamily="2" charset="0"/>
            </a:endParaRPr>
          </a:p>
        </p:txBody>
      </p:sp>
      <p:sp>
        <p:nvSpPr>
          <p:cNvPr id="415" name="TextBox 414"/>
          <p:cNvSpPr txBox="1"/>
          <p:nvPr/>
        </p:nvSpPr>
        <p:spPr>
          <a:xfrm>
            <a:off x="4147210" y="920075"/>
            <a:ext cx="7147080" cy="172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Aft>
                <a:spcPts val="1417"/>
              </a:spcAft>
            </a:pPr>
            <a:r>
              <a:rPr lang="en-US" sz="11620" b="0" strike="noStrike" spc="-1" dirty="0">
                <a:solidFill>
                  <a:srgbClr val="383D3C"/>
                </a:solidFill>
                <a:latin typeface="Helvetica" pitchFamily="2" charset="0"/>
              </a:rPr>
              <a:t>Thank You!</a:t>
            </a:r>
            <a:endParaRPr lang="en-US" sz="11620" b="0" strike="noStrike" spc="-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89229F6-D286-438B-8C84-AFF9FAE69DD6}" type="slidenum">
              <a:rPr/>
              <a:t>22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Come to Berlin this summer</a:t>
            </a:r>
          </a:p>
        </p:txBody>
      </p:sp>
      <p:pic>
        <p:nvPicPr>
          <p:cNvPr id="417" name="Picture 416"/>
          <p:cNvPicPr/>
          <p:nvPr/>
        </p:nvPicPr>
        <p:blipFill>
          <a:blip r:embed="rId2">
            <a:lum bright="9000" contrast="11000"/>
          </a:blip>
          <a:stretch/>
        </p:blipFill>
        <p:spPr>
          <a:xfrm>
            <a:off x="241920" y="1241280"/>
            <a:ext cx="4801320" cy="3197880"/>
          </a:xfrm>
          <a:prstGeom prst="rect">
            <a:avLst/>
          </a:prstGeom>
          <a:ln w="0">
            <a:solidFill>
              <a:srgbClr val="362413"/>
            </a:solidFill>
          </a:ln>
        </p:spPr>
      </p:pic>
      <p:sp>
        <p:nvSpPr>
          <p:cNvPr id="418" name="TextBox 417"/>
          <p:cNvSpPr txBox="1"/>
          <p:nvPr/>
        </p:nvSpPr>
        <p:spPr>
          <a:xfrm rot="16200000">
            <a:off x="-849960" y="3355560"/>
            <a:ext cx="2066400" cy="26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  <a:ea typeface="Arial"/>
              </a:rPr>
              <a:t>© </a:t>
            </a:r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HTW Berlin/Alexander Rentsch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5357160" y="1287720"/>
            <a:ext cx="4406040" cy="2763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 dirty="0">
                <a:solidFill>
                  <a:srgbClr val="443205"/>
                </a:solidFill>
                <a:latin typeface="Helvetica" pitchFamily="2" charset="0"/>
              </a:rPr>
              <a:t>17</a:t>
            </a:r>
            <a:r>
              <a:rPr lang="en-US" sz="4000" b="0" strike="noStrike" spc="-1" baseline="33000" dirty="0">
                <a:solidFill>
                  <a:srgbClr val="443205"/>
                </a:solidFill>
                <a:latin typeface="Helvetica" pitchFamily="2" charset="0"/>
              </a:rPr>
              <a:t>th</a:t>
            </a:r>
            <a:r>
              <a:rPr lang="en-US" sz="4000" b="0" strike="noStrike" spc="-1" dirty="0">
                <a:solidFill>
                  <a:srgbClr val="443205"/>
                </a:solidFill>
                <a:latin typeface="Helvetica" pitchFamily="2" charset="0"/>
              </a:rPr>
              <a:t> International </a:t>
            </a:r>
            <a:r>
              <a:rPr lang="en-US" sz="4000" b="0" strike="noStrike" spc="-1" dirty="0" err="1">
                <a:solidFill>
                  <a:srgbClr val="443205"/>
                </a:solidFill>
                <a:latin typeface="Helvetica" pitchFamily="2" charset="0"/>
              </a:rPr>
              <a:t>dCache</a:t>
            </a:r>
            <a:r>
              <a:rPr lang="en-US" sz="4000" b="0" strike="noStrike" spc="-1" dirty="0">
                <a:solidFill>
                  <a:srgbClr val="443205"/>
                </a:solidFill>
                <a:latin typeface="Helvetica" pitchFamily="2" charset="0"/>
              </a:rPr>
              <a:t> Workshop May 31 – June 1</a:t>
            </a:r>
            <a:endParaRPr lang="en-US" sz="4000" b="0" strike="noStrike" spc="-1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4000" b="0" strike="noStrike" spc="-1" dirty="0">
                <a:solidFill>
                  <a:srgbClr val="443205"/>
                </a:solidFill>
                <a:latin typeface="Helvetica" pitchFamily="2" charset="0"/>
              </a:rPr>
              <a:t>HTW-Berlin</a:t>
            </a:r>
            <a:endParaRPr lang="en-US" sz="4000" b="0" strike="noStrike" spc="-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1696320" y="4591440"/>
            <a:ext cx="6813000" cy="54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3200" b="0" strike="noStrike" spc="-1" dirty="0">
                <a:solidFill>
                  <a:srgbClr val="443205"/>
                </a:solidFill>
                <a:latin typeface="Helvetica" pitchFamily="2" charset="0"/>
                <a:hlinkClick r:id="rId3"/>
              </a:rPr>
              <a:t>https://indico.desy.de/e/dcache-ws17</a:t>
            </a:r>
            <a:r>
              <a:rPr lang="en-US" sz="3200" b="0" strike="noStrike" spc="-1" dirty="0">
                <a:solidFill>
                  <a:srgbClr val="443205"/>
                </a:solidFill>
                <a:latin typeface="Helvetica" pitchFamily="2" charset="0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79" y="5325480"/>
            <a:ext cx="5571001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90D2685-A787-4FAF-B2A9-11A0CD1BC41A}" type="slidenum">
              <a:rPr/>
              <a:t>23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/>
          <p:nvPr/>
        </p:nvPicPr>
        <p:blipFill>
          <a:blip r:embed="rId3">
            <a:lum bright="8000" contrast="5000"/>
            <a:alphaModFix amt="50000"/>
          </a:blip>
          <a:srcRect l="10422" t="28355" r="13479" b="14611"/>
          <a:stretch/>
        </p:blipFill>
        <p:spPr>
          <a:xfrm>
            <a:off x="0" y="649562"/>
            <a:ext cx="10101425" cy="4608058"/>
          </a:xfrm>
          <a:prstGeom prst="rect">
            <a:avLst/>
          </a:prstGeom>
          <a:ln w="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72800" y="56912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pc="-1" dirty="0">
                <a:solidFill>
                  <a:srgbClr val="EAEAEA"/>
                </a:solidFill>
                <a:latin typeface="Arial"/>
              </a:rPr>
              <a:t>Data intensive science</a:t>
            </a:r>
            <a:endParaRPr lang="en-US" sz="3600" b="1" strike="noStrike" spc="-1" dirty="0">
              <a:solidFill>
                <a:srgbClr val="EAEAEA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342C6CD-1BF0-402F-8346-ABCC2C576AE5}" type="slidenum">
              <a:rPr/>
              <a:t>3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332EEA-7310-DB4C-0002-973A1F2894F1}"/>
              </a:ext>
            </a:extLst>
          </p:cNvPr>
          <p:cNvSpPr txBox="1"/>
          <p:nvPr/>
        </p:nvSpPr>
        <p:spPr>
          <a:xfrm>
            <a:off x="91310" y="888761"/>
            <a:ext cx="5020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Energy Frontier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LHC, Belle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Intensity Frontier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Neutrino physics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Dune, Icarus, Nova, </a:t>
            </a:r>
            <a:r>
              <a:rPr lang="en-US" dirty="0" err="1">
                <a:solidFill>
                  <a:srgbClr val="7030A0"/>
                </a:solidFill>
                <a:latin typeface="Helvetica" pitchFamily="2" charset="0"/>
              </a:rPr>
              <a:t>Microboone</a:t>
            </a: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Rare phenomena, BSM, precision SM tests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Mu2e, g-2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Photon Science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  <a:latin typeface="Helvetica" pitchFamily="2" charset="0"/>
              </a:rPr>
              <a:t>EuXFEL</a:t>
            </a:r>
            <a:endParaRPr lang="en-US" dirty="0">
              <a:solidFill>
                <a:srgbClr val="7030A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Cosmic Frontier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Dark Energy / Dark matter 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Astro-physics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Astro-particle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Helvetica" pitchFamily="2" charset="0"/>
              </a:rPr>
              <a:t>Life sciences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Picture 16" descr="A picture containing circle, screenshot, colorfulness&#10;&#10;Description automatically generated">
            <a:extLst>
              <a:ext uri="{FF2B5EF4-FFF2-40B4-BE49-F238E27FC236}">
                <a16:creationId xmlns:a16="http://schemas.microsoft.com/office/drawing/2014/main" id="{AA867502-09F2-A7F9-04CC-B3A3806ED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7" y="771102"/>
            <a:ext cx="4655975" cy="4364976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C290F4-D98C-70FC-1535-B3CDCF31F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67" y="1927334"/>
            <a:ext cx="303127" cy="3250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9335BE-1771-89F8-45CF-823A3215C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5" y="1889094"/>
            <a:ext cx="303127" cy="325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C07FD-0E8F-1F51-D47E-5DF864B9F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20" y="2033709"/>
            <a:ext cx="303127" cy="3250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72FA8A-AC96-0A76-50CB-17C95BD46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86" y="2380418"/>
            <a:ext cx="303127" cy="325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18534-D62D-A95A-DE06-BCD666BDA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96" y="3332166"/>
            <a:ext cx="303127" cy="3250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7208AE-06F9-0CB1-E1F9-C1E141F48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95" y="2304671"/>
            <a:ext cx="303127" cy="325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F6479D-E1DE-B867-B55C-B2FB2895E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91" y="3428616"/>
            <a:ext cx="303127" cy="325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CC856-1562-CB44-6DC8-1A0830DC2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93" y="3111645"/>
            <a:ext cx="303127" cy="3250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96BF47-EA87-6AA5-24C8-CCBB5E62E52F}"/>
              </a:ext>
            </a:extLst>
          </p:cNvPr>
          <p:cNvSpPr/>
          <p:nvPr/>
        </p:nvSpPr>
        <p:spPr>
          <a:xfrm>
            <a:off x="7615007" y="1746078"/>
            <a:ext cx="649800" cy="1304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CD31B7-BEC7-B8AA-9A0B-D5E0CD540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64" y="3634878"/>
            <a:ext cx="303127" cy="32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787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400" b="1" strike="noStrike" spc="-1" dirty="0" err="1">
                <a:solidFill>
                  <a:srgbClr val="EAEAEA"/>
                </a:solidFill>
                <a:latin typeface="Arial"/>
              </a:rPr>
              <a:t>dCache</a:t>
            </a:r>
            <a:r>
              <a:rPr lang="en-US" sz="3400" b="1" spc="-1" dirty="0">
                <a:solidFill>
                  <a:srgbClr val="EAEAEA"/>
                </a:solidFill>
                <a:latin typeface="Arial"/>
              </a:rPr>
              <a:t>: </a:t>
            </a:r>
            <a:r>
              <a:rPr lang="en-US" sz="3400" b="1" strike="noStrike" spc="-1" dirty="0">
                <a:solidFill>
                  <a:srgbClr val="EAEAEA"/>
                </a:solidFill>
                <a:latin typeface="Arial"/>
              </a:rPr>
              <a:t>typical data flows and challenges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72800" y="456035"/>
            <a:ext cx="10049256" cy="4758480"/>
            <a:chOff x="591840" y="663120"/>
            <a:chExt cx="9076534" cy="4758480"/>
          </a:xfrm>
        </p:grpSpPr>
        <p:pic>
          <p:nvPicPr>
            <p:cNvPr id="83" name="Picture 29"/>
            <p:cNvPicPr/>
            <p:nvPr/>
          </p:nvPicPr>
          <p:blipFill>
            <a:blip r:embed="rId2"/>
            <a:stretch/>
          </p:blipFill>
          <p:spPr>
            <a:xfrm>
              <a:off x="873720" y="3952440"/>
              <a:ext cx="1181520" cy="119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4" name="Picture 83"/>
            <p:cNvPicPr/>
            <p:nvPr/>
          </p:nvPicPr>
          <p:blipFill>
            <a:blip r:embed="rId3"/>
            <a:stretch/>
          </p:blipFill>
          <p:spPr>
            <a:xfrm rot="11250600">
              <a:off x="1928880" y="3067920"/>
              <a:ext cx="2113920" cy="1689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Picture 84"/>
            <p:cNvPicPr/>
            <p:nvPr/>
          </p:nvPicPr>
          <p:blipFill>
            <a:blip r:embed="rId4"/>
            <a:stretch/>
          </p:blipFill>
          <p:spPr>
            <a:xfrm>
              <a:off x="4306320" y="2390760"/>
              <a:ext cx="3857040" cy="1960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Cloud 8_1"/>
            <p:cNvSpPr/>
            <p:nvPr/>
          </p:nvSpPr>
          <p:spPr>
            <a:xfrm>
              <a:off x="3217680" y="2353320"/>
              <a:ext cx="3202200" cy="2210040"/>
            </a:xfrm>
            <a:prstGeom prst="cloud">
              <a:avLst/>
            </a:prstGeom>
            <a:solidFill>
              <a:srgbClr val="99CCCC"/>
            </a:solidFill>
            <a:ln w="9360">
              <a:solidFill>
                <a:srgbClr val="4A7EBB"/>
              </a:solidFill>
              <a:round/>
            </a:ln>
            <a:effectLst>
              <a:outerShdw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TextBox 19_1"/>
            <p:cNvSpPr/>
            <p:nvPr/>
          </p:nvSpPr>
          <p:spPr>
            <a:xfrm>
              <a:off x="1955029" y="934597"/>
              <a:ext cx="2169842" cy="6448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376092"/>
                  </a:solidFill>
                  <a:latin typeface="Calibri"/>
                </a:rPr>
                <a:t>High speed </a:t>
              </a:r>
            </a:p>
            <a:p>
              <a:pPr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376092"/>
                  </a:solidFill>
                  <a:latin typeface="Calibri"/>
                </a:rPr>
                <a:t>data ingest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TextBox 22_1"/>
            <p:cNvSpPr/>
            <p:nvPr/>
          </p:nvSpPr>
          <p:spPr>
            <a:xfrm>
              <a:off x="7576054" y="3941278"/>
              <a:ext cx="209232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376092"/>
                  </a:solidFill>
                  <a:latin typeface="Calibri"/>
                </a:rPr>
                <a:t>Wide Area Transfers 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TextBox 31_3"/>
            <p:cNvSpPr/>
            <p:nvPr/>
          </p:nvSpPr>
          <p:spPr>
            <a:xfrm>
              <a:off x="591840" y="3521520"/>
              <a:ext cx="1945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376092"/>
                  </a:solidFill>
                  <a:latin typeface="Calibri"/>
                </a:rPr>
                <a:t>Interactive analysis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1" name="Picture 90"/>
            <p:cNvPicPr/>
            <p:nvPr/>
          </p:nvPicPr>
          <p:blipFill>
            <a:blip r:embed="rId5"/>
            <a:stretch/>
          </p:blipFill>
          <p:spPr>
            <a:xfrm>
              <a:off x="7014240" y="1249560"/>
              <a:ext cx="2318040" cy="1360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Picture 91"/>
            <p:cNvPicPr/>
            <p:nvPr/>
          </p:nvPicPr>
          <p:blipFill>
            <a:blip r:embed="rId6"/>
            <a:stretch/>
          </p:blipFill>
          <p:spPr>
            <a:xfrm>
              <a:off x="658440" y="909720"/>
              <a:ext cx="1591560" cy="159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Picture 92"/>
            <p:cNvPicPr/>
            <p:nvPr/>
          </p:nvPicPr>
          <p:blipFill>
            <a:blip r:embed="rId7"/>
            <a:stretch/>
          </p:blipFill>
          <p:spPr>
            <a:xfrm rot="4254000">
              <a:off x="873000" y="1184760"/>
              <a:ext cx="2548080" cy="205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" name="Picture 93"/>
            <p:cNvPicPr/>
            <p:nvPr/>
          </p:nvPicPr>
          <p:blipFill>
            <a:blip r:embed="rId8"/>
            <a:stretch/>
          </p:blipFill>
          <p:spPr>
            <a:xfrm>
              <a:off x="3510000" y="3312720"/>
              <a:ext cx="1225440" cy="498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Picture 94"/>
            <p:cNvPicPr/>
            <p:nvPr/>
          </p:nvPicPr>
          <p:blipFill>
            <a:blip r:embed="rId8"/>
            <a:stretch/>
          </p:blipFill>
          <p:spPr>
            <a:xfrm>
              <a:off x="4052520" y="3744720"/>
              <a:ext cx="1225440" cy="498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Picture 95"/>
            <p:cNvPicPr/>
            <p:nvPr/>
          </p:nvPicPr>
          <p:blipFill>
            <a:blip r:embed="rId9"/>
            <a:stretch/>
          </p:blipFill>
          <p:spPr>
            <a:xfrm>
              <a:off x="5297400" y="2684160"/>
              <a:ext cx="869040" cy="783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Picture 96"/>
            <p:cNvPicPr/>
            <p:nvPr/>
          </p:nvPicPr>
          <p:blipFill>
            <a:blip r:embed="rId10"/>
            <a:stretch/>
          </p:blipFill>
          <p:spPr>
            <a:xfrm>
              <a:off x="4447440" y="2517840"/>
              <a:ext cx="718560" cy="7689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98" name="Group 97"/>
            <p:cNvGrpSpPr/>
            <p:nvPr/>
          </p:nvGrpSpPr>
          <p:grpSpPr>
            <a:xfrm>
              <a:off x="3660480" y="663120"/>
              <a:ext cx="1900080" cy="1849680"/>
              <a:chOff x="3660480" y="663120"/>
              <a:chExt cx="1900080" cy="1849680"/>
            </a:xfrm>
          </p:grpSpPr>
          <p:pic>
            <p:nvPicPr>
              <p:cNvPr id="99" name="Picture 98"/>
              <p:cNvPicPr/>
              <p:nvPr/>
            </p:nvPicPr>
            <p:blipFill>
              <a:blip r:embed="rId11"/>
              <a:stretch/>
            </p:blipFill>
            <p:spPr>
              <a:xfrm rot="16913400">
                <a:off x="3835080" y="780120"/>
                <a:ext cx="1550160" cy="16153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00" name="Picture 99"/>
              <p:cNvPicPr/>
              <p:nvPr/>
            </p:nvPicPr>
            <p:blipFill>
              <a:blip r:embed="rId12"/>
              <a:stretch/>
            </p:blipFill>
            <p:spPr>
              <a:xfrm>
                <a:off x="4178880" y="1218960"/>
                <a:ext cx="870480" cy="8704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01" name="TextBox 31_5"/>
            <p:cNvSpPr/>
            <p:nvPr/>
          </p:nvSpPr>
          <p:spPr>
            <a:xfrm>
              <a:off x="7822587" y="909720"/>
              <a:ext cx="174168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376092"/>
                  </a:solidFill>
                  <a:latin typeface="Calibri"/>
                </a:rPr>
                <a:t>Batch processing</a:t>
              </a:r>
              <a:endParaRPr lang="en-US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2" name="Picture 101"/>
            <p:cNvPicPr/>
            <p:nvPr/>
          </p:nvPicPr>
          <p:blipFill>
            <a:blip r:embed="rId13"/>
            <a:stretch/>
          </p:blipFill>
          <p:spPr>
            <a:xfrm>
              <a:off x="6915960" y="4222800"/>
              <a:ext cx="2318040" cy="1198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lang="en-US"/>
              <a:t>Dmitry Litvintsev | dCache: storage system for data intensive science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9447816-7E92-4CF6-B05F-3272B263D228}" type="slidenum">
              <a:rPr/>
              <a:t>4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36A228-32BB-9660-D65F-32D39F61A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29" y="4044541"/>
            <a:ext cx="729924" cy="10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-Up Arrow 7">
            <a:extLst>
              <a:ext uri="{FF2B5EF4-FFF2-40B4-BE49-F238E27FC236}">
                <a16:creationId xmlns:a16="http://schemas.microsoft.com/office/drawing/2014/main" id="{56968C67-DE3F-ED23-997F-8BED18A6EDE6}"/>
              </a:ext>
            </a:extLst>
          </p:cNvPr>
          <p:cNvSpPr/>
          <p:nvPr/>
        </p:nvSpPr>
        <p:spPr>
          <a:xfrm rot="5400000">
            <a:off x="4474368" y="4055356"/>
            <a:ext cx="938935" cy="975476"/>
          </a:xfrm>
          <a:prstGeom prst="lef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reflection stA="45000" endPos="65000" dist="797938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31_3">
            <a:extLst>
              <a:ext uri="{FF2B5EF4-FFF2-40B4-BE49-F238E27FC236}">
                <a16:creationId xmlns:a16="http://schemas.microsoft.com/office/drawing/2014/main" id="{F4A45D3B-A1E6-3FDB-D1D6-1CC26B5B61BF}"/>
              </a:ext>
            </a:extLst>
          </p:cNvPr>
          <p:cNvSpPr/>
          <p:nvPr/>
        </p:nvSpPr>
        <p:spPr>
          <a:xfrm>
            <a:off x="5361126" y="1496565"/>
            <a:ext cx="191492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376092"/>
                </a:solidFill>
                <a:latin typeface="Calibri"/>
              </a:rPr>
              <a:t>Data management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376092"/>
                </a:solidFill>
                <a:latin typeface="Calibri"/>
              </a:rPr>
              <a:t>f</a:t>
            </a:r>
            <a:r>
              <a:rPr lang="en-US" sz="1800" b="0" strike="noStrike" spc="-1" dirty="0">
                <a:solidFill>
                  <a:srgbClr val="376092"/>
                </a:solidFill>
                <a:latin typeface="Calibri"/>
              </a:rPr>
              <a:t>low control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31_3">
            <a:extLst>
              <a:ext uri="{FF2B5EF4-FFF2-40B4-BE49-F238E27FC236}">
                <a16:creationId xmlns:a16="http://schemas.microsoft.com/office/drawing/2014/main" id="{49E41450-3948-C9D6-8AA2-BD7F001889AC}"/>
              </a:ext>
            </a:extLst>
          </p:cNvPr>
          <p:cNvSpPr/>
          <p:nvPr/>
        </p:nvSpPr>
        <p:spPr>
          <a:xfrm>
            <a:off x="3085282" y="4683506"/>
            <a:ext cx="135239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376092"/>
                </a:solidFill>
                <a:latin typeface="Calibri"/>
              </a:rPr>
              <a:t>Tape archive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The Challenge</a:t>
            </a:r>
          </a:p>
        </p:txBody>
      </p:sp>
      <p:pic>
        <p:nvPicPr>
          <p:cNvPr id="61" name="Picture 60"/>
          <p:cNvPicPr/>
          <p:nvPr/>
        </p:nvPicPr>
        <p:blipFill>
          <a:blip r:embed="rId3"/>
          <a:stretch/>
        </p:blipFill>
        <p:spPr>
          <a:xfrm>
            <a:off x="207000" y="890542"/>
            <a:ext cx="4282200" cy="307944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61"/>
          <p:cNvPicPr/>
          <p:nvPr/>
        </p:nvPicPr>
        <p:blipFill>
          <a:blip r:embed="rId4"/>
          <a:stretch/>
        </p:blipFill>
        <p:spPr>
          <a:xfrm>
            <a:off x="5164380" y="807742"/>
            <a:ext cx="4396680" cy="3162240"/>
          </a:xfrm>
          <a:prstGeom prst="rect">
            <a:avLst/>
          </a:prstGeom>
          <a:ln w="0"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3022380" y="3975219"/>
            <a:ext cx="423900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 dirty="0">
                <a:solidFill>
                  <a:srgbClr val="1C1C1C"/>
                </a:solidFill>
                <a:latin typeface="Helvetica" pitchFamily="2" charset="0"/>
              </a:rPr>
              <a:t>Source: ATLAS Software and Computing HL-LHC Roadmap</a:t>
            </a:r>
            <a:endParaRPr lang="en-US" sz="1200" b="0" strike="noStrike" spc="-1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200" b="0" strike="noStrike" spc="-1" dirty="0">
                <a:solidFill>
                  <a:srgbClr val="1C1C1C"/>
                </a:solidFill>
                <a:latin typeface="Helvetica" pitchFamily="2" charset="0"/>
              </a:rPr>
              <a:t>             </a:t>
            </a:r>
            <a:r>
              <a:rPr lang="en-US" sz="1200" b="0" strike="noStrike" spc="-1" dirty="0">
                <a:solidFill>
                  <a:srgbClr val="1C1C1C"/>
                </a:solidFill>
                <a:latin typeface="Helvetica" pitchFamily="2" charset="0"/>
                <a:hlinkClick r:id="rId5"/>
              </a:rPr>
              <a:t>https://cds.cern.ch/record/2802918</a:t>
            </a:r>
            <a:endParaRPr lang="en-US" sz="1200" b="0" strike="noStrike" spc="-1" dirty="0">
              <a:solidFill>
                <a:srgbClr val="1C1C1C"/>
              </a:solidFill>
              <a:latin typeface="Helvetica" pitchFamily="2" charset="0"/>
            </a:endParaRPr>
          </a:p>
          <a:p>
            <a:endParaRPr lang="en-US" sz="1200" b="0" strike="noStrike" spc="-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CCC8879-BD7B-4E42-ACAD-8C0871BB1770}" type="slidenum">
              <a:rPr/>
              <a:t>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D634D-BEAD-6492-549D-EA19D2EC2C56}"/>
              </a:ext>
            </a:extLst>
          </p:cNvPr>
          <p:cNvSpPr txBox="1"/>
          <p:nvPr/>
        </p:nvSpPr>
        <p:spPr>
          <a:xfrm>
            <a:off x="1321465" y="4403981"/>
            <a:ext cx="7526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Data intensive science is expected to be … even more data intensive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</a:rPr>
              <a:t>Flat budgets =&gt; reliance on tape for long term 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62DDC-2A16-85F2-A6E1-1268B2C1F61A}"/>
              </a:ext>
            </a:extLst>
          </p:cNvPr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C88CE-9D30-F93A-2245-FA77B3DB9202}"/>
              </a:ext>
            </a:extLst>
          </p:cNvPr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2F33E0E-C64B-45E8-BF57-39B6BF394549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CFFE15-ADF7-9729-28A0-AB80CAC30ABA}"/>
              </a:ext>
            </a:extLst>
          </p:cNvPr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652AABC4-EBB1-0689-766B-5C6B71F5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8" y="7902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Takeaway for </a:t>
            </a:r>
            <a:r>
              <a:rPr lang="en-US" sz="3600" b="1" strike="noStrike" spc="-1" dirty="0" err="1">
                <a:solidFill>
                  <a:srgbClr val="EAEAEA"/>
                </a:solidFill>
                <a:latin typeface="Arial"/>
              </a:rPr>
              <a:t>dCache</a:t>
            </a:r>
            <a:endParaRPr lang="en-US" sz="3600" b="1" strike="noStrike" spc="-1" dirty="0">
              <a:solidFill>
                <a:srgbClr val="EAEAEA"/>
              </a:solidFill>
              <a:latin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3064E7-D85C-06CF-268E-79520E86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BDF712-B101-E679-A4B4-DBBFBFE76222}"/>
              </a:ext>
            </a:extLst>
          </p:cNvPr>
          <p:cNvSpPr txBox="1"/>
          <p:nvPr/>
        </p:nvSpPr>
        <p:spPr>
          <a:xfrm>
            <a:off x="172799" y="834282"/>
            <a:ext cx="9600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Cache / tape ratio is expected to drop.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Fosters more managed sequential bulk data processing cycle (“tape carousel”).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Optimization of tape access on storage back-end becomes paramount: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Tape access is intrinsically sequential.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Massive tape recalls accessing many tapes in parallel should be implemented in a way that: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Access to one tape does not block other requests to other tapes.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Files recalls are grouped and fed into HSM in a way that minimizes volume mounts and seeks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  <a:hlinkClick r:id="rId2"/>
              </a:rPr>
              <a:t>https://inspirehep.net/files/6ed866ef28a432cb2a3895634a54ce28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Access to cached data for bulk processing over low latency network should not suffer from interference from slower WAN transfers and (more) chaotic user analysis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Redundancy of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dCache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services should eliminate or minimize downtimes so that bulk data processing is not impacted as any minute will count more as we go into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2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 dirty="0">
                <a:solidFill>
                  <a:srgbClr val="EAEAEA"/>
                </a:solidFill>
                <a:latin typeface="Arial"/>
              </a:rPr>
              <a:t>How do we meet the challenges</a:t>
            </a:r>
          </a:p>
        </p:txBody>
      </p:sp>
      <p:pic>
        <p:nvPicPr>
          <p:cNvPr id="105" name="Picture 104"/>
          <p:cNvPicPr/>
          <p:nvPr/>
        </p:nvPicPr>
        <p:blipFill>
          <a:blip r:embed="rId3"/>
          <a:stretch/>
        </p:blipFill>
        <p:spPr>
          <a:xfrm>
            <a:off x="6668946" y="932506"/>
            <a:ext cx="3166668" cy="4050868"/>
          </a:xfrm>
          <a:prstGeom prst="rect">
            <a:avLst/>
          </a:prstGeom>
          <a:ln w="0">
            <a:solidFill>
              <a:srgbClr val="808080"/>
            </a:solidFill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6E1EA70-8863-4527-81AB-E7282F90E725}" type="slidenum">
              <a:rPr/>
              <a:t>7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E7718-E685-8D05-1BD1-C95E55ECDC9A}"/>
              </a:ext>
            </a:extLst>
          </p:cNvPr>
          <p:cNvSpPr txBox="1"/>
          <p:nvPr/>
        </p:nvSpPr>
        <p:spPr>
          <a:xfrm>
            <a:off x="172800" y="850116"/>
            <a:ext cx="54377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Scale 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Namespace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Number of pools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Federated identity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Token based 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Improve </a:t>
            </a:r>
            <a:r>
              <a:rPr lang="en-US" sz="2000" i="1" dirty="0">
                <a:latin typeface="Helvetica" pitchFamily="2" charset="0"/>
              </a:rPr>
              <a:t>Analysis Facility </a:t>
            </a:r>
            <a:r>
              <a:rPr lang="en-US" sz="2000" dirty="0">
                <a:latin typeface="Helvetica" pitchFamily="2" charset="0"/>
              </a:rPr>
              <a:t>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POSIX access and protocol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HPC workload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Storage QoS and data lifecycle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Tape: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WLCG Tape REST API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itchFamily="2" charset="0"/>
              </a:rPr>
              <a:t>Integration with CTA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414FE1-20B4-41F1-E7AA-874179C4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Standards Everywhere…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5160600" y="1020600"/>
            <a:ext cx="4390920" cy="3466080"/>
          </a:xfrm>
          <a:prstGeom prst="rect">
            <a:avLst/>
          </a:prstGeom>
          <a:solidFill>
            <a:srgbClr val="94BD5E">
              <a:alpha val="30000"/>
            </a:srgb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264600" y="1020600"/>
            <a:ext cx="3034080" cy="3492360"/>
          </a:xfrm>
          <a:prstGeom prst="rect">
            <a:avLst/>
          </a:prstGeom>
          <a:solidFill>
            <a:srgbClr val="94BD5E">
              <a:alpha val="30000"/>
            </a:srgbClr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5" name="Picture 364"/>
          <p:cNvPicPr/>
          <p:nvPr/>
        </p:nvPicPr>
        <p:blipFill>
          <a:blip r:embed="rId2"/>
          <a:stretch/>
        </p:blipFill>
        <p:spPr>
          <a:xfrm>
            <a:off x="5369040" y="1314720"/>
            <a:ext cx="1271880" cy="978120"/>
          </a:xfrm>
          <a:prstGeom prst="rect">
            <a:avLst/>
          </a:prstGeom>
          <a:ln w="10080">
            <a:solidFill>
              <a:srgbClr val="000000"/>
            </a:solidFill>
            <a:round/>
          </a:ln>
        </p:spPr>
      </p:pic>
      <p:cxnSp>
        <p:nvCxnSpPr>
          <p:cNvPr id="366" name="Straight Arrow Connector 365"/>
          <p:cNvCxnSpPr>
            <a:stCxn id="367" idx="3"/>
            <a:endCxn id="365" idx="1"/>
          </p:cNvCxnSpPr>
          <p:nvPr/>
        </p:nvCxnSpPr>
        <p:spPr>
          <a:xfrm>
            <a:off x="4894920" y="1795680"/>
            <a:ext cx="474480" cy="828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grpSp>
        <p:nvGrpSpPr>
          <p:cNvPr id="368" name="Group 367"/>
          <p:cNvGrpSpPr/>
          <p:nvPr/>
        </p:nvGrpSpPr>
        <p:grpSpPr>
          <a:xfrm>
            <a:off x="3571560" y="1334160"/>
            <a:ext cx="1323360" cy="923400"/>
            <a:chOff x="3571560" y="1334160"/>
            <a:chExt cx="1323360" cy="923400"/>
          </a:xfrm>
        </p:grpSpPr>
        <p:sp>
          <p:nvSpPr>
            <p:cNvPr id="369" name="Can 368"/>
            <p:cNvSpPr/>
            <p:nvPr/>
          </p:nvSpPr>
          <p:spPr>
            <a:xfrm>
              <a:off x="3571560" y="1334160"/>
              <a:ext cx="1323360" cy="923400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70" name="Picture 369"/>
            <p:cNvPicPr/>
            <p:nvPr/>
          </p:nvPicPr>
          <p:blipFill>
            <a:blip r:embed="rId3"/>
            <a:stretch/>
          </p:blipFill>
          <p:spPr>
            <a:xfrm>
              <a:off x="4435560" y="1573920"/>
              <a:ext cx="380160" cy="4075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71" name="Picture 370"/>
          <p:cNvPicPr/>
          <p:nvPr/>
        </p:nvPicPr>
        <p:blipFill>
          <a:blip r:embed="rId4"/>
          <a:stretch/>
        </p:blipFill>
        <p:spPr>
          <a:xfrm>
            <a:off x="446040" y="1487520"/>
            <a:ext cx="952560" cy="624960"/>
          </a:xfrm>
          <a:prstGeom prst="rect">
            <a:avLst/>
          </a:prstGeom>
          <a:ln w="0">
            <a:noFill/>
          </a:ln>
        </p:spPr>
      </p:pic>
      <p:cxnSp>
        <p:nvCxnSpPr>
          <p:cNvPr id="372" name="Straight Arrow Connector 371"/>
          <p:cNvCxnSpPr>
            <a:stCxn id="371" idx="3"/>
            <a:endCxn id="368" idx="1"/>
          </p:cNvCxnSpPr>
          <p:nvPr/>
        </p:nvCxnSpPr>
        <p:spPr>
          <a:xfrm flipV="1">
            <a:off x="1398600" y="1795680"/>
            <a:ext cx="2173320" cy="4680"/>
          </a:xfrm>
          <a:prstGeom prst="straightConnector1">
            <a:avLst/>
          </a:prstGeom>
          <a:ln w="0">
            <a:solidFill>
              <a:srgbClr val="000000"/>
            </a:solidFill>
            <a:headEnd type="triangle" w="med" len="med"/>
            <a:tailEnd type="triangle" w="med" len="med"/>
          </a:ln>
        </p:spPr>
      </p:cxnSp>
      <p:sp>
        <p:nvSpPr>
          <p:cNvPr id="373" name="TextBox 372"/>
          <p:cNvSpPr txBox="1"/>
          <p:nvPr/>
        </p:nvSpPr>
        <p:spPr>
          <a:xfrm>
            <a:off x="1596240" y="1866240"/>
            <a:ext cx="1602720" cy="302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HTTP, NFS, FTP</a:t>
            </a:r>
          </a:p>
        </p:txBody>
      </p:sp>
      <p:pic>
        <p:nvPicPr>
          <p:cNvPr id="374" name="Picture 373"/>
          <p:cNvPicPr/>
          <p:nvPr/>
        </p:nvPicPr>
        <p:blipFill>
          <a:blip r:embed="rId5"/>
          <a:stretch/>
        </p:blipFill>
        <p:spPr>
          <a:xfrm>
            <a:off x="7723080" y="1156320"/>
            <a:ext cx="1113840" cy="65520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374"/>
          <p:cNvPicPr/>
          <p:nvPr/>
        </p:nvPicPr>
        <p:blipFill>
          <a:blip r:embed="rId6"/>
          <a:stretch/>
        </p:blipFill>
        <p:spPr>
          <a:xfrm>
            <a:off x="8272080" y="2034360"/>
            <a:ext cx="1132560" cy="56376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375"/>
          <p:cNvPicPr/>
          <p:nvPr/>
        </p:nvPicPr>
        <p:blipFill>
          <a:blip r:embed="rId7"/>
          <a:stretch/>
        </p:blipFill>
        <p:spPr>
          <a:xfrm>
            <a:off x="7865280" y="2846880"/>
            <a:ext cx="821520" cy="623880"/>
          </a:xfrm>
          <a:prstGeom prst="rect">
            <a:avLst/>
          </a:prstGeom>
          <a:ln w="0">
            <a:noFill/>
          </a:ln>
        </p:spPr>
      </p:pic>
      <p:cxnSp>
        <p:nvCxnSpPr>
          <p:cNvPr id="377" name="Straight Arrow Connector 376"/>
          <p:cNvCxnSpPr>
            <a:stCxn id="365" idx="3"/>
            <a:endCxn id="374" idx="1"/>
          </p:cNvCxnSpPr>
          <p:nvPr/>
        </p:nvCxnSpPr>
        <p:spPr>
          <a:xfrm flipV="1">
            <a:off x="6640920" y="1483920"/>
            <a:ext cx="1082520" cy="32004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378" name="Straight Arrow Connector 377"/>
          <p:cNvCxnSpPr>
            <a:stCxn id="365" idx="3"/>
            <a:endCxn id="375" idx="0"/>
          </p:cNvCxnSpPr>
          <p:nvPr/>
        </p:nvCxnSpPr>
        <p:spPr>
          <a:xfrm>
            <a:off x="6640920" y="1803600"/>
            <a:ext cx="1631520" cy="51300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cxnSp>
        <p:nvCxnSpPr>
          <p:cNvPr id="379" name="Straight Arrow Connector 378"/>
          <p:cNvCxnSpPr>
            <a:stCxn id="365" idx="3"/>
            <a:endCxn id="376" idx="0"/>
          </p:cNvCxnSpPr>
          <p:nvPr/>
        </p:nvCxnSpPr>
        <p:spPr>
          <a:xfrm>
            <a:off x="6640920" y="1803600"/>
            <a:ext cx="1224720" cy="1355400"/>
          </a:xfrm>
          <a:prstGeom prst="straightConnector1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sp>
        <p:nvSpPr>
          <p:cNvPr id="380" name="TextBox 379"/>
          <p:cNvSpPr txBox="1"/>
          <p:nvPr/>
        </p:nvSpPr>
        <p:spPr>
          <a:xfrm>
            <a:off x="544320" y="3547440"/>
            <a:ext cx="242784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Clients accessing dCache with standard protocols.</a:t>
            </a:r>
          </a:p>
        </p:txBody>
      </p:sp>
      <p:sp>
        <p:nvSpPr>
          <p:cNvPr id="381" name="TextBox 380"/>
          <p:cNvSpPr txBox="1"/>
          <p:nvPr/>
        </p:nvSpPr>
        <p:spPr>
          <a:xfrm>
            <a:off x="5335920" y="3547800"/>
            <a:ext cx="2936880" cy="137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Workflow and processing build on top of widely used (de-facto standard) tools.</a:t>
            </a:r>
          </a:p>
        </p:txBody>
      </p:sp>
      <p:pic>
        <p:nvPicPr>
          <p:cNvPr id="382" name="Picture 381"/>
          <p:cNvPicPr/>
          <p:nvPr/>
        </p:nvPicPr>
        <p:blipFill>
          <a:blip r:embed="rId8"/>
          <a:stretch/>
        </p:blipFill>
        <p:spPr>
          <a:xfrm>
            <a:off x="6415200" y="2711160"/>
            <a:ext cx="660960" cy="660960"/>
          </a:xfrm>
          <a:prstGeom prst="rect">
            <a:avLst/>
          </a:prstGeom>
          <a:ln w="0">
            <a:noFill/>
          </a:ln>
        </p:spPr>
      </p:pic>
      <p:cxnSp>
        <p:nvCxnSpPr>
          <p:cNvPr id="383" name="Elbow Connector 382"/>
          <p:cNvCxnSpPr>
            <a:stCxn id="368" idx="2"/>
            <a:endCxn id="382" idx="1"/>
          </p:cNvCxnSpPr>
          <p:nvPr/>
        </p:nvCxnSpPr>
        <p:spPr>
          <a:xfrm rot="16200000" flipH="1">
            <a:off x="4932000" y="1558440"/>
            <a:ext cx="784440" cy="2182320"/>
          </a:xfrm>
          <a:prstGeom prst="bentConnector2">
            <a:avLst/>
          </a:prstGeom>
          <a:ln w="0">
            <a:solidFill>
              <a:srgbClr val="000000"/>
            </a:solidFill>
            <a:tailEnd type="triangle" w="med" len="med"/>
          </a:ln>
        </p:spPr>
      </p:cxnSp>
      <p:sp>
        <p:nvSpPr>
          <p:cNvPr id="384" name="TextBox 383"/>
          <p:cNvSpPr txBox="1"/>
          <p:nvPr/>
        </p:nvSpPr>
        <p:spPr>
          <a:xfrm>
            <a:off x="5448600" y="2694960"/>
            <a:ext cx="6379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SSE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2681279" y="5325480"/>
            <a:ext cx="5499159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CEE8C72-A64E-4B80-B75F-AB03B41AB426}" type="slidenum">
              <a:rPr/>
              <a:t>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</p:spTree>
    <p:extLst>
      <p:ext uri="{BB962C8B-B14F-4D97-AF65-F5344CB8AC3E}">
        <p14:creationId xmlns:p14="http://schemas.microsoft.com/office/powerpoint/2010/main" val="52771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9040" y="66240"/>
            <a:ext cx="8586360" cy="54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3600" b="1" strike="noStrike" spc="-1">
                <a:solidFill>
                  <a:srgbClr val="EAEAEA"/>
                </a:solidFill>
                <a:latin typeface="Arial"/>
              </a:rPr>
              <a:t>User/Group Quotas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2681280" y="5325480"/>
            <a:ext cx="5571000" cy="390600"/>
          </a:xfrm>
        </p:spPr>
        <p:txBody>
          <a:bodyPr/>
          <a:lstStyle/>
          <a:p>
            <a:r>
              <a:rPr lang="en-US" dirty="0"/>
              <a:t>Dmitry Litvintsev | </a:t>
            </a:r>
            <a:r>
              <a:rPr lang="en-US" dirty="0" err="1"/>
              <a:t>dCache</a:t>
            </a:r>
            <a:r>
              <a:rPr lang="en-US" dirty="0"/>
              <a:t>: storage system for data intensive science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18D866C-8E94-477D-87F7-F8D09C001D40}" type="slidenum">
              <a:rPr/>
              <a:t>9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en-US"/>
              <a:t>5/8/23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C3D33-FF91-C38D-EACC-A409A0769F32}"/>
              </a:ext>
            </a:extLst>
          </p:cNvPr>
          <p:cNvSpPr txBox="1"/>
          <p:nvPr/>
        </p:nvSpPr>
        <p:spPr>
          <a:xfrm>
            <a:off x="359479" y="757233"/>
            <a:ext cx="88854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dCache</a:t>
            </a:r>
            <a:r>
              <a:rPr lang="en-US" dirty="0"/>
              <a:t> was conceived as a disk cache buffer in front of tape HSM.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Cache is managed based on LRU.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Capacity of HSM system was assumed to be infinite.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=&gt; There has been no provision  for user quotas.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system is also used in disk-only (no HSM back-end) setups, the need in user and group quotas has been recognized.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added user and group quota support in </a:t>
            </a:r>
            <a:r>
              <a:rPr lang="en-US" dirty="0" err="1"/>
              <a:t>dCache</a:t>
            </a:r>
            <a:r>
              <a:rPr lang="en-US" dirty="0"/>
              <a:t> 7.2 release. See poster session </a:t>
            </a:r>
            <a:r>
              <a:rPr lang="en-US" dirty="0">
                <a:hlinkClick r:id="rId2"/>
              </a:rPr>
              <a:t>https://indico.jlab.org/event/459/contributions/11352/</a:t>
            </a:r>
            <a:r>
              <a:rPr lang="en-US" dirty="0"/>
              <a:t> at this conference.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Lazy quota updates, based on periodic namespace scans.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Users are allowed to go over quota until next scan is run.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Removed space is not reclaimed instantly.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Global per file system.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 quota per directory tree.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Respects file Retention Policy: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Allows to limit ”disk” and “tape” used space by UID/GID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E61878-56DA-40F7-713C-AF97A6FA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20836</TotalTime>
  <Words>1586</Words>
  <Application>Microsoft Macintosh PowerPoint</Application>
  <PresentationFormat>Custom</PresentationFormat>
  <Paragraphs>278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Fira Code Medium</vt:lpstr>
      <vt:lpstr>Helvetica</vt:lpstr>
      <vt:lpstr>PT Sans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Data intensive science</vt:lpstr>
      <vt:lpstr>dCache: typical data flows and challenges</vt:lpstr>
      <vt:lpstr>The Challenge</vt:lpstr>
      <vt:lpstr>Takeaway for dCache</vt:lpstr>
      <vt:lpstr>How do we meet the challenges</vt:lpstr>
      <vt:lpstr>Standards Everywhere…</vt:lpstr>
      <vt:lpstr>User/Group Quotas</vt:lpstr>
      <vt:lpstr>Token-based Authn/Authz</vt:lpstr>
      <vt:lpstr>Tape rest API</vt:lpstr>
      <vt:lpstr>Integration with CTA</vt:lpstr>
      <vt:lpstr>Production Deployment at DESY</vt:lpstr>
      <vt:lpstr>dCache+CTA Status </vt:lpstr>
      <vt:lpstr>NextCloud Instance @ DESY</vt:lpstr>
      <vt:lpstr>dCache as a Cloud Storage Backend</vt:lpstr>
      <vt:lpstr>Scale out - some numbers</vt:lpstr>
      <vt:lpstr>Self-Adaptive dCache</vt:lpstr>
      <vt:lpstr>Supported OS platforms</vt:lpstr>
      <vt:lpstr>DPM migration</vt:lpstr>
      <vt:lpstr>Summary of major changes in dCache</vt:lpstr>
      <vt:lpstr>PowerPoint Presentation</vt:lpstr>
      <vt:lpstr>Come to Berlin this summer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dcache-org-16x9</dc:title>
  <dc:subject/>
  <dc:creator/>
  <dc:description/>
  <cp:lastModifiedBy>Dmitry O Litvintsev</cp:lastModifiedBy>
  <cp:revision>267</cp:revision>
  <dcterms:created xsi:type="dcterms:W3CDTF">2021-04-27T11:06:36Z</dcterms:created>
  <dcterms:modified xsi:type="dcterms:W3CDTF">2023-05-08T03:22:22Z</dcterms:modified>
  <dc:language>en-US</dc:language>
</cp:coreProperties>
</file>