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5"/>
  </p:notesMasterIdLst>
  <p:handoutMasterIdLst>
    <p:handoutMasterId r:id="rId16"/>
  </p:handoutMasterIdLst>
  <p:sldIdLst>
    <p:sldId id="256" r:id="rId3"/>
    <p:sldId id="272" r:id="rId4"/>
    <p:sldId id="262" r:id="rId5"/>
    <p:sldId id="257" r:id="rId6"/>
    <p:sldId id="259" r:id="rId7"/>
    <p:sldId id="274" r:id="rId8"/>
    <p:sldId id="261" r:id="rId9"/>
    <p:sldId id="270" r:id="rId10"/>
    <p:sldId id="263" r:id="rId11"/>
    <p:sldId id="265" r:id="rId12"/>
    <p:sldId id="273" r:id="rId13"/>
    <p:sldId id="258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53" userDrawn="1">
          <p15:clr>
            <a:srgbClr val="A4A3A4"/>
          </p15:clr>
        </p15:guide>
        <p15:guide id="2" orient="horz" pos="357" userDrawn="1">
          <p15:clr>
            <a:srgbClr val="A4A3A4"/>
          </p15:clr>
        </p15:guide>
        <p15:guide id="3" orient="horz" pos="1082" userDrawn="1">
          <p15:clr>
            <a:srgbClr val="A4A3A4"/>
          </p15:clr>
        </p15:guide>
        <p15:guide id="4" orient="horz" pos="725" userDrawn="1">
          <p15:clr>
            <a:srgbClr val="A4A3A4"/>
          </p15:clr>
        </p15:guide>
        <p15:guide id="5" orient="horz" pos="1407" userDrawn="1">
          <p15:clr>
            <a:srgbClr val="A4A3A4"/>
          </p15:clr>
        </p15:guide>
        <p15:guide id="6" orient="horz" pos="2712" userDrawn="1">
          <p15:clr>
            <a:srgbClr val="A4A3A4"/>
          </p15:clr>
        </p15:guide>
        <p15:guide id="7" pos="2190" userDrawn="1">
          <p15:clr>
            <a:srgbClr val="A4A3A4"/>
          </p15:clr>
        </p15:guide>
        <p15:guide id="8" pos="2188" userDrawn="1">
          <p15:clr>
            <a:srgbClr val="A4A3A4"/>
          </p15:clr>
        </p15:guide>
        <p15:guide id="9" pos="5026" userDrawn="1">
          <p15:clr>
            <a:srgbClr val="A4A3A4"/>
          </p15:clr>
        </p15:guide>
        <p15:guide id="10" pos="2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di M Schellm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8" autoAdjust="0"/>
    <p:restoredTop sz="96327"/>
  </p:normalViewPr>
  <p:slideViewPr>
    <p:cSldViewPr snapToGrid="0" snapToObjects="1">
      <p:cViewPr varScale="1">
        <p:scale>
          <a:sx n="151" d="100"/>
          <a:sy n="151" d="100"/>
        </p:scale>
        <p:origin x="216" y="504"/>
      </p:cViewPr>
      <p:guideLst>
        <p:guide orient="horz" pos="3153"/>
        <p:guide orient="horz" pos="357"/>
        <p:guide orient="horz" pos="1082"/>
        <p:guide orient="horz" pos="725"/>
        <p:guide orient="horz" pos="1407"/>
        <p:guide orient="horz" pos="2712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0T15:08:39.323" idx="1">
    <p:pos x="6000" y="0"/>
    <p:text>Have a picture of our general system.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2812"/>
            <a:ext cx="8218488" cy="8572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24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6" y="2022621"/>
            <a:ext cx="8221663" cy="12908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65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35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454026" y="346888"/>
            <a:ext cx="8229600" cy="48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E9512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4030" y="905827"/>
            <a:ext cx="8232771" cy="380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42900" marR="0" lvl="0" indent="-2762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C5A77"/>
              </a:buClr>
              <a:buSzPts val="2200"/>
              <a:buFont typeface="Arial"/>
              <a:buChar char="•"/>
              <a:defRPr sz="1650" b="0" i="0" u="none" strike="noStrike" cap="none">
                <a:solidFill>
                  <a:srgbClr val="3C5A77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685800" marR="0" lvl="1" indent="-2571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C5A77"/>
              </a:buClr>
              <a:buSzPts val="1800"/>
              <a:buFont typeface="Merriweather Sans"/>
              <a:buChar char="-"/>
              <a:defRPr sz="15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246887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C5A77"/>
              </a:buClr>
              <a:buSzPts val="1584"/>
              <a:buFont typeface="Arial"/>
              <a:buChar char="•"/>
              <a:defRPr sz="135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40029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C5A77"/>
              </a:buClr>
              <a:buSzPts val="1440"/>
              <a:buFont typeface="Merriweather Sans"/>
              <a:buChar char="-"/>
              <a:defRPr sz="120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23012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C5A77"/>
              </a:buClr>
              <a:buSzPts val="1232"/>
              <a:buFont typeface="Arial"/>
              <a:buChar char="•"/>
              <a:defRPr sz="1050" b="0" i="0" u="none" strike="noStrike" cap="none">
                <a:solidFill>
                  <a:srgbClr val="3C5A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879220" y="4912162"/>
            <a:ext cx="998567" cy="11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E9512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11 May 2023</a:t>
            </a:r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1877786" y="4912162"/>
            <a:ext cx="4349311" cy="11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E9512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S. Timm | Scale Tests of the DUNE Data Pipeline</a:t>
            </a:r>
            <a:endParaRPr lang="en-US" dirty="0"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454026" y="4912162"/>
            <a:ext cx="425194" cy="11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E9512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1" i="0">
                <a:solidFill>
                  <a:srgbClr val="E951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9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/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 u="none" strike="noStrike" cap="none">
                <a:solidFill>
                  <a:srgbClr val="004C97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1949522" y="4866324"/>
            <a:ext cx="5224409" cy="14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S. Timm | Scale Tests of the DUNE Data Pipeline</a:t>
            </a:r>
            <a:endParaRPr lang="en-US" dirty="0"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369264" y="4866324"/>
            <a:ext cx="525463" cy="14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b="0" i="0"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457201" y="928687"/>
            <a:ext cx="8293100" cy="3634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marR="0" lvl="0" indent="-27622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  <a:defRPr sz="1650" b="0" i="0" u="none" strike="noStrike" cap="none">
                <a:solidFill>
                  <a:srgbClr val="63666A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685800" marR="0" lvl="1" indent="-25717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63666A"/>
              </a:buClr>
              <a:buSzPts val="1800"/>
              <a:buFont typeface="Merriweather Sans"/>
              <a:buChar char="-"/>
              <a:defRPr sz="15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24688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63666A"/>
              </a:buClr>
              <a:buSzPts val="1584"/>
              <a:buFont typeface="Arial"/>
              <a:buChar char="•"/>
              <a:defRPr sz="135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40029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63666A"/>
              </a:buClr>
              <a:buSzPts val="1440"/>
              <a:buFont typeface="Merriweather Sans"/>
              <a:buChar char="-"/>
              <a:defRPr sz="120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230124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63666A"/>
              </a:buClr>
              <a:buSzPts val="1232"/>
              <a:buFont typeface="Arial"/>
              <a:buChar char="•"/>
              <a:defRPr sz="1050" b="0" i="0" u="none" strike="noStrike" cap="none">
                <a:solidFill>
                  <a:srgbClr val="6366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979488" y="4866324"/>
            <a:ext cx="823627" cy="14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004C97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11 May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4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346888"/>
            <a:ext cx="8229600" cy="4853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30" y="905827"/>
            <a:ext cx="8232771" cy="38027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46888"/>
            <a:ext cx="8229600" cy="48532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905827"/>
            <a:ext cx="3990750" cy="377372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911791"/>
            <a:ext cx="3990750" cy="377372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4141112"/>
            <a:ext cx="4003605" cy="5531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6" y="4141112"/>
            <a:ext cx="4003605" cy="5531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346888"/>
            <a:ext cx="8229600" cy="48532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905206"/>
            <a:ext cx="3990750" cy="31350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905206"/>
            <a:ext cx="3990750" cy="31350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928688"/>
            <a:ext cx="8229600" cy="375682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46888"/>
            <a:ext cx="8229600" cy="48532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67783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4005459"/>
            <a:ext cx="3017520" cy="68649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906274"/>
            <a:ext cx="4959767" cy="378568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888"/>
            <a:ext cx="8229600" cy="48532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60" y="905206"/>
            <a:ext cx="3004665" cy="303523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920353"/>
            <a:ext cx="8229600" cy="336573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3C5A77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4379811"/>
            <a:ext cx="8229596" cy="32980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344241"/>
            <a:ext cx="8229600" cy="52642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4912161"/>
            <a:ext cx="4349311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"/>
          <p:cNvGrpSpPr/>
          <p:nvPr/>
        </p:nvGrpSpPr>
        <p:grpSpPr>
          <a:xfrm>
            <a:off x="142809" y="4667591"/>
            <a:ext cx="8858385" cy="201607"/>
            <a:chOff x="-1" y="0"/>
            <a:chExt cx="23622358" cy="537615"/>
          </a:xfrm>
        </p:grpSpPr>
        <p:sp>
          <p:nvSpPr>
            <p:cNvPr id="155" name="Line"/>
            <p:cNvSpPr/>
            <p:nvPr/>
          </p:nvSpPr>
          <p:spPr>
            <a:xfrm>
              <a:off x="-1" y="282045"/>
              <a:ext cx="20471079" cy="1"/>
            </a:xfrm>
            <a:prstGeom prst="line">
              <a:avLst/>
            </a:prstGeom>
            <a:noFill/>
            <a:ln w="139700" cap="flat">
              <a:solidFill>
                <a:srgbClr val="99D6E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2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619"/>
            </a:p>
          </p:txBody>
        </p:sp>
        <p:pic>
          <p:nvPicPr>
            <p:cNvPr id="156" name="image1.png" descr="image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49800" y="0"/>
              <a:ext cx="2972558" cy="537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67722" y="188813"/>
            <a:ext cx="9008559" cy="32090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257175">
              <a:defRPr sz="1463" b="1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xfrm>
            <a:off x="54642" y="728663"/>
            <a:ext cx="9034716" cy="37945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4844" indent="-184844" defTabSz="257175">
              <a:lnSpc>
                <a:spcPct val="100000"/>
              </a:lnSpc>
              <a:spcBef>
                <a:spcPts val="310"/>
              </a:spcBef>
              <a:buClrTx/>
              <a:buSzPct val="100000"/>
              <a:buChar char="•"/>
              <a:defRPr sz="1294">
                <a:solidFill>
                  <a:srgbClr val="50505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296628" indent="-168041" defTabSz="257175">
              <a:lnSpc>
                <a:spcPct val="100000"/>
              </a:lnSpc>
              <a:spcBef>
                <a:spcPts val="310"/>
              </a:spcBef>
              <a:buClrTx/>
              <a:buSzPct val="100000"/>
              <a:buChar char="–"/>
              <a:defRPr sz="1294">
                <a:solidFill>
                  <a:srgbClr val="50505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405051" indent="-147876" defTabSz="257175">
              <a:lnSpc>
                <a:spcPct val="100000"/>
              </a:lnSpc>
              <a:spcBef>
                <a:spcPts val="310"/>
              </a:spcBef>
              <a:buClrTx/>
              <a:buSzPct val="100000"/>
              <a:buChar char="•"/>
              <a:defRPr sz="1294">
                <a:solidFill>
                  <a:srgbClr val="50505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550069" indent="-164306" defTabSz="257175">
              <a:lnSpc>
                <a:spcPct val="100000"/>
              </a:lnSpc>
              <a:spcBef>
                <a:spcPts val="310"/>
              </a:spcBef>
              <a:buClrTx/>
              <a:buSzPct val="100000"/>
              <a:buChar char="–"/>
              <a:defRPr sz="1294">
                <a:solidFill>
                  <a:srgbClr val="50505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678656" indent="-164306" defTabSz="257175">
              <a:lnSpc>
                <a:spcPct val="100000"/>
              </a:lnSpc>
              <a:spcBef>
                <a:spcPts val="310"/>
              </a:spcBef>
              <a:buClrTx/>
              <a:buSzPct val="100000"/>
              <a:buChar char="•"/>
              <a:defRPr sz="1294">
                <a:solidFill>
                  <a:srgbClr val="50505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8471" y="4892425"/>
            <a:ext cx="121305" cy="123826"/>
          </a:xfrm>
          <a:prstGeom prst="rect">
            <a:avLst/>
          </a:prstGeom>
        </p:spPr>
        <p:txBody>
          <a:bodyPr/>
          <a:lstStyle>
            <a:lvl1pPr defTabSz="257175">
              <a:defRPr sz="619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1" name="Michael Kirby, WLCG LHCONE/LHCOPN - FZU (Prague)"/>
          <p:cNvSpPr txBox="1"/>
          <p:nvPr/>
        </p:nvSpPr>
        <p:spPr>
          <a:xfrm>
            <a:off x="3169290" y="4877842"/>
            <a:ext cx="2122376" cy="152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19"/>
              <a:t>Michael Kirby, WLCG LHCONE/LHCOPN - FZU (Prague)</a:t>
            </a:r>
          </a:p>
        </p:txBody>
      </p:sp>
    </p:spTree>
    <p:extLst>
      <p:ext uri="{BB962C8B-B14F-4D97-AF65-F5344CB8AC3E}">
        <p14:creationId xmlns:p14="http://schemas.microsoft.com/office/powerpoint/2010/main" val="10036748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432054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35417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5095045" y="180169"/>
            <a:ext cx="3598105" cy="149657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4912161"/>
            <a:ext cx="998567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4912161"/>
            <a:ext cx="4892514" cy="12804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S. Timm | Scale Tests of the DUNE Data Pipeline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4912161"/>
            <a:ext cx="425194" cy="119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4768226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878D93D-3900-C827-12BF-148E1121AE5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99" y="4856298"/>
            <a:ext cx="1220820" cy="230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68F383-DEA9-BA01-85D6-8E24D4A30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68" y="4853123"/>
            <a:ext cx="561974" cy="2370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hyperlink" Target="https://indico.jlab.org/event/459/contributions/1144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2210.15665.pdf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Scale Tests of the New DUNE Data Pipeline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4026" y="2022621"/>
            <a:ext cx="8221663" cy="1550312"/>
          </a:xfrm>
        </p:spPr>
        <p:txBody>
          <a:bodyPr/>
          <a:lstStyle/>
          <a:p>
            <a:r>
              <a:rPr lang="en-GB" dirty="0"/>
              <a:t>Steven Timm, Fermilab, </a:t>
            </a:r>
          </a:p>
          <a:p>
            <a:r>
              <a:rPr lang="en-GB" dirty="0" err="1"/>
              <a:t>Wenlong</a:t>
            </a:r>
            <a:r>
              <a:rPr lang="en-GB" dirty="0"/>
              <a:t> Yuan, Univ. of Edinburgh, </a:t>
            </a:r>
          </a:p>
          <a:p>
            <a:r>
              <a:rPr lang="en-GB" dirty="0"/>
              <a:t>Douglas Benjamin, Brookhaven National Lab.</a:t>
            </a:r>
          </a:p>
          <a:p>
            <a:r>
              <a:rPr lang="en-GB" b="1" dirty="0"/>
              <a:t>For the DUNE Collaboration</a:t>
            </a:r>
          </a:p>
          <a:p>
            <a:r>
              <a:rPr lang="en-GB" dirty="0"/>
              <a:t>CHEP 2023. 11 May 2023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title"/>
          </p:nvPr>
        </p:nvSpPr>
        <p:spPr>
          <a:xfrm>
            <a:off x="457201" y="324458"/>
            <a:ext cx="8293100" cy="51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 dirty="0">
                <a:latin typeface="Helvetica" pitchFamily="2" charset="0"/>
              </a:rPr>
              <a:t>Distributed processing: </a:t>
            </a:r>
            <a:br>
              <a:rPr lang="en-US" b="1" dirty="0">
                <a:latin typeface="Helvetica" pitchFamily="2" charset="0"/>
              </a:rPr>
            </a:br>
            <a:r>
              <a:rPr lang="en-US" b="1" dirty="0" err="1">
                <a:latin typeface="Helvetica" pitchFamily="2" charset="0"/>
              </a:rPr>
              <a:t>justIN</a:t>
            </a:r>
            <a:r>
              <a:rPr lang="en-US" b="1" dirty="0">
                <a:latin typeface="Helvetica" pitchFamily="2" charset="0"/>
              </a:rPr>
              <a:t> in Data Challenge 4</a:t>
            </a:r>
            <a:endParaRPr b="1" dirty="0">
              <a:latin typeface="Helvetica" pitchFamily="2" charset="0"/>
            </a:endParaRPr>
          </a:p>
        </p:txBody>
      </p:sp>
      <p:sp>
        <p:nvSpPr>
          <p:cNvPr id="313" name="Google Shape;313;p35"/>
          <p:cNvSpPr txBox="1">
            <a:spLocks noGrp="1"/>
          </p:cNvSpPr>
          <p:nvPr>
            <p:ph type="sldNum" idx="12"/>
          </p:nvPr>
        </p:nvSpPr>
        <p:spPr>
          <a:xfrm>
            <a:off x="369264" y="4866324"/>
            <a:ext cx="525463" cy="14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4C97"/>
                </a:solidFill>
                <a:sym typeface="Helvetica Neue"/>
              </a:rPr>
              <a:pPr/>
              <a:t>10</a:t>
            </a:fld>
            <a:endParaRPr dirty="0"/>
          </a:p>
        </p:txBody>
      </p:sp>
      <p:pic>
        <p:nvPicPr>
          <p:cNvPr id="314" name="Google Shape;314;p35" descr="request177process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038" y="958628"/>
            <a:ext cx="3500653" cy="21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 descr="request178processin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3405" y="2479386"/>
            <a:ext cx="3577231" cy="221557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5"/>
          <p:cNvSpPr txBox="1"/>
          <p:nvPr/>
        </p:nvSpPr>
        <p:spPr>
          <a:xfrm>
            <a:off x="3781439" y="1084973"/>
            <a:ext cx="807240" cy="236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60">
                <a:solidFill>
                  <a:srgbClr val="366CA0"/>
                </a:solidFill>
                <a:latin typeface="Calibri"/>
                <a:ea typeface="Calibri"/>
                <a:cs typeface="Calibri"/>
                <a:sym typeface="Calibri"/>
              </a:rPr>
              <a:t>Request 177</a:t>
            </a:r>
            <a:endParaRPr/>
          </a:p>
        </p:txBody>
      </p:sp>
      <p:sp>
        <p:nvSpPr>
          <p:cNvPr id="317" name="Google Shape;317;p35"/>
          <p:cNvSpPr txBox="1"/>
          <p:nvPr/>
        </p:nvSpPr>
        <p:spPr>
          <a:xfrm>
            <a:off x="6871907" y="2588996"/>
            <a:ext cx="807240" cy="236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60">
                <a:solidFill>
                  <a:srgbClr val="366CA0"/>
                </a:solidFill>
                <a:latin typeface="Calibri"/>
                <a:ea typeface="Calibri"/>
                <a:cs typeface="Calibri"/>
                <a:sym typeface="Calibri"/>
              </a:rPr>
              <a:t>Request 178</a:t>
            </a:r>
            <a:endParaRPr/>
          </a:p>
        </p:txBody>
      </p:sp>
      <p:sp>
        <p:nvSpPr>
          <p:cNvPr id="318" name="Google Shape;318;p35"/>
          <p:cNvSpPr txBox="1"/>
          <p:nvPr/>
        </p:nvSpPr>
        <p:spPr>
          <a:xfrm>
            <a:off x="5221423" y="3190741"/>
            <a:ext cx="490725" cy="236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60">
                <a:solidFill>
                  <a:srgbClr val="366CA0"/>
                </a:solidFill>
                <a:latin typeface="Calibri"/>
                <a:ea typeface="Calibri"/>
                <a:cs typeface="Calibri"/>
                <a:sym typeface="Calibri"/>
              </a:rPr>
              <a:t>FNAL</a:t>
            </a: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1949532" y="1321234"/>
            <a:ext cx="490725" cy="236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60">
                <a:solidFill>
                  <a:srgbClr val="366CA0"/>
                </a:solidFill>
                <a:latin typeface="Calibri"/>
                <a:ea typeface="Calibri"/>
                <a:cs typeface="Calibri"/>
                <a:sym typeface="Calibri"/>
              </a:rPr>
              <a:t>FNAL</a:t>
            </a:r>
            <a:endParaRPr/>
          </a:p>
        </p:txBody>
      </p:sp>
      <p:sp>
        <p:nvSpPr>
          <p:cNvPr id="320" name="Google Shape;320;p35"/>
          <p:cNvSpPr txBox="1"/>
          <p:nvPr/>
        </p:nvSpPr>
        <p:spPr>
          <a:xfrm>
            <a:off x="5811473" y="1700101"/>
            <a:ext cx="2618550" cy="560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Lots of data at Manchester!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cs typeface="Calibri"/>
                <a:sym typeface="Calibri"/>
              </a:rPr>
              <a:t>(VD </a:t>
            </a:r>
            <a:r>
              <a:rPr lang="en-US" sz="1635" dirty="0" err="1">
                <a:solidFill>
                  <a:srgbClr val="366CA0"/>
                </a:solidFill>
                <a:latin typeface="Helvetica" pitchFamily="2" charset="0"/>
                <a:cs typeface="Calibri"/>
                <a:sym typeface="Calibri"/>
              </a:rPr>
              <a:t>coldbox</a:t>
            </a:r>
            <a:r>
              <a:rPr lang="en-US" sz="1635" dirty="0">
                <a:solidFill>
                  <a:srgbClr val="366CA0"/>
                </a:solidFill>
                <a:latin typeface="Helvetica" pitchFamily="2" charset="0"/>
                <a:cs typeface="Calibri"/>
                <a:sym typeface="Calibri"/>
              </a:rPr>
              <a:t> bottom)</a:t>
            </a:r>
            <a:endParaRPr dirty="0">
              <a:latin typeface="Helvetica" pitchFamily="2" charset="0"/>
            </a:endParaRPr>
          </a:p>
        </p:txBody>
      </p:sp>
      <p:cxnSp>
        <p:nvCxnSpPr>
          <p:cNvPr id="321" name="Google Shape;321;p35"/>
          <p:cNvCxnSpPr/>
          <p:nvPr/>
        </p:nvCxnSpPr>
        <p:spPr>
          <a:xfrm flipH="1">
            <a:off x="6144974" y="2109833"/>
            <a:ext cx="318880" cy="92677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25400" dist="127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2" name="Google Shape;322;p35"/>
          <p:cNvCxnSpPr>
            <a:cxnSpLocks/>
            <a:stCxn id="323" idx="1"/>
          </p:cNvCxnSpPr>
          <p:nvPr/>
        </p:nvCxnSpPr>
        <p:spPr>
          <a:xfrm flipH="1">
            <a:off x="3396844" y="1423348"/>
            <a:ext cx="1729800" cy="351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25400" dist="127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24" name="Google Shape;324;p35"/>
          <p:cNvSpPr txBox="1"/>
          <p:nvPr/>
        </p:nvSpPr>
        <p:spPr>
          <a:xfrm>
            <a:off x="894727" y="3347367"/>
            <a:ext cx="3273956" cy="1315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Live monitoring shows how 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jobs processing the files follow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the data to suitable sites, 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using replica locations originally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from </a:t>
            </a:r>
            <a:r>
              <a:rPr lang="en-US" sz="1635" dirty="0" err="1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Rucio</a:t>
            </a:r>
            <a:endParaRPr dirty="0">
              <a:latin typeface="Helvetica" pitchFamily="2" charset="0"/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5126644" y="1142886"/>
            <a:ext cx="3154202" cy="560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8575" tIns="28575" rIns="28575" bIns="28575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Not much data at Manchester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5" dirty="0">
                <a:solidFill>
                  <a:srgbClr val="366CA0"/>
                </a:solidFill>
                <a:latin typeface="Helvetica" pitchFamily="2" charset="0"/>
                <a:cs typeface="Calibri"/>
                <a:sym typeface="Calibri"/>
              </a:rPr>
              <a:t>(VD </a:t>
            </a:r>
            <a:r>
              <a:rPr lang="en-US" sz="1635" dirty="0" err="1">
                <a:solidFill>
                  <a:srgbClr val="366CA0"/>
                </a:solidFill>
                <a:latin typeface="Helvetica" pitchFamily="2" charset="0"/>
                <a:cs typeface="Calibri"/>
                <a:sym typeface="Calibri"/>
              </a:rPr>
              <a:t>coldbox</a:t>
            </a:r>
            <a:r>
              <a:rPr lang="en-US" sz="1635" dirty="0">
                <a:solidFill>
                  <a:srgbClr val="366CA0"/>
                </a:solidFill>
                <a:latin typeface="Helvetica" pitchFamily="2" charset="0"/>
                <a:cs typeface="Calibri"/>
                <a:sym typeface="Calibri"/>
              </a:rPr>
              <a:t> top)</a:t>
            </a:r>
            <a:endParaRPr dirty="0">
              <a:latin typeface="Helvetica" pitchFamily="2" charset="0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4572001" y="405083"/>
            <a:ext cx="3904256" cy="384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Helvetica" pitchFamily="2" charset="0"/>
              </a:rPr>
              <a:t>Plots of sites where processing occurred </a:t>
            </a:r>
            <a:endParaRPr sz="1600" dirty="0">
              <a:latin typeface="Helvetica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A3590-66CB-668C-AC00-D0F4718FB91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srgbClr val="E95125"/>
                </a:solidFill>
              </a:rPr>
              <a:t>11 May 2023</a:t>
            </a:r>
            <a:endParaRPr lang="en-US" dirty="0">
              <a:solidFill>
                <a:srgbClr val="E95125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A78D8-58BC-5FFA-8A41-27C9B001C7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S. Timm | Scale Tests of the DUNE Data Pipeline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D4BC-2C82-65FB-E58D-8D56279C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E95125"/>
                </a:solidFill>
                <a:latin typeface="Helvetica" pitchFamily="2" charset="0"/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E032B-0BDE-5578-F561-F7FD33DD2D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B9C1B-C837-CD61-B422-864699598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We have tested that the full pipeline from experimental hall to CERN to Fermilab is functional and stable and can run at rates expected in the forthcoming </a:t>
            </a:r>
            <a:r>
              <a:rPr lang="en-US" dirty="0" err="1">
                <a:latin typeface="Helvetica" pitchFamily="2" charset="0"/>
              </a:rPr>
              <a:t>ProtoDUNE</a:t>
            </a:r>
            <a:r>
              <a:rPr lang="en-US" dirty="0">
                <a:latin typeface="Helvetica" pitchFamily="2" charset="0"/>
              </a:rPr>
              <a:t> II beam run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(3.6GB/s)</a:t>
            </a:r>
          </a:p>
          <a:p>
            <a:r>
              <a:rPr lang="en-US" dirty="0">
                <a:latin typeface="Helvetica" pitchFamily="2" charset="0"/>
              </a:rPr>
              <a:t>The software deployed and tested has been deployed in production now as our production data pipeline.</a:t>
            </a:r>
          </a:p>
          <a:p>
            <a:r>
              <a:rPr lang="en-US" dirty="0">
                <a:latin typeface="Helvetica" pitchFamily="2" charset="0"/>
              </a:rPr>
              <a:t>Using this software to build a second pipeline for the DUNE Near Detector Liquid Argon Cube test beam this summer.</a:t>
            </a:r>
          </a:p>
          <a:p>
            <a:r>
              <a:rPr lang="en-US" dirty="0">
                <a:latin typeface="Helvetica" pitchFamily="2" charset="0"/>
              </a:rPr>
              <a:t>Converting output of offline production to use this pipeline as well.</a:t>
            </a:r>
          </a:p>
          <a:p>
            <a:r>
              <a:rPr lang="en-US" dirty="0">
                <a:latin typeface="Helvetica" pitchFamily="2" charset="0"/>
              </a:rPr>
              <a:t>Expect to use a very similar software stack when data starts to flow from SURF (1GB/s expected).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AD2E87-D9F9-2875-DE8A-B300AC51B4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srgbClr val="E95125"/>
                </a:solidFill>
              </a:rPr>
              <a:t>11 May 2023</a:t>
            </a:r>
            <a:endParaRPr lang="en-US" dirty="0">
              <a:solidFill>
                <a:srgbClr val="E95125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2404F6-BA4D-7A5D-2DD0-E0BF0E8C0A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S. Timm | Scale Tests of the DUNE Data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1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B2F0BA-5789-01DD-BF0C-76FD0770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Acknowledgments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AF01E9F-24AE-04CE-0D8E-6F5A28D1D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D2829E6-2C82-3BE0-2EC6-AE64E56FA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EABF90-5344-E6B9-1624-39F3BAF6F8C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Storage dept. at Fermilab for operating </a:t>
            </a:r>
            <a:r>
              <a:rPr lang="en-US" dirty="0" err="1"/>
              <a:t>Rucio</a:t>
            </a:r>
            <a:r>
              <a:rPr lang="en-US" dirty="0"/>
              <a:t>, </a:t>
            </a:r>
            <a:r>
              <a:rPr lang="en-US" dirty="0" err="1"/>
              <a:t>MetaCat</a:t>
            </a:r>
            <a:r>
              <a:rPr lang="en-US" dirty="0"/>
              <a:t>, and Data Dispatcher servers as well as writing </a:t>
            </a:r>
            <a:r>
              <a:rPr lang="en-US" dirty="0" err="1"/>
              <a:t>MetaCat</a:t>
            </a:r>
            <a:r>
              <a:rPr lang="en-US" dirty="0"/>
              <a:t>, Data Dispatcher, and the ingest and declaration daemons (Igor </a:t>
            </a:r>
            <a:r>
              <a:rPr lang="en-US" dirty="0" err="1"/>
              <a:t>Mandrichenko</a:t>
            </a:r>
            <a:r>
              <a:rPr lang="en-US" dirty="0"/>
              <a:t>, Brandon White, Dennis Lee)</a:t>
            </a:r>
          </a:p>
          <a:p>
            <a:r>
              <a:rPr lang="en-US" dirty="0"/>
              <a:t>Jake </a:t>
            </a:r>
            <a:r>
              <a:rPr lang="en-US" dirty="0" err="1"/>
              <a:t>Calcutt</a:t>
            </a:r>
            <a:r>
              <a:rPr lang="en-US" dirty="0"/>
              <a:t> for Data Dispatcher testing</a:t>
            </a:r>
          </a:p>
          <a:p>
            <a:r>
              <a:rPr lang="en-US" dirty="0"/>
              <a:t>Andrew McNab, Chris Brew, Raja Nandakumar for </a:t>
            </a:r>
            <a:r>
              <a:rPr lang="en-US" dirty="0" err="1"/>
              <a:t>justIN</a:t>
            </a:r>
            <a:r>
              <a:rPr lang="en-US" dirty="0"/>
              <a:t> design, development and testing.</a:t>
            </a:r>
          </a:p>
          <a:p>
            <a:r>
              <a:rPr lang="en-US" dirty="0"/>
              <a:t>CERN IT staff for FTS3, EOS, CTA support.</a:t>
            </a:r>
          </a:p>
          <a:p>
            <a:r>
              <a:rPr lang="en-US" dirty="0"/>
              <a:t>DUNE Data management team, S. Timm, D. Benjamin, W. Yuan.</a:t>
            </a:r>
          </a:p>
          <a:p>
            <a:r>
              <a:rPr lang="en-US" dirty="0" err="1"/>
              <a:t>Rucio</a:t>
            </a:r>
            <a:r>
              <a:rPr lang="en-US" dirty="0"/>
              <a:t> developers</a:t>
            </a:r>
          </a:p>
          <a:p>
            <a:r>
              <a:rPr lang="en-US" dirty="0"/>
              <a:t>This research is based upon work supported by the US Department of Energy, Office of Science, Office of High Energy Physics.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39082E3-7C5C-2AD2-8FA8-F2A2B250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325" y="2175386"/>
            <a:ext cx="4572000" cy="76744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84E9234-7B0D-D282-3CFF-2A019734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066" y="3742952"/>
            <a:ext cx="800100" cy="800100"/>
          </a:xfrm>
          <a:prstGeom prst="rect">
            <a:avLst/>
          </a:prstGeom>
        </p:spPr>
      </p:pic>
      <p:pic>
        <p:nvPicPr>
          <p:cNvPr id="23" name="Picture 2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583A302E-02D2-B9E0-E394-96B158DE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950" y="892471"/>
            <a:ext cx="3990750" cy="1001188"/>
          </a:xfrm>
          <a:prstGeom prst="rect">
            <a:avLst/>
          </a:prstGeom>
        </p:spPr>
      </p:pic>
      <p:pic>
        <p:nvPicPr>
          <p:cNvPr id="25" name="Picture 2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2094D68-0995-6FF7-CB8A-A3288830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867" y="3075798"/>
            <a:ext cx="1714500" cy="609600"/>
          </a:xfrm>
          <a:prstGeom prst="rect">
            <a:avLst/>
          </a:prstGeom>
        </p:spPr>
      </p:pic>
      <p:pic>
        <p:nvPicPr>
          <p:cNvPr id="27" name="Picture 26" descr="A picture containing graphics, circle, screenshot, electric blue&#10;&#10;Description automatically generated">
            <a:extLst>
              <a:ext uri="{FF2B5EF4-FFF2-40B4-BE49-F238E27FC236}">
                <a16:creationId xmlns:a16="http://schemas.microsoft.com/office/drawing/2014/main" id="{926B4339-31BD-2CC4-4314-8B8E2FEFE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469" y="3869952"/>
            <a:ext cx="1257300" cy="673100"/>
          </a:xfrm>
          <a:prstGeom prst="rect">
            <a:avLst/>
          </a:prstGeom>
        </p:spPr>
      </p:pic>
      <p:pic>
        <p:nvPicPr>
          <p:cNvPr id="29" name="Picture 28" descr="A logo for a company&#10;&#10;Description automatically generated with low confidence">
            <a:extLst>
              <a:ext uri="{FF2B5EF4-FFF2-40B4-BE49-F238E27FC236}">
                <a16:creationId xmlns:a16="http://schemas.microsoft.com/office/drawing/2014/main" id="{682E0E04-B5BC-111F-2816-8E9456ABE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059" y="3406795"/>
            <a:ext cx="889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6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ata Taking Configu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/>
              <a:t>DUNE Far Detector Data Flow</a:t>
            </a:r>
            <a:endParaRPr sz="2000" dirty="0"/>
          </a:p>
        </p:txBody>
      </p:sp>
      <p:sp>
        <p:nvSpPr>
          <p:cNvPr id="205" name="beam coincidence events are extremely important, but of limited total volume - ~1 Hz beam rate…"/>
          <p:cNvSpPr txBox="1">
            <a:spLocks noGrp="1"/>
          </p:cNvSpPr>
          <p:nvPr>
            <p:ph idx="11"/>
          </p:nvPr>
        </p:nvSpPr>
        <p:spPr>
          <a:xfrm>
            <a:off x="454031" y="905827"/>
            <a:ext cx="3644728" cy="380272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02097" indent="-202097" defTabSz="281178">
              <a:spcBef>
                <a:spcPts val="0"/>
              </a:spcBef>
              <a:defRPr sz="3772"/>
            </a:pPr>
            <a:r>
              <a:rPr lang="en-US" sz="1600" dirty="0"/>
              <a:t>B</a:t>
            </a:r>
            <a:r>
              <a:rPr sz="1600" dirty="0"/>
              <a:t>eam coincidence events are extremely important, but of limited total volume - ~1 Hz beam rate</a:t>
            </a:r>
            <a:r>
              <a:rPr lang="en-US" sz="1600" dirty="0"/>
              <a:t> (most don’t trigger)</a:t>
            </a:r>
            <a:endParaRPr sz="1600" dirty="0"/>
          </a:p>
          <a:p>
            <a:pPr marL="324313" lvl="1" indent="-183724" defTabSz="281178">
              <a:spcBef>
                <a:spcPts val="0"/>
              </a:spcBef>
              <a:defRPr sz="3772"/>
            </a:pPr>
            <a:r>
              <a:rPr sz="1600" dirty="0"/>
              <a:t>active online trigger in development</a:t>
            </a:r>
          </a:p>
          <a:p>
            <a:pPr marL="324313" lvl="1" indent="-183724" defTabSz="281178">
              <a:spcBef>
                <a:spcPts val="0"/>
              </a:spcBef>
              <a:defRPr sz="3772"/>
            </a:pPr>
            <a:r>
              <a:rPr sz="1600" dirty="0"/>
              <a:t>Region-of-Interest within module</a:t>
            </a:r>
          </a:p>
          <a:p>
            <a:pPr marL="324313" lvl="1" indent="-183724" defTabSz="281178">
              <a:spcBef>
                <a:spcPts val="0"/>
              </a:spcBef>
              <a:defRPr sz="3772"/>
            </a:pPr>
            <a:r>
              <a:rPr sz="1600" dirty="0"/>
              <a:t>online compression and zero-suppression being considered</a:t>
            </a:r>
          </a:p>
          <a:p>
            <a:pPr marL="202097" indent="-202097" defTabSz="281178">
              <a:spcBef>
                <a:spcPts val="0"/>
              </a:spcBef>
              <a:defRPr sz="3772"/>
            </a:pPr>
            <a:r>
              <a:rPr lang="en-US" sz="1600" dirty="0"/>
              <a:t>S</a:t>
            </a:r>
            <a:r>
              <a:rPr sz="1600" dirty="0"/>
              <a:t>olar neutrino triggered events</a:t>
            </a:r>
          </a:p>
          <a:p>
            <a:pPr marL="202097" indent="-202097" defTabSz="281178">
              <a:spcBef>
                <a:spcPts val="0"/>
              </a:spcBef>
              <a:defRPr sz="3772"/>
            </a:pPr>
            <a:r>
              <a:rPr lang="en-US" sz="1600" dirty="0"/>
              <a:t>C</a:t>
            </a:r>
            <a:r>
              <a:rPr sz="1600" dirty="0"/>
              <a:t>osmic ray events and calibrations</a:t>
            </a:r>
          </a:p>
          <a:p>
            <a:pPr marL="202097" indent="-202097" defTabSz="281178">
              <a:spcBef>
                <a:spcPts val="0"/>
              </a:spcBef>
              <a:defRPr sz="3772"/>
            </a:pPr>
            <a:r>
              <a:rPr sz="1600" dirty="0"/>
              <a:t>Super</a:t>
            </a:r>
            <a:r>
              <a:rPr lang="en-US" sz="1600" dirty="0"/>
              <a:t>n</a:t>
            </a:r>
            <a:r>
              <a:rPr sz="1600" dirty="0"/>
              <a:t>ova readout events</a:t>
            </a:r>
          </a:p>
          <a:p>
            <a:pPr marL="324313" lvl="1" indent="-183724" defTabSz="281178">
              <a:spcBef>
                <a:spcPts val="0"/>
              </a:spcBef>
              <a:defRPr sz="3772"/>
            </a:pPr>
            <a:r>
              <a:rPr sz="1600" dirty="0"/>
              <a:t>~</a:t>
            </a:r>
            <a:r>
              <a:rPr sz="1600" dirty="0">
                <a:solidFill>
                  <a:srgbClr val="E95125"/>
                </a:solidFill>
              </a:rPr>
              <a:t>1</a:t>
            </a:r>
            <a:r>
              <a:rPr lang="en-US" sz="1600" dirty="0">
                <a:solidFill>
                  <a:srgbClr val="E95125"/>
                </a:solidFill>
              </a:rPr>
              <a:t>4</a:t>
            </a:r>
            <a:r>
              <a:rPr sz="1600" dirty="0">
                <a:solidFill>
                  <a:srgbClr val="E95125"/>
                </a:solidFill>
              </a:rPr>
              <a:t>0 TB </a:t>
            </a:r>
            <a:r>
              <a:rPr sz="1600" dirty="0"/>
              <a:t>in 100 seconds</a:t>
            </a:r>
            <a:r>
              <a:rPr lang="en-US" sz="1600" dirty="0"/>
              <a:t> per module</a:t>
            </a:r>
            <a:endParaRPr sz="1600" dirty="0"/>
          </a:p>
          <a:p>
            <a:pPr marL="324313" lvl="1" indent="-183724" defTabSz="281178">
              <a:spcBef>
                <a:spcPts val="0"/>
              </a:spcBef>
              <a:defRPr sz="3772"/>
            </a:pPr>
            <a:r>
              <a:rPr sz="1600" dirty="0"/>
              <a:t>transfer out in 4 hours and process in 4 hours to point for optical follow up</a:t>
            </a:r>
          </a:p>
          <a:p>
            <a:pPr marL="202097" indent="-202097" defTabSz="281178">
              <a:spcBef>
                <a:spcPts val="0"/>
              </a:spcBef>
              <a:defRPr sz="3772"/>
            </a:pPr>
            <a:r>
              <a:rPr sz="1600" dirty="0"/>
              <a:t>DUNE requirement - less than </a:t>
            </a:r>
            <a:r>
              <a:rPr sz="1600" dirty="0">
                <a:solidFill>
                  <a:srgbClr val="E95125"/>
                </a:solidFill>
              </a:rPr>
              <a:t>30 PB/year</a:t>
            </a:r>
            <a:r>
              <a:rPr sz="1600" dirty="0"/>
              <a:t> total to permanent storage from all active FDs</a:t>
            </a:r>
            <a:r>
              <a:rPr lang="en-US" sz="1600" dirty="0"/>
              <a:t> (~1 GB/s)</a:t>
            </a:r>
          </a:p>
          <a:p>
            <a:pPr marL="202097" indent="-202097" defTabSz="281178">
              <a:spcBef>
                <a:spcPts val="0"/>
              </a:spcBef>
              <a:defRPr sz="3772"/>
            </a:pPr>
            <a:r>
              <a:rPr lang="en-US" sz="1600" dirty="0"/>
              <a:t>More details in Michael Kirby </a:t>
            </a:r>
            <a:r>
              <a:rPr lang="en-US" sz="1600" dirty="0">
                <a:hlinkClick r:id="rId2"/>
              </a:rPr>
              <a:t>talk</a:t>
            </a:r>
            <a:r>
              <a:rPr lang="en-US" sz="1600" dirty="0"/>
              <a:t> at this same conference </a:t>
            </a:r>
            <a:endParaRPr sz="1600" dirty="0"/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pSp>
        <p:nvGrpSpPr>
          <p:cNvPr id="208" name="Group"/>
          <p:cNvGrpSpPr/>
          <p:nvPr/>
        </p:nvGrpSpPr>
        <p:grpSpPr>
          <a:xfrm>
            <a:off x="4602765" y="355029"/>
            <a:ext cx="3368673" cy="2385195"/>
            <a:chOff x="0" y="0"/>
            <a:chExt cx="8983126" cy="6360517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3"/>
            <a:srcRect t="2864"/>
            <a:stretch>
              <a:fillRect/>
            </a:stretch>
          </p:blipFill>
          <p:spPr>
            <a:xfrm>
              <a:off x="0" y="28127"/>
              <a:ext cx="8983127" cy="6332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Rectangle"/>
            <p:cNvSpPr/>
            <p:nvPr/>
          </p:nvSpPr>
          <p:spPr>
            <a:xfrm>
              <a:off x="206742" y="0"/>
              <a:ext cx="3517811" cy="8303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09" name="Far Detector Cryostat"/>
          <p:cNvSpPr txBox="1"/>
          <p:nvPr/>
        </p:nvSpPr>
        <p:spPr>
          <a:xfrm>
            <a:off x="5593696" y="129434"/>
            <a:ext cx="2282676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dirty="0">
                <a:latin typeface="Helvetica" pitchFamily="2" charset="0"/>
              </a:rPr>
              <a:t>Far Detector Cryostat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F324B-B760-CFB3-D8A5-8BFC156666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9C3574-6F59-A7C7-90E2-E65B9EE4E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E7DD8AE-BC3E-4216-8469-B2D61C99F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2" r="2776" b="11033"/>
          <a:stretch/>
        </p:blipFill>
        <p:spPr>
          <a:xfrm>
            <a:off x="4189307" y="3277608"/>
            <a:ext cx="466344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53C30-E23C-0B71-BE51-AD99B5195D56}"/>
              </a:ext>
            </a:extLst>
          </p:cNvPr>
          <p:cNvSpPr txBox="1"/>
          <p:nvPr/>
        </p:nvSpPr>
        <p:spPr>
          <a:xfrm>
            <a:off x="4565194" y="2943832"/>
            <a:ext cx="4157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Data volumes from </a:t>
            </a:r>
            <a:r>
              <a:rPr lang="en-US" sz="1400" dirty="0">
                <a:latin typeface="Helvetica" pitchFamily="2" charset="0"/>
                <a:hlinkClick r:id="rId5"/>
              </a:rPr>
              <a:t>DUNE Computing CDR</a:t>
            </a:r>
            <a:endParaRPr lang="en-US" sz="1400"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ERN and Neutrino Platform currently hosting ProtoDU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000" dirty="0"/>
              <a:t>CERN and Neutrino Platform currently hosting </a:t>
            </a:r>
            <a:r>
              <a:rPr sz="2000" dirty="0" err="1"/>
              <a:t>ProtoDUNE</a:t>
            </a:r>
            <a:endParaRPr sz="2000" dirty="0"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12" name="ProtoDUNE Single Phase and Dual Phase…"/>
          <p:cNvSpPr txBox="1"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 numCol="1" spcCol="1196983">
            <a:normAutofit/>
          </a:bodyPr>
          <a:lstStyle/>
          <a:p>
            <a:pPr marL="133088" indent="-133088" defTabSz="185166">
              <a:spcBef>
                <a:spcPts val="225"/>
              </a:spcBef>
              <a:defRPr sz="3888"/>
            </a:pPr>
            <a:r>
              <a:rPr sz="1100" dirty="0" err="1"/>
              <a:t>ProtoDUNE</a:t>
            </a:r>
            <a:r>
              <a:rPr sz="1100" dirty="0"/>
              <a:t> Single Phase and Dual Phase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sz="1100" dirty="0"/>
              <a:t>constructed and operated 2018 - 2020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sz="1100" dirty="0" err="1"/>
              <a:t>ProtoDUNE</a:t>
            </a:r>
            <a:r>
              <a:rPr sz="1100" dirty="0"/>
              <a:t> SP took 6 weeks of beam (~25 Hz</a:t>
            </a:r>
            <a:r>
              <a:rPr lang="en-US" sz="1100" dirty="0"/>
              <a:t>)</a:t>
            </a:r>
            <a:endParaRPr sz="1100" dirty="0"/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sz="1100" dirty="0"/>
              <a:t>invaluable information about performance, construction, and operations</a:t>
            </a:r>
            <a:endParaRPr lang="en-US" sz="1100" dirty="0"/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5% of size of eventual far detector</a:t>
            </a:r>
          </a:p>
          <a:p>
            <a:pPr marL="92583" lvl="1" indent="0" defTabSz="185166">
              <a:spcBef>
                <a:spcPts val="225"/>
              </a:spcBef>
              <a:buNone/>
              <a:defRPr sz="3888"/>
            </a:pPr>
            <a:endParaRPr sz="1100" dirty="0"/>
          </a:p>
          <a:p>
            <a:pPr marL="92583" lvl="1" indent="0" defTabSz="185166">
              <a:spcBef>
                <a:spcPts val="225"/>
              </a:spcBef>
              <a:buNone/>
              <a:defRPr sz="3888"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E41BD0-7763-F586-C34B-6DF0712CA93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133088" indent="-133088" defTabSz="185166">
              <a:spcBef>
                <a:spcPts val="225"/>
              </a:spcBef>
              <a:defRPr sz="3888"/>
            </a:pPr>
            <a:r>
              <a:rPr lang="en-US" sz="1100" dirty="0" err="1"/>
              <a:t>ProtoDUNE</a:t>
            </a:r>
            <a:r>
              <a:rPr lang="en-US" sz="1100" dirty="0"/>
              <a:t> II currently under construction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Horizontal Drift and Vertical Drift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HD anticipate filling </a:t>
            </a:r>
            <a:r>
              <a:rPr lang="en-US" sz="1100" dirty="0" err="1"/>
              <a:t>LAr</a:t>
            </a:r>
            <a:r>
              <a:rPr lang="en-US" sz="1100" dirty="0"/>
              <a:t> 2023Q4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VD assembly will proceed in parallel and operate after HD operations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Beam operations in 2023/2024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Charged particle beam data rate from </a:t>
            </a:r>
            <a:r>
              <a:rPr lang="en-US" sz="1100" dirty="0" err="1"/>
              <a:t>ProtoDUNE</a:t>
            </a:r>
            <a:r>
              <a:rPr lang="en-US" sz="1100" dirty="0"/>
              <a:t> (180MB/event), </a:t>
            </a:r>
            <a:r>
              <a:rPr lang="en-US" sz="1100" dirty="0">
                <a:solidFill>
                  <a:srgbClr val="E95125"/>
                </a:solidFill>
              </a:rPr>
              <a:t>4.5GB/s </a:t>
            </a:r>
            <a:r>
              <a:rPr lang="en-US" sz="1100" dirty="0"/>
              <a:t>peak rate</a:t>
            </a:r>
          </a:p>
          <a:p>
            <a:pPr marL="213572" lvl="1" indent="-120989" defTabSz="185166">
              <a:spcBef>
                <a:spcPts val="225"/>
              </a:spcBef>
              <a:defRPr sz="3888"/>
            </a:pPr>
            <a:r>
              <a:rPr lang="en-US" sz="1100" dirty="0"/>
              <a:t>Comparable to expected  DC data rate from far detector (</a:t>
            </a:r>
            <a:r>
              <a:rPr lang="en-US" sz="1100" dirty="0">
                <a:solidFill>
                  <a:srgbClr val="E95125"/>
                </a:solidFill>
              </a:rPr>
              <a:t>1GB/s</a:t>
            </a:r>
            <a:r>
              <a:rPr lang="en-US" sz="1100" dirty="0"/>
              <a:t>)</a:t>
            </a:r>
          </a:p>
          <a:p>
            <a:endParaRPr lang="en-US" dirty="0"/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rcRect l="17691" t="13981" r="10827" b="7073"/>
          <a:stretch>
            <a:fillRect/>
          </a:stretch>
        </p:blipFill>
        <p:spPr>
          <a:xfrm>
            <a:off x="5579535" y="2670493"/>
            <a:ext cx="2030732" cy="1989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"/>
          <p:cNvGrpSpPr/>
          <p:nvPr/>
        </p:nvGrpSpPr>
        <p:grpSpPr>
          <a:xfrm>
            <a:off x="526672" y="2719903"/>
            <a:ext cx="3845458" cy="1806953"/>
            <a:chOff x="-533909" y="0"/>
            <a:chExt cx="13002905" cy="6028043"/>
          </a:xfrm>
        </p:grpSpPr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9237" y="0"/>
              <a:ext cx="10469759" cy="602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647">
              <a:off x="749226" y="2123884"/>
              <a:ext cx="5071953" cy="880585"/>
            </a:xfrm>
            <a:prstGeom prst="rect">
              <a:avLst/>
            </a:prstGeom>
            <a:effectLst/>
          </p:spPr>
        </p:pic>
        <p:sp>
          <p:nvSpPr>
            <p:cNvPr id="218" name="Beam"/>
            <p:cNvSpPr txBox="1"/>
            <p:nvPr/>
          </p:nvSpPr>
          <p:spPr>
            <a:xfrm>
              <a:off x="-533909" y="2458030"/>
              <a:ext cx="2282296" cy="1409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>
                <a:defRPr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rPr dirty="0"/>
                <a:t>Beam</a:t>
              </a:r>
            </a:p>
          </p:txBody>
        </p:sp>
      </p:grpSp>
      <p:sp>
        <p:nvSpPr>
          <p:cNvPr id="220" name="CERN EHN1"/>
          <p:cNvSpPr txBox="1"/>
          <p:nvPr/>
        </p:nvSpPr>
        <p:spPr>
          <a:xfrm>
            <a:off x="1553355" y="2171328"/>
            <a:ext cx="1391407" cy="33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r>
              <a:rPr dirty="0">
                <a:latin typeface="Helvetica" pitchFamily="2" charset="0"/>
              </a:rPr>
              <a:t>CERN EHN1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EEBD3-0A7C-BAD7-AE52-C5C4A0F433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C60EF-0208-F760-55CE-DE272AE93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25" name="Content Placeholder 24" descr="Diagram&#10;&#10;Description automatically generated">
            <a:extLst>
              <a:ext uri="{FF2B5EF4-FFF2-40B4-BE49-F238E27FC236}">
                <a16:creationId xmlns:a16="http://schemas.microsoft.com/office/drawing/2014/main" id="{5D1A077C-FC49-FF79-13B0-05DC32356BF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7793" r="4395"/>
          <a:stretch/>
        </p:blipFill>
        <p:spPr>
          <a:xfrm>
            <a:off x="182880" y="905827"/>
            <a:ext cx="4480560" cy="271790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New DUNE Data Management System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6BFB781E-F58D-1ED6-6E97-11DEF3D2AA69}"/>
              </a:ext>
            </a:extLst>
          </p:cNvPr>
          <p:cNvSpPr txBox="1">
            <a:spLocks/>
          </p:cNvSpPr>
          <p:nvPr/>
        </p:nvSpPr>
        <p:spPr>
          <a:xfrm>
            <a:off x="4645249" y="905827"/>
            <a:ext cx="3990750" cy="3773720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192024" indent="-198882" algn="l" defTabSz="342900" rtl="0" fontAlgn="base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406004" indent="-200025" algn="l" defTabSz="342900" rtl="0" fontAlgn="base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673894" indent="-204788" algn="l" defTabSz="342900" rtl="0" fontAlgn="base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873919" indent="-200025" algn="l" defTabSz="342900" rtl="0" fontAlgn="base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073944" indent="-200025" algn="l" defTabSz="342900" rtl="0" fontAlgn="base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Fermilab replacing legacy unified data management / workflow system</a:t>
            </a:r>
          </a:p>
          <a:p>
            <a:pPr lvl="1"/>
            <a:r>
              <a:rPr lang="en-US" dirty="0" err="1">
                <a:solidFill>
                  <a:srgbClr val="C00000"/>
                </a:solidFill>
              </a:rPr>
              <a:t>Rucio</a:t>
            </a:r>
            <a:r>
              <a:rPr lang="en-US" dirty="0"/>
              <a:t> for file replica cataloging and management</a:t>
            </a:r>
          </a:p>
          <a:p>
            <a:pPr lvl="2"/>
            <a:r>
              <a:rPr lang="en-US" dirty="0"/>
              <a:t>Well-known tool adopted by most big experiments in HEP community</a:t>
            </a:r>
          </a:p>
          <a:p>
            <a:pPr lvl="2"/>
            <a:r>
              <a:rPr lang="en-US" dirty="0"/>
              <a:t>Uses FTS3 for file transfers</a:t>
            </a:r>
          </a:p>
          <a:p>
            <a:pPr lvl="1"/>
            <a:r>
              <a:rPr lang="en-US" dirty="0" err="1">
                <a:solidFill>
                  <a:srgbClr val="C00000"/>
                </a:solidFill>
              </a:rPr>
              <a:t>MetaCat</a:t>
            </a:r>
            <a:r>
              <a:rPr lang="en-US" dirty="0"/>
              <a:t>—new metadata service</a:t>
            </a:r>
          </a:p>
          <a:p>
            <a:pPr lvl="2"/>
            <a:r>
              <a:rPr lang="en-US" dirty="0"/>
              <a:t>Allows for hierarchical metadata and extensible queries against other databases.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Dispatcher</a:t>
            </a:r>
            <a:r>
              <a:rPr lang="en-US" dirty="0"/>
              <a:t>—simple projects and data file delivery</a:t>
            </a:r>
          </a:p>
          <a:p>
            <a:r>
              <a:rPr lang="en-US" dirty="0"/>
              <a:t>In addition </a:t>
            </a:r>
            <a:r>
              <a:rPr lang="en-US" dirty="0" err="1"/>
              <a:t>JustIN</a:t>
            </a:r>
            <a:r>
              <a:rPr lang="en-US" dirty="0"/>
              <a:t> workflow system also developed by UK groups.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5D9F8-0B52-F464-9ACE-42606260C670}"/>
              </a:ext>
            </a:extLst>
          </p:cNvPr>
          <p:cNvSpPr txBox="1"/>
          <p:nvPr/>
        </p:nvSpPr>
        <p:spPr>
          <a:xfrm>
            <a:off x="454026" y="3817891"/>
            <a:ext cx="38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Other experiments already using these new data management tools</a:t>
            </a:r>
          </a:p>
        </p:txBody>
      </p:sp>
    </p:spTree>
    <p:extLst>
      <p:ext uri="{BB962C8B-B14F-4D97-AF65-F5344CB8AC3E}">
        <p14:creationId xmlns:p14="http://schemas.microsoft.com/office/powerpoint/2010/main" val="75667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265517" y="222205"/>
            <a:ext cx="8229600" cy="48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en-US" sz="2400" b="1" dirty="0"/>
              <a:t>DUNE Data Challenge 4 (Summer 2022)</a:t>
            </a:r>
            <a:endParaRPr b="1" dirty="0"/>
          </a:p>
        </p:txBody>
      </p:sp>
      <p:sp>
        <p:nvSpPr>
          <p:cNvPr id="216" name="Google Shape;216;p29"/>
          <p:cNvSpPr txBox="1">
            <a:spLocks noGrp="1"/>
          </p:cNvSpPr>
          <p:nvPr>
            <p:ph type="sldNum" idx="12"/>
          </p:nvPr>
        </p:nvSpPr>
        <p:spPr>
          <a:xfrm>
            <a:off x="454026" y="4912162"/>
            <a:ext cx="425194" cy="11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 dirty="0"/>
          </a:p>
        </p:txBody>
      </p:sp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730" y="1143965"/>
            <a:ext cx="943205" cy="102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6478" y="1202270"/>
            <a:ext cx="908372" cy="90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752" y="1246809"/>
            <a:ext cx="1556669" cy="70371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/>
          <p:nvPr/>
        </p:nvSpPr>
        <p:spPr>
          <a:xfrm>
            <a:off x="7110457" y="2105225"/>
            <a:ext cx="1205224" cy="916885"/>
          </a:xfrm>
          <a:prstGeom prst="can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lt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UK</a:t>
            </a:r>
            <a:endParaRPr dirty="0">
              <a:latin typeface="Helvetica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lt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Storage Elements</a:t>
            </a:r>
            <a:endParaRPr dirty="0">
              <a:latin typeface="Helvetica" pitchFamily="2" charset="0"/>
            </a:endParaRPr>
          </a:p>
        </p:txBody>
      </p:sp>
      <p:sp>
        <p:nvSpPr>
          <p:cNvPr id="222" name="Google Shape;222;p29"/>
          <p:cNvSpPr/>
          <p:nvPr/>
        </p:nvSpPr>
        <p:spPr>
          <a:xfrm>
            <a:off x="7131629" y="3028063"/>
            <a:ext cx="1162878" cy="879613"/>
          </a:xfrm>
          <a:prstGeom prst="can">
            <a:avLst>
              <a:gd name="adj" fmla="val 25000"/>
            </a:avLst>
          </a:prstGeom>
          <a:solidFill>
            <a:schemeClr val="accent1">
              <a:lumMod val="75000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lt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European</a:t>
            </a:r>
            <a:endParaRPr dirty="0">
              <a:latin typeface="Helvetica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lt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Storage </a:t>
            </a:r>
            <a:endParaRPr dirty="0">
              <a:latin typeface="Helvetica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lt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Elements</a:t>
            </a:r>
            <a:endParaRPr dirty="0">
              <a:latin typeface="Helvetica" pitchFamily="2" charset="0"/>
            </a:endParaRPr>
          </a:p>
        </p:txBody>
      </p:sp>
      <p:cxnSp>
        <p:nvCxnSpPr>
          <p:cNvPr id="224" name="Google Shape;224;p29"/>
          <p:cNvCxnSpPr>
            <a:cxnSpLocks/>
          </p:cNvCxnSpPr>
          <p:nvPr/>
        </p:nvCxnSpPr>
        <p:spPr>
          <a:xfrm>
            <a:off x="265517" y="2515549"/>
            <a:ext cx="4663111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5" name="Google Shape;225;p29"/>
          <p:cNvCxnSpPr>
            <a:cxnSpLocks/>
            <a:stCxn id="226" idx="4"/>
          </p:cNvCxnSpPr>
          <p:nvPr/>
        </p:nvCxnSpPr>
        <p:spPr>
          <a:xfrm flipH="1">
            <a:off x="265517" y="3540577"/>
            <a:ext cx="4703402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26" name="Google Shape;226;p29"/>
          <p:cNvSpPr/>
          <p:nvPr/>
        </p:nvSpPr>
        <p:spPr>
          <a:xfrm>
            <a:off x="4442922" y="2515549"/>
            <a:ext cx="1051994" cy="1025028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1013892" y="2110642"/>
            <a:ext cx="1374072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Data from EHN1 to EOSPUBLIC</a:t>
            </a:r>
            <a:endParaRPr dirty="0">
              <a:latin typeface="Helvetica" pitchFamily="2" charset="0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2833472" y="2162340"/>
            <a:ext cx="127066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Declare files</a:t>
            </a:r>
            <a:endParaRPr dirty="0">
              <a:latin typeface="Helvetica" pitchFamily="2" charset="0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4113878" y="2110642"/>
            <a:ext cx="1553458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Copy to tape @FNAL and CERN</a:t>
            </a:r>
            <a:endParaRPr dirty="0">
              <a:latin typeface="Helvetica" pitchFamily="2" charset="0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5677077" y="1780242"/>
            <a:ext cx="1354829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For this data challenge only: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Distribute test data to 3</a:t>
            </a:r>
            <a:r>
              <a:rPr lang="en-US" sz="1200" dirty="0">
                <a:latin typeface="Helvetica" pitchFamily="2" charset="0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other sets of storage elements (SE)s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dk1"/>
                </a:solidFill>
                <a:latin typeface="Helvetica" pitchFamily="2" charset="0"/>
                <a:cs typeface="Calibri"/>
                <a:sym typeface="Calibri"/>
              </a:rPr>
              <a:t>For tests of local reading/writing.</a:t>
            </a:r>
            <a:endParaRPr sz="1200" dirty="0">
              <a:latin typeface="Helvetica" pitchFamily="2" charset="0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5863938" y="3981902"/>
            <a:ext cx="1341782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Reconstruct files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streaming at sites without SE’s, local for sites with SE’s</a:t>
            </a:r>
            <a:endParaRPr dirty="0">
              <a:latin typeface="Helvetica" pitchFamily="2" charset="0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2318250" y="3744157"/>
            <a:ext cx="110475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Return outputs to Fermilab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(some via </a:t>
            </a:r>
            <a:r>
              <a:rPr lang="en-US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nearby </a:t>
            </a: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writes first)</a:t>
            </a:r>
            <a:endParaRPr dirty="0">
              <a:latin typeface="Helvetica" pitchFamily="2" charset="0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433421" y="4090815"/>
            <a:ext cx="1776606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r>
              <a:rPr lang="en-US" sz="1050" baseline="3000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nd</a:t>
            </a:r>
            <a:r>
              <a:rPr lang="en-US" sz="1050" dirty="0">
                <a:solidFill>
                  <a:schemeClr val="dk1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 copy of results to RAL and CCIN2P3</a:t>
            </a:r>
            <a:endParaRPr dirty="0">
              <a:latin typeface="Helvetica" pitchFamily="2" charset="0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128738" y="3671434"/>
            <a:ext cx="93924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92D05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WE ARE HERE</a:t>
            </a:r>
            <a:endParaRPr dirty="0">
              <a:latin typeface="Helvetica" pitchFamily="2" charset="0"/>
            </a:endParaRPr>
          </a:p>
        </p:txBody>
      </p:sp>
      <p:sp>
        <p:nvSpPr>
          <p:cNvPr id="235" name="Google Shape;235;p29"/>
          <p:cNvSpPr/>
          <p:nvPr/>
        </p:nvSpPr>
        <p:spPr>
          <a:xfrm rot="5400000">
            <a:off x="-82381" y="2929500"/>
            <a:ext cx="939150" cy="2236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598362" y="2634336"/>
            <a:ext cx="3904442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Goals of the Data Challenge 4 were to test all the services and procedures that will be used in the forthcoming beam runs of </a:t>
            </a:r>
            <a:r>
              <a:rPr lang="en-US" sz="1050" dirty="0" err="1">
                <a:solidFill>
                  <a:srgbClr val="FF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ProtoDUNE</a:t>
            </a:r>
            <a:r>
              <a:rPr lang="en-US" sz="1050" dirty="0">
                <a:solidFill>
                  <a:srgbClr val="FF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-HD and </a:t>
            </a:r>
            <a:r>
              <a:rPr lang="en-US" sz="1050" dirty="0" err="1">
                <a:solidFill>
                  <a:srgbClr val="FF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ProtoDUNE</a:t>
            </a:r>
            <a:r>
              <a:rPr lang="en-US" sz="1050" dirty="0">
                <a:solidFill>
                  <a:srgbClr val="FF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-VD</a:t>
            </a:r>
            <a:endParaRPr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These tests have been done and succeeded in transferring and processing data at the necessary scale</a:t>
            </a:r>
            <a:endParaRPr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78B0E-2997-E547-00B8-CFD6A0FEF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374" y="3715255"/>
            <a:ext cx="1527082" cy="838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3033E-638B-9BF2-DD5C-7EB69D2FE2AE}"/>
              </a:ext>
            </a:extLst>
          </p:cNvPr>
          <p:cNvSpPr txBox="1"/>
          <p:nvPr/>
        </p:nvSpPr>
        <p:spPr>
          <a:xfrm>
            <a:off x="4264186" y="4225152"/>
            <a:ext cx="153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Compute Sites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5F30CF-2C0F-4AF4-D2D8-1B935383728F}"/>
              </a:ext>
            </a:extLst>
          </p:cNvPr>
          <p:cNvCxnSpPr/>
          <p:nvPr/>
        </p:nvCxnSpPr>
        <p:spPr>
          <a:xfrm flipH="1">
            <a:off x="3468805" y="4147702"/>
            <a:ext cx="583636" cy="1690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5F5142-527F-0627-1BC8-B307B9C95223}"/>
              </a:ext>
            </a:extLst>
          </p:cNvPr>
          <p:cNvCxnSpPr>
            <a:cxnSpLocks/>
          </p:cNvCxnSpPr>
          <p:nvPr/>
        </p:nvCxnSpPr>
        <p:spPr>
          <a:xfrm flipH="1">
            <a:off x="5768961" y="3427326"/>
            <a:ext cx="1242153" cy="262546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B39068-8491-0DAE-A70D-02D138EDAA08}"/>
              </a:ext>
            </a:extLst>
          </p:cNvPr>
          <p:cNvCxnSpPr>
            <a:cxnSpLocks/>
          </p:cNvCxnSpPr>
          <p:nvPr/>
        </p:nvCxnSpPr>
        <p:spPr>
          <a:xfrm flipV="1">
            <a:off x="7131629" y="4058340"/>
            <a:ext cx="433602" cy="37154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9D0F3-7992-9016-68A5-FD95465C7FB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8A2ED-4248-A78C-F1FB-B1FC1F202B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S. Timm | Scale Tests of the DUNE Data Pipeline</a:t>
            </a:r>
            <a:endParaRPr lang="en-US" dirty="0"/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560BB528-EBB9-64DD-3B85-F49FE08C5313}"/>
              </a:ext>
            </a:extLst>
          </p:cNvPr>
          <p:cNvSpPr/>
          <p:nvPr/>
        </p:nvSpPr>
        <p:spPr>
          <a:xfrm>
            <a:off x="7011114" y="1230397"/>
            <a:ext cx="1463211" cy="85841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Helvetica" pitchFamily="2" charset="0"/>
            </a:endParaRPr>
          </a:p>
          <a:p>
            <a:pPr algn="ctr"/>
            <a:endParaRPr lang="en-US" sz="1200" dirty="0">
              <a:latin typeface="Helvetica" pitchFamily="2" charset="0"/>
            </a:endParaRPr>
          </a:p>
          <a:p>
            <a:pPr algn="ctr"/>
            <a:r>
              <a:rPr lang="en-US" sz="1200" dirty="0">
                <a:latin typeface="Helvetica" pitchFamily="2" charset="0"/>
              </a:rPr>
              <a:t>Storage Element</a:t>
            </a:r>
          </a:p>
        </p:txBody>
      </p:sp>
      <p:pic>
        <p:nvPicPr>
          <p:cNvPr id="220" name="Google Shape;220;p29"/>
          <p:cNvPicPr preferRelativeResize="0"/>
          <p:nvPr/>
        </p:nvPicPr>
        <p:blipFill rotWithShape="1">
          <a:blip r:embed="rId7">
            <a:alphaModFix/>
          </a:blip>
          <a:srcRect b="29503"/>
          <a:stretch/>
        </p:blipFill>
        <p:spPr>
          <a:xfrm>
            <a:off x="7011114" y="1431293"/>
            <a:ext cx="1537992" cy="360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F95ADCBE-B790-AFAD-D3F5-241FD2C0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Data Pipeline Diagram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87FA606-808D-E57E-2637-FA1250F8A1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ABCE9-B3F7-E9DF-DF0E-957717B08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de-DE" sz="800" dirty="0"/>
              <a:t>S. Timm | </a:t>
            </a:r>
            <a:r>
              <a:rPr lang="de-DE" sz="800" dirty="0" err="1"/>
              <a:t>Scale</a:t>
            </a:r>
            <a:r>
              <a:rPr lang="de-DE" sz="800" dirty="0"/>
              <a:t> Tests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DUNE Data Pipeline</a:t>
            </a:r>
            <a:endParaRPr lang="en-US" sz="800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9571C9B6-BCDB-AA2C-1A06-A09AF7F2A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C39C72E-2A13-EB4D-AD45-6D4E6ACAED8D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pic>
        <p:nvPicPr>
          <p:cNvPr id="11" name="Picture Placeholder 10" descr="Diagram&#10;&#10;Description automatically generated">
            <a:extLst>
              <a:ext uri="{FF2B5EF4-FFF2-40B4-BE49-F238E27FC236}">
                <a16:creationId xmlns:a16="http://schemas.microsoft.com/office/drawing/2014/main" id="{2803E7BF-9866-EB20-2E6A-FEC7CD026F7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t="4351" b="10127"/>
          <a:stretch/>
        </p:blipFill>
        <p:spPr>
          <a:xfrm>
            <a:off x="596430" y="1058865"/>
            <a:ext cx="3661668" cy="3405351"/>
          </a:xfrm>
          <a:prstGeom prst="rect">
            <a:avLst/>
          </a:prstGeom>
          <a:noFill/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BD916A6-2C1B-711D-695E-44A96A671C0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Legacy file transfer system replaced by Ingest Daemon and Declaration Daemon</a:t>
            </a:r>
          </a:p>
          <a:p>
            <a:pPr lvl="1"/>
            <a:r>
              <a:rPr lang="en-US" dirty="0"/>
              <a:t>Ingest daemon brings files from experimental systems to </a:t>
            </a:r>
            <a:r>
              <a:rPr lang="en-US" dirty="0" err="1"/>
              <a:t>dropbox</a:t>
            </a:r>
            <a:endParaRPr lang="en-US" dirty="0"/>
          </a:p>
          <a:p>
            <a:pPr lvl="2"/>
            <a:r>
              <a:rPr lang="en-US" dirty="0"/>
              <a:t>Can operate without connection to Fermilab.</a:t>
            </a:r>
          </a:p>
          <a:p>
            <a:pPr lvl="2"/>
            <a:r>
              <a:rPr lang="en-US" dirty="0"/>
              <a:t>All transfers done via FTS3</a:t>
            </a:r>
          </a:p>
          <a:p>
            <a:pPr lvl="1"/>
            <a:r>
              <a:rPr lang="en-US" dirty="0"/>
              <a:t>Declaration daemon declares them to </a:t>
            </a:r>
            <a:r>
              <a:rPr lang="en-US" dirty="0" err="1"/>
              <a:t>MetaCat</a:t>
            </a:r>
            <a:r>
              <a:rPr lang="en-US" dirty="0"/>
              <a:t> and </a:t>
            </a:r>
            <a:r>
              <a:rPr lang="en-US" dirty="0" err="1"/>
              <a:t>Rucio</a:t>
            </a:r>
            <a:r>
              <a:rPr lang="en-US" dirty="0"/>
              <a:t> and makes rules to get them to final destinations.</a:t>
            </a:r>
          </a:p>
          <a:p>
            <a:r>
              <a:rPr lang="en-US" dirty="0"/>
              <a:t>2 copies of raw data on tape</a:t>
            </a:r>
          </a:p>
          <a:p>
            <a:r>
              <a:rPr lang="en-US" dirty="0"/>
              <a:t>1 copy of sim/</a:t>
            </a:r>
            <a:r>
              <a:rPr lang="en-US" dirty="0" err="1"/>
              <a:t>reco</a:t>
            </a:r>
            <a:r>
              <a:rPr lang="en-US" dirty="0"/>
              <a:t> on tape</a:t>
            </a:r>
          </a:p>
          <a:p>
            <a:r>
              <a:rPr lang="en-US" dirty="0"/>
              <a:t>2 copies of sim/</a:t>
            </a:r>
            <a:r>
              <a:rPr lang="en-US" dirty="0" err="1"/>
              <a:t>reco</a:t>
            </a:r>
            <a:r>
              <a:rPr lang="en-US" dirty="0"/>
              <a:t> on disk distributed across global storage elements.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C2BFD27-9DEB-4CB0-490B-30B8E2BD4D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57200" y="4887118"/>
            <a:ext cx="804333" cy="11902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latin typeface="Helvetica"/>
                <a:cs typeface="Helvetica"/>
              </a:rPr>
              <a:t>11 May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C93BC6F-B827-13ED-F7BF-F539DF9A3F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911725"/>
            <a:ext cx="425450" cy="11906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39C72E-2A13-EB4D-AD45-6D4E6ACAED8D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20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Summary of Data Challenge 4 Data Pipeline Phase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/>
            <a:r>
              <a:rPr lang="en-GB" dirty="0"/>
              <a:t>Ran 5 days, July 11-15, Midnight UTC to Midnight UTC</a:t>
            </a:r>
          </a:p>
          <a:p>
            <a:r>
              <a:rPr lang="en-GB" dirty="0"/>
              <a:t> Copied a set of files from a sample area, renamed them with a timestamp and generated metadata for them.  </a:t>
            </a:r>
          </a:p>
          <a:p>
            <a:pPr lvl="1"/>
            <a:r>
              <a:rPr lang="en-GB" dirty="0"/>
              <a:t>3 samples:  Vertical Drift Cold Box top electronics (3GB), Vertical Drift Cold Box bottom electronics (4GB). Horizontal Drift Monte Carlo(1.4GB)</a:t>
            </a:r>
          </a:p>
          <a:p>
            <a:r>
              <a:rPr lang="en-GB" dirty="0"/>
              <a:t> Generated </a:t>
            </a:r>
            <a:r>
              <a:rPr lang="en-GB" dirty="0">
                <a:solidFill>
                  <a:srgbClr val="E95125"/>
                </a:solidFill>
              </a:rPr>
              <a:t>250GB</a:t>
            </a:r>
            <a:r>
              <a:rPr lang="en-GB" dirty="0"/>
              <a:t> 4x an hour on 4 machines.</a:t>
            </a:r>
          </a:p>
          <a:p>
            <a:r>
              <a:rPr lang="en-GB" dirty="0"/>
              <a:t>Ingest daemon copied it to CERN EOS</a:t>
            </a:r>
          </a:p>
          <a:p>
            <a:r>
              <a:rPr lang="en-GB" dirty="0"/>
              <a:t>Declaration daemon declared it to </a:t>
            </a:r>
            <a:r>
              <a:rPr lang="en-GB" dirty="0" err="1"/>
              <a:t>MetaCat</a:t>
            </a:r>
            <a:r>
              <a:rPr lang="en-GB" dirty="0"/>
              <a:t>, </a:t>
            </a:r>
            <a:r>
              <a:rPr lang="en-GB" dirty="0" err="1"/>
              <a:t>Rucio</a:t>
            </a:r>
            <a:r>
              <a:rPr lang="en-GB" dirty="0"/>
              <a:t> and SAM</a:t>
            </a:r>
          </a:p>
          <a:p>
            <a:r>
              <a:rPr lang="en-GB" dirty="0"/>
              <a:t>Generated ~</a:t>
            </a:r>
            <a:r>
              <a:rPr lang="en-GB" dirty="0">
                <a:solidFill>
                  <a:srgbClr val="E95125"/>
                </a:solidFill>
              </a:rPr>
              <a:t>500TB</a:t>
            </a:r>
            <a:r>
              <a:rPr lang="en-GB" dirty="0"/>
              <a:t> of data total</a:t>
            </a:r>
          </a:p>
          <a:p>
            <a:r>
              <a:rPr lang="en-GB" dirty="0"/>
              <a:t>Near end of the challenge reached a peak of </a:t>
            </a:r>
            <a:r>
              <a:rPr lang="en-GB" dirty="0">
                <a:solidFill>
                  <a:srgbClr val="E95125"/>
                </a:solidFill>
              </a:rPr>
              <a:t>3.6GB/s=28.8Gbit/s</a:t>
            </a:r>
          </a:p>
          <a:p>
            <a:r>
              <a:rPr lang="en-GB" dirty="0"/>
              <a:t>Once pipeline was done we had 2 copies of the data set, one at CERN and one at Fermilab</a:t>
            </a:r>
          </a:p>
          <a:p>
            <a:r>
              <a:rPr lang="en-GB" dirty="0"/>
              <a:t>For testing of locality reading, fanned it out:  1 copy split among 5 SE in the UK, 1 copy split between 3 SE in Europe, 1 full copy at BNL.  So 5 copies of test data set total.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76096-6A8B-C67F-EB2A-4F8C41EB76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91F1F7-3668-F9B1-8CD9-358202DA0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4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346888"/>
            <a:ext cx="5371041" cy="485327"/>
          </a:xfrm>
        </p:spPr>
        <p:txBody>
          <a:bodyPr/>
          <a:lstStyle/>
          <a:p>
            <a:r>
              <a:rPr lang="en-US" sz="2400" dirty="0"/>
              <a:t>FTS3 monitoring:  CERN-&gt;FNAL link</a:t>
            </a:r>
          </a:p>
        </p:txBody>
      </p:sp>
      <p:pic>
        <p:nvPicPr>
          <p:cNvPr id="10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C12F4F12-6480-DC72-F637-DB113464969E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319668" y="970506"/>
            <a:ext cx="6174581" cy="32024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3722C-A04F-FFBF-A24B-887F0DF00F4B}"/>
              </a:ext>
            </a:extLst>
          </p:cNvPr>
          <p:cNvSpPr txBox="1"/>
          <p:nvPr/>
        </p:nvSpPr>
        <p:spPr>
          <a:xfrm>
            <a:off x="6646333" y="228600"/>
            <a:ext cx="232833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Big improvements during run: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Ingest Daemon -&gt;100 threads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Speed up metadata 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Increase cores of declaration daemon from 2 to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Increase limit of simultaneous transfers in FTS3 from 143-&gt;500</a:t>
            </a:r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F3D3DE9-52CA-9D5B-EE75-6D1ED501C7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EA7A904-3BC8-9780-D6DB-55643BA3D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0E093-9E27-9CFA-0AD2-B2D996C4AC95}"/>
              </a:ext>
            </a:extLst>
          </p:cNvPr>
          <p:cNvSpPr txBox="1"/>
          <p:nvPr/>
        </p:nvSpPr>
        <p:spPr>
          <a:xfrm>
            <a:off x="5850467" y="185884"/>
            <a:ext cx="770466" cy="646331"/>
          </a:xfrm>
          <a:prstGeom prst="rect">
            <a:avLst/>
          </a:prstGeom>
          <a:noFill/>
          <a:ln>
            <a:solidFill>
              <a:srgbClr val="E95125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3.6</a:t>
            </a:r>
          </a:p>
          <a:p>
            <a:r>
              <a:rPr lang="en-US" i="1" dirty="0">
                <a:solidFill>
                  <a:srgbClr val="00B050"/>
                </a:solidFill>
              </a:rPr>
              <a:t>GB/s 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A68A4-AC2C-EBD3-BE70-8285A2F10837}"/>
              </a:ext>
            </a:extLst>
          </p:cNvPr>
          <p:cNvSpPr txBox="1"/>
          <p:nvPr/>
        </p:nvSpPr>
        <p:spPr>
          <a:xfrm>
            <a:off x="389467" y="4385733"/>
            <a:ext cx="635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https 3</a:t>
            </a:r>
            <a:r>
              <a:rPr lang="en-US" baseline="30000" dirty="0">
                <a:latin typeface="Helvetica" pitchFamily="2" charset="0"/>
              </a:rPr>
              <a:t>rd</a:t>
            </a:r>
            <a:r>
              <a:rPr lang="en-US" dirty="0">
                <a:latin typeface="Helvetica" pitchFamily="2" charset="0"/>
              </a:rPr>
              <a:t> party transfers </a:t>
            </a:r>
            <a:r>
              <a:rPr lang="en-US" dirty="0" err="1">
                <a:latin typeface="Helvetica" pitchFamily="2" charset="0"/>
              </a:rPr>
              <a:t>eospublic.cern.ch</a:t>
            </a:r>
            <a:r>
              <a:rPr lang="en-US" dirty="0">
                <a:latin typeface="Helvetica" pitchFamily="2" charset="0"/>
              </a:rPr>
              <a:t> -&gt; fndca1.fnal.gov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F78D34-10D1-1BA1-1A79-F3CE072FA56B}"/>
              </a:ext>
            </a:extLst>
          </p:cNvPr>
          <p:cNvCxnSpPr>
            <a:cxnSpLocks/>
          </p:cNvCxnSpPr>
          <p:nvPr/>
        </p:nvCxnSpPr>
        <p:spPr>
          <a:xfrm>
            <a:off x="6303297" y="745968"/>
            <a:ext cx="0" cy="454378"/>
          </a:xfrm>
          <a:prstGeom prst="straightConnector1">
            <a:avLst/>
          </a:prstGeom>
          <a:ln w="57150">
            <a:solidFill>
              <a:srgbClr val="E9512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FC3A4F-668A-CC8A-C2D6-908DC98C6634}"/>
              </a:ext>
            </a:extLst>
          </p:cNvPr>
          <p:cNvSpPr txBox="1"/>
          <p:nvPr/>
        </p:nvSpPr>
        <p:spPr>
          <a:xfrm>
            <a:off x="167584" y="412251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07/11 00:00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C4071-5B83-3765-4DAC-87AC3D38AEFB}"/>
              </a:ext>
            </a:extLst>
          </p:cNvPr>
          <p:cNvSpPr txBox="1"/>
          <p:nvPr/>
        </p:nvSpPr>
        <p:spPr>
          <a:xfrm>
            <a:off x="5564095" y="409235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07/16 00:00</a:t>
            </a:r>
          </a:p>
        </p:txBody>
      </p:sp>
    </p:spTree>
    <p:extLst>
      <p:ext uri="{BB962C8B-B14F-4D97-AF65-F5344CB8AC3E}">
        <p14:creationId xmlns:p14="http://schemas.microsoft.com/office/powerpoint/2010/main" val="15048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4019E9-820A-5FFB-4F9D-7776ABB6D1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38" t="-1261" r="165" b="1261"/>
          <a:stretch/>
        </p:blipFill>
        <p:spPr>
          <a:xfrm>
            <a:off x="304800" y="727244"/>
            <a:ext cx="6546583" cy="326364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F0853-7EDD-B05A-D5BD-5DB88894E44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7202" y="4034565"/>
            <a:ext cx="8229596" cy="329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Dedicated OSCARS link between CERN and Fermilab.  </a:t>
            </a:r>
            <a:r>
              <a:rPr lang="en-US" dirty="0">
                <a:solidFill>
                  <a:srgbClr val="0070C0"/>
                </a:solidFill>
              </a:rPr>
              <a:t>Blue is CERN-&gt;Fermilab</a:t>
            </a:r>
            <a:r>
              <a:rPr lang="en-US" dirty="0"/>
              <a:t>, Orange is Fermilab-&gt;CERN</a:t>
            </a:r>
          </a:p>
          <a:p>
            <a:r>
              <a:rPr lang="en-US" dirty="0"/>
              <a:t>We had enough network and transfer bandwidth to do the data challenge and still take raw data on the cold box.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0D5BE-F895-0812-277F-23D7DC5D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CERN–FNAL traffic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239F1-3F91-40AA-EA60-D9CB0CF1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A54AE1-8586-0682-3C24-9FC039B921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11 May 2023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87975-945B-DA49-8184-AAB8763A7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Scale Tests of the DUNE Data Pipeline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9F012-E756-A2FC-D612-685E8FE227B7}"/>
              </a:ext>
            </a:extLst>
          </p:cNvPr>
          <p:cNvSpPr txBox="1"/>
          <p:nvPr/>
        </p:nvSpPr>
        <p:spPr>
          <a:xfrm>
            <a:off x="6851383" y="1557867"/>
            <a:ext cx="121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28.8GBit/s=3.6GB/s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A1BAD5-5275-EB3E-AD60-21EF4B270095}"/>
              </a:ext>
            </a:extLst>
          </p:cNvPr>
          <p:cNvCxnSpPr/>
          <p:nvPr/>
        </p:nvCxnSpPr>
        <p:spPr>
          <a:xfrm flipH="1">
            <a:off x="6146800" y="1881032"/>
            <a:ext cx="846667" cy="0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673876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25DA465C-1262-8E4A-91A6-5031EBB2BE67}" vid="{3CD17029-B65D-5245-88DD-363EE41D85C9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25DA465C-1262-8E4A-91A6-5031EBB2BE67}" vid="{1057F7F7-79B4-204A-B425-C43DFE65B64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 Template_051215</Template>
  <TotalTime>19582</TotalTime>
  <Words>1334</Words>
  <Application>Microsoft Macintosh PowerPoint</Application>
  <PresentationFormat>On-screen Show (16:9)</PresentationFormat>
  <Paragraphs>170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Comic Sans MS</vt:lpstr>
      <vt:lpstr>Helvetica</vt:lpstr>
      <vt:lpstr>Helvetica Neue</vt:lpstr>
      <vt:lpstr>Lucida Grande</vt:lpstr>
      <vt:lpstr>Merriweather Sans</vt:lpstr>
      <vt:lpstr>Dune Template_051215</vt:lpstr>
      <vt:lpstr>LBNF Content-Footer Theme</vt:lpstr>
      <vt:lpstr>Scale Tests of the New DUNE Data Pipeline</vt:lpstr>
      <vt:lpstr>DUNE Far Detector Data Flow</vt:lpstr>
      <vt:lpstr>CERN and Neutrino Platform currently hosting ProtoDUNE</vt:lpstr>
      <vt:lpstr>New DUNE Data Management System</vt:lpstr>
      <vt:lpstr>DUNE Data Challenge 4 (Summer 2022)</vt:lpstr>
      <vt:lpstr>Data Pipeline Diagram</vt:lpstr>
      <vt:lpstr>Summary of Data Challenge 4 Data Pipeline Phase</vt:lpstr>
      <vt:lpstr>FTS3 monitoring:  CERN-&gt;FNAL link</vt:lpstr>
      <vt:lpstr>CERN–FNAL traffic</vt:lpstr>
      <vt:lpstr>Distributed processing:  justIN in Data Challenge 4</vt:lpstr>
      <vt:lpstr>Conclusions</vt:lpstr>
      <vt:lpstr>Acknowledgments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Scale Tests of the New DUNE Data Pipeline</dc:title>
  <dc:subject/>
  <dc:creator>Steven C Timm</dc:creator>
  <cp:keywords/>
  <dc:description>Modified by A. Weber</dc:description>
  <cp:lastModifiedBy>Steven C Timm</cp:lastModifiedBy>
  <cp:revision>8</cp:revision>
  <dcterms:created xsi:type="dcterms:W3CDTF">2023-04-24T20:12:54Z</dcterms:created>
  <dcterms:modified xsi:type="dcterms:W3CDTF">2023-05-08T10:35:38Z</dcterms:modified>
  <cp:category/>
</cp:coreProperties>
</file>