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17" r:id="rId2"/>
    <p:sldMasterId id="2147483735" r:id="rId3"/>
    <p:sldMasterId id="2147483755" r:id="rId4"/>
    <p:sldMasterId id="2147483769" r:id="rId5"/>
  </p:sldMasterIdLst>
  <p:notesMasterIdLst>
    <p:notesMasterId r:id="rId24"/>
  </p:notesMasterIdLst>
  <p:sldIdLst>
    <p:sldId id="1190" r:id="rId6"/>
    <p:sldId id="342" r:id="rId7"/>
    <p:sldId id="323" r:id="rId8"/>
    <p:sldId id="329" r:id="rId9"/>
    <p:sldId id="340" r:id="rId10"/>
    <p:sldId id="1249" r:id="rId11"/>
    <p:sldId id="1194" r:id="rId12"/>
    <p:sldId id="1184" r:id="rId13"/>
    <p:sldId id="321" r:id="rId14"/>
    <p:sldId id="405" r:id="rId15"/>
    <p:sldId id="1248" r:id="rId16"/>
    <p:sldId id="1351" r:id="rId17"/>
    <p:sldId id="265" r:id="rId18"/>
    <p:sldId id="330" r:id="rId19"/>
    <p:sldId id="341" r:id="rId20"/>
    <p:sldId id="258" r:id="rId21"/>
    <p:sldId id="1352" r:id="rId22"/>
    <p:sldId id="119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54" autoAdjust="0"/>
    <p:restoredTop sz="95928" autoAdjust="0"/>
  </p:normalViewPr>
  <p:slideViewPr>
    <p:cSldViewPr snapToGrid="0" snapToObjects="1">
      <p:cViewPr varScale="1">
        <p:scale>
          <a:sx n="116" d="100"/>
          <a:sy n="116" d="100"/>
        </p:scale>
        <p:origin x="1200" y="176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559431-9DAC-8243-94C7-C6A0ED66E00E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266293-26F0-7247-BF3B-CBA1C13D02C1}">
      <dgm:prSet phldrT="[Text]" custT="1"/>
      <dgm:spPr/>
      <dgm:t>
        <a:bodyPr/>
        <a:lstStyle/>
        <a:p>
          <a:r>
            <a:rPr lang="en-US" sz="1200" dirty="0"/>
            <a:t>MOLLER Project</a:t>
          </a:r>
        </a:p>
      </dgm:t>
    </dgm:pt>
    <dgm:pt modelId="{6A193329-0EC9-F546-B8F9-31F522E6D9A6}" type="parTrans" cxnId="{984AA7ED-4401-7840-AB6D-1387AC5D8736}">
      <dgm:prSet/>
      <dgm:spPr/>
      <dgm:t>
        <a:bodyPr/>
        <a:lstStyle/>
        <a:p>
          <a:endParaRPr lang="en-US" sz="1800"/>
        </a:p>
      </dgm:t>
    </dgm:pt>
    <dgm:pt modelId="{D7AF325C-5D0D-AB48-B47E-02199607C8E0}" type="sibTrans" cxnId="{984AA7ED-4401-7840-AB6D-1387AC5D8736}">
      <dgm:prSet/>
      <dgm:spPr/>
      <dgm:t>
        <a:bodyPr/>
        <a:lstStyle/>
        <a:p>
          <a:endParaRPr lang="en-US" sz="1800"/>
        </a:p>
      </dgm:t>
    </dgm:pt>
    <dgm:pt modelId="{D90B16C9-9CFA-D34D-800E-CB48CABAB95A}">
      <dgm:prSet phldrT="[Text]" custT="1"/>
      <dgm:spPr/>
      <dgm:t>
        <a:bodyPr/>
        <a:lstStyle/>
        <a:p>
          <a:r>
            <a:rPr lang="en-US" sz="1200" dirty="0"/>
            <a:t>1.01 Project Integration and Support</a:t>
          </a:r>
        </a:p>
      </dgm:t>
    </dgm:pt>
    <dgm:pt modelId="{7267A6AF-F0D8-044B-9DB9-A534B5FC8C42}" type="parTrans" cxnId="{5D0DFCA8-F4ED-7A49-8BD9-1D1FD3BFDD59}">
      <dgm:prSet/>
      <dgm:spPr/>
      <dgm:t>
        <a:bodyPr/>
        <a:lstStyle/>
        <a:p>
          <a:endParaRPr lang="en-US" sz="1800"/>
        </a:p>
      </dgm:t>
    </dgm:pt>
    <dgm:pt modelId="{431FE313-A9C6-8C4E-A652-D960DD7B5978}" type="sibTrans" cxnId="{5D0DFCA8-F4ED-7A49-8BD9-1D1FD3BFDD59}">
      <dgm:prSet/>
      <dgm:spPr/>
      <dgm:t>
        <a:bodyPr/>
        <a:lstStyle/>
        <a:p>
          <a:endParaRPr lang="en-US" sz="1800"/>
        </a:p>
      </dgm:t>
    </dgm:pt>
    <dgm:pt modelId="{3112CDD7-7CBE-E24A-8116-90210B6CA35B}">
      <dgm:prSet phldrT="[Text]" custT="1"/>
      <dgm:spPr/>
      <dgm:t>
        <a:bodyPr/>
        <a:lstStyle/>
        <a:p>
          <a:r>
            <a:rPr lang="en-US" sz="1200" dirty="0"/>
            <a:t>1.05 Tracking Detectors</a:t>
          </a:r>
        </a:p>
      </dgm:t>
    </dgm:pt>
    <dgm:pt modelId="{60728955-B133-464F-BE49-697202C7690B}" type="parTrans" cxnId="{2E73C54F-4CA7-AF4D-9EE4-388297EE44F9}">
      <dgm:prSet/>
      <dgm:spPr/>
      <dgm:t>
        <a:bodyPr/>
        <a:lstStyle/>
        <a:p>
          <a:endParaRPr lang="en-US" sz="1800"/>
        </a:p>
      </dgm:t>
    </dgm:pt>
    <dgm:pt modelId="{A38566FA-7DB0-4B41-8EA4-BEE3CA8D9181}" type="sibTrans" cxnId="{2E73C54F-4CA7-AF4D-9EE4-388297EE44F9}">
      <dgm:prSet/>
      <dgm:spPr/>
      <dgm:t>
        <a:bodyPr/>
        <a:lstStyle/>
        <a:p>
          <a:endParaRPr lang="en-US" sz="1800"/>
        </a:p>
      </dgm:t>
    </dgm:pt>
    <dgm:pt modelId="{ACD56AAA-BFC0-AA4A-A6FC-6D2D419640A4}">
      <dgm:prSet phldrT="[Text]" custT="1"/>
      <dgm:spPr/>
      <dgm:t>
        <a:bodyPr/>
        <a:lstStyle/>
        <a:p>
          <a:r>
            <a:rPr lang="en-US" sz="1200" dirty="0"/>
            <a:t>1.02 Liquid Hydrogen Target</a:t>
          </a:r>
        </a:p>
      </dgm:t>
    </dgm:pt>
    <dgm:pt modelId="{973086EA-85DF-5F45-8772-F74E063A8021}" type="parTrans" cxnId="{B94ECECB-DB3A-3D4E-ACD8-2BF03C03C287}">
      <dgm:prSet/>
      <dgm:spPr/>
      <dgm:t>
        <a:bodyPr/>
        <a:lstStyle/>
        <a:p>
          <a:endParaRPr lang="en-US" sz="1800"/>
        </a:p>
      </dgm:t>
    </dgm:pt>
    <dgm:pt modelId="{F5E4CA8C-F63C-434A-8B6D-2E54C83E669B}" type="sibTrans" cxnId="{B94ECECB-DB3A-3D4E-ACD8-2BF03C03C287}">
      <dgm:prSet/>
      <dgm:spPr/>
      <dgm:t>
        <a:bodyPr/>
        <a:lstStyle/>
        <a:p>
          <a:endParaRPr lang="en-US" sz="1800"/>
        </a:p>
      </dgm:t>
    </dgm:pt>
    <dgm:pt modelId="{81B68583-7890-3F4D-A183-77C34E20EE56}">
      <dgm:prSet phldrT="[Text]" custT="1"/>
      <dgm:spPr/>
      <dgm:t>
        <a:bodyPr/>
        <a:lstStyle/>
        <a:p>
          <a:r>
            <a:rPr lang="en-US" sz="1200" dirty="0"/>
            <a:t>1.03 Spectrometer</a:t>
          </a:r>
        </a:p>
      </dgm:t>
    </dgm:pt>
    <dgm:pt modelId="{4D96900D-B2CD-4A4D-806C-8C318FAE89E0}" type="parTrans" cxnId="{43FC25ED-8802-F646-B1B6-299639359BF4}">
      <dgm:prSet/>
      <dgm:spPr/>
      <dgm:t>
        <a:bodyPr/>
        <a:lstStyle/>
        <a:p>
          <a:endParaRPr lang="en-US" sz="1800"/>
        </a:p>
      </dgm:t>
    </dgm:pt>
    <dgm:pt modelId="{E9A8E019-A745-8947-B6EC-1AA217B3E152}" type="sibTrans" cxnId="{43FC25ED-8802-F646-B1B6-299639359BF4}">
      <dgm:prSet/>
      <dgm:spPr/>
      <dgm:t>
        <a:bodyPr/>
        <a:lstStyle/>
        <a:p>
          <a:endParaRPr lang="en-US" sz="1800"/>
        </a:p>
      </dgm:t>
    </dgm:pt>
    <dgm:pt modelId="{726B9D58-0817-014B-8D0B-8707CF7EC10C}">
      <dgm:prSet phldrT="[Text]" custT="1"/>
      <dgm:spPr/>
      <dgm:t>
        <a:bodyPr/>
        <a:lstStyle/>
        <a:p>
          <a:r>
            <a:rPr lang="en-US" sz="1200" dirty="0"/>
            <a:t>1.04 Integrating Detectors</a:t>
          </a:r>
        </a:p>
      </dgm:t>
    </dgm:pt>
    <dgm:pt modelId="{7CF55591-B283-7241-BEED-6829B83DF855}" type="parTrans" cxnId="{D9629780-BC3F-004F-ACD5-90E29C468277}">
      <dgm:prSet/>
      <dgm:spPr/>
      <dgm:t>
        <a:bodyPr/>
        <a:lstStyle/>
        <a:p>
          <a:endParaRPr lang="en-US" sz="1800"/>
        </a:p>
      </dgm:t>
    </dgm:pt>
    <dgm:pt modelId="{73388198-A301-844A-82FD-0016A6434131}" type="sibTrans" cxnId="{D9629780-BC3F-004F-ACD5-90E29C468277}">
      <dgm:prSet/>
      <dgm:spPr/>
      <dgm:t>
        <a:bodyPr/>
        <a:lstStyle/>
        <a:p>
          <a:endParaRPr lang="en-US" sz="1800"/>
        </a:p>
      </dgm:t>
    </dgm:pt>
    <dgm:pt modelId="{8AD7AE21-AE39-1042-874F-E2A480A8BACB}">
      <dgm:prSet phldrT="[Text]" custT="1"/>
      <dgm:spPr/>
      <dgm:t>
        <a:bodyPr/>
        <a:lstStyle/>
        <a:p>
          <a:r>
            <a:rPr lang="en-US" sz="1200" dirty="0"/>
            <a:t>1.06 Hall A Integration</a:t>
          </a:r>
        </a:p>
      </dgm:t>
    </dgm:pt>
    <dgm:pt modelId="{ECB6FF69-6613-584F-B80B-C84559FBC057}" type="parTrans" cxnId="{0184BEFF-A9F7-AC4C-84FE-57C026F8F065}">
      <dgm:prSet/>
      <dgm:spPr/>
      <dgm:t>
        <a:bodyPr/>
        <a:lstStyle/>
        <a:p>
          <a:endParaRPr lang="en-US" sz="1800"/>
        </a:p>
      </dgm:t>
    </dgm:pt>
    <dgm:pt modelId="{BEC87A8B-8CAD-F643-AB34-F13583001D73}" type="sibTrans" cxnId="{0184BEFF-A9F7-AC4C-84FE-57C026F8F065}">
      <dgm:prSet/>
      <dgm:spPr/>
      <dgm:t>
        <a:bodyPr/>
        <a:lstStyle/>
        <a:p>
          <a:endParaRPr lang="en-US" sz="1800"/>
        </a:p>
      </dgm:t>
    </dgm:pt>
    <dgm:pt modelId="{652FCAEA-36A6-6A41-AC80-F731B1BFEE48}">
      <dgm:prSet phldrT="[Text]" custT="1"/>
      <dgm:spPr/>
      <dgm:t>
        <a:bodyPr/>
        <a:lstStyle/>
        <a:p>
          <a:r>
            <a:rPr lang="en-US" sz="1200" dirty="0"/>
            <a:t>1.07 DAQ and Trigger</a:t>
          </a:r>
        </a:p>
      </dgm:t>
    </dgm:pt>
    <dgm:pt modelId="{757DD4C6-27DC-ED4F-96D0-0586B9529875}" type="parTrans" cxnId="{C4E7DCA0-0333-F34B-9FC7-FE57DFE696E4}">
      <dgm:prSet/>
      <dgm:spPr/>
      <dgm:t>
        <a:bodyPr/>
        <a:lstStyle/>
        <a:p>
          <a:endParaRPr lang="en-US" sz="1800"/>
        </a:p>
      </dgm:t>
    </dgm:pt>
    <dgm:pt modelId="{E8F2F4A3-F551-6D44-AD63-356A7B2BB4D1}" type="sibTrans" cxnId="{C4E7DCA0-0333-F34B-9FC7-FE57DFE696E4}">
      <dgm:prSet/>
      <dgm:spPr/>
      <dgm:t>
        <a:bodyPr/>
        <a:lstStyle/>
        <a:p>
          <a:endParaRPr lang="en-US" sz="1800"/>
        </a:p>
      </dgm:t>
    </dgm:pt>
    <dgm:pt modelId="{37A0ECD9-1D54-914D-AA3C-DC872F5222BE}">
      <dgm:prSet phldrT="[Text]" custT="1"/>
      <dgm:spPr/>
      <dgm:t>
        <a:bodyPr/>
        <a:lstStyle/>
        <a:p>
          <a:r>
            <a:rPr lang="en-US" sz="1200" dirty="0"/>
            <a:t>1.13 OPC</a:t>
          </a:r>
        </a:p>
      </dgm:t>
    </dgm:pt>
    <dgm:pt modelId="{3A138099-AF8D-9642-8BA7-5A4ECA9FDBBE}" type="parTrans" cxnId="{E1C49086-DCF6-8548-AD23-0BB3D791C1F9}">
      <dgm:prSet/>
      <dgm:spPr/>
      <dgm:t>
        <a:bodyPr/>
        <a:lstStyle/>
        <a:p>
          <a:endParaRPr lang="en-US" sz="1800"/>
        </a:p>
      </dgm:t>
    </dgm:pt>
    <dgm:pt modelId="{7FC7ED27-4C11-E447-A04B-F84C4A192F48}" type="sibTrans" cxnId="{E1C49086-DCF6-8548-AD23-0BB3D791C1F9}">
      <dgm:prSet/>
      <dgm:spPr/>
      <dgm:t>
        <a:bodyPr/>
        <a:lstStyle/>
        <a:p>
          <a:endParaRPr lang="en-US" sz="1800"/>
        </a:p>
      </dgm:t>
    </dgm:pt>
    <dgm:pt modelId="{3268EC5F-413D-8D4C-9A73-DA64DA848769}">
      <dgm:prSet custT="1"/>
      <dgm:spPr/>
      <dgm:t>
        <a:bodyPr/>
        <a:lstStyle/>
        <a:p>
          <a:r>
            <a:rPr lang="en-US" sz="1100" dirty="0"/>
            <a:t>1.08 MOLLER Installation</a:t>
          </a:r>
        </a:p>
      </dgm:t>
    </dgm:pt>
    <dgm:pt modelId="{1EC95175-F338-8B41-9CAE-F0526A0A05BC}" type="parTrans" cxnId="{26A8319B-468E-7E42-98B5-07B0F5D5A41A}">
      <dgm:prSet/>
      <dgm:spPr/>
      <dgm:t>
        <a:bodyPr/>
        <a:lstStyle/>
        <a:p>
          <a:endParaRPr lang="en-US" sz="1600"/>
        </a:p>
      </dgm:t>
    </dgm:pt>
    <dgm:pt modelId="{B2C172CC-4365-0C49-868D-CE622B42BB2E}" type="sibTrans" cxnId="{26A8319B-468E-7E42-98B5-07B0F5D5A41A}">
      <dgm:prSet/>
      <dgm:spPr/>
      <dgm:t>
        <a:bodyPr/>
        <a:lstStyle/>
        <a:p>
          <a:endParaRPr lang="en-US" sz="1600"/>
        </a:p>
      </dgm:t>
    </dgm:pt>
    <dgm:pt modelId="{4B775F0B-937F-F948-B66D-E2007ECEBFE7}" type="pres">
      <dgm:prSet presAssocID="{63559431-9DAC-8243-94C7-C6A0ED66E00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A1CCB68-2D53-3C4C-AF71-B0633F5CE2A9}" type="pres">
      <dgm:prSet presAssocID="{FD266293-26F0-7247-BF3B-CBA1C13D02C1}" presName="hierRoot1" presStyleCnt="0">
        <dgm:presLayoutVars>
          <dgm:hierBranch val="hang"/>
        </dgm:presLayoutVars>
      </dgm:prSet>
      <dgm:spPr/>
    </dgm:pt>
    <dgm:pt modelId="{41B228AF-6375-E448-A8D1-BC7FD515D670}" type="pres">
      <dgm:prSet presAssocID="{FD266293-26F0-7247-BF3B-CBA1C13D02C1}" presName="rootComposite1" presStyleCnt="0"/>
      <dgm:spPr/>
    </dgm:pt>
    <dgm:pt modelId="{CE8222FB-30FB-2147-84D7-49D111956779}" type="pres">
      <dgm:prSet presAssocID="{FD266293-26F0-7247-BF3B-CBA1C13D02C1}" presName="rootText1" presStyleLbl="node0" presStyleIdx="0" presStyleCnt="1">
        <dgm:presLayoutVars>
          <dgm:chPref val="3"/>
        </dgm:presLayoutVars>
      </dgm:prSet>
      <dgm:spPr>
        <a:prstGeom prst="roundRect">
          <a:avLst/>
        </a:prstGeom>
      </dgm:spPr>
    </dgm:pt>
    <dgm:pt modelId="{3522857F-98D4-144D-9E0F-C37ECBE9C5CA}" type="pres">
      <dgm:prSet presAssocID="{FD266293-26F0-7247-BF3B-CBA1C13D02C1}" presName="rootConnector1" presStyleLbl="node1" presStyleIdx="0" presStyleCnt="0"/>
      <dgm:spPr/>
    </dgm:pt>
    <dgm:pt modelId="{B7CA9D12-911A-C74B-A503-FB7C6BF61FA8}" type="pres">
      <dgm:prSet presAssocID="{FD266293-26F0-7247-BF3B-CBA1C13D02C1}" presName="hierChild2" presStyleCnt="0"/>
      <dgm:spPr/>
    </dgm:pt>
    <dgm:pt modelId="{74717EDE-351A-8841-8136-D835BCCE2FAF}" type="pres">
      <dgm:prSet presAssocID="{7267A6AF-F0D8-044B-9DB9-A534B5FC8C42}" presName="Name48" presStyleLbl="parChTrans1D2" presStyleIdx="0" presStyleCnt="9"/>
      <dgm:spPr/>
    </dgm:pt>
    <dgm:pt modelId="{C041CB28-5447-3D40-B4F7-9FB9A28CBEC3}" type="pres">
      <dgm:prSet presAssocID="{D90B16C9-9CFA-D34D-800E-CB48CABAB95A}" presName="hierRoot2" presStyleCnt="0">
        <dgm:presLayoutVars>
          <dgm:hierBranch val="init"/>
        </dgm:presLayoutVars>
      </dgm:prSet>
      <dgm:spPr/>
    </dgm:pt>
    <dgm:pt modelId="{C966870C-0F28-1E44-82E9-F623AE57A020}" type="pres">
      <dgm:prSet presAssocID="{D90B16C9-9CFA-D34D-800E-CB48CABAB95A}" presName="rootComposite" presStyleCnt="0"/>
      <dgm:spPr/>
    </dgm:pt>
    <dgm:pt modelId="{6B49DF9C-C964-974C-9C0F-9A4524559738}" type="pres">
      <dgm:prSet presAssocID="{D90B16C9-9CFA-D34D-800E-CB48CABAB95A}" presName="rootText" presStyleLbl="node2" presStyleIdx="0" presStyleCnt="9">
        <dgm:presLayoutVars>
          <dgm:chPref val="3"/>
        </dgm:presLayoutVars>
      </dgm:prSet>
      <dgm:spPr>
        <a:prstGeom prst="roundRect">
          <a:avLst/>
        </a:prstGeom>
      </dgm:spPr>
    </dgm:pt>
    <dgm:pt modelId="{39B23422-F27E-044F-847E-B031360F916F}" type="pres">
      <dgm:prSet presAssocID="{D90B16C9-9CFA-D34D-800E-CB48CABAB95A}" presName="rootConnector" presStyleLbl="node2" presStyleIdx="0" presStyleCnt="9"/>
      <dgm:spPr/>
    </dgm:pt>
    <dgm:pt modelId="{79170909-A843-5346-9547-E76727EF1228}" type="pres">
      <dgm:prSet presAssocID="{D90B16C9-9CFA-D34D-800E-CB48CABAB95A}" presName="hierChild4" presStyleCnt="0"/>
      <dgm:spPr/>
    </dgm:pt>
    <dgm:pt modelId="{10D3620C-9C1A-9B4D-8722-007B3118DCF8}" type="pres">
      <dgm:prSet presAssocID="{D90B16C9-9CFA-D34D-800E-CB48CABAB95A}" presName="hierChild5" presStyleCnt="0"/>
      <dgm:spPr/>
    </dgm:pt>
    <dgm:pt modelId="{EF131D1E-1A07-E14A-BC71-75FDC07CC2D9}" type="pres">
      <dgm:prSet presAssocID="{973086EA-85DF-5F45-8772-F74E063A8021}" presName="Name48" presStyleLbl="parChTrans1D2" presStyleIdx="1" presStyleCnt="9"/>
      <dgm:spPr/>
    </dgm:pt>
    <dgm:pt modelId="{AC55FAA5-9618-614A-BEAD-5B5915D97E70}" type="pres">
      <dgm:prSet presAssocID="{ACD56AAA-BFC0-AA4A-A6FC-6D2D419640A4}" presName="hierRoot2" presStyleCnt="0">
        <dgm:presLayoutVars>
          <dgm:hierBranch val="init"/>
        </dgm:presLayoutVars>
      </dgm:prSet>
      <dgm:spPr/>
    </dgm:pt>
    <dgm:pt modelId="{53C84946-9437-4849-B0DB-91BE75C3981C}" type="pres">
      <dgm:prSet presAssocID="{ACD56AAA-BFC0-AA4A-A6FC-6D2D419640A4}" presName="rootComposite" presStyleCnt="0"/>
      <dgm:spPr/>
    </dgm:pt>
    <dgm:pt modelId="{AF6D2065-D945-4F4B-93BA-0D72BBA472DB}" type="pres">
      <dgm:prSet presAssocID="{ACD56AAA-BFC0-AA4A-A6FC-6D2D419640A4}" presName="rootText" presStyleLbl="node2" presStyleIdx="1" presStyleCnt="9">
        <dgm:presLayoutVars>
          <dgm:chPref val="3"/>
        </dgm:presLayoutVars>
      </dgm:prSet>
      <dgm:spPr>
        <a:prstGeom prst="roundRect">
          <a:avLst/>
        </a:prstGeom>
      </dgm:spPr>
    </dgm:pt>
    <dgm:pt modelId="{86C7FA9A-34E6-E94C-B9D0-2C104E48A1DE}" type="pres">
      <dgm:prSet presAssocID="{ACD56AAA-BFC0-AA4A-A6FC-6D2D419640A4}" presName="rootConnector" presStyleLbl="node2" presStyleIdx="1" presStyleCnt="9"/>
      <dgm:spPr/>
    </dgm:pt>
    <dgm:pt modelId="{E0664578-8314-DD4C-984E-F1132059511C}" type="pres">
      <dgm:prSet presAssocID="{ACD56AAA-BFC0-AA4A-A6FC-6D2D419640A4}" presName="hierChild4" presStyleCnt="0"/>
      <dgm:spPr/>
    </dgm:pt>
    <dgm:pt modelId="{E8E9BA9A-E42D-234E-9E62-E3964D9B44E3}" type="pres">
      <dgm:prSet presAssocID="{ACD56AAA-BFC0-AA4A-A6FC-6D2D419640A4}" presName="hierChild5" presStyleCnt="0"/>
      <dgm:spPr/>
    </dgm:pt>
    <dgm:pt modelId="{99893FD2-BDB9-B045-8F70-2D980E6B54C7}" type="pres">
      <dgm:prSet presAssocID="{4D96900D-B2CD-4A4D-806C-8C318FAE89E0}" presName="Name48" presStyleLbl="parChTrans1D2" presStyleIdx="2" presStyleCnt="9"/>
      <dgm:spPr/>
    </dgm:pt>
    <dgm:pt modelId="{D294F3F6-EDC4-824F-B55A-72BD4566B354}" type="pres">
      <dgm:prSet presAssocID="{81B68583-7890-3F4D-A183-77C34E20EE56}" presName="hierRoot2" presStyleCnt="0">
        <dgm:presLayoutVars>
          <dgm:hierBranch val="init"/>
        </dgm:presLayoutVars>
      </dgm:prSet>
      <dgm:spPr/>
    </dgm:pt>
    <dgm:pt modelId="{6DD0D3DD-E316-294B-8186-0D54C7412873}" type="pres">
      <dgm:prSet presAssocID="{81B68583-7890-3F4D-A183-77C34E20EE56}" presName="rootComposite" presStyleCnt="0"/>
      <dgm:spPr/>
    </dgm:pt>
    <dgm:pt modelId="{C484CDDD-3A8D-C74F-9304-178DFF201BD4}" type="pres">
      <dgm:prSet presAssocID="{81B68583-7890-3F4D-A183-77C34E20EE56}" presName="rootText" presStyleLbl="node2" presStyleIdx="2" presStyleCnt="9">
        <dgm:presLayoutVars>
          <dgm:chPref val="3"/>
        </dgm:presLayoutVars>
      </dgm:prSet>
      <dgm:spPr/>
    </dgm:pt>
    <dgm:pt modelId="{CEA35DD5-B94A-EF40-A9DE-4DD1E1BD3B2B}" type="pres">
      <dgm:prSet presAssocID="{81B68583-7890-3F4D-A183-77C34E20EE56}" presName="rootConnector" presStyleLbl="node2" presStyleIdx="2" presStyleCnt="9"/>
      <dgm:spPr/>
    </dgm:pt>
    <dgm:pt modelId="{6A2F2B84-3A9C-2C4E-B21B-4158FA99964D}" type="pres">
      <dgm:prSet presAssocID="{81B68583-7890-3F4D-A183-77C34E20EE56}" presName="hierChild4" presStyleCnt="0"/>
      <dgm:spPr/>
    </dgm:pt>
    <dgm:pt modelId="{51D16509-768D-1746-A8F8-0BD98719F148}" type="pres">
      <dgm:prSet presAssocID="{81B68583-7890-3F4D-A183-77C34E20EE56}" presName="hierChild5" presStyleCnt="0"/>
      <dgm:spPr/>
    </dgm:pt>
    <dgm:pt modelId="{2368808B-7575-524F-BD49-8D6FC47F5D06}" type="pres">
      <dgm:prSet presAssocID="{7CF55591-B283-7241-BEED-6829B83DF855}" presName="Name48" presStyleLbl="parChTrans1D2" presStyleIdx="3" presStyleCnt="9"/>
      <dgm:spPr/>
    </dgm:pt>
    <dgm:pt modelId="{C7833B84-08DC-4942-B940-878A60AF6EEC}" type="pres">
      <dgm:prSet presAssocID="{726B9D58-0817-014B-8D0B-8707CF7EC10C}" presName="hierRoot2" presStyleCnt="0">
        <dgm:presLayoutVars>
          <dgm:hierBranch val="init"/>
        </dgm:presLayoutVars>
      </dgm:prSet>
      <dgm:spPr/>
    </dgm:pt>
    <dgm:pt modelId="{2E60D807-C322-BE4D-913A-7BBDACB88AA3}" type="pres">
      <dgm:prSet presAssocID="{726B9D58-0817-014B-8D0B-8707CF7EC10C}" presName="rootComposite" presStyleCnt="0"/>
      <dgm:spPr/>
    </dgm:pt>
    <dgm:pt modelId="{B80E91FD-F881-074B-B30F-A36016BF62F3}" type="pres">
      <dgm:prSet presAssocID="{726B9D58-0817-014B-8D0B-8707CF7EC10C}" presName="rootText" presStyleLbl="node2" presStyleIdx="3" presStyleCnt="9" custScaleX="98633">
        <dgm:presLayoutVars>
          <dgm:chPref val="3"/>
        </dgm:presLayoutVars>
      </dgm:prSet>
      <dgm:spPr/>
    </dgm:pt>
    <dgm:pt modelId="{F702EC48-1395-8B47-B8F5-AA99DA463EE9}" type="pres">
      <dgm:prSet presAssocID="{726B9D58-0817-014B-8D0B-8707CF7EC10C}" presName="rootConnector" presStyleLbl="node2" presStyleIdx="3" presStyleCnt="9"/>
      <dgm:spPr/>
    </dgm:pt>
    <dgm:pt modelId="{F2496324-A0EA-4148-AD0C-4762F8FD1BEA}" type="pres">
      <dgm:prSet presAssocID="{726B9D58-0817-014B-8D0B-8707CF7EC10C}" presName="hierChild4" presStyleCnt="0"/>
      <dgm:spPr/>
    </dgm:pt>
    <dgm:pt modelId="{5C5174EC-7387-784B-B4A4-4521322AAEEB}" type="pres">
      <dgm:prSet presAssocID="{726B9D58-0817-014B-8D0B-8707CF7EC10C}" presName="hierChild5" presStyleCnt="0"/>
      <dgm:spPr/>
    </dgm:pt>
    <dgm:pt modelId="{556B6EF1-37C0-3E41-B18D-6408FB2C27DA}" type="pres">
      <dgm:prSet presAssocID="{60728955-B133-464F-BE49-697202C7690B}" presName="Name48" presStyleLbl="parChTrans1D2" presStyleIdx="4" presStyleCnt="9"/>
      <dgm:spPr/>
    </dgm:pt>
    <dgm:pt modelId="{FB3267BF-FE6C-9748-AC4C-D02410D77351}" type="pres">
      <dgm:prSet presAssocID="{3112CDD7-7CBE-E24A-8116-90210B6CA35B}" presName="hierRoot2" presStyleCnt="0">
        <dgm:presLayoutVars>
          <dgm:hierBranch val="init"/>
        </dgm:presLayoutVars>
      </dgm:prSet>
      <dgm:spPr/>
    </dgm:pt>
    <dgm:pt modelId="{D65A27D6-9C76-164B-B387-60473BF11456}" type="pres">
      <dgm:prSet presAssocID="{3112CDD7-7CBE-E24A-8116-90210B6CA35B}" presName="rootComposite" presStyleCnt="0"/>
      <dgm:spPr/>
    </dgm:pt>
    <dgm:pt modelId="{E73AE1D3-9155-AD47-8A98-0C72EEBE1E02}" type="pres">
      <dgm:prSet presAssocID="{3112CDD7-7CBE-E24A-8116-90210B6CA35B}" presName="rootText" presStyleLbl="node2" presStyleIdx="4" presStyleCnt="9">
        <dgm:presLayoutVars>
          <dgm:chPref val="3"/>
        </dgm:presLayoutVars>
      </dgm:prSet>
      <dgm:spPr>
        <a:prstGeom prst="roundRect">
          <a:avLst/>
        </a:prstGeom>
      </dgm:spPr>
    </dgm:pt>
    <dgm:pt modelId="{3D5C0D06-4395-5A45-951A-86FA1601013A}" type="pres">
      <dgm:prSet presAssocID="{3112CDD7-7CBE-E24A-8116-90210B6CA35B}" presName="rootConnector" presStyleLbl="node2" presStyleIdx="4" presStyleCnt="9"/>
      <dgm:spPr/>
    </dgm:pt>
    <dgm:pt modelId="{439E6EBC-8B93-D44F-AE4A-3D6E23F5C75D}" type="pres">
      <dgm:prSet presAssocID="{3112CDD7-7CBE-E24A-8116-90210B6CA35B}" presName="hierChild4" presStyleCnt="0"/>
      <dgm:spPr/>
    </dgm:pt>
    <dgm:pt modelId="{BCBB4FE2-4C02-D94A-9342-9E10A6D6C2BF}" type="pres">
      <dgm:prSet presAssocID="{3112CDD7-7CBE-E24A-8116-90210B6CA35B}" presName="hierChild5" presStyleCnt="0"/>
      <dgm:spPr/>
    </dgm:pt>
    <dgm:pt modelId="{61EFF92A-724B-FC48-83F3-9ADC2959DBF7}" type="pres">
      <dgm:prSet presAssocID="{ECB6FF69-6613-584F-B80B-C84559FBC057}" presName="Name48" presStyleLbl="parChTrans1D2" presStyleIdx="5" presStyleCnt="9"/>
      <dgm:spPr/>
    </dgm:pt>
    <dgm:pt modelId="{A15718A7-5821-4D4E-BAB1-FB9D55B6CDD9}" type="pres">
      <dgm:prSet presAssocID="{8AD7AE21-AE39-1042-874F-E2A480A8BACB}" presName="hierRoot2" presStyleCnt="0">
        <dgm:presLayoutVars>
          <dgm:hierBranch val="init"/>
        </dgm:presLayoutVars>
      </dgm:prSet>
      <dgm:spPr/>
    </dgm:pt>
    <dgm:pt modelId="{C9DB5925-FE60-6542-8038-79C293F28EF0}" type="pres">
      <dgm:prSet presAssocID="{8AD7AE21-AE39-1042-874F-E2A480A8BACB}" presName="rootComposite" presStyleCnt="0"/>
      <dgm:spPr/>
    </dgm:pt>
    <dgm:pt modelId="{1773C13F-0118-7F41-BC6F-BC8EEC15EC0C}" type="pres">
      <dgm:prSet presAssocID="{8AD7AE21-AE39-1042-874F-E2A480A8BACB}" presName="rootText" presStyleLbl="node2" presStyleIdx="5" presStyleCnt="9">
        <dgm:presLayoutVars>
          <dgm:chPref val="3"/>
        </dgm:presLayoutVars>
      </dgm:prSet>
      <dgm:spPr/>
    </dgm:pt>
    <dgm:pt modelId="{482C0626-E911-C444-B476-B8EDAD11AA0A}" type="pres">
      <dgm:prSet presAssocID="{8AD7AE21-AE39-1042-874F-E2A480A8BACB}" presName="rootConnector" presStyleLbl="node2" presStyleIdx="5" presStyleCnt="9"/>
      <dgm:spPr/>
    </dgm:pt>
    <dgm:pt modelId="{C71E5A59-861F-AE4C-8A99-47F25A113EB7}" type="pres">
      <dgm:prSet presAssocID="{8AD7AE21-AE39-1042-874F-E2A480A8BACB}" presName="hierChild4" presStyleCnt="0"/>
      <dgm:spPr/>
    </dgm:pt>
    <dgm:pt modelId="{13304CDB-A792-1142-8B88-385277BC9EC6}" type="pres">
      <dgm:prSet presAssocID="{8AD7AE21-AE39-1042-874F-E2A480A8BACB}" presName="hierChild5" presStyleCnt="0"/>
      <dgm:spPr/>
    </dgm:pt>
    <dgm:pt modelId="{BE9C32EC-69D8-7C41-9ABA-ED715B47C67E}" type="pres">
      <dgm:prSet presAssocID="{757DD4C6-27DC-ED4F-96D0-0586B9529875}" presName="Name48" presStyleLbl="parChTrans1D2" presStyleIdx="6" presStyleCnt="9"/>
      <dgm:spPr/>
    </dgm:pt>
    <dgm:pt modelId="{7498958C-2128-3E4E-892A-19E68BC86CD6}" type="pres">
      <dgm:prSet presAssocID="{652FCAEA-36A6-6A41-AC80-F731B1BFEE48}" presName="hierRoot2" presStyleCnt="0">
        <dgm:presLayoutVars>
          <dgm:hierBranch val="init"/>
        </dgm:presLayoutVars>
      </dgm:prSet>
      <dgm:spPr/>
    </dgm:pt>
    <dgm:pt modelId="{5FCA77D6-C897-2D47-9459-D1ABB492D2EB}" type="pres">
      <dgm:prSet presAssocID="{652FCAEA-36A6-6A41-AC80-F731B1BFEE48}" presName="rootComposite" presStyleCnt="0"/>
      <dgm:spPr/>
    </dgm:pt>
    <dgm:pt modelId="{AE03C934-78A3-3745-8D4D-F9A49A690116}" type="pres">
      <dgm:prSet presAssocID="{652FCAEA-36A6-6A41-AC80-F731B1BFEE48}" presName="rootText" presStyleLbl="node2" presStyleIdx="6" presStyleCnt="9">
        <dgm:presLayoutVars>
          <dgm:chPref val="3"/>
        </dgm:presLayoutVars>
      </dgm:prSet>
      <dgm:spPr/>
    </dgm:pt>
    <dgm:pt modelId="{645E0F68-B0E4-DE42-BA4D-440EFC0D2B03}" type="pres">
      <dgm:prSet presAssocID="{652FCAEA-36A6-6A41-AC80-F731B1BFEE48}" presName="rootConnector" presStyleLbl="node2" presStyleIdx="6" presStyleCnt="9"/>
      <dgm:spPr/>
    </dgm:pt>
    <dgm:pt modelId="{EA29F338-D5B4-CE49-ABDF-76BB5C057645}" type="pres">
      <dgm:prSet presAssocID="{652FCAEA-36A6-6A41-AC80-F731B1BFEE48}" presName="hierChild4" presStyleCnt="0"/>
      <dgm:spPr/>
    </dgm:pt>
    <dgm:pt modelId="{B202F374-E255-F143-B88C-C4175B8C3758}" type="pres">
      <dgm:prSet presAssocID="{652FCAEA-36A6-6A41-AC80-F731B1BFEE48}" presName="hierChild5" presStyleCnt="0"/>
      <dgm:spPr/>
    </dgm:pt>
    <dgm:pt modelId="{17979C3C-5FB1-154B-A9B3-283B2D2AAE15}" type="pres">
      <dgm:prSet presAssocID="{1EC95175-F338-8B41-9CAE-F0526A0A05BC}" presName="Name48" presStyleLbl="parChTrans1D2" presStyleIdx="7" presStyleCnt="9"/>
      <dgm:spPr/>
    </dgm:pt>
    <dgm:pt modelId="{B46181F7-48C3-1345-A3C9-8D68D299587B}" type="pres">
      <dgm:prSet presAssocID="{3268EC5F-413D-8D4C-9A73-DA64DA848769}" presName="hierRoot2" presStyleCnt="0">
        <dgm:presLayoutVars>
          <dgm:hierBranch val="init"/>
        </dgm:presLayoutVars>
      </dgm:prSet>
      <dgm:spPr/>
    </dgm:pt>
    <dgm:pt modelId="{C7BFB840-C062-6549-B241-C4236B28C657}" type="pres">
      <dgm:prSet presAssocID="{3268EC5F-413D-8D4C-9A73-DA64DA848769}" presName="rootComposite" presStyleCnt="0"/>
      <dgm:spPr/>
    </dgm:pt>
    <dgm:pt modelId="{E06A12FE-05B5-B64D-8A7C-7564D7465B6D}" type="pres">
      <dgm:prSet presAssocID="{3268EC5F-413D-8D4C-9A73-DA64DA848769}" presName="rootText" presStyleLbl="node2" presStyleIdx="7" presStyleCnt="9">
        <dgm:presLayoutVars>
          <dgm:chPref val="3"/>
        </dgm:presLayoutVars>
      </dgm:prSet>
      <dgm:spPr/>
    </dgm:pt>
    <dgm:pt modelId="{A54C79A2-38F1-E448-AACC-FF6DF5429406}" type="pres">
      <dgm:prSet presAssocID="{3268EC5F-413D-8D4C-9A73-DA64DA848769}" presName="rootConnector" presStyleLbl="node2" presStyleIdx="7" presStyleCnt="9"/>
      <dgm:spPr/>
    </dgm:pt>
    <dgm:pt modelId="{8BF977A5-B235-9843-87EF-803D0DDCC30A}" type="pres">
      <dgm:prSet presAssocID="{3268EC5F-413D-8D4C-9A73-DA64DA848769}" presName="hierChild4" presStyleCnt="0"/>
      <dgm:spPr/>
    </dgm:pt>
    <dgm:pt modelId="{FA65A26E-38F6-3244-A282-9FACE04F77A5}" type="pres">
      <dgm:prSet presAssocID="{3268EC5F-413D-8D4C-9A73-DA64DA848769}" presName="hierChild5" presStyleCnt="0"/>
      <dgm:spPr/>
    </dgm:pt>
    <dgm:pt modelId="{68F10B1C-EDD5-C548-AAA5-E6A9C2613B8E}" type="pres">
      <dgm:prSet presAssocID="{3A138099-AF8D-9642-8BA7-5A4ECA9FDBBE}" presName="Name48" presStyleLbl="parChTrans1D2" presStyleIdx="8" presStyleCnt="9"/>
      <dgm:spPr/>
    </dgm:pt>
    <dgm:pt modelId="{A684F809-2DF4-4B4B-98BF-757B50AB4B1C}" type="pres">
      <dgm:prSet presAssocID="{37A0ECD9-1D54-914D-AA3C-DC872F5222BE}" presName="hierRoot2" presStyleCnt="0">
        <dgm:presLayoutVars>
          <dgm:hierBranch val="init"/>
        </dgm:presLayoutVars>
      </dgm:prSet>
      <dgm:spPr/>
    </dgm:pt>
    <dgm:pt modelId="{0FA4A565-2DEF-0944-9D1D-8A87C6FC82A7}" type="pres">
      <dgm:prSet presAssocID="{37A0ECD9-1D54-914D-AA3C-DC872F5222BE}" presName="rootComposite" presStyleCnt="0"/>
      <dgm:spPr/>
    </dgm:pt>
    <dgm:pt modelId="{D5B318D0-3B8B-954E-BDC2-A67010F55A9C}" type="pres">
      <dgm:prSet presAssocID="{37A0ECD9-1D54-914D-AA3C-DC872F5222BE}" presName="rootText" presStyleLbl="node2" presStyleIdx="8" presStyleCnt="9">
        <dgm:presLayoutVars>
          <dgm:chPref val="3"/>
        </dgm:presLayoutVars>
      </dgm:prSet>
      <dgm:spPr/>
    </dgm:pt>
    <dgm:pt modelId="{A8329873-2BC6-2C45-821C-3F38B6567ED3}" type="pres">
      <dgm:prSet presAssocID="{37A0ECD9-1D54-914D-AA3C-DC872F5222BE}" presName="rootConnector" presStyleLbl="node2" presStyleIdx="8" presStyleCnt="9"/>
      <dgm:spPr/>
    </dgm:pt>
    <dgm:pt modelId="{D989C0FD-608D-BD43-96D4-B02B088DBA3C}" type="pres">
      <dgm:prSet presAssocID="{37A0ECD9-1D54-914D-AA3C-DC872F5222BE}" presName="hierChild4" presStyleCnt="0"/>
      <dgm:spPr/>
    </dgm:pt>
    <dgm:pt modelId="{01855605-A6C8-B04E-BB39-96F64FC3D7B2}" type="pres">
      <dgm:prSet presAssocID="{37A0ECD9-1D54-914D-AA3C-DC872F5222BE}" presName="hierChild5" presStyleCnt="0"/>
      <dgm:spPr/>
    </dgm:pt>
    <dgm:pt modelId="{5D350ABA-B300-FF44-9689-12D3630F3583}" type="pres">
      <dgm:prSet presAssocID="{FD266293-26F0-7247-BF3B-CBA1C13D02C1}" presName="hierChild3" presStyleCnt="0"/>
      <dgm:spPr/>
    </dgm:pt>
  </dgm:ptLst>
  <dgm:cxnLst>
    <dgm:cxn modelId="{184F3C02-31AA-9647-AD9C-0B97F478BF91}" type="presOf" srcId="{8AD7AE21-AE39-1042-874F-E2A480A8BACB}" destId="{1773C13F-0118-7F41-BC6F-BC8EEC15EC0C}" srcOrd="0" destOrd="0" presId="urn:microsoft.com/office/officeart/2005/8/layout/orgChart1"/>
    <dgm:cxn modelId="{8A99AA0F-144E-9F40-92F4-72F9F9369549}" type="presOf" srcId="{FD266293-26F0-7247-BF3B-CBA1C13D02C1}" destId="{CE8222FB-30FB-2147-84D7-49D111956779}" srcOrd="0" destOrd="0" presId="urn:microsoft.com/office/officeart/2005/8/layout/orgChart1"/>
    <dgm:cxn modelId="{53CA7016-A450-B741-8C8C-AE2773E7424C}" type="presOf" srcId="{1EC95175-F338-8B41-9CAE-F0526A0A05BC}" destId="{17979C3C-5FB1-154B-A9B3-283B2D2AAE15}" srcOrd="0" destOrd="0" presId="urn:microsoft.com/office/officeart/2005/8/layout/orgChart1"/>
    <dgm:cxn modelId="{0756242C-4A6C-0043-9098-6C71BBE4002D}" type="presOf" srcId="{ACD56AAA-BFC0-AA4A-A6FC-6D2D419640A4}" destId="{AF6D2065-D945-4F4B-93BA-0D72BBA472DB}" srcOrd="0" destOrd="0" presId="urn:microsoft.com/office/officeart/2005/8/layout/orgChart1"/>
    <dgm:cxn modelId="{8B0BB447-3759-684A-875C-2B4F487D27D1}" type="presOf" srcId="{D90B16C9-9CFA-D34D-800E-CB48CABAB95A}" destId="{39B23422-F27E-044F-847E-B031360F916F}" srcOrd="1" destOrd="0" presId="urn:microsoft.com/office/officeart/2005/8/layout/orgChart1"/>
    <dgm:cxn modelId="{03D42C48-BEB0-334B-BC98-B2080DAAFD4E}" type="presOf" srcId="{81B68583-7890-3F4D-A183-77C34E20EE56}" destId="{C484CDDD-3A8D-C74F-9304-178DFF201BD4}" srcOrd="0" destOrd="0" presId="urn:microsoft.com/office/officeart/2005/8/layout/orgChart1"/>
    <dgm:cxn modelId="{412D994A-5994-6140-9CB8-DC8F77F15357}" type="presOf" srcId="{3268EC5F-413D-8D4C-9A73-DA64DA848769}" destId="{E06A12FE-05B5-B64D-8A7C-7564D7465B6D}" srcOrd="0" destOrd="0" presId="urn:microsoft.com/office/officeart/2005/8/layout/orgChart1"/>
    <dgm:cxn modelId="{2E73C54F-4CA7-AF4D-9EE4-388297EE44F9}" srcId="{FD266293-26F0-7247-BF3B-CBA1C13D02C1}" destId="{3112CDD7-7CBE-E24A-8116-90210B6CA35B}" srcOrd="4" destOrd="0" parTransId="{60728955-B133-464F-BE49-697202C7690B}" sibTransId="{A38566FA-7DB0-4B41-8EA4-BEE3CA8D9181}"/>
    <dgm:cxn modelId="{9A87A256-4F70-AA4F-85ED-E464AAECE1B7}" type="presOf" srcId="{ACD56AAA-BFC0-AA4A-A6FC-6D2D419640A4}" destId="{86C7FA9A-34E6-E94C-B9D0-2C104E48A1DE}" srcOrd="1" destOrd="0" presId="urn:microsoft.com/office/officeart/2005/8/layout/orgChart1"/>
    <dgm:cxn modelId="{C38A1C63-4D24-7343-98FA-73A83890F759}" type="presOf" srcId="{63559431-9DAC-8243-94C7-C6A0ED66E00E}" destId="{4B775F0B-937F-F948-B66D-E2007ECEBFE7}" srcOrd="0" destOrd="0" presId="urn:microsoft.com/office/officeart/2005/8/layout/orgChart1"/>
    <dgm:cxn modelId="{91290C75-5E76-9A42-8517-800842486343}" type="presOf" srcId="{D90B16C9-9CFA-D34D-800E-CB48CABAB95A}" destId="{6B49DF9C-C964-974C-9C0F-9A4524559738}" srcOrd="0" destOrd="0" presId="urn:microsoft.com/office/officeart/2005/8/layout/orgChart1"/>
    <dgm:cxn modelId="{D9629780-BC3F-004F-ACD5-90E29C468277}" srcId="{FD266293-26F0-7247-BF3B-CBA1C13D02C1}" destId="{726B9D58-0817-014B-8D0B-8707CF7EC10C}" srcOrd="3" destOrd="0" parTransId="{7CF55591-B283-7241-BEED-6829B83DF855}" sibTransId="{73388198-A301-844A-82FD-0016A6434131}"/>
    <dgm:cxn modelId="{981A6581-BD4B-6246-89DE-587484FE0CDC}" type="presOf" srcId="{3A138099-AF8D-9642-8BA7-5A4ECA9FDBBE}" destId="{68F10B1C-EDD5-C548-AAA5-E6A9C2613B8E}" srcOrd="0" destOrd="0" presId="urn:microsoft.com/office/officeart/2005/8/layout/orgChart1"/>
    <dgm:cxn modelId="{C8C10383-7CC9-CB41-B6D8-C0E0C0E4CB70}" type="presOf" srcId="{726B9D58-0817-014B-8D0B-8707CF7EC10C}" destId="{B80E91FD-F881-074B-B30F-A36016BF62F3}" srcOrd="0" destOrd="0" presId="urn:microsoft.com/office/officeart/2005/8/layout/orgChart1"/>
    <dgm:cxn modelId="{E1C49086-DCF6-8548-AD23-0BB3D791C1F9}" srcId="{FD266293-26F0-7247-BF3B-CBA1C13D02C1}" destId="{37A0ECD9-1D54-914D-AA3C-DC872F5222BE}" srcOrd="8" destOrd="0" parTransId="{3A138099-AF8D-9642-8BA7-5A4ECA9FDBBE}" sibTransId="{7FC7ED27-4C11-E447-A04B-F84C4A192F48}"/>
    <dgm:cxn modelId="{F80D9298-0CE3-5745-A5F0-968D65632E17}" type="presOf" srcId="{60728955-B133-464F-BE49-697202C7690B}" destId="{556B6EF1-37C0-3E41-B18D-6408FB2C27DA}" srcOrd="0" destOrd="0" presId="urn:microsoft.com/office/officeart/2005/8/layout/orgChart1"/>
    <dgm:cxn modelId="{26A8319B-468E-7E42-98B5-07B0F5D5A41A}" srcId="{FD266293-26F0-7247-BF3B-CBA1C13D02C1}" destId="{3268EC5F-413D-8D4C-9A73-DA64DA848769}" srcOrd="7" destOrd="0" parTransId="{1EC95175-F338-8B41-9CAE-F0526A0A05BC}" sibTransId="{B2C172CC-4365-0C49-868D-CE622B42BB2E}"/>
    <dgm:cxn modelId="{C088ED9E-7CED-3F46-BFCE-8602C0325199}" type="presOf" srcId="{37A0ECD9-1D54-914D-AA3C-DC872F5222BE}" destId="{A8329873-2BC6-2C45-821C-3F38B6567ED3}" srcOrd="1" destOrd="0" presId="urn:microsoft.com/office/officeart/2005/8/layout/orgChart1"/>
    <dgm:cxn modelId="{8BA097A0-38D9-1243-9E6C-4B8B699E0278}" type="presOf" srcId="{FD266293-26F0-7247-BF3B-CBA1C13D02C1}" destId="{3522857F-98D4-144D-9E0F-C37ECBE9C5CA}" srcOrd="1" destOrd="0" presId="urn:microsoft.com/office/officeart/2005/8/layout/orgChart1"/>
    <dgm:cxn modelId="{C4E7DCA0-0333-F34B-9FC7-FE57DFE696E4}" srcId="{FD266293-26F0-7247-BF3B-CBA1C13D02C1}" destId="{652FCAEA-36A6-6A41-AC80-F731B1BFEE48}" srcOrd="6" destOrd="0" parTransId="{757DD4C6-27DC-ED4F-96D0-0586B9529875}" sibTransId="{E8F2F4A3-F551-6D44-AD63-356A7B2BB4D1}"/>
    <dgm:cxn modelId="{25BEA4A4-6724-7F4D-903B-F0D4548A5646}" type="presOf" srcId="{652FCAEA-36A6-6A41-AC80-F731B1BFEE48}" destId="{645E0F68-B0E4-DE42-BA4D-440EFC0D2B03}" srcOrd="1" destOrd="0" presId="urn:microsoft.com/office/officeart/2005/8/layout/orgChart1"/>
    <dgm:cxn modelId="{5D0DFCA8-F4ED-7A49-8BD9-1D1FD3BFDD59}" srcId="{FD266293-26F0-7247-BF3B-CBA1C13D02C1}" destId="{D90B16C9-9CFA-D34D-800E-CB48CABAB95A}" srcOrd="0" destOrd="0" parTransId="{7267A6AF-F0D8-044B-9DB9-A534B5FC8C42}" sibTransId="{431FE313-A9C6-8C4E-A652-D960DD7B5978}"/>
    <dgm:cxn modelId="{AAA188A9-E800-2B43-AC9D-FA5FF4AAF90C}" type="presOf" srcId="{3112CDD7-7CBE-E24A-8116-90210B6CA35B}" destId="{3D5C0D06-4395-5A45-951A-86FA1601013A}" srcOrd="1" destOrd="0" presId="urn:microsoft.com/office/officeart/2005/8/layout/orgChart1"/>
    <dgm:cxn modelId="{8ACA94A9-3727-5245-A716-17A83F6777B3}" type="presOf" srcId="{7267A6AF-F0D8-044B-9DB9-A534B5FC8C42}" destId="{74717EDE-351A-8841-8136-D835BCCE2FAF}" srcOrd="0" destOrd="0" presId="urn:microsoft.com/office/officeart/2005/8/layout/orgChart1"/>
    <dgm:cxn modelId="{4961A7B4-319F-404F-86C9-4949BD500963}" type="presOf" srcId="{3112CDD7-7CBE-E24A-8116-90210B6CA35B}" destId="{E73AE1D3-9155-AD47-8A98-0C72EEBE1E02}" srcOrd="0" destOrd="0" presId="urn:microsoft.com/office/officeart/2005/8/layout/orgChart1"/>
    <dgm:cxn modelId="{3539FDB4-2D9A-7A4C-B730-092075387D61}" type="presOf" srcId="{757DD4C6-27DC-ED4F-96D0-0586B9529875}" destId="{BE9C32EC-69D8-7C41-9ABA-ED715B47C67E}" srcOrd="0" destOrd="0" presId="urn:microsoft.com/office/officeart/2005/8/layout/orgChart1"/>
    <dgm:cxn modelId="{D27F83BE-D695-3446-85D6-7EFE5071B474}" type="presOf" srcId="{652FCAEA-36A6-6A41-AC80-F731B1BFEE48}" destId="{AE03C934-78A3-3745-8D4D-F9A49A690116}" srcOrd="0" destOrd="0" presId="urn:microsoft.com/office/officeart/2005/8/layout/orgChart1"/>
    <dgm:cxn modelId="{B94ECECB-DB3A-3D4E-ACD8-2BF03C03C287}" srcId="{FD266293-26F0-7247-BF3B-CBA1C13D02C1}" destId="{ACD56AAA-BFC0-AA4A-A6FC-6D2D419640A4}" srcOrd="1" destOrd="0" parTransId="{973086EA-85DF-5F45-8772-F74E063A8021}" sibTransId="{F5E4CA8C-F63C-434A-8B6D-2E54C83E669B}"/>
    <dgm:cxn modelId="{22011BCC-346D-334F-90BB-629D1F9ADDBF}" type="presOf" srcId="{81B68583-7890-3F4D-A183-77C34E20EE56}" destId="{CEA35DD5-B94A-EF40-A9DE-4DD1E1BD3B2B}" srcOrd="1" destOrd="0" presId="urn:microsoft.com/office/officeart/2005/8/layout/orgChart1"/>
    <dgm:cxn modelId="{9C5042CD-D0A3-9446-94B0-B582D5970BC5}" type="presOf" srcId="{37A0ECD9-1D54-914D-AA3C-DC872F5222BE}" destId="{D5B318D0-3B8B-954E-BDC2-A67010F55A9C}" srcOrd="0" destOrd="0" presId="urn:microsoft.com/office/officeart/2005/8/layout/orgChart1"/>
    <dgm:cxn modelId="{4FBE9CCE-909B-9247-872A-F3E7AE27D2A0}" type="presOf" srcId="{8AD7AE21-AE39-1042-874F-E2A480A8BACB}" destId="{482C0626-E911-C444-B476-B8EDAD11AA0A}" srcOrd="1" destOrd="0" presId="urn:microsoft.com/office/officeart/2005/8/layout/orgChart1"/>
    <dgm:cxn modelId="{B469ACD2-5287-E54F-BFE5-6D977ABD3F50}" type="presOf" srcId="{4D96900D-B2CD-4A4D-806C-8C318FAE89E0}" destId="{99893FD2-BDB9-B045-8F70-2D980E6B54C7}" srcOrd="0" destOrd="0" presId="urn:microsoft.com/office/officeart/2005/8/layout/orgChart1"/>
    <dgm:cxn modelId="{70E0F2DA-B982-C94D-B14C-E660BB7587BF}" type="presOf" srcId="{7CF55591-B283-7241-BEED-6829B83DF855}" destId="{2368808B-7575-524F-BD49-8D6FC47F5D06}" srcOrd="0" destOrd="0" presId="urn:microsoft.com/office/officeart/2005/8/layout/orgChart1"/>
    <dgm:cxn modelId="{130934E9-63D5-954E-BF2C-9D6D5359A448}" type="presOf" srcId="{ECB6FF69-6613-584F-B80B-C84559FBC057}" destId="{61EFF92A-724B-FC48-83F3-9ADC2959DBF7}" srcOrd="0" destOrd="0" presId="urn:microsoft.com/office/officeart/2005/8/layout/orgChart1"/>
    <dgm:cxn modelId="{DB63F8EC-0420-C147-9795-1872917CD9EA}" type="presOf" srcId="{3268EC5F-413D-8D4C-9A73-DA64DA848769}" destId="{A54C79A2-38F1-E448-AACC-FF6DF5429406}" srcOrd="1" destOrd="0" presId="urn:microsoft.com/office/officeart/2005/8/layout/orgChart1"/>
    <dgm:cxn modelId="{43FC25ED-8802-F646-B1B6-299639359BF4}" srcId="{FD266293-26F0-7247-BF3B-CBA1C13D02C1}" destId="{81B68583-7890-3F4D-A183-77C34E20EE56}" srcOrd="2" destOrd="0" parTransId="{4D96900D-B2CD-4A4D-806C-8C318FAE89E0}" sibTransId="{E9A8E019-A745-8947-B6EC-1AA217B3E152}"/>
    <dgm:cxn modelId="{984AA7ED-4401-7840-AB6D-1387AC5D8736}" srcId="{63559431-9DAC-8243-94C7-C6A0ED66E00E}" destId="{FD266293-26F0-7247-BF3B-CBA1C13D02C1}" srcOrd="0" destOrd="0" parTransId="{6A193329-0EC9-F546-B8F9-31F522E6D9A6}" sibTransId="{D7AF325C-5D0D-AB48-B47E-02199607C8E0}"/>
    <dgm:cxn modelId="{4F6D43EF-90CC-664F-BA6B-98DD67D1E3F6}" type="presOf" srcId="{726B9D58-0817-014B-8D0B-8707CF7EC10C}" destId="{F702EC48-1395-8B47-B8F5-AA99DA463EE9}" srcOrd="1" destOrd="0" presId="urn:microsoft.com/office/officeart/2005/8/layout/orgChart1"/>
    <dgm:cxn modelId="{B52A1DFD-05BB-C14D-BFE9-EE61C82C9409}" type="presOf" srcId="{973086EA-85DF-5F45-8772-F74E063A8021}" destId="{EF131D1E-1A07-E14A-BC71-75FDC07CC2D9}" srcOrd="0" destOrd="0" presId="urn:microsoft.com/office/officeart/2005/8/layout/orgChart1"/>
    <dgm:cxn modelId="{0184BEFF-A9F7-AC4C-84FE-57C026F8F065}" srcId="{FD266293-26F0-7247-BF3B-CBA1C13D02C1}" destId="{8AD7AE21-AE39-1042-874F-E2A480A8BACB}" srcOrd="5" destOrd="0" parTransId="{ECB6FF69-6613-584F-B80B-C84559FBC057}" sibTransId="{BEC87A8B-8CAD-F643-AB34-F13583001D73}"/>
    <dgm:cxn modelId="{9484F2C8-8015-2C4C-B7CA-34F434A5A94C}" type="presParOf" srcId="{4B775F0B-937F-F948-B66D-E2007ECEBFE7}" destId="{6A1CCB68-2D53-3C4C-AF71-B0633F5CE2A9}" srcOrd="0" destOrd="0" presId="urn:microsoft.com/office/officeart/2005/8/layout/orgChart1"/>
    <dgm:cxn modelId="{66598790-3FE0-FA4D-BB24-43125D15AFCB}" type="presParOf" srcId="{6A1CCB68-2D53-3C4C-AF71-B0633F5CE2A9}" destId="{41B228AF-6375-E448-A8D1-BC7FD515D670}" srcOrd="0" destOrd="0" presId="urn:microsoft.com/office/officeart/2005/8/layout/orgChart1"/>
    <dgm:cxn modelId="{320891C4-3309-E14B-8763-091A84D058B0}" type="presParOf" srcId="{41B228AF-6375-E448-A8D1-BC7FD515D670}" destId="{CE8222FB-30FB-2147-84D7-49D111956779}" srcOrd="0" destOrd="0" presId="urn:microsoft.com/office/officeart/2005/8/layout/orgChart1"/>
    <dgm:cxn modelId="{1E611279-C9CC-A24B-A8F9-7C4152CAB764}" type="presParOf" srcId="{41B228AF-6375-E448-A8D1-BC7FD515D670}" destId="{3522857F-98D4-144D-9E0F-C37ECBE9C5CA}" srcOrd="1" destOrd="0" presId="urn:microsoft.com/office/officeart/2005/8/layout/orgChart1"/>
    <dgm:cxn modelId="{7E9ED4A5-A1DC-0D4B-A536-394A27440325}" type="presParOf" srcId="{6A1CCB68-2D53-3C4C-AF71-B0633F5CE2A9}" destId="{B7CA9D12-911A-C74B-A503-FB7C6BF61FA8}" srcOrd="1" destOrd="0" presId="urn:microsoft.com/office/officeart/2005/8/layout/orgChart1"/>
    <dgm:cxn modelId="{C763EAC8-8B77-9946-BF74-E07D11D0552F}" type="presParOf" srcId="{B7CA9D12-911A-C74B-A503-FB7C6BF61FA8}" destId="{74717EDE-351A-8841-8136-D835BCCE2FAF}" srcOrd="0" destOrd="0" presId="urn:microsoft.com/office/officeart/2005/8/layout/orgChart1"/>
    <dgm:cxn modelId="{D17551D5-0C0B-064B-A202-36DA6F21F13B}" type="presParOf" srcId="{B7CA9D12-911A-C74B-A503-FB7C6BF61FA8}" destId="{C041CB28-5447-3D40-B4F7-9FB9A28CBEC3}" srcOrd="1" destOrd="0" presId="urn:microsoft.com/office/officeart/2005/8/layout/orgChart1"/>
    <dgm:cxn modelId="{55662B03-E943-5F44-86A4-C15960F2E5BA}" type="presParOf" srcId="{C041CB28-5447-3D40-B4F7-9FB9A28CBEC3}" destId="{C966870C-0F28-1E44-82E9-F623AE57A020}" srcOrd="0" destOrd="0" presId="urn:microsoft.com/office/officeart/2005/8/layout/orgChart1"/>
    <dgm:cxn modelId="{E23FF266-E0D3-C746-8EF6-27A7167A3330}" type="presParOf" srcId="{C966870C-0F28-1E44-82E9-F623AE57A020}" destId="{6B49DF9C-C964-974C-9C0F-9A4524559738}" srcOrd="0" destOrd="0" presId="urn:microsoft.com/office/officeart/2005/8/layout/orgChart1"/>
    <dgm:cxn modelId="{948F4389-A6A2-0342-96E7-D68913603E05}" type="presParOf" srcId="{C966870C-0F28-1E44-82E9-F623AE57A020}" destId="{39B23422-F27E-044F-847E-B031360F916F}" srcOrd="1" destOrd="0" presId="urn:microsoft.com/office/officeart/2005/8/layout/orgChart1"/>
    <dgm:cxn modelId="{9712A0D5-D09F-CB4A-9422-0E77FBC8EBE2}" type="presParOf" srcId="{C041CB28-5447-3D40-B4F7-9FB9A28CBEC3}" destId="{79170909-A843-5346-9547-E76727EF1228}" srcOrd="1" destOrd="0" presId="urn:microsoft.com/office/officeart/2005/8/layout/orgChart1"/>
    <dgm:cxn modelId="{928E2379-C2EF-D448-AD7B-1A3FDFBE1391}" type="presParOf" srcId="{C041CB28-5447-3D40-B4F7-9FB9A28CBEC3}" destId="{10D3620C-9C1A-9B4D-8722-007B3118DCF8}" srcOrd="2" destOrd="0" presId="urn:microsoft.com/office/officeart/2005/8/layout/orgChart1"/>
    <dgm:cxn modelId="{57C2B742-81A0-C543-B8BD-E24AC6EE184B}" type="presParOf" srcId="{B7CA9D12-911A-C74B-A503-FB7C6BF61FA8}" destId="{EF131D1E-1A07-E14A-BC71-75FDC07CC2D9}" srcOrd="2" destOrd="0" presId="urn:microsoft.com/office/officeart/2005/8/layout/orgChart1"/>
    <dgm:cxn modelId="{58A4EFE9-5A8E-D547-AA8B-A4F5D9689EF9}" type="presParOf" srcId="{B7CA9D12-911A-C74B-A503-FB7C6BF61FA8}" destId="{AC55FAA5-9618-614A-BEAD-5B5915D97E70}" srcOrd="3" destOrd="0" presId="urn:microsoft.com/office/officeart/2005/8/layout/orgChart1"/>
    <dgm:cxn modelId="{C63E37F7-5B60-C947-B600-D2C0926802F9}" type="presParOf" srcId="{AC55FAA5-9618-614A-BEAD-5B5915D97E70}" destId="{53C84946-9437-4849-B0DB-91BE75C3981C}" srcOrd="0" destOrd="0" presId="urn:microsoft.com/office/officeart/2005/8/layout/orgChart1"/>
    <dgm:cxn modelId="{FDFA7026-5DCA-B74A-9714-B8078926C2C3}" type="presParOf" srcId="{53C84946-9437-4849-B0DB-91BE75C3981C}" destId="{AF6D2065-D945-4F4B-93BA-0D72BBA472DB}" srcOrd="0" destOrd="0" presId="urn:microsoft.com/office/officeart/2005/8/layout/orgChart1"/>
    <dgm:cxn modelId="{9048BD02-1ADE-3442-B062-F07A6AB597A0}" type="presParOf" srcId="{53C84946-9437-4849-B0DB-91BE75C3981C}" destId="{86C7FA9A-34E6-E94C-B9D0-2C104E48A1DE}" srcOrd="1" destOrd="0" presId="urn:microsoft.com/office/officeart/2005/8/layout/orgChart1"/>
    <dgm:cxn modelId="{6EB13EF2-A759-AD46-8843-900CEE41F5EC}" type="presParOf" srcId="{AC55FAA5-9618-614A-BEAD-5B5915D97E70}" destId="{E0664578-8314-DD4C-984E-F1132059511C}" srcOrd="1" destOrd="0" presId="urn:microsoft.com/office/officeart/2005/8/layout/orgChart1"/>
    <dgm:cxn modelId="{016BAE13-97F0-C94F-84EA-A20399D1B8AE}" type="presParOf" srcId="{AC55FAA5-9618-614A-BEAD-5B5915D97E70}" destId="{E8E9BA9A-E42D-234E-9E62-E3964D9B44E3}" srcOrd="2" destOrd="0" presId="urn:microsoft.com/office/officeart/2005/8/layout/orgChart1"/>
    <dgm:cxn modelId="{143A62B4-3FDC-184A-99D2-B45A9C805959}" type="presParOf" srcId="{B7CA9D12-911A-C74B-A503-FB7C6BF61FA8}" destId="{99893FD2-BDB9-B045-8F70-2D980E6B54C7}" srcOrd="4" destOrd="0" presId="urn:microsoft.com/office/officeart/2005/8/layout/orgChart1"/>
    <dgm:cxn modelId="{16238267-12CF-7F41-A0B5-8BC4DDA7D198}" type="presParOf" srcId="{B7CA9D12-911A-C74B-A503-FB7C6BF61FA8}" destId="{D294F3F6-EDC4-824F-B55A-72BD4566B354}" srcOrd="5" destOrd="0" presId="urn:microsoft.com/office/officeart/2005/8/layout/orgChart1"/>
    <dgm:cxn modelId="{399B9E8A-A85F-834C-B8B5-B2DB39C8FAD4}" type="presParOf" srcId="{D294F3F6-EDC4-824F-B55A-72BD4566B354}" destId="{6DD0D3DD-E316-294B-8186-0D54C7412873}" srcOrd="0" destOrd="0" presId="urn:microsoft.com/office/officeart/2005/8/layout/orgChart1"/>
    <dgm:cxn modelId="{392436A8-66C6-C44B-9C07-4FDF6B904F63}" type="presParOf" srcId="{6DD0D3DD-E316-294B-8186-0D54C7412873}" destId="{C484CDDD-3A8D-C74F-9304-178DFF201BD4}" srcOrd="0" destOrd="0" presId="urn:microsoft.com/office/officeart/2005/8/layout/orgChart1"/>
    <dgm:cxn modelId="{76DF8482-4EE3-6F42-B85B-22ED90A95E82}" type="presParOf" srcId="{6DD0D3DD-E316-294B-8186-0D54C7412873}" destId="{CEA35DD5-B94A-EF40-A9DE-4DD1E1BD3B2B}" srcOrd="1" destOrd="0" presId="urn:microsoft.com/office/officeart/2005/8/layout/orgChart1"/>
    <dgm:cxn modelId="{345272F8-B561-3645-B7D7-0E4DD8AD9A33}" type="presParOf" srcId="{D294F3F6-EDC4-824F-B55A-72BD4566B354}" destId="{6A2F2B84-3A9C-2C4E-B21B-4158FA99964D}" srcOrd="1" destOrd="0" presId="urn:microsoft.com/office/officeart/2005/8/layout/orgChart1"/>
    <dgm:cxn modelId="{177DC0AF-90D9-AA4D-A88E-ADD23F7487BB}" type="presParOf" srcId="{D294F3F6-EDC4-824F-B55A-72BD4566B354}" destId="{51D16509-768D-1746-A8F8-0BD98719F148}" srcOrd="2" destOrd="0" presId="urn:microsoft.com/office/officeart/2005/8/layout/orgChart1"/>
    <dgm:cxn modelId="{CBE4AB7A-12C7-6946-8FD2-AB266CF53F91}" type="presParOf" srcId="{B7CA9D12-911A-C74B-A503-FB7C6BF61FA8}" destId="{2368808B-7575-524F-BD49-8D6FC47F5D06}" srcOrd="6" destOrd="0" presId="urn:microsoft.com/office/officeart/2005/8/layout/orgChart1"/>
    <dgm:cxn modelId="{865FD595-6D03-2F4F-A78E-88F9900D9A28}" type="presParOf" srcId="{B7CA9D12-911A-C74B-A503-FB7C6BF61FA8}" destId="{C7833B84-08DC-4942-B940-878A60AF6EEC}" srcOrd="7" destOrd="0" presId="urn:microsoft.com/office/officeart/2005/8/layout/orgChart1"/>
    <dgm:cxn modelId="{3F362D35-66F6-524C-A454-1721B4556E17}" type="presParOf" srcId="{C7833B84-08DC-4942-B940-878A60AF6EEC}" destId="{2E60D807-C322-BE4D-913A-7BBDACB88AA3}" srcOrd="0" destOrd="0" presId="urn:microsoft.com/office/officeart/2005/8/layout/orgChart1"/>
    <dgm:cxn modelId="{BA87012F-8E2B-1C4F-B950-6132AED0A39B}" type="presParOf" srcId="{2E60D807-C322-BE4D-913A-7BBDACB88AA3}" destId="{B80E91FD-F881-074B-B30F-A36016BF62F3}" srcOrd="0" destOrd="0" presId="urn:microsoft.com/office/officeart/2005/8/layout/orgChart1"/>
    <dgm:cxn modelId="{4BF7E02D-E169-B444-B546-0EA66424C25C}" type="presParOf" srcId="{2E60D807-C322-BE4D-913A-7BBDACB88AA3}" destId="{F702EC48-1395-8B47-B8F5-AA99DA463EE9}" srcOrd="1" destOrd="0" presId="urn:microsoft.com/office/officeart/2005/8/layout/orgChart1"/>
    <dgm:cxn modelId="{9DD26943-6819-D240-BA0A-DAD592929AAE}" type="presParOf" srcId="{C7833B84-08DC-4942-B940-878A60AF6EEC}" destId="{F2496324-A0EA-4148-AD0C-4762F8FD1BEA}" srcOrd="1" destOrd="0" presId="urn:microsoft.com/office/officeart/2005/8/layout/orgChart1"/>
    <dgm:cxn modelId="{605BB302-B3AA-A64E-BC22-6B3D6A455A03}" type="presParOf" srcId="{C7833B84-08DC-4942-B940-878A60AF6EEC}" destId="{5C5174EC-7387-784B-B4A4-4521322AAEEB}" srcOrd="2" destOrd="0" presId="urn:microsoft.com/office/officeart/2005/8/layout/orgChart1"/>
    <dgm:cxn modelId="{5879B830-7BF8-844C-B3E2-BDD32FBCB105}" type="presParOf" srcId="{B7CA9D12-911A-C74B-A503-FB7C6BF61FA8}" destId="{556B6EF1-37C0-3E41-B18D-6408FB2C27DA}" srcOrd="8" destOrd="0" presId="urn:microsoft.com/office/officeart/2005/8/layout/orgChart1"/>
    <dgm:cxn modelId="{42CABBAC-AFCB-EE47-B145-08D2E78578BD}" type="presParOf" srcId="{B7CA9D12-911A-C74B-A503-FB7C6BF61FA8}" destId="{FB3267BF-FE6C-9748-AC4C-D02410D77351}" srcOrd="9" destOrd="0" presId="urn:microsoft.com/office/officeart/2005/8/layout/orgChart1"/>
    <dgm:cxn modelId="{8FFE29F5-ABB8-454A-B632-BEEB5BEEA717}" type="presParOf" srcId="{FB3267BF-FE6C-9748-AC4C-D02410D77351}" destId="{D65A27D6-9C76-164B-B387-60473BF11456}" srcOrd="0" destOrd="0" presId="urn:microsoft.com/office/officeart/2005/8/layout/orgChart1"/>
    <dgm:cxn modelId="{E54FF7E3-2C04-524F-ADD5-8B46D7DF2E7F}" type="presParOf" srcId="{D65A27D6-9C76-164B-B387-60473BF11456}" destId="{E73AE1D3-9155-AD47-8A98-0C72EEBE1E02}" srcOrd="0" destOrd="0" presId="urn:microsoft.com/office/officeart/2005/8/layout/orgChart1"/>
    <dgm:cxn modelId="{403B27B5-2DFD-C946-8861-8CF8D65E7F02}" type="presParOf" srcId="{D65A27D6-9C76-164B-B387-60473BF11456}" destId="{3D5C0D06-4395-5A45-951A-86FA1601013A}" srcOrd="1" destOrd="0" presId="urn:microsoft.com/office/officeart/2005/8/layout/orgChart1"/>
    <dgm:cxn modelId="{4083B9E4-B1B3-4A45-8980-861103711FAD}" type="presParOf" srcId="{FB3267BF-FE6C-9748-AC4C-D02410D77351}" destId="{439E6EBC-8B93-D44F-AE4A-3D6E23F5C75D}" srcOrd="1" destOrd="0" presId="urn:microsoft.com/office/officeart/2005/8/layout/orgChart1"/>
    <dgm:cxn modelId="{D092D24B-2B23-7946-AFAB-28EDF35F48A2}" type="presParOf" srcId="{FB3267BF-FE6C-9748-AC4C-D02410D77351}" destId="{BCBB4FE2-4C02-D94A-9342-9E10A6D6C2BF}" srcOrd="2" destOrd="0" presId="urn:microsoft.com/office/officeart/2005/8/layout/orgChart1"/>
    <dgm:cxn modelId="{EA4B8F45-EFB0-234E-8861-4E721B33BB50}" type="presParOf" srcId="{B7CA9D12-911A-C74B-A503-FB7C6BF61FA8}" destId="{61EFF92A-724B-FC48-83F3-9ADC2959DBF7}" srcOrd="10" destOrd="0" presId="urn:microsoft.com/office/officeart/2005/8/layout/orgChart1"/>
    <dgm:cxn modelId="{3DF32825-F319-204D-81EF-9FA46BBCF498}" type="presParOf" srcId="{B7CA9D12-911A-C74B-A503-FB7C6BF61FA8}" destId="{A15718A7-5821-4D4E-BAB1-FB9D55B6CDD9}" srcOrd="11" destOrd="0" presId="urn:microsoft.com/office/officeart/2005/8/layout/orgChart1"/>
    <dgm:cxn modelId="{D9D2BE32-A2F6-7343-97F3-7A768B3B02DA}" type="presParOf" srcId="{A15718A7-5821-4D4E-BAB1-FB9D55B6CDD9}" destId="{C9DB5925-FE60-6542-8038-79C293F28EF0}" srcOrd="0" destOrd="0" presId="urn:microsoft.com/office/officeart/2005/8/layout/orgChart1"/>
    <dgm:cxn modelId="{C989D223-9D59-4449-98BD-22AE7681B777}" type="presParOf" srcId="{C9DB5925-FE60-6542-8038-79C293F28EF0}" destId="{1773C13F-0118-7F41-BC6F-BC8EEC15EC0C}" srcOrd="0" destOrd="0" presId="urn:microsoft.com/office/officeart/2005/8/layout/orgChart1"/>
    <dgm:cxn modelId="{950C33EE-AA28-E544-822F-55B6E4089C02}" type="presParOf" srcId="{C9DB5925-FE60-6542-8038-79C293F28EF0}" destId="{482C0626-E911-C444-B476-B8EDAD11AA0A}" srcOrd="1" destOrd="0" presId="urn:microsoft.com/office/officeart/2005/8/layout/orgChart1"/>
    <dgm:cxn modelId="{A926314B-022D-334E-B6C9-F24EC81E37E5}" type="presParOf" srcId="{A15718A7-5821-4D4E-BAB1-FB9D55B6CDD9}" destId="{C71E5A59-861F-AE4C-8A99-47F25A113EB7}" srcOrd="1" destOrd="0" presId="urn:microsoft.com/office/officeart/2005/8/layout/orgChart1"/>
    <dgm:cxn modelId="{41A96A01-4D51-1042-B5D0-39D5513C9B77}" type="presParOf" srcId="{A15718A7-5821-4D4E-BAB1-FB9D55B6CDD9}" destId="{13304CDB-A792-1142-8B88-385277BC9EC6}" srcOrd="2" destOrd="0" presId="urn:microsoft.com/office/officeart/2005/8/layout/orgChart1"/>
    <dgm:cxn modelId="{D7639667-271B-F646-A95B-8EBF341212D1}" type="presParOf" srcId="{B7CA9D12-911A-C74B-A503-FB7C6BF61FA8}" destId="{BE9C32EC-69D8-7C41-9ABA-ED715B47C67E}" srcOrd="12" destOrd="0" presId="urn:microsoft.com/office/officeart/2005/8/layout/orgChart1"/>
    <dgm:cxn modelId="{E7FC0E90-F4B0-9240-9994-5FA70F1C42B7}" type="presParOf" srcId="{B7CA9D12-911A-C74B-A503-FB7C6BF61FA8}" destId="{7498958C-2128-3E4E-892A-19E68BC86CD6}" srcOrd="13" destOrd="0" presId="urn:microsoft.com/office/officeart/2005/8/layout/orgChart1"/>
    <dgm:cxn modelId="{3C6DDDD8-F7FD-044F-A687-0B22115820CC}" type="presParOf" srcId="{7498958C-2128-3E4E-892A-19E68BC86CD6}" destId="{5FCA77D6-C897-2D47-9459-D1ABB492D2EB}" srcOrd="0" destOrd="0" presId="urn:microsoft.com/office/officeart/2005/8/layout/orgChart1"/>
    <dgm:cxn modelId="{71E76967-58A3-2540-AFB7-CC2AF6C17E9E}" type="presParOf" srcId="{5FCA77D6-C897-2D47-9459-D1ABB492D2EB}" destId="{AE03C934-78A3-3745-8D4D-F9A49A690116}" srcOrd="0" destOrd="0" presId="urn:microsoft.com/office/officeart/2005/8/layout/orgChart1"/>
    <dgm:cxn modelId="{212EB39E-51CB-974A-B859-82A05A53315F}" type="presParOf" srcId="{5FCA77D6-C897-2D47-9459-D1ABB492D2EB}" destId="{645E0F68-B0E4-DE42-BA4D-440EFC0D2B03}" srcOrd="1" destOrd="0" presId="urn:microsoft.com/office/officeart/2005/8/layout/orgChart1"/>
    <dgm:cxn modelId="{24C5F29D-24B2-8A4F-AA0C-822982090FFE}" type="presParOf" srcId="{7498958C-2128-3E4E-892A-19E68BC86CD6}" destId="{EA29F338-D5B4-CE49-ABDF-76BB5C057645}" srcOrd="1" destOrd="0" presId="urn:microsoft.com/office/officeart/2005/8/layout/orgChart1"/>
    <dgm:cxn modelId="{455F4D0A-ABE9-8C4D-953E-DA7132BC72D6}" type="presParOf" srcId="{7498958C-2128-3E4E-892A-19E68BC86CD6}" destId="{B202F374-E255-F143-B88C-C4175B8C3758}" srcOrd="2" destOrd="0" presId="urn:microsoft.com/office/officeart/2005/8/layout/orgChart1"/>
    <dgm:cxn modelId="{6E5DEC65-E8C9-E243-BCFE-A5EDEA28FD3D}" type="presParOf" srcId="{B7CA9D12-911A-C74B-A503-FB7C6BF61FA8}" destId="{17979C3C-5FB1-154B-A9B3-283B2D2AAE15}" srcOrd="14" destOrd="0" presId="urn:microsoft.com/office/officeart/2005/8/layout/orgChart1"/>
    <dgm:cxn modelId="{8CA6EA49-A81F-2C49-808A-209816795084}" type="presParOf" srcId="{B7CA9D12-911A-C74B-A503-FB7C6BF61FA8}" destId="{B46181F7-48C3-1345-A3C9-8D68D299587B}" srcOrd="15" destOrd="0" presId="urn:microsoft.com/office/officeart/2005/8/layout/orgChart1"/>
    <dgm:cxn modelId="{9B188D27-7D35-D54B-A265-EC3679AAC6E0}" type="presParOf" srcId="{B46181F7-48C3-1345-A3C9-8D68D299587B}" destId="{C7BFB840-C062-6549-B241-C4236B28C657}" srcOrd="0" destOrd="0" presId="urn:microsoft.com/office/officeart/2005/8/layout/orgChart1"/>
    <dgm:cxn modelId="{03FB8487-9294-0046-92B2-331EF873F54B}" type="presParOf" srcId="{C7BFB840-C062-6549-B241-C4236B28C657}" destId="{E06A12FE-05B5-B64D-8A7C-7564D7465B6D}" srcOrd="0" destOrd="0" presId="urn:microsoft.com/office/officeart/2005/8/layout/orgChart1"/>
    <dgm:cxn modelId="{4D1E6318-9486-E34B-B694-7048EA57D561}" type="presParOf" srcId="{C7BFB840-C062-6549-B241-C4236B28C657}" destId="{A54C79A2-38F1-E448-AACC-FF6DF5429406}" srcOrd="1" destOrd="0" presId="urn:microsoft.com/office/officeart/2005/8/layout/orgChart1"/>
    <dgm:cxn modelId="{70CDEC3C-ADBD-9A41-8E0E-B71D911CB9BC}" type="presParOf" srcId="{B46181F7-48C3-1345-A3C9-8D68D299587B}" destId="{8BF977A5-B235-9843-87EF-803D0DDCC30A}" srcOrd="1" destOrd="0" presId="urn:microsoft.com/office/officeart/2005/8/layout/orgChart1"/>
    <dgm:cxn modelId="{7F6E655D-171C-E048-BBD6-93A8E75F9192}" type="presParOf" srcId="{B46181F7-48C3-1345-A3C9-8D68D299587B}" destId="{FA65A26E-38F6-3244-A282-9FACE04F77A5}" srcOrd="2" destOrd="0" presId="urn:microsoft.com/office/officeart/2005/8/layout/orgChart1"/>
    <dgm:cxn modelId="{9B55A570-DE3A-D648-A3D5-973BE16911D7}" type="presParOf" srcId="{B7CA9D12-911A-C74B-A503-FB7C6BF61FA8}" destId="{68F10B1C-EDD5-C548-AAA5-E6A9C2613B8E}" srcOrd="16" destOrd="0" presId="urn:microsoft.com/office/officeart/2005/8/layout/orgChart1"/>
    <dgm:cxn modelId="{57AFD71F-DD6A-8B48-A906-D03E8A4C67B4}" type="presParOf" srcId="{B7CA9D12-911A-C74B-A503-FB7C6BF61FA8}" destId="{A684F809-2DF4-4B4B-98BF-757B50AB4B1C}" srcOrd="17" destOrd="0" presId="urn:microsoft.com/office/officeart/2005/8/layout/orgChart1"/>
    <dgm:cxn modelId="{8B4AC0A1-0912-2040-A07B-2C442798BC0F}" type="presParOf" srcId="{A684F809-2DF4-4B4B-98BF-757B50AB4B1C}" destId="{0FA4A565-2DEF-0944-9D1D-8A87C6FC82A7}" srcOrd="0" destOrd="0" presId="urn:microsoft.com/office/officeart/2005/8/layout/orgChart1"/>
    <dgm:cxn modelId="{CB08B2DB-439A-6442-9CAF-4A7AA3603BBC}" type="presParOf" srcId="{0FA4A565-2DEF-0944-9D1D-8A87C6FC82A7}" destId="{D5B318D0-3B8B-954E-BDC2-A67010F55A9C}" srcOrd="0" destOrd="0" presId="urn:microsoft.com/office/officeart/2005/8/layout/orgChart1"/>
    <dgm:cxn modelId="{3B2EB0CF-ED7C-994E-BC1C-CD994E6A6E05}" type="presParOf" srcId="{0FA4A565-2DEF-0944-9D1D-8A87C6FC82A7}" destId="{A8329873-2BC6-2C45-821C-3F38B6567ED3}" srcOrd="1" destOrd="0" presId="urn:microsoft.com/office/officeart/2005/8/layout/orgChart1"/>
    <dgm:cxn modelId="{F3EADDB9-EDEC-6640-98D2-C32187AAC59B}" type="presParOf" srcId="{A684F809-2DF4-4B4B-98BF-757B50AB4B1C}" destId="{D989C0FD-608D-BD43-96D4-B02B088DBA3C}" srcOrd="1" destOrd="0" presId="urn:microsoft.com/office/officeart/2005/8/layout/orgChart1"/>
    <dgm:cxn modelId="{E7D1A5B2-A229-7F48-993F-FEF1143AE84C}" type="presParOf" srcId="{A684F809-2DF4-4B4B-98BF-757B50AB4B1C}" destId="{01855605-A6C8-B04E-BB39-96F64FC3D7B2}" srcOrd="2" destOrd="0" presId="urn:microsoft.com/office/officeart/2005/8/layout/orgChart1"/>
    <dgm:cxn modelId="{6FA61E2C-2797-674C-A6D0-41FC46644235}" type="presParOf" srcId="{6A1CCB68-2D53-3C4C-AF71-B0633F5CE2A9}" destId="{5D350ABA-B300-FF44-9689-12D3630F358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F10B1C-EDD5-C548-AAA5-E6A9C2613B8E}">
      <dsp:nvSpPr>
        <dsp:cNvPr id="0" name=""/>
        <dsp:cNvSpPr/>
      </dsp:nvSpPr>
      <dsp:spPr>
        <a:xfrm>
          <a:off x="1098170" y="551745"/>
          <a:ext cx="115246" cy="3622030"/>
        </a:xfrm>
        <a:custGeom>
          <a:avLst/>
          <a:gdLst/>
          <a:ahLst/>
          <a:cxnLst/>
          <a:rect l="0" t="0" r="0" b="0"/>
          <a:pathLst>
            <a:path>
              <a:moveTo>
                <a:pt x="115246" y="0"/>
              </a:moveTo>
              <a:lnTo>
                <a:pt x="115246" y="3622030"/>
              </a:lnTo>
              <a:lnTo>
                <a:pt x="0" y="362203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79C3C-5FB1-154B-A9B3-283B2D2AAE15}">
      <dsp:nvSpPr>
        <dsp:cNvPr id="0" name=""/>
        <dsp:cNvSpPr/>
      </dsp:nvSpPr>
      <dsp:spPr>
        <a:xfrm>
          <a:off x="1213416" y="551745"/>
          <a:ext cx="115246" cy="28427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2745"/>
              </a:lnTo>
              <a:lnTo>
                <a:pt x="115246" y="28427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9C32EC-69D8-7C41-9ABA-ED715B47C67E}">
      <dsp:nvSpPr>
        <dsp:cNvPr id="0" name=""/>
        <dsp:cNvSpPr/>
      </dsp:nvSpPr>
      <dsp:spPr>
        <a:xfrm>
          <a:off x="1098170" y="551745"/>
          <a:ext cx="115246" cy="2842745"/>
        </a:xfrm>
        <a:custGeom>
          <a:avLst/>
          <a:gdLst/>
          <a:ahLst/>
          <a:cxnLst/>
          <a:rect l="0" t="0" r="0" b="0"/>
          <a:pathLst>
            <a:path>
              <a:moveTo>
                <a:pt x="115246" y="0"/>
              </a:moveTo>
              <a:lnTo>
                <a:pt x="115246" y="2842745"/>
              </a:lnTo>
              <a:lnTo>
                <a:pt x="0" y="28427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EFF92A-724B-FC48-83F3-9ADC2959DBF7}">
      <dsp:nvSpPr>
        <dsp:cNvPr id="0" name=""/>
        <dsp:cNvSpPr/>
      </dsp:nvSpPr>
      <dsp:spPr>
        <a:xfrm>
          <a:off x="1213416" y="551745"/>
          <a:ext cx="115246" cy="20634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3459"/>
              </a:lnTo>
              <a:lnTo>
                <a:pt x="115246" y="20634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6B6EF1-37C0-3E41-B18D-6408FB2C27DA}">
      <dsp:nvSpPr>
        <dsp:cNvPr id="0" name=""/>
        <dsp:cNvSpPr/>
      </dsp:nvSpPr>
      <dsp:spPr>
        <a:xfrm>
          <a:off x="1098170" y="551745"/>
          <a:ext cx="115246" cy="2063459"/>
        </a:xfrm>
        <a:custGeom>
          <a:avLst/>
          <a:gdLst/>
          <a:ahLst/>
          <a:cxnLst/>
          <a:rect l="0" t="0" r="0" b="0"/>
          <a:pathLst>
            <a:path>
              <a:moveTo>
                <a:pt x="115246" y="0"/>
              </a:moveTo>
              <a:lnTo>
                <a:pt x="115246" y="2063459"/>
              </a:lnTo>
              <a:lnTo>
                <a:pt x="0" y="20634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68808B-7575-524F-BD49-8D6FC47F5D06}">
      <dsp:nvSpPr>
        <dsp:cNvPr id="0" name=""/>
        <dsp:cNvSpPr/>
      </dsp:nvSpPr>
      <dsp:spPr>
        <a:xfrm>
          <a:off x="1213416" y="551745"/>
          <a:ext cx="115246" cy="12841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4174"/>
              </a:lnTo>
              <a:lnTo>
                <a:pt x="115246" y="12841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893FD2-BDB9-B045-8F70-2D980E6B54C7}">
      <dsp:nvSpPr>
        <dsp:cNvPr id="0" name=""/>
        <dsp:cNvSpPr/>
      </dsp:nvSpPr>
      <dsp:spPr>
        <a:xfrm>
          <a:off x="1098170" y="551745"/>
          <a:ext cx="115246" cy="1284174"/>
        </a:xfrm>
        <a:custGeom>
          <a:avLst/>
          <a:gdLst/>
          <a:ahLst/>
          <a:cxnLst/>
          <a:rect l="0" t="0" r="0" b="0"/>
          <a:pathLst>
            <a:path>
              <a:moveTo>
                <a:pt x="115246" y="0"/>
              </a:moveTo>
              <a:lnTo>
                <a:pt x="115246" y="1284174"/>
              </a:lnTo>
              <a:lnTo>
                <a:pt x="0" y="12841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131D1E-1A07-E14A-BC71-75FDC07CC2D9}">
      <dsp:nvSpPr>
        <dsp:cNvPr id="0" name=""/>
        <dsp:cNvSpPr/>
      </dsp:nvSpPr>
      <dsp:spPr>
        <a:xfrm>
          <a:off x="1213416" y="551745"/>
          <a:ext cx="115246" cy="5048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4889"/>
              </a:lnTo>
              <a:lnTo>
                <a:pt x="115246" y="5048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17EDE-351A-8841-8136-D835BCCE2FAF}">
      <dsp:nvSpPr>
        <dsp:cNvPr id="0" name=""/>
        <dsp:cNvSpPr/>
      </dsp:nvSpPr>
      <dsp:spPr>
        <a:xfrm>
          <a:off x="1098170" y="551745"/>
          <a:ext cx="115246" cy="504889"/>
        </a:xfrm>
        <a:custGeom>
          <a:avLst/>
          <a:gdLst/>
          <a:ahLst/>
          <a:cxnLst/>
          <a:rect l="0" t="0" r="0" b="0"/>
          <a:pathLst>
            <a:path>
              <a:moveTo>
                <a:pt x="115246" y="0"/>
              </a:moveTo>
              <a:lnTo>
                <a:pt x="115246" y="504889"/>
              </a:lnTo>
              <a:lnTo>
                <a:pt x="0" y="5048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8222FB-30FB-2147-84D7-49D111956779}">
      <dsp:nvSpPr>
        <dsp:cNvPr id="0" name=""/>
        <dsp:cNvSpPr/>
      </dsp:nvSpPr>
      <dsp:spPr>
        <a:xfrm>
          <a:off x="664624" y="2953"/>
          <a:ext cx="1097584" cy="5487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MOLLER Project</a:t>
          </a:r>
        </a:p>
      </dsp:txBody>
      <dsp:txXfrm>
        <a:off x="691414" y="29743"/>
        <a:ext cx="1044004" cy="495212"/>
      </dsp:txXfrm>
    </dsp:sp>
    <dsp:sp modelId="{6B49DF9C-C964-974C-9C0F-9A4524559738}">
      <dsp:nvSpPr>
        <dsp:cNvPr id="0" name=""/>
        <dsp:cNvSpPr/>
      </dsp:nvSpPr>
      <dsp:spPr>
        <a:xfrm>
          <a:off x="585" y="782238"/>
          <a:ext cx="1097584" cy="5487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1.01 Project Integration and Support</a:t>
          </a:r>
        </a:p>
      </dsp:txBody>
      <dsp:txXfrm>
        <a:off x="27375" y="809028"/>
        <a:ext cx="1044004" cy="495212"/>
      </dsp:txXfrm>
    </dsp:sp>
    <dsp:sp modelId="{AF6D2065-D945-4F4B-93BA-0D72BBA472DB}">
      <dsp:nvSpPr>
        <dsp:cNvPr id="0" name=""/>
        <dsp:cNvSpPr/>
      </dsp:nvSpPr>
      <dsp:spPr>
        <a:xfrm>
          <a:off x="1328662" y="782238"/>
          <a:ext cx="1097584" cy="5487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1.02 Liquid Hydrogen Target</a:t>
          </a:r>
        </a:p>
      </dsp:txBody>
      <dsp:txXfrm>
        <a:off x="1355452" y="809028"/>
        <a:ext cx="1044004" cy="495212"/>
      </dsp:txXfrm>
    </dsp:sp>
    <dsp:sp modelId="{C484CDDD-3A8D-C74F-9304-178DFF201BD4}">
      <dsp:nvSpPr>
        <dsp:cNvPr id="0" name=""/>
        <dsp:cNvSpPr/>
      </dsp:nvSpPr>
      <dsp:spPr>
        <a:xfrm>
          <a:off x="585" y="1561524"/>
          <a:ext cx="1097584" cy="5487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1.03 Spectrometer</a:t>
          </a:r>
        </a:p>
      </dsp:txBody>
      <dsp:txXfrm>
        <a:off x="585" y="1561524"/>
        <a:ext cx="1097584" cy="548792"/>
      </dsp:txXfrm>
    </dsp:sp>
    <dsp:sp modelId="{B80E91FD-F881-074B-B30F-A36016BF62F3}">
      <dsp:nvSpPr>
        <dsp:cNvPr id="0" name=""/>
        <dsp:cNvSpPr/>
      </dsp:nvSpPr>
      <dsp:spPr>
        <a:xfrm>
          <a:off x="1328662" y="1561524"/>
          <a:ext cx="1082581" cy="5487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1.04 Integrating Detectors</a:t>
          </a:r>
        </a:p>
      </dsp:txBody>
      <dsp:txXfrm>
        <a:off x="1328662" y="1561524"/>
        <a:ext cx="1082581" cy="548792"/>
      </dsp:txXfrm>
    </dsp:sp>
    <dsp:sp modelId="{E73AE1D3-9155-AD47-8A98-0C72EEBE1E02}">
      <dsp:nvSpPr>
        <dsp:cNvPr id="0" name=""/>
        <dsp:cNvSpPr/>
      </dsp:nvSpPr>
      <dsp:spPr>
        <a:xfrm>
          <a:off x="585" y="2340809"/>
          <a:ext cx="1097584" cy="5487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1.05 Tracking Detectors</a:t>
          </a:r>
        </a:p>
      </dsp:txBody>
      <dsp:txXfrm>
        <a:off x="27375" y="2367599"/>
        <a:ext cx="1044004" cy="495212"/>
      </dsp:txXfrm>
    </dsp:sp>
    <dsp:sp modelId="{1773C13F-0118-7F41-BC6F-BC8EEC15EC0C}">
      <dsp:nvSpPr>
        <dsp:cNvPr id="0" name=""/>
        <dsp:cNvSpPr/>
      </dsp:nvSpPr>
      <dsp:spPr>
        <a:xfrm>
          <a:off x="1328662" y="2340809"/>
          <a:ext cx="1097584" cy="5487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1.06 Hall A Integration</a:t>
          </a:r>
        </a:p>
      </dsp:txBody>
      <dsp:txXfrm>
        <a:off x="1328662" y="2340809"/>
        <a:ext cx="1097584" cy="548792"/>
      </dsp:txXfrm>
    </dsp:sp>
    <dsp:sp modelId="{AE03C934-78A3-3745-8D4D-F9A49A690116}">
      <dsp:nvSpPr>
        <dsp:cNvPr id="0" name=""/>
        <dsp:cNvSpPr/>
      </dsp:nvSpPr>
      <dsp:spPr>
        <a:xfrm>
          <a:off x="585" y="3120094"/>
          <a:ext cx="1097584" cy="5487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1.07 DAQ and Trigger</a:t>
          </a:r>
        </a:p>
      </dsp:txBody>
      <dsp:txXfrm>
        <a:off x="585" y="3120094"/>
        <a:ext cx="1097584" cy="548792"/>
      </dsp:txXfrm>
    </dsp:sp>
    <dsp:sp modelId="{E06A12FE-05B5-B64D-8A7C-7564D7465B6D}">
      <dsp:nvSpPr>
        <dsp:cNvPr id="0" name=""/>
        <dsp:cNvSpPr/>
      </dsp:nvSpPr>
      <dsp:spPr>
        <a:xfrm>
          <a:off x="1328662" y="3120094"/>
          <a:ext cx="1097584" cy="5487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1.08 MOLLER Installation</a:t>
          </a:r>
        </a:p>
      </dsp:txBody>
      <dsp:txXfrm>
        <a:off x="1328662" y="3120094"/>
        <a:ext cx="1097584" cy="548792"/>
      </dsp:txXfrm>
    </dsp:sp>
    <dsp:sp modelId="{D5B318D0-3B8B-954E-BDC2-A67010F55A9C}">
      <dsp:nvSpPr>
        <dsp:cNvPr id="0" name=""/>
        <dsp:cNvSpPr/>
      </dsp:nvSpPr>
      <dsp:spPr>
        <a:xfrm>
          <a:off x="585" y="3899380"/>
          <a:ext cx="1097584" cy="5487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1.13 OPC</a:t>
          </a:r>
        </a:p>
      </dsp:txBody>
      <dsp:txXfrm>
        <a:off x="585" y="3899380"/>
        <a:ext cx="1097584" cy="548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7/18/21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5032376" cy="3775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Combine with next</a:t>
            </a:r>
          </a:p>
        </p:txBody>
      </p:sp>
    </p:spTree>
    <p:extLst>
      <p:ext uri="{BB962C8B-B14F-4D97-AF65-F5344CB8AC3E}">
        <p14:creationId xmlns:p14="http://schemas.microsoft.com/office/powerpoint/2010/main" val="1183653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r>
              <a:rPr lang="en-US" dirty="0" err="1"/>
              <a:t>BMcK</a:t>
            </a:r>
            <a:r>
              <a:rPr lang="en-US" dirty="0"/>
              <a:t> revised 05Feb; AL</a:t>
            </a:r>
            <a:r>
              <a:rPr lang="en-US" baseline="0" dirty="0"/>
              <a:t> format edits 06Feb; Dry Run edits 12Feb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pPr>
              <a:defRPr/>
            </a:pPr>
            <a:fld id="{CC5D57BF-9709-4F95-A032-C1177D04A7B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26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Hall A SBS, MOLLER, SoLID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18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118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Hall A SBS, MOLLER, SoLID Experiments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111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Hall A SBS, MOLLER, SoLID Experiments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030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Hall A SBS, MOLLER, SoLID Experiments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496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Hall A SBS, MOLLER, SoLID Experiments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809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Hall A SBS, MOLLER, SoLID Experiments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11697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Hall A SBS, MOLLER, SoLID Experiments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34908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Hall A SBS, MOLLER, SoLID Experiments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65133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Hall A SBS, MOLLER, SoLID Experiments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7503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7963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Hall A SBS, MOLLER, SoLID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77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Hall A SBS, MOLLER, SoLID Experiments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10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5232590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37" indent="-171446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28" indent="-171446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2982" indent="-214308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12" indent="-171446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5" y="6387406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749701" y="966060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749701" y="3763629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79207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5232590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37" indent="-171446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28" indent="-171446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2982" indent="-214308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12" indent="-171446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5" y="6387406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749701" y="966060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749701" y="3763629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85492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4C14AEC-B0A5-CA4F-A8C7-1B4959E8A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908E-2805-7749-9A6F-C78CBE1DBE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13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902" y="3445216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37" indent="-171446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28" indent="-171446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2982" indent="-214308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12" indent="-171446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5" y="6387406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20" y="966060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176437" y="966060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308921" y="3445216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37" indent="-171446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28" indent="-171446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2982" indent="-214308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12" indent="-171446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43957" y="966060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647303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902" y="3445216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37" indent="-171446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28" indent="-171446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2982" indent="-214308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12" indent="-171446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5" y="6387406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20" y="966060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176437" y="966060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308921" y="3445216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37" indent="-171446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28" indent="-171446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2982" indent="-214308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12" indent="-171446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43957" y="966060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602776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4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3"/>
            <a:ext cx="2406093" cy="365125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490055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488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6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Name,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9" y="659733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092" indent="0">
              <a:buFontTx/>
              <a:buNone/>
              <a:defRPr sz="3000" cap="none" baseline="0"/>
            </a:lvl2pPr>
            <a:lvl3pPr marL="914186" indent="0">
              <a:buFontTx/>
              <a:buNone/>
              <a:defRPr sz="3000" cap="none" baseline="0"/>
            </a:lvl3pPr>
            <a:lvl4pPr marL="1371279" indent="0">
              <a:buFontTx/>
              <a:buNone/>
              <a:defRPr sz="3000" cap="none" baseline="0"/>
            </a:lvl4pPr>
            <a:lvl5pPr marL="1828373" indent="0">
              <a:buFontTx/>
              <a:buNone/>
              <a:defRPr sz="3000" cap="none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9" y="5588001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092" indent="0">
              <a:buFontTx/>
              <a:buNone/>
              <a:defRPr sz="1000" baseline="0"/>
            </a:lvl2pPr>
            <a:lvl3pPr marL="914186" indent="0">
              <a:buFontTx/>
              <a:buNone/>
              <a:defRPr sz="1000" baseline="0"/>
            </a:lvl3pPr>
            <a:lvl4pPr marL="1371279" indent="0">
              <a:buFontTx/>
              <a:buNone/>
              <a:defRPr sz="1000" baseline="0"/>
            </a:lvl4pPr>
            <a:lvl5pPr marL="1828373" indent="0">
              <a:buFontTx/>
              <a:buNone/>
              <a:defRPr sz="1000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8022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2565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530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lIns="91418" tIns="45709" rIns="91418" bIns="45709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3916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4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24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8" tIns="45709" rIns="91418" bIns="45709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5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0005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64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5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7386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4050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2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233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648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6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1528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8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9683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3951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5819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8676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8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50851"/>
            <a:ext cx="4098242" cy="3861333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414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0736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86" y="-26677"/>
            <a:ext cx="9199571" cy="6911353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577132" y="6543523"/>
            <a:ext cx="187524" cy="196454"/>
          </a:xfrm>
          <a:prstGeom prst="rect">
            <a:avLst/>
          </a:prstGeom>
        </p:spPr>
        <p:txBody>
          <a:bodyPr/>
          <a:lstStyle>
            <a:lvl1pPr>
              <a:defRPr sz="844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9" name="M.Battaglieri - JLAB"/>
          <p:cNvSpPr txBox="1"/>
          <p:nvPr/>
        </p:nvSpPr>
        <p:spPr>
          <a:xfrm>
            <a:off x="5418924" y="6540727"/>
            <a:ext cx="953329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200">
                <a:solidFill>
                  <a:srgbClr val="F8FAD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844"/>
              <a:t>M.Battaglieri - JLAB</a:t>
            </a:r>
          </a:p>
        </p:txBody>
      </p:sp>
      <p:sp>
        <p:nvSpPr>
          <p:cNvPr id="120" name="Senior Staff Meeting June 16 2020"/>
          <p:cNvSpPr txBox="1"/>
          <p:nvPr/>
        </p:nvSpPr>
        <p:spPr>
          <a:xfrm>
            <a:off x="3173552" y="6524505"/>
            <a:ext cx="2015070" cy="23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defRPr sz="15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055"/>
              <a:t>Senior Staff Meeting June 16 2020</a:t>
            </a:r>
          </a:p>
        </p:txBody>
      </p:sp>
    </p:spTree>
    <p:extLst>
      <p:ext uri="{BB962C8B-B14F-4D97-AF65-F5344CB8AC3E}">
        <p14:creationId xmlns:p14="http://schemas.microsoft.com/office/powerpoint/2010/main" val="29954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0474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MOLLER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4973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MOLLER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243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MOLLER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4734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MOLLER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747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MOLLER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265378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MOLLER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741943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MOLLER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865148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MOLLER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989816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65867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430368" y="6509878"/>
            <a:ext cx="283264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0250" y="225778"/>
            <a:ext cx="6858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80779" y="1714500"/>
            <a:ext cx="8277471" cy="4572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2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5746" y="6495963"/>
            <a:ext cx="1942504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80" y="6477000"/>
            <a:ext cx="2562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MOLLER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10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Hall A SBS, MOLLER, SoLID Experiments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202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Hall A SBS, MOLLER, SoLID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7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Sunday, July 18,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0954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116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4312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417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0997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347657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871181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506733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534179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Sunday, July 18, 2021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6927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75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Hall A SBS, MOLLER, SoLID Experiments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09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33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</p:sldLayoutIdLst>
  <p:hf hdr="0" ftr="0" dt="0"/>
  <p:txStyles>
    <p:titleStyle>
      <a:lvl1pPr algn="l" defTabSz="91418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46" indent="-228546" algn="l" defTabSz="9141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3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33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25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1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1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6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8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MOLLER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37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Sunday, July 18,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290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jpg"/><Relationship Id="rId5" Type="http://schemas.openxmlformats.org/officeDocument/2006/relationships/image" Target="../media/image42.emf"/><Relationship Id="rId4" Type="http://schemas.openxmlformats.org/officeDocument/2006/relationships/image" Target="../media/image41.jp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jp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03" y="483293"/>
            <a:ext cx="9112697" cy="617838"/>
          </a:xfrm>
        </p:spPr>
        <p:txBody>
          <a:bodyPr/>
          <a:lstStyle/>
          <a:p>
            <a:pPr algn="ctr"/>
            <a:r>
              <a:rPr lang="en-US" dirty="0"/>
              <a:t>Hall A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276" y="1373825"/>
            <a:ext cx="4051834" cy="3246671"/>
          </a:xfrm>
        </p:spPr>
        <p:txBody>
          <a:bodyPr/>
          <a:lstStyle/>
          <a:p>
            <a:r>
              <a:rPr lang="en-US" dirty="0" err="1"/>
              <a:t>Thia</a:t>
            </a:r>
            <a:r>
              <a:rPr lang="en-US" dirty="0"/>
              <a:t> Keppel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7D9A75-91C7-0A4A-8D2C-BAE1A3401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43" y="1870865"/>
            <a:ext cx="7031055" cy="1956756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9EB6915-4899-2F42-9B84-10BCD7E556F2}"/>
              </a:ext>
            </a:extLst>
          </p:cNvPr>
          <p:cNvSpPr txBox="1">
            <a:spLocks/>
          </p:cNvSpPr>
          <p:nvPr/>
        </p:nvSpPr>
        <p:spPr>
          <a:xfrm>
            <a:off x="345043" y="4222014"/>
            <a:ext cx="4031067" cy="1998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PAC 49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July 2021 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0F39A2-7DAB-584D-BB7C-3AFC5B995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186" y="4036331"/>
            <a:ext cx="3900761" cy="218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66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F229F-64C7-0D47-A2E2-8FEF0826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021" y="131798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SBS and SAD provide opportunity also for upgrades and symbiotic (some dependency) work for </a:t>
            </a:r>
            <a:r>
              <a:rPr lang="en-US" dirty="0">
                <a:solidFill>
                  <a:srgbClr val="0070C0"/>
                </a:solidFill>
              </a:rPr>
              <a:t>MOLLER</a:t>
            </a:r>
            <a:r>
              <a:rPr lang="en-US" dirty="0"/>
              <a:t>, </a:t>
            </a:r>
            <a:r>
              <a:rPr lang="en-US" dirty="0" err="1">
                <a:solidFill>
                  <a:srgbClr val="7030A0"/>
                </a:solidFill>
              </a:rPr>
              <a:t>SoLID</a:t>
            </a:r>
            <a:r>
              <a:rPr lang="en-US" dirty="0"/>
              <a:t>….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FBABA-9C94-4F49-98F7-0FC25977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AD12AD-7C2D-BA43-BBB1-3774A92009D7}"/>
              </a:ext>
            </a:extLst>
          </p:cNvPr>
          <p:cNvSpPr txBox="1"/>
          <p:nvPr/>
        </p:nvSpPr>
        <p:spPr>
          <a:xfrm>
            <a:off x="343021" y="967705"/>
            <a:ext cx="6077545" cy="147732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ESR2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Parity beamline development and beam instrumentation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Precision polarimetry development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 A counting house upgrade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Polarized 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target development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76B3FB-6420-8B44-AC1D-CC2FCBE9D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511" y="2848627"/>
            <a:ext cx="4395311" cy="32964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1950EE-F63B-234D-9853-FF475E73E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99" y="2848626"/>
            <a:ext cx="4395311" cy="329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88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56AAB2-6A71-4CEB-A355-EDF23141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457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"/>
                <a:ea typeface="+mn-ea"/>
                <a:cs typeface="Arial" panose="020B0604020202020204" pitchFamily="34" charset="0"/>
              </a:rPr>
              <a:pPr marL="0" marR="0" lvl="0" indent="0" algn="ctr" defTabSz="4570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nion Pro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BC9FEA-66F5-4068-8BED-1D8526D8E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>
            <a:normAutofit/>
          </a:bodyPr>
          <a:lstStyle/>
          <a:p>
            <a:pPr algn="ctr"/>
            <a:r>
              <a:rPr lang="en-US" cap="none" dirty="0"/>
              <a:t>Polarized </a:t>
            </a:r>
            <a:r>
              <a:rPr lang="en-US" baseline="30000" dirty="0"/>
              <a:t>3</a:t>
            </a:r>
            <a:r>
              <a:rPr lang="en-US" cap="none" dirty="0"/>
              <a:t>He target development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1EE0D0-DBDF-4194-AC80-A6A191FEAA1E}"/>
              </a:ext>
            </a:extLst>
          </p:cNvPr>
          <p:cNvSpPr/>
          <p:nvPr/>
        </p:nvSpPr>
        <p:spPr>
          <a:xfrm>
            <a:off x="115020" y="756242"/>
            <a:ext cx="4426088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Polarized 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 for A1n/d2n experiment in Hall C</a:t>
            </a:r>
          </a:p>
          <a:p>
            <a:pPr marL="285750" marR="0" lvl="0" indent="-285750" algn="l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on 40 cm, ~10 atm 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 gas</a:t>
            </a:r>
          </a:p>
          <a:p>
            <a:pPr marL="285750" marR="0" lvl="0" indent="-285750" algn="l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 ~ 2.2x10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-1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–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x2 previous highest L </a:t>
            </a:r>
          </a:p>
          <a:p>
            <a:pPr marL="285750" marR="0" lvl="0" indent="-285750" algn="l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In-beam polarization ~ 55% </a:t>
            </a:r>
          </a:p>
          <a:p>
            <a:pPr marL="285750" marR="0" lvl="0" indent="-285750" algn="l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Polarimetry precision ~ 3%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613F2C-3C2E-4A51-9AEA-D31040C0FACC}"/>
              </a:ext>
            </a:extLst>
          </p:cNvPr>
          <p:cNvCxnSpPr>
            <a:cxnSpLocks/>
          </p:cNvCxnSpPr>
          <p:nvPr/>
        </p:nvCxnSpPr>
        <p:spPr>
          <a:xfrm>
            <a:off x="4541108" y="747081"/>
            <a:ext cx="30892" cy="56727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B71C8D2-6DA1-4C52-882A-1914932D3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29" y="1038968"/>
            <a:ext cx="234315" cy="3028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8320F2-C431-4921-A8F9-8AFFFA6A4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30" y="1483601"/>
            <a:ext cx="234315" cy="3028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9214EBB-C367-4968-9397-8B1BAC1E29CC}"/>
              </a:ext>
            </a:extLst>
          </p:cNvPr>
          <p:cNvSpPr/>
          <p:nvPr/>
        </p:nvSpPr>
        <p:spPr>
          <a:xfrm>
            <a:off x="4602892" y="756243"/>
            <a:ext cx="4426088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Polarized 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 for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experiment in Hall A</a:t>
            </a:r>
          </a:p>
          <a:p>
            <a:pPr marL="285750" marR="0" lvl="0" indent="-285750" algn="l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on 60 cm, ~10 atm 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 gas</a:t>
            </a:r>
          </a:p>
          <a:p>
            <a:pPr marL="285750" marR="0" lvl="0" indent="-285750" algn="l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 ~ 6.6x10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-1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–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x3 higher L again</a:t>
            </a:r>
          </a:p>
          <a:p>
            <a:pPr marL="285750" marR="0" lvl="0" indent="-285750" algn="l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In-beam polarization ~ 55-60% </a:t>
            </a:r>
          </a:p>
          <a:p>
            <a:pPr marL="285750" marR="0" lvl="0" indent="-285750" algn="l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Polarimetry precision ~ 3%</a:t>
            </a:r>
          </a:p>
          <a:p>
            <a:pPr marL="285750" marR="0" lvl="0" indent="-285750" algn="l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Magnetic fields around SBS a challenge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46BBD2-08FD-4D2E-9DAD-EF7CBC47C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241" y="2457123"/>
            <a:ext cx="2412746" cy="1860677"/>
          </a:xfrm>
          <a:prstGeom prst="rect">
            <a:avLst/>
          </a:prstGeom>
        </p:spPr>
      </p:pic>
      <p:pic>
        <p:nvPicPr>
          <p:cNvPr id="16" name="Picture 15" descr="000729.jpg">
            <a:extLst>
              <a:ext uri="{FF2B5EF4-FFF2-40B4-BE49-F238E27FC236}">
                <a16:creationId xmlns:a16="http://schemas.microsoft.com/office/drawing/2014/main" id="{CDC15C8E-62C1-4124-82FD-8E4639380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001" y="3386056"/>
            <a:ext cx="2029979" cy="181446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5E060AF-37C4-44BE-8555-773A6099A1DD}"/>
              </a:ext>
            </a:extLst>
          </p:cNvPr>
          <p:cNvCxnSpPr>
            <a:cxnSpLocks/>
          </p:cNvCxnSpPr>
          <p:nvPr/>
        </p:nvCxnSpPr>
        <p:spPr>
          <a:xfrm>
            <a:off x="6224420" y="3386056"/>
            <a:ext cx="1197884" cy="77861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gen_cell_design_slide_version_v2.pdf">
            <a:extLst>
              <a:ext uri="{FF2B5EF4-FFF2-40B4-BE49-F238E27FC236}">
                <a16:creationId xmlns:a16="http://schemas.microsoft.com/office/drawing/2014/main" id="{8DD2A402-7261-4313-AFBA-E93C2404F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28" y="4943293"/>
            <a:ext cx="2889855" cy="173391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341CCC5-589A-43B1-81CA-EE47F590D52A}"/>
              </a:ext>
            </a:extLst>
          </p:cNvPr>
          <p:cNvCxnSpPr>
            <a:cxnSpLocks/>
          </p:cNvCxnSpPr>
          <p:nvPr/>
        </p:nvCxnSpPr>
        <p:spPr>
          <a:xfrm flipH="1">
            <a:off x="6362700" y="4527325"/>
            <a:ext cx="969770" cy="157443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A37CCFA9-FE76-4A6D-A311-10E1C6279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6727" y="5314541"/>
            <a:ext cx="1453515" cy="11068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F9A739D-D080-334F-B2CE-5D182370C582}"/>
              </a:ext>
            </a:extLst>
          </p:cNvPr>
          <p:cNvGrpSpPr/>
          <p:nvPr/>
        </p:nvGrpSpPr>
        <p:grpSpPr>
          <a:xfrm>
            <a:off x="298373" y="2146344"/>
            <a:ext cx="4059381" cy="2050269"/>
            <a:chOff x="694918" y="1022591"/>
            <a:chExt cx="7751932" cy="48772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9CD789F-5530-6247-8DD2-D99757F8DD37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694918" y="1022591"/>
              <a:ext cx="7751932" cy="4710698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9" name="CustomShape 2">
              <a:extLst>
                <a:ext uri="{FF2B5EF4-FFF2-40B4-BE49-F238E27FC236}">
                  <a16:creationId xmlns:a16="http://schemas.microsoft.com/office/drawing/2014/main" id="{7E3FB5FD-F9F3-F143-9453-68B22ED1B54A}"/>
                </a:ext>
              </a:extLst>
            </p:cNvPr>
            <p:cNvSpPr/>
            <p:nvPr/>
          </p:nvSpPr>
          <p:spPr>
            <a:xfrm>
              <a:off x="1189143" y="1187203"/>
              <a:ext cx="1313026" cy="793864"/>
            </a:xfrm>
            <a:prstGeom prst="rect">
              <a:avLst/>
            </a:prstGeom>
            <a:solidFill>
              <a:srgbClr val="FFFFFF">
                <a:alpha val="71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81638" tIns="40819" rIns="81638" bIns="40819">
              <a:spAutoFit/>
            </a:bodyPr>
            <a:lstStyle/>
            <a:p>
              <a:pPr marL="0" marR="0" lvl="0" indent="0" algn="l" defTabSz="8294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  <a:defRPr/>
              </a:pPr>
              <a:r>
                <a:rPr kumimoji="0" lang="en-US" sz="1633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SHMS</a:t>
              </a:r>
              <a:endParaRPr kumimoji="0" lang="en-US" sz="1633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CustomShape 3">
              <a:extLst>
                <a:ext uri="{FF2B5EF4-FFF2-40B4-BE49-F238E27FC236}">
                  <a16:creationId xmlns:a16="http://schemas.microsoft.com/office/drawing/2014/main" id="{07C51863-E296-9648-B28B-1F15F1FC0864}"/>
                </a:ext>
              </a:extLst>
            </p:cNvPr>
            <p:cNvSpPr/>
            <p:nvPr/>
          </p:nvSpPr>
          <p:spPr>
            <a:xfrm>
              <a:off x="6494255" y="1251350"/>
              <a:ext cx="1245956" cy="793864"/>
            </a:xfrm>
            <a:prstGeom prst="rect">
              <a:avLst/>
            </a:prstGeom>
            <a:solidFill>
              <a:srgbClr val="FFFFFF">
                <a:alpha val="72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81638" tIns="40819" rIns="81638" bIns="40819">
              <a:spAutoFit/>
            </a:bodyPr>
            <a:lstStyle/>
            <a:p>
              <a:pPr marL="0" marR="0" lvl="0" indent="0" algn="l" defTabSz="8294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  <a:defRPr/>
              </a:pPr>
              <a:r>
                <a:rPr kumimoji="0" lang="en-US" sz="1633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HMS</a:t>
              </a:r>
              <a:endParaRPr kumimoji="0" lang="en-US" sz="1633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CustomShape 4">
              <a:extLst>
                <a:ext uri="{FF2B5EF4-FFF2-40B4-BE49-F238E27FC236}">
                  <a16:creationId xmlns:a16="http://schemas.microsoft.com/office/drawing/2014/main" id="{3889636F-7DC9-5844-8885-FA43DA30B972}"/>
                </a:ext>
              </a:extLst>
            </p:cNvPr>
            <p:cNvSpPr/>
            <p:nvPr/>
          </p:nvSpPr>
          <p:spPr>
            <a:xfrm>
              <a:off x="3562188" y="2045215"/>
              <a:ext cx="2606685" cy="793865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81638" tIns="40819" rIns="81638" bIns="40819">
              <a:spAutoFit/>
            </a:bodyPr>
            <a:lstStyle/>
            <a:p>
              <a:pPr marL="0" marR="0" lvl="0" indent="0" algn="l" defTabSz="8294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  <a:defRPr/>
              </a:pPr>
              <a:r>
                <a:rPr kumimoji="0" lang="en-US" sz="1633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Pol </a:t>
              </a:r>
              <a:r>
                <a:rPr kumimoji="0" lang="en-US" sz="1633" b="1" i="0" u="none" strike="noStrike" kern="1200" cap="none" spc="-1" normalizeH="0" baseline="33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r>
                <a:rPr kumimoji="0" lang="en-US" sz="1633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 Target</a:t>
              </a:r>
              <a:endParaRPr kumimoji="0" lang="en-US" sz="1633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CustomShape 5">
              <a:extLst>
                <a:ext uri="{FF2B5EF4-FFF2-40B4-BE49-F238E27FC236}">
                  <a16:creationId xmlns:a16="http://schemas.microsoft.com/office/drawing/2014/main" id="{22225974-C5DF-8749-BF55-10E640B1A725}"/>
                </a:ext>
              </a:extLst>
            </p:cNvPr>
            <p:cNvSpPr/>
            <p:nvPr/>
          </p:nvSpPr>
          <p:spPr>
            <a:xfrm rot="18136200">
              <a:off x="2795204" y="4472074"/>
              <a:ext cx="2590395" cy="265086"/>
            </a:xfrm>
            <a:custGeom>
              <a:avLst/>
              <a:gdLst/>
              <a:ahLst/>
              <a:cxnLst/>
              <a:rect l="0" t="0" r="r" b="b"/>
              <a:pathLst>
                <a:path w="8074" h="663">
                  <a:moveTo>
                    <a:pt x="0" y="168"/>
                  </a:moveTo>
                  <a:lnTo>
                    <a:pt x="6033" y="165"/>
                  </a:lnTo>
                  <a:lnTo>
                    <a:pt x="6006" y="0"/>
                  </a:lnTo>
                  <a:lnTo>
                    <a:pt x="8073" y="329"/>
                  </a:lnTo>
                  <a:lnTo>
                    <a:pt x="6116" y="662"/>
                  </a:lnTo>
                  <a:lnTo>
                    <a:pt x="6089" y="495"/>
                  </a:lnTo>
                  <a:lnTo>
                    <a:pt x="55" y="499"/>
                  </a:lnTo>
                  <a:lnTo>
                    <a:pt x="0" y="168"/>
                  </a:lnTo>
                </a:path>
              </a:pathLst>
            </a:custGeom>
            <a:solidFill>
              <a:srgbClr val="99CCFF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6">
              <a:extLst>
                <a:ext uri="{FF2B5EF4-FFF2-40B4-BE49-F238E27FC236}">
                  <a16:creationId xmlns:a16="http://schemas.microsoft.com/office/drawing/2014/main" id="{A7649835-6AF3-2040-B87A-0331DEC6C1B5}"/>
                </a:ext>
              </a:extLst>
            </p:cNvPr>
            <p:cNvSpPr/>
            <p:nvPr/>
          </p:nvSpPr>
          <p:spPr>
            <a:xfrm rot="18138000">
              <a:off x="3434194" y="4142733"/>
              <a:ext cx="2712379" cy="637287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81638" tIns="40819" rIns="81638" bIns="40819">
              <a:spAutoFit/>
            </a:bodyPr>
            <a:lstStyle/>
            <a:p>
              <a:pPr marL="0" marR="0" lvl="0" indent="0" algn="l" defTabSz="8294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  <a:defRPr/>
              </a:pPr>
              <a:r>
                <a:rPr kumimoji="0" lang="en-US" sz="1633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e- beam</a:t>
              </a:r>
              <a:endParaRPr kumimoji="0" lang="en-US" sz="1633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A03C571-87D4-5A4B-960D-5F9B0E86EB14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0" y="4282483"/>
            <a:ext cx="2425839" cy="1990744"/>
          </a:xfrm>
          <a:prstGeom prst="rect">
            <a:avLst/>
          </a:prstGeom>
          <a:ln w="0"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9124B3-074D-754B-B0DA-7A73151F63D9}"/>
              </a:ext>
            </a:extLst>
          </p:cNvPr>
          <p:cNvPicPr/>
          <p:nvPr/>
        </p:nvPicPr>
        <p:blipFill>
          <a:blip r:embed="rId9"/>
          <a:srcRect l="4846" t="4388" r="2323" b="9696"/>
          <a:stretch/>
        </p:blipFill>
        <p:spPr>
          <a:xfrm>
            <a:off x="2173056" y="4258759"/>
            <a:ext cx="2357035" cy="2014468"/>
          </a:xfrm>
          <a:prstGeom prst="rect">
            <a:avLst/>
          </a:prstGeom>
          <a:ln w="29160">
            <a:solidFill>
              <a:srgbClr val="FFFFFF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1291242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599807" y="-89721"/>
            <a:ext cx="7426836" cy="685799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</a:rPr>
              <a:t>Moller Polarimetry</a:t>
            </a:r>
            <a:endParaRPr lang="en-US" sz="2800" b="1" baseline="-2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4F914F-56F2-5449-A8D0-8C96FFBE0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94" y="2292363"/>
            <a:ext cx="3262806" cy="42766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88782" y="846180"/>
            <a:ext cx="48186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New Hall C MOLLER superconducting target magnet (identical to Hall 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New MOLLER target ladders for Halls A and 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Kerr effect measurements underway to verify target foil saturation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88C66D-D6B7-354C-976A-E73FE3A8DED4}"/>
              </a:ext>
            </a:extLst>
          </p:cNvPr>
          <p:cNvSpPr txBox="1"/>
          <p:nvPr/>
        </p:nvSpPr>
        <p:spPr>
          <a:xfrm>
            <a:off x="254081" y="846180"/>
            <a:ext cx="4429968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Working towards upgraded, largely common, Hall A/C polarimetry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0.89% precision </a:t>
            </a: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achieved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for PREX2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80EA04-E66D-144A-87B6-20FC75511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225" y="2662062"/>
            <a:ext cx="3992105" cy="28863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03238D-82AE-B44C-A956-572ED72FBB1E}"/>
              </a:ext>
            </a:extLst>
          </p:cNvPr>
          <p:cNvSpPr txBox="1"/>
          <p:nvPr/>
        </p:nvSpPr>
        <p:spPr>
          <a:xfrm>
            <a:off x="4798800" y="5822813"/>
            <a:ext cx="380817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Kerr effect signal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Wingdings" pitchFamily="2" charset="2"/>
              </a:rPr>
              <a:t> foil magnetization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0121285-A463-DB4A-8067-6A96B94F69CA}"/>
              </a:ext>
            </a:extLst>
          </p:cNvPr>
          <p:cNvCxnSpPr>
            <a:cxnSpLocks/>
          </p:cNvCxnSpPr>
          <p:nvPr/>
        </p:nvCxnSpPr>
        <p:spPr>
          <a:xfrm flipV="1">
            <a:off x="6813419" y="3627455"/>
            <a:ext cx="441491" cy="2195358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915645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73A22-D12E-B645-99BB-A53CC161A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97" y="143011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Compton Polarimetry </a:t>
            </a:r>
            <a:br>
              <a:rPr lang="en-US" b="0" dirty="0"/>
            </a:br>
            <a:r>
              <a:rPr lang="en-US" b="0" dirty="0"/>
              <a:t>– testing in SBS and Hall C, preparing for MOLLER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E017BE-C0DB-094A-83B5-353EFDEB2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C011E57-ABE5-D14F-BC88-077616F79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73" y="903515"/>
            <a:ext cx="7916826" cy="204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0551E5B3-591F-D143-A14E-6BB80229A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3355" y="3986926"/>
            <a:ext cx="2681235" cy="193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5C552E-934F-FD43-B2DA-31205CAD94F0}"/>
              </a:ext>
            </a:extLst>
          </p:cNvPr>
          <p:cNvSpPr txBox="1"/>
          <p:nvPr/>
        </p:nvSpPr>
        <p:spPr>
          <a:xfrm>
            <a:off x="536473" y="3227105"/>
            <a:ext cx="46886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HIPPOL capital equipment project goal: achieve similar capabilities in Compton polarimetry in Halls A and 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laser system in Hall C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seed laser, fiber amplifier purchased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 Hall C electron detector DAQ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VETROCs,  VXS crate in hand,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VETROCs used/commissioned during CREX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Larger electron detector in Hall C and new detector for Hall A (diamond)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832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28CD2-E7DD-A848-AECE-1224D62D7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597" y="194431"/>
            <a:ext cx="8464378" cy="487490"/>
          </a:xfrm>
        </p:spPr>
        <p:txBody>
          <a:bodyPr/>
          <a:lstStyle/>
          <a:p>
            <a:r>
              <a:rPr lang="en-US" dirty="0"/>
              <a:t>MOLLER Project Underway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EBFC64-22F3-2E45-A487-D159F1668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DOE CD-1 approved December 2020</a:t>
            </a:r>
          </a:p>
          <a:p>
            <a:r>
              <a:rPr lang="en-US" sz="2000" dirty="0"/>
              <a:t>NSF Midscale and CFI/RM quickly followed</a:t>
            </a:r>
          </a:p>
          <a:p>
            <a:r>
              <a:rPr lang="en-US" sz="2000" dirty="0"/>
              <a:t>Much work underway!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9AEEC1-C6DC-3648-884D-3E628D294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3FCF20B-C0B7-5745-BE3E-A5829ADEB782}"/>
              </a:ext>
            </a:extLst>
          </p:cNvPr>
          <p:cNvGraphicFramePr/>
          <p:nvPr>
            <p:extLst/>
          </p:nvPr>
        </p:nvGraphicFramePr>
        <p:xfrm>
          <a:off x="6710021" y="1951062"/>
          <a:ext cx="2426833" cy="4451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49D4B120-C81F-C845-9D4F-10E08265B695}"/>
              </a:ext>
            </a:extLst>
          </p:cNvPr>
          <p:cNvGrpSpPr/>
          <p:nvPr/>
        </p:nvGrpSpPr>
        <p:grpSpPr>
          <a:xfrm>
            <a:off x="46235" y="2297931"/>
            <a:ext cx="6652260" cy="4158695"/>
            <a:chOff x="86542" y="851491"/>
            <a:chExt cx="8869680" cy="5544926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41B369A2-4BAB-AE48-8C0C-7625661B4D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4195" r="8972" b="4910"/>
            <a:stretch/>
          </p:blipFill>
          <p:spPr bwMode="auto">
            <a:xfrm>
              <a:off x="86542" y="851491"/>
              <a:ext cx="8869680" cy="5544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ounded Rectangular Callout 8">
              <a:extLst>
                <a:ext uri="{FF2B5EF4-FFF2-40B4-BE49-F238E27FC236}">
                  <a16:creationId xmlns:a16="http://schemas.microsoft.com/office/drawing/2014/main" id="{D80D0990-047B-6548-9DA8-A7E8D75C482A}"/>
                </a:ext>
              </a:extLst>
            </p:cNvPr>
            <p:cNvSpPr/>
            <p:nvPr/>
          </p:nvSpPr>
          <p:spPr>
            <a:xfrm>
              <a:off x="1863464" y="5059671"/>
              <a:ext cx="1747520" cy="548640"/>
            </a:xfrm>
            <a:prstGeom prst="wedgeRoundRectCallout">
              <a:avLst>
                <a:gd name="adj1" fmla="val -88732"/>
                <a:gd name="adj2" fmla="val -40833"/>
                <a:gd name="adj3" fmla="val 16667"/>
              </a:avLst>
            </a:prstGeom>
            <a:ln w="254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WBS 1.02 (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JLab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LH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Target</a:t>
              </a:r>
            </a:p>
          </p:txBody>
        </p:sp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id="{A3BB77CB-FCBA-894C-82C4-F74C87C79179}"/>
                </a:ext>
              </a:extLst>
            </p:cNvPr>
            <p:cNvSpPr/>
            <p:nvPr/>
          </p:nvSpPr>
          <p:spPr>
            <a:xfrm>
              <a:off x="1271024" y="2338724"/>
              <a:ext cx="1747520" cy="548640"/>
            </a:xfrm>
            <a:prstGeom prst="wedgeRoundRectCallout">
              <a:avLst>
                <a:gd name="adj1" fmla="val 39279"/>
                <a:gd name="adj2" fmla="val 140715"/>
                <a:gd name="adj3" fmla="val 16667"/>
              </a:avLst>
            </a:prstGeom>
            <a:ln w="254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WBS 1.03 (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Jlab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Spectrometer</a:t>
              </a:r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CD50E71D-C141-A840-B0E4-4B61A3A11D4B}"/>
                </a:ext>
              </a:extLst>
            </p:cNvPr>
            <p:cNvSpPr/>
            <p:nvPr/>
          </p:nvSpPr>
          <p:spPr>
            <a:xfrm rot="14882176">
              <a:off x="2663965" y="1844370"/>
              <a:ext cx="666176" cy="3083335"/>
            </a:xfrm>
            <a:prstGeom prst="rightBrace">
              <a:avLst>
                <a:gd name="adj1" fmla="val 8333"/>
                <a:gd name="adj2" fmla="val 44777"/>
              </a:avLst>
            </a:prstGeom>
            <a:ln w="25400">
              <a:solidFill>
                <a:srgbClr val="00F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ounded Rectangular Callout 12">
              <a:extLst>
                <a:ext uri="{FF2B5EF4-FFF2-40B4-BE49-F238E27FC236}">
                  <a16:creationId xmlns:a16="http://schemas.microsoft.com/office/drawing/2014/main" id="{0D38954C-68B8-4D4D-A0B9-DD053CDC0155}"/>
                </a:ext>
              </a:extLst>
            </p:cNvPr>
            <p:cNvSpPr/>
            <p:nvPr/>
          </p:nvSpPr>
          <p:spPr>
            <a:xfrm>
              <a:off x="3935957" y="1751336"/>
              <a:ext cx="2290806" cy="548640"/>
            </a:xfrm>
            <a:prstGeom prst="wedgeRoundRectCallout">
              <a:avLst>
                <a:gd name="adj1" fmla="val 78142"/>
                <a:gd name="adj2" fmla="val 69295"/>
                <a:gd name="adj3" fmla="val 16667"/>
              </a:avLst>
            </a:prstGeom>
            <a:ln w="254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WBS 1.04 (CFI &amp; NSF)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Integrating Detectors</a:t>
              </a:r>
            </a:p>
          </p:txBody>
        </p:sp>
        <p:sp>
          <p:nvSpPr>
            <p:cNvPr id="14" name="Rounded Rectangular Callout 13">
              <a:extLst>
                <a:ext uri="{FF2B5EF4-FFF2-40B4-BE49-F238E27FC236}">
                  <a16:creationId xmlns:a16="http://schemas.microsoft.com/office/drawing/2014/main" id="{0F9DCDEA-1FA1-DB42-B943-F76BA78A49D0}"/>
                </a:ext>
              </a:extLst>
            </p:cNvPr>
            <p:cNvSpPr/>
            <p:nvPr/>
          </p:nvSpPr>
          <p:spPr>
            <a:xfrm>
              <a:off x="6515100" y="4510864"/>
              <a:ext cx="2329544" cy="548640"/>
            </a:xfrm>
            <a:prstGeom prst="wedgeRoundRectCallout">
              <a:avLst>
                <a:gd name="adj1" fmla="val -58558"/>
                <a:gd name="adj2" fmla="val -203440"/>
                <a:gd name="adj3" fmla="val 16667"/>
              </a:avLst>
            </a:prstGeom>
            <a:ln w="254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WBS 1.05 (NSF/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JLab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Tracking Detectors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E38C23F-E2EC-1D4F-B548-DFF9EC0D5731}"/>
                </a:ext>
              </a:extLst>
            </p:cNvPr>
            <p:cNvSpPr/>
            <p:nvPr/>
          </p:nvSpPr>
          <p:spPr>
            <a:xfrm>
              <a:off x="362648" y="1016769"/>
              <a:ext cx="3855308" cy="640080"/>
            </a:xfrm>
            <a:prstGeom prst="roundRect">
              <a:avLst/>
            </a:prstGeom>
            <a:ln w="254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WBS 1.06 (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Jlab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Hall A Infrastructure and Integration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63C3BEC-A353-304A-B969-9ABCDB420B45}"/>
                </a:ext>
              </a:extLst>
            </p:cNvPr>
            <p:cNvSpPr/>
            <p:nvPr/>
          </p:nvSpPr>
          <p:spPr>
            <a:xfrm>
              <a:off x="362648" y="1723466"/>
              <a:ext cx="2329544" cy="548640"/>
            </a:xfrm>
            <a:prstGeom prst="roundRect">
              <a:avLst/>
            </a:prstGeom>
            <a:ln w="254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WBS 1.07 (NSF/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JLab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DAQ and Trigger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5796BEB-E127-E243-9255-5F60ADC968C9}"/>
                </a:ext>
              </a:extLst>
            </p:cNvPr>
            <p:cNvSpPr/>
            <p:nvPr/>
          </p:nvSpPr>
          <p:spPr>
            <a:xfrm>
              <a:off x="6226763" y="5685029"/>
              <a:ext cx="2329544" cy="548640"/>
            </a:xfrm>
            <a:prstGeom prst="roundRect">
              <a:avLst/>
            </a:prstGeom>
            <a:ln w="254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WBS 1.08 (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JLab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MOLLER Installation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0251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7F9A11-947C-BB4E-980F-8E1597538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028" y="2024155"/>
            <a:ext cx="7689085" cy="594156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8113" y="10642"/>
            <a:ext cx="9144000" cy="914400"/>
          </a:xfrm>
        </p:spPr>
        <p:txBody>
          <a:bodyPr numCol="1"/>
          <a:lstStyle/>
          <a:p>
            <a:r>
              <a:rPr lang="en-US" sz="2800" b="0" dirty="0" err="1"/>
              <a:t>SoLID</a:t>
            </a:r>
            <a:r>
              <a:rPr lang="en-US" sz="2800" b="0" dirty="0"/>
              <a:t> Proposed QCD &amp; Fundamental Symmetries MIE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08113" y="925042"/>
            <a:ext cx="2831773" cy="17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036874" y="777549"/>
            <a:ext cx="5826043" cy="13234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Unique Capability: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>
                <a:solidFill>
                  <a:srgbClr val="7030A0"/>
                </a:solidFill>
              </a:rPr>
              <a:t>High luminosity (10</a:t>
            </a:r>
            <a:r>
              <a:rPr lang="en-US" sz="2000" baseline="30000" dirty="0">
                <a:solidFill>
                  <a:srgbClr val="7030A0"/>
                </a:solidFill>
              </a:rPr>
              <a:t>37-39</a:t>
            </a:r>
            <a:r>
              <a:rPr lang="en-US" sz="2000" dirty="0">
                <a:solidFill>
                  <a:srgbClr val="7030A0"/>
                </a:solidFill>
              </a:rPr>
              <a:t>)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>
                <a:solidFill>
                  <a:srgbClr val="7030A0"/>
                </a:solidFill>
              </a:rPr>
              <a:t> Large acceptance detector with full </a:t>
            </a:r>
            <a:r>
              <a:rPr lang="en-US" sz="2000" dirty="0">
                <a:solidFill>
                  <a:srgbClr val="7030A0"/>
                </a:solidFill>
                <a:latin typeface="Symbol" pitchFamily="18" charset="2"/>
              </a:rPr>
              <a:t>f</a:t>
            </a:r>
            <a:r>
              <a:rPr lang="en-US" sz="2000" dirty="0">
                <a:solidFill>
                  <a:srgbClr val="7030A0"/>
                </a:solidFill>
              </a:rPr>
              <a:t> coverage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>
                <a:solidFill>
                  <a:srgbClr val="7030A0"/>
                </a:solidFill>
              </a:rPr>
              <a:t>State-of-the-Art Technology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3761-64BA-7146-AA8E-D5DDF60B3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037C27-45B6-7149-BA0F-10A59FB47434}"/>
              </a:ext>
            </a:extLst>
          </p:cNvPr>
          <p:cNvSpPr txBox="1"/>
          <p:nvPr/>
        </p:nvSpPr>
        <p:spPr>
          <a:xfrm>
            <a:off x="842476" y="2939145"/>
            <a:ext cx="21221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514350">
              <a:defRPr/>
            </a:pPr>
            <a:r>
              <a:rPr lang="en-US" spc="-1" dirty="0">
                <a:solidFill>
                  <a:srgbClr val="002060"/>
                </a:solidFill>
                <a:latin typeface="ARial"/>
              </a:rPr>
              <a:t>Pre-R&amp;D started 2020</a:t>
            </a:r>
          </a:p>
          <a:p>
            <a:pPr lvl="0" defTabSz="514350">
              <a:defRPr/>
            </a:pPr>
            <a:endParaRPr lang="en-US" spc="-1" dirty="0">
              <a:solidFill>
                <a:srgbClr val="002060"/>
              </a:solidFill>
              <a:latin typeface="ARial"/>
            </a:endParaRPr>
          </a:p>
          <a:p>
            <a:pPr lvl="0" defTabSz="514350">
              <a:defRPr/>
            </a:pPr>
            <a:r>
              <a:rPr lang="en-US" spc="-1" dirty="0">
                <a:solidFill>
                  <a:srgbClr val="002060"/>
                </a:solidFill>
                <a:latin typeface="ARial"/>
              </a:rPr>
              <a:t>Science Review – March 8-10, 2021                </a:t>
            </a:r>
          </a:p>
          <a:p>
            <a:pPr defTabSz="685800"/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685800"/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Waiting for report, and looking forward to CD0!</a:t>
            </a:r>
          </a:p>
          <a:p>
            <a:pPr defTabSz="685800"/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025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924" y="4071137"/>
            <a:ext cx="1250254" cy="1867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15330" r="9642" b="9474"/>
          <a:stretch/>
        </p:blipFill>
        <p:spPr>
          <a:xfrm rot="5400000">
            <a:off x="3937978" y="2138111"/>
            <a:ext cx="2542448" cy="16949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26815" b="9319"/>
          <a:stretch/>
        </p:blipFill>
        <p:spPr>
          <a:xfrm>
            <a:off x="1102149" y="1380908"/>
            <a:ext cx="2119925" cy="226314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-103034" y="76526"/>
            <a:ext cx="6348284" cy="2742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75" b="1" dirty="0"/>
              <a:t>CLEOII Solenoid Rehab – Static and Cold Test</a:t>
            </a:r>
          </a:p>
        </p:txBody>
      </p:sp>
      <p:pic>
        <p:nvPicPr>
          <p:cNvPr id="24" name="Content Placeholder 7">
            <a:extLst>
              <a:ext uri="{FF2B5EF4-FFF2-40B4-BE49-F238E27FC236}">
                <a16:creationId xmlns:a16="http://schemas.microsoft.com/office/drawing/2014/main" id="{E17C923E-66B6-014D-86F2-C366D1F83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108" y="2572501"/>
            <a:ext cx="1441579" cy="8261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1421" y="3424882"/>
            <a:ext cx="1941381" cy="9810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25" dirty="0"/>
              <a:t>New </a:t>
            </a:r>
            <a:r>
              <a:rPr lang="en-US" sz="825" dirty="0" err="1"/>
              <a:t>Cryo</a:t>
            </a:r>
            <a:r>
              <a:rPr lang="en-US" sz="825" dirty="0"/>
              <a:t>-Can Reservoir Delivered (CCR)</a:t>
            </a:r>
            <a:br>
              <a:rPr lang="en-US" sz="825" dirty="0"/>
            </a:br>
            <a:r>
              <a:rPr lang="en-US" sz="825" dirty="0"/>
              <a:t>Valve JT actuators, pressure gauges, liquid level meters, Vacuum gauges, relief devices and hardware are on hand and ready to install</a:t>
            </a:r>
            <a:br>
              <a:rPr lang="en-US" sz="825" dirty="0"/>
            </a:br>
            <a:r>
              <a:rPr lang="en-US" sz="825" dirty="0"/>
              <a:t>On site acceptance pressure/vacuum testing passed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3016" y="1367255"/>
            <a:ext cx="22365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Current Lead Turret Separated from Dewar – to be connected to CCR then to Magnet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89928" y="2011643"/>
            <a:ext cx="1003937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Connection Bellows To be order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1" r="34868"/>
          <a:stretch/>
        </p:blipFill>
        <p:spPr>
          <a:xfrm>
            <a:off x="101840" y="3975936"/>
            <a:ext cx="960120" cy="1962865"/>
          </a:xfrm>
          <a:prstGeom prst="rect">
            <a:avLst/>
          </a:prstGeom>
        </p:spPr>
      </p:pic>
      <p:sp>
        <p:nvSpPr>
          <p:cNvPr id="33" name="Right Arrow 32"/>
          <p:cNvSpPr/>
          <p:nvPr/>
        </p:nvSpPr>
        <p:spPr>
          <a:xfrm rot="16200000">
            <a:off x="-747924" y="2855955"/>
            <a:ext cx="2659648" cy="142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ight Arrow 33"/>
          <p:cNvSpPr/>
          <p:nvPr/>
        </p:nvSpPr>
        <p:spPr>
          <a:xfrm>
            <a:off x="581900" y="1565215"/>
            <a:ext cx="619926" cy="115949"/>
          </a:xfrm>
          <a:prstGeom prst="rightArrow">
            <a:avLst>
              <a:gd name="adj1" fmla="val 60737"/>
              <a:gd name="adj2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Down Arrow 35"/>
          <p:cNvSpPr/>
          <p:nvPr/>
        </p:nvSpPr>
        <p:spPr>
          <a:xfrm>
            <a:off x="5147653" y="3709473"/>
            <a:ext cx="169031" cy="41585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TextBox 36"/>
          <p:cNvSpPr txBox="1"/>
          <p:nvPr/>
        </p:nvSpPr>
        <p:spPr>
          <a:xfrm>
            <a:off x="914701" y="5137112"/>
            <a:ext cx="1498847" cy="7271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25" dirty="0" err="1"/>
              <a:t>Cryo</a:t>
            </a:r>
            <a:r>
              <a:rPr lang="en-US" sz="825" dirty="0"/>
              <a:t>-Can Distribution in EEL</a:t>
            </a:r>
          </a:p>
          <a:p>
            <a:r>
              <a:rPr lang="en-US" sz="825" dirty="0"/>
              <a:t>Meetings held with </a:t>
            </a:r>
            <a:r>
              <a:rPr lang="en-US" sz="825" dirty="0" err="1"/>
              <a:t>Cryo</a:t>
            </a:r>
            <a:r>
              <a:rPr lang="en-US" sz="825" dirty="0"/>
              <a:t> to discuss schedules and operation status of </a:t>
            </a:r>
            <a:r>
              <a:rPr lang="en-US" sz="825" dirty="0" err="1"/>
              <a:t>cryo</a:t>
            </a:r>
            <a:r>
              <a:rPr lang="en-US" sz="825" dirty="0"/>
              <a:t> in Test Lab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78109" y="4576495"/>
            <a:ext cx="1149815" cy="78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Existing Current leads, </a:t>
            </a:r>
            <a:r>
              <a:rPr lang="en-US" sz="900" dirty="0" err="1"/>
              <a:t>Cryo</a:t>
            </a:r>
            <a:r>
              <a:rPr lang="en-US" sz="900" dirty="0"/>
              <a:t> lines and Instrumentation wiring on Top of the CLEO magnet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358" y="2399376"/>
            <a:ext cx="10039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err="1"/>
              <a:t>Cryo</a:t>
            </a:r>
            <a:r>
              <a:rPr lang="en-US" sz="900" dirty="0"/>
              <a:t> Lines have been ID at JLAB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9590" y="4655116"/>
            <a:ext cx="2678639" cy="196286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646555" y="578966"/>
            <a:ext cx="20797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I/O control rack hardware assembled</a:t>
            </a:r>
            <a:br>
              <a:rPr lang="en-US" sz="900" dirty="0"/>
            </a:br>
            <a:r>
              <a:rPr lang="en-US" sz="900" dirty="0"/>
              <a:t>Needs wiring and cable termination.</a:t>
            </a:r>
          </a:p>
          <a:p>
            <a:r>
              <a:rPr lang="en-US" sz="900" dirty="0"/>
              <a:t>Cable orders are in process and some have been delivered.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63138" y="4345663"/>
            <a:ext cx="2331542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HMI screens are being developed and tested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68A739-E5DB-2B41-B846-1AEEBE2FE482}"/>
              </a:ext>
            </a:extLst>
          </p:cNvPr>
          <p:cNvSpPr txBox="1"/>
          <p:nvPr/>
        </p:nvSpPr>
        <p:spPr>
          <a:xfrm>
            <a:off x="1201826" y="440467"/>
            <a:ext cx="7818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Solenoid rehab will confirm magnet 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Provide project risk reduction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Refine magnet planning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D369DE-CE84-8340-92DA-C6B1B5F8BF72}"/>
              </a:ext>
            </a:extLst>
          </p:cNvPr>
          <p:cNvSpPr txBox="1"/>
          <p:nvPr/>
        </p:nvSpPr>
        <p:spPr>
          <a:xfrm>
            <a:off x="1985247" y="6215969"/>
            <a:ext cx="3613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Estimated completion Sept 2021</a:t>
            </a:r>
          </a:p>
          <a:p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DBBB5FF-CD87-734C-87A1-C8A9766AD6F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87" r="19671"/>
          <a:stretch/>
        </p:blipFill>
        <p:spPr>
          <a:xfrm>
            <a:off x="6410793" y="1354810"/>
            <a:ext cx="1397444" cy="25686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32194B-5ED5-EB43-9547-20ABBDCED7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672" r="22807"/>
          <a:stretch/>
        </p:blipFill>
        <p:spPr>
          <a:xfrm>
            <a:off x="7851902" y="1354810"/>
            <a:ext cx="1264016" cy="25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87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…and more!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D9B70D-CEF8-8D48-8F39-0EDB6C4AF12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92327" y="1082731"/>
            <a:ext cx="8380970" cy="2907916"/>
          </a:xfrm>
        </p:spPr>
        <p:txBody>
          <a:bodyPr>
            <a:normAutofit/>
          </a:bodyPr>
          <a:lstStyle/>
          <a:p>
            <a:r>
              <a:rPr lang="en-US" dirty="0"/>
              <a:t>The web page is being updated</a:t>
            </a:r>
          </a:p>
          <a:p>
            <a:r>
              <a:rPr lang="en-US" dirty="0"/>
              <a:t>7 2020 publications, 5 so far in 2021 </a:t>
            </a:r>
            <a:r>
              <a:rPr lang="en-US" dirty="0">
                <a:solidFill>
                  <a:srgbClr val="7030A0"/>
                </a:solidFill>
              </a:rPr>
              <a:t>(MARATHON, PREX2,..)</a:t>
            </a:r>
            <a:endParaRPr lang="en-US" dirty="0">
              <a:solidFill>
                <a:srgbClr val="7030A0"/>
              </a:solidFill>
              <a:sym typeface="Wingdings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59B55B-DE38-D044-A831-4F4F8F652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05" y="2390661"/>
            <a:ext cx="4292181" cy="30414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E817-62C6-6945-B6AE-636AA5491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703" y="2411241"/>
            <a:ext cx="4787246" cy="314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64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62697" y="1537252"/>
            <a:ext cx="8464378" cy="487490"/>
          </a:xfrm>
        </p:spPr>
        <p:txBody>
          <a:bodyPr/>
          <a:lstStyle/>
          <a:p>
            <a:r>
              <a:rPr lang="en-US" i="1" dirty="0"/>
              <a:t>Questions?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4A615A-7595-EB4D-B0BE-009BFC4D3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61" y="4409250"/>
            <a:ext cx="1739900" cy="1155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F9220A-B75B-9F40-82DA-207901E7C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426" y="1994136"/>
            <a:ext cx="2274524" cy="1273733"/>
          </a:xfrm>
          <a:prstGeom prst="rect">
            <a:avLst/>
          </a:prstGeom>
        </p:spPr>
      </p:pic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496EDD4C-843B-C747-A2E8-7F5E47DC72CB}"/>
              </a:ext>
            </a:extLst>
          </p:cNvPr>
          <p:cNvCxnSpPr>
            <a:cxnSpLocks/>
          </p:cNvCxnSpPr>
          <p:nvPr/>
        </p:nvCxnSpPr>
        <p:spPr>
          <a:xfrm flipV="1">
            <a:off x="1916352" y="4000949"/>
            <a:ext cx="3173441" cy="1069515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5">
            <a:extLst>
              <a:ext uri="{FF2B5EF4-FFF2-40B4-BE49-F238E27FC236}">
                <a16:creationId xmlns:a16="http://schemas.microsoft.com/office/drawing/2014/main" id="{32000DD9-B4BD-B24B-877E-7A34965DC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6352" y="5233204"/>
            <a:ext cx="1586777" cy="107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275184-038A-C241-AC6D-C095187594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105" y="3380794"/>
            <a:ext cx="1651173" cy="1054585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619D06-09DB-A544-8C3A-74F859DCC59F}"/>
              </a:ext>
            </a:extLst>
          </p:cNvPr>
          <p:cNvCxnSpPr>
            <a:cxnSpLocks/>
          </p:cNvCxnSpPr>
          <p:nvPr/>
        </p:nvCxnSpPr>
        <p:spPr>
          <a:xfrm flipV="1">
            <a:off x="6930278" y="3351960"/>
            <a:ext cx="744091" cy="38275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09580659-F4EB-514F-B297-711E09A41A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658" y="4250342"/>
            <a:ext cx="1007731" cy="6989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12FC360-4146-8E43-96F8-9D7B7A9B92F9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5470598" y="4544090"/>
            <a:ext cx="1113950" cy="526374"/>
          </a:xfrm>
          <a:prstGeom prst="rect">
            <a:avLst/>
          </a:prstGeom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119163-C8D4-F64A-8AB8-884FEC5BB7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0025" y="2941979"/>
            <a:ext cx="1722438" cy="977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F9AD894-C8D0-4745-ACE7-F9ED8423FA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2940" y="1986375"/>
            <a:ext cx="1307733" cy="8251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A975864-19B3-D14B-9BDB-9040A1D7D8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4691" y="5266563"/>
            <a:ext cx="1270000" cy="889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B1ECB1C-8569-4B43-A5F1-DCCD2206ED74}"/>
              </a:ext>
            </a:extLst>
          </p:cNvPr>
          <p:cNvSpPr txBox="1"/>
          <p:nvPr/>
        </p:nvSpPr>
        <p:spPr>
          <a:xfrm>
            <a:off x="6104691" y="5413031"/>
            <a:ext cx="826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48430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457200" y="841395"/>
            <a:ext cx="9144000" cy="469900"/>
          </a:xfrm>
        </p:spPr>
        <p:txBody>
          <a:bodyPr lIns="0" rIns="0" bIns="0" numCol="1" anchor="b">
            <a:normAutofit fontScale="90000"/>
          </a:bodyPr>
          <a:lstStyle/>
          <a:p>
            <a:pPr eaLnBrk="1" hangingPunct="1">
              <a:lnSpc>
                <a:spcPct val="50000"/>
              </a:lnSpc>
            </a:pPr>
            <a:r>
              <a:rPr lang="en-US" sz="3200" b="0" dirty="0" err="1"/>
              <a:t>SuperBigBite</a:t>
            </a:r>
            <a:r>
              <a:rPr lang="en-US" sz="3200" b="0" dirty="0"/>
              <a:t> Spectrometer (SBS)</a:t>
            </a:r>
            <a:br>
              <a:rPr lang="en-US" sz="3200" b="0" dirty="0"/>
            </a:br>
            <a:br>
              <a:rPr lang="en-US" sz="3200" b="0" dirty="0"/>
            </a:br>
            <a:br>
              <a:rPr lang="en-US" sz="3200" b="0" dirty="0"/>
            </a:br>
            <a:endParaRPr lang="en-US" sz="3200" b="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59300" y="64770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32" y="971540"/>
            <a:ext cx="8032750" cy="4819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59965" y="747395"/>
            <a:ext cx="2921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New spectrometer for Hall A</a:t>
            </a:r>
          </a:p>
          <a:p>
            <a:endParaRPr lang="en-US" b="1" dirty="0"/>
          </a:p>
          <a:p>
            <a:r>
              <a:rPr lang="en-US" b="1" dirty="0"/>
              <a:t>To be used in conjunction with updated legacy equipment such as the </a:t>
            </a:r>
            <a:r>
              <a:rPr lang="en-US" b="1" dirty="0" err="1"/>
              <a:t>BigBite</a:t>
            </a:r>
            <a:r>
              <a:rPr lang="en-US" b="1" dirty="0"/>
              <a:t> Spectrometer (BB)</a:t>
            </a:r>
          </a:p>
          <a:p>
            <a:endParaRPr lang="en-US" b="1" dirty="0"/>
          </a:p>
          <a:p>
            <a:r>
              <a:rPr lang="en-US" b="1" dirty="0"/>
              <a:t>Also involves new general purpose equipment such as a large Hadron Calorimeter (</a:t>
            </a:r>
            <a:r>
              <a:rPr lang="en-US" b="1" dirty="0" err="1"/>
              <a:t>HCal</a:t>
            </a:r>
            <a:r>
              <a:rPr lang="en-US" b="1" dirty="0"/>
              <a:t>) and advanced polarized </a:t>
            </a:r>
            <a:r>
              <a:rPr lang="en-US" b="1" baseline="30000" dirty="0"/>
              <a:t>3</a:t>
            </a:r>
            <a:r>
              <a:rPr lang="en-US" b="1" dirty="0"/>
              <a:t>He target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059" y="2001216"/>
            <a:ext cx="2083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/>
              <a:t>G</a:t>
            </a:r>
            <a:r>
              <a:rPr lang="en-US" sz="2000" i="1" baseline="-25000" dirty="0" err="1"/>
              <a:t>M</a:t>
            </a:r>
            <a:r>
              <a:rPr lang="en-US" sz="2000" i="1" baseline="30000" dirty="0" err="1"/>
              <a:t>n</a:t>
            </a:r>
            <a:r>
              <a:rPr lang="en-US" sz="2000" i="1" dirty="0"/>
              <a:t> Configuration </a:t>
            </a:r>
            <a:r>
              <a:rPr lang="en-US" sz="2000" b="1" i="1" u="sng" dirty="0">
                <a:solidFill>
                  <a:srgbClr val="00B050"/>
                </a:solidFill>
              </a:rPr>
              <a:t>– installation underway!</a:t>
            </a:r>
            <a:endParaRPr lang="en-US" sz="2000" b="1" u="sng" dirty="0">
              <a:solidFill>
                <a:srgbClr val="00B05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F98FDA-98BE-3942-B8F0-8A74641FC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61" y="5863032"/>
            <a:ext cx="1728277" cy="9949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8E9085-7813-B649-8F38-50D2154EEDB6}"/>
              </a:ext>
            </a:extLst>
          </p:cNvPr>
          <p:cNvSpPr/>
          <p:nvPr/>
        </p:nvSpPr>
        <p:spPr>
          <a:xfrm>
            <a:off x="457200" y="5921335"/>
            <a:ext cx="178420" cy="189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63B249-09BC-EA42-856B-682AFC7C5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9CF9DD-C768-7A4A-9AD6-353FB8AE5BBE}"/>
              </a:ext>
            </a:extLst>
          </p:cNvPr>
          <p:cNvSpPr txBox="1"/>
          <p:nvPr/>
        </p:nvSpPr>
        <p:spPr>
          <a:xfrm>
            <a:off x="1597449" y="1597445"/>
            <a:ext cx="616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e-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511AB1-3BA8-F940-B364-8A18F46E3292}"/>
              </a:ext>
            </a:extLst>
          </p:cNvPr>
          <p:cNvCxnSpPr/>
          <p:nvPr/>
        </p:nvCxnSpPr>
        <p:spPr>
          <a:xfrm flipV="1">
            <a:off x="457200" y="3833870"/>
            <a:ext cx="5702765" cy="1674564"/>
          </a:xfrm>
          <a:prstGeom prst="line">
            <a:avLst/>
          </a:prstGeom>
          <a:ln w="381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022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7290" b="7290"/>
          <a:stretch>
            <a:fillRect/>
          </a:stretch>
        </p:blipFill>
        <p:spPr>
          <a:xfrm>
            <a:off x="6428754" y="1504933"/>
            <a:ext cx="2595446" cy="2289770"/>
          </a:xfrm>
          <a:prstGeom prst="rect">
            <a:avLst/>
          </a:prstGeo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48" b="48"/>
          <a:stretch>
            <a:fillRect/>
          </a:stretch>
        </p:blipFill>
        <p:spPr>
          <a:xfrm>
            <a:off x="58017" y="3724683"/>
            <a:ext cx="2543006" cy="2260775"/>
          </a:xfrm>
          <a:prstGeom prst="rect">
            <a:avLst/>
          </a:prstGeom>
        </p:spPr>
      </p:pic>
      <p:pic>
        <p:nvPicPr>
          <p:cNvPr id="16" name="Picture Placeholder 15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11204" b="11204"/>
          <a:stretch>
            <a:fillRect/>
          </a:stretch>
        </p:blipFill>
        <p:spPr>
          <a:xfrm>
            <a:off x="58017" y="1445948"/>
            <a:ext cx="2543006" cy="22435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89C6DA-0913-4943-9CAA-D90FF33A6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8754" y="3689455"/>
            <a:ext cx="2595446" cy="19465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9EB492-3E40-1D46-8320-D1A98929F7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235820" y="3798242"/>
            <a:ext cx="2442325" cy="18317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F823D4-7981-C549-8246-EFC7C9B71B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365993" y="1836917"/>
            <a:ext cx="2655869" cy="19919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99CC846-15EB-3444-895F-1C97DEC8540C}"/>
              </a:ext>
            </a:extLst>
          </p:cNvPr>
          <p:cNvSpPr/>
          <p:nvPr/>
        </p:nvSpPr>
        <p:spPr>
          <a:xfrm>
            <a:off x="16203" y="1445949"/>
            <a:ext cx="2639957" cy="455480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76188FD-1145-264D-927E-DA197D1F9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86" y="208194"/>
            <a:ext cx="8464378" cy="487490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sz="2000" dirty="0"/>
              <a:t>First Step in SBS Installation: Decommission (right) HRS – the end of an era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5C965C-15BA-F94C-98C2-BC57DD505B48}"/>
              </a:ext>
            </a:extLst>
          </p:cNvPr>
          <p:cNvCxnSpPr/>
          <p:nvPr/>
        </p:nvCxnSpPr>
        <p:spPr>
          <a:xfrm>
            <a:off x="1277957" y="870333"/>
            <a:ext cx="0" cy="46270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89345D4-305E-3846-A771-0484E652B674}"/>
              </a:ext>
            </a:extLst>
          </p:cNvPr>
          <p:cNvCxnSpPr>
            <a:cxnSpLocks/>
          </p:cNvCxnSpPr>
          <p:nvPr/>
        </p:nvCxnSpPr>
        <p:spPr>
          <a:xfrm flipV="1">
            <a:off x="7502487" y="5728771"/>
            <a:ext cx="0" cy="46271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422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04" y="231373"/>
            <a:ext cx="8464378" cy="365618"/>
          </a:xfrm>
        </p:spPr>
        <p:txBody>
          <a:bodyPr>
            <a:noAutofit/>
          </a:bodyPr>
          <a:lstStyle/>
          <a:p>
            <a:r>
              <a:rPr lang="en-US" sz="2400" dirty="0"/>
              <a:t>Overhead Crane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00" y="1076253"/>
            <a:ext cx="3613086" cy="5299548"/>
          </a:xfrm>
        </p:spPr>
        <p:txBody>
          <a:bodyPr>
            <a:normAutofit fontScale="92500" lnSpcReduction="20000"/>
          </a:bodyPr>
          <a:lstStyle/>
          <a:p>
            <a:r>
              <a:rPr lang="en-US" sz="2100" dirty="0"/>
              <a:t>Concerns from Facilities inspection and subsequent structural consultant include: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00" dirty="0"/>
              <a:t>Bent anchor bolts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00" dirty="0"/>
              <a:t>Warped support rail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00" dirty="0"/>
              <a:t>Failed lateral brace </a:t>
            </a:r>
          </a:p>
          <a:p>
            <a:pPr marL="0" indent="0">
              <a:buNone/>
            </a:pPr>
            <a:r>
              <a:rPr lang="en-US" sz="2100" dirty="0"/>
              <a:t>• Status: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rgbClr val="7030A0"/>
                </a:solidFill>
              </a:rPr>
              <a:t>The Hall A ceiling crane is locked out until (major) repairs complete – next year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00" dirty="0"/>
              <a:t>Quick ramp up of requisite support from the laboratory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00" dirty="0"/>
              <a:t>Continuing to install major experimental equipment (SBS program)</a:t>
            </a:r>
            <a:endParaRPr lang="en-US" sz="2100" i="1" u="sng" dirty="0">
              <a:solidFill>
                <a:srgbClr val="7030A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00" dirty="0"/>
              <a:t>Managing multiple subcontractors working in Hall simultaneously</a:t>
            </a:r>
          </a:p>
          <a:p>
            <a:pPr lvl="2">
              <a:buFont typeface="System Font Regular"/>
              <a:buChar char="-"/>
            </a:pPr>
            <a:r>
              <a:rPr lang="en-US" sz="2100" dirty="0"/>
              <a:t>Safety a priority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00" dirty="0"/>
              <a:t>Revised plan to keep </a:t>
            </a:r>
            <a:r>
              <a:rPr lang="en-US" sz="2100" i="1" u="sng" dirty="0">
                <a:solidFill>
                  <a:srgbClr val="7030A0"/>
                </a:solidFill>
              </a:rPr>
              <a:t>on schedule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0196D5-6033-FC43-92E3-495613B0264B}"/>
              </a:ext>
            </a:extLst>
          </p:cNvPr>
          <p:cNvSpPr txBox="1"/>
          <p:nvPr/>
        </p:nvSpPr>
        <p:spPr>
          <a:xfrm>
            <a:off x="7874235" y="4077215"/>
            <a:ext cx="12796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Mobile Crane     in Hall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E992F8-D1F2-F245-8E6E-E3E7EF82ED96}"/>
              </a:ext>
            </a:extLst>
          </p:cNvPr>
          <p:cNvSpPr txBox="1"/>
          <p:nvPr/>
        </p:nvSpPr>
        <p:spPr>
          <a:xfrm>
            <a:off x="7874235" y="1463631"/>
            <a:ext cx="12796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Ceiling crane concerns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107D349-F535-D54D-B478-6B6D0448FA5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6894" r="6894"/>
          <a:stretch>
            <a:fillRect/>
          </a:stretch>
        </p:blipFill>
        <p:spPr>
          <a:xfrm>
            <a:off x="4043190" y="860932"/>
            <a:ext cx="3831045" cy="3273758"/>
          </a:xfrm>
        </p:spPr>
      </p:pic>
      <p:pic>
        <p:nvPicPr>
          <p:cNvPr id="13" name="Picture Placeholder 7">
            <a:extLst>
              <a:ext uri="{FF2B5EF4-FFF2-40B4-BE49-F238E27FC236}">
                <a16:creationId xmlns:a16="http://schemas.microsoft.com/office/drawing/2014/main" id="{080A934A-5BB9-9E4F-A9AD-9D5C536A37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7297" b="7297"/>
          <a:stretch>
            <a:fillRect/>
          </a:stretch>
        </p:blipFill>
        <p:spPr>
          <a:xfrm>
            <a:off x="4043190" y="3920483"/>
            <a:ext cx="3831045" cy="245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86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698" y="275423"/>
            <a:ext cx="4661842" cy="220337"/>
          </a:xfrm>
        </p:spPr>
        <p:txBody>
          <a:bodyPr>
            <a:noAutofit/>
          </a:bodyPr>
          <a:lstStyle/>
          <a:p>
            <a:r>
              <a:rPr lang="en-US" sz="2400" dirty="0"/>
              <a:t>SBS Installation Underway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82" name="Picture 10" descr="https://attachments.office.net/owa/keppel%40jlab.org/service.svc/s/GetAttachmentThumbnail?id=AAMkADA4MDdkMjBhLTg3ODgtNGIwMC05NmM5LTIxMWMzYjlkNmRiNwBGAAAAAAA5e8Y0fSgkQJGUNv2l4yt9BwCY9qWobczMSJ5gQuTqpVGHAAAAAAEMAACY9qWobczMSJ5gQuTqpVGHAAJb8ObtAAABEgAQAAfITXpNDapIkUFAOEvXwB8%3D&amp;thumbnailType=2&amp;token=eyJhbGciOiJSUzI1NiIsImtpZCI6IjMwODE3OUNFNUY0QjUyRTc4QjJEQjg5NjZCQUY0RUNDMzcyN0FFRUUiLCJ0eXAiOiJKV1QiLCJ4NXQiOiJNSUY1emw5TFV1ZUxMYmlXYTY5T3pEY25ydTQifQ.eyJvcmlnaW4iOiJodHRwczovL291dGxvb2sub2ZmaWNlMzY1LmNvbSIsInVjIjoiZjVhMzZjN2M1YWUxNGMwNmJjMDNhZjYyNGY5M2NlMjgiLCJzaWduaW5fc3RhdGUiOiJbXCJrbXNpXCJdIiwidmVyIjoiRXhjaGFuZ2UuQ2FsbGJhY2suVjEiLCJhcHBjdHhzZW5kZXIiOiJPd2FEb3dubG9hZEBiNGQ3ZWUxZi00ZmIzLTRmMDYtOTAzNy0yYjViNTIyMDQyYWIiLCJpc3NyaW5nIjoiR0NDTW9kZXJhdGUiLCJhcHBjdHgiOiJ7XCJtc2V4Y2hwcm90XCI6XCJvd2FcIixcInB1aWRcIjpcIjExNTM5NzcwMjU3OTE3ODAwMjRcIixcInNjb3BlXCI6XCJPd2FEb3dubG9hZFwiLFwib2lkXCI6XCIwOTlkMjYzMC0zMGFlLTQzMDAtYTMzMi05NTA0YWUwMDJkMDZcIixcInByaW1hcnlzaWRcIjpcIlMtMS01LTIxLTI5NTg5MDYwNzAtMzY5MDQ4NzgzMy0yNzMzMzQ0NjMxLTUxMDk1ODNcIn0iLCJuYmYiOjE2MTY1MDAwMDcsImV4cCI6MTYxNjUwMDYwNywiaXNzIjoiMDAwMDAwMDItMDAwMC0wZmYxLWNlMDAtMDAwMDAwMDAwMDAwQGI0ZDdlZTFmLTRmYjMtNGYwNi05MDM3LTJiNWI1MjIwNDJhYiIsImF1ZCI6IjAwMDAwMDAyLTAwMDAtMGZmMS1jZTAwLTAwMDAwMDAwMDAwMC9hdHRhY2htZW50cy5vZmZpY2UubmV0QGI0ZDdlZTFmLTRmYjMtNGYwNi05MDM3LTJiNWI1MjIwNDJhYiIsImhhcHAiOiJvd2EifQ.Yufm0xBw4zj6XArWCFjhlFoxmqeZjx0cZfWNpU7fxNfH-0RU8xsC3ZWzGH9Z8sfdnMFVb9_bYbcSj77rCNHqYiYzbBiv5nEAPM9tPx4-qy03F3o-dr9ghakknToQElLnEmDmG8N0I-OXcymHZhbJQoBDbJPZnGUcRFCWLBbMZvd16RjmaDJYQlRJA5pXuUZRc8yq93z1YVuWIeWiqHM9jPNuXqpN65Q_dHS9V7pnteZFi3x4I9u-uGKIC6cwCTtrEdgJypHIDd4fVjydGj8UfcoSJI4xeNjZBKnlH7j76cCFSNWVsR8A6T0De-Qatg9uocoZaDfbx3D89RscAePN5A&amp;X-OWA-CANARY=_eiATDzXRkeXRtCv0EIXFHAi3s7x7dgYLBJ5C1EMuZp0PU0H9yMzPd3xpp6GFISe2FZ1n0xoizI.&amp;owa=outlook.office365.com&amp;scriptVer=20210315003.14&amp;animation=true">
            <a:extLst>
              <a:ext uri="{FF2B5EF4-FFF2-40B4-BE49-F238E27FC236}">
                <a16:creationId xmlns:a16="http://schemas.microsoft.com/office/drawing/2014/main" id="{B0386D8B-577F-D54A-94E9-61FC7E40F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" y="802808"/>
            <a:ext cx="4002955" cy="300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5F3214-449A-3B4A-88D8-6AC6E1C07CF2}"/>
              </a:ext>
            </a:extLst>
          </p:cNvPr>
          <p:cNvSpPr txBox="1"/>
          <p:nvPr/>
        </p:nvSpPr>
        <p:spPr>
          <a:xfrm>
            <a:off x="7813339" y="880086"/>
            <a:ext cx="138811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BigBite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lift over HRS-R using mobile crane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87EDD8-9DF3-C844-AD8A-CCC3C42EB4BC}"/>
              </a:ext>
            </a:extLst>
          </p:cNvPr>
          <p:cNvSpPr txBox="1"/>
          <p:nvPr/>
        </p:nvSpPr>
        <p:spPr>
          <a:xfrm>
            <a:off x="7842364" y="2550384"/>
            <a:ext cx="1279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HCal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(component) removal from test lab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35D60D-43B6-7A42-917B-27E983A4F3F0}"/>
              </a:ext>
            </a:extLst>
          </p:cNvPr>
          <p:cNvSpPr txBox="1"/>
          <p:nvPr/>
        </p:nvSpPr>
        <p:spPr>
          <a:xfrm>
            <a:off x="7842364" y="4555928"/>
            <a:ext cx="12796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dirty="0" err="1">
                <a:solidFill>
                  <a:srgbClr val="002060"/>
                </a:solidFill>
                <a:latin typeface="Calibri" panose="020F0502020204030204"/>
              </a:rPr>
              <a:t>Monile</a:t>
            </a:r>
            <a:r>
              <a:rPr lang="en-US" sz="1350" dirty="0">
                <a:solidFill>
                  <a:srgbClr val="002060"/>
                </a:solidFill>
                <a:latin typeface="Calibri" panose="020F0502020204030204"/>
              </a:rPr>
              <a:t> crane, n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ew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downstream beamline, SBS counterweight and magnet,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Hcal</a:t>
            </a:r>
            <a:r>
              <a:rPr lang="en-US" sz="1350" dirty="0">
                <a:solidFill>
                  <a:srgbClr val="002060"/>
                </a:solidFill>
                <a:latin typeface="Calibri" panose="020F0502020204030204"/>
              </a:rPr>
              <a:t>, </a:t>
            </a:r>
            <a:r>
              <a:rPr lang="en-US" sz="1350" dirty="0" err="1">
                <a:solidFill>
                  <a:srgbClr val="002060"/>
                </a:solidFill>
                <a:latin typeface="Calibri" panose="020F0502020204030204"/>
              </a:rPr>
              <a:t>Bigbite</a:t>
            </a:r>
            <a:r>
              <a:rPr lang="en-US" sz="1350" dirty="0">
                <a:solidFill>
                  <a:srgbClr val="002060"/>
                </a:solidFill>
                <a:latin typeface="Calibri" panose="020F0502020204030204"/>
              </a:rPr>
              <a:t> with detectors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F8EBB5-FB0D-4348-8372-A6FE5CFFD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34469" y="1745874"/>
            <a:ext cx="4824475" cy="36183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626442-63DF-364E-935B-465E5320A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4" y="3833750"/>
            <a:ext cx="4002955" cy="300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11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698" y="370733"/>
            <a:ext cx="8727066" cy="264406"/>
          </a:xfrm>
        </p:spPr>
        <p:txBody>
          <a:bodyPr>
            <a:noAutofit/>
          </a:bodyPr>
          <a:lstStyle/>
          <a:p>
            <a:r>
              <a:rPr lang="en-US" sz="2400" dirty="0"/>
              <a:t>SBS Installation </a:t>
            </a:r>
            <a:r>
              <a:rPr lang="en-US" sz="2400" b="0" dirty="0">
                <a:sym typeface="Wingdings" pitchFamily="2" charset="2"/>
              </a:rPr>
              <a:t>completion goal 9/3/21 – on track 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0969DF-05A5-1542-9753-A4AF1885740F}"/>
              </a:ext>
            </a:extLst>
          </p:cNvPr>
          <p:cNvSpPr txBox="1"/>
          <p:nvPr/>
        </p:nvSpPr>
        <p:spPr>
          <a:xfrm>
            <a:off x="7864398" y="950828"/>
            <a:ext cx="11253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BigBite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detectors, SBS,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HCal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beamline, GEM bunker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B2E319-7323-244A-95CF-6E20A038A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821"/>
            <a:ext cx="7776263" cy="583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80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Outside of the Hall: </a:t>
            </a:r>
            <a:r>
              <a:rPr lang="en-US" b="0" dirty="0"/>
              <a:t>Some SBS GEM testing continues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12B4619-E45B-8A45-852E-09DF74B26A6B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 rot="5400000">
            <a:off x="5266100" y="1385877"/>
            <a:ext cx="3574974" cy="268123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BDF8AF-6541-974F-A734-6A8ED769A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19" y="939007"/>
            <a:ext cx="4766630" cy="35749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4E5F5D-F9CB-8B47-9B5B-250E9FF8560A}"/>
              </a:ext>
            </a:extLst>
          </p:cNvPr>
          <p:cNvSpPr txBox="1"/>
          <p:nvPr/>
        </p:nvSpPr>
        <p:spPr>
          <a:xfrm>
            <a:off x="528810" y="4856546"/>
            <a:ext cx="3018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EEL 124 Clean Room Assembly….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6701D-D90A-CF4F-B573-1C03DE6602D8}"/>
              </a:ext>
            </a:extLst>
          </p:cNvPr>
          <p:cNvSpPr txBox="1"/>
          <p:nvPr/>
        </p:nvSpPr>
        <p:spPr>
          <a:xfrm>
            <a:off x="5754676" y="4902506"/>
            <a:ext cx="301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….and Testing</a:t>
            </a:r>
          </a:p>
        </p:txBody>
      </p:sp>
    </p:spTree>
    <p:extLst>
      <p:ext uri="{BB962C8B-B14F-4D97-AF65-F5344CB8AC3E}">
        <p14:creationId xmlns:p14="http://schemas.microsoft.com/office/powerpoint/2010/main" val="861597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69294" y="156700"/>
            <a:ext cx="9360220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SAD provides opportunity to fix long-standing problem(s)</a:t>
            </a:r>
            <a:br>
              <a:rPr lang="en-US" i="1" dirty="0"/>
            </a:br>
            <a:r>
              <a:rPr lang="en-US" b="0" i="1" dirty="0">
                <a:solidFill>
                  <a:srgbClr val="002060"/>
                </a:solidFill>
              </a:rPr>
              <a:t>Example: repair groundwater leak near Compton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F9D36EE-DF0D-9E48-9346-70B945876D8A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 rot="5400000">
            <a:off x="-522476" y="1647282"/>
            <a:ext cx="5855335" cy="439150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059574-7B55-D14A-A5DF-3A4E004D0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044" y="915364"/>
            <a:ext cx="4083580" cy="3062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C091BE-4B91-AB4F-AB74-B45642F714E6}"/>
              </a:ext>
            </a:extLst>
          </p:cNvPr>
          <p:cNvSpPr txBox="1"/>
          <p:nvPr/>
        </p:nvSpPr>
        <p:spPr>
          <a:xfrm>
            <a:off x="4246348" y="1051930"/>
            <a:ext cx="10307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“Before”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68A868-074A-E149-85A6-18F97D142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044" y="3646583"/>
            <a:ext cx="4078634" cy="30589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1FC5E5-3EBE-3E4C-B942-872B3914727C}"/>
              </a:ext>
            </a:extLst>
          </p:cNvPr>
          <p:cNvSpPr txBox="1"/>
          <p:nvPr/>
        </p:nvSpPr>
        <p:spPr>
          <a:xfrm>
            <a:off x="4869017" y="3880851"/>
            <a:ext cx="70551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3197447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3627" y="985572"/>
            <a:ext cx="8464378" cy="487490"/>
          </a:xfrm>
        </p:spPr>
        <p:txBody>
          <a:bodyPr>
            <a:normAutofit/>
          </a:bodyPr>
          <a:lstStyle/>
          <a:p>
            <a:r>
              <a:rPr lang="en-US" sz="2400" dirty="0"/>
              <a:t>Before &amp; After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3114" r="13114"/>
          <a:stretch>
            <a:fillRect/>
          </a:stretch>
        </p:blipFill>
        <p:spPr>
          <a:xfrm>
            <a:off x="116259" y="1534689"/>
            <a:ext cx="2729342" cy="2265229"/>
          </a:xfrm>
          <a:prstGeom prst="rect">
            <a:avLst/>
          </a:prstGeom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7272" b="7272"/>
          <a:stretch>
            <a:fillRect/>
          </a:stretch>
        </p:blipFill>
        <p:spPr>
          <a:xfrm>
            <a:off x="3201037" y="3379025"/>
            <a:ext cx="2729342" cy="2265229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6"/>
          </p:nvPr>
        </p:nvSpPr>
        <p:spPr>
          <a:xfrm>
            <a:off x="281180" y="210692"/>
            <a:ext cx="5095051" cy="2804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LCW and 2MVA power upgrade</a:t>
            </a:r>
          </a:p>
        </p:txBody>
      </p:sp>
      <p:pic>
        <p:nvPicPr>
          <p:cNvPr id="1026" name="Picture 2" descr="https://attachments.office.net/owa/keppel%40jlab.org/service.svc/s/GetAttachmentThumbnail?id=AAMkADA4MDdkMjBhLTg3ODgtNGIwMC05NmM5LTIxMWMzYjlkNmRiNwBGAAAAAAA5e8Y0fSgkQJGUNv2l4yt9BwCY9qWobczMSJ5gQuTqpVGHAAAAAAEMAACY9qWobczMSJ5gQuTqpVGHAAJb8ObsAAABEgAQAJzAXnUxUDZDm7X0wNkAPvw%3D&amp;thumbnailType=2&amp;token=eyJhbGciOiJSUzI1NiIsImtpZCI6IjMwODE3OUNFNUY0QjUyRTc4QjJEQjg5NjZCQUY0RUNDMzcyN0FFRUUiLCJ0eXAiOiJKV1QiLCJ4NXQiOiJNSUY1emw5TFV1ZUxMYmlXYTY5T3pEY25ydTQifQ.eyJvcmlnaW4iOiJodHRwczovL291dGxvb2sub2ZmaWNlMzY1LmNvbSIsInVjIjoiZjVhMzZjN2M1YWUxNGMwNmJjMDNhZjYyNGY5M2NlMjgiLCJzaWduaW5fc3RhdGUiOiJbXCJrbXNpXCJdIiwidmVyIjoiRXhjaGFuZ2UuQ2FsbGJhY2suVjEiLCJhcHBjdHhzZW5kZXIiOiJPd2FEb3dubG9hZEBiNGQ3ZWUxZi00ZmIzLTRmMDYtOTAzNy0yYjViNTIyMDQyYWIiLCJpc3NyaW5nIjoiR0NDTW9kZXJhdGUiLCJhcHBjdHgiOiJ7XCJtc2V4Y2hwcm90XCI6XCJvd2FcIixcInB1aWRcIjpcIjExNTM5NzcwMjU3OTE3ODAwMjRcIixcInNjb3BlXCI6XCJPd2FEb3dubG9hZFwiLFwib2lkXCI6XCIwOTlkMjYzMC0zMGFlLTQzMDAtYTMzMi05NTA0YWUwMDJkMDZcIixcInByaW1hcnlzaWRcIjpcIlMtMS01LTIxLTI5NTg5MDYwNzAtMzY5MDQ4NzgzMy0yNzMzMzQ0NjMxLTUxMDk1ODNcIn0iLCJuYmYiOjE2MTY0OTc0OTksImV4cCI6MTYxNjQ5ODA5OSwiaXNzIjoiMDAwMDAwMDItMDAwMC0wZmYxLWNlMDAtMDAwMDAwMDAwMDAwQGI0ZDdlZTFmLTRmYjMtNGYwNi05MDM3LTJiNWI1MjIwNDJhYiIsImF1ZCI6IjAwMDAwMDAyLTAwMDAtMGZmMS1jZTAwLTAwMDAwMDAwMDAwMC9hdHRhY2htZW50cy5vZmZpY2UubmV0QGI0ZDdlZTFmLTRmYjMtNGYwNi05MDM3LTJiNWI1MjIwNDJhYiIsImhhcHAiOiJvd2EifQ.njL3JpZ8GgUZhdbDooeNw-zj05Ae0bQS_HHFONFfqHKsHJhI1EZeSMXhonyvdv9c2e6uAAtP4Wnmu_scqqsqXH2EwZuI5lPA5C0CpTBorJSH2OW0FjRtK-J5EGWyeJErBcWhjDt_QpLN2RtnqCClak7IrX4xY-Og-LnFPhuP5PKJ_eCdqBNsgD5xvKh7eRfp7JjoPqDkWMDRt0WZmbBi_uTSeABAy6AaTjwgX5g3pS1HBrZCx9K0f3GarxOG7ouhG9xg4lRpn-2rkSn3pGqb081Zu2FRHJYJPBXywcKsnMEzYvIQ96CC4yDDT_CesFlCVAz5EFExyJc1FW6D05LmjA&amp;X-OWA-CANARY=3pmc2YGGl0GF1SQyQ988omC1Gd3r7dgYaV5E-BQyPs_SHqE6L3NBxnDjCI5oVti2IgSdFAbjnZE.&amp;owa=outlook.office365.com&amp;scriptVer=20210315003.14&amp;animation=true">
            <a:extLst>
              <a:ext uri="{FF2B5EF4-FFF2-40B4-BE49-F238E27FC236}">
                <a16:creationId xmlns:a16="http://schemas.microsoft.com/office/drawing/2014/main" id="{28DCDE18-9BAB-784F-8776-327B10BDD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968" y="1465833"/>
            <a:ext cx="2787805" cy="209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7290" b="7290"/>
          <a:stretch>
            <a:fillRect/>
          </a:stretch>
        </p:blipFill>
        <p:spPr>
          <a:xfrm>
            <a:off x="6285816" y="3201360"/>
            <a:ext cx="2729342" cy="226522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3909C95-2298-EF40-AAB1-074288820818}"/>
              </a:ext>
            </a:extLst>
          </p:cNvPr>
          <p:cNvCxnSpPr/>
          <p:nvPr/>
        </p:nvCxnSpPr>
        <p:spPr>
          <a:xfrm>
            <a:off x="2534116" y="2667301"/>
            <a:ext cx="1087244" cy="130262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3DE0994-4AD4-0745-A069-FF3CFEF8C085}"/>
              </a:ext>
            </a:extLst>
          </p:cNvPr>
          <p:cNvSpPr txBox="1"/>
          <p:nvPr/>
        </p:nvSpPr>
        <p:spPr>
          <a:xfrm>
            <a:off x="281180" y="4511639"/>
            <a:ext cx="2327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tritium vent</a:t>
            </a:r>
          </a:p>
          <a:p>
            <a:r>
              <a:rPr lang="en-US" dirty="0"/>
              <a:t>LCW upgrade</a:t>
            </a:r>
          </a:p>
          <a:p>
            <a:r>
              <a:rPr lang="en-US" dirty="0"/>
              <a:t>2MVA power upgrade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450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4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3.xml><?xml version="1.0" encoding="utf-8"?>
<a:theme xmlns:a="http://schemas.openxmlformats.org/drawingml/2006/main" name="9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4.xml><?xml version="1.0" encoding="utf-8"?>
<a:theme xmlns:a="http://schemas.openxmlformats.org/drawingml/2006/main" name="1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5.xml><?xml version="1.0" encoding="utf-8"?>
<a:theme xmlns:a="http://schemas.openxmlformats.org/drawingml/2006/main" name="2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3918</TotalTime>
  <Words>934</Words>
  <Application>Microsoft Macintosh PowerPoint</Application>
  <PresentationFormat>On-screen Show (4:3)</PresentationFormat>
  <Paragraphs>150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PingFangSC-Regular</vt:lpstr>
      <vt:lpstr>.AppleSystemUIFont</vt:lpstr>
      <vt:lpstr>.PingFangSC-Regular</vt:lpstr>
      <vt:lpstr>Arial</vt:lpstr>
      <vt:lpstr>Arial</vt:lpstr>
      <vt:lpstr>Calibri</vt:lpstr>
      <vt:lpstr>Calibri Light</vt:lpstr>
      <vt:lpstr>Courier New</vt:lpstr>
      <vt:lpstr>Gill Sans</vt:lpstr>
      <vt:lpstr>Helvetica</vt:lpstr>
      <vt:lpstr>Minion Pro</vt:lpstr>
      <vt:lpstr>Symbol</vt:lpstr>
      <vt:lpstr>System Font Regular</vt:lpstr>
      <vt:lpstr>Wingdings</vt:lpstr>
      <vt:lpstr>Office Theme</vt:lpstr>
      <vt:lpstr>4_Office Theme</vt:lpstr>
      <vt:lpstr>9_JeffersonLabTemplate</vt:lpstr>
      <vt:lpstr>1_Office Theme</vt:lpstr>
      <vt:lpstr>2_Office Theme</vt:lpstr>
      <vt:lpstr>Hall A Update</vt:lpstr>
      <vt:lpstr>SuperBigBite Spectrometer (SBS)   </vt:lpstr>
      <vt:lpstr>First Step in SBS Installation: Decommission (right) HRS – the end of an era</vt:lpstr>
      <vt:lpstr>Overhead Crane </vt:lpstr>
      <vt:lpstr>SBS Installation Underway</vt:lpstr>
      <vt:lpstr>SBS Installation completion goal 9/3/21 – on track  </vt:lpstr>
      <vt:lpstr>Outside of the Hall: Some SBS GEM testing continues</vt:lpstr>
      <vt:lpstr>SAD provides opportunity to fix long-standing problem(s) Example: repair groundwater leak near Compton</vt:lpstr>
      <vt:lpstr>Before &amp; After </vt:lpstr>
      <vt:lpstr>SBS and SAD provide opportunity also for upgrades and symbiotic (some dependency) work for MOLLER, SoLID….</vt:lpstr>
      <vt:lpstr>Polarized 3He target development</vt:lpstr>
      <vt:lpstr>Moller Polarimetry</vt:lpstr>
      <vt:lpstr>Compton Polarimetry  – testing in SBS and Hall C, preparing for MOLLER</vt:lpstr>
      <vt:lpstr>MOLLER Project Underway</vt:lpstr>
      <vt:lpstr>SoLID Proposed QCD &amp; Fundamental Symmetries MIE</vt:lpstr>
      <vt:lpstr>PowerPoint Presentation</vt:lpstr>
      <vt:lpstr>…and more!</vt:lpstr>
      <vt:lpstr>Questions?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Cynthia (Thia) Keppel</cp:lastModifiedBy>
  <cp:revision>134</cp:revision>
  <cp:lastPrinted>2021-01-21T14:17:39Z</cp:lastPrinted>
  <dcterms:created xsi:type="dcterms:W3CDTF">2020-05-29T17:50:51Z</dcterms:created>
  <dcterms:modified xsi:type="dcterms:W3CDTF">2021-07-19T04:01:01Z</dcterms:modified>
</cp:coreProperties>
</file>