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6" r:id="rId1"/>
    <p:sldMasterId id="2147483677" r:id="rId2"/>
    <p:sldMasterId id="2147483714" r:id="rId3"/>
  </p:sldMasterIdLst>
  <p:notesMasterIdLst>
    <p:notesMasterId r:id="rId21"/>
  </p:notesMasterIdLst>
  <p:sldIdLst>
    <p:sldId id="304" r:id="rId4"/>
    <p:sldId id="312" r:id="rId5"/>
    <p:sldId id="313" r:id="rId6"/>
    <p:sldId id="294" r:id="rId7"/>
    <p:sldId id="282" r:id="rId8"/>
    <p:sldId id="283" r:id="rId9"/>
    <p:sldId id="309" r:id="rId10"/>
    <p:sldId id="284" r:id="rId11"/>
    <p:sldId id="288" r:id="rId12"/>
    <p:sldId id="301" r:id="rId13"/>
    <p:sldId id="300" r:id="rId14"/>
    <p:sldId id="314" r:id="rId15"/>
    <p:sldId id="285" r:id="rId16"/>
    <p:sldId id="287" r:id="rId17"/>
    <p:sldId id="289" r:id="rId18"/>
    <p:sldId id="1387" r:id="rId19"/>
    <p:sldId id="315" r:id="rId2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6DBE0"/>
    <a:srgbClr val="7BBEC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 showGuides="1">
      <p:cViewPr>
        <p:scale>
          <a:sx n="99" d="100"/>
          <a:sy n="99" d="100"/>
        </p:scale>
        <p:origin x="555" y="3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E1124A-8259-2F43-AA9E-1AB80762BA4E}" type="datetimeFigureOut">
              <a:rPr lang="en-US" smtClean="0"/>
              <a:pPr/>
              <a:t>7/16/2021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653114-0D40-384A-9E11-76EB88F8D7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6430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jp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jp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jp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9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3.jpg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4.jp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3.jp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4.jp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5.jp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jp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495" y="2941864"/>
            <a:ext cx="4212336" cy="416661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86" y="6232329"/>
            <a:ext cx="1720202" cy="5570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2386" y="505595"/>
            <a:ext cx="7937298" cy="617838"/>
          </a:xfrm>
        </p:spPr>
        <p:txBody>
          <a:bodyPr anchor="b">
            <a:noAutofit/>
          </a:bodyPr>
          <a:lstStyle>
            <a:lvl1pPr algn="l">
              <a:defRPr sz="3000" b="1" cap="all" baseline="0">
                <a:latin typeface="Arial" charset="0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32386" y="1720792"/>
            <a:ext cx="5082577" cy="2801201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aseline="0">
                <a:solidFill>
                  <a:schemeClr val="accent1"/>
                </a:solidFill>
                <a:latin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Here</a:t>
            </a:r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405" y="6459469"/>
            <a:ext cx="407283" cy="273532"/>
          </a:xfrm>
          <a:prstGeom prst="rect">
            <a:avLst/>
          </a:prstGeom>
        </p:spPr>
      </p:pic>
      <p:sp>
        <p:nvSpPr>
          <p:cNvPr id="32" name="Date Placeholder 31"/>
          <p:cNvSpPr>
            <a:spLocks noGrp="1"/>
          </p:cNvSpPr>
          <p:nvPr>
            <p:ph type="dt" sz="half" idx="12"/>
          </p:nvPr>
        </p:nvSpPr>
        <p:spPr>
          <a:xfrm>
            <a:off x="332386" y="5560502"/>
            <a:ext cx="2406093" cy="365125"/>
          </a:xfrm>
          <a:prstGeom prst="rect">
            <a:avLst/>
          </a:prstGeo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pPr defTabSz="914400"/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909" y="6450042"/>
            <a:ext cx="1629561" cy="273531"/>
          </a:xfrm>
          <a:prstGeom prst="rect">
            <a:avLst/>
          </a:prstGeom>
        </p:spPr>
      </p:pic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5608638" y="1725953"/>
            <a:ext cx="3529012" cy="3935413"/>
          </a:xfrm>
          <a:blipFill>
            <a:blip r:embed="rId7"/>
            <a:stretch>
              <a:fillRect/>
            </a:stretch>
          </a:blip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332386" y="5126730"/>
            <a:ext cx="5082577" cy="4208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Author</a:t>
            </a:r>
          </a:p>
        </p:txBody>
      </p:sp>
    </p:spTree>
    <p:extLst>
      <p:ext uri="{BB962C8B-B14F-4D97-AF65-F5344CB8AC3E}">
        <p14:creationId xmlns:p14="http://schemas.microsoft.com/office/powerpoint/2010/main" val="9862323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3439833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983116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4" y="983116"/>
            <a:ext cx="4148781" cy="5364633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03301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686300" y="983116"/>
            <a:ext cx="4086225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4686300" y="3595166"/>
            <a:ext cx="4086225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1735719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Layou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24516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983116"/>
            <a:ext cx="4086225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308918" y="3595166"/>
            <a:ext cx="4086225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5375046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3439833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983116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4" y="3439833"/>
            <a:ext cx="4148781" cy="2907916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4623744" y="983116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7586637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Layout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39512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3966757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4" y="939512"/>
            <a:ext cx="4148781" cy="2907916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4623744" y="3966757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4953825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" y="2941863"/>
            <a:ext cx="4258581" cy="425858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86" y="6232329"/>
            <a:ext cx="1720202" cy="5570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2386" y="505595"/>
            <a:ext cx="5774500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/>
              <a:t>Questions?</a:t>
            </a:r>
            <a:endParaRPr lang="en-US" dirty="0"/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405" y="6459469"/>
            <a:ext cx="407283" cy="2735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909" y="6450042"/>
            <a:ext cx="1629561" cy="273531"/>
          </a:xfrm>
          <a:prstGeom prst="rect">
            <a:avLst/>
          </a:prstGeom>
        </p:spPr>
      </p:pic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506687" y="1725953"/>
            <a:ext cx="4630964" cy="3821639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6106886" y="849093"/>
            <a:ext cx="2898321" cy="27758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200" b="0" baseline="0">
                <a:solidFill>
                  <a:srgbClr val="C00000"/>
                </a:solidFill>
              </a:defRPr>
            </a:lvl1pPr>
          </a:lstStyle>
          <a:p>
            <a:pPr lvl="0"/>
            <a:r>
              <a:rPr lang="en-US" dirty="0"/>
              <a:t>Contact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>
          <a:xfrm>
            <a:off x="3623451" y="6328296"/>
            <a:ext cx="20574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4" name="Text Placeholder 14"/>
          <p:cNvSpPr>
            <a:spLocks noGrp="1"/>
          </p:cNvSpPr>
          <p:nvPr>
            <p:ph type="body" sz="quarter" idx="16" hasCustomPrompt="1"/>
          </p:nvPr>
        </p:nvSpPr>
        <p:spPr>
          <a:xfrm>
            <a:off x="6106886" y="156701"/>
            <a:ext cx="2898321" cy="63200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Author</a:t>
            </a:r>
          </a:p>
          <a:p>
            <a:pPr lvl="0"/>
            <a:r>
              <a:rPr lang="en-US" dirty="0"/>
              <a:t>Title</a:t>
            </a:r>
          </a:p>
        </p:txBody>
      </p:sp>
      <p:sp>
        <p:nvSpPr>
          <p:cNvPr id="16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318638" y="1726357"/>
            <a:ext cx="4098242" cy="3861333"/>
          </a:xfrm>
        </p:spPr>
        <p:txBody>
          <a:bodyPr>
            <a:normAutofit/>
          </a:bodyPr>
          <a:lstStyle>
            <a:lvl1pPr marL="342900" indent="-3429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1pPr>
            <a:lvl2pPr marL="6858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2pPr>
            <a:lvl3pPr marL="11430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3pPr>
            <a:lvl4pPr marL="16002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4pPr>
            <a:lvl5pPr marL="20574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Agenda Topics Covered: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750087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 bwMode="auto">
          <a:xfrm>
            <a:off x="0" y="804041"/>
            <a:ext cx="9144000" cy="5638800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162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00000"/>
              </a:buClr>
            </a:pPr>
            <a:endParaRPr lang="en-US" sz="2400" dirty="0">
              <a:solidFill>
                <a:srgbClr val="002060"/>
              </a:solidFill>
              <a:latin typeface="Times" pitchFamily="18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Font typeface="Arial" pitchFamily="34" charset="0"/>
              <a:buNone/>
            </a:pPr>
            <a:endParaRPr lang="en-US" sz="28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ctangle 2"/>
          <p:cNvSpPr/>
          <p:nvPr userDrawn="1"/>
        </p:nvSpPr>
        <p:spPr bwMode="auto">
          <a:xfrm>
            <a:off x="0" y="0"/>
            <a:ext cx="9144000" cy="709448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162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40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4552974" y="6542646"/>
            <a:ext cx="34176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>
              <a:defRPr/>
            </a:pPr>
            <a:fld id="{B58F48A6-A3E1-4848-9AC3-B43F560BE4FE}" type="slidenum">
              <a:rPr lang="en-US" sz="100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defTabSz="914400">
                <a:defRPr/>
              </a:pPr>
              <a:t>‹#›</a:t>
            </a:fld>
            <a:endParaRPr lang="en-US" sz="1000" kern="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29472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9144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2"/>
          <p:cNvSpPr/>
          <p:nvPr userDrawn="1"/>
        </p:nvSpPr>
        <p:spPr bwMode="auto">
          <a:xfrm>
            <a:off x="0" y="804041"/>
            <a:ext cx="9144000" cy="5638800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162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00000"/>
              </a:buClr>
            </a:pPr>
            <a:endParaRPr lang="en-US" sz="2400" dirty="0">
              <a:solidFill>
                <a:srgbClr val="002060"/>
              </a:solidFill>
              <a:latin typeface="Times" pitchFamily="18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Font typeface="Arial" pitchFamily="34" charset="0"/>
              <a:buNone/>
            </a:pPr>
            <a:endParaRPr lang="en-US" sz="28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0" y="0"/>
            <a:ext cx="9144000" cy="709448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162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40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4552974" y="6542646"/>
            <a:ext cx="34176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>
              <a:defRPr/>
            </a:pPr>
            <a:fld id="{B58F48A6-A3E1-4848-9AC3-B43F560BE4FE}" type="slidenum">
              <a:rPr lang="en-US" sz="100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defTabSz="914400">
                <a:defRPr/>
              </a:pPr>
              <a:t>‹#›</a:t>
            </a:fld>
            <a:endParaRPr lang="en-US" sz="1000" kern="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45900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9144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495" y="2941864"/>
            <a:ext cx="4212336" cy="416661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86" y="6232329"/>
            <a:ext cx="1720202" cy="5570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2386" y="505595"/>
            <a:ext cx="7937298" cy="617838"/>
          </a:xfrm>
        </p:spPr>
        <p:txBody>
          <a:bodyPr anchor="b">
            <a:noAutofit/>
          </a:bodyPr>
          <a:lstStyle>
            <a:lvl1pPr algn="l">
              <a:defRPr sz="3000" b="1" cap="all" baseline="0">
                <a:latin typeface="Arial" charset="0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32388" y="1720794"/>
            <a:ext cx="5082577" cy="2801201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aseline="0">
                <a:solidFill>
                  <a:schemeClr val="accent1"/>
                </a:solidFill>
                <a:latin typeface="Arial" charset="0"/>
              </a:defRPr>
            </a:lvl1pPr>
            <a:lvl2pPr marL="457092" indent="0" algn="ctr">
              <a:buNone/>
              <a:defRPr sz="2000"/>
            </a:lvl2pPr>
            <a:lvl3pPr marL="914186" indent="0" algn="ctr">
              <a:buNone/>
              <a:defRPr sz="1800"/>
            </a:lvl3pPr>
            <a:lvl4pPr marL="1371279" indent="0" algn="ctr">
              <a:buNone/>
              <a:defRPr sz="1600"/>
            </a:lvl4pPr>
            <a:lvl5pPr marL="1828373" indent="0" algn="ctr">
              <a:buNone/>
              <a:defRPr sz="1600"/>
            </a:lvl5pPr>
            <a:lvl6pPr marL="2285466" indent="0" algn="ctr">
              <a:buNone/>
              <a:defRPr sz="1600"/>
            </a:lvl6pPr>
            <a:lvl7pPr marL="2742558" indent="0" algn="ctr">
              <a:buNone/>
              <a:defRPr sz="1600"/>
            </a:lvl7pPr>
            <a:lvl8pPr marL="3199652" indent="0" algn="ctr">
              <a:buNone/>
              <a:defRPr sz="1600"/>
            </a:lvl8pPr>
            <a:lvl9pPr marL="3656744" indent="0" algn="ctr">
              <a:buNone/>
              <a:defRPr sz="1600"/>
            </a:lvl9pPr>
          </a:lstStyle>
          <a:p>
            <a:r>
              <a:rPr lang="en-US" dirty="0"/>
              <a:t>Subtitle Here</a:t>
            </a:r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407" y="6459471"/>
            <a:ext cx="407283" cy="273532"/>
          </a:xfrm>
          <a:prstGeom prst="rect">
            <a:avLst/>
          </a:prstGeom>
        </p:spPr>
      </p:pic>
      <p:sp>
        <p:nvSpPr>
          <p:cNvPr id="32" name="Date Placeholder 31"/>
          <p:cNvSpPr>
            <a:spLocks noGrp="1"/>
          </p:cNvSpPr>
          <p:nvPr>
            <p:ph type="dt" sz="half" idx="12"/>
          </p:nvPr>
        </p:nvSpPr>
        <p:spPr>
          <a:xfrm>
            <a:off x="332386" y="5560503"/>
            <a:ext cx="2406093" cy="365125"/>
          </a:xfrm>
          <a:prstGeom prst="rect">
            <a:avLst/>
          </a:prstGeom>
        </p:spPr>
        <p:txBody>
          <a:bodyPr lIns="91418" tIns="45709" rIns="91418" bIns="45709"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911" y="6450042"/>
            <a:ext cx="1629561" cy="273531"/>
          </a:xfrm>
          <a:prstGeom prst="rect">
            <a:avLst/>
          </a:prstGeom>
        </p:spPr>
      </p:pic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5608639" y="1725955"/>
            <a:ext cx="3529012" cy="3935413"/>
          </a:xfrm>
          <a:blipFill>
            <a:blip r:embed="rId7"/>
            <a:stretch>
              <a:fillRect/>
            </a:stretch>
          </a:blip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332388" y="5126730"/>
            <a:ext cx="5082577" cy="4208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Author</a:t>
            </a:r>
          </a:p>
        </p:txBody>
      </p:sp>
    </p:spTree>
    <p:extLst>
      <p:ext uri="{BB962C8B-B14F-4D97-AF65-F5344CB8AC3E}">
        <p14:creationId xmlns:p14="http://schemas.microsoft.com/office/powerpoint/2010/main" val="17923641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41"/>
            <a:ext cx="8464378" cy="487490"/>
          </a:xfrm>
        </p:spPr>
        <p:txBody>
          <a:bodyPr>
            <a:normAutofit/>
          </a:bodyPr>
          <a:lstStyle>
            <a:lvl1pPr>
              <a:defRPr sz="2400" b="1" cap="all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9" y="966055"/>
            <a:ext cx="8464378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639" indent="-228546">
              <a:buFont typeface="Arial" panose="020B0604020202020204" pitchFamily="34" charset="0"/>
              <a:buChar char="-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2733" indent="-228546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6962" indent="-285684">
              <a:buFont typeface="Arial" panose="020B0604020202020204" pitchFamily="34" charset="0"/>
              <a:buChar char="-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6919" indent="-228546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2355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5631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all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9" y="966055"/>
            <a:ext cx="8464378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Arial" panose="020B0604020202020204" pitchFamily="34" charset="0"/>
              <a:buChar char="-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Arial" panose="020B0604020202020204" pitchFamily="34" charset="0"/>
              <a:buChar char="-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496758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9144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495" y="2941864"/>
            <a:ext cx="4212336" cy="416661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407" y="6459471"/>
            <a:ext cx="407283" cy="27353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911" y="6450042"/>
            <a:ext cx="1629561" cy="27353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86" y="6232329"/>
            <a:ext cx="1720202" cy="557060"/>
          </a:xfrm>
          <a:prstGeom prst="rect">
            <a:avLst/>
          </a:prstGeom>
        </p:spPr>
      </p:pic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5608638" y="1734524"/>
            <a:ext cx="3535362" cy="3926844"/>
          </a:xfrm>
          <a:blipFill>
            <a:blip r:embed="rId7"/>
            <a:stretch>
              <a:fillRect/>
            </a:stretch>
          </a:blip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318637" y="5217806"/>
            <a:ext cx="3005538" cy="369887"/>
          </a:xfrm>
        </p:spPr>
        <p:txBody>
          <a:bodyPr>
            <a:noAutofit/>
          </a:bodyPr>
          <a:lstStyle>
            <a:lvl1pPr marL="0" indent="0"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Name,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318639" y="659733"/>
            <a:ext cx="8537575" cy="461379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3000" b="1" i="0" cap="none" baseline="0"/>
            </a:lvl1pPr>
            <a:lvl2pPr marL="457092" indent="0">
              <a:buFontTx/>
              <a:buNone/>
              <a:defRPr sz="3000" cap="none" baseline="0"/>
            </a:lvl2pPr>
            <a:lvl3pPr marL="914186" indent="0">
              <a:buFontTx/>
              <a:buNone/>
              <a:defRPr sz="3000" cap="none" baseline="0"/>
            </a:lvl3pPr>
            <a:lvl4pPr marL="1371279" indent="0">
              <a:buFontTx/>
              <a:buNone/>
              <a:defRPr sz="3000" cap="none" baseline="0"/>
            </a:lvl4pPr>
            <a:lvl5pPr marL="1828373" indent="0">
              <a:buFontTx/>
              <a:buNone/>
              <a:defRPr sz="3000" cap="none" baseline="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/>
          </p:nvPr>
        </p:nvSpPr>
        <p:spPr>
          <a:xfrm>
            <a:off x="318637" y="1750850"/>
            <a:ext cx="4800600" cy="3363912"/>
          </a:xfrm>
        </p:spPr>
        <p:txBody>
          <a:bodyPr>
            <a:normAutofit/>
          </a:bodyPr>
          <a:lstStyle>
            <a:lvl1pPr marL="342820" indent="-34282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1pPr>
            <a:lvl2pPr marL="685639" indent="-228546">
              <a:buFont typeface=".AppleSystemUIFont" charset="-120"/>
              <a:buChar char="-"/>
              <a:defRPr sz="2200" baseline="0">
                <a:solidFill>
                  <a:schemeClr val="accent1"/>
                </a:solidFill>
              </a:defRPr>
            </a:lvl2pPr>
            <a:lvl3pPr marL="1142733" indent="-228546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3pPr>
            <a:lvl4pPr marL="1599825" indent="-228546">
              <a:buFont typeface=".AppleSystemUIFont" charset="-120"/>
              <a:buChar char="-"/>
              <a:defRPr sz="2200" baseline="0">
                <a:solidFill>
                  <a:schemeClr val="accent1"/>
                </a:solidFill>
              </a:defRPr>
            </a:lvl4pPr>
            <a:lvl5pPr marL="2056919" indent="-228546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6"/>
          </p:nvPr>
        </p:nvSpPr>
        <p:spPr>
          <a:xfrm>
            <a:off x="318639" y="5588001"/>
            <a:ext cx="2898775" cy="257629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000" baseline="0"/>
            </a:lvl1pPr>
            <a:lvl2pPr marL="457092" indent="0">
              <a:buFontTx/>
              <a:buNone/>
              <a:defRPr sz="1000" baseline="0"/>
            </a:lvl2pPr>
            <a:lvl3pPr marL="914186" indent="0">
              <a:buFontTx/>
              <a:buNone/>
              <a:defRPr sz="1000" baseline="0"/>
            </a:lvl3pPr>
            <a:lvl4pPr marL="1371279" indent="0">
              <a:buFontTx/>
              <a:buNone/>
              <a:defRPr sz="1000" baseline="0"/>
            </a:lvl4pPr>
            <a:lvl5pPr marL="1828373" indent="0">
              <a:buFontTx/>
              <a:buNone/>
              <a:defRPr sz="1000" baseline="0"/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5833867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&amp; Bullets -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4"/>
          <p:cNvSpPr txBox="1">
            <a:spLocks/>
          </p:cNvSpPr>
          <p:nvPr userDrawn="1"/>
        </p:nvSpPr>
        <p:spPr>
          <a:xfrm>
            <a:off x="3505200" y="6550364"/>
            <a:ext cx="2133600" cy="190125"/>
          </a:xfrm>
          <a:prstGeom prst="rect">
            <a:avLst/>
          </a:prstGeom>
        </p:spPr>
        <p:txBody>
          <a:bodyPr vert="horz" lIns="91418" tIns="45709" rIns="91418" bIns="45709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000" kern="1200">
                <a:solidFill>
                  <a:schemeClr val="bg1"/>
                </a:solidFill>
                <a:latin typeface="Minion Pro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58F48A6-A3E1-4848-9AC3-B43F560BE4FE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" name="Slide Number Placeholder 4"/>
          <p:cNvSpPr txBox="1">
            <a:spLocks/>
          </p:cNvSpPr>
          <p:nvPr userDrawn="1"/>
        </p:nvSpPr>
        <p:spPr>
          <a:xfrm>
            <a:off x="2200275" y="6545345"/>
            <a:ext cx="2133600" cy="190125"/>
          </a:xfrm>
          <a:prstGeom prst="rect">
            <a:avLst/>
          </a:prstGeom>
        </p:spPr>
        <p:txBody>
          <a:bodyPr vert="horz" lIns="91418" tIns="45709" rIns="91418" bIns="45709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000" kern="1200">
                <a:solidFill>
                  <a:schemeClr val="bg1"/>
                </a:solidFill>
                <a:latin typeface="Minion Pro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DOE-OMB Visit Sept. 7, 2017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08919" y="240541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308919" y="966055"/>
            <a:ext cx="8464378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639" indent="-228546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2733" indent="-228546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6962" indent="-285684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6919" indent="-228546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1" y="6467336"/>
            <a:ext cx="3917888" cy="311322"/>
          </a:xfrm>
        </p:spPr>
        <p:txBody>
          <a:bodyPr lIns="91418" tIns="45709" rIns="91418" bIns="45709"/>
          <a:lstStyle>
            <a:lvl1pPr algn="l">
              <a:defRPr sz="1200"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16" name="Straight Connector 15"/>
          <p:cNvCxnSpPr/>
          <p:nvPr userDrawn="1"/>
        </p:nvCxnSpPr>
        <p:spPr>
          <a:xfrm>
            <a:off x="-12355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9333803"/>
      </p:ext>
    </p:extLst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41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20" y="3439835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639" indent="-228546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2733" indent="-228546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6962" indent="-285684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6919" indent="-228546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1" y="6467336"/>
            <a:ext cx="3917888" cy="311322"/>
          </a:xfrm>
        </p:spPr>
        <p:txBody>
          <a:bodyPr lIns="91418" tIns="45709" rIns="91418" bIns="45709"/>
          <a:lstStyle>
            <a:lvl1pPr algn="l">
              <a:defRPr sz="1200"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5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20" y="983116"/>
            <a:ext cx="4148781" cy="2381250"/>
          </a:xfrm>
          <a:blipFill>
            <a:blip r:embed="rId3"/>
            <a:stretch>
              <a:fillRect/>
            </a:stretch>
          </a:blipFill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6" y="3439833"/>
            <a:ext cx="4148781" cy="2907916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639" indent="-228546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2733" indent="-228546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6962" indent="-285684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6919" indent="-228546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4623746" y="983116"/>
            <a:ext cx="4148781" cy="2381250"/>
          </a:xfrm>
          <a:blipFill>
            <a:blip r:embed="rId4"/>
            <a:stretch>
              <a:fillRect/>
            </a:stretch>
          </a:blipFill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8761278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41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20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639" indent="-228546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2733" indent="-228546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6962" indent="-285684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6919" indent="-228546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1" y="6467336"/>
            <a:ext cx="3917888" cy="311322"/>
          </a:xfrm>
        </p:spPr>
        <p:txBody>
          <a:bodyPr lIns="91418" tIns="45709" rIns="91418" bIns="45709"/>
          <a:lstStyle>
            <a:lvl1pPr algn="l">
              <a:defRPr sz="1200"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5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4686302" y="966055"/>
            <a:ext cx="408699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639" indent="-228546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2733" indent="-228546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6962" indent="-285684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6919" indent="-228546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217533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41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20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639" indent="-228546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2733" indent="-228546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6962" indent="-285684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6919" indent="-228546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1" y="6467336"/>
            <a:ext cx="3917888" cy="311322"/>
          </a:xfrm>
        </p:spPr>
        <p:txBody>
          <a:bodyPr lIns="91418" tIns="45709" rIns="91418" bIns="45709"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5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686300" y="983116"/>
            <a:ext cx="4086225" cy="2381250"/>
          </a:xfrm>
          <a:blipFill>
            <a:blip r:embed="rId3"/>
            <a:stretch>
              <a:fillRect/>
            </a:stretch>
          </a:blipFill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4686300" y="3595166"/>
            <a:ext cx="4086225" cy="2381250"/>
          </a:xfrm>
          <a:blipFill>
            <a:blip r:embed="rId4"/>
            <a:stretch>
              <a:fillRect/>
            </a:stretch>
          </a:blipFill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409479147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41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20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639" indent="-228546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2733" indent="-228546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6962" indent="-285684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6919" indent="-228546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1" y="6467336"/>
            <a:ext cx="3917888" cy="311322"/>
          </a:xfrm>
        </p:spPr>
        <p:txBody>
          <a:bodyPr lIns="91418" tIns="45709" rIns="91418" bIns="45709"/>
          <a:lstStyle>
            <a:lvl1pPr algn="l">
              <a:defRPr sz="1200"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5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623746" y="983116"/>
            <a:ext cx="4148781" cy="2381250"/>
          </a:xfrm>
          <a:blipFill>
            <a:blip r:embed="rId3"/>
            <a:stretch>
              <a:fillRect/>
            </a:stretch>
          </a:blipFill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6" y="3439836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639" indent="-228546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2733" indent="-228546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6962" indent="-285684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6919" indent="-228546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732177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41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20" y="3439835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639" indent="-228546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2733" indent="-228546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6962" indent="-285684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6919" indent="-228546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1" y="6467336"/>
            <a:ext cx="3917888" cy="311322"/>
          </a:xfrm>
        </p:spPr>
        <p:txBody>
          <a:bodyPr lIns="91418" tIns="45709" rIns="91418" bIns="45709"/>
          <a:lstStyle>
            <a:lvl1pPr algn="l">
              <a:defRPr sz="1200"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5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20" y="983116"/>
            <a:ext cx="4148781" cy="2381250"/>
          </a:xfrm>
          <a:blipFill>
            <a:blip r:embed="rId3"/>
            <a:stretch>
              <a:fillRect/>
            </a:stretch>
          </a:blipFill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6" y="983118"/>
            <a:ext cx="4148781" cy="5364633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639" indent="-228546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2733" indent="-228546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6962" indent="-285684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6919" indent="-228546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943919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 Layout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41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20" y="939514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639" indent="-228546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2733" indent="-228546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6962" indent="-285684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6919" indent="-228546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1" y="6467336"/>
            <a:ext cx="3917888" cy="311322"/>
          </a:xfrm>
        </p:spPr>
        <p:txBody>
          <a:bodyPr lIns="91418" tIns="45709" rIns="91418" bIns="45709"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5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20" y="3966757"/>
            <a:ext cx="4148781" cy="2381250"/>
          </a:xfrm>
          <a:blipFill>
            <a:blip r:embed="rId3"/>
            <a:stretch>
              <a:fillRect/>
            </a:stretch>
          </a:blipFill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6" y="939512"/>
            <a:ext cx="4148781" cy="2907916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639" indent="-228546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2733" indent="-228546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6962" indent="-285684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6919" indent="-228546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4623746" y="3966757"/>
            <a:ext cx="4148781" cy="2381250"/>
          </a:xfrm>
          <a:blipFill>
            <a:blip r:embed="rId4"/>
            <a:stretch>
              <a:fillRect/>
            </a:stretch>
          </a:blipFill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193812567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 Layou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41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24518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639" indent="-228546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2733" indent="-228546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6962" indent="-285684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6919" indent="-228546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1" y="6467336"/>
            <a:ext cx="3917888" cy="311322"/>
          </a:xfrm>
        </p:spPr>
        <p:txBody>
          <a:bodyPr lIns="91418" tIns="45709" rIns="91418" bIns="45709"/>
          <a:lstStyle>
            <a:lvl1pPr algn="l">
              <a:defRPr sz="1200"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5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983116"/>
            <a:ext cx="4086225" cy="2381250"/>
          </a:xfrm>
          <a:blipFill>
            <a:blip r:embed="rId3"/>
            <a:stretch>
              <a:fillRect/>
            </a:stretch>
          </a:blipFill>
        </p:spPr>
        <p:txBody>
          <a:bodyPr/>
          <a:lstStyle/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308918" y="3595166"/>
            <a:ext cx="4086225" cy="2381250"/>
          </a:xfrm>
          <a:blipFill>
            <a:blip r:embed="rId4"/>
            <a:stretch>
              <a:fillRect/>
            </a:stretch>
          </a:blipFill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320642182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Questio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9144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598" y="2941864"/>
            <a:ext cx="4258581" cy="425858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86" y="6232329"/>
            <a:ext cx="1720202" cy="5570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2386" y="505595"/>
            <a:ext cx="5774500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/>
              <a:t>Questions?</a:t>
            </a:r>
            <a:endParaRPr lang="en-US" dirty="0"/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407" y="6459471"/>
            <a:ext cx="407283" cy="2735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911" y="6450042"/>
            <a:ext cx="1629561" cy="273531"/>
          </a:xfrm>
          <a:prstGeom prst="rect">
            <a:avLst/>
          </a:prstGeom>
        </p:spPr>
      </p:pic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506687" y="1725955"/>
            <a:ext cx="4630964" cy="3821639"/>
          </a:xfrm>
          <a:blipFill>
            <a:blip r:embed="rId7"/>
            <a:stretch>
              <a:fillRect/>
            </a:stretch>
          </a:blipFill>
        </p:spPr>
        <p:txBody>
          <a:bodyPr/>
          <a:lstStyle/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16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318638" y="1750851"/>
            <a:ext cx="4098242" cy="3861333"/>
          </a:xfrm>
        </p:spPr>
        <p:txBody>
          <a:bodyPr>
            <a:normAutofit/>
          </a:bodyPr>
          <a:lstStyle>
            <a:lvl1pPr marL="342820" indent="-34282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1pPr>
            <a:lvl2pPr marL="685639" indent="-228546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2pPr>
            <a:lvl3pPr marL="1142733" indent="-228546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3pPr>
            <a:lvl4pPr marL="1599825" indent="-228546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4pPr>
            <a:lvl5pPr marL="2056919" indent="-228546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Agenda Topics Covered: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584232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495" y="2941864"/>
            <a:ext cx="4212336" cy="416661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405" y="6459469"/>
            <a:ext cx="407283" cy="27353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909" y="6450042"/>
            <a:ext cx="1629561" cy="27353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86" y="6232329"/>
            <a:ext cx="1720202" cy="557060"/>
          </a:xfrm>
          <a:prstGeom prst="rect">
            <a:avLst/>
          </a:prstGeom>
        </p:spPr>
      </p:pic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5608638" y="1734523"/>
            <a:ext cx="3535362" cy="3926844"/>
          </a:xfrm>
          <a:blipFill>
            <a:blip r:embed="rId7"/>
            <a:stretch>
              <a:fillRect/>
            </a:stretch>
          </a:blip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318637" y="5217804"/>
            <a:ext cx="3005538" cy="369887"/>
          </a:xfrm>
        </p:spPr>
        <p:txBody>
          <a:bodyPr>
            <a:noAutofit/>
          </a:bodyPr>
          <a:lstStyle>
            <a:lvl1pPr marL="0" indent="0"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Name,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318637" y="659731"/>
            <a:ext cx="8537575" cy="461379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3000" b="1" i="0" cap="none" baseline="0"/>
            </a:lvl1pPr>
            <a:lvl2pPr marL="457200" indent="0">
              <a:buFontTx/>
              <a:buNone/>
              <a:defRPr sz="3000" cap="none" baseline="0"/>
            </a:lvl2pPr>
            <a:lvl3pPr marL="914400" indent="0">
              <a:buFontTx/>
              <a:buNone/>
              <a:defRPr sz="3000" cap="none" baseline="0"/>
            </a:lvl3pPr>
            <a:lvl4pPr marL="1371600" indent="0">
              <a:buFontTx/>
              <a:buNone/>
              <a:defRPr sz="3000" cap="none" baseline="0"/>
            </a:lvl4pPr>
            <a:lvl5pPr marL="1828800" indent="0">
              <a:buFontTx/>
              <a:buNone/>
              <a:defRPr sz="3000" cap="none" baseline="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/>
          </p:nvPr>
        </p:nvSpPr>
        <p:spPr>
          <a:xfrm>
            <a:off x="318637" y="1750850"/>
            <a:ext cx="4800600" cy="3363912"/>
          </a:xfrm>
        </p:spPr>
        <p:txBody>
          <a:bodyPr>
            <a:normAutofit/>
          </a:bodyPr>
          <a:lstStyle>
            <a:lvl1pPr marL="342900" indent="-3429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1pPr>
            <a:lvl2pPr marL="685800" indent="-228600">
              <a:buFont typeface=".AppleSystemUIFont" charset="-120"/>
              <a:buChar char="-"/>
              <a:defRPr sz="2200" baseline="0">
                <a:solidFill>
                  <a:schemeClr val="accent1"/>
                </a:solidFill>
              </a:defRPr>
            </a:lvl2pPr>
            <a:lvl3pPr marL="11430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3pPr>
            <a:lvl4pPr marL="1600200" indent="-228600">
              <a:buFont typeface=".AppleSystemUIFont" charset="-120"/>
              <a:buChar char="-"/>
              <a:defRPr sz="2200" baseline="0">
                <a:solidFill>
                  <a:schemeClr val="accent1"/>
                </a:solidFill>
              </a:defRPr>
            </a:lvl4pPr>
            <a:lvl5pPr marL="20574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6"/>
          </p:nvPr>
        </p:nvSpPr>
        <p:spPr>
          <a:xfrm>
            <a:off x="318637" y="5588000"/>
            <a:ext cx="2898775" cy="257629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000" baseline="0"/>
            </a:lvl1pPr>
            <a:lvl2pPr marL="457200" indent="0">
              <a:buFontTx/>
              <a:buNone/>
              <a:defRPr sz="1000" baseline="0"/>
            </a:lvl2pPr>
            <a:lvl3pPr marL="914400" indent="0">
              <a:buFontTx/>
              <a:buNone/>
              <a:defRPr sz="1000" baseline="0"/>
            </a:lvl3pPr>
            <a:lvl4pPr marL="1371600" indent="0">
              <a:buFontTx/>
              <a:buNone/>
              <a:defRPr sz="1000" baseline="0"/>
            </a:lvl4pPr>
            <a:lvl5pPr marL="1828800" indent="0">
              <a:buFontTx/>
              <a:buNone/>
              <a:defRPr sz="1000" baseline="0"/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306712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41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9" y="966055"/>
            <a:ext cx="8464378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639" indent="-228546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2733" indent="-228546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6962" indent="-285684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6919" indent="-228546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1" y="6467336"/>
            <a:ext cx="3917888" cy="311322"/>
          </a:xfrm>
        </p:spPr>
        <p:txBody>
          <a:bodyPr lIns="91418" tIns="45709" rIns="91418" bIns="45709"/>
          <a:lstStyle>
            <a:lvl1pPr algn="l">
              <a:defRPr sz="1200"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5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1571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038600" y="6519446"/>
            <a:ext cx="21336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  <a:latin typeface="Minion Pro"/>
              </a:defRPr>
            </a:lvl1pPr>
          </a:lstStyle>
          <a:p>
            <a:pPr defTabSz="457200"/>
            <a:fld id="{B58F48A6-A3E1-4848-9AC3-B43F560BE4FE}" type="slidenum">
              <a:rPr lang="en-US" smtClean="0">
                <a:solidFill>
                  <a:prstClr val="white"/>
                </a:solidFill>
              </a:rPr>
              <a:pPr defTabSz="457200"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07487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all" baseline="0">
                <a:latin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  <a:prstGeom prst="rect">
            <a:avLst/>
          </a:prstGeo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267467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" y="2941863"/>
            <a:ext cx="4258581" cy="425858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86" y="6232329"/>
            <a:ext cx="1720202" cy="5570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2386" y="505595"/>
            <a:ext cx="7937298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32387" y="1720792"/>
            <a:ext cx="4051834" cy="3246671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aseline="0">
                <a:solidFill>
                  <a:schemeClr val="accent1"/>
                </a:solidFill>
                <a:latin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Here</a:t>
            </a:r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405" y="6459469"/>
            <a:ext cx="407283" cy="2735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909" y="6450042"/>
            <a:ext cx="1629561" cy="273531"/>
          </a:xfrm>
          <a:prstGeom prst="rect">
            <a:avLst/>
          </a:prstGeom>
        </p:spPr>
      </p:pic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506687" y="1725953"/>
            <a:ext cx="4630964" cy="3821639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332387" y="5126730"/>
            <a:ext cx="4051834" cy="4208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Author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>
          <a:xfrm>
            <a:off x="333244" y="5611326"/>
            <a:ext cx="20574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98033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9" y="966055"/>
            <a:ext cx="8464378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26491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4686300" y="966055"/>
            <a:ext cx="408699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23676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623744" y="983116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4" y="3439834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68363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914400"/>
            <a:fld id="{07E1C93C-5050-FC42-8F10-D22D4F119D13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 defTabSz="914400"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5948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713" r:id="rId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914400"/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914400"/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914400"/>
            <a:fld id="{07E1C93C-5050-FC42-8F10-D22D4F119D13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 defTabSz="914400"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5570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</p:spPr>
        <p:txBody>
          <a:bodyPr vert="horz" lIns="91418" tIns="45709" rIns="91418" bIns="45709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18" tIns="45709" rIns="91418" bIns="45709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18" tIns="45709" rIns="91418" bIns="4570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35424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727" r:id="rId13"/>
  </p:sldLayoutIdLst>
  <p:hf hdr="0" ftr="0" dt="0"/>
  <p:txStyles>
    <p:titleStyle>
      <a:lvl1pPr algn="l" defTabSz="914186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546" indent="-228546" algn="l" defTabSz="91418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639" indent="-228546" algn="l" defTabSz="9141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2733" indent="-228546" algn="l" defTabSz="9141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599825" indent="-228546" algn="l" defTabSz="9141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6919" indent="-228546" algn="l" defTabSz="9141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012" indent="-228546" algn="l" defTabSz="9141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106" indent="-228546" algn="l" defTabSz="9141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198" indent="-228546" algn="l" defTabSz="9141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292" indent="-228546" algn="l" defTabSz="9141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92" algn="l" defTabSz="9141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86" algn="l" defTabSz="9141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79" algn="l" defTabSz="9141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73" algn="l" defTabSz="9141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66" algn="l" defTabSz="9141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58" algn="l" defTabSz="9141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652" algn="l" defTabSz="9141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744" algn="l" defTabSz="9141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7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8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19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20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D60D373-8DB4-4935-B93A-E3A727B7A7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87539"/>
            <a:ext cx="9144000" cy="4886798"/>
          </a:xfrm>
          <a:prstGeom prst="rect">
            <a:avLst/>
          </a:prstGeom>
        </p:spPr>
      </p:pic>
      <p:sp>
        <p:nvSpPr>
          <p:cNvPr id="8" name="Title 7"/>
          <p:cNvSpPr txBox="1">
            <a:spLocks noGrp="1"/>
          </p:cNvSpPr>
          <p:nvPr>
            <p:ph type="ctrTitle"/>
          </p:nvPr>
        </p:nvSpPr>
        <p:spPr>
          <a:xfrm>
            <a:off x="304393" y="505595"/>
            <a:ext cx="7937298" cy="480131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1003">
            <a:schemeClr val="dk2"/>
          </a:fillRef>
          <a:effectRef idx="0">
            <a:scrgbClr r="0" g="0" b="0"/>
          </a:effectRef>
          <a:fontRef idx="major"/>
        </p:style>
        <p:txBody>
          <a:bodyPr wrap="square" rtlCol="0" anchor="t">
            <a:spAutoFit/>
          </a:bodyPr>
          <a:lstStyle/>
          <a:p>
            <a:r>
              <a:rPr lang="en-US" sz="2800" dirty="0">
                <a:latin typeface="Arial" pitchFamily="34" charset="0"/>
                <a:cs typeface="Arial" pitchFamily="34" charset="0"/>
              </a:rPr>
              <a:t>PAC49 Charge</a:t>
            </a:r>
            <a:endParaRPr lang="en-US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0" y="1287539"/>
            <a:ext cx="2590108" cy="866205"/>
          </a:xfrm>
          <a:solidFill>
            <a:schemeClr val="bg2"/>
          </a:solidFill>
        </p:spPr>
        <p:txBody>
          <a:bodyPr>
            <a:normAutofit fontScale="85000" lnSpcReduction="20000"/>
          </a:bodyPr>
          <a:lstStyle/>
          <a:p>
            <a:endParaRPr lang="en-US" sz="100" b="1" dirty="0">
              <a:solidFill>
                <a:schemeClr val="tx1"/>
              </a:solidFill>
            </a:endParaRPr>
          </a:p>
          <a:p>
            <a:r>
              <a:rPr lang="en-US" sz="2400" b="1" dirty="0">
                <a:solidFill>
                  <a:schemeClr val="tx1"/>
                </a:solidFill>
              </a:rPr>
              <a:t>Robert McKeown</a:t>
            </a:r>
          </a:p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en-US" sz="1800" dirty="0">
                <a:solidFill>
                  <a:srgbClr val="5E5E5E"/>
                </a:solidFill>
                <a:latin typeface="Arial" charset="0"/>
                <a:cs typeface="+mn-cs"/>
              </a:rPr>
              <a:t>PAC49</a:t>
            </a:r>
          </a:p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en-US" sz="1800" dirty="0">
                <a:solidFill>
                  <a:srgbClr val="5E5E5E"/>
                </a:solidFill>
                <a:latin typeface="Arial" charset="0"/>
                <a:cs typeface="+mn-cs"/>
              </a:rPr>
              <a:t>July 19, 2021</a:t>
            </a:r>
          </a:p>
          <a:p>
            <a:endParaRPr lang="en-US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06129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Role of User Chair on PAC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 Monitor communications between PAC and spokespersons – identify issues.</a:t>
            </a:r>
          </a:p>
          <a:p>
            <a:r>
              <a:rPr lang="en-US" sz="2800" dirty="0"/>
              <a:t> Monitor PAC meeting proceedings for conflicts of interest.</a:t>
            </a:r>
          </a:p>
          <a:p>
            <a:r>
              <a:rPr lang="en-US" sz="2800" dirty="0"/>
              <a:t>Monitor PAC meeting proceedings to identify issues of fairness and ethical behavior.</a:t>
            </a:r>
          </a:p>
          <a:p>
            <a:r>
              <a:rPr lang="en-US" sz="2800" dirty="0"/>
              <a:t> Participate in all scientific discussions to provide additional expertise (except where there is a conflict of interest)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7740901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Communication  with PAC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2800" b="1" dirty="0"/>
              <a:t>Communication with PAC members should be limited to:</a:t>
            </a:r>
          </a:p>
          <a:p>
            <a:pPr marL="0" indent="0">
              <a:buNone/>
            </a:pPr>
            <a:endParaRPr lang="en-US" sz="2800" dirty="0"/>
          </a:p>
          <a:p>
            <a:r>
              <a:rPr lang="en-US" sz="2800" dirty="0"/>
              <a:t> Submission of proposal before the deadline</a:t>
            </a:r>
          </a:p>
          <a:p>
            <a:endParaRPr lang="en-US" sz="2800" dirty="0"/>
          </a:p>
          <a:p>
            <a:r>
              <a:rPr lang="en-US" sz="2800" dirty="0"/>
              <a:t>Presentation/discussion at PAC meeting, </a:t>
            </a:r>
            <a:r>
              <a:rPr lang="en-US" sz="2800" strike="sngStrike" dirty="0"/>
              <a:t>must be in-person (not remote connection)</a:t>
            </a:r>
          </a:p>
          <a:p>
            <a:endParaRPr lang="en-US" sz="2800" dirty="0"/>
          </a:p>
          <a:p>
            <a:r>
              <a:rPr lang="en-US" sz="2800" dirty="0"/>
              <a:t>Responses from spokespersons and/or contact person to inquiries from PAC for further information or clarification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dirty="0"/>
              <a:t>		Note: TAC and Theory reports are not public documents – please do not distribute beyond your collaboration.</a:t>
            </a:r>
          </a:p>
          <a:p>
            <a:endParaRPr lang="en-US" sz="28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03060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Conditional Proposals for PAC49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95785" y="5854890"/>
            <a:ext cx="44550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C12-19-002 would be Stage II if approved</a:t>
            </a:r>
          </a:p>
        </p:txBody>
      </p:sp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6C0FE68C-ADF0-4AD2-9AE3-8A52DCF7B84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40599928"/>
              </p:ext>
            </p:extLst>
          </p:nvPr>
        </p:nvGraphicFramePr>
        <p:xfrm>
          <a:off x="447675" y="3330575"/>
          <a:ext cx="8248650" cy="302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6" name="Worksheet" r:id="rId3" imgW="8248618" imgH="195327" progId="Excel.Sheet.12">
                  <p:embed/>
                </p:oleObj>
              </mc:Choice>
              <mc:Fallback>
                <p:oleObj name="Worksheet" r:id="rId3" imgW="8248618" imgH="195327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47675" y="3330575"/>
                        <a:ext cx="8248650" cy="3029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20952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Proposals for PAC49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95785" y="5854890"/>
            <a:ext cx="42755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001, 005 would be Stage II if approved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002-4, 006 would be Stage I if approved</a:t>
            </a:r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F2799359-166D-4182-8D66-FDE50CAE506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49387349"/>
              </p:ext>
            </p:extLst>
          </p:nvPr>
        </p:nvGraphicFramePr>
        <p:xfrm>
          <a:off x="395785" y="2275457"/>
          <a:ext cx="8248650" cy="19169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2" name="Worksheet" r:id="rId3" imgW="8248618" imgH="1681122" progId="Excel.Sheet.12">
                  <p:embed/>
                </p:oleObj>
              </mc:Choice>
              <mc:Fallback>
                <p:oleObj name="Worksheet" r:id="rId3" imgW="8248618" imgH="1681122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95785" y="2275457"/>
                        <a:ext cx="8248650" cy="191699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6516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Parallel Running Additions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12761" y="5130366"/>
            <a:ext cx="79248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These run in parallel with previously approved or conditionally approved  proposals. So they are considered already approved (or conditional)  and are presented by collaborations – the PAC will provide a written comment for each of these  in the report.</a:t>
            </a:r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4D82A64C-CDBF-4E85-96E1-E20C0AD0025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32609718"/>
              </p:ext>
            </p:extLst>
          </p:nvPr>
        </p:nvGraphicFramePr>
        <p:xfrm>
          <a:off x="524647" y="2984065"/>
          <a:ext cx="8248650" cy="3895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6" name="Worksheet" r:id="rId3" imgW="8248618" imgH="195327" progId="Excel.Sheet.12">
                  <p:embed/>
                </p:oleObj>
              </mc:Choice>
              <mc:Fallback>
                <p:oleObj name="Worksheet" r:id="rId3" imgW="8248618" imgH="195327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24647" y="2984065"/>
                        <a:ext cx="8248650" cy="38958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619096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Letters of Intent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09435" y="4722126"/>
            <a:ext cx="83251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Letters of intent will be given the same “rights” to their scientific ideas as are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currently afforded to deferred experiments: LOI has established a claim to a physics measurement that lasts for the next two successive PAC meetings.</a:t>
            </a:r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1F43C8E6-00ED-499D-9140-93CB01BA5ED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574537"/>
              </p:ext>
            </p:extLst>
          </p:nvPr>
        </p:nvGraphicFramePr>
        <p:xfrm>
          <a:off x="370672" y="2233781"/>
          <a:ext cx="8248650" cy="795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0" name="Worksheet" r:id="rId3" imgW="8248618" imgH="795369" progId="Excel.Sheet.12">
                  <p:embed/>
                </p:oleObj>
              </mc:Choice>
              <mc:Fallback>
                <p:oleObj name="Worksheet" r:id="rId3" imgW="8248618" imgH="795369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70672" y="2233781"/>
                        <a:ext cx="8248650" cy="7953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681588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48FCB3-584C-4BA6-ADEB-02603CC5C0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PAC49 Jeopardy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5FE85E-24DF-447E-84E0-16135DD184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07E1C93C-5050-FC42-8F10-D22D4F119D13}" type="slidenum">
              <a:rPr lang="en-US">
                <a:solidFill>
                  <a:srgbClr val="000000"/>
                </a:solidFill>
                <a:latin typeface="Calibri" panose="020F0502020204030204"/>
              </a:rPr>
              <a:pPr defTabSz="685800"/>
              <a:t>16</a:t>
            </a:fld>
            <a:endParaRPr lang="en-US" dirty="0">
              <a:solidFill>
                <a:srgbClr val="000000"/>
              </a:solidFill>
              <a:latin typeface="Calibri" panose="020F0502020204030204"/>
            </a:endParaRP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88183A80-CDE4-49BE-B406-46C5592AEC6A}"/>
              </a:ext>
            </a:extLst>
          </p:cNvPr>
          <p:cNvGraphicFramePr>
            <a:graphicFrameLocks noGrp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val="2360103183"/>
              </p:ext>
            </p:extLst>
          </p:nvPr>
        </p:nvGraphicFramePr>
        <p:xfrm>
          <a:off x="1855116" y="2084631"/>
          <a:ext cx="5188650" cy="1284989"/>
        </p:xfrm>
        <a:graphic>
          <a:graphicData uri="http://schemas.openxmlformats.org/drawingml/2006/table">
            <a:tbl>
              <a:tblPr firstRow="1" firstCol="1" bandRow="1"/>
              <a:tblGrid>
                <a:gridCol w="1729180">
                  <a:extLst>
                    <a:ext uri="{9D8B030D-6E8A-4147-A177-3AD203B41FA5}">
                      <a16:colId xmlns:a16="http://schemas.microsoft.com/office/drawing/2014/main" val="559659297"/>
                    </a:ext>
                  </a:extLst>
                </a:gridCol>
                <a:gridCol w="1729735">
                  <a:extLst>
                    <a:ext uri="{9D8B030D-6E8A-4147-A177-3AD203B41FA5}">
                      <a16:colId xmlns:a16="http://schemas.microsoft.com/office/drawing/2014/main" val="3156956953"/>
                    </a:ext>
                  </a:extLst>
                </a:gridCol>
                <a:gridCol w="1729735">
                  <a:extLst>
                    <a:ext uri="{9D8B030D-6E8A-4147-A177-3AD203B41FA5}">
                      <a16:colId xmlns:a16="http://schemas.microsoft.com/office/drawing/2014/main" val="503821892"/>
                    </a:ext>
                  </a:extLst>
                </a:gridCol>
              </a:tblGrid>
              <a:tr h="377143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1098" marR="910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#days completed/#days total</a:t>
                      </a:r>
                    </a:p>
                  </a:txBody>
                  <a:tcPr marL="91098" marR="910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1098" marR="910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37550570"/>
                  </a:ext>
                </a:extLst>
              </a:tr>
              <a:tr h="18145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strike="sngStrike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E12-06-121</a:t>
                      </a:r>
                    </a:p>
                  </a:txBody>
                  <a:tcPr marL="91098" marR="910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strike="sngStrike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14/29</a:t>
                      </a:r>
                      <a:endParaRPr lang="en-US" sz="1200" strike="sngStrike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1098" marR="910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strike="sngStrike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C - g2n, d2n</a:t>
                      </a:r>
                    </a:p>
                  </a:txBody>
                  <a:tcPr marL="91098" marR="910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75326277"/>
                  </a:ext>
                </a:extLst>
              </a:tr>
              <a:tr h="18145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E12-09-011</a:t>
                      </a:r>
                    </a:p>
                  </a:txBody>
                  <a:tcPr marL="91098" marR="910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32/40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1098" marR="910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C - Kaon LT</a:t>
                      </a:r>
                    </a:p>
                  </a:txBody>
                  <a:tcPr marL="91098" marR="910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17472712"/>
                  </a:ext>
                </a:extLst>
              </a:tr>
              <a:tr h="18145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E12-10-003</a:t>
                      </a:r>
                    </a:p>
                  </a:txBody>
                  <a:tcPr marL="91098" marR="910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3/21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1098" marR="910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C - d(e,e’p)</a:t>
                      </a:r>
                    </a:p>
                  </a:txBody>
                  <a:tcPr marL="91098" marR="910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49430193"/>
                  </a:ext>
                </a:extLst>
              </a:tr>
              <a:tr h="18145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strike="sngStrike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E12-10-009</a:t>
                      </a:r>
                    </a:p>
                  </a:txBody>
                  <a:tcPr marL="91098" marR="910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strike="sngStrike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11/34</a:t>
                      </a:r>
                      <a:endParaRPr lang="en-US" sz="1200" strike="sngStrike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1098" marR="910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strike="sngStrike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A - APEX</a:t>
                      </a:r>
                    </a:p>
                  </a:txBody>
                  <a:tcPr marL="91098" marR="910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14799719"/>
                  </a:ext>
                </a:extLst>
              </a:tr>
              <a:tr h="18145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strike="sngStrike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E12-11-112</a:t>
                      </a:r>
                    </a:p>
                  </a:txBody>
                  <a:tcPr marL="91098" marR="910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strike="sngStrike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16/19</a:t>
                      </a:r>
                      <a:endParaRPr lang="en-US" sz="1200" strike="sngStrike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1098" marR="910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strike="sngStrike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A - tritium</a:t>
                      </a:r>
                    </a:p>
                  </a:txBody>
                  <a:tcPr marL="91098" marR="910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80415459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8E9FC6DD-70C3-4E73-8452-A7F32BA9F3AD}"/>
              </a:ext>
            </a:extLst>
          </p:cNvPr>
          <p:cNvSpPr txBox="1"/>
          <p:nvPr/>
        </p:nvSpPr>
        <p:spPr>
          <a:xfrm>
            <a:off x="1802175" y="1813102"/>
            <a:ext cx="159216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1350" dirty="0">
                <a:solidFill>
                  <a:srgbClr val="000000"/>
                </a:solidFill>
                <a:latin typeface="Calibri" panose="020F0502020204030204"/>
              </a:rPr>
              <a:t>Partially completed: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2E228CD-3C2F-4101-B6F6-6F5D81ECE812}"/>
              </a:ext>
            </a:extLst>
          </p:cNvPr>
          <p:cNvSpPr txBox="1"/>
          <p:nvPr/>
        </p:nvSpPr>
        <p:spPr>
          <a:xfrm>
            <a:off x="1769581" y="3455042"/>
            <a:ext cx="125066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1350" dirty="0">
                <a:solidFill>
                  <a:srgbClr val="000000"/>
                </a:solidFill>
                <a:latin typeface="Calibri" panose="020F0502020204030204"/>
              </a:rPr>
              <a:t>Not scheduled: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F931FBA5-AC9D-4407-81AD-B005AD74C9B3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855116" y="3737074"/>
          <a:ext cx="4804246" cy="1104335"/>
        </p:xfrm>
        <a:graphic>
          <a:graphicData uri="http://schemas.openxmlformats.org/drawingml/2006/table">
            <a:tbl>
              <a:tblPr firstRow="1" firstCol="1" bandRow="1"/>
              <a:tblGrid>
                <a:gridCol w="2402123">
                  <a:extLst>
                    <a:ext uri="{9D8B030D-6E8A-4147-A177-3AD203B41FA5}">
                      <a16:colId xmlns:a16="http://schemas.microsoft.com/office/drawing/2014/main" val="499634042"/>
                    </a:ext>
                  </a:extLst>
                </a:gridCol>
                <a:gridCol w="2402123">
                  <a:extLst>
                    <a:ext uri="{9D8B030D-6E8A-4147-A177-3AD203B41FA5}">
                      <a16:colId xmlns:a16="http://schemas.microsoft.com/office/drawing/2014/main" val="3007574049"/>
                    </a:ext>
                  </a:extLst>
                </a:gridCol>
              </a:tblGrid>
              <a:tr h="22086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E12-11-002</a:t>
                      </a: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C - (e,e’p) recoil polarization</a:t>
                      </a: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5698144"/>
                  </a:ext>
                </a:extLst>
              </a:tr>
              <a:tr h="22086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E12-11-009</a:t>
                      </a: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C - GEn from deut. (e,e’n)</a:t>
                      </a: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13966363"/>
                  </a:ext>
                </a:extLst>
              </a:tr>
              <a:tr h="22086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E12-11-107</a:t>
                      </a: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C - SRC and EMC</a:t>
                      </a: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22682456"/>
                  </a:ext>
                </a:extLst>
              </a:tr>
              <a:tr h="22086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E12-09-005</a:t>
                      </a: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MOLLER</a:t>
                      </a: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98236965"/>
                  </a:ext>
                </a:extLst>
              </a:tr>
              <a:tr h="22086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E12-09-018</a:t>
                      </a: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SBS SIDIS 3He</a:t>
                      </a: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2795965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598348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Presentation procedure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Please mute during the 20 min. presentation.</a:t>
            </a:r>
          </a:p>
          <a:p>
            <a:r>
              <a:rPr lang="en-US" dirty="0"/>
              <a:t>10 minutes for questions:</a:t>
            </a:r>
          </a:p>
          <a:p>
            <a:pPr marL="0" indent="0">
              <a:buNone/>
            </a:pPr>
            <a:r>
              <a:rPr lang="en-US" dirty="0"/>
              <a:t>	- Markus will call on readers first</a:t>
            </a:r>
          </a:p>
          <a:p>
            <a:pPr marL="0" indent="0">
              <a:buNone/>
            </a:pPr>
            <a:r>
              <a:rPr lang="en-US" dirty="0"/>
              <a:t>	- Then other questions from the committee – unmute to be 	recognized by Markus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17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42719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1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E1C93C-5050-FC42-8F10-D22D4F119D13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1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EF6F5FD-46F5-4378-8208-62818AC006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919" y="0"/>
            <a:ext cx="8464378" cy="728031"/>
          </a:xfrm>
        </p:spPr>
        <p:txBody>
          <a:bodyPr/>
          <a:lstStyle/>
          <a:p>
            <a:pPr algn="ctr"/>
            <a:r>
              <a:rPr lang="en-US" dirty="0"/>
              <a:t>PAC Approved experiments (status at May 13, 2021)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A4962EA4-C437-4F08-BF9E-2126EB9EBC4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0643848"/>
              </p:ext>
            </p:extLst>
          </p:nvPr>
        </p:nvGraphicFramePr>
        <p:xfrm>
          <a:off x="715383" y="1315636"/>
          <a:ext cx="7713234" cy="4518215"/>
        </p:xfrm>
        <a:graphic>
          <a:graphicData uri="http://schemas.openxmlformats.org/drawingml/2006/table">
            <a:tbl>
              <a:tblPr/>
              <a:tblGrid>
                <a:gridCol w="3576528">
                  <a:extLst>
                    <a:ext uri="{9D8B030D-6E8A-4147-A177-3AD203B41FA5}">
                      <a16:colId xmlns:a16="http://schemas.microsoft.com/office/drawing/2014/main" val="232305082"/>
                    </a:ext>
                  </a:extLst>
                </a:gridCol>
                <a:gridCol w="689451">
                  <a:extLst>
                    <a:ext uri="{9D8B030D-6E8A-4147-A177-3AD203B41FA5}">
                      <a16:colId xmlns:a16="http://schemas.microsoft.com/office/drawing/2014/main" val="127404121"/>
                    </a:ext>
                  </a:extLst>
                </a:gridCol>
                <a:gridCol w="689451">
                  <a:extLst>
                    <a:ext uri="{9D8B030D-6E8A-4147-A177-3AD203B41FA5}">
                      <a16:colId xmlns:a16="http://schemas.microsoft.com/office/drawing/2014/main" val="25967306"/>
                    </a:ext>
                  </a:extLst>
                </a:gridCol>
                <a:gridCol w="689451">
                  <a:extLst>
                    <a:ext uri="{9D8B030D-6E8A-4147-A177-3AD203B41FA5}">
                      <a16:colId xmlns:a16="http://schemas.microsoft.com/office/drawing/2014/main" val="4225365235"/>
                    </a:ext>
                  </a:extLst>
                </a:gridCol>
                <a:gridCol w="689451">
                  <a:extLst>
                    <a:ext uri="{9D8B030D-6E8A-4147-A177-3AD203B41FA5}">
                      <a16:colId xmlns:a16="http://schemas.microsoft.com/office/drawing/2014/main" val="3458787766"/>
                    </a:ext>
                  </a:extLst>
                </a:gridCol>
                <a:gridCol w="689451">
                  <a:extLst>
                    <a:ext uri="{9D8B030D-6E8A-4147-A177-3AD203B41FA5}">
                      <a16:colId xmlns:a16="http://schemas.microsoft.com/office/drawing/2014/main" val="1141673026"/>
                    </a:ext>
                  </a:extLst>
                </a:gridCol>
                <a:gridCol w="689451">
                  <a:extLst>
                    <a:ext uri="{9D8B030D-6E8A-4147-A177-3AD203B41FA5}">
                      <a16:colId xmlns:a16="http://schemas.microsoft.com/office/drawing/2014/main" val="1675062739"/>
                    </a:ext>
                  </a:extLst>
                </a:gridCol>
              </a:tblGrid>
              <a:tr h="410747">
                <a:tc>
                  <a:txBody>
                    <a:bodyPr/>
                    <a:lstStyle>
                      <a:lvl1pPr marL="0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092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186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279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373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5466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2558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199652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6744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Topic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marL="0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092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186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279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373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5466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2558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199652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6744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Hall 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marL="0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092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186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279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373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5466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2558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199652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6744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Hall B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marL="0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092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186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279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373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5466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2558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199652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6744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Hall C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marL="0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092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186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279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373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5466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2558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199652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6744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Hall D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marL="0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092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186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279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373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5466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2558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199652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6744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Other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marL="0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092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186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279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373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5466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2558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199652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6744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Total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2343965"/>
                  </a:ext>
                </a:extLst>
              </a:tr>
              <a:tr h="410747">
                <a:tc>
                  <a:txBody>
                    <a:bodyPr/>
                    <a:lstStyle>
                      <a:lvl1pPr marL="0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092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186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279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373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5466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2558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199652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6744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Hadron spectra as probes of QCD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>
                      <a:lvl1pPr marL="0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092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186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279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373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5466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2558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199652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6744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>
                      <a:lvl1pPr marL="0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092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186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279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373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5466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2558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199652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6744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>
                      <a:lvl1pPr marL="0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092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186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279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373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5466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2558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199652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6744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>
                      <a:lvl1pPr marL="0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092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186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279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373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5466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2558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199652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6744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>
                      <a:lvl1pPr marL="0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092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186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279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373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5466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2558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199652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6744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>
                      <a:lvl1pPr marL="0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092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186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279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373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5466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2558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199652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6744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D9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9552378"/>
                  </a:ext>
                </a:extLst>
              </a:tr>
              <a:tr h="410747">
                <a:tc>
                  <a:txBody>
                    <a:bodyPr/>
                    <a:lstStyle>
                      <a:lvl1pPr marL="0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092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186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279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373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5466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2558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199652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6744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Transverse structure of the hadrons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>
                      <a:lvl1pPr marL="0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092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186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279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373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5466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2558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199652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6744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>
                      <a:lvl1pPr marL="0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092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186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279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373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5466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2558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199652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6744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>
                      <a:lvl1pPr marL="0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092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186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279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373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5466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2558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199652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6744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>
                      <a:lvl1pPr marL="0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092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186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279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373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5466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2558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199652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6744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>
                      <a:lvl1pPr marL="0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092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186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279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373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5466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2558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199652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6744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>
                      <a:lvl1pPr marL="0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092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186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279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373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5466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2558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199652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6744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D9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1726058"/>
                  </a:ext>
                </a:extLst>
              </a:tr>
              <a:tr h="410747">
                <a:tc>
                  <a:txBody>
                    <a:bodyPr/>
                    <a:lstStyle>
                      <a:lvl1pPr marL="0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092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186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279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373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5466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2558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199652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6744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longitudinal structure of the hadrons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>
                      <a:lvl1pPr marL="0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092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186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279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373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5466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2558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199652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6744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>
                      <a:lvl1pPr marL="0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092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186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279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373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5466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2558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199652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6744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>
                      <a:lvl1pPr marL="0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092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186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279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373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5466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2558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199652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6744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>
                      <a:lvl1pPr marL="0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092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186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279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373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5466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2558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199652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6744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>
                      <a:lvl1pPr marL="0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092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186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279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373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5466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2558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199652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6744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>
                      <a:lvl1pPr marL="0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092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186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279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373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5466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2558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199652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6744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D9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512671"/>
                  </a:ext>
                </a:extLst>
              </a:tr>
              <a:tr h="410747">
                <a:tc>
                  <a:txBody>
                    <a:bodyPr/>
                    <a:lstStyle>
                      <a:lvl1pPr marL="0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092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186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279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373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5466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2558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199652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6744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3D structure of the hadrons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>
                      <a:lvl1pPr marL="0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092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186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279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373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5466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2558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199652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6744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5.5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>
                      <a:lvl1pPr marL="0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092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186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279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373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5466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2558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199652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6744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>
                      <a:lvl1pPr marL="0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092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186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279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373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5466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2558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199652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6744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6.5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>
                      <a:lvl1pPr marL="0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092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186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279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373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5466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2558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199652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6744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>
                      <a:lvl1pPr marL="0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092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186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279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373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5466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2558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199652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6744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>
                      <a:lvl1pPr marL="0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092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186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279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373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5466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2558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199652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6744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D9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1213242"/>
                  </a:ext>
                </a:extLst>
              </a:tr>
              <a:tr h="410747">
                <a:tc>
                  <a:txBody>
                    <a:bodyPr/>
                    <a:lstStyle>
                      <a:lvl1pPr marL="0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092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186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279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373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5466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2558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199652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6744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Hadrons and cold nuclear matter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>
                      <a:lvl1pPr marL="0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092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186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279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373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5466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2558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199652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6744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>
                      <a:lvl1pPr marL="0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092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186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279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373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5466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2558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199652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6744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>
                      <a:lvl1pPr marL="0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092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186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279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373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5466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2558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199652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6744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>
                      <a:lvl1pPr marL="0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092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186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279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373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5466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2558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199652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6744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>
                      <a:lvl1pPr marL="0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092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186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279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373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5466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2558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199652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6744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>
                      <a:lvl1pPr marL="0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092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186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279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373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5466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2558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199652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6744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D9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1051206"/>
                  </a:ext>
                </a:extLst>
              </a:tr>
              <a:tr h="821492">
                <a:tc>
                  <a:txBody>
                    <a:bodyPr/>
                    <a:lstStyle>
                      <a:lvl1pPr marL="0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092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186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279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373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5466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2558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199652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6744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Low-energy tests of the Standard Model and Fundamental Symmetries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>
                      <a:lvl1pPr marL="0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092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186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279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373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5466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2558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199652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6744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>
                      <a:lvl1pPr marL="0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092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186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279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373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5466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2558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199652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6744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>
                      <a:lvl1pPr marL="0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092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186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279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373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5466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2558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199652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6744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>
                      <a:lvl1pPr marL="0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092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186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279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373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5466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2558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199652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6744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>
                      <a:lvl1pPr marL="0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092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186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279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373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5466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2558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199652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6744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>
                      <a:lvl1pPr marL="0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092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186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279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373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5466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2558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199652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6744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D9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339982"/>
                  </a:ext>
                </a:extLst>
              </a:tr>
              <a:tr h="410747">
                <a:tc>
                  <a:txBody>
                    <a:bodyPr/>
                    <a:lstStyle>
                      <a:lvl1pPr marL="0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092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186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279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373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5466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2558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199652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6744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Total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>
                      <a:lvl1pPr marL="0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092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186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279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373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5466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2558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199652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6744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25.5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>
                      <a:lvl1pPr marL="0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092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186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279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373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5466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2558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199652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6744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>
                      <a:lvl1pPr marL="0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092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186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279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373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5466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2558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199652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6744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24.5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>
                      <a:lvl1pPr marL="0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092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186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279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373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5466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2558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199652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6744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>
                      <a:lvl1pPr marL="0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092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186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279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373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5466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2558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199652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6744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>
                      <a:lvl1pPr marL="0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092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186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279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373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5466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2558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199652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6744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84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D9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6392541"/>
                  </a:ext>
                </a:extLst>
              </a:tr>
              <a:tr h="410747">
                <a:tc>
                  <a:txBody>
                    <a:bodyPr/>
                    <a:lstStyle>
                      <a:lvl1pPr marL="0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092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186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279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373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5466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2558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199652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6744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Total Experiments Completed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marL="0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092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186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279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373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5466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2558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199652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6744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9.0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marL="0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092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186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279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373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5466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2558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199652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6744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9.7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marL="0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092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186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279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373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5466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2558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199652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6744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7.3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marL="0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092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186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279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373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5466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2558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199652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6744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1.5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marL="0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092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186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279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373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5466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2558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199652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6744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marL="0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092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186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279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373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5466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2558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199652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6744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27.5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6776628"/>
                  </a:ext>
                </a:extLst>
              </a:tr>
              <a:tr h="410747">
                <a:tc>
                  <a:txBody>
                    <a:bodyPr/>
                    <a:lstStyle>
                      <a:lvl1pPr marL="0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092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186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279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373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5466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2558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199652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6744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Total Experiments Remaining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092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186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279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373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5466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2558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199652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6744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16.5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092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186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279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373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5466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2558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199652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6744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15.3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092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186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279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373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5466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2558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199652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6744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17.2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092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186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279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373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5466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2558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199652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6744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6.5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092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186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279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373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5466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2558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199652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6744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1.0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092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186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279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373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5466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2558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199652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6744" algn="l" defTabSz="914186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56.5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17884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822840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532" y="115332"/>
            <a:ext cx="8987814" cy="728031"/>
          </a:xfrm>
        </p:spPr>
        <p:txBody>
          <a:bodyPr>
            <a:normAutofit/>
          </a:bodyPr>
          <a:lstStyle/>
          <a:p>
            <a:pPr algn="ctr"/>
            <a:r>
              <a:rPr lang="en-US" sz="2300" dirty="0"/>
              <a:t>12 GeV Experiments by PAC Days (status at May 13, 2021)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1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E1C93C-5050-FC42-8F10-D22D4F119D13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1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16792" y="5940984"/>
            <a:ext cx="66923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 DECADE OF EXCELLENT SCIENCE!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AFD9ED54-4B74-4DC0-9EF2-4B1780F1425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2071118"/>
              </p:ext>
            </p:extLst>
          </p:nvPr>
        </p:nvGraphicFramePr>
        <p:xfrm>
          <a:off x="528358" y="1108098"/>
          <a:ext cx="8327572" cy="4641803"/>
        </p:xfrm>
        <a:graphic>
          <a:graphicData uri="http://schemas.openxmlformats.org/drawingml/2006/table">
            <a:tbl>
              <a:tblPr/>
              <a:tblGrid>
                <a:gridCol w="3725781">
                  <a:extLst>
                    <a:ext uri="{9D8B030D-6E8A-4147-A177-3AD203B41FA5}">
                      <a16:colId xmlns:a16="http://schemas.microsoft.com/office/drawing/2014/main" val="1205117268"/>
                    </a:ext>
                  </a:extLst>
                </a:gridCol>
                <a:gridCol w="775576">
                  <a:extLst>
                    <a:ext uri="{9D8B030D-6E8A-4147-A177-3AD203B41FA5}">
                      <a16:colId xmlns:a16="http://schemas.microsoft.com/office/drawing/2014/main" val="3760026677"/>
                    </a:ext>
                  </a:extLst>
                </a:gridCol>
                <a:gridCol w="764637">
                  <a:extLst>
                    <a:ext uri="{9D8B030D-6E8A-4147-A177-3AD203B41FA5}">
                      <a16:colId xmlns:a16="http://schemas.microsoft.com/office/drawing/2014/main" val="3717092429"/>
                    </a:ext>
                  </a:extLst>
                </a:gridCol>
                <a:gridCol w="747322">
                  <a:extLst>
                    <a:ext uri="{9D8B030D-6E8A-4147-A177-3AD203B41FA5}">
                      <a16:colId xmlns:a16="http://schemas.microsoft.com/office/drawing/2014/main" val="2991703365"/>
                    </a:ext>
                  </a:extLst>
                </a:gridCol>
                <a:gridCol w="783634">
                  <a:extLst>
                    <a:ext uri="{9D8B030D-6E8A-4147-A177-3AD203B41FA5}">
                      <a16:colId xmlns:a16="http://schemas.microsoft.com/office/drawing/2014/main" val="363678425"/>
                    </a:ext>
                  </a:extLst>
                </a:gridCol>
                <a:gridCol w="744754">
                  <a:extLst>
                    <a:ext uri="{9D8B030D-6E8A-4147-A177-3AD203B41FA5}">
                      <a16:colId xmlns:a16="http://schemas.microsoft.com/office/drawing/2014/main" val="1157187404"/>
                    </a:ext>
                  </a:extLst>
                </a:gridCol>
                <a:gridCol w="785868">
                  <a:extLst>
                    <a:ext uri="{9D8B030D-6E8A-4147-A177-3AD203B41FA5}">
                      <a16:colId xmlns:a16="http://schemas.microsoft.com/office/drawing/2014/main" val="3135667404"/>
                    </a:ext>
                  </a:extLst>
                </a:gridCol>
              </a:tblGrid>
              <a:tr h="374115">
                <a:tc>
                  <a:txBody>
                    <a:bodyPr/>
                    <a:lstStyle/>
                    <a:p>
                      <a:pPr algn="l" fontAlgn="ctr"/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1828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Hall A</a:t>
                      </a:r>
                    </a:p>
                  </a:txBody>
                  <a:tcPr marL="1828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Hall B</a:t>
                      </a:r>
                    </a:p>
                  </a:txBody>
                  <a:tcPr marL="1828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Hall C</a:t>
                      </a:r>
                    </a:p>
                  </a:txBody>
                  <a:tcPr marL="1828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Hall D</a:t>
                      </a:r>
                    </a:p>
                  </a:txBody>
                  <a:tcPr marL="1828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Other</a:t>
                      </a:r>
                    </a:p>
                  </a:txBody>
                  <a:tcPr marL="1828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Total</a:t>
                      </a:r>
                    </a:p>
                  </a:txBody>
                  <a:tcPr marL="1828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0341310"/>
                  </a:ext>
                </a:extLst>
              </a:tr>
              <a:tr h="27753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Hadron spectra as probes of QCD</a:t>
                      </a:r>
                    </a:p>
                  </a:txBody>
                  <a:tcPr marL="1828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0</a:t>
                      </a:r>
                    </a:p>
                  </a:txBody>
                  <a:tcPr marL="1828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219</a:t>
                      </a:r>
                    </a:p>
                  </a:txBody>
                  <a:tcPr marL="1828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11</a:t>
                      </a:r>
                    </a:p>
                  </a:txBody>
                  <a:tcPr marL="1828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740</a:t>
                      </a:r>
                    </a:p>
                  </a:txBody>
                  <a:tcPr marL="1828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0</a:t>
                      </a:r>
                    </a:p>
                  </a:txBody>
                  <a:tcPr marL="1828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970</a:t>
                      </a:r>
                    </a:p>
                  </a:txBody>
                  <a:tcPr marL="1828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8893352"/>
                  </a:ext>
                </a:extLst>
              </a:tr>
              <a:tr h="37411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Transverse structure of the hadrons</a:t>
                      </a:r>
                    </a:p>
                  </a:txBody>
                  <a:tcPr marL="1828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152.5</a:t>
                      </a:r>
                    </a:p>
                  </a:txBody>
                  <a:tcPr marL="1828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125</a:t>
                      </a:r>
                    </a:p>
                  </a:txBody>
                  <a:tcPr marL="1828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146</a:t>
                      </a:r>
                    </a:p>
                  </a:txBody>
                  <a:tcPr marL="1828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25</a:t>
                      </a:r>
                    </a:p>
                  </a:txBody>
                  <a:tcPr marL="1828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0</a:t>
                      </a:r>
                    </a:p>
                  </a:txBody>
                  <a:tcPr marL="1828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448.5</a:t>
                      </a:r>
                    </a:p>
                  </a:txBody>
                  <a:tcPr marL="1828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9174823"/>
                  </a:ext>
                </a:extLst>
              </a:tr>
              <a:tr h="27753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Longitudinal structure of the hadrons</a:t>
                      </a:r>
                    </a:p>
                  </a:txBody>
                  <a:tcPr marL="1828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19</a:t>
                      </a:r>
                    </a:p>
                  </a:txBody>
                  <a:tcPr marL="1828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170</a:t>
                      </a:r>
                    </a:p>
                  </a:txBody>
                  <a:tcPr marL="1828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211</a:t>
                      </a:r>
                    </a:p>
                  </a:txBody>
                  <a:tcPr marL="1828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33</a:t>
                      </a:r>
                    </a:p>
                  </a:txBody>
                  <a:tcPr marL="1828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0</a:t>
                      </a:r>
                    </a:p>
                  </a:txBody>
                  <a:tcPr marL="1828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433</a:t>
                      </a:r>
                    </a:p>
                  </a:txBody>
                  <a:tcPr marL="1828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034242"/>
                  </a:ext>
                </a:extLst>
              </a:tr>
              <a:tr h="27753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3D structure of the hadrons</a:t>
                      </a:r>
                    </a:p>
                  </a:txBody>
                  <a:tcPr marL="1828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361</a:t>
                      </a:r>
                    </a:p>
                  </a:txBody>
                  <a:tcPr marL="1828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812</a:t>
                      </a:r>
                    </a:p>
                  </a:txBody>
                  <a:tcPr marL="1828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225</a:t>
                      </a:r>
                    </a:p>
                  </a:txBody>
                  <a:tcPr marL="1828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0</a:t>
                      </a:r>
                    </a:p>
                  </a:txBody>
                  <a:tcPr marL="1828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0</a:t>
                      </a:r>
                    </a:p>
                  </a:txBody>
                  <a:tcPr marL="1828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1398</a:t>
                      </a:r>
                    </a:p>
                  </a:txBody>
                  <a:tcPr marL="1828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6804970"/>
                  </a:ext>
                </a:extLst>
              </a:tr>
              <a:tr h="27753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Hadrons and cold nuclear matter</a:t>
                      </a:r>
                    </a:p>
                  </a:txBody>
                  <a:tcPr marL="1828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240</a:t>
                      </a:r>
                    </a:p>
                  </a:txBody>
                  <a:tcPr marL="1828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305</a:t>
                      </a:r>
                    </a:p>
                  </a:txBody>
                  <a:tcPr marL="1828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205</a:t>
                      </a:r>
                    </a:p>
                  </a:txBody>
                  <a:tcPr marL="1828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15</a:t>
                      </a:r>
                    </a:p>
                  </a:txBody>
                  <a:tcPr marL="1828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0</a:t>
                      </a:r>
                    </a:p>
                  </a:txBody>
                  <a:tcPr marL="1828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765</a:t>
                      </a:r>
                    </a:p>
                  </a:txBody>
                  <a:tcPr marL="1828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2772289"/>
                  </a:ext>
                </a:extLst>
              </a:tr>
              <a:tr h="55506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Low-energy tests of the Standard Model and Fundamental Symmetries</a:t>
                      </a:r>
                    </a:p>
                  </a:txBody>
                  <a:tcPr marL="1828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547</a:t>
                      </a:r>
                    </a:p>
                  </a:txBody>
                  <a:tcPr marL="1828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180</a:t>
                      </a:r>
                    </a:p>
                  </a:txBody>
                  <a:tcPr marL="1828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0</a:t>
                      </a:r>
                    </a:p>
                  </a:txBody>
                  <a:tcPr marL="1828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79</a:t>
                      </a:r>
                    </a:p>
                  </a:txBody>
                  <a:tcPr marL="1828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0</a:t>
                      </a:r>
                    </a:p>
                  </a:txBody>
                  <a:tcPr marL="1828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806</a:t>
                      </a:r>
                    </a:p>
                  </a:txBody>
                  <a:tcPr marL="1828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2557952"/>
                  </a:ext>
                </a:extLst>
              </a:tr>
              <a:tr h="37411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Total Days</a:t>
                      </a:r>
                    </a:p>
                  </a:txBody>
                  <a:tcPr marL="1828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1319.5</a:t>
                      </a:r>
                    </a:p>
                  </a:txBody>
                  <a:tcPr marL="1828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1811.0</a:t>
                      </a:r>
                    </a:p>
                  </a:txBody>
                  <a:tcPr marL="1828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798.0</a:t>
                      </a:r>
                    </a:p>
                  </a:txBody>
                  <a:tcPr marL="1828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892</a:t>
                      </a:r>
                    </a:p>
                  </a:txBody>
                  <a:tcPr marL="1828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0</a:t>
                      </a:r>
                    </a:p>
                  </a:txBody>
                  <a:tcPr marL="1828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4820.5</a:t>
                      </a:r>
                    </a:p>
                  </a:txBody>
                  <a:tcPr marL="1828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1833616"/>
                  </a:ext>
                </a:extLst>
              </a:tr>
              <a:tr h="24669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Total Days - (includes MOLLER)</a:t>
                      </a:r>
                    </a:p>
                  </a:txBody>
                  <a:tcPr marL="1828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A0C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845.5</a:t>
                      </a:r>
                    </a:p>
                  </a:txBody>
                  <a:tcPr marL="1828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A0C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1811</a:t>
                      </a:r>
                    </a:p>
                  </a:txBody>
                  <a:tcPr marL="1828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A0C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798</a:t>
                      </a:r>
                    </a:p>
                  </a:txBody>
                  <a:tcPr marL="1828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A0C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892</a:t>
                      </a:r>
                    </a:p>
                  </a:txBody>
                  <a:tcPr marL="1828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A0C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0</a:t>
                      </a:r>
                    </a:p>
                  </a:txBody>
                  <a:tcPr marL="1828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A0C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4347</a:t>
                      </a:r>
                    </a:p>
                  </a:txBody>
                  <a:tcPr marL="1828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A0C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3582263"/>
                  </a:ext>
                </a:extLst>
              </a:tr>
              <a:tr h="49338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Total Approved Run Group Days (includes MIE)</a:t>
                      </a:r>
                    </a:p>
                  </a:txBody>
                  <a:tcPr marL="1828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1319.5</a:t>
                      </a:r>
                    </a:p>
                  </a:txBody>
                  <a:tcPr marL="1828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1036</a:t>
                      </a:r>
                    </a:p>
                  </a:txBody>
                  <a:tcPr marL="1828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755</a:t>
                      </a:r>
                    </a:p>
                  </a:txBody>
                  <a:tcPr marL="1828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692</a:t>
                      </a:r>
                    </a:p>
                  </a:txBody>
                  <a:tcPr marL="1828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0</a:t>
                      </a:r>
                    </a:p>
                  </a:txBody>
                  <a:tcPr marL="1828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3802.5</a:t>
                      </a:r>
                    </a:p>
                  </a:txBody>
                  <a:tcPr marL="1828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2602940"/>
                  </a:ext>
                </a:extLst>
              </a:tr>
              <a:tr h="49338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Total Approved Run Group Days (includes MOLLER)</a:t>
                      </a:r>
                    </a:p>
                  </a:txBody>
                  <a:tcPr marL="1828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845.5</a:t>
                      </a:r>
                    </a:p>
                  </a:txBody>
                  <a:tcPr marL="1828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1036</a:t>
                      </a:r>
                    </a:p>
                  </a:txBody>
                  <a:tcPr marL="1828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755</a:t>
                      </a:r>
                    </a:p>
                  </a:txBody>
                  <a:tcPr marL="1828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692</a:t>
                      </a:r>
                    </a:p>
                  </a:txBody>
                  <a:tcPr marL="1828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0</a:t>
                      </a:r>
                    </a:p>
                  </a:txBody>
                  <a:tcPr marL="1828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3329</a:t>
                      </a:r>
                    </a:p>
                  </a:txBody>
                  <a:tcPr marL="1828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4027960"/>
                  </a:ext>
                </a:extLst>
              </a:tr>
              <a:tr h="37411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Total Days Completed</a:t>
                      </a:r>
                    </a:p>
                  </a:txBody>
                  <a:tcPr marL="1828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256.5</a:t>
                      </a:r>
                    </a:p>
                  </a:txBody>
                  <a:tcPr marL="18288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323</a:t>
                      </a:r>
                    </a:p>
                  </a:txBody>
                  <a:tcPr marL="18288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173.0</a:t>
                      </a:r>
                    </a:p>
                  </a:txBody>
                  <a:tcPr marL="18288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206</a:t>
                      </a:r>
                    </a:p>
                  </a:txBody>
                  <a:tcPr marL="18288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0</a:t>
                      </a:r>
                    </a:p>
                  </a:txBody>
                  <a:tcPr marL="18288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958.5</a:t>
                      </a:r>
                    </a:p>
                  </a:txBody>
                  <a:tcPr marL="18288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8538641"/>
                  </a:ext>
                </a:extLst>
              </a:tr>
              <a:tr h="24669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Total Days Remaining</a:t>
                      </a:r>
                    </a:p>
                  </a:txBody>
                  <a:tcPr marL="1828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589</a:t>
                      </a:r>
                    </a:p>
                  </a:txBody>
                  <a:tcPr marL="18288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713</a:t>
                      </a:r>
                    </a:p>
                  </a:txBody>
                  <a:tcPr marL="18288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582</a:t>
                      </a:r>
                    </a:p>
                  </a:txBody>
                  <a:tcPr marL="18288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486</a:t>
                      </a:r>
                    </a:p>
                  </a:txBody>
                  <a:tcPr marL="18288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0</a:t>
                      </a:r>
                    </a:p>
                  </a:txBody>
                  <a:tcPr marL="18288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2370</a:t>
                      </a:r>
                    </a:p>
                  </a:txBody>
                  <a:tcPr marL="18288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99379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01378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b="1" dirty="0">
                <a:latin typeface="Arial" pitchFamily="34" charset="0"/>
                <a:cs typeface="Arial" pitchFamily="34" charset="0"/>
              </a:rPr>
              <a:t>PAC49</a:t>
            </a:r>
            <a:endParaRPr lang="en-US" sz="2200" b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7200" y="1000005"/>
            <a:ext cx="8458199" cy="48859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endParaRPr lang="en-US" sz="1050" dirty="0"/>
          </a:p>
          <a:p>
            <a:pPr lvl="0"/>
            <a:endParaRPr lang="en-US" sz="1050" dirty="0">
              <a:latin typeface="Arial" pitchFamily="34" charset="0"/>
              <a:cs typeface="Arial" pitchFamily="34" charset="0"/>
            </a:endParaRPr>
          </a:p>
          <a:p>
            <a:pPr lvl="0"/>
            <a:r>
              <a:rPr lang="en-US" sz="1750" b="1" u="sng" dirty="0">
                <a:latin typeface="Arial" pitchFamily="34" charset="0"/>
                <a:cs typeface="Arial" pitchFamily="34" charset="0"/>
              </a:rPr>
              <a:t>Charge</a:t>
            </a:r>
            <a:r>
              <a:rPr lang="en-US" sz="1750" b="1" dirty="0">
                <a:latin typeface="Arial" pitchFamily="34" charset="0"/>
                <a:cs typeface="Arial" pitchFamily="34" charset="0"/>
              </a:rPr>
              <a:t>:</a:t>
            </a:r>
            <a:endParaRPr lang="en-US" sz="1050" b="1" dirty="0">
              <a:latin typeface="Arial" pitchFamily="34" charset="0"/>
              <a:cs typeface="Arial" pitchFamily="34" charset="0"/>
            </a:endParaRPr>
          </a:p>
          <a:p>
            <a:pPr lvl="0"/>
            <a:endParaRPr lang="en-US" sz="1050" b="1" dirty="0">
              <a:latin typeface="Arial" pitchFamily="34" charset="0"/>
              <a:cs typeface="Arial" pitchFamily="34" charset="0"/>
            </a:endParaRPr>
          </a:p>
          <a:p>
            <a:pPr lvl="0"/>
            <a:r>
              <a:rPr lang="en-US" sz="1750" dirty="0">
                <a:latin typeface="Arial" pitchFamily="34" charset="0"/>
                <a:cs typeface="Arial" pitchFamily="34" charset="0"/>
              </a:rPr>
              <a:t>Review new proposals, previously conditionally approved proposals, and letters of intent</a:t>
            </a:r>
            <a:r>
              <a:rPr lang="en-US" sz="1750" baseline="30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750" dirty="0">
                <a:latin typeface="Arial" pitchFamily="34" charset="0"/>
                <a:cs typeface="Arial" pitchFamily="34" charset="0"/>
              </a:rPr>
              <a:t>for experiments that will utilize the 12 </a:t>
            </a:r>
            <a:r>
              <a:rPr lang="en-US" sz="1750" dirty="0" err="1">
                <a:latin typeface="Arial" pitchFamily="34" charset="0"/>
                <a:cs typeface="Arial" pitchFamily="34" charset="0"/>
              </a:rPr>
              <a:t>GeV</a:t>
            </a:r>
            <a:r>
              <a:rPr lang="en-US" sz="1750" dirty="0">
                <a:latin typeface="Arial" pitchFamily="34" charset="0"/>
                <a:cs typeface="Arial" pitchFamily="34" charset="0"/>
              </a:rPr>
              <a:t> upgrade of CEBAF and provide advice on their scientific merit, technical feasibility and resource requirements.</a:t>
            </a:r>
          </a:p>
          <a:p>
            <a:r>
              <a:rPr lang="en-US" sz="1750" dirty="0">
                <a:latin typeface="Arial" pitchFamily="34" charset="0"/>
                <a:cs typeface="Arial" pitchFamily="34" charset="0"/>
              </a:rPr>
              <a:t> </a:t>
            </a:r>
          </a:p>
          <a:p>
            <a:pPr lvl="0"/>
            <a:r>
              <a:rPr lang="en-US" sz="1750" dirty="0">
                <a:latin typeface="Arial" pitchFamily="34" charset="0"/>
                <a:cs typeface="Arial" pitchFamily="34" charset="0"/>
              </a:rPr>
              <a:t>Identify proposals with high-quality physics that, represent high quality physics within the range of scientific importance represented by the previously approved   12 </a:t>
            </a:r>
            <a:r>
              <a:rPr lang="en-US" sz="1750" dirty="0" err="1">
                <a:latin typeface="Arial" pitchFamily="34" charset="0"/>
                <a:cs typeface="Arial" pitchFamily="34" charset="0"/>
              </a:rPr>
              <a:t>GeV</a:t>
            </a:r>
            <a:r>
              <a:rPr lang="en-US" sz="1750" dirty="0">
                <a:latin typeface="Arial" pitchFamily="34" charset="0"/>
                <a:cs typeface="Arial" pitchFamily="34" charset="0"/>
              </a:rPr>
              <a:t> proposals and recommend for </a:t>
            </a:r>
            <a:r>
              <a:rPr lang="en-US" sz="175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approval</a:t>
            </a:r>
            <a:r>
              <a:rPr lang="en-US" sz="1750" dirty="0">
                <a:latin typeface="Arial" pitchFamily="34" charset="0"/>
                <a:cs typeface="Arial" pitchFamily="34" charset="0"/>
              </a:rPr>
              <a:t>. </a:t>
            </a:r>
          </a:p>
          <a:p>
            <a:pPr lvl="0"/>
            <a:r>
              <a:rPr lang="en-US" sz="1750" dirty="0">
                <a:latin typeface="Arial" pitchFamily="34" charset="0"/>
                <a:cs typeface="Arial" pitchFamily="34" charset="0"/>
              </a:rPr>
              <a:t>	</a:t>
            </a:r>
          </a:p>
          <a:p>
            <a:pPr lvl="0"/>
            <a:r>
              <a:rPr lang="en-US" sz="1750" dirty="0">
                <a:latin typeface="Arial" pitchFamily="34" charset="0"/>
                <a:cs typeface="Arial" pitchFamily="34" charset="0"/>
              </a:rPr>
              <a:t>Also provide a recommendation on scientific rating and beam time allocation for proposals newly recommended for approval.</a:t>
            </a:r>
          </a:p>
          <a:p>
            <a:pPr lvl="0"/>
            <a:endParaRPr lang="en-US" sz="1750" dirty="0">
              <a:latin typeface="Arial" pitchFamily="34" charset="0"/>
              <a:cs typeface="Arial" pitchFamily="34" charset="0"/>
            </a:endParaRPr>
          </a:p>
          <a:p>
            <a:pPr lvl="0"/>
            <a:r>
              <a:rPr lang="en-US" sz="1750" dirty="0">
                <a:latin typeface="Arial" pitchFamily="34" charset="0"/>
                <a:cs typeface="Arial" pitchFamily="34" charset="0"/>
              </a:rPr>
              <a:t>Identify other proposals with physics that have the potential for falling into this category pending clarification of scientific and/or technical issues and recommend for </a:t>
            </a:r>
            <a:r>
              <a:rPr lang="en-US" sz="175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conditional approval. </a:t>
            </a:r>
            <a:r>
              <a:rPr lang="en-US" sz="1750" dirty="0">
                <a:latin typeface="Arial" pitchFamily="34" charset="0"/>
                <a:cs typeface="Arial" pitchFamily="34" charset="0"/>
              </a:rPr>
              <a:t>Provide comments on technical and scientific issues that should be addressed by the proponents prior to review at a future PAC.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172200" y="304800"/>
            <a:ext cx="2334550" cy="1200329"/>
          </a:xfrm>
          <a:prstGeom prst="rect">
            <a:avLst/>
          </a:prstGeom>
          <a:solidFill>
            <a:schemeClr val="bg1"/>
          </a:solidFill>
          <a:ln w="2540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1 returning conditional</a:t>
            </a:r>
          </a:p>
          <a:p>
            <a:r>
              <a:rPr lang="en-US" dirty="0">
                <a:solidFill>
                  <a:srgbClr val="C00000"/>
                </a:solidFill>
              </a:rPr>
              <a:t>6 new proposals </a:t>
            </a:r>
          </a:p>
          <a:p>
            <a:r>
              <a:rPr lang="en-US" dirty="0">
                <a:solidFill>
                  <a:srgbClr val="C00000"/>
                </a:solidFill>
              </a:rPr>
              <a:t>1 run group addition</a:t>
            </a:r>
          </a:p>
          <a:p>
            <a:r>
              <a:rPr lang="en-US" dirty="0">
                <a:solidFill>
                  <a:srgbClr val="C00000"/>
                </a:solidFill>
              </a:rPr>
              <a:t>4 letters of intent</a:t>
            </a:r>
          </a:p>
        </p:txBody>
      </p:sp>
    </p:spTree>
    <p:extLst>
      <p:ext uri="{BB962C8B-B14F-4D97-AF65-F5344CB8AC3E}">
        <p14:creationId xmlns:p14="http://schemas.microsoft.com/office/powerpoint/2010/main" val="21944591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Conditional Approval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fld id="{E3020C3D-3A9E-4365-A324-D17EE06C8554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296538" y="1595651"/>
            <a:ext cx="5794535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Two types:</a:t>
            </a:r>
          </a:p>
          <a:p>
            <a:endParaRPr lang="en-US" sz="24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>
              <a:tabLst>
                <a:tab pos="804863" algn="l"/>
              </a:tabLst>
            </a:pP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C1 </a:t>
            </a:r>
            <a:r>
              <a:rPr lang="en-US" sz="2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– 	Approval pending technical review, </a:t>
            </a:r>
          </a:p>
          <a:p>
            <a:pPr>
              <a:tabLst>
                <a:tab pos="804863" algn="l"/>
              </a:tabLst>
            </a:pPr>
            <a:r>
              <a:rPr lang="en-US" sz="2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	no need to return to PAC</a:t>
            </a:r>
          </a:p>
          <a:p>
            <a:pPr>
              <a:tabLst>
                <a:tab pos="804863" algn="l"/>
              </a:tabLst>
            </a:pPr>
            <a:endParaRPr lang="en-US" sz="24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>
              <a:tabLst>
                <a:tab pos="804863" algn="l"/>
              </a:tabLst>
            </a:pP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C2 </a:t>
            </a:r>
            <a:r>
              <a:rPr lang="en-US" sz="2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– 	Approval pending further review by</a:t>
            </a:r>
          </a:p>
          <a:p>
            <a:pPr>
              <a:tabLst>
                <a:tab pos="804863" algn="l"/>
              </a:tabLst>
            </a:pPr>
            <a:r>
              <a:rPr lang="en-US" sz="2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	future PAC</a:t>
            </a:r>
          </a:p>
          <a:p>
            <a:endParaRPr lang="en-US" sz="24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55689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Proposals with Parallel Running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63550" indent="-463550"/>
            <a:r>
              <a:rPr lang="en-US" sz="2800" dirty="0"/>
              <a:t>Parallel running procedure</a:t>
            </a:r>
          </a:p>
          <a:p>
            <a:pPr marL="463550" indent="-463550"/>
            <a:endParaRPr lang="en-US" sz="2800" dirty="0"/>
          </a:p>
          <a:p>
            <a:pPr marL="1146175" lvl="1" indent="-627063"/>
            <a:r>
              <a:rPr lang="en-US" sz="2800" dirty="0"/>
              <a:t>Intent is to encourage new proposals of “run groups”</a:t>
            </a:r>
          </a:p>
          <a:p>
            <a:pPr marL="1146175" lvl="1" indent="-627063"/>
            <a:endParaRPr lang="en-US" sz="2800" dirty="0"/>
          </a:p>
          <a:p>
            <a:pPr marL="1146175" indent="-627063">
              <a:buNone/>
            </a:pPr>
            <a:r>
              <a:rPr lang="en-US" sz="2800" dirty="0">
                <a:solidFill>
                  <a:srgbClr val="002060"/>
                </a:solidFill>
              </a:rPr>
              <a:t>–	</a:t>
            </a:r>
            <a:r>
              <a:rPr lang="en-US" sz="2800" dirty="0"/>
              <a:t>Summary only of additions to existing run group (PAC to comment)</a:t>
            </a:r>
          </a:p>
          <a:p>
            <a:pPr marL="1146175" indent="-627063">
              <a:buNone/>
            </a:pP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fld id="{E3020C3D-3A9E-4365-A324-D17EE06C8554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8106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Jeopardy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290638"/>
            <a:ext cx="8229600" cy="483552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dirty="0"/>
              <a:t>Policy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Finalized after discussion with UGBOD in September 2016</a:t>
            </a:r>
          </a:p>
          <a:p>
            <a:pPr marL="0" indent="0">
              <a:buNone/>
            </a:pPr>
            <a:r>
              <a:rPr lang="en-US" b="1" dirty="0"/>
              <a:t>Rationale</a:t>
            </a:r>
          </a:p>
          <a:p>
            <a:r>
              <a:rPr lang="en-US" dirty="0"/>
              <a:t>Use normal yearly PAC for ~4 years to address all presently approved proposals that have not been scheduled, plus new proposals in the next few years. Estimate ~5-10 proposals per meeting</a:t>
            </a:r>
          </a:p>
          <a:p>
            <a:r>
              <a:rPr lang="en-US" dirty="0"/>
              <a:t> Start in 2019, hope to reach steady state in 2024 - proposals that have been approved for 4 years or more but are not scheduled will be considered in Jeopardy.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7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12494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Policy on Equipment Availability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/>
              <a:t>Categories for resource availability:</a:t>
            </a:r>
          </a:p>
          <a:p>
            <a:pPr marL="682625" indent="-682625">
              <a:buNone/>
            </a:pPr>
            <a:r>
              <a:rPr lang="en-US" sz="2800" dirty="0">
                <a:solidFill>
                  <a:srgbClr val="002060"/>
                </a:solidFill>
              </a:rPr>
              <a:t>–</a:t>
            </a:r>
            <a:r>
              <a:rPr lang="en-US" sz="2800" dirty="0"/>
              <a:t> 	Stage I: resources need to be 	identified/obtained</a:t>
            </a:r>
          </a:p>
          <a:p>
            <a:pPr marL="682625" indent="-682625">
              <a:buNone/>
            </a:pPr>
            <a:r>
              <a:rPr lang="en-US" sz="2800" dirty="0">
                <a:solidFill>
                  <a:srgbClr val="002060"/>
                </a:solidFill>
              </a:rPr>
              <a:t> – 	</a:t>
            </a:r>
            <a:r>
              <a:rPr lang="en-US" sz="2800" dirty="0"/>
              <a:t>Stage II: resources are essentially available</a:t>
            </a:r>
          </a:p>
          <a:p>
            <a:pPr marL="682625" indent="-682625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dirty="0"/>
              <a:t>This will be considered a Laboratory issue </a:t>
            </a:r>
          </a:p>
          <a:p>
            <a:pPr marL="0" indent="0">
              <a:buNone/>
            </a:pPr>
            <a:r>
              <a:rPr lang="en-US" sz="2800" dirty="0"/>
              <a:t>(not for PAC).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fld id="{E3020C3D-3A9E-4365-A324-D17EE06C8554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1829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PAC Report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/>
              <a:t>Draft report text must be complete before closeout on Friday. We will review all the draft text Friday morning before the closeout. 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dirty="0"/>
              <a:t>Susan Brown will assemble the draft text into a report for a final round of edits by email during 2 weeks following the PAC meeting. </a:t>
            </a:r>
          </a:p>
        </p:txBody>
      </p:sp>
    </p:spTree>
    <p:extLst>
      <p:ext uri="{BB962C8B-B14F-4D97-AF65-F5344CB8AC3E}">
        <p14:creationId xmlns:p14="http://schemas.microsoft.com/office/powerpoint/2010/main" val="2631920741"/>
      </p:ext>
    </p:extLst>
  </p:cSld>
  <p:clrMapOvr>
    <a:masterClrMapping/>
  </p:clrMapOvr>
</p:sld>
</file>

<file path=ppt/theme/theme1.xml><?xml version="1.0" encoding="utf-8"?>
<a:theme xmlns:a="http://schemas.openxmlformats.org/drawingml/2006/main" name="3_JeffersonLabTemplate">
  <a:themeElements>
    <a:clrScheme name="JLab Colors">
      <a:dk1>
        <a:srgbClr val="000000"/>
      </a:dk1>
      <a:lt1>
        <a:srgbClr val="FFFFFF"/>
      </a:lt1>
      <a:dk2>
        <a:srgbClr val="5E5E5E"/>
      </a:dk2>
      <a:lt2>
        <a:srgbClr val="EAEAEA"/>
      </a:lt2>
      <a:accent1>
        <a:srgbClr val="BE1D1D"/>
      </a:accent1>
      <a:accent2>
        <a:srgbClr val="D5D5D5"/>
      </a:accent2>
      <a:accent3>
        <a:srgbClr val="C0C0C0"/>
      </a:accent3>
      <a:accent4>
        <a:srgbClr val="A9A9A9"/>
      </a:accent4>
      <a:accent5>
        <a:srgbClr val="929292"/>
      </a:accent5>
      <a:accent6>
        <a:srgbClr val="919191"/>
      </a:accent6>
      <a:hlink>
        <a:srgbClr val="941100"/>
      </a:hlink>
      <a:folHlink>
        <a:srgbClr val="C81B00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7A9992D1-7024-A740-925F-C69EF509E2FF}" vid="{1BA63485-8226-9948-BD88-7C461ED892FA}"/>
    </a:ext>
  </a:extLst>
</a:theme>
</file>

<file path=ppt/theme/theme2.xml><?xml version="1.0" encoding="utf-8"?>
<a:theme xmlns:a="http://schemas.openxmlformats.org/drawingml/2006/main" name="Office Theme">
  <a:themeElements>
    <a:clrScheme name="JLab Colors">
      <a:dk1>
        <a:srgbClr val="000000"/>
      </a:dk1>
      <a:lt1>
        <a:srgbClr val="FFFFFF"/>
      </a:lt1>
      <a:dk2>
        <a:srgbClr val="5E5E5E"/>
      </a:dk2>
      <a:lt2>
        <a:srgbClr val="EAEAEA"/>
      </a:lt2>
      <a:accent1>
        <a:srgbClr val="BE1D1D"/>
      </a:accent1>
      <a:accent2>
        <a:srgbClr val="D5D5D5"/>
      </a:accent2>
      <a:accent3>
        <a:srgbClr val="C0C0C0"/>
      </a:accent3>
      <a:accent4>
        <a:srgbClr val="A9A9A9"/>
      </a:accent4>
      <a:accent5>
        <a:srgbClr val="929292"/>
      </a:accent5>
      <a:accent6>
        <a:srgbClr val="919191"/>
      </a:accent6>
      <a:hlink>
        <a:srgbClr val="941100"/>
      </a:hlink>
      <a:folHlink>
        <a:srgbClr val="C81B00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JLabStandardPPTTemplate" id="{A76DDB89-9485-FD4D-98A9-DF1C06249F3D}" vid="{808B238C-84FF-B441-8654-84F07F73F6B9}"/>
    </a:ext>
  </a:extLst>
</a:theme>
</file>

<file path=ppt/theme/theme3.xml><?xml version="1.0" encoding="utf-8"?>
<a:theme xmlns:a="http://schemas.openxmlformats.org/drawingml/2006/main" name="9_JeffersonLabTemplate">
  <a:themeElements>
    <a:clrScheme name="JLab Colors">
      <a:dk1>
        <a:srgbClr val="000000"/>
      </a:dk1>
      <a:lt1>
        <a:srgbClr val="FFFFFF"/>
      </a:lt1>
      <a:dk2>
        <a:srgbClr val="5E5E5E"/>
      </a:dk2>
      <a:lt2>
        <a:srgbClr val="EAEAEA"/>
      </a:lt2>
      <a:accent1>
        <a:srgbClr val="BE1D1D"/>
      </a:accent1>
      <a:accent2>
        <a:srgbClr val="D5D5D5"/>
      </a:accent2>
      <a:accent3>
        <a:srgbClr val="C0C0C0"/>
      </a:accent3>
      <a:accent4>
        <a:srgbClr val="A9A9A9"/>
      </a:accent4>
      <a:accent5>
        <a:srgbClr val="929292"/>
      </a:accent5>
      <a:accent6>
        <a:srgbClr val="919191"/>
      </a:accent6>
      <a:hlink>
        <a:srgbClr val="941100"/>
      </a:hlink>
      <a:folHlink>
        <a:srgbClr val="C81B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7A9992D1-7024-A740-925F-C69EF509E2FF}" vid="{1BA63485-8226-9948-BD88-7C461ED892F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18829</TotalTime>
  <Words>1080</Words>
  <Application>Microsoft Office PowerPoint</Application>
  <PresentationFormat>On-screen Show (4:3)</PresentationFormat>
  <Paragraphs>284</Paragraphs>
  <Slides>17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30" baseType="lpstr">
      <vt:lpstr>.AppleSystemUIFont</vt:lpstr>
      <vt:lpstr>.PingFangSC-Regular</vt:lpstr>
      <vt:lpstr>Arial</vt:lpstr>
      <vt:lpstr>Arial Narrow</vt:lpstr>
      <vt:lpstr>Calibri</vt:lpstr>
      <vt:lpstr>Minion Pro</vt:lpstr>
      <vt:lpstr>PingFangSC-Regular</vt:lpstr>
      <vt:lpstr>Times</vt:lpstr>
      <vt:lpstr>Times New Roman</vt:lpstr>
      <vt:lpstr>3_JeffersonLabTemplate</vt:lpstr>
      <vt:lpstr>Office Theme</vt:lpstr>
      <vt:lpstr>9_JeffersonLabTemplate</vt:lpstr>
      <vt:lpstr>Microsoft Excel Worksheet</vt:lpstr>
      <vt:lpstr>PAC49 Charge</vt:lpstr>
      <vt:lpstr>PAC Approved experiments (status at May 13, 2021)</vt:lpstr>
      <vt:lpstr>12 GeV Experiments by PAC Days (status at May 13, 2021)</vt:lpstr>
      <vt:lpstr>PAC49</vt:lpstr>
      <vt:lpstr>Conditional Approval</vt:lpstr>
      <vt:lpstr>Proposals with Parallel Running</vt:lpstr>
      <vt:lpstr>Jeopardy</vt:lpstr>
      <vt:lpstr>Policy on Equipment Availability</vt:lpstr>
      <vt:lpstr>PAC Report</vt:lpstr>
      <vt:lpstr>Role of User Chair on PAC</vt:lpstr>
      <vt:lpstr>Communication  with PAC</vt:lpstr>
      <vt:lpstr>Conditional Proposals for PAC49</vt:lpstr>
      <vt:lpstr>New Proposals for PAC49</vt:lpstr>
      <vt:lpstr>Parallel Running Additions</vt:lpstr>
      <vt:lpstr>Letters of Intent</vt:lpstr>
      <vt:lpstr>PAC49 Jeopardy</vt:lpstr>
      <vt:lpstr>Presentation procedure</vt:lpstr>
    </vt:vector>
  </TitlesOfParts>
  <Company>Jefferson Lab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Click to add title</dc:title>
  <dc:creator>dchopard</dc:creator>
  <cp:lastModifiedBy>Bob McKeown</cp:lastModifiedBy>
  <cp:revision>72</cp:revision>
  <dcterms:created xsi:type="dcterms:W3CDTF">2013-08-22T19:51:08Z</dcterms:created>
  <dcterms:modified xsi:type="dcterms:W3CDTF">2021-07-17T21:52:03Z</dcterms:modified>
</cp:coreProperties>
</file>