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1387" r:id="rId2"/>
    <p:sldId id="1386" r:id="rId3"/>
    <p:sldId id="1373" r:id="rId4"/>
    <p:sldId id="1385" r:id="rId5"/>
    <p:sldId id="1363" r:id="rId6"/>
    <p:sldId id="1241" r:id="rId7"/>
    <p:sldId id="1377" r:id="rId8"/>
    <p:sldId id="1367" r:id="rId9"/>
    <p:sldId id="13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13"/>
    <p:restoredTop sz="94456"/>
  </p:normalViewPr>
  <p:slideViewPr>
    <p:cSldViewPr snapToGrid="0" snapToObjects="1">
      <p:cViewPr varScale="1">
        <p:scale>
          <a:sx n="73" d="100"/>
          <a:sy n="73" d="100"/>
        </p:scale>
        <p:origin x="8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8C6E6-708F-4C43-9240-E29B5BF3252E}" type="datetimeFigureOut">
              <a:rPr lang="en-US" smtClean="0"/>
              <a:t>6/14/21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9A83B-94F2-E044-A11C-DD40E4DA8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5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95523D-7ED3-4A0F-8F4F-954297170FDB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930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988EA-EC2F-5D42-B802-DC02B36CF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5ABFA1-FCAD-8141-A9E3-AE908C76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B349D-1258-064A-B4EA-14DEEA9C8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9A36-A052-424D-AAD8-FF44C3893A4F}" type="datetime1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2C0DE-E83A-C942-9915-C8D6776C3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4DAF0-5401-8E45-9931-D84E5C6E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E76C-CD05-464A-AAF1-8DC98718E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3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25EA0-FBA2-B048-B7CE-502EF9AF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925EF6-76A8-5147-BC31-EEC3AF554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D5DB2-C5E0-B040-B0EC-924E1C5DE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C79D-2D70-E54B-BC57-75D3C426AE9F}" type="datetime1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B389D-B179-554E-A8AD-409E9583D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635B1-5548-564A-A6C1-DEB57D1B2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E76C-CD05-464A-AAF1-8DC98718E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9A0E4A-C1FE-214E-AA11-35AC8A1315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867CC-50E0-A54B-B63D-030EC09FA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CB9BE-797D-0147-B9F1-0FC83D3A9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A186-0D0E-2B40-BDA5-5C5D7847191A}" type="datetime1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68251-30D2-224F-95A5-B0B8A7822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28915-529E-EA41-98D3-3DC7D0883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E76C-CD05-464A-AAF1-8DC98718E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5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AA0EF-4740-8D48-9781-54A18D097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B35F7-5C3F-8A41-A97F-F199C5CE2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1D278-691C-8549-BEAB-E3926870D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A3B7-1273-0F49-9723-155DA4CA37E9}" type="datetime1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4C867-5B56-F040-ADAB-8A0A24610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2247-F79F-4444-B6B9-0BDA604AB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E76C-CD05-464A-AAF1-8DC98718E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84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FFD4F-1E70-7147-8166-E702805A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007DC-8D3A-4541-A6C0-CACA07F3E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F1FAE-C710-7148-800F-0DCCC17A5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951-8F18-1242-B601-90F1F4F2D71B}" type="datetime1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2D7AE-E096-2242-A081-53BAA8AF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96711-CF83-E04B-889C-9C8CDAAD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E76C-CD05-464A-AAF1-8DC98718E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2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29C80-1ECE-B34F-8543-28A14E232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046FD-19FF-D74B-9B2D-9B1429038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0E7B70-9F1B-AC45-BC46-C5E1B6A50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66EB6-7B30-F64D-A11D-7DE61C47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9341-5EB2-4848-9F07-67E452C89DC4}" type="datetime1">
              <a:rPr lang="en-US" smtClean="0"/>
              <a:t>6/14/21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74433-1360-E243-8BFD-A9FCC6D49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30C2C-FC8F-3E43-A540-E4C208231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E76C-CD05-464A-AAF1-8DC98718E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A4A9B-9B88-CF45-B06A-9F6ECEFAA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9A67A-2571-0C4C-83CF-9A88CB295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20D2E8-3AE8-8948-A540-421FDC22A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EDA79A-61CE-C94F-9201-E26D9816A7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F139CD-1478-9947-B0DA-097EB4F832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D2D6B6-0C32-CB41-98F0-156804DD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ED5E-BFC4-9E4C-A950-1376DA0F611E}" type="datetime1">
              <a:rPr lang="en-US" smtClean="0"/>
              <a:t>6/14/21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603CF1-FF17-134B-879E-72B6A5D1A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BECCB8-A9EE-9748-995D-BCF0FD8D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E76C-CD05-464A-AAF1-8DC98718E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9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C0A3B-31E1-BB47-9DEB-D41A90EAA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5615B3-1C6D-504B-8722-8ACD414D7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A3C2-AC53-EB4C-BDB0-122C0979973D}" type="datetime1">
              <a:rPr lang="en-US" smtClean="0"/>
              <a:t>6/14/21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C58D0-7229-9B45-8B62-EE4CF8065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6C556-7842-6C44-9C37-B8840DAB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E76C-CD05-464A-AAF1-8DC98718E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0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3224E7-0607-704F-8714-040380380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604B-1D0E-5240-8E74-D1A20CAABE09}" type="datetime1">
              <a:rPr lang="en-US" smtClean="0"/>
              <a:t>6/14/21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E408BB-3D4A-BE4C-8F12-C3977570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5D0E5-BE26-DD48-95BD-9D21D438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E76C-CD05-464A-AAF1-8DC98718E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4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EAF64-72D2-9245-8B30-12CDD8142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0B0A2-3ECB-8546-AD2A-5073FC2C3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589E5-0340-B545-9B3B-6D2A89EFB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A7173-F93B-9B42-986F-526354C36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C91F9-F354-E14D-B30B-27CCAFBDAB81}" type="datetime1">
              <a:rPr lang="en-US" smtClean="0"/>
              <a:t>6/14/21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E4E35-404A-234F-9000-3CAA33581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4424B-0448-244B-8123-0959F0547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E76C-CD05-464A-AAF1-8DC98718E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7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2CC78-4E36-9144-A36E-3C1004B11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F04355-AB3E-E04A-9BEC-1C0C2AF904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3F222-CB5E-7848-8FB6-BE0A0B8E5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D1E0A-C8DC-214F-8BE9-C08D7849F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3462-0D5E-E340-92AC-355645D42DA4}" type="datetime1">
              <a:rPr lang="en-US" smtClean="0"/>
              <a:t>6/14/21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1A5B6-B675-9040-B505-736134980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3DEF5-BA79-3249-BDEC-0271DD03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E76C-CD05-464A-AAF1-8DC98718E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7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0148D-102E-EE46-9340-E0C550DC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37A9D-B02E-5F43-B79C-469D9DD6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133B1-BD40-6347-9E65-60C16D07F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06366-3870-0946-A106-FA6209B37640}" type="datetime1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7BDAE-4622-0C44-9753-9F86720AD6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83945-2105-D74B-AE6A-499C049B6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5E76C-CD05-464A-AAF1-8DC98718E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3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tif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">
            <a:extLst>
              <a:ext uri="{FF2B5EF4-FFF2-40B4-BE49-F238E27FC236}">
                <a16:creationId xmlns:a16="http://schemas.microsoft.com/office/drawing/2014/main" id="{9FB58417-D7DB-6C46-BA73-A55E722BC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477" y="372726"/>
            <a:ext cx="10515599" cy="150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7145" tIns="40115" rIns="77145" bIns="40115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/>
            <a:r>
              <a:rPr lang="en-US" sz="3600" dirty="0">
                <a:solidFill>
                  <a:srgbClr val="006633"/>
                </a:solidFill>
                <a:latin typeface="Times New Roman" charset="0"/>
                <a:cs typeface="Arial" charset="0"/>
              </a:rPr>
              <a:t>CORE: wiki and RHIC/AGS presentation highlights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20246D39-4B6D-9C45-B927-B0AAC024B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8878" y="5974421"/>
            <a:ext cx="3042138" cy="44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spcBef>
                <a:spcPts val="700"/>
              </a:spcBef>
            </a:pPr>
            <a:r>
              <a:rPr lang="en-US" sz="1600" dirty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CORE meeting, June 14,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C6CD29-509F-CD4C-A3DF-F1455AF83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807" y="2092569"/>
            <a:ext cx="546608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8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A5DE64-952D-EE4E-A187-F61B3DF41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F7A5-2E61-7145-951E-C71741B9B9BC}" type="slidenum">
              <a:rPr lang="en-US" smtClean="0"/>
              <a:t>2</a:t>
            </a:fld>
            <a:endParaRPr lang="en-US" dirty="0"/>
          </a:p>
        </p:txBody>
      </p:sp>
      <p:sp>
        <p:nvSpPr>
          <p:cNvPr id="12" name="Text Box 1">
            <a:extLst>
              <a:ext uri="{FF2B5EF4-FFF2-40B4-BE49-F238E27FC236}">
                <a16:creationId xmlns:a16="http://schemas.microsoft.com/office/drawing/2014/main" id="{73656545-B495-3748-9C40-338C61F99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482" y="243721"/>
            <a:ext cx="10485493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2451" rIns="81638" bIns="42451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r>
              <a:rPr lang="en-US" sz="2963" dirty="0">
                <a:solidFill>
                  <a:srgbClr val="006633"/>
                </a:solidFill>
                <a:latin typeface="Times New Roman" charset="0"/>
                <a:cs typeface="Arial" charset="0"/>
              </a:rPr>
              <a:t>CORE wiki is up!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13FE16-85C0-EC41-8DAD-42BF16BFC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65" y="966664"/>
            <a:ext cx="4737100" cy="3517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4BAFA4-025E-714C-9D0B-A32747FDE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127" y="701917"/>
            <a:ext cx="4737100" cy="3695700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CFB7995-8DEE-914C-8D31-08776D866C0A}"/>
              </a:ext>
            </a:extLst>
          </p:cNvPr>
          <p:cNvSpPr txBox="1">
            <a:spLocks/>
          </p:cNvSpPr>
          <p:nvPr/>
        </p:nvSpPr>
        <p:spPr bwMode="auto">
          <a:xfrm>
            <a:off x="806581" y="4753675"/>
            <a:ext cx="10553080" cy="11195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24" tIns="43064" rIns="86124" bIns="43064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Blip>
                <a:blip r:embed="rId4"/>
              </a:buBlip>
            </a:pPr>
            <a:r>
              <a:rPr lang="en-US" sz="2000" dirty="0">
                <a:latin typeface="Arial" charset="0"/>
                <a:cs typeface="Arial" charset="0"/>
              </a:rPr>
              <a:t>The CORE wiki is public, but hosted at </a:t>
            </a:r>
            <a:r>
              <a:rPr lang="en-US" sz="2000" dirty="0" err="1">
                <a:latin typeface="Arial" charset="0"/>
                <a:cs typeface="Arial" charset="0"/>
              </a:rPr>
              <a:t>JLab</a:t>
            </a:r>
            <a:r>
              <a:rPr lang="en-US" sz="2000" dirty="0">
                <a:latin typeface="Arial" charset="0"/>
                <a:cs typeface="Arial" charset="0"/>
              </a:rPr>
              <a:t>, so a </a:t>
            </a:r>
            <a:r>
              <a:rPr lang="en-US" sz="2000" dirty="0" err="1">
                <a:latin typeface="Arial" charset="0"/>
                <a:cs typeface="Arial" charset="0"/>
              </a:rPr>
              <a:t>JLab</a:t>
            </a:r>
            <a:r>
              <a:rPr lang="en-US" sz="2000" dirty="0">
                <a:latin typeface="Arial" charset="0"/>
                <a:cs typeface="Arial" charset="0"/>
              </a:rPr>
              <a:t> account is needed for editing.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charset="0"/>
                <a:cs typeface="Arial" charset="0"/>
              </a:rPr>
              <a:t>Off-site access is straightforward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charset="0"/>
                <a:cs typeface="Arial" charset="0"/>
              </a:rPr>
              <a:t>Instructions for registering are on the wiki page.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37C00BC-C3D1-204B-A196-5DB778E41EF0}"/>
              </a:ext>
            </a:extLst>
          </p:cNvPr>
          <p:cNvSpPr txBox="1">
            <a:spLocks/>
          </p:cNvSpPr>
          <p:nvPr/>
        </p:nvSpPr>
        <p:spPr bwMode="auto">
          <a:xfrm>
            <a:off x="783134" y="6002183"/>
            <a:ext cx="10553080" cy="52170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24" tIns="43064" rIns="86124" bIns="43064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Blip>
                <a:blip r:embed="rId4"/>
              </a:buBlip>
            </a:pPr>
            <a:r>
              <a:rPr lang="en-US" sz="2000" dirty="0">
                <a:latin typeface="Arial" charset="0"/>
                <a:cs typeface="Arial" charset="0"/>
              </a:rPr>
              <a:t>The wiki has direct links for editing subscription details for all CORE mailing lists.</a:t>
            </a:r>
            <a:endParaRPr lang="en-US" sz="1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914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B8FE4C1-2CF9-614D-9782-AEC232784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938" y="806303"/>
            <a:ext cx="4531360" cy="29159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25447C-6E03-D649-8F48-05B9A7872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27" y="886560"/>
            <a:ext cx="6337300" cy="30099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09A4C90-2278-0E43-AEE7-D416E1CC2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361" y="2288442"/>
            <a:ext cx="114300" cy="2413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A5DE64-952D-EE4E-A187-F61B3DF41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F7A5-2E61-7145-951E-C71741B9B9BC}" type="slidenum">
              <a:rPr lang="en-US" smtClean="0"/>
              <a:t>3</a:t>
            </a:fld>
            <a:endParaRPr lang="en-US" dirty="0"/>
          </a:p>
        </p:txBody>
      </p:sp>
      <p:sp>
        <p:nvSpPr>
          <p:cNvPr id="12" name="Text Box 1">
            <a:extLst>
              <a:ext uri="{FF2B5EF4-FFF2-40B4-BE49-F238E27FC236}">
                <a16:creationId xmlns:a16="http://schemas.microsoft.com/office/drawing/2014/main" id="{73656545-B495-3748-9C40-338C61F99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482" y="243721"/>
            <a:ext cx="10485493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2451" rIns="81638" bIns="42451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2963" dirty="0">
                <a:solidFill>
                  <a:srgbClr val="006633"/>
                </a:solidFill>
                <a:latin typeface="Times New Roman" charset="0"/>
                <a:cs typeface="Arial" charset="0"/>
              </a:rPr>
              <a:t>K</a:t>
            </a:r>
            <a:r>
              <a:rPr lang="en-US" sz="2963" baseline="-25000" dirty="0">
                <a:solidFill>
                  <a:srgbClr val="006633"/>
                </a:solidFill>
                <a:latin typeface="Times New Roman" charset="0"/>
                <a:cs typeface="Arial" charset="0"/>
              </a:rPr>
              <a:t>0</a:t>
            </a:r>
            <a:r>
              <a:rPr lang="en-US" sz="2963" dirty="0">
                <a:solidFill>
                  <a:srgbClr val="006633"/>
                </a:solidFill>
                <a:latin typeface="Times New Roman" charset="0"/>
                <a:cs typeface="Arial" charset="0"/>
              </a:rPr>
              <a:t> ID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25F6B953-CC01-A944-992E-4B074D44632D}"/>
              </a:ext>
            </a:extLst>
          </p:cNvPr>
          <p:cNvSpPr txBox="1">
            <a:spLocks/>
          </p:cNvSpPr>
          <p:nvPr/>
        </p:nvSpPr>
        <p:spPr bwMode="auto">
          <a:xfrm>
            <a:off x="275819" y="4045090"/>
            <a:ext cx="10644227" cy="114237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24" tIns="43064" rIns="86124" bIns="43064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US" sz="2000" dirty="0">
                <a:latin typeface="Arial" charset="0"/>
                <a:cs typeface="Arial" charset="0"/>
              </a:rPr>
              <a:t>K</a:t>
            </a:r>
            <a:r>
              <a:rPr lang="en-US" sz="2000" baseline="-25000" dirty="0">
                <a:latin typeface="Arial" charset="0"/>
                <a:cs typeface="Arial" charset="0"/>
              </a:rPr>
              <a:t>s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000" dirty="0" err="1">
                <a:latin typeface="Symbol" pitchFamily="2" charset="2"/>
                <a:cs typeface="Arial" charset="0"/>
                <a:sym typeface="Wingdings" pitchFamily="2" charset="2"/>
              </a:rPr>
              <a:t>p</a:t>
            </a:r>
            <a:r>
              <a:rPr lang="en-US" sz="2000" baseline="30000" dirty="0" err="1">
                <a:latin typeface="Symbol" pitchFamily="2" charset="2"/>
                <a:cs typeface="Arial" charset="0"/>
                <a:sym typeface="Wingdings" pitchFamily="2" charset="2"/>
              </a:rPr>
              <a:t>+</a:t>
            </a:r>
            <a:r>
              <a:rPr lang="en-US" sz="2000" dirty="0" err="1">
                <a:latin typeface="Symbol" pitchFamily="2" charset="2"/>
                <a:cs typeface="Arial" charset="0"/>
                <a:sym typeface="Wingdings" pitchFamily="2" charset="2"/>
              </a:rPr>
              <a:t>p</a:t>
            </a:r>
            <a:r>
              <a:rPr lang="en-US" sz="2000" baseline="30000" dirty="0">
                <a:latin typeface="Symbol" pitchFamily="2" charset="2"/>
                <a:cs typeface="Arial" charset="0"/>
                <a:sym typeface="Wingdings" pitchFamily="2" charset="2"/>
              </a:rPr>
              <a:t>-</a:t>
            </a:r>
            <a:r>
              <a:rPr lang="en-US" sz="2000" dirty="0">
                <a:latin typeface="Arial" charset="0"/>
                <a:cs typeface="Arial" charset="0"/>
                <a:sym typeface="Wingdings" pitchFamily="2" charset="2"/>
              </a:rPr>
              <a:t> decays (</a:t>
            </a:r>
            <a:r>
              <a:rPr lang="en-US" sz="2000" dirty="0" err="1">
                <a:latin typeface="Arial" charset="0"/>
                <a:cs typeface="Arial" charset="0"/>
                <a:sym typeface="Wingdings" pitchFamily="2" charset="2"/>
              </a:rPr>
              <a:t>c</a:t>
            </a:r>
            <a:r>
              <a:rPr lang="en-US" sz="2000" dirty="0" err="1">
                <a:latin typeface="Symbol" pitchFamily="2" charset="2"/>
                <a:cs typeface="Arial" charset="0"/>
                <a:sym typeface="Wingdings" pitchFamily="2" charset="2"/>
              </a:rPr>
              <a:t>t</a:t>
            </a:r>
            <a:r>
              <a:rPr lang="en-US" sz="2000" dirty="0">
                <a:latin typeface="Symbol" pitchFamily="2" charset="2"/>
                <a:cs typeface="Arial" charset="0"/>
                <a:sym typeface="Wingdings" pitchFamily="2" charset="2"/>
              </a:rPr>
              <a:t> </a:t>
            </a:r>
            <a:r>
              <a:rPr lang="en-US" sz="2000" dirty="0">
                <a:latin typeface="Arial" charset="0"/>
                <a:cs typeface="Arial" charset="0"/>
                <a:sym typeface="Wingdings" pitchFamily="2" charset="2"/>
              </a:rPr>
              <a:t>= 2.68 cm) can be measured in the outer part of the tracker</a:t>
            </a:r>
            <a:endParaRPr lang="en-US" sz="2000" dirty="0">
              <a:latin typeface="Arial" charset="0"/>
              <a:cs typeface="Arial" charset="0"/>
            </a:endParaRP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charset="0"/>
                <a:cs typeface="Arial" charset="0"/>
              </a:rPr>
              <a:t>K</a:t>
            </a:r>
            <a:r>
              <a:rPr lang="en-US" sz="1800" baseline="-25000" dirty="0">
                <a:latin typeface="Arial" charset="0"/>
                <a:cs typeface="Arial" charset="0"/>
              </a:rPr>
              <a:t>s</a:t>
            </a:r>
            <a:r>
              <a:rPr lang="en-US" sz="1800" dirty="0">
                <a:latin typeface="Arial" charset="0"/>
                <a:cs typeface="Arial" charset="0"/>
              </a:rPr>
              <a:t> with all momenta can be measured, but the efficiency will drop with momentum.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charset="0"/>
                <a:cs typeface="Arial" charset="0"/>
              </a:rPr>
              <a:t>p/</a:t>
            </a:r>
            <a:r>
              <a:rPr lang="en-US" sz="1800" dirty="0">
                <a:latin typeface="Symbol" pitchFamily="2" charset="2"/>
                <a:cs typeface="Arial" charset="0"/>
                <a:sym typeface="Wingdings" pitchFamily="2" charset="2"/>
              </a:rPr>
              <a:t>p</a:t>
            </a:r>
            <a:r>
              <a:rPr lang="en-US" sz="1800" baseline="30000" dirty="0">
                <a:latin typeface="Symbol" pitchFamily="2" charset="2"/>
                <a:cs typeface="Arial" charset="0"/>
                <a:sym typeface="Wingdings" pitchFamily="2" charset="2"/>
              </a:rPr>
              <a:t>+</a:t>
            </a:r>
            <a:r>
              <a:rPr lang="en-US" sz="1800" dirty="0">
                <a:latin typeface="Arial" charset="0"/>
                <a:cs typeface="Arial" charset="0"/>
                <a:sym typeface="Wingdings" pitchFamily="2" charset="2"/>
              </a:rPr>
              <a:t> ID in the DIRC will distinguish </a:t>
            </a:r>
            <a:r>
              <a:rPr lang="en-US" sz="1800" dirty="0">
                <a:latin typeface="Arial" charset="0"/>
                <a:cs typeface="Arial" charset="0"/>
              </a:rPr>
              <a:t>K</a:t>
            </a:r>
            <a:r>
              <a:rPr lang="en-US" sz="1800" baseline="-25000" dirty="0">
                <a:latin typeface="Arial" charset="0"/>
                <a:cs typeface="Arial" charset="0"/>
              </a:rPr>
              <a:t>s</a:t>
            </a:r>
            <a:r>
              <a:rPr lang="en-US" sz="1800" dirty="0">
                <a:latin typeface="Arial" charset="0"/>
                <a:cs typeface="Arial" charset="0"/>
              </a:rPr>
              <a:t> </a:t>
            </a:r>
            <a:r>
              <a:rPr lang="en-US" sz="1800" dirty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1800" dirty="0" err="1">
                <a:latin typeface="Symbol" pitchFamily="2" charset="2"/>
                <a:cs typeface="Arial" charset="0"/>
                <a:sym typeface="Wingdings" pitchFamily="2" charset="2"/>
              </a:rPr>
              <a:t>p</a:t>
            </a:r>
            <a:r>
              <a:rPr lang="en-US" sz="1800" baseline="30000" dirty="0" err="1">
                <a:latin typeface="Symbol" pitchFamily="2" charset="2"/>
                <a:cs typeface="Arial" charset="0"/>
                <a:sym typeface="Wingdings" pitchFamily="2" charset="2"/>
              </a:rPr>
              <a:t>+</a:t>
            </a:r>
            <a:r>
              <a:rPr lang="en-US" sz="1800" dirty="0" err="1">
                <a:latin typeface="Symbol" pitchFamily="2" charset="2"/>
                <a:cs typeface="Arial" charset="0"/>
                <a:sym typeface="Wingdings" pitchFamily="2" charset="2"/>
              </a:rPr>
              <a:t>p</a:t>
            </a:r>
            <a:r>
              <a:rPr lang="en-US" sz="1800" baseline="30000" dirty="0">
                <a:latin typeface="Symbol" pitchFamily="2" charset="2"/>
                <a:cs typeface="Arial" charset="0"/>
                <a:sym typeface="Wingdings" pitchFamily="2" charset="2"/>
              </a:rPr>
              <a:t>-</a:t>
            </a:r>
            <a:r>
              <a:rPr lang="en-US" sz="1800" dirty="0">
                <a:latin typeface="Arial" charset="0"/>
                <a:cs typeface="Arial" charset="0"/>
                <a:sym typeface="Wingdings" pitchFamily="2" charset="2"/>
              </a:rPr>
              <a:t> from </a:t>
            </a:r>
            <a:r>
              <a:rPr lang="en-US" sz="1800" dirty="0">
                <a:latin typeface="Symbol" pitchFamily="2" charset="2"/>
                <a:cs typeface="Arial" charset="0"/>
                <a:sym typeface="Wingdings" pitchFamily="2" charset="2"/>
              </a:rPr>
              <a:t>L</a:t>
            </a:r>
            <a:r>
              <a:rPr lang="en-US" sz="1800" dirty="0">
                <a:latin typeface="Arial" charset="0"/>
                <a:cs typeface="Arial" charset="0"/>
                <a:sym typeface="Wingdings" pitchFamily="2" charset="2"/>
              </a:rPr>
              <a:t>  </a:t>
            </a:r>
            <a:r>
              <a:rPr lang="en-US" sz="1800" dirty="0">
                <a:latin typeface="Arial" charset="0"/>
                <a:cs typeface="Arial" charset="0"/>
              </a:rPr>
              <a:t>p</a:t>
            </a:r>
            <a:r>
              <a:rPr lang="en-US" sz="1800" dirty="0">
                <a:latin typeface="Symbol" pitchFamily="2" charset="2"/>
                <a:cs typeface="Arial" charset="0"/>
                <a:sym typeface="Wingdings" pitchFamily="2" charset="2"/>
              </a:rPr>
              <a:t>p</a:t>
            </a:r>
            <a:r>
              <a:rPr lang="en-US" sz="1800" baseline="30000" dirty="0">
                <a:latin typeface="Symbol" pitchFamily="2" charset="2"/>
                <a:cs typeface="Arial" charset="0"/>
                <a:sym typeface="Wingdings" pitchFamily="2" charset="2"/>
              </a:rPr>
              <a:t>-</a:t>
            </a:r>
            <a:r>
              <a:rPr lang="en-US" sz="1800" dirty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86613A81-A0BB-4845-B317-CFC800AAC18B}"/>
              </a:ext>
            </a:extLst>
          </p:cNvPr>
          <p:cNvSpPr txBox="1">
            <a:spLocks/>
          </p:cNvSpPr>
          <p:nvPr/>
        </p:nvSpPr>
        <p:spPr bwMode="auto">
          <a:xfrm>
            <a:off x="7842748" y="370831"/>
            <a:ext cx="3956536" cy="43806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24" tIns="43064" rIns="86124" bIns="43064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en-US" sz="2000" dirty="0">
                <a:latin typeface="Arial" charset="0"/>
                <a:cs typeface="Arial" charset="0"/>
              </a:rPr>
              <a:t>The Belle II K</a:t>
            </a:r>
            <a:r>
              <a:rPr lang="en-US" sz="2000" baseline="-25000" dirty="0">
                <a:latin typeface="Arial" charset="0"/>
                <a:cs typeface="Arial" charset="0"/>
              </a:rPr>
              <a:t>L</a:t>
            </a:r>
            <a:r>
              <a:rPr lang="en-US" sz="2000" dirty="0">
                <a:latin typeface="Arial" charset="0"/>
                <a:cs typeface="Arial" charset="0"/>
              </a:rPr>
              <a:t>-</a:t>
            </a:r>
            <a:r>
              <a:rPr lang="en-US" sz="2000" dirty="0">
                <a:latin typeface="Symbol" pitchFamily="2" charset="2"/>
                <a:cs typeface="Arial" charset="0"/>
              </a:rPr>
              <a:t>m </a:t>
            </a:r>
            <a:r>
              <a:rPr lang="en-US" sz="2000" dirty="0">
                <a:latin typeface="Arial" charset="0"/>
                <a:cs typeface="Arial" charset="0"/>
              </a:rPr>
              <a:t>(KLM) system</a:t>
            </a:r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85D1DCF1-1F09-224B-8E20-E4CBFABDC092}"/>
              </a:ext>
            </a:extLst>
          </p:cNvPr>
          <p:cNvSpPr txBox="1">
            <a:spLocks/>
          </p:cNvSpPr>
          <p:nvPr/>
        </p:nvSpPr>
        <p:spPr bwMode="auto">
          <a:xfrm>
            <a:off x="276006" y="5267114"/>
            <a:ext cx="10837471" cy="136228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24" tIns="43064" rIns="86124" bIns="43064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US" sz="2000" dirty="0">
                <a:latin typeface="Arial" charset="0"/>
                <a:cs typeface="Arial" charset="0"/>
              </a:rPr>
              <a:t>K</a:t>
            </a:r>
            <a:r>
              <a:rPr lang="en-US" sz="2000" baseline="-25000" dirty="0">
                <a:latin typeface="Arial" charset="0"/>
                <a:cs typeface="Arial" charset="0"/>
              </a:rPr>
              <a:t>L </a:t>
            </a:r>
            <a:r>
              <a:rPr lang="en-US" sz="2000" dirty="0">
                <a:latin typeface="Arial" charset="0"/>
                <a:cs typeface="Arial" charset="0"/>
              </a:rPr>
              <a:t>will be detected in the KLM/</a:t>
            </a:r>
            <a:r>
              <a:rPr lang="en-US" sz="2000" dirty="0" err="1">
                <a:latin typeface="Arial" charset="0"/>
                <a:cs typeface="Arial" charset="0"/>
              </a:rPr>
              <a:t>Hcal</a:t>
            </a:r>
            <a:r>
              <a:rPr lang="en-US" sz="2000" dirty="0">
                <a:latin typeface="Arial" charset="0"/>
                <a:cs typeface="Arial" charset="0"/>
              </a:rPr>
              <a:t>, which will provide a precise angular measurement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800" dirty="0" err="1">
                <a:latin typeface="Arial" charset="0"/>
                <a:cs typeface="Arial" charset="0"/>
              </a:rPr>
              <a:t>p</a:t>
            </a:r>
            <a:r>
              <a:rPr lang="en-US" sz="1800" baseline="-25000" dirty="0" err="1">
                <a:latin typeface="Arial" charset="0"/>
                <a:cs typeface="Arial" charset="0"/>
              </a:rPr>
              <a:t>T</a:t>
            </a:r>
            <a:r>
              <a:rPr lang="en-US" sz="1800" dirty="0">
                <a:latin typeface="Arial" charset="0"/>
                <a:cs typeface="Arial" charset="0"/>
              </a:rPr>
              <a:t> for a single neutral hadron can be obtained from </a:t>
            </a:r>
            <a:r>
              <a:rPr lang="en-US" sz="1800" dirty="0" err="1">
                <a:latin typeface="Arial" charset="0"/>
                <a:cs typeface="Arial" charset="0"/>
              </a:rPr>
              <a:t>p</a:t>
            </a:r>
            <a:r>
              <a:rPr lang="en-US" sz="1800" baseline="-25000" dirty="0" err="1">
                <a:latin typeface="Arial" charset="0"/>
                <a:cs typeface="Arial" charset="0"/>
              </a:rPr>
              <a:t>T</a:t>
            </a:r>
            <a:r>
              <a:rPr lang="en-US" sz="1800" dirty="0">
                <a:latin typeface="Arial" charset="0"/>
                <a:cs typeface="Arial" charset="0"/>
              </a:rPr>
              <a:t> balance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charset="0"/>
                <a:cs typeface="Arial" charset="0"/>
              </a:rPr>
              <a:t>For a single neutral hadron, n/K</a:t>
            </a:r>
            <a:r>
              <a:rPr lang="en-US" sz="1800" baseline="-25000" dirty="0">
                <a:latin typeface="Arial" charset="0"/>
                <a:cs typeface="Arial" charset="0"/>
              </a:rPr>
              <a:t>L</a:t>
            </a:r>
            <a:r>
              <a:rPr lang="en-US" sz="1800" dirty="0">
                <a:latin typeface="Arial" charset="0"/>
                <a:cs typeface="Arial" charset="0"/>
              </a:rPr>
              <a:t> ID can be obtained from hermeticity and baryon conservation (</a:t>
            </a:r>
            <a:r>
              <a:rPr lang="en-US" sz="1800" i="1" dirty="0">
                <a:latin typeface="Arial" charset="0"/>
                <a:cs typeface="Arial" charset="0"/>
              </a:rPr>
              <a:t>target</a:t>
            </a:r>
            <a:r>
              <a:rPr lang="en-US" sz="1800" dirty="0">
                <a:latin typeface="Arial" charset="0"/>
                <a:cs typeface="Arial" charset="0"/>
              </a:rPr>
              <a:t> baryons stay near the beam)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DA088F5D-B3EB-0449-A594-95A0B3E40D21}"/>
              </a:ext>
            </a:extLst>
          </p:cNvPr>
          <p:cNvSpPr txBox="1">
            <a:spLocks/>
          </p:cNvSpPr>
          <p:nvPr/>
        </p:nvSpPr>
        <p:spPr bwMode="auto">
          <a:xfrm>
            <a:off x="10339764" y="4110491"/>
            <a:ext cx="1582605" cy="70769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24" tIns="43064" rIns="86124" bIns="43064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en-US" sz="1800" i="1" dirty="0">
                <a:solidFill>
                  <a:srgbClr val="0070C0"/>
                </a:solidFill>
                <a:latin typeface="Arial" charset="0"/>
                <a:cs typeface="Arial" charset="0"/>
              </a:rPr>
              <a:t>Tracker optimization</a:t>
            </a:r>
          </a:p>
        </p:txBody>
      </p:sp>
    </p:spTree>
    <p:extLst>
      <p:ext uri="{BB962C8B-B14F-4D97-AF65-F5344CB8AC3E}">
        <p14:creationId xmlns:p14="http://schemas.microsoft.com/office/powerpoint/2010/main" val="4172495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7D5FE63-4F42-B649-82BC-914A6B177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58" y="996241"/>
            <a:ext cx="6337300" cy="30099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C556C59-C82F-3745-AD0B-ECF8E075C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192" y="2398123"/>
            <a:ext cx="114300" cy="2413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A5DE64-952D-EE4E-A187-F61B3DF41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F7A5-2E61-7145-951E-C71741B9B9BC}" type="slidenum">
              <a:rPr lang="en-US" smtClean="0"/>
              <a:t>4</a:t>
            </a:fld>
            <a:endParaRPr lang="en-US" dirty="0"/>
          </a:p>
        </p:txBody>
      </p:sp>
      <p:sp>
        <p:nvSpPr>
          <p:cNvPr id="12" name="Text Box 1">
            <a:extLst>
              <a:ext uri="{FF2B5EF4-FFF2-40B4-BE49-F238E27FC236}">
                <a16:creationId xmlns:a16="http://schemas.microsoft.com/office/drawing/2014/main" id="{73656545-B495-3748-9C40-338C61F99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482" y="243721"/>
            <a:ext cx="10485493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2451" rIns="81638" bIns="42451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r>
              <a:rPr lang="en-US" sz="2963" dirty="0">
                <a:solidFill>
                  <a:srgbClr val="006633"/>
                </a:solidFill>
                <a:latin typeface="Times New Roman" charset="0"/>
                <a:cs typeface="Arial" charset="0"/>
              </a:rPr>
              <a:t>4𝜋 </a:t>
            </a:r>
            <a:r>
              <a:rPr lang="en-US" sz="2963" dirty="0" err="1">
                <a:solidFill>
                  <a:srgbClr val="006633"/>
                </a:solidFill>
                <a:latin typeface="Times New Roman" charset="0"/>
                <a:cs typeface="Arial" charset="0"/>
              </a:rPr>
              <a:t>EMcal</a:t>
            </a:r>
            <a:endParaRPr lang="en-US" sz="2963" dirty="0">
              <a:solidFill>
                <a:srgbClr val="006633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25F6B953-CC01-A944-992E-4B074D44632D}"/>
              </a:ext>
            </a:extLst>
          </p:cNvPr>
          <p:cNvSpPr txBox="1">
            <a:spLocks/>
          </p:cNvSpPr>
          <p:nvPr/>
        </p:nvSpPr>
        <p:spPr bwMode="auto">
          <a:xfrm>
            <a:off x="539789" y="4496992"/>
            <a:ext cx="6015994" cy="93039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24" tIns="43064" rIns="86124" bIns="43064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sz="2000" dirty="0">
                <a:latin typeface="Arial" charset="0"/>
                <a:cs typeface="Arial" charset="0"/>
              </a:rPr>
              <a:t>Both the endcap and barrel could be projective</a:t>
            </a:r>
          </a:p>
          <a:p>
            <a:pPr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sz="2000" dirty="0">
                <a:latin typeface="Arial" charset="0"/>
                <a:cs typeface="Arial" charset="0"/>
              </a:rPr>
              <a:t>The small-angle </a:t>
            </a:r>
            <a:r>
              <a:rPr lang="en-US" sz="2000" dirty="0" err="1">
                <a:latin typeface="Arial" charset="0"/>
                <a:cs typeface="Arial" charset="0"/>
              </a:rPr>
              <a:t>EMcal</a:t>
            </a:r>
            <a:r>
              <a:rPr lang="en-US" sz="2000" dirty="0">
                <a:latin typeface="Arial" charset="0"/>
                <a:cs typeface="Arial" charset="0"/>
              </a:rPr>
              <a:t> could be </a:t>
            </a:r>
            <a:r>
              <a:rPr lang="en-US" sz="2000" dirty="0" err="1">
                <a:latin typeface="Arial" charset="0"/>
                <a:cs typeface="Arial" charset="0"/>
              </a:rPr>
              <a:t>SciGlass</a:t>
            </a:r>
            <a:r>
              <a:rPr lang="en-US" sz="2000" dirty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FB118A-1F4B-5346-9752-9AA906759933}"/>
              </a:ext>
            </a:extLst>
          </p:cNvPr>
          <p:cNvSpPr/>
          <p:nvPr/>
        </p:nvSpPr>
        <p:spPr>
          <a:xfrm>
            <a:off x="333172" y="4116030"/>
            <a:ext cx="7255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PWO (1-2%) for electron hemisphere: (up to 2</a:t>
            </a:r>
            <a:r>
              <a:rPr lang="en-US" dirty="0">
                <a:latin typeface="Symbol" pitchFamily="2" charset="2"/>
                <a:cs typeface="Arial" charset="0"/>
              </a:rPr>
              <a:t>p,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>
                <a:latin typeface="Symbol" pitchFamily="2" charset="2"/>
                <a:cs typeface="Arial" charset="0"/>
              </a:rPr>
              <a:t>h</a:t>
            </a:r>
            <a:r>
              <a:rPr lang="en-US" dirty="0">
                <a:latin typeface="Arial" charset="0"/>
                <a:cs typeface="Arial" charset="0"/>
              </a:rPr>
              <a:t> &lt; 0 coverage) 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135003-D6B3-9746-98CE-6CF8AC04CFFF}"/>
              </a:ext>
            </a:extLst>
          </p:cNvPr>
          <p:cNvSpPr/>
          <p:nvPr/>
        </p:nvSpPr>
        <p:spPr>
          <a:xfrm>
            <a:off x="315983" y="5439904"/>
            <a:ext cx="6782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W-</a:t>
            </a:r>
            <a:r>
              <a:rPr lang="en-US" dirty="0" err="1">
                <a:latin typeface="Arial" charset="0"/>
                <a:cs typeface="Arial" charset="0"/>
              </a:rPr>
              <a:t>Shashlyk</a:t>
            </a:r>
            <a:r>
              <a:rPr lang="en-US" dirty="0">
                <a:latin typeface="Arial" charset="0"/>
                <a:cs typeface="Arial" charset="0"/>
              </a:rPr>
              <a:t> (6%?) for hadron hemisphere: (</a:t>
            </a:r>
            <a:r>
              <a:rPr lang="en-US" dirty="0">
                <a:latin typeface="Symbol" pitchFamily="2" charset="2"/>
                <a:cs typeface="Arial" charset="0"/>
              </a:rPr>
              <a:t>h</a:t>
            </a:r>
            <a:r>
              <a:rPr lang="en-US" dirty="0">
                <a:latin typeface="Arial" charset="0"/>
                <a:cs typeface="Arial" charset="0"/>
              </a:rPr>
              <a:t> &gt; 0  coverage)</a:t>
            </a:r>
            <a:endParaRPr lang="en-US" dirty="0">
              <a:latin typeface="Symbol" pitchFamily="2" charset="2"/>
            </a:endParaRP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8F6F9D4C-2270-3E4D-9A38-F3DFE2CB2D90}"/>
              </a:ext>
            </a:extLst>
          </p:cNvPr>
          <p:cNvSpPr txBox="1">
            <a:spLocks/>
          </p:cNvSpPr>
          <p:nvPr/>
        </p:nvSpPr>
        <p:spPr bwMode="auto">
          <a:xfrm>
            <a:off x="520517" y="5824186"/>
            <a:ext cx="5074371" cy="89522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24" tIns="43064" rIns="86124" bIns="43064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sz="2000" dirty="0">
                <a:latin typeface="Arial" charset="0"/>
                <a:cs typeface="Arial" charset="0"/>
              </a:rPr>
              <a:t>Projective modules in the barrel</a:t>
            </a:r>
          </a:p>
          <a:p>
            <a:pPr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sz="2000" dirty="0">
                <a:latin typeface="Arial" charset="0"/>
                <a:cs typeface="Arial" charset="0"/>
              </a:rPr>
              <a:t>Non-projective modules in the endcap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481DD4-010D-8C43-9FAC-1E3DF51CD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9866" y="3313236"/>
            <a:ext cx="4432300" cy="30099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B44A4CA-1659-FD41-9091-DDE126FC987F}"/>
              </a:ext>
            </a:extLst>
          </p:cNvPr>
          <p:cNvSpPr/>
          <p:nvPr/>
        </p:nvSpPr>
        <p:spPr>
          <a:xfrm>
            <a:off x="8189520" y="3979131"/>
            <a:ext cx="1552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Helvetica" pitchFamily="2" charset="0"/>
              </a:rPr>
              <a:t>Photons from DVCS on </a:t>
            </a:r>
            <a:r>
              <a:rPr lang="en-US" sz="1600" baseline="30000" dirty="0">
                <a:solidFill>
                  <a:srgbClr val="0070C0"/>
                </a:solidFill>
                <a:latin typeface="Helvetica" pitchFamily="2" charset="0"/>
              </a:rPr>
              <a:t>4</a:t>
            </a:r>
            <a:r>
              <a:rPr lang="en-US" sz="1600" dirty="0">
                <a:solidFill>
                  <a:srgbClr val="0070C0"/>
                </a:solidFill>
                <a:latin typeface="Helvetica" pitchFamily="2" charset="0"/>
              </a:rPr>
              <a:t>He (YR)</a:t>
            </a:r>
            <a:endParaRPr lang="en-US" sz="16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B385682-764B-CB4B-A465-5F1A0D288F03}"/>
              </a:ext>
            </a:extLst>
          </p:cNvPr>
          <p:cNvCxnSpPr/>
          <p:nvPr/>
        </p:nvCxnSpPr>
        <p:spPr>
          <a:xfrm flipV="1">
            <a:off x="10550768" y="3622432"/>
            <a:ext cx="0" cy="22332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C018389C-FBE1-304E-9EC5-172A4E6FA30F}"/>
              </a:ext>
            </a:extLst>
          </p:cNvPr>
          <p:cNvSpPr txBox="1">
            <a:spLocks/>
          </p:cNvSpPr>
          <p:nvPr/>
        </p:nvSpPr>
        <p:spPr bwMode="auto">
          <a:xfrm>
            <a:off x="7641136" y="914366"/>
            <a:ext cx="3947126" cy="237395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24" tIns="43064" rIns="86124" bIns="43064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Blip>
                <a:blip r:embed="rId4"/>
              </a:buBlip>
            </a:pPr>
            <a:r>
              <a:rPr lang="en-US" dirty="0">
                <a:latin typeface="Arial" charset="0"/>
                <a:cs typeface="Arial" charset="0"/>
              </a:rPr>
              <a:t>DVCS on nuclei:</a:t>
            </a:r>
          </a:p>
          <a:p>
            <a:pPr marL="457200" lvl="1" indent="0">
              <a:spcBef>
                <a:spcPct val="20000"/>
              </a:spcBef>
            </a:pPr>
            <a:r>
              <a:rPr lang="en-US" sz="2000" dirty="0">
                <a:latin typeface="Arial" charset="0"/>
                <a:cs typeface="Arial" charset="0"/>
              </a:rPr>
              <a:t>A high-resolution </a:t>
            </a:r>
            <a:r>
              <a:rPr lang="en-US" sz="2000" dirty="0" err="1">
                <a:latin typeface="Arial" charset="0"/>
                <a:cs typeface="Arial" charset="0"/>
              </a:rPr>
              <a:t>EMcal</a:t>
            </a:r>
            <a:r>
              <a:rPr lang="en-US" sz="2000" dirty="0">
                <a:latin typeface="Arial" charset="0"/>
                <a:cs typeface="Arial" charset="0"/>
              </a:rPr>
              <a:t> in the electron hemisphere makes it possible to reconstruct the t-distribution from the DVCS photon</a:t>
            </a:r>
          </a:p>
        </p:txBody>
      </p:sp>
    </p:spTree>
    <p:extLst>
      <p:ext uri="{BB962C8B-B14F-4D97-AF65-F5344CB8AC3E}">
        <p14:creationId xmlns:p14="http://schemas.microsoft.com/office/powerpoint/2010/main" val="1998105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A5DE64-952D-EE4E-A187-F61B3DF41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F7A5-2E61-7145-951E-C71741B9B9BC}" type="slidenum">
              <a:rPr lang="en-US" smtClean="0"/>
              <a:t>5</a:t>
            </a:fld>
            <a:endParaRPr lang="en-US" dirty="0"/>
          </a:p>
        </p:txBody>
      </p:sp>
      <p:sp>
        <p:nvSpPr>
          <p:cNvPr id="12" name="Text Box 1">
            <a:extLst>
              <a:ext uri="{FF2B5EF4-FFF2-40B4-BE49-F238E27FC236}">
                <a16:creationId xmlns:a16="http://schemas.microsoft.com/office/drawing/2014/main" id="{73656545-B495-3748-9C40-338C61F99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482" y="243721"/>
            <a:ext cx="10485493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2451" rIns="81638" bIns="42451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r>
              <a:rPr lang="en-US" sz="2963" dirty="0">
                <a:solidFill>
                  <a:srgbClr val="006633"/>
                </a:solidFill>
                <a:latin typeface="Times New Roman" charset="0"/>
                <a:cs typeface="Arial" charset="0"/>
              </a:rPr>
              <a:t>e/𝜋 identification in the electron hemisphere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25F6B953-CC01-A944-992E-4B074D44632D}"/>
              </a:ext>
            </a:extLst>
          </p:cNvPr>
          <p:cNvSpPr txBox="1">
            <a:spLocks/>
          </p:cNvSpPr>
          <p:nvPr/>
        </p:nvSpPr>
        <p:spPr bwMode="auto">
          <a:xfrm>
            <a:off x="404777" y="4784603"/>
            <a:ext cx="11570348" cy="186238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24" tIns="43064" rIns="86124" bIns="43064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2000" dirty="0">
                <a:latin typeface="Arial" charset="0"/>
                <a:cs typeface="Arial" charset="0"/>
              </a:rPr>
              <a:t>For the EIC, a clean identification of the scattered electron is essential.</a:t>
            </a:r>
          </a:p>
          <a:p>
            <a:pPr>
              <a:spcBef>
                <a:spcPct val="20000"/>
              </a:spcBef>
              <a:buFontTx/>
              <a:buBlip>
                <a:blip r:embed="rId2"/>
              </a:buBlip>
            </a:pPr>
            <a:endParaRPr lang="en-US" sz="800" dirty="0">
              <a:latin typeface="Arial" charset="0"/>
              <a:cs typeface="Arial" charset="0"/>
            </a:endParaRPr>
          </a:p>
          <a:p>
            <a:pPr>
              <a:spcBef>
                <a:spcPct val="20000"/>
              </a:spcBef>
              <a:buBlip>
                <a:blip r:embed="rId2"/>
              </a:buBlip>
            </a:pPr>
            <a:r>
              <a:rPr lang="en-US" sz="2000" dirty="0">
                <a:latin typeface="Arial" charset="0"/>
                <a:cs typeface="Arial" charset="0"/>
                <a:sym typeface="Wingdings" pitchFamily="2" charset="2"/>
              </a:rPr>
              <a:t>The barrel region poses the greatest challenge and requires the best electron ID.</a:t>
            </a:r>
          </a:p>
          <a:p>
            <a:pPr>
              <a:spcBef>
                <a:spcPct val="20000"/>
              </a:spcBef>
              <a:buBlip>
                <a:blip r:embed="rId2"/>
              </a:buBlip>
            </a:pPr>
            <a:endParaRPr lang="en-US" sz="800" dirty="0">
              <a:latin typeface="Arial" charset="0"/>
              <a:cs typeface="Arial" charset="0"/>
              <a:sym typeface="Wingdings" pitchFamily="2" charset="2"/>
            </a:endParaRPr>
          </a:p>
          <a:p>
            <a:pPr>
              <a:spcBef>
                <a:spcPct val="20000"/>
              </a:spcBef>
              <a:buBlip>
                <a:blip r:embed="rId2"/>
              </a:buBlip>
            </a:pPr>
            <a:r>
              <a:rPr lang="en-US" sz="2000" dirty="0">
                <a:latin typeface="Arial" charset="0"/>
                <a:cs typeface="Arial" charset="0"/>
              </a:rPr>
              <a:t>CORE addresses this issue by extending the PWO </a:t>
            </a:r>
            <a:r>
              <a:rPr lang="en-US" sz="2000" dirty="0" err="1">
                <a:latin typeface="Arial" charset="0"/>
                <a:cs typeface="Arial" charset="0"/>
              </a:rPr>
              <a:t>EMcal</a:t>
            </a:r>
            <a:r>
              <a:rPr lang="en-US" sz="2000" dirty="0">
                <a:latin typeface="Arial" charset="0"/>
                <a:cs typeface="Arial" charset="0"/>
              </a:rPr>
              <a:t> coverage up to </a:t>
            </a:r>
            <a:r>
              <a:rPr lang="en-US" sz="2000" dirty="0">
                <a:latin typeface="Symbol" pitchFamily="2" charset="2"/>
                <a:cs typeface="Arial" charset="0"/>
              </a:rPr>
              <a:t>h</a:t>
            </a:r>
            <a:r>
              <a:rPr lang="en-US" sz="2000" dirty="0">
                <a:latin typeface="Arial" charset="0"/>
                <a:cs typeface="Arial" charset="0"/>
              </a:rPr>
              <a:t> &lt; 0 (or possibly -0.5)</a:t>
            </a:r>
          </a:p>
          <a:p>
            <a:pPr>
              <a:spcBef>
                <a:spcPct val="20000"/>
              </a:spcBef>
              <a:buBlip>
                <a:blip r:embed="rId2"/>
              </a:buBlip>
            </a:pPr>
            <a:endParaRPr lang="en-US" sz="800" dirty="0">
              <a:latin typeface="Arial" charset="0"/>
              <a:cs typeface="Arial" charset="0"/>
            </a:endParaRPr>
          </a:p>
          <a:p>
            <a:pPr>
              <a:spcBef>
                <a:spcPct val="20000"/>
              </a:spcBef>
              <a:buBlip>
                <a:blip r:embed="rId2"/>
              </a:buBlip>
            </a:pPr>
            <a:r>
              <a:rPr lang="en-US" sz="2000" dirty="0">
                <a:latin typeface="Arial" charset="0"/>
                <a:cs typeface="Arial" charset="0"/>
              </a:rPr>
              <a:t>Additional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e/</a:t>
            </a:r>
            <a:r>
              <a:rPr lang="en-US" sz="2000" dirty="0">
                <a:latin typeface="Symbol" pitchFamily="2" charset="2"/>
                <a:cs typeface="Arial" charset="0"/>
              </a:rPr>
              <a:t>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suppression (at least 1:10 up to 1.2 GeV) is also provided by the DIRC.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5411DD-34E7-074E-88F4-DE86708CF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89" y="973503"/>
            <a:ext cx="10604500" cy="36449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1688319-CF5E-2B47-9333-59D8A88B9794}"/>
              </a:ext>
            </a:extLst>
          </p:cNvPr>
          <p:cNvSpPr/>
          <p:nvPr/>
        </p:nvSpPr>
        <p:spPr>
          <a:xfrm>
            <a:off x="9596290" y="1939308"/>
            <a:ext cx="13237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Q</a:t>
            </a:r>
            <a:r>
              <a:rPr lang="en-US" sz="1400" baseline="30000" dirty="0">
                <a:latin typeface="Helvetica" pitchFamily="2" charset="0"/>
              </a:rPr>
              <a:t>2</a:t>
            </a:r>
            <a:r>
              <a:rPr lang="en-US" sz="1400" dirty="0">
                <a:latin typeface="Helvetica" pitchFamily="2" charset="0"/>
              </a:rPr>
              <a:t> &gt; 1 &amp;</a:t>
            </a:r>
          </a:p>
          <a:p>
            <a:r>
              <a:rPr lang="en-US" sz="1400" dirty="0">
                <a:latin typeface="Helvetica" pitchFamily="2" charset="0"/>
              </a:rPr>
              <a:t>y &lt; 0.95</a:t>
            </a:r>
          </a:p>
          <a:p>
            <a:r>
              <a:rPr lang="en-US" sz="1400" dirty="0">
                <a:latin typeface="Helvetica" pitchFamily="2" charset="0"/>
              </a:rPr>
              <a:t>to the right of orange line</a:t>
            </a:r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43A32D-6E3F-474B-88B9-FEBBA696CAA0}"/>
              </a:ext>
            </a:extLst>
          </p:cNvPr>
          <p:cNvSpPr/>
          <p:nvPr/>
        </p:nvSpPr>
        <p:spPr>
          <a:xfrm>
            <a:off x="857338" y="1689315"/>
            <a:ext cx="1064452" cy="2487831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23F2A3-2A6B-A449-A2D7-15F50521FEE7}"/>
              </a:ext>
            </a:extLst>
          </p:cNvPr>
          <p:cNvSpPr/>
          <p:nvPr/>
        </p:nvSpPr>
        <p:spPr>
          <a:xfrm>
            <a:off x="4530436" y="1689315"/>
            <a:ext cx="630500" cy="2487831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D36FFD-66D6-434B-9E12-2F3051F3C44C}"/>
              </a:ext>
            </a:extLst>
          </p:cNvPr>
          <p:cNvSpPr/>
          <p:nvPr/>
        </p:nvSpPr>
        <p:spPr>
          <a:xfrm>
            <a:off x="8219033" y="1673816"/>
            <a:ext cx="630499" cy="2487831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2B9E6375-A32C-F541-AEE3-735E14C8D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9448" y="1406772"/>
            <a:ext cx="1283677" cy="26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1011" tIns="42134" rIns="81011" bIns="42134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defTabSz="404450" eaLnBrk="1" hangingPunct="1">
              <a:buSzPct val="100000"/>
            </a:pPr>
            <a:r>
              <a:rPr lang="en-US" sz="1200" i="1" dirty="0">
                <a:solidFill>
                  <a:srgbClr val="147806"/>
                </a:solidFill>
                <a:latin typeface="+mn-lt"/>
              </a:rPr>
              <a:t>B. </a:t>
            </a:r>
            <a:r>
              <a:rPr lang="en-US" sz="1200" i="1" dirty="0" err="1">
                <a:solidFill>
                  <a:srgbClr val="147806"/>
                </a:solidFill>
                <a:latin typeface="+mn-lt"/>
              </a:rPr>
              <a:t>Schmookler</a:t>
            </a:r>
            <a:endParaRPr lang="en-US" sz="1200" i="1" dirty="0">
              <a:solidFill>
                <a:srgbClr val="147806"/>
              </a:solidFill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3E4677-4691-994E-93B0-E7AC58831A75}"/>
              </a:ext>
            </a:extLst>
          </p:cNvPr>
          <p:cNvSpPr/>
          <p:nvPr/>
        </p:nvSpPr>
        <p:spPr>
          <a:xfrm>
            <a:off x="8875321" y="550128"/>
            <a:ext cx="15875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Symbol" pitchFamily="2" charset="2"/>
                <a:cs typeface="Arial" charset="0"/>
              </a:rPr>
              <a:t>h</a:t>
            </a:r>
            <a:r>
              <a:rPr lang="en-US" sz="1400" dirty="0">
                <a:latin typeface="Arial" charset="0"/>
                <a:cs typeface="Arial" charset="0"/>
              </a:rPr>
              <a:t> = -ln(</a:t>
            </a:r>
            <a:r>
              <a:rPr lang="en-US" sz="1400" dirty="0"/>
              <a:t>tan(</a:t>
            </a:r>
            <a:r>
              <a:rPr lang="en-US" sz="1400" dirty="0">
                <a:latin typeface="Symbol" pitchFamily="2" charset="2"/>
              </a:rPr>
              <a:t>q</a:t>
            </a:r>
            <a:r>
              <a:rPr lang="en-US" sz="1400" dirty="0"/>
              <a:t>/2))</a:t>
            </a:r>
          </a:p>
        </p:txBody>
      </p:sp>
    </p:spTree>
    <p:extLst>
      <p:ext uri="{BB962C8B-B14F-4D97-AF65-F5344CB8AC3E}">
        <p14:creationId xmlns:p14="http://schemas.microsoft.com/office/powerpoint/2010/main" val="2898328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091107" y="2543779"/>
            <a:ext cx="7440720" cy="96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43" tIns="42454" rIns="81643" bIns="42454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3387" dirty="0">
                <a:solidFill>
                  <a:srgbClr val="006633"/>
                </a:solidFill>
                <a:latin typeface="Times New Roman" charset="0"/>
                <a:cs typeface="Arial" charset="0"/>
              </a:rPr>
              <a:t>Thank you!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95400DE-C38D-9949-8669-DCD6C4939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1FEF7A5-2E61-7145-951E-C71741B9B9B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3520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5CCE30-86F4-6141-A0CA-273A3ED39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319" y="1220665"/>
            <a:ext cx="4400550" cy="2457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F3A356-FE8D-CA4A-ACA0-4E665F760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582" y="639932"/>
            <a:ext cx="4589586" cy="325288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A5DE64-952D-EE4E-A187-F61B3DF41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F7A5-2E61-7145-951E-C71741B9B9BC}" type="slidenum">
              <a:rPr lang="en-US" smtClean="0"/>
              <a:t>7</a:t>
            </a:fld>
            <a:endParaRPr lang="en-US" dirty="0"/>
          </a:p>
        </p:txBody>
      </p:sp>
      <p:sp>
        <p:nvSpPr>
          <p:cNvPr id="12" name="Text Box 1">
            <a:extLst>
              <a:ext uri="{FF2B5EF4-FFF2-40B4-BE49-F238E27FC236}">
                <a16:creationId xmlns:a16="http://schemas.microsoft.com/office/drawing/2014/main" id="{73656545-B495-3748-9C40-338C61F99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482" y="243721"/>
            <a:ext cx="10485493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2451" rIns="81638" bIns="42451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2963" dirty="0">
                <a:solidFill>
                  <a:srgbClr val="006633"/>
                </a:solidFill>
                <a:latin typeface="Times New Roman" charset="0"/>
                <a:cs typeface="Arial" charset="0"/>
              </a:rPr>
              <a:t>CORE systems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5F1C82-9EB6-4641-B9F0-A4F6CD8DD9F2}"/>
              </a:ext>
            </a:extLst>
          </p:cNvPr>
          <p:cNvSpPr/>
          <p:nvPr/>
        </p:nvSpPr>
        <p:spPr>
          <a:xfrm>
            <a:off x="7556472" y="180850"/>
            <a:ext cx="33284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Helvetica" pitchFamily="2" charset="0"/>
              </a:rPr>
              <a:t>inner CORE in </a:t>
            </a:r>
            <a:r>
              <a:rPr lang="en-US" sz="1600" dirty="0" err="1">
                <a:solidFill>
                  <a:srgbClr val="0070C0"/>
                </a:solidFill>
                <a:latin typeface="Helvetica" pitchFamily="2" charset="0"/>
              </a:rPr>
              <a:t>Geant</a:t>
            </a:r>
            <a:r>
              <a:rPr lang="en-US" sz="1600" dirty="0">
                <a:solidFill>
                  <a:srgbClr val="0070C0"/>
                </a:solidFill>
                <a:latin typeface="Helvetica" pitchFamily="2" charset="0"/>
              </a:rPr>
              <a:t> (fun4all)</a:t>
            </a:r>
            <a:endParaRPr lang="en-US" sz="1600" dirty="0"/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82AEB856-B4F6-3141-9A05-0C5DF3640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6939" y="773726"/>
            <a:ext cx="1283677" cy="26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1011" tIns="42134" rIns="81011" bIns="42134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defTabSz="404450" eaLnBrk="1" hangingPunct="1">
              <a:buSzPct val="100000"/>
            </a:pPr>
            <a:r>
              <a:rPr lang="en-US" sz="1200" i="1" dirty="0">
                <a:solidFill>
                  <a:srgbClr val="147806"/>
                </a:solidFill>
                <a:latin typeface="+mn-lt"/>
              </a:rPr>
              <a:t>B. </a:t>
            </a:r>
            <a:r>
              <a:rPr lang="en-US" sz="1200" i="1" dirty="0" err="1">
                <a:solidFill>
                  <a:srgbClr val="147806"/>
                </a:solidFill>
                <a:latin typeface="+mn-lt"/>
              </a:rPr>
              <a:t>Schmookler</a:t>
            </a:r>
            <a:endParaRPr lang="en-US" sz="1200" i="1" dirty="0">
              <a:solidFill>
                <a:srgbClr val="147806"/>
              </a:solidFill>
              <a:latin typeface="+mn-lt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25F6B953-CC01-A944-992E-4B074D44632D}"/>
              </a:ext>
            </a:extLst>
          </p:cNvPr>
          <p:cNvSpPr txBox="1">
            <a:spLocks/>
          </p:cNvSpPr>
          <p:nvPr/>
        </p:nvSpPr>
        <p:spPr bwMode="auto">
          <a:xfrm>
            <a:off x="475113" y="4204316"/>
            <a:ext cx="11271409" cy="233716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24" tIns="43064" rIns="86124" bIns="43064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Blip>
                <a:blip r:embed="rId4"/>
              </a:buBlip>
            </a:pPr>
            <a:r>
              <a:rPr lang="en-US" sz="2000" dirty="0">
                <a:latin typeface="Arial" charset="0"/>
                <a:cs typeface="Arial" charset="0"/>
              </a:rPr>
              <a:t>New 2.5 T solenoid (2.5 m long, 1 m inner radius)</a:t>
            </a:r>
          </a:p>
          <a:p>
            <a:pPr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sz="2000" dirty="0">
                <a:latin typeface="Arial" charset="0"/>
                <a:cs typeface="Arial" charset="0"/>
              </a:rPr>
              <a:t>Tracking: central all-Si tracker (eRD25) and h-endcap GEM tracker (eRD6)</a:t>
            </a:r>
          </a:p>
          <a:p>
            <a:pPr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sz="2000" dirty="0" err="1">
                <a:latin typeface="Arial" charset="0"/>
                <a:cs typeface="Arial" charset="0"/>
              </a:rPr>
              <a:t>EMcal</a:t>
            </a:r>
            <a:r>
              <a:rPr lang="en-US" sz="2000" dirty="0">
                <a:latin typeface="Arial" charset="0"/>
                <a:cs typeface="Arial" charset="0"/>
              </a:rPr>
              <a:t> (eRD1): PWO for </a:t>
            </a:r>
            <a:r>
              <a:rPr lang="en-US" sz="2000" dirty="0">
                <a:latin typeface="Symbol" pitchFamily="2" charset="2"/>
                <a:cs typeface="Arial" charset="0"/>
              </a:rPr>
              <a:t>h</a:t>
            </a:r>
            <a:r>
              <a:rPr lang="en-US" sz="2000" dirty="0">
                <a:latin typeface="Arial" charset="0"/>
                <a:cs typeface="Arial" charset="0"/>
              </a:rPr>
              <a:t> &lt; 0 and W-</a:t>
            </a:r>
            <a:r>
              <a:rPr lang="en-US" sz="2000" dirty="0" err="1">
                <a:latin typeface="Arial" charset="0"/>
                <a:cs typeface="Arial" charset="0"/>
              </a:rPr>
              <a:t>Shashlyk</a:t>
            </a:r>
            <a:r>
              <a:rPr lang="en-US" sz="2000" dirty="0">
                <a:latin typeface="Arial" charset="0"/>
                <a:cs typeface="Arial" charset="0"/>
              </a:rPr>
              <a:t> for </a:t>
            </a:r>
            <a:r>
              <a:rPr lang="en-US" sz="2000" dirty="0">
                <a:latin typeface="Symbol" pitchFamily="2" charset="2"/>
                <a:cs typeface="Arial" charset="0"/>
              </a:rPr>
              <a:t>h</a:t>
            </a:r>
            <a:r>
              <a:rPr lang="en-US" sz="2000" dirty="0">
                <a:latin typeface="Arial" charset="0"/>
                <a:cs typeface="Arial" charset="0"/>
              </a:rPr>
              <a:t> &gt; 0</a:t>
            </a:r>
          </a:p>
          <a:p>
            <a:pPr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sz="2000" dirty="0">
                <a:latin typeface="Arial" charset="0"/>
                <a:cs typeface="Arial" charset="0"/>
              </a:rPr>
              <a:t>Cherenkov PID (eRD14): DIRC (50 cm radius) in barrel and dual-radiator RICH in h-endcap</a:t>
            </a:r>
          </a:p>
          <a:p>
            <a:pPr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sz="2000" dirty="0">
                <a:latin typeface="Arial" charset="0"/>
                <a:cs typeface="Arial" charset="0"/>
              </a:rPr>
              <a:t>TOF: LGADs in e-endcap (eRD29) and a simple TOF behind the </a:t>
            </a:r>
            <a:r>
              <a:rPr lang="en-US" sz="2000" dirty="0" err="1">
                <a:latin typeface="Arial" charset="0"/>
                <a:cs typeface="Arial" charset="0"/>
              </a:rPr>
              <a:t>dRICH</a:t>
            </a:r>
            <a:endParaRPr lang="en-US" sz="2000" dirty="0">
              <a:latin typeface="Arial" charset="0"/>
              <a:cs typeface="Arial" charset="0"/>
            </a:endParaRPr>
          </a:p>
          <a:p>
            <a:pPr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sz="2000" dirty="0" err="1">
                <a:latin typeface="Arial" charset="0"/>
                <a:cs typeface="Arial" charset="0"/>
              </a:rPr>
              <a:t>Hcal</a:t>
            </a:r>
            <a:r>
              <a:rPr lang="en-US" sz="2000" dirty="0">
                <a:latin typeface="Arial" charset="0"/>
                <a:cs typeface="Arial" charset="0"/>
              </a:rPr>
              <a:t> / K</a:t>
            </a:r>
            <a:r>
              <a:rPr lang="en-US" sz="2000" baseline="-25000" dirty="0">
                <a:latin typeface="Arial" charset="0"/>
                <a:cs typeface="Arial" charset="0"/>
              </a:rPr>
              <a:t>L</a:t>
            </a:r>
            <a:r>
              <a:rPr lang="en-US" sz="2000" dirty="0">
                <a:latin typeface="Arial" charset="0"/>
                <a:cs typeface="Arial" charset="0"/>
              </a:rPr>
              <a:t>-</a:t>
            </a:r>
            <a:r>
              <a:rPr lang="en-US" sz="2000" dirty="0">
                <a:latin typeface="Symbol" pitchFamily="2" charset="2"/>
                <a:cs typeface="Arial" charset="0"/>
              </a:rPr>
              <a:t>m </a:t>
            </a:r>
            <a:r>
              <a:rPr lang="en-US" sz="2000" dirty="0">
                <a:latin typeface="Arial" charset="0"/>
                <a:cs typeface="Arial" charset="0"/>
              </a:rPr>
              <a:t>(KLM) detector integrated with the magnetic flux return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420169-D13D-D843-B153-DB8336F2E77F}"/>
              </a:ext>
            </a:extLst>
          </p:cNvPr>
          <p:cNvCxnSpPr>
            <a:cxnSpLocks/>
          </p:cNvCxnSpPr>
          <p:nvPr/>
        </p:nvCxnSpPr>
        <p:spPr>
          <a:xfrm>
            <a:off x="4382196" y="1102247"/>
            <a:ext cx="0" cy="339692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62F8483-68B8-674D-AB43-861A8062BFF7}"/>
              </a:ext>
            </a:extLst>
          </p:cNvPr>
          <p:cNvSpPr/>
          <p:nvPr/>
        </p:nvSpPr>
        <p:spPr>
          <a:xfrm>
            <a:off x="3690926" y="794377"/>
            <a:ext cx="21245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Helvetica" pitchFamily="2" charset="0"/>
              </a:rPr>
              <a:t>dRICH</a:t>
            </a:r>
            <a:r>
              <a:rPr lang="en-US" sz="1400" dirty="0">
                <a:latin typeface="Helvetica" pitchFamily="2" charset="0"/>
              </a:rPr>
              <a:t> photosensors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64537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C1C73-C0F2-1D4A-B250-0B1D6437D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266" y="386856"/>
            <a:ext cx="4193275" cy="2971115"/>
          </a:xfrm>
          <a:prstGeom prst="rect">
            <a:avLst/>
          </a:prstGeom>
        </p:spPr>
      </p:pic>
      <p:sp>
        <p:nvSpPr>
          <p:cNvPr id="15" name="Text Box 1">
            <a:extLst>
              <a:ext uri="{FF2B5EF4-FFF2-40B4-BE49-F238E27FC236}">
                <a16:creationId xmlns:a16="http://schemas.microsoft.com/office/drawing/2014/main" id="{73281FCE-7EC4-AD45-9138-A11AC708C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18" y="314059"/>
            <a:ext cx="5767411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2451" rIns="81638" bIns="42451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2963" dirty="0">
                <a:solidFill>
                  <a:srgbClr val="006633"/>
                </a:solidFill>
                <a:latin typeface="Times New Roman" charset="0"/>
                <a:cs typeface="Arial" charset="0"/>
              </a:rPr>
              <a:t>CORE solenoid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46327D8-2BF2-3041-B5FF-B1B8CC891EE4}"/>
              </a:ext>
            </a:extLst>
          </p:cNvPr>
          <p:cNvSpPr txBox="1">
            <a:spLocks/>
          </p:cNvSpPr>
          <p:nvPr/>
        </p:nvSpPr>
        <p:spPr bwMode="auto">
          <a:xfrm>
            <a:off x="496565" y="1428322"/>
            <a:ext cx="6687031" cy="149072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24" tIns="43064" rIns="86124" bIns="43064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1800" dirty="0">
                <a:latin typeface="Arial" charset="0"/>
                <a:cs typeface="Arial" charset="0"/>
              </a:rPr>
              <a:t>The CORE solenoid is 2.5 m long with a 1 m inner radius</a:t>
            </a:r>
          </a:p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endParaRPr lang="en-US" sz="800" dirty="0">
              <a:latin typeface="Arial" charset="0"/>
              <a:cs typeface="Arial" charset="0"/>
            </a:endParaRPr>
          </a:p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1800" dirty="0">
                <a:latin typeface="Arial" charset="0"/>
                <a:cs typeface="Arial" charset="0"/>
              </a:rPr>
              <a:t>CORE is compatible with any field in the 2 - 4 T range</a:t>
            </a:r>
          </a:p>
          <a:p>
            <a:pPr marL="0" indent="0">
              <a:spcBef>
                <a:spcPct val="20000"/>
              </a:spcBef>
            </a:pPr>
            <a:endParaRPr lang="en-US" sz="800" dirty="0">
              <a:latin typeface="Arial" charset="0"/>
              <a:cs typeface="Arial" charset="0"/>
            </a:endParaRPr>
          </a:p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1800" dirty="0">
                <a:latin typeface="Arial" charset="0"/>
                <a:cs typeface="Arial" charset="0"/>
              </a:rPr>
              <a:t>2.5 T is the current baseline option</a:t>
            </a: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E72531BD-BBAD-404D-A0F2-518C7FB8C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9649" y="2883874"/>
            <a:ext cx="1283677" cy="26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1011" tIns="42134" rIns="81011" bIns="42134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defTabSz="404450" eaLnBrk="1" hangingPunct="1">
              <a:buSzPct val="100000"/>
            </a:pPr>
            <a:r>
              <a:rPr lang="en-US" sz="1200" i="1" dirty="0">
                <a:solidFill>
                  <a:srgbClr val="147806"/>
                </a:solidFill>
                <a:latin typeface="+mn-lt"/>
              </a:rPr>
              <a:t>B. </a:t>
            </a:r>
            <a:r>
              <a:rPr lang="en-US" sz="1200" i="1" dirty="0" err="1">
                <a:solidFill>
                  <a:srgbClr val="147806"/>
                </a:solidFill>
                <a:latin typeface="+mn-lt"/>
              </a:rPr>
              <a:t>Schmookler</a:t>
            </a:r>
            <a:endParaRPr lang="en-US" sz="1200" i="1" dirty="0">
              <a:solidFill>
                <a:srgbClr val="147806"/>
              </a:solidFill>
              <a:latin typeface="+mn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7DC3F36-6DE1-3848-B3A1-51BED6BD0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1031"/>
              </p:ext>
            </p:extLst>
          </p:nvPr>
        </p:nvGraphicFramePr>
        <p:xfrm>
          <a:off x="1182892" y="4214955"/>
          <a:ext cx="4344913" cy="1876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6198">
                  <a:extLst>
                    <a:ext uri="{9D8B030D-6E8A-4147-A177-3AD203B41FA5}">
                      <a16:colId xmlns:a16="http://schemas.microsoft.com/office/drawing/2014/main" val="3446125074"/>
                    </a:ext>
                  </a:extLst>
                </a:gridCol>
                <a:gridCol w="862212">
                  <a:extLst>
                    <a:ext uri="{9D8B030D-6E8A-4147-A177-3AD203B41FA5}">
                      <a16:colId xmlns:a16="http://schemas.microsoft.com/office/drawing/2014/main" val="3613139534"/>
                    </a:ext>
                  </a:extLst>
                </a:gridCol>
                <a:gridCol w="1120877">
                  <a:extLst>
                    <a:ext uri="{9D8B030D-6E8A-4147-A177-3AD203B41FA5}">
                      <a16:colId xmlns:a16="http://schemas.microsoft.com/office/drawing/2014/main" val="2433861825"/>
                    </a:ext>
                  </a:extLst>
                </a:gridCol>
                <a:gridCol w="1135626">
                  <a:extLst>
                    <a:ext uri="{9D8B030D-6E8A-4147-A177-3AD203B41FA5}">
                      <a16:colId xmlns:a16="http://schemas.microsoft.com/office/drawing/2014/main" val="224461598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solenoid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 (T)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volume (m</a:t>
                      </a:r>
                      <a:r>
                        <a:rPr lang="en-US" sz="20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cost (M$)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7121588"/>
                  </a:ext>
                </a:extLst>
              </a:tr>
              <a:tr h="2558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EIC-IP6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914271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91205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18974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4260052"/>
                  </a:ext>
                </a:extLst>
              </a:tr>
            </a:tbl>
          </a:graphicData>
        </a:graphic>
      </p:graphicFrame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EB26E97A-EBDF-644F-8E12-275D8A004C5A}"/>
              </a:ext>
            </a:extLst>
          </p:cNvPr>
          <p:cNvSpPr txBox="1">
            <a:spLocks/>
          </p:cNvSpPr>
          <p:nvPr/>
        </p:nvSpPr>
        <p:spPr bwMode="auto">
          <a:xfrm>
            <a:off x="1143000" y="3339606"/>
            <a:ext cx="4895900" cy="63452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24" tIns="43064" rIns="86124" bIns="43064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en-US" sz="1600" dirty="0">
                <a:latin typeface="Arial" charset="0"/>
                <a:cs typeface="Arial" charset="0"/>
              </a:rPr>
              <a:t>cost (2020 M$) = 1.8 x 0.458 x (stored energy)</a:t>
            </a:r>
            <a:r>
              <a:rPr lang="en-US" sz="1600" baseline="30000" dirty="0">
                <a:latin typeface="Arial" charset="0"/>
                <a:cs typeface="Arial" charset="0"/>
              </a:rPr>
              <a:t>0.7</a:t>
            </a:r>
          </a:p>
          <a:p>
            <a:pPr marL="0" indent="0">
              <a:spcBef>
                <a:spcPct val="20000"/>
              </a:spcBef>
            </a:pPr>
            <a:r>
              <a:rPr lang="en-US" sz="1400" dirty="0">
                <a:latin typeface="Arial" charset="0"/>
                <a:cs typeface="Arial" charset="0"/>
              </a:rPr>
              <a:t>M. A. Green and S. J. St. </a:t>
            </a:r>
            <a:r>
              <a:rPr lang="en-US" sz="1400" dirty="0" err="1">
                <a:latin typeface="Arial" charset="0"/>
                <a:cs typeface="Arial" charset="0"/>
              </a:rPr>
              <a:t>Lorant</a:t>
            </a:r>
            <a:r>
              <a:rPr lang="en-US" sz="1400" dirty="0">
                <a:latin typeface="Arial" charset="0"/>
                <a:cs typeface="Arial" charset="0"/>
              </a:rPr>
              <a:t>, Adv. </a:t>
            </a:r>
            <a:r>
              <a:rPr lang="en-US" sz="1400" dirty="0" err="1">
                <a:latin typeface="Arial" charset="0"/>
                <a:cs typeface="Arial" charset="0"/>
              </a:rPr>
              <a:t>Cryo</a:t>
            </a:r>
            <a:r>
              <a:rPr lang="en-US" sz="1400" dirty="0">
                <a:latin typeface="Arial" charset="0"/>
                <a:cs typeface="Arial" charset="0"/>
              </a:rPr>
              <a:t>. Eng. </a:t>
            </a:r>
            <a:r>
              <a:rPr lang="en-US" sz="1400" b="1" dirty="0">
                <a:latin typeface="Arial" charset="0"/>
                <a:cs typeface="Arial" charset="0"/>
              </a:rPr>
              <a:t>39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66B0F1B9-71CF-F742-A8D5-63548A1A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1FEF7A5-2E61-7145-951E-C71741B9B9BC}" type="slidenum">
              <a:rPr lang="en-US" smtClean="0"/>
              <a:t>8</a:t>
            </a:fld>
            <a:endParaRPr lang="en-US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78E70C16-7E4B-AC48-85EF-A33D27A013B6}"/>
              </a:ext>
            </a:extLst>
          </p:cNvPr>
          <p:cNvSpPr txBox="1">
            <a:spLocks/>
          </p:cNvSpPr>
          <p:nvPr/>
        </p:nvSpPr>
        <p:spPr bwMode="auto">
          <a:xfrm>
            <a:off x="6506308" y="4453598"/>
            <a:ext cx="4867545" cy="71196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24" tIns="43064" rIns="86124" bIns="43064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1800" dirty="0">
                <a:latin typeface="Arial" charset="0"/>
                <a:cs typeface="Arial" charset="0"/>
              </a:rPr>
              <a:t>Excellent projectivity for the field in the dual-radiator RICH.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44420B8A-B30A-994F-95C5-B6D9E5115641}"/>
              </a:ext>
            </a:extLst>
          </p:cNvPr>
          <p:cNvSpPr txBox="1">
            <a:spLocks/>
          </p:cNvSpPr>
          <p:nvPr/>
        </p:nvSpPr>
        <p:spPr bwMode="auto">
          <a:xfrm>
            <a:off x="7665233" y="3505574"/>
            <a:ext cx="4022679" cy="71473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24" tIns="43064" rIns="86124" bIns="43064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1800" dirty="0">
                <a:latin typeface="Arial" charset="0"/>
                <a:cs typeface="Arial" charset="0"/>
              </a:rPr>
              <a:t>A 1 m inner radius leaves 50 cm between the DIRC and solenoid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021BFF69-8056-5D47-81F1-2DA55CDADFEB}"/>
              </a:ext>
            </a:extLst>
          </p:cNvPr>
          <p:cNvSpPr txBox="1">
            <a:spLocks/>
          </p:cNvSpPr>
          <p:nvPr/>
        </p:nvSpPr>
        <p:spPr bwMode="auto">
          <a:xfrm>
            <a:off x="6507851" y="5321108"/>
            <a:ext cx="5357445" cy="107969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24" tIns="43064" rIns="86124" bIns="43064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1800" dirty="0">
                <a:latin typeface="Arial" charset="0"/>
                <a:cs typeface="Arial" charset="0"/>
              </a:rPr>
              <a:t>The field at the DIRC photosensors is less than 2 T, enabling use of MCP-PMTs: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charset="0"/>
                <a:cs typeface="Arial" charset="0"/>
              </a:rPr>
              <a:t>best performance and low technical risk</a:t>
            </a:r>
          </a:p>
        </p:txBody>
      </p:sp>
    </p:spTree>
    <p:extLst>
      <p:ext uri="{BB962C8B-B14F-4D97-AF65-F5344CB8AC3E}">
        <p14:creationId xmlns:p14="http://schemas.microsoft.com/office/powerpoint/2010/main" val="1439060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>
            <a:extLst>
              <a:ext uri="{FF2B5EF4-FFF2-40B4-BE49-F238E27FC236}">
                <a16:creationId xmlns:a16="http://schemas.microsoft.com/office/drawing/2014/main" id="{9237C00F-E887-3A4E-B160-1047D65BA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509" y="230109"/>
            <a:ext cx="10755066" cy="64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7145" tIns="40115" rIns="77145" bIns="40115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2800" dirty="0">
                <a:solidFill>
                  <a:srgbClr val="006633"/>
                </a:solidFill>
                <a:latin typeface="Times New Roman" charset="0"/>
                <a:cs typeface="Arial" charset="0"/>
              </a:rPr>
              <a:t>CORE solenoid in opera – 2.6 T on axis at IP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F90EC332-7EBB-8548-BC02-1F70F4CBB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1FEF7A5-2E61-7145-951E-C71741B9B9BC}" type="slidenum">
              <a:rPr lang="en-US" smtClean="0"/>
              <a:t>9</a:t>
            </a:fld>
            <a:endParaRPr lang="en-US" dirty="0"/>
          </a:p>
        </p:txBody>
      </p:sp>
      <p:pic>
        <p:nvPicPr>
          <p:cNvPr id="19" name="Content Placeholder 3">
            <a:extLst>
              <a:ext uri="{FF2B5EF4-FFF2-40B4-BE49-F238E27FC236}">
                <a16:creationId xmlns:a16="http://schemas.microsoft.com/office/drawing/2014/main" id="{CF3E6107-F839-1845-9AC6-518D5ABED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50" y="4059745"/>
            <a:ext cx="5447511" cy="2505456"/>
          </a:xfrm>
          <a:prstGeom prst="rect">
            <a:avLst/>
          </a:prstGeom>
        </p:spPr>
      </p:pic>
      <p:pic>
        <p:nvPicPr>
          <p:cNvPr id="20" name="Content Placeholder 3">
            <a:extLst>
              <a:ext uri="{FF2B5EF4-FFF2-40B4-BE49-F238E27FC236}">
                <a16:creationId xmlns:a16="http://schemas.microsoft.com/office/drawing/2014/main" id="{5F5DD67F-264B-8D46-9FFE-A635BF1A5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332" y="1207491"/>
            <a:ext cx="5452110" cy="2506980"/>
          </a:xfrm>
          <a:prstGeom prst="rect">
            <a:avLst/>
          </a:prstGeom>
        </p:spPr>
      </p:pic>
      <p:pic>
        <p:nvPicPr>
          <p:cNvPr id="21" name="Content Placeholder 3">
            <a:extLst>
              <a:ext uri="{FF2B5EF4-FFF2-40B4-BE49-F238E27FC236}">
                <a16:creationId xmlns:a16="http://schemas.microsoft.com/office/drawing/2014/main" id="{B3A3059E-FD4C-544D-A3E4-EA7D60644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053" y="1213614"/>
            <a:ext cx="5452110" cy="2506980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62A61E8-D97F-FC42-A088-DCAA6B5F9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2608" y="3992288"/>
            <a:ext cx="4724400" cy="25069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0EB3F9-9E23-B443-9D7E-9099EFA09068}"/>
              </a:ext>
            </a:extLst>
          </p:cNvPr>
          <p:cNvSpPr/>
          <p:nvPr/>
        </p:nvSpPr>
        <p:spPr>
          <a:xfrm>
            <a:off x="1138089" y="1077669"/>
            <a:ext cx="34163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Helvetica" pitchFamily="2" charset="0"/>
              </a:rPr>
              <a:t>CORE in opera</a:t>
            </a:r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D17E85-E288-5844-A4EC-13D822237BF6}"/>
              </a:ext>
            </a:extLst>
          </p:cNvPr>
          <p:cNvSpPr/>
          <p:nvPr/>
        </p:nvSpPr>
        <p:spPr>
          <a:xfrm>
            <a:off x="1114642" y="3920515"/>
            <a:ext cx="34163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Helvetica" pitchFamily="2" charset="0"/>
              </a:rPr>
              <a:t>Field on iron surfaces</a:t>
            </a:r>
            <a:endParaRPr lang="en-US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B45A53-4F82-F248-84CF-2B05882844BB}"/>
              </a:ext>
            </a:extLst>
          </p:cNvPr>
          <p:cNvSpPr/>
          <p:nvPr/>
        </p:nvSpPr>
        <p:spPr>
          <a:xfrm>
            <a:off x="7069961" y="1055077"/>
            <a:ext cx="38852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Helvetica" pitchFamily="2" charset="0"/>
              </a:rPr>
              <a:t>Field in the dual-radiator RICH (</a:t>
            </a:r>
            <a:r>
              <a:rPr lang="en-US" sz="1600" dirty="0" err="1">
                <a:solidFill>
                  <a:srgbClr val="0070C0"/>
                </a:solidFill>
                <a:latin typeface="Helvetica" pitchFamily="2" charset="0"/>
              </a:rPr>
              <a:t>dRICH</a:t>
            </a:r>
            <a:r>
              <a:rPr lang="en-US" sz="1600" dirty="0">
                <a:solidFill>
                  <a:srgbClr val="0070C0"/>
                </a:solidFill>
                <a:latin typeface="Helvetica" pitchFamily="2" charset="0"/>
              </a:rPr>
              <a:t>)</a:t>
            </a:r>
            <a:endParaRPr lang="en-US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9743B7-3137-2D40-945A-786D47802725}"/>
              </a:ext>
            </a:extLst>
          </p:cNvPr>
          <p:cNvSpPr/>
          <p:nvPr/>
        </p:nvSpPr>
        <p:spPr>
          <a:xfrm>
            <a:off x="8242272" y="4383575"/>
            <a:ext cx="2765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Helvetica" pitchFamily="2" charset="0"/>
              </a:rPr>
              <a:t>Transverse field along the line-of-sight from the IP in the </a:t>
            </a:r>
            <a:r>
              <a:rPr lang="en-US" sz="1600" dirty="0" err="1">
                <a:solidFill>
                  <a:srgbClr val="0070C0"/>
                </a:solidFill>
                <a:latin typeface="Helvetica" pitchFamily="2" charset="0"/>
              </a:rPr>
              <a:t>dRICH</a:t>
            </a:r>
            <a:endParaRPr lang="en-US" sz="1600" dirty="0"/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FFE4B5C3-2544-384E-908E-D43964880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927" y="1143009"/>
            <a:ext cx="1283677" cy="26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1011" tIns="42134" rIns="81011" bIns="42134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defTabSz="404450" eaLnBrk="1" hangingPunct="1">
              <a:buSzPct val="100000"/>
            </a:pPr>
            <a:r>
              <a:rPr lang="en-US" sz="1200" i="1" dirty="0">
                <a:solidFill>
                  <a:srgbClr val="147806"/>
                </a:solidFill>
                <a:latin typeface="+mn-lt"/>
              </a:rPr>
              <a:t>Paul </a:t>
            </a:r>
            <a:r>
              <a:rPr lang="en-US" sz="1200" i="1" dirty="0" err="1">
                <a:solidFill>
                  <a:srgbClr val="147806"/>
                </a:solidFill>
                <a:latin typeface="+mn-lt"/>
              </a:rPr>
              <a:t>Brindza</a:t>
            </a:r>
            <a:endParaRPr lang="en-US" sz="1200" i="1" dirty="0">
              <a:solidFill>
                <a:srgbClr val="147806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C356CE-D5C9-5346-8270-F2B4D340450B}"/>
              </a:ext>
            </a:extLst>
          </p:cNvPr>
          <p:cNvSpPr/>
          <p:nvPr/>
        </p:nvSpPr>
        <p:spPr>
          <a:xfrm>
            <a:off x="8422543" y="5454650"/>
            <a:ext cx="1400907" cy="93149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68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60478</TotalTime>
  <Words>694</Words>
  <Application>Microsoft Macintosh PowerPoint</Application>
  <PresentationFormat>Widescreen</PresentationFormat>
  <Paragraphs>98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 Unicode MS</vt:lpstr>
      <vt:lpstr>ＭＳ Ｐゴシック</vt:lpstr>
      <vt:lpstr>Arial</vt:lpstr>
      <vt:lpstr>Calibri</vt:lpstr>
      <vt:lpstr>Calibri Light</vt:lpstr>
      <vt:lpstr>Helvetica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Pawel Nadel-Turonski</dc:creator>
  <cp:lastModifiedBy>Pawel Nadel-Turonski</cp:lastModifiedBy>
  <cp:revision>1063</cp:revision>
  <cp:lastPrinted>2021-06-09T02:31:50Z</cp:lastPrinted>
  <dcterms:created xsi:type="dcterms:W3CDTF">2018-08-11T17:18:14Z</dcterms:created>
  <dcterms:modified xsi:type="dcterms:W3CDTF">2021-06-14T15:06:18Z</dcterms:modified>
</cp:coreProperties>
</file>