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Lst>
  <p:notesMasterIdLst>
    <p:notesMasterId r:id="rId24"/>
  </p:notesMasterIdLst>
  <p:handoutMasterIdLst>
    <p:handoutMasterId r:id="rId25"/>
  </p:handoutMasterIdLst>
  <p:sldIdLst>
    <p:sldId id="272" r:id="rId2"/>
    <p:sldId id="354" r:id="rId3"/>
    <p:sldId id="334" r:id="rId4"/>
    <p:sldId id="335" r:id="rId5"/>
    <p:sldId id="336" r:id="rId6"/>
    <p:sldId id="338" r:id="rId7"/>
    <p:sldId id="337" r:id="rId8"/>
    <p:sldId id="339" r:id="rId9"/>
    <p:sldId id="340" r:id="rId10"/>
    <p:sldId id="341" r:id="rId11"/>
    <p:sldId id="352" r:id="rId12"/>
    <p:sldId id="342" r:id="rId13"/>
    <p:sldId id="349" r:id="rId14"/>
    <p:sldId id="346" r:id="rId15"/>
    <p:sldId id="347" r:id="rId16"/>
    <p:sldId id="348" r:id="rId17"/>
    <p:sldId id="343" r:id="rId18"/>
    <p:sldId id="344" r:id="rId19"/>
    <p:sldId id="350" r:id="rId20"/>
    <p:sldId id="353" r:id="rId21"/>
    <p:sldId id="351" r:id="rId22"/>
    <p:sldId id="304" r:id="rId2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F7F7F"/>
    <a:srgbClr val="E8E8E8"/>
    <a:srgbClr val="F2F2F2"/>
    <a:srgbClr val="4C4C4C"/>
    <a:srgbClr val="565656"/>
    <a:srgbClr val="2A5DA5"/>
    <a:srgbClr val="2A67A5"/>
    <a:srgbClr val="2A71A5"/>
    <a:srgbClr val="44444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7" autoAdjust="0"/>
    <p:restoredTop sz="94696" autoAdjust="0"/>
  </p:normalViewPr>
  <p:slideViewPr>
    <p:cSldViewPr snapToGrid="0" snapToObjects="1">
      <p:cViewPr varScale="1">
        <p:scale>
          <a:sx n="64" d="100"/>
          <a:sy n="64" d="100"/>
        </p:scale>
        <p:origin x="62" y="3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499F3A4-7CE6-7D4B-82F4-AAB0A89D24A0}" type="datetimeFigureOut">
              <a:rPr lang="en-US" smtClean="0"/>
              <a:t>7/12/2021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093AD1B-1BAA-D548-ACF0-7463C0C7D0E7}" type="slidenum">
              <a:rPr lang="en-US" smtClean="0"/>
              <a:t>‹#›</a:t>
            </a:fld>
            <a:endParaRPr lang="en-US"/>
          </a:p>
        </p:txBody>
      </p:sp>
    </p:spTree>
    <p:extLst>
      <p:ext uri="{BB962C8B-B14F-4D97-AF65-F5344CB8AC3E}">
        <p14:creationId xmlns:p14="http://schemas.microsoft.com/office/powerpoint/2010/main" val="31968062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896F55-051E-5448-B8E8-A0AA6DBFC1A7}" type="datetimeFigureOut">
              <a:rPr lang="en-US" smtClean="0"/>
              <a:t>7/12/2021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7E79A-386B-3949-83DC-43D056CBF148}" type="slidenum">
              <a:rPr lang="en-US" smtClean="0"/>
              <a:t>‹#›</a:t>
            </a:fld>
            <a:endParaRPr lang="en-US"/>
          </a:p>
        </p:txBody>
      </p:sp>
    </p:spTree>
    <p:extLst>
      <p:ext uri="{BB962C8B-B14F-4D97-AF65-F5344CB8AC3E}">
        <p14:creationId xmlns:p14="http://schemas.microsoft.com/office/powerpoint/2010/main" val="6180037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7E79A-386B-3949-83DC-43D056CBF148}" type="slidenum">
              <a:rPr lang="en-US" smtClean="0"/>
              <a:t>18</a:t>
            </a:fld>
            <a:endParaRPr lang="en-US"/>
          </a:p>
        </p:txBody>
      </p:sp>
    </p:spTree>
    <p:extLst>
      <p:ext uri="{BB962C8B-B14F-4D97-AF65-F5344CB8AC3E}">
        <p14:creationId xmlns:p14="http://schemas.microsoft.com/office/powerpoint/2010/main" val="28049792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d Title Slide">
    <p:bg>
      <p:bgPr>
        <a:solidFill>
          <a:schemeClr val="tx2"/>
        </a:solidFill>
        <a:effectLst/>
      </p:bgPr>
    </p:bg>
    <p:spTree>
      <p:nvGrpSpPr>
        <p:cNvPr id="1" name=""/>
        <p:cNvGrpSpPr/>
        <p:nvPr/>
      </p:nvGrpSpPr>
      <p:grpSpPr>
        <a:xfrm>
          <a:off x="0" y="0"/>
          <a:ext cx="0" cy="0"/>
          <a:chOff x="0" y="0"/>
          <a:chExt cx="0" cy="0"/>
        </a:xfrm>
      </p:grpSpPr>
      <p:sp>
        <p:nvSpPr>
          <p:cNvPr id="19" name="Pentagon 18"/>
          <p:cNvSpPr/>
          <p:nvPr userDrawn="1"/>
        </p:nvSpPr>
        <p:spPr>
          <a:xfrm>
            <a:off x="1168400" y="0"/>
            <a:ext cx="2870200" cy="6858000"/>
          </a:xfrm>
          <a:prstGeom prst="homePlate">
            <a:avLst>
              <a:gd name="adj" fmla="val 47787"/>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Pentagon 19"/>
          <p:cNvSpPr/>
          <p:nvPr userDrawn="1"/>
        </p:nvSpPr>
        <p:spPr>
          <a:xfrm>
            <a:off x="0" y="0"/>
            <a:ext cx="2870200" cy="6858000"/>
          </a:xfrm>
          <a:prstGeom prst="homePlate">
            <a:avLst>
              <a:gd name="adj" fmla="val 47787"/>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userDrawn="1"/>
        </p:nvSpPr>
        <p:spPr>
          <a:xfrm flipV="1">
            <a:off x="0" y="5029200"/>
            <a:ext cx="914400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itle 1"/>
          <p:cNvSpPr>
            <a:spLocks noGrp="1"/>
          </p:cNvSpPr>
          <p:nvPr>
            <p:ph type="ctrTitle" hasCustomPrompt="1"/>
          </p:nvPr>
        </p:nvSpPr>
        <p:spPr>
          <a:xfrm>
            <a:off x="685799" y="1645920"/>
            <a:ext cx="7772400" cy="1827842"/>
          </a:xfrm>
        </p:spPr>
        <p:txBody>
          <a:bodyPr lIns="0" tIns="0" rIns="0" bIns="0" anchor="b">
            <a:noAutofit/>
          </a:bodyPr>
          <a:lstStyle>
            <a:lvl1pPr algn="r">
              <a:defRPr sz="3600" b="0" i="0">
                <a:solidFill>
                  <a:srgbClr val="FFFFFF"/>
                </a:solidFill>
                <a:latin typeface="Arial"/>
                <a:cs typeface="Arial"/>
              </a:defRPr>
            </a:lvl1pPr>
          </a:lstStyle>
          <a:p>
            <a:r>
              <a:rPr lang="en-US" dirty="0"/>
              <a:t>Title of the presentation</a:t>
            </a:r>
          </a:p>
        </p:txBody>
      </p:sp>
      <p:sp>
        <p:nvSpPr>
          <p:cNvPr id="23" name="Subtitle 2"/>
          <p:cNvSpPr>
            <a:spLocks noGrp="1"/>
          </p:cNvSpPr>
          <p:nvPr>
            <p:ph type="subTitle" idx="1" hasCustomPrompt="1"/>
          </p:nvPr>
        </p:nvSpPr>
        <p:spPr>
          <a:xfrm>
            <a:off x="685800" y="3566160"/>
            <a:ext cx="7772400" cy="686376"/>
          </a:xfrm>
        </p:spPr>
        <p:txBody>
          <a:bodyPr lIns="0" tIns="0" rIns="0" bIns="0" anchor="t">
            <a:noAutofit/>
          </a:bodyPr>
          <a:lstStyle>
            <a:lvl1pPr marL="0" indent="0" algn="r">
              <a:buNone/>
              <a:defRPr sz="1800" b="0" i="1" spc="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 </a:t>
            </a:r>
          </a:p>
        </p:txBody>
      </p:sp>
      <p:pic>
        <p:nvPicPr>
          <p:cNvPr id="2" name="Picture 1" descr="NCI-Logo-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5710325"/>
            <a:ext cx="4974336" cy="474575"/>
          </a:xfrm>
          <a:prstGeom prst="rect">
            <a:avLst/>
          </a:prstGeom>
        </p:spPr>
      </p:pic>
      <p:sp>
        <p:nvSpPr>
          <p:cNvPr id="9" name="Date Placeholder 3"/>
          <p:cNvSpPr>
            <a:spLocks noGrp="1"/>
          </p:cNvSpPr>
          <p:nvPr>
            <p:ph type="dt" sz="half" idx="2"/>
          </p:nvPr>
        </p:nvSpPr>
        <p:spPr>
          <a:xfrm>
            <a:off x="6400800" y="5724144"/>
            <a:ext cx="2286000" cy="455525"/>
          </a:xfrm>
          <a:prstGeom prst="rect">
            <a:avLst/>
          </a:prstGeom>
        </p:spPr>
        <p:txBody>
          <a:bodyPr vert="horz" lIns="0" tIns="0" rIns="0" bIns="0" rtlCol="0" anchor="ctr"/>
          <a:lstStyle>
            <a:lvl1pPr algn="r" fontAlgn="auto">
              <a:spcBef>
                <a:spcPts val="0"/>
              </a:spcBef>
              <a:spcAft>
                <a:spcPts val="0"/>
              </a:spcAft>
              <a:defRPr sz="1600" smtClean="0">
                <a:solidFill>
                  <a:srgbClr val="000000"/>
                </a:solidFill>
                <a:latin typeface="+mn-lt"/>
                <a:ea typeface="+mn-ea"/>
                <a:cs typeface="SapientSansRegular"/>
              </a:defRPr>
            </a:lvl1pPr>
          </a:lstStyle>
          <a:p>
            <a:pPr>
              <a:defRPr/>
            </a:pPr>
            <a:fld id="{64E399A6-2005-5942-9A54-D03BEFAD9AF9}" type="datetime4">
              <a:rPr lang="en-US" smtClean="0"/>
              <a:t>July 12, 2021</a:t>
            </a:fld>
            <a:endParaRPr lang="en-US" dirty="0"/>
          </a:p>
        </p:txBody>
      </p:sp>
    </p:spTree>
    <p:extLst>
      <p:ext uri="{BB962C8B-B14F-4D97-AF65-F5344CB8AC3E}">
        <p14:creationId xmlns:p14="http://schemas.microsoft.com/office/powerpoint/2010/main" val="4020691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Right —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
        <p:nvSpPr>
          <p:cNvPr id="14"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6" name="Content Placeholder 2"/>
          <p:cNvSpPr>
            <a:spLocks noGrp="1"/>
          </p:cNvSpPr>
          <p:nvPr>
            <p:ph sz="quarter" idx="11"/>
          </p:nvPr>
        </p:nvSpPr>
        <p:spPr>
          <a:xfrm>
            <a:off x="4538726"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6"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940076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umn Right — No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4538726"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6"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758466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Graphic — Footer">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8" name="Picture 7"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
        <p:nvSpPr>
          <p:cNvPr id="10"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1405038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Graphic — No Footer">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2724176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Footer">
    <p:bg>
      <p:bgPr>
        <a:solidFill>
          <a:schemeClr val="bg1"/>
        </a:solidFill>
        <a:effectLst/>
      </p:bgPr>
    </p:bg>
    <p:spTree>
      <p:nvGrpSpPr>
        <p:cNvPr id="1" name=""/>
        <p:cNvGrpSpPr/>
        <p:nvPr/>
      </p:nvGrpSpPr>
      <p:grpSpPr>
        <a:xfrm>
          <a:off x="0" y="0"/>
          <a:ext cx="0" cy="0"/>
          <a:chOff x="0" y="0"/>
          <a:chExt cx="0" cy="0"/>
        </a:xfrm>
      </p:grpSpPr>
      <p:sp>
        <p:nvSpPr>
          <p:cNvPr id="7"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Tree>
    <p:extLst>
      <p:ext uri="{BB962C8B-B14F-4D97-AF65-F5344CB8AC3E}">
        <p14:creationId xmlns:p14="http://schemas.microsoft.com/office/powerpoint/2010/main" val="3513576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No Footer">
    <p:bg>
      <p:bgPr>
        <a:solidFill>
          <a:schemeClr val="bg1"/>
        </a:solidFill>
        <a:effectLst/>
      </p:bgPr>
    </p:bg>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2120660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Cover Red">
    <p:bg>
      <p:bgPr>
        <a:solidFill>
          <a:schemeClr val="tx2"/>
        </a:solidFill>
        <a:effectLst/>
      </p:bgPr>
    </p:bg>
    <p:spTree>
      <p:nvGrpSpPr>
        <p:cNvPr id="1" name=""/>
        <p:cNvGrpSpPr/>
        <p:nvPr/>
      </p:nvGrpSpPr>
      <p:grpSpPr>
        <a:xfrm>
          <a:off x="0" y="0"/>
          <a:ext cx="0" cy="0"/>
          <a:chOff x="0" y="0"/>
          <a:chExt cx="0" cy="0"/>
        </a:xfrm>
      </p:grpSpPr>
      <p:sp>
        <p:nvSpPr>
          <p:cNvPr id="6" name="Pentagon 5"/>
          <p:cNvSpPr/>
          <p:nvPr userDrawn="1"/>
        </p:nvSpPr>
        <p:spPr>
          <a:xfrm>
            <a:off x="0" y="0"/>
            <a:ext cx="8458198" cy="6858000"/>
          </a:xfrm>
          <a:prstGeom prst="homePlate">
            <a:avLst>
              <a:gd name="adj" fmla="val 20935"/>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entagon 7"/>
          <p:cNvSpPr/>
          <p:nvPr userDrawn="1"/>
        </p:nvSpPr>
        <p:spPr>
          <a:xfrm>
            <a:off x="0" y="0"/>
            <a:ext cx="7289798" cy="6858000"/>
          </a:xfrm>
          <a:prstGeom prst="homePlate">
            <a:avLst>
              <a:gd name="adj" fmla="val 20935"/>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13"/>
          <p:cNvSpPr txBox="1">
            <a:spLocks noChangeArrowheads="1"/>
          </p:cNvSpPr>
          <p:nvPr userDrawn="1"/>
        </p:nvSpPr>
        <p:spPr bwMode="auto">
          <a:xfrm>
            <a:off x="1684260" y="6083300"/>
            <a:ext cx="58119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800" b="1" dirty="0" err="1">
                <a:solidFill>
                  <a:schemeClr val="bg1"/>
                </a:solidFill>
                <a:latin typeface="Arial" charset="0"/>
              </a:rPr>
              <a:t>www.cancer.gov</a:t>
            </a:r>
            <a:r>
              <a:rPr lang="en-US" sz="1800" b="1" dirty="0">
                <a:solidFill>
                  <a:schemeClr val="bg1"/>
                </a:solidFill>
                <a:latin typeface="Arial" charset="0"/>
              </a:rPr>
              <a:t>                 </a:t>
            </a:r>
            <a:r>
              <a:rPr lang="en-US" sz="1800" b="1" dirty="0" err="1">
                <a:solidFill>
                  <a:schemeClr val="bg1"/>
                </a:solidFill>
                <a:latin typeface="Arial" charset="0"/>
              </a:rPr>
              <a:t>www.cancer.gov</a:t>
            </a:r>
            <a:r>
              <a:rPr lang="en-US" sz="1800" b="1" dirty="0">
                <a:solidFill>
                  <a:schemeClr val="bg1"/>
                </a:solidFill>
                <a:latin typeface="Arial" charset="0"/>
              </a:rPr>
              <a:t>/</a:t>
            </a:r>
            <a:r>
              <a:rPr lang="en-US" sz="1800" b="1" dirty="0" err="1">
                <a:solidFill>
                  <a:schemeClr val="bg1"/>
                </a:solidFill>
                <a:latin typeface="Arial" charset="0"/>
              </a:rPr>
              <a:t>espanol</a:t>
            </a:r>
            <a:endParaRPr lang="en-US" sz="1800" b="1" dirty="0">
              <a:solidFill>
                <a:schemeClr val="bg1"/>
              </a:solidFill>
              <a:latin typeface="Arial" charset="0"/>
            </a:endParaRPr>
          </a:p>
        </p:txBody>
      </p:sp>
      <p:grpSp>
        <p:nvGrpSpPr>
          <p:cNvPr id="9" name="Group 8"/>
          <p:cNvGrpSpPr>
            <a:grpSpLocks noChangeAspect="1"/>
          </p:cNvGrpSpPr>
          <p:nvPr userDrawn="1"/>
        </p:nvGrpSpPr>
        <p:grpSpPr>
          <a:xfrm>
            <a:off x="2568989" y="2916936"/>
            <a:ext cx="4052793" cy="1007110"/>
            <a:chOff x="1524000" y="2654300"/>
            <a:chExt cx="6235066" cy="1549400"/>
          </a:xfrm>
        </p:grpSpPr>
        <p:pic>
          <p:nvPicPr>
            <p:cNvPr id="10" name="Picture 9" descr="NCI-Logo-Sta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5201" y="2844800"/>
              <a:ext cx="4253865" cy="1162050"/>
            </a:xfrm>
            <a:prstGeom prst="rect">
              <a:avLst/>
            </a:prstGeom>
          </p:spPr>
        </p:pic>
        <p:pic>
          <p:nvPicPr>
            <p:cNvPr id="11" name="Picture 10" descr="4_hhs_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4000" y="2654300"/>
              <a:ext cx="1549400" cy="1549400"/>
            </a:xfrm>
            <a:prstGeom prst="rect">
              <a:avLst/>
            </a:prstGeom>
          </p:spPr>
        </p:pic>
      </p:grpSp>
    </p:spTree>
    <p:extLst>
      <p:ext uri="{BB962C8B-B14F-4D97-AF65-F5344CB8AC3E}">
        <p14:creationId xmlns:p14="http://schemas.microsoft.com/office/powerpoint/2010/main" val="1696123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with Sub-Bullet">
    <p:bg>
      <p:bgPr>
        <a:solidFill>
          <a:schemeClr val="bg1"/>
        </a:solidFill>
        <a:effectLst/>
      </p:bgPr>
    </p:bg>
    <p:spTree>
      <p:nvGrpSpPr>
        <p:cNvPr id="1" name=""/>
        <p:cNvGrpSpPr/>
        <p:nvPr/>
      </p:nvGrpSpPr>
      <p:grpSpPr>
        <a:xfrm>
          <a:off x="0" y="0"/>
          <a:ext cx="0" cy="0"/>
          <a:chOff x="0" y="0"/>
          <a:chExt cx="0" cy="0"/>
        </a:xfrm>
      </p:grpSpPr>
      <p:sp>
        <p:nvSpPr>
          <p:cNvPr id="6" name="Pentagon 5"/>
          <p:cNvSpPr/>
          <p:nvPr userDrawn="1"/>
        </p:nvSpPr>
        <p:spPr>
          <a:xfrm>
            <a:off x="1168400" y="0"/>
            <a:ext cx="2870200" cy="6858000"/>
          </a:xfrm>
          <a:prstGeom prst="homePlate">
            <a:avLst>
              <a:gd name="adj" fmla="val 47787"/>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entagon 8"/>
          <p:cNvSpPr/>
          <p:nvPr userDrawn="1"/>
        </p:nvSpPr>
        <p:spPr>
          <a:xfrm>
            <a:off x="0" y="0"/>
            <a:ext cx="2870200" cy="6858000"/>
          </a:xfrm>
          <a:prstGeom prst="homePlate">
            <a:avLst>
              <a:gd name="adj" fmla="val 4778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10" name="Text Placeholder 12"/>
          <p:cNvSpPr>
            <a:spLocks noGrp="1"/>
          </p:cNvSpPr>
          <p:nvPr>
            <p:ph type="body" sz="quarter" idx="10" hasCustomPrompt="1"/>
          </p:nvPr>
        </p:nvSpPr>
        <p:spPr>
          <a:xfrm>
            <a:off x="4334256" y="0"/>
            <a:ext cx="4297680" cy="6858000"/>
          </a:xfrm>
        </p:spPr>
        <p:txBody>
          <a:bodyPr anchor="ctr">
            <a:noAutofit/>
          </a:bodyPr>
          <a:lstStyle>
            <a:lvl1pPr marL="457200" marR="0" indent="-457200" algn="l" defTabSz="457200"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800" marR="0"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3a</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3b</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3c</a:t>
            </a:r>
          </a:p>
          <a:p>
            <a:r>
              <a:rPr lang="en-US" dirty="0"/>
              <a:t>Agenda Item 4</a:t>
            </a:r>
          </a:p>
        </p:txBody>
      </p:sp>
      <p:sp>
        <p:nvSpPr>
          <p:cNvPr id="8" name="Title 1"/>
          <p:cNvSpPr>
            <a:spLocks noGrp="1"/>
          </p:cNvSpPr>
          <p:nvPr>
            <p:ph type="title" hasCustomPrompt="1"/>
          </p:nvPr>
        </p:nvSpPr>
        <p:spPr>
          <a:xfrm>
            <a:off x="493776" y="1737360"/>
            <a:ext cx="3017520" cy="18288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dirty="0"/>
              <a:t>Agenda</a:t>
            </a:r>
          </a:p>
        </p:txBody>
      </p:sp>
      <p:pic>
        <p:nvPicPr>
          <p:cNvPr id="2" name="Picture 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Tree>
    <p:extLst>
      <p:ext uri="{BB962C8B-B14F-4D97-AF65-F5344CB8AC3E}">
        <p14:creationId xmlns:p14="http://schemas.microsoft.com/office/powerpoint/2010/main" val="47551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 Section Break">
    <p:bg>
      <p:bgPr>
        <a:solidFill>
          <a:schemeClr val="tx2"/>
        </a:solidFill>
        <a:effectLst/>
      </p:bgPr>
    </p:bg>
    <p:spTree>
      <p:nvGrpSpPr>
        <p:cNvPr id="1" name=""/>
        <p:cNvGrpSpPr/>
        <p:nvPr/>
      </p:nvGrpSpPr>
      <p:grpSpPr>
        <a:xfrm>
          <a:off x="0" y="0"/>
          <a:ext cx="0" cy="0"/>
          <a:chOff x="0" y="0"/>
          <a:chExt cx="0" cy="0"/>
        </a:xfrm>
      </p:grpSpPr>
      <p:sp>
        <p:nvSpPr>
          <p:cNvPr id="6" name="Pentagon 5"/>
          <p:cNvSpPr/>
          <p:nvPr userDrawn="1"/>
        </p:nvSpPr>
        <p:spPr>
          <a:xfrm>
            <a:off x="0" y="0"/>
            <a:ext cx="8458198" cy="6858000"/>
          </a:xfrm>
          <a:prstGeom prst="homePlate">
            <a:avLst>
              <a:gd name="adj" fmla="val 20935"/>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entagon 6"/>
          <p:cNvSpPr/>
          <p:nvPr userDrawn="1"/>
        </p:nvSpPr>
        <p:spPr>
          <a:xfrm>
            <a:off x="0" y="0"/>
            <a:ext cx="7289798" cy="6858000"/>
          </a:xfrm>
          <a:prstGeom prst="homePlate">
            <a:avLst>
              <a:gd name="adj" fmla="val 20935"/>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3428999" y="2423160"/>
            <a:ext cx="5029199" cy="1828800"/>
          </a:xfrm>
        </p:spPr>
        <p:txBody>
          <a:bodyPr lIns="0" tIns="0" rIns="0" bIns="0" anchor="b">
            <a:noAutofit/>
          </a:bodyPr>
          <a:lstStyle>
            <a:lvl1pPr algn="r">
              <a:defRPr sz="3600" spc="-80" baseline="0">
                <a:solidFill>
                  <a:schemeClr val="bg1"/>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3428999" y="4343400"/>
            <a:ext cx="5022892" cy="685800"/>
          </a:xfrm>
        </p:spPr>
        <p:txBody>
          <a:bodyPr lIns="0" tIns="0" rIns="0" bIns="0">
            <a:noAutofit/>
          </a:bodyPr>
          <a:lstStyle>
            <a:lvl1pPr marL="0" indent="0" algn="r">
              <a:buNone/>
              <a:defRPr sz="1700" b="0" i="1" spc="100">
                <a:solidFill>
                  <a:srgbClr val="FFFFFF"/>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11"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dirty="0">
              <a:solidFill>
                <a:srgbClr val="FFFFFF"/>
              </a:solidFill>
              <a:latin typeface="+mn-lt"/>
              <a:cs typeface="SapientSansRegular"/>
            </a:endParaRPr>
          </a:p>
        </p:txBody>
      </p:sp>
      <p:pic>
        <p:nvPicPr>
          <p:cNvPr id="12" name="Picture 11"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579290"/>
            <a:ext cx="1916887" cy="182880"/>
          </a:xfrm>
          <a:prstGeom prst="rect">
            <a:avLst/>
          </a:prstGeom>
        </p:spPr>
      </p:pic>
    </p:spTree>
    <p:extLst>
      <p:ext uri="{BB962C8B-B14F-4D97-AF65-F5344CB8AC3E}">
        <p14:creationId xmlns:p14="http://schemas.microsoft.com/office/powerpoint/2010/main" val="3049340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 Section Break ALT">
    <p:bg>
      <p:bgPr>
        <a:solidFill>
          <a:schemeClr val="bg1"/>
        </a:solidFill>
        <a:effectLst/>
      </p:bgPr>
    </p:bg>
    <p:spTree>
      <p:nvGrpSpPr>
        <p:cNvPr id="1" name=""/>
        <p:cNvGrpSpPr/>
        <p:nvPr/>
      </p:nvGrpSpPr>
      <p:grpSpPr>
        <a:xfrm>
          <a:off x="0" y="0"/>
          <a:ext cx="0" cy="0"/>
          <a:chOff x="0" y="0"/>
          <a:chExt cx="0" cy="0"/>
        </a:xfrm>
      </p:grpSpPr>
      <p:sp>
        <p:nvSpPr>
          <p:cNvPr id="10" name="Pentagon 9"/>
          <p:cNvSpPr/>
          <p:nvPr userDrawn="1"/>
        </p:nvSpPr>
        <p:spPr>
          <a:xfrm>
            <a:off x="1525270" y="0"/>
            <a:ext cx="2870200" cy="6858000"/>
          </a:xfrm>
          <a:prstGeom prst="homePlate">
            <a:avLst>
              <a:gd name="adj" fmla="val 47787"/>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entagon 11"/>
          <p:cNvSpPr/>
          <p:nvPr userDrawn="1"/>
        </p:nvSpPr>
        <p:spPr>
          <a:xfrm>
            <a:off x="0" y="0"/>
            <a:ext cx="3227070" cy="6858000"/>
          </a:xfrm>
          <a:prstGeom prst="homePlate">
            <a:avLst>
              <a:gd name="adj" fmla="val 42671"/>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4395470" y="2423160"/>
            <a:ext cx="4062728" cy="1828800"/>
          </a:xfrm>
        </p:spPr>
        <p:txBody>
          <a:bodyPr lIns="0" tIns="0" rIns="0" bIns="0" anchor="b">
            <a:noAutofit/>
          </a:bodyPr>
          <a:lstStyle>
            <a:lvl1pPr algn="r">
              <a:defRPr sz="3600" spc="-80" baseline="0">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69" y="4343400"/>
            <a:ext cx="4056421" cy="685800"/>
          </a:xfrm>
        </p:spPr>
        <p:txBody>
          <a:bodyPr lIns="0" tIns="0" rIns="0" bIns="0">
            <a:noAutofit/>
          </a:bodyPr>
          <a:lstStyle>
            <a:lvl1pPr marL="0" indent="0" algn="r">
              <a:buNone/>
              <a:defRPr sz="1700" b="0" i="1" spc="100">
                <a:solidFill>
                  <a:schemeClr val="accent3"/>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11"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3" name="Picture 12"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579290"/>
            <a:ext cx="1916887" cy="182880"/>
          </a:xfrm>
          <a:prstGeom prst="rect">
            <a:avLst/>
          </a:prstGeom>
        </p:spPr>
      </p:pic>
    </p:spTree>
    <p:extLst>
      <p:ext uri="{BB962C8B-B14F-4D97-AF65-F5344CB8AC3E}">
        <p14:creationId xmlns:p14="http://schemas.microsoft.com/office/powerpoint/2010/main" val="4246088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Red">
    <p:bg>
      <p:bgPr>
        <a:solidFill>
          <a:schemeClr val="tx2"/>
        </a:solidFill>
        <a:effectLst/>
      </p:bgPr>
    </p:bg>
    <p:spTree>
      <p:nvGrpSpPr>
        <p:cNvPr id="1" name=""/>
        <p:cNvGrpSpPr/>
        <p:nvPr/>
      </p:nvGrpSpPr>
      <p:grpSpPr>
        <a:xfrm>
          <a:off x="0" y="0"/>
          <a:ext cx="0" cy="0"/>
          <a:chOff x="0" y="0"/>
          <a:chExt cx="0" cy="0"/>
        </a:xfrm>
      </p:grpSpPr>
      <p:sp>
        <p:nvSpPr>
          <p:cNvPr id="4" name="Pentagon 3"/>
          <p:cNvSpPr/>
          <p:nvPr userDrawn="1"/>
        </p:nvSpPr>
        <p:spPr>
          <a:xfrm>
            <a:off x="0" y="0"/>
            <a:ext cx="8458198" cy="6858000"/>
          </a:xfrm>
          <a:prstGeom prst="homePlate">
            <a:avLst>
              <a:gd name="adj" fmla="val 20935"/>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entagon 4"/>
          <p:cNvSpPr/>
          <p:nvPr userDrawn="1"/>
        </p:nvSpPr>
        <p:spPr>
          <a:xfrm>
            <a:off x="0" y="0"/>
            <a:ext cx="7289798" cy="6858000"/>
          </a:xfrm>
          <a:prstGeom prst="homePlate">
            <a:avLst>
              <a:gd name="adj" fmla="val 20935"/>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hasCustomPrompt="1"/>
          </p:nvPr>
        </p:nvSpPr>
        <p:spPr>
          <a:xfrm>
            <a:off x="685800" y="1828800"/>
            <a:ext cx="7772400" cy="3200400"/>
          </a:xfrm>
        </p:spPr>
        <p:txBody>
          <a:bodyPr anchor="ctr">
            <a:noAutofit/>
          </a:bodyPr>
          <a:lstStyle>
            <a:lvl1pPr marL="0" indent="0" algn="ctr">
              <a:spcAft>
                <a:spcPts val="0"/>
              </a:spcAft>
              <a:buNone/>
              <a:defRPr sz="28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7"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dirty="0">
              <a:solidFill>
                <a:srgbClr val="FFFFFF"/>
              </a:solidFill>
              <a:latin typeface="+mn-lt"/>
              <a:cs typeface="SapientSansRegular"/>
            </a:endParaRPr>
          </a:p>
        </p:txBody>
      </p:sp>
      <p:pic>
        <p:nvPicPr>
          <p:cNvPr id="8" name="Picture 7"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579290"/>
            <a:ext cx="1916887" cy="182880"/>
          </a:xfrm>
          <a:prstGeom prst="rect">
            <a:avLst/>
          </a:prstGeom>
        </p:spPr>
      </p:pic>
    </p:spTree>
    <p:extLst>
      <p:ext uri="{BB962C8B-B14F-4D97-AF65-F5344CB8AC3E}">
        <p14:creationId xmlns:p14="http://schemas.microsoft.com/office/powerpoint/2010/main" val="995245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 Foot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9"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
        <p:nvSpPr>
          <p:cNvPr id="3" name="Content Placeholder 2"/>
          <p:cNvSpPr>
            <a:spLocks noGrp="1"/>
          </p:cNvSpPr>
          <p:nvPr>
            <p:ph sz="quarter" idx="11"/>
          </p:nvPr>
        </p:nvSpPr>
        <p:spPr>
          <a:xfrm>
            <a:off x="481521" y="1426633"/>
            <a:ext cx="8165592"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0789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 No Foot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9"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481521" y="1426633"/>
            <a:ext cx="8165592"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0969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 Left —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
        <p:nvSpPr>
          <p:cNvPr id="14"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6" name="Content Placeholder 2"/>
          <p:cNvSpPr>
            <a:spLocks noGrp="1"/>
          </p:cNvSpPr>
          <p:nvPr>
            <p:ph sz="quarter" idx="11"/>
          </p:nvPr>
        </p:nvSpPr>
        <p:spPr>
          <a:xfrm>
            <a:off x="481521"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2"/>
          </p:nvPr>
        </p:nvSpPr>
        <p:spPr>
          <a:xfrm>
            <a:off x="4762055"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612162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 Left — No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481521"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762055"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158573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363538"/>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457200" y="13205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6356350"/>
            <a:ext cx="2133600" cy="365125"/>
          </a:xfrm>
          <a:prstGeom prst="rect">
            <a:avLst/>
          </a:prstGeom>
        </p:spPr>
        <p:txBody>
          <a:bodyPr vert="horz" lIns="0" tIns="0" rIns="0" bIns="0" rtlCol="0" anchor="ctr"/>
          <a:lstStyle>
            <a:lvl1pPr algn="l" fontAlgn="auto">
              <a:spcBef>
                <a:spcPts val="0"/>
              </a:spcBef>
              <a:spcAft>
                <a:spcPts val="0"/>
              </a:spcAft>
              <a:defRPr sz="1000" smtClean="0">
                <a:solidFill>
                  <a:srgbClr val="7F7F7F"/>
                </a:solidFill>
                <a:latin typeface="+mn-lt"/>
                <a:ea typeface="+mn-ea"/>
                <a:cs typeface="SapientSansRegular"/>
              </a:defRPr>
            </a:lvl1pPr>
          </a:lstStyle>
          <a:p>
            <a:pPr>
              <a:defRPr/>
            </a:pPr>
            <a:fld id="{63A80243-55C2-1C49-BA61-21AC8F55AA45}" type="datetime4">
              <a:rPr lang="en-US" smtClean="0"/>
              <a:t>July 12, 2021</a:t>
            </a:fld>
            <a:endParaRPr lang="en-US" dirty="0"/>
          </a:p>
        </p:txBody>
      </p:sp>
      <p:sp>
        <p:nvSpPr>
          <p:cNvPr id="11" name="Footer Placeholder 4"/>
          <p:cNvSpPr>
            <a:spLocks noGrp="1"/>
          </p:cNvSpPr>
          <p:nvPr>
            <p:ph type="ftr" sz="quarter" idx="3"/>
          </p:nvPr>
        </p:nvSpPr>
        <p:spPr>
          <a:xfrm>
            <a:off x="3124200" y="6356350"/>
            <a:ext cx="2895600" cy="365125"/>
          </a:xfrm>
          <a:prstGeom prst="rect">
            <a:avLst/>
          </a:prstGeom>
        </p:spPr>
        <p:txBody>
          <a:bodyPr vert="horz" lIns="0" tIns="0" rIns="0" bIns="0" rtlCol="0" anchor="ctr"/>
          <a:lstStyle>
            <a:lvl1pPr algn="ctr" fontAlgn="auto">
              <a:spcBef>
                <a:spcPts val="0"/>
              </a:spcBef>
              <a:spcAft>
                <a:spcPts val="0"/>
              </a:spcAft>
              <a:defRPr sz="1000" dirty="0" smtClean="0">
                <a:solidFill>
                  <a:srgbClr val="7F7F7F"/>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6553200" y="6356350"/>
            <a:ext cx="2133600" cy="365125"/>
          </a:xfrm>
          <a:prstGeom prst="rect">
            <a:avLst/>
          </a:prstGeom>
        </p:spPr>
        <p:txBody>
          <a:bodyPr vert="horz" lIns="0" tIns="0" rIns="0" bIns="0" rtlCol="0" anchor="ctr"/>
          <a:lstStyle>
            <a:lvl1pPr algn="r" fontAlgn="auto">
              <a:spcBef>
                <a:spcPts val="0"/>
              </a:spcBef>
              <a:spcAft>
                <a:spcPts val="0"/>
              </a:spcAft>
              <a:defRPr sz="1000" b="0" i="0" smtClean="0">
                <a:solidFill>
                  <a:srgbClr val="7F7F7F"/>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43" r:id="rId1"/>
    <p:sldLayoutId id="2147483808" r:id="rId2"/>
    <p:sldLayoutId id="2147483748" r:id="rId3"/>
    <p:sldLayoutId id="2147483803" r:id="rId4"/>
    <p:sldLayoutId id="2147483756" r:id="rId5"/>
    <p:sldLayoutId id="2147483815" r:id="rId6"/>
    <p:sldLayoutId id="2147483816" r:id="rId7"/>
    <p:sldLayoutId id="2147483819" r:id="rId8"/>
    <p:sldLayoutId id="2147483820" r:id="rId9"/>
    <p:sldLayoutId id="2147483821" r:id="rId10"/>
    <p:sldLayoutId id="2147483822" r:id="rId11"/>
    <p:sldLayoutId id="2147483823" r:id="rId12"/>
    <p:sldLayoutId id="2147483824" r:id="rId13"/>
    <p:sldLayoutId id="2147483813" r:id="rId14"/>
    <p:sldLayoutId id="2147483814" r:id="rId15"/>
    <p:sldLayoutId id="2147483792" r:id="rId16"/>
  </p:sldLayoutIdLst>
  <p:hf sldNum="0" hdr="0" ftr="0"/>
  <p:txStyles>
    <p:titleStyle>
      <a:lvl1pPr algn="l" defTabSz="457200"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x.doi.org/10.1093%2Fjrr%2Frrt053" TargetMode="External"/><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tif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hyperlink" Target="https://en.wikipedia.org/wiki/Henry_Kaplan_(doctor)" TargetMode="External"/><Relationship Id="rId5" Type="http://schemas.openxmlformats.org/officeDocument/2006/relationships/hyperlink" Target="https://en.wikipedia.org/wiki/Retinoblastoma" TargetMode="External"/><Relationship Id="rId10" Type="http://schemas.openxmlformats.org/officeDocument/2006/relationships/image" Target="../media/image15.png"/><Relationship Id="rId4" Type="http://schemas.openxmlformats.org/officeDocument/2006/relationships/image" Target="../media/image11.jpe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8676" y="1601158"/>
            <a:ext cx="8508123" cy="1238295"/>
          </a:xfrm>
        </p:spPr>
        <p:txBody>
          <a:bodyPr/>
          <a:lstStyle/>
          <a:p>
            <a:br>
              <a:rPr lang="en-US" sz="3200" b="1" dirty="0"/>
            </a:br>
            <a:br>
              <a:rPr lang="en-US" b="1" dirty="0"/>
            </a:br>
            <a:r>
              <a:rPr lang="en-US" sz="2400" b="1" dirty="0"/>
              <a:t>State-of-the-art Challenges and Emerging Technologies</a:t>
            </a:r>
            <a:br>
              <a:rPr lang="en-US" sz="2400" dirty="0"/>
            </a:br>
            <a:r>
              <a:rPr lang="en-US" sz="1800" i="1" dirty="0"/>
              <a:t>Radiotherapy Instrumentation</a:t>
            </a:r>
            <a:endParaRPr lang="en-US" sz="1800" dirty="0"/>
          </a:p>
        </p:txBody>
      </p:sp>
      <p:sp>
        <p:nvSpPr>
          <p:cNvPr id="3" name="Subtitle 2"/>
          <p:cNvSpPr>
            <a:spLocks noGrp="1"/>
          </p:cNvSpPr>
          <p:nvPr>
            <p:ph type="subTitle" idx="1"/>
          </p:nvPr>
        </p:nvSpPr>
        <p:spPr>
          <a:xfrm>
            <a:off x="914400" y="3521398"/>
            <a:ext cx="7772400" cy="686376"/>
          </a:xfrm>
        </p:spPr>
        <p:txBody>
          <a:bodyPr/>
          <a:lstStyle/>
          <a:p>
            <a:r>
              <a:rPr lang="en-US" dirty="0"/>
              <a:t>Jeff Buchsbaum, M.D., Ph.D., A.M., FASTRO</a:t>
            </a:r>
          </a:p>
          <a:p>
            <a:r>
              <a:rPr lang="en-US" dirty="0"/>
              <a:t>Radiation Research Program, DCTD, NCI</a:t>
            </a:r>
          </a:p>
        </p:txBody>
      </p:sp>
      <p:sp>
        <p:nvSpPr>
          <p:cNvPr id="5" name="Date Placeholder 4"/>
          <p:cNvSpPr>
            <a:spLocks noGrp="1"/>
          </p:cNvSpPr>
          <p:nvPr>
            <p:ph type="dt" sz="half" idx="2"/>
          </p:nvPr>
        </p:nvSpPr>
        <p:spPr/>
        <p:txBody>
          <a:bodyPr/>
          <a:lstStyle/>
          <a:p>
            <a:pPr>
              <a:defRPr/>
            </a:pPr>
            <a:r>
              <a:rPr lang="en-US" dirty="0"/>
              <a:t>July 8,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BC199-BCAA-A34F-A8B4-C40FC40D6531}"/>
              </a:ext>
            </a:extLst>
          </p:cNvPr>
          <p:cNvSpPr>
            <a:spLocks noGrp="1"/>
          </p:cNvSpPr>
          <p:nvPr>
            <p:ph type="title"/>
          </p:nvPr>
        </p:nvSpPr>
        <p:spPr/>
        <p:txBody>
          <a:bodyPr/>
          <a:lstStyle/>
          <a:p>
            <a:r>
              <a:rPr lang="en-US" dirty="0"/>
              <a:t>Next generation systems: LINAC based particle therapy</a:t>
            </a:r>
          </a:p>
        </p:txBody>
      </p:sp>
      <p:pic>
        <p:nvPicPr>
          <p:cNvPr id="4098" name="Picture 2">
            <a:extLst>
              <a:ext uri="{FF2B5EF4-FFF2-40B4-BE49-F238E27FC236}">
                <a16:creationId xmlns:a16="http://schemas.microsoft.com/office/drawing/2014/main" id="{65537557-559C-7A49-BEA9-83ADF8590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977" y="1160327"/>
            <a:ext cx="4279023" cy="29464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B81A4B7-7248-B043-8241-2D9B8FE0EB18}"/>
              </a:ext>
            </a:extLst>
          </p:cNvPr>
          <p:cNvSpPr/>
          <p:nvPr/>
        </p:nvSpPr>
        <p:spPr>
          <a:xfrm>
            <a:off x="1702948" y="3983629"/>
            <a:ext cx="1162498" cy="246221"/>
          </a:xfrm>
          <a:prstGeom prst="rect">
            <a:avLst/>
          </a:prstGeom>
        </p:spPr>
        <p:txBody>
          <a:bodyPr wrap="none">
            <a:spAutoFit/>
          </a:bodyPr>
          <a:lstStyle/>
          <a:p>
            <a:r>
              <a:rPr lang="en-US" sz="1000" dirty="0">
                <a:solidFill>
                  <a:srgbClr val="985735"/>
                </a:solidFill>
                <a:latin typeface="arial" panose="020B0604020202020204" pitchFamily="34" charset="0"/>
                <a:hlinkClick r:id="rId3"/>
              </a:rPr>
              <a:t>10.1093/jrr/rrt053</a:t>
            </a:r>
            <a:endParaRPr lang="en-US" sz="1000" dirty="0"/>
          </a:p>
        </p:txBody>
      </p:sp>
      <p:pic>
        <p:nvPicPr>
          <p:cNvPr id="5" name="Picture 4">
            <a:extLst>
              <a:ext uri="{FF2B5EF4-FFF2-40B4-BE49-F238E27FC236}">
                <a16:creationId xmlns:a16="http://schemas.microsoft.com/office/drawing/2014/main" id="{30E059A1-5C3B-324F-AB21-61907271890C}"/>
              </a:ext>
            </a:extLst>
          </p:cNvPr>
          <p:cNvPicPr>
            <a:picLocks noChangeAspect="1"/>
          </p:cNvPicPr>
          <p:nvPr/>
        </p:nvPicPr>
        <p:blipFill>
          <a:blip r:embed="rId4"/>
          <a:stretch>
            <a:fillRect/>
          </a:stretch>
        </p:blipFill>
        <p:spPr>
          <a:xfrm>
            <a:off x="6106510" y="1037008"/>
            <a:ext cx="2921876" cy="2023418"/>
          </a:xfrm>
          <a:prstGeom prst="rect">
            <a:avLst/>
          </a:prstGeom>
        </p:spPr>
      </p:pic>
      <p:sp>
        <p:nvSpPr>
          <p:cNvPr id="6" name="Rectangle 5">
            <a:extLst>
              <a:ext uri="{FF2B5EF4-FFF2-40B4-BE49-F238E27FC236}">
                <a16:creationId xmlns:a16="http://schemas.microsoft.com/office/drawing/2014/main" id="{07A28D13-95C2-6D40-9E4F-EDB4E9890552}"/>
              </a:ext>
            </a:extLst>
          </p:cNvPr>
          <p:cNvSpPr/>
          <p:nvPr/>
        </p:nvSpPr>
        <p:spPr>
          <a:xfrm>
            <a:off x="6937767" y="3135586"/>
            <a:ext cx="1467068" cy="246221"/>
          </a:xfrm>
          <a:prstGeom prst="rect">
            <a:avLst/>
          </a:prstGeom>
        </p:spPr>
        <p:txBody>
          <a:bodyPr wrap="none">
            <a:spAutoFit/>
          </a:bodyPr>
          <a:lstStyle/>
          <a:p>
            <a:r>
              <a:rPr lang="en-US" sz="1000" dirty="0"/>
              <a:t>ISBN 978-3-95450-142-7</a:t>
            </a:r>
          </a:p>
        </p:txBody>
      </p:sp>
      <p:pic>
        <p:nvPicPr>
          <p:cNvPr id="9" name="Picture 4" descr="Photo of the Week: Lego Rendition of SLAC National Laboratory&amp;#39;s Linear  Particle Accelerator | Department of Energy">
            <a:extLst>
              <a:ext uri="{FF2B5EF4-FFF2-40B4-BE49-F238E27FC236}">
                <a16:creationId xmlns:a16="http://schemas.microsoft.com/office/drawing/2014/main" id="{5A923D37-3BB6-A345-8023-9D3DABE3F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127" y="4428330"/>
            <a:ext cx="2974427" cy="140717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941A350-7448-374B-964F-818E63BEA091}"/>
              </a:ext>
            </a:extLst>
          </p:cNvPr>
          <p:cNvSpPr/>
          <p:nvPr/>
        </p:nvSpPr>
        <p:spPr>
          <a:xfrm>
            <a:off x="402127" y="5864706"/>
            <a:ext cx="3012924" cy="338554"/>
          </a:xfrm>
          <a:prstGeom prst="rect">
            <a:avLst/>
          </a:prstGeom>
        </p:spPr>
        <p:txBody>
          <a:bodyPr wrap="square">
            <a:spAutoFit/>
          </a:bodyPr>
          <a:lstStyle/>
          <a:p>
            <a:r>
              <a:rPr lang="en-US" sz="800" dirty="0"/>
              <a:t>https://</a:t>
            </a:r>
            <a:r>
              <a:rPr lang="en-US" sz="800" dirty="0" err="1"/>
              <a:t>www.energy.gov</a:t>
            </a:r>
            <a:r>
              <a:rPr lang="en-US" sz="800" dirty="0"/>
              <a:t>/articles/photo-week-lego-rendition-slac-national-laboratorys-linear-particle-accelerator</a:t>
            </a:r>
          </a:p>
        </p:txBody>
      </p:sp>
      <p:pic>
        <p:nvPicPr>
          <p:cNvPr id="7" name="Picture 6">
            <a:extLst>
              <a:ext uri="{FF2B5EF4-FFF2-40B4-BE49-F238E27FC236}">
                <a16:creationId xmlns:a16="http://schemas.microsoft.com/office/drawing/2014/main" id="{C9D95D1D-6D42-7E46-8809-8599B4CFAF68}"/>
              </a:ext>
            </a:extLst>
          </p:cNvPr>
          <p:cNvPicPr>
            <a:picLocks noChangeAspect="1"/>
          </p:cNvPicPr>
          <p:nvPr/>
        </p:nvPicPr>
        <p:blipFill>
          <a:blip r:embed="rId6"/>
          <a:stretch>
            <a:fillRect/>
          </a:stretch>
        </p:blipFill>
        <p:spPr>
          <a:xfrm>
            <a:off x="3715543" y="4273563"/>
            <a:ext cx="5428457" cy="1929697"/>
          </a:xfrm>
          <a:prstGeom prst="rect">
            <a:avLst/>
          </a:prstGeom>
        </p:spPr>
      </p:pic>
      <p:sp>
        <p:nvSpPr>
          <p:cNvPr id="8" name="Rectangle 7">
            <a:extLst>
              <a:ext uri="{FF2B5EF4-FFF2-40B4-BE49-F238E27FC236}">
                <a16:creationId xmlns:a16="http://schemas.microsoft.com/office/drawing/2014/main" id="{C7067F25-1DC6-0443-84EB-314A6931313B}"/>
              </a:ext>
            </a:extLst>
          </p:cNvPr>
          <p:cNvSpPr/>
          <p:nvPr/>
        </p:nvSpPr>
        <p:spPr>
          <a:xfrm>
            <a:off x="6290441" y="5864706"/>
            <a:ext cx="4572000" cy="246221"/>
          </a:xfrm>
          <a:prstGeom prst="rect">
            <a:avLst/>
          </a:prstGeom>
        </p:spPr>
        <p:txBody>
          <a:bodyPr>
            <a:spAutoFit/>
          </a:bodyPr>
          <a:lstStyle/>
          <a:p>
            <a:r>
              <a:rPr lang="en-US" sz="1000" dirty="0"/>
              <a:t>https://</a:t>
            </a:r>
            <a:r>
              <a:rPr lang="en-US" sz="1000" dirty="0" err="1"/>
              <a:t>www.anl.gov</a:t>
            </a:r>
            <a:r>
              <a:rPr lang="en-US" sz="1000" dirty="0"/>
              <a:t>/</a:t>
            </a:r>
            <a:r>
              <a:rPr lang="en-US" sz="1000" dirty="0" err="1"/>
              <a:t>aai</a:t>
            </a:r>
            <a:r>
              <a:rPr lang="en-US" sz="1000" dirty="0"/>
              <a:t>/hadron-therapy-research</a:t>
            </a:r>
          </a:p>
        </p:txBody>
      </p:sp>
    </p:spTree>
    <p:extLst>
      <p:ext uri="{BB962C8B-B14F-4D97-AF65-F5344CB8AC3E}">
        <p14:creationId xmlns:p14="http://schemas.microsoft.com/office/powerpoint/2010/main" val="2217967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FCFF-E4B2-1244-AF79-13228C23DD02}"/>
              </a:ext>
            </a:extLst>
          </p:cNvPr>
          <p:cNvSpPr>
            <a:spLocks noGrp="1"/>
          </p:cNvSpPr>
          <p:nvPr>
            <p:ph type="title"/>
          </p:nvPr>
        </p:nvSpPr>
        <p:spPr/>
        <p:txBody>
          <a:bodyPr/>
          <a:lstStyle/>
          <a:p>
            <a:endParaRPr lang="en-US"/>
          </a:p>
        </p:txBody>
      </p:sp>
      <p:sp>
        <p:nvSpPr>
          <p:cNvPr id="3" name="Title 1">
            <a:extLst>
              <a:ext uri="{FF2B5EF4-FFF2-40B4-BE49-F238E27FC236}">
                <a16:creationId xmlns:a16="http://schemas.microsoft.com/office/drawing/2014/main" id="{291FF997-0D7A-FD41-AB69-D95EC6513393}"/>
              </a:ext>
            </a:extLst>
          </p:cNvPr>
          <p:cNvSpPr txBox="1">
            <a:spLocks/>
          </p:cNvSpPr>
          <p:nvPr/>
        </p:nvSpPr>
        <p:spPr>
          <a:xfrm>
            <a:off x="493776" y="415544"/>
            <a:ext cx="8165592" cy="423193"/>
          </a:xfrm>
          <a:prstGeom prst="rect">
            <a:avLst/>
          </a:prstGeom>
        </p:spPr>
        <p:txBody>
          <a:bodyPr/>
          <a:lstStyle>
            <a:lvl1pPr algn="l" defTabSz="457200"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a:lstStyle>
          <a:p>
            <a:r>
              <a:rPr lang="en-US" dirty="0"/>
              <a:t>Next generation systems: gantries</a:t>
            </a:r>
          </a:p>
        </p:txBody>
      </p:sp>
      <p:pic>
        <p:nvPicPr>
          <p:cNvPr id="4" name="Picture 3">
            <a:extLst>
              <a:ext uri="{FF2B5EF4-FFF2-40B4-BE49-F238E27FC236}">
                <a16:creationId xmlns:a16="http://schemas.microsoft.com/office/drawing/2014/main" id="{9E05AC31-932B-F046-B9D6-A72682630842}"/>
              </a:ext>
            </a:extLst>
          </p:cNvPr>
          <p:cNvPicPr>
            <a:picLocks noChangeAspect="1"/>
          </p:cNvPicPr>
          <p:nvPr/>
        </p:nvPicPr>
        <p:blipFill>
          <a:blip r:embed="rId2"/>
          <a:stretch>
            <a:fillRect/>
          </a:stretch>
        </p:blipFill>
        <p:spPr>
          <a:xfrm>
            <a:off x="5899119" y="3870968"/>
            <a:ext cx="2157986" cy="1219201"/>
          </a:xfrm>
          <a:prstGeom prst="rect">
            <a:avLst/>
          </a:prstGeom>
        </p:spPr>
      </p:pic>
      <p:pic>
        <p:nvPicPr>
          <p:cNvPr id="5" name="Picture 2" descr="Comparison of rotating gantry">
            <a:extLst>
              <a:ext uri="{FF2B5EF4-FFF2-40B4-BE49-F238E27FC236}">
                <a16:creationId xmlns:a16="http://schemas.microsoft.com/office/drawing/2014/main" id="{C3864DCF-081B-A240-9CA6-16003FDB8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390" y="1119711"/>
            <a:ext cx="3498978" cy="20283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4A4B8D1-2563-4747-820E-5C8EB5ACB6CD}"/>
              </a:ext>
            </a:extLst>
          </p:cNvPr>
          <p:cNvSpPr/>
          <p:nvPr/>
        </p:nvSpPr>
        <p:spPr>
          <a:xfrm>
            <a:off x="6217404" y="3081804"/>
            <a:ext cx="2337660" cy="246221"/>
          </a:xfrm>
          <a:prstGeom prst="rect">
            <a:avLst/>
          </a:prstGeom>
        </p:spPr>
        <p:txBody>
          <a:bodyPr wrap="square">
            <a:spAutoFit/>
          </a:bodyPr>
          <a:lstStyle/>
          <a:p>
            <a:r>
              <a:rPr lang="en-US" sz="1000" dirty="0" err="1"/>
              <a:t>qst.go.jp</a:t>
            </a:r>
            <a:r>
              <a:rPr lang="en-US" sz="1000" dirty="0"/>
              <a:t>/site/</a:t>
            </a:r>
            <a:r>
              <a:rPr lang="en-US" sz="1000" dirty="0" err="1"/>
              <a:t>qst-english</a:t>
            </a:r>
            <a:r>
              <a:rPr lang="en-US" sz="1000" dirty="0"/>
              <a:t>/1077.html</a:t>
            </a:r>
          </a:p>
        </p:txBody>
      </p:sp>
      <p:pic>
        <p:nvPicPr>
          <p:cNvPr id="7" name="Picture 6" descr="Sharp shooters | Nature">
            <a:extLst>
              <a:ext uri="{FF2B5EF4-FFF2-40B4-BE49-F238E27FC236}">
                <a16:creationId xmlns:a16="http://schemas.microsoft.com/office/drawing/2014/main" id="{18641C55-83B0-2047-AD88-68E6BC571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5624" y="1151803"/>
            <a:ext cx="1578572" cy="247309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96C13A4-CC26-C247-B9D5-9BB8BE9C7D6B}"/>
              </a:ext>
            </a:extLst>
          </p:cNvPr>
          <p:cNvSpPr/>
          <p:nvPr/>
        </p:nvSpPr>
        <p:spPr>
          <a:xfrm>
            <a:off x="2392517" y="3403763"/>
            <a:ext cx="1116011" cy="246221"/>
          </a:xfrm>
          <a:prstGeom prst="rect">
            <a:avLst/>
          </a:prstGeom>
        </p:spPr>
        <p:txBody>
          <a:bodyPr wrap="none">
            <a:spAutoFit/>
          </a:bodyPr>
          <a:lstStyle/>
          <a:p>
            <a:r>
              <a:rPr lang="en-US" sz="1000" dirty="0">
                <a:solidFill>
                  <a:srgbClr val="222222"/>
                </a:solidFill>
                <a:latin typeface="-apple-system"/>
              </a:rPr>
              <a:t>10.1038/508133a</a:t>
            </a:r>
            <a:endParaRPr lang="en-US" sz="1000" dirty="0"/>
          </a:p>
        </p:txBody>
      </p:sp>
      <p:pic>
        <p:nvPicPr>
          <p:cNvPr id="9" name="Picture 8">
            <a:extLst>
              <a:ext uri="{FF2B5EF4-FFF2-40B4-BE49-F238E27FC236}">
                <a16:creationId xmlns:a16="http://schemas.microsoft.com/office/drawing/2014/main" id="{79B15A97-D3C7-594D-9060-2927FB31BF9B}"/>
              </a:ext>
            </a:extLst>
          </p:cNvPr>
          <p:cNvPicPr>
            <a:picLocks noChangeAspect="1"/>
          </p:cNvPicPr>
          <p:nvPr/>
        </p:nvPicPr>
        <p:blipFill>
          <a:blip r:embed="rId5"/>
          <a:stretch>
            <a:fillRect/>
          </a:stretch>
        </p:blipFill>
        <p:spPr>
          <a:xfrm>
            <a:off x="5946669" y="4797978"/>
            <a:ext cx="2511588" cy="1977149"/>
          </a:xfrm>
          <a:prstGeom prst="rect">
            <a:avLst/>
          </a:prstGeom>
        </p:spPr>
      </p:pic>
      <p:sp>
        <p:nvSpPr>
          <p:cNvPr id="10" name="Rectangle 9">
            <a:extLst>
              <a:ext uri="{FF2B5EF4-FFF2-40B4-BE49-F238E27FC236}">
                <a16:creationId xmlns:a16="http://schemas.microsoft.com/office/drawing/2014/main" id="{78718BFF-FEEA-2446-B58B-584E01FB7ADC}"/>
              </a:ext>
            </a:extLst>
          </p:cNvPr>
          <p:cNvSpPr/>
          <p:nvPr/>
        </p:nvSpPr>
        <p:spPr>
          <a:xfrm>
            <a:off x="7174993" y="6341901"/>
            <a:ext cx="1330814" cy="246221"/>
          </a:xfrm>
          <a:prstGeom prst="rect">
            <a:avLst/>
          </a:prstGeom>
        </p:spPr>
        <p:txBody>
          <a:bodyPr wrap="none">
            <a:spAutoFit/>
          </a:bodyPr>
          <a:lstStyle/>
          <a:p>
            <a:r>
              <a:rPr lang="en-US" sz="1000" dirty="0">
                <a:solidFill>
                  <a:srgbClr val="005274"/>
                </a:solidFill>
                <a:latin typeface="Open Sans" panose="020B0606030504020204" pitchFamily="34" charset="0"/>
              </a:rPr>
              <a:t>10.1002/mp.13193</a:t>
            </a:r>
            <a:endParaRPr lang="en-US" sz="1000" dirty="0"/>
          </a:p>
        </p:txBody>
      </p:sp>
      <p:pic>
        <p:nvPicPr>
          <p:cNvPr id="11" name="Picture 10">
            <a:extLst>
              <a:ext uri="{FF2B5EF4-FFF2-40B4-BE49-F238E27FC236}">
                <a16:creationId xmlns:a16="http://schemas.microsoft.com/office/drawing/2014/main" id="{73F6A946-2EC6-6A43-8E50-6E855B9D2561}"/>
              </a:ext>
            </a:extLst>
          </p:cNvPr>
          <p:cNvPicPr>
            <a:picLocks noChangeAspect="1"/>
          </p:cNvPicPr>
          <p:nvPr/>
        </p:nvPicPr>
        <p:blipFill>
          <a:blip r:embed="rId6"/>
          <a:stretch>
            <a:fillRect/>
          </a:stretch>
        </p:blipFill>
        <p:spPr>
          <a:xfrm>
            <a:off x="804205" y="4596792"/>
            <a:ext cx="2258232" cy="1568803"/>
          </a:xfrm>
          <a:prstGeom prst="rect">
            <a:avLst/>
          </a:prstGeom>
        </p:spPr>
      </p:pic>
      <p:cxnSp>
        <p:nvCxnSpPr>
          <p:cNvPr id="12" name="Straight Arrow Connector 11">
            <a:extLst>
              <a:ext uri="{FF2B5EF4-FFF2-40B4-BE49-F238E27FC236}">
                <a16:creationId xmlns:a16="http://schemas.microsoft.com/office/drawing/2014/main" id="{F74D11B3-4697-054C-8262-DE495EF42973}"/>
              </a:ext>
            </a:extLst>
          </p:cNvPr>
          <p:cNvCxnSpPr>
            <a:cxnSpLocks/>
          </p:cNvCxnSpPr>
          <p:nvPr/>
        </p:nvCxnSpPr>
        <p:spPr>
          <a:xfrm>
            <a:off x="3967021" y="2356258"/>
            <a:ext cx="119336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80236EC-FCA8-3F4E-BF76-D1FAF4B7FDF4}"/>
              </a:ext>
            </a:extLst>
          </p:cNvPr>
          <p:cNvCxnSpPr/>
          <p:nvPr/>
        </p:nvCxnSpPr>
        <p:spPr>
          <a:xfrm>
            <a:off x="7174993" y="3429000"/>
            <a:ext cx="0" cy="4419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2ED1AABD-B8A9-C34B-AE52-81227C1D3FE2}"/>
              </a:ext>
            </a:extLst>
          </p:cNvPr>
          <p:cNvCxnSpPr/>
          <p:nvPr/>
        </p:nvCxnSpPr>
        <p:spPr>
          <a:xfrm flipH="1">
            <a:off x="3600227" y="5491566"/>
            <a:ext cx="127086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5" name="Picture 10" descr="Figure 2: Overview of the isocentric ion gantry.">
            <a:extLst>
              <a:ext uri="{FF2B5EF4-FFF2-40B4-BE49-F238E27FC236}">
                <a16:creationId xmlns:a16="http://schemas.microsoft.com/office/drawing/2014/main" id="{FE8BE4D4-E51E-BB43-A905-683F908D78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03" y="1510300"/>
            <a:ext cx="2146478" cy="188318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9185FC97-D9BD-F749-9498-08A527C8D946}"/>
              </a:ext>
            </a:extLst>
          </p:cNvPr>
          <p:cNvSpPr/>
          <p:nvPr/>
        </p:nvSpPr>
        <p:spPr>
          <a:xfrm rot="5400000">
            <a:off x="-1038527" y="2344169"/>
            <a:ext cx="2197330" cy="215444"/>
          </a:xfrm>
          <a:prstGeom prst="rect">
            <a:avLst/>
          </a:prstGeom>
        </p:spPr>
        <p:txBody>
          <a:bodyPr wrap="square">
            <a:spAutoFit/>
          </a:bodyPr>
          <a:lstStyle/>
          <a:p>
            <a:r>
              <a:rPr lang="en-US" sz="800" dirty="0" err="1"/>
              <a:t>accelconf.web.cern.ch</a:t>
            </a:r>
            <a:r>
              <a:rPr lang="en-US" sz="800" dirty="0"/>
              <a:t>/e08/papers/tupp133.pdf</a:t>
            </a:r>
          </a:p>
        </p:txBody>
      </p:sp>
    </p:spTree>
    <p:extLst>
      <p:ext uri="{BB962C8B-B14F-4D97-AF65-F5344CB8AC3E}">
        <p14:creationId xmlns:p14="http://schemas.microsoft.com/office/powerpoint/2010/main" val="284014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7325-1687-BF4C-8B4B-AF8938F7A45D}"/>
              </a:ext>
            </a:extLst>
          </p:cNvPr>
          <p:cNvSpPr>
            <a:spLocks noGrp="1"/>
          </p:cNvSpPr>
          <p:nvPr>
            <p:ph type="ctrTitle"/>
          </p:nvPr>
        </p:nvSpPr>
        <p:spPr/>
        <p:txBody>
          <a:bodyPr/>
          <a:lstStyle/>
          <a:p>
            <a:r>
              <a:rPr lang="en-US" dirty="0"/>
              <a:t>FLASH</a:t>
            </a:r>
          </a:p>
        </p:txBody>
      </p:sp>
      <p:sp>
        <p:nvSpPr>
          <p:cNvPr id="3" name="Subtitle 2">
            <a:extLst>
              <a:ext uri="{FF2B5EF4-FFF2-40B4-BE49-F238E27FC236}">
                <a16:creationId xmlns:a16="http://schemas.microsoft.com/office/drawing/2014/main" id="{0995F648-AEA4-EC43-9163-5DB9B34F9E6B}"/>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40454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9B2F7-B18D-EF41-9554-2C846117558B}"/>
              </a:ext>
            </a:extLst>
          </p:cNvPr>
          <p:cNvSpPr>
            <a:spLocks noGrp="1"/>
          </p:cNvSpPr>
          <p:nvPr>
            <p:ph type="title"/>
          </p:nvPr>
        </p:nvSpPr>
        <p:spPr>
          <a:xfrm>
            <a:off x="489204" y="45742"/>
            <a:ext cx="8165592" cy="423193"/>
          </a:xfrm>
        </p:spPr>
        <p:txBody>
          <a:bodyPr/>
          <a:lstStyle/>
          <a:p>
            <a:r>
              <a:rPr lang="en-US" dirty="0"/>
              <a:t>Defined &gt; 50 Gy/s (normal clinical rate is 0.05 to 0.1 Gy/s)</a:t>
            </a:r>
          </a:p>
        </p:txBody>
      </p:sp>
      <p:sp>
        <p:nvSpPr>
          <p:cNvPr id="4" name="Rectangle 3">
            <a:extLst>
              <a:ext uri="{FF2B5EF4-FFF2-40B4-BE49-F238E27FC236}">
                <a16:creationId xmlns:a16="http://schemas.microsoft.com/office/drawing/2014/main" id="{FE3894B1-D7D1-7E40-A0C3-2395F860E2C7}"/>
              </a:ext>
            </a:extLst>
          </p:cNvPr>
          <p:cNvSpPr/>
          <p:nvPr/>
        </p:nvSpPr>
        <p:spPr>
          <a:xfrm>
            <a:off x="4659566" y="3308539"/>
            <a:ext cx="1766830" cy="246221"/>
          </a:xfrm>
          <a:prstGeom prst="rect">
            <a:avLst/>
          </a:prstGeom>
        </p:spPr>
        <p:txBody>
          <a:bodyPr wrap="none">
            <a:spAutoFit/>
          </a:bodyPr>
          <a:lstStyle/>
          <a:p>
            <a:r>
              <a:rPr lang="en-US" sz="1000" dirty="0">
                <a:solidFill>
                  <a:srgbClr val="000000"/>
                </a:solidFill>
                <a:latin typeface="Open Sans" panose="020B0606030504020204" pitchFamily="34" charset="0"/>
              </a:rPr>
              <a:t>10.1073/pnas.1901777116</a:t>
            </a:r>
            <a:endParaRPr lang="en-US" sz="1000" dirty="0">
              <a:solidFill>
                <a:srgbClr val="000000"/>
              </a:solidFill>
            </a:endParaRPr>
          </a:p>
        </p:txBody>
      </p:sp>
      <p:pic>
        <p:nvPicPr>
          <p:cNvPr id="2050" name="Picture 2">
            <a:extLst>
              <a:ext uri="{FF2B5EF4-FFF2-40B4-BE49-F238E27FC236}">
                <a16:creationId xmlns:a16="http://schemas.microsoft.com/office/drawing/2014/main" id="{2DB7B9AA-897D-2B45-BA4A-C898480B4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3537" y="890880"/>
            <a:ext cx="1361396" cy="23172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06AA043-2E9B-084C-BFD8-542384C98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8768" y="887379"/>
            <a:ext cx="1274231" cy="23534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F40A74E-AD88-5F45-B092-A5CEC0CD5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0944" y="887379"/>
            <a:ext cx="1156506" cy="245508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gure thumbnail gr2">
            <a:extLst>
              <a:ext uri="{FF2B5EF4-FFF2-40B4-BE49-F238E27FC236}">
                <a16:creationId xmlns:a16="http://schemas.microsoft.com/office/drawing/2014/main" id="{7C22ADFF-FADA-0D47-B781-678112FE94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4046" y="4128122"/>
            <a:ext cx="4017869" cy="22730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0C75B96-2BAC-FB4E-A2E7-25F7159AADC0}"/>
              </a:ext>
            </a:extLst>
          </p:cNvPr>
          <p:cNvSpPr/>
          <p:nvPr/>
        </p:nvSpPr>
        <p:spPr>
          <a:xfrm>
            <a:off x="4817451" y="6401206"/>
            <a:ext cx="1773242" cy="246221"/>
          </a:xfrm>
          <a:prstGeom prst="rect">
            <a:avLst/>
          </a:prstGeom>
        </p:spPr>
        <p:txBody>
          <a:bodyPr wrap="none">
            <a:spAutoFit/>
          </a:bodyPr>
          <a:lstStyle/>
          <a:p>
            <a:r>
              <a:rPr lang="en-US" sz="1000" dirty="0">
                <a:solidFill>
                  <a:srgbClr val="000000"/>
                </a:solidFill>
                <a:latin typeface="NexusSans"/>
              </a:rPr>
              <a:t>10.1016/j.radonc.2019.04.008</a:t>
            </a:r>
            <a:endParaRPr lang="en-US" sz="1000" dirty="0">
              <a:solidFill>
                <a:srgbClr val="000000"/>
              </a:solidFill>
            </a:endParaRPr>
          </a:p>
        </p:txBody>
      </p:sp>
      <p:sp>
        <p:nvSpPr>
          <p:cNvPr id="7" name="TextBox 6">
            <a:extLst>
              <a:ext uri="{FF2B5EF4-FFF2-40B4-BE49-F238E27FC236}">
                <a16:creationId xmlns:a16="http://schemas.microsoft.com/office/drawing/2014/main" id="{D43BF113-7038-0B4E-B998-7BEB9C3C4E09}"/>
              </a:ext>
            </a:extLst>
          </p:cNvPr>
          <p:cNvSpPr txBox="1"/>
          <p:nvPr/>
        </p:nvSpPr>
        <p:spPr>
          <a:xfrm>
            <a:off x="1500387" y="1376259"/>
            <a:ext cx="1689315" cy="1477328"/>
          </a:xfrm>
          <a:prstGeom prst="rect">
            <a:avLst/>
          </a:prstGeom>
          <a:noFill/>
        </p:spPr>
        <p:txBody>
          <a:bodyPr wrap="square" rtlCol="0">
            <a:spAutoFit/>
          </a:bodyPr>
          <a:lstStyle/>
          <a:p>
            <a:r>
              <a:rPr lang="en-US" dirty="0"/>
              <a:t>FLASH delivery seems to protect normal brain tissue in mouse.</a:t>
            </a:r>
          </a:p>
        </p:txBody>
      </p:sp>
      <p:sp>
        <p:nvSpPr>
          <p:cNvPr id="8" name="TextBox 7">
            <a:extLst>
              <a:ext uri="{FF2B5EF4-FFF2-40B4-BE49-F238E27FC236}">
                <a16:creationId xmlns:a16="http://schemas.microsoft.com/office/drawing/2014/main" id="{59151B64-D79A-574E-AE9B-9E09E185BAA0}"/>
              </a:ext>
            </a:extLst>
          </p:cNvPr>
          <p:cNvSpPr txBox="1"/>
          <p:nvPr/>
        </p:nvSpPr>
        <p:spPr>
          <a:xfrm>
            <a:off x="1500387" y="4499675"/>
            <a:ext cx="1763980" cy="1200329"/>
          </a:xfrm>
          <a:prstGeom prst="rect">
            <a:avLst/>
          </a:prstGeom>
          <a:noFill/>
        </p:spPr>
        <p:txBody>
          <a:bodyPr wrap="square" rtlCol="0">
            <a:spAutoFit/>
          </a:bodyPr>
          <a:lstStyle/>
          <a:p>
            <a:r>
              <a:rPr lang="en-US" dirty="0"/>
              <a:t>There is a relatively narrow window of dose for FLASH.</a:t>
            </a:r>
          </a:p>
        </p:txBody>
      </p:sp>
    </p:spTree>
    <p:extLst>
      <p:ext uri="{BB962C8B-B14F-4D97-AF65-F5344CB8AC3E}">
        <p14:creationId xmlns:p14="http://schemas.microsoft.com/office/powerpoint/2010/main" val="449118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DA8CD-7886-8A4D-8207-081AE6660421}"/>
              </a:ext>
            </a:extLst>
          </p:cNvPr>
          <p:cNvSpPr>
            <a:spLocks noGrp="1"/>
          </p:cNvSpPr>
          <p:nvPr>
            <p:ph type="title"/>
          </p:nvPr>
        </p:nvSpPr>
        <p:spPr>
          <a:xfrm>
            <a:off x="75322" y="90079"/>
            <a:ext cx="8165592" cy="423193"/>
          </a:xfrm>
        </p:spPr>
        <p:txBody>
          <a:bodyPr/>
          <a:lstStyle/>
          <a:p>
            <a:r>
              <a:rPr lang="en-US" dirty="0"/>
              <a:t>Flash spot scanning is complex</a:t>
            </a:r>
          </a:p>
        </p:txBody>
      </p:sp>
      <p:pic>
        <p:nvPicPr>
          <p:cNvPr id="4" name="Picture 10">
            <a:extLst>
              <a:ext uri="{FF2B5EF4-FFF2-40B4-BE49-F238E27FC236}">
                <a16:creationId xmlns:a16="http://schemas.microsoft.com/office/drawing/2014/main" id="{6225AA10-EB0C-1243-9C3A-24344E4C08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4441" y="392948"/>
            <a:ext cx="2274812" cy="17360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7FDE23-E00A-424F-B3B2-D0F3BEDC36DE}"/>
              </a:ext>
            </a:extLst>
          </p:cNvPr>
          <p:cNvSpPr/>
          <p:nvPr/>
        </p:nvSpPr>
        <p:spPr>
          <a:xfrm>
            <a:off x="6210613" y="2128988"/>
            <a:ext cx="1766830" cy="246221"/>
          </a:xfrm>
          <a:prstGeom prst="rect">
            <a:avLst/>
          </a:prstGeom>
        </p:spPr>
        <p:txBody>
          <a:bodyPr wrap="none">
            <a:spAutoFit/>
          </a:bodyPr>
          <a:lstStyle/>
          <a:p>
            <a:r>
              <a:rPr lang="en-US" sz="1000" dirty="0">
                <a:solidFill>
                  <a:srgbClr val="3E3D40"/>
                </a:solidFill>
                <a:latin typeface="Georgia" panose="02040502050405020303" pitchFamily="18" charset="0"/>
              </a:rPr>
              <a:t>10.1016/j.ijrobp.2019.11.011</a:t>
            </a:r>
            <a:endParaRPr lang="en-US" sz="1000" dirty="0"/>
          </a:p>
        </p:txBody>
      </p:sp>
      <p:pic>
        <p:nvPicPr>
          <p:cNvPr id="3074" name="Picture 2" descr="image">
            <a:extLst>
              <a:ext uri="{FF2B5EF4-FFF2-40B4-BE49-F238E27FC236}">
                <a16:creationId xmlns:a16="http://schemas.microsoft.com/office/drawing/2014/main" id="{8758ECDA-B796-984A-B4EC-17EFC4C82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726" y="755510"/>
            <a:ext cx="3687990" cy="28999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AA78632-4F28-A04B-9424-D77827D1CAE0}"/>
              </a:ext>
            </a:extLst>
          </p:cNvPr>
          <p:cNvSpPr/>
          <p:nvPr/>
        </p:nvSpPr>
        <p:spPr>
          <a:xfrm>
            <a:off x="1414233" y="3121876"/>
            <a:ext cx="1305165" cy="246221"/>
          </a:xfrm>
          <a:prstGeom prst="rect">
            <a:avLst/>
          </a:prstGeom>
        </p:spPr>
        <p:txBody>
          <a:bodyPr wrap="none">
            <a:spAutoFit/>
          </a:bodyPr>
          <a:lstStyle/>
          <a:p>
            <a:r>
              <a:rPr lang="en-US" sz="1000" dirty="0"/>
              <a:t>10.1002/acm2.12225</a:t>
            </a:r>
          </a:p>
        </p:txBody>
      </p:sp>
      <p:pic>
        <p:nvPicPr>
          <p:cNvPr id="3076" name="Picture 4" descr="Reducing Dose Uncertainty for Spot-Scanning Proton Beam Therapy of Moving  Tumors by Optimizing the Spot Delivery Sequence - ScienceDirect">
            <a:extLst>
              <a:ext uri="{FF2B5EF4-FFF2-40B4-BE49-F238E27FC236}">
                <a16:creationId xmlns:a16="http://schemas.microsoft.com/office/drawing/2014/main" id="{058648DD-4CA0-E647-9BE9-713646827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2" y="4152154"/>
            <a:ext cx="2869141" cy="21594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68A700-532F-864A-A10D-6E10B0A15660}"/>
              </a:ext>
            </a:extLst>
          </p:cNvPr>
          <p:cNvSpPr/>
          <p:nvPr/>
        </p:nvSpPr>
        <p:spPr>
          <a:xfrm>
            <a:off x="552877" y="6263438"/>
            <a:ext cx="1717137" cy="246221"/>
          </a:xfrm>
          <a:prstGeom prst="rect">
            <a:avLst/>
          </a:prstGeom>
        </p:spPr>
        <p:txBody>
          <a:bodyPr wrap="none">
            <a:spAutoFit/>
          </a:bodyPr>
          <a:lstStyle/>
          <a:p>
            <a:r>
              <a:rPr lang="en-US" sz="1000" dirty="0">
                <a:solidFill>
                  <a:srgbClr val="000000"/>
                </a:solidFill>
                <a:latin typeface="NexusSans"/>
              </a:rPr>
              <a:t>10.1016/j.ijrobp.2015.06.019</a:t>
            </a:r>
            <a:endParaRPr lang="en-US" sz="1000" dirty="0">
              <a:solidFill>
                <a:srgbClr val="000000"/>
              </a:solidFill>
            </a:endParaRPr>
          </a:p>
        </p:txBody>
      </p:sp>
      <p:pic>
        <p:nvPicPr>
          <p:cNvPr id="3078" name="Picture 6">
            <a:extLst>
              <a:ext uri="{FF2B5EF4-FFF2-40B4-BE49-F238E27FC236}">
                <a16:creationId xmlns:a16="http://schemas.microsoft.com/office/drawing/2014/main" id="{1459D051-F178-8D4E-BC7D-8988A61441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198" y="2850659"/>
            <a:ext cx="2314480" cy="34898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541C7E3-44D5-104F-B78C-2F0FAAA6A123}"/>
              </a:ext>
            </a:extLst>
          </p:cNvPr>
          <p:cNvSpPr/>
          <p:nvPr/>
        </p:nvSpPr>
        <p:spPr>
          <a:xfrm>
            <a:off x="7094028" y="6311629"/>
            <a:ext cx="1907895" cy="246221"/>
          </a:xfrm>
          <a:prstGeom prst="rect">
            <a:avLst/>
          </a:prstGeom>
        </p:spPr>
        <p:txBody>
          <a:bodyPr wrap="none">
            <a:spAutoFit/>
          </a:bodyPr>
          <a:lstStyle/>
          <a:p>
            <a:r>
              <a:rPr lang="en-US" sz="1000" dirty="0">
                <a:solidFill>
                  <a:srgbClr val="000000"/>
                </a:solidFill>
                <a:latin typeface="arial" panose="020B0604020202020204" pitchFamily="34" charset="0"/>
              </a:rPr>
              <a:t>10.1371/journal.pone.0227146</a:t>
            </a:r>
            <a:endParaRPr lang="en-US" sz="1000" dirty="0">
              <a:solidFill>
                <a:srgbClr val="000000"/>
              </a:solidFill>
            </a:endParaRPr>
          </a:p>
        </p:txBody>
      </p:sp>
      <p:pic>
        <p:nvPicPr>
          <p:cNvPr id="9" name="Picture 8">
            <a:extLst>
              <a:ext uri="{FF2B5EF4-FFF2-40B4-BE49-F238E27FC236}">
                <a16:creationId xmlns:a16="http://schemas.microsoft.com/office/drawing/2014/main" id="{66421791-8E25-ED4F-A735-1308CE719B6D}"/>
              </a:ext>
            </a:extLst>
          </p:cNvPr>
          <p:cNvPicPr>
            <a:picLocks noChangeAspect="1"/>
          </p:cNvPicPr>
          <p:nvPr/>
        </p:nvPicPr>
        <p:blipFill>
          <a:blip r:embed="rId6"/>
          <a:stretch>
            <a:fillRect/>
          </a:stretch>
        </p:blipFill>
        <p:spPr>
          <a:xfrm>
            <a:off x="3090697" y="4047450"/>
            <a:ext cx="3117129" cy="2215988"/>
          </a:xfrm>
          <a:prstGeom prst="rect">
            <a:avLst/>
          </a:prstGeom>
        </p:spPr>
      </p:pic>
      <p:sp>
        <p:nvSpPr>
          <p:cNvPr id="10" name="Rectangle 9">
            <a:extLst>
              <a:ext uri="{FF2B5EF4-FFF2-40B4-BE49-F238E27FC236}">
                <a16:creationId xmlns:a16="http://schemas.microsoft.com/office/drawing/2014/main" id="{E106C248-FEB8-DF49-90C2-BC19CE606C58}"/>
              </a:ext>
            </a:extLst>
          </p:cNvPr>
          <p:cNvSpPr/>
          <p:nvPr/>
        </p:nvSpPr>
        <p:spPr>
          <a:xfrm>
            <a:off x="3819940" y="6238364"/>
            <a:ext cx="1795684" cy="246221"/>
          </a:xfrm>
          <a:prstGeom prst="rect">
            <a:avLst/>
          </a:prstGeom>
        </p:spPr>
        <p:txBody>
          <a:bodyPr wrap="none">
            <a:spAutoFit/>
          </a:bodyPr>
          <a:lstStyle/>
          <a:p>
            <a:r>
              <a:rPr lang="en-US" sz="1000" dirty="0">
                <a:solidFill>
                  <a:srgbClr val="000000"/>
                </a:solidFill>
                <a:latin typeface="Helvetica" pitchFamily="2" charset="0"/>
              </a:rPr>
              <a:t>10.1016/j.ijrobp.2015.12.368</a:t>
            </a:r>
            <a:endParaRPr lang="en-US" sz="1000" dirty="0">
              <a:solidFill>
                <a:srgbClr val="000000"/>
              </a:solidFill>
            </a:endParaRPr>
          </a:p>
        </p:txBody>
      </p:sp>
      <p:sp>
        <p:nvSpPr>
          <p:cNvPr id="11" name="TextBox 10">
            <a:extLst>
              <a:ext uri="{FF2B5EF4-FFF2-40B4-BE49-F238E27FC236}">
                <a16:creationId xmlns:a16="http://schemas.microsoft.com/office/drawing/2014/main" id="{02D1EDA3-9DEB-DE4C-96C4-EA4FBF148E9D}"/>
              </a:ext>
            </a:extLst>
          </p:cNvPr>
          <p:cNvSpPr txBox="1"/>
          <p:nvPr/>
        </p:nvSpPr>
        <p:spPr>
          <a:xfrm>
            <a:off x="691198" y="3769458"/>
            <a:ext cx="1440493" cy="369332"/>
          </a:xfrm>
          <a:prstGeom prst="rect">
            <a:avLst/>
          </a:prstGeom>
          <a:noFill/>
        </p:spPr>
        <p:txBody>
          <a:bodyPr wrap="square" rtlCol="0">
            <a:spAutoFit/>
          </a:bodyPr>
          <a:lstStyle/>
          <a:p>
            <a:r>
              <a:rPr lang="en-US" dirty="0"/>
              <a:t>Path Matters</a:t>
            </a:r>
          </a:p>
        </p:txBody>
      </p:sp>
      <p:sp>
        <p:nvSpPr>
          <p:cNvPr id="12" name="TextBox 11">
            <a:extLst>
              <a:ext uri="{FF2B5EF4-FFF2-40B4-BE49-F238E27FC236}">
                <a16:creationId xmlns:a16="http://schemas.microsoft.com/office/drawing/2014/main" id="{7070EFD9-F2E4-5243-A826-0D07A2F57FEA}"/>
              </a:ext>
            </a:extLst>
          </p:cNvPr>
          <p:cNvSpPr txBox="1"/>
          <p:nvPr/>
        </p:nvSpPr>
        <p:spPr>
          <a:xfrm>
            <a:off x="3864279" y="3769458"/>
            <a:ext cx="1916482" cy="369332"/>
          </a:xfrm>
          <a:prstGeom prst="rect">
            <a:avLst/>
          </a:prstGeom>
          <a:noFill/>
        </p:spPr>
        <p:txBody>
          <a:bodyPr wrap="square" rtlCol="0">
            <a:spAutoFit/>
          </a:bodyPr>
          <a:lstStyle/>
          <a:p>
            <a:r>
              <a:rPr lang="en-US" dirty="0"/>
              <a:t>Spot Size Matters</a:t>
            </a:r>
          </a:p>
        </p:txBody>
      </p:sp>
      <p:sp>
        <p:nvSpPr>
          <p:cNvPr id="13" name="TextBox 12">
            <a:extLst>
              <a:ext uri="{FF2B5EF4-FFF2-40B4-BE49-F238E27FC236}">
                <a16:creationId xmlns:a16="http://schemas.microsoft.com/office/drawing/2014/main" id="{FD541A74-604A-BF41-ABC4-534D6E55B84D}"/>
              </a:ext>
            </a:extLst>
          </p:cNvPr>
          <p:cNvSpPr txBox="1"/>
          <p:nvPr/>
        </p:nvSpPr>
        <p:spPr>
          <a:xfrm>
            <a:off x="6148643" y="119430"/>
            <a:ext cx="1828800" cy="369332"/>
          </a:xfrm>
          <a:prstGeom prst="rect">
            <a:avLst/>
          </a:prstGeom>
          <a:noFill/>
        </p:spPr>
        <p:txBody>
          <a:bodyPr wrap="square" rtlCol="0">
            <a:spAutoFit/>
          </a:bodyPr>
          <a:lstStyle/>
          <a:p>
            <a:r>
              <a:rPr lang="en-US" dirty="0"/>
              <a:t>Location Matters</a:t>
            </a:r>
          </a:p>
        </p:txBody>
      </p:sp>
      <p:sp>
        <p:nvSpPr>
          <p:cNvPr id="14" name="TextBox 13">
            <a:extLst>
              <a:ext uri="{FF2B5EF4-FFF2-40B4-BE49-F238E27FC236}">
                <a16:creationId xmlns:a16="http://schemas.microsoft.com/office/drawing/2014/main" id="{76A300B6-6F20-4B4D-9731-A7B5853CBC33}"/>
              </a:ext>
            </a:extLst>
          </p:cNvPr>
          <p:cNvSpPr txBox="1"/>
          <p:nvPr/>
        </p:nvSpPr>
        <p:spPr>
          <a:xfrm>
            <a:off x="7212222" y="2467020"/>
            <a:ext cx="1954061" cy="369332"/>
          </a:xfrm>
          <a:prstGeom prst="rect">
            <a:avLst/>
          </a:prstGeom>
          <a:noFill/>
        </p:spPr>
        <p:txBody>
          <a:bodyPr wrap="square" rtlCol="0">
            <a:spAutoFit/>
          </a:bodyPr>
          <a:lstStyle/>
          <a:p>
            <a:r>
              <a:rPr lang="en-US" dirty="0"/>
              <a:t>Cure Matters</a:t>
            </a:r>
          </a:p>
        </p:txBody>
      </p:sp>
    </p:spTree>
    <p:extLst>
      <p:ext uri="{BB962C8B-B14F-4D97-AF65-F5344CB8AC3E}">
        <p14:creationId xmlns:p14="http://schemas.microsoft.com/office/powerpoint/2010/main" val="3974384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CC099-DE5C-7645-8731-C9D3FE730D3B}"/>
              </a:ext>
            </a:extLst>
          </p:cNvPr>
          <p:cNvSpPr>
            <a:spLocks noGrp="1"/>
          </p:cNvSpPr>
          <p:nvPr>
            <p:ph type="title"/>
          </p:nvPr>
        </p:nvSpPr>
        <p:spPr>
          <a:xfrm>
            <a:off x="493776" y="433722"/>
            <a:ext cx="4211516" cy="423193"/>
          </a:xfrm>
        </p:spPr>
        <p:txBody>
          <a:bodyPr/>
          <a:lstStyle/>
          <a:p>
            <a:r>
              <a:rPr lang="en-US" dirty="0"/>
              <a:t>What can we use to deliver FLASH in the clinic?</a:t>
            </a:r>
          </a:p>
        </p:txBody>
      </p:sp>
      <p:sp>
        <p:nvSpPr>
          <p:cNvPr id="3" name="Content Placeholder 2">
            <a:extLst>
              <a:ext uri="{FF2B5EF4-FFF2-40B4-BE49-F238E27FC236}">
                <a16:creationId xmlns:a16="http://schemas.microsoft.com/office/drawing/2014/main" id="{B666F7FA-A98F-D34E-B709-412F8AD23DD2}"/>
              </a:ext>
            </a:extLst>
          </p:cNvPr>
          <p:cNvSpPr>
            <a:spLocks noGrp="1"/>
          </p:cNvSpPr>
          <p:nvPr>
            <p:ph sz="quarter" idx="11"/>
          </p:nvPr>
        </p:nvSpPr>
        <p:spPr>
          <a:xfrm>
            <a:off x="493776" y="1137331"/>
            <a:ext cx="5891526" cy="4800600"/>
          </a:xfrm>
        </p:spPr>
        <p:txBody>
          <a:bodyPr/>
          <a:lstStyle/>
          <a:p>
            <a:r>
              <a:rPr lang="en-US" sz="1400" dirty="0"/>
              <a:t>Photons: Not at present due to target </a:t>
            </a:r>
            <a:r>
              <a:rPr lang="en-US" sz="1400" b="1" dirty="0"/>
              <a:t>heat</a:t>
            </a:r>
            <a:r>
              <a:rPr lang="en-US" sz="1400" dirty="0"/>
              <a:t> issues. And, after that, to get elegant dosimetry multiple beams (a lot more time) are needed.</a:t>
            </a:r>
          </a:p>
          <a:p>
            <a:endParaRPr lang="en-US" sz="1400" dirty="0"/>
          </a:p>
          <a:p>
            <a:pPr marL="0" indent="0">
              <a:buNone/>
            </a:pPr>
            <a:endParaRPr lang="en-US" sz="1400" dirty="0"/>
          </a:p>
          <a:p>
            <a:r>
              <a:rPr lang="en-US" sz="1400" dirty="0"/>
              <a:t>Electrons: We lack high energy beams and collimation that is as elegant as photons and hadrons. Depth dose curves are an issue for clinical machines (currently being ”modified” at some centers)</a:t>
            </a:r>
          </a:p>
          <a:p>
            <a:endParaRPr lang="en-US" sz="1400" dirty="0"/>
          </a:p>
          <a:p>
            <a:endParaRPr lang="en-US" sz="1400" dirty="0"/>
          </a:p>
          <a:p>
            <a:endParaRPr lang="en-US" sz="1400" dirty="0"/>
          </a:p>
          <a:p>
            <a:pPr marL="0" indent="0">
              <a:buNone/>
            </a:pPr>
            <a:endParaRPr lang="en-US" sz="1400" dirty="0"/>
          </a:p>
          <a:p>
            <a:pPr marL="0" indent="0">
              <a:buNone/>
            </a:pPr>
            <a:endParaRPr lang="en-US" sz="1400" dirty="0"/>
          </a:p>
          <a:p>
            <a:pPr marL="0" indent="0">
              <a:buNone/>
            </a:pPr>
            <a:endParaRPr lang="en-US" sz="1400" dirty="0"/>
          </a:p>
          <a:p>
            <a:r>
              <a:rPr lang="en-US" sz="1400" dirty="0"/>
              <a:t>Hadrons:</a:t>
            </a:r>
          </a:p>
          <a:p>
            <a:pPr lvl="1"/>
            <a:r>
              <a:rPr lang="en-US" sz="1400" dirty="0"/>
              <a:t>Spots as noted. </a:t>
            </a:r>
          </a:p>
          <a:p>
            <a:pPr lvl="1"/>
            <a:r>
              <a:rPr lang="en-US" sz="1400" dirty="0"/>
              <a:t>Through beams: neutrons and loss of the Bragg peak dosimetric advantage. Then multiple beams and a lot more time again. </a:t>
            </a:r>
          </a:p>
        </p:txBody>
      </p:sp>
      <p:pic>
        <p:nvPicPr>
          <p:cNvPr id="4" name="Picture 6" descr="Electron Beam Therapy | Radiology Key">
            <a:extLst>
              <a:ext uri="{FF2B5EF4-FFF2-40B4-BE49-F238E27FC236}">
                <a16:creationId xmlns:a16="http://schemas.microsoft.com/office/drawing/2014/main" id="{CBBD7008-D6C4-9E42-A1F2-A1C604B76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6998" y="3196667"/>
            <a:ext cx="2819584" cy="17481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CF3CAB3-8DC5-4B41-AF93-5E39AE5E8DB6}"/>
              </a:ext>
            </a:extLst>
          </p:cNvPr>
          <p:cNvSpPr/>
          <p:nvPr/>
        </p:nvSpPr>
        <p:spPr>
          <a:xfrm>
            <a:off x="6338645" y="3548022"/>
            <a:ext cx="1428801" cy="707886"/>
          </a:xfrm>
          <a:prstGeom prst="rect">
            <a:avLst/>
          </a:prstGeom>
        </p:spPr>
        <p:txBody>
          <a:bodyPr wrap="square">
            <a:spAutoFit/>
          </a:bodyPr>
          <a:lstStyle/>
          <a:p>
            <a:r>
              <a:rPr lang="en-US" sz="800" b="0" i="0" dirty="0">
                <a:solidFill>
                  <a:srgbClr val="0A0905"/>
                </a:solidFill>
                <a:effectLst/>
                <a:latin typeface="Trebuchet MS" panose="020B0703020202090204" pitchFamily="34" charset="0"/>
              </a:rPr>
              <a:t>Tapley N, ed. </a:t>
            </a:r>
            <a:r>
              <a:rPr lang="en-US" sz="800" b="0" i="1" dirty="0">
                <a:solidFill>
                  <a:srgbClr val="0A0905"/>
                </a:solidFill>
                <a:effectLst/>
                <a:latin typeface="Trebuchet MS" panose="020B0703020202090204" pitchFamily="34" charset="0"/>
              </a:rPr>
              <a:t>Clinical Applications of the Electron Beam.</a:t>
            </a:r>
            <a:r>
              <a:rPr lang="en-US" sz="800" b="0" i="0" dirty="0">
                <a:solidFill>
                  <a:srgbClr val="0A0905"/>
                </a:solidFill>
                <a:effectLst/>
                <a:latin typeface="Trebuchet MS" panose="020B0703020202090204" pitchFamily="34" charset="0"/>
              </a:rPr>
              <a:t> New York, NY: John Wiley &amp; Sons; 1976</a:t>
            </a:r>
            <a:endParaRPr lang="en-US" sz="800" dirty="0"/>
          </a:p>
        </p:txBody>
      </p:sp>
      <p:pic>
        <p:nvPicPr>
          <p:cNvPr id="6" name="Picture 2">
            <a:extLst>
              <a:ext uri="{FF2B5EF4-FFF2-40B4-BE49-F238E27FC236}">
                <a16:creationId xmlns:a16="http://schemas.microsoft.com/office/drawing/2014/main" id="{CFCB5ED0-E361-9B41-9C73-8404F94EB4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5100"/>
          <a:stretch/>
        </p:blipFill>
        <p:spPr bwMode="auto">
          <a:xfrm>
            <a:off x="6572148" y="71279"/>
            <a:ext cx="2514702" cy="22356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EA218D4-5F29-5B40-9DDE-05D755BDD388}"/>
              </a:ext>
            </a:extLst>
          </p:cNvPr>
          <p:cNvSpPr/>
          <p:nvPr/>
        </p:nvSpPr>
        <p:spPr>
          <a:xfrm>
            <a:off x="6827068" y="2266226"/>
            <a:ext cx="2175596" cy="246221"/>
          </a:xfrm>
          <a:prstGeom prst="rect">
            <a:avLst/>
          </a:prstGeom>
        </p:spPr>
        <p:txBody>
          <a:bodyPr wrap="none">
            <a:spAutoFit/>
          </a:bodyPr>
          <a:lstStyle/>
          <a:p>
            <a:r>
              <a:rPr lang="en-US" sz="1000" b="0" i="0" u="none" strike="noStrike" dirty="0">
                <a:solidFill>
                  <a:srgbClr val="000000"/>
                </a:solidFill>
                <a:effectLst/>
                <a:latin typeface="Open Sans"/>
              </a:rPr>
              <a:t>10.1080/0284186X.2018.1555374</a:t>
            </a:r>
            <a:endParaRPr lang="en-US" sz="1000" b="0" i="0" dirty="0">
              <a:solidFill>
                <a:srgbClr val="000000"/>
              </a:solidFill>
              <a:effectLst/>
              <a:latin typeface="Open Sans"/>
            </a:endParaRPr>
          </a:p>
        </p:txBody>
      </p:sp>
    </p:spTree>
    <p:extLst>
      <p:ext uri="{BB962C8B-B14F-4D97-AF65-F5344CB8AC3E}">
        <p14:creationId xmlns:p14="http://schemas.microsoft.com/office/powerpoint/2010/main" val="3391371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FFB16-829C-5D4E-94C6-8D27332F72D2}"/>
              </a:ext>
            </a:extLst>
          </p:cNvPr>
          <p:cNvSpPr>
            <a:spLocks noGrp="1"/>
          </p:cNvSpPr>
          <p:nvPr>
            <p:ph type="title"/>
          </p:nvPr>
        </p:nvSpPr>
        <p:spPr/>
        <p:txBody>
          <a:bodyPr/>
          <a:lstStyle/>
          <a:p>
            <a:r>
              <a:rPr lang="en-US" dirty="0"/>
              <a:t>Where are we today?</a:t>
            </a:r>
          </a:p>
        </p:txBody>
      </p:sp>
      <p:sp>
        <p:nvSpPr>
          <p:cNvPr id="3" name="Content Placeholder 2">
            <a:extLst>
              <a:ext uri="{FF2B5EF4-FFF2-40B4-BE49-F238E27FC236}">
                <a16:creationId xmlns:a16="http://schemas.microsoft.com/office/drawing/2014/main" id="{8CD00436-16E1-F24D-B4AA-F56E0220FD34}"/>
              </a:ext>
            </a:extLst>
          </p:cNvPr>
          <p:cNvSpPr>
            <a:spLocks noGrp="1"/>
          </p:cNvSpPr>
          <p:nvPr>
            <p:ph sz="quarter" idx="11"/>
          </p:nvPr>
        </p:nvSpPr>
        <p:spPr>
          <a:xfrm>
            <a:off x="564648" y="1208424"/>
            <a:ext cx="3747579" cy="4800600"/>
          </a:xfrm>
        </p:spPr>
        <p:txBody>
          <a:bodyPr/>
          <a:lstStyle/>
          <a:p>
            <a:r>
              <a:rPr lang="en-US" dirty="0"/>
              <a:t>Flash promise in tiny fields and unclear applicability to real cancer patients.</a:t>
            </a:r>
          </a:p>
          <a:p>
            <a:pPr marL="0" indent="0">
              <a:buNone/>
            </a:pPr>
            <a:endParaRPr lang="en-US" dirty="0"/>
          </a:p>
          <a:p>
            <a:r>
              <a:rPr lang="en-US" dirty="0"/>
              <a:t>This is an area of high interest globally.</a:t>
            </a:r>
          </a:p>
          <a:p>
            <a:pPr marL="0" indent="0">
              <a:buNone/>
            </a:pPr>
            <a:endParaRPr lang="en-US" dirty="0"/>
          </a:p>
          <a:p>
            <a:r>
              <a:rPr lang="en-US" dirty="0"/>
              <a:t>Unknown safety systems (for a field very focused on Q/A) </a:t>
            </a:r>
          </a:p>
          <a:p>
            <a:pPr lvl="1"/>
            <a:r>
              <a:rPr lang="en-US" dirty="0"/>
              <a:t>Measurement tools</a:t>
            </a:r>
          </a:p>
          <a:p>
            <a:pPr lvl="1"/>
            <a:r>
              <a:rPr lang="en-US" dirty="0"/>
              <a:t>Control systems</a:t>
            </a:r>
          </a:p>
          <a:p>
            <a:pPr lvl="1"/>
            <a:r>
              <a:rPr lang="en-US" dirty="0"/>
              <a:t>Beam structure real time Q/A</a:t>
            </a:r>
          </a:p>
        </p:txBody>
      </p:sp>
      <p:sp>
        <p:nvSpPr>
          <p:cNvPr id="4" name="Content Placeholder 2">
            <a:extLst>
              <a:ext uri="{FF2B5EF4-FFF2-40B4-BE49-F238E27FC236}">
                <a16:creationId xmlns:a16="http://schemas.microsoft.com/office/drawing/2014/main" id="{93AE9893-D67A-6043-97C6-38AF5AA00BC4}"/>
              </a:ext>
            </a:extLst>
          </p:cNvPr>
          <p:cNvSpPr txBox="1">
            <a:spLocks/>
          </p:cNvSpPr>
          <p:nvPr/>
        </p:nvSpPr>
        <p:spPr bwMode="auto">
          <a:xfrm>
            <a:off x="5042299" y="4675104"/>
            <a:ext cx="3818425" cy="176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0"/>
              <a:buNone/>
            </a:pPr>
            <a:r>
              <a:rPr lang="en-US" sz="1200" i="1" dirty="0"/>
              <a:t>“We developed a beam monitoring system for the eRT6 </a:t>
            </a:r>
            <a:r>
              <a:rPr lang="en-US" sz="1200" i="1" dirty="0" err="1"/>
              <a:t>Oriatron</a:t>
            </a:r>
            <a:r>
              <a:rPr lang="en-US" sz="1200" i="1" dirty="0"/>
              <a:t> </a:t>
            </a:r>
            <a:r>
              <a:rPr lang="en-US" sz="1200" i="1" dirty="0" err="1"/>
              <a:t>linac</a:t>
            </a:r>
            <a:r>
              <a:rPr lang="en-US" sz="1200" i="1" dirty="0"/>
              <a:t>, which was able to check that the beam parameters defined by the user (f, w, and N) corresponded to the characteristics of the delivered beam. In contrast to a standard monitor chamber installed on a clinical radiotherapy </a:t>
            </a:r>
            <a:r>
              <a:rPr lang="en-US" sz="1200" i="1" dirty="0" err="1"/>
              <a:t>linac</a:t>
            </a:r>
            <a:r>
              <a:rPr lang="en-US" sz="1200" i="1" dirty="0"/>
              <a:t>, the system was not coupled to a beam stopping device that could interrupt the beam in case the beam properties were out of tolerance.”</a:t>
            </a:r>
          </a:p>
          <a:p>
            <a:pPr marL="0" indent="0">
              <a:buFont typeface="Wingdings" charset="0"/>
              <a:buNone/>
            </a:pPr>
            <a:endParaRPr lang="en-US" sz="1200" i="1" dirty="0"/>
          </a:p>
        </p:txBody>
      </p:sp>
      <p:pic>
        <p:nvPicPr>
          <p:cNvPr id="5" name="Picture 4">
            <a:extLst>
              <a:ext uri="{FF2B5EF4-FFF2-40B4-BE49-F238E27FC236}">
                <a16:creationId xmlns:a16="http://schemas.microsoft.com/office/drawing/2014/main" id="{C68002EA-01FF-C044-A7E4-E396B6E5E083}"/>
              </a:ext>
            </a:extLst>
          </p:cNvPr>
          <p:cNvPicPr>
            <a:picLocks noChangeAspect="1"/>
          </p:cNvPicPr>
          <p:nvPr/>
        </p:nvPicPr>
        <p:blipFill>
          <a:blip r:embed="rId2"/>
          <a:stretch>
            <a:fillRect/>
          </a:stretch>
        </p:blipFill>
        <p:spPr>
          <a:xfrm>
            <a:off x="4914902" y="3777411"/>
            <a:ext cx="3252354" cy="737875"/>
          </a:xfrm>
          <a:prstGeom prst="rect">
            <a:avLst/>
          </a:prstGeom>
        </p:spPr>
      </p:pic>
      <p:pic>
        <p:nvPicPr>
          <p:cNvPr id="6" name="Picture 5">
            <a:extLst>
              <a:ext uri="{FF2B5EF4-FFF2-40B4-BE49-F238E27FC236}">
                <a16:creationId xmlns:a16="http://schemas.microsoft.com/office/drawing/2014/main" id="{4A6BABD0-8DD1-6D45-B3DA-3F4AADFC29B3}"/>
              </a:ext>
            </a:extLst>
          </p:cNvPr>
          <p:cNvPicPr>
            <a:picLocks noChangeAspect="1"/>
          </p:cNvPicPr>
          <p:nvPr/>
        </p:nvPicPr>
        <p:blipFill>
          <a:blip r:embed="rId3"/>
          <a:stretch>
            <a:fillRect/>
          </a:stretch>
        </p:blipFill>
        <p:spPr>
          <a:xfrm>
            <a:off x="4831775" y="838737"/>
            <a:ext cx="3470563" cy="1833505"/>
          </a:xfrm>
          <a:prstGeom prst="rect">
            <a:avLst/>
          </a:prstGeom>
        </p:spPr>
      </p:pic>
    </p:spTree>
    <p:extLst>
      <p:ext uri="{BB962C8B-B14F-4D97-AF65-F5344CB8AC3E}">
        <p14:creationId xmlns:p14="http://schemas.microsoft.com/office/powerpoint/2010/main" val="2668878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7325-1687-BF4C-8B4B-AF8938F7A45D}"/>
              </a:ext>
            </a:extLst>
          </p:cNvPr>
          <p:cNvSpPr>
            <a:spLocks noGrp="1"/>
          </p:cNvSpPr>
          <p:nvPr>
            <p:ph type="ctrTitle"/>
          </p:nvPr>
        </p:nvSpPr>
        <p:spPr>
          <a:xfrm>
            <a:off x="4572000" y="1591159"/>
            <a:ext cx="4062728" cy="3595866"/>
          </a:xfrm>
        </p:spPr>
        <p:txBody>
          <a:bodyPr/>
          <a:lstStyle/>
          <a:p>
            <a:r>
              <a:rPr lang="en-US" dirty="0"/>
              <a:t>Predictive</a:t>
            </a:r>
            <a:br>
              <a:rPr lang="en-US" dirty="0"/>
            </a:br>
            <a:r>
              <a:rPr lang="en-US" dirty="0"/>
              <a:t> Oncology</a:t>
            </a:r>
            <a:br>
              <a:rPr lang="en-US" dirty="0"/>
            </a:br>
            <a:r>
              <a:rPr lang="en-US" dirty="0"/>
              <a:t>and</a:t>
            </a:r>
            <a:br>
              <a:rPr lang="en-US" dirty="0"/>
            </a:br>
            <a:r>
              <a:rPr lang="en-US" dirty="0"/>
              <a:t>Biologic Dose</a:t>
            </a:r>
            <a:br>
              <a:rPr lang="en-US" dirty="0"/>
            </a:br>
            <a:r>
              <a:rPr lang="en-US" dirty="0"/>
              <a:t>and</a:t>
            </a:r>
            <a:br>
              <a:rPr lang="en-US" dirty="0"/>
            </a:br>
            <a:r>
              <a:rPr lang="en-US" dirty="0"/>
              <a:t>New Opportunities</a:t>
            </a:r>
          </a:p>
        </p:txBody>
      </p:sp>
    </p:spTree>
    <p:extLst>
      <p:ext uri="{BB962C8B-B14F-4D97-AF65-F5344CB8AC3E}">
        <p14:creationId xmlns:p14="http://schemas.microsoft.com/office/powerpoint/2010/main" val="1304918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71D31-71D9-4346-93A3-1EF4A64F5415}"/>
              </a:ext>
            </a:extLst>
          </p:cNvPr>
          <p:cNvSpPr>
            <a:spLocks noGrp="1"/>
          </p:cNvSpPr>
          <p:nvPr>
            <p:ph type="title"/>
          </p:nvPr>
        </p:nvSpPr>
        <p:spPr>
          <a:xfrm>
            <a:off x="1087864" y="350836"/>
            <a:ext cx="7071595" cy="1870589"/>
          </a:xfrm>
        </p:spPr>
        <p:txBody>
          <a:bodyPr/>
          <a:lstStyle/>
          <a:p>
            <a:r>
              <a:rPr lang="en-US" dirty="0"/>
              <a:t>Dr. Greenspan will present more detailed history and current data on DOE-NCI collaborative projects including </a:t>
            </a:r>
            <a:r>
              <a:rPr lang="en-US" b="1" dirty="0"/>
              <a:t>predictive oncology </a:t>
            </a:r>
            <a:r>
              <a:rPr lang="en-US" dirty="0"/>
              <a:t>ideas that were a focus of a recent 6 part workshop series.</a:t>
            </a:r>
          </a:p>
        </p:txBody>
      </p:sp>
      <p:sp>
        <p:nvSpPr>
          <p:cNvPr id="3" name="TextBox 2">
            <a:extLst>
              <a:ext uri="{FF2B5EF4-FFF2-40B4-BE49-F238E27FC236}">
                <a16:creationId xmlns:a16="http://schemas.microsoft.com/office/drawing/2014/main" id="{59903720-C4DE-6F4C-80E0-2438E8FB25EE}"/>
              </a:ext>
            </a:extLst>
          </p:cNvPr>
          <p:cNvSpPr txBox="1"/>
          <p:nvPr/>
        </p:nvSpPr>
        <p:spPr>
          <a:xfrm>
            <a:off x="1040969" y="2588217"/>
            <a:ext cx="7062061" cy="2677656"/>
          </a:xfrm>
          <a:prstGeom prst="rect">
            <a:avLst/>
          </a:prstGeom>
          <a:noFill/>
        </p:spPr>
        <p:txBody>
          <a:bodyPr wrap="square" rtlCol="0">
            <a:spAutoFit/>
          </a:bodyPr>
          <a:lstStyle/>
          <a:p>
            <a:r>
              <a:rPr lang="en-US" sz="2400" dirty="0"/>
              <a:t>This section will then cover: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Biologic Dose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 New Opportunity for DOE/NIH collaboration in the new request for applications RFA-CA-21-040 “ROBIN”.</a:t>
            </a:r>
          </a:p>
        </p:txBody>
      </p:sp>
    </p:spTree>
    <p:extLst>
      <p:ext uri="{BB962C8B-B14F-4D97-AF65-F5344CB8AC3E}">
        <p14:creationId xmlns:p14="http://schemas.microsoft.com/office/powerpoint/2010/main" val="2226974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3ED3B-44C2-EA45-B63C-F27865ACB212}"/>
              </a:ext>
            </a:extLst>
          </p:cNvPr>
          <p:cNvSpPr>
            <a:spLocks noGrp="1"/>
          </p:cNvSpPr>
          <p:nvPr>
            <p:ph type="title"/>
          </p:nvPr>
        </p:nvSpPr>
        <p:spPr/>
        <p:txBody>
          <a:bodyPr/>
          <a:lstStyle/>
          <a:p>
            <a:r>
              <a:rPr lang="en-US" dirty="0"/>
              <a:t>Biologic Dose</a:t>
            </a:r>
          </a:p>
        </p:txBody>
      </p:sp>
      <p:pic>
        <p:nvPicPr>
          <p:cNvPr id="3" name="Picture 2">
            <a:extLst>
              <a:ext uri="{FF2B5EF4-FFF2-40B4-BE49-F238E27FC236}">
                <a16:creationId xmlns:a16="http://schemas.microsoft.com/office/drawing/2014/main" id="{151EE970-2465-A840-AE92-5EC866C069DC}"/>
              </a:ext>
            </a:extLst>
          </p:cNvPr>
          <p:cNvPicPr>
            <a:picLocks noChangeAspect="1"/>
          </p:cNvPicPr>
          <p:nvPr/>
        </p:nvPicPr>
        <p:blipFill>
          <a:blip r:embed="rId2"/>
          <a:stretch>
            <a:fillRect/>
          </a:stretch>
        </p:blipFill>
        <p:spPr>
          <a:xfrm>
            <a:off x="3242520" y="4102107"/>
            <a:ext cx="5761036" cy="2066657"/>
          </a:xfrm>
          <a:prstGeom prst="rect">
            <a:avLst/>
          </a:prstGeom>
        </p:spPr>
      </p:pic>
      <p:sp>
        <p:nvSpPr>
          <p:cNvPr id="4" name="Rectangle 3">
            <a:extLst>
              <a:ext uri="{FF2B5EF4-FFF2-40B4-BE49-F238E27FC236}">
                <a16:creationId xmlns:a16="http://schemas.microsoft.com/office/drawing/2014/main" id="{39637391-F73B-C049-8681-C09ACE880233}"/>
              </a:ext>
            </a:extLst>
          </p:cNvPr>
          <p:cNvSpPr/>
          <p:nvPr/>
        </p:nvSpPr>
        <p:spPr>
          <a:xfrm>
            <a:off x="6063241" y="6156613"/>
            <a:ext cx="2654877" cy="409711"/>
          </a:xfrm>
          <a:prstGeom prst="rect">
            <a:avLst/>
          </a:prstGeom>
        </p:spPr>
        <p:txBody>
          <a:bodyPr wrap="square">
            <a:spAutoFit/>
          </a:bodyPr>
          <a:lstStyle/>
          <a:p>
            <a:r>
              <a:rPr lang="en-US" sz="1000" dirty="0" err="1"/>
              <a:t>dctd.cancer.gov</a:t>
            </a:r>
            <a:r>
              <a:rPr lang="en-US" sz="1000" dirty="0"/>
              <a:t>/</a:t>
            </a:r>
            <a:r>
              <a:rPr lang="en-US" sz="1000" dirty="0" err="1"/>
              <a:t>NewsEvents</a:t>
            </a:r>
            <a:r>
              <a:rPr lang="en-US" sz="1000" dirty="0"/>
              <a:t>/</a:t>
            </a:r>
            <a:r>
              <a:rPr lang="en-US" sz="1000" dirty="0" err="1"/>
              <a:t>biological_consequences_of_radiation_therapy_workshop.htm</a:t>
            </a:r>
            <a:endParaRPr lang="en-US" sz="1000" dirty="0"/>
          </a:p>
        </p:txBody>
      </p:sp>
      <p:sp>
        <p:nvSpPr>
          <p:cNvPr id="5" name="Rectangle 4">
            <a:extLst>
              <a:ext uri="{FF2B5EF4-FFF2-40B4-BE49-F238E27FC236}">
                <a16:creationId xmlns:a16="http://schemas.microsoft.com/office/drawing/2014/main" id="{42678B89-5960-5546-93E6-3F7714490578}"/>
              </a:ext>
            </a:extLst>
          </p:cNvPr>
          <p:cNvSpPr/>
          <p:nvPr/>
        </p:nvSpPr>
        <p:spPr>
          <a:xfrm>
            <a:off x="4577195" y="6206625"/>
            <a:ext cx="1225015" cy="246221"/>
          </a:xfrm>
          <a:prstGeom prst="rect">
            <a:avLst/>
          </a:prstGeom>
        </p:spPr>
        <p:txBody>
          <a:bodyPr wrap="none">
            <a:spAutoFit/>
          </a:bodyPr>
          <a:lstStyle/>
          <a:p>
            <a:r>
              <a:rPr lang="en-US" sz="1000" dirty="0">
                <a:solidFill>
                  <a:srgbClr val="5B616B"/>
                </a:solidFill>
                <a:latin typeface="system-ui"/>
              </a:rPr>
              <a:t>10.1158/0008-5472</a:t>
            </a:r>
            <a:endParaRPr lang="en-US" sz="1000" dirty="0"/>
          </a:p>
        </p:txBody>
      </p:sp>
      <p:pic>
        <p:nvPicPr>
          <p:cNvPr id="6" name="Picture 5">
            <a:extLst>
              <a:ext uri="{FF2B5EF4-FFF2-40B4-BE49-F238E27FC236}">
                <a16:creationId xmlns:a16="http://schemas.microsoft.com/office/drawing/2014/main" id="{F099BB44-48D6-F24D-BE6F-D700671645DD}"/>
              </a:ext>
            </a:extLst>
          </p:cNvPr>
          <p:cNvPicPr>
            <a:picLocks noChangeAspect="1"/>
          </p:cNvPicPr>
          <p:nvPr/>
        </p:nvPicPr>
        <p:blipFill>
          <a:blip r:embed="rId3"/>
          <a:stretch>
            <a:fillRect/>
          </a:stretch>
        </p:blipFill>
        <p:spPr>
          <a:xfrm>
            <a:off x="4196388" y="92927"/>
            <a:ext cx="3201254" cy="1286868"/>
          </a:xfrm>
          <a:prstGeom prst="rect">
            <a:avLst/>
          </a:prstGeom>
        </p:spPr>
      </p:pic>
      <p:sp>
        <p:nvSpPr>
          <p:cNvPr id="7" name="TextBox 6">
            <a:extLst>
              <a:ext uri="{FF2B5EF4-FFF2-40B4-BE49-F238E27FC236}">
                <a16:creationId xmlns:a16="http://schemas.microsoft.com/office/drawing/2014/main" id="{14775DB4-5B82-4D4B-941B-0F93BD729F5D}"/>
              </a:ext>
            </a:extLst>
          </p:cNvPr>
          <p:cNvSpPr txBox="1"/>
          <p:nvPr/>
        </p:nvSpPr>
        <p:spPr>
          <a:xfrm>
            <a:off x="348095" y="2551837"/>
            <a:ext cx="2452254" cy="1754326"/>
          </a:xfrm>
          <a:prstGeom prst="rect">
            <a:avLst/>
          </a:prstGeom>
          <a:noFill/>
          <a:ln w="28575">
            <a:solidFill>
              <a:schemeClr val="accent1">
                <a:lumMod val="60000"/>
                <a:lumOff val="40000"/>
              </a:schemeClr>
            </a:solidFill>
          </a:ln>
        </p:spPr>
        <p:txBody>
          <a:bodyPr wrap="square" rtlCol="0">
            <a:spAutoFit/>
          </a:bodyPr>
          <a:lstStyle/>
          <a:p>
            <a:r>
              <a:rPr lang="en-US" dirty="0"/>
              <a:t>Computational capacity to address huge amounts of multidimensional and multiscale data will be critical in this endeavor.</a:t>
            </a:r>
          </a:p>
        </p:txBody>
      </p:sp>
      <p:pic>
        <p:nvPicPr>
          <p:cNvPr id="8" name="Picture 7">
            <a:extLst>
              <a:ext uri="{FF2B5EF4-FFF2-40B4-BE49-F238E27FC236}">
                <a16:creationId xmlns:a16="http://schemas.microsoft.com/office/drawing/2014/main" id="{1FF4133E-8D81-6749-A8C7-DAF32937308E}"/>
              </a:ext>
            </a:extLst>
          </p:cNvPr>
          <p:cNvPicPr>
            <a:picLocks noChangeAspect="1"/>
          </p:cNvPicPr>
          <p:nvPr/>
        </p:nvPicPr>
        <p:blipFill>
          <a:blip r:embed="rId4"/>
          <a:stretch>
            <a:fillRect/>
          </a:stretch>
        </p:blipFill>
        <p:spPr>
          <a:xfrm>
            <a:off x="4031672" y="1934452"/>
            <a:ext cx="3769591" cy="1642882"/>
          </a:xfrm>
          <a:prstGeom prst="rect">
            <a:avLst/>
          </a:prstGeom>
        </p:spPr>
      </p:pic>
      <p:cxnSp>
        <p:nvCxnSpPr>
          <p:cNvPr id="10" name="Straight Connector 9">
            <a:extLst>
              <a:ext uri="{FF2B5EF4-FFF2-40B4-BE49-F238E27FC236}">
                <a16:creationId xmlns:a16="http://schemas.microsoft.com/office/drawing/2014/main" id="{67342C55-3E0F-2A49-B7D3-6B6699B07B73}"/>
              </a:ext>
            </a:extLst>
          </p:cNvPr>
          <p:cNvCxnSpPr/>
          <p:nvPr/>
        </p:nvCxnSpPr>
        <p:spPr>
          <a:xfrm>
            <a:off x="3418609" y="3901786"/>
            <a:ext cx="529950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2E20471-5603-EA42-A156-9664AE70E6D9}"/>
              </a:ext>
            </a:extLst>
          </p:cNvPr>
          <p:cNvCxnSpPr/>
          <p:nvPr/>
        </p:nvCxnSpPr>
        <p:spPr>
          <a:xfrm>
            <a:off x="3413486" y="1596736"/>
            <a:ext cx="5299509"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5859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FFEF-1E5B-3D4A-81DF-61C9479D713E}"/>
              </a:ext>
            </a:extLst>
          </p:cNvPr>
          <p:cNvSpPr>
            <a:spLocks noGrp="1"/>
          </p:cNvSpPr>
          <p:nvPr>
            <p:ph type="title"/>
          </p:nvPr>
        </p:nvSpPr>
        <p:spPr>
          <a:xfrm>
            <a:off x="1766171" y="3889331"/>
            <a:ext cx="6707687" cy="2098109"/>
          </a:xfrm>
        </p:spPr>
        <p:txBody>
          <a:bodyPr/>
          <a:lstStyle/>
          <a:p>
            <a:r>
              <a:rPr lang="en-US" dirty="0"/>
              <a:t>Conflicts of Interest to Declare: None.</a:t>
            </a:r>
            <a:br>
              <a:rPr lang="en-US" dirty="0"/>
            </a:br>
            <a:br>
              <a:rPr lang="en-US" dirty="0"/>
            </a:br>
            <a:br>
              <a:rPr lang="en-US" dirty="0"/>
            </a:br>
            <a:r>
              <a:rPr lang="en-US" dirty="0"/>
              <a:t>The opinions expressed in this presentation are those of the speaker and do not necessarily represent those of the NCI.</a:t>
            </a:r>
          </a:p>
        </p:txBody>
      </p:sp>
      <p:pic>
        <p:nvPicPr>
          <p:cNvPr id="5122" name="Picture 2" descr="Shady Grove Building">
            <a:extLst>
              <a:ext uri="{FF2B5EF4-FFF2-40B4-BE49-F238E27FC236}">
                <a16:creationId xmlns:a16="http://schemas.microsoft.com/office/drawing/2014/main" id="{47D2B526-AB93-7A41-8958-0392E8BA4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36" y="433539"/>
            <a:ext cx="6515128" cy="2995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204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6E5B-D348-894B-A5FF-2822EEE83335}"/>
              </a:ext>
            </a:extLst>
          </p:cNvPr>
          <p:cNvSpPr>
            <a:spLocks noGrp="1"/>
          </p:cNvSpPr>
          <p:nvPr>
            <p:ph type="title"/>
          </p:nvPr>
        </p:nvSpPr>
        <p:spPr>
          <a:xfrm>
            <a:off x="89050" y="181749"/>
            <a:ext cx="8965899" cy="423193"/>
          </a:xfrm>
        </p:spPr>
        <p:txBody>
          <a:bodyPr/>
          <a:lstStyle/>
          <a:p>
            <a:r>
              <a:rPr lang="en-US" dirty="0"/>
              <a:t>From System Therapy to Beams: Radiotherapy as Different Drugs</a:t>
            </a:r>
          </a:p>
        </p:txBody>
      </p:sp>
      <p:pic>
        <p:nvPicPr>
          <p:cNvPr id="3" name="Picture 2">
            <a:extLst>
              <a:ext uri="{FF2B5EF4-FFF2-40B4-BE49-F238E27FC236}">
                <a16:creationId xmlns:a16="http://schemas.microsoft.com/office/drawing/2014/main" id="{83EC602E-F105-484A-8A30-8FA5ADF9C622}"/>
              </a:ext>
            </a:extLst>
          </p:cNvPr>
          <p:cNvPicPr>
            <a:picLocks noChangeAspect="1"/>
          </p:cNvPicPr>
          <p:nvPr/>
        </p:nvPicPr>
        <p:blipFill>
          <a:blip r:embed="rId2"/>
          <a:stretch>
            <a:fillRect/>
          </a:stretch>
        </p:blipFill>
        <p:spPr>
          <a:xfrm>
            <a:off x="815685" y="769704"/>
            <a:ext cx="7252855" cy="5649070"/>
          </a:xfrm>
          <a:prstGeom prst="rect">
            <a:avLst/>
          </a:prstGeom>
        </p:spPr>
      </p:pic>
    </p:spTree>
    <p:extLst>
      <p:ext uri="{BB962C8B-B14F-4D97-AF65-F5344CB8AC3E}">
        <p14:creationId xmlns:p14="http://schemas.microsoft.com/office/powerpoint/2010/main" val="3990520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94ECF-F6E7-3946-BF6E-07E1E43F0C77}"/>
              </a:ext>
            </a:extLst>
          </p:cNvPr>
          <p:cNvSpPr>
            <a:spLocks noGrp="1"/>
          </p:cNvSpPr>
          <p:nvPr>
            <p:ph type="title"/>
          </p:nvPr>
        </p:nvSpPr>
        <p:spPr>
          <a:xfrm>
            <a:off x="481209" y="160967"/>
            <a:ext cx="3182654" cy="1174265"/>
          </a:xfrm>
        </p:spPr>
        <p:txBody>
          <a:bodyPr/>
          <a:lstStyle/>
          <a:p>
            <a:r>
              <a:rPr lang="en-US" dirty="0"/>
              <a:t>RRP as an example – its focus and a recent RFA</a:t>
            </a:r>
          </a:p>
        </p:txBody>
      </p:sp>
      <p:pic>
        <p:nvPicPr>
          <p:cNvPr id="3" name="Picture 2">
            <a:extLst>
              <a:ext uri="{FF2B5EF4-FFF2-40B4-BE49-F238E27FC236}">
                <a16:creationId xmlns:a16="http://schemas.microsoft.com/office/drawing/2014/main" id="{664B34E7-424E-8842-B741-1300CC310163}"/>
              </a:ext>
            </a:extLst>
          </p:cNvPr>
          <p:cNvPicPr>
            <a:picLocks noChangeAspect="1"/>
          </p:cNvPicPr>
          <p:nvPr/>
        </p:nvPicPr>
        <p:blipFill rotWithShape="1">
          <a:blip r:embed="rId2"/>
          <a:srcRect l="18921" r="17443"/>
          <a:stretch/>
        </p:blipFill>
        <p:spPr>
          <a:xfrm>
            <a:off x="152859" y="1722049"/>
            <a:ext cx="3862192" cy="3413902"/>
          </a:xfrm>
          <a:prstGeom prst="rect">
            <a:avLst/>
          </a:prstGeom>
        </p:spPr>
      </p:pic>
      <p:pic>
        <p:nvPicPr>
          <p:cNvPr id="4" name="Picture 3">
            <a:extLst>
              <a:ext uri="{FF2B5EF4-FFF2-40B4-BE49-F238E27FC236}">
                <a16:creationId xmlns:a16="http://schemas.microsoft.com/office/drawing/2014/main" id="{310F38F0-B641-144A-8222-7D9A61269B22}"/>
              </a:ext>
            </a:extLst>
          </p:cNvPr>
          <p:cNvPicPr>
            <a:picLocks noChangeAspect="1"/>
          </p:cNvPicPr>
          <p:nvPr/>
        </p:nvPicPr>
        <p:blipFill>
          <a:blip r:embed="rId3"/>
          <a:stretch>
            <a:fillRect/>
          </a:stretch>
        </p:blipFill>
        <p:spPr>
          <a:xfrm>
            <a:off x="4503106" y="3585576"/>
            <a:ext cx="4249882" cy="1905498"/>
          </a:xfrm>
          <a:prstGeom prst="rect">
            <a:avLst/>
          </a:prstGeom>
        </p:spPr>
      </p:pic>
      <p:sp>
        <p:nvSpPr>
          <p:cNvPr id="7" name="Rectangle 6">
            <a:extLst>
              <a:ext uri="{FF2B5EF4-FFF2-40B4-BE49-F238E27FC236}">
                <a16:creationId xmlns:a16="http://schemas.microsoft.com/office/drawing/2014/main" id="{519C8E74-CA42-DA44-B8A0-84FDCD45927D}"/>
              </a:ext>
            </a:extLst>
          </p:cNvPr>
          <p:cNvSpPr/>
          <p:nvPr/>
        </p:nvSpPr>
        <p:spPr>
          <a:xfrm>
            <a:off x="4342047" y="748099"/>
            <a:ext cx="4572000" cy="923330"/>
          </a:xfrm>
          <a:prstGeom prst="rect">
            <a:avLst/>
          </a:prstGeom>
        </p:spPr>
        <p:txBody>
          <a:bodyPr>
            <a:spAutoFit/>
          </a:bodyPr>
          <a:lstStyle/>
          <a:p>
            <a:r>
              <a:rPr lang="en-US" dirty="0">
                <a:solidFill>
                  <a:srgbClr val="993366"/>
                </a:solidFill>
                <a:latin typeface="Helvetica Neue" panose="02000503000000020004" pitchFamily="2" charset="0"/>
              </a:rPr>
              <a:t>Radiation Oncology-Biology Integration Network (ROBIN) Centers (U54 Clinical Trial Required)</a:t>
            </a:r>
            <a:endParaRPr lang="en-US" dirty="0"/>
          </a:p>
        </p:txBody>
      </p:sp>
      <p:sp>
        <p:nvSpPr>
          <p:cNvPr id="8" name="Rectangle 7">
            <a:extLst>
              <a:ext uri="{FF2B5EF4-FFF2-40B4-BE49-F238E27FC236}">
                <a16:creationId xmlns:a16="http://schemas.microsoft.com/office/drawing/2014/main" id="{53A6F086-1D31-8E4D-B34E-3FBC8C88E47F}"/>
              </a:ext>
            </a:extLst>
          </p:cNvPr>
          <p:cNvSpPr/>
          <p:nvPr/>
        </p:nvSpPr>
        <p:spPr>
          <a:xfrm>
            <a:off x="5543883" y="1671429"/>
            <a:ext cx="1839093" cy="369332"/>
          </a:xfrm>
          <a:prstGeom prst="rect">
            <a:avLst/>
          </a:prstGeom>
        </p:spPr>
        <p:txBody>
          <a:bodyPr wrap="none">
            <a:spAutoFit/>
          </a:bodyPr>
          <a:lstStyle/>
          <a:p>
            <a:r>
              <a:rPr lang="en-US" dirty="0">
                <a:solidFill>
                  <a:srgbClr val="993366"/>
                </a:solidFill>
                <a:latin typeface="Helvetica Neue" panose="02000503000000020004" pitchFamily="2" charset="0"/>
              </a:rPr>
              <a:t>RFA-CA-21-040</a:t>
            </a:r>
            <a:endParaRPr lang="en-US" dirty="0"/>
          </a:p>
        </p:txBody>
      </p:sp>
      <p:sp>
        <p:nvSpPr>
          <p:cNvPr id="9" name="Rectangle 8">
            <a:extLst>
              <a:ext uri="{FF2B5EF4-FFF2-40B4-BE49-F238E27FC236}">
                <a16:creationId xmlns:a16="http://schemas.microsoft.com/office/drawing/2014/main" id="{02913B6A-5FEF-C14C-B6BE-582E26F58F36}"/>
              </a:ext>
            </a:extLst>
          </p:cNvPr>
          <p:cNvSpPr/>
          <p:nvPr/>
        </p:nvSpPr>
        <p:spPr>
          <a:xfrm>
            <a:off x="4342047" y="2102873"/>
            <a:ext cx="4572000" cy="1169551"/>
          </a:xfrm>
          <a:prstGeom prst="rect">
            <a:avLst/>
          </a:prstGeom>
        </p:spPr>
        <p:txBody>
          <a:bodyPr>
            <a:spAutoFit/>
          </a:bodyPr>
          <a:lstStyle/>
          <a:p>
            <a:r>
              <a:rPr lang="en-US" sz="1000" dirty="0">
                <a:solidFill>
                  <a:srgbClr val="333333"/>
                </a:solidFill>
                <a:latin typeface="Helvetica Neue" panose="02000503000000020004" pitchFamily="2" charset="0"/>
              </a:rPr>
              <a:t>The purpose of this Funding Opportunity Announcement (FOA) is to solicit applications for U54 Research Centers to form the Radiation Oncology-Biology Integration Network (ROBIN). The cadre of ROBIN Centers created through this FOA will establish an agile and effective national radiation oncology network infrastructure that collectively address critical hypothesis-based translational research knowledge gaps on the biological basis of responses in cancer patients who undergo radiation treatments.</a:t>
            </a:r>
            <a:endParaRPr lang="en-US" sz="1000" dirty="0"/>
          </a:p>
        </p:txBody>
      </p:sp>
      <p:sp>
        <p:nvSpPr>
          <p:cNvPr id="10" name="Rectangle 9">
            <a:extLst>
              <a:ext uri="{FF2B5EF4-FFF2-40B4-BE49-F238E27FC236}">
                <a16:creationId xmlns:a16="http://schemas.microsoft.com/office/drawing/2014/main" id="{B075C061-E3C3-E141-8BC1-836F7D9C778C}"/>
              </a:ext>
            </a:extLst>
          </p:cNvPr>
          <p:cNvSpPr/>
          <p:nvPr/>
        </p:nvSpPr>
        <p:spPr>
          <a:xfrm>
            <a:off x="1766170" y="5861561"/>
            <a:ext cx="7252570" cy="369332"/>
          </a:xfrm>
          <a:prstGeom prst="rect">
            <a:avLst/>
          </a:prstGeom>
        </p:spPr>
        <p:txBody>
          <a:bodyPr wrap="square">
            <a:spAutoFit/>
          </a:bodyPr>
          <a:lstStyle/>
          <a:p>
            <a:r>
              <a:rPr lang="en-US" dirty="0"/>
              <a:t>https://</a:t>
            </a:r>
            <a:r>
              <a:rPr lang="en-US" dirty="0" err="1"/>
              <a:t>grants.nih.gov</a:t>
            </a:r>
            <a:r>
              <a:rPr lang="en-US" dirty="0"/>
              <a:t>/grants/guide/</a:t>
            </a:r>
            <a:r>
              <a:rPr lang="en-US" dirty="0" err="1"/>
              <a:t>rfa</a:t>
            </a:r>
            <a:r>
              <a:rPr lang="en-US" dirty="0"/>
              <a:t>-files/RFA-CA-21-040.html</a:t>
            </a:r>
          </a:p>
        </p:txBody>
      </p:sp>
      <p:sp>
        <p:nvSpPr>
          <p:cNvPr id="11" name="Rectangle 10">
            <a:extLst>
              <a:ext uri="{FF2B5EF4-FFF2-40B4-BE49-F238E27FC236}">
                <a16:creationId xmlns:a16="http://schemas.microsoft.com/office/drawing/2014/main" id="{4700C449-0F66-4046-8E70-32064C237127}"/>
              </a:ext>
            </a:extLst>
          </p:cNvPr>
          <p:cNvSpPr/>
          <p:nvPr/>
        </p:nvSpPr>
        <p:spPr>
          <a:xfrm>
            <a:off x="1766170" y="6234853"/>
            <a:ext cx="7102258" cy="369332"/>
          </a:xfrm>
          <a:prstGeom prst="rect">
            <a:avLst/>
          </a:prstGeom>
        </p:spPr>
        <p:txBody>
          <a:bodyPr wrap="square">
            <a:spAutoFit/>
          </a:bodyPr>
          <a:lstStyle/>
          <a:p>
            <a:r>
              <a:rPr lang="en-US" dirty="0">
                <a:highlight>
                  <a:srgbClr val="FFFF00"/>
                </a:highlight>
              </a:rPr>
              <a:t>https://</a:t>
            </a:r>
            <a:r>
              <a:rPr lang="en-US" dirty="0" err="1">
                <a:highlight>
                  <a:srgbClr val="FFFF00"/>
                </a:highlight>
              </a:rPr>
              <a:t>grants.nih.gov</a:t>
            </a:r>
            <a:r>
              <a:rPr lang="en-US" dirty="0">
                <a:highlight>
                  <a:srgbClr val="FFFF00"/>
                </a:highlight>
              </a:rPr>
              <a:t>/grants/guide/notice-files/NOT-CA-21-093.html</a:t>
            </a:r>
          </a:p>
        </p:txBody>
      </p:sp>
      <p:sp>
        <p:nvSpPr>
          <p:cNvPr id="12" name="Rectangle 11">
            <a:extLst>
              <a:ext uri="{FF2B5EF4-FFF2-40B4-BE49-F238E27FC236}">
                <a16:creationId xmlns:a16="http://schemas.microsoft.com/office/drawing/2014/main" id="{22719805-E40B-5A4C-A5DE-A91E4BF905FB}"/>
              </a:ext>
            </a:extLst>
          </p:cNvPr>
          <p:cNvSpPr/>
          <p:nvPr/>
        </p:nvSpPr>
        <p:spPr>
          <a:xfrm>
            <a:off x="2523994" y="6611779"/>
            <a:ext cx="5235879" cy="246221"/>
          </a:xfrm>
          <a:prstGeom prst="rect">
            <a:avLst/>
          </a:prstGeom>
        </p:spPr>
        <p:txBody>
          <a:bodyPr wrap="square">
            <a:spAutoFit/>
          </a:bodyPr>
          <a:lstStyle/>
          <a:p>
            <a:r>
              <a:rPr lang="en-US" sz="1000" b="1" dirty="0">
                <a:solidFill>
                  <a:srgbClr val="333333"/>
                </a:solidFill>
                <a:highlight>
                  <a:srgbClr val="FFFF00"/>
                </a:highlight>
                <a:latin typeface="Helvetica Neue" panose="02000503000000020004" pitchFamily="2" charset="0"/>
              </a:rPr>
              <a:t>The pre-application webinar will be on July 16, 2021, at 1:00 pm to 3:00 pm EDT.</a:t>
            </a:r>
            <a:endParaRPr lang="en-US" sz="1000" dirty="0">
              <a:highlight>
                <a:srgbClr val="FFFF00"/>
              </a:highlight>
            </a:endParaRPr>
          </a:p>
        </p:txBody>
      </p:sp>
    </p:spTree>
    <p:extLst>
      <p:ext uri="{BB962C8B-B14F-4D97-AF65-F5344CB8AC3E}">
        <p14:creationId xmlns:p14="http://schemas.microsoft.com/office/powerpoint/2010/main" val="2127456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198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68C946-B599-4847-BBEC-4FE975BAE6AC}"/>
              </a:ext>
            </a:extLst>
          </p:cNvPr>
          <p:cNvSpPr>
            <a:spLocks noGrp="1"/>
          </p:cNvSpPr>
          <p:nvPr>
            <p:ph type="body" sz="quarter" idx="10"/>
          </p:nvPr>
        </p:nvSpPr>
        <p:spPr>
          <a:xfrm>
            <a:off x="4572000" y="0"/>
            <a:ext cx="4340772" cy="6858000"/>
          </a:xfrm>
        </p:spPr>
        <p:txBody>
          <a:bodyPr/>
          <a:lstStyle/>
          <a:p>
            <a:r>
              <a:rPr lang="en-US" sz="3200" dirty="0"/>
              <a:t>Beamline development</a:t>
            </a:r>
          </a:p>
          <a:p>
            <a:endParaRPr lang="en-US" sz="3200" dirty="0"/>
          </a:p>
          <a:p>
            <a:r>
              <a:rPr lang="en-US" sz="3200" dirty="0"/>
              <a:t>FLASH</a:t>
            </a:r>
          </a:p>
          <a:p>
            <a:endParaRPr lang="en-US" sz="3200" dirty="0"/>
          </a:p>
          <a:p>
            <a:r>
              <a:rPr lang="en-US" sz="3200" dirty="0"/>
              <a:t>Predictive Science and Radiobiology and Instrumentation</a:t>
            </a:r>
          </a:p>
        </p:txBody>
      </p:sp>
      <p:sp>
        <p:nvSpPr>
          <p:cNvPr id="3" name="Title 2">
            <a:extLst>
              <a:ext uri="{FF2B5EF4-FFF2-40B4-BE49-F238E27FC236}">
                <a16:creationId xmlns:a16="http://schemas.microsoft.com/office/drawing/2014/main" id="{12918FB8-26FF-804F-A84E-4803CEF4B96B}"/>
              </a:ext>
            </a:extLst>
          </p:cNvPr>
          <p:cNvSpPr>
            <a:spLocks noGrp="1"/>
          </p:cNvSpPr>
          <p:nvPr>
            <p:ph type="title"/>
          </p:nvPr>
        </p:nvSpPr>
        <p:spPr>
          <a:xfrm>
            <a:off x="493776" y="1737360"/>
            <a:ext cx="2470141" cy="1828800"/>
          </a:xfrm>
        </p:spPr>
        <p:txBody>
          <a:bodyPr/>
          <a:lstStyle/>
          <a:p>
            <a:r>
              <a:rPr lang="en-US" sz="3600" dirty="0"/>
              <a:t>Outline</a:t>
            </a:r>
          </a:p>
        </p:txBody>
      </p:sp>
    </p:spTree>
    <p:extLst>
      <p:ext uri="{BB962C8B-B14F-4D97-AF65-F5344CB8AC3E}">
        <p14:creationId xmlns:p14="http://schemas.microsoft.com/office/powerpoint/2010/main" val="852301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FE7551-89F1-BB42-982A-4B941EDA38CE}"/>
              </a:ext>
            </a:extLst>
          </p:cNvPr>
          <p:cNvSpPr>
            <a:spLocks noGrp="1"/>
          </p:cNvSpPr>
          <p:nvPr>
            <p:ph type="body" sz="quarter" idx="10"/>
          </p:nvPr>
        </p:nvSpPr>
        <p:spPr/>
        <p:txBody>
          <a:bodyPr/>
          <a:lstStyle/>
          <a:p>
            <a:r>
              <a:rPr lang="en-US" dirty="0"/>
              <a:t>Conclusion</a:t>
            </a:r>
          </a:p>
          <a:p>
            <a:endParaRPr lang="en-US" dirty="0"/>
          </a:p>
          <a:p>
            <a:r>
              <a:rPr lang="en-US" dirty="0"/>
              <a:t>Collaboration between DOE and NIH is crucial on any number of levels. Radiation beams can cure cancer and help protect our country. Understanding complex, multiscale data and addressing change in real time is critical to medicine, security, and any number of technology fronts. Instrumentation needs to both create the data and the treatment.</a:t>
            </a:r>
          </a:p>
          <a:p>
            <a:endParaRPr lang="en-US" dirty="0"/>
          </a:p>
          <a:p>
            <a:r>
              <a:rPr lang="en-US" dirty="0"/>
              <a:t>Physics is Biology and Biology is Physics.</a:t>
            </a:r>
          </a:p>
          <a:p>
            <a:endParaRPr lang="en-US" dirty="0"/>
          </a:p>
        </p:txBody>
      </p:sp>
    </p:spTree>
    <p:extLst>
      <p:ext uri="{BB962C8B-B14F-4D97-AF65-F5344CB8AC3E}">
        <p14:creationId xmlns:p14="http://schemas.microsoft.com/office/powerpoint/2010/main" val="1756271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7325-1687-BF4C-8B4B-AF8938F7A45D}"/>
              </a:ext>
            </a:extLst>
          </p:cNvPr>
          <p:cNvSpPr>
            <a:spLocks noGrp="1"/>
          </p:cNvSpPr>
          <p:nvPr>
            <p:ph type="ctrTitle"/>
          </p:nvPr>
        </p:nvSpPr>
        <p:spPr>
          <a:xfrm>
            <a:off x="4427723" y="3701203"/>
            <a:ext cx="4062728" cy="1828800"/>
          </a:xfrm>
        </p:spPr>
        <p:txBody>
          <a:bodyPr/>
          <a:lstStyle/>
          <a:p>
            <a:r>
              <a:rPr lang="en-US" dirty="0"/>
              <a:t>Beamline Development</a:t>
            </a:r>
          </a:p>
        </p:txBody>
      </p:sp>
      <p:pic>
        <p:nvPicPr>
          <p:cNvPr id="5126" name="Picture 6" descr="AWAKE beam line commisioning">
            <a:extLst>
              <a:ext uri="{FF2B5EF4-FFF2-40B4-BE49-F238E27FC236}">
                <a16:creationId xmlns:a16="http://schemas.microsoft.com/office/drawing/2014/main" id="{6001CD72-AC8C-5B46-856E-B34A91D42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9654" y="381000"/>
            <a:ext cx="4414345" cy="29428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3BD3A27-6E91-C64A-82C0-C08B3E0B4C24}"/>
              </a:ext>
            </a:extLst>
          </p:cNvPr>
          <p:cNvSpPr/>
          <p:nvPr/>
        </p:nvSpPr>
        <p:spPr>
          <a:xfrm>
            <a:off x="5806966" y="134779"/>
            <a:ext cx="4572000" cy="246221"/>
          </a:xfrm>
          <a:prstGeom prst="rect">
            <a:avLst/>
          </a:prstGeom>
        </p:spPr>
        <p:txBody>
          <a:bodyPr>
            <a:spAutoFit/>
          </a:bodyPr>
          <a:lstStyle/>
          <a:p>
            <a:r>
              <a:rPr lang="en-US" sz="1000" dirty="0"/>
              <a:t>https://</a:t>
            </a:r>
            <a:r>
              <a:rPr lang="en-US" sz="1000" dirty="0" err="1"/>
              <a:t>home.cern</a:t>
            </a:r>
            <a:r>
              <a:rPr lang="en-US" sz="1000" dirty="0"/>
              <a:t>/science/accelerators/accelerator-complex</a:t>
            </a:r>
          </a:p>
        </p:txBody>
      </p:sp>
    </p:spTree>
    <p:extLst>
      <p:ext uri="{BB962C8B-B14F-4D97-AF65-F5344CB8AC3E}">
        <p14:creationId xmlns:p14="http://schemas.microsoft.com/office/powerpoint/2010/main" val="2570882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24EF2-A53F-FA42-A5E4-6B5E0DD5327A}"/>
              </a:ext>
            </a:extLst>
          </p:cNvPr>
          <p:cNvSpPr>
            <a:spLocks noGrp="1"/>
          </p:cNvSpPr>
          <p:nvPr>
            <p:ph type="title"/>
          </p:nvPr>
        </p:nvSpPr>
        <p:spPr>
          <a:xfrm>
            <a:off x="241738" y="2907425"/>
            <a:ext cx="2984938" cy="1043150"/>
          </a:xfrm>
        </p:spPr>
        <p:txBody>
          <a:bodyPr/>
          <a:lstStyle/>
          <a:p>
            <a:r>
              <a:rPr lang="en-US" dirty="0"/>
              <a:t>NCI/NIH and DOE share deep interest in accelerator science</a:t>
            </a:r>
          </a:p>
        </p:txBody>
      </p:sp>
      <p:sp>
        <p:nvSpPr>
          <p:cNvPr id="4" name="Rectangle 3">
            <a:extLst>
              <a:ext uri="{FF2B5EF4-FFF2-40B4-BE49-F238E27FC236}">
                <a16:creationId xmlns:a16="http://schemas.microsoft.com/office/drawing/2014/main" id="{74036802-1047-EE48-9B03-44DE7D1BD016}"/>
              </a:ext>
            </a:extLst>
          </p:cNvPr>
          <p:cNvSpPr/>
          <p:nvPr/>
        </p:nvSpPr>
        <p:spPr>
          <a:xfrm>
            <a:off x="3921051" y="6465760"/>
            <a:ext cx="4455002" cy="369332"/>
          </a:xfrm>
          <a:prstGeom prst="rect">
            <a:avLst/>
          </a:prstGeom>
        </p:spPr>
        <p:txBody>
          <a:bodyPr wrap="none">
            <a:spAutoFit/>
          </a:bodyPr>
          <a:lstStyle/>
          <a:p>
            <a:r>
              <a:rPr lang="en-US" dirty="0"/>
              <a:t>https://</a:t>
            </a:r>
            <a:r>
              <a:rPr lang="en-US" dirty="0" err="1"/>
              <a:t>www.osti.gov</a:t>
            </a:r>
            <a:r>
              <a:rPr lang="en-US" dirty="0"/>
              <a:t>/servlets/purl/1631121/</a:t>
            </a:r>
          </a:p>
        </p:txBody>
      </p:sp>
      <p:pic>
        <p:nvPicPr>
          <p:cNvPr id="5" name="Picture 4">
            <a:extLst>
              <a:ext uri="{FF2B5EF4-FFF2-40B4-BE49-F238E27FC236}">
                <a16:creationId xmlns:a16="http://schemas.microsoft.com/office/drawing/2014/main" id="{332D44B6-38CF-BC40-8833-5F9BEB87F443}"/>
              </a:ext>
            </a:extLst>
          </p:cNvPr>
          <p:cNvPicPr>
            <a:picLocks noChangeAspect="1"/>
          </p:cNvPicPr>
          <p:nvPr/>
        </p:nvPicPr>
        <p:blipFill>
          <a:blip r:embed="rId2"/>
          <a:stretch>
            <a:fillRect/>
          </a:stretch>
        </p:blipFill>
        <p:spPr>
          <a:xfrm>
            <a:off x="3573519" y="83701"/>
            <a:ext cx="4876799" cy="6382059"/>
          </a:xfrm>
          <a:prstGeom prst="rect">
            <a:avLst/>
          </a:prstGeom>
        </p:spPr>
      </p:pic>
    </p:spTree>
    <p:extLst>
      <p:ext uri="{BB962C8B-B14F-4D97-AF65-F5344CB8AC3E}">
        <p14:creationId xmlns:p14="http://schemas.microsoft.com/office/powerpoint/2010/main" val="1254219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6541E-0BF7-9543-AC19-65A9087BF3BE}"/>
              </a:ext>
            </a:extLst>
          </p:cNvPr>
          <p:cNvSpPr>
            <a:spLocks noGrp="1"/>
          </p:cNvSpPr>
          <p:nvPr>
            <p:ph type="title"/>
          </p:nvPr>
        </p:nvSpPr>
        <p:spPr>
          <a:xfrm>
            <a:off x="489204" y="6028"/>
            <a:ext cx="8165592" cy="801712"/>
          </a:xfrm>
        </p:spPr>
        <p:txBody>
          <a:bodyPr/>
          <a:lstStyle/>
          <a:p>
            <a:r>
              <a:rPr lang="en-US" dirty="0"/>
              <a:t>Examples of Medical Device Technology that Benefits from DOE Science: Background information – the basic LINAC</a:t>
            </a:r>
          </a:p>
        </p:txBody>
      </p:sp>
      <p:pic>
        <p:nvPicPr>
          <p:cNvPr id="1026" name="Picture 2" descr="PPT - Varian TrueBeam PowerPoint Presentation, free download - ID:2470399">
            <a:extLst>
              <a:ext uri="{FF2B5EF4-FFF2-40B4-BE49-F238E27FC236}">
                <a16:creationId xmlns:a16="http://schemas.microsoft.com/office/drawing/2014/main" id="{71B18D62-59FF-1749-8672-A93AD16938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79"/>
          <a:stretch/>
        </p:blipFill>
        <p:spPr bwMode="auto">
          <a:xfrm>
            <a:off x="5336885" y="1347917"/>
            <a:ext cx="1930938" cy="12327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 The medical linear accelerator, Trilogy-5823 linac system (Palo,... |  Download Scientific Diagram">
            <a:extLst>
              <a:ext uri="{FF2B5EF4-FFF2-40B4-BE49-F238E27FC236}">
                <a16:creationId xmlns:a16="http://schemas.microsoft.com/office/drawing/2014/main" id="{8684FA65-E6B2-EF49-B5F8-52CB4D323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1427" y="1347917"/>
            <a:ext cx="1930938" cy="13607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CF90A69-EFB3-B144-BF90-2BA8174E2A81}"/>
              </a:ext>
            </a:extLst>
          </p:cNvPr>
          <p:cNvSpPr/>
          <p:nvPr/>
        </p:nvSpPr>
        <p:spPr>
          <a:xfrm>
            <a:off x="1599887" y="2739596"/>
            <a:ext cx="1792478" cy="246221"/>
          </a:xfrm>
          <a:prstGeom prst="rect">
            <a:avLst/>
          </a:prstGeom>
        </p:spPr>
        <p:txBody>
          <a:bodyPr wrap="none">
            <a:spAutoFit/>
          </a:bodyPr>
          <a:lstStyle/>
          <a:p>
            <a:r>
              <a:rPr lang="en-US" sz="1000" dirty="0"/>
              <a:t>10.13140/RG.2.2.24165.73440</a:t>
            </a:r>
          </a:p>
        </p:txBody>
      </p:sp>
      <p:sp>
        <p:nvSpPr>
          <p:cNvPr id="6" name="Rectangle 5">
            <a:extLst>
              <a:ext uri="{FF2B5EF4-FFF2-40B4-BE49-F238E27FC236}">
                <a16:creationId xmlns:a16="http://schemas.microsoft.com/office/drawing/2014/main" id="{42B3A9FD-8143-CF45-95AD-E2E5EE43E16D}"/>
              </a:ext>
            </a:extLst>
          </p:cNvPr>
          <p:cNvSpPr/>
          <p:nvPr/>
        </p:nvSpPr>
        <p:spPr>
          <a:xfrm>
            <a:off x="5232198" y="2628369"/>
            <a:ext cx="2569445" cy="246221"/>
          </a:xfrm>
          <a:prstGeom prst="rect">
            <a:avLst/>
          </a:prstGeom>
        </p:spPr>
        <p:txBody>
          <a:bodyPr wrap="square">
            <a:spAutoFit/>
          </a:bodyPr>
          <a:lstStyle/>
          <a:p>
            <a:r>
              <a:rPr lang="en-US" sz="1000" dirty="0" err="1"/>
              <a:t>slideserve.com</a:t>
            </a:r>
            <a:r>
              <a:rPr lang="en-US" sz="1000" dirty="0"/>
              <a:t>/</a:t>
            </a:r>
            <a:r>
              <a:rPr lang="en-US" sz="1000" dirty="0" err="1"/>
              <a:t>sovann</a:t>
            </a:r>
            <a:r>
              <a:rPr lang="en-US" sz="1000" dirty="0"/>
              <a:t>/</a:t>
            </a:r>
            <a:r>
              <a:rPr lang="en-US" sz="1000" dirty="0" err="1"/>
              <a:t>varian-truebeam</a:t>
            </a:r>
            <a:endParaRPr lang="en-US" sz="1000" dirty="0"/>
          </a:p>
        </p:txBody>
      </p:sp>
      <p:pic>
        <p:nvPicPr>
          <p:cNvPr id="1032" name="Picture 8">
            <a:extLst>
              <a:ext uri="{FF2B5EF4-FFF2-40B4-BE49-F238E27FC236}">
                <a16:creationId xmlns:a16="http://schemas.microsoft.com/office/drawing/2014/main" id="{51981BD2-2636-654C-8975-5FEDE32B94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344" y="3070277"/>
            <a:ext cx="2411564" cy="31569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661F3AE-B27D-1147-B237-D1031ADEC624}"/>
              </a:ext>
            </a:extLst>
          </p:cNvPr>
          <p:cNvSpPr/>
          <p:nvPr/>
        </p:nvSpPr>
        <p:spPr>
          <a:xfrm>
            <a:off x="5928" y="3081379"/>
            <a:ext cx="951186" cy="3293209"/>
          </a:xfrm>
          <a:prstGeom prst="rect">
            <a:avLst/>
          </a:prstGeom>
        </p:spPr>
        <p:txBody>
          <a:bodyPr wrap="square">
            <a:spAutoFit/>
          </a:bodyPr>
          <a:lstStyle/>
          <a:p>
            <a:r>
              <a:rPr lang="en-US" sz="800" dirty="0">
                <a:solidFill>
                  <a:srgbClr val="202122"/>
                </a:solidFill>
                <a:latin typeface="Arial" panose="020B0604020202020204" pitchFamily="34" charset="0"/>
              </a:rPr>
              <a:t>Historical image showing Gordon Isaacs, the first patient treated with linear accelerator radiation therapy (in this case an electron beam) for </a:t>
            </a:r>
            <a:r>
              <a:rPr lang="en-US" sz="800" dirty="0">
                <a:solidFill>
                  <a:srgbClr val="0645AD"/>
                </a:solidFill>
                <a:latin typeface="Arial" panose="020B0604020202020204" pitchFamily="34" charset="0"/>
                <a:hlinkClick r:id="rId5" tooltip="Retinoblastoma"/>
              </a:rPr>
              <a:t>retinoblastoma</a:t>
            </a:r>
            <a:r>
              <a:rPr lang="en-US" sz="800" dirty="0">
                <a:solidFill>
                  <a:srgbClr val="202122"/>
                </a:solidFill>
                <a:latin typeface="Arial" panose="020B0604020202020204" pitchFamily="34" charset="0"/>
              </a:rPr>
              <a:t> in 1957. Gordon's right eye was removed January 11, 1957, because his cancer had spread. His left eye, however, had only a localized tumor that prompted </a:t>
            </a:r>
            <a:r>
              <a:rPr lang="en-US" sz="800" u="sng" dirty="0">
                <a:solidFill>
                  <a:srgbClr val="0645AD"/>
                </a:solidFill>
                <a:latin typeface="Arial" panose="020B0604020202020204" pitchFamily="34" charset="0"/>
                <a:hlinkClick r:id="rId6" tooltip="Henry Kaplan (doctor)"/>
              </a:rPr>
              <a:t>Henry Kaplan</a:t>
            </a:r>
            <a:r>
              <a:rPr lang="en-US" sz="800" dirty="0">
                <a:solidFill>
                  <a:srgbClr val="202122"/>
                </a:solidFill>
                <a:latin typeface="Arial" panose="020B0604020202020204" pitchFamily="34" charset="0"/>
              </a:rPr>
              <a:t> to try to treat it with the electron beam.</a:t>
            </a:r>
            <a:endParaRPr lang="en-US" sz="800" dirty="0"/>
          </a:p>
        </p:txBody>
      </p:sp>
      <p:pic>
        <p:nvPicPr>
          <p:cNvPr id="1034" name="Picture 10" descr="2: Principle of IMRT. The volumes of the PTV, spinal cord and parotid glands ">
            <a:extLst>
              <a:ext uri="{FF2B5EF4-FFF2-40B4-BE49-F238E27FC236}">
                <a16:creationId xmlns:a16="http://schemas.microsoft.com/office/drawing/2014/main" id="{C219B005-D506-4A47-BA5A-4C5B4FDC7E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1620" y="3087201"/>
            <a:ext cx="1317219" cy="9236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3: Picture of the 120 Millenium multileaf collimator from Varian. The rounded leaf ends can be seen. From Bortfeld (2006). ">
            <a:extLst>
              <a:ext uri="{FF2B5EF4-FFF2-40B4-BE49-F238E27FC236}">
                <a16:creationId xmlns:a16="http://schemas.microsoft.com/office/drawing/2014/main" id="{43C503C0-1164-F94B-9675-D5CD9C84E5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1620" y="4067629"/>
            <a:ext cx="1317219" cy="116225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lock diagram of LINAC&#10; ">
            <a:extLst>
              <a:ext uri="{FF2B5EF4-FFF2-40B4-BE49-F238E27FC236}">
                <a16:creationId xmlns:a16="http://schemas.microsoft.com/office/drawing/2014/main" id="{A890B9A1-CE3E-A845-8043-4D83F11DA7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05634" y="3070277"/>
            <a:ext cx="3049161" cy="22868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5D2F5EE-50D7-6D4B-B709-9616E8CCDB6F}"/>
              </a:ext>
            </a:extLst>
          </p:cNvPr>
          <p:cNvPicPr>
            <a:picLocks noChangeAspect="1"/>
          </p:cNvPicPr>
          <p:nvPr/>
        </p:nvPicPr>
        <p:blipFill>
          <a:blip r:embed="rId10"/>
          <a:stretch>
            <a:fillRect/>
          </a:stretch>
        </p:blipFill>
        <p:spPr>
          <a:xfrm>
            <a:off x="6120636" y="5331727"/>
            <a:ext cx="2019156" cy="1042861"/>
          </a:xfrm>
          <a:prstGeom prst="rect">
            <a:avLst/>
          </a:prstGeom>
        </p:spPr>
      </p:pic>
      <p:sp>
        <p:nvSpPr>
          <p:cNvPr id="9" name="Rectangle 8">
            <a:extLst>
              <a:ext uri="{FF2B5EF4-FFF2-40B4-BE49-F238E27FC236}">
                <a16:creationId xmlns:a16="http://schemas.microsoft.com/office/drawing/2014/main" id="{F7C1EBF1-275E-0D4A-BFD6-24EC210DB906}"/>
              </a:ext>
            </a:extLst>
          </p:cNvPr>
          <p:cNvSpPr/>
          <p:nvPr/>
        </p:nvSpPr>
        <p:spPr>
          <a:xfrm>
            <a:off x="5102200" y="6374588"/>
            <a:ext cx="4572000" cy="246221"/>
          </a:xfrm>
          <a:prstGeom prst="rect">
            <a:avLst/>
          </a:prstGeom>
        </p:spPr>
        <p:txBody>
          <a:bodyPr>
            <a:spAutoFit/>
          </a:bodyPr>
          <a:lstStyle/>
          <a:p>
            <a:r>
              <a:rPr lang="en-US" sz="1000" dirty="0"/>
              <a:t>https://</a:t>
            </a:r>
            <a:r>
              <a:rPr lang="en-US" sz="1000" dirty="0" err="1"/>
              <a:t>www.slideshare.net</a:t>
            </a:r>
            <a:r>
              <a:rPr lang="en-US" sz="1000" dirty="0"/>
              <a:t>/vinayDesai12/linear-accelerator-</a:t>
            </a:r>
            <a:r>
              <a:rPr lang="en-US" sz="1000" dirty="0" err="1"/>
              <a:t>vinay</a:t>
            </a:r>
            <a:endParaRPr lang="en-US" sz="1000" dirty="0"/>
          </a:p>
        </p:txBody>
      </p:sp>
    </p:spTree>
    <p:extLst>
      <p:ext uri="{BB962C8B-B14F-4D97-AF65-F5344CB8AC3E}">
        <p14:creationId xmlns:p14="http://schemas.microsoft.com/office/powerpoint/2010/main" val="3818410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Fig 3">
            <a:extLst>
              <a:ext uri="{FF2B5EF4-FFF2-40B4-BE49-F238E27FC236}">
                <a16:creationId xmlns:a16="http://schemas.microsoft.com/office/drawing/2014/main" id="{239D57CD-FA6B-794A-8C0D-C871D351F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4646" y="2828008"/>
            <a:ext cx="4803407" cy="34037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B3BDAC1-D065-BA4E-B063-7A3C0C6E4634}"/>
              </a:ext>
            </a:extLst>
          </p:cNvPr>
          <p:cNvPicPr>
            <a:picLocks noChangeAspect="1"/>
          </p:cNvPicPr>
          <p:nvPr/>
        </p:nvPicPr>
        <p:blipFill>
          <a:blip r:embed="rId3"/>
          <a:stretch>
            <a:fillRect/>
          </a:stretch>
        </p:blipFill>
        <p:spPr>
          <a:xfrm>
            <a:off x="4572000" y="97221"/>
            <a:ext cx="4375150" cy="2362200"/>
          </a:xfrm>
          <a:prstGeom prst="rect">
            <a:avLst/>
          </a:prstGeom>
        </p:spPr>
      </p:pic>
      <p:pic>
        <p:nvPicPr>
          <p:cNvPr id="2050" name="Picture 2">
            <a:extLst>
              <a:ext uri="{FF2B5EF4-FFF2-40B4-BE49-F238E27FC236}">
                <a16:creationId xmlns:a16="http://schemas.microsoft.com/office/drawing/2014/main" id="{83C2913B-A2C8-4044-A470-A9C6B9E347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068" y="2828008"/>
            <a:ext cx="3383562" cy="33160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62EA1E-19E1-374D-9425-4DC2F4F2D2A8}"/>
              </a:ext>
            </a:extLst>
          </p:cNvPr>
          <p:cNvSpPr txBox="1"/>
          <p:nvPr/>
        </p:nvSpPr>
        <p:spPr>
          <a:xfrm>
            <a:off x="956442" y="262658"/>
            <a:ext cx="2564525" cy="2031325"/>
          </a:xfrm>
          <a:prstGeom prst="rect">
            <a:avLst/>
          </a:prstGeom>
          <a:noFill/>
        </p:spPr>
        <p:txBody>
          <a:bodyPr wrap="square" rtlCol="0">
            <a:spAutoFit/>
          </a:bodyPr>
          <a:lstStyle/>
          <a:p>
            <a:r>
              <a:rPr lang="en-US" dirty="0"/>
              <a:t>LINACs are critical to the world. These are pictures of Africa. </a:t>
            </a:r>
          </a:p>
          <a:p>
            <a:endParaRPr lang="en-US" dirty="0"/>
          </a:p>
          <a:p>
            <a:r>
              <a:rPr lang="en-US" dirty="0"/>
              <a:t>It is estimated India needs 10,000 LINACS today.</a:t>
            </a:r>
          </a:p>
        </p:txBody>
      </p:sp>
    </p:spTree>
    <p:extLst>
      <p:ext uri="{BB962C8B-B14F-4D97-AF65-F5344CB8AC3E}">
        <p14:creationId xmlns:p14="http://schemas.microsoft.com/office/powerpoint/2010/main" val="4083735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C9D62-9B15-A14A-A55C-20A397FF0E39}"/>
              </a:ext>
            </a:extLst>
          </p:cNvPr>
          <p:cNvSpPr>
            <a:spLocks noGrp="1"/>
          </p:cNvSpPr>
          <p:nvPr>
            <p:ph type="title"/>
          </p:nvPr>
        </p:nvSpPr>
        <p:spPr>
          <a:xfrm>
            <a:off x="180816" y="266549"/>
            <a:ext cx="8514715" cy="423193"/>
          </a:xfrm>
        </p:spPr>
        <p:txBody>
          <a:bodyPr/>
          <a:lstStyle/>
          <a:p>
            <a:r>
              <a:rPr lang="en-US" dirty="0"/>
              <a:t>Current more exotic devices: MR LINAC, PET LINAC, Particles</a:t>
            </a:r>
          </a:p>
        </p:txBody>
      </p:sp>
      <p:pic>
        <p:nvPicPr>
          <p:cNvPr id="4" name="Picture 3">
            <a:extLst>
              <a:ext uri="{FF2B5EF4-FFF2-40B4-BE49-F238E27FC236}">
                <a16:creationId xmlns:a16="http://schemas.microsoft.com/office/drawing/2014/main" id="{F193F227-5B2F-CB49-BDCE-3067439394A5}"/>
              </a:ext>
            </a:extLst>
          </p:cNvPr>
          <p:cNvPicPr>
            <a:picLocks noChangeAspect="1"/>
          </p:cNvPicPr>
          <p:nvPr/>
        </p:nvPicPr>
        <p:blipFill>
          <a:blip r:embed="rId2"/>
          <a:stretch>
            <a:fillRect/>
          </a:stretch>
        </p:blipFill>
        <p:spPr>
          <a:xfrm>
            <a:off x="57997" y="1281233"/>
            <a:ext cx="2775204" cy="1924791"/>
          </a:xfrm>
          <a:prstGeom prst="rect">
            <a:avLst/>
          </a:prstGeom>
        </p:spPr>
      </p:pic>
      <p:sp>
        <p:nvSpPr>
          <p:cNvPr id="5" name="Rectangle 4">
            <a:extLst>
              <a:ext uri="{FF2B5EF4-FFF2-40B4-BE49-F238E27FC236}">
                <a16:creationId xmlns:a16="http://schemas.microsoft.com/office/drawing/2014/main" id="{07C4E6F0-33E9-384F-A501-64CFDD87239F}"/>
              </a:ext>
            </a:extLst>
          </p:cNvPr>
          <p:cNvSpPr/>
          <p:nvPr/>
        </p:nvSpPr>
        <p:spPr>
          <a:xfrm>
            <a:off x="713668" y="3206024"/>
            <a:ext cx="1463862" cy="215444"/>
          </a:xfrm>
          <a:prstGeom prst="rect">
            <a:avLst/>
          </a:prstGeom>
        </p:spPr>
        <p:txBody>
          <a:bodyPr wrap="none">
            <a:spAutoFit/>
          </a:bodyPr>
          <a:lstStyle/>
          <a:p>
            <a:r>
              <a:rPr lang="en-US" sz="800" dirty="0" err="1"/>
              <a:t>viewray.com</a:t>
            </a:r>
            <a:r>
              <a:rPr lang="en-US" sz="800" dirty="0"/>
              <a:t>/</a:t>
            </a:r>
            <a:r>
              <a:rPr lang="en-US" sz="800" dirty="0" err="1"/>
              <a:t>mri</a:t>
            </a:r>
            <a:r>
              <a:rPr lang="en-US" sz="800" dirty="0"/>
              <a:t>-guided-roar/</a:t>
            </a:r>
          </a:p>
        </p:txBody>
      </p:sp>
      <p:pic>
        <p:nvPicPr>
          <p:cNvPr id="3074" name="Picture 2">
            <a:extLst>
              <a:ext uri="{FF2B5EF4-FFF2-40B4-BE49-F238E27FC236}">
                <a16:creationId xmlns:a16="http://schemas.microsoft.com/office/drawing/2014/main" id="{A388CA00-4B8D-CB49-94F0-427B6420F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890" y="1803255"/>
            <a:ext cx="1064406" cy="10644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E904E1D-58BE-5E4C-92AF-69B57CF6A9B9}"/>
              </a:ext>
            </a:extLst>
          </p:cNvPr>
          <p:cNvPicPr>
            <a:picLocks noChangeAspect="1"/>
          </p:cNvPicPr>
          <p:nvPr/>
        </p:nvPicPr>
        <p:blipFill>
          <a:blip r:embed="rId4"/>
          <a:stretch>
            <a:fillRect/>
          </a:stretch>
        </p:blipFill>
        <p:spPr>
          <a:xfrm>
            <a:off x="5016296" y="1464893"/>
            <a:ext cx="3930869" cy="1741131"/>
          </a:xfrm>
          <a:prstGeom prst="rect">
            <a:avLst/>
          </a:prstGeom>
        </p:spPr>
      </p:pic>
      <p:sp>
        <p:nvSpPr>
          <p:cNvPr id="7" name="Rectangle 6">
            <a:extLst>
              <a:ext uri="{FF2B5EF4-FFF2-40B4-BE49-F238E27FC236}">
                <a16:creationId xmlns:a16="http://schemas.microsoft.com/office/drawing/2014/main" id="{2F7CB86E-FA71-1342-9FE0-973200E8F83B}"/>
              </a:ext>
            </a:extLst>
          </p:cNvPr>
          <p:cNvSpPr/>
          <p:nvPr/>
        </p:nvSpPr>
        <p:spPr>
          <a:xfrm>
            <a:off x="4103219" y="2847008"/>
            <a:ext cx="761747" cy="215444"/>
          </a:xfrm>
          <a:prstGeom prst="rect">
            <a:avLst/>
          </a:prstGeom>
        </p:spPr>
        <p:txBody>
          <a:bodyPr wrap="none">
            <a:spAutoFit/>
          </a:bodyPr>
          <a:lstStyle/>
          <a:p>
            <a:r>
              <a:rPr lang="en-US" sz="800" dirty="0" err="1"/>
              <a:t>reflexion.com</a:t>
            </a:r>
            <a:endParaRPr lang="en-US" sz="800" dirty="0"/>
          </a:p>
        </p:txBody>
      </p:sp>
      <p:pic>
        <p:nvPicPr>
          <p:cNvPr id="8" name="Picture 7">
            <a:extLst>
              <a:ext uri="{FF2B5EF4-FFF2-40B4-BE49-F238E27FC236}">
                <a16:creationId xmlns:a16="http://schemas.microsoft.com/office/drawing/2014/main" id="{EF9F71B0-612B-8F4C-93F9-3A967E42E1E2}"/>
              </a:ext>
            </a:extLst>
          </p:cNvPr>
          <p:cNvPicPr>
            <a:picLocks noChangeAspect="1"/>
          </p:cNvPicPr>
          <p:nvPr/>
        </p:nvPicPr>
        <p:blipFill>
          <a:blip r:embed="rId5"/>
          <a:stretch>
            <a:fillRect/>
          </a:stretch>
        </p:blipFill>
        <p:spPr>
          <a:xfrm>
            <a:off x="636313" y="4026457"/>
            <a:ext cx="2715632" cy="2208714"/>
          </a:xfrm>
          <a:prstGeom prst="rect">
            <a:avLst/>
          </a:prstGeom>
        </p:spPr>
      </p:pic>
      <p:pic>
        <p:nvPicPr>
          <p:cNvPr id="3076" name="Picture 4" descr="Proton Therapy, Fig. 3">
            <a:extLst>
              <a:ext uri="{FF2B5EF4-FFF2-40B4-BE49-F238E27FC236}">
                <a16:creationId xmlns:a16="http://schemas.microsoft.com/office/drawing/2014/main" id="{440AF764-A7D8-2C4F-BE6C-ADD0B9AD69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335" y="3755676"/>
            <a:ext cx="3745352" cy="27502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7503F56-3A58-5349-A6BB-6B411722A68B}"/>
              </a:ext>
            </a:extLst>
          </p:cNvPr>
          <p:cNvSpPr/>
          <p:nvPr/>
        </p:nvSpPr>
        <p:spPr>
          <a:xfrm>
            <a:off x="5897745" y="6533699"/>
            <a:ext cx="1832553" cy="246221"/>
          </a:xfrm>
          <a:prstGeom prst="rect">
            <a:avLst/>
          </a:prstGeom>
        </p:spPr>
        <p:txBody>
          <a:bodyPr wrap="none">
            <a:spAutoFit/>
          </a:bodyPr>
          <a:lstStyle/>
          <a:p>
            <a:r>
              <a:rPr lang="en-US" sz="1000" dirty="0">
                <a:solidFill>
                  <a:srgbClr val="333333"/>
                </a:solidFill>
                <a:latin typeface="Source Sans Pro" panose="020B0503030403020204" pitchFamily="34" charset="0"/>
              </a:rPr>
              <a:t>10.1007/978-3-540-85516-3_28</a:t>
            </a:r>
            <a:endParaRPr lang="en-US" sz="1000" dirty="0"/>
          </a:p>
        </p:txBody>
      </p:sp>
      <p:cxnSp>
        <p:nvCxnSpPr>
          <p:cNvPr id="10" name="Straight Connector 9">
            <a:extLst>
              <a:ext uri="{FF2B5EF4-FFF2-40B4-BE49-F238E27FC236}">
                <a16:creationId xmlns:a16="http://schemas.microsoft.com/office/drawing/2014/main" id="{39BBF7B9-4733-9249-BC55-3E8FA3AEB405}"/>
              </a:ext>
            </a:extLst>
          </p:cNvPr>
          <p:cNvCxnSpPr/>
          <p:nvPr/>
        </p:nvCxnSpPr>
        <p:spPr>
          <a:xfrm flipV="1">
            <a:off x="0" y="3603537"/>
            <a:ext cx="9144000" cy="464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3CBC012-1235-C243-84DC-3D1598E5B178}"/>
              </a:ext>
            </a:extLst>
          </p:cNvPr>
          <p:cNvCxnSpPr>
            <a:cxnSpLocks/>
          </p:cNvCxnSpPr>
          <p:nvPr/>
        </p:nvCxnSpPr>
        <p:spPr>
          <a:xfrm>
            <a:off x="3450956" y="1019231"/>
            <a:ext cx="0" cy="260888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9601002"/>
      </p:ext>
    </p:extLst>
  </p:cSld>
  <p:clrMapOvr>
    <a:masterClrMapping/>
  </p:clrMapOvr>
</p:sld>
</file>

<file path=ppt/theme/theme1.xml><?xml version="1.0" encoding="utf-8"?>
<a:theme xmlns:a="http://schemas.openxmlformats.org/drawingml/2006/main" name="NCI PPT Template 4x3 RED">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21057</TotalTime>
  <Words>1063</Words>
  <Application>Microsoft Office PowerPoint</Application>
  <PresentationFormat>On-screen Show (4:3)</PresentationFormat>
  <Paragraphs>104</Paragraphs>
  <Slides>22</Slides>
  <Notes>1</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22</vt:i4>
      </vt:variant>
    </vt:vector>
  </HeadingPairs>
  <TitlesOfParts>
    <vt:vector size="41" baseType="lpstr">
      <vt:lpstr>ＭＳ Ｐゴシック</vt:lpstr>
      <vt:lpstr>-apple-system</vt:lpstr>
      <vt:lpstr>arial</vt:lpstr>
      <vt:lpstr>arial</vt:lpstr>
      <vt:lpstr>Calibri</vt:lpstr>
      <vt:lpstr>Georgia</vt:lpstr>
      <vt:lpstr>Helvetica</vt:lpstr>
      <vt:lpstr>Helvetica Neue</vt:lpstr>
      <vt:lpstr>NexusSans</vt:lpstr>
      <vt:lpstr>Open Sans</vt:lpstr>
      <vt:lpstr>Sapient Centro Slab</vt:lpstr>
      <vt:lpstr>SapientCentroSlab-Light</vt:lpstr>
      <vt:lpstr>SapientSansBold</vt:lpstr>
      <vt:lpstr>SapientSansRegular</vt:lpstr>
      <vt:lpstr>Source Sans Pro</vt:lpstr>
      <vt:lpstr>system-ui</vt:lpstr>
      <vt:lpstr>Trebuchet MS</vt:lpstr>
      <vt:lpstr>Wingdings</vt:lpstr>
      <vt:lpstr>NCI PPT Template 4x3 RED</vt:lpstr>
      <vt:lpstr>  State-of-the-art Challenges and Emerging Technologies Radiotherapy Instrumentation</vt:lpstr>
      <vt:lpstr>Conflicts of Interest to Declare: None.   The opinions expressed in this presentation are those of the speaker and do not necessarily represent those of the NCI.</vt:lpstr>
      <vt:lpstr>Outline</vt:lpstr>
      <vt:lpstr>PowerPoint Presentation</vt:lpstr>
      <vt:lpstr>Beamline Development</vt:lpstr>
      <vt:lpstr>NCI/NIH and DOE share deep interest in accelerator science</vt:lpstr>
      <vt:lpstr>Examples of Medical Device Technology that Benefits from DOE Science: Background information – the basic LINAC</vt:lpstr>
      <vt:lpstr>PowerPoint Presentation</vt:lpstr>
      <vt:lpstr>Current more exotic devices: MR LINAC, PET LINAC, Particles</vt:lpstr>
      <vt:lpstr>Next generation systems: LINAC based particle therapy</vt:lpstr>
      <vt:lpstr>PowerPoint Presentation</vt:lpstr>
      <vt:lpstr>FLASH</vt:lpstr>
      <vt:lpstr>Defined &gt; 50 Gy/s (normal clinical rate is 0.05 to 0.1 Gy/s)</vt:lpstr>
      <vt:lpstr>Flash spot scanning is complex</vt:lpstr>
      <vt:lpstr>What can we use to deliver FLASH in the clinic?</vt:lpstr>
      <vt:lpstr>Where are we today?</vt:lpstr>
      <vt:lpstr>Predictive  Oncology and Biologic Dose and New Opportunities</vt:lpstr>
      <vt:lpstr>Dr. Greenspan will present more detailed history and current data on DOE-NCI collaborative projects including predictive oncology ideas that were a focus of a recent 6 part workshop series.</vt:lpstr>
      <vt:lpstr>Biologic Dose</vt:lpstr>
      <vt:lpstr>From System Therapy to Beams: Radiotherapy as Different Drugs</vt:lpstr>
      <vt:lpstr>RRP as an example – its focus and a recent RFA</vt:lpstr>
      <vt:lpstr>PowerPoint Presentation</vt:lpstr>
    </vt:vector>
  </TitlesOfParts>
  <Company>Sapient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Sapient</dc:creator>
  <cp:lastModifiedBy>Stephanie Tysor</cp:lastModifiedBy>
  <cp:revision>229</cp:revision>
  <dcterms:created xsi:type="dcterms:W3CDTF">2013-05-02T18:01:03Z</dcterms:created>
  <dcterms:modified xsi:type="dcterms:W3CDTF">2021-07-12T13:59:32Z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LatestUserAccountName">
    <vt:lpwstr>ctompk</vt:lpwstr>
  </property>
  <property fmtid="{D5CDD505-2E9C-101B-9397-08002B2CF9AE}" pid="3" name="Offisync_UpdateToken">
    <vt:lpwstr>6</vt:lpwstr>
  </property>
  <property fmtid="{D5CDD505-2E9C-101B-9397-08002B2CF9AE}" pid="4" name="Jive_VersionGuid">
    <vt:lpwstr>52528687-c425-4c02-aa36-9dee618be8dc</vt:lpwstr>
  </property>
  <property fmtid="{D5CDD505-2E9C-101B-9397-08002B2CF9AE}" pid="5" name="Offisync_ProviderInitializationData">
    <vt:lpwstr>https://vox.sapient.com</vt:lpwstr>
  </property>
  <property fmtid="{D5CDD505-2E9C-101B-9397-08002B2CF9AE}" pid="6" name="Offisync_ServerID">
    <vt:lpwstr>2a760b3e-54a5-418b-9dd9-555cd32dea45</vt:lpwstr>
  </property>
  <property fmtid="{D5CDD505-2E9C-101B-9397-08002B2CF9AE}" pid="7" name="Offisync_UniqueId">
    <vt:lpwstr>79519</vt:lpwstr>
  </property>
</Properties>
</file>