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76" r:id="rId5"/>
    <p:sldMasterId id="2147483678" r:id="rId6"/>
    <p:sldMasterId id="2147483679" r:id="rId7"/>
    <p:sldMasterId id="2147483681" r:id="rId8"/>
    <p:sldMasterId id="2147483684" r:id="rId9"/>
    <p:sldMasterId id="2147483697" r:id="rId10"/>
    <p:sldMasterId id="2147483767" r:id="rId11"/>
  </p:sldMasterIdLst>
  <p:notesMasterIdLst>
    <p:notesMasterId r:id="rId30"/>
  </p:notesMasterIdLst>
  <p:handoutMasterIdLst>
    <p:handoutMasterId r:id="rId31"/>
  </p:handoutMasterIdLst>
  <p:sldIdLst>
    <p:sldId id="457" r:id="rId12"/>
    <p:sldId id="458" r:id="rId13"/>
    <p:sldId id="673" r:id="rId14"/>
    <p:sldId id="674" r:id="rId15"/>
    <p:sldId id="260" r:id="rId16"/>
    <p:sldId id="670" r:id="rId17"/>
    <p:sldId id="258" r:id="rId18"/>
    <p:sldId id="671" r:id="rId19"/>
    <p:sldId id="675" r:id="rId20"/>
    <p:sldId id="676" r:id="rId21"/>
    <p:sldId id="672" r:id="rId22"/>
    <p:sldId id="546" r:id="rId23"/>
    <p:sldId id="482" r:id="rId24"/>
    <p:sldId id="669" r:id="rId25"/>
    <p:sldId id="642" r:id="rId26"/>
    <p:sldId id="634" r:id="rId27"/>
    <p:sldId id="256" r:id="rId28"/>
    <p:sldId id="635" r:id="rId29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00"/>
    <a:srgbClr val="CC0099"/>
    <a:srgbClr val="81FF81"/>
    <a:srgbClr val="D7EFCF"/>
    <a:srgbClr val="FFFFFF"/>
    <a:srgbClr val="CCFFFF"/>
    <a:srgbClr val="632B8D"/>
    <a:srgbClr val="008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1020" autoAdjust="0"/>
  </p:normalViewPr>
  <p:slideViewPr>
    <p:cSldViewPr snapToGrid="0">
      <p:cViewPr varScale="1">
        <p:scale>
          <a:sx n="57" d="100"/>
          <a:sy n="57" d="100"/>
        </p:scale>
        <p:origin x="62" y="629"/>
      </p:cViewPr>
      <p:guideLst>
        <p:guide orient="horz" pos="1776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notesViewPr>
    <p:cSldViewPr snapToGrid="0">
      <p:cViewPr varScale="1">
        <p:scale>
          <a:sx n="81" d="100"/>
          <a:sy n="81" d="100"/>
        </p:scale>
        <p:origin x="-380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37117" y="9201560"/>
            <a:ext cx="431765" cy="28499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9009" tIns="62809" rIns="129009" bIns="62809" anchor="ctr">
            <a:spAutoFit/>
          </a:bodyPr>
          <a:lstStyle/>
          <a:p>
            <a:pPr algn="r" defTabSz="1300498" eaLnBrk="0" hangingPunct="0">
              <a:defRPr/>
            </a:pPr>
            <a:fld id="{1137F51F-F805-4552-9379-2A1410847AB7}" type="slidenum">
              <a:rPr lang="en-US" altLang="en-US" sz="1000" b="0">
                <a:latin typeface="Arial" charset="0"/>
              </a:rPr>
              <a:pPr algn="r" defTabSz="1300498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6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677" y="4559833"/>
            <a:ext cx="5359848" cy="431906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9009" tIns="62809" rIns="129009" bIns="62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95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6313" cy="3589338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62060" y="9118718"/>
            <a:ext cx="606821" cy="46541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9009" tIns="62809" rIns="129009" bIns="62809" anchor="ctr">
            <a:spAutoFit/>
          </a:bodyPr>
          <a:lstStyle/>
          <a:p>
            <a:pPr algn="r" defTabSz="1300498" eaLnBrk="0" hangingPunct="0">
              <a:defRPr/>
            </a:pPr>
            <a:fld id="{E79C1E31-A4D3-484E-B708-E32C7F156659}" type="slidenum">
              <a:rPr lang="en-US" altLang="en-US" sz="2200" b="0">
                <a:latin typeface="Arial" charset="0"/>
              </a:rPr>
              <a:pPr algn="r" defTabSz="1300498" eaLnBrk="0" hangingPunct="0">
                <a:defRPr/>
              </a:pPr>
              <a:t>‹#›</a:t>
            </a:fld>
            <a:endParaRPr lang="en-US" altLang="en-US" sz="2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27075"/>
            <a:ext cx="4786313" cy="3589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474075" y="695325"/>
            <a:ext cx="16949738" cy="1271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2" y="4343401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6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474075" y="695325"/>
            <a:ext cx="16949738" cy="1271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2" y="4343401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0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474075" y="695325"/>
            <a:ext cx="16949738" cy="1271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2" y="4343401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2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4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B18C-62A7-49FB-AE97-C82953EDF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388CF-8DBE-4624-BCEA-1C5642826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24F0-B973-44DA-BA0F-A199C519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B7B1-E553-4BC8-B625-EC16946C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4C73-F78B-4AC4-B7F6-C48958C6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AB280-1730-409F-9316-148ABD58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93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42A5-FA1D-4B98-848B-566486EA7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64DC9-CAFD-4A7E-899F-28BF06267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399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611B-85E3-4AEF-A446-BA50260F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EDC9C-B644-4FCC-AD53-6D632FE3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62476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8504-4FE2-4948-877C-19A41C59F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64EAB-03F0-417A-93B7-75BA3F51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1671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946448" y="6572280"/>
            <a:ext cx="782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Page </a:t>
            </a:r>
            <a:fld id="{0E5792E2-69AA-4EAE-BE18-4172DAFD983A}" type="slidenum">
              <a:rPr lang="en-US" altLang="en-US" sz="1200">
                <a:solidFill>
                  <a:schemeClr val="tx2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806A8E-8C04-4857-ABCC-A154842B7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9271A1D-5E99-424F-A846-877A5DD5E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1D67C3-6B80-4225-823D-A1385EEA4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4CE4A7E-C086-41A2-B2DE-C3F9FD504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E3AD42-3DAF-4CF2-9F77-1FADBD1F3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48F83D8-C2D7-452A-B7DA-9C67B71C3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2EE87B9-01D1-4FB8-8A57-73923B743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D3ADD-1479-49EB-B749-3656A3D0E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DBF951-3900-4CA7-9775-9253AC2DA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85722D9-6713-4939-95E1-49F209331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FBA644F-5518-4FFE-ACD7-9FA54C728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3162315" y="6426200"/>
            <a:ext cx="3478213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Thomas Jefferson National Accelerator Facility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7" name="Rectangle 11"/>
          <p:cNvSpPr>
            <a:spLocks noChangeArrowheads="1"/>
          </p:cNvSpPr>
          <p:nvPr userDrawn="1"/>
        </p:nvSpPr>
        <p:spPr bwMode="auto">
          <a:xfrm>
            <a:off x="2775019" y="6564963"/>
            <a:ext cx="3961535" cy="295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 i="1" dirty="0">
                <a:latin typeface="+mn-lt"/>
                <a:cs typeface="Times New Roman" pitchFamily="18" charset="0"/>
              </a:rPr>
              <a:t>Advancing Medical Care Workshop</a:t>
            </a:r>
            <a:r>
              <a:rPr lang="en-US" sz="1200" b="1" i="1" baseline="0" dirty="0">
                <a:latin typeface="+mn-lt"/>
                <a:cs typeface="Times New Roman" pitchFamily="18" charset="0"/>
              </a:rPr>
              <a:t> –Cuevas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 i="1" baseline="0" dirty="0">
                <a:latin typeface="+mn-lt"/>
                <a:cs typeface="Times New Roman" pitchFamily="18" charset="0"/>
              </a:rPr>
              <a:t>2021 JULY 13</a:t>
            </a:r>
            <a:endParaRPr lang="en-US" sz="1200" b="1" i="1" dirty="0">
              <a:latin typeface="+mn-lt"/>
            </a:endParaRPr>
          </a:p>
        </p:txBody>
      </p:sp>
      <p:pic>
        <p:nvPicPr>
          <p:cNvPr id="3081" name="Picture 12" descr="NP-logo-Nl copy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6642627" y="6611779"/>
            <a:ext cx="7152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100" dirty="0">
                <a:solidFill>
                  <a:schemeClr val="tx2"/>
                </a:solidFill>
                <a:latin typeface="+mn-lt"/>
              </a:rPr>
              <a:t>Page</a:t>
            </a:r>
            <a:r>
              <a:rPr lang="en-US" altLang="en-US" sz="1000" dirty="0">
                <a:solidFill>
                  <a:schemeClr val="tx2"/>
                </a:solidFill>
                <a:latin typeface="+mn-lt"/>
              </a:rPr>
              <a:t> </a:t>
            </a:r>
            <a:fld id="{983D5F7C-045C-4AB9-A599-F0C7B394096A}" type="slidenum">
              <a:rPr lang="en-US" altLang="en-US" sz="1000">
                <a:solidFill>
                  <a:schemeClr val="tx2"/>
                </a:solidFill>
                <a:latin typeface="+mn-lt"/>
              </a:rPr>
              <a:pPr algn="ctr" eaLnBrk="0" hangingPunct="0">
                <a:defRPr/>
              </a:pPr>
              <a:t>‹#›</a:t>
            </a:fld>
            <a:endParaRPr lang="en-US" sz="10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7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  <p:sldLayoutId id="2147484728" r:id="rId13"/>
    <p:sldLayoutId id="2147484729" r:id="rId14"/>
    <p:sldLayoutId id="2147484778" r:id="rId15"/>
    <p:sldLayoutId id="214748477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2060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800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632B8D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D19AB280-1730-409F-9316-148ABD58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1604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81605" name="Line 5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81606" name="Rectangle 6"/>
          <p:cNvSpPr>
            <a:spLocks noChangeArrowheads="1"/>
          </p:cNvSpPr>
          <p:nvPr userDrawn="1"/>
        </p:nvSpPr>
        <p:spPr bwMode="auto">
          <a:xfrm>
            <a:off x="2965451" y="6399242"/>
            <a:ext cx="3922713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8" name="Rectangle 8"/>
          <p:cNvSpPr>
            <a:spLocks noChangeArrowheads="1"/>
          </p:cNvSpPr>
          <p:nvPr userDrawn="1"/>
        </p:nvSpPr>
        <p:spPr bwMode="auto">
          <a:xfrm>
            <a:off x="6781951" y="6411943"/>
            <a:ext cx="43152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625648E6-75A2-4084-9BDA-CAE54449ED1E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9" name="Picture 10" descr="NP-logo-Nl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5199065" y="6618318"/>
            <a:ext cx="2154237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cretaryVisit Dec14,2009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4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667000" y="6400800"/>
            <a:ext cx="4038600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Arial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Arial" charset="0"/>
              </a:rPr>
              <a:t>Thomas Jefferson National Accelerator Facility</a:t>
            </a:r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8927" y="6415118"/>
            <a:ext cx="400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</a:rPr>
              <a:t>Page </a:t>
            </a:r>
            <a:fld id="{EAD17211-2279-48CE-B310-820E505882F5}" type="slidenum">
              <a:rPr lang="en-US" altLang="en-US" sz="8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5064125" y="6616700"/>
            <a:ext cx="22098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latin typeface="Arial" charset="0"/>
              </a:rPr>
              <a:t>IPR09 Sep 22-24, 2009</a:t>
            </a:r>
          </a:p>
        </p:txBody>
      </p:sp>
      <p:pic>
        <p:nvPicPr>
          <p:cNvPr id="6154" name="Picture 12" descr="NP-logo-N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4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667000" y="6400800"/>
            <a:ext cx="4038600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Arial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Arial" charset="0"/>
              </a:rPr>
              <a:t>Thomas Jefferson National Accelerator Facility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8927" y="6415118"/>
            <a:ext cx="400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rgbClr val="FFFFFF"/>
                </a:solidFill>
                <a:latin typeface="Arial" charset="0"/>
              </a:rPr>
              <a:t>Page </a:t>
            </a:r>
            <a:fld id="{982DAD4D-F60D-4E4D-BE4D-85CEE671DFC4}" type="slidenum">
              <a:rPr lang="en-US" altLang="en-US" sz="800">
                <a:solidFill>
                  <a:srgbClr val="FFFFFF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177" name="Picture 12" descr="NP-logo-N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5138738" y="6597650"/>
            <a:ext cx="22098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latin typeface="Arial" charset="0"/>
              </a:rPr>
              <a:t>IPR09 Sep 22-24,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667000" y="6400830"/>
            <a:ext cx="4038600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8199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NP-logo-Nl cop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6119828" y="6672293"/>
            <a:ext cx="1406525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IPR Apr 27-28,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65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4F05D58-A6E7-451D-868A-BEEF5C5FD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838453" y="6383367"/>
            <a:ext cx="3871913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3319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6704993" y="6397625"/>
            <a:ext cx="5854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</a:rPr>
              <a:t>Page </a:t>
            </a:r>
            <a:fld id="{77DAB92E-050B-4567-949F-946D8722A3BA}" type="slidenum">
              <a:rPr lang="en-US" altLang="en-US" sz="8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 userDrawn="1"/>
        </p:nvSpPr>
        <p:spPr bwMode="auto">
          <a:xfrm>
            <a:off x="5430839" y="6672293"/>
            <a:ext cx="215423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APS Meeting  02-16-10</a:t>
            </a:r>
          </a:p>
        </p:txBody>
      </p:sp>
      <p:pic>
        <p:nvPicPr>
          <p:cNvPr id="13322" name="Picture 12" descr="NP-logo-Nl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@20Gbps" TargetMode="External"/><Relationship Id="rId3" Type="http://schemas.openxmlformats.org/officeDocument/2006/relationships/image" Target="../media/image14.png"/><Relationship Id="rId7" Type="http://schemas.openxmlformats.org/officeDocument/2006/relationships/hyperlink" Target="mailto:@2.5Gbp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hyperlink" Target="mailto:@5Gb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52887"/>
            <a:ext cx="9144000" cy="88648"/>
          </a:xfrm>
        </p:spPr>
        <p:txBody>
          <a:bodyPr/>
          <a:lstStyle/>
          <a:p>
            <a:pPr eaLnBrk="1" hangingPunct="1">
              <a:spcBef>
                <a:spcPts val="2400"/>
              </a:spcBef>
              <a:spcAft>
                <a:spcPts val="1800"/>
              </a:spcAft>
            </a:pPr>
            <a:r>
              <a:rPr lang="en-US" sz="2400" dirty="0">
                <a:cs typeface="Times New Roman" pitchFamily="18" charset="0"/>
              </a:rPr>
              <a:t>Streaming Readout and Fast Acquisition Techniques</a:t>
            </a:r>
            <a:br>
              <a:rPr lang="en-US" sz="3600" dirty="0">
                <a:cs typeface="Times New Roman" pitchFamily="18" charset="0"/>
              </a:rPr>
            </a:br>
            <a:br>
              <a:rPr lang="en-US" sz="3600" dirty="0"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00136" y="1016950"/>
            <a:ext cx="6791325" cy="7762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000" dirty="0">
                <a:solidFill>
                  <a:srgbClr val="CC0099"/>
                </a:solidFill>
                <a:cs typeface="Times New Roman" pitchFamily="18" charset="0"/>
              </a:rPr>
              <a:t>Fast Electronics &amp; Data Acquisition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000" dirty="0">
                <a:solidFill>
                  <a:srgbClr val="CC0099"/>
                </a:solidFill>
                <a:cs typeface="Times New Roman" pitchFamily="18" charset="0"/>
              </a:rPr>
              <a:t>‘FEDAQ’ Group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000" dirty="0">
              <a:solidFill>
                <a:srgbClr val="CC0099"/>
              </a:solidFill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rgbClr val="CC0099"/>
                </a:solidFill>
                <a:cs typeface="Times New Roman" pitchFamily="18" charset="0"/>
              </a:rPr>
              <a:t>Chris Cuevas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000" dirty="0">
              <a:solidFill>
                <a:srgbClr val="CC0099"/>
              </a:solidFill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000" dirty="0">
              <a:solidFill>
                <a:srgbClr val="CC0099"/>
              </a:solidFill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000" dirty="0">
              <a:solidFill>
                <a:srgbClr val="CC0099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solidFill>
                <a:srgbClr val="CC0099"/>
              </a:solidFill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ACCF9-D2D9-4C32-ADA2-B8BD054C4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33" y="4194658"/>
            <a:ext cx="2879933" cy="20652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47C099-158D-48E1-8CBD-DE6A354C515B}"/>
              </a:ext>
            </a:extLst>
          </p:cNvPr>
          <p:cNvSpPr/>
          <p:nvPr/>
        </p:nvSpPr>
        <p:spPr bwMode="auto">
          <a:xfrm>
            <a:off x="-1" y="5547361"/>
            <a:ext cx="9140825" cy="6454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FAD7-833F-47A2-83E6-1EC35A80D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02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A721DB-6365-4E1D-8F51-5756C9FA7EF4}"/>
              </a:ext>
            </a:extLst>
          </p:cNvPr>
          <p:cNvSpPr/>
          <p:nvPr/>
        </p:nvSpPr>
        <p:spPr bwMode="auto">
          <a:xfrm>
            <a:off x="6637977" y="5573538"/>
            <a:ext cx="2500249" cy="6365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5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11">
            <a:extLst>
              <a:ext uri="{FF2B5EF4-FFF2-40B4-BE49-F238E27FC236}">
                <a16:creationId xmlns:a16="http://schemas.microsoft.com/office/drawing/2014/main" id="{9AF0C2C8-1F9A-43EC-BE0D-171B69CE9722}"/>
              </a:ext>
            </a:extLst>
          </p:cNvPr>
          <p:cNvSpPr txBox="1"/>
          <p:nvPr/>
        </p:nvSpPr>
        <p:spPr>
          <a:xfrm>
            <a:off x="2590863" y="203396"/>
            <a:ext cx="3871055" cy="361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2850"/>
              </a:lnSpc>
              <a:spcBef>
                <a:spcPts val="143"/>
              </a:spcBef>
            </a:pPr>
            <a:r>
              <a:rPr sz="4050" b="1" spc="-22" baseline="2275" dirty="0">
                <a:latin typeface="Calibri"/>
                <a:cs typeface="Calibri"/>
              </a:rPr>
              <a:t>C</a:t>
            </a:r>
            <a:r>
              <a:rPr sz="4050" b="1" spc="3" baseline="2275" dirty="0">
                <a:latin typeface="Calibri"/>
                <a:cs typeface="Calibri"/>
              </a:rPr>
              <a:t>O</a:t>
            </a:r>
            <a:r>
              <a:rPr sz="4050" b="1" spc="-59" baseline="2275" dirty="0">
                <a:latin typeface="Calibri"/>
                <a:cs typeface="Calibri"/>
              </a:rPr>
              <a:t>D</a:t>
            </a:r>
            <a:r>
              <a:rPr sz="4050" b="1" baseline="2275" dirty="0">
                <a:latin typeface="Calibri"/>
                <a:cs typeface="Calibri"/>
              </a:rPr>
              <a:t>A </a:t>
            </a:r>
            <a:r>
              <a:rPr sz="4050" b="1" spc="-41" baseline="2275" dirty="0">
                <a:latin typeface="Calibri"/>
                <a:cs typeface="Calibri"/>
              </a:rPr>
              <a:t>“</a:t>
            </a:r>
            <a:r>
              <a:rPr sz="4050" b="1" spc="7" baseline="2275" dirty="0">
                <a:latin typeface="Calibri"/>
                <a:cs typeface="Calibri"/>
              </a:rPr>
              <a:t>G</a:t>
            </a:r>
            <a:r>
              <a:rPr sz="4050" b="1" baseline="2275" dirty="0">
                <a:latin typeface="Calibri"/>
                <a:cs typeface="Calibri"/>
              </a:rPr>
              <a:t>en 4” – </a:t>
            </a:r>
            <a:r>
              <a:rPr sz="4050" b="1" spc="-3" baseline="2275" dirty="0">
                <a:latin typeface="Calibri"/>
                <a:cs typeface="Calibri"/>
              </a:rPr>
              <a:t>S</a:t>
            </a:r>
            <a:r>
              <a:rPr sz="4050" b="1" spc="3" baseline="2275" dirty="0">
                <a:latin typeface="Calibri"/>
                <a:cs typeface="Calibri"/>
              </a:rPr>
              <a:t>t</a:t>
            </a:r>
            <a:r>
              <a:rPr sz="4050" b="1" spc="-33" baseline="2275" dirty="0">
                <a:latin typeface="Calibri"/>
                <a:cs typeface="Calibri"/>
              </a:rPr>
              <a:t>r</a:t>
            </a:r>
            <a:r>
              <a:rPr sz="4050" b="1" baseline="2275" dirty="0">
                <a:latin typeface="Calibri"/>
                <a:cs typeface="Calibri"/>
              </a:rPr>
              <a:t>e</a:t>
            </a:r>
            <a:r>
              <a:rPr sz="4050" b="1" spc="-3" baseline="2275" dirty="0">
                <a:latin typeface="Calibri"/>
                <a:cs typeface="Calibri"/>
              </a:rPr>
              <a:t>am</a:t>
            </a:r>
            <a:r>
              <a:rPr sz="4050" b="1" baseline="2275" dirty="0">
                <a:latin typeface="Calibri"/>
                <a:cs typeface="Calibri"/>
              </a:rPr>
              <a:t>i</a:t>
            </a:r>
            <a:r>
              <a:rPr sz="4050" b="1" spc="3" baseline="2275" dirty="0">
                <a:latin typeface="Calibri"/>
                <a:cs typeface="Calibri"/>
              </a:rPr>
              <a:t>n</a:t>
            </a:r>
            <a:r>
              <a:rPr sz="4050" b="1" baseline="2275" dirty="0">
                <a:latin typeface="Calibri"/>
                <a:cs typeface="Calibri"/>
              </a:rPr>
              <a:t>g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C0376B28-5E2E-41E3-AFDA-E2EAE5819C0F}"/>
              </a:ext>
            </a:extLst>
          </p:cNvPr>
          <p:cNvSpPr txBox="1"/>
          <p:nvPr/>
        </p:nvSpPr>
        <p:spPr>
          <a:xfrm>
            <a:off x="914400" y="1309388"/>
            <a:ext cx="6779186" cy="39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5275" indent="-285750">
              <a:lnSpc>
                <a:spcPts val="1454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The primary goal for Streaming support at JLAB is to provide a “standardized” framework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 set tools to allow for multiple experiments to take advantage of it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7BF42A2-84E8-4A22-AD9D-B8368801CECC}"/>
              </a:ext>
            </a:extLst>
          </p:cNvPr>
          <p:cNvSpPr txBox="1"/>
          <p:nvPr/>
        </p:nvSpPr>
        <p:spPr>
          <a:xfrm>
            <a:off x="914400" y="2066935"/>
            <a:ext cx="6791872" cy="63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5275" marR="12536" indent="-285750">
              <a:lnSpc>
                <a:spcPts val="1454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transition to support of Streaming does not have to be done at the expense of the older</a:t>
            </a:r>
          </a:p>
          <a:p>
            <a:pPr marL="295275" indent="-285750">
              <a:lnSpc>
                <a:spcPct val="95825"/>
              </a:lnSpc>
              <a:spcBef>
                <a:spcPts val="28"/>
              </a:spcBef>
              <a:buFont typeface="Arial" panose="020B0604020202020204" pitchFamily="34" charset="0"/>
              <a:buChar char="•"/>
            </a:pPr>
            <a:r>
              <a:rPr sz="1600" spc="-48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rigger based systems.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Hybrid</a:t>
            </a:r>
            <a:r>
              <a:rPr sz="1600" dirty="0">
                <a:latin typeface="Arial"/>
                <a:cs typeface="Arial"/>
              </a:rPr>
              <a:t>” system seems not only possible but actually preferred.</a:t>
            </a:r>
          </a:p>
          <a:p>
            <a:pPr marL="350996" marR="25717" indent="-285750">
              <a:lnSpc>
                <a:spcPct val="95825"/>
              </a:lnSpc>
              <a:spcBef>
                <a:spcPts val="460"/>
              </a:spcBef>
              <a:buFont typeface="Arial" panose="020B0604020202020204" pitchFamily="34" charset="0"/>
              <a:buChar char="•"/>
            </a:pPr>
            <a:r>
              <a:rPr sz="1600" dirty="0">
                <a:latin typeface="Times New Roman"/>
                <a:cs typeface="Times New Roman"/>
              </a:rPr>
              <a:t>҆</a:t>
            </a:r>
            <a:r>
              <a:rPr sz="1600" dirty="0">
                <a:latin typeface="Arial"/>
                <a:cs typeface="Arial"/>
              </a:rPr>
              <a:t>JL</a:t>
            </a:r>
            <a:r>
              <a:rPr sz="1600" spc="-3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B c</a:t>
            </a:r>
            <a:r>
              <a:rPr sz="1600" spc="-3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ock</a:t>
            </a:r>
            <a:r>
              <a:rPr sz="1600" spc="3" dirty="0">
                <a:latin typeface="Arial"/>
                <a:cs typeface="Arial"/>
              </a:rPr>
              <a:t>/tr</a:t>
            </a:r>
            <a:r>
              <a:rPr sz="1600" spc="-3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gger</a:t>
            </a:r>
            <a:r>
              <a:rPr sz="1600" spc="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spc="-3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3" dirty="0">
                <a:latin typeface="Arial"/>
                <a:cs typeface="Arial"/>
              </a:rPr>
              <a:t>tr</a:t>
            </a:r>
            <a:r>
              <a:rPr sz="1600" spc="-3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bu</a:t>
            </a:r>
            <a:r>
              <a:rPr sz="1600" spc="3" dirty="0">
                <a:latin typeface="Arial"/>
                <a:cs typeface="Arial"/>
              </a:rPr>
              <a:t>t</a:t>
            </a:r>
            <a:r>
              <a:rPr sz="1600" spc="-3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" dirty="0">
                <a:latin typeface="Arial"/>
                <a:cs typeface="Arial"/>
              </a:rPr>
              <a:t>l</a:t>
            </a:r>
            <a:r>
              <a:rPr sz="1600" spc="3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eady</a:t>
            </a:r>
            <a:r>
              <a:rPr sz="1600" spc="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</a:t>
            </a:r>
            <a:r>
              <a:rPr sz="1600" spc="-3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3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3" dirty="0">
                <a:latin typeface="Arial"/>
                <a:cs typeface="Arial"/>
              </a:rPr>
              <a:t> </a:t>
            </a:r>
            <a:r>
              <a:rPr sz="1600" spc="-3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</a:t>
            </a:r>
            <a:r>
              <a:rPr sz="1600" spc="-3" dirty="0">
                <a:latin typeface="Arial"/>
                <a:cs typeface="Arial"/>
              </a:rPr>
              <a:t>i</a:t>
            </a:r>
            <a:r>
              <a:rPr sz="1600" spc="3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ab</a:t>
            </a:r>
            <a:r>
              <a:rPr sz="1600" spc="-3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3" dirty="0">
                <a:latin typeface="Arial"/>
                <a:cs typeface="Arial"/>
              </a:rPr>
              <a:t> f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</a:t>
            </a:r>
            <a:r>
              <a:rPr sz="1600" spc="3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spc="3" dirty="0">
                <a:latin typeface="Arial"/>
                <a:cs typeface="Arial"/>
              </a:rPr>
              <a:t> m</a:t>
            </a:r>
            <a:r>
              <a:rPr sz="1600" dirty="0">
                <a:latin typeface="Arial"/>
                <a:cs typeface="Arial"/>
              </a:rPr>
              <a:t>odes.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ABBEC42-66A6-4256-BC6A-6DB19BCDF335}"/>
              </a:ext>
            </a:extLst>
          </p:cNvPr>
          <p:cNvSpPr txBox="1"/>
          <p:nvPr/>
        </p:nvSpPr>
        <p:spPr>
          <a:xfrm>
            <a:off x="914400" y="3566252"/>
            <a:ext cx="6935538" cy="780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5275" marR="29573" indent="-285750">
              <a:lnSpc>
                <a:spcPts val="1454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Flexible FPGA</a:t>
            </a:r>
            <a:r>
              <a:rPr sz="1600" spc="-7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based front-ends can be enhanced by providing a User friendly and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adaptable software framework (the CODA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ROC) along with general driver libraries allowing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User configuration and/or loading of custom firmware objects in the FPGA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 runtime.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C5742BBA-EC09-446A-8A22-DFF4D8B8B714}"/>
              </a:ext>
            </a:extLst>
          </p:cNvPr>
          <p:cNvSpPr txBox="1"/>
          <p:nvPr/>
        </p:nvSpPr>
        <p:spPr>
          <a:xfrm>
            <a:off x="843004" y="4704235"/>
            <a:ext cx="6921977" cy="6088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5275" indent="-285750">
              <a:lnSpc>
                <a:spcPts val="1454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CODA</a:t>
            </a:r>
            <a:r>
              <a:rPr sz="1600" spc="-7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Back-End components supporting the streaming model are being developed (by the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EPSCI group) and can be integrated with the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AFECS Run control system as well as with possible online processing/filtering framework like JANA2</a:t>
            </a:r>
          </a:p>
        </p:txBody>
      </p:sp>
    </p:spTree>
    <p:extLst>
      <p:ext uri="{BB962C8B-B14F-4D97-AF65-F5344CB8AC3E}">
        <p14:creationId xmlns:p14="http://schemas.microsoft.com/office/powerpoint/2010/main" val="296194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054" y="780662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/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We have come a long way since 1999 and FERA CAMAC boards reading out LS0/GSO detectors with PSPMT!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Traditional ‘crate/backplane’ hardware is very useful and commercially available. Significant progress with high speed serial bus systems continues. [VPX, ATCA]</a:t>
            </a:r>
          </a:p>
          <a:p>
            <a:pPr marL="1200150" lvl="2" indent="-285750" eaLnBrk="0" hangingPunct="0">
              <a:spcBef>
                <a:spcPct val="20000"/>
              </a:spcBef>
              <a:buFontTx/>
              <a:buChar char="-"/>
            </a:pPr>
            <a:r>
              <a:rPr lang="en-US" sz="1600" dirty="0">
                <a:latin typeface="Arial" charset="0"/>
                <a:cs typeface="Arial" charset="0"/>
              </a:rPr>
              <a:t>Detector geometry and channel segmentation drives the need for ASIC on board the detectors.</a:t>
            </a:r>
          </a:p>
          <a:p>
            <a:pPr marL="1200150" lvl="2" indent="-285750" eaLnBrk="0" hangingPunct="0">
              <a:spcBef>
                <a:spcPct val="20000"/>
              </a:spcBef>
              <a:buFontTx/>
              <a:buChar char="-"/>
            </a:pPr>
            <a:r>
              <a:rPr lang="en-US" sz="1600" dirty="0">
                <a:latin typeface="Arial" charset="0"/>
                <a:cs typeface="Arial" charset="0"/>
              </a:rPr>
              <a:t>Placement of FPGA directly on ASIC board achieves data transfer requirements and allows AI or ML algorithms to further enhance real-time algorithms on ROI data.</a:t>
            </a:r>
          </a:p>
          <a:p>
            <a:pPr marL="1200150" lvl="2" indent="-285750" eaLnBrk="0" hangingPunct="0">
              <a:spcBef>
                <a:spcPct val="20000"/>
              </a:spcBef>
              <a:buFontTx/>
              <a:buChar char="-"/>
            </a:pPr>
            <a:r>
              <a:rPr lang="en-US" sz="1600" dirty="0">
                <a:latin typeface="Arial" charset="0"/>
                <a:cs typeface="Arial" charset="0"/>
              </a:rPr>
              <a:t>SRO implementation will reduce data storage resources and eliminate the need for separate ‘trigger’ hardware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New network gear [Arista] includes high resolution time stamping ability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Software work to implement full SRO systems at JLAB is ongoing and becoming a </a:t>
            </a:r>
            <a:r>
              <a:rPr lang="en-US" sz="1600" dirty="0">
                <a:highlight>
                  <a:srgbClr val="FFFF00"/>
                </a:highlight>
                <a:latin typeface="Arial"/>
                <a:cs typeface="Arial"/>
              </a:rPr>
              <a:t>High Priority </a:t>
            </a:r>
            <a:r>
              <a:rPr lang="en-US" sz="1600" dirty="0">
                <a:latin typeface="Arial"/>
                <a:cs typeface="Arial"/>
              </a:rPr>
              <a:t>in support of near future experiments</a:t>
            </a:r>
            <a:endParaRPr lang="en-US" dirty="0">
              <a:latin typeface="Arial"/>
              <a:cs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Questions?</a:t>
            </a:r>
          </a:p>
          <a:p>
            <a:pPr lvl="1" eaLnBrk="0" hangingPunct="0">
              <a:spcBef>
                <a:spcPct val="20000"/>
              </a:spcBef>
            </a:pPr>
            <a:endParaRPr lang="en-US" sz="1600" dirty="0"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en-US" sz="1600" dirty="0">
                <a:latin typeface="Arial" charset="0"/>
                <a:cs typeface="Arial" charset="0"/>
              </a:rPr>
              <a:t>  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latin typeface="Calibri" pitchFamily="34" charset="0"/>
              </a:rPr>
              <a:t>Summary</a:t>
            </a:r>
          </a:p>
        </p:txBody>
      </p:sp>
      <p:pic>
        <p:nvPicPr>
          <p:cNvPr id="3074" name="Picture 2" descr="C:\Users\cuevas\Pictures\FUN\STUFF\Phaso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166" y="1"/>
            <a:ext cx="823807" cy="8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uevas\Pictures\FUN\STUFF\Phaso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" y="1"/>
            <a:ext cx="823807" cy="8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6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550"/>
          </a:xfrm>
        </p:spPr>
        <p:txBody>
          <a:bodyPr/>
          <a:lstStyle/>
          <a:p>
            <a:pPr eaLnBrk="1" hangingPunct="1"/>
            <a:r>
              <a:rPr lang="en-US" dirty="0"/>
              <a:t>Backup slides</a:t>
            </a:r>
          </a:p>
        </p:txBody>
      </p:sp>
      <p:pic>
        <p:nvPicPr>
          <p:cNvPr id="47106" name="Picture 2" descr="jitter_eye_s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337" y="3657600"/>
            <a:ext cx="33083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tekds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489" y="930428"/>
            <a:ext cx="2857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cuevas\Pictures\FUN\be-glad-you-dont-work-in-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89" y="3705308"/>
            <a:ext cx="3671373" cy="245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uevas\Pictures\FUN\circuit_diagra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1696" cy="34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3889" y="3408586"/>
            <a:ext cx="388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They said we were going “wireless”,,,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685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400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Rectangle 3"/>
          <p:cNvSpPr/>
          <p:nvPr/>
        </p:nvSpPr>
        <p:spPr>
          <a:xfrm rot="21070283">
            <a:off x="2489971" y="5782735"/>
            <a:ext cx="5639364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This Design will carry JLAB DAQ for another decade!!</a:t>
            </a:r>
          </a:p>
          <a:p>
            <a:pPr algn="ctr"/>
            <a:r>
              <a:rPr lang="en-US" sz="1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Amazing Electronic Device!</a:t>
            </a:r>
          </a:p>
        </p:txBody>
      </p:sp>
    </p:spTree>
    <p:extLst>
      <p:ext uri="{BB962C8B-B14F-4D97-AF65-F5344CB8AC3E}">
        <p14:creationId xmlns:p14="http://schemas.microsoft.com/office/powerpoint/2010/main" val="247039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914192" y="1323484"/>
            <a:ext cx="54562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84163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04900" indent="-215900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SzPct val="45000"/>
              <a:buFont typeface="Arial" panose="020B0604020202020204" pitchFamily="34" charset="0"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0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800" kern="0" dirty="0"/>
              <a:t>SRO of FT in CLAS12 with Beam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16155" y="43324"/>
            <a:ext cx="715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B. Raydo</a:t>
            </a:r>
          </a:p>
          <a:p>
            <a:r>
              <a:rPr lang="en-US" sz="1000" dirty="0"/>
              <a:t>CLAS12</a:t>
            </a:r>
          </a:p>
          <a:p>
            <a:r>
              <a:rPr lang="en-US" sz="1000" dirty="0"/>
              <a:t>Et Al,,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386A41-346A-4D81-B8BB-EA9CF2CD8C7B}"/>
              </a:ext>
            </a:extLst>
          </p:cNvPr>
          <p:cNvSpPr/>
          <p:nvPr/>
        </p:nvSpPr>
        <p:spPr>
          <a:xfrm>
            <a:off x="87390" y="921876"/>
            <a:ext cx="896512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Drawing illustrates a test we performed in a Hall B beam test Feb 2020 using the CLAS12 FT calorimeter (336 FADC channels)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A0F31B-CAB5-4A00-9938-2AF22849FA10}"/>
              </a:ext>
            </a:extLst>
          </p:cNvPr>
          <p:cNvSpPr/>
          <p:nvPr/>
        </p:nvSpPr>
        <p:spPr>
          <a:xfrm>
            <a:off x="87390" y="3571875"/>
            <a:ext cx="896512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Front-end setup: 2 VXS crates, each with VTP w/ 2x 10GbE optical links, 11 FADC250 modules, 336 PbWO crystals w/APD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Backend setup: servers connected to front-end ethernet switch by 40GbE. Software as a combination of CODA, TRIDAS, JANA, ROOT that together performed configuration, event selection, event reconstruction, and online monitoring.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075EC1-140C-482E-918D-842C6CAC2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0" y="1460404"/>
            <a:ext cx="5593556" cy="18827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D5AD4-ABEF-4B00-A723-6CD870247B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98" t="38611" r="9118" b="17639"/>
          <a:stretch/>
        </p:blipFill>
        <p:spPr>
          <a:xfrm>
            <a:off x="1109620" y="4336457"/>
            <a:ext cx="4822031" cy="18061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92835A-B6B6-416B-A740-8107DEE7AC04}"/>
              </a:ext>
            </a:extLst>
          </p:cNvPr>
          <p:cNvSpPr/>
          <p:nvPr/>
        </p:nvSpPr>
        <p:spPr>
          <a:xfrm>
            <a:off x="5769980" y="4968111"/>
            <a:ext cx="360044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l-GR" sz="1350" dirty="0">
                <a:solidFill>
                  <a:prstClr val="black"/>
                </a:solidFill>
                <a:latin typeface="Calibri" panose="020F0502020204030204"/>
              </a:rPr>
              <a:t>π</a:t>
            </a:r>
            <a:r>
              <a:rPr lang="en-US" sz="1350" baseline="30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reconstructed signal from streaming data: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DE2A27-ED99-4966-8382-C94C06852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444" y="1687253"/>
            <a:ext cx="3232547" cy="19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13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0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800" kern="0" dirty="0"/>
              <a:t>Fast Electronics </a:t>
            </a:r>
            <a:r>
              <a:rPr lang="en-US" sz="1800" u="sng" kern="0" dirty="0"/>
              <a:t>S</a:t>
            </a:r>
            <a:r>
              <a:rPr lang="en-US" sz="1800" kern="0" dirty="0"/>
              <a:t>treaming </a:t>
            </a:r>
            <a:r>
              <a:rPr lang="en-US" sz="1800" u="sng" kern="0" dirty="0"/>
              <a:t>R</a:t>
            </a:r>
            <a:r>
              <a:rPr lang="en-US" sz="1800" kern="0" dirty="0"/>
              <a:t>ead</a:t>
            </a:r>
            <a:r>
              <a:rPr lang="en-US" sz="1800" u="sng" kern="0" dirty="0"/>
              <a:t>O</a:t>
            </a:r>
            <a:r>
              <a:rPr lang="en-US" sz="1800" kern="0" dirty="0"/>
              <a:t>ut Mode</a:t>
            </a:r>
          </a:p>
          <a:p>
            <a:endParaRPr lang="en-US" sz="1800" kern="0" dirty="0"/>
          </a:p>
          <a:p>
            <a:br>
              <a:rPr lang="en-US" sz="2000" kern="0" dirty="0"/>
            </a:br>
            <a:endParaRPr lang="en-US" sz="1400" kern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CF08CC-96D2-446E-9EB0-6965F15E58C2}"/>
              </a:ext>
            </a:extLst>
          </p:cNvPr>
          <p:cNvSpPr txBox="1"/>
          <p:nvPr/>
        </p:nvSpPr>
        <p:spPr>
          <a:xfrm>
            <a:off x="8305723" y="19239"/>
            <a:ext cx="621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FEDAQ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D2EC88AE-5A4C-47F1-A8FA-4CE55CD79F9F}"/>
              </a:ext>
            </a:extLst>
          </p:cNvPr>
          <p:cNvSpPr txBox="1">
            <a:spLocks noChangeArrowheads="1"/>
          </p:cNvSpPr>
          <p:nvPr/>
        </p:nvSpPr>
        <p:spPr>
          <a:xfrm>
            <a:off x="396298" y="839665"/>
            <a:ext cx="8229600" cy="517867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2060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800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632B8D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ym typeface="Wingdings" pitchFamily="2" charset="2"/>
              </a:rPr>
              <a:t>Streaming Read-Out – Experience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Augment existing pipelined hardware developed for the 12GeV experiment program. ( Flash ADC – 12bit/250Msps, High speed Gigabit backplanes)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Demonstrated</a:t>
            </a: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high speed serial transmission that eliminates VME 200MByte/sec limitation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uses multiple Giga-bit serial links on back-plane for data transfer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Serial back-plane limit is 8GByte/sec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Trigger_Processor[VTP] data transfer limit presently: ~2GByte/sec</a:t>
            </a:r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600" kern="0" dirty="0">
              <a:solidFill>
                <a:schemeClr val="tx1"/>
              </a:solidFill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Trigger Processor with fADC250 boards on CLAS12 sub-detector used successfully during beam operations. [Forward Tagger]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16 fADC250 Modules ReadOut with serial mode to VTP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150MBytes peak data rates from Forward Tagger operated with beam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VTP uses 10GbitEthernet links to DAq network system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1600" kern="0" dirty="0">
              <a:sym typeface="Wingdings" pitchFamily="2" charset="2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2000" kern="0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2000" kern="0" dirty="0"/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2390264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685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40208" y="1096010"/>
            <a:ext cx="1479677" cy="200532"/>
          </a:xfrm>
          <a:custGeom>
            <a:avLst/>
            <a:gdLst/>
            <a:ahLst/>
            <a:cxnLst/>
            <a:rect l="l" t="t" r="r" b="b"/>
            <a:pathLst>
              <a:path w="1479677" h="200532">
                <a:moveTo>
                  <a:pt x="1479677" y="3555"/>
                </a:moveTo>
                <a:lnTo>
                  <a:pt x="1476120" y="0"/>
                </a:lnTo>
                <a:lnTo>
                  <a:pt x="2921" y="0"/>
                </a:lnTo>
                <a:lnTo>
                  <a:pt x="0" y="2666"/>
                </a:lnTo>
                <a:lnTo>
                  <a:pt x="1474597" y="2666"/>
                </a:lnTo>
                <a:lnTo>
                  <a:pt x="1477010" y="4952"/>
                </a:lnTo>
                <a:lnTo>
                  <a:pt x="1477010" y="195452"/>
                </a:lnTo>
                <a:lnTo>
                  <a:pt x="1476120" y="200532"/>
                </a:lnTo>
                <a:lnTo>
                  <a:pt x="1479677" y="196976"/>
                </a:lnTo>
                <a:lnTo>
                  <a:pt x="1479677" y="355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45783" y="1101216"/>
            <a:ext cx="1468767" cy="189992"/>
          </a:xfrm>
          <a:custGeom>
            <a:avLst/>
            <a:gdLst/>
            <a:ahLst/>
            <a:cxnLst/>
            <a:rect l="l" t="t" r="r" b="b"/>
            <a:pathLst>
              <a:path w="1468767" h="189992">
                <a:moveTo>
                  <a:pt x="1463433" y="5334"/>
                </a:moveTo>
                <a:lnTo>
                  <a:pt x="1463433" y="184658"/>
                </a:lnTo>
                <a:lnTo>
                  <a:pt x="0" y="184658"/>
                </a:lnTo>
                <a:lnTo>
                  <a:pt x="1466100" y="189992"/>
                </a:lnTo>
                <a:lnTo>
                  <a:pt x="1467624" y="189992"/>
                </a:lnTo>
                <a:lnTo>
                  <a:pt x="1468767" y="187325"/>
                </a:lnTo>
                <a:lnTo>
                  <a:pt x="1468767" y="1270"/>
                </a:lnTo>
                <a:lnTo>
                  <a:pt x="1466100" y="0"/>
                </a:lnTo>
                <a:lnTo>
                  <a:pt x="1463433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40487" y="1101216"/>
            <a:ext cx="1471396" cy="189992"/>
          </a:xfrm>
          <a:custGeom>
            <a:avLst/>
            <a:gdLst/>
            <a:ahLst/>
            <a:cxnLst/>
            <a:rect l="l" t="t" r="r" b="b"/>
            <a:pathLst>
              <a:path w="1471396" h="189992">
                <a:moveTo>
                  <a:pt x="1468729" y="5334"/>
                </a:moveTo>
                <a:lnTo>
                  <a:pt x="1471396" y="0"/>
                </a:lnTo>
                <a:lnTo>
                  <a:pt x="1181" y="0"/>
                </a:lnTo>
                <a:lnTo>
                  <a:pt x="0" y="2667"/>
                </a:lnTo>
                <a:lnTo>
                  <a:pt x="0" y="188849"/>
                </a:lnTo>
                <a:lnTo>
                  <a:pt x="2641" y="189992"/>
                </a:lnTo>
                <a:lnTo>
                  <a:pt x="1471396" y="189992"/>
                </a:lnTo>
                <a:lnTo>
                  <a:pt x="5295" y="184658"/>
                </a:lnTo>
                <a:lnTo>
                  <a:pt x="5295" y="5334"/>
                </a:lnTo>
                <a:lnTo>
                  <a:pt x="1468729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424" y="1109217"/>
            <a:ext cx="1458252" cy="174117"/>
          </a:xfrm>
          <a:custGeom>
            <a:avLst/>
            <a:gdLst/>
            <a:ahLst/>
            <a:cxnLst/>
            <a:rect l="l" t="t" r="r" b="b"/>
            <a:pathLst>
              <a:path w="1458252" h="174117">
                <a:moveTo>
                  <a:pt x="0" y="174117"/>
                </a:moveTo>
                <a:lnTo>
                  <a:pt x="2641" y="171450"/>
                </a:lnTo>
                <a:lnTo>
                  <a:pt x="2641" y="2667"/>
                </a:lnTo>
                <a:lnTo>
                  <a:pt x="1455585" y="2667"/>
                </a:lnTo>
                <a:lnTo>
                  <a:pt x="1455585" y="171450"/>
                </a:lnTo>
                <a:lnTo>
                  <a:pt x="2641" y="171450"/>
                </a:lnTo>
                <a:lnTo>
                  <a:pt x="1458252" y="174117"/>
                </a:lnTo>
                <a:lnTo>
                  <a:pt x="1458252" y="0"/>
                </a:lnTo>
                <a:lnTo>
                  <a:pt x="0" y="0"/>
                </a:lnTo>
                <a:lnTo>
                  <a:pt x="0" y="17411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35191" y="1096010"/>
            <a:ext cx="1482026" cy="200532"/>
          </a:xfrm>
          <a:custGeom>
            <a:avLst/>
            <a:gdLst/>
            <a:ahLst/>
            <a:cxnLst/>
            <a:rect l="l" t="t" r="r" b="b"/>
            <a:pathLst>
              <a:path w="1482026" h="200532">
                <a:moveTo>
                  <a:pt x="3556" y="200532"/>
                </a:moveTo>
                <a:lnTo>
                  <a:pt x="1481137" y="200532"/>
                </a:lnTo>
                <a:lnTo>
                  <a:pt x="1482026" y="195452"/>
                </a:lnTo>
                <a:lnTo>
                  <a:pt x="1479613" y="197865"/>
                </a:lnTo>
                <a:lnTo>
                  <a:pt x="5016" y="197865"/>
                </a:lnTo>
                <a:lnTo>
                  <a:pt x="2654" y="195452"/>
                </a:lnTo>
                <a:lnTo>
                  <a:pt x="2654" y="4952"/>
                </a:lnTo>
                <a:lnTo>
                  <a:pt x="5016" y="2666"/>
                </a:lnTo>
                <a:lnTo>
                  <a:pt x="7937" y="0"/>
                </a:lnTo>
                <a:lnTo>
                  <a:pt x="3556" y="0"/>
                </a:lnTo>
                <a:lnTo>
                  <a:pt x="0" y="3555"/>
                </a:lnTo>
                <a:lnTo>
                  <a:pt x="0" y="196976"/>
                </a:lnTo>
                <a:lnTo>
                  <a:pt x="3556" y="20053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611884" y="904494"/>
            <a:ext cx="6244336" cy="1306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710182" y="708875"/>
            <a:ext cx="5749544" cy="337096"/>
          </a:xfrm>
          <a:custGeom>
            <a:avLst/>
            <a:gdLst/>
            <a:ahLst/>
            <a:cxnLst/>
            <a:rect l="l" t="t" r="r" b="b"/>
            <a:pathLst>
              <a:path w="5749544" h="337096">
                <a:moveTo>
                  <a:pt x="0" y="337096"/>
                </a:moveTo>
                <a:lnTo>
                  <a:pt x="5749544" y="337096"/>
                </a:lnTo>
                <a:lnTo>
                  <a:pt x="5749544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611884" y="1780425"/>
            <a:ext cx="2075814" cy="430136"/>
          </a:xfrm>
          <a:custGeom>
            <a:avLst/>
            <a:gdLst/>
            <a:ahLst/>
            <a:cxnLst/>
            <a:rect l="l" t="t" r="r" b="b"/>
            <a:pathLst>
              <a:path w="2075814" h="430136">
                <a:moveTo>
                  <a:pt x="0" y="430136"/>
                </a:moveTo>
                <a:lnTo>
                  <a:pt x="2075814" y="430136"/>
                </a:lnTo>
                <a:lnTo>
                  <a:pt x="2075814" y="0"/>
                </a:lnTo>
                <a:lnTo>
                  <a:pt x="0" y="0"/>
                </a:lnTo>
                <a:lnTo>
                  <a:pt x="0" y="4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200355" y="2651125"/>
            <a:ext cx="1479600" cy="385190"/>
          </a:xfrm>
          <a:custGeom>
            <a:avLst/>
            <a:gdLst/>
            <a:ahLst/>
            <a:cxnLst/>
            <a:rect l="l" t="t" r="r" b="b"/>
            <a:pathLst>
              <a:path w="1479600" h="385190">
                <a:moveTo>
                  <a:pt x="1479600" y="3555"/>
                </a:moveTo>
                <a:lnTo>
                  <a:pt x="1476044" y="0"/>
                </a:lnTo>
                <a:lnTo>
                  <a:pt x="2921" y="0"/>
                </a:lnTo>
                <a:lnTo>
                  <a:pt x="0" y="2666"/>
                </a:lnTo>
                <a:lnTo>
                  <a:pt x="1474647" y="2666"/>
                </a:lnTo>
                <a:lnTo>
                  <a:pt x="1476933" y="4952"/>
                </a:lnTo>
                <a:lnTo>
                  <a:pt x="1476933" y="380238"/>
                </a:lnTo>
                <a:lnTo>
                  <a:pt x="1476044" y="385190"/>
                </a:lnTo>
                <a:lnTo>
                  <a:pt x="1479600" y="381635"/>
                </a:lnTo>
                <a:lnTo>
                  <a:pt x="1479600" y="355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05917" y="2656459"/>
            <a:ext cx="1468831" cy="374523"/>
          </a:xfrm>
          <a:custGeom>
            <a:avLst/>
            <a:gdLst/>
            <a:ahLst/>
            <a:cxnLst/>
            <a:rect l="l" t="t" r="r" b="b"/>
            <a:pathLst>
              <a:path w="1468831" h="374523">
                <a:moveTo>
                  <a:pt x="1463497" y="5206"/>
                </a:moveTo>
                <a:lnTo>
                  <a:pt x="1463497" y="369315"/>
                </a:lnTo>
                <a:lnTo>
                  <a:pt x="0" y="369315"/>
                </a:lnTo>
                <a:lnTo>
                  <a:pt x="1466164" y="374523"/>
                </a:lnTo>
                <a:lnTo>
                  <a:pt x="1467561" y="374523"/>
                </a:lnTo>
                <a:lnTo>
                  <a:pt x="1468831" y="371982"/>
                </a:lnTo>
                <a:lnTo>
                  <a:pt x="1468831" y="1142"/>
                </a:lnTo>
                <a:lnTo>
                  <a:pt x="1466164" y="0"/>
                </a:lnTo>
                <a:lnTo>
                  <a:pt x="1463497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00634" y="2656459"/>
            <a:ext cx="1471447" cy="374523"/>
          </a:xfrm>
          <a:custGeom>
            <a:avLst/>
            <a:gdLst/>
            <a:ahLst/>
            <a:cxnLst/>
            <a:rect l="l" t="t" r="r" b="b"/>
            <a:pathLst>
              <a:path w="1471447" h="374523">
                <a:moveTo>
                  <a:pt x="1468780" y="5206"/>
                </a:moveTo>
                <a:lnTo>
                  <a:pt x="1471447" y="0"/>
                </a:lnTo>
                <a:lnTo>
                  <a:pt x="2641" y="0"/>
                </a:lnTo>
                <a:lnTo>
                  <a:pt x="0" y="2539"/>
                </a:lnTo>
                <a:lnTo>
                  <a:pt x="0" y="373379"/>
                </a:lnTo>
                <a:lnTo>
                  <a:pt x="2641" y="374523"/>
                </a:lnTo>
                <a:lnTo>
                  <a:pt x="1471447" y="374523"/>
                </a:lnTo>
                <a:lnTo>
                  <a:pt x="5283" y="369315"/>
                </a:lnTo>
                <a:lnTo>
                  <a:pt x="5283" y="5206"/>
                </a:lnTo>
                <a:lnTo>
                  <a:pt x="1468780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08572" y="2664333"/>
            <a:ext cx="1458175" cy="358775"/>
          </a:xfrm>
          <a:custGeom>
            <a:avLst/>
            <a:gdLst/>
            <a:ahLst/>
            <a:cxnLst/>
            <a:rect l="l" t="t" r="r" b="b"/>
            <a:pathLst>
              <a:path w="1458175" h="358775">
                <a:moveTo>
                  <a:pt x="0" y="358775"/>
                </a:moveTo>
                <a:lnTo>
                  <a:pt x="2641" y="356107"/>
                </a:lnTo>
                <a:lnTo>
                  <a:pt x="2641" y="2666"/>
                </a:lnTo>
                <a:lnTo>
                  <a:pt x="1455508" y="2666"/>
                </a:lnTo>
                <a:lnTo>
                  <a:pt x="1455508" y="356107"/>
                </a:lnTo>
                <a:lnTo>
                  <a:pt x="2641" y="356107"/>
                </a:lnTo>
                <a:lnTo>
                  <a:pt x="1458175" y="358775"/>
                </a:lnTo>
                <a:lnTo>
                  <a:pt x="1458175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195338" y="2651125"/>
            <a:ext cx="1481950" cy="385190"/>
          </a:xfrm>
          <a:custGeom>
            <a:avLst/>
            <a:gdLst/>
            <a:ahLst/>
            <a:cxnLst/>
            <a:rect l="l" t="t" r="r" b="b"/>
            <a:pathLst>
              <a:path w="1481950" h="385190">
                <a:moveTo>
                  <a:pt x="3555" y="385190"/>
                </a:moveTo>
                <a:lnTo>
                  <a:pt x="1481061" y="385190"/>
                </a:lnTo>
                <a:lnTo>
                  <a:pt x="1481950" y="380238"/>
                </a:lnTo>
                <a:lnTo>
                  <a:pt x="1479664" y="382524"/>
                </a:lnTo>
                <a:lnTo>
                  <a:pt x="5016" y="382524"/>
                </a:lnTo>
                <a:lnTo>
                  <a:pt x="2641" y="380238"/>
                </a:lnTo>
                <a:lnTo>
                  <a:pt x="2641" y="4952"/>
                </a:lnTo>
                <a:lnTo>
                  <a:pt x="5016" y="2666"/>
                </a:lnTo>
                <a:lnTo>
                  <a:pt x="7937" y="0"/>
                </a:lnTo>
                <a:lnTo>
                  <a:pt x="3555" y="0"/>
                </a:lnTo>
                <a:lnTo>
                  <a:pt x="0" y="3555"/>
                </a:lnTo>
                <a:lnTo>
                  <a:pt x="0" y="381635"/>
                </a:lnTo>
                <a:lnTo>
                  <a:pt x="3555" y="38519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1672082" y="2406142"/>
            <a:ext cx="6244336" cy="1306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1770252" y="2210523"/>
            <a:ext cx="5749544" cy="337096"/>
          </a:xfrm>
          <a:custGeom>
            <a:avLst/>
            <a:gdLst/>
            <a:ahLst/>
            <a:cxnLst/>
            <a:rect l="l" t="t" r="r" b="b"/>
            <a:pathLst>
              <a:path w="5749544" h="337096">
                <a:moveTo>
                  <a:pt x="0" y="337096"/>
                </a:moveTo>
                <a:lnTo>
                  <a:pt x="5749544" y="337096"/>
                </a:lnTo>
                <a:lnTo>
                  <a:pt x="5749544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1672082" y="3282073"/>
            <a:ext cx="2075815" cy="430136"/>
          </a:xfrm>
          <a:custGeom>
            <a:avLst/>
            <a:gdLst/>
            <a:ahLst/>
            <a:cxnLst/>
            <a:rect l="l" t="t" r="r" b="b"/>
            <a:pathLst>
              <a:path w="2075815" h="430136">
                <a:moveTo>
                  <a:pt x="0" y="430136"/>
                </a:moveTo>
                <a:lnTo>
                  <a:pt x="2075815" y="430136"/>
                </a:lnTo>
                <a:lnTo>
                  <a:pt x="2075815" y="0"/>
                </a:lnTo>
                <a:lnTo>
                  <a:pt x="0" y="0"/>
                </a:lnTo>
                <a:lnTo>
                  <a:pt x="0" y="4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2950083" y="2547683"/>
            <a:ext cx="742949" cy="400113"/>
          </a:xfrm>
          <a:custGeom>
            <a:avLst/>
            <a:gdLst/>
            <a:ahLst/>
            <a:cxnLst/>
            <a:rect l="l" t="t" r="r" b="b"/>
            <a:pathLst>
              <a:path w="742949" h="400113">
                <a:moveTo>
                  <a:pt x="0" y="400113"/>
                </a:moveTo>
                <a:lnTo>
                  <a:pt x="742949" y="400113"/>
                </a:lnTo>
                <a:lnTo>
                  <a:pt x="742949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770252" y="2491917"/>
            <a:ext cx="432968" cy="734390"/>
          </a:xfrm>
          <a:custGeom>
            <a:avLst/>
            <a:gdLst/>
            <a:ahLst/>
            <a:cxnLst/>
            <a:rect l="l" t="t" r="r" b="b"/>
            <a:pathLst>
              <a:path w="432968" h="734390">
                <a:moveTo>
                  <a:pt x="0" y="734390"/>
                </a:moveTo>
                <a:lnTo>
                  <a:pt x="432968" y="734390"/>
                </a:lnTo>
                <a:lnTo>
                  <a:pt x="432968" y="0"/>
                </a:lnTo>
                <a:lnTo>
                  <a:pt x="0" y="0"/>
                </a:lnTo>
                <a:lnTo>
                  <a:pt x="0" y="734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2117598" y="2547683"/>
            <a:ext cx="742950" cy="400113"/>
          </a:xfrm>
          <a:custGeom>
            <a:avLst/>
            <a:gdLst/>
            <a:ahLst/>
            <a:cxnLst/>
            <a:rect l="l" t="t" r="r" b="b"/>
            <a:pathLst>
              <a:path w="742950" h="400113">
                <a:moveTo>
                  <a:pt x="0" y="400113"/>
                </a:moveTo>
                <a:lnTo>
                  <a:pt x="742950" y="400113"/>
                </a:lnTo>
                <a:lnTo>
                  <a:pt x="74295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611884" y="4003294"/>
            <a:ext cx="6244336" cy="1306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710182" y="3807675"/>
            <a:ext cx="5749544" cy="337096"/>
          </a:xfrm>
          <a:custGeom>
            <a:avLst/>
            <a:gdLst/>
            <a:ahLst/>
            <a:cxnLst/>
            <a:rect l="l" t="t" r="r" b="b"/>
            <a:pathLst>
              <a:path w="5749544" h="337096">
                <a:moveTo>
                  <a:pt x="0" y="337096"/>
                </a:moveTo>
                <a:lnTo>
                  <a:pt x="5749544" y="337096"/>
                </a:lnTo>
                <a:lnTo>
                  <a:pt x="5749544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611884" y="4879225"/>
            <a:ext cx="2075814" cy="430136"/>
          </a:xfrm>
          <a:custGeom>
            <a:avLst/>
            <a:gdLst/>
            <a:ahLst/>
            <a:cxnLst/>
            <a:rect l="l" t="t" r="r" b="b"/>
            <a:pathLst>
              <a:path w="2075814" h="430136">
                <a:moveTo>
                  <a:pt x="0" y="430136"/>
                </a:moveTo>
                <a:lnTo>
                  <a:pt x="2075814" y="430136"/>
                </a:lnTo>
                <a:lnTo>
                  <a:pt x="2075814" y="0"/>
                </a:lnTo>
                <a:lnTo>
                  <a:pt x="0" y="0"/>
                </a:lnTo>
                <a:lnTo>
                  <a:pt x="0" y="4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168677" y="4164139"/>
            <a:ext cx="661009" cy="400113"/>
          </a:xfrm>
          <a:custGeom>
            <a:avLst/>
            <a:gdLst/>
            <a:ahLst/>
            <a:cxnLst/>
            <a:rect l="l" t="t" r="r" b="b"/>
            <a:pathLst>
              <a:path w="661009" h="400113">
                <a:moveTo>
                  <a:pt x="0" y="400113"/>
                </a:moveTo>
                <a:lnTo>
                  <a:pt x="661009" y="400113"/>
                </a:lnTo>
                <a:lnTo>
                  <a:pt x="661009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649983" y="4089323"/>
            <a:ext cx="518693" cy="734390"/>
          </a:xfrm>
          <a:custGeom>
            <a:avLst/>
            <a:gdLst/>
            <a:ahLst/>
            <a:cxnLst/>
            <a:rect l="l" t="t" r="r" b="b"/>
            <a:pathLst>
              <a:path w="518693" h="734390">
                <a:moveTo>
                  <a:pt x="0" y="734390"/>
                </a:moveTo>
                <a:lnTo>
                  <a:pt x="518693" y="734390"/>
                </a:lnTo>
                <a:lnTo>
                  <a:pt x="518693" y="0"/>
                </a:lnTo>
                <a:lnTo>
                  <a:pt x="0" y="0"/>
                </a:lnTo>
                <a:lnTo>
                  <a:pt x="0" y="734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884678" y="4144835"/>
            <a:ext cx="742950" cy="400113"/>
          </a:xfrm>
          <a:custGeom>
            <a:avLst/>
            <a:gdLst/>
            <a:ahLst/>
            <a:cxnLst/>
            <a:rect l="l" t="t" r="r" b="b"/>
            <a:pathLst>
              <a:path w="742950" h="400113">
                <a:moveTo>
                  <a:pt x="0" y="400113"/>
                </a:moveTo>
                <a:lnTo>
                  <a:pt x="742950" y="400113"/>
                </a:lnTo>
                <a:lnTo>
                  <a:pt x="74295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083308" y="4079875"/>
            <a:ext cx="1613916" cy="570864"/>
          </a:xfrm>
          <a:custGeom>
            <a:avLst/>
            <a:gdLst/>
            <a:ahLst/>
            <a:cxnLst/>
            <a:rect l="l" t="t" r="r" b="b"/>
            <a:pathLst>
              <a:path w="1613916" h="570864">
                <a:moveTo>
                  <a:pt x="1613916" y="4191"/>
                </a:moveTo>
                <a:lnTo>
                  <a:pt x="1609725" y="0"/>
                </a:lnTo>
                <a:lnTo>
                  <a:pt x="3429" y="0"/>
                </a:lnTo>
                <a:lnTo>
                  <a:pt x="0" y="3175"/>
                </a:lnTo>
                <a:lnTo>
                  <a:pt x="1607946" y="3175"/>
                </a:lnTo>
                <a:lnTo>
                  <a:pt x="1610741" y="5968"/>
                </a:lnTo>
                <a:lnTo>
                  <a:pt x="1610741" y="564895"/>
                </a:lnTo>
                <a:lnTo>
                  <a:pt x="1609725" y="570864"/>
                </a:lnTo>
                <a:lnTo>
                  <a:pt x="1613916" y="566674"/>
                </a:lnTo>
                <a:lnTo>
                  <a:pt x="1613916" y="4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089912" y="4086225"/>
            <a:ext cx="1600962" cy="558164"/>
          </a:xfrm>
          <a:custGeom>
            <a:avLst/>
            <a:gdLst/>
            <a:ahLst/>
            <a:cxnLst/>
            <a:rect l="l" t="t" r="r" b="b"/>
            <a:pathLst>
              <a:path w="1600962" h="558164">
                <a:moveTo>
                  <a:pt x="1594612" y="6350"/>
                </a:moveTo>
                <a:lnTo>
                  <a:pt x="1594612" y="551814"/>
                </a:lnTo>
                <a:lnTo>
                  <a:pt x="0" y="551814"/>
                </a:lnTo>
                <a:lnTo>
                  <a:pt x="1597787" y="558164"/>
                </a:lnTo>
                <a:lnTo>
                  <a:pt x="1599564" y="558164"/>
                </a:lnTo>
                <a:lnTo>
                  <a:pt x="1600962" y="554989"/>
                </a:lnTo>
                <a:lnTo>
                  <a:pt x="1600962" y="1397"/>
                </a:lnTo>
                <a:lnTo>
                  <a:pt x="1597787" y="0"/>
                </a:lnTo>
                <a:lnTo>
                  <a:pt x="1594612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083562" y="4086225"/>
            <a:ext cx="1604137" cy="558164"/>
          </a:xfrm>
          <a:custGeom>
            <a:avLst/>
            <a:gdLst/>
            <a:ahLst/>
            <a:cxnLst/>
            <a:rect l="l" t="t" r="r" b="b"/>
            <a:pathLst>
              <a:path w="1604137" h="558164">
                <a:moveTo>
                  <a:pt x="1600962" y="6350"/>
                </a:moveTo>
                <a:lnTo>
                  <a:pt x="1604137" y="0"/>
                </a:lnTo>
                <a:lnTo>
                  <a:pt x="1524" y="0"/>
                </a:lnTo>
                <a:lnTo>
                  <a:pt x="0" y="3175"/>
                </a:lnTo>
                <a:lnTo>
                  <a:pt x="0" y="556768"/>
                </a:lnTo>
                <a:lnTo>
                  <a:pt x="3175" y="558164"/>
                </a:lnTo>
                <a:lnTo>
                  <a:pt x="1604137" y="558164"/>
                </a:lnTo>
                <a:lnTo>
                  <a:pt x="6350" y="551814"/>
                </a:lnTo>
                <a:lnTo>
                  <a:pt x="6350" y="6350"/>
                </a:lnTo>
                <a:lnTo>
                  <a:pt x="1600962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2093087" y="4095750"/>
            <a:ext cx="1588262" cy="539114"/>
          </a:xfrm>
          <a:custGeom>
            <a:avLst/>
            <a:gdLst/>
            <a:ahLst/>
            <a:cxnLst/>
            <a:rect l="l" t="t" r="r" b="b"/>
            <a:pathLst>
              <a:path w="1588262" h="539114">
                <a:moveTo>
                  <a:pt x="0" y="539114"/>
                </a:moveTo>
                <a:lnTo>
                  <a:pt x="3175" y="535939"/>
                </a:lnTo>
                <a:lnTo>
                  <a:pt x="3175" y="3175"/>
                </a:lnTo>
                <a:lnTo>
                  <a:pt x="1585087" y="3175"/>
                </a:lnTo>
                <a:lnTo>
                  <a:pt x="1585087" y="535939"/>
                </a:lnTo>
                <a:lnTo>
                  <a:pt x="3175" y="535939"/>
                </a:lnTo>
                <a:lnTo>
                  <a:pt x="1588262" y="539114"/>
                </a:lnTo>
                <a:lnTo>
                  <a:pt x="1588262" y="0"/>
                </a:lnTo>
                <a:lnTo>
                  <a:pt x="0" y="0"/>
                </a:lnTo>
                <a:lnTo>
                  <a:pt x="0" y="539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077212" y="4079875"/>
            <a:ext cx="1616837" cy="570864"/>
          </a:xfrm>
          <a:custGeom>
            <a:avLst/>
            <a:gdLst/>
            <a:ahLst/>
            <a:cxnLst/>
            <a:rect l="l" t="t" r="r" b="b"/>
            <a:pathLst>
              <a:path w="1616837" h="570864">
                <a:moveTo>
                  <a:pt x="4318" y="570864"/>
                </a:moveTo>
                <a:lnTo>
                  <a:pt x="1615821" y="570864"/>
                </a:lnTo>
                <a:lnTo>
                  <a:pt x="1616837" y="564895"/>
                </a:lnTo>
                <a:lnTo>
                  <a:pt x="1614042" y="567689"/>
                </a:lnTo>
                <a:lnTo>
                  <a:pt x="6095" y="567689"/>
                </a:lnTo>
                <a:lnTo>
                  <a:pt x="3175" y="564895"/>
                </a:lnTo>
                <a:lnTo>
                  <a:pt x="3175" y="5968"/>
                </a:lnTo>
                <a:lnTo>
                  <a:pt x="6095" y="3175"/>
                </a:lnTo>
                <a:lnTo>
                  <a:pt x="9525" y="0"/>
                </a:lnTo>
                <a:lnTo>
                  <a:pt x="4318" y="0"/>
                </a:lnTo>
                <a:lnTo>
                  <a:pt x="0" y="4191"/>
                </a:lnTo>
                <a:lnTo>
                  <a:pt x="0" y="566674"/>
                </a:lnTo>
                <a:lnTo>
                  <a:pt x="4318" y="570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069" y="4264025"/>
            <a:ext cx="1479617" cy="385191"/>
          </a:xfrm>
          <a:custGeom>
            <a:avLst/>
            <a:gdLst/>
            <a:ahLst/>
            <a:cxnLst/>
            <a:rect l="l" t="t" r="r" b="b"/>
            <a:pathLst>
              <a:path w="1479617" h="385191">
                <a:moveTo>
                  <a:pt x="1479617" y="3556"/>
                </a:moveTo>
                <a:lnTo>
                  <a:pt x="1476061" y="0"/>
                </a:lnTo>
                <a:lnTo>
                  <a:pt x="2922" y="0"/>
                </a:lnTo>
                <a:lnTo>
                  <a:pt x="0" y="2539"/>
                </a:lnTo>
                <a:lnTo>
                  <a:pt x="1474664" y="2539"/>
                </a:lnTo>
                <a:lnTo>
                  <a:pt x="1476950" y="4952"/>
                </a:lnTo>
                <a:lnTo>
                  <a:pt x="1476950" y="380111"/>
                </a:lnTo>
                <a:lnTo>
                  <a:pt x="1476061" y="385191"/>
                </a:lnTo>
                <a:lnTo>
                  <a:pt x="1479617" y="381635"/>
                </a:lnTo>
                <a:lnTo>
                  <a:pt x="1479617" y="355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5637" y="4269232"/>
            <a:ext cx="1468715" cy="374650"/>
          </a:xfrm>
          <a:custGeom>
            <a:avLst/>
            <a:gdLst/>
            <a:ahLst/>
            <a:cxnLst/>
            <a:rect l="l" t="t" r="r" b="b"/>
            <a:pathLst>
              <a:path w="1468715" h="374650">
                <a:moveTo>
                  <a:pt x="1463508" y="5334"/>
                </a:moveTo>
                <a:lnTo>
                  <a:pt x="1463508" y="369316"/>
                </a:lnTo>
                <a:lnTo>
                  <a:pt x="0" y="369316"/>
                </a:lnTo>
                <a:lnTo>
                  <a:pt x="1466175" y="374650"/>
                </a:lnTo>
                <a:lnTo>
                  <a:pt x="1467572" y="374650"/>
                </a:lnTo>
                <a:lnTo>
                  <a:pt x="1468715" y="371983"/>
                </a:lnTo>
                <a:lnTo>
                  <a:pt x="1468715" y="1270"/>
                </a:lnTo>
                <a:lnTo>
                  <a:pt x="1466175" y="0"/>
                </a:lnTo>
                <a:lnTo>
                  <a:pt x="1463508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0346" y="4269232"/>
            <a:ext cx="1471466" cy="374650"/>
          </a:xfrm>
          <a:custGeom>
            <a:avLst/>
            <a:gdLst/>
            <a:ahLst/>
            <a:cxnLst/>
            <a:rect l="l" t="t" r="r" b="b"/>
            <a:pathLst>
              <a:path w="1471466" h="374650">
                <a:moveTo>
                  <a:pt x="1468799" y="5334"/>
                </a:moveTo>
                <a:lnTo>
                  <a:pt x="1471466" y="0"/>
                </a:lnTo>
                <a:lnTo>
                  <a:pt x="1183" y="0"/>
                </a:lnTo>
                <a:lnTo>
                  <a:pt x="0" y="2667"/>
                </a:lnTo>
                <a:lnTo>
                  <a:pt x="0" y="373507"/>
                </a:lnTo>
                <a:lnTo>
                  <a:pt x="2645" y="374650"/>
                </a:lnTo>
                <a:lnTo>
                  <a:pt x="1471466" y="374650"/>
                </a:lnTo>
                <a:lnTo>
                  <a:pt x="5290" y="369316"/>
                </a:lnTo>
                <a:lnTo>
                  <a:pt x="5290" y="5334"/>
                </a:lnTo>
                <a:lnTo>
                  <a:pt x="1468799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88284" y="4277233"/>
            <a:ext cx="1458194" cy="358775"/>
          </a:xfrm>
          <a:custGeom>
            <a:avLst/>
            <a:gdLst/>
            <a:ahLst/>
            <a:cxnLst/>
            <a:rect l="l" t="t" r="r" b="b"/>
            <a:pathLst>
              <a:path w="1458194" h="358775">
                <a:moveTo>
                  <a:pt x="0" y="358775"/>
                </a:moveTo>
                <a:lnTo>
                  <a:pt x="2645" y="356108"/>
                </a:lnTo>
                <a:lnTo>
                  <a:pt x="2645" y="2667"/>
                </a:lnTo>
                <a:lnTo>
                  <a:pt x="1455527" y="2667"/>
                </a:lnTo>
                <a:lnTo>
                  <a:pt x="1455527" y="356108"/>
                </a:lnTo>
                <a:lnTo>
                  <a:pt x="2645" y="356108"/>
                </a:lnTo>
                <a:lnTo>
                  <a:pt x="1458194" y="358775"/>
                </a:lnTo>
                <a:lnTo>
                  <a:pt x="1458194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5054" y="4264025"/>
            <a:ext cx="1481965" cy="385191"/>
          </a:xfrm>
          <a:custGeom>
            <a:avLst/>
            <a:gdLst/>
            <a:ahLst/>
            <a:cxnLst/>
            <a:rect l="l" t="t" r="r" b="b"/>
            <a:pathLst>
              <a:path w="1481965" h="385191">
                <a:moveTo>
                  <a:pt x="3553" y="385191"/>
                </a:moveTo>
                <a:lnTo>
                  <a:pt x="1481076" y="385191"/>
                </a:lnTo>
                <a:lnTo>
                  <a:pt x="1481965" y="380111"/>
                </a:lnTo>
                <a:lnTo>
                  <a:pt x="1479679" y="382524"/>
                </a:lnTo>
                <a:lnTo>
                  <a:pt x="5015" y="382524"/>
                </a:lnTo>
                <a:lnTo>
                  <a:pt x="2645" y="380111"/>
                </a:lnTo>
                <a:lnTo>
                  <a:pt x="2645" y="4952"/>
                </a:lnTo>
                <a:lnTo>
                  <a:pt x="5015" y="2539"/>
                </a:lnTo>
                <a:lnTo>
                  <a:pt x="7937" y="0"/>
                </a:lnTo>
                <a:lnTo>
                  <a:pt x="3553" y="0"/>
                </a:lnTo>
                <a:lnTo>
                  <a:pt x="0" y="3556"/>
                </a:lnTo>
                <a:lnTo>
                  <a:pt x="0" y="381635"/>
                </a:lnTo>
                <a:lnTo>
                  <a:pt x="3553" y="38519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0067" y="4917440"/>
            <a:ext cx="1479619" cy="385191"/>
          </a:xfrm>
          <a:custGeom>
            <a:avLst/>
            <a:gdLst/>
            <a:ahLst/>
            <a:cxnLst/>
            <a:rect l="l" t="t" r="r" b="b"/>
            <a:pathLst>
              <a:path w="1479619" h="385190">
                <a:moveTo>
                  <a:pt x="1479619" y="3556"/>
                </a:moveTo>
                <a:lnTo>
                  <a:pt x="1476063" y="0"/>
                </a:lnTo>
                <a:lnTo>
                  <a:pt x="2922" y="0"/>
                </a:lnTo>
                <a:lnTo>
                  <a:pt x="0" y="2667"/>
                </a:lnTo>
                <a:lnTo>
                  <a:pt x="1474666" y="2667"/>
                </a:lnTo>
                <a:lnTo>
                  <a:pt x="1476952" y="4953"/>
                </a:lnTo>
                <a:lnTo>
                  <a:pt x="1476952" y="380238"/>
                </a:lnTo>
                <a:lnTo>
                  <a:pt x="1476063" y="385191"/>
                </a:lnTo>
                <a:lnTo>
                  <a:pt x="1479619" y="381635"/>
                </a:lnTo>
                <a:lnTo>
                  <a:pt x="1479619" y="355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85636" y="4922774"/>
            <a:ext cx="1468716" cy="374522"/>
          </a:xfrm>
          <a:custGeom>
            <a:avLst/>
            <a:gdLst/>
            <a:ahLst/>
            <a:cxnLst/>
            <a:rect l="l" t="t" r="r" b="b"/>
            <a:pathLst>
              <a:path w="1468716" h="374523">
                <a:moveTo>
                  <a:pt x="1463509" y="5206"/>
                </a:moveTo>
                <a:lnTo>
                  <a:pt x="1463509" y="369316"/>
                </a:lnTo>
                <a:lnTo>
                  <a:pt x="0" y="369316"/>
                </a:lnTo>
                <a:lnTo>
                  <a:pt x="1466176" y="374522"/>
                </a:lnTo>
                <a:lnTo>
                  <a:pt x="1467573" y="374522"/>
                </a:lnTo>
                <a:lnTo>
                  <a:pt x="1468716" y="371982"/>
                </a:lnTo>
                <a:lnTo>
                  <a:pt x="1468716" y="1143"/>
                </a:lnTo>
                <a:lnTo>
                  <a:pt x="1466176" y="0"/>
                </a:lnTo>
                <a:lnTo>
                  <a:pt x="1463509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0344" y="4922774"/>
            <a:ext cx="1471468" cy="374522"/>
          </a:xfrm>
          <a:custGeom>
            <a:avLst/>
            <a:gdLst/>
            <a:ahLst/>
            <a:cxnLst/>
            <a:rect l="l" t="t" r="r" b="b"/>
            <a:pathLst>
              <a:path w="1471468" h="374523">
                <a:moveTo>
                  <a:pt x="1468801" y="5206"/>
                </a:moveTo>
                <a:lnTo>
                  <a:pt x="1471468" y="0"/>
                </a:lnTo>
                <a:lnTo>
                  <a:pt x="2645" y="0"/>
                </a:lnTo>
                <a:lnTo>
                  <a:pt x="0" y="2539"/>
                </a:lnTo>
                <a:lnTo>
                  <a:pt x="0" y="373379"/>
                </a:lnTo>
                <a:lnTo>
                  <a:pt x="2645" y="374522"/>
                </a:lnTo>
                <a:lnTo>
                  <a:pt x="1471468" y="374522"/>
                </a:lnTo>
                <a:lnTo>
                  <a:pt x="5292" y="369316"/>
                </a:lnTo>
                <a:lnTo>
                  <a:pt x="5292" y="5206"/>
                </a:lnTo>
                <a:lnTo>
                  <a:pt x="1468801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8281" y="4930648"/>
            <a:ext cx="1458197" cy="358774"/>
          </a:xfrm>
          <a:custGeom>
            <a:avLst/>
            <a:gdLst/>
            <a:ahLst/>
            <a:cxnLst/>
            <a:rect l="l" t="t" r="r" b="b"/>
            <a:pathLst>
              <a:path w="1458197" h="358775">
                <a:moveTo>
                  <a:pt x="0" y="358774"/>
                </a:moveTo>
                <a:lnTo>
                  <a:pt x="2645" y="356107"/>
                </a:lnTo>
                <a:lnTo>
                  <a:pt x="2645" y="2666"/>
                </a:lnTo>
                <a:lnTo>
                  <a:pt x="1455530" y="2666"/>
                </a:lnTo>
                <a:lnTo>
                  <a:pt x="1455530" y="356107"/>
                </a:lnTo>
                <a:lnTo>
                  <a:pt x="2645" y="356107"/>
                </a:lnTo>
                <a:lnTo>
                  <a:pt x="1458197" y="358774"/>
                </a:lnTo>
                <a:lnTo>
                  <a:pt x="1458197" y="0"/>
                </a:lnTo>
                <a:lnTo>
                  <a:pt x="0" y="0"/>
                </a:lnTo>
                <a:lnTo>
                  <a:pt x="0" y="35877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5051" y="4917440"/>
            <a:ext cx="1481968" cy="385191"/>
          </a:xfrm>
          <a:custGeom>
            <a:avLst/>
            <a:gdLst/>
            <a:ahLst/>
            <a:cxnLst/>
            <a:rect l="l" t="t" r="r" b="b"/>
            <a:pathLst>
              <a:path w="1481968" h="385190">
                <a:moveTo>
                  <a:pt x="3554" y="385191"/>
                </a:moveTo>
                <a:lnTo>
                  <a:pt x="1481079" y="385191"/>
                </a:lnTo>
                <a:lnTo>
                  <a:pt x="1481968" y="380238"/>
                </a:lnTo>
                <a:lnTo>
                  <a:pt x="1479682" y="382524"/>
                </a:lnTo>
                <a:lnTo>
                  <a:pt x="5015" y="382524"/>
                </a:lnTo>
                <a:lnTo>
                  <a:pt x="2646" y="380238"/>
                </a:lnTo>
                <a:lnTo>
                  <a:pt x="2646" y="4953"/>
                </a:lnTo>
                <a:lnTo>
                  <a:pt x="5015" y="2667"/>
                </a:lnTo>
                <a:lnTo>
                  <a:pt x="7937" y="0"/>
                </a:lnTo>
                <a:lnTo>
                  <a:pt x="3554" y="0"/>
                </a:lnTo>
                <a:lnTo>
                  <a:pt x="0" y="3556"/>
                </a:lnTo>
                <a:lnTo>
                  <a:pt x="0" y="381635"/>
                </a:lnTo>
                <a:lnTo>
                  <a:pt x="3554" y="38519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8306816" y="53155"/>
            <a:ext cx="815061" cy="609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20"/>
              </a:lnSpc>
              <a:spcBef>
                <a:spcPts val="55"/>
              </a:spcBef>
            </a:pPr>
            <a:r>
              <a:rPr sz="1000" b="1" spc="0" dirty="0">
                <a:latin typeface="Times New Roman"/>
                <a:cs typeface="Times New Roman"/>
              </a:rPr>
              <a:t>C.</a:t>
            </a:r>
            <a:r>
              <a:rPr sz="1000" b="1" spc="-4" dirty="0">
                <a:latin typeface="Times New Roman"/>
                <a:cs typeface="Times New Roman"/>
              </a:rPr>
              <a:t> </a:t>
            </a:r>
            <a:r>
              <a:rPr sz="1000" b="1" spc="0" dirty="0">
                <a:latin typeface="Times New Roman"/>
                <a:cs typeface="Times New Roman"/>
              </a:rPr>
              <a:t>Dic</a:t>
            </a:r>
            <a:r>
              <a:rPr sz="1000" b="1" spc="-9" dirty="0">
                <a:latin typeface="Times New Roman"/>
                <a:cs typeface="Times New Roman"/>
              </a:rPr>
              <a:t>k</a:t>
            </a:r>
            <a:r>
              <a:rPr sz="1000" b="1" spc="4" dirty="0">
                <a:latin typeface="Times New Roman"/>
                <a:cs typeface="Times New Roman"/>
              </a:rPr>
              <a:t>ov</a:t>
            </a:r>
            <a:r>
              <a:rPr sz="1000" b="1" spc="0" dirty="0">
                <a:latin typeface="Times New Roman"/>
                <a:cs typeface="Times New Roman"/>
              </a:rPr>
              <a:t>er</a:t>
            </a:r>
            <a:endParaRPr sz="1000" dirty="0">
              <a:latin typeface="Times New Roman"/>
              <a:cs typeface="Times New Roman"/>
            </a:endParaRPr>
          </a:p>
          <a:p>
            <a:pPr marL="12700" marR="9205">
              <a:lnSpc>
                <a:spcPct val="95825"/>
              </a:lnSpc>
            </a:pPr>
            <a:r>
              <a:rPr sz="1000" b="1" spc="4" dirty="0">
                <a:latin typeface="Times New Roman"/>
                <a:cs typeface="Times New Roman"/>
              </a:rPr>
              <a:t>B</a:t>
            </a:r>
            <a:r>
              <a:rPr sz="1000" b="1" spc="0" dirty="0">
                <a:latin typeface="Times New Roman"/>
                <a:cs typeface="Times New Roman"/>
              </a:rPr>
              <a:t>.</a:t>
            </a:r>
            <a:r>
              <a:rPr sz="1000" b="1" spc="-14" dirty="0">
                <a:latin typeface="Times New Roman"/>
                <a:cs typeface="Times New Roman"/>
              </a:rPr>
              <a:t> </a:t>
            </a:r>
            <a:r>
              <a:rPr sz="1000" b="1" spc="0" dirty="0">
                <a:latin typeface="Times New Roman"/>
                <a:cs typeface="Times New Roman"/>
              </a:rPr>
              <a:t>R</a:t>
            </a:r>
            <a:r>
              <a:rPr sz="1000" b="1" spc="4" dirty="0">
                <a:latin typeface="Times New Roman"/>
                <a:cs typeface="Times New Roman"/>
              </a:rPr>
              <a:t>ay</a:t>
            </a:r>
            <a:r>
              <a:rPr sz="1000" b="1" spc="0" dirty="0">
                <a:latin typeface="Times New Roman"/>
                <a:cs typeface="Times New Roman"/>
              </a:rPr>
              <a:t>do</a:t>
            </a: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  <a:spcBef>
                <a:spcPts val="50"/>
              </a:spcBef>
            </a:pPr>
            <a:r>
              <a:rPr sz="1000" b="1" spc="0" dirty="0">
                <a:latin typeface="Times New Roman"/>
                <a:cs typeface="Times New Roman"/>
              </a:rPr>
              <a:t>C</a:t>
            </a:r>
            <a:r>
              <a:rPr sz="1000" b="1" spc="-4" dirty="0">
                <a:latin typeface="Times New Roman"/>
                <a:cs typeface="Times New Roman"/>
              </a:rPr>
              <a:t>E</a:t>
            </a:r>
            <a:r>
              <a:rPr sz="1000" b="1" spc="0" dirty="0">
                <a:latin typeface="Times New Roman"/>
                <a:cs typeface="Times New Roman"/>
              </a:rPr>
              <a:t>A</a:t>
            </a:r>
            <a:r>
              <a:rPr sz="1000" b="1" spc="-6" dirty="0">
                <a:latin typeface="Times New Roman"/>
                <a:cs typeface="Times New Roman"/>
              </a:rPr>
              <a:t> </a:t>
            </a:r>
            <a:r>
              <a:rPr sz="1000" b="1" spc="0" dirty="0">
                <a:latin typeface="Times New Roman"/>
                <a:cs typeface="Times New Roman"/>
              </a:rPr>
              <a:t>S</a:t>
            </a:r>
            <a:r>
              <a:rPr sz="1000" b="1" spc="4" dirty="0">
                <a:latin typeface="Times New Roman"/>
                <a:cs typeface="Times New Roman"/>
              </a:rPr>
              <a:t>a</a:t>
            </a:r>
            <a:r>
              <a:rPr sz="1000" b="1" spc="0" dirty="0">
                <a:latin typeface="Times New Roman"/>
                <a:cs typeface="Times New Roman"/>
              </a:rPr>
              <a:t>cl</a:t>
            </a:r>
            <a:r>
              <a:rPr sz="1000" b="1" spc="4" dirty="0">
                <a:latin typeface="Times New Roman"/>
                <a:cs typeface="Times New Roman"/>
              </a:rPr>
              <a:t>ay*</a:t>
            </a:r>
            <a:r>
              <a:rPr sz="1000" b="1" spc="0" dirty="0">
                <a:latin typeface="Times New Roman"/>
                <a:cs typeface="Times New Roman"/>
              </a:rPr>
              <a:t>* </a:t>
            </a:r>
            <a:r>
              <a:rPr sz="1000" b="1" spc="-4" dirty="0">
                <a:latin typeface="Times New Roman"/>
                <a:cs typeface="Times New Roman"/>
              </a:rPr>
              <a:t>I</a:t>
            </a:r>
            <a:r>
              <a:rPr sz="1000" b="1" spc="0" dirty="0">
                <a:latin typeface="Times New Roman"/>
                <a:cs typeface="Times New Roman"/>
              </a:rPr>
              <a:t>N</a:t>
            </a:r>
            <a:r>
              <a:rPr sz="1000" b="1" spc="4" dirty="0">
                <a:latin typeface="Times New Roman"/>
                <a:cs typeface="Times New Roman"/>
              </a:rPr>
              <a:t>F</a:t>
            </a:r>
            <a:r>
              <a:rPr sz="1000" b="1" spc="0" dirty="0">
                <a:latin typeface="Times New Roman"/>
                <a:cs typeface="Times New Roman"/>
              </a:rPr>
              <a:t>N*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6676" y="68218"/>
            <a:ext cx="575850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en-US" sz="1800" b="1" spc="0" dirty="0">
                <a:solidFill>
                  <a:srgbClr val="333399"/>
                </a:solidFill>
                <a:latin typeface="Arial"/>
                <a:cs typeface="Arial"/>
              </a:rPr>
              <a:t>12GeV 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800" b="1" spc="-4" dirty="0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-9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es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of VXS Re</a:t>
            </a:r>
            <a:r>
              <a:rPr sz="1800" b="1" spc="-9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ut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Con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rol</a:t>
            </a:r>
            <a:r>
              <a:rPr sz="1800" b="1" spc="-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sz="1800" b="1" spc="-14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1800" b="1" spc="-5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SIC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7779" y="776453"/>
            <a:ext cx="5563152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Times New Roman"/>
                <a:cs typeface="Times New Roman"/>
              </a:rPr>
              <a:t>2</a:t>
            </a:r>
            <a:r>
              <a:rPr sz="1600" b="1" spc="0" dirty="0">
                <a:latin typeface="Times New Roman"/>
                <a:cs typeface="Times New Roman"/>
              </a:rPr>
              <a:t>.5</a:t>
            </a:r>
            <a:r>
              <a:rPr sz="1600" b="1" spc="-4" dirty="0">
                <a:latin typeface="Times New Roman"/>
                <a:cs typeface="Times New Roman"/>
              </a:rPr>
              <a:t>G</a:t>
            </a:r>
            <a:r>
              <a:rPr sz="1600" b="1" spc="0" dirty="0">
                <a:latin typeface="Times New Roman"/>
                <a:cs typeface="Times New Roman"/>
              </a:rPr>
              <a:t>bps</a:t>
            </a:r>
            <a:r>
              <a:rPr sz="1600" b="1" spc="-4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line</a:t>
            </a:r>
            <a:r>
              <a:rPr sz="1600" b="1" spc="1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rate </a:t>
            </a:r>
            <a:r>
              <a:rPr sz="1600" b="1" spc="4" dirty="0">
                <a:latin typeface="Times New Roman"/>
                <a:cs typeface="Times New Roman"/>
              </a:rPr>
              <a:t>16</a:t>
            </a:r>
            <a:r>
              <a:rPr sz="1600" b="1" spc="0" dirty="0">
                <a:latin typeface="Times New Roman"/>
                <a:cs typeface="Times New Roman"/>
              </a:rPr>
              <a:t>bit</a:t>
            </a:r>
            <a:r>
              <a:rPr sz="1600" b="1" spc="-3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bus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@</a:t>
            </a:r>
            <a:r>
              <a:rPr sz="1600" b="1" spc="-1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1</a:t>
            </a:r>
            <a:r>
              <a:rPr sz="1600" b="1" spc="4" dirty="0">
                <a:latin typeface="Times New Roman"/>
                <a:cs typeface="Times New Roman"/>
              </a:rPr>
              <a:t>25</a:t>
            </a:r>
            <a:r>
              <a:rPr sz="1600" b="1" spc="0" dirty="0">
                <a:latin typeface="Times New Roman"/>
                <a:cs typeface="Times New Roman"/>
              </a:rPr>
              <a:t>MHz</a:t>
            </a:r>
            <a:r>
              <a:rPr sz="1600" b="1" spc="-2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for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t</a:t>
            </a:r>
            <a:r>
              <a:rPr sz="1600" b="1" spc="-4" dirty="0">
                <a:latin typeface="Times New Roman"/>
                <a:cs typeface="Times New Roman"/>
              </a:rPr>
              <a:t>r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ns</a:t>
            </a:r>
            <a:r>
              <a:rPr sz="1600" b="1" spc="-19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it</a:t>
            </a:r>
            <a:r>
              <a:rPr sz="1600" b="1" spc="13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r</a:t>
            </a:r>
            <a:r>
              <a:rPr sz="1600" b="1" spc="0" dirty="0">
                <a:latin typeface="Times New Roman"/>
                <a:cs typeface="Times New Roman"/>
              </a:rPr>
              <a:t>ec</a:t>
            </a:r>
            <a:r>
              <a:rPr sz="1600" b="1" spc="-4" dirty="0">
                <a:latin typeface="Times New Roman"/>
                <a:cs typeface="Times New Roman"/>
              </a:rPr>
              <a:t>e</a:t>
            </a:r>
            <a:r>
              <a:rPr sz="1600" b="1" spc="0" dirty="0">
                <a:latin typeface="Times New Roman"/>
                <a:cs typeface="Times New Roman"/>
              </a:rPr>
              <a:t>ive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664" y="1116760"/>
            <a:ext cx="13128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RI</a:t>
            </a:r>
            <a:r>
              <a:rPr sz="1200" b="1" spc="-4" dirty="0">
                <a:latin typeface="Times New Roman"/>
                <a:cs typeface="Times New Roman"/>
              </a:rPr>
              <a:t>C</a:t>
            </a:r>
            <a:r>
              <a:rPr sz="1200" b="1" spc="0" dirty="0">
                <a:latin typeface="Times New Roman"/>
                <a:cs typeface="Times New Roman"/>
              </a:rPr>
              <a:t>H</a:t>
            </a:r>
            <a:r>
              <a:rPr sz="1200" b="1" spc="-9" dirty="0">
                <a:latin typeface="Times New Roman"/>
                <a:cs typeface="Times New Roman"/>
              </a:rPr>
              <a:t> </a:t>
            </a:r>
            <a:r>
              <a:rPr sz="1200" b="1" spc="0" dirty="0">
                <a:latin typeface="Times New Roman"/>
                <a:cs typeface="Times New Roman"/>
              </a:rPr>
              <a:t>25,000 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ixels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47850" y="2278474"/>
            <a:ext cx="556274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Times New Roman"/>
                <a:cs typeface="Times New Roman"/>
              </a:rPr>
              <a:t>2</a:t>
            </a:r>
            <a:r>
              <a:rPr sz="1600" b="1" spc="0" dirty="0">
                <a:latin typeface="Times New Roman"/>
                <a:cs typeface="Times New Roman"/>
              </a:rPr>
              <a:t>.5Gbps</a:t>
            </a:r>
            <a:r>
              <a:rPr sz="1600" b="1" spc="-4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line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te</a:t>
            </a:r>
            <a:r>
              <a:rPr sz="1600" b="1" spc="-27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16</a:t>
            </a:r>
            <a:r>
              <a:rPr sz="1600" b="1" spc="0" dirty="0">
                <a:latin typeface="Times New Roman"/>
                <a:cs typeface="Times New Roman"/>
              </a:rPr>
              <a:t>bit</a:t>
            </a:r>
            <a:r>
              <a:rPr sz="1600" b="1" spc="-3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bus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@</a:t>
            </a:r>
            <a:r>
              <a:rPr sz="1600" b="1" spc="-14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125M</a:t>
            </a:r>
            <a:r>
              <a:rPr sz="1600" b="1" spc="-4" dirty="0">
                <a:latin typeface="Times New Roman"/>
                <a:cs typeface="Times New Roman"/>
              </a:rPr>
              <a:t>H</a:t>
            </a:r>
            <a:r>
              <a:rPr sz="1600" b="1" spc="0" dirty="0">
                <a:latin typeface="Times New Roman"/>
                <a:cs typeface="Times New Roman"/>
              </a:rPr>
              <a:t>z</a:t>
            </a:r>
            <a:r>
              <a:rPr sz="1600" b="1" spc="-5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for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tran</a:t>
            </a:r>
            <a:r>
              <a:rPr sz="1600" b="1" spc="4" dirty="0">
                <a:latin typeface="Times New Roman"/>
                <a:cs typeface="Times New Roman"/>
              </a:rPr>
              <a:t>s</a:t>
            </a:r>
            <a:r>
              <a:rPr sz="1600" b="1" spc="-19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it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r</a:t>
            </a:r>
            <a:r>
              <a:rPr sz="1600" b="1" spc="0" dirty="0">
                <a:latin typeface="Times New Roman"/>
                <a:cs typeface="Times New Roman"/>
              </a:rPr>
              <a:t>eceive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125" y="2672129"/>
            <a:ext cx="750214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464" marR="22859">
              <a:lnSpc>
                <a:spcPts val="1325"/>
              </a:lnSpc>
              <a:spcBef>
                <a:spcPts val="66"/>
              </a:spcBef>
            </a:pPr>
            <a:r>
              <a:rPr sz="1200" b="1" spc="4" dirty="0">
                <a:latin typeface="Times New Roman"/>
                <a:cs typeface="Times New Roman"/>
              </a:rPr>
              <a:t>S</a:t>
            </a:r>
            <a:r>
              <a:rPr sz="1200" b="1" spc="0" dirty="0">
                <a:latin typeface="Times New Roman"/>
                <a:cs typeface="Times New Roman"/>
              </a:rPr>
              <a:t>BS</a:t>
            </a:r>
            <a:r>
              <a:rPr sz="1200" b="1" spc="-19" dirty="0">
                <a:latin typeface="Times New Roman"/>
                <a:cs typeface="Times New Roman"/>
              </a:rPr>
              <a:t> </a:t>
            </a:r>
            <a:r>
              <a:rPr sz="1200" b="1" spc="-9" dirty="0">
                <a:latin typeface="Times New Roman"/>
                <a:cs typeface="Times New Roman"/>
              </a:rPr>
              <a:t>G</a:t>
            </a:r>
            <a:r>
              <a:rPr sz="1200" b="1" spc="0" dirty="0">
                <a:latin typeface="Times New Roman"/>
                <a:cs typeface="Times New Roman"/>
              </a:rPr>
              <a:t>EM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200" b="1" spc="0" dirty="0">
                <a:latin typeface="Times New Roman"/>
                <a:cs typeface="Times New Roman"/>
              </a:rPr>
              <a:t>+40K 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4" dirty="0">
                <a:latin typeface="Times New Roman"/>
                <a:cs typeface="Times New Roman"/>
              </a:rPr>
              <a:t>d</a:t>
            </a:r>
            <a:r>
              <a:rPr sz="1200" b="1" spc="0" dirty="0"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7779" y="3875880"/>
            <a:ext cx="5562742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Times New Roman"/>
                <a:cs typeface="Times New Roman"/>
              </a:rPr>
              <a:t>2</a:t>
            </a:r>
            <a:r>
              <a:rPr sz="1600" b="1" spc="0" dirty="0">
                <a:latin typeface="Times New Roman"/>
                <a:cs typeface="Times New Roman"/>
              </a:rPr>
              <a:t>.5Gbps</a:t>
            </a:r>
            <a:r>
              <a:rPr sz="1600" b="1" spc="-4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line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te</a:t>
            </a:r>
            <a:r>
              <a:rPr sz="1600" b="1" spc="-27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16</a:t>
            </a:r>
            <a:r>
              <a:rPr sz="1600" b="1" spc="0" dirty="0">
                <a:latin typeface="Times New Roman"/>
                <a:cs typeface="Times New Roman"/>
              </a:rPr>
              <a:t>bit</a:t>
            </a:r>
            <a:r>
              <a:rPr sz="1600" b="1" spc="-3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bus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@</a:t>
            </a:r>
            <a:r>
              <a:rPr sz="1600" b="1" spc="-14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125M</a:t>
            </a:r>
            <a:r>
              <a:rPr sz="1600" b="1" spc="-4" dirty="0">
                <a:latin typeface="Times New Roman"/>
                <a:cs typeface="Times New Roman"/>
              </a:rPr>
              <a:t>H</a:t>
            </a:r>
            <a:r>
              <a:rPr sz="1600" b="1" spc="0" dirty="0">
                <a:latin typeface="Times New Roman"/>
                <a:cs typeface="Times New Roman"/>
              </a:rPr>
              <a:t>z</a:t>
            </a:r>
            <a:r>
              <a:rPr sz="1600" b="1" spc="-5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for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tran</a:t>
            </a:r>
            <a:r>
              <a:rPr sz="1600" b="1" spc="4" dirty="0">
                <a:latin typeface="Times New Roman"/>
                <a:cs typeface="Times New Roman"/>
              </a:rPr>
              <a:t>s</a:t>
            </a:r>
            <a:r>
              <a:rPr sz="1600" b="1" spc="-19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it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r</a:t>
            </a:r>
            <a:r>
              <a:rPr sz="1600" b="1" spc="0" dirty="0">
                <a:latin typeface="Times New Roman"/>
                <a:cs typeface="Times New Roman"/>
              </a:rPr>
              <a:t>eceive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646" y="4285156"/>
            <a:ext cx="863447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-4" dirty="0">
                <a:latin typeface="Times New Roman"/>
                <a:cs typeface="Times New Roman"/>
              </a:rPr>
              <a:t>M</a:t>
            </a:r>
            <a:r>
              <a:rPr sz="1200" b="1" spc="0" dirty="0">
                <a:latin typeface="Times New Roman"/>
                <a:cs typeface="Times New Roman"/>
              </a:rPr>
              <a:t>ic</a:t>
            </a:r>
            <a:r>
              <a:rPr sz="1200" b="1" spc="-29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o</a:t>
            </a:r>
            <a:r>
              <a:rPr sz="1200" b="1" spc="-4" dirty="0">
                <a:latin typeface="Times New Roman"/>
                <a:cs typeface="Times New Roman"/>
              </a:rPr>
              <a:t>Me</a:t>
            </a:r>
            <a:r>
              <a:rPr sz="1200" b="1" spc="0" dirty="0">
                <a:latin typeface="Times New Roman"/>
                <a:cs typeface="Times New Roman"/>
              </a:rPr>
              <a:t>gas</a:t>
            </a:r>
            <a:endParaRPr sz="1200" dirty="0">
              <a:latin typeface="Times New Roman"/>
              <a:cs typeface="Times New Roman"/>
            </a:endParaRPr>
          </a:p>
          <a:p>
            <a:pPr marL="40132" marR="22859">
              <a:lnSpc>
                <a:spcPct val="95825"/>
              </a:lnSpc>
            </a:pPr>
            <a:r>
              <a:rPr sz="1200" b="1" spc="0" dirty="0">
                <a:latin typeface="Times New Roman"/>
                <a:cs typeface="Times New Roman"/>
              </a:rPr>
              <a:t>+20K st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i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497" y="4938952"/>
            <a:ext cx="1403096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918" marR="116433" algn="ctr">
              <a:lnSpc>
                <a:spcPts val="1325"/>
              </a:lnSpc>
              <a:spcBef>
                <a:spcPts val="66"/>
              </a:spcBef>
            </a:pPr>
            <a:r>
              <a:rPr sz="1200" b="1" spc="-14" dirty="0">
                <a:latin typeface="Times New Roman"/>
                <a:cs typeface="Times New Roman"/>
              </a:rPr>
              <a:t>F</a:t>
            </a:r>
            <a:r>
              <a:rPr sz="1200" b="1" spc="0" dirty="0">
                <a:latin typeface="Times New Roman"/>
                <a:cs typeface="Times New Roman"/>
              </a:rPr>
              <a:t>o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9" dirty="0">
                <a:latin typeface="Times New Roman"/>
                <a:cs typeface="Times New Roman"/>
              </a:rPr>
              <a:t>w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d</a:t>
            </a:r>
            <a:r>
              <a:rPr sz="1200" b="1" spc="-9" dirty="0">
                <a:latin typeface="Times New Roman"/>
                <a:cs typeface="Times New Roman"/>
              </a:rPr>
              <a:t> </a:t>
            </a:r>
            <a:r>
              <a:rPr sz="1200" b="1" spc="-79" dirty="0">
                <a:latin typeface="Times New Roman"/>
                <a:cs typeface="Times New Roman"/>
              </a:rPr>
              <a:t>T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-4" dirty="0">
                <a:latin typeface="Times New Roman"/>
                <a:cs typeface="Times New Roman"/>
              </a:rPr>
              <a:t>c</a:t>
            </a:r>
            <a:r>
              <a:rPr sz="1200" b="1" spc="4" dirty="0">
                <a:latin typeface="Times New Roman"/>
                <a:cs typeface="Times New Roman"/>
              </a:rPr>
              <a:t>k</a:t>
            </a:r>
            <a:r>
              <a:rPr sz="1200" b="1" spc="-4" dirty="0">
                <a:latin typeface="Times New Roman"/>
                <a:cs typeface="Times New Roman"/>
              </a:rPr>
              <a:t>e</a:t>
            </a:r>
            <a:r>
              <a:rPr sz="1200" b="1" spc="0" dirty="0">
                <a:latin typeface="Times New Roman"/>
                <a:cs typeface="Times New Roman"/>
              </a:rPr>
              <a:t>r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1200" b="1" spc="0" dirty="0">
                <a:latin typeface="Times New Roman"/>
                <a:cs typeface="Times New Roman"/>
              </a:rPr>
              <a:t>+3300 </a:t>
            </a:r>
            <a:r>
              <a:rPr sz="1200" b="1" spc="4" dirty="0">
                <a:latin typeface="Times New Roman"/>
                <a:cs typeface="Times New Roman"/>
              </a:rPr>
              <a:t>u</a:t>
            </a:r>
            <a:r>
              <a:rPr sz="1200" b="1" spc="-4" dirty="0">
                <a:latin typeface="Times New Roman"/>
                <a:cs typeface="Times New Roman"/>
              </a:rPr>
              <a:t>Me</a:t>
            </a:r>
            <a:r>
              <a:rPr sz="1200" b="1" spc="0" dirty="0">
                <a:latin typeface="Times New Roman"/>
                <a:cs typeface="Times New Roman"/>
              </a:rPr>
              <a:t>gas</a:t>
            </a:r>
            <a:r>
              <a:rPr sz="1200" b="1" spc="9" dirty="0">
                <a:latin typeface="Times New Roman"/>
                <a:cs typeface="Times New Roman"/>
              </a:rPr>
              <a:t> </a:t>
            </a:r>
            <a:r>
              <a:rPr sz="1200" b="1" spc="4" dirty="0">
                <a:latin typeface="Times New Roman"/>
                <a:cs typeface="Times New Roman"/>
              </a:rPr>
              <a:t>S</a:t>
            </a:r>
            <a:r>
              <a:rPr sz="1200" b="1" spc="0" dirty="0">
                <a:latin typeface="Times New Roman"/>
                <a:cs typeface="Times New Roman"/>
              </a:rPr>
              <a:t>t</a:t>
            </a:r>
            <a:r>
              <a:rPr sz="1200" b="1" spc="-9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i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73502" y="5348064"/>
            <a:ext cx="3613859" cy="95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0"/>
              </a:lnSpc>
              <a:spcBef>
                <a:spcPts val="86"/>
              </a:spcBef>
            </a:pPr>
            <a:r>
              <a:rPr sz="1600" b="1" spc="0" dirty="0">
                <a:latin typeface="Times New Roman"/>
                <a:cs typeface="Times New Roman"/>
              </a:rPr>
              <a:t>V</a:t>
            </a:r>
            <a:r>
              <a:rPr sz="1600" b="1" spc="4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E</a:t>
            </a:r>
            <a:r>
              <a:rPr sz="1600" b="1" spc="9" dirty="0">
                <a:latin typeface="Times New Roman"/>
                <a:cs typeface="Times New Roman"/>
              </a:rPr>
              <a:t>6</a:t>
            </a:r>
            <a:r>
              <a:rPr sz="1600" b="1" spc="4" dirty="0">
                <a:latin typeface="Times New Roman"/>
                <a:cs typeface="Times New Roman"/>
              </a:rPr>
              <a:t>4</a:t>
            </a:r>
            <a:r>
              <a:rPr sz="1600" b="1" spc="0" dirty="0">
                <a:latin typeface="Times New Roman"/>
                <a:cs typeface="Times New Roman"/>
              </a:rPr>
              <a:t>x</a:t>
            </a:r>
            <a:r>
              <a:rPr sz="1600" b="1" spc="-71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Re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d</a:t>
            </a:r>
            <a:r>
              <a:rPr sz="1600" b="1" spc="4" dirty="0">
                <a:latin typeface="Times New Roman"/>
                <a:cs typeface="Times New Roman"/>
              </a:rPr>
              <a:t>o</a:t>
            </a:r>
            <a:r>
              <a:rPr sz="1600" b="1" spc="0" dirty="0">
                <a:latin typeface="Times New Roman"/>
                <a:cs typeface="Times New Roman"/>
              </a:rPr>
              <a:t>ut</a:t>
            </a:r>
            <a:r>
              <a:rPr sz="1600" b="1" spc="-62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</a:t>
            </a:r>
            <a:r>
              <a:rPr sz="1600" b="1" spc="9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25" dirty="0">
                <a:latin typeface="Times New Roman"/>
                <a:cs typeface="Times New Roman"/>
              </a:rPr>
              <a:t>w</a:t>
            </a:r>
            <a:r>
              <a:rPr sz="1600" b="1" spc="0" dirty="0">
                <a:latin typeface="Times New Roman"/>
                <a:cs typeface="Times New Roman"/>
              </a:rPr>
              <a:t>idth</a:t>
            </a:r>
            <a:r>
              <a:rPr sz="1600" b="1" spc="-9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[</a:t>
            </a:r>
            <a:r>
              <a:rPr sz="1600" b="1" spc="-4" dirty="0">
                <a:latin typeface="Times New Roman"/>
                <a:cs typeface="Times New Roman"/>
              </a:rPr>
              <a:t>~</a:t>
            </a:r>
            <a:r>
              <a:rPr sz="1600" b="1" spc="4" dirty="0">
                <a:latin typeface="Times New Roman"/>
                <a:cs typeface="Times New Roman"/>
              </a:rPr>
              <a:t>200M</a:t>
            </a:r>
            <a:r>
              <a:rPr sz="1600" b="1" spc="0" dirty="0">
                <a:latin typeface="Times New Roman"/>
                <a:cs typeface="Times New Roman"/>
              </a:rPr>
              <a:t>B</a:t>
            </a:r>
            <a:r>
              <a:rPr sz="1600" b="1" spc="4" dirty="0">
                <a:latin typeface="Times New Roman"/>
                <a:cs typeface="Times New Roman"/>
              </a:rPr>
              <a:t>s</a:t>
            </a:r>
            <a:r>
              <a:rPr sz="1600" b="1" spc="0" dirty="0">
                <a:latin typeface="Times New Roman"/>
                <a:cs typeface="Times New Roman"/>
              </a:rPr>
              <a:t>]</a:t>
            </a:r>
            <a:endParaRPr sz="1600" dirty="0">
              <a:latin typeface="Times New Roman"/>
              <a:cs typeface="Times New Roman"/>
            </a:endParaRPr>
          </a:p>
          <a:p>
            <a:pPr marL="903479" marR="969677" indent="50570" algn="ctr">
              <a:lnSpc>
                <a:spcPct val="100041"/>
              </a:lnSpc>
            </a:pPr>
            <a:r>
              <a:rPr sz="1600" b="1" spc="-4" dirty="0">
                <a:latin typeface="Times New Roman"/>
                <a:cs typeface="Times New Roman"/>
              </a:rPr>
              <a:t>O</a:t>
            </a:r>
            <a:r>
              <a:rPr sz="1600" b="1" spc="0" dirty="0">
                <a:latin typeface="Times New Roman"/>
                <a:cs typeface="Times New Roman"/>
              </a:rPr>
              <a:t>K Bec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use Det</a:t>
            </a:r>
            <a:r>
              <a:rPr sz="1600" b="1" spc="-4" dirty="0">
                <a:latin typeface="Times New Roman"/>
                <a:cs typeface="Times New Roman"/>
              </a:rPr>
              <a:t>e</a:t>
            </a:r>
            <a:r>
              <a:rPr sz="1600" b="1" spc="0" dirty="0">
                <a:latin typeface="Times New Roman"/>
                <a:cs typeface="Times New Roman"/>
              </a:rPr>
              <a:t>ctor</a:t>
            </a:r>
            <a:r>
              <a:rPr sz="1600" b="1" spc="-63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o</a:t>
            </a:r>
            <a:r>
              <a:rPr sz="1600" b="1" spc="0" dirty="0">
                <a:latin typeface="Times New Roman"/>
                <a:cs typeface="Times New Roman"/>
              </a:rPr>
              <a:t>ccup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ncy Is</a:t>
            </a:r>
            <a:r>
              <a:rPr sz="1600" b="1" spc="-12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low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(</a:t>
            </a:r>
            <a:r>
              <a:rPr sz="1600" b="1" spc="-4" dirty="0">
                <a:latin typeface="Times New Roman"/>
                <a:cs typeface="Times New Roman"/>
              </a:rPr>
              <a:t>~</a:t>
            </a:r>
            <a:r>
              <a:rPr sz="1600" b="1" spc="4" dirty="0">
                <a:latin typeface="Times New Roman"/>
                <a:cs typeface="Times New Roman"/>
              </a:rPr>
              <a:t>1</a:t>
            </a:r>
            <a:r>
              <a:rPr sz="1600" b="1" spc="-14" dirty="0">
                <a:latin typeface="Times New Roman"/>
                <a:cs typeface="Times New Roman"/>
              </a:rPr>
              <a:t>%</a:t>
            </a:r>
            <a:r>
              <a:rPr sz="1600" b="1" spc="0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4678" y="4144835"/>
            <a:ext cx="742950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975" marR="160087" indent="18288">
              <a:lnSpc>
                <a:spcPct val="100041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FP</a:t>
            </a:r>
            <a:r>
              <a:rPr sz="1000" b="1" spc="-4" dirty="0">
                <a:latin typeface="Times New Roman"/>
                <a:cs typeface="Times New Roman"/>
              </a:rPr>
              <a:t>G</a:t>
            </a:r>
            <a:r>
              <a:rPr sz="1000" b="1" spc="0" dirty="0">
                <a:latin typeface="Times New Roman"/>
                <a:cs typeface="Times New Roman"/>
              </a:rPr>
              <a:t>A F</a:t>
            </a:r>
            <a:r>
              <a:rPr sz="1000" b="1" spc="-4" dirty="0">
                <a:latin typeface="Times New Roman"/>
                <a:cs typeface="Times New Roman"/>
              </a:rPr>
              <a:t>E</a:t>
            </a:r>
            <a:r>
              <a:rPr sz="1000" b="1" spc="0" dirty="0">
                <a:latin typeface="Times New Roman"/>
                <a:cs typeface="Times New Roman"/>
              </a:rPr>
              <a:t>C</a:t>
            </a:r>
            <a:r>
              <a:rPr sz="1000" b="1" spc="4" dirty="0">
                <a:latin typeface="Times New Roman"/>
                <a:cs typeface="Times New Roman"/>
              </a:rPr>
              <a:t>*</a:t>
            </a:r>
            <a:r>
              <a:rPr sz="1000" b="1" spc="0" dirty="0">
                <a:latin typeface="Times New Roman"/>
                <a:cs typeface="Times New Roman"/>
              </a:rPr>
              <a:t>*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8677" y="4164139"/>
            <a:ext cx="661009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07">
              <a:lnSpc>
                <a:spcPct val="95825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DREAM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0083" y="2547683"/>
            <a:ext cx="742949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564" marR="172555" indent="4571">
              <a:lnSpc>
                <a:spcPct val="100041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FP</a:t>
            </a:r>
            <a:r>
              <a:rPr sz="1000" b="1" spc="-4" dirty="0">
                <a:latin typeface="Times New Roman"/>
                <a:cs typeface="Times New Roman"/>
              </a:rPr>
              <a:t>G</a:t>
            </a:r>
            <a:r>
              <a:rPr sz="1000" b="1" spc="0" dirty="0">
                <a:latin typeface="Times New Roman"/>
                <a:cs typeface="Times New Roman"/>
              </a:rPr>
              <a:t>A </a:t>
            </a:r>
            <a:r>
              <a:rPr sz="1000" b="1" spc="19" dirty="0">
                <a:latin typeface="Times New Roman"/>
                <a:cs typeface="Times New Roman"/>
              </a:rPr>
              <a:t>M</a:t>
            </a:r>
            <a:r>
              <a:rPr sz="1000" b="1" spc="0" dirty="0">
                <a:latin typeface="Times New Roman"/>
                <a:cs typeface="Times New Roman"/>
              </a:rPr>
              <a:t>PD*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17598" y="2547683"/>
            <a:ext cx="742950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910">
              <a:lnSpc>
                <a:spcPct val="95825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A</a:t>
            </a:r>
            <a:r>
              <a:rPr sz="1000" b="1" spc="4" dirty="0">
                <a:latin typeface="Times New Roman"/>
                <a:cs typeface="Times New Roman"/>
              </a:rPr>
              <a:t>P</a:t>
            </a:r>
            <a:r>
              <a:rPr sz="1000" b="1" spc="0" dirty="0">
                <a:latin typeface="Times New Roman"/>
                <a:cs typeface="Times New Roman"/>
              </a:rPr>
              <a:t>V</a:t>
            </a:r>
            <a:r>
              <a:rPr sz="1000" b="1" spc="4" dirty="0">
                <a:latin typeface="Times New Roman"/>
                <a:cs typeface="Times New Roman"/>
              </a:rPr>
              <a:t>2</a:t>
            </a:r>
            <a:r>
              <a:rPr sz="1000" b="1" spc="0" dirty="0">
                <a:latin typeface="Times New Roman"/>
                <a:cs typeface="Times New Roman"/>
              </a:rPr>
              <a:t>5</a:t>
            </a:r>
            <a:endParaRPr sz="1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210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914192" y="1323484"/>
            <a:ext cx="54562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84163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04900" indent="-215900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SzPct val="45000"/>
              <a:buFont typeface="Arial" panose="020B0604020202020204" pitchFamily="34" charset="0"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0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800" kern="0" dirty="0"/>
              <a:t>Streaming Without ‘Crates’ </a:t>
            </a:r>
          </a:p>
          <a:p>
            <a:r>
              <a:rPr lang="en-US" sz="1800" kern="0" dirty="0"/>
              <a:t>Readout/Control of ASIC &lt;-</a:t>
            </a:r>
            <a:r>
              <a:rPr lang="en-US" sz="1800" kern="0" dirty="0">
                <a:sym typeface="Wingdings" panose="05000000000000000000" pitchFamily="2" charset="2"/>
              </a:rPr>
              <a:t>-&gt;Network</a:t>
            </a:r>
            <a:br>
              <a:rPr lang="en-US" sz="2000" kern="0" dirty="0"/>
            </a:br>
            <a:endParaRPr lang="en-US" sz="14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8116155" y="43324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FEDAQ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07B52-B25A-4B29-A919-01D1B3AE4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15" y="1957225"/>
            <a:ext cx="3446317" cy="2578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9B8419-09DB-4324-8E51-AEE972610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32" y="754501"/>
            <a:ext cx="2983992" cy="16885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CA2183-7D7A-49DF-A1C4-D86C33A35DC2}"/>
              </a:ext>
            </a:extLst>
          </p:cNvPr>
          <p:cNvSpPr txBox="1"/>
          <p:nvPr/>
        </p:nvSpPr>
        <p:spPr>
          <a:xfrm>
            <a:off x="106807" y="4297100"/>
            <a:ext cx="3947680" cy="1954381"/>
          </a:xfrm>
          <a:prstGeom prst="rect">
            <a:avLst/>
          </a:prstGeom>
          <a:noFill/>
          <a:ln w="15875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u="sng" dirty="0"/>
              <a:t>JLAB FPGA Readout/Control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192 Channel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Algorithms 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1ns TDC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Scaler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Fixed Latency up to 8us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Optical Ethernet – </a:t>
            </a:r>
            <a:r>
              <a:rPr lang="en-US" sz="1100" u="sng" dirty="0"/>
              <a:t>Use Commercial 1Gbe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Finisar Transceiver capable of 10Gbps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Artix could run @3.125Gpbs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rgbClr val="FF0000"/>
                </a:solidFill>
              </a:rPr>
              <a:t>Mates  to ASIC </a:t>
            </a:r>
            <a:r>
              <a:rPr lang="en-US" sz="11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+5VDC @1A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C891B4-E0F9-446C-A4D8-517AE84E0CEC}"/>
              </a:ext>
            </a:extLst>
          </p:cNvPr>
          <p:cNvSpPr/>
          <p:nvPr/>
        </p:nvSpPr>
        <p:spPr bwMode="auto">
          <a:xfrm>
            <a:off x="5379859" y="2620437"/>
            <a:ext cx="424873" cy="184354"/>
          </a:xfrm>
          <a:prstGeom prst="ellipse">
            <a:avLst/>
          </a:pr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4921F00C-6BE4-4C8D-BEA7-AA09B0C71A54}"/>
              </a:ext>
            </a:extLst>
          </p:cNvPr>
          <p:cNvSpPr txBox="1"/>
          <p:nvPr/>
        </p:nvSpPr>
        <p:spPr>
          <a:xfrm>
            <a:off x="2295391" y="2323865"/>
            <a:ext cx="968107" cy="147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1800"/>
              </a:lnSpc>
              <a:spcBef>
                <a:spcPts val="90"/>
              </a:spcBef>
            </a:pPr>
            <a:r>
              <a:rPr sz="1700" dirty="0">
                <a:solidFill>
                  <a:srgbClr val="FEFB40"/>
                </a:solidFill>
                <a:latin typeface="Microsoft Sans Serif"/>
                <a:cs typeface="Microsoft Sans Serif"/>
              </a:rPr>
              <a:t>Xilinx Artix7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1D470F-1E29-495F-9A08-5783D243B776}"/>
              </a:ext>
            </a:extLst>
          </p:cNvPr>
          <p:cNvSpPr txBox="1"/>
          <p:nvPr/>
        </p:nvSpPr>
        <p:spPr>
          <a:xfrm>
            <a:off x="4606231" y="3292046"/>
            <a:ext cx="4408295" cy="3016210"/>
          </a:xfrm>
          <a:prstGeom prst="rect">
            <a:avLst/>
          </a:prstGeom>
          <a:noFill/>
          <a:ln w="254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/>
              <a:t>INDRA</a:t>
            </a:r>
            <a:r>
              <a:rPr lang="en-US" sz="1400" dirty="0"/>
              <a:t> Test Lab in CEBAF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Readout R&amp;D lab for future 12GeV experiments</a:t>
            </a:r>
          </a:p>
          <a:p>
            <a:pPr lvl="1"/>
            <a:r>
              <a:rPr lang="en-US" sz="1200" dirty="0"/>
              <a:t>- TDIS</a:t>
            </a:r>
          </a:p>
          <a:p>
            <a:pPr lvl="1"/>
            <a:r>
              <a:rPr lang="en-US" sz="1200" dirty="0"/>
              <a:t>- SoLID</a:t>
            </a:r>
          </a:p>
          <a:p>
            <a:pPr lvl="1"/>
            <a:r>
              <a:rPr lang="en-US" sz="1200" dirty="0"/>
              <a:t>- Moeller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Development of new Software for managing streaming data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Developing Software Framework for processing tasks. i.e.) Calibration, monitoring, reconstruction.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new COTS {Aritsu} network gear that includes high level FPGA for control of data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Development of High Level Synthesis code for creating ‘virtual triggers’ from streaming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AF1A9E-10F1-4862-80E4-685DD720DFD6}"/>
              </a:ext>
            </a:extLst>
          </p:cNvPr>
          <p:cNvSpPr txBox="1"/>
          <p:nvPr/>
        </p:nvSpPr>
        <p:spPr>
          <a:xfrm>
            <a:off x="85241" y="754506"/>
            <a:ext cx="3990813" cy="21082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/>
              <a:t>FPGA ReadOut &amp; Control[ROC]</a:t>
            </a:r>
          </a:p>
          <a:p>
            <a:r>
              <a:rPr lang="en-US" sz="1600" dirty="0"/>
              <a:t>Develop interfaces with new ASIC:</a:t>
            </a:r>
          </a:p>
          <a:p>
            <a:endParaRPr lang="en-US" sz="900" dirty="0"/>
          </a:p>
          <a:p>
            <a:pPr marL="342900" indent="-342900">
              <a:buAutoNum type="arabicPeriod"/>
            </a:pPr>
            <a:r>
              <a:rPr lang="en-US" sz="1600" dirty="0"/>
              <a:t>Used MAROC3 for CLAS12 RICH and GlueX DIRC detectors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Petiroc 2A -&gt; 32 Channel SiPM with Q and T conversion {10 bit ADC; 18ps timing[Prototype in development]</a:t>
            </a:r>
          </a:p>
          <a:p>
            <a:r>
              <a:rPr lang="en-US" sz="1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6232" y="2922713"/>
            <a:ext cx="4537781" cy="338554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u="sng" dirty="0"/>
              <a:t>I</a:t>
            </a:r>
            <a:r>
              <a:rPr lang="en-US" sz="1600" dirty="0"/>
              <a:t>nnovation in </a:t>
            </a:r>
            <a:r>
              <a:rPr lang="en-US" sz="1600" u="sng" dirty="0"/>
              <a:t>N</a:t>
            </a:r>
            <a:r>
              <a:rPr lang="en-US" sz="1600" dirty="0"/>
              <a:t>uclear </a:t>
            </a:r>
            <a:r>
              <a:rPr lang="en-US" sz="1600" u="sng" dirty="0"/>
              <a:t>D</a:t>
            </a:r>
            <a:r>
              <a:rPr lang="en-US" sz="1600" dirty="0"/>
              <a:t>ata </a:t>
            </a:r>
            <a:r>
              <a:rPr lang="en-US" sz="1600" u="sng" dirty="0"/>
              <a:t>R</a:t>
            </a:r>
            <a:r>
              <a:rPr lang="en-US" sz="1600" dirty="0"/>
              <a:t>eadout and </a:t>
            </a:r>
            <a:r>
              <a:rPr lang="en-US" sz="1600" u="sng" dirty="0"/>
              <a:t>A</a:t>
            </a:r>
            <a:r>
              <a:rPr lang="en-US" sz="1600" dirty="0"/>
              <a:t>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2682" y="2388831"/>
            <a:ext cx="1696298" cy="461665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Aritsu Network Switch</a:t>
            </a:r>
          </a:p>
          <a:p>
            <a:r>
              <a:rPr lang="en-US" sz="1200" dirty="0">
                <a:solidFill>
                  <a:srgbClr val="00B050"/>
                </a:solidFill>
              </a:rPr>
              <a:t>Uses Xilinx FPGA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4215950" y="2396591"/>
            <a:ext cx="3025534" cy="532726"/>
          </a:xfrm>
          <a:custGeom>
            <a:avLst/>
            <a:gdLst>
              <a:gd name="connsiteX0" fmla="*/ 0 w 3025534"/>
              <a:gd name="connsiteY0" fmla="*/ 532726 h 532726"/>
              <a:gd name="connsiteX1" fmla="*/ 1343278 w 3025534"/>
              <a:gd name="connsiteY1" fmla="*/ 225228 h 532726"/>
              <a:gd name="connsiteX2" fmla="*/ 2346691 w 3025534"/>
              <a:gd name="connsiteY2" fmla="*/ 281873 h 532726"/>
              <a:gd name="connsiteX3" fmla="*/ 2977869 w 3025534"/>
              <a:gd name="connsiteY3" fmla="*/ 14836 h 532726"/>
              <a:gd name="connsiteX4" fmla="*/ 2977869 w 3025534"/>
              <a:gd name="connsiteY4" fmla="*/ 39112 h 53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534" h="532726">
                <a:moveTo>
                  <a:pt x="0" y="532726"/>
                </a:moveTo>
                <a:cubicBezTo>
                  <a:pt x="476081" y="399881"/>
                  <a:pt x="952163" y="267037"/>
                  <a:pt x="1343278" y="225228"/>
                </a:cubicBezTo>
                <a:cubicBezTo>
                  <a:pt x="1734393" y="183419"/>
                  <a:pt x="2074259" y="316938"/>
                  <a:pt x="2346691" y="281873"/>
                </a:cubicBezTo>
                <a:cubicBezTo>
                  <a:pt x="2619123" y="246808"/>
                  <a:pt x="2872673" y="55296"/>
                  <a:pt x="2977869" y="14836"/>
                </a:cubicBezTo>
                <a:cubicBezTo>
                  <a:pt x="3083065" y="-25624"/>
                  <a:pt x="2981915" y="28323"/>
                  <a:pt x="2977869" y="39112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6191" y="2396591"/>
            <a:ext cx="7585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Fiber Optic</a:t>
            </a:r>
          </a:p>
        </p:txBody>
      </p:sp>
    </p:spTree>
    <p:extLst>
      <p:ext uri="{BB962C8B-B14F-4D97-AF65-F5344CB8AC3E}">
        <p14:creationId xmlns:p14="http://schemas.microsoft.com/office/powerpoint/2010/main" val="185770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834313" algn="l"/>
              </a:tabLst>
            </a:pPr>
            <a:r>
              <a:rPr lang="en-US" dirty="0"/>
              <a:t>Overview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108" y="744083"/>
            <a:ext cx="8229600" cy="275203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>
                <a:sym typeface="Wingdings" pitchFamily="2" charset="2"/>
              </a:rPr>
              <a:t>Roll the acknowledgements first!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>
                <a:sym typeface="Wingdings" pitchFamily="2" charset="2"/>
              </a:rPr>
              <a:t>	- Many slides provided by FEDAQ  and EPSCI groups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>
                <a:sym typeface="Wingdings" pitchFamily="2" charset="2"/>
              </a:rPr>
              <a:t>	- Streaming ReadOut techniques improving and evolving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>
                <a:sym typeface="Wingdings" pitchFamily="2" charset="2"/>
              </a:rPr>
              <a:t>	- 12GeV Electronics designed with SRO capabilities  	 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/>
              <a:t>1.   Brief Description of Streaming ReadOut mode</a:t>
            </a:r>
            <a:endParaRPr lang="en-US" sz="1600" dirty="0">
              <a:cs typeface="Arial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AutoNum type="arabicPeriod" startAt="2"/>
            </a:pPr>
            <a:r>
              <a:rPr lang="en-US" sz="2000" dirty="0"/>
              <a:t>Hardware examples: </a:t>
            </a:r>
          </a:p>
          <a:p>
            <a:pPr marL="347663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/>
              <a:t>“Crates/Modules” – 12GeV model</a:t>
            </a:r>
          </a:p>
          <a:p>
            <a:pPr marL="347663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/>
              <a:t>“Crateless” Front End Electronics and FPGA Processing</a:t>
            </a:r>
          </a:p>
          <a:p>
            <a:pPr marL="347663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/>
              <a:t>	- Used for GlueX DIRC and CLAS12 RICH</a:t>
            </a:r>
          </a:p>
          <a:p>
            <a:pPr marL="347663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/>
              <a:t>		- Large detectors with &gt;20k readout pixels</a:t>
            </a:r>
          </a:p>
          <a:p>
            <a:pPr marL="347663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/>
              <a:t>			* Detector</a:t>
            </a:r>
            <a:r>
              <a:rPr lang="en-US" sz="1600" dirty="0">
                <a:sym typeface="Wingdings" panose="05000000000000000000" pitchFamily="2" charset="2"/>
              </a:rPr>
              <a:t> maPMT ASICFPGA Network</a:t>
            </a:r>
            <a:r>
              <a:rPr lang="en-US" sz="1600" dirty="0"/>
              <a:t>  </a:t>
            </a:r>
            <a:r>
              <a:rPr lang="en-US" sz="1200" dirty="0"/>
              <a:t> </a:t>
            </a:r>
            <a:endParaRPr lang="en-US" sz="1200" dirty="0">
              <a:cs typeface="Arial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AutoNum type="arabicPeriod"/>
            </a:pPr>
            <a:endParaRPr lang="en-US" sz="2000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/>
              <a:t>3. New Streaming Readout Paradigm and </a:t>
            </a:r>
            <a:r>
              <a:rPr lang="en-US" sz="2000" dirty="0">
                <a:solidFill>
                  <a:schemeClr val="tx1"/>
                </a:solidFill>
              </a:rPr>
              <a:t>Summary</a:t>
            </a:r>
          </a:p>
          <a:p>
            <a:pPr marL="861695" lvl="1" indent="-514350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1800" dirty="0">
              <a:cs typeface="Arial"/>
            </a:endParaRPr>
          </a:p>
          <a:p>
            <a:pPr marL="861695" lvl="1" indent="-514350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1000" dirty="0">
              <a:cs typeface="Arial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685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710182" y="708875"/>
            <a:ext cx="5749544" cy="337096"/>
          </a:xfrm>
          <a:custGeom>
            <a:avLst/>
            <a:gdLst/>
            <a:ahLst/>
            <a:cxnLst/>
            <a:rect l="l" t="t" r="r" b="b"/>
            <a:pathLst>
              <a:path w="5749544" h="337096">
                <a:moveTo>
                  <a:pt x="0" y="337096"/>
                </a:moveTo>
                <a:lnTo>
                  <a:pt x="5749544" y="337096"/>
                </a:lnTo>
                <a:lnTo>
                  <a:pt x="5749544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16549" y="285449"/>
            <a:ext cx="575850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en-US" b="1" spc="0" dirty="0">
                <a:solidFill>
                  <a:srgbClr val="333399"/>
                </a:solidFill>
                <a:latin typeface="Arial"/>
                <a:cs typeface="Arial"/>
              </a:rPr>
              <a:t>Streaming Readout Concepts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A9E99-D968-48BD-A229-A75650CF3E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" y="506112"/>
            <a:ext cx="9144000" cy="5308902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884DD88F-9CB6-4848-8E62-F9D8F7217123}"/>
              </a:ext>
            </a:extLst>
          </p:cNvPr>
          <p:cNvSpPr/>
          <p:nvPr/>
        </p:nvSpPr>
        <p:spPr bwMode="auto">
          <a:xfrm>
            <a:off x="4298623" y="5561814"/>
            <a:ext cx="273377" cy="1508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ECE470A-A2B6-4295-B066-878861A42B36}"/>
              </a:ext>
            </a:extLst>
          </p:cNvPr>
          <p:cNvSpPr/>
          <p:nvPr/>
        </p:nvSpPr>
        <p:spPr bwMode="auto">
          <a:xfrm>
            <a:off x="4178892" y="5848351"/>
            <a:ext cx="273377" cy="1463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EEE20A4-EE39-43C0-A558-5BC6BF64545A}"/>
              </a:ext>
            </a:extLst>
          </p:cNvPr>
          <p:cNvSpPr/>
          <p:nvPr/>
        </p:nvSpPr>
        <p:spPr bwMode="auto">
          <a:xfrm>
            <a:off x="4149072" y="5598322"/>
            <a:ext cx="572478" cy="2857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5F56B4-DA4F-4F9D-8724-7A0A9526235E}"/>
              </a:ext>
            </a:extLst>
          </p:cNvPr>
          <p:cNvSpPr/>
          <p:nvPr/>
        </p:nvSpPr>
        <p:spPr bwMode="auto">
          <a:xfrm>
            <a:off x="7736881" y="5418034"/>
            <a:ext cx="1136915" cy="4753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61778A-6362-4E6E-8501-E66FBD6671ED}"/>
              </a:ext>
            </a:extLst>
          </p:cNvPr>
          <p:cNvSpPr txBox="1"/>
          <p:nvPr/>
        </p:nvSpPr>
        <p:spPr>
          <a:xfrm>
            <a:off x="8240289" y="1355448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G. Hayes</a:t>
            </a:r>
          </a:p>
        </p:txBody>
      </p:sp>
    </p:spTree>
    <p:extLst>
      <p:ext uri="{BB962C8B-B14F-4D97-AF65-F5344CB8AC3E}">
        <p14:creationId xmlns:p14="http://schemas.microsoft.com/office/powerpoint/2010/main" val="353935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685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710182" y="708875"/>
            <a:ext cx="5749544" cy="337096"/>
          </a:xfrm>
          <a:custGeom>
            <a:avLst/>
            <a:gdLst/>
            <a:ahLst/>
            <a:cxnLst/>
            <a:rect l="l" t="t" r="r" b="b"/>
            <a:pathLst>
              <a:path w="5749544" h="337096">
                <a:moveTo>
                  <a:pt x="0" y="337096"/>
                </a:moveTo>
                <a:lnTo>
                  <a:pt x="5749544" y="337096"/>
                </a:lnTo>
                <a:lnTo>
                  <a:pt x="5749544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16549" y="285449"/>
            <a:ext cx="575850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en-US" b="1" spc="0" dirty="0">
                <a:solidFill>
                  <a:srgbClr val="333399"/>
                </a:solidFill>
                <a:latin typeface="Arial"/>
                <a:cs typeface="Arial"/>
              </a:rPr>
              <a:t>Streaming Readout Concepts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4DD88F-9CB6-4848-8E62-F9D8F7217123}"/>
              </a:ext>
            </a:extLst>
          </p:cNvPr>
          <p:cNvSpPr/>
          <p:nvPr/>
        </p:nvSpPr>
        <p:spPr bwMode="auto">
          <a:xfrm>
            <a:off x="4298623" y="5561814"/>
            <a:ext cx="273377" cy="1508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ECE470A-A2B6-4295-B066-878861A42B36}"/>
              </a:ext>
            </a:extLst>
          </p:cNvPr>
          <p:cNvSpPr/>
          <p:nvPr/>
        </p:nvSpPr>
        <p:spPr bwMode="auto">
          <a:xfrm>
            <a:off x="4178892" y="5848351"/>
            <a:ext cx="273377" cy="1463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EEE20A4-EE39-43C0-A558-5BC6BF64545A}"/>
              </a:ext>
            </a:extLst>
          </p:cNvPr>
          <p:cNvSpPr/>
          <p:nvPr/>
        </p:nvSpPr>
        <p:spPr bwMode="auto">
          <a:xfrm>
            <a:off x="4149072" y="5598322"/>
            <a:ext cx="572478" cy="2857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5F56B4-DA4F-4F9D-8724-7A0A9526235E}"/>
              </a:ext>
            </a:extLst>
          </p:cNvPr>
          <p:cNvSpPr/>
          <p:nvPr/>
        </p:nvSpPr>
        <p:spPr bwMode="auto">
          <a:xfrm>
            <a:off x="7736881" y="5418034"/>
            <a:ext cx="1136915" cy="4753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61778A-6362-4E6E-8501-E66FBD6671ED}"/>
              </a:ext>
            </a:extLst>
          </p:cNvPr>
          <p:cNvSpPr txBox="1"/>
          <p:nvPr/>
        </p:nvSpPr>
        <p:spPr>
          <a:xfrm>
            <a:off x="8240289" y="1355448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G. Hayes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8BC59-C4F2-4F5B-BD60-E6E1683E0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178"/>
            <a:ext cx="9144000" cy="521657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B902AA1-BF34-4326-A709-B11F5AFBE98F}"/>
              </a:ext>
            </a:extLst>
          </p:cNvPr>
          <p:cNvSpPr/>
          <p:nvPr/>
        </p:nvSpPr>
        <p:spPr bwMode="auto">
          <a:xfrm>
            <a:off x="4301472" y="5750722"/>
            <a:ext cx="572478" cy="2857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FA0E2A-98DC-4DBC-8EC5-D21757428E4C}"/>
              </a:ext>
            </a:extLst>
          </p:cNvPr>
          <p:cNvSpPr/>
          <p:nvPr/>
        </p:nvSpPr>
        <p:spPr bwMode="auto">
          <a:xfrm>
            <a:off x="7584481" y="5655683"/>
            <a:ext cx="1227863" cy="4434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7B8321-640F-4590-B62C-22B5D49FF735}"/>
              </a:ext>
            </a:extLst>
          </p:cNvPr>
          <p:cNvSpPr txBox="1"/>
          <p:nvPr/>
        </p:nvSpPr>
        <p:spPr>
          <a:xfrm>
            <a:off x="8434138" y="412449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G. Hayes</a:t>
            </a:r>
          </a:p>
        </p:txBody>
      </p:sp>
    </p:spTree>
    <p:extLst>
      <p:ext uri="{BB962C8B-B14F-4D97-AF65-F5344CB8AC3E}">
        <p14:creationId xmlns:p14="http://schemas.microsoft.com/office/powerpoint/2010/main" val="335524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5B185-B46E-4D5F-8278-B10CEB296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32121"/>
            <a:ext cx="9144000" cy="5238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3A1ED9-85D4-4F00-B705-F0AA1BD6EF8C}"/>
              </a:ext>
            </a:extLst>
          </p:cNvPr>
          <p:cNvSpPr txBox="1"/>
          <p:nvPr/>
        </p:nvSpPr>
        <p:spPr>
          <a:xfrm>
            <a:off x="8417047" y="357187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D. Abbott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6E4118-F9F4-4860-BF5D-490F83FF11EB}"/>
              </a:ext>
            </a:extLst>
          </p:cNvPr>
          <p:cNvSpPr/>
          <p:nvPr/>
        </p:nvSpPr>
        <p:spPr bwMode="auto">
          <a:xfrm>
            <a:off x="7524636" y="4893943"/>
            <a:ext cx="1266920" cy="627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E8ECDC-F20A-4A33-9A5F-312B6E956255}"/>
              </a:ext>
            </a:extLst>
          </p:cNvPr>
          <p:cNvCxnSpPr/>
          <p:nvPr/>
        </p:nvCxnSpPr>
        <p:spPr bwMode="auto">
          <a:xfrm>
            <a:off x="2102707" y="4512179"/>
            <a:ext cx="939596" cy="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00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0" y="685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264932-A447-42FD-A791-3F0457CBA9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" y="106075"/>
            <a:ext cx="9144000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E6B7CB-0BA6-411B-83A0-748076A19152}"/>
              </a:ext>
            </a:extLst>
          </p:cNvPr>
          <p:cNvSpPr/>
          <p:nvPr/>
        </p:nvSpPr>
        <p:spPr bwMode="auto">
          <a:xfrm>
            <a:off x="7524636" y="4893943"/>
            <a:ext cx="1266920" cy="627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0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63"/>
          <p:cNvSpPr txBox="1"/>
          <p:nvPr/>
        </p:nvSpPr>
        <p:spPr>
          <a:xfrm>
            <a:off x="265887" y="2532875"/>
            <a:ext cx="295275" cy="27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215">
              <a:lnSpc>
                <a:spcPct val="95825"/>
              </a:lnSpc>
              <a:spcBef>
                <a:spcPts val="220"/>
              </a:spcBef>
            </a:pPr>
            <a:r>
              <a:rPr sz="1400" spc="0" dirty="0">
                <a:latin typeface="Arial"/>
                <a:cs typeface="Arial"/>
              </a:rPr>
              <a:t>•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3555" y="2958452"/>
            <a:ext cx="287261" cy="27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473" marR="90233" algn="ctr">
              <a:lnSpc>
                <a:spcPct val="95825"/>
              </a:lnSpc>
              <a:spcBef>
                <a:spcPts val="229"/>
              </a:spcBef>
            </a:pPr>
            <a:r>
              <a:rPr sz="1400" spc="0" dirty="0">
                <a:latin typeface="Arial"/>
                <a:cs typeface="Arial"/>
              </a:rPr>
              <a:t>•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49554" y="4203687"/>
            <a:ext cx="295275" cy="27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1"/>
              </a:spcBef>
            </a:pPr>
            <a:endParaRPr sz="550" dirty="0"/>
          </a:p>
          <a:p>
            <a:pPr marL="86474" marR="74989" algn="ctr">
              <a:lnSpc>
                <a:spcPct val="92488"/>
              </a:lnSpc>
            </a:pPr>
            <a:r>
              <a:rPr sz="1400" spc="0" dirty="0">
                <a:latin typeface="Wingdings"/>
                <a:cs typeface="Wingdings"/>
              </a:rPr>
              <a:t></a:t>
            </a:r>
            <a:endParaRPr sz="1400" dirty="0">
              <a:latin typeface="Wingdings"/>
              <a:cs typeface="Wingding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685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1770252" y="1271904"/>
            <a:ext cx="6244335" cy="1306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868551" y="1076413"/>
            <a:ext cx="1550543" cy="337096"/>
          </a:xfrm>
          <a:custGeom>
            <a:avLst/>
            <a:gdLst/>
            <a:ahLst/>
            <a:cxnLst/>
            <a:rect l="l" t="t" r="r" b="b"/>
            <a:pathLst>
              <a:path w="1550543" h="337096">
                <a:moveTo>
                  <a:pt x="0" y="337096"/>
                </a:moveTo>
                <a:lnTo>
                  <a:pt x="1550543" y="337096"/>
                </a:lnTo>
                <a:lnTo>
                  <a:pt x="1550543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770252" y="2147836"/>
            <a:ext cx="2075814" cy="430136"/>
          </a:xfrm>
          <a:custGeom>
            <a:avLst/>
            <a:gdLst/>
            <a:ahLst/>
            <a:cxnLst/>
            <a:rect l="l" t="t" r="r" b="b"/>
            <a:pathLst>
              <a:path w="2075814" h="430136">
                <a:moveTo>
                  <a:pt x="0" y="430136"/>
                </a:moveTo>
                <a:lnTo>
                  <a:pt x="2075814" y="430136"/>
                </a:lnTo>
                <a:lnTo>
                  <a:pt x="2075814" y="0"/>
                </a:lnTo>
                <a:lnTo>
                  <a:pt x="0" y="0"/>
                </a:lnTo>
                <a:lnTo>
                  <a:pt x="0" y="4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868551" y="1925015"/>
            <a:ext cx="512711" cy="332409"/>
          </a:xfrm>
          <a:custGeom>
            <a:avLst/>
            <a:gdLst/>
            <a:ahLst/>
            <a:cxnLst/>
            <a:rect l="l" t="t" r="r" b="b"/>
            <a:pathLst>
              <a:path w="512711" h="332409">
                <a:moveTo>
                  <a:pt x="0" y="332409"/>
                </a:moveTo>
                <a:lnTo>
                  <a:pt x="512711" y="332409"/>
                </a:lnTo>
                <a:lnTo>
                  <a:pt x="512711" y="0"/>
                </a:lnTo>
                <a:lnTo>
                  <a:pt x="0" y="0"/>
                </a:lnTo>
                <a:lnTo>
                  <a:pt x="0" y="332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4362450" y="1076401"/>
            <a:ext cx="714375" cy="428548"/>
          </a:xfrm>
          <a:custGeom>
            <a:avLst/>
            <a:gdLst/>
            <a:ahLst/>
            <a:cxnLst/>
            <a:rect l="l" t="t" r="r" b="b"/>
            <a:pathLst>
              <a:path w="714375" h="428548">
                <a:moveTo>
                  <a:pt x="0" y="428548"/>
                </a:moveTo>
                <a:lnTo>
                  <a:pt x="714375" y="428548"/>
                </a:lnTo>
                <a:lnTo>
                  <a:pt x="714375" y="0"/>
                </a:lnTo>
                <a:lnTo>
                  <a:pt x="0" y="0"/>
                </a:lnTo>
                <a:lnTo>
                  <a:pt x="0" y="428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5647309" y="892428"/>
            <a:ext cx="2626106" cy="1685544"/>
          </a:xfrm>
          <a:custGeom>
            <a:avLst/>
            <a:gdLst/>
            <a:ahLst/>
            <a:cxnLst/>
            <a:rect l="l" t="t" r="r" b="b"/>
            <a:pathLst>
              <a:path w="2626106" h="1685544">
                <a:moveTo>
                  <a:pt x="0" y="1685544"/>
                </a:moveTo>
                <a:lnTo>
                  <a:pt x="2626106" y="1685544"/>
                </a:lnTo>
                <a:lnTo>
                  <a:pt x="262610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5647309" y="1318094"/>
            <a:ext cx="449160" cy="1015657"/>
          </a:xfrm>
          <a:custGeom>
            <a:avLst/>
            <a:gdLst/>
            <a:ahLst/>
            <a:cxnLst/>
            <a:rect l="l" t="t" r="r" b="b"/>
            <a:pathLst>
              <a:path w="449160" h="1015657">
                <a:moveTo>
                  <a:pt x="0" y="1015657"/>
                </a:moveTo>
                <a:lnTo>
                  <a:pt x="449160" y="1015657"/>
                </a:lnTo>
                <a:lnTo>
                  <a:pt x="449160" y="0"/>
                </a:lnTo>
                <a:lnTo>
                  <a:pt x="0" y="0"/>
                </a:lnTo>
                <a:lnTo>
                  <a:pt x="0" y="1015657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02219" y="1339049"/>
            <a:ext cx="482828" cy="1015657"/>
          </a:xfrm>
          <a:custGeom>
            <a:avLst/>
            <a:gdLst/>
            <a:ahLst/>
            <a:cxnLst/>
            <a:rect l="l" t="t" r="r" b="b"/>
            <a:pathLst>
              <a:path w="482828" h="1015657">
                <a:moveTo>
                  <a:pt x="0" y="1015657"/>
                </a:moveTo>
                <a:lnTo>
                  <a:pt x="482828" y="1015657"/>
                </a:lnTo>
                <a:lnTo>
                  <a:pt x="482828" y="0"/>
                </a:lnTo>
                <a:lnTo>
                  <a:pt x="0" y="0"/>
                </a:lnTo>
                <a:lnTo>
                  <a:pt x="0" y="1015657"/>
                </a:lnTo>
                <a:close/>
              </a:path>
            </a:pathLst>
          </a:custGeom>
          <a:solidFill>
            <a:srgbClr val="9ED2D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6386575" y="868679"/>
            <a:ext cx="1428242" cy="1914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5893054" y="1807083"/>
            <a:ext cx="570865" cy="285750"/>
          </a:xfrm>
          <a:custGeom>
            <a:avLst/>
            <a:gdLst/>
            <a:ahLst/>
            <a:cxnLst/>
            <a:rect l="l" t="t" r="r" b="b"/>
            <a:pathLst>
              <a:path w="570865" h="285750">
                <a:moveTo>
                  <a:pt x="0" y="142875"/>
                </a:moveTo>
                <a:lnTo>
                  <a:pt x="142875" y="285750"/>
                </a:lnTo>
                <a:lnTo>
                  <a:pt x="142875" y="214249"/>
                </a:lnTo>
                <a:lnTo>
                  <a:pt x="427990" y="214249"/>
                </a:lnTo>
                <a:lnTo>
                  <a:pt x="427990" y="285750"/>
                </a:lnTo>
                <a:lnTo>
                  <a:pt x="570865" y="142875"/>
                </a:lnTo>
                <a:lnTo>
                  <a:pt x="427990" y="0"/>
                </a:lnTo>
                <a:lnTo>
                  <a:pt x="427990" y="71374"/>
                </a:lnTo>
                <a:lnTo>
                  <a:pt x="142875" y="71374"/>
                </a:lnTo>
                <a:lnTo>
                  <a:pt x="142875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5893054" y="1807083"/>
            <a:ext cx="570865" cy="285750"/>
          </a:xfrm>
          <a:custGeom>
            <a:avLst/>
            <a:gdLst/>
            <a:ahLst/>
            <a:cxnLst/>
            <a:rect l="l" t="t" r="r" b="b"/>
            <a:pathLst>
              <a:path w="570865" h="285750">
                <a:moveTo>
                  <a:pt x="0" y="142875"/>
                </a:moveTo>
                <a:lnTo>
                  <a:pt x="142875" y="0"/>
                </a:lnTo>
                <a:lnTo>
                  <a:pt x="142875" y="71374"/>
                </a:lnTo>
                <a:lnTo>
                  <a:pt x="427990" y="71374"/>
                </a:lnTo>
                <a:lnTo>
                  <a:pt x="427990" y="0"/>
                </a:lnTo>
                <a:lnTo>
                  <a:pt x="570865" y="142875"/>
                </a:lnTo>
                <a:lnTo>
                  <a:pt x="427990" y="285750"/>
                </a:lnTo>
                <a:lnTo>
                  <a:pt x="427990" y="214249"/>
                </a:lnTo>
                <a:lnTo>
                  <a:pt x="142875" y="214249"/>
                </a:lnTo>
                <a:lnTo>
                  <a:pt x="142875" y="285750"/>
                </a:lnTo>
                <a:lnTo>
                  <a:pt x="0" y="1428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7790433" y="951484"/>
            <a:ext cx="1171575" cy="519302"/>
          </a:xfrm>
          <a:custGeom>
            <a:avLst/>
            <a:gdLst/>
            <a:ahLst/>
            <a:cxnLst/>
            <a:rect l="l" t="t" r="r" b="b"/>
            <a:pathLst>
              <a:path w="1171575" h="519302">
                <a:moveTo>
                  <a:pt x="39624" y="409828"/>
                </a:moveTo>
                <a:lnTo>
                  <a:pt x="47020" y="397453"/>
                </a:lnTo>
                <a:lnTo>
                  <a:pt x="10160" y="306577"/>
                </a:lnTo>
                <a:lnTo>
                  <a:pt x="0" y="519302"/>
                </a:lnTo>
                <a:lnTo>
                  <a:pt x="176402" y="399795"/>
                </a:lnTo>
                <a:lnTo>
                  <a:pt x="72390" y="429387"/>
                </a:lnTo>
                <a:lnTo>
                  <a:pt x="56007" y="419607"/>
                </a:lnTo>
                <a:lnTo>
                  <a:pt x="71755" y="357886"/>
                </a:lnTo>
                <a:lnTo>
                  <a:pt x="52832" y="387730"/>
                </a:lnTo>
                <a:lnTo>
                  <a:pt x="47020" y="397453"/>
                </a:lnTo>
                <a:lnTo>
                  <a:pt x="39624" y="409828"/>
                </a:lnTo>
                <a:close/>
              </a:path>
              <a:path w="1171575" h="519302">
                <a:moveTo>
                  <a:pt x="80607" y="415559"/>
                </a:moveTo>
                <a:lnTo>
                  <a:pt x="104013" y="378332"/>
                </a:lnTo>
                <a:lnTo>
                  <a:pt x="123190" y="350012"/>
                </a:lnTo>
                <a:lnTo>
                  <a:pt x="143256" y="322706"/>
                </a:lnTo>
                <a:lnTo>
                  <a:pt x="164592" y="296290"/>
                </a:lnTo>
                <a:lnTo>
                  <a:pt x="187198" y="271271"/>
                </a:lnTo>
                <a:lnTo>
                  <a:pt x="211327" y="247395"/>
                </a:lnTo>
                <a:lnTo>
                  <a:pt x="236982" y="224916"/>
                </a:lnTo>
                <a:lnTo>
                  <a:pt x="264668" y="203962"/>
                </a:lnTo>
                <a:lnTo>
                  <a:pt x="294005" y="184657"/>
                </a:lnTo>
                <a:lnTo>
                  <a:pt x="325755" y="167004"/>
                </a:lnTo>
                <a:lnTo>
                  <a:pt x="360045" y="151129"/>
                </a:lnTo>
                <a:lnTo>
                  <a:pt x="397001" y="137160"/>
                </a:lnTo>
                <a:lnTo>
                  <a:pt x="439547" y="125729"/>
                </a:lnTo>
                <a:lnTo>
                  <a:pt x="491871" y="116331"/>
                </a:lnTo>
                <a:lnTo>
                  <a:pt x="551942" y="108965"/>
                </a:lnTo>
                <a:lnTo>
                  <a:pt x="584326" y="106044"/>
                </a:lnTo>
                <a:lnTo>
                  <a:pt x="617982" y="103631"/>
                </a:lnTo>
                <a:lnTo>
                  <a:pt x="652652" y="101600"/>
                </a:lnTo>
                <a:lnTo>
                  <a:pt x="688213" y="99949"/>
                </a:lnTo>
                <a:lnTo>
                  <a:pt x="724535" y="98678"/>
                </a:lnTo>
                <a:lnTo>
                  <a:pt x="761111" y="97789"/>
                </a:lnTo>
                <a:lnTo>
                  <a:pt x="834898" y="96900"/>
                </a:lnTo>
                <a:lnTo>
                  <a:pt x="871474" y="96900"/>
                </a:lnTo>
                <a:lnTo>
                  <a:pt x="907796" y="97154"/>
                </a:lnTo>
                <a:lnTo>
                  <a:pt x="943483" y="97536"/>
                </a:lnTo>
                <a:lnTo>
                  <a:pt x="978408" y="98170"/>
                </a:lnTo>
                <a:lnTo>
                  <a:pt x="1012190" y="98932"/>
                </a:lnTo>
                <a:lnTo>
                  <a:pt x="1044829" y="99821"/>
                </a:lnTo>
                <a:lnTo>
                  <a:pt x="1058926" y="81152"/>
                </a:lnTo>
                <a:lnTo>
                  <a:pt x="1045845" y="61721"/>
                </a:lnTo>
                <a:lnTo>
                  <a:pt x="1059561" y="62102"/>
                </a:lnTo>
                <a:lnTo>
                  <a:pt x="1058926" y="81152"/>
                </a:lnTo>
                <a:lnTo>
                  <a:pt x="1044829" y="99821"/>
                </a:lnTo>
                <a:lnTo>
                  <a:pt x="1048511" y="99926"/>
                </a:lnTo>
                <a:lnTo>
                  <a:pt x="1058291" y="100202"/>
                </a:lnTo>
                <a:lnTo>
                  <a:pt x="1171575" y="62102"/>
                </a:lnTo>
                <a:lnTo>
                  <a:pt x="967867" y="0"/>
                </a:lnTo>
                <a:lnTo>
                  <a:pt x="1036850" y="61478"/>
                </a:lnTo>
                <a:lnTo>
                  <a:pt x="1012951" y="60832"/>
                </a:lnTo>
                <a:lnTo>
                  <a:pt x="978916" y="60070"/>
                </a:lnTo>
                <a:lnTo>
                  <a:pt x="943991" y="59562"/>
                </a:lnTo>
                <a:lnTo>
                  <a:pt x="908050" y="59054"/>
                </a:lnTo>
                <a:lnTo>
                  <a:pt x="871474" y="58800"/>
                </a:lnTo>
                <a:lnTo>
                  <a:pt x="834517" y="58800"/>
                </a:lnTo>
                <a:lnTo>
                  <a:pt x="760095" y="59689"/>
                </a:lnTo>
                <a:lnTo>
                  <a:pt x="723265" y="60705"/>
                </a:lnTo>
                <a:lnTo>
                  <a:pt x="686562" y="61849"/>
                </a:lnTo>
                <a:lnTo>
                  <a:pt x="650494" y="63500"/>
                </a:lnTo>
                <a:lnTo>
                  <a:pt x="615188" y="65658"/>
                </a:lnTo>
                <a:lnTo>
                  <a:pt x="580898" y="68199"/>
                </a:lnTo>
                <a:lnTo>
                  <a:pt x="547751" y="71119"/>
                </a:lnTo>
                <a:lnTo>
                  <a:pt x="516000" y="74675"/>
                </a:lnTo>
                <a:lnTo>
                  <a:pt x="457326" y="83312"/>
                </a:lnTo>
                <a:lnTo>
                  <a:pt x="418465" y="91439"/>
                </a:lnTo>
                <a:lnTo>
                  <a:pt x="384175" y="101345"/>
                </a:lnTo>
                <a:lnTo>
                  <a:pt x="344677" y="116331"/>
                </a:lnTo>
                <a:lnTo>
                  <a:pt x="307975" y="133350"/>
                </a:lnTo>
                <a:lnTo>
                  <a:pt x="273558" y="152526"/>
                </a:lnTo>
                <a:lnTo>
                  <a:pt x="241554" y="173608"/>
                </a:lnTo>
                <a:lnTo>
                  <a:pt x="211963" y="196214"/>
                </a:lnTo>
                <a:lnTo>
                  <a:pt x="184531" y="220344"/>
                </a:lnTo>
                <a:lnTo>
                  <a:pt x="158876" y="245871"/>
                </a:lnTo>
                <a:lnTo>
                  <a:pt x="135000" y="272414"/>
                </a:lnTo>
                <a:lnTo>
                  <a:pt x="112649" y="300100"/>
                </a:lnTo>
                <a:lnTo>
                  <a:pt x="91694" y="328675"/>
                </a:lnTo>
                <a:lnTo>
                  <a:pt x="71755" y="357886"/>
                </a:lnTo>
                <a:lnTo>
                  <a:pt x="56007" y="419607"/>
                </a:lnTo>
                <a:lnTo>
                  <a:pt x="72390" y="429387"/>
                </a:lnTo>
                <a:lnTo>
                  <a:pt x="176402" y="399795"/>
                </a:lnTo>
                <a:lnTo>
                  <a:pt x="80607" y="415559"/>
                </a:lnTo>
                <a:close/>
              </a:path>
              <a:path w="1171575" h="519302">
                <a:moveTo>
                  <a:pt x="1058291" y="100202"/>
                </a:moveTo>
                <a:lnTo>
                  <a:pt x="1048511" y="99926"/>
                </a:lnTo>
                <a:lnTo>
                  <a:pt x="999744" y="187832"/>
                </a:lnTo>
                <a:lnTo>
                  <a:pt x="1171575" y="62102"/>
                </a:lnTo>
                <a:lnTo>
                  <a:pt x="1058291" y="100202"/>
                </a:lnTo>
                <a:close/>
              </a:path>
              <a:path w="1171575" h="519302">
                <a:moveTo>
                  <a:pt x="1045845" y="61721"/>
                </a:moveTo>
                <a:lnTo>
                  <a:pt x="1058926" y="81152"/>
                </a:lnTo>
                <a:lnTo>
                  <a:pt x="1059561" y="62102"/>
                </a:lnTo>
                <a:lnTo>
                  <a:pt x="1045845" y="6172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8092948" y="1062989"/>
            <a:ext cx="492125" cy="123825"/>
          </a:xfrm>
          <a:custGeom>
            <a:avLst/>
            <a:gdLst/>
            <a:ahLst/>
            <a:cxnLst/>
            <a:rect l="l" t="t" r="r" b="b"/>
            <a:pathLst>
              <a:path w="492125" h="123825">
                <a:moveTo>
                  <a:pt x="0" y="61849"/>
                </a:moveTo>
                <a:lnTo>
                  <a:pt x="7167" y="46971"/>
                </a:lnTo>
                <a:lnTo>
                  <a:pt x="27526" y="33401"/>
                </a:lnTo>
                <a:lnTo>
                  <a:pt x="47578" y="25292"/>
                </a:lnTo>
                <a:lnTo>
                  <a:pt x="72221" y="18084"/>
                </a:lnTo>
                <a:lnTo>
                  <a:pt x="100945" y="11902"/>
                </a:lnTo>
                <a:lnTo>
                  <a:pt x="133242" y="6875"/>
                </a:lnTo>
                <a:lnTo>
                  <a:pt x="150572" y="4835"/>
                </a:lnTo>
                <a:lnTo>
                  <a:pt x="168603" y="3131"/>
                </a:lnTo>
                <a:lnTo>
                  <a:pt x="187274" y="1779"/>
                </a:lnTo>
                <a:lnTo>
                  <a:pt x="206520" y="796"/>
                </a:lnTo>
                <a:lnTo>
                  <a:pt x="226277" y="198"/>
                </a:lnTo>
                <a:lnTo>
                  <a:pt x="246125" y="0"/>
                </a:lnTo>
                <a:lnTo>
                  <a:pt x="266332" y="205"/>
                </a:lnTo>
                <a:lnTo>
                  <a:pt x="286088" y="811"/>
                </a:lnTo>
                <a:lnTo>
                  <a:pt x="305328" y="1802"/>
                </a:lnTo>
                <a:lnTo>
                  <a:pt x="323991" y="3161"/>
                </a:lnTo>
                <a:lnTo>
                  <a:pt x="342012" y="4872"/>
                </a:lnTo>
                <a:lnTo>
                  <a:pt x="359327" y="6920"/>
                </a:lnTo>
                <a:lnTo>
                  <a:pt x="375873" y="9289"/>
                </a:lnTo>
                <a:lnTo>
                  <a:pt x="406406" y="14924"/>
                </a:lnTo>
                <a:lnTo>
                  <a:pt x="433102" y="21650"/>
                </a:lnTo>
                <a:lnTo>
                  <a:pt x="455452" y="29339"/>
                </a:lnTo>
                <a:lnTo>
                  <a:pt x="472949" y="37863"/>
                </a:lnTo>
                <a:lnTo>
                  <a:pt x="488983" y="51935"/>
                </a:lnTo>
                <a:lnTo>
                  <a:pt x="492125" y="61849"/>
                </a:lnTo>
                <a:lnTo>
                  <a:pt x="491307" y="66946"/>
                </a:lnTo>
                <a:lnTo>
                  <a:pt x="479556" y="81484"/>
                </a:lnTo>
                <a:lnTo>
                  <a:pt x="464607" y="90389"/>
                </a:lnTo>
                <a:lnTo>
                  <a:pt x="444558" y="98515"/>
                </a:lnTo>
                <a:lnTo>
                  <a:pt x="419918" y="105737"/>
                </a:lnTo>
                <a:lnTo>
                  <a:pt x="391195" y="111926"/>
                </a:lnTo>
                <a:lnTo>
                  <a:pt x="358895" y="116957"/>
                </a:lnTo>
                <a:lnTo>
                  <a:pt x="341563" y="118998"/>
                </a:lnTo>
                <a:lnTo>
                  <a:pt x="323528" y="120701"/>
                </a:lnTo>
                <a:lnTo>
                  <a:pt x="304852" y="122051"/>
                </a:lnTo>
                <a:lnTo>
                  <a:pt x="285600" y="123033"/>
                </a:lnTo>
                <a:lnTo>
                  <a:pt x="265835" y="123629"/>
                </a:lnTo>
                <a:lnTo>
                  <a:pt x="246125" y="123825"/>
                </a:lnTo>
                <a:lnTo>
                  <a:pt x="225930" y="123619"/>
                </a:lnTo>
                <a:lnTo>
                  <a:pt x="206183" y="123014"/>
                </a:lnTo>
                <a:lnTo>
                  <a:pt x="186949" y="122024"/>
                </a:lnTo>
                <a:lnTo>
                  <a:pt x="168291" y="120666"/>
                </a:lnTo>
                <a:lnTo>
                  <a:pt x="150273" y="118956"/>
                </a:lnTo>
                <a:lnTo>
                  <a:pt x="132958" y="116909"/>
                </a:lnTo>
                <a:lnTo>
                  <a:pt x="116410" y="114541"/>
                </a:lnTo>
                <a:lnTo>
                  <a:pt x="85869" y="108905"/>
                </a:lnTo>
                <a:lnTo>
                  <a:pt x="59158" y="102177"/>
                </a:lnTo>
                <a:lnTo>
                  <a:pt x="36787" y="94482"/>
                </a:lnTo>
                <a:lnTo>
                  <a:pt x="19263" y="85948"/>
                </a:lnTo>
                <a:lnTo>
                  <a:pt x="3179" y="71850"/>
                </a:lnTo>
                <a:lnTo>
                  <a:pt x="0" y="6184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647309" y="2918460"/>
            <a:ext cx="2937764" cy="285750"/>
          </a:xfrm>
          <a:custGeom>
            <a:avLst/>
            <a:gdLst/>
            <a:ahLst/>
            <a:cxnLst/>
            <a:rect l="l" t="t" r="r" b="b"/>
            <a:pathLst>
              <a:path w="2937764" h="285750">
                <a:moveTo>
                  <a:pt x="0" y="142875"/>
                </a:moveTo>
                <a:lnTo>
                  <a:pt x="142875" y="285750"/>
                </a:lnTo>
                <a:lnTo>
                  <a:pt x="142875" y="214375"/>
                </a:lnTo>
                <a:lnTo>
                  <a:pt x="2794889" y="214375"/>
                </a:lnTo>
                <a:lnTo>
                  <a:pt x="2794889" y="285750"/>
                </a:lnTo>
                <a:lnTo>
                  <a:pt x="2937764" y="142875"/>
                </a:lnTo>
                <a:lnTo>
                  <a:pt x="2794889" y="0"/>
                </a:lnTo>
                <a:lnTo>
                  <a:pt x="2794889" y="71500"/>
                </a:lnTo>
                <a:lnTo>
                  <a:pt x="142875" y="71500"/>
                </a:lnTo>
                <a:lnTo>
                  <a:pt x="142875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647309" y="2918460"/>
            <a:ext cx="2937764" cy="285750"/>
          </a:xfrm>
          <a:custGeom>
            <a:avLst/>
            <a:gdLst/>
            <a:ahLst/>
            <a:cxnLst/>
            <a:rect l="l" t="t" r="r" b="b"/>
            <a:pathLst>
              <a:path w="2937764" h="285750">
                <a:moveTo>
                  <a:pt x="0" y="142875"/>
                </a:moveTo>
                <a:lnTo>
                  <a:pt x="142875" y="0"/>
                </a:lnTo>
                <a:lnTo>
                  <a:pt x="142875" y="71500"/>
                </a:lnTo>
                <a:lnTo>
                  <a:pt x="2794889" y="71500"/>
                </a:lnTo>
                <a:lnTo>
                  <a:pt x="2794889" y="0"/>
                </a:lnTo>
                <a:lnTo>
                  <a:pt x="2937764" y="142875"/>
                </a:lnTo>
                <a:lnTo>
                  <a:pt x="2794889" y="285750"/>
                </a:lnTo>
                <a:lnTo>
                  <a:pt x="2794889" y="214375"/>
                </a:lnTo>
                <a:lnTo>
                  <a:pt x="142875" y="214375"/>
                </a:lnTo>
                <a:lnTo>
                  <a:pt x="142875" y="285750"/>
                </a:lnTo>
                <a:lnTo>
                  <a:pt x="0" y="1428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5835650" y="2333752"/>
            <a:ext cx="88773" cy="665734"/>
          </a:xfrm>
          <a:custGeom>
            <a:avLst/>
            <a:gdLst/>
            <a:ahLst/>
            <a:cxnLst/>
            <a:rect l="l" t="t" r="r" b="b"/>
            <a:pathLst>
              <a:path w="88773" h="665734">
                <a:moveTo>
                  <a:pt x="47683" y="75976"/>
                </a:moveTo>
                <a:lnTo>
                  <a:pt x="76200" y="75311"/>
                </a:lnTo>
                <a:lnTo>
                  <a:pt x="47371" y="63246"/>
                </a:lnTo>
                <a:lnTo>
                  <a:pt x="28321" y="63753"/>
                </a:lnTo>
                <a:lnTo>
                  <a:pt x="36322" y="0"/>
                </a:lnTo>
                <a:lnTo>
                  <a:pt x="0" y="77088"/>
                </a:lnTo>
                <a:lnTo>
                  <a:pt x="28631" y="76420"/>
                </a:lnTo>
                <a:lnTo>
                  <a:pt x="41215" y="589706"/>
                </a:lnTo>
                <a:lnTo>
                  <a:pt x="41528" y="602488"/>
                </a:lnTo>
                <a:lnTo>
                  <a:pt x="52577" y="665734"/>
                </a:lnTo>
                <a:lnTo>
                  <a:pt x="88773" y="588518"/>
                </a:lnTo>
                <a:lnTo>
                  <a:pt x="60578" y="601980"/>
                </a:lnTo>
                <a:lnTo>
                  <a:pt x="60266" y="589230"/>
                </a:lnTo>
                <a:lnTo>
                  <a:pt x="47683" y="75976"/>
                </a:lnTo>
                <a:close/>
              </a:path>
              <a:path w="88773" h="665734">
                <a:moveTo>
                  <a:pt x="41528" y="602488"/>
                </a:moveTo>
                <a:lnTo>
                  <a:pt x="41215" y="589706"/>
                </a:lnTo>
                <a:lnTo>
                  <a:pt x="12573" y="590423"/>
                </a:lnTo>
                <a:lnTo>
                  <a:pt x="52577" y="665734"/>
                </a:lnTo>
                <a:lnTo>
                  <a:pt x="41528" y="602488"/>
                </a:lnTo>
                <a:close/>
              </a:path>
              <a:path w="88773" h="665734">
                <a:moveTo>
                  <a:pt x="88773" y="588518"/>
                </a:moveTo>
                <a:lnTo>
                  <a:pt x="60266" y="589230"/>
                </a:lnTo>
                <a:lnTo>
                  <a:pt x="60578" y="601980"/>
                </a:lnTo>
                <a:lnTo>
                  <a:pt x="88773" y="588518"/>
                </a:lnTo>
                <a:close/>
              </a:path>
              <a:path w="88773" h="665734">
                <a:moveTo>
                  <a:pt x="36322" y="0"/>
                </a:moveTo>
                <a:lnTo>
                  <a:pt x="28321" y="63753"/>
                </a:lnTo>
                <a:lnTo>
                  <a:pt x="47371" y="63246"/>
                </a:lnTo>
                <a:lnTo>
                  <a:pt x="76200" y="75311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8299323" y="2338578"/>
            <a:ext cx="88773" cy="665607"/>
          </a:xfrm>
          <a:custGeom>
            <a:avLst/>
            <a:gdLst/>
            <a:ahLst/>
            <a:cxnLst/>
            <a:rect l="l" t="t" r="r" b="b"/>
            <a:pathLst>
              <a:path w="88773" h="665607">
                <a:moveTo>
                  <a:pt x="47554" y="75900"/>
                </a:moveTo>
                <a:lnTo>
                  <a:pt x="76200" y="75184"/>
                </a:lnTo>
                <a:lnTo>
                  <a:pt x="47244" y="63246"/>
                </a:lnTo>
                <a:lnTo>
                  <a:pt x="28194" y="63626"/>
                </a:lnTo>
                <a:lnTo>
                  <a:pt x="36195" y="0"/>
                </a:lnTo>
                <a:lnTo>
                  <a:pt x="0" y="77088"/>
                </a:lnTo>
                <a:lnTo>
                  <a:pt x="28506" y="76376"/>
                </a:lnTo>
                <a:lnTo>
                  <a:pt x="41091" y="589710"/>
                </a:lnTo>
                <a:lnTo>
                  <a:pt x="41401" y="602361"/>
                </a:lnTo>
                <a:lnTo>
                  <a:pt x="52450" y="665607"/>
                </a:lnTo>
                <a:lnTo>
                  <a:pt x="88773" y="588518"/>
                </a:lnTo>
                <a:lnTo>
                  <a:pt x="60451" y="601980"/>
                </a:lnTo>
                <a:lnTo>
                  <a:pt x="60139" y="589233"/>
                </a:lnTo>
                <a:lnTo>
                  <a:pt x="47554" y="75900"/>
                </a:lnTo>
                <a:close/>
              </a:path>
              <a:path w="88773" h="665607">
                <a:moveTo>
                  <a:pt x="41401" y="602361"/>
                </a:moveTo>
                <a:lnTo>
                  <a:pt x="41091" y="589710"/>
                </a:lnTo>
                <a:lnTo>
                  <a:pt x="12573" y="590423"/>
                </a:lnTo>
                <a:lnTo>
                  <a:pt x="52450" y="665607"/>
                </a:lnTo>
                <a:lnTo>
                  <a:pt x="41401" y="602361"/>
                </a:lnTo>
                <a:close/>
              </a:path>
              <a:path w="88773" h="665607">
                <a:moveTo>
                  <a:pt x="88773" y="588518"/>
                </a:moveTo>
                <a:lnTo>
                  <a:pt x="60139" y="589233"/>
                </a:lnTo>
                <a:lnTo>
                  <a:pt x="60451" y="601980"/>
                </a:lnTo>
                <a:lnTo>
                  <a:pt x="88773" y="588518"/>
                </a:lnTo>
                <a:close/>
              </a:path>
              <a:path w="88773" h="665607">
                <a:moveTo>
                  <a:pt x="36195" y="0"/>
                </a:moveTo>
                <a:lnTo>
                  <a:pt x="28194" y="63626"/>
                </a:lnTo>
                <a:lnTo>
                  <a:pt x="47244" y="63246"/>
                </a:lnTo>
                <a:lnTo>
                  <a:pt x="76200" y="75184"/>
                </a:lnTo>
                <a:lnTo>
                  <a:pt x="36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6077712" y="2112124"/>
            <a:ext cx="287261" cy="276999"/>
          </a:xfrm>
          <a:custGeom>
            <a:avLst/>
            <a:gdLst/>
            <a:ahLst/>
            <a:cxnLst/>
            <a:rect l="l" t="t" r="r" b="b"/>
            <a:pathLst>
              <a:path w="287261" h="276999">
                <a:moveTo>
                  <a:pt x="0" y="276999"/>
                </a:moveTo>
                <a:lnTo>
                  <a:pt x="287261" y="276999"/>
                </a:lnTo>
                <a:lnTo>
                  <a:pt x="287261" y="0"/>
                </a:lnTo>
                <a:lnTo>
                  <a:pt x="0" y="0"/>
                </a:lnTo>
                <a:lnTo>
                  <a:pt x="0" y="276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8437880" y="730237"/>
            <a:ext cx="295275" cy="276999"/>
          </a:xfrm>
          <a:custGeom>
            <a:avLst/>
            <a:gdLst/>
            <a:ahLst/>
            <a:cxnLst/>
            <a:rect l="l" t="t" r="r" b="b"/>
            <a:pathLst>
              <a:path w="295275" h="276999">
                <a:moveTo>
                  <a:pt x="0" y="276999"/>
                </a:moveTo>
                <a:lnTo>
                  <a:pt x="295275" y="276999"/>
                </a:lnTo>
                <a:lnTo>
                  <a:pt x="295275" y="0"/>
                </a:lnTo>
                <a:lnTo>
                  <a:pt x="0" y="0"/>
                </a:lnTo>
                <a:lnTo>
                  <a:pt x="0" y="276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5530342" y="1582420"/>
            <a:ext cx="234061" cy="85725"/>
          </a:xfrm>
          <a:custGeom>
            <a:avLst/>
            <a:gdLst/>
            <a:ahLst/>
            <a:cxnLst/>
            <a:rect l="l" t="t" r="r" b="b"/>
            <a:pathLst>
              <a:path w="234061" h="85725">
                <a:moveTo>
                  <a:pt x="148336" y="14350"/>
                </a:moveTo>
                <a:lnTo>
                  <a:pt x="148336" y="28575"/>
                </a:lnTo>
                <a:lnTo>
                  <a:pt x="234061" y="14350"/>
                </a:lnTo>
                <a:lnTo>
                  <a:pt x="148336" y="0"/>
                </a:lnTo>
                <a:lnTo>
                  <a:pt x="148336" y="14350"/>
                </a:lnTo>
                <a:close/>
              </a:path>
              <a:path w="234061" h="85725">
                <a:moveTo>
                  <a:pt x="234061" y="14350"/>
                </a:moveTo>
                <a:lnTo>
                  <a:pt x="91186" y="-57150"/>
                </a:lnTo>
                <a:lnTo>
                  <a:pt x="136865" y="0"/>
                </a:lnTo>
                <a:lnTo>
                  <a:pt x="0" y="0"/>
                </a:lnTo>
                <a:lnTo>
                  <a:pt x="0" y="28575"/>
                </a:lnTo>
                <a:lnTo>
                  <a:pt x="136946" y="28574"/>
                </a:lnTo>
                <a:lnTo>
                  <a:pt x="91186" y="85725"/>
                </a:lnTo>
                <a:lnTo>
                  <a:pt x="234061" y="14350"/>
                </a:lnTo>
                <a:lnTo>
                  <a:pt x="148336" y="28575"/>
                </a:lnTo>
                <a:lnTo>
                  <a:pt x="148336" y="0"/>
                </a:lnTo>
                <a:lnTo>
                  <a:pt x="234061" y="143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265887" y="2532875"/>
            <a:ext cx="295275" cy="276999"/>
          </a:xfrm>
          <a:custGeom>
            <a:avLst/>
            <a:gdLst/>
            <a:ahLst/>
            <a:cxnLst/>
            <a:rect l="l" t="t" r="r" b="b"/>
            <a:pathLst>
              <a:path w="295275" h="276999">
                <a:moveTo>
                  <a:pt x="0" y="276999"/>
                </a:moveTo>
                <a:lnTo>
                  <a:pt x="295275" y="276999"/>
                </a:lnTo>
                <a:lnTo>
                  <a:pt x="295275" y="0"/>
                </a:lnTo>
                <a:lnTo>
                  <a:pt x="0" y="0"/>
                </a:lnTo>
                <a:lnTo>
                  <a:pt x="0" y="276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53555" y="2958452"/>
            <a:ext cx="287261" cy="276999"/>
          </a:xfrm>
          <a:custGeom>
            <a:avLst/>
            <a:gdLst/>
            <a:ahLst/>
            <a:cxnLst/>
            <a:rect l="l" t="t" r="r" b="b"/>
            <a:pathLst>
              <a:path w="287261" h="276999">
                <a:moveTo>
                  <a:pt x="0" y="276999"/>
                </a:moveTo>
                <a:lnTo>
                  <a:pt x="287261" y="276999"/>
                </a:lnTo>
                <a:lnTo>
                  <a:pt x="287261" y="0"/>
                </a:lnTo>
                <a:lnTo>
                  <a:pt x="0" y="0"/>
                </a:lnTo>
                <a:lnTo>
                  <a:pt x="0" y="276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40208" y="1398397"/>
            <a:ext cx="1479677" cy="569849"/>
          </a:xfrm>
          <a:custGeom>
            <a:avLst/>
            <a:gdLst/>
            <a:ahLst/>
            <a:cxnLst/>
            <a:rect l="l" t="t" r="r" b="b"/>
            <a:pathLst>
              <a:path w="1479677" h="569849">
                <a:moveTo>
                  <a:pt x="1479677" y="3555"/>
                </a:moveTo>
                <a:lnTo>
                  <a:pt x="1476120" y="0"/>
                </a:lnTo>
                <a:lnTo>
                  <a:pt x="2921" y="0"/>
                </a:lnTo>
                <a:lnTo>
                  <a:pt x="0" y="2666"/>
                </a:lnTo>
                <a:lnTo>
                  <a:pt x="1474597" y="2666"/>
                </a:lnTo>
                <a:lnTo>
                  <a:pt x="1477010" y="5079"/>
                </a:lnTo>
                <a:lnTo>
                  <a:pt x="1477010" y="564895"/>
                </a:lnTo>
                <a:lnTo>
                  <a:pt x="1476120" y="569849"/>
                </a:lnTo>
                <a:lnTo>
                  <a:pt x="1479677" y="566292"/>
                </a:lnTo>
                <a:lnTo>
                  <a:pt x="1479677" y="355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45783" y="1403730"/>
            <a:ext cx="1468767" cy="559308"/>
          </a:xfrm>
          <a:custGeom>
            <a:avLst/>
            <a:gdLst/>
            <a:ahLst/>
            <a:cxnLst/>
            <a:rect l="l" t="t" r="r" b="b"/>
            <a:pathLst>
              <a:path w="1468767" h="559308">
                <a:moveTo>
                  <a:pt x="1463433" y="5334"/>
                </a:moveTo>
                <a:lnTo>
                  <a:pt x="1463433" y="553974"/>
                </a:lnTo>
                <a:lnTo>
                  <a:pt x="0" y="553974"/>
                </a:lnTo>
                <a:lnTo>
                  <a:pt x="1466100" y="559308"/>
                </a:lnTo>
                <a:lnTo>
                  <a:pt x="1467624" y="559308"/>
                </a:lnTo>
                <a:lnTo>
                  <a:pt x="1468767" y="556641"/>
                </a:lnTo>
                <a:lnTo>
                  <a:pt x="1468767" y="1143"/>
                </a:lnTo>
                <a:lnTo>
                  <a:pt x="1466100" y="0"/>
                </a:lnTo>
                <a:lnTo>
                  <a:pt x="1463433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40487" y="1403730"/>
            <a:ext cx="1471396" cy="559308"/>
          </a:xfrm>
          <a:custGeom>
            <a:avLst/>
            <a:gdLst/>
            <a:ahLst/>
            <a:cxnLst/>
            <a:rect l="l" t="t" r="r" b="b"/>
            <a:pathLst>
              <a:path w="1471396" h="559308">
                <a:moveTo>
                  <a:pt x="1468729" y="5334"/>
                </a:moveTo>
                <a:lnTo>
                  <a:pt x="1471396" y="0"/>
                </a:lnTo>
                <a:lnTo>
                  <a:pt x="1181" y="0"/>
                </a:lnTo>
                <a:lnTo>
                  <a:pt x="0" y="2667"/>
                </a:lnTo>
                <a:lnTo>
                  <a:pt x="0" y="558038"/>
                </a:lnTo>
                <a:lnTo>
                  <a:pt x="2641" y="559308"/>
                </a:lnTo>
                <a:lnTo>
                  <a:pt x="1471396" y="559308"/>
                </a:lnTo>
                <a:lnTo>
                  <a:pt x="5295" y="553974"/>
                </a:lnTo>
                <a:lnTo>
                  <a:pt x="5295" y="5334"/>
                </a:lnTo>
                <a:lnTo>
                  <a:pt x="1468729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48424" y="1411604"/>
            <a:ext cx="1458252" cy="543433"/>
          </a:xfrm>
          <a:custGeom>
            <a:avLst/>
            <a:gdLst/>
            <a:ahLst/>
            <a:cxnLst/>
            <a:rect l="l" t="t" r="r" b="b"/>
            <a:pathLst>
              <a:path w="1458252" h="543433">
                <a:moveTo>
                  <a:pt x="0" y="543433"/>
                </a:moveTo>
                <a:lnTo>
                  <a:pt x="2641" y="540766"/>
                </a:lnTo>
                <a:lnTo>
                  <a:pt x="2641" y="2667"/>
                </a:lnTo>
                <a:lnTo>
                  <a:pt x="1455585" y="2667"/>
                </a:lnTo>
                <a:lnTo>
                  <a:pt x="1455585" y="540766"/>
                </a:lnTo>
                <a:lnTo>
                  <a:pt x="2641" y="540766"/>
                </a:lnTo>
                <a:lnTo>
                  <a:pt x="1458252" y="543433"/>
                </a:lnTo>
                <a:lnTo>
                  <a:pt x="1458252" y="0"/>
                </a:lnTo>
                <a:lnTo>
                  <a:pt x="0" y="0"/>
                </a:lnTo>
                <a:lnTo>
                  <a:pt x="0" y="543433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35191" y="1398397"/>
            <a:ext cx="1482026" cy="569849"/>
          </a:xfrm>
          <a:custGeom>
            <a:avLst/>
            <a:gdLst/>
            <a:ahLst/>
            <a:cxnLst/>
            <a:rect l="l" t="t" r="r" b="b"/>
            <a:pathLst>
              <a:path w="1482026" h="569849">
                <a:moveTo>
                  <a:pt x="3556" y="569849"/>
                </a:moveTo>
                <a:lnTo>
                  <a:pt x="1481137" y="569849"/>
                </a:lnTo>
                <a:lnTo>
                  <a:pt x="1482026" y="564895"/>
                </a:lnTo>
                <a:lnTo>
                  <a:pt x="1479613" y="567308"/>
                </a:lnTo>
                <a:lnTo>
                  <a:pt x="5016" y="567308"/>
                </a:lnTo>
                <a:lnTo>
                  <a:pt x="2654" y="564895"/>
                </a:lnTo>
                <a:lnTo>
                  <a:pt x="2654" y="5079"/>
                </a:lnTo>
                <a:lnTo>
                  <a:pt x="5016" y="2666"/>
                </a:lnTo>
                <a:lnTo>
                  <a:pt x="7937" y="0"/>
                </a:lnTo>
                <a:lnTo>
                  <a:pt x="3556" y="0"/>
                </a:lnTo>
                <a:lnTo>
                  <a:pt x="0" y="3555"/>
                </a:lnTo>
                <a:lnTo>
                  <a:pt x="0" y="566292"/>
                </a:lnTo>
                <a:lnTo>
                  <a:pt x="3556" y="5698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49554" y="4203687"/>
            <a:ext cx="295275" cy="276999"/>
          </a:xfrm>
          <a:custGeom>
            <a:avLst/>
            <a:gdLst/>
            <a:ahLst/>
            <a:cxnLst/>
            <a:rect l="l" t="t" r="r" b="b"/>
            <a:pathLst>
              <a:path w="295275" h="276999">
                <a:moveTo>
                  <a:pt x="0" y="276999"/>
                </a:moveTo>
                <a:lnTo>
                  <a:pt x="295275" y="276999"/>
                </a:lnTo>
                <a:lnTo>
                  <a:pt x="295275" y="0"/>
                </a:lnTo>
                <a:lnTo>
                  <a:pt x="0" y="0"/>
                </a:lnTo>
                <a:lnTo>
                  <a:pt x="0" y="276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1740789" y="70286"/>
            <a:ext cx="174104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Str</a:t>
            </a:r>
            <a:r>
              <a:rPr sz="1800" b="1" spc="-9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-9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800" b="1" spc="-54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Q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2550" y="70286"/>
            <a:ext cx="139288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rou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800" b="1" spc="-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89296" y="70286"/>
            <a:ext cx="25470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VXS</a:t>
            </a:r>
            <a:r>
              <a:rPr sz="1800" b="1" spc="-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Tri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ger P</a:t>
            </a:r>
            <a:r>
              <a:rPr sz="1800" b="1" spc="-4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oc</a:t>
            </a:r>
            <a:r>
              <a:rPr sz="1800" b="1" spc="-4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800" b="1" spc="-9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or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46275" y="1143983"/>
            <a:ext cx="1411407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>
                <a:latin typeface="Times New Roman"/>
                <a:cs typeface="Times New Roman"/>
              </a:rPr>
              <a:t>Use</a:t>
            </a:r>
            <a:r>
              <a:rPr sz="1600" b="1" spc="-1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test</a:t>
            </a:r>
            <a:r>
              <a:rPr sz="1600" b="1" spc="-10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ASIC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6944" y="1419147"/>
            <a:ext cx="1391361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H</a:t>
            </a:r>
            <a:r>
              <a:rPr sz="1200" b="1" spc="4" dirty="0">
                <a:latin typeface="Times New Roman"/>
                <a:cs typeface="Times New Roman"/>
              </a:rPr>
              <a:t>i</a:t>
            </a:r>
            <a:r>
              <a:rPr sz="1200" b="1" spc="0" dirty="0">
                <a:latin typeface="Times New Roman"/>
                <a:cs typeface="Times New Roman"/>
              </a:rPr>
              <a:t>gh</a:t>
            </a:r>
            <a:r>
              <a:rPr sz="1200" b="1" spc="-9" dirty="0">
                <a:latin typeface="Times New Roman"/>
                <a:cs typeface="Times New Roman"/>
              </a:rPr>
              <a:t> </a:t>
            </a:r>
            <a:r>
              <a:rPr sz="1200" b="1" spc="0" dirty="0">
                <a:latin typeface="Times New Roman"/>
                <a:cs typeface="Times New Roman"/>
              </a:rPr>
              <a:t>Cha</a:t>
            </a:r>
            <a:r>
              <a:rPr sz="1200" b="1" spc="4" dirty="0">
                <a:latin typeface="Times New Roman"/>
                <a:cs typeface="Times New Roman"/>
              </a:rPr>
              <a:t>nn</a:t>
            </a:r>
            <a:r>
              <a:rPr sz="1200" b="1" spc="-4" dirty="0">
                <a:latin typeface="Times New Roman"/>
                <a:cs typeface="Times New Roman"/>
              </a:rPr>
              <a:t>e</a:t>
            </a:r>
            <a:r>
              <a:rPr sz="1200" b="1" spc="0" dirty="0">
                <a:latin typeface="Times New Roman"/>
                <a:cs typeface="Times New Roman"/>
              </a:rPr>
              <a:t>l</a:t>
            </a:r>
            <a:r>
              <a:rPr sz="1200" b="1" spc="-9" dirty="0">
                <a:latin typeface="Times New Roman"/>
                <a:cs typeface="Times New Roman"/>
              </a:rPr>
              <a:t> </a:t>
            </a:r>
            <a:r>
              <a:rPr sz="1200" b="1" spc="0" dirty="0">
                <a:latin typeface="Times New Roman"/>
                <a:cs typeface="Times New Roman"/>
              </a:rPr>
              <a:t>Cou</a:t>
            </a:r>
            <a:r>
              <a:rPr sz="1200" b="1" spc="4" dirty="0">
                <a:latin typeface="Times New Roman"/>
                <a:cs typeface="Times New Roman"/>
              </a:rPr>
              <a:t>n</a:t>
            </a:r>
            <a:r>
              <a:rPr sz="1200" b="1" spc="0" dirty="0">
                <a:latin typeface="Times New Roman"/>
                <a:cs typeface="Times New Roman"/>
              </a:rPr>
              <a:t>t</a:t>
            </a:r>
            <a:endParaRPr sz="1200" dirty="0">
              <a:latin typeface="Times New Roman"/>
              <a:cs typeface="Times New Roman"/>
            </a:endParaRPr>
          </a:p>
          <a:p>
            <a:pPr marL="389382" marR="397916" algn="ctr">
              <a:lnSpc>
                <a:spcPct val="95825"/>
              </a:lnSpc>
            </a:pPr>
            <a:r>
              <a:rPr sz="1200" b="1" spc="0" dirty="0">
                <a:latin typeface="Times New Roman"/>
                <a:cs typeface="Times New Roman"/>
              </a:rPr>
              <a:t>D</a:t>
            </a:r>
            <a:r>
              <a:rPr sz="1200" b="1" spc="-4" dirty="0">
                <a:latin typeface="Times New Roman"/>
                <a:cs typeface="Times New Roman"/>
              </a:rPr>
              <a:t>e</a:t>
            </a:r>
            <a:r>
              <a:rPr sz="1200" b="1" spc="0" dirty="0">
                <a:latin typeface="Times New Roman"/>
                <a:cs typeface="Times New Roman"/>
              </a:rPr>
              <a:t>t</a:t>
            </a:r>
            <a:r>
              <a:rPr sz="1200" b="1" spc="-9" dirty="0">
                <a:latin typeface="Times New Roman"/>
                <a:cs typeface="Times New Roman"/>
              </a:rPr>
              <a:t>e</a:t>
            </a:r>
            <a:r>
              <a:rPr sz="1200" b="1" spc="-4" dirty="0">
                <a:latin typeface="Times New Roman"/>
                <a:cs typeface="Times New Roman"/>
              </a:rPr>
              <a:t>c</a:t>
            </a:r>
            <a:r>
              <a:rPr sz="1200" b="1" spc="0" dirty="0">
                <a:latin typeface="Times New Roman"/>
                <a:cs typeface="Times New Roman"/>
              </a:rPr>
              <a:t>tor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9925" y="1655367"/>
            <a:ext cx="3435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125" dirty="0">
                <a:latin typeface="Times New Roman"/>
                <a:cs typeface="Times New Roman"/>
              </a:rPr>
              <a:t> </a:t>
            </a:r>
            <a:r>
              <a:rPr sz="1200" b="1" spc="0" dirty="0">
                <a:latin typeface="Times New Roman"/>
                <a:cs typeface="Times New Roman"/>
              </a:rPr>
              <a:t>A </a:t>
            </a:r>
            <a:r>
              <a:rPr sz="1200" b="1" spc="134" dirty="0"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43041" y="1865679"/>
            <a:ext cx="35214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VXS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471" y="2309798"/>
            <a:ext cx="16370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1200" b="1" spc="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ass</a:t>
            </a:r>
            <a:r>
              <a:rPr sz="1200" b="1" spc="4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2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200" b="1" spc="-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‘64x</a:t>
            </a:r>
            <a:r>
              <a:rPr sz="1200" b="1" spc="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Exa</a:t>
            </a:r>
            <a:r>
              <a:rPr sz="1200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200" b="1" spc="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2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5914" y="2571526"/>
            <a:ext cx="2946798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b="1" spc="0" dirty="0">
                <a:latin typeface="Times New Roman"/>
                <a:cs typeface="Times New Roman"/>
              </a:rPr>
              <a:t>1</a:t>
            </a:r>
            <a:r>
              <a:rPr sz="1400" b="1" spc="-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SSP</a:t>
            </a:r>
            <a:r>
              <a:rPr sz="1400" b="1" spc="-94" dirty="0">
                <a:latin typeface="Times New Roman"/>
                <a:cs typeface="Times New Roman"/>
              </a:rPr>
              <a:t> </a:t>
            </a:r>
            <a:r>
              <a:rPr sz="1400" b="1" spc="-14" dirty="0">
                <a:latin typeface="Times New Roman"/>
                <a:cs typeface="Times New Roman"/>
              </a:rPr>
              <a:t>m</a:t>
            </a: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spc="0" dirty="0">
                <a:latin typeface="Times New Roman"/>
                <a:cs typeface="Times New Roman"/>
              </a:rPr>
              <a:t>n</a:t>
            </a:r>
            <a:r>
              <a:rPr sz="1400" b="1" spc="4" dirty="0">
                <a:latin typeface="Times New Roman"/>
                <a:cs typeface="Times New Roman"/>
              </a:rPr>
              <a:t>ag</a:t>
            </a:r>
            <a:r>
              <a:rPr sz="1400" b="1" spc="0" dirty="0">
                <a:latin typeface="Times New Roman"/>
                <a:cs typeface="Times New Roman"/>
              </a:rPr>
              <a:t>es</a:t>
            </a:r>
            <a:r>
              <a:rPr sz="1400" b="1" spc="-9" dirty="0">
                <a:latin typeface="Times New Roman"/>
                <a:cs typeface="Times New Roman"/>
              </a:rPr>
              <a:t> </a:t>
            </a:r>
            <a:r>
              <a:rPr sz="1400" b="1" spc="4" dirty="0">
                <a:latin typeface="Times New Roman"/>
                <a:cs typeface="Times New Roman"/>
              </a:rPr>
              <a:t>3</a:t>
            </a:r>
            <a:r>
              <a:rPr sz="1400" b="1" spc="0" dirty="0">
                <a:latin typeface="Times New Roman"/>
                <a:cs typeface="Times New Roman"/>
              </a:rPr>
              <a:t>2</a:t>
            </a:r>
            <a:r>
              <a:rPr sz="1400" b="1" spc="-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LC</a:t>
            </a:r>
            <a:r>
              <a:rPr sz="1400" b="1" spc="-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fiber</a:t>
            </a:r>
            <a:r>
              <a:rPr sz="1400" b="1" spc="-3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  <a:hlinkClick r:id="rId7"/>
              </a:rPr>
              <a:t>@</a:t>
            </a:r>
            <a:r>
              <a:rPr sz="1400" b="1" spc="4" dirty="0">
                <a:latin typeface="Times New Roman"/>
                <a:cs typeface="Times New Roman"/>
                <a:hlinkClick r:id="rId7"/>
              </a:rPr>
              <a:t>2</a:t>
            </a:r>
            <a:r>
              <a:rPr sz="1400" b="1" spc="0" dirty="0">
                <a:latin typeface="Times New Roman"/>
                <a:cs typeface="Times New Roman"/>
                <a:hlinkClick r:id="rId7"/>
              </a:rPr>
              <a:t>.5Gbps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4718" y="2986073"/>
            <a:ext cx="4028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V</a:t>
            </a:r>
            <a:r>
              <a:rPr sz="1200" b="1" spc="-4" dirty="0">
                <a:latin typeface="Times New Roman"/>
                <a:cs typeface="Times New Roman"/>
              </a:rPr>
              <a:t>M</a:t>
            </a:r>
            <a:r>
              <a:rPr sz="1200" b="1" spc="0" dirty="0">
                <a:latin typeface="Times New Roman"/>
                <a:cs typeface="Times New Roman"/>
              </a:rPr>
              <a:t>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914" y="2998246"/>
            <a:ext cx="3860448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b="1" spc="4" dirty="0">
                <a:latin typeface="Times New Roman"/>
                <a:cs typeface="Times New Roman"/>
              </a:rPr>
              <a:t>1</a:t>
            </a:r>
            <a:r>
              <a:rPr sz="1400" b="1" spc="0" dirty="0">
                <a:latin typeface="Times New Roman"/>
                <a:cs typeface="Times New Roman"/>
              </a:rPr>
              <a:t>6</a:t>
            </a:r>
            <a:r>
              <a:rPr sz="1400" b="1" spc="-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SS</a:t>
            </a:r>
            <a:r>
              <a:rPr sz="1400" b="1" spc="-4" dirty="0">
                <a:latin typeface="Times New Roman"/>
                <a:cs typeface="Times New Roman"/>
              </a:rPr>
              <a:t>P</a:t>
            </a:r>
            <a:r>
              <a:rPr sz="1400" b="1" spc="4" dirty="0">
                <a:latin typeface="Times New Roman"/>
                <a:cs typeface="Times New Roman"/>
              </a:rPr>
              <a:t>/</a:t>
            </a:r>
            <a:r>
              <a:rPr sz="1400" b="1" spc="0" dirty="0">
                <a:latin typeface="Times New Roman"/>
                <a:cs typeface="Times New Roman"/>
              </a:rPr>
              <a:t>cr</a:t>
            </a: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spc="0" dirty="0">
                <a:latin typeface="Times New Roman"/>
                <a:cs typeface="Times New Roman"/>
              </a:rPr>
              <a:t>te</a:t>
            </a:r>
            <a:r>
              <a:rPr sz="1400" b="1" spc="-3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  <a:hlinkClick r:id="rId8"/>
              </a:rPr>
              <a:t>@</a:t>
            </a:r>
            <a:r>
              <a:rPr sz="1400" b="1" spc="4" dirty="0">
                <a:latin typeface="Times New Roman"/>
                <a:cs typeface="Times New Roman"/>
                <a:hlinkClick r:id="rId8"/>
              </a:rPr>
              <a:t>20</a:t>
            </a:r>
            <a:r>
              <a:rPr sz="1400" b="1" spc="0" dirty="0">
                <a:latin typeface="Times New Roman"/>
                <a:cs typeface="Times New Roman"/>
                <a:hlinkClick r:id="rId8"/>
              </a:rPr>
              <a:t>Gbps</a:t>
            </a:r>
            <a:r>
              <a:rPr sz="1400" b="1" spc="-3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to</a:t>
            </a:r>
            <a:r>
              <a:rPr sz="1400" b="1" spc="-34" dirty="0">
                <a:latin typeface="Times New Roman"/>
                <a:cs typeface="Times New Roman"/>
              </a:rPr>
              <a:t> </a:t>
            </a:r>
            <a:r>
              <a:rPr sz="1400" b="1" spc="-4" dirty="0">
                <a:latin typeface="Times New Roman"/>
                <a:cs typeface="Times New Roman"/>
              </a:rPr>
              <a:t>V</a:t>
            </a:r>
            <a:r>
              <a:rPr sz="1400" b="1" spc="0" dirty="0">
                <a:latin typeface="Times New Roman"/>
                <a:cs typeface="Times New Roman"/>
              </a:rPr>
              <a:t>TP</a:t>
            </a:r>
            <a:r>
              <a:rPr sz="1400" b="1" spc="-7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[</a:t>
            </a:r>
            <a:r>
              <a:rPr sz="1400" b="1" spc="-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4</a:t>
            </a:r>
            <a:r>
              <a:rPr sz="1400" b="1" spc="-9" dirty="0">
                <a:latin typeface="Times New Roman"/>
                <a:cs typeface="Times New Roman"/>
              </a:rPr>
              <a:t> </a:t>
            </a:r>
            <a:r>
              <a:rPr sz="1400" b="1" spc="4" dirty="0">
                <a:latin typeface="Times New Roman"/>
                <a:cs typeface="Times New Roman"/>
              </a:rPr>
              <a:t>la</a:t>
            </a:r>
            <a:r>
              <a:rPr sz="1400" b="1" spc="0" dirty="0">
                <a:latin typeface="Times New Roman"/>
                <a:cs typeface="Times New Roman"/>
              </a:rPr>
              <a:t>ne</a:t>
            </a:r>
            <a:r>
              <a:rPr sz="1400" b="1" spc="4" dirty="0">
                <a:latin typeface="Times New Roman"/>
                <a:cs typeface="Times New Roman"/>
              </a:rPr>
              <a:t>s</a:t>
            </a:r>
            <a:r>
              <a:rPr sz="1400" b="1" spc="4" dirty="0">
                <a:latin typeface="Times New Roman"/>
                <a:cs typeface="Times New Roman"/>
                <a:hlinkClick r:id="rId9"/>
              </a:rPr>
              <a:t>/</a:t>
            </a:r>
            <a:r>
              <a:rPr sz="1400" b="1" spc="0" dirty="0">
                <a:latin typeface="Times New Roman"/>
                <a:cs typeface="Times New Roman"/>
                <a:hlinkClick r:id="rId9"/>
              </a:rPr>
              <a:t>@</a:t>
            </a:r>
            <a:r>
              <a:rPr sz="1400" b="1" spc="4" dirty="0">
                <a:latin typeface="Times New Roman"/>
                <a:cs typeface="Times New Roman"/>
                <a:hlinkClick r:id="rId9"/>
              </a:rPr>
              <a:t>5</a:t>
            </a:r>
            <a:r>
              <a:rPr sz="1400" b="1" spc="-14" dirty="0">
                <a:latin typeface="Times New Roman"/>
                <a:cs typeface="Times New Roman"/>
                <a:hlinkClick r:id="rId9"/>
              </a:rPr>
              <a:t>G</a:t>
            </a:r>
            <a:r>
              <a:rPr sz="1400" b="1" spc="0" dirty="0">
                <a:latin typeface="Times New Roman"/>
                <a:cs typeface="Times New Roman"/>
                <a:hlinkClick r:id="rId9"/>
              </a:rPr>
              <a:t>b</a:t>
            </a:r>
            <a:r>
              <a:rPr sz="1400" b="1" spc="-14" dirty="0">
                <a:latin typeface="Times New Roman"/>
                <a:cs typeface="Times New Roman"/>
                <a:hlinkClick r:id="rId9"/>
              </a:rPr>
              <a:t>p</a:t>
            </a:r>
            <a:r>
              <a:rPr sz="1400" b="1" spc="0" dirty="0">
                <a:latin typeface="Times New Roman"/>
                <a:cs typeface="Times New Roman"/>
                <a:hlinkClick r:id="rId9"/>
              </a:rPr>
              <a:t>s</a:t>
            </a:r>
            <a:r>
              <a:rPr sz="1400" b="1" spc="-3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]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402" y="3423960"/>
            <a:ext cx="3289984" cy="204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>
                <a:latin typeface="Arial"/>
                <a:cs typeface="Arial"/>
              </a:rPr>
              <a:t>•   </a:t>
            </a:r>
            <a:r>
              <a:rPr sz="1400" spc="212" dirty="0">
                <a:latin typeface="Arial"/>
                <a:cs typeface="Arial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St</a:t>
            </a:r>
            <a:r>
              <a:rPr sz="1400" b="1" spc="-25" dirty="0">
                <a:latin typeface="Times New Roman"/>
                <a:cs typeface="Times New Roman"/>
              </a:rPr>
              <a:t>r</a:t>
            </a:r>
            <a:r>
              <a:rPr sz="1400" b="1" spc="0" dirty="0">
                <a:latin typeface="Times New Roman"/>
                <a:cs typeface="Times New Roman"/>
              </a:rPr>
              <a:t>e</a:t>
            </a: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spc="-14" dirty="0">
                <a:latin typeface="Times New Roman"/>
                <a:cs typeface="Times New Roman"/>
              </a:rPr>
              <a:t>m</a:t>
            </a:r>
            <a:r>
              <a:rPr sz="1400" b="1" spc="4" dirty="0">
                <a:latin typeface="Times New Roman"/>
                <a:cs typeface="Times New Roman"/>
              </a:rPr>
              <a:t>i</a:t>
            </a:r>
            <a:r>
              <a:rPr sz="1400" b="1" spc="0" dirty="0">
                <a:latin typeface="Times New Roman"/>
                <a:cs typeface="Times New Roman"/>
              </a:rPr>
              <a:t>ng</a:t>
            </a:r>
            <a:r>
              <a:rPr sz="1400" b="1" spc="-1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b</a:t>
            </a: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spc="0" dirty="0">
                <a:latin typeface="Times New Roman"/>
                <a:cs typeface="Times New Roman"/>
              </a:rPr>
              <a:t>nd</a:t>
            </a:r>
            <a:r>
              <a:rPr sz="1400" b="1" spc="4" dirty="0">
                <a:latin typeface="Times New Roman"/>
                <a:cs typeface="Times New Roman"/>
              </a:rPr>
              <a:t>w</a:t>
            </a:r>
            <a:r>
              <a:rPr sz="1400" b="1" spc="-4" dirty="0">
                <a:latin typeface="Times New Roman"/>
                <a:cs typeface="Times New Roman"/>
              </a:rPr>
              <a:t>i</a:t>
            </a:r>
            <a:r>
              <a:rPr sz="1400" b="1" spc="0" dirty="0">
                <a:latin typeface="Times New Roman"/>
                <a:cs typeface="Times New Roman"/>
              </a:rPr>
              <a:t>dth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4" dirty="0">
                <a:latin typeface="Times New Roman"/>
                <a:cs typeface="Times New Roman"/>
              </a:rPr>
              <a:t>320</a:t>
            </a:r>
            <a:r>
              <a:rPr sz="1400" b="1" spc="0" dirty="0">
                <a:latin typeface="Times New Roman"/>
                <a:cs typeface="Times New Roman"/>
              </a:rPr>
              <a:t>Gpbs</a:t>
            </a:r>
            <a:r>
              <a:rPr sz="1400" b="1" spc="-3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to</a:t>
            </a:r>
            <a:r>
              <a:rPr sz="1400" b="1" spc="-34" dirty="0">
                <a:latin typeface="Times New Roman"/>
                <a:cs typeface="Times New Roman"/>
              </a:rPr>
              <a:t> </a:t>
            </a:r>
            <a:r>
              <a:rPr sz="1400" b="1" spc="-4" dirty="0">
                <a:latin typeface="Times New Roman"/>
                <a:cs typeface="Times New Roman"/>
              </a:rPr>
              <a:t>V</a:t>
            </a:r>
            <a:r>
              <a:rPr sz="1400" b="1" spc="0" dirty="0">
                <a:latin typeface="Times New Roman"/>
                <a:cs typeface="Times New Roman"/>
              </a:rPr>
              <a:t>TP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402" y="3850687"/>
            <a:ext cx="2810856" cy="205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>
                <a:latin typeface="Arial"/>
                <a:cs typeface="Arial"/>
              </a:rPr>
              <a:t>•   </a:t>
            </a:r>
            <a:r>
              <a:rPr sz="1400" spc="212" dirty="0">
                <a:latin typeface="Arial"/>
                <a:cs typeface="Arial"/>
              </a:rPr>
              <a:t> </a:t>
            </a:r>
            <a:r>
              <a:rPr sz="1400" b="1" spc="4" dirty="0">
                <a:latin typeface="Times New Roman"/>
                <a:cs typeface="Times New Roman"/>
              </a:rPr>
              <a:t>40</a:t>
            </a:r>
            <a:r>
              <a:rPr sz="1400" b="1" spc="0" dirty="0">
                <a:latin typeface="Times New Roman"/>
                <a:cs typeface="Times New Roman"/>
              </a:rPr>
              <a:t>Gbe</a:t>
            </a:r>
            <a:r>
              <a:rPr sz="1400" b="1" spc="-2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f</a:t>
            </a:r>
            <a:r>
              <a:rPr sz="1400" b="1" spc="-25" dirty="0">
                <a:latin typeface="Times New Roman"/>
                <a:cs typeface="Times New Roman"/>
              </a:rPr>
              <a:t>r</a:t>
            </a:r>
            <a:r>
              <a:rPr sz="1400" b="1" spc="4" dirty="0">
                <a:latin typeface="Times New Roman"/>
                <a:cs typeface="Times New Roman"/>
              </a:rPr>
              <a:t>o</a:t>
            </a:r>
            <a:r>
              <a:rPr sz="1400" b="1" spc="0" dirty="0">
                <a:latin typeface="Times New Roman"/>
                <a:cs typeface="Times New Roman"/>
              </a:rPr>
              <a:t>m</a:t>
            </a:r>
            <a:r>
              <a:rPr sz="1400" b="1" spc="-44" dirty="0">
                <a:latin typeface="Times New Roman"/>
                <a:cs typeface="Times New Roman"/>
              </a:rPr>
              <a:t> </a:t>
            </a:r>
            <a:r>
              <a:rPr sz="1400" b="1" spc="-4" dirty="0">
                <a:latin typeface="Times New Roman"/>
                <a:cs typeface="Times New Roman"/>
              </a:rPr>
              <a:t>V</a:t>
            </a:r>
            <a:r>
              <a:rPr sz="1400" b="1" spc="0" dirty="0">
                <a:latin typeface="Times New Roman"/>
                <a:cs typeface="Times New Roman"/>
              </a:rPr>
              <a:t>TP</a:t>
            </a:r>
            <a:r>
              <a:rPr sz="1400" b="1" spc="-7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“</a:t>
            </a:r>
            <a:r>
              <a:rPr sz="1400" b="1" spc="-4" dirty="0">
                <a:latin typeface="Times New Roman"/>
                <a:cs typeface="Times New Roman"/>
              </a:rPr>
              <a:t>C</a:t>
            </a:r>
            <a:r>
              <a:rPr sz="1400" b="1" spc="0" dirty="0">
                <a:latin typeface="Times New Roman"/>
                <a:cs typeface="Times New Roman"/>
              </a:rPr>
              <a:t>O</a:t>
            </a:r>
            <a:r>
              <a:rPr sz="1400" b="1" spc="-9" dirty="0">
                <a:latin typeface="Times New Roman"/>
                <a:cs typeface="Times New Roman"/>
              </a:rPr>
              <a:t>D</a:t>
            </a:r>
            <a:r>
              <a:rPr sz="1400" b="1" spc="0" dirty="0">
                <a:latin typeface="Times New Roman"/>
                <a:cs typeface="Times New Roman"/>
              </a:rPr>
              <a:t>A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9" dirty="0">
                <a:latin typeface="Times New Roman"/>
                <a:cs typeface="Times New Roman"/>
              </a:rPr>
              <a:t>R</a:t>
            </a:r>
            <a:r>
              <a:rPr sz="1400" b="1" spc="0" dirty="0">
                <a:latin typeface="Times New Roman"/>
                <a:cs typeface="Times New Roman"/>
              </a:rPr>
              <a:t>O</a:t>
            </a:r>
            <a:r>
              <a:rPr sz="1400" b="1" spc="-9" dirty="0">
                <a:latin typeface="Times New Roman"/>
                <a:cs typeface="Times New Roman"/>
              </a:rPr>
              <a:t>C</a:t>
            </a:r>
            <a:r>
              <a:rPr sz="1400" b="1" spc="0" dirty="0">
                <a:latin typeface="Times New Roman"/>
                <a:cs typeface="Times New Roman"/>
              </a:rPr>
              <a:t>”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914" y="4278660"/>
            <a:ext cx="3430191" cy="8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5"/>
              </a:lnSpc>
              <a:spcBef>
                <a:spcPts val="76"/>
              </a:spcBef>
            </a:pPr>
            <a:r>
              <a:rPr sz="1400" b="1" spc="-4" dirty="0">
                <a:latin typeface="Times New Roman"/>
                <a:cs typeface="Times New Roman"/>
              </a:rPr>
              <a:t>V</a:t>
            </a:r>
            <a:r>
              <a:rPr sz="1400" b="1" spc="0" dirty="0">
                <a:latin typeface="Times New Roman"/>
                <a:cs typeface="Times New Roman"/>
              </a:rPr>
              <a:t>TP</a:t>
            </a:r>
            <a:r>
              <a:rPr sz="1400" b="1" spc="-7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can</a:t>
            </a:r>
            <a:r>
              <a:rPr sz="1400" b="1" spc="-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perf</a:t>
            </a:r>
            <a:r>
              <a:rPr sz="1400" b="1" spc="4" dirty="0">
                <a:latin typeface="Times New Roman"/>
                <a:cs typeface="Times New Roman"/>
              </a:rPr>
              <a:t>o</a:t>
            </a:r>
            <a:r>
              <a:rPr sz="1400" b="1" spc="0" dirty="0">
                <a:latin typeface="Times New Roman"/>
                <a:cs typeface="Times New Roman"/>
              </a:rPr>
              <a:t>rm</a:t>
            </a:r>
            <a:r>
              <a:rPr sz="1400" b="1" spc="-1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s</a:t>
            </a:r>
            <a:r>
              <a:rPr sz="1400" b="1" spc="4" dirty="0">
                <a:latin typeface="Times New Roman"/>
                <a:cs typeface="Times New Roman"/>
              </a:rPr>
              <a:t>ig</a:t>
            </a:r>
            <a:r>
              <a:rPr sz="1400" b="1" spc="0" dirty="0">
                <a:latin typeface="Times New Roman"/>
                <a:cs typeface="Times New Roman"/>
              </a:rPr>
              <a:t>n</a:t>
            </a:r>
            <a:r>
              <a:rPr sz="1400" b="1" spc="4" dirty="0">
                <a:latin typeface="Times New Roman"/>
                <a:cs typeface="Times New Roman"/>
              </a:rPr>
              <a:t>i</a:t>
            </a:r>
            <a:r>
              <a:rPr sz="1400" b="1" spc="0" dirty="0">
                <a:latin typeface="Times New Roman"/>
                <a:cs typeface="Times New Roman"/>
              </a:rPr>
              <a:t>f</a:t>
            </a:r>
            <a:r>
              <a:rPr sz="1400" b="1" spc="-4" dirty="0">
                <a:latin typeface="Times New Roman"/>
                <a:cs typeface="Times New Roman"/>
              </a:rPr>
              <a:t>i</a:t>
            </a:r>
            <a:r>
              <a:rPr sz="1400" b="1" spc="0" dirty="0">
                <a:latin typeface="Times New Roman"/>
                <a:cs typeface="Times New Roman"/>
              </a:rPr>
              <a:t>c</a:t>
            </a: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spc="-14" dirty="0">
                <a:latin typeface="Times New Roman"/>
                <a:cs typeface="Times New Roman"/>
              </a:rPr>
              <a:t>n</a:t>
            </a:r>
            <a:r>
              <a:rPr sz="1400" b="1" spc="0" dirty="0">
                <a:latin typeface="Times New Roman"/>
                <a:cs typeface="Times New Roman"/>
              </a:rPr>
              <a:t>t</a:t>
            </a:r>
            <a:r>
              <a:rPr sz="1400" b="1" spc="-3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d</a:t>
            </a: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spc="0" dirty="0">
                <a:latin typeface="Times New Roman"/>
                <a:cs typeface="Times New Roman"/>
              </a:rPr>
              <a:t>ta</a:t>
            </a:r>
            <a:r>
              <a:rPr sz="1400" b="1" spc="-1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p</a:t>
            </a:r>
            <a:r>
              <a:rPr sz="1400" b="1" spc="-25" dirty="0">
                <a:latin typeface="Times New Roman"/>
                <a:cs typeface="Times New Roman"/>
              </a:rPr>
              <a:t>r</a:t>
            </a:r>
            <a:r>
              <a:rPr sz="1400" b="1" spc="4" dirty="0">
                <a:latin typeface="Times New Roman"/>
                <a:cs typeface="Times New Roman"/>
              </a:rPr>
              <a:t>o</a:t>
            </a:r>
            <a:r>
              <a:rPr sz="1400" b="1" spc="0" dirty="0">
                <a:latin typeface="Times New Roman"/>
                <a:cs typeface="Times New Roman"/>
              </a:rPr>
              <a:t>ce</a:t>
            </a:r>
            <a:r>
              <a:rPr sz="1400" b="1" spc="4" dirty="0">
                <a:latin typeface="Times New Roman"/>
                <a:cs typeface="Times New Roman"/>
              </a:rPr>
              <a:t>ssi</a:t>
            </a:r>
            <a:r>
              <a:rPr sz="1400" b="1" spc="0" dirty="0">
                <a:latin typeface="Times New Roman"/>
                <a:cs typeface="Times New Roman"/>
              </a:rPr>
              <a:t>ng</a:t>
            </a:r>
            <a:endParaRPr sz="1400" dirty="0">
              <a:latin typeface="Times New Roman"/>
              <a:cs typeface="Times New Roman"/>
            </a:endParaRPr>
          </a:p>
          <a:p>
            <a:pPr marL="183387" marR="463594">
              <a:lnSpc>
                <a:spcPct val="100041"/>
              </a:lnSpc>
            </a:pPr>
            <a:r>
              <a:rPr sz="1400" b="1" spc="4" dirty="0">
                <a:latin typeface="Times New Roman"/>
                <a:cs typeface="Times New Roman"/>
              </a:rPr>
              <a:t>19</a:t>
            </a:r>
            <a:r>
              <a:rPr sz="1400" b="1" spc="0" dirty="0">
                <a:latin typeface="Times New Roman"/>
                <a:cs typeface="Times New Roman"/>
              </a:rPr>
              <a:t>2</a:t>
            </a:r>
            <a:r>
              <a:rPr sz="1400" b="1" spc="-1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ch</a:t>
            </a: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spc="0" dirty="0">
                <a:latin typeface="Times New Roman"/>
                <a:cs typeface="Times New Roman"/>
              </a:rPr>
              <a:t>nne</a:t>
            </a:r>
            <a:r>
              <a:rPr sz="1400" b="1" spc="4" dirty="0">
                <a:latin typeface="Times New Roman"/>
                <a:cs typeface="Times New Roman"/>
              </a:rPr>
              <a:t>l</a:t>
            </a:r>
            <a:r>
              <a:rPr sz="1400" b="1" spc="0" dirty="0">
                <a:latin typeface="Times New Roman"/>
                <a:cs typeface="Times New Roman"/>
              </a:rPr>
              <a:t>s</a:t>
            </a:r>
            <a:r>
              <a:rPr sz="1400" b="1" spc="-1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f</a:t>
            </a:r>
            <a:r>
              <a:rPr sz="1400" b="1" spc="4" dirty="0">
                <a:latin typeface="Times New Roman"/>
                <a:cs typeface="Times New Roman"/>
              </a:rPr>
              <a:t>o</a:t>
            </a:r>
            <a:r>
              <a:rPr sz="1400" b="1" spc="0" dirty="0">
                <a:latin typeface="Times New Roman"/>
                <a:cs typeface="Times New Roman"/>
              </a:rPr>
              <a:t>r</a:t>
            </a:r>
            <a:r>
              <a:rPr sz="1400" b="1" spc="-39" dirty="0">
                <a:latin typeface="Times New Roman"/>
                <a:cs typeface="Times New Roman"/>
              </a:rPr>
              <a:t> </a:t>
            </a:r>
            <a:r>
              <a:rPr sz="1400" b="1" spc="-4" dirty="0">
                <a:latin typeface="Times New Roman"/>
                <a:cs typeface="Times New Roman"/>
              </a:rPr>
              <a:t>FP</a:t>
            </a:r>
            <a:r>
              <a:rPr sz="1400" b="1" spc="0" dirty="0">
                <a:latin typeface="Times New Roman"/>
                <a:cs typeface="Times New Roman"/>
              </a:rPr>
              <a:t>GA</a:t>
            </a:r>
            <a:r>
              <a:rPr sz="1400" b="1" spc="-9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f</a:t>
            </a:r>
            <a:r>
              <a:rPr sz="1400" b="1" spc="-19" dirty="0">
                <a:latin typeface="Times New Roman"/>
                <a:cs typeface="Times New Roman"/>
              </a:rPr>
              <a:t>r</a:t>
            </a:r>
            <a:r>
              <a:rPr sz="1400" b="1" spc="4" dirty="0">
                <a:latin typeface="Times New Roman"/>
                <a:cs typeface="Times New Roman"/>
              </a:rPr>
              <a:t>o</a:t>
            </a:r>
            <a:r>
              <a:rPr sz="1400" b="1" spc="0" dirty="0">
                <a:latin typeface="Times New Roman"/>
                <a:cs typeface="Times New Roman"/>
              </a:rPr>
              <a:t>nt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end s</a:t>
            </a:r>
            <a:r>
              <a:rPr sz="1400" b="1" spc="4" dirty="0">
                <a:latin typeface="Times New Roman"/>
                <a:cs typeface="Times New Roman"/>
              </a:rPr>
              <a:t>o</a:t>
            </a:r>
            <a:r>
              <a:rPr sz="1400" b="1" spc="0" dirty="0">
                <a:latin typeface="Times New Roman"/>
                <a:cs typeface="Times New Roman"/>
              </a:rPr>
              <a:t>, S</a:t>
            </a:r>
            <a:r>
              <a:rPr sz="1400" b="1" spc="4" dirty="0">
                <a:latin typeface="Times New Roman"/>
                <a:cs typeface="Times New Roman"/>
              </a:rPr>
              <a:t>i</a:t>
            </a:r>
            <a:r>
              <a:rPr sz="1400" b="1" spc="0" dirty="0">
                <a:latin typeface="Times New Roman"/>
                <a:cs typeface="Times New Roman"/>
              </a:rPr>
              <a:t>n</a:t>
            </a:r>
            <a:r>
              <a:rPr sz="1400" b="1" spc="4" dirty="0">
                <a:latin typeface="Times New Roman"/>
                <a:cs typeface="Times New Roman"/>
              </a:rPr>
              <a:t>gl</a:t>
            </a:r>
            <a:r>
              <a:rPr sz="1400" b="1" spc="0" dirty="0">
                <a:latin typeface="Times New Roman"/>
                <a:cs typeface="Times New Roman"/>
              </a:rPr>
              <a:t>e</a:t>
            </a:r>
            <a:r>
              <a:rPr sz="1400" b="1" spc="-59" dirty="0">
                <a:latin typeface="Times New Roman"/>
                <a:cs typeface="Times New Roman"/>
              </a:rPr>
              <a:t> </a:t>
            </a:r>
            <a:r>
              <a:rPr sz="1400" b="1" spc="-4" dirty="0">
                <a:latin typeface="Times New Roman"/>
                <a:cs typeface="Times New Roman"/>
              </a:rPr>
              <a:t>VX</a:t>
            </a:r>
            <a:r>
              <a:rPr sz="1400" b="1" spc="0" dirty="0">
                <a:latin typeface="Times New Roman"/>
                <a:cs typeface="Times New Roman"/>
              </a:rPr>
              <a:t>S</a:t>
            </a:r>
            <a:r>
              <a:rPr sz="1400" b="1" spc="9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cr</a:t>
            </a: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spc="0" dirty="0">
                <a:latin typeface="Times New Roman"/>
                <a:cs typeface="Times New Roman"/>
              </a:rPr>
              <a:t>te</a:t>
            </a:r>
            <a:r>
              <a:rPr sz="1400" b="1" spc="-1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c</a:t>
            </a:r>
            <a:r>
              <a:rPr sz="1400" b="1" spc="4" dirty="0">
                <a:latin typeface="Times New Roman"/>
                <a:cs typeface="Times New Roman"/>
              </a:rPr>
              <a:t>o</a:t>
            </a:r>
            <a:r>
              <a:rPr sz="1400" b="1" spc="0" dirty="0">
                <a:latin typeface="Times New Roman"/>
                <a:cs typeface="Times New Roman"/>
              </a:rPr>
              <a:t>u</a:t>
            </a:r>
            <a:r>
              <a:rPr sz="1400" b="1" spc="4" dirty="0">
                <a:latin typeface="Times New Roman"/>
                <a:cs typeface="Times New Roman"/>
              </a:rPr>
              <a:t>l</a:t>
            </a:r>
            <a:r>
              <a:rPr sz="1400" b="1" spc="0" dirty="0">
                <a:latin typeface="Times New Roman"/>
                <a:cs typeface="Times New Roman"/>
              </a:rPr>
              <a:t>d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4" dirty="0">
                <a:latin typeface="Times New Roman"/>
                <a:cs typeface="Times New Roman"/>
              </a:rPr>
              <a:t>s</a:t>
            </a:r>
            <a:r>
              <a:rPr sz="1400" b="1" spc="0" dirty="0">
                <a:latin typeface="Times New Roman"/>
                <a:cs typeface="Times New Roman"/>
              </a:rPr>
              <a:t>t</a:t>
            </a:r>
            <a:r>
              <a:rPr sz="1400" b="1" spc="-19" dirty="0">
                <a:latin typeface="Times New Roman"/>
                <a:cs typeface="Times New Roman"/>
              </a:rPr>
              <a:t>r</a:t>
            </a:r>
            <a:r>
              <a:rPr sz="1400" b="1" spc="0" dirty="0">
                <a:latin typeface="Times New Roman"/>
                <a:cs typeface="Times New Roman"/>
              </a:rPr>
              <a:t>e</a:t>
            </a: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spc="0" dirty="0">
                <a:latin typeface="Times New Roman"/>
                <a:cs typeface="Times New Roman"/>
              </a:rPr>
              <a:t>m</a:t>
            </a:r>
            <a:endParaRPr sz="1400" dirty="0">
              <a:latin typeface="Times New Roman"/>
              <a:cs typeface="Times New Roman"/>
            </a:endParaRPr>
          </a:p>
          <a:p>
            <a:pPr marL="183387" marR="13373">
              <a:lnSpc>
                <a:spcPts val="1446"/>
              </a:lnSpc>
            </a:pPr>
            <a:r>
              <a:rPr sz="1400" b="1" spc="4" dirty="0">
                <a:latin typeface="Times New Roman"/>
                <a:cs typeface="Times New Roman"/>
              </a:rPr>
              <a:t>19</a:t>
            </a:r>
            <a:r>
              <a:rPr sz="1400" b="1" spc="9" dirty="0">
                <a:latin typeface="Times New Roman"/>
                <a:cs typeface="Times New Roman"/>
              </a:rPr>
              <a:t>2</a:t>
            </a:r>
            <a:r>
              <a:rPr sz="1200" b="1" spc="0" baseline="-21740" dirty="0">
                <a:latin typeface="Times New Roman"/>
                <a:cs typeface="Times New Roman"/>
              </a:rPr>
              <a:t>FPGA</a:t>
            </a:r>
            <a:r>
              <a:rPr sz="1200" b="1" spc="110" baseline="-21740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*</a:t>
            </a:r>
            <a:r>
              <a:rPr sz="1400" b="1" spc="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3</a:t>
            </a:r>
            <a:r>
              <a:rPr sz="1400" b="1" spc="9" dirty="0">
                <a:latin typeface="Times New Roman"/>
                <a:cs typeface="Times New Roman"/>
              </a:rPr>
              <a:t>2</a:t>
            </a:r>
            <a:r>
              <a:rPr sz="1200" b="1" spc="4" baseline="-21740" dirty="0">
                <a:latin typeface="Times New Roman"/>
                <a:cs typeface="Times New Roman"/>
              </a:rPr>
              <a:t>Li</a:t>
            </a:r>
            <a:r>
              <a:rPr sz="1200" b="1" spc="-4" baseline="-21740" dirty="0">
                <a:latin typeface="Times New Roman"/>
                <a:cs typeface="Times New Roman"/>
              </a:rPr>
              <a:t>n</a:t>
            </a:r>
            <a:r>
              <a:rPr sz="1200" b="1" spc="-25" baseline="-21740" dirty="0">
                <a:latin typeface="Times New Roman"/>
                <a:cs typeface="Times New Roman"/>
              </a:rPr>
              <a:t>k</a:t>
            </a:r>
            <a:r>
              <a:rPr sz="1200" b="1" spc="0" baseline="-21740" dirty="0">
                <a:latin typeface="Times New Roman"/>
                <a:cs typeface="Times New Roman"/>
              </a:rPr>
              <a:t>s</a:t>
            </a:r>
            <a:r>
              <a:rPr sz="1200" b="1" spc="160" baseline="-21740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*</a:t>
            </a:r>
            <a:r>
              <a:rPr sz="1400" b="1" spc="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1</a:t>
            </a:r>
            <a:r>
              <a:rPr sz="1400" b="1" spc="9" dirty="0">
                <a:latin typeface="Times New Roman"/>
                <a:cs typeface="Times New Roman"/>
              </a:rPr>
              <a:t>6</a:t>
            </a:r>
            <a:r>
              <a:rPr sz="1200" b="1" spc="-4" baseline="-21740" dirty="0">
                <a:latin typeface="Times New Roman"/>
                <a:cs typeface="Times New Roman"/>
              </a:rPr>
              <a:t>SS</a:t>
            </a:r>
            <a:r>
              <a:rPr sz="1200" b="1" spc="0" baseline="-21740" dirty="0">
                <a:latin typeface="Times New Roman"/>
                <a:cs typeface="Times New Roman"/>
              </a:rPr>
              <a:t>P</a:t>
            </a:r>
            <a:r>
              <a:rPr sz="1200" b="1" spc="135" baseline="-21740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==</a:t>
            </a:r>
            <a:r>
              <a:rPr sz="1400" b="1" spc="4" dirty="0">
                <a:latin typeface="Times New Roman"/>
                <a:cs typeface="Times New Roman"/>
              </a:rPr>
              <a:t> </a:t>
            </a:r>
            <a:r>
              <a:rPr sz="1400" b="1" spc="0" dirty="0">
                <a:latin typeface="Times New Roman"/>
                <a:cs typeface="Times New Roman"/>
              </a:rPr>
              <a:t>9</a:t>
            </a:r>
            <a:r>
              <a:rPr sz="1400" b="1" spc="4" dirty="0">
                <a:latin typeface="Times New Roman"/>
                <a:cs typeface="Times New Roman"/>
              </a:rPr>
              <a:t>830</a:t>
            </a:r>
            <a:r>
              <a:rPr sz="1400" b="1" spc="0" dirty="0">
                <a:latin typeface="Times New Roman"/>
                <a:cs typeface="Times New Roman"/>
              </a:rPr>
              <a:t>4</a:t>
            </a:r>
            <a:r>
              <a:rPr sz="1400" b="1" spc="-4" dirty="0">
                <a:latin typeface="Times New Roman"/>
                <a:cs typeface="Times New Roman"/>
              </a:rPr>
              <a:t> </a:t>
            </a:r>
            <a:r>
              <a:rPr sz="1400" b="1" spc="-9" dirty="0">
                <a:latin typeface="Times New Roman"/>
                <a:cs typeface="Times New Roman"/>
              </a:rPr>
              <a:t>C</a:t>
            </a:r>
            <a:r>
              <a:rPr sz="1400" b="1" spc="0" dirty="0">
                <a:latin typeface="Times New Roman"/>
                <a:cs typeface="Times New Roman"/>
              </a:rPr>
              <a:t>h</a:t>
            </a: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spc="0" dirty="0">
                <a:latin typeface="Times New Roman"/>
                <a:cs typeface="Times New Roman"/>
              </a:rPr>
              <a:t>n</a:t>
            </a:r>
            <a:r>
              <a:rPr sz="1400" b="1" spc="-14" dirty="0">
                <a:latin typeface="Times New Roman"/>
                <a:cs typeface="Times New Roman"/>
              </a:rPr>
              <a:t>n</a:t>
            </a:r>
            <a:r>
              <a:rPr sz="1400" b="1" spc="0" dirty="0">
                <a:latin typeface="Times New Roman"/>
                <a:cs typeface="Times New Roman"/>
              </a:rPr>
              <a:t>e</a:t>
            </a:r>
            <a:r>
              <a:rPr sz="1400" b="1" spc="-4" dirty="0">
                <a:latin typeface="Times New Roman"/>
                <a:cs typeface="Times New Roman"/>
              </a:rPr>
              <a:t>l</a:t>
            </a:r>
            <a:r>
              <a:rPr sz="1400" b="1" spc="0" dirty="0">
                <a:latin typeface="Times New Roman"/>
                <a:cs typeface="Times New Roman"/>
              </a:rPr>
              <a:t>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554" y="4203687"/>
            <a:ext cx="295275" cy="27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16">
              <a:lnSpc>
                <a:spcPct val="95825"/>
              </a:lnSpc>
              <a:spcBef>
                <a:spcPts val="409"/>
              </a:spcBef>
            </a:pPr>
            <a:r>
              <a:rPr sz="1200" b="1" spc="0" dirty="0">
                <a:latin typeface="Times New Roman"/>
                <a:cs typeface="Times New Roman"/>
              </a:rPr>
              <a:t>C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555" y="2958452"/>
            <a:ext cx="287261" cy="27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78">
              <a:lnSpc>
                <a:spcPct val="95825"/>
              </a:lnSpc>
              <a:spcBef>
                <a:spcPts val="405"/>
              </a:spcBef>
            </a:pPr>
            <a:r>
              <a:rPr sz="1200" b="1" spc="0" dirty="0">
                <a:latin typeface="Times New Roman"/>
                <a:cs typeface="Times New Roman"/>
              </a:rPr>
              <a:t>B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887" y="2532875"/>
            <a:ext cx="295275" cy="27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43">
              <a:lnSpc>
                <a:spcPct val="95825"/>
              </a:lnSpc>
              <a:spcBef>
                <a:spcPts val="405"/>
              </a:spcBef>
            </a:pPr>
            <a:r>
              <a:rPr sz="1200" b="1" spc="0" dirty="0">
                <a:latin typeface="Times New Roman"/>
                <a:cs typeface="Times New Roman"/>
              </a:rPr>
              <a:t>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219" y="1339049"/>
            <a:ext cx="482828" cy="1015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582">
              <a:lnSpc>
                <a:spcPct val="95825"/>
              </a:lnSpc>
              <a:spcBef>
                <a:spcPts val="405"/>
              </a:spcBef>
            </a:pPr>
            <a:r>
              <a:rPr sz="1200" b="1" spc="4" dirty="0">
                <a:latin typeface="Times New Roman"/>
                <a:cs typeface="Times New Roman"/>
              </a:rPr>
              <a:t>S</a:t>
            </a:r>
            <a:r>
              <a:rPr sz="1200" b="1" spc="0" dirty="0">
                <a:latin typeface="Times New Roman"/>
                <a:cs typeface="Times New Roman"/>
              </a:rPr>
              <a:t>BC</a:t>
            </a:r>
            <a:endParaRPr sz="1200" dirty="0">
              <a:latin typeface="Times New Roman"/>
              <a:cs typeface="Times New Roman"/>
            </a:endParaRPr>
          </a:p>
          <a:p>
            <a:pPr marL="92582">
              <a:lnSpc>
                <a:spcPct val="95825"/>
              </a:lnSpc>
              <a:spcBef>
                <a:spcPts val="60"/>
              </a:spcBef>
            </a:pPr>
            <a:r>
              <a:rPr sz="1200" b="1" spc="0" dirty="0">
                <a:latin typeface="Times New Roman"/>
                <a:cs typeface="Times New Roman"/>
              </a:rPr>
              <a:t>‘64x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7309" y="1318094"/>
            <a:ext cx="449160" cy="1015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8">
              <a:lnSpc>
                <a:spcPct val="95825"/>
              </a:lnSpc>
              <a:spcBef>
                <a:spcPts val="405"/>
              </a:spcBef>
            </a:pPr>
            <a:r>
              <a:rPr sz="1200" b="1" spc="4" dirty="0">
                <a:latin typeface="Times New Roman"/>
                <a:cs typeface="Times New Roman"/>
              </a:rPr>
              <a:t>SSP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469" y="2112124"/>
            <a:ext cx="268503" cy="27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571">
              <a:lnSpc>
                <a:spcPct val="95825"/>
              </a:lnSpc>
              <a:spcBef>
                <a:spcPts val="405"/>
              </a:spcBef>
            </a:pPr>
            <a:r>
              <a:rPr sz="1200" b="1" spc="0" dirty="0">
                <a:latin typeface="Times New Roman"/>
                <a:cs typeface="Times New Roman"/>
              </a:rPr>
              <a:t>B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37880" y="730237"/>
            <a:ext cx="295275" cy="27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37">
              <a:lnSpc>
                <a:spcPct val="95825"/>
              </a:lnSpc>
              <a:spcBef>
                <a:spcPts val="400"/>
              </a:spcBef>
            </a:pPr>
            <a:r>
              <a:rPr sz="1200" b="1" spc="0" dirty="0">
                <a:latin typeface="Times New Roman"/>
                <a:cs typeface="Times New Roman"/>
              </a:rPr>
              <a:t>C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447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30575-3845-4C0B-8A48-C3C61B44C7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24282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20E4B-1C78-4574-BE08-38B2B888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02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47C099-158D-48E1-8CBD-DE6A354C515B}"/>
              </a:ext>
            </a:extLst>
          </p:cNvPr>
          <p:cNvSpPr/>
          <p:nvPr/>
        </p:nvSpPr>
        <p:spPr bwMode="auto">
          <a:xfrm>
            <a:off x="-1" y="5547361"/>
            <a:ext cx="9140825" cy="6454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563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1" ma:contentTypeDescription="Create a new document." ma:contentTypeScope="" ma:versionID="78c647d6ad3bcd54edd97f5160ac0362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ac5839a63ff18b59b5f56ae89fabac3a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12C817-E1CB-4858-A5B4-4DF9EC7B03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345C74-A1EF-4B2C-9B26-924A5E2D4EE3}">
  <ds:schemaRefs>
    <ds:schemaRef ds:uri="http://purl.org/dc/dcmitype/"/>
    <ds:schemaRef ds:uri="dcff909e-542d-4672-8557-4ef8d9009dce"/>
    <ds:schemaRef ds:uri="http://schemas.microsoft.com/office/2006/documentManagement/types"/>
    <ds:schemaRef ds:uri="http://www.w3.org/XML/1998/namespace"/>
    <ds:schemaRef ds:uri="http://purl.org/dc/terms/"/>
    <ds:schemaRef ds:uri="426b74de-0581-4e94-90c0-1abf6215444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8DE8C09-69EE-4256-8AB2-07B2ACD061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21109</TotalTime>
  <Pages>1</Pages>
  <Words>1162</Words>
  <Application>Microsoft Office PowerPoint</Application>
  <PresentationFormat>Letter Paper (8.5x11 in)</PresentationFormat>
  <Paragraphs>180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Microsoft YaHei</vt:lpstr>
      <vt:lpstr>Arial</vt:lpstr>
      <vt:lpstr>Calibri</vt:lpstr>
      <vt:lpstr>Century Schoolbook</vt:lpstr>
      <vt:lpstr>Microsoft Sans Serif</vt:lpstr>
      <vt:lpstr>Times New Roman</vt:lpstr>
      <vt:lpstr>Wingdings</vt:lpstr>
      <vt:lpstr>Custom Design</vt:lpstr>
      <vt:lpstr>7_Custom Design</vt:lpstr>
      <vt:lpstr>4_Custom Design</vt:lpstr>
      <vt:lpstr>Powerpoint Template Lehman Review June 07</vt:lpstr>
      <vt:lpstr>1_Powerpoint Template Lehman Review June 07</vt:lpstr>
      <vt:lpstr>1_Custom Design</vt:lpstr>
      <vt:lpstr>2_Custom Design</vt:lpstr>
      <vt:lpstr>3_Custom Design</vt:lpstr>
      <vt:lpstr>Streaming Readout and Fast Acquisition Techniques  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ENP Fast Electronics Group Report</dc:title>
  <dc:subject>BESAC</dc:subject>
  <dc:creator>RC Cuevas</dc:creator>
  <cp:keywords>Presentation Generic</cp:keywords>
  <cp:lastModifiedBy>Stephanie Tysor</cp:lastModifiedBy>
  <cp:revision>1855</cp:revision>
  <cp:lastPrinted>2018-08-27T14:54:49Z</cp:lastPrinted>
  <dcterms:created xsi:type="dcterms:W3CDTF">2005-02-01T21:25:50Z</dcterms:created>
  <dcterms:modified xsi:type="dcterms:W3CDTF">2021-07-12T13:54:10Z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