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956" r:id="rId2"/>
    <p:sldId id="1571" r:id="rId3"/>
    <p:sldId id="1572" r:id="rId4"/>
    <p:sldId id="1573" r:id="rId5"/>
    <p:sldId id="1574" r:id="rId6"/>
    <p:sldId id="1575" r:id="rId7"/>
    <p:sldId id="1576" r:id="rId8"/>
    <p:sldId id="1577" r:id="rId9"/>
    <p:sldId id="1578" r:id="rId10"/>
    <p:sldId id="1579" r:id="rId11"/>
    <p:sldId id="1580" r:id="rId12"/>
    <p:sldId id="1581" r:id="rId13"/>
    <p:sldId id="1570" r:id="rId14"/>
    <p:sldId id="15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CA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C64312-F8D3-4D4B-A2FA-4B1E1DB38A6C}" v="76" dt="2021-07-12T18:04:44.5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74" autoAdjust="0"/>
    <p:restoredTop sz="96307"/>
  </p:normalViewPr>
  <p:slideViewPr>
    <p:cSldViewPr snapToGrid="0" snapToObjects="1">
      <p:cViewPr varScale="1">
        <p:scale>
          <a:sx n="43" d="100"/>
          <a:sy n="43" d="100"/>
        </p:scale>
        <p:origin x="77" y="9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9FA84-FBCD-3A4A-BFD2-162CBA074D0B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A0F26-DE45-C947-AC70-E2D3F4DB2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68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Graham Heyes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56220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866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96FD-8A56-4846-83E9-36D27D07F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1E5770-ADF1-FD4F-A04D-E8EB75562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E6537-8780-8C42-8AEA-956BE817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107E5-1B79-264D-9DBD-0FD2A9E1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CF33C-4BEF-044F-9492-28F358B4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38FCF72-CC96-1B41-9FCE-8957DC7F2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1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E7637-EEF9-9143-B0A9-95723C2A0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A19F51-1BC7-624A-8C4F-7D9A57A3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EA03C-7599-CE4D-8F99-318D9CF8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0859A-5D05-554C-B926-751A40531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38FCF72-CC96-1B41-9FCE-8957DC7F2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30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8876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28289-E723-B548-9852-1A38463EA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037A4-27ED-FB41-B350-5237CC9EC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0BD83-9265-D845-B55D-23B6D9CCD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531FD-E2C7-0546-B038-0912300F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05734-6FF4-7441-92AF-21BCD54E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117B-E55D-9E48-9C1B-63CD47F47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95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892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1" y="6415420"/>
            <a:ext cx="1841501" cy="43505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2" name="Line"/>
          <p:cNvSpPr/>
          <p:nvPr/>
        </p:nvSpPr>
        <p:spPr>
          <a:xfrm>
            <a:off x="142875" y="607219"/>
            <a:ext cx="11734458" cy="1"/>
          </a:xfrm>
          <a:prstGeom prst="line">
            <a:avLst/>
          </a:prstGeom>
          <a:ln w="38100">
            <a:solidFill>
              <a:srgbClr val="CB3E3F"/>
            </a:solidFill>
            <a:miter lim="400000"/>
          </a:ln>
          <a:effectLst>
            <a:outerShdw blurRad="50800" dist="50800" dir="27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defTabSz="321457">
              <a:buFontTx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</p:spTree>
    <p:extLst>
      <p:ext uri="{BB962C8B-B14F-4D97-AF65-F5344CB8AC3E}">
        <p14:creationId xmlns:p14="http://schemas.microsoft.com/office/powerpoint/2010/main" val="42917825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8497"/>
            <a:ext cx="11285837" cy="487490"/>
          </a:xfrm>
        </p:spPr>
        <p:txBody>
          <a:bodyPr>
            <a:normAutofit/>
          </a:bodyPr>
          <a:lstStyle>
            <a:lvl1pPr algn="l">
              <a:defRPr sz="2400" b="1" cap="none" baseline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6EE2D-77FB-804A-9BFA-5498C0CB2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502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80E86-553A-3B4D-BCF4-2068228561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963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 algn="l">
              <a:defRPr sz="2400" b="1" cap="none" baseline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904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 algn="l">
              <a:defRPr sz="2400" b="1" cap="none" baseline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5157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51894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5459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5428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6524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743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5;p14">
            <a:extLst>
              <a:ext uri="{FF2B5EF4-FFF2-40B4-BE49-F238E27FC236}">
                <a16:creationId xmlns:a16="http://schemas.microsoft.com/office/drawing/2014/main" id="{73BD36DC-5905-2643-84E7-AB0EB6E184F9}"/>
              </a:ext>
            </a:extLst>
          </p:cNvPr>
          <p:cNvPicPr preferRelativeResize="0"/>
          <p:nvPr userDrawn="1"/>
        </p:nvPicPr>
        <p:blipFill>
          <a:blip r:embed="rId18">
            <a:alphaModFix amt="18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40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E6B30C-A017-A24C-B294-9A094A6845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0" i="0" dirty="0">
                <a:solidFill>
                  <a:srgbClr val="1A63A0"/>
                </a:solidFill>
                <a:effectLst/>
                <a:latin typeface="Roboto" panose="020B0604020202020204" pitchFamily="2" charset="0"/>
              </a:rPr>
              <a:t>Capabilities from the Physical Sciences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B7B7C9-C3D9-2148-82EE-6147340267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77708" y="5758408"/>
            <a:ext cx="2482898" cy="420862"/>
          </a:xfrm>
        </p:spPr>
        <p:txBody>
          <a:bodyPr/>
          <a:lstStyle/>
          <a:p>
            <a:pPr algn="ctr"/>
            <a:endParaRPr lang="en-US" dirty="0"/>
          </a:p>
        </p:txBody>
      </p:sp>
      <p:pic>
        <p:nvPicPr>
          <p:cNvPr id="10" name="Google Shape;71;p14">
            <a:extLst>
              <a:ext uri="{FF2B5EF4-FFF2-40B4-BE49-F238E27FC236}">
                <a16:creationId xmlns:a16="http://schemas.microsoft.com/office/drawing/2014/main" id="{0AA26214-7D42-1146-9F47-3F6AE43CF173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>
          <a:blip r:embed="rId2">
            <a:alphaModFix/>
          </a:blip>
          <a:srcRect l="8841" r="8841"/>
          <a:stretch>
            <a:fillRect/>
          </a:stretch>
        </p:blipFill>
        <p:spPr>
          <a:xfrm>
            <a:off x="3381169" y="1731270"/>
            <a:ext cx="5619750" cy="3840163"/>
          </a:xfrm>
          <a:prstGeom prst="rect">
            <a:avLst/>
          </a:prstGeom>
          <a:noFill/>
          <a:ln>
            <a:noFill/>
          </a:ln>
          <a:effectLst>
            <a:outerShdw blurRad="57150" dist="104775" dir="258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6096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5EDC-53F4-480C-B12B-9DF349777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Heterogeneous compute.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4ED78-7547-477A-8C71-2E364AFF3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8539005" cy="5381694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CPUs</a:t>
            </a:r>
            <a:r>
              <a:rPr lang="en-US" dirty="0"/>
              <a:t> have a reasonably large, but still modest, number of compute cores that allow simultaneous processing tasks. They have a rich instruction set that is easy to program. </a:t>
            </a:r>
          </a:p>
          <a:p>
            <a:pPr lvl="1"/>
            <a:r>
              <a:rPr lang="en-US" dirty="0"/>
              <a:t>At JLab our latest nodes have dual AMD CPUs with 32 cores per node.</a:t>
            </a:r>
          </a:p>
          <a:p>
            <a:r>
              <a:rPr lang="en-US" b="1" dirty="0"/>
              <a:t>GPUs</a:t>
            </a:r>
            <a:r>
              <a:rPr lang="en-US" dirty="0"/>
              <a:t> have several thousand cores with a reduced instruction set. There are more compute cycles, but they are harder to program efficiently. </a:t>
            </a:r>
          </a:p>
          <a:p>
            <a:r>
              <a:rPr lang="en-US" b="1" dirty="0"/>
              <a:t>FPGAs</a:t>
            </a:r>
            <a:r>
              <a:rPr lang="en-US" dirty="0"/>
              <a:t> are general purpose chips that can be programmed to implement custom algorithms in firmware. </a:t>
            </a:r>
          </a:p>
          <a:p>
            <a:pPr lvl="1"/>
            <a:r>
              <a:rPr lang="en-US" dirty="0"/>
              <a:t>In many cases use needs a trained FPGA expert.</a:t>
            </a:r>
          </a:p>
          <a:p>
            <a:endParaRPr lang="en-US" dirty="0"/>
          </a:p>
          <a:p>
            <a:r>
              <a:rPr lang="en-US" dirty="0"/>
              <a:t>The three technologies are progressively higher performance and harder to program. But:</a:t>
            </a:r>
          </a:p>
          <a:p>
            <a:pPr lvl="1"/>
            <a:r>
              <a:rPr lang="en-US" dirty="0"/>
              <a:t>We have existing Firmware that was designed for online but could be reused online. </a:t>
            </a:r>
          </a:p>
          <a:p>
            <a:pPr lvl="1"/>
            <a:r>
              <a:rPr lang="en-US" dirty="0"/>
              <a:t>Compilers that can make the same code run on any of the three platforms is being developed. </a:t>
            </a:r>
          </a:p>
          <a:p>
            <a:pPr lvl="2"/>
            <a:r>
              <a:rPr lang="en-US" dirty="0"/>
              <a:t>Chip vendors don’t like their platform being rejected as hard to use.</a:t>
            </a:r>
          </a:p>
          <a:p>
            <a:pPr lvl="1"/>
            <a:r>
              <a:rPr lang="en-US" dirty="0"/>
              <a:t>AI/ML techniques could allow a surrogate model of an algorithm to be implemented on any of the platforms without requiring re-coding by the user level.</a:t>
            </a:r>
          </a:p>
          <a:p>
            <a:endParaRPr lang="en-US" dirty="0"/>
          </a:p>
        </p:txBody>
      </p:sp>
      <p:pic>
        <p:nvPicPr>
          <p:cNvPr id="1030" name="Picture 6" descr="FPGA Landscape Update 2019 - Read more on SemiWiki">
            <a:extLst>
              <a:ext uri="{FF2B5EF4-FFF2-40B4-BE49-F238E27FC236}">
                <a16:creationId xmlns:a16="http://schemas.microsoft.com/office/drawing/2014/main" id="{10AB3F7B-0069-49B3-9146-9DF3C72CD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589" y="966054"/>
            <a:ext cx="2521494" cy="216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sted-image.png" descr="pasted-image.png">
            <a:extLst>
              <a:ext uri="{FF2B5EF4-FFF2-40B4-BE49-F238E27FC236}">
                <a16:creationId xmlns:a16="http://schemas.microsoft.com/office/drawing/2014/main" id="{408BE879-A186-4D70-AE38-408293CE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744" y="4085235"/>
            <a:ext cx="3162339" cy="2030274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1400105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1A0CE-8AD2-4178-AEEA-7669412B3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Disaggregation – thinking outside of the 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1F0D4-E1F6-44FE-A10B-72283FE53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8909689" cy="53607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Off the shelf computing hardware restricts the mix of technologies that can be efficiently integrated into a single application. </a:t>
            </a:r>
          </a:p>
          <a:p>
            <a:pPr lvl="1"/>
            <a:r>
              <a:rPr lang="en-US" dirty="0"/>
              <a:t>PCI slot space limits the GPU and FPGA cards in a single node.</a:t>
            </a:r>
          </a:p>
          <a:p>
            <a:pPr lvl="1"/>
            <a:r>
              <a:rPr lang="en-US" dirty="0"/>
              <a:t>Communication between nodes involves the CPU which is slow.</a:t>
            </a:r>
          </a:p>
          <a:p>
            <a:r>
              <a:rPr lang="en-US" dirty="0"/>
              <a:t>What if we had no hardware limitation? </a:t>
            </a:r>
          </a:p>
          <a:p>
            <a:r>
              <a:rPr lang="en-US" dirty="0"/>
              <a:t>What if we could network heterogeneous hardware components and break out of the box?</a:t>
            </a:r>
          </a:p>
          <a:p>
            <a:r>
              <a:rPr lang="en-US" dirty="0"/>
              <a:t>We could then, on demand, assemble a virtual computer with whatever mix of technologies we want.</a:t>
            </a:r>
          </a:p>
          <a:p>
            <a:r>
              <a:rPr lang="en-US" dirty="0"/>
              <a:t>We already have a lot of the parts from the software point of view. Workflow management, control and monitoring, encapsulation of software in containers.</a:t>
            </a:r>
          </a:p>
          <a:p>
            <a:r>
              <a:rPr lang="en-US" dirty="0"/>
              <a:t>The hardware is appearing too. FPGA and GPU cards that have efficient high bandwidth optical connections that can be networked. GPU vendors are looking to running GPU-to-GPU communication, that now is restricted to within a node, over fiber between GPUs.</a:t>
            </a:r>
          </a:p>
          <a:p>
            <a:endParaRPr lang="en-US" dirty="0"/>
          </a:p>
        </p:txBody>
      </p:sp>
      <p:pic>
        <p:nvPicPr>
          <p:cNvPr id="2050" name="Picture 2" descr="Composable Infrastructure - the Future of Data Infrastructure">
            <a:extLst>
              <a:ext uri="{FF2B5EF4-FFF2-40B4-BE49-F238E27FC236}">
                <a16:creationId xmlns:a16="http://schemas.microsoft.com/office/drawing/2014/main" id="{24CD2596-9F4B-41BD-8A6B-4EC659267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318" y="796636"/>
            <a:ext cx="2599539" cy="413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21B355D-158D-48F4-A9E1-70F496F02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49" y="4743634"/>
            <a:ext cx="2660276" cy="193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807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FA151-B76F-476E-83D6-4FA82FA11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of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35A8A-407F-408D-AA09-2726447DE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technology developed for streaming readout and ESnet, a science dedicated wide area network, it will be possible to stream data between sites efficiently.</a:t>
            </a:r>
          </a:p>
          <a:p>
            <a:r>
              <a:rPr lang="en-US" dirty="0"/>
              <a:t>This would allow remote instruments and their associated “edge computing” to take advantage of a much larger computing resource than would be practical or cost effective to have locally. (See earlier slides on bulk data processing)</a:t>
            </a:r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Process data in real time – experiment steering</a:t>
            </a:r>
          </a:p>
          <a:p>
            <a:pPr lvl="1"/>
            <a:r>
              <a:rPr lang="en-US" dirty="0"/>
              <a:t>Digital twinning.</a:t>
            </a:r>
          </a:p>
          <a:p>
            <a:pPr lvl="1"/>
            <a:r>
              <a:rPr lang="en-US" dirty="0"/>
              <a:t>Novel technologies like AI.</a:t>
            </a:r>
          </a:p>
          <a:p>
            <a:r>
              <a:rPr lang="en-US" dirty="0"/>
              <a:t>We can envision a world where a user requests a virtual machine in the data center that is assigned for the duration of their experiment and assembled, using disaggregation, from components that meet their specification. The user’s code is a seamless application that incorporates hardware local to the instrument and the larger resources provided by the data center and runs in a containerized environment.</a:t>
            </a:r>
          </a:p>
        </p:txBody>
      </p:sp>
    </p:spTree>
    <p:extLst>
      <p:ext uri="{BB962C8B-B14F-4D97-AF65-F5344CB8AC3E}">
        <p14:creationId xmlns:p14="http://schemas.microsoft.com/office/powerpoint/2010/main" val="2222155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C6A73-0628-47BA-80F8-CA0BD8B2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8497"/>
            <a:ext cx="11285837" cy="487490"/>
          </a:xfrm>
        </p:spPr>
        <p:txBody>
          <a:bodyPr/>
          <a:lstStyle/>
          <a:p>
            <a:r>
              <a:rPr lang="en-US" dirty="0"/>
              <a:t>A Conceptional Compute and Data Facility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CFA30DC-7308-4D75-A704-3C46032A7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4133321" cy="538169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DOE uses ESnet as the WAN provider.</a:t>
            </a:r>
          </a:p>
          <a:p>
            <a:pPr lvl="1"/>
            <a:r>
              <a:rPr lang="en-US" dirty="0"/>
              <a:t>This gives us control of the hardware and protocol.</a:t>
            </a:r>
          </a:p>
          <a:p>
            <a:r>
              <a:rPr lang="en-US" dirty="0"/>
              <a:t>The facility would be the core of a distributed, curated, storage system.</a:t>
            </a:r>
          </a:p>
          <a:p>
            <a:pPr lvl="1"/>
            <a:r>
              <a:rPr lang="en-US" dirty="0"/>
              <a:t>Repository for data.</a:t>
            </a:r>
          </a:p>
          <a:p>
            <a:pPr lvl="1"/>
            <a:r>
              <a:rPr lang="en-US" dirty="0"/>
              <a:t>Allows experiments immediate access to previous data runs, possibly from other instruments.</a:t>
            </a:r>
          </a:p>
          <a:p>
            <a:r>
              <a:rPr lang="en-US" dirty="0"/>
              <a:t>The facility computing would </a:t>
            </a:r>
            <a:r>
              <a:rPr lang="en-US"/>
              <a:t>be designed </a:t>
            </a:r>
            <a:r>
              <a:rPr lang="en-US" dirty="0"/>
              <a:t>specifically to meet the needs of science instruments.</a:t>
            </a:r>
          </a:p>
          <a:p>
            <a:r>
              <a:rPr lang="en-US" dirty="0"/>
              <a:t>Exascale Computing Project and other resources, such as NERSC, can contribute resources. 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2CD470-8903-45CD-8B41-6320FD70E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213" y="840874"/>
            <a:ext cx="7152516" cy="561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0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3B763-EDEA-47C2-B6F6-47EC5BF2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21136-48E6-4558-A5B8-F0011EFA2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Although basic science and NIH may seem like very different worlds some of the computing challenges are the same.</a:t>
            </a:r>
          </a:p>
          <a:p>
            <a:pPr lvl="1"/>
            <a:r>
              <a:rPr lang="en-US" dirty="0"/>
              <a:t>High data rates.</a:t>
            </a:r>
          </a:p>
          <a:p>
            <a:pPr lvl="1"/>
            <a:r>
              <a:rPr lang="en-US" dirty="0"/>
              <a:t>Geographically distributed instruments.</a:t>
            </a:r>
          </a:p>
          <a:p>
            <a:pPr lvl="1"/>
            <a:r>
              <a:rPr lang="en-US" dirty="0"/>
              <a:t>The need to process data and run simulations while the patient is being examined.</a:t>
            </a:r>
          </a:p>
          <a:p>
            <a:pPr lvl="2"/>
            <a:r>
              <a:rPr lang="en-US" dirty="0"/>
              <a:t>Treatment steering.</a:t>
            </a:r>
          </a:p>
          <a:p>
            <a:pPr lvl="1"/>
            <a:r>
              <a:rPr lang="en-US" dirty="0"/>
              <a:t>The tension between keeping costly resources busy and sporadic use patterns.</a:t>
            </a:r>
          </a:p>
          <a:p>
            <a:pPr lvl="1"/>
            <a:r>
              <a:rPr lang="en-US" dirty="0"/>
              <a:t>The need to rapidly identify features and seamlessly deploy novel tech as it appears.</a:t>
            </a:r>
          </a:p>
          <a:p>
            <a:pPr lvl="1"/>
            <a:r>
              <a:rPr lang="en-US" dirty="0"/>
              <a:t>The need to compare newly taken data with a large archive of previous results. </a:t>
            </a:r>
          </a:p>
          <a:p>
            <a:r>
              <a:rPr lang="en-US" dirty="0"/>
              <a:t>The type of facility described in the last slide has been a long-time dream of many science disciplines. It is not far from being realizable. </a:t>
            </a:r>
          </a:p>
          <a:p>
            <a:r>
              <a:rPr lang="en-US" dirty="0"/>
              <a:t>Maybe it can be a shared dream.</a:t>
            </a:r>
          </a:p>
        </p:txBody>
      </p:sp>
    </p:spTree>
    <p:extLst>
      <p:ext uri="{BB962C8B-B14F-4D97-AF65-F5344CB8AC3E}">
        <p14:creationId xmlns:p14="http://schemas.microsoft.com/office/powerpoint/2010/main" val="2128615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6652D-C14D-4C9A-A109-5D71BBA66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Science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4BFD5-0B5E-4AC5-971A-B768C5BCB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Big science is not usually fast science. </a:t>
            </a:r>
          </a:p>
          <a:p>
            <a:pPr lvl="1"/>
            <a:r>
              <a:rPr lang="en-US" dirty="0"/>
              <a:t>This would seem to be at odds with many aspects of healthcare were finding a solution quickly can be life saving.</a:t>
            </a:r>
          </a:p>
          <a:p>
            <a:pPr lvl="1"/>
            <a:r>
              <a:rPr lang="en-US" dirty="0"/>
              <a:t>However, many underlying techniques are suitable for crossover.</a:t>
            </a:r>
          </a:p>
          <a:p>
            <a:pPr lvl="1"/>
            <a:endParaRPr lang="en-US" dirty="0"/>
          </a:p>
          <a:p>
            <a:r>
              <a:rPr lang="en-US" dirty="0"/>
              <a:t>In most science disciplines the workflow is something like this:</a:t>
            </a:r>
          </a:p>
          <a:p>
            <a:pPr lvl="1"/>
            <a:r>
              <a:rPr lang="en-US" dirty="0"/>
              <a:t>Theory makes a prediction about how the world works and a test of the validity is identified.</a:t>
            </a:r>
          </a:p>
          <a:p>
            <a:pPr lvl="1"/>
            <a:r>
              <a:rPr lang="en-US" dirty="0"/>
              <a:t>A simulation is run to see if the test will work.</a:t>
            </a:r>
          </a:p>
          <a:p>
            <a:pPr lvl="1"/>
            <a:r>
              <a:rPr lang="en-US" dirty="0"/>
              <a:t>Equipment is designed and a simulation is run to see if it will behave as expected.</a:t>
            </a:r>
          </a:p>
          <a:p>
            <a:pPr lvl="1"/>
            <a:r>
              <a:rPr lang="en-US" dirty="0"/>
              <a:t>The experiment runs:</a:t>
            </a:r>
          </a:p>
          <a:p>
            <a:pPr lvl="2"/>
            <a:r>
              <a:rPr lang="en-US" dirty="0"/>
              <a:t>Physical quantities are converted into digital values.</a:t>
            </a:r>
          </a:p>
          <a:p>
            <a:pPr lvl="2"/>
            <a:r>
              <a:rPr lang="en-US" dirty="0"/>
              <a:t>Data is acquired and monitored for quality control.</a:t>
            </a:r>
          </a:p>
          <a:p>
            <a:pPr lvl="2"/>
            <a:r>
              <a:rPr lang="en-US" dirty="0"/>
              <a:t>The data is stored somewhere.</a:t>
            </a:r>
          </a:p>
          <a:p>
            <a:pPr lvl="1"/>
            <a:r>
              <a:rPr lang="en-US" dirty="0"/>
              <a:t>After the experiment:</a:t>
            </a:r>
          </a:p>
          <a:p>
            <a:pPr lvl="2"/>
            <a:r>
              <a:rPr lang="en-US" dirty="0"/>
              <a:t>A combination of simulated and real data is used to produce a calibration for the instrument.</a:t>
            </a:r>
          </a:p>
          <a:p>
            <a:pPr lvl="2"/>
            <a:r>
              <a:rPr lang="en-US" dirty="0"/>
              <a:t>The calibration is used to convert the stored digital values back into physical quantities.</a:t>
            </a:r>
          </a:p>
          <a:p>
            <a:pPr lvl="2"/>
            <a:r>
              <a:rPr lang="en-US" dirty="0"/>
              <a:t>The physical quantities are statistically analyzed to extract the physics that tests theory.</a:t>
            </a:r>
          </a:p>
          <a:p>
            <a:pPr lvl="1"/>
            <a:r>
              <a:rPr lang="en-US" dirty="0"/>
              <a:t>Papers are written, and read, predictions are made, and we go back around the loop.</a:t>
            </a:r>
          </a:p>
          <a:p>
            <a:pPr lvl="1"/>
            <a:endParaRPr lang="en-US" dirty="0"/>
          </a:p>
          <a:p>
            <a:r>
              <a:rPr lang="en-US" dirty="0"/>
              <a:t>For the large experiments in the NP and HEP world the time to close the loop can be years or decades.</a:t>
            </a:r>
          </a:p>
        </p:txBody>
      </p:sp>
    </p:spTree>
    <p:extLst>
      <p:ext uri="{BB962C8B-B14F-4D97-AF65-F5344CB8AC3E}">
        <p14:creationId xmlns:p14="http://schemas.microsoft.com/office/powerpoint/2010/main" val="1334039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8D3FF-1D94-42CF-9C63-3D3EF30D8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phases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8A26A-FB5A-452F-9561-B8B878322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few key areas or phases where computing is involved.</a:t>
            </a:r>
          </a:p>
          <a:p>
            <a:pPr lvl="1"/>
            <a:r>
              <a:rPr lang="en-US" b="1" dirty="0"/>
              <a:t>Simulation</a:t>
            </a:r>
            <a:r>
              <a:rPr lang="en-US" dirty="0"/>
              <a:t> – before during and after data taking.</a:t>
            </a:r>
          </a:p>
          <a:p>
            <a:pPr lvl="1"/>
            <a:r>
              <a:rPr lang="en-US" b="1" dirty="0"/>
              <a:t>Data acquisition </a:t>
            </a:r>
            <a:r>
              <a:rPr lang="en-US" dirty="0"/>
              <a:t>– get the data off the instrument, reduce volume, format, and store.</a:t>
            </a:r>
          </a:p>
          <a:p>
            <a:pPr lvl="1"/>
            <a:r>
              <a:rPr lang="en-US" b="1" dirty="0"/>
              <a:t>Monitoring</a:t>
            </a:r>
            <a:r>
              <a:rPr lang="en-US" dirty="0"/>
              <a:t> – data quality and instrument behavior.</a:t>
            </a:r>
          </a:p>
          <a:p>
            <a:pPr lvl="1"/>
            <a:r>
              <a:rPr lang="en-US" b="1" dirty="0"/>
              <a:t>Calibration</a:t>
            </a:r>
            <a:r>
              <a:rPr lang="en-US" dirty="0"/>
              <a:t> – how to convert the acquired data back into physics.</a:t>
            </a:r>
          </a:p>
          <a:p>
            <a:pPr lvl="1"/>
            <a:r>
              <a:rPr lang="en-US" b="1" dirty="0"/>
              <a:t>Reconstruction</a:t>
            </a:r>
            <a:r>
              <a:rPr lang="en-US" dirty="0"/>
              <a:t> – do the conversion.</a:t>
            </a:r>
          </a:p>
          <a:p>
            <a:pPr lvl="1"/>
            <a:r>
              <a:rPr lang="en-US" b="1" dirty="0"/>
              <a:t>Analysis</a:t>
            </a:r>
            <a:r>
              <a:rPr lang="en-US" dirty="0"/>
              <a:t> – extract the science from the data.</a:t>
            </a:r>
          </a:p>
          <a:p>
            <a:r>
              <a:rPr lang="en-US" dirty="0"/>
              <a:t>These fall into two main groups:</a:t>
            </a:r>
          </a:p>
          <a:p>
            <a:pPr lvl="1"/>
            <a:r>
              <a:rPr lang="en-US" b="1" dirty="0"/>
              <a:t>Online</a:t>
            </a:r>
            <a:r>
              <a:rPr lang="en-US" dirty="0"/>
              <a:t> – data acquisition, monitoring and maybe calibration.</a:t>
            </a:r>
          </a:p>
          <a:p>
            <a:pPr lvl="1"/>
            <a:r>
              <a:rPr lang="en-US" b="1" dirty="0"/>
              <a:t>Offline</a:t>
            </a:r>
            <a:r>
              <a:rPr lang="en-US" dirty="0"/>
              <a:t> – simulation, calibration (usually), reconstruction, and analysis.</a:t>
            </a:r>
          </a:p>
          <a:p>
            <a:r>
              <a:rPr lang="en-US" dirty="0"/>
              <a:t>Why? </a:t>
            </a:r>
          </a:p>
          <a:p>
            <a:pPr marL="457200" lvl="1" indent="0">
              <a:buNone/>
            </a:pPr>
            <a:r>
              <a:rPr lang="en-US" dirty="0"/>
              <a:t>Because the offline tasks are typically slow and need access large computing resources. Also, some offline tasks need to be done more than once. </a:t>
            </a:r>
          </a:p>
        </p:txBody>
      </p:sp>
    </p:spTree>
    <p:extLst>
      <p:ext uri="{BB962C8B-B14F-4D97-AF65-F5344CB8AC3E}">
        <p14:creationId xmlns:p14="http://schemas.microsoft.com/office/powerpoint/2010/main" val="3619072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67CC9-7856-452E-93F8-50A33AAD3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66506"/>
            <a:ext cx="11285837" cy="487490"/>
          </a:xfrm>
        </p:spPr>
        <p:txBody>
          <a:bodyPr/>
          <a:lstStyle/>
          <a:p>
            <a:r>
              <a:rPr lang="en-US" dirty="0"/>
              <a:t>Online tasks – data acquisition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E608A-2FF2-4147-B03E-7613B3239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8777544" cy="538169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There are two types of instrument readout: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Triggered:</a:t>
            </a:r>
          </a:p>
          <a:p>
            <a:pPr lvl="1"/>
            <a:r>
              <a:rPr lang="en-US" dirty="0"/>
              <a:t>A trigger signal from the instrument indicates that there is valid data and initiates readout.</a:t>
            </a:r>
          </a:p>
          <a:p>
            <a:pPr lvl="2"/>
            <a:r>
              <a:rPr lang="en-US" dirty="0"/>
              <a:t>Many NP and HEP triggers are complex physics-based algorithms implemented in hardware.</a:t>
            </a:r>
          </a:p>
          <a:p>
            <a:pPr lvl="2"/>
            <a:r>
              <a:rPr lang="en-US" dirty="0"/>
              <a:t>A poorly understood trigger introduces risk of biasing the experiment.</a:t>
            </a:r>
          </a:p>
          <a:p>
            <a:pPr lvl="1"/>
            <a:r>
              <a:rPr lang="en-US" dirty="0"/>
              <a:t>The data is a sequence of variable sized packets at random times labeled with a trigger number.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Streaming:</a:t>
            </a:r>
          </a:p>
          <a:p>
            <a:pPr lvl="1"/>
            <a:r>
              <a:rPr lang="en-US" dirty="0"/>
              <a:t>The instrument is read out continuously.</a:t>
            </a:r>
          </a:p>
          <a:p>
            <a:pPr lvl="1"/>
            <a:r>
              <a:rPr lang="en-US" dirty="0"/>
              <a:t>Simple algorithms implement data reduction techniques.</a:t>
            </a:r>
          </a:p>
          <a:p>
            <a:pPr lvl="2"/>
            <a:r>
              <a:rPr lang="en-US" dirty="0"/>
              <a:t>For example, suppressing signals below a noise threshold.</a:t>
            </a:r>
          </a:p>
          <a:p>
            <a:pPr lvl="1"/>
            <a:r>
              <a:rPr lang="en-US" dirty="0"/>
              <a:t>The data is a stream of variable sized time stamped packets at fixed time intervals.</a:t>
            </a:r>
          </a:p>
          <a:p>
            <a:pPr lvl="1"/>
            <a:r>
              <a:rPr lang="en-US" dirty="0"/>
              <a:t>Advantages:</a:t>
            </a:r>
          </a:p>
          <a:p>
            <a:pPr lvl="2"/>
            <a:r>
              <a:rPr lang="en-US" dirty="0"/>
              <a:t>Richer data-set since all valid data is acquired.</a:t>
            </a:r>
          </a:p>
          <a:p>
            <a:pPr lvl="2"/>
            <a:r>
              <a:rPr lang="en-US" dirty="0"/>
              <a:t>Risk of bias is almost eliminated.</a:t>
            </a:r>
          </a:p>
          <a:p>
            <a:pPr lvl="2"/>
            <a:r>
              <a:rPr lang="en-US" dirty="0"/>
              <a:t>Costly custom trigger electronics is not needed.</a:t>
            </a:r>
          </a:p>
          <a:p>
            <a:pPr lvl="2"/>
            <a:r>
              <a:rPr lang="en-US" dirty="0"/>
              <a:t>Data flow is smooth and predictable, all on clock ticks.</a:t>
            </a:r>
          </a:p>
          <a:p>
            <a:pPr marL="0" indent="0">
              <a:buNone/>
            </a:pPr>
            <a:r>
              <a:rPr lang="en-US" dirty="0"/>
              <a:t>In the past streaming was not practical due to the amount of processing and data transfer bandwidth required. This is no longer the case.</a:t>
            </a:r>
          </a:p>
          <a:p>
            <a:pPr lvl="2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3A84A1-48D0-4F12-BC34-32405FB5B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394547" y="2865076"/>
            <a:ext cx="4493434" cy="18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53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88663-A2B5-4FE3-9536-8E75969AB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tasks –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52FB5-F95D-4C55-8BE4-F236DE25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9265508" cy="5381694"/>
          </a:xfrm>
        </p:spPr>
        <p:txBody>
          <a:bodyPr/>
          <a:lstStyle/>
          <a:p>
            <a:r>
              <a:rPr lang="en-US" dirty="0"/>
              <a:t>Usually, monitoring is done by people.</a:t>
            </a:r>
          </a:p>
          <a:p>
            <a:pPr lvl="1"/>
            <a:r>
              <a:rPr lang="en-US" dirty="0"/>
              <a:t>Software analyses data as it is taken and plots histograms.</a:t>
            </a:r>
          </a:p>
          <a:p>
            <a:pPr lvl="1"/>
            <a:r>
              <a:rPr lang="en-US" dirty="0"/>
              <a:t>Humans look at the histograms.</a:t>
            </a:r>
          </a:p>
          <a:p>
            <a:r>
              <a:rPr lang="en-US" dirty="0"/>
              <a:t>At JLab we have developed a system using AI/ML technology that we call Hydra. </a:t>
            </a:r>
          </a:p>
          <a:p>
            <a:pPr lvl="1"/>
            <a:r>
              <a:rPr lang="en-US" dirty="0"/>
              <a:t>Hydra is trained using a set of many hundreds of histograms from past data taking runs that are classified by humans.</a:t>
            </a:r>
          </a:p>
          <a:p>
            <a:pPr lvl="1"/>
            <a:r>
              <a:rPr lang="en-US" dirty="0"/>
              <a:t>After the training process Hydra can be “shown” a new histogram and classify it according to its training. </a:t>
            </a:r>
          </a:p>
          <a:p>
            <a:pPr lvl="1"/>
            <a:r>
              <a:rPr lang="en-US" dirty="0"/>
              <a:t>It is between 93 and 99% accurate.</a:t>
            </a:r>
          </a:p>
          <a:p>
            <a:pPr lvl="2"/>
            <a:r>
              <a:rPr lang="en-US" dirty="0"/>
              <a:t>Has found mislabeling by human experts.</a:t>
            </a:r>
          </a:p>
          <a:p>
            <a:pPr lvl="1"/>
            <a:r>
              <a:rPr lang="en-US" dirty="0"/>
              <a:t>Processes can “listen” to hydra and act.</a:t>
            </a:r>
          </a:p>
          <a:p>
            <a:pPr lvl="2"/>
            <a:r>
              <a:rPr lang="en-US" dirty="0"/>
              <a:t>Sound an alarm, produce high-level reports, etc.</a:t>
            </a:r>
          </a:p>
          <a:p>
            <a:pPr lvl="1"/>
            <a:r>
              <a:rPr lang="en-US" dirty="0"/>
              <a:t>In 2020 Hydra detected an issue with the GLUEX experiment that was unnoticed by shift takers and would have seriously impacted data quality.</a:t>
            </a:r>
          </a:p>
          <a:p>
            <a:pPr lvl="1"/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ABA5263-0A81-4DDF-9E32-F30179C94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765" y="880298"/>
            <a:ext cx="1943690" cy="555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278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2099A-ACC0-45ED-8B35-DB09614E1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and maybe offline -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0CE25-815B-4C05-8363-3311C6206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7242744" cy="53816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need to translate between the digitized value measured to the physical quantity it represents.</a:t>
            </a:r>
          </a:p>
          <a:p>
            <a:r>
              <a:rPr lang="en-US" dirty="0"/>
              <a:t>How calibration is done is very much dependent on the instrument. </a:t>
            </a:r>
          </a:p>
          <a:p>
            <a:r>
              <a:rPr lang="en-US" dirty="0"/>
              <a:t>In a triggered system the trigger can filter out data that could be useful for calibration. </a:t>
            </a:r>
          </a:p>
          <a:p>
            <a:pPr lvl="1"/>
            <a:r>
              <a:rPr lang="en-US" dirty="0"/>
              <a:t>Needs special “calibration runs” so calibration is normally done offline.</a:t>
            </a:r>
          </a:p>
          <a:p>
            <a:r>
              <a:rPr lang="en-US" dirty="0"/>
              <a:t>A streaming system has no such limitation, and, in principle, a lot of calibration can be done online.</a:t>
            </a:r>
          </a:p>
          <a:p>
            <a:pPr lvl="1"/>
            <a:r>
              <a:rPr lang="en-US" dirty="0"/>
              <a:t>A with Hydra for monitoring, it should be possible to use AI/ML to infer the calibration from observation of data and prior training. JLab has projects in this area.</a:t>
            </a:r>
          </a:p>
          <a:p>
            <a:r>
              <a:rPr lang="en-US" dirty="0"/>
              <a:t>Another project is to improve the stability of detector calibration by using AI/ML to control an instrument. </a:t>
            </a:r>
          </a:p>
          <a:p>
            <a:pPr lvl="1"/>
            <a:r>
              <a:rPr lang="en-US" dirty="0"/>
              <a:t>At JLab we are looking at controlling voltage settings for a detector based on environment and data.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856BA-F2C4-4D82-B101-391A68B57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631" y="966055"/>
            <a:ext cx="3984098" cy="374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86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2C66-D89B-4B57-A101-C35A920F5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69BBA-727C-48DC-A7AC-3C2C87728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8107363" cy="5381694"/>
          </a:xfrm>
        </p:spPr>
        <p:txBody>
          <a:bodyPr/>
          <a:lstStyle/>
          <a:p>
            <a:r>
              <a:rPr lang="en-US" dirty="0"/>
              <a:t>Anything requiring high performance or high throughput computing (HPC or HTC) that happens out of band with data taking is referred to as offline. </a:t>
            </a:r>
          </a:p>
          <a:p>
            <a:r>
              <a:rPr lang="en-US" dirty="0"/>
              <a:t>Software packages developed for physical sciences, such as the GEANT simulation package are already in use by the health community.</a:t>
            </a:r>
          </a:p>
          <a:p>
            <a:r>
              <a:rPr lang="en-US" dirty="0"/>
              <a:t>I will focus here on some trends for the future.</a:t>
            </a:r>
          </a:p>
          <a:p>
            <a:endParaRPr lang="en-US" dirty="0"/>
          </a:p>
          <a:p>
            <a:pPr lvl="1"/>
            <a:r>
              <a:rPr lang="en-US" dirty="0"/>
              <a:t>Distributed computing.</a:t>
            </a:r>
          </a:p>
          <a:p>
            <a:pPr lvl="1"/>
            <a:r>
              <a:rPr lang="en-US" dirty="0"/>
              <a:t>Heterogeneous computing.</a:t>
            </a:r>
          </a:p>
          <a:p>
            <a:pPr lvl="1"/>
            <a:r>
              <a:rPr lang="en-US" dirty="0"/>
              <a:t>Disaggregation.</a:t>
            </a:r>
          </a:p>
          <a:p>
            <a:pPr lvl="1"/>
            <a:r>
              <a:rPr lang="en-US" dirty="0"/>
              <a:t>The blurring of the traditional offline/online boundary. </a:t>
            </a:r>
          </a:p>
          <a:p>
            <a:pPr lvl="1"/>
            <a:endParaRPr lang="en-US" dirty="0"/>
          </a:p>
        </p:txBody>
      </p:sp>
      <p:sp>
        <p:nvSpPr>
          <p:cNvPr id="31" name="Rounded Rectangle 92">
            <a:extLst>
              <a:ext uri="{FF2B5EF4-FFF2-40B4-BE49-F238E27FC236}">
                <a16:creationId xmlns:a16="http://schemas.microsoft.com/office/drawing/2014/main" id="{9DCF2B05-CF9B-48C0-8DCB-76464BCD1D49}"/>
              </a:ext>
            </a:extLst>
          </p:cNvPr>
          <p:cNvSpPr/>
          <p:nvPr/>
        </p:nvSpPr>
        <p:spPr>
          <a:xfrm>
            <a:off x="9511749" y="1886377"/>
            <a:ext cx="1446424" cy="612515"/>
          </a:xfrm>
          <a:prstGeom prst="roundRect">
            <a:avLst/>
          </a:prstGeom>
          <a:solidFill>
            <a:srgbClr val="558ED5"/>
          </a:solidFill>
          <a:ln w="2857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/>
                <a:cs typeface="Arial"/>
              </a:rPr>
              <a:t>Reconstruction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23D73F0-4316-4453-B8CE-B7B682838DE9}"/>
              </a:ext>
            </a:extLst>
          </p:cNvPr>
          <p:cNvSpPr/>
          <p:nvPr/>
        </p:nvSpPr>
        <p:spPr>
          <a:xfrm>
            <a:off x="9673520" y="2790565"/>
            <a:ext cx="1122882" cy="700017"/>
          </a:xfrm>
          <a:prstGeom prst="ellipse">
            <a:avLst/>
          </a:prstGeom>
          <a:solidFill>
            <a:srgbClr val="FF6600"/>
          </a:solidFill>
          <a:ln w="2857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/>
                <a:cs typeface="Arial"/>
              </a:rPr>
              <a:t>DSTs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D201290-0FF5-4236-B7B0-A2F7BBB27C83}"/>
              </a:ext>
            </a:extLst>
          </p:cNvPr>
          <p:cNvSpPr/>
          <p:nvPr/>
        </p:nvSpPr>
        <p:spPr>
          <a:xfrm>
            <a:off x="9673520" y="917238"/>
            <a:ext cx="1122882" cy="700017"/>
          </a:xfrm>
          <a:prstGeom prst="ellipse">
            <a:avLst/>
          </a:prstGeom>
          <a:solidFill>
            <a:srgbClr val="558ED5"/>
          </a:solidFill>
          <a:ln w="2857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/>
                <a:cs typeface="Arial"/>
              </a:rPr>
              <a:t>Raw data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BF31570-E0D4-4A77-B3BE-C4D0D5BADB7B}"/>
              </a:ext>
            </a:extLst>
          </p:cNvPr>
          <p:cNvCxnSpPr>
            <a:stCxn id="33" idx="4"/>
            <a:endCxn id="31" idx="0"/>
          </p:cNvCxnSpPr>
          <p:nvPr/>
        </p:nvCxnSpPr>
        <p:spPr>
          <a:xfrm>
            <a:off x="10234961" y="1617255"/>
            <a:ext cx="0" cy="269122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C225834-66D2-4994-BDCE-ECC84223AD70}"/>
              </a:ext>
            </a:extLst>
          </p:cNvPr>
          <p:cNvCxnSpPr>
            <a:stCxn id="31" idx="2"/>
            <a:endCxn id="32" idx="0"/>
          </p:cNvCxnSpPr>
          <p:nvPr/>
        </p:nvCxnSpPr>
        <p:spPr>
          <a:xfrm>
            <a:off x="10234961" y="2498892"/>
            <a:ext cx="0" cy="291673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102">
            <a:extLst>
              <a:ext uri="{FF2B5EF4-FFF2-40B4-BE49-F238E27FC236}">
                <a16:creationId xmlns:a16="http://schemas.microsoft.com/office/drawing/2014/main" id="{D643FA6A-4A0B-4016-BB53-2545FD58D761}"/>
              </a:ext>
            </a:extLst>
          </p:cNvPr>
          <p:cNvSpPr/>
          <p:nvPr/>
        </p:nvSpPr>
        <p:spPr>
          <a:xfrm>
            <a:off x="9264334" y="3733643"/>
            <a:ext cx="1941253" cy="612515"/>
          </a:xfrm>
          <a:prstGeom prst="roundRect">
            <a:avLst/>
          </a:prstGeom>
          <a:solidFill>
            <a:srgbClr val="FF6600"/>
          </a:solidFill>
          <a:ln w="2857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/>
                <a:cs typeface="Arial"/>
              </a:rPr>
              <a:t>Analysis train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3E1D852-9372-4F99-88F3-C4F79CE27B9C}"/>
              </a:ext>
            </a:extLst>
          </p:cNvPr>
          <p:cNvCxnSpPr>
            <a:stCxn id="32" idx="4"/>
            <a:endCxn id="36" idx="0"/>
          </p:cNvCxnSpPr>
          <p:nvPr/>
        </p:nvCxnSpPr>
        <p:spPr>
          <a:xfrm>
            <a:off x="10234961" y="3490581"/>
            <a:ext cx="0" cy="243062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9DD05880-09BE-42E1-812A-3A440EF49030}"/>
              </a:ext>
            </a:extLst>
          </p:cNvPr>
          <p:cNvSpPr/>
          <p:nvPr/>
        </p:nvSpPr>
        <p:spPr>
          <a:xfrm>
            <a:off x="8639375" y="4704512"/>
            <a:ext cx="872374" cy="534116"/>
          </a:xfrm>
          <a:prstGeom prst="ellipse">
            <a:avLst/>
          </a:prstGeom>
          <a:solidFill>
            <a:srgbClr val="FF6600"/>
          </a:solidFill>
          <a:ln w="2857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/>
                <a:cs typeface="Arial"/>
              </a:rPr>
              <a:t>Skim A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3590D47-3832-459F-9C24-D3079DA7FE89}"/>
              </a:ext>
            </a:extLst>
          </p:cNvPr>
          <p:cNvSpPr/>
          <p:nvPr/>
        </p:nvSpPr>
        <p:spPr>
          <a:xfrm>
            <a:off x="9624935" y="4704512"/>
            <a:ext cx="872374" cy="534116"/>
          </a:xfrm>
          <a:prstGeom prst="ellipse">
            <a:avLst/>
          </a:prstGeom>
          <a:solidFill>
            <a:srgbClr val="FF6600"/>
          </a:solidFill>
          <a:ln w="2857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/>
                <a:cs typeface="Arial"/>
              </a:rPr>
              <a:t>Skim B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4CDD1CC-88D9-4049-8A55-8124FA6201F9}"/>
              </a:ext>
            </a:extLst>
          </p:cNvPr>
          <p:cNvSpPr/>
          <p:nvPr/>
        </p:nvSpPr>
        <p:spPr>
          <a:xfrm>
            <a:off x="11081578" y="4704512"/>
            <a:ext cx="872374" cy="534116"/>
          </a:xfrm>
          <a:prstGeom prst="ellipse">
            <a:avLst/>
          </a:prstGeom>
          <a:solidFill>
            <a:srgbClr val="FF6600"/>
          </a:solidFill>
          <a:ln w="2857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/>
                <a:cs typeface="Arial"/>
              </a:rPr>
              <a:t>Skim 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1BCE33-AB34-43A9-B80F-B206FD8368B6}"/>
              </a:ext>
            </a:extLst>
          </p:cNvPr>
          <p:cNvSpPr txBox="1"/>
          <p:nvPr/>
        </p:nvSpPr>
        <p:spPr>
          <a:xfrm>
            <a:off x="10585996" y="4779356"/>
            <a:ext cx="415498" cy="369332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…</a:t>
            </a:r>
          </a:p>
        </p:txBody>
      </p:sp>
      <p:sp>
        <p:nvSpPr>
          <p:cNvPr id="42" name="Rounded Rectangle 115">
            <a:extLst>
              <a:ext uri="{FF2B5EF4-FFF2-40B4-BE49-F238E27FC236}">
                <a16:creationId xmlns:a16="http://schemas.microsoft.com/office/drawing/2014/main" id="{D9199226-D0A7-411D-A623-B11E2176B82D}"/>
              </a:ext>
            </a:extLst>
          </p:cNvPr>
          <p:cNvSpPr/>
          <p:nvPr/>
        </p:nvSpPr>
        <p:spPr>
          <a:xfrm>
            <a:off x="8610749" y="5555749"/>
            <a:ext cx="936000" cy="792000"/>
          </a:xfrm>
          <a:prstGeom prst="roundRect">
            <a:avLst/>
          </a:prstGeom>
          <a:solidFill>
            <a:srgbClr val="008000"/>
          </a:solidFill>
          <a:ln w="2857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/>
                <a:cs typeface="Arial"/>
              </a:rPr>
              <a:t>User Analysis </a:t>
            </a:r>
          </a:p>
          <a:p>
            <a:pPr algn="ctr"/>
            <a:r>
              <a:rPr lang="en-US" sz="1400" dirty="0">
                <a:latin typeface="Arial"/>
                <a:cs typeface="Arial"/>
              </a:rPr>
              <a:t>A</a:t>
            </a:r>
          </a:p>
        </p:txBody>
      </p:sp>
      <p:sp>
        <p:nvSpPr>
          <p:cNvPr id="43" name="Rounded Rectangle 116">
            <a:extLst>
              <a:ext uri="{FF2B5EF4-FFF2-40B4-BE49-F238E27FC236}">
                <a16:creationId xmlns:a16="http://schemas.microsoft.com/office/drawing/2014/main" id="{ECF5CACF-4D29-4778-9EC8-A4636DC1394F}"/>
              </a:ext>
            </a:extLst>
          </p:cNvPr>
          <p:cNvSpPr/>
          <p:nvPr/>
        </p:nvSpPr>
        <p:spPr>
          <a:xfrm>
            <a:off x="9593123" y="5550591"/>
            <a:ext cx="935998" cy="775019"/>
          </a:xfrm>
          <a:prstGeom prst="roundRect">
            <a:avLst/>
          </a:prstGeom>
          <a:solidFill>
            <a:srgbClr val="008000"/>
          </a:solidFill>
          <a:ln w="2857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/>
                <a:cs typeface="Arial"/>
              </a:rPr>
              <a:t>User Analysis </a:t>
            </a:r>
          </a:p>
          <a:p>
            <a:pPr algn="ctr"/>
            <a:r>
              <a:rPr lang="en-US" sz="1400" dirty="0">
                <a:latin typeface="Arial"/>
                <a:cs typeface="Arial"/>
              </a:rPr>
              <a:t>B</a:t>
            </a:r>
          </a:p>
        </p:txBody>
      </p:sp>
      <p:sp>
        <p:nvSpPr>
          <p:cNvPr id="44" name="Rounded Rectangle 117">
            <a:extLst>
              <a:ext uri="{FF2B5EF4-FFF2-40B4-BE49-F238E27FC236}">
                <a16:creationId xmlns:a16="http://schemas.microsoft.com/office/drawing/2014/main" id="{91F3E5CF-0F13-474C-9C0E-5DEF9A28275F}"/>
              </a:ext>
            </a:extLst>
          </p:cNvPr>
          <p:cNvSpPr/>
          <p:nvPr/>
        </p:nvSpPr>
        <p:spPr>
          <a:xfrm>
            <a:off x="11049765" y="5541275"/>
            <a:ext cx="935999" cy="791999"/>
          </a:xfrm>
          <a:prstGeom prst="roundRect">
            <a:avLst/>
          </a:prstGeom>
          <a:solidFill>
            <a:srgbClr val="008000"/>
          </a:solidFill>
          <a:ln w="2857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/>
                <a:cs typeface="Arial"/>
              </a:rPr>
              <a:t>User Analysis </a:t>
            </a:r>
          </a:p>
          <a:p>
            <a:pPr algn="ctr"/>
            <a:r>
              <a:rPr lang="en-US" sz="1400" dirty="0">
                <a:latin typeface="Arial"/>
                <a:cs typeface="Arial"/>
              </a:rPr>
              <a:t>N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9255DB6-BA20-4E91-86A7-9CAC898DA130}"/>
              </a:ext>
            </a:extLst>
          </p:cNvPr>
          <p:cNvCxnSpPr>
            <a:stCxn id="36" idx="2"/>
            <a:endCxn id="38" idx="0"/>
          </p:cNvCxnSpPr>
          <p:nvPr/>
        </p:nvCxnSpPr>
        <p:spPr>
          <a:xfrm flipH="1">
            <a:off x="9075562" y="4346158"/>
            <a:ext cx="1159399" cy="358354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D8FF200-97E8-4C79-B61D-E8599CDCC4AA}"/>
              </a:ext>
            </a:extLst>
          </p:cNvPr>
          <p:cNvCxnSpPr>
            <a:stCxn id="36" idx="2"/>
            <a:endCxn id="39" idx="0"/>
          </p:cNvCxnSpPr>
          <p:nvPr/>
        </p:nvCxnSpPr>
        <p:spPr>
          <a:xfrm flipH="1">
            <a:off x="10061122" y="4346158"/>
            <a:ext cx="173839" cy="358354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E185AD9-3074-4BA1-9037-45D23EA196E0}"/>
              </a:ext>
            </a:extLst>
          </p:cNvPr>
          <p:cNvCxnSpPr>
            <a:stCxn id="36" idx="2"/>
            <a:endCxn id="40" idx="0"/>
          </p:cNvCxnSpPr>
          <p:nvPr/>
        </p:nvCxnSpPr>
        <p:spPr>
          <a:xfrm>
            <a:off x="10234961" y="4346158"/>
            <a:ext cx="1282804" cy="358354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0C38CF5-9A19-4DC1-8669-6CC3C7323711}"/>
              </a:ext>
            </a:extLst>
          </p:cNvPr>
          <p:cNvCxnSpPr>
            <a:stCxn id="38" idx="4"/>
            <a:endCxn id="42" idx="0"/>
          </p:cNvCxnSpPr>
          <p:nvPr/>
        </p:nvCxnSpPr>
        <p:spPr>
          <a:xfrm>
            <a:off x="9075562" y="5238628"/>
            <a:ext cx="3187" cy="317121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7B612F9-ABDE-497F-9F96-8D983CB51FBC}"/>
              </a:ext>
            </a:extLst>
          </p:cNvPr>
          <p:cNvCxnSpPr>
            <a:stCxn id="39" idx="4"/>
            <a:endCxn id="43" idx="0"/>
          </p:cNvCxnSpPr>
          <p:nvPr/>
        </p:nvCxnSpPr>
        <p:spPr>
          <a:xfrm>
            <a:off x="10061122" y="5238628"/>
            <a:ext cx="0" cy="311963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37B393C-89E1-4516-9257-C90BFEA52D54}"/>
              </a:ext>
            </a:extLst>
          </p:cNvPr>
          <p:cNvCxnSpPr>
            <a:stCxn id="40" idx="4"/>
            <a:endCxn id="44" idx="0"/>
          </p:cNvCxnSpPr>
          <p:nvPr/>
        </p:nvCxnSpPr>
        <p:spPr>
          <a:xfrm>
            <a:off x="11517765" y="5238628"/>
            <a:ext cx="0" cy="302647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3E7668A-E68B-42F1-BC99-62B0D5A34F3D}"/>
              </a:ext>
            </a:extLst>
          </p:cNvPr>
          <p:cNvSpPr txBox="1"/>
          <p:nvPr/>
        </p:nvSpPr>
        <p:spPr>
          <a:xfrm>
            <a:off x="10588653" y="5655629"/>
            <a:ext cx="415498" cy="369332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69924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C0AAD-1423-4382-A38F-2DB541CD4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Realities of bulk data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DD1EB-4DB6-4A0D-BB0C-5F478743F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4"/>
            <a:ext cx="11285837" cy="24629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There is a tension between people who pay for computing and people who use it.</a:t>
            </a:r>
          </a:p>
          <a:p>
            <a:pPr lvl="1"/>
            <a:r>
              <a:rPr lang="en-US" dirty="0"/>
              <a:t>Data is only available after data taking and calibration.</a:t>
            </a:r>
          </a:p>
          <a:p>
            <a:pPr lvl="1"/>
            <a:r>
              <a:rPr lang="en-US" dirty="0"/>
              <a:t>Once the experiment is ready, they want to process as quickly as possible.</a:t>
            </a:r>
          </a:p>
          <a:p>
            <a:pPr lvl="1"/>
            <a:r>
              <a:rPr lang="en-US" dirty="0"/>
              <a:t>This leads to a pattern with bursts of activity.</a:t>
            </a:r>
          </a:p>
          <a:p>
            <a:r>
              <a:rPr lang="en-US" dirty="0"/>
              <a:t>Funders want to see that what they pay for is used.</a:t>
            </a:r>
          </a:p>
          <a:p>
            <a:pPr lvl="1"/>
            <a:r>
              <a:rPr lang="en-US" dirty="0"/>
              <a:t>It is a waste of funding to overprovision to handle the peaks.</a:t>
            </a:r>
          </a:p>
          <a:p>
            <a:pPr lvl="1"/>
            <a:r>
              <a:rPr lang="en-US" dirty="0"/>
              <a:t>Delaying processing is also costly but is a less visible cost.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0A4258-7C82-404B-8202-DF031033F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70" b="18320"/>
          <a:stretch/>
        </p:blipFill>
        <p:spPr>
          <a:xfrm>
            <a:off x="411892" y="3621507"/>
            <a:ext cx="11017488" cy="276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44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2B1EB-BB03-4245-AF2D-DEFEDCB64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EE71D-EDB0-4B08-B3E4-17438A775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8221933" cy="538169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Better to provision locally to fit the average load and use offsite resources for the peaks. </a:t>
            </a:r>
          </a:p>
          <a:p>
            <a:pPr lvl="1"/>
            <a:r>
              <a:rPr lang="en-US" dirty="0"/>
              <a:t>Pay back the use of offsite resources by allowing offsite users to run in the valleys.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Offsite compute resources at JLab are a mix of :</a:t>
            </a:r>
          </a:p>
          <a:p>
            <a:pPr lvl="1"/>
            <a:r>
              <a:rPr lang="en-US" dirty="0"/>
              <a:t>Locally at collaborating labs/universities (not via OSG).</a:t>
            </a:r>
          </a:p>
          <a:p>
            <a:pPr lvl="1"/>
            <a:r>
              <a:rPr lang="en-US" dirty="0"/>
              <a:t>Remote via OSG (includes collaborators via OSG).</a:t>
            </a:r>
          </a:p>
          <a:p>
            <a:pPr lvl="1"/>
            <a:r>
              <a:rPr lang="en-US" dirty="0"/>
              <a:t>Remote at supercomputer centers such as NERSC.</a:t>
            </a:r>
          </a:p>
          <a:p>
            <a:pPr lvl="1"/>
            <a:endParaRPr lang="en-US" dirty="0"/>
          </a:p>
          <a:p>
            <a:r>
              <a:rPr lang="en-US" dirty="0"/>
              <a:t>Success requires workflow management software.</a:t>
            </a:r>
          </a:p>
          <a:p>
            <a:pPr lvl="1"/>
            <a:r>
              <a:rPr lang="en-US" dirty="0"/>
              <a:t>User submits a description of a sequence of tasks and the manager handles data transport and job execution.</a:t>
            </a:r>
          </a:p>
          <a:p>
            <a:endParaRPr lang="en-US" dirty="0"/>
          </a:p>
          <a:p>
            <a:r>
              <a:rPr lang="en-US" dirty="0"/>
              <a:t>User code requires containerization and software management.</a:t>
            </a:r>
          </a:p>
          <a:p>
            <a:pPr lvl="1"/>
            <a:r>
              <a:rPr lang="en-US" dirty="0"/>
              <a:t>We don’t know what the environment is at the remote site. The container encapsulates the OS, user code, and support libraries.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EBF605-9044-42AB-AB93-E9F20612A4BD}"/>
              </a:ext>
            </a:extLst>
          </p:cNvPr>
          <p:cNvGrpSpPr/>
          <p:nvPr/>
        </p:nvGrpSpPr>
        <p:grpSpPr>
          <a:xfrm>
            <a:off x="8633825" y="985283"/>
            <a:ext cx="3387439" cy="5174557"/>
            <a:chOff x="5699508" y="909407"/>
            <a:chExt cx="3387439" cy="51745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997CF0-A8D1-4924-823B-B6989E0B7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07188" y="2714625"/>
              <a:ext cx="3194050" cy="14287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B2F3661-D290-45BC-9051-C4350677F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9604" y="4508187"/>
              <a:ext cx="1477291" cy="1575777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30D065C-FBCB-4F94-AFC2-5CDF03E6A9A1}"/>
                </a:ext>
              </a:extLst>
            </p:cNvPr>
            <p:cNvGrpSpPr/>
            <p:nvPr/>
          </p:nvGrpSpPr>
          <p:grpSpPr>
            <a:xfrm>
              <a:off x="5699508" y="909407"/>
              <a:ext cx="3387439" cy="809595"/>
              <a:chOff x="5699508" y="909407"/>
              <a:chExt cx="3387439" cy="80959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54FCBC4-3FEA-48A5-A18B-EB9CBF11A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74090" y="909407"/>
                <a:ext cx="1267443" cy="80001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F3AF9BF-2EEB-4387-B428-A28F98CB6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99508" y="921514"/>
                <a:ext cx="797488" cy="79748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FF9ED31-F23E-4E14-BBE7-E011B6C6A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99937" y="909408"/>
                <a:ext cx="1187010" cy="788452"/>
              </a:xfrm>
              <a:prstGeom prst="rect">
                <a:avLst/>
              </a:prstGeom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2CB7FFA-E033-461A-95DC-813E433DCE36}"/>
                </a:ext>
              </a:extLst>
            </p:cNvPr>
            <p:cNvSpPr/>
            <p:nvPr/>
          </p:nvSpPr>
          <p:spPr bwMode="auto">
            <a:xfrm>
              <a:off x="5863641" y="3591993"/>
              <a:ext cx="3099939" cy="508455"/>
            </a:xfrm>
            <a:prstGeom prst="rect">
              <a:avLst/>
            </a:prstGeom>
            <a:noFill/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97B945-AEB5-4C8A-9998-160C5604AEB2}"/>
                </a:ext>
              </a:extLst>
            </p:cNvPr>
            <p:cNvSpPr/>
            <p:nvPr/>
          </p:nvSpPr>
          <p:spPr bwMode="auto">
            <a:xfrm>
              <a:off x="7532524" y="3079437"/>
              <a:ext cx="1431056" cy="512556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743391B-0E3A-4843-984F-704FF3D361EA}"/>
                </a:ext>
              </a:extLst>
            </p:cNvPr>
            <p:cNvCxnSpPr>
              <a:endCxn id="16" idx="2"/>
            </p:cNvCxnSpPr>
            <p:nvPr/>
          </p:nvCxnSpPr>
          <p:spPr bwMode="auto">
            <a:xfrm flipH="1" flipV="1">
              <a:off x="7207812" y="1709424"/>
              <a:ext cx="1091711" cy="1370013"/>
            </a:xfrm>
            <a:prstGeom prst="straightConnector1">
              <a:avLst/>
            </a:prstGeom>
            <a:solidFill>
              <a:srgbClr val="C6E6E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5E5B2DB-0474-4E7C-859F-C39D2EC13C87}"/>
                </a:ext>
              </a:extLst>
            </p:cNvPr>
            <p:cNvCxnSpPr/>
            <p:nvPr/>
          </p:nvCxnSpPr>
          <p:spPr bwMode="auto">
            <a:xfrm flipH="1" flipV="1">
              <a:off x="6250159" y="1748286"/>
              <a:ext cx="1272716" cy="1331152"/>
            </a:xfrm>
            <a:prstGeom prst="straightConnector1">
              <a:avLst/>
            </a:prstGeom>
            <a:solidFill>
              <a:srgbClr val="C6E6E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36C4CF6-1754-4CD7-A360-401DC492EDA5}"/>
                </a:ext>
              </a:extLst>
            </p:cNvPr>
            <p:cNvCxnSpPr>
              <a:cxnSpLocks/>
              <a:endCxn id="18" idx="2"/>
            </p:cNvCxnSpPr>
            <p:nvPr/>
          </p:nvCxnSpPr>
          <p:spPr bwMode="auto">
            <a:xfrm flipH="1" flipV="1">
              <a:off x="8493442" y="1697860"/>
              <a:ext cx="140384" cy="1381578"/>
            </a:xfrm>
            <a:prstGeom prst="straightConnector1">
              <a:avLst/>
            </a:prstGeom>
            <a:solidFill>
              <a:srgbClr val="C6E6E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6FDC3E5-6F61-4C09-B099-FE9C2FF5C722}"/>
                </a:ext>
              </a:extLst>
            </p:cNvPr>
            <p:cNvCxnSpPr>
              <a:cxnSpLocks/>
              <a:endCxn id="6" idx="0"/>
            </p:cNvCxnSpPr>
            <p:nvPr/>
          </p:nvCxnSpPr>
          <p:spPr bwMode="auto">
            <a:xfrm>
              <a:off x="7618250" y="4096203"/>
              <a:ext cx="0" cy="411984"/>
            </a:xfrm>
            <a:prstGeom prst="straightConnector1">
              <a:avLst/>
            </a:prstGeom>
            <a:solidFill>
              <a:srgbClr val="C6E6E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916F27-7916-4472-B051-F2F9A4D5C0BA}"/>
                </a:ext>
              </a:extLst>
            </p:cNvPr>
            <p:cNvSpPr txBox="1"/>
            <p:nvPr/>
          </p:nvSpPr>
          <p:spPr>
            <a:xfrm>
              <a:off x="8477613" y="4443726"/>
              <a:ext cx="609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Local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3DF197-CB77-4296-ABB8-6CAEAA92D139}"/>
                </a:ext>
              </a:extLst>
            </p:cNvPr>
            <p:cNvSpPr txBox="1"/>
            <p:nvPr/>
          </p:nvSpPr>
          <p:spPr>
            <a:xfrm>
              <a:off x="7561892" y="1845569"/>
              <a:ext cx="837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Remote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1651244"/>
      </p:ext>
    </p:extLst>
  </p:cSld>
  <p:clrMapOvr>
    <a:masterClrMapping/>
  </p:clrMapOvr>
</p:sld>
</file>

<file path=ppt/theme/theme1.xml><?xml version="1.0" encoding="utf-8"?>
<a:theme xmlns:a="http://schemas.openxmlformats.org/drawingml/2006/main" name="JLabPowerPoint_widescreen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1215 JLab Year in Review" id="{CF9AF2A6-F3DB-8E48-A581-EEF8CA431CB5}" vid="{3E32E4FB-FA93-1E4A-8D70-0C36DD5543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Fancy background wide</Template>
  <TotalTime>343</TotalTime>
  <Words>1901</Words>
  <Application>Microsoft Office PowerPoint</Application>
  <PresentationFormat>Widescreen</PresentationFormat>
  <Paragraphs>169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.PingFangSC-Regular</vt:lpstr>
      <vt:lpstr>Arial</vt:lpstr>
      <vt:lpstr>Calibri</vt:lpstr>
      <vt:lpstr>Helvetica</vt:lpstr>
      <vt:lpstr>PingFangSC-Regular</vt:lpstr>
      <vt:lpstr>Roboto</vt:lpstr>
      <vt:lpstr>JLabPowerPoint_widescreen</vt:lpstr>
      <vt:lpstr>Capabilities from the Physical Sciences</vt:lpstr>
      <vt:lpstr>Understanding the Science Workflow</vt:lpstr>
      <vt:lpstr>Workflow phases</vt:lpstr>
      <vt:lpstr>Online tasks – data acquisition</vt:lpstr>
      <vt:lpstr>Online tasks – Monitoring</vt:lpstr>
      <vt:lpstr>Online and maybe offline - calibration</vt:lpstr>
      <vt:lpstr>Offline tasks</vt:lpstr>
      <vt:lpstr>Realities of bulk data processing</vt:lpstr>
      <vt:lpstr>Distributed processing</vt:lpstr>
      <vt:lpstr>Heterogeneous compute.</vt:lpstr>
      <vt:lpstr>Disaggregation – thinking outside of the box</vt:lpstr>
      <vt:lpstr>Vision of the future</vt:lpstr>
      <vt:lpstr>A Conceptional Compute and Data Facility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Computing activities at JLab</dc:title>
  <dc:creator>Graham Heyes</dc:creator>
  <cp:lastModifiedBy>Stephanie Tysor</cp:lastModifiedBy>
  <cp:revision>1</cp:revision>
  <cp:lastPrinted>2020-12-15T13:50:02Z</cp:lastPrinted>
  <dcterms:created xsi:type="dcterms:W3CDTF">2021-07-07T13:31:09Z</dcterms:created>
  <dcterms:modified xsi:type="dcterms:W3CDTF">2021-07-12T18:21:25Z</dcterms:modified>
</cp:coreProperties>
</file>