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824" r:id="rId2"/>
    <p:sldMasterId id="2147483902" r:id="rId3"/>
    <p:sldMasterId id="2147483914" r:id="rId4"/>
  </p:sldMasterIdLst>
  <p:notesMasterIdLst>
    <p:notesMasterId r:id="rId21"/>
  </p:notesMasterIdLst>
  <p:sldIdLst>
    <p:sldId id="256" r:id="rId5"/>
    <p:sldId id="802" r:id="rId6"/>
    <p:sldId id="732" r:id="rId7"/>
    <p:sldId id="794" r:id="rId8"/>
    <p:sldId id="798" r:id="rId9"/>
    <p:sldId id="416" r:id="rId10"/>
    <p:sldId id="419" r:id="rId11"/>
    <p:sldId id="820" r:id="rId12"/>
    <p:sldId id="824" r:id="rId13"/>
    <p:sldId id="777" r:id="rId14"/>
    <p:sldId id="800" r:id="rId15"/>
    <p:sldId id="817" r:id="rId16"/>
    <p:sldId id="727" r:id="rId17"/>
    <p:sldId id="795" r:id="rId18"/>
    <p:sldId id="801" r:id="rId19"/>
    <p:sldId id="31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0000"/>
    <a:srgbClr val="FF7C80"/>
    <a:srgbClr val="FF5050"/>
    <a:srgbClr val="00FF00"/>
    <a:srgbClr val="66CC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30" autoAdjust="0"/>
    <p:restoredTop sz="64975" autoAdjust="0"/>
  </p:normalViewPr>
  <p:slideViewPr>
    <p:cSldViewPr>
      <p:cViewPr varScale="1">
        <p:scale>
          <a:sx n="44" d="100"/>
          <a:sy n="44" d="100"/>
        </p:scale>
        <p:origin x="86" y="269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-3282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B43A38-C86F-4977-B60C-CC52C127DF4A}" type="datetimeFigureOut">
              <a:rPr lang="en-US" smtClean="0"/>
              <a:pPr/>
              <a:t>7/12/2021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1A1060-48C3-4F23-B440-7FE2D736C7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073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2AFF0-1F27-473C-B706-C3D3583CCA25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3825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1A1060-48C3-4F23-B440-7FE2D736C77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1218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A1060-48C3-4F23-B440-7FE2D736C77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4893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1A1060-48C3-4F23-B440-7FE2D736C77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0483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1A1060-48C3-4F23-B440-7FE2D736C77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2683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A1060-48C3-4F23-B440-7FE2D736C77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7357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A1060-48C3-4F23-B440-7FE2D736C77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9311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1A1060-48C3-4F23-B440-7FE2D736C77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465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1A1060-48C3-4F23-B440-7FE2D736C77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180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A1060-48C3-4F23-B440-7FE2D736C77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47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A1060-48C3-4F23-B440-7FE2D736C77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157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A1060-48C3-4F23-B440-7FE2D736C77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657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855A1D-5772-5142-AEBE-1208FD3A11DA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1437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Tx/>
              <a:buNone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855A1D-5772-5142-AEBE-1208FD3A11DA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719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1A1060-48C3-4F23-B440-7FE2D736C77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603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1A1060-48C3-4F23-B440-7FE2D736C77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192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 algn="r">
              <a:defRPr/>
            </a:lvl1pPr>
          </a:lstStyle>
          <a:p>
            <a:endParaRPr lang="en-US" altLang="zh-TW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324600"/>
            <a:ext cx="2540000" cy="457200"/>
          </a:xfrm>
          <a:prstGeom prst="rect">
            <a:avLst/>
          </a:prstGeom>
        </p:spPr>
        <p:txBody>
          <a:bodyPr/>
          <a:lstStyle>
            <a:lvl1pPr algn="l">
              <a:defRPr sz="1600"/>
            </a:lvl1pPr>
          </a:lstStyle>
          <a:p>
            <a:fld id="{F3CEC3C6-4122-439E-B392-5B4B3A175E11}" type="slidenum">
              <a:rPr lang="en-US" altLang="zh-TW" smtClean="0">
                <a:solidFill>
                  <a:srgbClr val="FFFFFF"/>
                </a:solidFill>
              </a:rPr>
              <a:pPr/>
              <a:t>‹#›</a:t>
            </a:fld>
            <a:endParaRPr lang="en-US" altLang="zh-TW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 algn="r">
              <a:defRPr/>
            </a:lvl1pPr>
          </a:lstStyle>
          <a:p>
            <a:endParaRPr lang="en-US" altLang="zh-TW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 algn="r">
              <a:defRPr/>
            </a:lvl1pPr>
          </a:lstStyle>
          <a:p>
            <a:endParaRPr lang="en-US" altLang="zh-TW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B7060-0039-2547-A2A2-37854ECCF2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52BB6-6D89-0544-946D-E22CF14B12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1892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B7060-0039-2547-A2A2-37854ECCF2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52BB6-6D89-0544-946D-E22CF14B12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61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B7060-0039-2547-A2A2-37854ECCF2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52BB6-6D89-0544-946D-E22CF14B12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3994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B7060-0039-2547-A2A2-37854ECCF2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52BB6-6D89-0544-946D-E22CF14B12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4850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B7060-0039-2547-A2A2-37854ECCF2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52BB6-6D89-0544-946D-E22CF14B12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1832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B7060-0039-2547-A2A2-37854ECCF2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52BB6-6D89-0544-946D-E22CF14B12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36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B7060-0039-2547-A2A2-37854ECCF2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52BB6-6D89-0544-946D-E22CF14B12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9072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B7060-0039-2547-A2A2-37854ECCF2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52BB6-6D89-0544-946D-E22CF14B12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394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endParaRPr lang="en-US" altLang="zh-TW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477000"/>
            <a:ext cx="2540000" cy="304800"/>
          </a:xfrm>
          <a:prstGeom prst="rect">
            <a:avLst/>
          </a:prstGeom>
        </p:spPr>
        <p:txBody>
          <a:bodyPr/>
          <a:lstStyle>
            <a:lvl1pPr algn="l">
              <a:defRPr sz="1200"/>
            </a:lvl1pPr>
          </a:lstStyle>
          <a:p>
            <a:fld id="{F3CEC3C6-4122-439E-B392-5B4B3A175E11}" type="slidenum">
              <a:rPr lang="en-US" altLang="zh-TW" smtClean="0">
                <a:solidFill>
                  <a:srgbClr val="FFFFFF"/>
                </a:solidFill>
              </a:rPr>
              <a:pPr/>
              <a:t>‹#›</a:t>
            </a:fld>
            <a:endParaRPr lang="en-US" altLang="zh-TW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B7060-0039-2547-A2A2-37854ECCF2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52BB6-6D89-0544-946D-E22CF14B12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3838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B7060-0039-2547-A2A2-37854ECCF2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52BB6-6D89-0544-946D-E22CF14B12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5304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B7060-0039-2547-A2A2-37854ECCF2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52BB6-6D89-0544-946D-E22CF14B12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9040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91" indent="0" algn="ctr">
              <a:buNone/>
              <a:defRPr/>
            </a:lvl2pPr>
            <a:lvl3pPr marL="685983" indent="0" algn="ctr">
              <a:buNone/>
              <a:defRPr/>
            </a:lvl3pPr>
            <a:lvl4pPr marL="1028974" indent="0" algn="ctr">
              <a:buNone/>
              <a:defRPr/>
            </a:lvl4pPr>
            <a:lvl5pPr marL="1371966" indent="0" algn="ctr">
              <a:buNone/>
              <a:defRPr/>
            </a:lvl5pPr>
            <a:lvl6pPr marL="1714957" indent="0" algn="ctr">
              <a:buNone/>
              <a:defRPr/>
            </a:lvl6pPr>
            <a:lvl7pPr marL="2057949" indent="0" algn="ctr">
              <a:buNone/>
              <a:defRPr/>
            </a:lvl7pPr>
            <a:lvl8pPr marL="2400940" indent="0" algn="ctr">
              <a:buNone/>
              <a:defRPr/>
            </a:lvl8pPr>
            <a:lvl9pPr marL="274393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 algn="r">
              <a:defRPr/>
            </a:lvl1pPr>
          </a:lstStyle>
          <a:p>
            <a:endParaRPr lang="en-US" altLang="zh-TW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" y="6324600"/>
            <a:ext cx="2540000" cy="457200"/>
          </a:xfrm>
          <a:prstGeom prst="rect">
            <a:avLst/>
          </a:prstGeom>
        </p:spPr>
        <p:txBody>
          <a:bodyPr/>
          <a:lstStyle>
            <a:lvl1pPr algn="l">
              <a:defRPr sz="1200"/>
            </a:lvl1pPr>
          </a:lstStyle>
          <a:p>
            <a:fld id="{F3CEC3C6-4122-439E-B392-5B4B3A175E11}" type="slidenum">
              <a:rPr lang="en-US" altLang="zh-TW" smtClean="0">
                <a:solidFill>
                  <a:srgbClr val="FFFFFF"/>
                </a:solidFill>
              </a:rPr>
              <a:pPr/>
              <a:t>‹#›</a:t>
            </a:fld>
            <a:endParaRPr lang="en-US" altLang="zh-TW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5901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066800"/>
            <a:ext cx="10363200" cy="5029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endParaRPr lang="en-US" altLang="zh-TW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" y="6477000"/>
            <a:ext cx="2540000" cy="304800"/>
          </a:xfrm>
          <a:prstGeom prst="rect">
            <a:avLst/>
          </a:prstGeom>
        </p:spPr>
        <p:txBody>
          <a:bodyPr/>
          <a:lstStyle>
            <a:lvl1pPr algn="l">
              <a:defRPr sz="900"/>
            </a:lvl1pPr>
          </a:lstStyle>
          <a:p>
            <a:fld id="{F3CEC3C6-4122-439E-B392-5B4B3A175E11}" type="slidenum">
              <a:rPr lang="en-US" altLang="zh-TW" smtClean="0">
                <a:solidFill>
                  <a:srgbClr val="FFFFFF"/>
                </a:solidFill>
              </a:rPr>
              <a:pPr/>
              <a:t>‹#›</a:t>
            </a:fld>
            <a:endParaRPr lang="en-US" altLang="zh-TW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2815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3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91" indent="0">
              <a:buNone/>
              <a:defRPr sz="1350"/>
            </a:lvl2pPr>
            <a:lvl3pPr marL="685983" indent="0">
              <a:buNone/>
              <a:defRPr sz="1200"/>
            </a:lvl3pPr>
            <a:lvl4pPr marL="1028974" indent="0">
              <a:buNone/>
              <a:defRPr sz="1050"/>
            </a:lvl4pPr>
            <a:lvl5pPr marL="1371966" indent="0">
              <a:buNone/>
              <a:defRPr sz="1050"/>
            </a:lvl5pPr>
            <a:lvl6pPr marL="1714957" indent="0">
              <a:buNone/>
              <a:defRPr sz="1050"/>
            </a:lvl6pPr>
            <a:lvl7pPr marL="2057949" indent="0">
              <a:buNone/>
              <a:defRPr sz="1050"/>
            </a:lvl7pPr>
            <a:lvl8pPr marL="2400940" indent="0">
              <a:buNone/>
              <a:defRPr sz="1050"/>
            </a:lvl8pPr>
            <a:lvl9pPr marL="2743932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 algn="r">
              <a:defRPr/>
            </a:lvl1pPr>
          </a:lstStyle>
          <a:p>
            <a:endParaRPr lang="en-US" altLang="zh-TW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" y="6324600"/>
            <a:ext cx="2540000" cy="457200"/>
          </a:xfrm>
          <a:prstGeom prst="rect">
            <a:avLst/>
          </a:prstGeom>
        </p:spPr>
        <p:txBody>
          <a:bodyPr/>
          <a:lstStyle>
            <a:lvl1pPr algn="l">
              <a:defRPr sz="1200"/>
            </a:lvl1pPr>
          </a:lstStyle>
          <a:p>
            <a:fld id="{F3CEC3C6-4122-439E-B392-5B4B3A175E11}" type="slidenum">
              <a:rPr lang="en-US" altLang="zh-TW" smtClean="0">
                <a:solidFill>
                  <a:srgbClr val="FFFFFF"/>
                </a:solidFill>
              </a:rPr>
              <a:pPr/>
              <a:t>‹#›</a:t>
            </a:fld>
            <a:endParaRPr lang="en-US" altLang="zh-TW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2995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101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101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 algn="r">
              <a:defRPr/>
            </a:lvl1pPr>
          </a:lstStyle>
          <a:p>
            <a:endParaRPr lang="en-US" altLang="zh-TW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" y="6324600"/>
            <a:ext cx="2540000" cy="457200"/>
          </a:xfrm>
          <a:prstGeom prst="rect">
            <a:avLst/>
          </a:prstGeom>
        </p:spPr>
        <p:txBody>
          <a:bodyPr/>
          <a:lstStyle>
            <a:lvl1pPr algn="l">
              <a:defRPr sz="1200"/>
            </a:lvl1pPr>
          </a:lstStyle>
          <a:p>
            <a:fld id="{F3CEC3C6-4122-439E-B392-5B4B3A175E11}" type="slidenum">
              <a:rPr lang="en-US" altLang="zh-TW" smtClean="0">
                <a:solidFill>
                  <a:srgbClr val="FFFFFF"/>
                </a:solidFill>
              </a:rPr>
              <a:pPr/>
              <a:t>‹#›</a:t>
            </a:fld>
            <a:endParaRPr lang="en-US" altLang="zh-TW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8743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7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6"/>
            <a:ext cx="5389033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 algn="r">
              <a:defRPr/>
            </a:lvl1pPr>
          </a:lstStyle>
          <a:p>
            <a:endParaRPr lang="en-US" altLang="zh-TW" dirty="0">
              <a:solidFill>
                <a:srgbClr val="FFFFFF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" y="6324600"/>
            <a:ext cx="2540000" cy="457200"/>
          </a:xfrm>
          <a:prstGeom prst="rect">
            <a:avLst/>
          </a:prstGeom>
        </p:spPr>
        <p:txBody>
          <a:bodyPr/>
          <a:lstStyle>
            <a:lvl1pPr algn="l">
              <a:defRPr sz="1200"/>
            </a:lvl1pPr>
          </a:lstStyle>
          <a:p>
            <a:fld id="{F3CEC3C6-4122-439E-B392-5B4B3A175E11}" type="slidenum">
              <a:rPr lang="en-US" altLang="zh-TW" smtClean="0">
                <a:solidFill>
                  <a:srgbClr val="FFFFFF"/>
                </a:solidFill>
              </a:rPr>
              <a:pPr/>
              <a:t>‹#›</a:t>
            </a:fld>
            <a:endParaRPr lang="en-US" altLang="zh-TW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91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 algn="r">
              <a:defRPr/>
            </a:lvl1pPr>
          </a:lstStyle>
          <a:p>
            <a:endParaRPr lang="en-US" altLang="zh-TW" dirty="0">
              <a:solidFill>
                <a:srgbClr val="FFFFFF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" y="6553200"/>
            <a:ext cx="2540000" cy="228600"/>
          </a:xfrm>
          <a:prstGeom prst="rect">
            <a:avLst/>
          </a:prstGeom>
        </p:spPr>
        <p:txBody>
          <a:bodyPr/>
          <a:lstStyle>
            <a:lvl1pPr algn="l">
              <a:defRPr sz="900"/>
            </a:lvl1pPr>
          </a:lstStyle>
          <a:p>
            <a:fld id="{F3CEC3C6-4122-439E-B392-5B4B3A175E11}" type="slidenum">
              <a:rPr lang="en-US" altLang="zh-TW" smtClean="0">
                <a:solidFill>
                  <a:srgbClr val="FFFFFF"/>
                </a:solidFill>
              </a:rPr>
              <a:pPr/>
              <a:t>‹#›</a:t>
            </a:fld>
            <a:endParaRPr lang="en-US" altLang="zh-TW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1565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 algn="r">
              <a:defRPr/>
            </a:lvl1pPr>
          </a:lstStyle>
          <a:p>
            <a:endParaRPr lang="en-US" altLang="zh-TW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523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 algn="r">
              <a:defRPr/>
            </a:lvl1pPr>
          </a:lstStyle>
          <a:p>
            <a:endParaRPr lang="en-US" altLang="zh-TW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324600"/>
            <a:ext cx="2540000" cy="457200"/>
          </a:xfrm>
          <a:prstGeom prst="rect">
            <a:avLst/>
          </a:prstGeom>
        </p:spPr>
        <p:txBody>
          <a:bodyPr/>
          <a:lstStyle>
            <a:lvl1pPr algn="l">
              <a:defRPr sz="1600"/>
            </a:lvl1pPr>
          </a:lstStyle>
          <a:p>
            <a:fld id="{F3CEC3C6-4122-439E-B392-5B4B3A175E11}" type="slidenum">
              <a:rPr lang="en-US" altLang="zh-TW" smtClean="0">
                <a:solidFill>
                  <a:srgbClr val="FFFFFF"/>
                </a:solidFill>
              </a:rPr>
              <a:pPr/>
              <a:t>‹#›</a:t>
            </a:fld>
            <a:endParaRPr lang="en-US" altLang="zh-TW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 algn="r">
              <a:defRPr/>
            </a:lvl1pPr>
          </a:lstStyle>
          <a:p>
            <a:endParaRPr lang="en-US" altLang="zh-TW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1408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 algn="r">
              <a:defRPr/>
            </a:lvl1pPr>
          </a:lstStyle>
          <a:p>
            <a:endParaRPr lang="en-US" altLang="zh-TW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9852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 algn="r">
              <a:defRPr/>
            </a:lvl1pPr>
          </a:lstStyle>
          <a:p>
            <a:endParaRPr lang="en-US" altLang="zh-TW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5736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1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 algn="r">
              <a:defRPr/>
            </a:lvl1pPr>
          </a:lstStyle>
          <a:p>
            <a:endParaRPr lang="en-US" altLang="zh-TW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2964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741F-544E-174C-9868-78718999A6ED}" type="datetimeFigureOut">
              <a:rPr lang="en-CA" smtClean="0"/>
              <a:t>2021-07-12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C6C-4331-F541-B50E-8E4ACAE9AF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14065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741F-544E-174C-9868-78718999A6ED}" type="datetimeFigureOut">
              <a:rPr lang="en-CA" smtClean="0"/>
              <a:t>2021-07-12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C6C-4331-F541-B50E-8E4ACAE9AF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68825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741F-544E-174C-9868-78718999A6ED}" type="datetimeFigureOut">
              <a:rPr lang="en-CA" smtClean="0"/>
              <a:t>2021-07-12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C6C-4331-F541-B50E-8E4ACAE9AF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171314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buClr>
                <a:schemeClr val="accent1">
                  <a:lumMod val="60000"/>
                  <a:lumOff val="40000"/>
                </a:schemeClr>
              </a:buClr>
              <a:defRPr/>
            </a:lvl1pPr>
            <a:lvl2pPr>
              <a:buClr>
                <a:schemeClr val="accent1">
                  <a:lumMod val="60000"/>
                  <a:lumOff val="40000"/>
                </a:schemeClr>
              </a:buClr>
              <a:defRPr/>
            </a:lvl2pPr>
            <a:lvl3pPr>
              <a:buClr>
                <a:schemeClr val="accent1">
                  <a:lumMod val="60000"/>
                  <a:lumOff val="40000"/>
                </a:schemeClr>
              </a:buClr>
              <a:defRPr/>
            </a:lvl3pPr>
            <a:lvl4pPr>
              <a:buClr>
                <a:schemeClr val="accent1">
                  <a:lumMod val="60000"/>
                  <a:lumOff val="40000"/>
                </a:schemeClr>
              </a:buClr>
              <a:defRPr/>
            </a:lvl4pPr>
            <a:lvl5pPr>
              <a:buClr>
                <a:schemeClr val="accent1">
                  <a:lumMod val="60000"/>
                  <a:lumOff val="40000"/>
                </a:schemeClr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buClr>
                <a:schemeClr val="accent1">
                  <a:lumMod val="60000"/>
                  <a:lumOff val="40000"/>
                </a:schemeClr>
              </a:buClr>
              <a:defRPr/>
            </a:lvl1pPr>
            <a:lvl2pPr>
              <a:buClr>
                <a:schemeClr val="accent1">
                  <a:lumMod val="60000"/>
                  <a:lumOff val="40000"/>
                </a:schemeClr>
              </a:buClr>
              <a:defRPr/>
            </a:lvl2pPr>
            <a:lvl3pPr>
              <a:buClr>
                <a:schemeClr val="accent1">
                  <a:lumMod val="60000"/>
                  <a:lumOff val="40000"/>
                </a:schemeClr>
              </a:buClr>
              <a:defRPr/>
            </a:lvl3pPr>
            <a:lvl4pPr>
              <a:buClr>
                <a:schemeClr val="accent1">
                  <a:lumMod val="60000"/>
                  <a:lumOff val="40000"/>
                </a:schemeClr>
              </a:buClr>
              <a:defRPr/>
            </a:lvl4pPr>
            <a:lvl5pPr>
              <a:buClr>
                <a:schemeClr val="accent1">
                  <a:lumMod val="60000"/>
                  <a:lumOff val="40000"/>
                </a:schemeClr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741F-544E-174C-9868-78718999A6ED}" type="datetimeFigureOut">
              <a:rPr lang="en-CA" smtClean="0"/>
              <a:t>2021-07-12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C6C-4331-F541-B50E-8E4ACAE9AF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066794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741F-544E-174C-9868-78718999A6ED}" type="datetimeFigureOut">
              <a:rPr lang="en-CA" smtClean="0"/>
              <a:t>2021-07-12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C6C-4331-F541-B50E-8E4ACAE9AF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528287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741F-544E-174C-9868-78718999A6ED}" type="datetimeFigureOut">
              <a:rPr lang="en-CA" smtClean="0"/>
              <a:t>2021-07-12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C6C-4331-F541-B50E-8E4ACAE9AF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76066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 algn="r">
              <a:defRPr/>
            </a:lvl1pPr>
          </a:lstStyle>
          <a:p>
            <a:endParaRPr lang="en-US" altLang="zh-TW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324600"/>
            <a:ext cx="2540000" cy="457200"/>
          </a:xfrm>
          <a:prstGeom prst="rect">
            <a:avLst/>
          </a:prstGeom>
        </p:spPr>
        <p:txBody>
          <a:bodyPr/>
          <a:lstStyle>
            <a:lvl1pPr algn="l">
              <a:defRPr sz="1600"/>
            </a:lvl1pPr>
          </a:lstStyle>
          <a:p>
            <a:fld id="{F3CEC3C6-4122-439E-B392-5B4B3A175E11}" type="slidenum">
              <a:rPr lang="en-US" altLang="zh-TW" smtClean="0">
                <a:solidFill>
                  <a:srgbClr val="FFFFFF"/>
                </a:solidFill>
              </a:rPr>
              <a:pPr/>
              <a:t>‹#›</a:t>
            </a:fld>
            <a:endParaRPr lang="en-US" altLang="zh-TW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741F-544E-174C-9868-78718999A6ED}" type="datetimeFigureOut">
              <a:rPr lang="en-CA" smtClean="0"/>
              <a:t>2021-07-12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C6C-4331-F541-B50E-8E4ACAE9AF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95213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741F-544E-174C-9868-78718999A6ED}" type="datetimeFigureOut">
              <a:rPr lang="en-CA" smtClean="0"/>
              <a:t>2021-07-12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C6C-4331-F541-B50E-8E4ACAE9AF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490749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741F-544E-174C-9868-78718999A6ED}" type="datetimeFigureOut">
              <a:rPr lang="en-CA" smtClean="0"/>
              <a:t>2021-07-12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C6C-4331-F541-B50E-8E4ACAE9AF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740422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741F-544E-174C-9868-78718999A6ED}" type="datetimeFigureOut">
              <a:rPr lang="en-CA" smtClean="0"/>
              <a:t>2021-07-12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C6C-4331-F541-B50E-8E4ACAE9AF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17754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741F-544E-174C-9868-78718999A6ED}" type="datetimeFigureOut">
              <a:rPr lang="en-CA" smtClean="0"/>
              <a:t>2021-07-12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C6C-4331-F541-B50E-8E4ACAE9AF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403652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8B269B8-E0DC-C142-BB6C-F2DDE54636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0000"/>
          </a:blip>
          <a:srcRect l="18647" t="-1" r="23312" b="1296"/>
          <a:stretch/>
        </p:blipFill>
        <p:spPr>
          <a:xfrm rot="10800000">
            <a:off x="7712763" y="0"/>
            <a:ext cx="4479234" cy="6858000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5424" y="6236607"/>
            <a:ext cx="548141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A82C3BC0-3EBF-3C4C-A3D8-795624EBC6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348464" y="3073961"/>
            <a:ext cx="6540566" cy="2387600"/>
          </a:xfrm>
        </p:spPr>
        <p:txBody>
          <a:bodyPr anchor="b" anchorCtr="0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48464" y="5479145"/>
            <a:ext cx="4852294" cy="441551"/>
          </a:xfrm>
        </p:spPr>
        <p:txBody>
          <a:bodyPr/>
          <a:lstStyle>
            <a:lvl1pPr marL="0" indent="0" algn="l">
              <a:buNone/>
              <a:defRPr sz="12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348463" y="5920697"/>
            <a:ext cx="1266598" cy="365125"/>
          </a:xfrm>
        </p:spPr>
        <p:txBody>
          <a:bodyPr/>
          <a:lstStyle>
            <a:lvl1pPr>
              <a:defRPr sz="1050" b="1">
                <a:solidFill>
                  <a:schemeClr val="bg1"/>
                </a:solidFill>
              </a:defRPr>
            </a:lvl1pPr>
          </a:lstStyle>
          <a:p>
            <a:fld id="{B7CB8954-39A0-614A-9C70-D6B1D4706769}" type="datetime1">
              <a:rPr lang="en-US" smtClean="0"/>
              <a:t>7/12/2021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732" y="87730"/>
            <a:ext cx="4479234" cy="324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20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 algn="r">
              <a:defRPr/>
            </a:lvl1pPr>
          </a:lstStyle>
          <a:p>
            <a:endParaRPr lang="en-US" altLang="zh-TW" dirty="0">
              <a:solidFill>
                <a:srgbClr val="FFFFFF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324600"/>
            <a:ext cx="2540000" cy="457200"/>
          </a:xfrm>
          <a:prstGeom prst="rect">
            <a:avLst/>
          </a:prstGeom>
        </p:spPr>
        <p:txBody>
          <a:bodyPr/>
          <a:lstStyle>
            <a:lvl1pPr algn="l">
              <a:defRPr sz="1600"/>
            </a:lvl1pPr>
          </a:lstStyle>
          <a:p>
            <a:fld id="{F3CEC3C6-4122-439E-B392-5B4B3A175E11}" type="slidenum">
              <a:rPr lang="en-US" altLang="zh-TW" smtClean="0">
                <a:solidFill>
                  <a:srgbClr val="FFFFFF"/>
                </a:solidFill>
              </a:rPr>
              <a:pPr/>
              <a:t>‹#›</a:t>
            </a:fld>
            <a:endParaRPr lang="en-US" altLang="zh-TW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 algn="r">
              <a:defRPr/>
            </a:lvl1pPr>
          </a:lstStyle>
          <a:p>
            <a:endParaRPr lang="en-US" altLang="zh-TW" dirty="0">
              <a:solidFill>
                <a:srgbClr val="FFFFFF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553200"/>
            <a:ext cx="2540000" cy="228600"/>
          </a:xfrm>
          <a:prstGeom prst="rect">
            <a:avLst/>
          </a:prstGeom>
        </p:spPr>
        <p:txBody>
          <a:bodyPr/>
          <a:lstStyle>
            <a:lvl1pPr algn="l">
              <a:defRPr sz="1200"/>
            </a:lvl1pPr>
          </a:lstStyle>
          <a:p>
            <a:fld id="{F3CEC3C6-4122-439E-B392-5B4B3A175E11}" type="slidenum">
              <a:rPr lang="en-US" altLang="zh-TW" smtClean="0">
                <a:solidFill>
                  <a:srgbClr val="FFFFFF"/>
                </a:solidFill>
              </a:rPr>
              <a:pPr/>
              <a:t>‹#›</a:t>
            </a:fld>
            <a:endParaRPr lang="en-US" altLang="zh-TW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 algn="r">
              <a:defRPr/>
            </a:lvl1pPr>
          </a:lstStyle>
          <a:p>
            <a:endParaRPr lang="en-US" altLang="zh-TW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 algn="r">
              <a:defRPr/>
            </a:lvl1pPr>
          </a:lstStyle>
          <a:p>
            <a:endParaRPr lang="en-US" altLang="zh-TW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 algn="r">
              <a:defRPr/>
            </a:lvl1pPr>
          </a:lstStyle>
          <a:p>
            <a:endParaRPr lang="en-US" altLang="zh-TW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1" sz="1400">
                <a:latin typeface="+mn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endParaRPr lang="en-US" altLang="zh-TW" dirty="0">
              <a:solidFill>
                <a:srgbClr val="FFFFFF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324600"/>
            <a:ext cx="2540000" cy="457200"/>
          </a:xfrm>
          <a:prstGeom prst="rect">
            <a:avLst/>
          </a:prstGeom>
        </p:spPr>
        <p:txBody>
          <a:bodyPr/>
          <a:lstStyle>
            <a:lvl1pPr algn="l">
              <a:defRPr sz="1600"/>
            </a:lvl1pPr>
          </a:lstStyle>
          <a:p>
            <a:fld id="{F3CEC3C6-4122-439E-B392-5B4B3A175E11}" type="slidenum">
              <a:rPr lang="en-US" altLang="zh-TW" smtClean="0">
                <a:solidFill>
                  <a:srgbClr val="FFFFFF"/>
                </a:solidFill>
              </a:rPr>
              <a:pPr/>
              <a:t>‹#›</a:t>
            </a:fld>
            <a:endParaRPr lang="en-US" altLang="zh-TW" dirty="0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eorgia" pitchFamily="18" charset="0"/>
          <a:ea typeface="新細明體" pitchFamily="18" charset="-12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eorgia" pitchFamily="18" charset="0"/>
          <a:ea typeface="新細明體" pitchFamily="18" charset="-12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eorgia" pitchFamily="18" charset="0"/>
          <a:ea typeface="新細明體" pitchFamily="18" charset="-12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eorgia" pitchFamily="18" charset="0"/>
          <a:ea typeface="新細明體" pitchFamily="18" charset="-12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eorgia" pitchFamily="18" charset="0"/>
          <a:ea typeface="新細明體" pitchFamily="18" charset="-12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eorgia" pitchFamily="18" charset="0"/>
          <a:ea typeface="新細明體" pitchFamily="18" charset="-12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eorgia" pitchFamily="18" charset="0"/>
          <a:ea typeface="新細明體" pitchFamily="18" charset="-12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eorgia" pitchFamily="18" charset="0"/>
          <a:ea typeface="新細明體" pitchFamily="18" charset="-12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89B7060-0039-2547-A2A2-37854ECCF2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7/12/2021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3E52BB6-6D89-0544-946D-E22CF14B12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093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066800"/>
            <a:ext cx="103632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dirty="0"/>
              <a:t>Click to edit Master text styles</a:t>
            </a:r>
          </a:p>
          <a:p>
            <a:pPr lvl="1"/>
            <a:r>
              <a:rPr lang="en-US" altLang="zh-TW" dirty="0"/>
              <a:t>Second level</a:t>
            </a:r>
          </a:p>
          <a:p>
            <a:pPr lvl="2"/>
            <a:r>
              <a:rPr lang="en-US" altLang="zh-TW" dirty="0"/>
              <a:t>Third level</a:t>
            </a:r>
          </a:p>
          <a:p>
            <a:pPr lvl="3"/>
            <a:r>
              <a:rPr lang="en-US" altLang="zh-TW" dirty="0"/>
              <a:t>Fourth level</a:t>
            </a:r>
          </a:p>
          <a:p>
            <a:pPr lvl="4"/>
            <a:r>
              <a:rPr lang="en-US" altLang="zh-TW" dirty="0"/>
              <a:t>Fifth level</a:t>
            </a:r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1" sz="1050">
                <a:latin typeface="+mn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endParaRPr lang="en-US" altLang="zh-TW" dirty="0">
              <a:solidFill>
                <a:srgbClr val="FFFFFF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" y="6324600"/>
            <a:ext cx="2540000" cy="457200"/>
          </a:xfrm>
          <a:prstGeom prst="rect">
            <a:avLst/>
          </a:prstGeom>
        </p:spPr>
        <p:txBody>
          <a:bodyPr/>
          <a:lstStyle>
            <a:lvl1pPr algn="l">
              <a:defRPr sz="1200"/>
            </a:lvl1pPr>
          </a:lstStyle>
          <a:p>
            <a:fld id="{F3CEC3C6-4122-439E-B392-5B4B3A175E11}" type="slidenum">
              <a:rPr lang="en-US" altLang="zh-TW" smtClean="0">
                <a:solidFill>
                  <a:srgbClr val="FFFFFF"/>
                </a:solidFill>
              </a:rPr>
              <a:pPr/>
              <a:t>‹#›</a:t>
            </a:fld>
            <a:endParaRPr lang="en-US" altLang="zh-TW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0053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3301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3301">
          <a:solidFill>
            <a:schemeClr val="tx2"/>
          </a:solidFill>
          <a:latin typeface="Georgia" pitchFamily="18" charset="0"/>
          <a:ea typeface="新細明體" pitchFamily="18" charset="-12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3301">
          <a:solidFill>
            <a:schemeClr val="tx2"/>
          </a:solidFill>
          <a:latin typeface="Georgia" pitchFamily="18" charset="0"/>
          <a:ea typeface="新細明體" pitchFamily="18" charset="-12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3301">
          <a:solidFill>
            <a:schemeClr val="tx2"/>
          </a:solidFill>
          <a:latin typeface="Georgia" pitchFamily="18" charset="0"/>
          <a:ea typeface="新細明體" pitchFamily="18" charset="-12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3301">
          <a:solidFill>
            <a:schemeClr val="tx2"/>
          </a:solidFill>
          <a:latin typeface="Georgia" pitchFamily="18" charset="0"/>
          <a:ea typeface="新細明體" pitchFamily="18" charset="-120"/>
          <a:cs typeface="Arial" pitchFamily="34" charset="0"/>
        </a:defRPr>
      </a:lvl5pPr>
      <a:lvl6pPr marL="342991" algn="ctr" rtl="0" fontAlgn="base">
        <a:spcBef>
          <a:spcPct val="0"/>
        </a:spcBef>
        <a:spcAft>
          <a:spcPct val="0"/>
        </a:spcAft>
        <a:defRPr kumimoji="1" sz="3301">
          <a:solidFill>
            <a:schemeClr val="tx2"/>
          </a:solidFill>
          <a:latin typeface="Georgia" pitchFamily="18" charset="0"/>
          <a:ea typeface="新細明體" pitchFamily="18" charset="-120"/>
          <a:cs typeface="Arial" pitchFamily="34" charset="0"/>
        </a:defRPr>
      </a:lvl6pPr>
      <a:lvl7pPr marL="685983" algn="ctr" rtl="0" fontAlgn="base">
        <a:spcBef>
          <a:spcPct val="0"/>
        </a:spcBef>
        <a:spcAft>
          <a:spcPct val="0"/>
        </a:spcAft>
        <a:defRPr kumimoji="1" sz="3301">
          <a:solidFill>
            <a:schemeClr val="tx2"/>
          </a:solidFill>
          <a:latin typeface="Georgia" pitchFamily="18" charset="0"/>
          <a:ea typeface="新細明體" pitchFamily="18" charset="-120"/>
          <a:cs typeface="Arial" pitchFamily="34" charset="0"/>
        </a:defRPr>
      </a:lvl7pPr>
      <a:lvl8pPr marL="1028974" algn="ctr" rtl="0" fontAlgn="base">
        <a:spcBef>
          <a:spcPct val="0"/>
        </a:spcBef>
        <a:spcAft>
          <a:spcPct val="0"/>
        </a:spcAft>
        <a:defRPr kumimoji="1" sz="3301">
          <a:solidFill>
            <a:schemeClr val="tx2"/>
          </a:solidFill>
          <a:latin typeface="Georgia" pitchFamily="18" charset="0"/>
          <a:ea typeface="新細明體" pitchFamily="18" charset="-120"/>
          <a:cs typeface="Arial" pitchFamily="34" charset="0"/>
        </a:defRPr>
      </a:lvl8pPr>
      <a:lvl9pPr marL="1371966" algn="ctr" rtl="0" fontAlgn="base">
        <a:spcBef>
          <a:spcPct val="0"/>
        </a:spcBef>
        <a:spcAft>
          <a:spcPct val="0"/>
        </a:spcAft>
        <a:defRPr kumimoji="1" sz="3301">
          <a:solidFill>
            <a:schemeClr val="tx2"/>
          </a:solidFill>
          <a:latin typeface="Georgia" pitchFamily="18" charset="0"/>
          <a:ea typeface="新細明體" pitchFamily="18" charset="-120"/>
          <a:cs typeface="Arial" pitchFamily="34" charset="0"/>
        </a:defRPr>
      </a:lvl9pPr>
    </p:titleStyle>
    <p:bodyStyle>
      <a:lvl1pPr marL="257244" indent="-257244" algn="l" rtl="0" fontAlgn="base">
        <a:spcBef>
          <a:spcPct val="20000"/>
        </a:spcBef>
        <a:spcAft>
          <a:spcPct val="0"/>
        </a:spcAft>
        <a:buChar char="•"/>
        <a:defRPr kumimoji="1" sz="2401">
          <a:solidFill>
            <a:schemeClr val="tx1"/>
          </a:solidFill>
          <a:latin typeface="+mn-lt"/>
          <a:ea typeface="+mn-ea"/>
          <a:cs typeface="+mn-cs"/>
        </a:defRPr>
      </a:lvl1pPr>
      <a:lvl2pPr marL="557361" indent="-214370" algn="l" rtl="0" fontAlgn="base">
        <a:spcBef>
          <a:spcPct val="20000"/>
        </a:spcBef>
        <a:spcAft>
          <a:spcPct val="0"/>
        </a:spcAft>
        <a:buChar char="–"/>
        <a:defRPr kumimoji="1" sz="2101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rtl="0" fontAlgn="base">
        <a:spcBef>
          <a:spcPct val="20000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rtl="0" fontAlgn="base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8F741F-544E-174C-9868-78718999A6ED}" type="datetimeFigureOut">
              <a:rPr lang="en-CA" smtClean="0"/>
              <a:t>2021-07-12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CFC6C-4331-F541-B50E-8E4ACAE9AF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244349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  <p:sldLayoutId id="214748392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>
              <a:lumMod val="60000"/>
              <a:lumOff val="4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>
            <a:lumMod val="60000"/>
            <a:lumOff val="40000"/>
          </a:schemeClr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jpeg"/><Relationship Id="rId5" Type="http://schemas.openxmlformats.org/officeDocument/2006/relationships/image" Target="../media/image28.png"/><Relationship Id="rId10" Type="http://schemas.openxmlformats.org/officeDocument/2006/relationships/image" Target="../media/image33.gif"/><Relationship Id="rId4" Type="http://schemas.openxmlformats.org/officeDocument/2006/relationships/image" Target="../media/image27.png"/><Relationship Id="rId9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FLASH_7T_0.33x1.0_nofc_coronal_TRIGGERED_000ms_delay__unbiased_upsampled__slice08.tif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667001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/>
          <p:cNvSpPr/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pitchFamily="34" charset="0"/>
            </a:endParaRPr>
          </a:p>
        </p:txBody>
      </p:sp>
      <p:sp>
        <p:nvSpPr>
          <p:cNvPr id="798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838201"/>
            <a:ext cx="11887200" cy="1752599"/>
          </a:xfrm>
        </p:spPr>
        <p:txBody>
          <a:bodyPr/>
          <a:lstStyle/>
          <a:p>
            <a:br>
              <a:rPr lang="en-US" sz="6600" dirty="0"/>
            </a:br>
            <a:r>
              <a:rPr lang="en-US" sz="6600" dirty="0"/>
              <a:t> </a:t>
            </a:r>
            <a:r>
              <a:rPr lang="en-US" sz="6600" b="1" dirty="0"/>
              <a:t>functional MRI</a:t>
            </a:r>
            <a:endParaRPr lang="en-US" sz="6600" dirty="0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3048000"/>
            <a:ext cx="9144000" cy="533400"/>
          </a:xfrm>
        </p:spPr>
        <p:txBody>
          <a:bodyPr/>
          <a:lstStyle/>
          <a:p>
            <a:r>
              <a:rPr lang="en-US" sz="2800" dirty="0">
                <a:latin typeface="+mj-lt"/>
                <a:cs typeface="Arial" pitchFamily="34" charset="0"/>
              </a:rPr>
              <a:t>Jonathan R. Polimeni, Ph.D.</a:t>
            </a:r>
            <a:endParaRPr lang="en-US" sz="2800" baseline="30000" dirty="0">
              <a:latin typeface="+mj-lt"/>
              <a:cs typeface="Arial" pitchFamily="34" charset="0"/>
            </a:endParaRPr>
          </a:p>
        </p:txBody>
      </p:sp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3811400" y="3664803"/>
            <a:ext cx="4569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  <a:cs typeface="Arial" pitchFamily="34" charset="0"/>
              </a:rPr>
              <a:t>Athinoula A. Martinos Center for Biomedical Imaging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  <a:cs typeface="Arial" pitchFamily="34" charset="0"/>
              </a:rPr>
              <a:t>Department of Radiology, Harvard Medical School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  <a:cs typeface="Arial" pitchFamily="34" charset="0"/>
              </a:rPr>
              <a:t>Massachusetts General Hospital</a:t>
            </a:r>
          </a:p>
        </p:txBody>
      </p:sp>
      <p:pic>
        <p:nvPicPr>
          <p:cNvPr id="11" name="Picture 10" descr="mgh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95182" y="5376428"/>
            <a:ext cx="1271226" cy="1481572"/>
          </a:xfrm>
          <a:prstGeom prst="rect">
            <a:avLst/>
          </a:prstGeom>
        </p:spPr>
      </p:pic>
      <p:pic>
        <p:nvPicPr>
          <p:cNvPr id="14" name="Picture 13" descr="harvard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5" y="5333748"/>
            <a:ext cx="1271226" cy="152425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295147" y="4812268"/>
            <a:ext cx="16017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cs typeface="Arial" pitchFamily="34" charset="0"/>
              </a:rPr>
              <a:t>July 12th, 2021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52400" y="76201"/>
            <a:ext cx="1188722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u="sng" dirty="0"/>
              <a:t>Joint DOE/NIH Workshop – Advancing Medical Care through Discovery in the Physical Sciences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524026" y="439818"/>
            <a:ext cx="91439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b="1"/>
              <a:t>Session 3 Advanced Magnetics: Overview &amp; Community Perspectives Panel</a:t>
            </a:r>
            <a:endParaRPr lang="en-US" sz="2400" b="1" dirty="0"/>
          </a:p>
        </p:txBody>
      </p:sp>
      <p:pic>
        <p:nvPicPr>
          <p:cNvPr id="13" name="Picture 27">
            <a:extLst>
              <a:ext uri="{FF2B5EF4-FFF2-40B4-BE49-F238E27FC236}">
                <a16:creationId xmlns:a16="http://schemas.microsoft.com/office/drawing/2014/main" id="{6C263CD7-C4C8-4E24-B483-A3E01824809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60" r="462" b="2818"/>
          <a:stretch/>
        </p:blipFill>
        <p:spPr bwMode="auto">
          <a:xfrm>
            <a:off x="4914900" y="5284089"/>
            <a:ext cx="2362200" cy="1573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11430000" cy="838200"/>
          </a:xfrm>
        </p:spPr>
        <p:txBody>
          <a:bodyPr/>
          <a:lstStyle/>
          <a:p>
            <a:r>
              <a:rPr lang="en-US" sz="3600" dirty="0"/>
              <a:t>raw BOLD fMRI data – </a:t>
            </a:r>
            <a:r>
              <a:rPr lang="en-US" sz="3600" i="1" dirty="0"/>
              <a:t>picking the signal out of the noise</a:t>
            </a:r>
          </a:p>
        </p:txBody>
      </p:sp>
      <p:pic>
        <p:nvPicPr>
          <p:cNvPr id="4" name="Picture 4" descr="ra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540" y="1676400"/>
            <a:ext cx="401955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3876340" y="4876800"/>
            <a:ext cx="152400" cy="152400"/>
          </a:xfrm>
          <a:prstGeom prst="rect">
            <a:avLst/>
          </a:prstGeom>
          <a:noFill/>
          <a:ln w="444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825" y="6488668"/>
            <a:ext cx="3173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movie credit: Doug </a:t>
            </a:r>
            <a:r>
              <a:rPr lang="en-US" dirty="0" err="1"/>
              <a:t>Greve</a:t>
            </a:r>
            <a:r>
              <a:rPr lang="en-US" dirty="0"/>
              <a:t>, MGH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B9DF4D-DE16-4F23-9A03-34F582034D3B}"/>
              </a:ext>
            </a:extLst>
          </p:cNvPr>
          <p:cNvSpPr txBox="1"/>
          <p:nvPr/>
        </p:nvSpPr>
        <p:spPr>
          <a:xfrm>
            <a:off x="2458547" y="1071544"/>
            <a:ext cx="2277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</a:t>
            </a:r>
            <a:r>
              <a:rPr lang="en-US" baseline="-25000" dirty="0"/>
              <a:t>2</a:t>
            </a:r>
            <a:r>
              <a:rPr lang="en-US" baseline="30000" dirty="0"/>
              <a:t>*</a:t>
            </a:r>
            <a:r>
              <a:rPr lang="en-US" dirty="0"/>
              <a:t> weighted MRI data</a:t>
            </a:r>
          </a:p>
        </p:txBody>
      </p:sp>
    </p:spTree>
    <p:extLst>
      <p:ext uri="{BB962C8B-B14F-4D97-AF65-F5344CB8AC3E}">
        <p14:creationId xmlns:p14="http://schemas.microsoft.com/office/powerpoint/2010/main" val="1373673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ounded Rectangle 42"/>
          <p:cNvSpPr/>
          <p:nvPr/>
        </p:nvSpPr>
        <p:spPr bwMode="auto">
          <a:xfrm>
            <a:off x="7047743" y="914400"/>
            <a:ext cx="3304745" cy="2077278"/>
          </a:xfrm>
          <a:prstGeom prst="roundRect">
            <a:avLst>
              <a:gd name="adj" fmla="val 2911"/>
            </a:avLst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1" name="Picture 10" descr="residu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1676400"/>
            <a:ext cx="401888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11430000" cy="838200"/>
          </a:xfrm>
        </p:spPr>
        <p:txBody>
          <a:bodyPr/>
          <a:lstStyle/>
          <a:p>
            <a:r>
              <a:rPr lang="en-US" sz="3600" dirty="0"/>
              <a:t>raw BOLD fMRI data – </a:t>
            </a:r>
            <a:r>
              <a:rPr lang="en-US" sz="3600" i="1" dirty="0"/>
              <a:t>picking the signal out of the noise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3876340" y="4876800"/>
            <a:ext cx="152400" cy="152400"/>
          </a:xfrm>
          <a:prstGeom prst="rect">
            <a:avLst/>
          </a:prstGeom>
          <a:noFill/>
          <a:ln w="444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143375" y="3657600"/>
            <a:ext cx="6046324" cy="2551785"/>
            <a:chOff x="3631076" y="2915564"/>
            <a:chExt cx="6046324" cy="2551785"/>
          </a:xfrm>
        </p:grpSpPr>
        <p:pic>
          <p:nvPicPr>
            <p:cNvPr id="6" name="Picture 3" descr="raw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10" t="13520" r="18420" b="1166"/>
            <a:stretch/>
          </p:blipFill>
          <p:spPr bwMode="auto">
            <a:xfrm>
              <a:off x="6609680" y="2915564"/>
              <a:ext cx="3067720" cy="2551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Straight Connector 8"/>
            <p:cNvCxnSpPr/>
            <p:nvPr/>
          </p:nvCxnSpPr>
          <p:spPr bwMode="auto">
            <a:xfrm flipV="1">
              <a:off x="3631076" y="3515244"/>
              <a:ext cx="2911594" cy="609995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 bwMode="auto">
            <a:xfrm>
              <a:off x="3631076" y="4277639"/>
              <a:ext cx="2911594" cy="1080173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</p:grpSp>
      <p:grpSp>
        <p:nvGrpSpPr>
          <p:cNvPr id="42" name="Group 41"/>
          <p:cNvGrpSpPr/>
          <p:nvPr/>
        </p:nvGrpSpPr>
        <p:grpSpPr>
          <a:xfrm>
            <a:off x="7110142" y="3146770"/>
            <a:ext cx="3146378" cy="574502"/>
            <a:chOff x="7110142" y="3146770"/>
            <a:chExt cx="3146378" cy="574502"/>
          </a:xfrm>
        </p:grpSpPr>
        <p:sp>
          <p:nvSpPr>
            <p:cNvPr id="12" name="TextBox 11"/>
            <p:cNvSpPr txBox="1"/>
            <p:nvPr/>
          </p:nvSpPr>
          <p:spPr>
            <a:xfrm rot="16200000">
              <a:off x="6973028" y="3307159"/>
              <a:ext cx="5512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</a:schemeClr>
                  </a:solidFill>
                </a:rPr>
                <a:t>off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 rot="16200000">
              <a:off x="7152364" y="3283884"/>
              <a:ext cx="5512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on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 rot="16200000">
              <a:off x="7331700" y="3307159"/>
              <a:ext cx="5512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</a:schemeClr>
                  </a:solidFill>
                </a:rPr>
                <a:t>off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 rot="16200000">
              <a:off x="7511036" y="3283884"/>
              <a:ext cx="5512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on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 rot="16200000">
              <a:off x="7690372" y="3307159"/>
              <a:ext cx="5512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</a:schemeClr>
                  </a:solidFill>
                </a:rPr>
                <a:t>off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16200000">
              <a:off x="7869708" y="3283884"/>
              <a:ext cx="5512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on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8049044" y="3307159"/>
              <a:ext cx="5512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</a:schemeClr>
                  </a:solidFill>
                </a:rPr>
                <a:t>off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 rot="16200000">
              <a:off x="8228380" y="3283884"/>
              <a:ext cx="5512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on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 rot="16200000">
              <a:off x="8407716" y="3307159"/>
              <a:ext cx="5512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</a:schemeClr>
                  </a:solidFill>
                </a:rPr>
                <a:t>off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 rot="16200000">
              <a:off x="8587052" y="3283884"/>
              <a:ext cx="5512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on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 rot="16200000">
              <a:off x="8766388" y="3307159"/>
              <a:ext cx="5512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</a:schemeClr>
                  </a:solidFill>
                </a:rPr>
                <a:t>off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 rot="16200000">
              <a:off x="8945724" y="3283884"/>
              <a:ext cx="5512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on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 rot="16200000">
              <a:off x="9125060" y="3307159"/>
              <a:ext cx="5512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</a:schemeClr>
                  </a:solidFill>
                </a:rPr>
                <a:t>off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16200000">
              <a:off x="9304396" y="3283884"/>
              <a:ext cx="5512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on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 rot="16200000">
              <a:off x="9483732" y="3307159"/>
              <a:ext cx="5512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</a:schemeClr>
                  </a:solidFill>
                </a:rPr>
                <a:t>off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 rot="16200000">
              <a:off x="9663068" y="3283884"/>
              <a:ext cx="5512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on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 rot="16200000">
              <a:off x="9842407" y="3307159"/>
              <a:ext cx="5512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</a:schemeClr>
                  </a:solidFill>
                </a:rPr>
                <a:t>off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103767" y="4106180"/>
            <a:ext cx="2564234" cy="2493076"/>
            <a:chOff x="7591467" y="3364144"/>
            <a:chExt cx="2682063" cy="2493076"/>
          </a:xfrm>
        </p:grpSpPr>
        <p:sp>
          <p:nvSpPr>
            <p:cNvPr id="4" name="TextBox 3"/>
            <p:cNvSpPr txBox="1"/>
            <p:nvPr/>
          </p:nvSpPr>
          <p:spPr>
            <a:xfrm>
              <a:off x="7591467" y="5334000"/>
              <a:ext cx="8515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time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 rot="5400000">
              <a:off x="9291594" y="3822860"/>
              <a:ext cx="14406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intensity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79825" y="6488668"/>
            <a:ext cx="3173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movie credit: Doug </a:t>
            </a:r>
            <a:r>
              <a:rPr lang="en-US" dirty="0" err="1"/>
              <a:t>Greve</a:t>
            </a:r>
            <a:r>
              <a:rPr lang="en-US" dirty="0"/>
              <a:t>, MGH</a:t>
            </a:r>
          </a:p>
        </p:txBody>
      </p:sp>
      <p:pic>
        <p:nvPicPr>
          <p:cNvPr id="37" name="Picture 9" descr="paradi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1" t="19841" r="2504" b="2380"/>
          <a:stretch>
            <a:fillRect/>
          </a:stretch>
        </p:blipFill>
        <p:spPr bwMode="auto">
          <a:xfrm>
            <a:off x="7110142" y="952500"/>
            <a:ext cx="3187173" cy="1994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" descr="paradigm+ra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9" t="19841" r="8559" b="2380"/>
          <a:stretch>
            <a:fillRect/>
          </a:stretch>
        </p:blipFill>
        <p:spPr bwMode="auto">
          <a:xfrm>
            <a:off x="7054969" y="947738"/>
            <a:ext cx="3235120" cy="2005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10287000" y="1704467"/>
            <a:ext cx="1886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5050"/>
                </a:solidFill>
              </a:rPr>
              <a:t>fMRI analysis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D57436C-8978-47C5-8443-62CED2552EA8}"/>
              </a:ext>
            </a:extLst>
          </p:cNvPr>
          <p:cNvSpPr txBox="1"/>
          <p:nvPr/>
        </p:nvSpPr>
        <p:spPr>
          <a:xfrm>
            <a:off x="2458547" y="1071544"/>
            <a:ext cx="2277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</a:t>
            </a:r>
            <a:r>
              <a:rPr lang="en-US" baseline="-25000" dirty="0"/>
              <a:t>2</a:t>
            </a:r>
            <a:r>
              <a:rPr lang="en-US" baseline="30000" dirty="0"/>
              <a:t>*</a:t>
            </a:r>
            <a:r>
              <a:rPr lang="en-US" dirty="0"/>
              <a:t> weighted MRI data</a:t>
            </a:r>
          </a:p>
          <a:p>
            <a:pPr algn="ctr"/>
            <a:r>
              <a:rPr lang="en-US" i="1" dirty="0"/>
              <a:t>with mean subtracted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BB4103D-377B-4829-A076-F0A6F0DAF25B}"/>
              </a:ext>
            </a:extLst>
          </p:cNvPr>
          <p:cNvCxnSpPr>
            <a:cxnSpLocks/>
          </p:cNvCxnSpPr>
          <p:nvPr/>
        </p:nvCxnSpPr>
        <p:spPr bwMode="auto">
          <a:xfrm flipV="1">
            <a:off x="2508563" y="5042950"/>
            <a:ext cx="382275" cy="138650"/>
          </a:xfrm>
          <a:prstGeom prst="straightConnector1">
            <a:avLst/>
          </a:prstGeom>
          <a:noFill/>
          <a:ln w="76200" cap="flat" cmpd="sng" algn="ctr">
            <a:solidFill>
              <a:srgbClr val="FFCC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5FBBF0E-DF3F-45A5-9E55-C6A2D4C4D1C5}"/>
              </a:ext>
            </a:extLst>
          </p:cNvPr>
          <p:cNvCxnSpPr>
            <a:cxnSpLocks/>
          </p:cNvCxnSpPr>
          <p:nvPr/>
        </p:nvCxnSpPr>
        <p:spPr bwMode="auto">
          <a:xfrm>
            <a:off x="1905000" y="3429000"/>
            <a:ext cx="381000" cy="0"/>
          </a:xfrm>
          <a:prstGeom prst="straightConnector1">
            <a:avLst/>
          </a:prstGeom>
          <a:noFill/>
          <a:ln w="7620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14C25082-52EC-4D5F-B190-EED8F5B3B410}"/>
              </a:ext>
            </a:extLst>
          </p:cNvPr>
          <p:cNvCxnSpPr>
            <a:cxnSpLocks/>
          </p:cNvCxnSpPr>
          <p:nvPr/>
        </p:nvCxnSpPr>
        <p:spPr bwMode="auto">
          <a:xfrm flipH="1">
            <a:off x="5029200" y="3429000"/>
            <a:ext cx="381000" cy="0"/>
          </a:xfrm>
          <a:prstGeom prst="straightConnector1">
            <a:avLst/>
          </a:prstGeom>
          <a:noFill/>
          <a:ln w="7620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6B7CAE30-FC21-48ED-89B3-9C804E591D9E}"/>
              </a:ext>
            </a:extLst>
          </p:cNvPr>
          <p:cNvSpPr txBox="1"/>
          <p:nvPr/>
        </p:nvSpPr>
        <p:spPr>
          <a:xfrm>
            <a:off x="1768914" y="495300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CFF"/>
                </a:solidFill>
              </a:rPr>
              <a:t>visual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4F80520-B490-46B1-A3FB-48BF3011D0FD}"/>
              </a:ext>
            </a:extLst>
          </p:cNvPr>
          <p:cNvSpPr txBox="1"/>
          <p:nvPr/>
        </p:nvSpPr>
        <p:spPr>
          <a:xfrm>
            <a:off x="1613306" y="2962103"/>
            <a:ext cx="767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motor</a:t>
            </a:r>
          </a:p>
        </p:txBody>
      </p:sp>
    </p:spTree>
    <p:extLst>
      <p:ext uri="{BB962C8B-B14F-4D97-AF65-F5344CB8AC3E}">
        <p14:creationId xmlns:p14="http://schemas.microsoft.com/office/powerpoint/2010/main" val="126869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 dirty="0"/>
              <a:t>experimental design: subtracting two conditions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74412" y="1319510"/>
            <a:ext cx="3807988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dedicated region to processing faces</a:t>
            </a:r>
          </a:p>
          <a:p>
            <a:pPr algn="ctr"/>
            <a:endParaRPr lang="en-US" sz="3200" dirty="0"/>
          </a:p>
          <a:p>
            <a:pPr algn="ctr"/>
            <a:endParaRPr lang="en-US" sz="3200" i="1" dirty="0">
              <a:solidFill>
                <a:srgbClr val="FF5050"/>
              </a:solidFill>
            </a:endParaRPr>
          </a:p>
          <a:p>
            <a:pPr algn="ctr"/>
            <a:endParaRPr lang="en-US" sz="3200" i="1" dirty="0">
              <a:solidFill>
                <a:srgbClr val="FF5050"/>
              </a:solidFill>
            </a:endParaRPr>
          </a:p>
          <a:p>
            <a:pPr algn="ctr"/>
            <a:r>
              <a:rPr lang="en-US" sz="4000" i="1" dirty="0">
                <a:solidFill>
                  <a:srgbClr val="FF5050"/>
                </a:solidFill>
              </a:rPr>
              <a:t>modular theory of brain organization</a:t>
            </a:r>
          </a:p>
          <a:p>
            <a:pPr algn="ctr"/>
            <a:endParaRPr lang="en-US" sz="3200" dirty="0"/>
          </a:p>
          <a:p>
            <a:pPr algn="ctr"/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67942"/>
          <a:stretch/>
        </p:blipFill>
        <p:spPr>
          <a:xfrm rot="5400000">
            <a:off x="2439405" y="-1448805"/>
            <a:ext cx="2895602" cy="7317213"/>
          </a:xfrm>
          <a:prstGeom prst="rect">
            <a:avLst/>
          </a:prstGeom>
        </p:spPr>
      </p:pic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7391400" y="6491288"/>
            <a:ext cx="480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dirty="0"/>
              <a:t>[</a:t>
            </a:r>
            <a:r>
              <a:rPr lang="en-US" sz="1600" dirty="0">
                <a:solidFill>
                  <a:srgbClr val="99FFCC"/>
                </a:solidFill>
              </a:rPr>
              <a:t>Kanwisher </a:t>
            </a:r>
            <a:r>
              <a:rPr lang="en-US" sz="1600" i="1" dirty="0">
                <a:solidFill>
                  <a:srgbClr val="99FFCC"/>
                </a:solidFill>
              </a:rPr>
              <a:t>et al.</a:t>
            </a:r>
            <a:r>
              <a:rPr lang="en-US" sz="1600" dirty="0">
                <a:solidFill>
                  <a:srgbClr val="99FFCC"/>
                </a:solidFill>
              </a:rPr>
              <a:t> 1997, </a:t>
            </a:r>
            <a:r>
              <a:rPr lang="en-US" sz="1600" i="1" dirty="0">
                <a:solidFill>
                  <a:srgbClr val="99FFCC"/>
                </a:solidFill>
              </a:rPr>
              <a:t>J </a:t>
            </a:r>
            <a:r>
              <a:rPr lang="en-US" sz="1600" i="1" dirty="0" err="1">
                <a:solidFill>
                  <a:srgbClr val="99FFCC"/>
                </a:solidFill>
              </a:rPr>
              <a:t>Neurosci</a:t>
            </a:r>
            <a:r>
              <a:rPr lang="en-US" dirty="0"/>
              <a:t>]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228599" y="3429000"/>
            <a:ext cx="2667001" cy="228603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33352"/>
          <a:stretch/>
        </p:blipFill>
        <p:spPr>
          <a:xfrm rot="5400000">
            <a:off x="877306" y="113294"/>
            <a:ext cx="6019800" cy="731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03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130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fMRI used clinically</a:t>
            </a:r>
            <a:endParaRPr lang="en-US" i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255693"/>
            <a:ext cx="7772400" cy="3505200"/>
          </a:xfrm>
        </p:spPr>
        <p:txBody>
          <a:bodyPr/>
          <a:lstStyle/>
          <a:p>
            <a:pPr marL="0" indent="0">
              <a:buNone/>
            </a:pPr>
            <a:r>
              <a:rPr lang="en-US" i="1" dirty="0"/>
              <a:t>“medically necessary to identify the eloquent cortex in </a:t>
            </a:r>
            <a:r>
              <a:rPr lang="en-US" b="1" i="1" u="sng" dirty="0" err="1"/>
              <a:t>presurgical</a:t>
            </a:r>
            <a:r>
              <a:rPr lang="en-US" b="1" i="1" u="sng" dirty="0"/>
              <a:t> evaluation</a:t>
            </a:r>
            <a:r>
              <a:rPr lang="en-US" b="1" i="1" dirty="0"/>
              <a:t> </a:t>
            </a:r>
            <a:r>
              <a:rPr lang="en-US" i="1" dirty="0"/>
              <a:t>of persons with:</a:t>
            </a:r>
          </a:p>
          <a:p>
            <a:r>
              <a:rPr lang="en-US" i="1" dirty="0"/>
              <a:t>brain tumors, </a:t>
            </a:r>
          </a:p>
          <a:p>
            <a:r>
              <a:rPr lang="en-US" i="1" dirty="0"/>
              <a:t>epilepsy, or </a:t>
            </a:r>
          </a:p>
          <a:p>
            <a:r>
              <a:rPr lang="en-US" i="1" dirty="0"/>
              <a:t>vascular malformations”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81000" y="5616714"/>
            <a:ext cx="8305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“considers fMRI experimental and investigational for the diagnosis, monitoring, prognosis, or surgical management of all other indications”</a:t>
            </a:r>
          </a:p>
        </p:txBody>
      </p:sp>
      <p:sp>
        <p:nvSpPr>
          <p:cNvPr id="7" name="Rectangle 6"/>
          <p:cNvSpPr/>
          <p:nvPr/>
        </p:nvSpPr>
        <p:spPr>
          <a:xfrm>
            <a:off x="1705040" y="6488668"/>
            <a:ext cx="7391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070C0"/>
                </a:solidFill>
              </a:rPr>
              <a:t>http://www.aetna.com/cpb/medical/data/700_799/0739.html</a:t>
            </a:r>
          </a:p>
        </p:txBody>
      </p:sp>
      <p:sp>
        <p:nvSpPr>
          <p:cNvPr id="3" name="Rectangle 2"/>
          <p:cNvSpPr/>
          <p:nvPr/>
        </p:nvSpPr>
        <p:spPr>
          <a:xfrm>
            <a:off x="10363200" y="6211669"/>
            <a:ext cx="1828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Calibri" panose="020F0502020204030204" pitchFamily="34" charset="0"/>
              </a:rPr>
              <a:t>Last Review 10/31/2020</a:t>
            </a:r>
          </a:p>
          <a:p>
            <a:pPr algn="r"/>
            <a:r>
              <a:rPr lang="en-US" sz="1200" b="1" dirty="0">
                <a:latin typeface="Calibri" panose="020F0502020204030204" pitchFamily="34" charset="0"/>
              </a:rPr>
              <a:t>Effective: 11/09/2007</a:t>
            </a:r>
            <a:br>
              <a:rPr lang="en-US" sz="1200" b="1" dirty="0"/>
            </a:br>
            <a:r>
              <a:rPr lang="en-US" sz="1200" dirty="0">
                <a:latin typeface="Calibri" panose="020F0502020204030204" pitchFamily="34" charset="0"/>
              </a:rPr>
              <a:t>Next Review: 08/26/2021</a:t>
            </a:r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11" y="251803"/>
            <a:ext cx="1485900" cy="381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2412064"/>
            <a:ext cx="4838384" cy="286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6194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</p:spPr>
        <p:txBody>
          <a:bodyPr/>
          <a:lstStyle/>
          <a:p>
            <a:r>
              <a:rPr lang="en-US" dirty="0"/>
              <a:t>resting-state fMRI and “functional connectivity”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9401"/>
          <a:stretch/>
        </p:blipFill>
        <p:spPr>
          <a:xfrm>
            <a:off x="381000" y="1593756"/>
            <a:ext cx="4747201" cy="3842400"/>
          </a:xfrm>
          <a:prstGeom prst="rect">
            <a:avLst/>
          </a:prstGeom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4648200" y="6491288"/>
            <a:ext cx="7543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kumimoji="1" lang="en-US" altLang="en-US" sz="1600" dirty="0">
                <a:solidFill>
                  <a:srgbClr val="99FFCC"/>
                </a:solidFill>
              </a:rPr>
              <a:t> </a:t>
            </a:r>
            <a:r>
              <a:rPr kumimoji="1" lang="en-US" altLang="en-US" sz="1600" dirty="0"/>
              <a:t>[</a:t>
            </a:r>
            <a:r>
              <a:rPr kumimoji="1" lang="en-US" altLang="en-US" sz="1600" dirty="0" err="1">
                <a:solidFill>
                  <a:srgbClr val="99FFCC"/>
                </a:solidFill>
              </a:rPr>
              <a:t>Raichle</a:t>
            </a:r>
            <a:r>
              <a:rPr kumimoji="1" lang="en-US" altLang="en-US" sz="1600" dirty="0">
                <a:solidFill>
                  <a:srgbClr val="99FFCC"/>
                </a:solidFill>
              </a:rPr>
              <a:t> 2015, </a:t>
            </a:r>
            <a:r>
              <a:rPr kumimoji="1" lang="en-US" altLang="en-US" sz="1600" i="1" dirty="0">
                <a:solidFill>
                  <a:srgbClr val="99FFCC"/>
                </a:solidFill>
              </a:rPr>
              <a:t>Ann Rev Neuro</a:t>
            </a:r>
            <a:r>
              <a:rPr kumimoji="1" lang="en-US" altLang="en-US" dirty="0"/>
              <a:t>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28201" y="2288374"/>
            <a:ext cx="2456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correlated time courses:</a:t>
            </a:r>
          </a:p>
          <a:p>
            <a:r>
              <a:rPr lang="en-US" b="1" i="1" dirty="0"/>
              <a:t>functional connectivity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28201" y="4321962"/>
            <a:ext cx="2263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coherent “network” of brain regions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0202" y="839760"/>
            <a:ext cx="4282800" cy="560343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10287000" y="839760"/>
            <a:ext cx="1806002" cy="1129772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1038114" y="2065720"/>
            <a:ext cx="1044002" cy="1181598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1049000" y="3429000"/>
            <a:ext cx="1033116" cy="1524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9428054" y="4876800"/>
            <a:ext cx="1087545" cy="1524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7849627" y="3468410"/>
            <a:ext cx="1087545" cy="1523999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7866768" y="2029599"/>
            <a:ext cx="1087545" cy="1390718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82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10363200" cy="609600"/>
          </a:xfrm>
        </p:spPr>
        <p:txBody>
          <a:bodyPr/>
          <a:lstStyle/>
          <a:p>
            <a:r>
              <a:rPr lang="en-US" dirty="0"/>
              <a:t>take-home messages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19200"/>
            <a:ext cx="10363200" cy="5029200"/>
          </a:xfrm>
        </p:spPr>
        <p:txBody>
          <a:bodyPr/>
          <a:lstStyle/>
          <a:p>
            <a:r>
              <a:rPr lang="en-US" dirty="0"/>
              <a:t>fMRI measures brain function through tracking changes in blood flow and oxygenation</a:t>
            </a:r>
          </a:p>
          <a:p>
            <a:endParaRPr lang="en-US" dirty="0"/>
          </a:p>
          <a:p>
            <a:r>
              <a:rPr lang="en-US" dirty="0"/>
              <a:t>fMRI response results from an </a:t>
            </a:r>
            <a:r>
              <a:rPr lang="en-US" i="1" dirty="0"/>
              <a:t>active</a:t>
            </a:r>
            <a:r>
              <a:rPr lang="en-US" dirty="0"/>
              <a:t> vascular response to neuronal activity</a:t>
            </a:r>
          </a:p>
          <a:p>
            <a:pPr lvl="1"/>
            <a:r>
              <a:rPr lang="en-US" dirty="0"/>
              <a:t>has the potential to be far more neuronally specific than commonly believed</a:t>
            </a:r>
          </a:p>
          <a:p>
            <a:pPr lvl="1"/>
            <a:endParaRPr lang="en-US" dirty="0"/>
          </a:p>
          <a:p>
            <a:r>
              <a:rPr lang="en-US" dirty="0"/>
              <a:t>fMRI allows for tracking neural activity across the entire human brain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948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sz="4000" dirty="0"/>
              <a:t>Thanks for your attention!</a:t>
            </a:r>
          </a:p>
        </p:txBody>
      </p:sp>
      <p:sp>
        <p:nvSpPr>
          <p:cNvPr id="39943" name="Rectangle 13"/>
          <p:cNvSpPr>
            <a:spLocks noChangeArrowheads="1"/>
          </p:cNvSpPr>
          <p:nvPr/>
        </p:nvSpPr>
        <p:spPr bwMode="auto">
          <a:xfrm>
            <a:off x="6400800" y="1295400"/>
            <a:ext cx="464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ts val="600"/>
              </a:spcBef>
            </a:pPr>
            <a:endParaRPr lang="en-US" sz="2400" b="1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209800" y="1141342"/>
            <a:ext cx="77724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Georgia" pitchFamily="18" charset="0"/>
                <a:ea typeface="新細明體" pitchFamily="18" charset="-120"/>
                <a:cs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Georgia" pitchFamily="18" charset="0"/>
                <a:ea typeface="新細明體" pitchFamily="18" charset="-120"/>
                <a:cs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Georgia" pitchFamily="18" charset="0"/>
                <a:ea typeface="新細明體" pitchFamily="18" charset="-120"/>
                <a:cs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Georgia" pitchFamily="18" charset="0"/>
                <a:ea typeface="新細明體" pitchFamily="18" charset="-12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Georgia" pitchFamily="18" charset="0"/>
                <a:ea typeface="新細明體" pitchFamily="18" charset="-12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Georgia" pitchFamily="18" charset="0"/>
                <a:ea typeface="新細明體" pitchFamily="18" charset="-12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Georgia" pitchFamily="18" charset="0"/>
                <a:ea typeface="新細明體" pitchFamily="18" charset="-12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Georgia" pitchFamily="18" charset="0"/>
                <a:ea typeface="新細明體" pitchFamily="18" charset="-120"/>
                <a:cs typeface="Arial" pitchFamily="34" charset="0"/>
              </a:defRPr>
            </a:lvl9pPr>
          </a:lstStyle>
          <a:p>
            <a:r>
              <a:rPr lang="en-US" kern="0" dirty="0"/>
              <a:t>Questions?  Comments?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067050" y="1992639"/>
            <a:ext cx="60579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Tx/>
              <a:buNone/>
            </a:pPr>
            <a:endParaRPr lang="en-US" sz="675" kern="0"/>
          </a:p>
          <a:p>
            <a:pPr marL="0" indent="0">
              <a:lnSpc>
                <a:spcPct val="80000"/>
              </a:lnSpc>
              <a:buFontTx/>
              <a:buNone/>
            </a:pPr>
            <a:endParaRPr lang="en-US" sz="675" kern="0"/>
          </a:p>
          <a:p>
            <a:pPr marL="0" indent="0" algn="ctr">
              <a:lnSpc>
                <a:spcPct val="80000"/>
              </a:lnSpc>
              <a:buFontTx/>
              <a:buNone/>
            </a:pPr>
            <a:r>
              <a:rPr lang="en-US" sz="2700" kern="0">
                <a:latin typeface="Courier New" pitchFamily="49" charset="0"/>
              </a:rPr>
              <a:t>jonp@nmr.mgh.harvard.edu</a:t>
            </a:r>
          </a:p>
        </p:txBody>
      </p:sp>
      <p:grpSp>
        <p:nvGrpSpPr>
          <p:cNvPr id="12" name="Group 14"/>
          <p:cNvGrpSpPr>
            <a:grpSpLocks/>
          </p:cNvGrpSpPr>
          <p:nvPr/>
        </p:nvGrpSpPr>
        <p:grpSpPr bwMode="auto">
          <a:xfrm>
            <a:off x="3582109" y="3111830"/>
            <a:ext cx="5027786" cy="1687112"/>
            <a:chOff x="44" y="883"/>
            <a:chExt cx="5672" cy="1904"/>
          </a:xfrm>
        </p:grpSpPr>
        <p:pic>
          <p:nvPicPr>
            <p:cNvPr id="13" name="Picture 2" descr="lh"/>
            <p:cNvPicPr>
              <a:picLocks noChangeAspect="1" noChangeArrowheads="1"/>
            </p:cNvPicPr>
            <p:nvPr/>
          </p:nvPicPr>
          <p:blipFill>
            <a:blip r:embed="rId3" cstate="print"/>
            <a:srcRect l="30560" t="29440" r="35040" b="38560"/>
            <a:stretch>
              <a:fillRect/>
            </a:stretch>
          </p:blipFill>
          <p:spPr bwMode="auto">
            <a:xfrm>
              <a:off x="1874" y="883"/>
              <a:ext cx="1992" cy="18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4" descr="lh"/>
            <p:cNvPicPr>
              <a:picLocks noChangeAspect="1" noChangeArrowheads="1"/>
            </p:cNvPicPr>
            <p:nvPr/>
          </p:nvPicPr>
          <p:blipFill>
            <a:blip r:embed="rId4" cstate="print"/>
            <a:srcRect l="31520" t="29120" r="39680" b="39680"/>
            <a:stretch>
              <a:fillRect/>
            </a:stretch>
          </p:blipFill>
          <p:spPr bwMode="auto">
            <a:xfrm>
              <a:off x="3960" y="883"/>
              <a:ext cx="1756" cy="1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0112" descr="rh"/>
            <p:cNvPicPr>
              <a:picLocks noChangeAspect="1" noChangeArrowheads="1"/>
            </p:cNvPicPr>
            <p:nvPr/>
          </p:nvPicPr>
          <p:blipFill>
            <a:blip r:embed="rId5" cstate="print"/>
            <a:srcRect l="42650" t="32639" r="30209" b="40076"/>
            <a:stretch>
              <a:fillRect/>
            </a:stretch>
          </p:blipFill>
          <p:spPr bwMode="auto">
            <a:xfrm>
              <a:off x="44" y="883"/>
              <a:ext cx="1834" cy="18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5601EFB-813F-47FB-8149-2C6902F8BC66}"/>
              </a:ext>
            </a:extLst>
          </p:cNvPr>
          <p:cNvGrpSpPr/>
          <p:nvPr/>
        </p:nvGrpSpPr>
        <p:grpSpPr>
          <a:xfrm>
            <a:off x="10824856" y="76200"/>
            <a:ext cx="1401869" cy="1510760"/>
            <a:chOff x="9694208" y="-350984"/>
            <a:chExt cx="1401869" cy="151076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7213954-7EAE-4F21-961C-2F645EA49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00087" y="-350984"/>
              <a:ext cx="1190111" cy="1110155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BE0D18F-7B50-4006-B1D8-F9F16FC59997}"/>
                </a:ext>
              </a:extLst>
            </p:cNvPr>
            <p:cNvSpPr/>
            <p:nvPr/>
          </p:nvSpPr>
          <p:spPr>
            <a:xfrm>
              <a:off x="9694208" y="713500"/>
              <a:ext cx="1401869" cy="4462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Magnetic Resonance - Physics &amp; Instrumentation Group</a:t>
              </a:r>
              <a:b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</a:b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(</a:t>
              </a:r>
              <a:r>
                <a:rPr kumimoji="0" lang="en-US" sz="900" b="0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MR PIGs</a:t>
              </a: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)</a:t>
              </a:r>
              <a:endPara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28" name="Picture 27" descr="US-NIH-NIBIB-Logo_trans.png">
            <a:extLst>
              <a:ext uri="{FF2B5EF4-FFF2-40B4-BE49-F238E27FC236}">
                <a16:creationId xmlns:a16="http://schemas.microsoft.com/office/drawing/2014/main" id="{35C4A7A8-EBAA-42FC-AABE-DA9BECEA551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690268" y="5626474"/>
            <a:ext cx="942694" cy="1162863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BDFB2624-6838-4783-A7F4-18FFE22F5E6A}"/>
              </a:ext>
            </a:extLst>
          </p:cNvPr>
          <p:cNvGrpSpPr/>
          <p:nvPr/>
        </p:nvGrpSpPr>
        <p:grpSpPr>
          <a:xfrm>
            <a:off x="8751133" y="5761904"/>
            <a:ext cx="1195663" cy="892002"/>
            <a:chOff x="12268200" y="-1066799"/>
            <a:chExt cx="9601200" cy="716280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EFD1515-9A1D-431B-B226-2A268C69F599}"/>
                </a:ext>
              </a:extLst>
            </p:cNvPr>
            <p:cNvSpPr/>
            <p:nvPr/>
          </p:nvSpPr>
          <p:spPr bwMode="auto">
            <a:xfrm>
              <a:off x="12268200" y="-1066799"/>
              <a:ext cx="9601200" cy="71628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388F4A1-8210-4DFA-892D-9812C979E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496800" y="-845809"/>
              <a:ext cx="9144000" cy="6693408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28B5B9CA-533B-4A63-816D-53722C5E06E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966" y="5761904"/>
            <a:ext cx="2062223" cy="89200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658D2BE-1655-4BB4-B4E6-8454B034AA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5313133"/>
            <a:ext cx="1457657" cy="1544867"/>
          </a:xfrm>
          <a:prstGeom prst="rect">
            <a:avLst/>
          </a:prstGeom>
        </p:spPr>
      </p:pic>
      <p:pic>
        <p:nvPicPr>
          <p:cNvPr id="34" name="Picture 27">
            <a:extLst>
              <a:ext uri="{FF2B5EF4-FFF2-40B4-BE49-F238E27FC236}">
                <a16:creationId xmlns:a16="http://schemas.microsoft.com/office/drawing/2014/main" id="{88EB1BD5-B3E3-4C06-B834-D67400BEAAA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07" t="40342" r="462" b="2818"/>
          <a:stretch/>
        </p:blipFill>
        <p:spPr bwMode="auto">
          <a:xfrm>
            <a:off x="5285406" y="5998464"/>
            <a:ext cx="1147356" cy="817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 Box 6">
            <a:extLst>
              <a:ext uri="{FF2B5EF4-FFF2-40B4-BE49-F238E27FC236}">
                <a16:creationId xmlns:a16="http://schemas.microsoft.com/office/drawing/2014/main" id="{D406DFD1-41E7-477D-AC09-2AB513E625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61904"/>
            <a:ext cx="4343400" cy="95409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25" tIns="45713" rIns="91425" bIns="45713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Athinoula A. Martinos Center for Biomedical Imaging,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NIH NIBIB P41-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EB030006</a:t>
            </a:r>
            <a:r>
              <a:rPr kumimoji="1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NIMH R01-MH111419, NIBIB R01-EB019437,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NINDS R21-NS106706</a:t>
            </a:r>
            <a:r>
              <a:rPr lang="en-US" sz="1400" dirty="0">
                <a:solidFill>
                  <a:srgbClr val="FFFFFF"/>
                </a:solidFill>
                <a:latin typeface="Calibri"/>
              </a:rPr>
              <a:t>, NIMH R01-124004</a:t>
            </a:r>
            <a:endParaRPr kumimoji="1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0B8AB0B-DBDC-4507-9E87-586FD6DF8C2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4445" r="14445" b="15975"/>
          <a:stretch/>
        </p:blipFill>
        <p:spPr>
          <a:xfrm>
            <a:off x="6553200" y="5717091"/>
            <a:ext cx="1018897" cy="98162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7AF3-4325-4522-A8EA-FCA9295CA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90500"/>
            <a:ext cx="10363200" cy="1143000"/>
          </a:xfrm>
        </p:spPr>
        <p:txBody>
          <a:bodyPr/>
          <a:lstStyle/>
          <a:p>
            <a:r>
              <a:rPr lang="en-US" dirty="0"/>
              <a:t>applying MRI to measure brain function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33400" y="1981200"/>
            <a:ext cx="10972800" cy="41148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functional MRI works by tracking </a:t>
            </a:r>
            <a:r>
              <a:rPr lang="en-US" dirty="0">
                <a:solidFill>
                  <a:srgbClr val="FF5050"/>
                </a:solidFill>
              </a:rPr>
              <a:t>blood flow and oxygenation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functional MRI is the </a:t>
            </a:r>
            <a:r>
              <a:rPr lang="en-US" dirty="0">
                <a:solidFill>
                  <a:srgbClr val="FF5050"/>
                </a:solidFill>
              </a:rPr>
              <a:t>most widely-used tool</a:t>
            </a:r>
            <a:r>
              <a:rPr lang="en-US" dirty="0"/>
              <a:t> for measuring brain activity </a:t>
            </a:r>
            <a:r>
              <a:rPr lang="en-US" i="1" u="sng" dirty="0"/>
              <a:t>noninvasively</a:t>
            </a:r>
            <a:r>
              <a:rPr lang="en-US" dirty="0"/>
              <a:t> in humans</a:t>
            </a:r>
          </a:p>
        </p:txBody>
      </p:sp>
    </p:spTree>
    <p:extLst>
      <p:ext uri="{BB962C8B-B14F-4D97-AF65-F5344CB8AC3E}">
        <p14:creationId xmlns:p14="http://schemas.microsoft.com/office/powerpoint/2010/main" val="156143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4572000" y="4629942"/>
            <a:ext cx="417277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rgbClr val="691E15"/>
                </a:solidFill>
              </a:rPr>
              <a:t>oxygenated red blood cell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/>
              <a:t>iron in blood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1" t="5556" r="15603" b="6665"/>
          <a:stretch/>
        </p:blipFill>
        <p:spPr>
          <a:xfrm>
            <a:off x="4895024" y="2395193"/>
            <a:ext cx="2825187" cy="22098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203762" y="4071593"/>
            <a:ext cx="259355" cy="152400"/>
          </a:xfrm>
          <a:prstGeom prst="rect">
            <a:avLst/>
          </a:prstGeom>
          <a:solidFill>
            <a:schemeClr val="lt1">
              <a:alpha val="5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4001258" y="4147793"/>
            <a:ext cx="1202504" cy="152400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4093623" y="4157874"/>
            <a:ext cx="1113889" cy="646653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6" name="TextBox 105"/>
          <p:cNvSpPr txBox="1"/>
          <p:nvPr/>
        </p:nvSpPr>
        <p:spPr>
          <a:xfrm>
            <a:off x="603024" y="6096000"/>
            <a:ext cx="109859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hemoglobin is principal oxygen carrier in the blood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78" y="2148972"/>
            <a:ext cx="15384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Linus Pauling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42"/>
            <a:ext cx="1543050" cy="216217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18078" y="3200400"/>
            <a:ext cx="26532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i="1" dirty="0"/>
              <a:t>hemoglobin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2062353" y="3962400"/>
            <a:ext cx="2052447" cy="2018630"/>
            <a:chOff x="850900" y="4356100"/>
            <a:chExt cx="985647" cy="969407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37" t="29705" r="-363" b="6207"/>
            <a:stretch/>
          </p:blipFill>
          <p:spPr>
            <a:xfrm>
              <a:off x="972414" y="4495800"/>
              <a:ext cx="831744" cy="762000"/>
            </a:xfrm>
            <a:prstGeom prst="rect">
              <a:avLst/>
            </a:prstGeom>
          </p:spPr>
        </p:pic>
        <p:sp>
          <p:nvSpPr>
            <p:cNvPr id="40" name="Freeform 39"/>
            <p:cNvSpPr/>
            <p:nvPr/>
          </p:nvSpPr>
          <p:spPr>
            <a:xfrm>
              <a:off x="850900" y="4356100"/>
              <a:ext cx="349250" cy="203200"/>
            </a:xfrm>
            <a:custGeom>
              <a:avLst/>
              <a:gdLst>
                <a:gd name="connsiteX0" fmla="*/ 349250 w 349250"/>
                <a:gd name="connsiteY0" fmla="*/ 88900 h 203200"/>
                <a:gd name="connsiteX1" fmla="*/ 247650 w 349250"/>
                <a:gd name="connsiteY1" fmla="*/ 196850 h 203200"/>
                <a:gd name="connsiteX2" fmla="*/ 82550 w 349250"/>
                <a:gd name="connsiteY2" fmla="*/ 203200 h 203200"/>
                <a:gd name="connsiteX3" fmla="*/ 0 w 349250"/>
                <a:gd name="connsiteY3" fmla="*/ 38100 h 203200"/>
                <a:gd name="connsiteX4" fmla="*/ 228600 w 349250"/>
                <a:gd name="connsiteY4" fmla="*/ 0 h 203200"/>
                <a:gd name="connsiteX5" fmla="*/ 349250 w 349250"/>
                <a:gd name="connsiteY5" fmla="*/ 889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9250" h="203200">
                  <a:moveTo>
                    <a:pt x="349250" y="88900"/>
                  </a:moveTo>
                  <a:lnTo>
                    <a:pt x="247650" y="196850"/>
                  </a:lnTo>
                  <a:lnTo>
                    <a:pt x="82550" y="203200"/>
                  </a:lnTo>
                  <a:lnTo>
                    <a:pt x="0" y="38100"/>
                  </a:lnTo>
                  <a:lnTo>
                    <a:pt x="228600" y="0"/>
                  </a:lnTo>
                  <a:lnTo>
                    <a:pt x="349250" y="88900"/>
                  </a:lnTo>
                  <a:close/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/>
            <p:cNvSpPr/>
            <p:nvPr/>
          </p:nvSpPr>
          <p:spPr>
            <a:xfrm>
              <a:off x="1456641" y="4387850"/>
              <a:ext cx="266700" cy="171450"/>
            </a:xfrm>
            <a:custGeom>
              <a:avLst/>
              <a:gdLst>
                <a:gd name="connsiteX0" fmla="*/ 0 w 266700"/>
                <a:gd name="connsiteY0" fmla="*/ 0 h 171450"/>
                <a:gd name="connsiteX1" fmla="*/ 150018 w 266700"/>
                <a:gd name="connsiteY1" fmla="*/ 171450 h 171450"/>
                <a:gd name="connsiteX2" fmla="*/ 266700 w 266700"/>
                <a:gd name="connsiteY2" fmla="*/ 142875 h 171450"/>
                <a:gd name="connsiteX3" fmla="*/ 259556 w 266700"/>
                <a:gd name="connsiteY3" fmla="*/ 14288 h 171450"/>
                <a:gd name="connsiteX4" fmla="*/ 0 w 266700"/>
                <a:gd name="connsiteY4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700" h="171450">
                  <a:moveTo>
                    <a:pt x="0" y="0"/>
                  </a:moveTo>
                  <a:lnTo>
                    <a:pt x="150018" y="171450"/>
                  </a:lnTo>
                  <a:lnTo>
                    <a:pt x="266700" y="142875"/>
                  </a:lnTo>
                  <a:lnTo>
                    <a:pt x="259556" y="14288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 41"/>
            <p:cNvSpPr/>
            <p:nvPr/>
          </p:nvSpPr>
          <p:spPr>
            <a:xfrm>
              <a:off x="949325" y="5175250"/>
              <a:ext cx="238125" cy="142875"/>
            </a:xfrm>
            <a:custGeom>
              <a:avLst/>
              <a:gdLst>
                <a:gd name="connsiteX0" fmla="*/ 0 w 238125"/>
                <a:gd name="connsiteY0" fmla="*/ 0 h 142875"/>
                <a:gd name="connsiteX1" fmla="*/ 219075 w 238125"/>
                <a:gd name="connsiteY1" fmla="*/ 9525 h 142875"/>
                <a:gd name="connsiteX2" fmla="*/ 238125 w 238125"/>
                <a:gd name="connsiteY2" fmla="*/ 98425 h 142875"/>
                <a:gd name="connsiteX3" fmla="*/ 12700 w 238125"/>
                <a:gd name="connsiteY3" fmla="*/ 142875 h 142875"/>
                <a:gd name="connsiteX4" fmla="*/ 0 w 238125"/>
                <a:gd name="connsiteY4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125" h="142875">
                  <a:moveTo>
                    <a:pt x="0" y="0"/>
                  </a:moveTo>
                  <a:lnTo>
                    <a:pt x="219075" y="9525"/>
                  </a:lnTo>
                  <a:lnTo>
                    <a:pt x="238125" y="98425"/>
                  </a:lnTo>
                  <a:lnTo>
                    <a:pt x="12700" y="142875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1522222" y="5211207"/>
              <a:ext cx="314325" cy="114300"/>
            </a:xfrm>
            <a:custGeom>
              <a:avLst/>
              <a:gdLst>
                <a:gd name="connsiteX0" fmla="*/ 0 w 314325"/>
                <a:gd name="connsiteY0" fmla="*/ 107950 h 114300"/>
                <a:gd name="connsiteX1" fmla="*/ 117475 w 314325"/>
                <a:gd name="connsiteY1" fmla="*/ 0 h 114300"/>
                <a:gd name="connsiteX2" fmla="*/ 276225 w 314325"/>
                <a:gd name="connsiteY2" fmla="*/ 6350 h 114300"/>
                <a:gd name="connsiteX3" fmla="*/ 314325 w 314325"/>
                <a:gd name="connsiteY3" fmla="*/ 114300 h 114300"/>
                <a:gd name="connsiteX4" fmla="*/ 0 w 314325"/>
                <a:gd name="connsiteY4" fmla="*/ 1079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5" h="114300">
                  <a:moveTo>
                    <a:pt x="0" y="107950"/>
                  </a:moveTo>
                  <a:lnTo>
                    <a:pt x="117475" y="0"/>
                  </a:lnTo>
                  <a:lnTo>
                    <a:pt x="276225" y="6350"/>
                  </a:lnTo>
                  <a:lnTo>
                    <a:pt x="314325" y="114300"/>
                  </a:lnTo>
                  <a:lnTo>
                    <a:pt x="0" y="10795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Oval 43"/>
          <p:cNvSpPr/>
          <p:nvPr/>
        </p:nvSpPr>
        <p:spPr>
          <a:xfrm>
            <a:off x="2683422" y="4457723"/>
            <a:ext cx="594846" cy="594846"/>
          </a:xfrm>
          <a:prstGeom prst="ellipse">
            <a:avLst/>
          </a:prstGeom>
          <a:solidFill>
            <a:srgbClr val="FF0000"/>
          </a:solidFill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O</a:t>
            </a:r>
            <a:r>
              <a:rPr lang="en-US" sz="3200" baseline="-25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5" name="Oval 44"/>
          <p:cNvSpPr/>
          <p:nvPr/>
        </p:nvSpPr>
        <p:spPr>
          <a:xfrm>
            <a:off x="3162847" y="4892698"/>
            <a:ext cx="594846" cy="594846"/>
          </a:xfrm>
          <a:prstGeom prst="ellipse">
            <a:avLst/>
          </a:prstGeom>
          <a:solidFill>
            <a:srgbClr val="FF0000"/>
          </a:solidFill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O</a:t>
            </a:r>
            <a:r>
              <a:rPr lang="en-US" sz="3200" baseline="-25000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67132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4421081" y="4629942"/>
            <a:ext cx="4323695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0" rtlCol="0">
            <a:spAutoFit/>
          </a:bodyPr>
          <a:lstStyle/>
          <a:p>
            <a:pPr algn="r"/>
            <a:r>
              <a:rPr lang="en-US" sz="2800" b="1" dirty="0" err="1">
                <a:solidFill>
                  <a:srgbClr val="745E8F"/>
                </a:solidFill>
              </a:rPr>
              <a:t>DEoxygenated</a:t>
            </a:r>
            <a:r>
              <a:rPr lang="en-US" sz="2800" b="1" dirty="0">
                <a:solidFill>
                  <a:srgbClr val="745E8F"/>
                </a:solidFill>
              </a:rPr>
              <a:t> red blood cell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2062353" y="3962400"/>
            <a:ext cx="2052447" cy="2018630"/>
            <a:chOff x="850900" y="4356100"/>
            <a:chExt cx="985647" cy="969407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37" t="29705" r="-363" b="6207"/>
            <a:stretch/>
          </p:blipFill>
          <p:spPr>
            <a:xfrm>
              <a:off x="972414" y="4495800"/>
              <a:ext cx="831744" cy="762000"/>
            </a:xfrm>
            <a:prstGeom prst="rect">
              <a:avLst/>
            </a:prstGeom>
          </p:spPr>
        </p:pic>
        <p:sp>
          <p:nvSpPr>
            <p:cNvPr id="40" name="Freeform 39"/>
            <p:cNvSpPr/>
            <p:nvPr/>
          </p:nvSpPr>
          <p:spPr>
            <a:xfrm>
              <a:off x="850900" y="4356100"/>
              <a:ext cx="349250" cy="203200"/>
            </a:xfrm>
            <a:custGeom>
              <a:avLst/>
              <a:gdLst>
                <a:gd name="connsiteX0" fmla="*/ 349250 w 349250"/>
                <a:gd name="connsiteY0" fmla="*/ 88900 h 203200"/>
                <a:gd name="connsiteX1" fmla="*/ 247650 w 349250"/>
                <a:gd name="connsiteY1" fmla="*/ 196850 h 203200"/>
                <a:gd name="connsiteX2" fmla="*/ 82550 w 349250"/>
                <a:gd name="connsiteY2" fmla="*/ 203200 h 203200"/>
                <a:gd name="connsiteX3" fmla="*/ 0 w 349250"/>
                <a:gd name="connsiteY3" fmla="*/ 38100 h 203200"/>
                <a:gd name="connsiteX4" fmla="*/ 228600 w 349250"/>
                <a:gd name="connsiteY4" fmla="*/ 0 h 203200"/>
                <a:gd name="connsiteX5" fmla="*/ 349250 w 349250"/>
                <a:gd name="connsiteY5" fmla="*/ 889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9250" h="203200">
                  <a:moveTo>
                    <a:pt x="349250" y="88900"/>
                  </a:moveTo>
                  <a:lnTo>
                    <a:pt x="247650" y="196850"/>
                  </a:lnTo>
                  <a:lnTo>
                    <a:pt x="82550" y="203200"/>
                  </a:lnTo>
                  <a:lnTo>
                    <a:pt x="0" y="38100"/>
                  </a:lnTo>
                  <a:lnTo>
                    <a:pt x="228600" y="0"/>
                  </a:lnTo>
                  <a:lnTo>
                    <a:pt x="349250" y="88900"/>
                  </a:lnTo>
                  <a:close/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/>
            <p:cNvSpPr/>
            <p:nvPr/>
          </p:nvSpPr>
          <p:spPr>
            <a:xfrm>
              <a:off x="1456641" y="4387850"/>
              <a:ext cx="266700" cy="171450"/>
            </a:xfrm>
            <a:custGeom>
              <a:avLst/>
              <a:gdLst>
                <a:gd name="connsiteX0" fmla="*/ 0 w 266700"/>
                <a:gd name="connsiteY0" fmla="*/ 0 h 171450"/>
                <a:gd name="connsiteX1" fmla="*/ 150018 w 266700"/>
                <a:gd name="connsiteY1" fmla="*/ 171450 h 171450"/>
                <a:gd name="connsiteX2" fmla="*/ 266700 w 266700"/>
                <a:gd name="connsiteY2" fmla="*/ 142875 h 171450"/>
                <a:gd name="connsiteX3" fmla="*/ 259556 w 266700"/>
                <a:gd name="connsiteY3" fmla="*/ 14288 h 171450"/>
                <a:gd name="connsiteX4" fmla="*/ 0 w 266700"/>
                <a:gd name="connsiteY4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700" h="171450">
                  <a:moveTo>
                    <a:pt x="0" y="0"/>
                  </a:moveTo>
                  <a:lnTo>
                    <a:pt x="150018" y="171450"/>
                  </a:lnTo>
                  <a:lnTo>
                    <a:pt x="266700" y="142875"/>
                  </a:lnTo>
                  <a:lnTo>
                    <a:pt x="259556" y="14288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 41"/>
            <p:cNvSpPr/>
            <p:nvPr/>
          </p:nvSpPr>
          <p:spPr>
            <a:xfrm>
              <a:off x="949325" y="5175250"/>
              <a:ext cx="238125" cy="142875"/>
            </a:xfrm>
            <a:custGeom>
              <a:avLst/>
              <a:gdLst>
                <a:gd name="connsiteX0" fmla="*/ 0 w 238125"/>
                <a:gd name="connsiteY0" fmla="*/ 0 h 142875"/>
                <a:gd name="connsiteX1" fmla="*/ 219075 w 238125"/>
                <a:gd name="connsiteY1" fmla="*/ 9525 h 142875"/>
                <a:gd name="connsiteX2" fmla="*/ 238125 w 238125"/>
                <a:gd name="connsiteY2" fmla="*/ 98425 h 142875"/>
                <a:gd name="connsiteX3" fmla="*/ 12700 w 238125"/>
                <a:gd name="connsiteY3" fmla="*/ 142875 h 142875"/>
                <a:gd name="connsiteX4" fmla="*/ 0 w 238125"/>
                <a:gd name="connsiteY4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125" h="142875">
                  <a:moveTo>
                    <a:pt x="0" y="0"/>
                  </a:moveTo>
                  <a:lnTo>
                    <a:pt x="219075" y="9525"/>
                  </a:lnTo>
                  <a:lnTo>
                    <a:pt x="238125" y="98425"/>
                  </a:lnTo>
                  <a:lnTo>
                    <a:pt x="12700" y="142875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1522222" y="5211207"/>
              <a:ext cx="314325" cy="114300"/>
            </a:xfrm>
            <a:custGeom>
              <a:avLst/>
              <a:gdLst>
                <a:gd name="connsiteX0" fmla="*/ 0 w 314325"/>
                <a:gd name="connsiteY0" fmla="*/ 107950 h 114300"/>
                <a:gd name="connsiteX1" fmla="*/ 117475 w 314325"/>
                <a:gd name="connsiteY1" fmla="*/ 0 h 114300"/>
                <a:gd name="connsiteX2" fmla="*/ 276225 w 314325"/>
                <a:gd name="connsiteY2" fmla="*/ 6350 h 114300"/>
                <a:gd name="connsiteX3" fmla="*/ 314325 w 314325"/>
                <a:gd name="connsiteY3" fmla="*/ 114300 h 114300"/>
                <a:gd name="connsiteX4" fmla="*/ 0 w 314325"/>
                <a:gd name="connsiteY4" fmla="*/ 1079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5" h="114300">
                  <a:moveTo>
                    <a:pt x="0" y="107950"/>
                  </a:moveTo>
                  <a:lnTo>
                    <a:pt x="117475" y="0"/>
                  </a:lnTo>
                  <a:lnTo>
                    <a:pt x="276225" y="6350"/>
                  </a:lnTo>
                  <a:lnTo>
                    <a:pt x="314325" y="114300"/>
                  </a:lnTo>
                  <a:lnTo>
                    <a:pt x="0" y="10795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415391" y="4629942"/>
            <a:ext cx="432938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rgbClr val="691E15"/>
                </a:solidFill>
              </a:rPr>
              <a:t>oxygenated red blood cell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1" t="5556" r="15603" b="6665"/>
          <a:stretch/>
        </p:blipFill>
        <p:spPr>
          <a:xfrm>
            <a:off x="4895024" y="2395193"/>
            <a:ext cx="2825187" cy="2209800"/>
          </a:xfrm>
          <a:prstGeom prst="rect">
            <a:avLst/>
          </a:prstGeom>
        </p:spPr>
      </p:pic>
      <p:sp>
        <p:nvSpPr>
          <p:cNvPr id="58" name="Oval 57"/>
          <p:cNvSpPr/>
          <p:nvPr/>
        </p:nvSpPr>
        <p:spPr>
          <a:xfrm>
            <a:off x="2683422" y="4457723"/>
            <a:ext cx="594846" cy="594846"/>
          </a:xfrm>
          <a:prstGeom prst="ellipse">
            <a:avLst/>
          </a:prstGeom>
          <a:solidFill>
            <a:srgbClr val="FF0000"/>
          </a:solidFill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O</a:t>
            </a:r>
            <a:r>
              <a:rPr lang="en-US" sz="3200" baseline="-25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59" name="Oval 58"/>
          <p:cNvSpPr/>
          <p:nvPr/>
        </p:nvSpPr>
        <p:spPr>
          <a:xfrm>
            <a:off x="3162847" y="4892698"/>
            <a:ext cx="594846" cy="594846"/>
          </a:xfrm>
          <a:prstGeom prst="ellipse">
            <a:avLst/>
          </a:prstGeom>
          <a:solidFill>
            <a:srgbClr val="FF0000"/>
          </a:solidFill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O</a:t>
            </a:r>
            <a:r>
              <a:rPr lang="en-US" sz="3200" baseline="-25000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1" t="5556" r="15603" b="6665"/>
          <a:stretch/>
        </p:blipFill>
        <p:spPr>
          <a:xfrm>
            <a:off x="4895024" y="2395193"/>
            <a:ext cx="2825187" cy="22098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203762" y="4071593"/>
            <a:ext cx="259355" cy="152400"/>
          </a:xfrm>
          <a:prstGeom prst="rect">
            <a:avLst/>
          </a:prstGeom>
          <a:solidFill>
            <a:schemeClr val="lt1">
              <a:alpha val="5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4001258" y="4147793"/>
            <a:ext cx="1202504" cy="152400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4093623" y="4157874"/>
            <a:ext cx="1113889" cy="646653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42"/>
            <a:ext cx="1543050" cy="2162175"/>
          </a:xfrm>
          <a:prstGeom prst="rect">
            <a:avLst/>
          </a:prstGeom>
        </p:spPr>
      </p:pic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/>
              <a:t>iron in blood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278" y="2148972"/>
            <a:ext cx="15384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Linus Pauling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18078" y="3200400"/>
            <a:ext cx="26532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i="1" dirty="0"/>
              <a:t>hemoglobin</a:t>
            </a:r>
          </a:p>
        </p:txBody>
      </p:sp>
    </p:spTree>
    <p:extLst>
      <p:ext uri="{BB962C8B-B14F-4D97-AF65-F5344CB8AC3E}">
        <p14:creationId xmlns:p14="http://schemas.microsoft.com/office/powerpoint/2010/main" val="108055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58" grpId="0" animBg="1"/>
      <p:bldP spid="5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4223357" y="3659348"/>
            <a:ext cx="3505200" cy="2646379"/>
            <a:chOff x="4223357" y="3659348"/>
            <a:chExt cx="3505200" cy="2646379"/>
          </a:xfrm>
        </p:grpSpPr>
        <p:sp>
          <p:nvSpPr>
            <p:cNvPr id="10" name="Oval 9"/>
            <p:cNvSpPr/>
            <p:nvPr/>
          </p:nvSpPr>
          <p:spPr>
            <a:xfrm rot="17174904">
              <a:off x="4652767" y="3229938"/>
              <a:ext cx="2646379" cy="3505200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 rot="17174904">
              <a:off x="5334051" y="4455902"/>
              <a:ext cx="1147729" cy="1520198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 rot="17174904">
              <a:off x="5002428" y="3859149"/>
              <a:ext cx="1877215" cy="2486422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/>
        </p:nvSpPr>
        <p:spPr>
          <a:xfrm rot="17174904">
            <a:off x="5149752" y="2014633"/>
            <a:ext cx="2209800" cy="48768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1" t="5556" r="15603" b="6665"/>
          <a:stretch/>
        </p:blipFill>
        <p:spPr>
          <a:xfrm>
            <a:off x="4895024" y="2395193"/>
            <a:ext cx="2825187" cy="22098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203762" y="4071593"/>
            <a:ext cx="259355" cy="152400"/>
          </a:xfrm>
          <a:prstGeom prst="rect">
            <a:avLst/>
          </a:prstGeom>
          <a:solidFill>
            <a:schemeClr val="lt1">
              <a:alpha val="5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4001258" y="4147793"/>
            <a:ext cx="1202504" cy="152400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4093623" y="4157874"/>
            <a:ext cx="1113889" cy="646653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42567" y="4292401"/>
            <a:ext cx="86735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iron</a:t>
            </a:r>
          </a:p>
          <a:p>
            <a:pPr algn="ctr"/>
            <a:r>
              <a:rPr lang="en-US" dirty="0"/>
              <a:t>(</a:t>
            </a:r>
            <a:r>
              <a:rPr lang="en-US" i="1" dirty="0" err="1"/>
              <a:t>heme</a:t>
            </a:r>
            <a:r>
              <a:rPr lang="en-US" dirty="0"/>
              <a:t>)</a:t>
            </a:r>
          </a:p>
        </p:txBody>
      </p:sp>
      <p:sp>
        <p:nvSpPr>
          <p:cNvPr id="4" name="Rectangle 3"/>
          <p:cNvSpPr/>
          <p:nvPr/>
        </p:nvSpPr>
        <p:spPr>
          <a:xfrm>
            <a:off x="1066800" y="1524000"/>
            <a:ext cx="11201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826E9B"/>
                </a:solidFill>
              </a:rPr>
              <a:t>Blood-Oxygenation Level-Dependent (BOLD) signal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42"/>
            <a:ext cx="1543050" cy="21621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10600" y="3011269"/>
            <a:ext cx="2866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u="sng" dirty="0"/>
              <a:t>paramagnetic</a:t>
            </a:r>
            <a:endParaRPr lang="en-US" b="1" i="1" u="sng" dirty="0"/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1981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/>
              <a:t>iron in blood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278" y="2148972"/>
            <a:ext cx="15384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Linus Pauling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21081" y="4629942"/>
            <a:ext cx="4323695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0" rtlCol="0">
            <a:spAutoFit/>
          </a:bodyPr>
          <a:lstStyle/>
          <a:p>
            <a:pPr algn="r"/>
            <a:r>
              <a:rPr lang="en-US" sz="2800" b="1" dirty="0" err="1">
                <a:solidFill>
                  <a:srgbClr val="745E8F"/>
                </a:solidFill>
              </a:rPr>
              <a:t>DEoxygenated</a:t>
            </a:r>
            <a:r>
              <a:rPr lang="en-US" sz="2800" b="1" dirty="0">
                <a:solidFill>
                  <a:srgbClr val="745E8F"/>
                </a:solidFill>
              </a:rPr>
              <a:t> red blood cell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18078" y="3200400"/>
            <a:ext cx="26532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i="1" dirty="0"/>
              <a:t>hemoglobin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2062353" y="3962400"/>
            <a:ext cx="2052447" cy="2018630"/>
            <a:chOff x="850900" y="4356100"/>
            <a:chExt cx="985647" cy="969407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37" t="29705" r="-363" b="6207"/>
            <a:stretch/>
          </p:blipFill>
          <p:spPr>
            <a:xfrm>
              <a:off x="972414" y="4495800"/>
              <a:ext cx="831744" cy="762000"/>
            </a:xfrm>
            <a:prstGeom prst="rect">
              <a:avLst/>
            </a:prstGeom>
          </p:spPr>
        </p:pic>
        <p:sp>
          <p:nvSpPr>
            <p:cNvPr id="41" name="Freeform 40"/>
            <p:cNvSpPr/>
            <p:nvPr/>
          </p:nvSpPr>
          <p:spPr>
            <a:xfrm>
              <a:off x="850900" y="4356100"/>
              <a:ext cx="349250" cy="203200"/>
            </a:xfrm>
            <a:custGeom>
              <a:avLst/>
              <a:gdLst>
                <a:gd name="connsiteX0" fmla="*/ 349250 w 349250"/>
                <a:gd name="connsiteY0" fmla="*/ 88900 h 203200"/>
                <a:gd name="connsiteX1" fmla="*/ 247650 w 349250"/>
                <a:gd name="connsiteY1" fmla="*/ 196850 h 203200"/>
                <a:gd name="connsiteX2" fmla="*/ 82550 w 349250"/>
                <a:gd name="connsiteY2" fmla="*/ 203200 h 203200"/>
                <a:gd name="connsiteX3" fmla="*/ 0 w 349250"/>
                <a:gd name="connsiteY3" fmla="*/ 38100 h 203200"/>
                <a:gd name="connsiteX4" fmla="*/ 228600 w 349250"/>
                <a:gd name="connsiteY4" fmla="*/ 0 h 203200"/>
                <a:gd name="connsiteX5" fmla="*/ 349250 w 349250"/>
                <a:gd name="connsiteY5" fmla="*/ 889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9250" h="203200">
                  <a:moveTo>
                    <a:pt x="349250" y="88900"/>
                  </a:moveTo>
                  <a:lnTo>
                    <a:pt x="247650" y="196850"/>
                  </a:lnTo>
                  <a:lnTo>
                    <a:pt x="82550" y="203200"/>
                  </a:lnTo>
                  <a:lnTo>
                    <a:pt x="0" y="38100"/>
                  </a:lnTo>
                  <a:lnTo>
                    <a:pt x="228600" y="0"/>
                  </a:lnTo>
                  <a:lnTo>
                    <a:pt x="349250" y="88900"/>
                  </a:lnTo>
                  <a:close/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 41"/>
            <p:cNvSpPr/>
            <p:nvPr/>
          </p:nvSpPr>
          <p:spPr>
            <a:xfrm>
              <a:off x="1456641" y="4387850"/>
              <a:ext cx="266700" cy="171450"/>
            </a:xfrm>
            <a:custGeom>
              <a:avLst/>
              <a:gdLst>
                <a:gd name="connsiteX0" fmla="*/ 0 w 266700"/>
                <a:gd name="connsiteY0" fmla="*/ 0 h 171450"/>
                <a:gd name="connsiteX1" fmla="*/ 150018 w 266700"/>
                <a:gd name="connsiteY1" fmla="*/ 171450 h 171450"/>
                <a:gd name="connsiteX2" fmla="*/ 266700 w 266700"/>
                <a:gd name="connsiteY2" fmla="*/ 142875 h 171450"/>
                <a:gd name="connsiteX3" fmla="*/ 259556 w 266700"/>
                <a:gd name="connsiteY3" fmla="*/ 14288 h 171450"/>
                <a:gd name="connsiteX4" fmla="*/ 0 w 266700"/>
                <a:gd name="connsiteY4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700" h="171450">
                  <a:moveTo>
                    <a:pt x="0" y="0"/>
                  </a:moveTo>
                  <a:lnTo>
                    <a:pt x="150018" y="171450"/>
                  </a:lnTo>
                  <a:lnTo>
                    <a:pt x="266700" y="142875"/>
                  </a:lnTo>
                  <a:lnTo>
                    <a:pt x="259556" y="14288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949325" y="5175250"/>
              <a:ext cx="238125" cy="142875"/>
            </a:xfrm>
            <a:custGeom>
              <a:avLst/>
              <a:gdLst>
                <a:gd name="connsiteX0" fmla="*/ 0 w 238125"/>
                <a:gd name="connsiteY0" fmla="*/ 0 h 142875"/>
                <a:gd name="connsiteX1" fmla="*/ 219075 w 238125"/>
                <a:gd name="connsiteY1" fmla="*/ 9525 h 142875"/>
                <a:gd name="connsiteX2" fmla="*/ 238125 w 238125"/>
                <a:gd name="connsiteY2" fmla="*/ 98425 h 142875"/>
                <a:gd name="connsiteX3" fmla="*/ 12700 w 238125"/>
                <a:gd name="connsiteY3" fmla="*/ 142875 h 142875"/>
                <a:gd name="connsiteX4" fmla="*/ 0 w 238125"/>
                <a:gd name="connsiteY4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125" h="142875">
                  <a:moveTo>
                    <a:pt x="0" y="0"/>
                  </a:moveTo>
                  <a:lnTo>
                    <a:pt x="219075" y="9525"/>
                  </a:lnTo>
                  <a:lnTo>
                    <a:pt x="238125" y="98425"/>
                  </a:lnTo>
                  <a:lnTo>
                    <a:pt x="12700" y="142875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 43"/>
            <p:cNvSpPr/>
            <p:nvPr/>
          </p:nvSpPr>
          <p:spPr>
            <a:xfrm>
              <a:off x="1522222" y="5211207"/>
              <a:ext cx="314325" cy="114300"/>
            </a:xfrm>
            <a:custGeom>
              <a:avLst/>
              <a:gdLst>
                <a:gd name="connsiteX0" fmla="*/ 0 w 314325"/>
                <a:gd name="connsiteY0" fmla="*/ 107950 h 114300"/>
                <a:gd name="connsiteX1" fmla="*/ 117475 w 314325"/>
                <a:gd name="connsiteY1" fmla="*/ 0 h 114300"/>
                <a:gd name="connsiteX2" fmla="*/ 276225 w 314325"/>
                <a:gd name="connsiteY2" fmla="*/ 6350 h 114300"/>
                <a:gd name="connsiteX3" fmla="*/ 314325 w 314325"/>
                <a:gd name="connsiteY3" fmla="*/ 114300 h 114300"/>
                <a:gd name="connsiteX4" fmla="*/ 0 w 314325"/>
                <a:gd name="connsiteY4" fmla="*/ 1079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5" h="114300">
                  <a:moveTo>
                    <a:pt x="0" y="107950"/>
                  </a:moveTo>
                  <a:lnTo>
                    <a:pt x="117475" y="0"/>
                  </a:lnTo>
                  <a:lnTo>
                    <a:pt x="276225" y="6350"/>
                  </a:lnTo>
                  <a:lnTo>
                    <a:pt x="314325" y="114300"/>
                  </a:lnTo>
                  <a:lnTo>
                    <a:pt x="0" y="10795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" name="Straight Arrow Connector 4"/>
          <p:cNvCxnSpPr>
            <a:stCxn id="9" idx="3"/>
          </p:cNvCxnSpPr>
          <p:nvPr/>
        </p:nvCxnSpPr>
        <p:spPr>
          <a:xfrm>
            <a:off x="1409920" y="4723288"/>
            <a:ext cx="1881638" cy="4927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1424997" y="4604993"/>
            <a:ext cx="1364611" cy="1182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855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F1A2F-C5C3-9548-814F-78814211E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400"/>
            <a:ext cx="10515600" cy="823070"/>
          </a:xfrm>
        </p:spPr>
        <p:txBody>
          <a:bodyPr/>
          <a:lstStyle/>
          <a:p>
            <a:pPr marL="565200" indent="-565200" algn="l"/>
            <a:r>
              <a:rPr lang="en-US" sz="4000" dirty="0"/>
              <a:t>from neuronal activity to the BOLD fMRI signal</a:t>
            </a:r>
            <a:endParaRPr lang="en-CA" sz="40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36E923F-CD31-C244-8057-08AF18D164D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r="55608"/>
          <a:stretch/>
        </p:blipFill>
        <p:spPr>
          <a:xfrm>
            <a:off x="609599" y="1417638"/>
            <a:ext cx="3276601" cy="4708526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51EAFA-7DF1-1046-B038-5567BAB4AA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53400" y="1600201"/>
            <a:ext cx="3733800" cy="452596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sz="2000" dirty="0">
                <a:latin typeface="Gill Sans" charset="0"/>
                <a:ea typeface="ＭＳ Ｐゴシック" pitchFamily="-65" charset="-128"/>
                <a:sym typeface="Gill Sans" charset="0"/>
              </a:rPr>
              <a:t>Cerebral blood flow  (</a:t>
            </a:r>
            <a:r>
              <a:rPr lang="en-US" sz="2000" b="1" dirty="0">
                <a:latin typeface="Gill Sans" charset="0"/>
                <a:ea typeface="ＭＳ Ｐゴシック" pitchFamily="-65" charset="-128"/>
                <a:sym typeface="Gill Sans" charset="0"/>
              </a:rPr>
              <a:t>CBF</a:t>
            </a:r>
            <a:r>
              <a:rPr lang="en-US" sz="2000" dirty="0">
                <a:latin typeface="Gill Sans" charset="0"/>
                <a:ea typeface="ＭＳ Ｐゴシック" pitchFamily="-65" charset="-128"/>
                <a:sym typeface="Gill Sans" charset="0"/>
              </a:rPr>
              <a:t>) supplies oxygenated blood to capillary bed</a:t>
            </a: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sz="2000" dirty="0"/>
              <a:t>Oxygen is extracted and consumed (</a:t>
            </a:r>
            <a:r>
              <a:rPr lang="en-US" sz="2000" b="1" dirty="0"/>
              <a:t>CMRO</a:t>
            </a:r>
            <a:r>
              <a:rPr lang="en-US" sz="2000" b="1" baseline="-25000" dirty="0"/>
              <a:t>2</a:t>
            </a:r>
            <a:r>
              <a:rPr lang="en-US" sz="2000" dirty="0"/>
              <a:t>)</a:t>
            </a: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CA" sz="2000" dirty="0"/>
              <a:t>Consequently, v</a:t>
            </a:r>
            <a:r>
              <a:rPr lang="en-US" sz="2000" dirty="0" err="1"/>
              <a:t>enous</a:t>
            </a:r>
            <a:r>
              <a:rPr lang="en-US" sz="2000" dirty="0"/>
              <a:t> blood contains </a:t>
            </a:r>
            <a:r>
              <a:rPr lang="en-US" sz="2000" i="1" dirty="0"/>
              <a:t>deoxygenated hemoglobin (</a:t>
            </a:r>
            <a:r>
              <a:rPr lang="en-US" sz="2000" i="1" dirty="0" err="1"/>
              <a:t>dHb</a:t>
            </a:r>
            <a:r>
              <a:rPr lang="en-US" sz="2000" i="1" dirty="0"/>
              <a:t>)</a:t>
            </a:r>
          </a:p>
          <a:p>
            <a:pPr>
              <a:spcAft>
                <a:spcPts val="900"/>
              </a:spcAft>
            </a:pPr>
            <a:r>
              <a:rPr lang="en-US" sz="2000" i="1" dirty="0" err="1">
                <a:sym typeface="Calibri" pitchFamily="34" charset="0"/>
              </a:rPr>
              <a:t>dHb</a:t>
            </a:r>
            <a:r>
              <a:rPr lang="en-US" sz="2000" i="1" dirty="0">
                <a:sym typeface="Calibri" pitchFamily="34" charset="0"/>
              </a:rPr>
              <a:t> is paramagnetic and </a:t>
            </a:r>
            <a:r>
              <a:rPr lang="en-US" sz="2000" b="1" i="1" dirty="0">
                <a:sym typeface="Calibri" pitchFamily="34" charset="0"/>
              </a:rPr>
              <a:t>perturbs the magnetic field</a:t>
            </a:r>
            <a:endParaRPr lang="en-US" sz="1800" b="1" i="1" dirty="0"/>
          </a:p>
          <a:p>
            <a:pPr>
              <a:spcAft>
                <a:spcPts val="900"/>
              </a:spcAft>
            </a:pPr>
            <a:r>
              <a:rPr lang="en-US" sz="2000" i="1" dirty="0"/>
              <a:t>Baseline MR signal is intrinsically low</a:t>
            </a:r>
          </a:p>
          <a:p>
            <a:pPr>
              <a:spcBef>
                <a:spcPts val="0"/>
              </a:spcBef>
            </a:pPr>
            <a:endParaRPr lang="en-US" sz="2000" dirty="0"/>
          </a:p>
          <a:p>
            <a:pPr>
              <a:spcBef>
                <a:spcPts val="0"/>
              </a:spcBef>
            </a:pPr>
            <a:endParaRPr lang="en-US" sz="2000" dirty="0"/>
          </a:p>
          <a:p>
            <a:pPr>
              <a:spcBef>
                <a:spcPts val="0"/>
              </a:spcBef>
            </a:pPr>
            <a:endParaRPr lang="en-US" sz="2000" dirty="0">
              <a:latin typeface="Calibri" pitchFamily="34" charset="0"/>
              <a:ea typeface="ＭＳ Ｐゴシック" pitchFamily="-65" charset="-128"/>
              <a:sym typeface="Calibri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815B86-3D77-F948-95C9-ED05E0A295B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-15615" y="6604000"/>
            <a:ext cx="2263514" cy="253999"/>
          </a:xfrm>
        </p:spPr>
        <p:txBody>
          <a:bodyPr anchor="t" anchorCtr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A08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Courtesy Bruce Pike, U Calgary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A5E559-1690-0E4E-A9D9-0BB5B91F3FD5}"/>
              </a:ext>
            </a:extLst>
          </p:cNvPr>
          <p:cNvSpPr txBox="1"/>
          <p:nvPr/>
        </p:nvSpPr>
        <p:spPr>
          <a:xfrm>
            <a:off x="90066" y="1318300"/>
            <a:ext cx="713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CBF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EACA83-A0A5-164D-8A32-9E969D6530BC}"/>
              </a:ext>
            </a:extLst>
          </p:cNvPr>
          <p:cNvSpPr txBox="1"/>
          <p:nvPr/>
        </p:nvSpPr>
        <p:spPr>
          <a:xfrm>
            <a:off x="1219200" y="1828800"/>
            <a:ext cx="10873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FFDE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 T</a:t>
            </a:r>
            <a:r>
              <a:rPr kumimoji="0" lang="en-CA" sz="2000" b="0" i="0" u="none" strike="noStrike" kern="1200" cap="none" spc="0" normalizeH="0" baseline="-25000" noProof="0" dirty="0">
                <a:ln>
                  <a:noFill/>
                </a:ln>
                <a:solidFill>
                  <a:srgbClr val="FFDE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FFDE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8ABE89-52D8-CB40-BFBD-675B0822C59E}"/>
              </a:ext>
            </a:extLst>
          </p:cNvPr>
          <p:cNvSpPr txBox="1"/>
          <p:nvPr/>
        </p:nvSpPr>
        <p:spPr>
          <a:xfrm>
            <a:off x="3276600" y="4876800"/>
            <a:ext cx="9879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FFDE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low T</a:t>
            </a:r>
            <a:r>
              <a:rPr kumimoji="0" lang="en-CA" sz="2000" b="0" i="0" u="none" strike="noStrike" kern="1200" cap="none" spc="0" normalizeH="0" baseline="-25000" noProof="0" dirty="0">
                <a:ln>
                  <a:noFill/>
                </a:ln>
                <a:solidFill>
                  <a:srgbClr val="FFDE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FFDE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BCE095-7033-9643-91CE-5A92F17554DE}"/>
              </a:ext>
            </a:extLst>
          </p:cNvPr>
          <p:cNvSpPr txBox="1"/>
          <p:nvPr/>
        </p:nvSpPr>
        <p:spPr>
          <a:xfrm>
            <a:off x="2740063" y="3244334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  <a:r>
              <a:rPr kumimoji="0" lang="en-CA" sz="18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C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F49DCB-5E4E-7942-9403-DF3D50C972BA}"/>
              </a:ext>
            </a:extLst>
          </p:cNvPr>
          <p:cNvSpPr/>
          <p:nvPr/>
        </p:nvSpPr>
        <p:spPr bwMode="auto">
          <a:xfrm>
            <a:off x="90066" y="1318300"/>
            <a:ext cx="1129134" cy="66290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6037B4-92AD-4144-9682-4D3D80C2FD8E}"/>
              </a:ext>
            </a:extLst>
          </p:cNvPr>
          <p:cNvSpPr/>
          <p:nvPr/>
        </p:nvSpPr>
        <p:spPr bwMode="auto">
          <a:xfrm>
            <a:off x="1118765" y="4724400"/>
            <a:ext cx="786235" cy="93754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34FA95-EE79-764B-9C89-2B817A7759CC}"/>
              </a:ext>
            </a:extLst>
          </p:cNvPr>
          <p:cNvSpPr/>
          <p:nvPr/>
        </p:nvSpPr>
        <p:spPr bwMode="auto">
          <a:xfrm>
            <a:off x="2706848" y="5069944"/>
            <a:ext cx="786235" cy="93754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6C837B8-90B1-334D-AC3C-085269322222}"/>
              </a:ext>
            </a:extLst>
          </p:cNvPr>
          <p:cNvSpPr/>
          <p:nvPr/>
        </p:nvSpPr>
        <p:spPr bwMode="auto">
          <a:xfrm>
            <a:off x="2984346" y="4594224"/>
            <a:ext cx="1280217" cy="846138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E7AD61-DD7D-2141-9CE5-B759E3BCD966}"/>
              </a:ext>
            </a:extLst>
          </p:cNvPr>
          <p:cNvSpPr txBox="1"/>
          <p:nvPr/>
        </p:nvSpPr>
        <p:spPr>
          <a:xfrm>
            <a:off x="1219200" y="1340788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MRI voxel at rest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569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541"/>
    </mc:Choice>
    <mc:Fallback xmlns="">
      <p:transition spd="slow" advTm="60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2" grpId="0" animBg="1"/>
      <p:bldP spid="12" grpId="1" animBg="1"/>
      <p:bldP spid="14" grpId="0" animBg="1"/>
      <p:bldP spid="14" grpId="1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F1A2F-C5C3-9548-814F-78814211E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400"/>
            <a:ext cx="10515600" cy="823070"/>
          </a:xfrm>
        </p:spPr>
        <p:txBody>
          <a:bodyPr/>
          <a:lstStyle/>
          <a:p>
            <a:pPr marL="565200" indent="-565200" algn="l"/>
            <a:r>
              <a:rPr lang="en-US" sz="4000" dirty="0"/>
              <a:t>from neuronal activity to the BOLD fMRI signal</a:t>
            </a:r>
            <a:endParaRPr lang="en-CA" sz="40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36E923F-CD31-C244-8057-08AF18D164D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609599" y="1417638"/>
            <a:ext cx="7381097" cy="4708526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51EAFA-7DF1-1046-B038-5567BAB4AA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53400" y="1600201"/>
            <a:ext cx="3733800" cy="4525963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a typeface="ＭＳ Ｐゴシック"/>
              </a:rPr>
              <a:t>During stimulation (i.e. task) neuronal activity increases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ea typeface="ＭＳ Ｐゴシック"/>
              </a:rPr>
              <a:t>O</a:t>
            </a:r>
            <a:r>
              <a:rPr lang="en-US" sz="2000" baseline="-25000" dirty="0">
                <a:ea typeface="ＭＳ Ｐゴシック"/>
              </a:rPr>
              <a:t>2</a:t>
            </a:r>
            <a:r>
              <a:rPr lang="en-US" sz="2000" dirty="0">
                <a:ea typeface="ＭＳ Ｐゴシック"/>
              </a:rPr>
              <a:t> consumption has moderate increase</a:t>
            </a:r>
          </a:p>
          <a:p>
            <a:pPr>
              <a:spcAft>
                <a:spcPts val="300"/>
              </a:spcAft>
            </a:pPr>
            <a:r>
              <a:rPr lang="en-US" sz="2000" dirty="0">
                <a:ea typeface="ＭＳ Ｐゴシック"/>
              </a:rPr>
              <a:t>CBF has LARGE increase and blood volume moderate increase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l-GR" sz="1800" b="1" dirty="0"/>
              <a:t>Δ</a:t>
            </a:r>
            <a:r>
              <a:rPr lang="en-CA" sz="1800" b="1" dirty="0"/>
              <a:t>CBF</a:t>
            </a:r>
            <a:r>
              <a:rPr lang="en-US" sz="1800" b="1" dirty="0"/>
              <a:t> ≫ </a:t>
            </a:r>
            <a:r>
              <a:rPr lang="el-GR" sz="1800" b="1" dirty="0"/>
              <a:t>Δ</a:t>
            </a:r>
            <a:r>
              <a:rPr lang="en-US" sz="1800" b="1" dirty="0"/>
              <a:t>CMRO</a:t>
            </a:r>
            <a:r>
              <a:rPr lang="en-US" sz="1800" b="1" baseline="-25000" dirty="0"/>
              <a:t>2</a:t>
            </a:r>
          </a:p>
          <a:p>
            <a:pPr>
              <a:spcAft>
                <a:spcPts val="600"/>
              </a:spcAft>
            </a:pPr>
            <a:r>
              <a:rPr lang="en-US" sz="2000" b="1" i="1" dirty="0"/>
              <a:t>Flushes out venous </a:t>
            </a:r>
            <a:r>
              <a:rPr lang="en-US" sz="2000" b="1" i="1" dirty="0" err="1"/>
              <a:t>dHb</a:t>
            </a:r>
            <a:endParaRPr lang="en-US" sz="2000" b="1" i="1" dirty="0"/>
          </a:p>
          <a:p>
            <a:pPr>
              <a:spcAft>
                <a:spcPts val="600"/>
              </a:spcAft>
            </a:pPr>
            <a:r>
              <a:rPr lang="en-US" sz="2000" i="1" dirty="0"/>
              <a:t>Decreased </a:t>
            </a:r>
            <a:r>
              <a:rPr lang="en-US" sz="2000" i="1" dirty="0" err="1"/>
              <a:t>dHb</a:t>
            </a:r>
            <a:r>
              <a:rPr lang="en-US" sz="2000" i="1" dirty="0"/>
              <a:t> results in </a:t>
            </a:r>
            <a:r>
              <a:rPr lang="en-US" sz="2000" b="1" i="1" dirty="0"/>
              <a:t>a smaller </a:t>
            </a:r>
            <a:r>
              <a:rPr lang="en-US" sz="2000" i="1" dirty="0"/>
              <a:t>field perturbation; MR signal </a:t>
            </a:r>
            <a:r>
              <a:rPr lang="en-US" sz="2000" b="1" i="1" u="sng" dirty="0"/>
              <a:t>increases</a:t>
            </a:r>
            <a:r>
              <a:rPr lang="en-US" sz="2000" b="1" i="1" dirty="0"/>
              <a:t> </a:t>
            </a:r>
            <a:r>
              <a:rPr lang="en-US" sz="2000" i="1" dirty="0"/>
              <a:t>(compared to baseline)</a:t>
            </a:r>
          </a:p>
          <a:p>
            <a:pPr>
              <a:spcAft>
                <a:spcPts val="600"/>
              </a:spcAft>
            </a:pPr>
            <a:r>
              <a:rPr lang="en-US" sz="2000" b="1" i="1" dirty="0"/>
              <a:t>Basis of BOLD fMRI</a:t>
            </a:r>
          </a:p>
          <a:p>
            <a:pPr>
              <a:spcBef>
                <a:spcPts val="0"/>
              </a:spcBef>
            </a:pPr>
            <a:endParaRPr lang="en-US" sz="2000" dirty="0">
              <a:ea typeface="ＭＳ Ｐゴシック"/>
            </a:endParaRPr>
          </a:p>
          <a:p>
            <a:pPr>
              <a:spcBef>
                <a:spcPts val="0"/>
              </a:spcBef>
            </a:pPr>
            <a:endParaRPr lang="en-CA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A5E559-1690-0E4E-A9D9-0BB5B91F3FD5}"/>
              </a:ext>
            </a:extLst>
          </p:cNvPr>
          <p:cNvSpPr txBox="1"/>
          <p:nvPr/>
        </p:nvSpPr>
        <p:spPr>
          <a:xfrm>
            <a:off x="90066" y="1318300"/>
            <a:ext cx="713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CBF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B1BD15-4797-974C-9722-381AA380D042}"/>
              </a:ext>
            </a:extLst>
          </p:cNvPr>
          <p:cNvSpPr txBox="1"/>
          <p:nvPr/>
        </p:nvSpPr>
        <p:spPr>
          <a:xfrm>
            <a:off x="3451943" y="1318300"/>
            <a:ext cx="713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CBF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FE508E-E144-C24C-8F50-31BF605A89A4}"/>
              </a:ext>
            </a:extLst>
          </p:cNvPr>
          <p:cNvSpPr txBox="1"/>
          <p:nvPr/>
        </p:nvSpPr>
        <p:spPr>
          <a:xfrm>
            <a:off x="1219200" y="1828800"/>
            <a:ext cx="10873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0" i="0" u="none" strike="noStrike" kern="1200" cap="none" spc="0" normalizeH="0" baseline="0" noProof="0">
                <a:ln>
                  <a:noFill/>
                </a:ln>
                <a:solidFill>
                  <a:srgbClr val="FFDE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 T</a:t>
            </a:r>
            <a:r>
              <a:rPr kumimoji="0" lang="en-CA" sz="2000" b="0" i="0" u="none" strike="noStrike" kern="1200" cap="none" spc="0" normalizeH="0" baseline="-25000" noProof="0">
                <a:ln>
                  <a:noFill/>
                </a:ln>
                <a:solidFill>
                  <a:srgbClr val="FFDE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CA" sz="2000" b="0" i="0" u="none" strike="noStrike" kern="1200" cap="none" spc="0" normalizeH="0" baseline="0" noProof="0">
                <a:ln>
                  <a:noFill/>
                </a:ln>
                <a:solidFill>
                  <a:srgbClr val="FFDE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5B0C59-D954-C140-BDBD-F37D3F1032B9}"/>
              </a:ext>
            </a:extLst>
          </p:cNvPr>
          <p:cNvSpPr txBox="1"/>
          <p:nvPr/>
        </p:nvSpPr>
        <p:spPr>
          <a:xfrm>
            <a:off x="3276600" y="4876800"/>
            <a:ext cx="9879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0" i="0" u="none" strike="noStrike" kern="1200" cap="none" spc="0" normalizeH="0" baseline="0" noProof="0">
                <a:ln>
                  <a:noFill/>
                </a:ln>
                <a:solidFill>
                  <a:srgbClr val="FFDE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low T</a:t>
            </a:r>
            <a:r>
              <a:rPr kumimoji="0" lang="en-CA" sz="2000" b="0" i="0" u="none" strike="noStrike" kern="1200" cap="none" spc="0" normalizeH="0" baseline="-25000" noProof="0">
                <a:ln>
                  <a:noFill/>
                </a:ln>
                <a:solidFill>
                  <a:srgbClr val="FFDE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CA" sz="2000" b="0" i="0" u="none" strike="noStrike" kern="1200" cap="none" spc="0" normalizeH="0" baseline="0" noProof="0">
                <a:ln>
                  <a:noFill/>
                </a:ln>
                <a:solidFill>
                  <a:srgbClr val="FFDE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FC0468-E5B1-D445-B324-5FE53F8E5765}"/>
              </a:ext>
            </a:extLst>
          </p:cNvPr>
          <p:cNvSpPr txBox="1"/>
          <p:nvPr/>
        </p:nvSpPr>
        <p:spPr>
          <a:xfrm>
            <a:off x="4800600" y="1828800"/>
            <a:ext cx="10873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0" i="0" u="none" strike="noStrike" kern="1200" cap="none" spc="0" normalizeH="0" baseline="0" noProof="0">
                <a:ln>
                  <a:noFill/>
                </a:ln>
                <a:solidFill>
                  <a:srgbClr val="FFDE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 T</a:t>
            </a:r>
            <a:r>
              <a:rPr kumimoji="0" lang="en-CA" sz="2000" b="0" i="0" u="none" strike="noStrike" kern="1200" cap="none" spc="0" normalizeH="0" baseline="-25000" noProof="0">
                <a:ln>
                  <a:noFill/>
                </a:ln>
                <a:solidFill>
                  <a:srgbClr val="FFDE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CA" sz="2000" b="0" i="0" u="none" strike="noStrike" kern="1200" cap="none" spc="0" normalizeH="0" baseline="0" noProof="0">
                <a:ln>
                  <a:noFill/>
                </a:ln>
                <a:solidFill>
                  <a:srgbClr val="FFDE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E09E86-8D9D-4540-8D84-D04436CA1613}"/>
              </a:ext>
            </a:extLst>
          </p:cNvPr>
          <p:cNvSpPr txBox="1"/>
          <p:nvPr/>
        </p:nvSpPr>
        <p:spPr>
          <a:xfrm>
            <a:off x="6912783" y="4876800"/>
            <a:ext cx="1170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0" i="0" u="none" strike="noStrike" kern="1200" cap="none" spc="0" normalizeH="0" baseline="0" noProof="0">
                <a:ln>
                  <a:noFill/>
                </a:ln>
                <a:solidFill>
                  <a:srgbClr val="FFDE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med. T</a:t>
            </a:r>
            <a:r>
              <a:rPr kumimoji="0" lang="en-CA" sz="2000" b="0" i="0" u="none" strike="noStrike" kern="1200" cap="none" spc="0" normalizeH="0" baseline="-25000" noProof="0">
                <a:ln>
                  <a:noFill/>
                </a:ln>
                <a:solidFill>
                  <a:srgbClr val="FFDE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CA" sz="2000" b="0" i="0" u="none" strike="noStrike" kern="1200" cap="none" spc="0" normalizeH="0" baseline="0" noProof="0">
                <a:ln>
                  <a:noFill/>
                </a:ln>
                <a:solidFill>
                  <a:srgbClr val="FFDE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8D1BA2-905C-144C-85FD-637DD8472CBC}"/>
              </a:ext>
            </a:extLst>
          </p:cNvPr>
          <p:cNvSpPr txBox="1"/>
          <p:nvPr/>
        </p:nvSpPr>
        <p:spPr>
          <a:xfrm>
            <a:off x="2740063" y="3244334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  <a:r>
              <a:rPr kumimoji="0" lang="en-CA" sz="18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C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FDA607-567A-0D47-A381-ABC595218426}"/>
              </a:ext>
            </a:extLst>
          </p:cNvPr>
          <p:cNvSpPr/>
          <p:nvPr/>
        </p:nvSpPr>
        <p:spPr bwMode="auto">
          <a:xfrm>
            <a:off x="6257037" y="5276910"/>
            <a:ext cx="1280217" cy="846138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F89920-AA86-744A-BAFD-7EA27497CEBD}"/>
              </a:ext>
            </a:extLst>
          </p:cNvPr>
          <p:cNvSpPr/>
          <p:nvPr/>
        </p:nvSpPr>
        <p:spPr bwMode="auto">
          <a:xfrm>
            <a:off x="6838227" y="4212216"/>
            <a:ext cx="1280217" cy="114300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DBA9FD0-948F-D845-BA69-0F1E66B6D5E5}"/>
              </a:ext>
            </a:extLst>
          </p:cNvPr>
          <p:cNvSpPr/>
          <p:nvPr/>
        </p:nvSpPr>
        <p:spPr bwMode="auto">
          <a:xfrm>
            <a:off x="5353774" y="4133910"/>
            <a:ext cx="1321749" cy="114300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B580CEE-D264-B14D-B548-85ADAB4286D1}"/>
              </a:ext>
            </a:extLst>
          </p:cNvPr>
          <p:cNvSpPr/>
          <p:nvPr/>
        </p:nvSpPr>
        <p:spPr bwMode="auto">
          <a:xfrm>
            <a:off x="4572000" y="4629091"/>
            <a:ext cx="781774" cy="1009709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180E5B-DD1A-3742-9059-364238C25BA2}"/>
              </a:ext>
            </a:extLst>
          </p:cNvPr>
          <p:cNvSpPr txBox="1"/>
          <p:nvPr/>
        </p:nvSpPr>
        <p:spPr>
          <a:xfrm>
            <a:off x="1219200" y="1340788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MRI voxel at rest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8F9EB3-C191-574B-9BB7-E2E9409FB6EB}"/>
              </a:ext>
            </a:extLst>
          </p:cNvPr>
          <p:cNvSpPr txBox="1"/>
          <p:nvPr/>
        </p:nvSpPr>
        <p:spPr>
          <a:xfrm>
            <a:off x="4488785" y="1350463"/>
            <a:ext cx="282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MRI voxel upon activation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0874C7-78D7-5742-88CE-061A89D38E2A}"/>
              </a:ext>
            </a:extLst>
          </p:cNvPr>
          <p:cNvSpPr/>
          <p:nvPr/>
        </p:nvSpPr>
        <p:spPr>
          <a:xfrm>
            <a:off x="3451943" y="1318300"/>
            <a:ext cx="1224988" cy="72036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DEBB32BA-430D-2349-85B6-7ECF5A4924EA}"/>
              </a:ext>
            </a:extLst>
          </p:cNvPr>
          <p:cNvSpPr txBox="1">
            <a:spLocks/>
          </p:cNvSpPr>
          <p:nvPr/>
        </p:nvSpPr>
        <p:spPr>
          <a:xfrm>
            <a:off x="-15615" y="6604000"/>
            <a:ext cx="2263514" cy="253999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CA08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Courtesy Bruce Pike, U Calgary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CA08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50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647"/>
    </mc:Choice>
    <mc:Fallback xmlns="">
      <p:transition spd="slow" advTm="112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5" grpId="0" animBg="1"/>
      <p:bldP spid="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92970-5F01-4E62-A11A-086954144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61457"/>
            <a:ext cx="11582400" cy="699837"/>
          </a:xfrm>
        </p:spPr>
        <p:txBody>
          <a:bodyPr/>
          <a:lstStyle/>
          <a:p>
            <a:r>
              <a:rPr lang="en-US" dirty="0">
                <a:latin typeface="Calibri Light" panose="020F0302020204030204" pitchFamily="34" charset="0"/>
              </a:rPr>
              <a:t>neurovascular coupling and blood flow regulation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5241D0-D43C-47E3-85CF-A23CDE15F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173" y="1305492"/>
            <a:ext cx="5585740" cy="38862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71042B-168A-4D85-A57F-E68CDAF046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6086" y="1291037"/>
            <a:ext cx="5585742" cy="3915164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922D9723-E040-41F5-BB89-FEEF50393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6491288"/>
            <a:ext cx="480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dirty="0"/>
              <a:t>[</a:t>
            </a:r>
            <a:r>
              <a:rPr lang="en-US" sz="1600" dirty="0" err="1">
                <a:solidFill>
                  <a:srgbClr val="99FFCC"/>
                </a:solidFill>
              </a:rPr>
              <a:t>Iadecola</a:t>
            </a:r>
            <a:r>
              <a:rPr lang="en-US" sz="1600" dirty="0">
                <a:solidFill>
                  <a:srgbClr val="99FFCC"/>
                </a:solidFill>
              </a:rPr>
              <a:t> 2017, </a:t>
            </a:r>
            <a:r>
              <a:rPr lang="en-US" sz="1600" i="1" dirty="0">
                <a:solidFill>
                  <a:srgbClr val="99FFCC"/>
                </a:solidFill>
              </a:rPr>
              <a:t>Neuron</a:t>
            </a:r>
            <a:r>
              <a:rPr lang="en-US" dirty="0"/>
              <a:t>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F22D47-EDFD-4D01-922F-585307A67FC1}"/>
              </a:ext>
            </a:extLst>
          </p:cNvPr>
          <p:cNvSpPr/>
          <p:nvPr/>
        </p:nvSpPr>
        <p:spPr>
          <a:xfrm>
            <a:off x="1977181" y="5879068"/>
            <a:ext cx="82376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400" i="1" dirty="0"/>
              <a:t>tight communication between neural activity and hemodynamics</a:t>
            </a:r>
          </a:p>
        </p:txBody>
      </p:sp>
    </p:spTree>
    <p:extLst>
      <p:ext uri="{BB962C8B-B14F-4D97-AF65-F5344CB8AC3E}">
        <p14:creationId xmlns:p14="http://schemas.microsoft.com/office/powerpoint/2010/main" val="2407075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AF18F-C5D7-4571-8669-8DACB1041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363200" cy="858753"/>
          </a:xfrm>
        </p:spPr>
        <p:txBody>
          <a:bodyPr/>
          <a:lstStyle/>
          <a:p>
            <a:r>
              <a:rPr lang="en-US" dirty="0"/>
              <a:t>non-BOLD fMRI: tracking blood flow/volume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0F66F-127B-4B11-9107-FB38959390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063389"/>
            <a:ext cx="10363200" cy="1371600"/>
          </a:xfrm>
        </p:spPr>
        <p:txBody>
          <a:bodyPr/>
          <a:lstStyle/>
          <a:p>
            <a:r>
              <a:rPr lang="en-US" dirty="0"/>
              <a:t>cerebral blood flow (CBF)</a:t>
            </a:r>
          </a:p>
          <a:p>
            <a:pPr lvl="1"/>
            <a:r>
              <a:rPr lang="en-US" sz="2400" dirty="0"/>
              <a:t>Arterial Spin Labeling (ASL)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04AECAC-ED4B-43BD-AB72-C6D54C342990}"/>
              </a:ext>
            </a:extLst>
          </p:cNvPr>
          <p:cNvSpPr txBox="1">
            <a:spLocks/>
          </p:cNvSpPr>
          <p:nvPr/>
        </p:nvSpPr>
        <p:spPr bwMode="auto">
          <a:xfrm>
            <a:off x="304800" y="3060410"/>
            <a:ext cx="7080987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dirty="0"/>
              <a:t>cerebral blood volume (CBV)</a:t>
            </a:r>
          </a:p>
          <a:p>
            <a:pPr lvl="1"/>
            <a:r>
              <a:rPr lang="en-US" sz="2400" kern="0" dirty="0" err="1"/>
              <a:t>VAscular</a:t>
            </a:r>
            <a:r>
              <a:rPr lang="en-US" sz="2400" kern="0" dirty="0"/>
              <a:t> Space Occupancy (VASO)</a:t>
            </a:r>
            <a:endParaRPr lang="en-US" kern="0" dirty="0"/>
          </a:p>
          <a:p>
            <a:pPr lvl="1"/>
            <a:endParaRPr lang="en-US" sz="4400" kern="0" dirty="0"/>
          </a:p>
          <a:p>
            <a:pPr lvl="1"/>
            <a:r>
              <a:rPr lang="en-US" sz="2400" kern="0" dirty="0"/>
              <a:t>contrast agent (gadolinium, Ferumoxytol)</a:t>
            </a:r>
            <a:br>
              <a:rPr lang="en-US" kern="0" dirty="0"/>
            </a:br>
            <a:r>
              <a:rPr lang="en-US" sz="1600" i="1" kern="0" dirty="0">
                <a:solidFill>
                  <a:schemeClr val="tx1">
                    <a:lumMod val="85000"/>
                  </a:schemeClr>
                </a:solidFill>
              </a:rPr>
              <a:t>similar to Magnetic Particle Imaging (MPI)</a:t>
            </a:r>
            <a:endParaRPr lang="en-US" kern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306209-C26C-46D8-83F8-F9964AEE009B}"/>
              </a:ext>
            </a:extLst>
          </p:cNvPr>
          <p:cNvSpPr/>
          <p:nvPr/>
        </p:nvSpPr>
        <p:spPr>
          <a:xfrm>
            <a:off x="304800" y="6248400"/>
            <a:ext cx="11582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7C80"/>
                </a:solidFill>
              </a:rPr>
              <a:t>these are </a:t>
            </a:r>
            <a:r>
              <a:rPr lang="en-US" sz="2800" b="1" i="1" u="sng" dirty="0">
                <a:solidFill>
                  <a:srgbClr val="FF7C80"/>
                </a:solidFill>
              </a:rPr>
              <a:t>more specific</a:t>
            </a:r>
            <a:r>
              <a:rPr lang="en-US" sz="2800" b="1" i="1" dirty="0">
                <a:solidFill>
                  <a:srgbClr val="FF7C80"/>
                </a:solidFill>
              </a:rPr>
              <a:t> </a:t>
            </a:r>
            <a:r>
              <a:rPr lang="en-US" sz="2800" dirty="0">
                <a:solidFill>
                  <a:srgbClr val="FF7C80"/>
                </a:solidFill>
              </a:rPr>
              <a:t>to neural activity, but </a:t>
            </a:r>
            <a:r>
              <a:rPr lang="en-US" sz="2800" b="1" i="1" u="sng" dirty="0">
                <a:solidFill>
                  <a:srgbClr val="FF7C80"/>
                </a:solidFill>
              </a:rPr>
              <a:t>less sensitive</a:t>
            </a:r>
            <a:r>
              <a:rPr lang="en-US" sz="2800" dirty="0">
                <a:solidFill>
                  <a:srgbClr val="FF7C80"/>
                </a:solidFill>
              </a:rPr>
              <a:t> compared to BOLD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896DD0D-1A34-4788-BBD9-EA03F41486C9}"/>
              </a:ext>
            </a:extLst>
          </p:cNvPr>
          <p:cNvGrpSpPr/>
          <p:nvPr/>
        </p:nvGrpSpPr>
        <p:grpSpPr>
          <a:xfrm>
            <a:off x="7385788" y="914400"/>
            <a:ext cx="4534069" cy="1406357"/>
            <a:chOff x="7385788" y="1070211"/>
            <a:chExt cx="4534069" cy="140635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B68B70C-6B97-455E-8E22-58BDF9965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85788" y="1361310"/>
              <a:ext cx="4534069" cy="111525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5576AA6-2A0B-409A-A16F-E930268C2444}"/>
                </a:ext>
              </a:extLst>
            </p:cNvPr>
            <p:cNvSpPr/>
            <p:nvPr/>
          </p:nvSpPr>
          <p:spPr>
            <a:xfrm>
              <a:off x="8469389" y="1070211"/>
              <a:ext cx="236686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99FFCC"/>
                  </a:solidFill>
                </a:rPr>
                <a:t>Williams </a:t>
              </a:r>
              <a:r>
                <a:rPr lang="en-US" sz="1600" i="1" dirty="0">
                  <a:solidFill>
                    <a:srgbClr val="99FFCC"/>
                  </a:solidFill>
                </a:rPr>
                <a:t>et al. </a:t>
              </a:r>
              <a:r>
                <a:rPr lang="en-US" sz="1600" dirty="0">
                  <a:solidFill>
                    <a:srgbClr val="99FFCC"/>
                  </a:solidFill>
                </a:rPr>
                <a:t>1992, </a:t>
              </a:r>
              <a:r>
                <a:rPr lang="en-US" sz="1600" i="1" dirty="0">
                  <a:solidFill>
                    <a:srgbClr val="99FFCC"/>
                  </a:solidFill>
                </a:rPr>
                <a:t>PNAS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41B4B0A-9B24-46FB-8173-745B1A5E4191}"/>
              </a:ext>
            </a:extLst>
          </p:cNvPr>
          <p:cNvGrpSpPr/>
          <p:nvPr/>
        </p:nvGrpSpPr>
        <p:grpSpPr>
          <a:xfrm>
            <a:off x="7385787" y="2819400"/>
            <a:ext cx="4534069" cy="1275105"/>
            <a:chOff x="7385787" y="2819400"/>
            <a:chExt cx="4534069" cy="127510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9D0E7A6-DDD0-47DD-99AD-F3FC86978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85787" y="3109264"/>
              <a:ext cx="4534069" cy="985241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3DA1C08-DEA1-41DD-9832-8B9082E4DA4B}"/>
                </a:ext>
              </a:extLst>
            </p:cNvPr>
            <p:cNvSpPr/>
            <p:nvPr/>
          </p:nvSpPr>
          <p:spPr>
            <a:xfrm>
              <a:off x="8221115" y="2819400"/>
              <a:ext cx="286341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99FFCC"/>
                  </a:solidFill>
                </a:rPr>
                <a:t>Lu </a:t>
              </a:r>
              <a:r>
                <a:rPr lang="en-US" sz="1600" i="1" dirty="0">
                  <a:solidFill>
                    <a:srgbClr val="99FFCC"/>
                  </a:solidFill>
                </a:rPr>
                <a:t>et al.</a:t>
              </a:r>
              <a:r>
                <a:rPr lang="en-US" sz="1600" dirty="0">
                  <a:solidFill>
                    <a:srgbClr val="99FFCC"/>
                  </a:solidFill>
                </a:rPr>
                <a:t> 2003, </a:t>
              </a:r>
              <a:r>
                <a:rPr lang="en-US" sz="1600" i="1" dirty="0" err="1">
                  <a:solidFill>
                    <a:srgbClr val="99FFCC"/>
                  </a:solidFill>
                </a:rPr>
                <a:t>Magn</a:t>
              </a:r>
              <a:r>
                <a:rPr lang="en-US" sz="1600" i="1" dirty="0">
                  <a:solidFill>
                    <a:srgbClr val="99FFCC"/>
                  </a:solidFill>
                </a:rPr>
                <a:t> </a:t>
              </a:r>
              <a:r>
                <a:rPr lang="en-US" sz="1600" i="1" dirty="0" err="1">
                  <a:solidFill>
                    <a:srgbClr val="99FFCC"/>
                  </a:solidFill>
                </a:rPr>
                <a:t>Reson</a:t>
              </a:r>
              <a:r>
                <a:rPr lang="en-US" sz="1600" i="1" dirty="0">
                  <a:solidFill>
                    <a:srgbClr val="99FFCC"/>
                  </a:solidFill>
                </a:rPr>
                <a:t> Med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B3D0F1F-BF48-4E65-8BD5-F6E47FD9E6D2}"/>
              </a:ext>
            </a:extLst>
          </p:cNvPr>
          <p:cNvGrpSpPr/>
          <p:nvPr/>
        </p:nvGrpSpPr>
        <p:grpSpPr>
          <a:xfrm>
            <a:off x="7385787" y="4385763"/>
            <a:ext cx="4534069" cy="1577145"/>
            <a:chOff x="7385787" y="4385763"/>
            <a:chExt cx="4534069" cy="157714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23F9C15-1A35-46AD-A6C9-71EA1F43F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85787" y="4640559"/>
              <a:ext cx="4534069" cy="1037865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83D1F72-18A7-4B33-B908-419E7B7ECD63}"/>
                </a:ext>
              </a:extLst>
            </p:cNvPr>
            <p:cNvSpPr/>
            <p:nvPr/>
          </p:nvSpPr>
          <p:spPr>
            <a:xfrm>
              <a:off x="8367629" y="4385763"/>
              <a:ext cx="257038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99FFCC"/>
                  </a:solidFill>
                </a:rPr>
                <a:t>Belliveau </a:t>
              </a:r>
              <a:r>
                <a:rPr lang="en-US" sz="1600" i="1" dirty="0">
                  <a:solidFill>
                    <a:srgbClr val="99FFCC"/>
                  </a:solidFill>
                </a:rPr>
                <a:t>et al.</a:t>
              </a:r>
              <a:r>
                <a:rPr lang="en-US" sz="1600" dirty="0">
                  <a:solidFill>
                    <a:srgbClr val="99FFCC"/>
                  </a:solidFill>
                </a:rPr>
                <a:t> 1991, </a:t>
              </a:r>
              <a:r>
                <a:rPr lang="en-US" sz="1600" i="1" dirty="0">
                  <a:solidFill>
                    <a:srgbClr val="99FFCC"/>
                  </a:solidFill>
                </a:rPr>
                <a:t>Science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993364C-5D00-4D20-9A3C-2787C8303349}"/>
                </a:ext>
              </a:extLst>
            </p:cNvPr>
            <p:cNvSpPr/>
            <p:nvPr/>
          </p:nvSpPr>
          <p:spPr>
            <a:xfrm>
              <a:off x="8297841" y="5624354"/>
              <a:ext cx="270997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i="1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first human fMRI experiment!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296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3|7.8|14.4|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5.3|26.3|4.8|61.8"/>
</p:tagLst>
</file>

<file path=ppt/theme/theme1.xml><?xml version="1.0" encoding="utf-8"?>
<a:theme xmlns:a="http://schemas.openxmlformats.org/drawingml/2006/main" name="1_Default Design">
  <a:themeElements>
    <a:clrScheme name="">
      <a:dk1>
        <a:srgbClr val="808080"/>
      </a:dk1>
      <a:lt1>
        <a:srgbClr val="FFFFFF"/>
      </a:lt1>
      <a:dk2>
        <a:srgbClr val="000000"/>
      </a:dk2>
      <a:lt2>
        <a:srgbClr val="FFFF99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2_Default Design">
  <a:themeElements>
    <a:clrScheme name="">
      <a:dk1>
        <a:srgbClr val="808080"/>
      </a:dk1>
      <a:lt1>
        <a:srgbClr val="FFFFFF"/>
      </a:lt1>
      <a:dk2>
        <a:srgbClr val="000000"/>
      </a:dk2>
      <a:lt2>
        <a:srgbClr val="FFFF99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arrow"/>
        </a:ln>
        <a:effectLst/>
      </a:spPr>
      <a:bodyPr/>
      <a:lstStyle/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15148</TotalTime>
  <Words>748</Words>
  <Application>Microsoft Office PowerPoint</Application>
  <PresentationFormat>Widescreen</PresentationFormat>
  <Paragraphs>165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ＭＳ Ｐゴシック</vt:lpstr>
      <vt:lpstr>新細明體</vt:lpstr>
      <vt:lpstr>Arial</vt:lpstr>
      <vt:lpstr>Calibri</vt:lpstr>
      <vt:lpstr>Calibri Light</vt:lpstr>
      <vt:lpstr>Courier New</vt:lpstr>
      <vt:lpstr>Garamond</vt:lpstr>
      <vt:lpstr>Georgia</vt:lpstr>
      <vt:lpstr>Gill Sans</vt:lpstr>
      <vt:lpstr>1_Default Design</vt:lpstr>
      <vt:lpstr>Office Theme</vt:lpstr>
      <vt:lpstr>12_Default Design</vt:lpstr>
      <vt:lpstr>1_Office Theme</vt:lpstr>
      <vt:lpstr>  functional MRI</vt:lpstr>
      <vt:lpstr>applying MRI to measure brain function</vt:lpstr>
      <vt:lpstr>iron in blood</vt:lpstr>
      <vt:lpstr>iron in blood</vt:lpstr>
      <vt:lpstr>PowerPoint Presentation</vt:lpstr>
      <vt:lpstr>from neuronal activity to the BOLD fMRI signal</vt:lpstr>
      <vt:lpstr>from neuronal activity to the BOLD fMRI signal</vt:lpstr>
      <vt:lpstr>neurovascular coupling and blood flow regulation</vt:lpstr>
      <vt:lpstr>non-BOLD fMRI: tracking blood flow/volume</vt:lpstr>
      <vt:lpstr>raw BOLD fMRI data – picking the signal out of the noise</vt:lpstr>
      <vt:lpstr>raw BOLD fMRI data – picking the signal out of the noise</vt:lpstr>
      <vt:lpstr>experimental design: subtracting two conditions</vt:lpstr>
      <vt:lpstr>fMRI used clinically</vt:lpstr>
      <vt:lpstr>resting-state fMRI and “functional connectivity”</vt:lpstr>
      <vt:lpstr>take-home messages</vt:lpstr>
      <vt:lpstr>Thanks for your attention!</vt:lpstr>
    </vt:vector>
  </TitlesOfParts>
  <Company>Athinoula A. Martinos Center for Biomedical Imaging, Massachusetts General Hospital; Department of Radiology, Harvard Medical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functional MRI</dc:title>
  <dc:subject>Joint DOE/NIH Workshop - Advancing Medical Care through Discovery in the Physical Sciences</dc:subject>
  <dc:creator>Jonathan R. Polimeni</dc:creator>
  <cp:keywords/>
  <dc:description>https://www.jlab.org/conference/amc-dps</dc:description>
  <cp:lastModifiedBy>Stephanie Tysor</cp:lastModifiedBy>
  <cp:revision>473</cp:revision>
  <dcterms:created xsi:type="dcterms:W3CDTF">2006-08-16T00:00:00Z</dcterms:created>
  <dcterms:modified xsi:type="dcterms:W3CDTF">2021-07-12T08:39:39Z</dcterms:modified>
  <cp:category/>
</cp:coreProperties>
</file>