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4" r:id="rId2"/>
  </p:sldMasterIdLst>
  <p:notesMasterIdLst>
    <p:notesMasterId r:id="rId15"/>
  </p:notesMasterIdLst>
  <p:sldIdLst>
    <p:sldId id="256" r:id="rId3"/>
    <p:sldId id="257" r:id="rId4"/>
    <p:sldId id="3818" r:id="rId5"/>
    <p:sldId id="3820" r:id="rId6"/>
    <p:sldId id="3822" r:id="rId7"/>
    <p:sldId id="3819" r:id="rId8"/>
    <p:sldId id="3810" r:id="rId9"/>
    <p:sldId id="318" r:id="rId10"/>
    <p:sldId id="3823" r:id="rId11"/>
    <p:sldId id="3814" r:id="rId12"/>
    <p:sldId id="3817" r:id="rId13"/>
    <p:sldId id="381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437EE-F44C-4FC1-B459-70B855428005}" v="15" dt="2021-07-11T23:58:43.780"/>
    <p1510:client id="{9C007627-383B-4F44-BCBB-1E1E65A59891}" v="2" dt="2021-07-12T02:42:32.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92663" autoAdjust="0"/>
  </p:normalViewPr>
  <p:slideViewPr>
    <p:cSldViewPr snapToGrid="0" snapToObjects="1">
      <p:cViewPr varScale="1">
        <p:scale>
          <a:sx n="47" d="100"/>
          <a:sy n="47" d="100"/>
        </p:scale>
        <p:origin x="72" y="706"/>
      </p:cViewPr>
      <p:guideLst/>
    </p:cSldViewPr>
  </p:slideViewPr>
  <p:outlineViewPr>
    <p:cViewPr>
      <p:scale>
        <a:sx n="33" d="100"/>
        <a:sy n="33" d="100"/>
      </p:scale>
      <p:origin x="0" y="-305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spcBef>
                <a:spcPts val="1800"/>
              </a:spcBef>
              <a:spcAft>
                <a:spcPts val="600"/>
              </a:spcAft>
              <a:buClr>
                <a:srgbClr val="000000"/>
              </a:buClr>
              <a:defRPr/>
            </a:pPr>
            <a:r>
              <a:rPr lang="en-US" sz="1400" b="1" dirty="0">
                <a:solidFill>
                  <a:srgbClr val="000000"/>
                </a:solidFill>
                <a:latin typeface="Calibri" pitchFamily="-110" charset="0"/>
                <a:ea typeface="MS PGothic" pitchFamily="34" charset="-128"/>
                <a:cs typeface="MS PGothic" pitchFamily="34" charset="-128"/>
                <a:sym typeface="Calibri" pitchFamily="-110" charset="0"/>
              </a:rPr>
              <a:t>Rapid cycling technology has several </a:t>
            </a:r>
            <a:r>
              <a:rPr lang="en-US" sz="1400" b="1" dirty="0">
                <a:solidFill>
                  <a:srgbClr val="000000"/>
                </a:solidFill>
                <a:latin typeface="Calibri" pitchFamily="-110" charset="0"/>
                <a:ea typeface="MS PGothic" pitchFamily="34" charset="-128"/>
                <a:cs typeface="MS PGothic" pitchFamily="34" charset="-128"/>
                <a:sym typeface="Helvetica" pitchFamily="-110" charset="0"/>
              </a:rPr>
              <a:t>natural</a:t>
            </a:r>
            <a:r>
              <a:rPr lang="en-US" sz="1400" b="1" dirty="0">
                <a:solidFill>
                  <a:srgbClr val="000000"/>
                </a:solidFill>
                <a:latin typeface="Calibri" pitchFamily="-110" charset="0"/>
                <a:ea typeface="MS PGothic" pitchFamily="34" charset="-128"/>
                <a:cs typeface="MS PGothic" pitchFamily="34" charset="-128"/>
                <a:sym typeface="Calibri" pitchFamily="-110" charset="0"/>
              </a:rPr>
              <a:t> advantages: </a:t>
            </a:r>
          </a:p>
          <a:p>
            <a:pPr marL="292100" indent="-292100" hangingPunct="0">
              <a:lnSpc>
                <a:spcPts val="1800"/>
              </a:lnSpc>
              <a:spcAft>
                <a:spcPts val="300"/>
              </a:spcAft>
              <a:buClr>
                <a:srgbClr val="38849B"/>
              </a:buClr>
              <a:buFont typeface="Arial"/>
              <a:buChar char="•"/>
              <a:defRPr/>
            </a:pPr>
            <a:r>
              <a:rPr lang="en-US" sz="1200" dirty="0">
                <a:solidFill>
                  <a:srgbClr val="000000"/>
                </a:solidFill>
                <a:latin typeface="Calibri" pitchFamily="-110" charset="0"/>
                <a:ea typeface="Calibri" pitchFamily="-110" charset="0"/>
                <a:cs typeface="Calibri" pitchFamily="-110" charset="0"/>
                <a:sym typeface="Helvetica" pitchFamily="-110" charset="0"/>
              </a:rPr>
              <a:t>Intrinsically small beam emittances facilitating beam delivery with unprecedented </a:t>
            </a:r>
            <a:r>
              <a:rPr lang="en-US" sz="1200" dirty="0">
                <a:solidFill>
                  <a:srgbClr val="000000"/>
                </a:solidFill>
                <a:latin typeface="Calibri" pitchFamily="-110" charset="0"/>
                <a:ea typeface="Calibri" pitchFamily="-110" charset="0"/>
                <a:cs typeface="Calibri" pitchFamily="-110" charset="0"/>
                <a:sym typeface="Calibri" pitchFamily="-110" charset="0"/>
              </a:rPr>
              <a:t>precision </a:t>
            </a:r>
          </a:p>
          <a:p>
            <a:pPr indent="-228600" hangingPunct="0">
              <a:lnSpc>
                <a:spcPts val="1800"/>
              </a:lnSpc>
              <a:spcAft>
                <a:spcPts val="300"/>
              </a:spcAft>
              <a:buClr>
                <a:srgbClr val="38849B"/>
              </a:buClr>
              <a:buFont typeface="Arial"/>
              <a:buChar char="•"/>
              <a:defRPr/>
            </a:pPr>
            <a:r>
              <a:rPr lang="en-US" sz="1200" dirty="0">
                <a:solidFill>
                  <a:srgbClr val="000000"/>
                </a:solidFill>
                <a:latin typeface="Calibri" pitchFamily="-110" charset="0"/>
                <a:ea typeface="Calibri" pitchFamily="-110" charset="0"/>
                <a:cs typeface="Calibri" pitchFamily="-110" charset="0"/>
                <a:sym typeface="Calibri" pitchFamily="-110" charset="0"/>
              </a:rPr>
              <a:t> Small beam sizes – small magnets, light gantries – smaller footprint</a:t>
            </a:r>
          </a:p>
          <a:p>
            <a:pPr indent="-228600" hangingPunct="0">
              <a:lnSpc>
                <a:spcPts val="1800"/>
              </a:lnSpc>
              <a:spcAft>
                <a:spcPts val="300"/>
              </a:spcAft>
              <a:buClr>
                <a:srgbClr val="38849B"/>
              </a:buClr>
              <a:buFont typeface="Arial"/>
              <a:buChar char="•"/>
              <a:defRPr/>
            </a:pPr>
            <a:r>
              <a:rPr lang="en-US" sz="1200" dirty="0">
                <a:solidFill>
                  <a:srgbClr val="000000"/>
                </a:solidFill>
                <a:latin typeface="Calibri" pitchFamily="-110" charset="0"/>
                <a:ea typeface="Calibri" pitchFamily="-110" charset="0"/>
                <a:cs typeface="Calibri" pitchFamily="-110" charset="0"/>
                <a:sym typeface="Calibri" pitchFamily="-110" charset="0"/>
              </a:rPr>
              <a:t> H</a:t>
            </a:r>
            <a:r>
              <a:rPr lang="en-US" sz="1200" dirty="0">
                <a:solidFill>
                  <a:srgbClr val="000000"/>
                </a:solidFill>
                <a:latin typeface="Calibri" pitchFamily="-110" charset="0"/>
                <a:ea typeface="Calibri" pitchFamily="-110" charset="0"/>
                <a:cs typeface="Calibri" pitchFamily="-110" charset="0"/>
                <a:sym typeface="Helvetica" pitchFamily="-110" charset="0"/>
              </a:rPr>
              <a:t>ighly efficient single turn extraction </a:t>
            </a:r>
          </a:p>
          <a:p>
            <a:pPr indent="-228600" hangingPunct="0">
              <a:lnSpc>
                <a:spcPts val="1800"/>
              </a:lnSpc>
              <a:spcAft>
                <a:spcPts val="300"/>
              </a:spcAft>
              <a:buClr>
                <a:srgbClr val="38849B"/>
              </a:buClr>
              <a:buFont typeface="Arial"/>
              <a:buChar char="•"/>
              <a:defRPr/>
            </a:pPr>
            <a:r>
              <a:rPr lang="en-US" sz="1200" dirty="0">
                <a:solidFill>
                  <a:srgbClr val="000000"/>
                </a:solidFill>
                <a:latin typeface="Calibri" pitchFamily="-110" charset="0"/>
                <a:ea typeface="Calibri" pitchFamily="-110" charset="0"/>
                <a:cs typeface="Calibri" pitchFamily="-110" charset="0"/>
                <a:sym typeface="Helvetica" pitchFamily="-110" charset="0"/>
              </a:rPr>
              <a:t> Efficient extraction, less charge per bunch – less shielding </a:t>
            </a:r>
            <a:endParaRPr lang="en-US" sz="1200" dirty="0">
              <a:solidFill>
                <a:srgbClr val="000000"/>
              </a:solidFill>
              <a:latin typeface="Calibri" pitchFamily="-110" charset="0"/>
              <a:ea typeface="Calibri" pitchFamily="-110" charset="0"/>
              <a:cs typeface="Calibri" pitchFamily="-110" charset="0"/>
              <a:sym typeface="Calibri" pitchFamily="-110" charset="0"/>
            </a:endParaRPr>
          </a:p>
          <a:p>
            <a:pPr indent="-228600" hangingPunct="0">
              <a:lnSpc>
                <a:spcPts val="1800"/>
              </a:lnSpc>
              <a:spcAft>
                <a:spcPts val="300"/>
              </a:spcAft>
              <a:buClr>
                <a:srgbClr val="38849B"/>
              </a:buClr>
              <a:buFont typeface="Arial"/>
              <a:buChar char="•"/>
              <a:defRPr/>
            </a:pPr>
            <a:r>
              <a:rPr lang="en-US" sz="1200" dirty="0">
                <a:solidFill>
                  <a:srgbClr val="000000"/>
                </a:solidFill>
                <a:latin typeface="Calibri" pitchFamily="-110" charset="0"/>
                <a:ea typeface="Calibri" pitchFamily="-110" charset="0"/>
                <a:cs typeface="Calibri" pitchFamily="-110" charset="0"/>
                <a:sym typeface="Calibri" pitchFamily="-110" charset="0"/>
              </a:rPr>
              <a:t> Flexibility – protons and or carbon, future beam delivery modalities</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4091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Utilizing BNL’s strengths –</a:t>
            </a:r>
          </a:p>
          <a:p>
            <a:pPr lvl="1"/>
            <a:r>
              <a:rPr lang="en-US" sz="1500" dirty="0"/>
              <a:t>Continuing to enhance test facility</a:t>
            </a:r>
          </a:p>
          <a:p>
            <a:pPr lvl="1"/>
            <a:r>
              <a:rPr lang="en-US" sz="1500" dirty="0"/>
              <a:t>Unique manufacturing capabilities – direct wind</a:t>
            </a:r>
          </a:p>
          <a:p>
            <a:pPr lvl="1"/>
            <a:r>
              <a:rPr lang="en-US" sz="1500" dirty="0"/>
              <a:t>Utilizing leadership in HTS development to accelerate implementation – e.g. fusion</a:t>
            </a:r>
          </a:p>
          <a:p>
            <a:pPr lvl="1"/>
            <a:r>
              <a:rPr lang="en-US" sz="1500" dirty="0"/>
              <a:t>Strong history of industrial partnership</a:t>
            </a:r>
          </a:p>
          <a:p>
            <a:pPr lvl="1"/>
            <a:r>
              <a:rPr lang="en-US" sz="1500" dirty="0"/>
              <a:t>Strong ability to execute and deliver on projects</a:t>
            </a:r>
          </a:p>
          <a:p>
            <a:pPr lvl="1"/>
            <a:r>
              <a:rPr lang="en-US" sz="1500" dirty="0"/>
              <a:t>Strengthening collaboration and broad strategy with other labs, superconducting industry</a:t>
            </a:r>
          </a:p>
          <a:p>
            <a:endParaRPr lang="en-US" dirty="0"/>
          </a:p>
          <a:p>
            <a:r>
              <a:rPr lang="en-US" dirty="0"/>
              <a:t>AUP Project – now ready for CD-3 after key successful</a:t>
            </a:r>
          </a:p>
          <a:p>
            <a:r>
              <a:rPr lang="en-US" dirty="0"/>
              <a:t>MDP re-introduced</a:t>
            </a:r>
          </a:p>
          <a:p>
            <a:r>
              <a:rPr lang="en-US" dirty="0"/>
              <a:t>Unique manufacturing capabilities – Direct wind and HTS </a:t>
            </a:r>
            <a:r>
              <a:rPr lang="en-US" dirty="0">
                <a:sym typeface="Wingdings" pitchFamily="2" charset="2"/>
              </a:rPr>
              <a:t> IR in EIC and also Fusion</a:t>
            </a:r>
          </a:p>
          <a:p>
            <a:r>
              <a:rPr lang="en-US" dirty="0">
                <a:sym typeface="Wingdings" pitchFamily="2" charset="2"/>
              </a:rPr>
              <a:t>Growing role in EIC Project </a:t>
            </a:r>
          </a:p>
          <a:p>
            <a:endParaRPr lang="en-US" dirty="0">
              <a:sym typeface="Wingdings" pitchFamily="2" charset="2"/>
            </a:endParaRPr>
          </a:p>
          <a:p>
            <a:r>
              <a:rPr lang="en-US" sz="1200" b="0" i="0" u="none" strike="noStrike" kern="1200" dirty="0">
                <a:solidFill>
                  <a:schemeClr val="tx1"/>
                </a:solidFill>
                <a:effectLst/>
                <a:latin typeface="+mn-lt"/>
                <a:ea typeface="+mn-ea"/>
                <a:cs typeface="+mn-cs"/>
              </a:rPr>
              <a:t>EIC also supports 7 FTEs in Magnet Division who are playing a critical role in the design and development of all of the IR region magnets.  The EIC project is including the magnet division in the design, R&amp;D and also the building of the IR region magnets either in house or with suppliers who have the capability to build some of the IR magnets.  Magnet division has a unique capability to design and build high precision, multipole, IR magnets that have been used in accelerators around the globe.  This technology will be implemented by Magnet Division to deliver high performance, low cost, IR magnets for the EIC.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In addition to the current project role of 7 FTEs on the development of IR magnets, Magnet Division has also been asked to help in replacing and moving the diodes in the current RHIC magnets so they can continue to perform in both the RHIC collider and the future EIC with the higher anticipated radiation loads.  The Magnet Division, with its deep expertise in having designed and successfully partnered with industry to build the incredibly successful RHIC magnets, has also been asked to engage in a number of activities by the EIC HSR Vacuum Chamber team on risk reduction for existing RHIC magnets performance in the EIC.  The deep expertise that is retained in the Magnet Division based upon its development of the RHIC magnets and IR magnets around the globe is an invaluable asset to the EIC project and should be leveraged further to obtain the greatest impact on the EIC project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E0C38-9FB4-4EC1-B7CF-103E9C085D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53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Major Research Instrument grant supports the development and implementation of a 9.4 tesla magnetic resonance imaging system which will be one of the most powerful imaging systems in the world for neuroscientists to study the human brain.  This neuroimager will be used to safely and noninvasively observe human brain anatomy, metabolism and function at the highest spatial, spectral and temporal resolutions achievable.  This instrument, to be sited at the New York State Office of Mental Health’s (OMH) Nathan Kline Institute for Psychiatric Research (NKI), will bring together neuroscience researchers from throughout the Greater New York City, Tri-State area.   Funded investigators from Columbia and New York University as well as Cornell, Mt. Sinai, Princeton and Yale have already signed on.  Centrally located in one of world’s top neuroscience communities, this 9.4T neuroimager is certain to foster significant new discovery in understanding the human brain and behavior.</a:t>
            </a:r>
          </a:p>
          <a:p>
            <a:r>
              <a:rPr lang="en-US" sz="1200" dirty="0"/>
              <a:t> </a:t>
            </a:r>
          </a:p>
          <a:p>
            <a:r>
              <a:rPr lang="en-US" sz="1200" dirty="0"/>
              <a:t>The grant itself supports the development of a novel second-generation console to optimize the quality of data obtained from this ultra-high field strength magnet.  This revolutionary engineering project will be carried out as a collaboration between Columbia, NYU and Cornell engineering schools and New York State industries including GE Global Research and Communications Power Corp.  This console will be interfaced to an existing 9.4T head-only magnet to complete the neuro-imaging system. The OMH is building a new ultra-high-field imaging laboratory for this project at the NKI on the Orangeburg, NY campus.  Participating in this project will be both academic faculty and industry engineers, students and technicians.  Accordingly, educational and training programs will also be supported.  A new generation of trained engineers and scientists and a new level of science and discovery will follow.</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257938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industry - $8.5 Trillion – Fusion is disruptive Forbes article “ Fusion Energy who has the courage to take it to market?” August 21</a:t>
            </a:r>
            <a:r>
              <a:rPr lang="en-US" baseline="30000" dirty="0"/>
              <a:t>st</a:t>
            </a:r>
            <a:r>
              <a:rPr lang="en-US" dirty="0"/>
              <a:t>, 2019</a:t>
            </a:r>
          </a:p>
          <a:p>
            <a:r>
              <a:rPr lang="en-US" dirty="0"/>
              <a:t>Offshore wind - $36 Billion in 2019 – projected growth to $87 Billion by 2026 “Offshore Wind Energy Market By Component (Turbine, Substructure, Electrical Infrastructure and Others) and By Location (Shallow Water, Transitional Water, and Deep Water): Global Industry Outlook, Market Size, Business Intelligence, Consumer Preferences, Statistical Surveys, Comprehensive Analysis, Historical Developments, Current Trends, and Forecasts, 2020–2026” by facts and figures</a:t>
            </a:r>
          </a:p>
          <a:p>
            <a:endParaRPr lang="en-US" dirty="0"/>
          </a:p>
          <a:p>
            <a:r>
              <a:rPr lang="en-US" dirty="0"/>
              <a:t>2016 </a:t>
            </a:r>
          </a:p>
        </p:txBody>
      </p:sp>
      <p:sp>
        <p:nvSpPr>
          <p:cNvPr id="4" name="Slide Number Placeholder 3"/>
          <p:cNvSpPr>
            <a:spLocks noGrp="1"/>
          </p:cNvSpPr>
          <p:nvPr>
            <p:ph type="sldNum" sz="quarter" idx="5"/>
          </p:nvPr>
        </p:nvSpPr>
        <p:spPr/>
        <p:txBody>
          <a:bodyPr/>
          <a:lstStyle/>
          <a:p>
            <a:fld id="{2771EFC1-0565-4B3F-A440-13C907C24924}" type="slidenum">
              <a:rPr lang="en-US" smtClean="0"/>
              <a:t>10</a:t>
            </a:fld>
            <a:endParaRPr lang="en-US"/>
          </a:p>
        </p:txBody>
      </p:sp>
    </p:spTree>
    <p:extLst>
      <p:ext uri="{BB962C8B-B14F-4D97-AF65-F5344CB8AC3E}">
        <p14:creationId xmlns:p14="http://schemas.microsoft.com/office/powerpoint/2010/main" val="447092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418049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683" y="816865"/>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33641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4384"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111858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427808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405535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41952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011280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04805" y="971552"/>
            <a:ext cx="11563351" cy="5059363"/>
          </a:xfrm>
          <a:prstGeom prst="rect">
            <a:avLst/>
          </a:prstGeom>
        </p:spPr>
        <p:txBody>
          <a:bodyPr lIns="0" tIns="0" rIns="0" bIns="0"/>
          <a:lstStyle>
            <a:lvl1pPr marL="306910" indent="-306910">
              <a:spcBef>
                <a:spcPts val="1312"/>
              </a:spcBef>
              <a:defRPr sz="2400">
                <a:solidFill>
                  <a:srgbClr val="505050"/>
                </a:solidFill>
              </a:defRPr>
            </a:lvl1pPr>
            <a:lvl2pPr marL="376757" marR="0" indent="0" algn="l" defTabSz="609585" rtl="0" eaLnBrk="1" fontAlgn="base" latinLnBrk="0" hangingPunct="1">
              <a:lnSpc>
                <a:spcPct val="100000"/>
              </a:lnSpc>
              <a:spcBef>
                <a:spcPts val="1312"/>
              </a:spcBef>
              <a:spcAft>
                <a:spcPct val="0"/>
              </a:spcAft>
              <a:buClrTx/>
              <a:buSzTx/>
              <a:buFont typeface="Arial" charset="0"/>
              <a:buNone/>
              <a:tabLst/>
              <a:defRPr sz="2133">
                <a:solidFill>
                  <a:srgbClr val="505050"/>
                </a:solidFill>
              </a:defRPr>
            </a:lvl2pPr>
            <a:lvl3pPr marL="764097" marR="0" indent="0" algn="l" defTabSz="609585" rtl="0" eaLnBrk="1" fontAlgn="base" latinLnBrk="0" hangingPunct="1">
              <a:lnSpc>
                <a:spcPct val="100000"/>
              </a:lnSpc>
              <a:spcBef>
                <a:spcPts val="1312"/>
              </a:spcBef>
              <a:spcAft>
                <a:spcPct val="0"/>
              </a:spcAft>
              <a:buClrTx/>
              <a:buSzTx/>
              <a:buFont typeface="Arial" charset="0"/>
              <a:buNone/>
              <a:tabLst/>
              <a:defRPr sz="2000">
                <a:solidFill>
                  <a:srgbClr val="505050"/>
                </a:solidFill>
              </a:defRPr>
            </a:lvl3pPr>
            <a:lvl4pPr marL="1142971" marR="0" indent="0" algn="l" defTabSz="609585" rtl="0" eaLnBrk="1" fontAlgn="base" latinLnBrk="0" hangingPunct="1">
              <a:lnSpc>
                <a:spcPct val="100000"/>
              </a:lnSpc>
              <a:spcBef>
                <a:spcPts val="1312"/>
              </a:spcBef>
              <a:spcAft>
                <a:spcPct val="0"/>
              </a:spcAft>
              <a:buClrTx/>
              <a:buSzTx/>
              <a:buFont typeface="Arial" charset="0"/>
              <a:buNone/>
              <a:tabLst/>
              <a:defRPr sz="1867">
                <a:solidFill>
                  <a:srgbClr val="505050"/>
                </a:solidFill>
              </a:defRPr>
            </a:lvl4pPr>
            <a:lvl5pPr marL="1519729" marR="0" indent="0" algn="l" defTabSz="609585" rtl="0" eaLnBrk="1" fontAlgn="base" latinLnBrk="0" hangingPunct="1">
              <a:lnSpc>
                <a:spcPct val="100000"/>
              </a:lnSpc>
              <a:spcBef>
                <a:spcPts val="1312"/>
              </a:spcBef>
              <a:spcAft>
                <a:spcPct val="0"/>
              </a:spcAft>
              <a:buClrTx/>
              <a:buSzTx/>
              <a:buFont typeface="Arial"/>
              <a:buNone/>
              <a:tabLst/>
              <a:defRPr sz="1867">
                <a:solidFill>
                  <a:srgbClr val="505050"/>
                </a:solidFill>
              </a:defRPr>
            </a:lvl5pPr>
          </a:lstStyle>
          <a:p>
            <a:pPr lvl="0"/>
            <a:r>
              <a:rPr lang="en-US" dirty="0"/>
              <a:t>Click to edit Master text styles.</a:t>
            </a:r>
          </a:p>
          <a:p>
            <a:pPr marL="683667"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Second level</a:t>
            </a:r>
          </a:p>
          <a:p>
            <a:pPr marL="1071007"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Third level</a:t>
            </a:r>
          </a:p>
          <a:p>
            <a:pPr marL="1447764" marR="0" lvl="3" indent="-304792" algn="l" defTabSz="609585" rtl="0" eaLnBrk="1" fontAlgn="base" latinLnBrk="0" hangingPunct="1">
              <a:lnSpc>
                <a:spcPct val="100000"/>
              </a:lnSpc>
              <a:spcBef>
                <a:spcPts val="1312"/>
              </a:spcBef>
              <a:spcAft>
                <a:spcPct val="0"/>
              </a:spcAft>
              <a:buClrTx/>
              <a:buSzTx/>
              <a:buFont typeface="Arial" charset="0"/>
              <a:buChar char="–"/>
              <a:tabLst/>
              <a:defRPr/>
            </a:pPr>
            <a:r>
              <a:rPr lang="en-US" dirty="0"/>
              <a:t>Fourth level</a:t>
            </a:r>
          </a:p>
          <a:p>
            <a:pPr marL="1826638" marR="0" lvl="4" indent="-306910" algn="l" defTabSz="609585" rtl="0" eaLnBrk="1" fontAlgn="base" latinLnBrk="0" hangingPunct="1">
              <a:lnSpc>
                <a:spcPct val="100000"/>
              </a:lnSpc>
              <a:spcBef>
                <a:spcPts val="1312"/>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D9916CD-F13A-D646-95D9-D2E0A312AD0C}" type="datetime1">
              <a:rPr lang="en-US" smtClean="0"/>
              <a:t>7/12/2021</a:t>
            </a:fld>
            <a:endParaRPr lang="en-US" dirty="0"/>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G.Velev | XXX</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26514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0" marR="0" indent="0" algn="l" defTabSz="609585" rtl="0" eaLnBrk="1" fontAlgn="base" latinLnBrk="0" hangingPunct="1">
              <a:lnSpc>
                <a:spcPct val="100000"/>
              </a:lnSpc>
              <a:spcBef>
                <a:spcPts val="1312"/>
              </a:spcBef>
              <a:spcAft>
                <a:spcPct val="0"/>
              </a:spcAft>
              <a:buClrTx/>
              <a:buSzTx/>
              <a:buFont typeface="Arial" charset="0"/>
              <a:buNone/>
              <a:tabLst/>
              <a:defRPr sz="2400">
                <a:solidFill>
                  <a:srgbClr val="505050"/>
                </a:solidFill>
              </a:defRPr>
            </a:lvl1pPr>
            <a:lvl2pPr marL="683667" indent="-306910">
              <a:spcBef>
                <a:spcPts val="1312"/>
              </a:spcBef>
              <a:defRPr sz="2133">
                <a:solidFill>
                  <a:srgbClr val="505050"/>
                </a:solidFill>
              </a:defRPr>
            </a:lvl2pPr>
            <a:lvl3pPr marL="1071007" indent="-306910">
              <a:spcBef>
                <a:spcPts val="1312"/>
              </a:spcBef>
              <a:defRPr sz="2000">
                <a:solidFill>
                  <a:srgbClr val="505050"/>
                </a:solidFill>
              </a:defRPr>
            </a:lvl3pPr>
            <a:lvl4pPr marL="1447764" indent="-304792">
              <a:spcBef>
                <a:spcPts val="1312"/>
              </a:spcBef>
              <a:defRPr sz="1867">
                <a:solidFill>
                  <a:srgbClr val="505050"/>
                </a:solidFill>
              </a:defRPr>
            </a:lvl4pPr>
            <a:lvl5pPr marL="1826638" indent="-306910">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marR="0" indent="-306910" algn="l" defTabSz="609585" rtl="0" eaLnBrk="1" fontAlgn="base" latinLnBrk="0" hangingPunct="1">
              <a:lnSpc>
                <a:spcPct val="100000"/>
              </a:lnSpc>
              <a:spcBef>
                <a:spcPts val="1312"/>
              </a:spcBef>
              <a:spcAft>
                <a:spcPct val="0"/>
              </a:spcAft>
              <a:buClrTx/>
              <a:buSzTx/>
              <a:buFont typeface="Arial" charset="0"/>
              <a:buChar char="•"/>
              <a:tabLst/>
              <a:defRPr sz="2400">
                <a:solidFill>
                  <a:srgbClr val="505050"/>
                </a:solidFill>
              </a:defRPr>
            </a:lvl1pPr>
            <a:lvl2pPr marL="683667"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9DAE2FF-6B34-B243-8423-B697BF73347E}" type="datetime1">
              <a:rPr lang="en-US" smtClean="0"/>
              <a:t>7/12/2021</a:t>
            </a:fld>
            <a:endParaRPr lang="en-US" dirty="0"/>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G.Velev | XXX</a:t>
            </a:r>
            <a:endParaRPr lang="en-US" b="1"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642262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marR="0" indent="-306910" algn="l" defTabSz="609585" rtl="0" eaLnBrk="1" fontAlgn="base" latinLnBrk="0" hangingPunct="1">
              <a:lnSpc>
                <a:spcPct val="100000"/>
              </a:lnSpc>
              <a:spcBef>
                <a:spcPts val="1312"/>
              </a:spcBef>
              <a:spcAft>
                <a:spcPct val="0"/>
              </a:spcAft>
              <a:buClrTx/>
              <a:buSzTx/>
              <a:buFont typeface="Arial" charset="0"/>
              <a:buChar char="•"/>
              <a:tabLst/>
              <a:defRPr sz="2400">
                <a:solidFill>
                  <a:srgbClr val="505050"/>
                </a:solidFill>
              </a:defRPr>
            </a:lvl1pPr>
            <a:lvl2pPr marL="685783"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marL="306910" marR="0" lvl="0"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Click to edit Master text styles</a:t>
            </a:r>
          </a:p>
          <a:p>
            <a:pPr marL="306910"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Second level</a:t>
            </a:r>
          </a:p>
          <a:p>
            <a:pPr marL="306910"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Third level</a:t>
            </a:r>
          </a:p>
          <a:p>
            <a:pPr marL="306910" marR="0" lvl="3"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Fourth level</a:t>
            </a:r>
          </a:p>
          <a:p>
            <a:pPr marL="306910" marR="0" lvl="4"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fld id="{0423FD50-6E0E-0344-ADC7-CE13DB93B9BA}" type="datetime1">
              <a:rPr lang="en-US" smtClean="0"/>
              <a:t>7/12/2021</a:t>
            </a:fld>
            <a:endParaRPr lang="en-US" dirty="0"/>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G.Velev | XXX</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62789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8043429-C8EE-D347-A314-48A572D06A81}" type="datetime1">
              <a:rPr lang="en-US" smtClean="0"/>
              <a:t>7/12/2021</a:t>
            </a:fld>
            <a:endParaRPr lang="en-US" dirty="0"/>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G.Velev | XXX</a:t>
            </a:r>
            <a:endParaRPr lang="en-US" b="1" dirty="0"/>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042207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fld id="{8EE047ED-6C1E-834C-A1F8-4ACA408D41D4}" type="datetime1">
              <a:rPr lang="en-US" smtClean="0"/>
              <a:t>7/12/2021</a:t>
            </a:fld>
            <a:endParaRPr lang="en-US" dirty="0"/>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G.Velev | XXX</a:t>
            </a:r>
            <a:endParaRPr lang="en-US" b="1"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912413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3F933AD-9A9C-3649-A09B-D6263B1DEC56}" type="datetime1">
              <a:rPr lang="en-US" smtClean="0"/>
              <a:t>7/12/2021</a:t>
            </a:fld>
            <a:endParaRPr lang="en-US" dirty="0"/>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a:t>G.Velev | XXX</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131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600943F-3FB4-484C-9254-C25FA75545DD}" type="datetime1">
              <a:rPr lang="en-US" smtClean="0"/>
              <a:t>7/12/2021</a:t>
            </a:fld>
            <a:endParaRPr lang="en-US" dirty="0"/>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G.Velev | XXX</a:t>
            </a:r>
            <a:endParaRPr lang="en-US" b="1" dirty="0"/>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594708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23.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3.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notesSlide" Target="../notesSlides/notesSlide2.xml"/><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Autofit/>
          </a:bodyPr>
          <a:lstStyle/>
          <a:p>
            <a:r>
              <a:rPr lang="en-US" sz="4800" dirty="0"/>
              <a:t>Capabilities from the Physical Sciences – Superconducting Magnet Ecosystem</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7/12/2021</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Kathleen Amm, Director, Magnet Division</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6814-C068-4EA9-8AFE-F498B85E8D51}"/>
              </a:ext>
            </a:extLst>
          </p:cNvPr>
          <p:cNvSpPr>
            <a:spLocks noGrp="1"/>
          </p:cNvSpPr>
          <p:nvPr>
            <p:ph type="title"/>
          </p:nvPr>
        </p:nvSpPr>
        <p:spPr>
          <a:xfrm>
            <a:off x="375390" y="-7688"/>
            <a:ext cx="11105321" cy="851642"/>
          </a:xfrm>
        </p:spPr>
        <p:txBody>
          <a:bodyPr>
            <a:normAutofit/>
          </a:bodyPr>
          <a:lstStyle/>
          <a:p>
            <a:r>
              <a:rPr lang="en-US" sz="2800" dirty="0"/>
              <a:t>Vision for a Sustainable Superconducting Magnet Ecosystem</a:t>
            </a:r>
          </a:p>
        </p:txBody>
      </p:sp>
      <p:sp>
        <p:nvSpPr>
          <p:cNvPr id="3" name="Content Placeholder 2">
            <a:extLst>
              <a:ext uri="{FF2B5EF4-FFF2-40B4-BE49-F238E27FC236}">
                <a16:creationId xmlns:a16="http://schemas.microsoft.com/office/drawing/2014/main" id="{57E4C951-5103-491A-B49D-90F7A98E84D0}"/>
              </a:ext>
            </a:extLst>
          </p:cNvPr>
          <p:cNvSpPr>
            <a:spLocks noGrp="1"/>
          </p:cNvSpPr>
          <p:nvPr>
            <p:ph idx="1"/>
          </p:nvPr>
        </p:nvSpPr>
        <p:spPr>
          <a:xfrm>
            <a:off x="252757" y="641670"/>
            <a:ext cx="3686370" cy="5739973"/>
          </a:xfrm>
        </p:spPr>
        <p:txBody>
          <a:bodyPr>
            <a:normAutofit fontScale="47500" lnSpcReduction="20000"/>
          </a:bodyPr>
          <a:lstStyle/>
          <a:p>
            <a:r>
              <a:rPr lang="en-US" dirty="0"/>
              <a:t>Connect and nurture an environment where Universities, Labs, and Industry connect and collaborate on key aspects of superconducting technology</a:t>
            </a:r>
          </a:p>
          <a:p>
            <a:r>
              <a:rPr lang="en-US" dirty="0"/>
              <a:t>Sustain critical aspects of superconducting technology, knowledge capture through this ecosystem</a:t>
            </a:r>
          </a:p>
          <a:p>
            <a:r>
              <a:rPr lang="en-US" dirty="0"/>
              <a:t>Accelerators are bust or boom – need synergies with other areas to retain talent and knowledge</a:t>
            </a:r>
          </a:p>
          <a:p>
            <a:r>
              <a:rPr lang="en-US" dirty="0"/>
              <a:t>Alstom, GE examples</a:t>
            </a:r>
          </a:p>
          <a:p>
            <a:pPr lvl="1"/>
            <a:r>
              <a:rPr lang="en-US" dirty="0"/>
              <a:t>Generators to MRIs</a:t>
            </a:r>
          </a:p>
          <a:p>
            <a:pPr lvl="1"/>
            <a:r>
              <a:rPr lang="en-US" dirty="0"/>
              <a:t>SSC to MRIs</a:t>
            </a:r>
          </a:p>
          <a:p>
            <a:pPr lvl="1"/>
            <a:r>
              <a:rPr lang="en-US" dirty="0"/>
              <a:t>MRIs to Generators</a:t>
            </a:r>
          </a:p>
          <a:p>
            <a:pPr lvl="1"/>
            <a:r>
              <a:rPr lang="en-US" dirty="0"/>
              <a:t>LHC to wind</a:t>
            </a:r>
          </a:p>
          <a:p>
            <a:r>
              <a:rPr lang="en-US" dirty="0"/>
              <a:t>Connect advanced technology companies in tangential areas</a:t>
            </a:r>
          </a:p>
          <a:p>
            <a:r>
              <a:rPr lang="en-US" dirty="0"/>
              <a:t>Can compact fusion drive HTS cost down?</a:t>
            </a:r>
          </a:p>
          <a:p>
            <a:r>
              <a:rPr lang="en-US" dirty="0"/>
              <a:t>Large potential markets for superconductivity in renewables and fusion</a:t>
            </a:r>
          </a:p>
          <a:p>
            <a:r>
              <a:rPr lang="en-US" dirty="0"/>
              <a:t>DOE and NIH are playing a pivotal role in this ecosystem</a:t>
            </a:r>
          </a:p>
          <a:p>
            <a:pPr lvl="1"/>
            <a:r>
              <a:rPr lang="en-US" dirty="0"/>
              <a:t>ARPA-E and INFUSE for compact fusion</a:t>
            </a:r>
          </a:p>
          <a:p>
            <a:pPr lvl="1"/>
            <a:r>
              <a:rPr lang="en-US" dirty="0"/>
              <a:t>HEP, HEP Stewardship and FES</a:t>
            </a:r>
          </a:p>
          <a:p>
            <a:pPr lvl="1"/>
            <a:r>
              <a:rPr lang="en-US" dirty="0"/>
              <a:t>ARPA-E for aerospace</a:t>
            </a:r>
          </a:p>
          <a:p>
            <a:pPr lvl="1"/>
            <a:r>
              <a:rPr lang="en-US" dirty="0"/>
              <a:t>EERE for superconducting wind</a:t>
            </a:r>
          </a:p>
          <a:p>
            <a:pPr lvl="1"/>
            <a:r>
              <a:rPr lang="en-US" dirty="0"/>
              <a:t>NIH developing High field NMR</a:t>
            </a:r>
          </a:p>
          <a:p>
            <a:pPr lvl="1"/>
            <a:r>
              <a:rPr lang="en-US" dirty="0"/>
              <a:t>NIH developing high field MRI</a:t>
            </a:r>
          </a:p>
          <a:p>
            <a:pPr lvl="1"/>
            <a:r>
              <a:rPr lang="en-US" dirty="0"/>
              <a:t>NIH developing compact, advanced, deployable MRI</a:t>
            </a:r>
          </a:p>
          <a:p>
            <a:pPr lvl="1"/>
            <a:endParaRPr lang="en-US" dirty="0"/>
          </a:p>
          <a:p>
            <a:endParaRPr lang="en-US" dirty="0"/>
          </a:p>
        </p:txBody>
      </p:sp>
      <p:pic>
        <p:nvPicPr>
          <p:cNvPr id="4" name="Picture 3">
            <a:extLst>
              <a:ext uri="{FF2B5EF4-FFF2-40B4-BE49-F238E27FC236}">
                <a16:creationId xmlns:a16="http://schemas.microsoft.com/office/drawing/2014/main" id="{E0567F86-46AD-4CBB-87B5-A3C1F7198394}"/>
              </a:ext>
            </a:extLst>
          </p:cNvPr>
          <p:cNvPicPr>
            <a:picLocks noChangeAspect="1"/>
          </p:cNvPicPr>
          <p:nvPr/>
        </p:nvPicPr>
        <p:blipFill>
          <a:blip r:embed="rId3"/>
          <a:stretch>
            <a:fillRect/>
          </a:stretch>
        </p:blipFill>
        <p:spPr>
          <a:xfrm>
            <a:off x="8799686" y="805723"/>
            <a:ext cx="2681025" cy="1787350"/>
          </a:xfrm>
          <a:prstGeom prst="rect">
            <a:avLst/>
          </a:prstGeom>
        </p:spPr>
      </p:pic>
      <p:pic>
        <p:nvPicPr>
          <p:cNvPr id="5" name="Picture 4">
            <a:extLst>
              <a:ext uri="{FF2B5EF4-FFF2-40B4-BE49-F238E27FC236}">
                <a16:creationId xmlns:a16="http://schemas.microsoft.com/office/drawing/2014/main" id="{E5DEBBA2-FD83-4C11-944B-CD8548B5AB95}"/>
              </a:ext>
            </a:extLst>
          </p:cNvPr>
          <p:cNvPicPr>
            <a:picLocks noChangeAspect="1"/>
          </p:cNvPicPr>
          <p:nvPr/>
        </p:nvPicPr>
        <p:blipFill>
          <a:blip r:embed="rId4"/>
          <a:stretch>
            <a:fillRect/>
          </a:stretch>
        </p:blipFill>
        <p:spPr>
          <a:xfrm>
            <a:off x="8564258" y="2749426"/>
            <a:ext cx="3505790" cy="1697276"/>
          </a:xfrm>
          <a:prstGeom prst="rect">
            <a:avLst/>
          </a:prstGeom>
        </p:spPr>
      </p:pic>
      <p:pic>
        <p:nvPicPr>
          <p:cNvPr id="6" name="Picture 5">
            <a:extLst>
              <a:ext uri="{FF2B5EF4-FFF2-40B4-BE49-F238E27FC236}">
                <a16:creationId xmlns:a16="http://schemas.microsoft.com/office/drawing/2014/main" id="{6DAB8AE9-0B82-4368-A4BF-19AC265117B8}"/>
              </a:ext>
            </a:extLst>
          </p:cNvPr>
          <p:cNvPicPr>
            <a:picLocks noChangeAspect="1"/>
          </p:cNvPicPr>
          <p:nvPr/>
        </p:nvPicPr>
        <p:blipFill>
          <a:blip r:embed="rId5"/>
          <a:stretch>
            <a:fillRect/>
          </a:stretch>
        </p:blipFill>
        <p:spPr>
          <a:xfrm>
            <a:off x="7052253" y="5230324"/>
            <a:ext cx="2931717" cy="1443980"/>
          </a:xfrm>
          <a:prstGeom prst="rect">
            <a:avLst/>
          </a:prstGeom>
        </p:spPr>
      </p:pic>
      <p:pic>
        <p:nvPicPr>
          <p:cNvPr id="7" name="Picture 6">
            <a:extLst>
              <a:ext uri="{FF2B5EF4-FFF2-40B4-BE49-F238E27FC236}">
                <a16:creationId xmlns:a16="http://schemas.microsoft.com/office/drawing/2014/main" id="{C5C7FC02-3EA7-4903-B3F3-2FEB79552713}"/>
              </a:ext>
            </a:extLst>
          </p:cNvPr>
          <p:cNvPicPr>
            <a:picLocks noChangeAspect="1"/>
          </p:cNvPicPr>
          <p:nvPr/>
        </p:nvPicPr>
        <p:blipFill>
          <a:blip r:embed="rId6"/>
          <a:stretch>
            <a:fillRect/>
          </a:stretch>
        </p:blipFill>
        <p:spPr>
          <a:xfrm>
            <a:off x="3968730" y="2427406"/>
            <a:ext cx="1671558" cy="1450026"/>
          </a:xfrm>
          <a:prstGeom prst="rect">
            <a:avLst/>
          </a:prstGeom>
        </p:spPr>
      </p:pic>
      <p:pic>
        <p:nvPicPr>
          <p:cNvPr id="9" name="Picture 8">
            <a:extLst>
              <a:ext uri="{FF2B5EF4-FFF2-40B4-BE49-F238E27FC236}">
                <a16:creationId xmlns:a16="http://schemas.microsoft.com/office/drawing/2014/main" id="{944B3BD5-F1DD-4244-A24F-EF5C055D848F}"/>
              </a:ext>
            </a:extLst>
          </p:cNvPr>
          <p:cNvPicPr>
            <a:picLocks noChangeAspect="1"/>
          </p:cNvPicPr>
          <p:nvPr/>
        </p:nvPicPr>
        <p:blipFill>
          <a:blip r:embed="rId7"/>
          <a:stretch>
            <a:fillRect/>
          </a:stretch>
        </p:blipFill>
        <p:spPr>
          <a:xfrm>
            <a:off x="3971350" y="742263"/>
            <a:ext cx="1743607" cy="1310754"/>
          </a:xfrm>
          <a:prstGeom prst="rect">
            <a:avLst/>
          </a:prstGeom>
        </p:spPr>
      </p:pic>
      <p:pic>
        <p:nvPicPr>
          <p:cNvPr id="10" name="Picture 9">
            <a:extLst>
              <a:ext uri="{FF2B5EF4-FFF2-40B4-BE49-F238E27FC236}">
                <a16:creationId xmlns:a16="http://schemas.microsoft.com/office/drawing/2014/main" id="{F1CED6FF-9203-4AE9-93E5-7C3557E27924}"/>
              </a:ext>
            </a:extLst>
          </p:cNvPr>
          <p:cNvPicPr>
            <a:picLocks noChangeAspect="1"/>
          </p:cNvPicPr>
          <p:nvPr/>
        </p:nvPicPr>
        <p:blipFill>
          <a:blip r:embed="rId8"/>
          <a:stretch>
            <a:fillRect/>
          </a:stretch>
        </p:blipFill>
        <p:spPr>
          <a:xfrm>
            <a:off x="6195865" y="812694"/>
            <a:ext cx="2066723" cy="1408298"/>
          </a:xfrm>
          <a:prstGeom prst="rect">
            <a:avLst/>
          </a:prstGeom>
        </p:spPr>
      </p:pic>
      <p:pic>
        <p:nvPicPr>
          <p:cNvPr id="11" name="Picture 10">
            <a:extLst>
              <a:ext uri="{FF2B5EF4-FFF2-40B4-BE49-F238E27FC236}">
                <a16:creationId xmlns:a16="http://schemas.microsoft.com/office/drawing/2014/main" id="{665C3E03-6858-4BBF-9FD8-CDAA19428F8E}"/>
              </a:ext>
            </a:extLst>
          </p:cNvPr>
          <p:cNvPicPr>
            <a:picLocks noChangeAspect="1"/>
          </p:cNvPicPr>
          <p:nvPr/>
        </p:nvPicPr>
        <p:blipFill>
          <a:blip r:embed="rId9"/>
          <a:stretch>
            <a:fillRect/>
          </a:stretch>
        </p:blipFill>
        <p:spPr>
          <a:xfrm>
            <a:off x="3818145" y="4210256"/>
            <a:ext cx="1348643" cy="2263487"/>
          </a:xfrm>
          <a:prstGeom prst="rect">
            <a:avLst/>
          </a:prstGeom>
        </p:spPr>
      </p:pic>
      <p:pic>
        <p:nvPicPr>
          <p:cNvPr id="13" name="Picture 12">
            <a:extLst>
              <a:ext uri="{FF2B5EF4-FFF2-40B4-BE49-F238E27FC236}">
                <a16:creationId xmlns:a16="http://schemas.microsoft.com/office/drawing/2014/main" id="{863945BD-F58F-4729-987B-EDD8790319E1}"/>
              </a:ext>
            </a:extLst>
          </p:cNvPr>
          <p:cNvPicPr>
            <a:picLocks noChangeAspect="1"/>
          </p:cNvPicPr>
          <p:nvPr/>
        </p:nvPicPr>
        <p:blipFill>
          <a:blip r:embed="rId10"/>
          <a:stretch>
            <a:fillRect/>
          </a:stretch>
        </p:blipFill>
        <p:spPr>
          <a:xfrm>
            <a:off x="5990641" y="2503329"/>
            <a:ext cx="2383256" cy="1340582"/>
          </a:xfrm>
          <a:prstGeom prst="rect">
            <a:avLst/>
          </a:prstGeom>
        </p:spPr>
      </p:pic>
      <p:pic>
        <p:nvPicPr>
          <p:cNvPr id="14" name="Picture 13">
            <a:extLst>
              <a:ext uri="{FF2B5EF4-FFF2-40B4-BE49-F238E27FC236}">
                <a16:creationId xmlns:a16="http://schemas.microsoft.com/office/drawing/2014/main" id="{EF6AB9A8-CF87-4F82-A897-4871AE86E4D3}"/>
              </a:ext>
            </a:extLst>
          </p:cNvPr>
          <p:cNvPicPr>
            <a:picLocks noChangeAspect="1"/>
          </p:cNvPicPr>
          <p:nvPr/>
        </p:nvPicPr>
        <p:blipFill>
          <a:blip r:embed="rId11"/>
          <a:stretch>
            <a:fillRect/>
          </a:stretch>
        </p:blipFill>
        <p:spPr>
          <a:xfrm>
            <a:off x="5257007" y="5468233"/>
            <a:ext cx="1671559" cy="1211880"/>
          </a:xfrm>
          <a:prstGeom prst="rect">
            <a:avLst/>
          </a:prstGeom>
        </p:spPr>
      </p:pic>
      <p:sp>
        <p:nvSpPr>
          <p:cNvPr id="15" name="TextBox 14">
            <a:extLst>
              <a:ext uri="{FF2B5EF4-FFF2-40B4-BE49-F238E27FC236}">
                <a16:creationId xmlns:a16="http://schemas.microsoft.com/office/drawing/2014/main" id="{097CF7C1-9338-4549-859B-BB54DEB4D9CB}"/>
              </a:ext>
            </a:extLst>
          </p:cNvPr>
          <p:cNvSpPr txBox="1"/>
          <p:nvPr/>
        </p:nvSpPr>
        <p:spPr>
          <a:xfrm>
            <a:off x="8392438" y="4643156"/>
            <a:ext cx="3677610" cy="246221"/>
          </a:xfrm>
          <a:prstGeom prst="rect">
            <a:avLst/>
          </a:prstGeom>
          <a:noFill/>
        </p:spPr>
        <p:txBody>
          <a:bodyPr wrap="none" rtlCol="0">
            <a:spAutoFit/>
          </a:bodyPr>
          <a:lstStyle/>
          <a:p>
            <a:r>
              <a:rPr lang="en-US" sz="1000" dirty="0"/>
              <a:t>Superconducting wind generator, GE Global research website</a:t>
            </a:r>
          </a:p>
        </p:txBody>
      </p:sp>
      <p:pic>
        <p:nvPicPr>
          <p:cNvPr id="16" name="Picture 15">
            <a:extLst>
              <a:ext uri="{FF2B5EF4-FFF2-40B4-BE49-F238E27FC236}">
                <a16:creationId xmlns:a16="http://schemas.microsoft.com/office/drawing/2014/main" id="{57F182AE-4B86-4D8A-9E51-A2587D939C0C}"/>
              </a:ext>
            </a:extLst>
          </p:cNvPr>
          <p:cNvPicPr>
            <a:picLocks noChangeAspect="1"/>
          </p:cNvPicPr>
          <p:nvPr/>
        </p:nvPicPr>
        <p:blipFill>
          <a:blip r:embed="rId12"/>
          <a:stretch>
            <a:fillRect/>
          </a:stretch>
        </p:blipFill>
        <p:spPr>
          <a:xfrm>
            <a:off x="5980787" y="4039241"/>
            <a:ext cx="2088854" cy="1328625"/>
          </a:xfrm>
          <a:prstGeom prst="rect">
            <a:avLst/>
          </a:prstGeom>
        </p:spPr>
      </p:pic>
      <p:sp>
        <p:nvSpPr>
          <p:cNvPr id="17" name="TextBox 16">
            <a:extLst>
              <a:ext uri="{FF2B5EF4-FFF2-40B4-BE49-F238E27FC236}">
                <a16:creationId xmlns:a16="http://schemas.microsoft.com/office/drawing/2014/main" id="{C33ADD95-1FFD-415C-9AFB-72B1077D308F}"/>
              </a:ext>
            </a:extLst>
          </p:cNvPr>
          <p:cNvSpPr txBox="1"/>
          <p:nvPr/>
        </p:nvSpPr>
        <p:spPr>
          <a:xfrm>
            <a:off x="5837640" y="3812487"/>
            <a:ext cx="2683748" cy="246221"/>
          </a:xfrm>
          <a:prstGeom prst="rect">
            <a:avLst/>
          </a:prstGeom>
          <a:noFill/>
        </p:spPr>
        <p:txBody>
          <a:bodyPr wrap="none" rtlCol="0">
            <a:spAutoFit/>
          </a:bodyPr>
          <a:lstStyle/>
          <a:p>
            <a:r>
              <a:rPr lang="en-US" sz="1000" dirty="0"/>
              <a:t>CHEETA project, university of Illinois, NASA</a:t>
            </a:r>
          </a:p>
        </p:txBody>
      </p:sp>
      <p:pic>
        <p:nvPicPr>
          <p:cNvPr id="18" name="Picture 17">
            <a:extLst>
              <a:ext uri="{FF2B5EF4-FFF2-40B4-BE49-F238E27FC236}">
                <a16:creationId xmlns:a16="http://schemas.microsoft.com/office/drawing/2014/main" id="{BBAEE4D1-D602-4D39-A54C-E07458649D9C}"/>
              </a:ext>
            </a:extLst>
          </p:cNvPr>
          <p:cNvPicPr>
            <a:picLocks noChangeAspect="1"/>
          </p:cNvPicPr>
          <p:nvPr/>
        </p:nvPicPr>
        <p:blipFill>
          <a:blip r:embed="rId13"/>
          <a:stretch>
            <a:fillRect/>
          </a:stretch>
        </p:blipFill>
        <p:spPr>
          <a:xfrm>
            <a:off x="10300626" y="4889377"/>
            <a:ext cx="1376257" cy="1483497"/>
          </a:xfrm>
          <a:prstGeom prst="rect">
            <a:avLst/>
          </a:prstGeom>
        </p:spPr>
      </p:pic>
    </p:spTree>
    <p:extLst>
      <p:ext uri="{BB962C8B-B14F-4D97-AF65-F5344CB8AC3E}">
        <p14:creationId xmlns:p14="http://schemas.microsoft.com/office/powerpoint/2010/main" val="1662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5D9C-B20F-4BA9-8742-605938E06A0C}"/>
              </a:ext>
            </a:extLst>
          </p:cNvPr>
          <p:cNvSpPr>
            <a:spLocks noGrp="1"/>
          </p:cNvSpPr>
          <p:nvPr>
            <p:ph type="title"/>
          </p:nvPr>
        </p:nvSpPr>
        <p:spPr>
          <a:xfrm>
            <a:off x="477080" y="161164"/>
            <a:ext cx="11105321" cy="1325563"/>
          </a:xfrm>
        </p:spPr>
        <p:txBody>
          <a:bodyPr>
            <a:normAutofit/>
          </a:bodyPr>
          <a:lstStyle/>
          <a:p>
            <a:r>
              <a:rPr lang="en-US" dirty="0"/>
              <a:t>Potential models for sustainability- superconducting technology commons</a:t>
            </a:r>
          </a:p>
        </p:txBody>
      </p:sp>
      <p:sp>
        <p:nvSpPr>
          <p:cNvPr id="3" name="Content Placeholder 2">
            <a:extLst>
              <a:ext uri="{FF2B5EF4-FFF2-40B4-BE49-F238E27FC236}">
                <a16:creationId xmlns:a16="http://schemas.microsoft.com/office/drawing/2014/main" id="{91D49551-8BEC-4E1D-B6D6-0DB99593DDAC}"/>
              </a:ext>
            </a:extLst>
          </p:cNvPr>
          <p:cNvSpPr>
            <a:spLocks noGrp="1"/>
          </p:cNvSpPr>
          <p:nvPr>
            <p:ph idx="1"/>
          </p:nvPr>
        </p:nvSpPr>
        <p:spPr>
          <a:xfrm>
            <a:off x="377215" y="1600792"/>
            <a:ext cx="11205186" cy="987726"/>
          </a:xfrm>
        </p:spPr>
        <p:txBody>
          <a:bodyPr>
            <a:normAutofit fontScale="92500"/>
          </a:bodyPr>
          <a:lstStyle/>
          <a:p>
            <a:r>
              <a:rPr lang="en-US" sz="1400" dirty="0"/>
              <a:t>Leverage the already existing network and infrastructure supported by DOE,NIH, NSF, DOD, NASA, industry forums, venture capital</a:t>
            </a:r>
          </a:p>
          <a:p>
            <a:r>
              <a:rPr lang="en-US" sz="1400" dirty="0"/>
              <a:t>Strengthen the magnet ecosystem – share technologies/development strategies needed across the ecosystem – like the semiconductor industry</a:t>
            </a:r>
          </a:p>
          <a:p>
            <a:r>
              <a:rPr lang="en-US" sz="1400" dirty="0"/>
              <a:t>DOE labs related to superconductivity applications and technology (BNL, FNAL, LBNL), NHFMFL, CAPS and key universities</a:t>
            </a:r>
          </a:p>
        </p:txBody>
      </p:sp>
      <p:sp>
        <p:nvSpPr>
          <p:cNvPr id="5" name="Up Arrow 72">
            <a:extLst>
              <a:ext uri="{FF2B5EF4-FFF2-40B4-BE49-F238E27FC236}">
                <a16:creationId xmlns:a16="http://schemas.microsoft.com/office/drawing/2014/main" id="{6123D27C-008B-47E4-BC2C-B09D50A64287}"/>
              </a:ext>
            </a:extLst>
          </p:cNvPr>
          <p:cNvSpPr/>
          <p:nvPr/>
        </p:nvSpPr>
        <p:spPr>
          <a:xfrm rot="10800000">
            <a:off x="6102302" y="3088044"/>
            <a:ext cx="430859" cy="460345"/>
          </a:xfrm>
          <a:prstGeom prst="upArrow">
            <a:avLst/>
          </a:prstGeom>
          <a:solidFill>
            <a:schemeClr val="bg2">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C39832A-0C30-4782-A4EC-3BC02ECF8822}"/>
              </a:ext>
            </a:extLst>
          </p:cNvPr>
          <p:cNvSpPr/>
          <p:nvPr/>
        </p:nvSpPr>
        <p:spPr>
          <a:xfrm>
            <a:off x="3402518" y="3522733"/>
            <a:ext cx="4849925" cy="2457920"/>
          </a:xfrm>
          <a:prstGeom prst="ellipse">
            <a:avLst/>
          </a:prstGeom>
          <a:solidFill>
            <a:schemeClr val="accent3">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accent5">
                    <a:lumMod val="50000"/>
                  </a:schemeClr>
                </a:solidFill>
              </a:rPr>
              <a:t>SCT</a:t>
            </a:r>
          </a:p>
          <a:p>
            <a:pPr algn="ctr"/>
            <a:r>
              <a:rPr lang="en-US" sz="2000" dirty="0">
                <a:solidFill>
                  <a:schemeClr val="accent5">
                    <a:lumMod val="50000"/>
                  </a:schemeClr>
                </a:solidFill>
              </a:rPr>
              <a:t>commons</a:t>
            </a:r>
          </a:p>
        </p:txBody>
      </p:sp>
      <p:sp>
        <p:nvSpPr>
          <p:cNvPr id="7" name="Rounded Rectangle 11">
            <a:extLst>
              <a:ext uri="{FF2B5EF4-FFF2-40B4-BE49-F238E27FC236}">
                <a16:creationId xmlns:a16="http://schemas.microsoft.com/office/drawing/2014/main" id="{BF5D7BF7-68A4-420C-82CC-354A2E0FEC43}"/>
              </a:ext>
            </a:extLst>
          </p:cNvPr>
          <p:cNvSpPr/>
          <p:nvPr/>
        </p:nvSpPr>
        <p:spPr>
          <a:xfrm>
            <a:off x="1961696" y="4420563"/>
            <a:ext cx="1390841" cy="662257"/>
          </a:xfrm>
          <a:prstGeom prst="roundRect">
            <a:avLst/>
          </a:prstGeom>
          <a:gradFill>
            <a:gsLst>
              <a:gs pos="0">
                <a:schemeClr val="accent5">
                  <a:lumMod val="60000"/>
                  <a:lumOff val="40000"/>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SC Magnet &amp; </a:t>
            </a:r>
          </a:p>
          <a:p>
            <a:pPr algn="ctr"/>
            <a:r>
              <a:rPr lang="en-US" sz="1400" dirty="0">
                <a:solidFill>
                  <a:srgbClr val="000000"/>
                </a:solidFill>
              </a:rPr>
              <a:t>Conductor R&amp;D</a:t>
            </a:r>
          </a:p>
        </p:txBody>
      </p:sp>
      <p:sp>
        <p:nvSpPr>
          <p:cNvPr id="8" name="Rounded Rectangle 13">
            <a:extLst>
              <a:ext uri="{FF2B5EF4-FFF2-40B4-BE49-F238E27FC236}">
                <a16:creationId xmlns:a16="http://schemas.microsoft.com/office/drawing/2014/main" id="{5A1D4A2D-DAC4-4192-93FA-974133CDB544}"/>
              </a:ext>
            </a:extLst>
          </p:cNvPr>
          <p:cNvSpPr/>
          <p:nvPr/>
        </p:nvSpPr>
        <p:spPr>
          <a:xfrm>
            <a:off x="731987" y="3662896"/>
            <a:ext cx="1188707" cy="662257"/>
          </a:xfrm>
          <a:prstGeom prst="roundRect">
            <a:avLst/>
          </a:prstGeom>
          <a:gradFill>
            <a:gsLst>
              <a:gs pos="0">
                <a:schemeClr val="accent5">
                  <a:lumMod val="60000"/>
                  <a:lumOff val="40000"/>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Academic R&amp;D</a:t>
            </a:r>
          </a:p>
        </p:txBody>
      </p:sp>
      <p:sp>
        <p:nvSpPr>
          <p:cNvPr id="9" name="Rounded Rectangle 14">
            <a:extLst>
              <a:ext uri="{FF2B5EF4-FFF2-40B4-BE49-F238E27FC236}">
                <a16:creationId xmlns:a16="http://schemas.microsoft.com/office/drawing/2014/main" id="{3EDDCF8C-E911-4AF4-B441-7F2E356134D6}"/>
              </a:ext>
            </a:extLst>
          </p:cNvPr>
          <p:cNvSpPr/>
          <p:nvPr/>
        </p:nvSpPr>
        <p:spPr>
          <a:xfrm>
            <a:off x="7118850" y="5045553"/>
            <a:ext cx="1274534" cy="662257"/>
          </a:xfrm>
          <a:prstGeom prst="roundRect">
            <a:avLst/>
          </a:prstGeom>
          <a:gradFill>
            <a:gsLst>
              <a:gs pos="0">
                <a:schemeClr val="accent5">
                  <a:lumMod val="60000"/>
                  <a:lumOff val="40000"/>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Test Facilities</a:t>
            </a:r>
          </a:p>
        </p:txBody>
      </p:sp>
      <p:sp>
        <p:nvSpPr>
          <p:cNvPr id="10" name="Rounded Rectangle 17">
            <a:extLst>
              <a:ext uri="{FF2B5EF4-FFF2-40B4-BE49-F238E27FC236}">
                <a16:creationId xmlns:a16="http://schemas.microsoft.com/office/drawing/2014/main" id="{201CF623-C72A-484B-9AF6-0656B5D6E25A}"/>
              </a:ext>
            </a:extLst>
          </p:cNvPr>
          <p:cNvSpPr/>
          <p:nvPr/>
        </p:nvSpPr>
        <p:spPr>
          <a:xfrm>
            <a:off x="1181415" y="5532632"/>
            <a:ext cx="1612245" cy="516188"/>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Federal and State Research Funds</a:t>
            </a:r>
          </a:p>
        </p:txBody>
      </p:sp>
      <p:cxnSp>
        <p:nvCxnSpPr>
          <p:cNvPr id="11" name="Elbow Connector 24">
            <a:extLst>
              <a:ext uri="{FF2B5EF4-FFF2-40B4-BE49-F238E27FC236}">
                <a16:creationId xmlns:a16="http://schemas.microsoft.com/office/drawing/2014/main" id="{F443C067-6DFE-4A1C-B49E-2A68D4692480}"/>
              </a:ext>
            </a:extLst>
          </p:cNvPr>
          <p:cNvCxnSpPr>
            <a:stCxn id="10" idx="2"/>
            <a:endCxn id="9" idx="2"/>
          </p:cNvCxnSpPr>
          <p:nvPr/>
        </p:nvCxnSpPr>
        <p:spPr>
          <a:xfrm rot="5400000" flipH="1" flipV="1">
            <a:off x="4701322" y="2994025"/>
            <a:ext cx="341010" cy="5768579"/>
          </a:xfrm>
          <a:prstGeom prst="bentConnector3">
            <a:avLst>
              <a:gd name="adj1" fmla="val -67036"/>
            </a:avLst>
          </a:prstGeom>
          <a:ln>
            <a:solidFill>
              <a:schemeClr val="accent6">
                <a:lumMod val="7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Rounded Rectangle 32">
            <a:extLst>
              <a:ext uri="{FF2B5EF4-FFF2-40B4-BE49-F238E27FC236}">
                <a16:creationId xmlns:a16="http://schemas.microsoft.com/office/drawing/2014/main" id="{FC097B4A-43F2-455D-BC79-F8D843A30579}"/>
              </a:ext>
            </a:extLst>
          </p:cNvPr>
          <p:cNvSpPr/>
          <p:nvPr/>
        </p:nvSpPr>
        <p:spPr>
          <a:xfrm>
            <a:off x="6481821" y="4433628"/>
            <a:ext cx="1221989" cy="578827"/>
          </a:xfrm>
          <a:prstGeom prst="roundRect">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Designs, Tests</a:t>
            </a:r>
          </a:p>
        </p:txBody>
      </p:sp>
      <p:sp>
        <p:nvSpPr>
          <p:cNvPr id="13" name="Rounded Rectangle 34">
            <a:extLst>
              <a:ext uri="{FF2B5EF4-FFF2-40B4-BE49-F238E27FC236}">
                <a16:creationId xmlns:a16="http://schemas.microsoft.com/office/drawing/2014/main" id="{860AC653-3C22-4E2A-8874-49092661575F}"/>
              </a:ext>
            </a:extLst>
          </p:cNvPr>
          <p:cNvSpPr/>
          <p:nvPr/>
        </p:nvSpPr>
        <p:spPr>
          <a:xfrm>
            <a:off x="3787969" y="4247944"/>
            <a:ext cx="1369711" cy="852535"/>
          </a:xfrm>
          <a:prstGeom prst="roundRect">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Conductors, Coils, Cooling, Controls</a:t>
            </a:r>
          </a:p>
        </p:txBody>
      </p:sp>
      <p:sp>
        <p:nvSpPr>
          <p:cNvPr id="14" name="Curved Left Arrow 36">
            <a:extLst>
              <a:ext uri="{FF2B5EF4-FFF2-40B4-BE49-F238E27FC236}">
                <a16:creationId xmlns:a16="http://schemas.microsoft.com/office/drawing/2014/main" id="{1D41B84B-BAC1-49BB-88E5-D50995501F57}"/>
              </a:ext>
            </a:extLst>
          </p:cNvPr>
          <p:cNvSpPr/>
          <p:nvPr/>
        </p:nvSpPr>
        <p:spPr>
          <a:xfrm rot="16200000">
            <a:off x="5611113" y="3770059"/>
            <a:ext cx="403955" cy="994199"/>
          </a:xfrm>
          <a:prstGeom prst="curvedLeftArrow">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43">
            <a:extLst>
              <a:ext uri="{FF2B5EF4-FFF2-40B4-BE49-F238E27FC236}">
                <a16:creationId xmlns:a16="http://schemas.microsoft.com/office/drawing/2014/main" id="{866E737C-8F22-4E39-B578-903377321163}"/>
              </a:ext>
            </a:extLst>
          </p:cNvPr>
          <p:cNvSpPr/>
          <p:nvPr/>
        </p:nvSpPr>
        <p:spPr>
          <a:xfrm>
            <a:off x="9100275" y="3718255"/>
            <a:ext cx="1635137" cy="516188"/>
          </a:xfrm>
          <a:prstGeom prst="roundRect">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Private funds &amp; Pilot programs</a:t>
            </a:r>
          </a:p>
        </p:txBody>
      </p:sp>
      <p:cxnSp>
        <p:nvCxnSpPr>
          <p:cNvPr id="16" name="Elbow Connector 47">
            <a:extLst>
              <a:ext uri="{FF2B5EF4-FFF2-40B4-BE49-F238E27FC236}">
                <a16:creationId xmlns:a16="http://schemas.microsoft.com/office/drawing/2014/main" id="{752458B7-75A0-4828-A63C-34CD3BFD18B5}"/>
              </a:ext>
            </a:extLst>
          </p:cNvPr>
          <p:cNvCxnSpPr>
            <a:cxnSpLocks/>
            <a:stCxn id="15" idx="2"/>
            <a:endCxn id="21" idx="3"/>
          </p:cNvCxnSpPr>
          <p:nvPr/>
        </p:nvCxnSpPr>
        <p:spPr>
          <a:xfrm rot="5400000" flipH="1">
            <a:off x="8917055" y="3233655"/>
            <a:ext cx="211609" cy="1789968"/>
          </a:xfrm>
          <a:prstGeom prst="bentConnector4">
            <a:avLst>
              <a:gd name="adj1" fmla="val -108029"/>
              <a:gd name="adj2" fmla="val 72838"/>
            </a:avLst>
          </a:prstGeom>
          <a:ln>
            <a:solidFill>
              <a:schemeClr val="accent6">
                <a:lumMod val="7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7" name="Bent-Up Arrow 54">
            <a:extLst>
              <a:ext uri="{FF2B5EF4-FFF2-40B4-BE49-F238E27FC236}">
                <a16:creationId xmlns:a16="http://schemas.microsoft.com/office/drawing/2014/main" id="{A058A1AA-385D-4258-98EE-561F28DB41DC}"/>
              </a:ext>
            </a:extLst>
          </p:cNvPr>
          <p:cNvSpPr/>
          <p:nvPr/>
        </p:nvSpPr>
        <p:spPr>
          <a:xfrm flipV="1">
            <a:off x="8380141" y="4690671"/>
            <a:ext cx="1191994" cy="636215"/>
          </a:xfrm>
          <a:prstGeom prst="bentUpArrow">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55">
            <a:extLst>
              <a:ext uri="{FF2B5EF4-FFF2-40B4-BE49-F238E27FC236}">
                <a16:creationId xmlns:a16="http://schemas.microsoft.com/office/drawing/2014/main" id="{AE30C3BD-E0C3-4D80-AD2D-854747036AC5}"/>
              </a:ext>
            </a:extLst>
          </p:cNvPr>
          <p:cNvSpPr/>
          <p:nvPr/>
        </p:nvSpPr>
        <p:spPr>
          <a:xfrm>
            <a:off x="8645492" y="5326886"/>
            <a:ext cx="1504176" cy="626291"/>
          </a:xfrm>
          <a:prstGeom prst="roundRect">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a:p>
            <a:pPr algn="ctr"/>
            <a:r>
              <a:rPr lang="en-US" sz="1400" dirty="0">
                <a:solidFill>
                  <a:srgbClr val="000000"/>
                </a:solidFill>
              </a:rPr>
              <a:t>Prototypes Pilot components</a:t>
            </a:r>
          </a:p>
          <a:p>
            <a:pPr algn="ctr"/>
            <a:endParaRPr lang="en-US" sz="1400" dirty="0">
              <a:solidFill>
                <a:srgbClr val="000000"/>
              </a:solidFill>
            </a:endParaRPr>
          </a:p>
        </p:txBody>
      </p:sp>
      <p:sp>
        <p:nvSpPr>
          <p:cNvPr id="19" name="Freeform 63">
            <a:extLst>
              <a:ext uri="{FF2B5EF4-FFF2-40B4-BE49-F238E27FC236}">
                <a16:creationId xmlns:a16="http://schemas.microsoft.com/office/drawing/2014/main" id="{61980890-50EE-4755-A85C-51BEFC023009}"/>
              </a:ext>
            </a:extLst>
          </p:cNvPr>
          <p:cNvSpPr/>
          <p:nvPr/>
        </p:nvSpPr>
        <p:spPr>
          <a:xfrm flipH="1">
            <a:off x="6793824" y="2680033"/>
            <a:ext cx="3418256" cy="1718016"/>
          </a:xfrm>
          <a:custGeom>
            <a:avLst/>
            <a:gdLst>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18031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18031 w 2428956"/>
              <a:gd name="connsiteY15" fmla="*/ 528035 h 1411525"/>
              <a:gd name="connsiteX16" fmla="*/ 0 w 2428956"/>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8929"/>
              <a:gd name="connsiteY0" fmla="*/ 100456 h 1411525"/>
              <a:gd name="connsiteX1" fmla="*/ 113349 w 2448929"/>
              <a:gd name="connsiteY1" fmla="*/ 0 h 1411525"/>
              <a:gd name="connsiteX2" fmla="*/ 1105022 w 2448929"/>
              <a:gd name="connsiteY2" fmla="*/ 0 h 1411525"/>
              <a:gd name="connsiteX3" fmla="*/ 1197751 w 2448929"/>
              <a:gd name="connsiteY3" fmla="*/ 92729 h 1411525"/>
              <a:gd name="connsiteX4" fmla="*/ 1197751 w 2448929"/>
              <a:gd name="connsiteY4" fmla="*/ 455913 h 1411525"/>
              <a:gd name="connsiteX5" fmla="*/ 1504268 w 2448929"/>
              <a:gd name="connsiteY5" fmla="*/ 762430 h 1411525"/>
              <a:gd name="connsiteX6" fmla="*/ 2333666 w 2448929"/>
              <a:gd name="connsiteY6" fmla="*/ 762430 h 1411525"/>
              <a:gd name="connsiteX7" fmla="*/ 2441849 w 2448929"/>
              <a:gd name="connsiteY7" fmla="*/ 870613 h 1411525"/>
              <a:gd name="connsiteX8" fmla="*/ 2441849 w 2448929"/>
              <a:gd name="connsiteY8" fmla="*/ 1308494 h 1411525"/>
              <a:gd name="connsiteX9" fmla="*/ 2338818 w 2448929"/>
              <a:gd name="connsiteY9" fmla="*/ 1411525 h 1411525"/>
              <a:gd name="connsiteX10" fmla="*/ 1403812 w 2448929"/>
              <a:gd name="connsiteY10" fmla="*/ 1411525 h 1411525"/>
              <a:gd name="connsiteX11" fmla="*/ 1305933 w 2448929"/>
              <a:gd name="connsiteY11" fmla="*/ 1313646 h 1411525"/>
              <a:gd name="connsiteX12" fmla="*/ 1305933 w 2448929"/>
              <a:gd name="connsiteY12" fmla="*/ 914401 h 1411525"/>
              <a:gd name="connsiteX13" fmla="*/ 1030325 w 2448929"/>
              <a:gd name="connsiteY13" fmla="*/ 638793 h 1411525"/>
              <a:gd name="connsiteX14" fmla="*/ 141682 w 2448929"/>
              <a:gd name="connsiteY14" fmla="*/ 638793 h 1411525"/>
              <a:gd name="connsiteX15" fmla="*/ 30924 w 2448929"/>
              <a:gd name="connsiteY15" fmla="*/ 528035 h 1411525"/>
              <a:gd name="connsiteX16" fmla="*/ 12893 w 2448929"/>
              <a:gd name="connsiteY16" fmla="*/ 100456 h 1411525"/>
              <a:gd name="connsiteX0" fmla="*/ 12893 w 2448929"/>
              <a:gd name="connsiteY0" fmla="*/ 100456 h 1411525"/>
              <a:gd name="connsiteX1" fmla="*/ 113349 w 2448929"/>
              <a:gd name="connsiteY1" fmla="*/ 0 h 1411525"/>
              <a:gd name="connsiteX2" fmla="*/ 1105022 w 2448929"/>
              <a:gd name="connsiteY2" fmla="*/ 0 h 1411525"/>
              <a:gd name="connsiteX3" fmla="*/ 1197751 w 2448929"/>
              <a:gd name="connsiteY3" fmla="*/ 92729 h 1411525"/>
              <a:gd name="connsiteX4" fmla="*/ 1197751 w 2448929"/>
              <a:gd name="connsiteY4" fmla="*/ 455913 h 1411525"/>
              <a:gd name="connsiteX5" fmla="*/ 1504268 w 2448929"/>
              <a:gd name="connsiteY5" fmla="*/ 762430 h 1411525"/>
              <a:gd name="connsiteX6" fmla="*/ 2333666 w 2448929"/>
              <a:gd name="connsiteY6" fmla="*/ 762430 h 1411525"/>
              <a:gd name="connsiteX7" fmla="*/ 2441849 w 2448929"/>
              <a:gd name="connsiteY7" fmla="*/ 870613 h 1411525"/>
              <a:gd name="connsiteX8" fmla="*/ 2441849 w 2448929"/>
              <a:gd name="connsiteY8" fmla="*/ 1308494 h 1411525"/>
              <a:gd name="connsiteX9" fmla="*/ 2338818 w 2448929"/>
              <a:gd name="connsiteY9" fmla="*/ 1411525 h 1411525"/>
              <a:gd name="connsiteX10" fmla="*/ 1403812 w 2448929"/>
              <a:gd name="connsiteY10" fmla="*/ 1411525 h 1411525"/>
              <a:gd name="connsiteX11" fmla="*/ 1305933 w 2448929"/>
              <a:gd name="connsiteY11" fmla="*/ 1313646 h 1411525"/>
              <a:gd name="connsiteX12" fmla="*/ 1305933 w 2448929"/>
              <a:gd name="connsiteY12" fmla="*/ 914401 h 1411525"/>
              <a:gd name="connsiteX13" fmla="*/ 1030325 w 2448929"/>
              <a:gd name="connsiteY13" fmla="*/ 638793 h 1411525"/>
              <a:gd name="connsiteX14" fmla="*/ 141682 w 2448929"/>
              <a:gd name="connsiteY14" fmla="*/ 638793 h 1411525"/>
              <a:gd name="connsiteX15" fmla="*/ 30924 w 2448929"/>
              <a:gd name="connsiteY15" fmla="*/ 528035 h 1411525"/>
              <a:gd name="connsiteX16" fmla="*/ 12893 w 2448929"/>
              <a:gd name="connsiteY16" fmla="*/ 100456 h 1411525"/>
              <a:gd name="connsiteX0" fmla="*/ 12893 w 2448929"/>
              <a:gd name="connsiteY0" fmla="*/ 100456 h 1411525"/>
              <a:gd name="connsiteX1" fmla="*/ 113349 w 2448929"/>
              <a:gd name="connsiteY1" fmla="*/ 0 h 1411525"/>
              <a:gd name="connsiteX2" fmla="*/ 1105022 w 2448929"/>
              <a:gd name="connsiteY2" fmla="*/ 0 h 1411525"/>
              <a:gd name="connsiteX3" fmla="*/ 1197751 w 2448929"/>
              <a:gd name="connsiteY3" fmla="*/ 92729 h 1411525"/>
              <a:gd name="connsiteX4" fmla="*/ 1197751 w 2448929"/>
              <a:gd name="connsiteY4" fmla="*/ 455913 h 1411525"/>
              <a:gd name="connsiteX5" fmla="*/ 1504268 w 2448929"/>
              <a:gd name="connsiteY5" fmla="*/ 762430 h 1411525"/>
              <a:gd name="connsiteX6" fmla="*/ 2333666 w 2448929"/>
              <a:gd name="connsiteY6" fmla="*/ 762430 h 1411525"/>
              <a:gd name="connsiteX7" fmla="*/ 2441849 w 2448929"/>
              <a:gd name="connsiteY7" fmla="*/ 870613 h 1411525"/>
              <a:gd name="connsiteX8" fmla="*/ 2441849 w 2448929"/>
              <a:gd name="connsiteY8" fmla="*/ 1308494 h 1411525"/>
              <a:gd name="connsiteX9" fmla="*/ 2338818 w 2448929"/>
              <a:gd name="connsiteY9" fmla="*/ 1411525 h 1411525"/>
              <a:gd name="connsiteX10" fmla="*/ 1403812 w 2448929"/>
              <a:gd name="connsiteY10" fmla="*/ 1411525 h 1411525"/>
              <a:gd name="connsiteX11" fmla="*/ 1305933 w 2448929"/>
              <a:gd name="connsiteY11" fmla="*/ 1313646 h 1411525"/>
              <a:gd name="connsiteX12" fmla="*/ 1305933 w 2448929"/>
              <a:gd name="connsiteY12" fmla="*/ 914401 h 1411525"/>
              <a:gd name="connsiteX13" fmla="*/ 1030325 w 2448929"/>
              <a:gd name="connsiteY13" fmla="*/ 638793 h 1411525"/>
              <a:gd name="connsiteX14" fmla="*/ 141682 w 2448929"/>
              <a:gd name="connsiteY14" fmla="*/ 638793 h 1411525"/>
              <a:gd name="connsiteX15" fmla="*/ 30924 w 2448929"/>
              <a:gd name="connsiteY15" fmla="*/ 528035 h 1411525"/>
              <a:gd name="connsiteX16" fmla="*/ 12893 w 2448929"/>
              <a:gd name="connsiteY16" fmla="*/ 100456 h 1411525"/>
              <a:gd name="connsiteX0" fmla="*/ 12893 w 2448929"/>
              <a:gd name="connsiteY0" fmla="*/ 100456 h 1411525"/>
              <a:gd name="connsiteX1" fmla="*/ 113349 w 2448929"/>
              <a:gd name="connsiteY1" fmla="*/ 0 h 1411525"/>
              <a:gd name="connsiteX2" fmla="*/ 1105022 w 2448929"/>
              <a:gd name="connsiteY2" fmla="*/ 0 h 1411525"/>
              <a:gd name="connsiteX3" fmla="*/ 1197751 w 2448929"/>
              <a:gd name="connsiteY3" fmla="*/ 92729 h 1411525"/>
              <a:gd name="connsiteX4" fmla="*/ 1197751 w 2448929"/>
              <a:gd name="connsiteY4" fmla="*/ 455913 h 1411525"/>
              <a:gd name="connsiteX5" fmla="*/ 1504268 w 2448929"/>
              <a:gd name="connsiteY5" fmla="*/ 762430 h 1411525"/>
              <a:gd name="connsiteX6" fmla="*/ 2333666 w 2448929"/>
              <a:gd name="connsiteY6" fmla="*/ 762430 h 1411525"/>
              <a:gd name="connsiteX7" fmla="*/ 2441849 w 2448929"/>
              <a:gd name="connsiteY7" fmla="*/ 870613 h 1411525"/>
              <a:gd name="connsiteX8" fmla="*/ 2441849 w 2448929"/>
              <a:gd name="connsiteY8" fmla="*/ 1308494 h 1411525"/>
              <a:gd name="connsiteX9" fmla="*/ 2338818 w 2448929"/>
              <a:gd name="connsiteY9" fmla="*/ 1411525 h 1411525"/>
              <a:gd name="connsiteX10" fmla="*/ 1403812 w 2448929"/>
              <a:gd name="connsiteY10" fmla="*/ 1411525 h 1411525"/>
              <a:gd name="connsiteX11" fmla="*/ 1305933 w 2448929"/>
              <a:gd name="connsiteY11" fmla="*/ 1313646 h 1411525"/>
              <a:gd name="connsiteX12" fmla="*/ 1305933 w 2448929"/>
              <a:gd name="connsiteY12" fmla="*/ 914401 h 1411525"/>
              <a:gd name="connsiteX13" fmla="*/ 1030325 w 2448929"/>
              <a:gd name="connsiteY13" fmla="*/ 638793 h 1411525"/>
              <a:gd name="connsiteX14" fmla="*/ 141682 w 2448929"/>
              <a:gd name="connsiteY14" fmla="*/ 638793 h 1411525"/>
              <a:gd name="connsiteX15" fmla="*/ 30924 w 2448929"/>
              <a:gd name="connsiteY15" fmla="*/ 528035 h 1411525"/>
              <a:gd name="connsiteX16" fmla="*/ 12893 w 2448929"/>
              <a:gd name="connsiteY16" fmla="*/ 100456 h 1411525"/>
              <a:gd name="connsiteX0" fmla="*/ 12893 w 2448929"/>
              <a:gd name="connsiteY0" fmla="*/ 100456 h 1411525"/>
              <a:gd name="connsiteX1" fmla="*/ 113349 w 2448929"/>
              <a:gd name="connsiteY1" fmla="*/ 0 h 1411525"/>
              <a:gd name="connsiteX2" fmla="*/ 1105022 w 2448929"/>
              <a:gd name="connsiteY2" fmla="*/ 0 h 1411525"/>
              <a:gd name="connsiteX3" fmla="*/ 1197751 w 2448929"/>
              <a:gd name="connsiteY3" fmla="*/ 92729 h 1411525"/>
              <a:gd name="connsiteX4" fmla="*/ 1197751 w 2448929"/>
              <a:gd name="connsiteY4" fmla="*/ 455913 h 1411525"/>
              <a:gd name="connsiteX5" fmla="*/ 1504268 w 2448929"/>
              <a:gd name="connsiteY5" fmla="*/ 762430 h 1411525"/>
              <a:gd name="connsiteX6" fmla="*/ 2333666 w 2448929"/>
              <a:gd name="connsiteY6" fmla="*/ 762430 h 1411525"/>
              <a:gd name="connsiteX7" fmla="*/ 2441849 w 2448929"/>
              <a:gd name="connsiteY7" fmla="*/ 870613 h 1411525"/>
              <a:gd name="connsiteX8" fmla="*/ 2441849 w 2448929"/>
              <a:gd name="connsiteY8" fmla="*/ 1308494 h 1411525"/>
              <a:gd name="connsiteX9" fmla="*/ 2338818 w 2448929"/>
              <a:gd name="connsiteY9" fmla="*/ 1411525 h 1411525"/>
              <a:gd name="connsiteX10" fmla="*/ 1403812 w 2448929"/>
              <a:gd name="connsiteY10" fmla="*/ 1411525 h 1411525"/>
              <a:gd name="connsiteX11" fmla="*/ 1305933 w 2448929"/>
              <a:gd name="connsiteY11" fmla="*/ 1313646 h 1411525"/>
              <a:gd name="connsiteX12" fmla="*/ 1305933 w 2448929"/>
              <a:gd name="connsiteY12" fmla="*/ 914401 h 1411525"/>
              <a:gd name="connsiteX13" fmla="*/ 1030325 w 2448929"/>
              <a:gd name="connsiteY13" fmla="*/ 638793 h 1411525"/>
              <a:gd name="connsiteX14" fmla="*/ 141682 w 2448929"/>
              <a:gd name="connsiteY14" fmla="*/ 638793 h 1411525"/>
              <a:gd name="connsiteX15" fmla="*/ 30924 w 2448929"/>
              <a:gd name="connsiteY15" fmla="*/ 528035 h 1411525"/>
              <a:gd name="connsiteX16" fmla="*/ 12893 w 2448929"/>
              <a:gd name="connsiteY16" fmla="*/ 100456 h 1411525"/>
              <a:gd name="connsiteX0" fmla="*/ 12893 w 2448929"/>
              <a:gd name="connsiteY0" fmla="*/ 100456 h 1411525"/>
              <a:gd name="connsiteX1" fmla="*/ 113349 w 2448929"/>
              <a:gd name="connsiteY1" fmla="*/ 0 h 1411525"/>
              <a:gd name="connsiteX2" fmla="*/ 1105022 w 2448929"/>
              <a:gd name="connsiteY2" fmla="*/ 0 h 1411525"/>
              <a:gd name="connsiteX3" fmla="*/ 1197751 w 2448929"/>
              <a:gd name="connsiteY3" fmla="*/ 92729 h 1411525"/>
              <a:gd name="connsiteX4" fmla="*/ 1197751 w 2448929"/>
              <a:gd name="connsiteY4" fmla="*/ 455913 h 1411525"/>
              <a:gd name="connsiteX5" fmla="*/ 1504268 w 2448929"/>
              <a:gd name="connsiteY5" fmla="*/ 762430 h 1411525"/>
              <a:gd name="connsiteX6" fmla="*/ 2333666 w 2448929"/>
              <a:gd name="connsiteY6" fmla="*/ 762430 h 1411525"/>
              <a:gd name="connsiteX7" fmla="*/ 2441849 w 2448929"/>
              <a:gd name="connsiteY7" fmla="*/ 870613 h 1411525"/>
              <a:gd name="connsiteX8" fmla="*/ 2441849 w 2448929"/>
              <a:gd name="connsiteY8" fmla="*/ 1308494 h 1411525"/>
              <a:gd name="connsiteX9" fmla="*/ 2338818 w 2448929"/>
              <a:gd name="connsiteY9" fmla="*/ 1411525 h 1411525"/>
              <a:gd name="connsiteX10" fmla="*/ 1403812 w 2448929"/>
              <a:gd name="connsiteY10" fmla="*/ 1411525 h 1411525"/>
              <a:gd name="connsiteX11" fmla="*/ 1305933 w 2448929"/>
              <a:gd name="connsiteY11" fmla="*/ 1313646 h 1411525"/>
              <a:gd name="connsiteX12" fmla="*/ 1305933 w 2448929"/>
              <a:gd name="connsiteY12" fmla="*/ 914401 h 1411525"/>
              <a:gd name="connsiteX13" fmla="*/ 1030325 w 2448929"/>
              <a:gd name="connsiteY13" fmla="*/ 638793 h 1411525"/>
              <a:gd name="connsiteX14" fmla="*/ 141682 w 2448929"/>
              <a:gd name="connsiteY14" fmla="*/ 638793 h 1411525"/>
              <a:gd name="connsiteX15" fmla="*/ 30924 w 2448929"/>
              <a:gd name="connsiteY15" fmla="*/ 528035 h 1411525"/>
              <a:gd name="connsiteX16" fmla="*/ 12893 w 244892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2096"/>
              <a:gd name="connsiteY0" fmla="*/ 100456 h 1411525"/>
              <a:gd name="connsiteX1" fmla="*/ 113349 w 2442096"/>
              <a:gd name="connsiteY1" fmla="*/ 0 h 1411525"/>
              <a:gd name="connsiteX2" fmla="*/ 1105022 w 2442096"/>
              <a:gd name="connsiteY2" fmla="*/ 0 h 1411525"/>
              <a:gd name="connsiteX3" fmla="*/ 1197751 w 2442096"/>
              <a:gd name="connsiteY3" fmla="*/ 92729 h 1411525"/>
              <a:gd name="connsiteX4" fmla="*/ 1197751 w 2442096"/>
              <a:gd name="connsiteY4" fmla="*/ 455913 h 1411525"/>
              <a:gd name="connsiteX5" fmla="*/ 1504268 w 2442096"/>
              <a:gd name="connsiteY5" fmla="*/ 762430 h 1411525"/>
              <a:gd name="connsiteX6" fmla="*/ 2333666 w 2442096"/>
              <a:gd name="connsiteY6" fmla="*/ 762430 h 1411525"/>
              <a:gd name="connsiteX7" fmla="*/ 2441849 w 2442096"/>
              <a:gd name="connsiteY7" fmla="*/ 870613 h 1411525"/>
              <a:gd name="connsiteX8" fmla="*/ 2441849 w 2442096"/>
              <a:gd name="connsiteY8" fmla="*/ 1308494 h 1411525"/>
              <a:gd name="connsiteX9" fmla="*/ 2338818 w 2442096"/>
              <a:gd name="connsiteY9" fmla="*/ 1411525 h 1411525"/>
              <a:gd name="connsiteX10" fmla="*/ 1403812 w 2442096"/>
              <a:gd name="connsiteY10" fmla="*/ 1411525 h 1411525"/>
              <a:gd name="connsiteX11" fmla="*/ 1305933 w 2442096"/>
              <a:gd name="connsiteY11" fmla="*/ 1313646 h 1411525"/>
              <a:gd name="connsiteX12" fmla="*/ 1305933 w 2442096"/>
              <a:gd name="connsiteY12" fmla="*/ 914401 h 1411525"/>
              <a:gd name="connsiteX13" fmla="*/ 1030325 w 2442096"/>
              <a:gd name="connsiteY13" fmla="*/ 638793 h 1411525"/>
              <a:gd name="connsiteX14" fmla="*/ 141682 w 2442096"/>
              <a:gd name="connsiteY14" fmla="*/ 638793 h 1411525"/>
              <a:gd name="connsiteX15" fmla="*/ 30924 w 2442096"/>
              <a:gd name="connsiteY15" fmla="*/ 528035 h 1411525"/>
              <a:gd name="connsiteX16" fmla="*/ 12893 w 2442096"/>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12893 w 2441849"/>
              <a:gd name="connsiteY0" fmla="*/ 100456 h 1411525"/>
              <a:gd name="connsiteX1" fmla="*/ 113349 w 2441849"/>
              <a:gd name="connsiteY1" fmla="*/ 0 h 1411525"/>
              <a:gd name="connsiteX2" fmla="*/ 1105022 w 2441849"/>
              <a:gd name="connsiteY2" fmla="*/ 0 h 1411525"/>
              <a:gd name="connsiteX3" fmla="*/ 1197751 w 2441849"/>
              <a:gd name="connsiteY3" fmla="*/ 92729 h 1411525"/>
              <a:gd name="connsiteX4" fmla="*/ 1197751 w 2441849"/>
              <a:gd name="connsiteY4" fmla="*/ 455913 h 1411525"/>
              <a:gd name="connsiteX5" fmla="*/ 1504268 w 2441849"/>
              <a:gd name="connsiteY5" fmla="*/ 762430 h 1411525"/>
              <a:gd name="connsiteX6" fmla="*/ 2333666 w 2441849"/>
              <a:gd name="connsiteY6" fmla="*/ 762430 h 1411525"/>
              <a:gd name="connsiteX7" fmla="*/ 2441849 w 2441849"/>
              <a:gd name="connsiteY7" fmla="*/ 870613 h 1411525"/>
              <a:gd name="connsiteX8" fmla="*/ 2441849 w 2441849"/>
              <a:gd name="connsiteY8" fmla="*/ 1308494 h 1411525"/>
              <a:gd name="connsiteX9" fmla="*/ 2338818 w 2441849"/>
              <a:gd name="connsiteY9" fmla="*/ 1411525 h 1411525"/>
              <a:gd name="connsiteX10" fmla="*/ 1403812 w 2441849"/>
              <a:gd name="connsiteY10" fmla="*/ 1411525 h 1411525"/>
              <a:gd name="connsiteX11" fmla="*/ 1305933 w 2441849"/>
              <a:gd name="connsiteY11" fmla="*/ 1313646 h 1411525"/>
              <a:gd name="connsiteX12" fmla="*/ 1305933 w 2441849"/>
              <a:gd name="connsiteY12" fmla="*/ 914401 h 1411525"/>
              <a:gd name="connsiteX13" fmla="*/ 1030325 w 2441849"/>
              <a:gd name="connsiteY13" fmla="*/ 638793 h 1411525"/>
              <a:gd name="connsiteX14" fmla="*/ 141682 w 2441849"/>
              <a:gd name="connsiteY14" fmla="*/ 638793 h 1411525"/>
              <a:gd name="connsiteX15" fmla="*/ 30924 w 2441849"/>
              <a:gd name="connsiteY15" fmla="*/ 528035 h 1411525"/>
              <a:gd name="connsiteX16" fmla="*/ 12893 w 2441849"/>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18031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18031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7728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7728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84858 w 2428956"/>
              <a:gd name="connsiteY4" fmla="*/ 45591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7728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94797 w 2428956"/>
              <a:gd name="connsiteY4" fmla="*/ 336643 h 1411525"/>
              <a:gd name="connsiteX5" fmla="*/ 1491375 w 2428956"/>
              <a:gd name="connsiteY5" fmla="*/ 762430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7728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94797 w 2428956"/>
              <a:gd name="connsiteY4" fmla="*/ 336643 h 1411525"/>
              <a:gd name="connsiteX5" fmla="*/ 1779610 w 2428956"/>
              <a:gd name="connsiteY5" fmla="*/ 782309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7728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94797 w 2428956"/>
              <a:gd name="connsiteY4" fmla="*/ 336643 h 1411525"/>
              <a:gd name="connsiteX5" fmla="*/ 1779610 w 2428956"/>
              <a:gd name="connsiteY5" fmla="*/ 782309 h 1411525"/>
              <a:gd name="connsiteX6" fmla="*/ 2320773 w 2428956"/>
              <a:gd name="connsiteY6" fmla="*/ 762430 h 1411525"/>
              <a:gd name="connsiteX7" fmla="*/ 2428956 w 2428956"/>
              <a:gd name="connsiteY7" fmla="*/ 870613 h 1411525"/>
              <a:gd name="connsiteX8" fmla="*/ 2428956 w 2428956"/>
              <a:gd name="connsiteY8" fmla="*/ 1308494 h 1411525"/>
              <a:gd name="connsiteX9" fmla="*/ 2325925 w 2428956"/>
              <a:gd name="connsiteY9" fmla="*/ 1411525 h 1411525"/>
              <a:gd name="connsiteX10" fmla="*/ 1390919 w 2428956"/>
              <a:gd name="connsiteY10" fmla="*/ 1411525 h 1411525"/>
              <a:gd name="connsiteX11" fmla="*/ 1293040 w 2428956"/>
              <a:gd name="connsiteY11" fmla="*/ 1313646 h 1411525"/>
              <a:gd name="connsiteX12" fmla="*/ 1293040 w 2428956"/>
              <a:gd name="connsiteY12" fmla="*/ 914401 h 1411525"/>
              <a:gd name="connsiteX13" fmla="*/ 1017432 w 2428956"/>
              <a:gd name="connsiteY13" fmla="*/ 638793 h 1411525"/>
              <a:gd name="connsiteX14" fmla="*/ 128789 w 2428956"/>
              <a:gd name="connsiteY14" fmla="*/ 638793 h 1411525"/>
              <a:gd name="connsiteX15" fmla="*/ 7728 w 2428956"/>
              <a:gd name="connsiteY15" fmla="*/ 528035 h 1411525"/>
              <a:gd name="connsiteX16" fmla="*/ 0 w 2428956"/>
              <a:gd name="connsiteY16" fmla="*/ 100456 h 1411525"/>
              <a:gd name="connsiteX0" fmla="*/ 0 w 2428956"/>
              <a:gd name="connsiteY0" fmla="*/ 100456 h 1411525"/>
              <a:gd name="connsiteX1" fmla="*/ 100456 w 2428956"/>
              <a:gd name="connsiteY1" fmla="*/ 0 h 1411525"/>
              <a:gd name="connsiteX2" fmla="*/ 1092129 w 2428956"/>
              <a:gd name="connsiteY2" fmla="*/ 0 h 1411525"/>
              <a:gd name="connsiteX3" fmla="*/ 1184858 w 2428956"/>
              <a:gd name="connsiteY3" fmla="*/ 92729 h 1411525"/>
              <a:gd name="connsiteX4" fmla="*/ 1194797 w 2428956"/>
              <a:gd name="connsiteY4" fmla="*/ 336643 h 1411525"/>
              <a:gd name="connsiteX5" fmla="*/ 1332686 w 2428956"/>
              <a:gd name="connsiteY5" fmla="*/ 628238 h 1411525"/>
              <a:gd name="connsiteX6" fmla="*/ 1779610 w 2428956"/>
              <a:gd name="connsiteY6" fmla="*/ 782309 h 1411525"/>
              <a:gd name="connsiteX7" fmla="*/ 2320773 w 2428956"/>
              <a:gd name="connsiteY7" fmla="*/ 762430 h 1411525"/>
              <a:gd name="connsiteX8" fmla="*/ 2428956 w 2428956"/>
              <a:gd name="connsiteY8" fmla="*/ 870613 h 1411525"/>
              <a:gd name="connsiteX9" fmla="*/ 2428956 w 2428956"/>
              <a:gd name="connsiteY9" fmla="*/ 1308494 h 1411525"/>
              <a:gd name="connsiteX10" fmla="*/ 2325925 w 2428956"/>
              <a:gd name="connsiteY10" fmla="*/ 1411525 h 1411525"/>
              <a:gd name="connsiteX11" fmla="*/ 1390919 w 2428956"/>
              <a:gd name="connsiteY11" fmla="*/ 1411525 h 1411525"/>
              <a:gd name="connsiteX12" fmla="*/ 1293040 w 2428956"/>
              <a:gd name="connsiteY12" fmla="*/ 1313646 h 1411525"/>
              <a:gd name="connsiteX13" fmla="*/ 1293040 w 2428956"/>
              <a:gd name="connsiteY13" fmla="*/ 914401 h 1411525"/>
              <a:gd name="connsiteX14" fmla="*/ 1017432 w 2428956"/>
              <a:gd name="connsiteY14" fmla="*/ 638793 h 1411525"/>
              <a:gd name="connsiteX15" fmla="*/ 128789 w 2428956"/>
              <a:gd name="connsiteY15" fmla="*/ 638793 h 1411525"/>
              <a:gd name="connsiteX16" fmla="*/ 7728 w 2428956"/>
              <a:gd name="connsiteY16" fmla="*/ 528035 h 1411525"/>
              <a:gd name="connsiteX17" fmla="*/ 0 w 2428956"/>
              <a:gd name="connsiteY17" fmla="*/ 100456 h 14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8956" h="1411525">
                <a:moveTo>
                  <a:pt x="0" y="100456"/>
                </a:moveTo>
                <a:cubicBezTo>
                  <a:pt x="16314" y="27904"/>
                  <a:pt x="36920" y="11591"/>
                  <a:pt x="100456" y="0"/>
                </a:cubicBezTo>
                <a:lnTo>
                  <a:pt x="1092129" y="0"/>
                </a:lnTo>
                <a:cubicBezTo>
                  <a:pt x="1141499" y="18031"/>
                  <a:pt x="1171979" y="45078"/>
                  <a:pt x="1184858" y="92729"/>
                </a:cubicBezTo>
                <a:lnTo>
                  <a:pt x="1194797" y="336643"/>
                </a:lnTo>
                <a:cubicBezTo>
                  <a:pt x="1230547" y="416369"/>
                  <a:pt x="1235217" y="553960"/>
                  <a:pt x="1332686" y="628238"/>
                </a:cubicBezTo>
                <a:cubicBezTo>
                  <a:pt x="1430155" y="702516"/>
                  <a:pt x="1626041" y="750419"/>
                  <a:pt x="1779610" y="782309"/>
                </a:cubicBezTo>
                <a:lnTo>
                  <a:pt x="2320773" y="762430"/>
                </a:lnTo>
                <a:cubicBezTo>
                  <a:pt x="2386884" y="780460"/>
                  <a:pt x="2413502" y="810511"/>
                  <a:pt x="2428956" y="870613"/>
                </a:cubicBezTo>
                <a:lnTo>
                  <a:pt x="2428956" y="1308494"/>
                </a:lnTo>
                <a:cubicBezTo>
                  <a:pt x="2411784" y="1357434"/>
                  <a:pt x="2377870" y="1391777"/>
                  <a:pt x="2325925" y="1411525"/>
                </a:cubicBezTo>
                <a:lnTo>
                  <a:pt x="1390919" y="1411525"/>
                </a:lnTo>
                <a:cubicBezTo>
                  <a:pt x="1326954" y="1392636"/>
                  <a:pt x="1314504" y="1360438"/>
                  <a:pt x="1293040" y="1313646"/>
                </a:cubicBezTo>
                <a:lnTo>
                  <a:pt x="1293040" y="914401"/>
                </a:lnTo>
                <a:cubicBezTo>
                  <a:pt x="1247105" y="801926"/>
                  <a:pt x="1211474" y="684728"/>
                  <a:pt x="1017432" y="638793"/>
                </a:cubicBezTo>
                <a:lnTo>
                  <a:pt x="128789" y="638793"/>
                </a:lnTo>
                <a:cubicBezTo>
                  <a:pt x="18889" y="628061"/>
                  <a:pt x="13738" y="594576"/>
                  <a:pt x="7728" y="528035"/>
                </a:cubicBezTo>
                <a:lnTo>
                  <a:pt x="0" y="100456"/>
                </a:lnTo>
                <a:close/>
              </a:path>
            </a:pathLst>
          </a:custGeom>
          <a:gradFill>
            <a:gsLst>
              <a:gs pos="0">
                <a:schemeClr val="accent4">
                  <a:lumMod val="75000"/>
                </a:schemeClr>
              </a:gs>
              <a:gs pos="100000">
                <a:schemeClr val="accent4">
                  <a:lumMod val="20000"/>
                  <a:lumOff val="8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E3B8411-69A9-4ED3-A3B6-06BE27DCEFE2}"/>
              </a:ext>
            </a:extLst>
          </p:cNvPr>
          <p:cNvSpPr txBox="1"/>
          <p:nvPr/>
        </p:nvSpPr>
        <p:spPr>
          <a:xfrm>
            <a:off x="8526200" y="2742020"/>
            <a:ext cx="1742759" cy="738664"/>
          </a:xfrm>
          <a:prstGeom prst="rect">
            <a:avLst/>
          </a:prstGeom>
          <a:noFill/>
        </p:spPr>
        <p:txBody>
          <a:bodyPr wrap="square" rtlCol="0">
            <a:spAutoFit/>
          </a:bodyPr>
          <a:lstStyle/>
          <a:p>
            <a:pPr algn="ctr"/>
            <a:r>
              <a:rPr lang="en-US" sz="1400" dirty="0">
                <a:solidFill>
                  <a:srgbClr val="000000"/>
                </a:solidFill>
              </a:rPr>
              <a:t>Fusion, Power, Aerospace, Medical Industry</a:t>
            </a:r>
          </a:p>
        </p:txBody>
      </p:sp>
      <p:sp>
        <p:nvSpPr>
          <p:cNvPr id="21" name="TextBox 20">
            <a:extLst>
              <a:ext uri="{FF2B5EF4-FFF2-40B4-BE49-F238E27FC236}">
                <a16:creationId xmlns:a16="http://schemas.microsoft.com/office/drawing/2014/main" id="{1C3666AC-BC8B-46D7-992B-92FE8D76EE57}"/>
              </a:ext>
            </a:extLst>
          </p:cNvPr>
          <p:cNvSpPr txBox="1"/>
          <p:nvPr/>
        </p:nvSpPr>
        <p:spPr>
          <a:xfrm>
            <a:off x="6887019" y="3761224"/>
            <a:ext cx="1240857" cy="523220"/>
          </a:xfrm>
          <a:prstGeom prst="rect">
            <a:avLst/>
          </a:prstGeom>
          <a:noFill/>
        </p:spPr>
        <p:txBody>
          <a:bodyPr wrap="square" rtlCol="0">
            <a:spAutoFit/>
          </a:bodyPr>
          <a:lstStyle/>
          <a:p>
            <a:pPr algn="ctr"/>
            <a:r>
              <a:rPr lang="en-US" sz="1400" dirty="0">
                <a:solidFill>
                  <a:srgbClr val="000000"/>
                </a:solidFill>
              </a:rPr>
              <a:t>Magnet</a:t>
            </a:r>
            <a:br>
              <a:rPr lang="en-US" sz="1400" dirty="0">
                <a:solidFill>
                  <a:srgbClr val="000000"/>
                </a:solidFill>
              </a:rPr>
            </a:br>
            <a:r>
              <a:rPr lang="en-US" sz="1400" dirty="0">
                <a:solidFill>
                  <a:srgbClr val="000000"/>
                </a:solidFill>
              </a:rPr>
              <a:t>OEMs</a:t>
            </a:r>
          </a:p>
        </p:txBody>
      </p:sp>
      <p:sp>
        <p:nvSpPr>
          <p:cNvPr id="22" name="TextBox 21">
            <a:extLst>
              <a:ext uri="{FF2B5EF4-FFF2-40B4-BE49-F238E27FC236}">
                <a16:creationId xmlns:a16="http://schemas.microsoft.com/office/drawing/2014/main" id="{E35B9975-26FC-4B66-8E86-69FB891F5944}"/>
              </a:ext>
            </a:extLst>
          </p:cNvPr>
          <p:cNvSpPr txBox="1"/>
          <p:nvPr/>
        </p:nvSpPr>
        <p:spPr>
          <a:xfrm>
            <a:off x="4817729" y="5401774"/>
            <a:ext cx="2116499" cy="523220"/>
          </a:xfrm>
          <a:prstGeom prst="rect">
            <a:avLst/>
          </a:prstGeom>
          <a:noFill/>
        </p:spPr>
        <p:txBody>
          <a:bodyPr wrap="square" rtlCol="0">
            <a:spAutoFit/>
          </a:bodyPr>
          <a:lstStyle/>
          <a:p>
            <a:pPr algn="ctr"/>
            <a:r>
              <a:rPr lang="en-US" sz="1400" dirty="0">
                <a:solidFill>
                  <a:srgbClr val="000000"/>
                </a:solidFill>
              </a:rPr>
              <a:t>PULL –simple solutions to  real problems</a:t>
            </a:r>
          </a:p>
        </p:txBody>
      </p:sp>
      <p:sp>
        <p:nvSpPr>
          <p:cNvPr id="23" name="Rounded Rectangle 71">
            <a:extLst>
              <a:ext uri="{FF2B5EF4-FFF2-40B4-BE49-F238E27FC236}">
                <a16:creationId xmlns:a16="http://schemas.microsoft.com/office/drawing/2014/main" id="{AC5B62E3-6E6F-4FA3-908B-87A579BAC12B}"/>
              </a:ext>
            </a:extLst>
          </p:cNvPr>
          <p:cNvSpPr/>
          <p:nvPr/>
        </p:nvSpPr>
        <p:spPr>
          <a:xfrm>
            <a:off x="5806414" y="2624097"/>
            <a:ext cx="1007551" cy="516188"/>
          </a:xfrm>
          <a:prstGeom prst="roundRect">
            <a:avLst/>
          </a:prstGeom>
          <a:solidFill>
            <a:schemeClr val="bg2">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Oversight</a:t>
            </a:r>
          </a:p>
        </p:txBody>
      </p:sp>
      <p:sp>
        <p:nvSpPr>
          <p:cNvPr id="24" name="Right Arrow 85">
            <a:extLst>
              <a:ext uri="{FF2B5EF4-FFF2-40B4-BE49-F238E27FC236}">
                <a16:creationId xmlns:a16="http://schemas.microsoft.com/office/drawing/2014/main" id="{B6346439-7716-4532-9BAC-5C7A372F84E5}"/>
              </a:ext>
            </a:extLst>
          </p:cNvPr>
          <p:cNvSpPr/>
          <p:nvPr/>
        </p:nvSpPr>
        <p:spPr>
          <a:xfrm>
            <a:off x="3400758" y="4542311"/>
            <a:ext cx="372883" cy="398468"/>
          </a:xfrm>
          <a:prstGeom prst="rightArrow">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53">
            <a:extLst>
              <a:ext uri="{FF2B5EF4-FFF2-40B4-BE49-F238E27FC236}">
                <a16:creationId xmlns:a16="http://schemas.microsoft.com/office/drawing/2014/main" id="{F876B46D-0B86-4E6F-BAEC-F8BC1232FBD4}"/>
              </a:ext>
            </a:extLst>
          </p:cNvPr>
          <p:cNvSpPr/>
          <p:nvPr/>
        </p:nvSpPr>
        <p:spPr>
          <a:xfrm>
            <a:off x="7710769" y="4581204"/>
            <a:ext cx="267358" cy="398468"/>
          </a:xfrm>
          <a:prstGeom prst="rightArrow">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Elbow Connector 44">
            <a:extLst>
              <a:ext uri="{FF2B5EF4-FFF2-40B4-BE49-F238E27FC236}">
                <a16:creationId xmlns:a16="http://schemas.microsoft.com/office/drawing/2014/main" id="{DA3498C4-E20D-418C-BE30-7BB9932C2BA3}"/>
              </a:ext>
            </a:extLst>
          </p:cNvPr>
          <p:cNvCxnSpPr>
            <a:stCxn id="10" idx="0"/>
            <a:endCxn id="7" idx="2"/>
          </p:cNvCxnSpPr>
          <p:nvPr/>
        </p:nvCxnSpPr>
        <p:spPr>
          <a:xfrm rot="5400000" flipH="1" flipV="1">
            <a:off x="2097421" y="4972937"/>
            <a:ext cx="449812" cy="669579"/>
          </a:xfrm>
          <a:prstGeom prst="bentConnector3">
            <a:avLst>
              <a:gd name="adj1" fmla="val 50000"/>
            </a:avLst>
          </a:prstGeom>
          <a:ln>
            <a:solidFill>
              <a:schemeClr val="accent6">
                <a:lumMod val="7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7" name="Rounded Rectangle 39">
            <a:extLst>
              <a:ext uri="{FF2B5EF4-FFF2-40B4-BE49-F238E27FC236}">
                <a16:creationId xmlns:a16="http://schemas.microsoft.com/office/drawing/2014/main" id="{25F38972-A850-41E6-A0B6-B994B459049F}"/>
              </a:ext>
            </a:extLst>
          </p:cNvPr>
          <p:cNvSpPr/>
          <p:nvPr/>
        </p:nvSpPr>
        <p:spPr>
          <a:xfrm>
            <a:off x="2079005" y="3879337"/>
            <a:ext cx="1581266" cy="470540"/>
          </a:xfrm>
          <a:prstGeom prst="roundRect">
            <a:avLst/>
          </a:prstGeom>
          <a:gradFill>
            <a:gsLst>
              <a:gs pos="0">
                <a:schemeClr val="accent5">
                  <a:lumMod val="60000"/>
                  <a:lumOff val="40000"/>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Magnet systems engineering</a:t>
            </a:r>
          </a:p>
        </p:txBody>
      </p:sp>
      <p:sp>
        <p:nvSpPr>
          <p:cNvPr id="28" name="Rounded Rectangle 40">
            <a:extLst>
              <a:ext uri="{FF2B5EF4-FFF2-40B4-BE49-F238E27FC236}">
                <a16:creationId xmlns:a16="http://schemas.microsoft.com/office/drawing/2014/main" id="{2927D853-244C-4D53-BD66-5719E9F4421F}"/>
              </a:ext>
            </a:extLst>
          </p:cNvPr>
          <p:cNvSpPr/>
          <p:nvPr/>
        </p:nvSpPr>
        <p:spPr>
          <a:xfrm>
            <a:off x="3131087" y="3230811"/>
            <a:ext cx="1333461" cy="568157"/>
          </a:xfrm>
          <a:prstGeom prst="roundRect">
            <a:avLst/>
          </a:prstGeom>
          <a:gradFill>
            <a:gsLst>
              <a:gs pos="0">
                <a:schemeClr val="accent5">
                  <a:lumMod val="60000"/>
                  <a:lumOff val="40000"/>
                </a:schemeClr>
              </a:gs>
              <a:gs pos="100000">
                <a:schemeClr val="accent5">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Power systems engineering</a:t>
            </a:r>
          </a:p>
        </p:txBody>
      </p:sp>
      <p:sp>
        <p:nvSpPr>
          <p:cNvPr id="29" name="Right Arrow 41">
            <a:extLst>
              <a:ext uri="{FF2B5EF4-FFF2-40B4-BE49-F238E27FC236}">
                <a16:creationId xmlns:a16="http://schemas.microsoft.com/office/drawing/2014/main" id="{50103EAF-94F9-4827-8C43-9A2BF307FB80}"/>
              </a:ext>
            </a:extLst>
          </p:cNvPr>
          <p:cNvSpPr/>
          <p:nvPr/>
        </p:nvSpPr>
        <p:spPr>
          <a:xfrm rot="2086246">
            <a:off x="3921697" y="3867106"/>
            <a:ext cx="372883" cy="398468"/>
          </a:xfrm>
          <a:prstGeom prst="rightArrow">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0F780C8-69EA-44D4-AF59-E087BBFA8EE0}"/>
              </a:ext>
            </a:extLst>
          </p:cNvPr>
          <p:cNvSpPr txBox="1"/>
          <p:nvPr/>
        </p:nvSpPr>
        <p:spPr>
          <a:xfrm>
            <a:off x="4758233" y="3561695"/>
            <a:ext cx="1941786" cy="523220"/>
          </a:xfrm>
          <a:prstGeom prst="rect">
            <a:avLst/>
          </a:prstGeom>
          <a:noFill/>
        </p:spPr>
        <p:txBody>
          <a:bodyPr wrap="square" rtlCol="0">
            <a:spAutoFit/>
          </a:bodyPr>
          <a:lstStyle/>
          <a:p>
            <a:pPr algn="ctr"/>
            <a:r>
              <a:rPr lang="en-US" sz="1400" dirty="0">
                <a:solidFill>
                  <a:srgbClr val="000000"/>
                </a:solidFill>
              </a:rPr>
              <a:t>PUSH – methods and new ideas</a:t>
            </a:r>
          </a:p>
        </p:txBody>
      </p:sp>
      <p:sp>
        <p:nvSpPr>
          <p:cNvPr id="31" name="Rounded Rectangle 48">
            <a:extLst>
              <a:ext uri="{FF2B5EF4-FFF2-40B4-BE49-F238E27FC236}">
                <a16:creationId xmlns:a16="http://schemas.microsoft.com/office/drawing/2014/main" id="{4BE7F9C2-FB48-4BEB-ADDC-024E900B0602}"/>
              </a:ext>
            </a:extLst>
          </p:cNvPr>
          <p:cNvSpPr/>
          <p:nvPr/>
        </p:nvSpPr>
        <p:spPr>
          <a:xfrm>
            <a:off x="2982845" y="5186314"/>
            <a:ext cx="1188707" cy="388665"/>
          </a:xfrm>
          <a:prstGeom prst="roundRect">
            <a:avLst/>
          </a:prstGeom>
          <a:gradFill>
            <a:gsLst>
              <a:gs pos="0">
                <a:schemeClr val="accent4">
                  <a:lumMod val="75000"/>
                </a:schemeClr>
              </a:gs>
              <a:gs pos="100000">
                <a:schemeClr val="accent4">
                  <a:lumMod val="20000"/>
                  <a:lumOff val="80000"/>
                </a:schemeClr>
              </a:gs>
            </a:gsLs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Conductor industry</a:t>
            </a:r>
          </a:p>
        </p:txBody>
      </p:sp>
      <p:sp>
        <p:nvSpPr>
          <p:cNvPr id="32" name="Curved Left Arrow 45">
            <a:extLst>
              <a:ext uri="{FF2B5EF4-FFF2-40B4-BE49-F238E27FC236}">
                <a16:creationId xmlns:a16="http://schemas.microsoft.com/office/drawing/2014/main" id="{E8D08516-31FF-46C0-8019-A5AD89447DDC}"/>
              </a:ext>
            </a:extLst>
          </p:cNvPr>
          <p:cNvSpPr/>
          <p:nvPr/>
        </p:nvSpPr>
        <p:spPr>
          <a:xfrm rot="5400000">
            <a:off x="5585519" y="4740340"/>
            <a:ext cx="403955" cy="994199"/>
          </a:xfrm>
          <a:prstGeom prst="curvedLeftArrow">
            <a:avLst/>
          </a:prstGeom>
          <a:solidFill>
            <a:srgbClr val="FFC000"/>
          </a:solidFill>
          <a:ln>
            <a:solidFill>
              <a:srgbClr val="E069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0C4C031-62D7-4C14-84CD-6E747642B13C}"/>
              </a:ext>
            </a:extLst>
          </p:cNvPr>
          <p:cNvSpPr txBox="1"/>
          <p:nvPr/>
        </p:nvSpPr>
        <p:spPr>
          <a:xfrm>
            <a:off x="6223229" y="6420976"/>
            <a:ext cx="3065776" cy="369332"/>
          </a:xfrm>
          <a:prstGeom prst="rect">
            <a:avLst/>
          </a:prstGeom>
          <a:noFill/>
        </p:spPr>
        <p:txBody>
          <a:bodyPr wrap="none" rtlCol="0">
            <a:spAutoFit/>
          </a:bodyPr>
          <a:lstStyle/>
          <a:p>
            <a:r>
              <a:rPr lang="en-US" dirty="0"/>
              <a:t>Lance Cooley, Kiruba Haran</a:t>
            </a:r>
          </a:p>
        </p:txBody>
      </p:sp>
    </p:spTree>
    <p:extLst>
      <p:ext uri="{BB962C8B-B14F-4D97-AF65-F5344CB8AC3E}">
        <p14:creationId xmlns:p14="http://schemas.microsoft.com/office/powerpoint/2010/main" val="3200251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EF262-7A98-4C19-ACE5-C57DFDF50B3D}"/>
              </a:ext>
            </a:extLst>
          </p:cNvPr>
          <p:cNvSpPr>
            <a:spLocks noGrp="1"/>
          </p:cNvSpPr>
          <p:nvPr>
            <p:ph type="title"/>
          </p:nvPr>
        </p:nvSpPr>
        <p:spPr/>
        <p:txBody>
          <a:bodyPr/>
          <a:lstStyle/>
          <a:p>
            <a:r>
              <a:rPr lang="en-US" dirty="0"/>
              <a:t>Benefits of a Sustainable Ecosystem</a:t>
            </a:r>
          </a:p>
        </p:txBody>
      </p:sp>
      <p:sp>
        <p:nvSpPr>
          <p:cNvPr id="3" name="Content Placeholder 2">
            <a:extLst>
              <a:ext uri="{FF2B5EF4-FFF2-40B4-BE49-F238E27FC236}">
                <a16:creationId xmlns:a16="http://schemas.microsoft.com/office/drawing/2014/main" id="{742353D1-C989-4DEE-B0B2-4C5ED62014E4}"/>
              </a:ext>
            </a:extLst>
          </p:cNvPr>
          <p:cNvSpPr>
            <a:spLocks noGrp="1"/>
          </p:cNvSpPr>
          <p:nvPr>
            <p:ph idx="1"/>
          </p:nvPr>
        </p:nvSpPr>
        <p:spPr/>
        <p:txBody>
          <a:bodyPr>
            <a:normAutofit fontScale="62500" lnSpcReduction="20000"/>
          </a:bodyPr>
          <a:lstStyle/>
          <a:p>
            <a:r>
              <a:rPr lang="en-US" dirty="0"/>
              <a:t>Superconducting magnets are critical to medical industry applications –existing MRI, emerging – proton therapy, compact cyclotrons</a:t>
            </a:r>
          </a:p>
          <a:p>
            <a:r>
              <a:rPr lang="en-US" dirty="0"/>
              <a:t>In the energy space, the next decade will be critical for fusion and renewables applications of superconductivity to prove out</a:t>
            </a:r>
          </a:p>
          <a:p>
            <a:r>
              <a:rPr lang="en-US" dirty="0"/>
              <a:t>A robust, sustainable ecosystem for superconducting magnet research and development will benefit a broad range of applications that are critical for DOE and NIH</a:t>
            </a:r>
          </a:p>
          <a:p>
            <a:r>
              <a:rPr lang="en-US" dirty="0"/>
              <a:t>Such an ecosystem is critical to retaining superconducting magnet knowledge for future accelerators</a:t>
            </a:r>
          </a:p>
          <a:p>
            <a:r>
              <a:rPr lang="en-US" dirty="0"/>
              <a:t>DOE and NIH  are playing and can play a pivotal influencing role with programs  and talent that have synergies in this space</a:t>
            </a:r>
          </a:p>
          <a:p>
            <a:r>
              <a:rPr lang="en-US" dirty="0"/>
              <a:t>Both NIH and DOE applications can reap substantial benefit from a healthy superconducting magnet ecosystem</a:t>
            </a:r>
          </a:p>
          <a:p>
            <a:r>
              <a:rPr lang="en-US" dirty="0"/>
              <a:t>We should not depend on serendipity again! – let’s work together to develop a strategy that gets the most bang for the buck between DOE, NIH, and Industry – a huge potential win for the US in science and medical outcomes</a:t>
            </a:r>
          </a:p>
          <a:p>
            <a:r>
              <a:rPr lang="en-US" dirty="0"/>
              <a:t> This is critical for the US to remain competitive in these critical technology applications in the future</a:t>
            </a:r>
          </a:p>
        </p:txBody>
      </p:sp>
    </p:spTree>
    <p:extLst>
      <p:ext uri="{BB962C8B-B14F-4D97-AF65-F5344CB8AC3E}">
        <p14:creationId xmlns:p14="http://schemas.microsoft.com/office/powerpoint/2010/main" val="248282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E493-CCAA-44EF-826E-8F5D311339A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CB8A76A-5E40-4EDD-AE22-642F137B6BCB}"/>
              </a:ext>
            </a:extLst>
          </p:cNvPr>
          <p:cNvSpPr>
            <a:spLocks noGrp="1"/>
          </p:cNvSpPr>
          <p:nvPr>
            <p:ph idx="1"/>
          </p:nvPr>
        </p:nvSpPr>
        <p:spPr/>
        <p:txBody>
          <a:bodyPr/>
          <a:lstStyle/>
          <a:p>
            <a:r>
              <a:rPr lang="en-US" dirty="0"/>
              <a:t>History of DOE impact on medical device development</a:t>
            </a:r>
          </a:p>
          <a:p>
            <a:r>
              <a:rPr lang="en-US" dirty="0"/>
              <a:t>Current state of collaborations between DOE labs and medical device development</a:t>
            </a:r>
          </a:p>
          <a:p>
            <a:r>
              <a:rPr lang="en-US" dirty="0"/>
              <a:t>Lessons learned from examples</a:t>
            </a:r>
          </a:p>
          <a:p>
            <a:r>
              <a:rPr lang="en-US" dirty="0"/>
              <a:t>Capabilities from DOE labs</a:t>
            </a:r>
          </a:p>
          <a:p>
            <a:r>
              <a:rPr lang="en-US" dirty="0"/>
              <a:t>Superconducting Magnet Ecosystem</a:t>
            </a:r>
          </a:p>
        </p:txBody>
      </p:sp>
      <p:sp>
        <p:nvSpPr>
          <p:cNvPr id="4" name="Slide Number Placeholder 3">
            <a:extLst>
              <a:ext uri="{FF2B5EF4-FFF2-40B4-BE49-F238E27FC236}">
                <a16:creationId xmlns:a16="http://schemas.microsoft.com/office/drawing/2014/main" id="{E49EAB4B-F892-4EE7-8344-23E1D8C1F73E}"/>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326001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3592-D126-4927-B497-0EBD1CDE8BC2}"/>
              </a:ext>
            </a:extLst>
          </p:cNvPr>
          <p:cNvSpPr>
            <a:spLocks noGrp="1"/>
          </p:cNvSpPr>
          <p:nvPr>
            <p:ph type="title"/>
          </p:nvPr>
        </p:nvSpPr>
        <p:spPr/>
        <p:txBody>
          <a:bodyPr/>
          <a:lstStyle/>
          <a:p>
            <a:r>
              <a:rPr lang="en-US" dirty="0"/>
              <a:t>Tevatron and SSC – commercialization of MRI – synergy and serendipity</a:t>
            </a:r>
          </a:p>
        </p:txBody>
      </p:sp>
      <p:sp>
        <p:nvSpPr>
          <p:cNvPr id="3" name="Content Placeholder 2">
            <a:extLst>
              <a:ext uri="{FF2B5EF4-FFF2-40B4-BE49-F238E27FC236}">
                <a16:creationId xmlns:a16="http://schemas.microsoft.com/office/drawing/2014/main" id="{F25844E0-0DDD-4EF8-B01C-0253C58076DB}"/>
              </a:ext>
            </a:extLst>
          </p:cNvPr>
          <p:cNvSpPr>
            <a:spLocks noGrp="1"/>
          </p:cNvSpPr>
          <p:nvPr>
            <p:ph sz="half" idx="1"/>
          </p:nvPr>
        </p:nvSpPr>
        <p:spPr/>
        <p:txBody>
          <a:bodyPr>
            <a:normAutofit lnSpcReduction="10000"/>
          </a:bodyPr>
          <a:lstStyle/>
          <a:p>
            <a:r>
              <a:rPr lang="en-US" dirty="0"/>
              <a:t>MRI was discovered by Paul Lauterbur just as FNAL started the Tevatron in 1974</a:t>
            </a:r>
          </a:p>
          <a:p>
            <a:r>
              <a:rPr lang="en-US" dirty="0"/>
              <a:t>The Tevatron commercialized superconductors right in time for commercial MRI</a:t>
            </a:r>
          </a:p>
          <a:p>
            <a:r>
              <a:rPr lang="en-US" dirty="0"/>
              <a:t>The SSC program made </a:t>
            </a:r>
            <a:r>
              <a:rPr lang="en-US" dirty="0" err="1"/>
              <a:t>NbTi</a:t>
            </a:r>
            <a:r>
              <a:rPr lang="en-US" dirty="0"/>
              <a:t> robust as the MRI market grew</a:t>
            </a:r>
          </a:p>
          <a:p>
            <a:r>
              <a:rPr lang="en-US" dirty="0"/>
              <a:t>Both project developed key talent for DOE, GE and IGC</a:t>
            </a:r>
          </a:p>
        </p:txBody>
      </p:sp>
      <p:pic>
        <p:nvPicPr>
          <p:cNvPr id="6" name="Content Placeholder 5">
            <a:extLst>
              <a:ext uri="{FF2B5EF4-FFF2-40B4-BE49-F238E27FC236}">
                <a16:creationId xmlns:a16="http://schemas.microsoft.com/office/drawing/2014/main" id="{B0E1125C-8CA7-4401-BB81-62D4EEFFDE7D}"/>
              </a:ext>
            </a:extLst>
          </p:cNvPr>
          <p:cNvPicPr>
            <a:picLocks noGrp="1" noChangeAspect="1"/>
          </p:cNvPicPr>
          <p:nvPr>
            <p:ph sz="half" idx="2"/>
          </p:nvPr>
        </p:nvPicPr>
        <p:blipFill>
          <a:blip r:embed="rId2"/>
          <a:stretch>
            <a:fillRect/>
          </a:stretch>
        </p:blipFill>
        <p:spPr>
          <a:xfrm>
            <a:off x="5928221" y="1690688"/>
            <a:ext cx="3255018" cy="2119830"/>
          </a:xfrm>
          <a:prstGeom prst="rect">
            <a:avLst/>
          </a:prstGeom>
        </p:spPr>
      </p:pic>
      <p:sp>
        <p:nvSpPr>
          <p:cNvPr id="5" name="Slide Number Placeholder 4">
            <a:extLst>
              <a:ext uri="{FF2B5EF4-FFF2-40B4-BE49-F238E27FC236}">
                <a16:creationId xmlns:a16="http://schemas.microsoft.com/office/drawing/2014/main" id="{385A6CBC-8AC0-4FF8-97FF-9316E0C5294B}"/>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7" name="Picture 6">
            <a:extLst>
              <a:ext uri="{FF2B5EF4-FFF2-40B4-BE49-F238E27FC236}">
                <a16:creationId xmlns:a16="http://schemas.microsoft.com/office/drawing/2014/main" id="{6B5CF9C0-C694-4E59-AB03-ACF1715B6B89}"/>
              </a:ext>
            </a:extLst>
          </p:cNvPr>
          <p:cNvPicPr>
            <a:picLocks noChangeAspect="1"/>
          </p:cNvPicPr>
          <p:nvPr/>
        </p:nvPicPr>
        <p:blipFill>
          <a:blip r:embed="rId3"/>
          <a:stretch>
            <a:fillRect/>
          </a:stretch>
        </p:blipFill>
        <p:spPr>
          <a:xfrm>
            <a:off x="5846621" y="3956668"/>
            <a:ext cx="2582760" cy="2582760"/>
          </a:xfrm>
          <a:prstGeom prst="rect">
            <a:avLst/>
          </a:prstGeom>
        </p:spPr>
      </p:pic>
      <p:pic>
        <p:nvPicPr>
          <p:cNvPr id="8" name="Picture 7">
            <a:extLst>
              <a:ext uri="{FF2B5EF4-FFF2-40B4-BE49-F238E27FC236}">
                <a16:creationId xmlns:a16="http://schemas.microsoft.com/office/drawing/2014/main" id="{B8321483-184A-456E-9207-52D009687804}"/>
              </a:ext>
            </a:extLst>
          </p:cNvPr>
          <p:cNvPicPr>
            <a:picLocks noChangeAspect="1"/>
          </p:cNvPicPr>
          <p:nvPr/>
        </p:nvPicPr>
        <p:blipFill>
          <a:blip r:embed="rId4"/>
          <a:stretch>
            <a:fillRect/>
          </a:stretch>
        </p:blipFill>
        <p:spPr>
          <a:xfrm>
            <a:off x="9261132" y="1690688"/>
            <a:ext cx="2143125" cy="2133600"/>
          </a:xfrm>
          <a:prstGeom prst="rect">
            <a:avLst/>
          </a:prstGeom>
        </p:spPr>
      </p:pic>
      <p:pic>
        <p:nvPicPr>
          <p:cNvPr id="9" name="Picture 8">
            <a:extLst>
              <a:ext uri="{FF2B5EF4-FFF2-40B4-BE49-F238E27FC236}">
                <a16:creationId xmlns:a16="http://schemas.microsoft.com/office/drawing/2014/main" id="{FD70739C-C07A-4C48-9BFA-680D0CEA40D6}"/>
              </a:ext>
            </a:extLst>
          </p:cNvPr>
          <p:cNvPicPr>
            <a:picLocks noChangeAspect="1"/>
          </p:cNvPicPr>
          <p:nvPr/>
        </p:nvPicPr>
        <p:blipFill rotWithShape="1">
          <a:blip r:embed="rId5"/>
          <a:srcRect l="19793"/>
          <a:stretch/>
        </p:blipFill>
        <p:spPr>
          <a:xfrm>
            <a:off x="8526012" y="4001294"/>
            <a:ext cx="3665988" cy="2568990"/>
          </a:xfrm>
          <a:prstGeom prst="rect">
            <a:avLst/>
          </a:prstGeom>
        </p:spPr>
      </p:pic>
      <p:sp>
        <p:nvSpPr>
          <p:cNvPr id="10" name="Arrow: Down 9">
            <a:extLst>
              <a:ext uri="{FF2B5EF4-FFF2-40B4-BE49-F238E27FC236}">
                <a16:creationId xmlns:a16="http://schemas.microsoft.com/office/drawing/2014/main" id="{726AD38E-E6D3-49EC-85E9-F0AA5117B9FA}"/>
              </a:ext>
            </a:extLst>
          </p:cNvPr>
          <p:cNvSpPr/>
          <p:nvPr/>
        </p:nvSpPr>
        <p:spPr>
          <a:xfrm>
            <a:off x="8226162" y="3697374"/>
            <a:ext cx="1058568" cy="1124125"/>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1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C400-A18A-4003-8A0B-1D62F389A660}"/>
              </a:ext>
            </a:extLst>
          </p:cNvPr>
          <p:cNvSpPr>
            <a:spLocks noGrp="1"/>
          </p:cNvSpPr>
          <p:nvPr>
            <p:ph type="title"/>
          </p:nvPr>
        </p:nvSpPr>
        <p:spPr/>
        <p:txBody>
          <a:bodyPr/>
          <a:lstStyle/>
          <a:p>
            <a:r>
              <a:rPr lang="en-US" dirty="0"/>
              <a:t>MRI to DOE – Offshore wind</a:t>
            </a:r>
          </a:p>
        </p:txBody>
      </p:sp>
      <p:sp>
        <p:nvSpPr>
          <p:cNvPr id="3" name="Content Placeholder 2">
            <a:extLst>
              <a:ext uri="{FF2B5EF4-FFF2-40B4-BE49-F238E27FC236}">
                <a16:creationId xmlns:a16="http://schemas.microsoft.com/office/drawing/2014/main" id="{C63896BE-1797-4191-985C-E0BAA377BA8D}"/>
              </a:ext>
            </a:extLst>
          </p:cNvPr>
          <p:cNvSpPr>
            <a:spLocks noGrp="1"/>
          </p:cNvSpPr>
          <p:nvPr>
            <p:ph idx="1"/>
          </p:nvPr>
        </p:nvSpPr>
        <p:spPr>
          <a:xfrm>
            <a:off x="571500" y="1825625"/>
            <a:ext cx="6164860" cy="4207185"/>
          </a:xfrm>
        </p:spPr>
        <p:txBody>
          <a:bodyPr>
            <a:normAutofit lnSpcReduction="10000"/>
          </a:bodyPr>
          <a:lstStyle/>
          <a:p>
            <a:r>
              <a:rPr lang="en-US" dirty="0"/>
              <a:t>GE is developing a novel technology for offshore wind based upon their experience in MRI development</a:t>
            </a:r>
          </a:p>
          <a:p>
            <a:r>
              <a:rPr lang="en-US" dirty="0"/>
              <a:t>DOE EERE is funding GE to develop this technology</a:t>
            </a:r>
          </a:p>
          <a:p>
            <a:r>
              <a:rPr lang="en-US" dirty="0"/>
              <a:t>GE has and is establishing relationships with DOE labs (LBNL and BNL) to enlist expertise based upon their experience in developing and testing large dipole magnets for accelerators</a:t>
            </a:r>
          </a:p>
        </p:txBody>
      </p:sp>
      <p:sp>
        <p:nvSpPr>
          <p:cNvPr id="4" name="Slide Number Placeholder 3">
            <a:extLst>
              <a:ext uri="{FF2B5EF4-FFF2-40B4-BE49-F238E27FC236}">
                <a16:creationId xmlns:a16="http://schemas.microsoft.com/office/drawing/2014/main" id="{9B17BF2B-AF6C-4DA8-AAFE-83CF52925105}"/>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1026" name="Picture 2" descr="SCG image">
            <a:extLst>
              <a:ext uri="{FF2B5EF4-FFF2-40B4-BE49-F238E27FC236}">
                <a16:creationId xmlns:a16="http://schemas.microsoft.com/office/drawing/2014/main" id="{F69C7117-D483-4DB3-8D7F-7A7108274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461" y="1825625"/>
            <a:ext cx="5015247" cy="24275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53DFF0-83E2-4F6D-8F57-52D4E8E8E794}"/>
              </a:ext>
            </a:extLst>
          </p:cNvPr>
          <p:cNvSpPr txBox="1"/>
          <p:nvPr/>
        </p:nvSpPr>
        <p:spPr>
          <a:xfrm>
            <a:off x="6948183" y="4609561"/>
            <a:ext cx="4603458" cy="923330"/>
          </a:xfrm>
          <a:prstGeom prst="rect">
            <a:avLst/>
          </a:prstGeom>
          <a:noFill/>
        </p:spPr>
        <p:txBody>
          <a:bodyPr wrap="square">
            <a:spAutoFit/>
          </a:bodyPr>
          <a:lstStyle/>
          <a:p>
            <a:r>
              <a:rPr lang="en-US" dirty="0"/>
              <a:t>https://www.ge.com/research/project/high-efficiency-ultra-light-superconducting-generator</a:t>
            </a:r>
          </a:p>
        </p:txBody>
      </p:sp>
      <p:sp>
        <p:nvSpPr>
          <p:cNvPr id="9" name="TextBox 8">
            <a:extLst>
              <a:ext uri="{FF2B5EF4-FFF2-40B4-BE49-F238E27FC236}">
                <a16:creationId xmlns:a16="http://schemas.microsoft.com/office/drawing/2014/main" id="{FA4C2559-8DD2-4B74-9A3A-D8F88A8C30AE}"/>
              </a:ext>
            </a:extLst>
          </p:cNvPr>
          <p:cNvSpPr txBox="1"/>
          <p:nvPr/>
        </p:nvSpPr>
        <p:spPr>
          <a:xfrm>
            <a:off x="6743700" y="5679509"/>
            <a:ext cx="4876800" cy="923330"/>
          </a:xfrm>
          <a:prstGeom prst="rect">
            <a:avLst/>
          </a:prstGeom>
          <a:noFill/>
        </p:spPr>
        <p:txBody>
          <a:bodyPr wrap="square">
            <a:spAutoFit/>
          </a:bodyPr>
          <a:lstStyle/>
          <a:p>
            <a:r>
              <a:rPr lang="en-US" dirty="0"/>
              <a:t>https://www.ge.com/news/reports/how-cool-is-this-superconducting-generators-aim-to-unlock-more-offshore-wind-power-at-lower</a:t>
            </a:r>
          </a:p>
        </p:txBody>
      </p:sp>
    </p:spTree>
    <p:extLst>
      <p:ext uri="{BB962C8B-B14F-4D97-AF65-F5344CB8AC3E}">
        <p14:creationId xmlns:p14="http://schemas.microsoft.com/office/powerpoint/2010/main" val="1769166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AA6E-15F5-4613-B798-11C37EC8BD54}"/>
              </a:ext>
            </a:extLst>
          </p:cNvPr>
          <p:cNvSpPr>
            <a:spLocks noGrp="1"/>
          </p:cNvSpPr>
          <p:nvPr>
            <p:ph type="title"/>
          </p:nvPr>
        </p:nvSpPr>
        <p:spPr/>
        <p:txBody>
          <a:bodyPr>
            <a:normAutofit/>
          </a:bodyPr>
          <a:lstStyle/>
          <a:p>
            <a:r>
              <a:rPr lang="en-US" sz="4000" dirty="0"/>
              <a:t>Proton/Carbon therapy – DOE to industry</a:t>
            </a:r>
          </a:p>
        </p:txBody>
      </p:sp>
      <p:sp>
        <p:nvSpPr>
          <p:cNvPr id="3" name="Content Placeholder 2">
            <a:extLst>
              <a:ext uri="{FF2B5EF4-FFF2-40B4-BE49-F238E27FC236}">
                <a16:creationId xmlns:a16="http://schemas.microsoft.com/office/drawing/2014/main" id="{6FA5681C-568F-4CA7-83AD-7B2B6C0ACD81}"/>
              </a:ext>
            </a:extLst>
          </p:cNvPr>
          <p:cNvSpPr>
            <a:spLocks noGrp="1"/>
          </p:cNvSpPr>
          <p:nvPr>
            <p:ph sz="half" idx="1"/>
          </p:nvPr>
        </p:nvSpPr>
        <p:spPr/>
        <p:txBody>
          <a:bodyPr>
            <a:normAutofit fontScale="77500" lnSpcReduction="20000"/>
          </a:bodyPr>
          <a:lstStyle/>
          <a:p>
            <a:r>
              <a:rPr lang="en-US" dirty="0"/>
              <a:t>DOE labs have advanced capabilities for focusing magnets, magnetic measurements</a:t>
            </a:r>
          </a:p>
          <a:p>
            <a:pPr lvl="1"/>
            <a:r>
              <a:rPr lang="en-US" dirty="0"/>
              <a:t>BNL – direct wind</a:t>
            </a:r>
          </a:p>
          <a:p>
            <a:pPr lvl="1"/>
            <a:r>
              <a:rPr lang="en-US" dirty="0"/>
              <a:t>LBNL – canted cosine theta</a:t>
            </a:r>
          </a:p>
          <a:p>
            <a:r>
              <a:rPr lang="en-US" dirty="0"/>
              <a:t>Industry partnerships have been developed – Best Medical, Varian</a:t>
            </a:r>
          </a:p>
          <a:p>
            <a:pPr lvl="1"/>
            <a:r>
              <a:rPr lang="en-US" dirty="0"/>
              <a:t>BMI &amp; BNL have jointly developed a rapid cycling proton/carbon synchrotron that enables advanced features including:</a:t>
            </a:r>
          </a:p>
          <a:p>
            <a:pPr lvl="2"/>
            <a:r>
              <a:rPr lang="en-US" dirty="0"/>
              <a:t>A unique combination of advanced spot scanning with rapid energy modulation</a:t>
            </a:r>
          </a:p>
          <a:p>
            <a:pPr lvl="2"/>
            <a:r>
              <a:rPr lang="en-US" dirty="0"/>
              <a:t>Elimination of neutron contamination associated with patient specific hardware</a:t>
            </a:r>
          </a:p>
          <a:p>
            <a:r>
              <a:rPr lang="en-US" dirty="0"/>
              <a:t>Utilize capabilities for compact accelerators for medical therapy</a:t>
            </a:r>
          </a:p>
        </p:txBody>
      </p:sp>
      <p:sp>
        <p:nvSpPr>
          <p:cNvPr id="5" name="Slide Number Placeholder 4">
            <a:extLst>
              <a:ext uri="{FF2B5EF4-FFF2-40B4-BE49-F238E27FC236}">
                <a16:creationId xmlns:a16="http://schemas.microsoft.com/office/drawing/2014/main" id="{EC9CE8CB-B85C-4F0E-BB36-C025931DB714}"/>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6" name="Content Placeholder 5">
            <a:extLst>
              <a:ext uri="{FF2B5EF4-FFF2-40B4-BE49-F238E27FC236}">
                <a16:creationId xmlns:a16="http://schemas.microsoft.com/office/drawing/2014/main" id="{4F8D7B22-F7B4-4791-94E4-7BC6924DFFF9}"/>
              </a:ext>
            </a:extLst>
          </p:cNvPr>
          <p:cNvPicPr>
            <a:picLocks noGrp="1" noChangeAspect="1"/>
          </p:cNvPicPr>
          <p:nvPr>
            <p:ph sz="half" idx="2"/>
          </p:nvPr>
        </p:nvPicPr>
        <p:blipFill>
          <a:blip r:embed="rId5"/>
          <a:stretch>
            <a:fillRect/>
          </a:stretch>
        </p:blipFill>
        <p:spPr>
          <a:xfrm>
            <a:off x="5591274" y="3876804"/>
            <a:ext cx="2686026" cy="1947369"/>
          </a:xfrm>
          <a:prstGeom prst="rect">
            <a:avLst/>
          </a:prstGeom>
        </p:spPr>
      </p:pic>
      <p:pic>
        <p:nvPicPr>
          <p:cNvPr id="7" name="DSCN0657">
            <a:hlinkClick r:id="" action="ppaction://media"/>
            <a:extLst>
              <a:ext uri="{FF2B5EF4-FFF2-40B4-BE49-F238E27FC236}">
                <a16:creationId xmlns:a16="http://schemas.microsoft.com/office/drawing/2014/main" id="{75E91ACF-7239-4A9D-924B-53F05905018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36895" y="3975121"/>
            <a:ext cx="3287201" cy="1849052"/>
          </a:xfrm>
          <a:prstGeom prst="rect">
            <a:avLst/>
          </a:prstGeom>
        </p:spPr>
      </p:pic>
      <p:pic>
        <p:nvPicPr>
          <p:cNvPr id="8" name="Picture 7">
            <a:extLst>
              <a:ext uri="{FF2B5EF4-FFF2-40B4-BE49-F238E27FC236}">
                <a16:creationId xmlns:a16="http://schemas.microsoft.com/office/drawing/2014/main" id="{DAAD008E-562D-40C0-B08B-6FCC945D08C4}"/>
              </a:ext>
            </a:extLst>
          </p:cNvPr>
          <p:cNvPicPr>
            <a:picLocks noChangeAspect="1"/>
          </p:cNvPicPr>
          <p:nvPr/>
        </p:nvPicPr>
        <p:blipFill>
          <a:blip r:embed="rId7"/>
          <a:stretch>
            <a:fillRect/>
          </a:stretch>
        </p:blipFill>
        <p:spPr>
          <a:xfrm>
            <a:off x="5612681" y="1892815"/>
            <a:ext cx="2664619" cy="1781862"/>
          </a:xfrm>
          <a:prstGeom prst="rect">
            <a:avLst/>
          </a:prstGeom>
        </p:spPr>
      </p:pic>
      <p:pic>
        <p:nvPicPr>
          <p:cNvPr id="4" name="Picture 3">
            <a:extLst>
              <a:ext uri="{FF2B5EF4-FFF2-40B4-BE49-F238E27FC236}">
                <a16:creationId xmlns:a16="http://schemas.microsoft.com/office/drawing/2014/main" id="{CB8D450F-1D06-4355-9118-65BBE28EAD6B}"/>
              </a:ext>
            </a:extLst>
          </p:cNvPr>
          <p:cNvPicPr>
            <a:picLocks noChangeAspect="1"/>
          </p:cNvPicPr>
          <p:nvPr/>
        </p:nvPicPr>
        <p:blipFill>
          <a:blip r:embed="rId8"/>
          <a:stretch>
            <a:fillRect/>
          </a:stretch>
        </p:blipFill>
        <p:spPr>
          <a:xfrm>
            <a:off x="8745276" y="1613038"/>
            <a:ext cx="3134240" cy="2346794"/>
          </a:xfrm>
          <a:prstGeom prst="rect">
            <a:avLst/>
          </a:prstGeom>
        </p:spPr>
      </p:pic>
    </p:spTree>
    <p:extLst>
      <p:ext uri="{BB962C8B-B14F-4D97-AF65-F5344CB8AC3E}">
        <p14:creationId xmlns:p14="http://schemas.microsoft.com/office/powerpoint/2010/main" val="23499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C148-6AF4-4641-862C-4BE733E1C0B5}"/>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E0492FAC-F74D-45D4-BFB7-97C29F1148F7}"/>
              </a:ext>
            </a:extLst>
          </p:cNvPr>
          <p:cNvSpPr>
            <a:spLocks noGrp="1"/>
          </p:cNvSpPr>
          <p:nvPr>
            <p:ph idx="1"/>
          </p:nvPr>
        </p:nvSpPr>
        <p:spPr/>
        <p:txBody>
          <a:bodyPr/>
          <a:lstStyle/>
          <a:p>
            <a:r>
              <a:rPr lang="en-US" dirty="0"/>
              <a:t>Complete serendipity of timing</a:t>
            </a:r>
          </a:p>
          <a:p>
            <a:r>
              <a:rPr lang="en-US" dirty="0"/>
              <a:t>Tevatron and the SSC accelerated development of and risk reduction for the MRI industry</a:t>
            </a:r>
          </a:p>
          <a:p>
            <a:r>
              <a:rPr lang="en-US" dirty="0"/>
              <a:t>Even a significant failure (SSC) led to critical technology breakthrough – high performance </a:t>
            </a:r>
            <a:r>
              <a:rPr lang="en-US" dirty="0" err="1"/>
              <a:t>NbTi</a:t>
            </a:r>
            <a:r>
              <a:rPr lang="en-US" dirty="0"/>
              <a:t> – and development of technical talent</a:t>
            </a:r>
          </a:p>
          <a:p>
            <a:r>
              <a:rPr lang="en-US" dirty="0"/>
              <a:t>Partnerships are developing </a:t>
            </a:r>
          </a:p>
        </p:txBody>
      </p:sp>
      <p:sp>
        <p:nvSpPr>
          <p:cNvPr id="4" name="Slide Number Placeholder 3">
            <a:extLst>
              <a:ext uri="{FF2B5EF4-FFF2-40B4-BE49-F238E27FC236}">
                <a16:creationId xmlns:a16="http://schemas.microsoft.com/office/drawing/2014/main" id="{867FF25A-ED2A-432C-AC5F-1D7BBB270CAC}"/>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Tree>
    <p:extLst>
      <p:ext uri="{BB962C8B-B14F-4D97-AF65-F5344CB8AC3E}">
        <p14:creationId xmlns:p14="http://schemas.microsoft.com/office/powerpoint/2010/main" val="23344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6D21B-008C-7E42-AC2A-B09519423304}"/>
              </a:ext>
            </a:extLst>
          </p:cNvPr>
          <p:cNvSpPr>
            <a:spLocks noGrp="1"/>
          </p:cNvSpPr>
          <p:nvPr>
            <p:ph type="title"/>
          </p:nvPr>
        </p:nvSpPr>
        <p:spPr>
          <a:xfrm>
            <a:off x="268921" y="-40039"/>
            <a:ext cx="9178524" cy="785944"/>
          </a:xfrm>
        </p:spPr>
        <p:txBody>
          <a:bodyPr>
            <a:noAutofit/>
          </a:bodyPr>
          <a:lstStyle/>
          <a:p>
            <a:r>
              <a:rPr lang="en-US" sz="3000" dirty="0"/>
              <a:t>BNL Magnet Division – Capabilities and Priorities</a:t>
            </a:r>
          </a:p>
        </p:txBody>
      </p:sp>
      <p:sp>
        <p:nvSpPr>
          <p:cNvPr id="55" name="Slide Number Placeholder 3">
            <a:extLst>
              <a:ext uri="{FF2B5EF4-FFF2-40B4-BE49-F238E27FC236}">
                <a16:creationId xmlns:a16="http://schemas.microsoft.com/office/drawing/2014/main" id="{91283B66-A482-474E-A1DB-8454D1272FD3}"/>
              </a:ext>
            </a:extLst>
          </p:cNvPr>
          <p:cNvSpPr>
            <a:spLocks noGrp="1"/>
          </p:cNvSpPr>
          <p:nvPr>
            <p:ph type="sldNum" sz="quarter" idx="12"/>
          </p:nvPr>
        </p:nvSpPr>
        <p:spPr>
          <a:xfrm>
            <a:off x="9447445" y="6492876"/>
            <a:ext cx="2743200" cy="365125"/>
          </a:xfrm>
          <a:prstGeom prst="rect">
            <a:avLst/>
          </a:prstGeom>
        </p:spPr>
        <p:txBody>
          <a:bodyPr vert="horz" lIns="91440" tIns="45720" rIns="91440" bIns="45720" rtlCol="0" anchor="b" anchorCtr="0"/>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6D9922-87B3-6043-9531-5184EA303DC1}"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1" name="Content Placeholder 4">
            <a:extLst>
              <a:ext uri="{FF2B5EF4-FFF2-40B4-BE49-F238E27FC236}">
                <a16:creationId xmlns:a16="http://schemas.microsoft.com/office/drawing/2014/main" id="{ACCADD84-E98F-7242-BE4B-A135CA91B406}"/>
              </a:ext>
            </a:extLst>
          </p:cNvPr>
          <p:cNvSpPr>
            <a:spLocks noGrp="1"/>
          </p:cNvSpPr>
          <p:nvPr>
            <p:ph idx="1"/>
          </p:nvPr>
        </p:nvSpPr>
        <p:spPr>
          <a:xfrm>
            <a:off x="216514" y="624819"/>
            <a:ext cx="9505805" cy="4238512"/>
          </a:xfrm>
        </p:spPr>
        <p:txBody>
          <a:bodyPr>
            <a:noAutofit/>
          </a:bodyPr>
          <a:lstStyle/>
          <a:p>
            <a:pPr marL="0" indent="0">
              <a:spcBef>
                <a:spcPts val="0"/>
              </a:spcBef>
              <a:spcAft>
                <a:spcPts val="500"/>
              </a:spcAft>
              <a:buNone/>
            </a:pPr>
            <a:r>
              <a:rPr lang="en-US" sz="1400" b="1" dirty="0"/>
              <a:t>Vision</a:t>
            </a:r>
            <a:r>
              <a:rPr lang="en-US" sz="1400" dirty="0"/>
              <a:t>:  </a:t>
            </a:r>
            <a:r>
              <a:rPr lang="en-US" altLang="en-US" sz="1400" dirty="0"/>
              <a:t>To be a world class superconducting and electromagnetics team creating the future of superconducting magnet technology. </a:t>
            </a:r>
            <a:endParaRPr lang="en-US" sz="700" dirty="0"/>
          </a:p>
          <a:p>
            <a:pPr marL="0" indent="0">
              <a:spcBef>
                <a:spcPts val="0"/>
              </a:spcBef>
              <a:spcAft>
                <a:spcPts val="500"/>
              </a:spcAft>
              <a:buNone/>
            </a:pPr>
            <a:r>
              <a:rPr lang="en-US" sz="1400" dirty="0"/>
              <a:t>Magnet Division staff deliver leadership in:</a:t>
            </a:r>
          </a:p>
          <a:p>
            <a:pPr>
              <a:spcBef>
                <a:spcPts val="0"/>
              </a:spcBef>
              <a:spcAft>
                <a:spcPts val="500"/>
              </a:spcAft>
            </a:pPr>
            <a:r>
              <a:rPr lang="en-US" sz="1400" dirty="0"/>
              <a:t>Superconducting magnet technology</a:t>
            </a:r>
          </a:p>
          <a:p>
            <a:pPr>
              <a:spcBef>
                <a:spcPts val="0"/>
              </a:spcBef>
              <a:spcAft>
                <a:spcPts val="500"/>
              </a:spcAft>
            </a:pPr>
            <a:r>
              <a:rPr lang="en-US" sz="1400" dirty="0"/>
              <a:t>Magnet development, manufacturing and testing with application to accelerator, science, fusion and industry</a:t>
            </a:r>
          </a:p>
          <a:p>
            <a:pPr marL="0" indent="0">
              <a:spcBef>
                <a:spcPts val="0"/>
              </a:spcBef>
              <a:spcAft>
                <a:spcPts val="500"/>
              </a:spcAft>
              <a:buNone/>
            </a:pPr>
            <a:r>
              <a:rPr lang="en-US" sz="1400" dirty="0"/>
              <a:t>Capabilities:</a:t>
            </a:r>
          </a:p>
          <a:p>
            <a:pPr>
              <a:spcBef>
                <a:spcPts val="0"/>
              </a:spcBef>
              <a:spcAft>
                <a:spcPts val="500"/>
              </a:spcAft>
            </a:pPr>
            <a:r>
              <a:rPr lang="en-US" sz="1400" dirty="0"/>
              <a:t>LTS and HTS superconducting magnets - </a:t>
            </a:r>
            <a:r>
              <a:rPr lang="en-US" sz="1400" dirty="0">
                <a:solidFill>
                  <a:prstClr val="black"/>
                </a:solidFill>
                <a:latin typeface="Arial" pitchFamily="-112" charset="0"/>
                <a:ea typeface="ＭＳ Ｐゴシック" pitchFamily="-112" charset="-128"/>
                <a:cs typeface="ＭＳ Ｐゴシック" pitchFamily="-112" charset="-128"/>
              </a:rPr>
              <a:t>10m Coil Winding Capability, Nb</a:t>
            </a:r>
            <a:r>
              <a:rPr lang="en-US" sz="1400" baseline="-25000" dirty="0">
                <a:solidFill>
                  <a:prstClr val="black"/>
                </a:solidFill>
                <a:latin typeface="Arial" pitchFamily="-112" charset="0"/>
                <a:ea typeface="ＭＳ Ｐゴシック" pitchFamily="-112" charset="-128"/>
                <a:cs typeface="ＭＳ Ｐゴシック" pitchFamily="-112" charset="-128"/>
              </a:rPr>
              <a:t>3</a:t>
            </a:r>
            <a:r>
              <a:rPr lang="en-US" sz="1400" dirty="0">
                <a:solidFill>
                  <a:prstClr val="black"/>
                </a:solidFill>
                <a:latin typeface="Arial" pitchFamily="-112" charset="0"/>
                <a:ea typeface="ＭＳ Ｐゴシック" pitchFamily="-112" charset="-128"/>
                <a:cs typeface="ＭＳ Ｐゴシック" pitchFamily="-112" charset="-128"/>
              </a:rPr>
              <a:t>Sn furnace 4.2 m</a:t>
            </a:r>
            <a:endParaRPr lang="en-US" sz="1400" dirty="0"/>
          </a:p>
          <a:p>
            <a:pPr>
              <a:spcBef>
                <a:spcPts val="0"/>
              </a:spcBef>
              <a:spcAft>
                <a:spcPts val="500"/>
              </a:spcAft>
            </a:pPr>
            <a:r>
              <a:rPr lang="en-US" sz="1400" dirty="0"/>
              <a:t>Direct wind magnets and facility -IR and Specialty Magnets, Precision Field Quality, 2.5m Coil Winding Capability</a:t>
            </a:r>
          </a:p>
          <a:p>
            <a:pPr>
              <a:spcBef>
                <a:spcPts val="0"/>
              </a:spcBef>
              <a:spcAft>
                <a:spcPts val="500"/>
              </a:spcAft>
            </a:pPr>
            <a:r>
              <a:rPr lang="en-US" sz="1400" dirty="0"/>
              <a:t>Magnet Test facility - </a:t>
            </a:r>
            <a:r>
              <a:rPr lang="nl-NL" sz="1400" dirty="0"/>
              <a:t>1.9K, 22KA, 6.1m deep, 71cm dia. – multiple test stands available</a:t>
            </a:r>
            <a:endParaRPr lang="en-US" sz="1400" dirty="0"/>
          </a:p>
          <a:p>
            <a:pPr marL="0" indent="0">
              <a:spcBef>
                <a:spcPts val="0"/>
              </a:spcBef>
              <a:spcAft>
                <a:spcPts val="500"/>
              </a:spcAft>
              <a:buNone/>
            </a:pPr>
            <a:r>
              <a:rPr lang="en-US" sz="1400" dirty="0"/>
              <a:t>Current priorities:</a:t>
            </a:r>
          </a:p>
          <a:p>
            <a:pPr>
              <a:spcBef>
                <a:spcPts val="0"/>
              </a:spcBef>
              <a:spcAft>
                <a:spcPts val="500"/>
              </a:spcAft>
            </a:pPr>
            <a:r>
              <a:rPr lang="en-US" sz="1400" dirty="0"/>
              <a:t>Accelerator Upgrade project – coil construction, vertical magnet test</a:t>
            </a:r>
          </a:p>
          <a:p>
            <a:pPr>
              <a:spcBef>
                <a:spcPts val="0"/>
              </a:spcBef>
              <a:spcAft>
                <a:spcPts val="500"/>
              </a:spcAft>
            </a:pPr>
            <a:r>
              <a:rPr lang="en-US" sz="1400" dirty="0"/>
              <a:t>EIC magnets – IR, magnet measurement, RHIC magnet re-use</a:t>
            </a:r>
          </a:p>
          <a:p>
            <a:pPr>
              <a:spcBef>
                <a:spcPts val="0"/>
              </a:spcBef>
              <a:spcAft>
                <a:spcPts val="500"/>
              </a:spcAft>
            </a:pPr>
            <a:r>
              <a:rPr lang="en-US" sz="1400" dirty="0"/>
              <a:t>Magnet Development Project – HTS/LTS hybrid, Diagnostics</a:t>
            </a:r>
          </a:p>
          <a:p>
            <a:pPr>
              <a:spcBef>
                <a:spcPts val="0"/>
              </a:spcBef>
              <a:spcAft>
                <a:spcPts val="500"/>
              </a:spcAft>
            </a:pPr>
            <a:r>
              <a:rPr lang="en-US" sz="1400" dirty="0"/>
              <a:t>Fusion – INFUSE, ARPA-E (CFS), MPEX, SBIR</a:t>
            </a:r>
          </a:p>
          <a:p>
            <a:pPr>
              <a:spcBef>
                <a:spcPts val="0"/>
              </a:spcBef>
              <a:spcAft>
                <a:spcPts val="500"/>
              </a:spcAft>
            </a:pPr>
            <a:endParaRPr lang="en-US" sz="1400" dirty="0"/>
          </a:p>
        </p:txBody>
      </p:sp>
      <p:sp>
        <p:nvSpPr>
          <p:cNvPr id="32" name="Rectangle 31">
            <a:extLst>
              <a:ext uri="{FF2B5EF4-FFF2-40B4-BE49-F238E27FC236}">
                <a16:creationId xmlns:a16="http://schemas.microsoft.com/office/drawing/2014/main" id="{A9A9E82B-7BC1-CC4F-AD54-1478513D5DD6}"/>
              </a:ext>
            </a:extLst>
          </p:cNvPr>
          <p:cNvSpPr/>
          <p:nvPr/>
        </p:nvSpPr>
        <p:spPr>
          <a:xfrm>
            <a:off x="1870246" y="4236575"/>
            <a:ext cx="6212944" cy="563231"/>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Deliver superconducting applications for</a:t>
            </a:r>
            <a:b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DOE (SC, ARPA-E, ...) and SPP (Power, Fusion, MRI</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pic>
        <p:nvPicPr>
          <p:cNvPr id="18" name="DSCN0657">
            <a:hlinkClick r:id="" action="ppaction://media"/>
            <a:extLst>
              <a:ext uri="{FF2B5EF4-FFF2-40B4-BE49-F238E27FC236}">
                <a16:creationId xmlns:a16="http://schemas.microsoft.com/office/drawing/2014/main" id="{0605549C-79C0-4684-BA1F-0FE57FF66E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96291" y="3679453"/>
            <a:ext cx="2264092" cy="1315670"/>
          </a:xfrm>
          <a:prstGeom prst="rect">
            <a:avLst/>
          </a:prstGeom>
        </p:spPr>
      </p:pic>
      <p:pic>
        <p:nvPicPr>
          <p:cNvPr id="3" name="Picture 2">
            <a:extLst>
              <a:ext uri="{FF2B5EF4-FFF2-40B4-BE49-F238E27FC236}">
                <a16:creationId xmlns:a16="http://schemas.microsoft.com/office/drawing/2014/main" id="{9F399628-0A70-44CA-A706-D99BE302C024}"/>
              </a:ext>
            </a:extLst>
          </p:cNvPr>
          <p:cNvPicPr>
            <a:picLocks noChangeAspect="1"/>
          </p:cNvPicPr>
          <p:nvPr/>
        </p:nvPicPr>
        <p:blipFill>
          <a:blip r:embed="rId6"/>
          <a:stretch>
            <a:fillRect/>
          </a:stretch>
        </p:blipFill>
        <p:spPr>
          <a:xfrm>
            <a:off x="9615826" y="1242918"/>
            <a:ext cx="2285826" cy="1419983"/>
          </a:xfrm>
          <a:prstGeom prst="rect">
            <a:avLst/>
          </a:prstGeom>
        </p:spPr>
      </p:pic>
      <p:pic>
        <p:nvPicPr>
          <p:cNvPr id="6" name="Picture 5">
            <a:extLst>
              <a:ext uri="{FF2B5EF4-FFF2-40B4-BE49-F238E27FC236}">
                <a16:creationId xmlns:a16="http://schemas.microsoft.com/office/drawing/2014/main" id="{9B3B8FD7-D313-4235-ABDE-9D28BC1A8C2F}"/>
              </a:ext>
            </a:extLst>
          </p:cNvPr>
          <p:cNvPicPr>
            <a:picLocks noChangeAspect="1"/>
          </p:cNvPicPr>
          <p:nvPr/>
        </p:nvPicPr>
        <p:blipFill>
          <a:blip r:embed="rId7"/>
          <a:stretch>
            <a:fillRect/>
          </a:stretch>
        </p:blipFill>
        <p:spPr>
          <a:xfrm>
            <a:off x="9594626" y="2424974"/>
            <a:ext cx="2280782" cy="1313341"/>
          </a:xfrm>
          <a:prstGeom prst="rect">
            <a:avLst/>
          </a:prstGeom>
        </p:spPr>
      </p:pic>
      <p:pic>
        <p:nvPicPr>
          <p:cNvPr id="7" name="Picture 6">
            <a:extLst>
              <a:ext uri="{FF2B5EF4-FFF2-40B4-BE49-F238E27FC236}">
                <a16:creationId xmlns:a16="http://schemas.microsoft.com/office/drawing/2014/main" id="{3B12E8B9-177C-4952-9685-96282F37B8DA}"/>
              </a:ext>
            </a:extLst>
          </p:cNvPr>
          <p:cNvPicPr>
            <a:picLocks noChangeAspect="1"/>
          </p:cNvPicPr>
          <p:nvPr/>
        </p:nvPicPr>
        <p:blipFill>
          <a:blip r:embed="rId8"/>
          <a:stretch>
            <a:fillRect/>
          </a:stretch>
        </p:blipFill>
        <p:spPr>
          <a:xfrm flipH="1">
            <a:off x="49632" y="4841185"/>
            <a:ext cx="1554095" cy="2065766"/>
          </a:xfrm>
          <a:prstGeom prst="rect">
            <a:avLst/>
          </a:prstGeom>
        </p:spPr>
      </p:pic>
      <p:pic>
        <p:nvPicPr>
          <p:cNvPr id="10" name="Picture 9">
            <a:extLst>
              <a:ext uri="{FF2B5EF4-FFF2-40B4-BE49-F238E27FC236}">
                <a16:creationId xmlns:a16="http://schemas.microsoft.com/office/drawing/2014/main" id="{1A88EC30-EE19-429A-B7C7-3F75AAAB60EF}"/>
              </a:ext>
            </a:extLst>
          </p:cNvPr>
          <p:cNvPicPr>
            <a:picLocks noChangeAspect="1"/>
          </p:cNvPicPr>
          <p:nvPr/>
        </p:nvPicPr>
        <p:blipFill>
          <a:blip r:embed="rId9"/>
          <a:stretch>
            <a:fillRect/>
          </a:stretch>
        </p:blipFill>
        <p:spPr>
          <a:xfrm rot="16200000">
            <a:off x="1094378" y="5172739"/>
            <a:ext cx="2060257" cy="1371753"/>
          </a:xfrm>
          <a:prstGeom prst="rect">
            <a:avLst/>
          </a:prstGeom>
        </p:spPr>
      </p:pic>
      <p:pic>
        <p:nvPicPr>
          <p:cNvPr id="11" name="Picture 10">
            <a:extLst>
              <a:ext uri="{FF2B5EF4-FFF2-40B4-BE49-F238E27FC236}">
                <a16:creationId xmlns:a16="http://schemas.microsoft.com/office/drawing/2014/main" id="{11A1F4CE-DFAC-4EF6-8A18-02DFE9F33675}"/>
              </a:ext>
            </a:extLst>
          </p:cNvPr>
          <p:cNvPicPr>
            <a:picLocks noChangeAspect="1"/>
          </p:cNvPicPr>
          <p:nvPr/>
        </p:nvPicPr>
        <p:blipFill>
          <a:blip r:embed="rId10"/>
          <a:stretch>
            <a:fillRect/>
          </a:stretch>
        </p:blipFill>
        <p:spPr>
          <a:xfrm>
            <a:off x="5870829" y="4839584"/>
            <a:ext cx="2846519" cy="2049160"/>
          </a:xfrm>
          <a:prstGeom prst="rect">
            <a:avLst/>
          </a:prstGeom>
        </p:spPr>
      </p:pic>
      <p:grpSp>
        <p:nvGrpSpPr>
          <p:cNvPr id="20" name="Group 19">
            <a:extLst>
              <a:ext uri="{FF2B5EF4-FFF2-40B4-BE49-F238E27FC236}">
                <a16:creationId xmlns:a16="http://schemas.microsoft.com/office/drawing/2014/main" id="{7BDECE40-28DC-4D1A-8BE7-97BB19BADA64}"/>
              </a:ext>
            </a:extLst>
          </p:cNvPr>
          <p:cNvGrpSpPr/>
          <p:nvPr/>
        </p:nvGrpSpPr>
        <p:grpSpPr>
          <a:xfrm>
            <a:off x="2825842" y="4809042"/>
            <a:ext cx="2993512" cy="2048958"/>
            <a:chOff x="2286002" y="5145193"/>
            <a:chExt cx="2081965" cy="1319350"/>
          </a:xfrm>
        </p:grpSpPr>
        <p:pic>
          <p:nvPicPr>
            <p:cNvPr id="16" name="Picture 15">
              <a:extLst>
                <a:ext uri="{FF2B5EF4-FFF2-40B4-BE49-F238E27FC236}">
                  <a16:creationId xmlns:a16="http://schemas.microsoft.com/office/drawing/2014/main" id="{FD7D0832-420D-46BD-BB25-159D2FA19370}"/>
                </a:ext>
              </a:extLst>
            </p:cNvPr>
            <p:cNvPicPr>
              <a:picLocks noChangeAspect="1"/>
            </p:cNvPicPr>
            <p:nvPr/>
          </p:nvPicPr>
          <p:blipFill>
            <a:blip r:embed="rId11"/>
            <a:stretch>
              <a:fillRect/>
            </a:stretch>
          </p:blipFill>
          <p:spPr>
            <a:xfrm>
              <a:off x="2286002" y="5145193"/>
              <a:ext cx="2044485" cy="563231"/>
            </a:xfrm>
            <a:prstGeom prst="rect">
              <a:avLst/>
            </a:prstGeom>
          </p:spPr>
        </p:pic>
        <p:pic>
          <p:nvPicPr>
            <p:cNvPr id="28" name="Picture 27">
              <a:extLst>
                <a:ext uri="{FF2B5EF4-FFF2-40B4-BE49-F238E27FC236}">
                  <a16:creationId xmlns:a16="http://schemas.microsoft.com/office/drawing/2014/main" id="{9E10D8F4-AAF0-4566-8737-F47725449053}"/>
                </a:ext>
              </a:extLst>
            </p:cNvPr>
            <p:cNvPicPr>
              <a:picLocks noChangeAspect="1"/>
            </p:cNvPicPr>
            <p:nvPr/>
          </p:nvPicPr>
          <p:blipFill>
            <a:blip r:embed="rId12"/>
            <a:stretch>
              <a:fillRect/>
            </a:stretch>
          </p:blipFill>
          <p:spPr>
            <a:xfrm>
              <a:off x="2286002" y="5749946"/>
              <a:ext cx="2081965" cy="714597"/>
            </a:xfrm>
            <a:prstGeom prst="rect">
              <a:avLst/>
            </a:prstGeom>
          </p:spPr>
        </p:pic>
      </p:grpSp>
      <p:grpSp>
        <p:nvGrpSpPr>
          <p:cNvPr id="23" name="Group 22">
            <a:extLst>
              <a:ext uri="{FF2B5EF4-FFF2-40B4-BE49-F238E27FC236}">
                <a16:creationId xmlns:a16="http://schemas.microsoft.com/office/drawing/2014/main" id="{902078AF-19FC-4A93-A3A4-699354E3B5C3}"/>
              </a:ext>
            </a:extLst>
          </p:cNvPr>
          <p:cNvGrpSpPr/>
          <p:nvPr/>
        </p:nvGrpSpPr>
        <p:grpSpPr>
          <a:xfrm>
            <a:off x="8658794" y="4799806"/>
            <a:ext cx="3088841" cy="2123877"/>
            <a:chOff x="6551580" y="5316837"/>
            <a:chExt cx="2304740" cy="1586890"/>
          </a:xfrm>
        </p:grpSpPr>
        <p:pic>
          <p:nvPicPr>
            <p:cNvPr id="21" name="Picture 20">
              <a:extLst>
                <a:ext uri="{FF2B5EF4-FFF2-40B4-BE49-F238E27FC236}">
                  <a16:creationId xmlns:a16="http://schemas.microsoft.com/office/drawing/2014/main" id="{56E213F2-0E88-4EA2-B3B1-FC42999E45F4}"/>
                </a:ext>
              </a:extLst>
            </p:cNvPr>
            <p:cNvPicPr>
              <a:picLocks noChangeAspect="1"/>
            </p:cNvPicPr>
            <p:nvPr/>
          </p:nvPicPr>
          <p:blipFill>
            <a:blip r:embed="rId13"/>
            <a:stretch>
              <a:fillRect/>
            </a:stretch>
          </p:blipFill>
          <p:spPr>
            <a:xfrm rot="5400000">
              <a:off x="7340948" y="4529581"/>
              <a:ext cx="728116" cy="2302627"/>
            </a:xfrm>
            <a:prstGeom prst="rect">
              <a:avLst/>
            </a:prstGeom>
          </p:spPr>
        </p:pic>
        <p:pic>
          <p:nvPicPr>
            <p:cNvPr id="19" name="Picture 18">
              <a:extLst>
                <a:ext uri="{FF2B5EF4-FFF2-40B4-BE49-F238E27FC236}">
                  <a16:creationId xmlns:a16="http://schemas.microsoft.com/office/drawing/2014/main" id="{690B172B-C883-47AD-8E20-D90F95DC3C52}"/>
                </a:ext>
              </a:extLst>
            </p:cNvPr>
            <p:cNvPicPr>
              <a:picLocks noChangeAspect="1"/>
            </p:cNvPicPr>
            <p:nvPr/>
          </p:nvPicPr>
          <p:blipFill>
            <a:blip r:embed="rId14"/>
            <a:stretch>
              <a:fillRect/>
            </a:stretch>
          </p:blipFill>
          <p:spPr>
            <a:xfrm>
              <a:off x="6551580" y="5920603"/>
              <a:ext cx="2304740" cy="983124"/>
            </a:xfrm>
            <a:prstGeom prst="rect">
              <a:avLst/>
            </a:prstGeom>
          </p:spPr>
        </p:pic>
      </p:grpSp>
      <p:sp>
        <p:nvSpPr>
          <p:cNvPr id="22" name="TextBox 21">
            <a:extLst>
              <a:ext uri="{FF2B5EF4-FFF2-40B4-BE49-F238E27FC236}">
                <a16:creationId xmlns:a16="http://schemas.microsoft.com/office/drawing/2014/main" id="{8699BB0A-9581-4108-B59A-04B1FB944AAE}"/>
              </a:ext>
            </a:extLst>
          </p:cNvPr>
          <p:cNvSpPr txBox="1"/>
          <p:nvPr/>
        </p:nvSpPr>
        <p:spPr>
          <a:xfrm>
            <a:off x="325601" y="5335395"/>
            <a:ext cx="2239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AUP vertical test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and coil manufacturing</a:t>
            </a:r>
          </a:p>
        </p:txBody>
      </p:sp>
      <p:sp>
        <p:nvSpPr>
          <p:cNvPr id="33" name="TextBox 32">
            <a:extLst>
              <a:ext uri="{FF2B5EF4-FFF2-40B4-BE49-F238E27FC236}">
                <a16:creationId xmlns:a16="http://schemas.microsoft.com/office/drawing/2014/main" id="{7D3A566F-7A24-4A8D-9BF9-0C8AF3A9A807}"/>
              </a:ext>
            </a:extLst>
          </p:cNvPr>
          <p:cNvSpPr txBox="1"/>
          <p:nvPr/>
        </p:nvSpPr>
        <p:spPr>
          <a:xfrm>
            <a:off x="3182626" y="5697803"/>
            <a:ext cx="2295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EIC coil designs and direct wind double helix</a:t>
            </a:r>
          </a:p>
        </p:txBody>
      </p:sp>
      <p:sp>
        <p:nvSpPr>
          <p:cNvPr id="34" name="TextBox 33">
            <a:extLst>
              <a:ext uri="{FF2B5EF4-FFF2-40B4-BE49-F238E27FC236}">
                <a16:creationId xmlns:a16="http://schemas.microsoft.com/office/drawing/2014/main" id="{F6EC4B46-D1B4-412B-B6A7-D23D233BD3E3}"/>
              </a:ext>
            </a:extLst>
          </p:cNvPr>
          <p:cNvSpPr txBox="1"/>
          <p:nvPr/>
        </p:nvSpPr>
        <p:spPr>
          <a:xfrm>
            <a:off x="5990305" y="4937660"/>
            <a:ext cx="28465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MDP HTS/LTS Hybrid</a:t>
            </a:r>
          </a:p>
        </p:txBody>
      </p:sp>
      <p:sp>
        <p:nvSpPr>
          <p:cNvPr id="35" name="TextBox 34">
            <a:extLst>
              <a:ext uri="{FF2B5EF4-FFF2-40B4-BE49-F238E27FC236}">
                <a16:creationId xmlns:a16="http://schemas.microsoft.com/office/drawing/2014/main" id="{F5FF1AB7-C941-4DE4-8956-4A35777DF797}"/>
              </a:ext>
            </a:extLst>
          </p:cNvPr>
          <p:cNvSpPr txBox="1"/>
          <p:nvPr/>
        </p:nvSpPr>
        <p:spPr>
          <a:xfrm>
            <a:off x="8709853" y="4804249"/>
            <a:ext cx="25255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Fusion joint test</a:t>
            </a:r>
          </a:p>
        </p:txBody>
      </p:sp>
      <p:sp>
        <p:nvSpPr>
          <p:cNvPr id="36" name="TextBox 35">
            <a:extLst>
              <a:ext uri="{FF2B5EF4-FFF2-40B4-BE49-F238E27FC236}">
                <a16:creationId xmlns:a16="http://schemas.microsoft.com/office/drawing/2014/main" id="{A91C13FB-EC47-4D84-8411-86D5E31410AA}"/>
              </a:ext>
            </a:extLst>
          </p:cNvPr>
          <p:cNvSpPr txBox="1"/>
          <p:nvPr/>
        </p:nvSpPr>
        <p:spPr>
          <a:xfrm>
            <a:off x="10025272" y="4297638"/>
            <a:ext cx="19502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Direct wind facility</a:t>
            </a:r>
          </a:p>
        </p:txBody>
      </p:sp>
      <p:sp>
        <p:nvSpPr>
          <p:cNvPr id="37" name="TextBox 36">
            <a:extLst>
              <a:ext uri="{FF2B5EF4-FFF2-40B4-BE49-F238E27FC236}">
                <a16:creationId xmlns:a16="http://schemas.microsoft.com/office/drawing/2014/main" id="{8796B23F-97DC-48BB-A93A-7C0192F34B51}"/>
              </a:ext>
            </a:extLst>
          </p:cNvPr>
          <p:cNvSpPr txBox="1"/>
          <p:nvPr/>
        </p:nvSpPr>
        <p:spPr>
          <a:xfrm>
            <a:off x="9753230" y="3254433"/>
            <a:ext cx="19502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Magnet  Test facility</a:t>
            </a:r>
          </a:p>
        </p:txBody>
      </p:sp>
      <p:sp>
        <p:nvSpPr>
          <p:cNvPr id="40" name="TextBox 39">
            <a:extLst>
              <a:ext uri="{FF2B5EF4-FFF2-40B4-BE49-F238E27FC236}">
                <a16:creationId xmlns:a16="http://schemas.microsoft.com/office/drawing/2014/main" id="{19144598-9350-4F86-9795-4792BADD2C69}"/>
              </a:ext>
            </a:extLst>
          </p:cNvPr>
          <p:cNvSpPr txBox="1"/>
          <p:nvPr/>
        </p:nvSpPr>
        <p:spPr>
          <a:xfrm>
            <a:off x="9972638" y="1846066"/>
            <a:ext cx="19502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Nb</a:t>
            </a:r>
            <a:r>
              <a:rPr kumimoji="0" lang="en-US" sz="1400" b="1" i="0" u="none" strike="noStrike" kern="1200" cap="none" spc="0" normalizeH="0" baseline="-25000" noProof="0" dirty="0">
                <a:ln>
                  <a:noFill/>
                </a:ln>
                <a:solidFill>
                  <a:prstClr val="white"/>
                </a:solidFill>
                <a:effectLst/>
                <a:uLnTx/>
                <a:uFillTx/>
                <a:latin typeface="Arial" panose="020B0604020202020204"/>
                <a:ea typeface="+mn-ea"/>
                <a:cs typeface="+mn-cs"/>
              </a:rPr>
              <a:t>3</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Sn Furnace</a:t>
            </a:r>
          </a:p>
        </p:txBody>
      </p:sp>
      <p:pic>
        <p:nvPicPr>
          <p:cNvPr id="2" name="Picture 1">
            <a:extLst>
              <a:ext uri="{FF2B5EF4-FFF2-40B4-BE49-F238E27FC236}">
                <a16:creationId xmlns:a16="http://schemas.microsoft.com/office/drawing/2014/main" id="{3FEAD98C-4F1B-469F-9D76-4B731908A2C7}"/>
              </a:ext>
            </a:extLst>
          </p:cNvPr>
          <p:cNvPicPr>
            <a:picLocks noChangeAspect="1"/>
          </p:cNvPicPr>
          <p:nvPr/>
        </p:nvPicPr>
        <p:blipFill>
          <a:blip r:embed="rId15"/>
          <a:stretch>
            <a:fillRect/>
          </a:stretch>
        </p:blipFill>
        <p:spPr>
          <a:xfrm>
            <a:off x="9615826" y="-40039"/>
            <a:ext cx="2257021" cy="1342261"/>
          </a:xfrm>
          <a:prstGeom prst="rect">
            <a:avLst/>
          </a:prstGeom>
        </p:spPr>
      </p:pic>
      <p:sp>
        <p:nvSpPr>
          <p:cNvPr id="43" name="TextBox 42">
            <a:extLst>
              <a:ext uri="{FF2B5EF4-FFF2-40B4-BE49-F238E27FC236}">
                <a16:creationId xmlns:a16="http://schemas.microsoft.com/office/drawing/2014/main" id="{3F2DBB72-749A-433C-A58D-9CD271C155A1}"/>
              </a:ext>
            </a:extLst>
          </p:cNvPr>
          <p:cNvSpPr txBox="1"/>
          <p:nvPr/>
        </p:nvSpPr>
        <p:spPr>
          <a:xfrm>
            <a:off x="10099316" y="388914"/>
            <a:ext cx="19502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Winding facility</a:t>
            </a:r>
          </a:p>
        </p:txBody>
      </p:sp>
      <p:sp>
        <p:nvSpPr>
          <p:cNvPr id="29" name="TextBox 28">
            <a:extLst>
              <a:ext uri="{FF2B5EF4-FFF2-40B4-BE49-F238E27FC236}">
                <a16:creationId xmlns:a16="http://schemas.microsoft.com/office/drawing/2014/main" id="{D4344C67-E5FB-43D8-B3EA-4868D6BE691C}"/>
              </a:ext>
            </a:extLst>
          </p:cNvPr>
          <p:cNvSpPr txBox="1"/>
          <p:nvPr/>
        </p:nvSpPr>
        <p:spPr>
          <a:xfrm>
            <a:off x="8709854" y="5490862"/>
            <a:ext cx="25255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MPEX conceptual design</a:t>
            </a:r>
          </a:p>
        </p:txBody>
      </p:sp>
    </p:spTree>
    <p:extLst>
      <p:ext uri="{BB962C8B-B14F-4D97-AF65-F5344CB8AC3E}">
        <p14:creationId xmlns:p14="http://schemas.microsoft.com/office/powerpoint/2010/main" val="357548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F8A3D7-4F48-9D45-B6AA-75BF39947A58}"/>
              </a:ext>
            </a:extLst>
          </p:cNvPr>
          <p:cNvSpPr>
            <a:spLocks noGrp="1"/>
          </p:cNvSpPr>
          <p:nvPr>
            <p:ph idx="1"/>
          </p:nvPr>
        </p:nvSpPr>
        <p:spPr>
          <a:xfrm>
            <a:off x="181517" y="820865"/>
            <a:ext cx="4832273" cy="2083297"/>
          </a:xfrm>
          <a:solidFill>
            <a:srgbClr val="0070C0"/>
          </a:solidFill>
        </p:spPr>
        <p:txBody>
          <a:bodyPr/>
          <a:lstStyle/>
          <a:p>
            <a:pPr marL="0" indent="0">
              <a:buNone/>
            </a:pPr>
            <a:r>
              <a:rPr lang="en-US" sz="1867" dirty="0">
                <a:solidFill>
                  <a:schemeClr val="bg1"/>
                </a:solidFill>
              </a:rPr>
              <a:t>Fermilab is a worldwide recognized leader in applied superconductivity and magnet technology. Decades of experience, a dedicated team and state of the art facilities are key to the laboratory ability to:</a:t>
            </a:r>
          </a:p>
          <a:p>
            <a:pPr marL="69848" lvl="1">
              <a:spcBef>
                <a:spcPts val="379"/>
              </a:spcBef>
            </a:pPr>
            <a:r>
              <a:rPr lang="en-US" sz="1600" dirty="0">
                <a:solidFill>
                  <a:schemeClr val="bg1"/>
                </a:solidFill>
              </a:rPr>
              <a:t>• Develop breakthrough technologies</a:t>
            </a:r>
          </a:p>
          <a:p>
            <a:pPr marL="69848" lvl="1">
              <a:spcBef>
                <a:spcPts val="379"/>
              </a:spcBef>
            </a:pPr>
            <a:r>
              <a:rPr lang="en-US" sz="1600" dirty="0">
                <a:solidFill>
                  <a:schemeClr val="bg1"/>
                </a:solidFill>
              </a:rPr>
              <a:t>• Complete world class projects</a:t>
            </a:r>
          </a:p>
        </p:txBody>
      </p:sp>
      <p:sp>
        <p:nvSpPr>
          <p:cNvPr id="3" name="Title 2">
            <a:extLst>
              <a:ext uri="{FF2B5EF4-FFF2-40B4-BE49-F238E27FC236}">
                <a16:creationId xmlns:a16="http://schemas.microsoft.com/office/drawing/2014/main" id="{9A569413-0CCA-B340-83DB-DB892E85D26B}"/>
              </a:ext>
            </a:extLst>
          </p:cNvPr>
          <p:cNvSpPr>
            <a:spLocks noGrp="1"/>
          </p:cNvSpPr>
          <p:nvPr>
            <p:ph type="title"/>
          </p:nvPr>
        </p:nvSpPr>
        <p:spPr/>
        <p:txBody>
          <a:bodyPr/>
          <a:lstStyle/>
          <a:p>
            <a:r>
              <a:rPr lang="en-US" dirty="0"/>
              <a:t>Fermilab: a world leader  in Magnet Technology </a:t>
            </a:r>
          </a:p>
        </p:txBody>
      </p:sp>
      <p:sp>
        <p:nvSpPr>
          <p:cNvPr id="4" name="Date Placeholder 3">
            <a:extLst>
              <a:ext uri="{FF2B5EF4-FFF2-40B4-BE49-F238E27FC236}">
                <a16:creationId xmlns:a16="http://schemas.microsoft.com/office/drawing/2014/main" id="{F3FA23CD-EB14-5941-9CD3-22EABCB37092}"/>
              </a:ext>
            </a:extLst>
          </p:cNvPr>
          <p:cNvSpPr>
            <a:spLocks noGrp="1"/>
          </p:cNvSpPr>
          <p:nvPr>
            <p:ph type="dt" sz="half" idx="2"/>
          </p:nvPr>
        </p:nvSpPr>
        <p:spPr/>
        <p:txBody>
          <a:bodyPr/>
          <a:lstStyle/>
          <a:p>
            <a:pPr defTabSz="609585" fontAlgn="base">
              <a:spcBef>
                <a:spcPct val="0"/>
              </a:spcBef>
              <a:spcAft>
                <a:spcPct val="0"/>
              </a:spcAft>
              <a:defRPr/>
            </a:pPr>
            <a:fld id="{D0140DEA-AB0A-D548-9303-18EE0A5D04EE}" type="datetime1">
              <a:rPr lang="en-US"/>
              <a:pPr defTabSz="609585" fontAlgn="base">
                <a:spcBef>
                  <a:spcPct val="0"/>
                </a:spcBef>
                <a:spcAft>
                  <a:spcPct val="0"/>
                </a:spcAft>
                <a:defRPr/>
              </a:pPr>
              <a:t>7/12/2021</a:t>
            </a:fld>
            <a:endParaRPr lang="en-US" dirty="0"/>
          </a:p>
        </p:txBody>
      </p:sp>
      <p:sp>
        <p:nvSpPr>
          <p:cNvPr id="5" name="Footer Placeholder 4">
            <a:extLst>
              <a:ext uri="{FF2B5EF4-FFF2-40B4-BE49-F238E27FC236}">
                <a16:creationId xmlns:a16="http://schemas.microsoft.com/office/drawing/2014/main" id="{25A89E3C-111C-234D-8B72-13391F0BEE75}"/>
              </a:ext>
            </a:extLst>
          </p:cNvPr>
          <p:cNvSpPr>
            <a:spLocks noGrp="1"/>
          </p:cNvSpPr>
          <p:nvPr>
            <p:ph type="ftr" sz="quarter" idx="3"/>
          </p:nvPr>
        </p:nvSpPr>
        <p:spPr/>
        <p:txBody>
          <a:bodyPr/>
          <a:lstStyle/>
          <a:p>
            <a:pPr defTabSz="609585" fontAlgn="base">
              <a:spcBef>
                <a:spcPct val="0"/>
              </a:spcBef>
              <a:spcAft>
                <a:spcPct val="0"/>
              </a:spcAft>
              <a:defRPr/>
            </a:pPr>
            <a:r>
              <a:rPr lang="en-US"/>
              <a:t>G.Velev | XXX</a:t>
            </a:r>
            <a:endParaRPr lang="en-US" b="1" dirty="0"/>
          </a:p>
        </p:txBody>
      </p:sp>
      <p:sp>
        <p:nvSpPr>
          <p:cNvPr id="6" name="Slide Number Placeholder 5">
            <a:extLst>
              <a:ext uri="{FF2B5EF4-FFF2-40B4-BE49-F238E27FC236}">
                <a16:creationId xmlns:a16="http://schemas.microsoft.com/office/drawing/2014/main" id="{EF88E269-273D-E546-A44C-8CD395DC1370}"/>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pPr defTabSz="609585" fontAlgn="base">
                <a:spcBef>
                  <a:spcPct val="0"/>
                </a:spcBef>
                <a:spcAft>
                  <a:spcPct val="0"/>
                </a:spcAft>
                <a:defRPr/>
              </a:pPr>
              <a:t>8</a:t>
            </a:fld>
            <a:endParaRPr lang="en-US" dirty="0"/>
          </a:p>
        </p:txBody>
      </p:sp>
      <p:sp>
        <p:nvSpPr>
          <p:cNvPr id="9" name="Content Placeholder 1">
            <a:extLst>
              <a:ext uri="{FF2B5EF4-FFF2-40B4-BE49-F238E27FC236}">
                <a16:creationId xmlns:a16="http://schemas.microsoft.com/office/drawing/2014/main" id="{C0627F1D-77BD-1145-B0F6-8FD6FE5748DF}"/>
              </a:ext>
            </a:extLst>
          </p:cNvPr>
          <p:cNvSpPr txBox="1">
            <a:spLocks/>
          </p:cNvSpPr>
          <p:nvPr/>
        </p:nvSpPr>
        <p:spPr>
          <a:xfrm>
            <a:off x="181516" y="2921567"/>
            <a:ext cx="4832273" cy="1922123"/>
          </a:xfrm>
          <a:prstGeom prst="rect">
            <a:avLst/>
          </a:prstGeom>
          <a:solidFill>
            <a:srgbClr val="0070C0"/>
          </a:solidFill>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645"/>
              </a:spcBef>
              <a:buNone/>
            </a:pPr>
            <a:r>
              <a:rPr lang="en-US" sz="1867" dirty="0">
                <a:solidFill>
                  <a:srgbClr val="FFFFFF"/>
                </a:solidFill>
              </a:rPr>
              <a:t>Projects:</a:t>
            </a:r>
          </a:p>
          <a:p>
            <a:pPr marL="306910" indent="-306910" defTabSz="609585">
              <a:spcBef>
                <a:spcPts val="267"/>
              </a:spcBef>
            </a:pPr>
            <a:r>
              <a:rPr lang="en-US" sz="1600" dirty="0">
                <a:solidFill>
                  <a:srgbClr val="FFFFFF"/>
                </a:solidFill>
              </a:rPr>
              <a:t>LCLS-II CM SC quads and correctors </a:t>
            </a:r>
          </a:p>
          <a:p>
            <a:pPr marL="306910" indent="-306910" defTabSz="609585">
              <a:spcBef>
                <a:spcPts val="267"/>
              </a:spcBef>
            </a:pPr>
            <a:r>
              <a:rPr lang="en-US" sz="1600" dirty="0">
                <a:solidFill>
                  <a:srgbClr val="FFFFFF"/>
                </a:solidFill>
              </a:rPr>
              <a:t>SC inflector for g-2</a:t>
            </a:r>
          </a:p>
          <a:p>
            <a:pPr marL="306910" indent="-306910" defTabSz="609585">
              <a:spcBef>
                <a:spcPts val="267"/>
              </a:spcBef>
            </a:pPr>
            <a:r>
              <a:rPr lang="en-US" sz="1600" dirty="0">
                <a:solidFill>
                  <a:srgbClr val="FFFFFF"/>
                </a:solidFill>
              </a:rPr>
              <a:t>HL-LHC AUP Nb3Sn quads for LHC</a:t>
            </a:r>
          </a:p>
          <a:p>
            <a:pPr marL="306910" indent="-306910" defTabSz="609585">
              <a:spcBef>
                <a:spcPts val="267"/>
              </a:spcBef>
            </a:pPr>
            <a:r>
              <a:rPr lang="en-US" sz="1600" dirty="0">
                <a:solidFill>
                  <a:srgbClr val="FFFFFF"/>
                </a:solidFill>
              </a:rPr>
              <a:t>Mu2e Solenoids</a:t>
            </a:r>
          </a:p>
          <a:p>
            <a:pPr marL="306910" indent="-306910" defTabSz="609585">
              <a:spcBef>
                <a:spcPts val="267"/>
              </a:spcBef>
            </a:pPr>
            <a:r>
              <a:rPr lang="en-US" sz="1600" dirty="0">
                <a:solidFill>
                  <a:srgbClr val="FFFFFF"/>
                </a:solidFill>
              </a:rPr>
              <a:t>PIP-II conduction cooled solenoids</a:t>
            </a:r>
          </a:p>
          <a:p>
            <a:pPr marL="306910" indent="-306910" defTabSz="609585">
              <a:spcBef>
                <a:spcPts val="267"/>
              </a:spcBef>
            </a:pPr>
            <a:r>
              <a:rPr lang="en-US" sz="1600" dirty="0">
                <a:solidFill>
                  <a:srgbClr val="FFFFFF"/>
                </a:solidFill>
              </a:rPr>
              <a:t>ORNL magnets for Proton Power Upgrade of SNS </a:t>
            </a:r>
          </a:p>
          <a:p>
            <a:pPr marL="0" indent="0" defTabSz="609585">
              <a:spcBef>
                <a:spcPts val="379"/>
              </a:spcBef>
              <a:buNone/>
            </a:pPr>
            <a:r>
              <a:rPr lang="en-US" sz="1600" dirty="0"/>
              <a:t> </a:t>
            </a:r>
          </a:p>
          <a:p>
            <a:pPr marL="0" indent="0" defTabSz="609585">
              <a:spcBef>
                <a:spcPts val="1312"/>
              </a:spcBef>
              <a:buNone/>
            </a:pPr>
            <a:endParaRPr lang="en-US" sz="1867" dirty="0">
              <a:solidFill>
                <a:srgbClr val="FFFFFF"/>
              </a:solidFill>
            </a:endParaRPr>
          </a:p>
        </p:txBody>
      </p:sp>
      <p:pic>
        <p:nvPicPr>
          <p:cNvPr id="11" name="Picture 10">
            <a:extLst>
              <a:ext uri="{FF2B5EF4-FFF2-40B4-BE49-F238E27FC236}">
                <a16:creationId xmlns:a16="http://schemas.microsoft.com/office/drawing/2014/main" id="{10205182-F7B0-E442-ADC9-2761EDFF16B6}"/>
              </a:ext>
            </a:extLst>
          </p:cNvPr>
          <p:cNvPicPr>
            <a:picLocks noChangeAspect="1"/>
          </p:cNvPicPr>
          <p:nvPr/>
        </p:nvPicPr>
        <p:blipFill>
          <a:blip r:embed="rId2"/>
          <a:stretch>
            <a:fillRect/>
          </a:stretch>
        </p:blipFill>
        <p:spPr>
          <a:xfrm>
            <a:off x="5013788" y="733190"/>
            <a:ext cx="3173181" cy="2670881"/>
          </a:xfrm>
          <a:prstGeom prst="rect">
            <a:avLst/>
          </a:prstGeom>
        </p:spPr>
      </p:pic>
      <p:pic>
        <p:nvPicPr>
          <p:cNvPr id="16" name="Picture 15" descr="A picture containing indoor, area, cluttered&#10;&#10;Description automatically generated">
            <a:extLst>
              <a:ext uri="{FF2B5EF4-FFF2-40B4-BE49-F238E27FC236}">
                <a16:creationId xmlns:a16="http://schemas.microsoft.com/office/drawing/2014/main" id="{00392FC2-FE46-6F49-A405-DA07ACE466A0}"/>
              </a:ext>
            </a:extLst>
          </p:cNvPr>
          <p:cNvPicPr>
            <a:picLocks noChangeAspect="1"/>
          </p:cNvPicPr>
          <p:nvPr/>
        </p:nvPicPr>
        <p:blipFill>
          <a:blip r:embed="rId3"/>
          <a:stretch>
            <a:fillRect/>
          </a:stretch>
        </p:blipFill>
        <p:spPr>
          <a:xfrm>
            <a:off x="8300374" y="2595979"/>
            <a:ext cx="2356967" cy="2046765"/>
          </a:xfrm>
          <a:prstGeom prst="rect">
            <a:avLst/>
          </a:prstGeom>
        </p:spPr>
      </p:pic>
      <p:pic>
        <p:nvPicPr>
          <p:cNvPr id="17" name="Picture 3">
            <a:extLst>
              <a:ext uri="{FF2B5EF4-FFF2-40B4-BE49-F238E27FC236}">
                <a16:creationId xmlns:a16="http://schemas.microsoft.com/office/drawing/2014/main" id="{3F4C86F1-23ED-504B-9F7C-36412878689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558909" y="790689"/>
            <a:ext cx="1684963" cy="3826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indoor, table, sitting, food&#10;&#10;Description automatically generated">
            <a:extLst>
              <a:ext uri="{FF2B5EF4-FFF2-40B4-BE49-F238E27FC236}">
                <a16:creationId xmlns:a16="http://schemas.microsoft.com/office/drawing/2014/main" id="{406217AD-88FC-0D4F-BAAE-9D65661E6B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8526997" y="564067"/>
            <a:ext cx="1805289" cy="2258536"/>
          </a:xfrm>
          <a:prstGeom prst="rect">
            <a:avLst/>
          </a:prstGeom>
        </p:spPr>
      </p:pic>
      <p:pic>
        <p:nvPicPr>
          <p:cNvPr id="13" name="Picture 12">
            <a:extLst>
              <a:ext uri="{FF2B5EF4-FFF2-40B4-BE49-F238E27FC236}">
                <a16:creationId xmlns:a16="http://schemas.microsoft.com/office/drawing/2014/main" id="{E29FE2A2-9990-B14E-AFC5-C8B40C007801}"/>
              </a:ext>
            </a:extLst>
          </p:cNvPr>
          <p:cNvPicPr>
            <a:picLocks noChangeAspect="1"/>
          </p:cNvPicPr>
          <p:nvPr/>
        </p:nvPicPr>
        <p:blipFill>
          <a:blip r:embed="rId6"/>
          <a:stretch>
            <a:fillRect/>
          </a:stretch>
        </p:blipFill>
        <p:spPr>
          <a:xfrm>
            <a:off x="5016167" y="3722293"/>
            <a:ext cx="3247045" cy="2428892"/>
          </a:xfrm>
          <a:prstGeom prst="rect">
            <a:avLst/>
          </a:prstGeom>
        </p:spPr>
      </p:pic>
      <p:sp>
        <p:nvSpPr>
          <p:cNvPr id="33" name="Content Placeholder 1">
            <a:extLst>
              <a:ext uri="{FF2B5EF4-FFF2-40B4-BE49-F238E27FC236}">
                <a16:creationId xmlns:a16="http://schemas.microsoft.com/office/drawing/2014/main" id="{9E883DEA-452F-804C-9C0C-394DCCCCFBB7}"/>
              </a:ext>
            </a:extLst>
          </p:cNvPr>
          <p:cNvSpPr txBox="1">
            <a:spLocks/>
          </p:cNvSpPr>
          <p:nvPr/>
        </p:nvSpPr>
        <p:spPr>
          <a:xfrm>
            <a:off x="181514" y="4890185"/>
            <a:ext cx="4832273" cy="1418048"/>
          </a:xfrm>
          <a:prstGeom prst="rect">
            <a:avLst/>
          </a:prstGeom>
          <a:solidFill>
            <a:srgbClr val="0070C0"/>
          </a:solidFill>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645"/>
              </a:spcBef>
              <a:buNone/>
            </a:pPr>
            <a:r>
              <a:rPr lang="en-US" sz="1867" dirty="0">
                <a:solidFill>
                  <a:srgbClr val="FFFFFF"/>
                </a:solidFill>
              </a:rPr>
              <a:t>Ongoing  R&amp;D:</a:t>
            </a:r>
          </a:p>
          <a:p>
            <a:pPr marL="306910" indent="-306910" defTabSz="609585">
              <a:spcBef>
                <a:spcPts val="267"/>
              </a:spcBef>
            </a:pPr>
            <a:r>
              <a:rPr lang="en-US" sz="1600" dirty="0">
                <a:solidFill>
                  <a:srgbClr val="FFFFFF"/>
                </a:solidFill>
              </a:rPr>
              <a:t>High field magnets – 14.5T dipole record</a:t>
            </a:r>
          </a:p>
          <a:p>
            <a:pPr marL="306910" indent="-306910" defTabSz="609585">
              <a:spcBef>
                <a:spcPts val="267"/>
              </a:spcBef>
            </a:pPr>
            <a:r>
              <a:rPr lang="en-US" sz="1600" dirty="0">
                <a:solidFill>
                  <a:srgbClr val="FFFFFF"/>
                </a:solidFill>
              </a:rPr>
              <a:t>SC Nb3SN R&amp;D – FCC specs</a:t>
            </a:r>
          </a:p>
          <a:p>
            <a:pPr marL="306910" indent="-306910" defTabSz="609585">
              <a:spcBef>
                <a:spcPts val="267"/>
              </a:spcBef>
            </a:pPr>
            <a:r>
              <a:rPr lang="en-US" sz="1600" dirty="0">
                <a:solidFill>
                  <a:srgbClr val="FFFFFF"/>
                </a:solidFill>
              </a:rPr>
              <a:t>HTS iron dominated magnets for </a:t>
            </a:r>
            <a:r>
              <a:rPr lang="en-US" sz="1600">
                <a:solidFill>
                  <a:srgbClr val="FFFFFF"/>
                </a:solidFill>
              </a:rPr>
              <a:t>linear acc.</a:t>
            </a:r>
            <a:endParaRPr lang="en-US" sz="1600" dirty="0">
              <a:solidFill>
                <a:srgbClr val="FFFFFF"/>
              </a:solidFill>
            </a:endParaRPr>
          </a:p>
          <a:p>
            <a:pPr marL="306910" indent="-306910" defTabSz="609585">
              <a:spcBef>
                <a:spcPts val="267"/>
              </a:spcBef>
            </a:pPr>
            <a:r>
              <a:rPr lang="en-US" sz="1600" dirty="0">
                <a:solidFill>
                  <a:srgbClr val="FFFFFF"/>
                </a:solidFill>
              </a:rPr>
              <a:t>General magnet technology development </a:t>
            </a:r>
          </a:p>
          <a:p>
            <a:pPr marL="0" indent="0" defTabSz="609585">
              <a:spcBef>
                <a:spcPts val="1312"/>
              </a:spcBef>
              <a:buNone/>
            </a:pPr>
            <a:endParaRPr lang="en-US" sz="1867" dirty="0">
              <a:solidFill>
                <a:srgbClr val="FFFFFF"/>
              </a:solidFill>
            </a:endParaRPr>
          </a:p>
        </p:txBody>
      </p:sp>
      <p:sp>
        <p:nvSpPr>
          <p:cNvPr id="14" name="TextBox 13">
            <a:extLst>
              <a:ext uri="{FF2B5EF4-FFF2-40B4-BE49-F238E27FC236}">
                <a16:creationId xmlns:a16="http://schemas.microsoft.com/office/drawing/2014/main" id="{9A7A909E-C525-794E-89A4-11494A39BD0F}"/>
              </a:ext>
            </a:extLst>
          </p:cNvPr>
          <p:cNvSpPr txBox="1"/>
          <p:nvPr/>
        </p:nvSpPr>
        <p:spPr>
          <a:xfrm>
            <a:off x="10581816" y="3767337"/>
            <a:ext cx="1213715" cy="738664"/>
          </a:xfrm>
          <a:prstGeom prst="rect">
            <a:avLst/>
          </a:prstGeom>
          <a:noFill/>
        </p:spPr>
        <p:txBody>
          <a:bodyPr wrap="square" rtlCol="0">
            <a:spAutoFit/>
          </a:bodyPr>
          <a:lstStyle/>
          <a:p>
            <a:pPr defTabSz="609585" fontAlgn="base">
              <a:spcBef>
                <a:spcPct val="0"/>
              </a:spcBef>
              <a:spcAft>
                <a:spcPct val="0"/>
              </a:spcAft>
            </a:pPr>
            <a:r>
              <a:rPr lang="en-US" sz="1400" b="1" dirty="0">
                <a:solidFill>
                  <a:srgbClr val="FFFFFF"/>
                </a:solidFill>
                <a:latin typeface="Calibri" charset="0"/>
              </a:rPr>
              <a:t>Magnet Test facility  and 15 T dipole </a:t>
            </a:r>
          </a:p>
        </p:txBody>
      </p:sp>
      <p:sp>
        <p:nvSpPr>
          <p:cNvPr id="35" name="TextBox 34">
            <a:extLst>
              <a:ext uri="{FF2B5EF4-FFF2-40B4-BE49-F238E27FC236}">
                <a16:creationId xmlns:a16="http://schemas.microsoft.com/office/drawing/2014/main" id="{E6384A2E-CEAB-3F4E-BC40-E1ACBDD3A243}"/>
              </a:ext>
            </a:extLst>
          </p:cNvPr>
          <p:cNvSpPr txBox="1"/>
          <p:nvPr/>
        </p:nvSpPr>
        <p:spPr>
          <a:xfrm>
            <a:off x="8363000" y="3220983"/>
            <a:ext cx="1664576" cy="984885"/>
          </a:xfrm>
          <a:prstGeom prst="rect">
            <a:avLst/>
          </a:prstGeom>
          <a:noFill/>
        </p:spPr>
        <p:txBody>
          <a:bodyPr wrap="square" rtlCol="0">
            <a:spAutoFit/>
          </a:bodyPr>
          <a:lstStyle/>
          <a:p>
            <a:pPr defTabSz="609585" fontAlgn="base">
              <a:spcBef>
                <a:spcPct val="0"/>
              </a:spcBef>
              <a:spcAft>
                <a:spcPct val="0"/>
              </a:spcAft>
            </a:pPr>
            <a:r>
              <a:rPr lang="en-US" sz="1600" b="1" dirty="0">
                <a:solidFill>
                  <a:srgbClr val="FFFFFF"/>
                </a:solidFill>
                <a:latin typeface="Calibri" charset="0"/>
              </a:rPr>
              <a:t> </a:t>
            </a:r>
            <a:r>
              <a:rPr lang="en-US" sz="1400" b="1" dirty="0">
                <a:solidFill>
                  <a:srgbClr val="FFFFFF"/>
                </a:solidFill>
                <a:latin typeface="Calibri" charset="0"/>
              </a:rPr>
              <a:t>Transport Solenoid  assembly of the Muon-to-Electron Conversion exp.</a:t>
            </a:r>
          </a:p>
        </p:txBody>
      </p:sp>
      <p:sp>
        <p:nvSpPr>
          <p:cNvPr id="36" name="TextBox 35">
            <a:extLst>
              <a:ext uri="{FF2B5EF4-FFF2-40B4-BE49-F238E27FC236}">
                <a16:creationId xmlns:a16="http://schemas.microsoft.com/office/drawing/2014/main" id="{65BDD90E-7613-EA4D-9F41-EA5B8D79B023}"/>
              </a:ext>
            </a:extLst>
          </p:cNvPr>
          <p:cNvSpPr txBox="1"/>
          <p:nvPr/>
        </p:nvSpPr>
        <p:spPr>
          <a:xfrm>
            <a:off x="8400193" y="2066770"/>
            <a:ext cx="1775087" cy="523220"/>
          </a:xfrm>
          <a:prstGeom prst="rect">
            <a:avLst/>
          </a:prstGeom>
          <a:noFill/>
        </p:spPr>
        <p:txBody>
          <a:bodyPr wrap="square" rtlCol="0">
            <a:spAutoFit/>
          </a:bodyPr>
          <a:lstStyle/>
          <a:p>
            <a:pPr defTabSz="609585" fontAlgn="base">
              <a:spcBef>
                <a:spcPct val="0"/>
              </a:spcBef>
              <a:spcAft>
                <a:spcPct val="0"/>
              </a:spcAft>
            </a:pPr>
            <a:r>
              <a:rPr lang="en-US" sz="1400" dirty="0">
                <a:solidFill>
                  <a:srgbClr val="FFFFFF"/>
                </a:solidFill>
                <a:latin typeface="Calibri" charset="0"/>
              </a:rPr>
              <a:t>AUP cold mass assembly in cryostat</a:t>
            </a:r>
          </a:p>
        </p:txBody>
      </p:sp>
      <p:pic>
        <p:nvPicPr>
          <p:cNvPr id="37" name="Picture 36">
            <a:extLst>
              <a:ext uri="{FF2B5EF4-FFF2-40B4-BE49-F238E27FC236}">
                <a16:creationId xmlns:a16="http://schemas.microsoft.com/office/drawing/2014/main" id="{3576B2AC-5974-AC45-AB73-83A2AA8B85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0372" y="4642745"/>
            <a:ext cx="2049469" cy="1497244"/>
          </a:xfrm>
          <a:prstGeom prst="rect">
            <a:avLst/>
          </a:prstGeom>
        </p:spPr>
      </p:pic>
      <p:pic>
        <p:nvPicPr>
          <p:cNvPr id="38" name="Picture 37">
            <a:extLst>
              <a:ext uri="{FF2B5EF4-FFF2-40B4-BE49-F238E27FC236}">
                <a16:creationId xmlns:a16="http://schemas.microsoft.com/office/drawing/2014/main" id="{7D632D98-F757-1842-AD4F-B395AB9229BD}"/>
              </a:ext>
            </a:extLst>
          </p:cNvPr>
          <p:cNvPicPr/>
          <p:nvPr/>
        </p:nvPicPr>
        <p:blipFill rotWithShape="1">
          <a:blip r:embed="rId8">
            <a:extLst>
              <a:ext uri="{28A0092B-C50C-407E-A947-70E740481C1C}">
                <a14:useLocalDpi xmlns:a14="http://schemas.microsoft.com/office/drawing/2010/main"/>
              </a:ext>
            </a:extLst>
          </a:blip>
          <a:srcRect/>
          <a:stretch/>
        </p:blipFill>
        <p:spPr bwMode="auto">
          <a:xfrm>
            <a:off x="10322352" y="4625749"/>
            <a:ext cx="1921521" cy="1497244"/>
          </a:xfrm>
          <a:prstGeom prst="rect">
            <a:avLst/>
          </a:prstGeom>
          <a:ln>
            <a:noFill/>
          </a:ln>
          <a:extLst>
            <a:ext uri="{53640926-AAD7-44d8-BBD7-CCE9431645EC}">
              <a14:shadowObscured xmlns:a14="http://schemas.microsoft.com/office/drawing/2010/main" xmlns=""/>
            </a:ext>
          </a:extLst>
        </p:spPr>
      </p:pic>
      <p:sp>
        <p:nvSpPr>
          <p:cNvPr id="39" name="TextBox 38">
            <a:extLst>
              <a:ext uri="{FF2B5EF4-FFF2-40B4-BE49-F238E27FC236}">
                <a16:creationId xmlns:a16="http://schemas.microsoft.com/office/drawing/2014/main" id="{B7ECA6BB-FC10-A14A-AA5F-7F320A8BFBDC}"/>
              </a:ext>
            </a:extLst>
          </p:cNvPr>
          <p:cNvSpPr txBox="1"/>
          <p:nvPr/>
        </p:nvSpPr>
        <p:spPr>
          <a:xfrm>
            <a:off x="8455027" y="5513314"/>
            <a:ext cx="1775087" cy="523220"/>
          </a:xfrm>
          <a:prstGeom prst="rect">
            <a:avLst/>
          </a:prstGeom>
          <a:noFill/>
        </p:spPr>
        <p:txBody>
          <a:bodyPr wrap="square" rtlCol="0">
            <a:spAutoFit/>
          </a:bodyPr>
          <a:lstStyle/>
          <a:p>
            <a:pPr defTabSz="609585" fontAlgn="base">
              <a:spcBef>
                <a:spcPct val="0"/>
              </a:spcBef>
              <a:spcAft>
                <a:spcPct val="0"/>
              </a:spcAft>
            </a:pPr>
            <a:r>
              <a:rPr lang="en-US" sz="1400" dirty="0">
                <a:solidFill>
                  <a:srgbClr val="FFFFFF"/>
                </a:solidFill>
                <a:latin typeface="Calibri" charset="0"/>
              </a:rPr>
              <a:t>Conventional magnets coil winding</a:t>
            </a:r>
          </a:p>
        </p:txBody>
      </p:sp>
      <p:sp>
        <p:nvSpPr>
          <p:cNvPr id="40" name="TextBox 39">
            <a:extLst>
              <a:ext uri="{FF2B5EF4-FFF2-40B4-BE49-F238E27FC236}">
                <a16:creationId xmlns:a16="http://schemas.microsoft.com/office/drawing/2014/main" id="{E139B704-A98A-DB43-8EBA-0FC0AF1375AC}"/>
              </a:ext>
            </a:extLst>
          </p:cNvPr>
          <p:cNvSpPr txBox="1"/>
          <p:nvPr/>
        </p:nvSpPr>
        <p:spPr>
          <a:xfrm>
            <a:off x="10402671" y="5537103"/>
            <a:ext cx="1775087" cy="523220"/>
          </a:xfrm>
          <a:prstGeom prst="rect">
            <a:avLst/>
          </a:prstGeom>
          <a:noFill/>
        </p:spPr>
        <p:txBody>
          <a:bodyPr wrap="square" rtlCol="0">
            <a:spAutoFit/>
          </a:bodyPr>
          <a:lstStyle/>
          <a:p>
            <a:pPr defTabSz="609585" fontAlgn="base">
              <a:spcBef>
                <a:spcPct val="0"/>
              </a:spcBef>
              <a:spcAft>
                <a:spcPct val="0"/>
              </a:spcAft>
            </a:pPr>
            <a:r>
              <a:rPr lang="en-US" sz="1400" dirty="0">
                <a:solidFill>
                  <a:srgbClr val="FFFFFF"/>
                </a:solidFill>
                <a:latin typeface="Calibri" charset="0"/>
              </a:rPr>
              <a:t>LCLS-II Magnet in the Cryomodule</a:t>
            </a:r>
          </a:p>
        </p:txBody>
      </p:sp>
      <p:sp>
        <p:nvSpPr>
          <p:cNvPr id="15" name="TextBox 14">
            <a:extLst>
              <a:ext uri="{FF2B5EF4-FFF2-40B4-BE49-F238E27FC236}">
                <a16:creationId xmlns:a16="http://schemas.microsoft.com/office/drawing/2014/main" id="{9D698752-8702-0D42-84B0-C4E016BF6AD0}"/>
              </a:ext>
            </a:extLst>
          </p:cNvPr>
          <p:cNvSpPr txBox="1"/>
          <p:nvPr/>
        </p:nvSpPr>
        <p:spPr>
          <a:xfrm>
            <a:off x="6000684" y="1512155"/>
            <a:ext cx="1426313" cy="1117935"/>
          </a:xfrm>
          <a:prstGeom prst="rect">
            <a:avLst/>
          </a:prstGeom>
          <a:noFill/>
        </p:spPr>
        <p:txBody>
          <a:bodyPr wrap="square" rtlCol="0">
            <a:spAutoFit/>
          </a:bodyPr>
          <a:lstStyle/>
          <a:p>
            <a:pPr defTabSz="609585" fontAlgn="base">
              <a:spcBef>
                <a:spcPct val="0"/>
              </a:spcBef>
              <a:spcAft>
                <a:spcPct val="0"/>
              </a:spcAft>
            </a:pPr>
            <a:r>
              <a:rPr lang="en-US" sz="1333" dirty="0">
                <a:solidFill>
                  <a:srgbClr val="003087"/>
                </a:solidFill>
                <a:latin typeface="Calibri" charset="0"/>
              </a:rPr>
              <a:t>Five  elements needed  for a strong support of projects and magnet R&amp;D</a:t>
            </a:r>
          </a:p>
        </p:txBody>
      </p:sp>
    </p:spTree>
    <p:extLst>
      <p:ext uri="{BB962C8B-B14F-4D97-AF65-F5344CB8AC3E}">
        <p14:creationId xmlns:p14="http://schemas.microsoft.com/office/powerpoint/2010/main" val="178811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02ED-6790-474D-81A1-ED0DFA2F3D54}"/>
              </a:ext>
            </a:extLst>
          </p:cNvPr>
          <p:cNvSpPr>
            <a:spLocks noGrp="1"/>
          </p:cNvSpPr>
          <p:nvPr>
            <p:ph type="title"/>
          </p:nvPr>
        </p:nvSpPr>
        <p:spPr/>
        <p:txBody>
          <a:bodyPr/>
          <a:lstStyle/>
          <a:p>
            <a:r>
              <a:rPr lang="en-US" dirty="0"/>
              <a:t>MRI - Columbia and BNL – potential collaborations</a:t>
            </a:r>
          </a:p>
        </p:txBody>
      </p:sp>
      <p:sp>
        <p:nvSpPr>
          <p:cNvPr id="4" name="Content Placeholder 3">
            <a:extLst>
              <a:ext uri="{FF2B5EF4-FFF2-40B4-BE49-F238E27FC236}">
                <a16:creationId xmlns:a16="http://schemas.microsoft.com/office/drawing/2014/main" id="{A07B4B3E-C2F2-4FC2-8E8F-7BD5C2528012}"/>
              </a:ext>
            </a:extLst>
          </p:cNvPr>
          <p:cNvSpPr>
            <a:spLocks noGrp="1"/>
          </p:cNvSpPr>
          <p:nvPr>
            <p:ph sz="half" idx="2"/>
          </p:nvPr>
        </p:nvSpPr>
        <p:spPr>
          <a:xfrm>
            <a:off x="671513" y="1833956"/>
            <a:ext cx="5157787" cy="3684588"/>
          </a:xfrm>
        </p:spPr>
        <p:txBody>
          <a:bodyPr>
            <a:normAutofit fontScale="85000" lnSpcReduction="20000"/>
          </a:bodyPr>
          <a:lstStyle/>
          <a:p>
            <a:r>
              <a:rPr lang="en-US" dirty="0"/>
              <a:t>Columbia’s Zuckerman Institute is pushing the boundaries of imaging the brain and the body</a:t>
            </a:r>
          </a:p>
          <a:p>
            <a:r>
              <a:rPr lang="en-US" dirty="0"/>
              <a:t>Strong collaborative network with neuroscience community, industry</a:t>
            </a:r>
          </a:p>
          <a:p>
            <a:r>
              <a:rPr lang="en-US" dirty="0"/>
              <a:t>BNL – expertise in HTS, high field magnets, and MRI</a:t>
            </a:r>
          </a:p>
          <a:p>
            <a:r>
              <a:rPr lang="en-US" dirty="0"/>
              <a:t>Developing a collaboration to leverage strengths of BNL for development of innovative neuro scanners</a:t>
            </a:r>
          </a:p>
        </p:txBody>
      </p:sp>
      <p:sp>
        <p:nvSpPr>
          <p:cNvPr id="7" name="Slide Number Placeholder 6">
            <a:extLst>
              <a:ext uri="{FF2B5EF4-FFF2-40B4-BE49-F238E27FC236}">
                <a16:creationId xmlns:a16="http://schemas.microsoft.com/office/drawing/2014/main" id="{5C794409-F6A4-4963-9231-442EC9655DD9}"/>
              </a:ext>
            </a:extLst>
          </p:cNvPr>
          <p:cNvSpPr>
            <a:spLocks noGrp="1"/>
          </p:cNvSpPr>
          <p:nvPr>
            <p:ph type="sldNum" sz="quarter" idx="10"/>
          </p:nvPr>
        </p:nvSpPr>
        <p:spPr/>
        <p:txBody>
          <a:bodyPr/>
          <a:lstStyle/>
          <a:p>
            <a:fld id="{933A556B-7C63-244D-9B7C-B0EA8042B330}" type="slidenum">
              <a:rPr lang="en-US" smtClean="0"/>
              <a:pPr/>
              <a:t>9</a:t>
            </a:fld>
            <a:endParaRPr lang="en-US" sz="1000" dirty="0"/>
          </a:p>
        </p:txBody>
      </p:sp>
      <p:pic>
        <p:nvPicPr>
          <p:cNvPr id="8" name="Google Shape;287;p7">
            <a:extLst>
              <a:ext uri="{FF2B5EF4-FFF2-40B4-BE49-F238E27FC236}">
                <a16:creationId xmlns:a16="http://schemas.microsoft.com/office/drawing/2014/main" id="{8F764A7B-A34F-4DAC-91A9-821EF65A07FA}"/>
              </a:ext>
            </a:extLst>
          </p:cNvPr>
          <p:cNvPicPr>
            <a:picLocks noGrp="1" noChangeArrowheads="1"/>
          </p:cNvPicPr>
          <p:nvPr>
            <p:ph sz="quarter" idx="4"/>
          </p:nvPr>
        </p:nvPicPr>
        <p:blipFill>
          <a:blip r:embed="rId3">
            <a:extLst>
              <a:ext uri="{28A0092B-C50C-407E-A947-70E740481C1C}">
                <a14:useLocalDpi xmlns:a14="http://schemas.microsoft.com/office/drawing/2010/main" val="0"/>
              </a:ext>
            </a:extLst>
          </a:blip>
          <a:srcRect l="29070" t="6606" r="29749" b="6299"/>
          <a:stretch>
            <a:fillRect/>
          </a:stretch>
        </p:blipFill>
        <p:spPr>
          <a:xfrm>
            <a:off x="6362702" y="1122536"/>
            <a:ext cx="1969761" cy="2690493"/>
          </a:xfrm>
        </p:spPr>
      </p:pic>
      <p:pic>
        <p:nvPicPr>
          <p:cNvPr id="9" name="Content Placeholder 3">
            <a:extLst>
              <a:ext uri="{FF2B5EF4-FFF2-40B4-BE49-F238E27FC236}">
                <a16:creationId xmlns:a16="http://schemas.microsoft.com/office/drawing/2014/main" id="{A639BF2B-623F-4047-8D6A-519078E93A06}"/>
              </a:ext>
            </a:extLst>
          </p:cNvPr>
          <p:cNvPicPr>
            <a:picLocks noChangeAspect="1"/>
          </p:cNvPicPr>
          <p:nvPr/>
        </p:nvPicPr>
        <p:blipFill>
          <a:blip r:embed="rId4"/>
          <a:stretch>
            <a:fillRect/>
          </a:stretch>
        </p:blipFill>
        <p:spPr>
          <a:xfrm>
            <a:off x="6570933" y="4079916"/>
            <a:ext cx="5157787" cy="2496964"/>
          </a:xfrm>
          <a:prstGeom prst="rect">
            <a:avLst/>
          </a:prstGeom>
        </p:spPr>
      </p:pic>
      <p:pic>
        <p:nvPicPr>
          <p:cNvPr id="10" name="Picture 9">
            <a:extLst>
              <a:ext uri="{FF2B5EF4-FFF2-40B4-BE49-F238E27FC236}">
                <a16:creationId xmlns:a16="http://schemas.microsoft.com/office/drawing/2014/main" id="{928036F3-3EC3-4557-B8F2-84366AEC56D9}"/>
              </a:ext>
            </a:extLst>
          </p:cNvPr>
          <p:cNvPicPr>
            <a:picLocks noChangeAspect="1"/>
          </p:cNvPicPr>
          <p:nvPr/>
        </p:nvPicPr>
        <p:blipFill>
          <a:blip r:embed="rId5"/>
          <a:stretch>
            <a:fillRect/>
          </a:stretch>
        </p:blipFill>
        <p:spPr>
          <a:xfrm>
            <a:off x="8673955" y="1122537"/>
            <a:ext cx="3230100" cy="2690492"/>
          </a:xfrm>
          <a:prstGeom prst="rect">
            <a:avLst/>
          </a:prstGeom>
        </p:spPr>
      </p:pic>
      <p:sp>
        <p:nvSpPr>
          <p:cNvPr id="11" name="TextBox 10">
            <a:extLst>
              <a:ext uri="{FF2B5EF4-FFF2-40B4-BE49-F238E27FC236}">
                <a16:creationId xmlns:a16="http://schemas.microsoft.com/office/drawing/2014/main" id="{D9254957-E4E6-4602-A680-17B2F4745E16}"/>
              </a:ext>
            </a:extLst>
          </p:cNvPr>
          <p:cNvSpPr txBox="1"/>
          <p:nvPr/>
        </p:nvSpPr>
        <p:spPr>
          <a:xfrm>
            <a:off x="6362703" y="3813029"/>
            <a:ext cx="1969760" cy="523220"/>
          </a:xfrm>
          <a:prstGeom prst="rect">
            <a:avLst/>
          </a:prstGeom>
          <a:noFill/>
        </p:spPr>
        <p:txBody>
          <a:bodyPr wrap="square" rtlCol="0">
            <a:spAutoFit/>
          </a:bodyPr>
          <a:lstStyle/>
          <a:p>
            <a:r>
              <a:rPr lang="en-US" sz="1400" dirty="0"/>
              <a:t>1.5T YBCO Head-only scanner</a:t>
            </a:r>
          </a:p>
        </p:txBody>
      </p:sp>
      <p:sp>
        <p:nvSpPr>
          <p:cNvPr id="12" name="TextBox 11">
            <a:extLst>
              <a:ext uri="{FF2B5EF4-FFF2-40B4-BE49-F238E27FC236}">
                <a16:creationId xmlns:a16="http://schemas.microsoft.com/office/drawing/2014/main" id="{42352DBE-B1A2-4618-9EC9-E5D764CAEBFF}"/>
              </a:ext>
            </a:extLst>
          </p:cNvPr>
          <p:cNvSpPr txBox="1"/>
          <p:nvPr/>
        </p:nvSpPr>
        <p:spPr>
          <a:xfrm>
            <a:off x="8673954" y="3818306"/>
            <a:ext cx="3518046" cy="523220"/>
          </a:xfrm>
          <a:prstGeom prst="rect">
            <a:avLst/>
          </a:prstGeom>
          <a:noFill/>
        </p:spPr>
        <p:txBody>
          <a:bodyPr wrap="square" rtlCol="0">
            <a:spAutoFit/>
          </a:bodyPr>
          <a:lstStyle/>
          <a:p>
            <a:r>
              <a:rPr lang="en-US" sz="1400" dirty="0"/>
              <a:t>9.4T MRI for translational neuroscience with GE at Nathan </a:t>
            </a:r>
            <a:r>
              <a:rPr lang="en-US" sz="1400" dirty="0" err="1"/>
              <a:t>Klien</a:t>
            </a:r>
            <a:r>
              <a:rPr lang="en-US" sz="1400" dirty="0"/>
              <a:t> </a:t>
            </a:r>
            <a:r>
              <a:rPr lang="en-US" sz="1400" dirty="0" err="1"/>
              <a:t>Institiute</a:t>
            </a:r>
            <a:endParaRPr lang="en-US" sz="1400" dirty="0"/>
          </a:p>
        </p:txBody>
      </p:sp>
      <p:sp>
        <p:nvSpPr>
          <p:cNvPr id="13" name="TextBox 12">
            <a:extLst>
              <a:ext uri="{FF2B5EF4-FFF2-40B4-BE49-F238E27FC236}">
                <a16:creationId xmlns:a16="http://schemas.microsoft.com/office/drawing/2014/main" id="{84F4E771-338F-44DC-85E2-DE0C8A10B2D2}"/>
              </a:ext>
            </a:extLst>
          </p:cNvPr>
          <p:cNvSpPr txBox="1"/>
          <p:nvPr/>
        </p:nvSpPr>
        <p:spPr>
          <a:xfrm>
            <a:off x="6133424" y="6514266"/>
            <a:ext cx="6032803" cy="307777"/>
          </a:xfrm>
          <a:prstGeom prst="rect">
            <a:avLst/>
          </a:prstGeom>
          <a:noFill/>
        </p:spPr>
        <p:txBody>
          <a:bodyPr wrap="square" rtlCol="0">
            <a:spAutoFit/>
          </a:bodyPr>
          <a:lstStyle/>
          <a:p>
            <a:r>
              <a:rPr lang="en-US" sz="1400" dirty="0"/>
              <a:t>MgB</a:t>
            </a:r>
            <a:r>
              <a:rPr lang="en-US" sz="1400" baseline="-25000" dirty="0"/>
              <a:t>2</a:t>
            </a:r>
            <a:r>
              <a:rPr lang="en-US" sz="1400" dirty="0"/>
              <a:t> MRI system for global access – can be sited anywhere in the world</a:t>
            </a:r>
            <a:endParaRPr lang="en-US" sz="1400" baseline="-25000" dirty="0"/>
          </a:p>
        </p:txBody>
      </p:sp>
    </p:spTree>
    <p:extLst>
      <p:ext uri="{BB962C8B-B14F-4D97-AF65-F5344CB8AC3E}">
        <p14:creationId xmlns:p14="http://schemas.microsoft.com/office/powerpoint/2010/main" val="3242294345"/>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4BAF782-BCD8-4C94-A12F-E35E920A2C56}" vid="{AD176C1F-ED7C-4249-8C95-E6F23BEC6B29}"/>
    </a:ext>
  </a:extLst>
</a:theme>
</file>

<file path=ppt/theme/theme2.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 widescreen</Template>
  <TotalTime>206</TotalTime>
  <Words>2137</Words>
  <Application>Microsoft Office PowerPoint</Application>
  <PresentationFormat>Widescreen</PresentationFormat>
  <Paragraphs>189</Paragraphs>
  <Slides>12</Slides>
  <Notes>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ＭＳ Ｐゴシック</vt:lpstr>
      <vt:lpstr>ＭＳ Ｐゴシック</vt:lpstr>
      <vt:lpstr>Arial</vt:lpstr>
      <vt:lpstr>Calibri</vt:lpstr>
      <vt:lpstr>Geneva</vt:lpstr>
      <vt:lpstr>Helvetica</vt:lpstr>
      <vt:lpstr>Wingdings</vt:lpstr>
      <vt:lpstr>BNL</vt:lpstr>
      <vt:lpstr>Fermilab_PPT_090915</vt:lpstr>
      <vt:lpstr>Capabilities from the Physical Sciences – Superconducting Magnet Ecosystem</vt:lpstr>
      <vt:lpstr>Outline</vt:lpstr>
      <vt:lpstr>Tevatron and SSC – commercialization of MRI – synergy and serendipity</vt:lpstr>
      <vt:lpstr>MRI to DOE – Offshore wind</vt:lpstr>
      <vt:lpstr>Proton/Carbon therapy – DOE to industry</vt:lpstr>
      <vt:lpstr>Lessons Learned</vt:lpstr>
      <vt:lpstr>BNL Magnet Division – Capabilities and Priorities</vt:lpstr>
      <vt:lpstr>Fermilab: a world leader  in Magnet Technology </vt:lpstr>
      <vt:lpstr>MRI - Columbia and BNL – potential collaborations</vt:lpstr>
      <vt:lpstr>Vision for a Sustainable Superconducting Magnet Ecosystem</vt:lpstr>
      <vt:lpstr>Potential models for sustainability- superconducting technology commons</vt:lpstr>
      <vt:lpstr>Benefits of a Sustainable Ecosystem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Capabilities from the Physical Sciences – Superconducting Magnet Ecosystem</dc:title>
  <dc:subject/>
  <dc:creator>Amm, Kathleen</dc:creator>
  <cp:keywords/>
  <dc:description/>
  <cp:lastModifiedBy>Stephanie Tysor</cp:lastModifiedBy>
  <cp:revision>8</cp:revision>
  <dcterms:created xsi:type="dcterms:W3CDTF">2021-07-11T21:05:15Z</dcterms:created>
  <dcterms:modified xsi:type="dcterms:W3CDTF">2021-07-12T18:43:44Z</dcterms:modified>
  <cp:category/>
</cp:coreProperties>
</file>