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2" r:id="rId1"/>
    <p:sldMasterId id="2147483844" r:id="rId2"/>
    <p:sldMasterId id="2147483863" r:id="rId3"/>
    <p:sldMasterId id="2147483869" r:id="rId4"/>
  </p:sldMasterIdLst>
  <p:notesMasterIdLst>
    <p:notesMasterId r:id="rId35"/>
  </p:notesMasterIdLst>
  <p:handoutMasterIdLst>
    <p:handoutMasterId r:id="rId36"/>
  </p:handoutMasterIdLst>
  <p:sldIdLst>
    <p:sldId id="1759" r:id="rId5"/>
    <p:sldId id="1758" r:id="rId6"/>
    <p:sldId id="1760" r:id="rId7"/>
    <p:sldId id="1761" r:id="rId8"/>
    <p:sldId id="1762" r:id="rId9"/>
    <p:sldId id="1764" r:id="rId10"/>
    <p:sldId id="1763" r:id="rId11"/>
    <p:sldId id="1766" r:id="rId12"/>
    <p:sldId id="1767" r:id="rId13"/>
    <p:sldId id="1735" r:id="rId14"/>
    <p:sldId id="1740" r:id="rId15"/>
    <p:sldId id="1741" r:id="rId16"/>
    <p:sldId id="1748" r:id="rId17"/>
    <p:sldId id="1742" r:id="rId18"/>
    <p:sldId id="1768" r:id="rId19"/>
    <p:sldId id="1769" r:id="rId20"/>
    <p:sldId id="1743" r:id="rId21"/>
    <p:sldId id="1749" r:id="rId22"/>
    <p:sldId id="1750" r:id="rId23"/>
    <p:sldId id="1751" r:id="rId24"/>
    <p:sldId id="1752" r:id="rId25"/>
    <p:sldId id="1737" r:id="rId26"/>
    <p:sldId id="1753" r:id="rId27"/>
    <p:sldId id="1754" r:id="rId28"/>
    <p:sldId id="1755" r:id="rId29"/>
    <p:sldId id="1756" r:id="rId30"/>
    <p:sldId id="1738" r:id="rId31"/>
    <p:sldId id="1224" r:id="rId32"/>
    <p:sldId id="1757" r:id="rId33"/>
    <p:sldId id="1661" r:id="rId3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77">
          <p15:clr>
            <a:srgbClr val="A4A3A4"/>
          </p15:clr>
        </p15:guide>
        <p15:guide id="2" pos="28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seph Curtis" initials="JC" lastIdx="5" clrIdx="0"/>
  <p:cmAuthor id="1" name="Joseph Curtis" initials="JC [2]" lastIdx="1" clrIdx="1"/>
  <p:cmAuthor id="2" name="Joseph Curtis" initials="JC [12]" lastIdx="1" clrIdx="2"/>
  <p:cmAuthor id="3" name="Joseph Curtis" initials="JC [16]" lastIdx="3" clrIdx="3"/>
  <p:cmAuthor id="4" name="Kai Vetter" initials="KV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6F"/>
    <a:srgbClr val="000064"/>
    <a:srgbClr val="FE8010"/>
    <a:srgbClr val="FFE519"/>
    <a:srgbClr val="01333F"/>
    <a:srgbClr val="13214D"/>
    <a:srgbClr val="E6E6E6"/>
    <a:srgbClr val="80004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73" autoAdjust="0"/>
    <p:restoredTop sz="96332" autoAdjust="0"/>
  </p:normalViewPr>
  <p:slideViewPr>
    <p:cSldViewPr snapToGrid="0">
      <p:cViewPr varScale="1">
        <p:scale>
          <a:sx n="111" d="100"/>
          <a:sy n="111" d="100"/>
        </p:scale>
        <p:origin x="680" y="192"/>
      </p:cViewPr>
      <p:guideLst>
        <p:guide orient="horz" pos="3577"/>
        <p:guide pos="28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3102" y="-90"/>
      </p:cViewPr>
      <p:guideLst>
        <p:guide orient="horz" pos="2928"/>
        <p:guide pos="2208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4" Type="http://schemas.openxmlformats.org/officeDocument/2006/relationships/image" Target="../media/image8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82" tIns="46590" rIns="93182" bIns="46590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82" tIns="46590" rIns="93182" bIns="46590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82" tIns="46590" rIns="93182" bIns="46590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82" tIns="46590" rIns="93182" bIns="46590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fld id="{1415EB5E-8F29-DB4F-BF7A-C85B5F8591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743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82" tIns="46590" rIns="93182" bIns="46590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82" tIns="46590" rIns="93182" bIns="46590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4838"/>
            <a:ext cx="5610225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82" tIns="46590" rIns="93182" bIns="465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82" tIns="46590" rIns="93182" bIns="46590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82" tIns="46590" rIns="93182" bIns="46590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fld id="{5987F348-332A-004D-AD87-A35832EA73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282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EF12E-34B5-2B4C-81F7-19CD5C62A38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0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TAT &amp; HIT – but challenges in localization of dose!?</a:t>
            </a:r>
          </a:p>
          <a:p>
            <a:r>
              <a:rPr lang="en-US" sz="1200" dirty="0"/>
              <a:t>Trust but Verify… </a:t>
            </a:r>
          </a:p>
          <a:p>
            <a:r>
              <a:rPr lang="en-US" sz="1200" dirty="0"/>
              <a:t>Other imaging modalities – resolution and sensitivity</a:t>
            </a:r>
          </a:p>
          <a:p>
            <a:r>
              <a:rPr lang="en-US" sz="1200" dirty="0"/>
              <a:t>TAT: ~1uCi or less with ~mm or better resolution in small animals</a:t>
            </a:r>
          </a:p>
          <a:p>
            <a:r>
              <a:rPr lang="en-US" sz="1200" dirty="0"/>
              <a:t>HIT: ~mm range detection in-situ within one spot (e.g. 70ms)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00064"/>
                </a:solidFill>
                <a:latin typeface="Franklin Gothic Book"/>
              </a:rPr>
              <a:t>Advances in high LET radiation cancer therapy promise high efficacy in the curing of cancer;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F348-332A-004D-AD87-A35832EA73C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37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Prostate-specific membrane antigen (PSMA) is a transmembrane protein that is anchored in the cell membrane of prostate cancer epithelial cells.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PSMA has been used as a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phenotypic biomarker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with positron emission tomography (PET) imaging approaches.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2</a:t>
            </a:r>
            <a:endParaRPr lang="en-US" sz="1200" b="0" i="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PSMA can be overexpressed in metastatic prostate cancer relative to normal tissue and is present in over 80% of men with prostate cancer.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F348-332A-004D-AD87-A35832EA73C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19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28600" indent="-228600"/>
                <a:r>
                  <a:rPr lang="en-US" sz="2000" dirty="0">
                    <a:latin typeface="Franklin Gothic Book" panose="020B0503020102020204" pitchFamily="34" charset="0"/>
                  </a:rPr>
                  <a:t>PET imaging: </a:t>
                </a:r>
              </a:p>
              <a:p>
                <a:pPr marL="519113" lvl="1" indent="-290513"/>
                <a:r>
                  <a:rPr lang="en-US" sz="1800" dirty="0">
                    <a:latin typeface="Franklin Gothic Book" panose="020B0503020102020204" pitchFamily="34" charset="0"/>
                  </a:rPr>
                  <a:t>In principle, yes, since C-11, O-15, N-15, etc. are being produced;</a:t>
                </a:r>
              </a:p>
              <a:p>
                <a:pPr marL="519113" lvl="1" indent="-290513"/>
                <a:r>
                  <a:rPr lang="en-US" sz="1800" dirty="0">
                    <a:latin typeface="Franklin Gothic Book" panose="020B0503020102020204" pitchFamily="34" charset="0"/>
                  </a:rPr>
                  <a:t>However, biological wash-out uncertainties due to long half-lives, creation of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800" dirty="0">
                    <a:latin typeface="Franklin Gothic Book" panose="020B0503020102020204" pitchFamily="34" charset="0"/>
                  </a:rPr>
                  <a:t>+ emitters not at the end of the range, and/or associated with high Q-value;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28600" indent="-228600"/>
                <a:r>
                  <a:rPr lang="en-US" sz="2000" dirty="0">
                    <a:latin typeface="Franklin Gothic Book" panose="020B0503020102020204" pitchFamily="34" charset="0"/>
                  </a:rPr>
                  <a:t>PET imaging: </a:t>
                </a:r>
              </a:p>
              <a:p>
                <a:pPr marL="519113" lvl="1" indent="-290513"/>
                <a:r>
                  <a:rPr lang="en-US" sz="1800" dirty="0">
                    <a:latin typeface="Franklin Gothic Book" panose="020B0503020102020204" pitchFamily="34" charset="0"/>
                  </a:rPr>
                  <a:t>In principle, yes, since C-11, O-15, N-15, etc. are being produced;</a:t>
                </a:r>
              </a:p>
              <a:p>
                <a:pPr marL="519113" lvl="1" indent="-290513"/>
                <a:r>
                  <a:rPr lang="en-US" sz="1800" dirty="0">
                    <a:latin typeface="Franklin Gothic Book" panose="020B0503020102020204" pitchFamily="34" charset="0"/>
                  </a:rPr>
                  <a:t>However, biological wash-out uncertainties due to long half-lives, creation of </a:t>
                </a:r>
                <a:r>
                  <a:rPr lang="en-US" sz="18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𝛽</a:t>
                </a:r>
                <a:r>
                  <a:rPr lang="en-US" sz="1800" dirty="0">
                    <a:latin typeface="Franklin Gothic Book" panose="020B0503020102020204" pitchFamily="34" charset="0"/>
                  </a:rPr>
                  <a:t>+ emitters not at the end of the range, and/or associated with high Q-value; 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F348-332A-004D-AD87-A35832EA73C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28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66">
              <a:defRPr/>
            </a:pPr>
            <a:endParaRPr lang="en-US" b="0" kern="0" dirty="0">
              <a:solidFill>
                <a:srgbClr val="FFFFFF"/>
              </a:solidFill>
              <a:latin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7F348-332A-004D-AD87-A35832EA73C5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68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erkeley-view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072902"/>
            <a:ext cx="9144001" cy="5768855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9" y="1066800"/>
            <a:ext cx="9144000" cy="5791200"/>
          </a:xfrm>
          <a:prstGeom prst="rect">
            <a:avLst/>
          </a:prstGeom>
          <a:solidFill>
            <a:srgbClr val="00407B">
              <a:alpha val="9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6" name="Rectangle 1031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ＭＳ Ｐゴシック" pitchFamily="34" charset="-128"/>
            </a:endParaRPr>
          </a:p>
        </p:txBody>
      </p:sp>
      <p:pic>
        <p:nvPicPr>
          <p:cNvPr id="7" name="Picture 7" descr="LBNL_Banner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9078"/>
            <a:ext cx="4622249" cy="77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7928" y="1727018"/>
            <a:ext cx="7070271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3886200"/>
            <a:ext cx="708297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/>
          </a:p>
        </p:txBody>
      </p:sp>
      <p:pic>
        <p:nvPicPr>
          <p:cNvPr id="10" name="Picture 9" descr="berkeleyLogo.gi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202" y="0"/>
            <a:ext cx="1015219" cy="1015219"/>
          </a:xfrm>
          <a:prstGeom prst="rect">
            <a:avLst/>
          </a:prstGeom>
        </p:spPr>
      </p:pic>
      <p:pic>
        <p:nvPicPr>
          <p:cNvPr id="11" name="Picture 10" descr="bluemarine_logo.jp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88" y="5946930"/>
            <a:ext cx="2331788" cy="521223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5562600" y="144959"/>
            <a:ext cx="2989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FFFFFF"/>
                </a:solidFill>
                <a:latin typeface="Avenir Medium"/>
                <a:ea typeface="ＭＳ Ｐゴシック" pitchFamily="34" charset="-128"/>
                <a:cs typeface="Avenir Medium"/>
              </a:rPr>
              <a:t>UC Berkeley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cap="small" dirty="0">
                <a:solidFill>
                  <a:srgbClr val="FFFFFF"/>
                </a:solidFill>
                <a:latin typeface="Calibri"/>
                <a:ea typeface="ＭＳ Ｐゴシック" pitchFamily="34" charset="-128"/>
                <a:cs typeface="Calibri"/>
              </a:rPr>
              <a:t>University of California, Berkeley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715" y="5701828"/>
            <a:ext cx="907392" cy="960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7442" y="5687812"/>
            <a:ext cx="1427599" cy="10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5823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3925" y="3886200"/>
            <a:ext cx="7286625" cy="1752600"/>
          </a:xfrm>
        </p:spPr>
        <p:txBody>
          <a:bodyPr/>
          <a:lstStyle>
            <a:lvl1pPr marL="0" indent="0" algn="ctr">
              <a:buNone/>
              <a:defRPr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354500" y="6451248"/>
            <a:ext cx="575246" cy="406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4A2-B007-D544-9826-E1465B5AB51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1219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72548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522" y="922421"/>
            <a:ext cx="8293651" cy="5272971"/>
          </a:xfrm>
        </p:spPr>
        <p:txBody>
          <a:bodyPr/>
          <a:lstStyle>
            <a:lvl1pPr>
              <a:defRPr>
                <a:solidFill>
                  <a:srgbClr val="000064"/>
                </a:solidFill>
              </a:defRPr>
            </a:lvl1pPr>
            <a:lvl2pPr>
              <a:defRPr>
                <a:solidFill>
                  <a:srgbClr val="000064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227500" y="6281914"/>
            <a:ext cx="575246" cy="406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4A2-B007-D544-9826-E1465B5AB51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48032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3925" y="3886200"/>
            <a:ext cx="7286625" cy="1752600"/>
          </a:xfrm>
        </p:spPr>
        <p:txBody>
          <a:bodyPr/>
          <a:lstStyle>
            <a:lvl1pPr marL="0" indent="0" algn="ctr">
              <a:buNone/>
              <a:defRPr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1906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725487"/>
          </a:xfrm>
        </p:spPr>
        <p:txBody>
          <a:bodyPr/>
          <a:lstStyle>
            <a:lvl1pPr>
              <a:defRPr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522" y="922421"/>
            <a:ext cx="8293651" cy="5272971"/>
          </a:xfrm>
        </p:spPr>
        <p:txBody>
          <a:bodyPr/>
          <a:lstStyle>
            <a:lvl1pPr>
              <a:defRPr>
                <a:solidFill>
                  <a:srgbClr val="000064"/>
                </a:solidFill>
                <a:latin typeface="Franklin Gothic Book"/>
                <a:cs typeface="Franklin Gothic Book"/>
              </a:defRPr>
            </a:lvl1pPr>
            <a:lvl2pPr>
              <a:defRPr>
                <a:solidFill>
                  <a:srgbClr val="000064"/>
                </a:solidFill>
                <a:latin typeface="Franklin Gothic Book"/>
                <a:cs typeface="Franklin Gothic Book"/>
              </a:defRPr>
            </a:lvl2pPr>
            <a:lvl3pPr>
              <a:defRPr>
                <a:latin typeface="Franklin Gothic Book"/>
                <a:cs typeface="Franklin Gothic Book"/>
              </a:defRPr>
            </a:lvl3pPr>
            <a:lvl4pPr>
              <a:defRPr>
                <a:latin typeface="Franklin Gothic Book"/>
                <a:cs typeface="Franklin Gothic Book"/>
              </a:defRPr>
            </a:lvl4pPr>
            <a:lvl5pPr>
              <a:defRPr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978056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81222" y="6408544"/>
            <a:ext cx="4644759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19638" y="6399845"/>
            <a:ext cx="1067162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F648D68-AD34-A44E-9D06-24A8B24DAD94}" type="slidenum">
              <a:rPr lang="en-US" sz="180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pPr defTabSz="457200"/>
              <a:t>‹#›</a:t>
            </a:fld>
            <a:endParaRPr lang="en-US" sz="180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1261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3925" y="3886200"/>
            <a:ext cx="7286625" cy="1752600"/>
          </a:xfrm>
        </p:spPr>
        <p:txBody>
          <a:bodyPr/>
          <a:lstStyle>
            <a:lvl1pPr marL="0" indent="0" algn="ctr">
              <a:buNone/>
              <a:defRPr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87682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725487"/>
          </a:xfrm>
        </p:spPr>
        <p:txBody>
          <a:bodyPr/>
          <a:lstStyle>
            <a:lvl1pPr>
              <a:defRPr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522" y="922421"/>
            <a:ext cx="8293651" cy="5272971"/>
          </a:xfrm>
        </p:spPr>
        <p:txBody>
          <a:bodyPr/>
          <a:lstStyle>
            <a:lvl1pPr>
              <a:defRPr>
                <a:solidFill>
                  <a:srgbClr val="000064"/>
                </a:solidFill>
                <a:latin typeface="Franklin Gothic Book"/>
                <a:cs typeface="Franklin Gothic Book"/>
              </a:defRPr>
            </a:lvl1pPr>
            <a:lvl2pPr>
              <a:defRPr>
                <a:solidFill>
                  <a:srgbClr val="000064"/>
                </a:solidFill>
                <a:latin typeface="Franklin Gothic Book"/>
                <a:cs typeface="Franklin Gothic Book"/>
              </a:defRPr>
            </a:lvl2pPr>
            <a:lvl3pPr>
              <a:defRPr>
                <a:latin typeface="Franklin Gothic Book"/>
                <a:cs typeface="Franklin Gothic Book"/>
              </a:defRPr>
            </a:lvl3pPr>
            <a:lvl4pPr>
              <a:defRPr>
                <a:latin typeface="Franklin Gothic Book"/>
                <a:cs typeface="Franklin Gothic Book"/>
              </a:defRPr>
            </a:lvl4pPr>
            <a:lvl5pPr>
              <a:defRPr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878771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9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9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2783" y="949740"/>
            <a:ext cx="8150087" cy="516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Arial is the preferred font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(suggestion: avoid going beyond third level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2783" y="36514"/>
            <a:ext cx="7567537" cy="74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Slide Title</a:t>
            </a: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H="1">
            <a:off x="-28575" y="834063"/>
            <a:ext cx="9172575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003399"/>
                </a:gs>
                <a:gs pos="100000">
                  <a:srgbClr val="CC9900"/>
                </a:gs>
              </a:gsLst>
              <a:lin ang="10800000" scaled="0"/>
              <a:tileRect/>
            </a:gra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2055" name="Picture 10" descr="berkeley_logo.bmp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18" y="6139500"/>
            <a:ext cx="651651" cy="65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BNL Logo (Small)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5450" y="66848"/>
            <a:ext cx="10985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4"/>
          <p:cNvSpPr>
            <a:spLocks noChangeShapeType="1"/>
          </p:cNvSpPr>
          <p:nvPr userDrawn="1"/>
        </p:nvSpPr>
        <p:spPr bwMode="auto">
          <a:xfrm flipH="1">
            <a:off x="735196" y="6484079"/>
            <a:ext cx="8408804" cy="16712"/>
          </a:xfrm>
          <a:prstGeom prst="line">
            <a:avLst/>
          </a:prstGeom>
          <a:noFill/>
          <a:ln w="25400">
            <a:gradFill flip="none" rotWithShape="1">
              <a:gsLst>
                <a:gs pos="0">
                  <a:srgbClr val="003399"/>
                </a:gs>
                <a:gs pos="100000">
                  <a:srgbClr val="CC9900"/>
                </a:gs>
              </a:gsLst>
              <a:lin ang="0" scaled="0"/>
              <a:tileRect/>
            </a:gra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56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</p:sldLayoutIdLst>
  <p:transition spd="med"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9pPr>
    </p:titleStyle>
    <p:bodyStyle>
      <a:lvl1pPr marL="239713" indent="-239713" algn="l" rtl="0" eaLnBrk="0" fontAlgn="base" hangingPunct="0">
        <a:spcBef>
          <a:spcPct val="40000"/>
        </a:spcBef>
        <a:spcAft>
          <a:spcPct val="0"/>
        </a:spcAft>
        <a:buChar char="•"/>
        <a:defRPr sz="2400" b="1">
          <a:solidFill>
            <a:srgbClr val="003399"/>
          </a:solidFill>
          <a:latin typeface="+mn-lt"/>
          <a:ea typeface="+mn-ea"/>
          <a:cs typeface="+mn-cs"/>
        </a:defRPr>
      </a:lvl1pPr>
      <a:lvl2pPr marL="573088" indent="-219075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003399"/>
          </a:solidFill>
          <a:latin typeface="+mn-lt"/>
          <a:ea typeface="ＭＳ Ｐゴシック" charset="-128"/>
        </a:defRPr>
      </a:lvl2pPr>
      <a:lvl3pPr marL="915988" indent="-223838" algn="l" rtl="0" eaLnBrk="0" fontAlgn="base" hangingPunct="0">
        <a:spcBef>
          <a:spcPct val="20000"/>
        </a:spcBef>
        <a:spcAft>
          <a:spcPct val="0"/>
        </a:spcAft>
        <a:buChar char="•"/>
        <a:defRPr sz="2200" b="1">
          <a:solidFill>
            <a:srgbClr val="003399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0" y="6350000"/>
            <a:ext cx="9144000" cy="508000"/>
          </a:xfrm>
          <a:prstGeom prst="rect">
            <a:avLst/>
          </a:prstGeom>
          <a:solidFill>
            <a:srgbClr val="1032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prstClr val="black"/>
              </a:solidFill>
              <a:cs typeface="ＭＳ Ｐゴシック" charset="-128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2783" y="949740"/>
            <a:ext cx="8150087" cy="516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Arial is the preferred font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(suggestion: avoid going beyond third level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-16820"/>
            <a:ext cx="9144000" cy="74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/>
            <a:r>
              <a:rPr lang="en-US" dirty="0"/>
              <a:t>Slide Title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-1"/>
            <a:ext cx="9144000" cy="891659"/>
          </a:xfrm>
          <a:prstGeom prst="rect">
            <a:avLst/>
          </a:prstGeom>
          <a:solidFill>
            <a:srgbClr val="1032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prstClr val="black"/>
              </a:solidFill>
              <a:cs typeface="ＭＳ Ｐゴシック" charset="-128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626313" y="6448430"/>
            <a:ext cx="0" cy="366713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8601" r="7967" b="18398"/>
          <a:stretch>
            <a:fillRect/>
          </a:stretch>
        </p:blipFill>
        <p:spPr bwMode="auto">
          <a:xfrm>
            <a:off x="69852" y="6430441"/>
            <a:ext cx="534304" cy="39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94" y="6386286"/>
            <a:ext cx="602049" cy="4475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97472F-88B2-284A-BF4B-307ED10DD102}"/>
              </a:ext>
            </a:extLst>
          </p:cNvPr>
          <p:cNvSpPr txBox="1"/>
          <p:nvPr userDrawn="1"/>
        </p:nvSpPr>
        <p:spPr>
          <a:xfrm>
            <a:off x="1971750" y="6483185"/>
            <a:ext cx="5937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prstClr val="white"/>
                </a:solidFill>
                <a:latin typeface="Helvetica Light"/>
                <a:ea typeface="ＭＳ Ｐゴシック" pitchFamily="34" charset="-128"/>
                <a:cs typeface="Calibri"/>
              </a:rPr>
              <a:t>Selected</a:t>
            </a:r>
            <a:r>
              <a:rPr lang="en-US" sz="1200" dirty="0">
                <a:solidFill>
                  <a:prstClr val="white"/>
                </a:solidFill>
                <a:latin typeface="Helvetica Light"/>
                <a:ea typeface="ＭＳ Ｐゴシック" pitchFamily="34" charset="-128"/>
                <a:cs typeface="Calibri"/>
              </a:rPr>
              <a:t> Radiation Detection and Imaging Developments for Medical Applications</a:t>
            </a:r>
          </a:p>
        </p:txBody>
      </p:sp>
    </p:spTree>
    <p:extLst>
      <p:ext uri="{BB962C8B-B14F-4D97-AF65-F5344CB8AC3E}">
        <p14:creationId xmlns:p14="http://schemas.microsoft.com/office/powerpoint/2010/main" val="104544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</p:sldLayoutIdLst>
  <p:transition spd="med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cap="none" spc="0">
          <a:ln w="50800"/>
          <a:solidFill>
            <a:srgbClr val="FFFFFF"/>
          </a:solidFill>
          <a:effectLst/>
          <a:latin typeface="Franklin Gothic Medium"/>
          <a:ea typeface="+mj-ea"/>
          <a:cs typeface="Franklin Gothic Medium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9pPr>
    </p:titleStyle>
    <p:bodyStyle>
      <a:lvl1pPr marL="239713" indent="-239713" algn="l" rtl="0" eaLnBrk="0" fontAlgn="base" hangingPunct="0">
        <a:spcBef>
          <a:spcPct val="40000"/>
        </a:spcBef>
        <a:spcAft>
          <a:spcPct val="0"/>
        </a:spcAft>
        <a:buChar char="•"/>
        <a:defRPr sz="2400" b="1">
          <a:solidFill>
            <a:srgbClr val="000064"/>
          </a:solidFill>
          <a:latin typeface="Franklin Gothic Medium"/>
          <a:ea typeface="+mn-ea"/>
          <a:cs typeface="Franklin Gothic Medium"/>
        </a:defRPr>
      </a:lvl1pPr>
      <a:lvl2pPr marL="573088" indent="-219075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000064"/>
          </a:solidFill>
          <a:latin typeface="Franklin Gothic Medium"/>
          <a:ea typeface="ＭＳ Ｐゴシック" charset="-128"/>
          <a:cs typeface="Franklin Gothic Medium"/>
        </a:defRPr>
      </a:lvl2pPr>
      <a:lvl3pPr marL="915988" indent="-223838" algn="l" rtl="0" eaLnBrk="0" fontAlgn="base" hangingPunct="0">
        <a:spcBef>
          <a:spcPct val="20000"/>
        </a:spcBef>
        <a:spcAft>
          <a:spcPct val="0"/>
        </a:spcAft>
        <a:buChar char="•"/>
        <a:defRPr sz="2200" b="1">
          <a:solidFill>
            <a:srgbClr val="000064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-44174" y="6371448"/>
            <a:ext cx="9144000" cy="508000"/>
          </a:xfrm>
          <a:prstGeom prst="rect">
            <a:avLst/>
          </a:prstGeom>
          <a:solidFill>
            <a:srgbClr val="1032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prstClr val="black"/>
              </a:solidFill>
              <a:ea typeface="ＭＳ Ｐゴシック" pitchFamily="34" charset="-128"/>
              <a:cs typeface="ＭＳ Ｐゴシック" charset="-128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2783" y="949740"/>
            <a:ext cx="8150087" cy="516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Arial is the preferred font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(suggestion: avoid going beyond third level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-16820"/>
            <a:ext cx="9144000" cy="74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/>
            <a:r>
              <a:rPr lang="en-US" dirty="0"/>
              <a:t>Slide Title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-1"/>
            <a:ext cx="9144000" cy="891659"/>
          </a:xfrm>
          <a:prstGeom prst="rect">
            <a:avLst/>
          </a:prstGeom>
          <a:solidFill>
            <a:srgbClr val="1032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prstClr val="black"/>
              </a:solidFill>
              <a:ea typeface="ＭＳ Ｐゴシック" pitchFamily="34" charset="-128"/>
              <a:cs typeface="ＭＳ Ｐゴシック" charset="-128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971750" y="6483185"/>
            <a:ext cx="5937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prstClr val="white"/>
                </a:solidFill>
                <a:latin typeface="Helvetica Light"/>
                <a:ea typeface="ＭＳ Ｐゴシック" pitchFamily="34" charset="-128"/>
                <a:cs typeface="Calibri"/>
              </a:rPr>
              <a:t>Selected</a:t>
            </a:r>
            <a:r>
              <a:rPr lang="en-US" sz="1200" dirty="0">
                <a:solidFill>
                  <a:prstClr val="white"/>
                </a:solidFill>
                <a:latin typeface="Helvetica Light"/>
                <a:ea typeface="ＭＳ Ｐゴシック" pitchFamily="34" charset="-128"/>
                <a:cs typeface="Calibri"/>
              </a:rPr>
              <a:t> Radiation Detection and Imaging Developments for Medical Applications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EF5A3F-AF92-7344-AC5F-CE7C98D220A9}"/>
              </a:ext>
            </a:extLst>
          </p:cNvPr>
          <p:cNvCxnSpPr/>
          <p:nvPr userDrawn="1"/>
        </p:nvCxnSpPr>
        <p:spPr>
          <a:xfrm>
            <a:off x="1626313" y="6448430"/>
            <a:ext cx="0" cy="366713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2">
            <a:extLst>
              <a:ext uri="{FF2B5EF4-FFF2-40B4-BE49-F238E27FC236}">
                <a16:creationId xmlns:a16="http://schemas.microsoft.com/office/drawing/2014/main" id="{08D8294D-863A-5D46-9202-1AF04660E17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8601" r="7967" b="18398"/>
          <a:stretch>
            <a:fillRect/>
          </a:stretch>
        </p:blipFill>
        <p:spPr bwMode="auto">
          <a:xfrm>
            <a:off x="669612" y="6430441"/>
            <a:ext cx="534304" cy="39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UCBerkeley-logo.jpg">
            <a:extLst>
              <a:ext uri="{FF2B5EF4-FFF2-40B4-BE49-F238E27FC236}">
                <a16:creationId xmlns:a16="http://schemas.microsoft.com/office/drawing/2014/main" id="{1D4932BD-BDE1-EB4B-A680-CB4EC68207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3176"/>
            <a:ext cx="532286" cy="52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4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7" r:id="rId3"/>
  </p:sldLayoutIdLst>
  <p:transition spd="med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cap="none" spc="0">
          <a:ln w="50800"/>
          <a:solidFill>
            <a:srgbClr val="FFFFFF"/>
          </a:solidFill>
          <a:effectLst/>
          <a:latin typeface="Franklin Gothic Medium"/>
          <a:ea typeface="+mj-ea"/>
          <a:cs typeface="Franklin Gothic Medium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9pPr>
    </p:titleStyle>
    <p:bodyStyle>
      <a:lvl1pPr marL="423863" indent="-423863" algn="l" rtl="0" eaLnBrk="0" fontAlgn="base" hangingPunct="0">
        <a:spcBef>
          <a:spcPct val="40000"/>
        </a:spcBef>
        <a:spcAft>
          <a:spcPct val="0"/>
        </a:spcAft>
        <a:buFont typeface="Wingdings" charset="2"/>
        <a:buChar char="Ø"/>
        <a:defRPr sz="2400" b="0">
          <a:solidFill>
            <a:srgbClr val="000064"/>
          </a:solidFill>
          <a:latin typeface="Franklin Gothic Book"/>
          <a:ea typeface="+mn-ea"/>
          <a:cs typeface="Franklin Gothic Book"/>
        </a:defRPr>
      </a:lvl1pPr>
      <a:lvl2pPr marL="776288" indent="-422275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v"/>
        <a:defRPr sz="2400" b="0">
          <a:solidFill>
            <a:srgbClr val="000064"/>
          </a:solidFill>
          <a:latin typeface="Franklin Gothic Book"/>
          <a:ea typeface="ＭＳ Ｐゴシック" charset="-128"/>
          <a:cs typeface="Franklin Gothic Book"/>
        </a:defRPr>
      </a:lvl2pPr>
      <a:lvl3pPr marL="915988" indent="-223838" algn="l" rtl="0" eaLnBrk="0" fontAlgn="base" hangingPunct="0">
        <a:spcBef>
          <a:spcPct val="20000"/>
        </a:spcBef>
        <a:spcAft>
          <a:spcPct val="0"/>
        </a:spcAft>
        <a:buChar char="•"/>
        <a:defRPr sz="2200" b="0">
          <a:solidFill>
            <a:srgbClr val="000064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0" y="6350000"/>
            <a:ext cx="9144000" cy="508000"/>
          </a:xfrm>
          <a:prstGeom prst="rect">
            <a:avLst/>
          </a:prstGeom>
          <a:solidFill>
            <a:srgbClr val="1032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prstClr val="black"/>
              </a:solidFill>
              <a:cs typeface="ＭＳ Ｐゴシック" charset="-128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2783" y="949740"/>
            <a:ext cx="8150087" cy="516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Arial is the preferred font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(suggestion: avoid going beyond third level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-16820"/>
            <a:ext cx="9144000" cy="74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/>
            <a:r>
              <a:rPr lang="en-US" dirty="0"/>
              <a:t>Slide Title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-1"/>
            <a:ext cx="9144000" cy="891659"/>
          </a:xfrm>
          <a:prstGeom prst="rect">
            <a:avLst/>
          </a:prstGeom>
          <a:solidFill>
            <a:srgbClr val="1032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prstClr val="black"/>
              </a:solidFill>
              <a:cs typeface="ＭＳ Ｐゴシック" charset="-128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626313" y="6448430"/>
            <a:ext cx="0" cy="366713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8601" r="7967" b="18398"/>
          <a:stretch>
            <a:fillRect/>
          </a:stretch>
        </p:blipFill>
        <p:spPr bwMode="auto">
          <a:xfrm>
            <a:off x="669612" y="6430441"/>
            <a:ext cx="534304" cy="39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UCBerkeley-logo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3176"/>
            <a:ext cx="532286" cy="5248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C503DE-20FB-B540-9B1E-E864C8C95137}"/>
              </a:ext>
            </a:extLst>
          </p:cNvPr>
          <p:cNvSpPr txBox="1"/>
          <p:nvPr userDrawn="1"/>
        </p:nvSpPr>
        <p:spPr>
          <a:xfrm>
            <a:off x="1971750" y="6483185"/>
            <a:ext cx="5937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prstClr val="white"/>
                </a:solidFill>
                <a:latin typeface="Helvetica Light"/>
                <a:ea typeface="ＭＳ Ｐゴシック" pitchFamily="34" charset="-128"/>
                <a:cs typeface="Calibri"/>
              </a:rPr>
              <a:t>Selected</a:t>
            </a:r>
            <a:r>
              <a:rPr lang="en-US" sz="1200" dirty="0">
                <a:solidFill>
                  <a:prstClr val="white"/>
                </a:solidFill>
                <a:latin typeface="Helvetica Light"/>
                <a:ea typeface="ＭＳ Ｐゴシック" pitchFamily="34" charset="-128"/>
                <a:cs typeface="Calibri"/>
              </a:rPr>
              <a:t> Radiation Detection and Imaging Developments for Medical Applications</a:t>
            </a:r>
          </a:p>
        </p:txBody>
      </p:sp>
    </p:spTree>
    <p:extLst>
      <p:ext uri="{BB962C8B-B14F-4D97-AF65-F5344CB8AC3E}">
        <p14:creationId xmlns:p14="http://schemas.microsoft.com/office/powerpoint/2010/main" val="63088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</p:sldLayoutIdLst>
  <p:transition spd="med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cap="none" spc="0">
          <a:ln w="50800"/>
          <a:solidFill>
            <a:srgbClr val="FFFFFF"/>
          </a:solidFill>
          <a:effectLst/>
          <a:latin typeface="Franklin Gothic Medium"/>
          <a:ea typeface="+mj-ea"/>
          <a:cs typeface="Franklin Gothic Medium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9pPr>
    </p:titleStyle>
    <p:bodyStyle>
      <a:lvl1pPr marL="423863" indent="-423863" algn="l" rtl="0" eaLnBrk="0" fontAlgn="base" hangingPunct="0">
        <a:spcBef>
          <a:spcPct val="40000"/>
        </a:spcBef>
        <a:spcAft>
          <a:spcPct val="0"/>
        </a:spcAft>
        <a:buFont typeface="Wingdings" charset="2"/>
        <a:buChar char="Ø"/>
        <a:defRPr sz="2400" b="0">
          <a:solidFill>
            <a:srgbClr val="000064"/>
          </a:solidFill>
          <a:latin typeface="Franklin Gothic Book"/>
          <a:ea typeface="+mn-ea"/>
          <a:cs typeface="Franklin Gothic Book"/>
        </a:defRPr>
      </a:lvl1pPr>
      <a:lvl2pPr marL="776288" indent="-422275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v"/>
        <a:defRPr sz="2400" b="0">
          <a:solidFill>
            <a:srgbClr val="000064"/>
          </a:solidFill>
          <a:latin typeface="Franklin Gothic Book"/>
          <a:ea typeface="ＭＳ Ｐゴシック" charset="-128"/>
          <a:cs typeface="Franklin Gothic Book"/>
        </a:defRPr>
      </a:lvl2pPr>
      <a:lvl3pPr marL="915988" indent="-223838" algn="l" rtl="0" eaLnBrk="0" fontAlgn="base" hangingPunct="0">
        <a:spcBef>
          <a:spcPct val="20000"/>
        </a:spcBef>
        <a:spcAft>
          <a:spcPct val="0"/>
        </a:spcAft>
        <a:buChar char="•"/>
        <a:defRPr sz="2200" b="0">
          <a:solidFill>
            <a:srgbClr val="000064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0.png"/><Relationship Id="rId12" Type="http://schemas.openxmlformats.org/officeDocument/2006/relationships/image" Target="../media/image33.png"/><Relationship Id="rId17" Type="http://schemas.openxmlformats.org/officeDocument/2006/relationships/image" Target="../media/image380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0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image" Target="../media/image5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gif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gif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gif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9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89.jpeg"/><Relationship Id="rId7" Type="http://schemas.openxmlformats.org/officeDocument/2006/relationships/image" Target="../media/image86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88.wmf"/><Relationship Id="rId5" Type="http://schemas.openxmlformats.org/officeDocument/2006/relationships/image" Target="../media/image85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8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4.emf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emf"/><Relationship Id="rId4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3.jpeg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7.emf"/><Relationship Id="rId5" Type="http://schemas.openxmlformats.org/officeDocument/2006/relationships/image" Target="../media/image34.wmf"/><Relationship Id="rId10" Type="http://schemas.openxmlformats.org/officeDocument/2006/relationships/image" Target="../media/image24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0" y="2132991"/>
            <a:ext cx="9144000" cy="2225339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sz="1800" b="0" i="1" dirty="0">
                <a:latin typeface="Franklin Gothic Book" panose="020B0503020102020204" pitchFamily="34" charset="0"/>
              </a:rPr>
              <a:t>Capabilities from the Physical Sciences – Radiation Detection</a:t>
            </a:r>
            <a:br>
              <a:rPr lang="en-US" b="0" dirty="0">
                <a:latin typeface="Franklin Gothic Book" panose="020B0503020102020204" pitchFamily="34" charset="0"/>
              </a:rPr>
            </a:br>
            <a:r>
              <a:rPr lang="en-US" i="1" dirty="0">
                <a:latin typeface="Franklin Gothic Book" panose="020B0503020102020204" pitchFamily="34" charset="0"/>
              </a:rPr>
              <a:t>Selected </a:t>
            </a:r>
            <a:r>
              <a:rPr lang="en-US" dirty="0">
                <a:latin typeface="Franklin Gothic Book" panose="020B0503020102020204" pitchFamily="34" charset="0"/>
              </a:rPr>
              <a:t>Radiation Detection and Imaging Developments for Medical Applications</a:t>
            </a:r>
            <a:br>
              <a:rPr lang="en-US" dirty="0">
                <a:latin typeface="Franklin Gothic Book" panose="020B0503020102020204" pitchFamily="34" charset="0"/>
              </a:rPr>
            </a:br>
            <a:r>
              <a:rPr lang="en-US" sz="2000" b="0" i="1" dirty="0">
                <a:latin typeface="Franklin Gothic Book" panose="020B0503020102020204" pitchFamily="34" charset="0"/>
              </a:rPr>
              <a:t>A Perspective from an Experimental Nuclear Physicist</a:t>
            </a:r>
            <a:br>
              <a:rPr lang="en-US" sz="3200" dirty="0">
                <a:latin typeface="Franklin Gothic Book" panose="020B0503020102020204" pitchFamily="34" charset="0"/>
              </a:rPr>
            </a:br>
            <a:endParaRPr lang="en-US" sz="2000" b="0" dirty="0">
              <a:ln w="50800"/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  <a:cs typeface="Franklin Gothic Book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342900" y="4227382"/>
            <a:ext cx="8458200" cy="138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altLang="en-US" sz="2000" b="0" dirty="0">
                <a:ln w="50800"/>
                <a:solidFill>
                  <a:srgbClr val="BFBFBF"/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Kai Vetter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en-US" sz="1800" b="0" dirty="0">
                <a:ln w="50800"/>
                <a:solidFill>
                  <a:srgbClr val="BFBFBF"/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Emily Frame, Justin </a:t>
            </a:r>
            <a:r>
              <a:rPr lang="en-US" altLang="en-US" sz="1800" b="0" dirty="0" err="1">
                <a:ln w="50800"/>
                <a:solidFill>
                  <a:srgbClr val="BFBFBF"/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Ellin</a:t>
            </a:r>
            <a:r>
              <a:rPr lang="en-US" altLang="en-US" sz="1800" b="0" dirty="0">
                <a:ln w="50800"/>
                <a:solidFill>
                  <a:srgbClr val="BFBFBF"/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, Josh Cates, et al.</a:t>
            </a:r>
          </a:p>
          <a:p>
            <a:pPr 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1400" b="0" dirty="0">
                <a:ln w="50800"/>
                <a:solidFill>
                  <a:srgbClr val="BFBFBF"/>
                </a:solidFill>
                <a:latin typeface="Franklin Gothic Book" panose="020B0503020102020204" pitchFamily="34" charset="0"/>
                <a:cs typeface="Franklin Gothic Book"/>
              </a:rPr>
              <a:t>Department of Nuclear Engineering, UC Berkeley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dirty="0">
                <a:ln w="50800"/>
                <a:solidFill>
                  <a:srgbClr val="BFBFBF"/>
                </a:solidFill>
                <a:latin typeface="Franklin Gothic Book" panose="020B0503020102020204" pitchFamily="34" charset="0"/>
                <a:cs typeface="Franklin Gothic Book"/>
              </a:rPr>
              <a:t>Applied Nuclear Physics, LBNL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863689F-5965-0D4E-81E9-3A1C880CA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32" y="1065447"/>
            <a:ext cx="3379736" cy="95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0795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0FCC4-651D-DF42-9E6B-68F321C9E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Example: Verification of ion-cancer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577BA-2EAF-0544-8666-AC783F031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22" y="922422"/>
            <a:ext cx="8293651" cy="311756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Advances in radiation cancer therapy utilizing high Linear Energy Transfer (LET) and high Relative Biological Effectiveness (RBE) promise high efficacy in the curing of cancer, i.e.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Targeted alpha particle therapy (TAT) and external ion beam cancer therapy (IBCT)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Since they can provide a well-localized and effective treatment, one has to ensure that the treatment is well localized within the cancer sparing the healthy tissue.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Conventional gamma-ray imaging modalities are insufficient in realizing the full potential since they require gamma-ray imaging capabilities over a broad range of energies.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81F546-5D35-2942-84DB-E4440630AEBF}"/>
              </a:ext>
            </a:extLst>
          </p:cNvPr>
          <p:cNvSpPr/>
          <p:nvPr/>
        </p:nvSpPr>
        <p:spPr>
          <a:xfrm>
            <a:off x="0" y="4842971"/>
            <a:ext cx="91440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3863" lvl="0" indent="-423863" eaLnBrk="0" hangingPunct="0">
              <a:spcBef>
                <a:spcPts val="600"/>
              </a:spcBef>
              <a:buFont typeface="Wingdings" charset="2"/>
              <a:buChar char="Ø"/>
            </a:pPr>
            <a:r>
              <a:rPr lang="en-US" sz="2000" kern="0" dirty="0">
                <a:solidFill>
                  <a:srgbClr val="000064"/>
                </a:solidFill>
                <a:latin typeface="Franklin Gothic Book"/>
              </a:rPr>
              <a:t>TAT (e.g. Ac-225): E</a:t>
            </a:r>
            <a:r>
              <a:rPr lang="en-US" sz="2000" kern="0" baseline="-25000" dirty="0">
                <a:solidFill>
                  <a:srgbClr val="000064"/>
                </a:solidFill>
                <a:latin typeface="Franklin Gothic Book"/>
              </a:rPr>
              <a:t>𝛾</a:t>
            </a:r>
            <a:r>
              <a:rPr lang="en-US" sz="2000" kern="0" dirty="0">
                <a:solidFill>
                  <a:srgbClr val="000064"/>
                </a:solidFill>
                <a:latin typeface="Franklin Gothic Book"/>
              </a:rPr>
              <a:t>~200-500 keV and &lt;1𝜇Ci and  &lt;1 mm in small animals?</a:t>
            </a:r>
          </a:p>
          <a:p>
            <a:pPr marL="423863" lvl="0" indent="-423863" eaLnBrk="0" hangingPunct="0">
              <a:spcBef>
                <a:spcPts val="600"/>
              </a:spcBef>
              <a:buFont typeface="Wingdings" charset="2"/>
              <a:buChar char="Ø"/>
            </a:pPr>
            <a:r>
              <a:rPr lang="en-US" sz="2000" kern="0" dirty="0">
                <a:solidFill>
                  <a:srgbClr val="000064"/>
                </a:solidFill>
                <a:latin typeface="Franklin Gothic Book"/>
              </a:rPr>
              <a:t>IBCT (e.g. protons): E</a:t>
            </a:r>
            <a:r>
              <a:rPr lang="en-US" sz="2000" kern="0" baseline="-25000" dirty="0">
                <a:solidFill>
                  <a:srgbClr val="000064"/>
                </a:solidFill>
                <a:latin typeface="Franklin Gothic Book"/>
              </a:rPr>
              <a:t>𝛾 </a:t>
            </a:r>
            <a:r>
              <a:rPr lang="en-US" sz="2000" kern="0" dirty="0">
                <a:solidFill>
                  <a:srgbClr val="000064"/>
                </a:solidFill>
                <a:latin typeface="Franklin Gothic Book"/>
              </a:rPr>
              <a:t>&gt;3MeV and 1 mm range detection in-situ within one spot (e.g. 70ms)?</a:t>
            </a:r>
          </a:p>
        </p:txBody>
      </p:sp>
    </p:spTree>
    <p:extLst>
      <p:ext uri="{BB962C8B-B14F-4D97-AF65-F5344CB8AC3E}">
        <p14:creationId xmlns:p14="http://schemas.microsoft.com/office/powerpoint/2010/main" val="125321911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BABF0-D805-4547-A146-040C42DA3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The Promise of Targeted Alpha-Particle Therapy with </a:t>
            </a:r>
            <a:r>
              <a:rPr lang="en-US" baseline="30000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225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Ac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D07D7-71DC-EC4A-A78B-DBCC0596606C}"/>
              </a:ext>
            </a:extLst>
          </p:cNvPr>
          <p:cNvSpPr txBox="1"/>
          <p:nvPr/>
        </p:nvSpPr>
        <p:spPr>
          <a:xfrm>
            <a:off x="537730" y="1854777"/>
            <a:ext cx="6178092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latin typeface="Franklin Gothic Book" panose="020B05030201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473E3E-003C-3642-92CE-0665848A1C50}"/>
              </a:ext>
            </a:extLst>
          </p:cNvPr>
          <p:cNvSpPr/>
          <p:nvPr/>
        </p:nvSpPr>
        <p:spPr>
          <a:xfrm>
            <a:off x="846011" y="4780625"/>
            <a:ext cx="76234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baseline="30000" dirty="0">
                <a:latin typeface="Franklin Gothic Book" panose="020B0503020102020204" pitchFamily="34" charset="0"/>
                <a:cs typeface="Lucida Grande"/>
              </a:rPr>
              <a:t>68</a:t>
            </a:r>
            <a:r>
              <a:rPr lang="en-US" sz="1400" dirty="0">
                <a:latin typeface="Franklin Gothic Book" panose="020B0503020102020204" pitchFamily="34" charset="0"/>
                <a:cs typeface="Lucida Grande"/>
              </a:rPr>
              <a:t>Ga-PSMA-11 PET/CT scans of patient with metastatic prostate cancer undergoing targeted alpha-particle therapy with </a:t>
            </a:r>
            <a:r>
              <a:rPr lang="en-US" sz="1400" baseline="30000" dirty="0">
                <a:latin typeface="Franklin Gothic Book" panose="020B0503020102020204" pitchFamily="34" charset="0"/>
                <a:cs typeface="Lucida Grande"/>
              </a:rPr>
              <a:t>225</a:t>
            </a:r>
            <a:r>
              <a:rPr lang="en-US" sz="1400" dirty="0">
                <a:latin typeface="Franklin Gothic Book" panose="020B0503020102020204" pitchFamily="34" charset="0"/>
                <a:cs typeface="Lucida Grande"/>
              </a:rPr>
              <a:t>Ac-PSMA-617. (A) tumor spread before treatment, (B) two months after the third cycle of </a:t>
            </a:r>
            <a:r>
              <a:rPr lang="en-US" sz="1400" baseline="30000" dirty="0">
                <a:latin typeface="Franklin Gothic Book" panose="020B0503020102020204" pitchFamily="34" charset="0"/>
                <a:cs typeface="Lucida Grande"/>
              </a:rPr>
              <a:t>225</a:t>
            </a:r>
            <a:r>
              <a:rPr lang="en-US" sz="1400" dirty="0">
                <a:latin typeface="Franklin Gothic Book" panose="020B0503020102020204" pitchFamily="34" charset="0"/>
                <a:cs typeface="Lucida Grande"/>
              </a:rPr>
              <a:t>Ac-PSMA-617, and (C) two months after one additional cycle.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6F9D12-2CEB-4E47-855C-26384F2BB2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825" y="1016753"/>
            <a:ext cx="5705475" cy="36935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9A1CC0-2B81-C14E-B4D9-CF38AFD06AB1}"/>
              </a:ext>
            </a:extLst>
          </p:cNvPr>
          <p:cNvSpPr/>
          <p:nvPr/>
        </p:nvSpPr>
        <p:spPr>
          <a:xfrm>
            <a:off x="251696" y="5939591"/>
            <a:ext cx="8640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aseline="30000" dirty="0">
                <a:latin typeface="Franklin Gothic Book" panose="020B0503020102020204" pitchFamily="34" charset="0"/>
              </a:rPr>
              <a:t>1</a:t>
            </a:r>
            <a:r>
              <a:rPr lang="en-US" sz="900" dirty="0">
                <a:latin typeface="Franklin Gothic Book" panose="020B0503020102020204" pitchFamily="34" charset="0"/>
              </a:rPr>
              <a:t>Kratochwil, Clemens, et al. "225Ac-PSMA-617 for PSMA-targeted </a:t>
            </a:r>
            <a:r>
              <a:rPr lang="el-GR" sz="900" dirty="0">
                <a:latin typeface="Franklin Gothic Book" panose="020B0503020102020204" pitchFamily="34" charset="0"/>
              </a:rPr>
              <a:t>α-</a:t>
            </a:r>
            <a:r>
              <a:rPr lang="en-US" sz="900" dirty="0">
                <a:latin typeface="Franklin Gothic Book" panose="020B0503020102020204" pitchFamily="34" charset="0"/>
              </a:rPr>
              <a:t>radiation therapy of metastatic castration-resistant prostate cancer." Journal of Nuclear Medicine</a:t>
            </a:r>
          </a:p>
          <a:p>
            <a:endParaRPr lang="en-US" sz="9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58265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26872-879A-444A-B3BD-C72D284B9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225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Ac</a:t>
            </a:r>
            <a:r>
              <a:rPr lang="en-US" dirty="0">
                <a:latin typeface="Franklin Gothic Book" panose="020B0503020102020204" pitchFamily="34" charset="0"/>
              </a:rPr>
              <a:t> Decay Characteristics and Daughter Redistribution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E641A8-44CF-7D4C-9ADC-96A12B2DA9A1}"/>
              </a:ext>
            </a:extLst>
          </p:cNvPr>
          <p:cNvGrpSpPr/>
          <p:nvPr/>
        </p:nvGrpSpPr>
        <p:grpSpPr>
          <a:xfrm>
            <a:off x="6195894" y="1559975"/>
            <a:ext cx="2654290" cy="4186760"/>
            <a:chOff x="7991860" y="156842"/>
            <a:chExt cx="3539053" cy="558234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C5DD32E-85F3-1047-8A8E-B8C8A291B9D2}"/>
                </a:ext>
              </a:extLst>
            </p:cNvPr>
            <p:cNvGrpSpPr/>
            <p:nvPr/>
          </p:nvGrpSpPr>
          <p:grpSpPr>
            <a:xfrm>
              <a:off x="7991860" y="156842"/>
              <a:ext cx="3539053" cy="5582347"/>
              <a:chOff x="3623795" y="1349749"/>
              <a:chExt cx="3539053" cy="5582347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A83DDF6-7DF5-7742-9D41-B8F29094A490}"/>
                  </a:ext>
                </a:extLst>
              </p:cNvPr>
              <p:cNvGrpSpPr/>
              <p:nvPr/>
            </p:nvGrpSpPr>
            <p:grpSpPr>
              <a:xfrm>
                <a:off x="3827070" y="1349749"/>
                <a:ext cx="2935017" cy="5582347"/>
                <a:chOff x="3875686" y="1350578"/>
                <a:chExt cx="2935017" cy="5582347"/>
              </a:xfrm>
              <a:solidFill>
                <a:schemeClr val="bg1"/>
              </a:solidFill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34D0E074-5D33-9045-9231-583D5552A37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75689" y="1350578"/>
                      <a:ext cx="1030013" cy="677108"/>
                    </a:xfrm>
                    <a:prstGeom prst="rect">
                      <a:avLst/>
                    </a:prstGeom>
                    <a:solidFill>
                      <a:srgbClr val="7030A0">
                        <a:alpha val="50000"/>
                      </a:srgbClr>
                    </a:solidFill>
                    <a:ln>
                      <a:solidFill>
                        <a:schemeClr val="tx1">
                          <a:alpha val="75000"/>
                        </a:schemeClr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800" baseline="30000" dirty="0">
                          <a:latin typeface="Franklin Gothic Book" panose="020B0503020102020204" pitchFamily="34" charset="0"/>
                          <a:cs typeface="Times New Roman" panose="02020603050405020304" pitchFamily="18" charset="0"/>
                        </a:rPr>
                        <a:t>225</a:t>
                      </a:r>
                      <a:r>
                        <a:rPr lang="en-US" sz="1800" dirty="0">
                          <a:latin typeface="Franklin Gothic Book" panose="020B0503020102020204" pitchFamily="34" charset="0"/>
                          <a:cs typeface="Times New Roman" panose="02020603050405020304" pitchFamily="18" charset="0"/>
                        </a:rPr>
                        <a:t>Ac</a:t>
                      </a:r>
                    </a:p>
                    <a:p>
                      <a:pPr algn="ctr"/>
                      <a14:m>
                        <m:oMath xmlns:m="http://schemas.openxmlformats.org/officeDocument/2006/math">
                          <m:r>
                            <a:rPr lang="en-US" sz="9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10.0</m:t>
                          </m:r>
                        </m:oMath>
                      </a14:m>
                      <a:r>
                        <a:rPr lang="en-US" sz="900" dirty="0">
                          <a:latin typeface="Franklin Gothic Book" panose="020B0503020102020204" pitchFamily="34" charset="0"/>
                          <a:cs typeface="Times New Roman" panose="02020603050405020304" pitchFamily="18" charset="0"/>
                        </a:rPr>
                        <a:t> day</a:t>
                      </a:r>
                    </a:p>
                  </p:txBody>
                </p:sp>
              </mc:Choice>
              <mc:Fallback xmlns="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34D0E074-5D33-9045-9231-583D5552A37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75689" y="1350578"/>
                      <a:ext cx="1030013" cy="677108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 t="-4762" b="-2381"/>
                      </a:stretch>
                    </a:blipFill>
                    <a:ln>
                      <a:solidFill>
                        <a:schemeClr val="tx1">
                          <a:alpha val="7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F18686FB-575F-4347-A8DA-2979E1D418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75689" y="2575033"/>
                      <a:ext cx="1030013" cy="677108"/>
                    </a:xfrm>
                    <a:prstGeom prst="rect">
                      <a:avLst/>
                    </a:prstGeom>
                    <a:solidFill>
                      <a:srgbClr val="0070C0">
                        <a:alpha val="50000"/>
                      </a:srgbClr>
                    </a:solidFill>
                    <a:ln>
                      <a:solidFill>
                        <a:schemeClr val="tx1">
                          <a:alpha val="75000"/>
                        </a:schemeClr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800" baseline="30000" dirty="0">
                          <a:latin typeface="Franklin Gothic Book" panose="020B0503020102020204" pitchFamily="34" charset="0"/>
                          <a:cs typeface="Times New Roman" panose="02020603050405020304" pitchFamily="18" charset="0"/>
                        </a:rPr>
                        <a:t>221</a:t>
                      </a:r>
                      <a:r>
                        <a:rPr lang="en-US" sz="1800" dirty="0">
                          <a:latin typeface="Franklin Gothic Book" panose="020B0503020102020204" pitchFamily="34" charset="0"/>
                          <a:cs typeface="Times New Roman" panose="02020603050405020304" pitchFamily="18" charset="0"/>
                        </a:rPr>
                        <a:t>Fr</a:t>
                      </a:r>
                    </a:p>
                    <a:p>
                      <a:pPr algn="ctr"/>
                      <a14:m>
                        <m:oMath xmlns:m="http://schemas.openxmlformats.org/officeDocument/2006/math">
                          <m:r>
                            <a:rPr lang="en-US" sz="9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4.90</m:t>
                          </m:r>
                        </m:oMath>
                      </a14:m>
                      <a:r>
                        <a:rPr lang="en-US" sz="900" dirty="0">
                          <a:latin typeface="Franklin Gothic Book" panose="020B0503020102020204" pitchFamily="34" charset="0"/>
                          <a:cs typeface="Times New Roman" panose="02020603050405020304" pitchFamily="18" charset="0"/>
                        </a:rPr>
                        <a:t> min</a:t>
                      </a:r>
                    </a:p>
                  </p:txBody>
                </p:sp>
              </mc:Choice>
              <mc:Fallback xmlns="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F18686FB-575F-4347-A8DA-2979E1D4186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75689" y="2575033"/>
                      <a:ext cx="1030013" cy="677108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t="-4762" b="-2381"/>
                      </a:stretch>
                    </a:blipFill>
                    <a:ln>
                      <a:solidFill>
                        <a:schemeClr val="tx1">
                          <a:alpha val="7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33AFE524-5358-0C40-A935-CC707F5FCB2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75689" y="3799489"/>
                      <a:ext cx="1030013" cy="67710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1">
                          <a:alpha val="75000"/>
                        </a:schemeClr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800" baseline="30000" dirty="0">
                          <a:latin typeface="Franklin Gothic Book" panose="020B0503020102020204" pitchFamily="34" charset="0"/>
                          <a:cs typeface="Times New Roman" panose="02020603050405020304" pitchFamily="18" charset="0"/>
                        </a:rPr>
                        <a:t>217</a:t>
                      </a:r>
                      <a:r>
                        <a:rPr lang="en-US" sz="1800" dirty="0">
                          <a:latin typeface="Franklin Gothic Book" panose="020B0503020102020204" pitchFamily="34" charset="0"/>
                          <a:cs typeface="Times New Roman" panose="02020603050405020304" pitchFamily="18" charset="0"/>
                        </a:rPr>
                        <a:t>At</a:t>
                      </a:r>
                    </a:p>
                    <a:p>
                      <a:pPr algn="ctr"/>
                      <a14:m>
                        <m:oMath xmlns:m="http://schemas.openxmlformats.org/officeDocument/2006/math">
                          <m:r>
                            <a:rPr lang="en-US" sz="9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32.3</m:t>
                          </m:r>
                        </m:oMath>
                      </a14:m>
                      <a:r>
                        <a:rPr lang="en-US" sz="900" dirty="0">
                          <a:latin typeface="Franklin Gothic Book" panose="020B0503020102020204" pitchFamily="34" charset="0"/>
                          <a:cs typeface="Times New Roman" panose="02020603050405020304" pitchFamily="18" charset="0"/>
                        </a:rPr>
                        <a:t> ms</a:t>
                      </a:r>
                    </a:p>
                  </p:txBody>
                </p:sp>
              </mc:Choice>
              <mc:Fallback xmlns="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33AFE524-5358-0C40-A935-CC707F5FCB2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75689" y="3799489"/>
                      <a:ext cx="1030013" cy="677108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t="-2326"/>
                      </a:stretch>
                    </a:blipFill>
                    <a:ln>
                      <a:solidFill>
                        <a:schemeClr val="tx1">
                          <a:alpha val="7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E9813BB8-7A09-9B4E-A00D-20CD64399F2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75687" y="5023943"/>
                      <a:ext cx="1030013" cy="677108"/>
                    </a:xfrm>
                    <a:prstGeom prst="rect">
                      <a:avLst/>
                    </a:prstGeom>
                    <a:solidFill>
                      <a:srgbClr val="00B050">
                        <a:alpha val="50000"/>
                      </a:srgbClr>
                    </a:solidFill>
                    <a:ln>
                      <a:solidFill>
                        <a:schemeClr val="tx1">
                          <a:alpha val="75000"/>
                        </a:schemeClr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800" baseline="30000" dirty="0">
                          <a:latin typeface="Franklin Gothic Book" panose="020B0503020102020204" pitchFamily="34" charset="0"/>
                          <a:cs typeface="Times New Roman" panose="02020603050405020304" pitchFamily="18" charset="0"/>
                        </a:rPr>
                        <a:t>213</a:t>
                      </a:r>
                      <a:r>
                        <a:rPr lang="en-US" sz="1800" dirty="0">
                          <a:latin typeface="Franklin Gothic Book" panose="020B0503020102020204" pitchFamily="34" charset="0"/>
                          <a:cs typeface="Times New Roman" panose="02020603050405020304" pitchFamily="18" charset="0"/>
                        </a:rPr>
                        <a:t>Bi</a:t>
                      </a:r>
                    </a:p>
                    <a:p>
                      <a:pPr algn="ctr"/>
                      <a14:m>
                        <m:oMath xmlns:m="http://schemas.openxmlformats.org/officeDocument/2006/math">
                          <m:r>
                            <a:rPr lang="en-US" sz="9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45.6</m:t>
                          </m:r>
                        </m:oMath>
                      </a14:m>
                      <a:r>
                        <a:rPr lang="en-US" sz="900" dirty="0">
                          <a:latin typeface="Franklin Gothic Book" panose="020B0503020102020204" pitchFamily="34" charset="0"/>
                          <a:cs typeface="Times New Roman" panose="02020603050405020304" pitchFamily="18" charset="0"/>
                        </a:rPr>
                        <a:t> min</a:t>
                      </a:r>
                    </a:p>
                  </p:txBody>
                </p:sp>
              </mc:Choice>
              <mc:Fallback xmlns="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E9813BB8-7A09-9B4E-A00D-20CD64399F2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75687" y="5023943"/>
                      <a:ext cx="1030013" cy="677108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t="-4762" b="-2381"/>
                      </a:stretch>
                    </a:blipFill>
                    <a:ln>
                      <a:solidFill>
                        <a:schemeClr val="tx1">
                          <a:alpha val="7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76E0B867-4EC6-9347-B505-E0C5D46EB4D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75686" y="6248398"/>
                      <a:ext cx="1030013" cy="67710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1">
                          <a:alpha val="75000"/>
                        </a:schemeClr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800" baseline="30000" dirty="0">
                          <a:latin typeface="Franklin Gothic Book" panose="020B0503020102020204" pitchFamily="34" charset="0"/>
                          <a:cs typeface="Times New Roman" panose="02020603050405020304" pitchFamily="18" charset="0"/>
                        </a:rPr>
                        <a:t>209</a:t>
                      </a:r>
                      <a:r>
                        <a:rPr lang="en-US" sz="1800" dirty="0">
                          <a:latin typeface="Franklin Gothic Book" panose="020B0503020102020204" pitchFamily="34" charset="0"/>
                          <a:cs typeface="Times New Roman" panose="02020603050405020304" pitchFamily="18" charset="0"/>
                        </a:rPr>
                        <a:t>Tl</a:t>
                      </a:r>
                    </a:p>
                    <a:p>
                      <a:pPr algn="ctr"/>
                      <a14:m>
                        <m:oMath xmlns:m="http://schemas.openxmlformats.org/officeDocument/2006/math">
                          <m:r>
                            <a:rPr lang="en-US" sz="9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2.20</m:t>
                          </m:r>
                        </m:oMath>
                      </a14:m>
                      <a:r>
                        <a:rPr lang="en-US" sz="900" dirty="0">
                          <a:latin typeface="Franklin Gothic Book" panose="020B0503020102020204" pitchFamily="34" charset="0"/>
                          <a:cs typeface="Times New Roman" panose="02020603050405020304" pitchFamily="18" charset="0"/>
                        </a:rPr>
                        <a:t> min</a:t>
                      </a:r>
                    </a:p>
                  </p:txBody>
                </p:sp>
              </mc:Choice>
              <mc:Fallback xmlns=""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76E0B867-4EC6-9347-B505-E0C5D46EB4D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75686" y="6248398"/>
                      <a:ext cx="1030013" cy="677108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t="-4762" b="-2381"/>
                      </a:stretch>
                    </a:blipFill>
                    <a:ln>
                      <a:solidFill>
                        <a:schemeClr val="tx1">
                          <a:alpha val="7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BDF7CFC3-F16F-4E49-8D2F-DCAA28E3E31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72804" y="5023943"/>
                      <a:ext cx="1030013" cy="67710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1">
                          <a:alpha val="75000"/>
                        </a:schemeClr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800" baseline="30000" dirty="0">
                          <a:latin typeface="Franklin Gothic Book" panose="020B0503020102020204" pitchFamily="34" charset="0"/>
                          <a:cs typeface="Times New Roman" panose="02020603050405020304" pitchFamily="18" charset="0"/>
                        </a:rPr>
                        <a:t>209</a:t>
                      </a:r>
                      <a:r>
                        <a:rPr lang="en-US" sz="1800" dirty="0">
                          <a:latin typeface="Franklin Gothic Book" panose="020B0503020102020204" pitchFamily="34" charset="0"/>
                          <a:cs typeface="Times New Roman" panose="02020603050405020304" pitchFamily="18" charset="0"/>
                        </a:rPr>
                        <a:t>Pb</a:t>
                      </a:r>
                    </a:p>
                    <a:p>
                      <a:pPr algn="ctr"/>
                      <a14:m>
                        <m:oMath xmlns:m="http://schemas.openxmlformats.org/officeDocument/2006/math">
                          <m:r>
                            <a:rPr lang="en-US" sz="9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3.25</m:t>
                          </m:r>
                          <m:r>
                            <a:rPr lang="en-US" sz="900" b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oMath>
                      </a14:m>
                      <a:r>
                        <a:rPr lang="en-US" sz="900" dirty="0">
                          <a:latin typeface="Franklin Gothic Book" panose="020B0503020102020204" pitchFamily="34" charset="0"/>
                          <a:cs typeface="Times New Roman" panose="02020603050405020304" pitchFamily="18" charset="0"/>
                        </a:rPr>
                        <a:t>hr</a:t>
                      </a:r>
                    </a:p>
                  </p:txBody>
                </p:sp>
              </mc:Choice>
              <mc:Fallback xmlns="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BDF7CFC3-F16F-4E49-8D2F-DCAA28E3E31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72804" y="5023943"/>
                      <a:ext cx="1030013" cy="677108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t="-4762" b="-2381"/>
                      </a:stretch>
                    </a:blipFill>
                    <a:ln>
                      <a:solidFill>
                        <a:schemeClr val="tx1">
                          <a:alpha val="7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6602E5D4-E316-0348-9006-3F0BD98FFDE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64918" y="3799489"/>
                      <a:ext cx="1030013" cy="67710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1">
                          <a:alpha val="75000"/>
                        </a:schemeClr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800" baseline="30000" dirty="0">
                          <a:latin typeface="Franklin Gothic Book" panose="020B0503020102020204" pitchFamily="34" charset="0"/>
                          <a:cs typeface="Times New Roman" panose="02020603050405020304" pitchFamily="18" charset="0"/>
                        </a:rPr>
                        <a:t>213</a:t>
                      </a:r>
                      <a:r>
                        <a:rPr lang="en-US" sz="1800" dirty="0">
                          <a:latin typeface="Franklin Gothic Book" panose="020B0503020102020204" pitchFamily="34" charset="0"/>
                          <a:cs typeface="Times New Roman" panose="02020603050405020304" pitchFamily="18" charset="0"/>
                        </a:rPr>
                        <a:t>Po</a:t>
                      </a:r>
                    </a:p>
                    <a:p>
                      <a:pPr algn="ctr"/>
                      <a14:m>
                        <m:oMath xmlns:m="http://schemas.openxmlformats.org/officeDocument/2006/math">
                          <m:r>
                            <a:rPr lang="en-US" sz="9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4.20 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oMath>
                      </a14:m>
                      <a:r>
                        <a:rPr lang="en-US" sz="900" dirty="0">
                          <a:latin typeface="Franklin Gothic Book" panose="020B05030201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p:txBody>
                </p:sp>
              </mc:Choice>
              <mc:Fallback xmlns="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6602E5D4-E316-0348-9006-3F0BD98FFDE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64918" y="3799489"/>
                      <a:ext cx="1030013" cy="677108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t="-2326"/>
                      </a:stretch>
                    </a:blipFill>
                    <a:ln>
                      <a:solidFill>
                        <a:schemeClr val="tx1">
                          <a:alpha val="7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EC82CC2-09B4-5141-B332-199843C448D2}"/>
                    </a:ext>
                  </a:extLst>
                </p:cNvPr>
                <p:cNvSpPr txBox="1"/>
                <p:nvPr/>
              </p:nvSpPr>
              <p:spPr>
                <a:xfrm>
                  <a:off x="5780690" y="6255817"/>
                  <a:ext cx="1030013" cy="67710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alpha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aseline="30000" dirty="0">
                      <a:latin typeface="Franklin Gothic Book" panose="020B0503020102020204" pitchFamily="34" charset="0"/>
                      <a:cs typeface="Times New Roman" panose="02020603050405020304" pitchFamily="18" charset="0"/>
                    </a:rPr>
                    <a:t>209</a:t>
                  </a:r>
                  <a:r>
                    <a:rPr lang="en-US" sz="1800" dirty="0">
                      <a:latin typeface="Franklin Gothic Book" panose="020B0503020102020204" pitchFamily="34" charset="0"/>
                      <a:cs typeface="Times New Roman" panose="02020603050405020304" pitchFamily="18" charset="0"/>
                    </a:rPr>
                    <a:t>Bi</a:t>
                  </a:r>
                </a:p>
                <a:p>
                  <a:pPr algn="ctr"/>
                  <a:r>
                    <a:rPr lang="en-US" sz="900" dirty="0">
                      <a:latin typeface="Franklin Gothic Book" panose="020B0503020102020204" pitchFamily="34" charset="0"/>
                      <a:cs typeface="Times New Roman" panose="02020603050405020304" pitchFamily="18" charset="0"/>
                    </a:rPr>
                    <a:t>Stable</a:t>
                  </a:r>
                </a:p>
              </p:txBody>
            </p: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AED17D24-A1AD-704A-89BC-D395C3EF75F3}"/>
                    </a:ext>
                  </a:extLst>
                </p:cNvPr>
                <p:cNvCxnSpPr/>
                <p:nvPr/>
              </p:nvCxnSpPr>
              <p:spPr>
                <a:xfrm flipH="1">
                  <a:off x="4390692" y="1906692"/>
                  <a:ext cx="0" cy="667512"/>
                </a:xfrm>
                <a:prstGeom prst="straightConnector1">
                  <a:avLst/>
                </a:prstGeom>
                <a:grpFill/>
                <a:ln>
                  <a:solidFill>
                    <a:schemeClr val="tx1">
                      <a:alpha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819A16C5-6F64-3F43-8CA6-DB65800870D3}"/>
                    </a:ext>
                  </a:extLst>
                </p:cNvPr>
                <p:cNvCxnSpPr/>
                <p:nvPr/>
              </p:nvCxnSpPr>
              <p:spPr>
                <a:xfrm flipH="1">
                  <a:off x="4390692" y="3131147"/>
                  <a:ext cx="0" cy="667512"/>
                </a:xfrm>
                <a:prstGeom prst="straightConnector1">
                  <a:avLst/>
                </a:prstGeom>
                <a:grpFill/>
                <a:ln>
                  <a:solidFill>
                    <a:schemeClr val="tx1">
                      <a:alpha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28D9F58C-DF38-3F4C-81ED-74D7578D8341}"/>
                    </a:ext>
                  </a:extLst>
                </p:cNvPr>
                <p:cNvCxnSpPr/>
                <p:nvPr/>
              </p:nvCxnSpPr>
              <p:spPr>
                <a:xfrm flipH="1">
                  <a:off x="4403825" y="4355602"/>
                  <a:ext cx="0" cy="667512"/>
                </a:xfrm>
                <a:prstGeom prst="straightConnector1">
                  <a:avLst/>
                </a:prstGeom>
                <a:grpFill/>
                <a:ln>
                  <a:solidFill>
                    <a:schemeClr val="tx1">
                      <a:alpha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9C506D2D-759B-E64E-9F1B-D3A30B9420F5}"/>
                    </a:ext>
                  </a:extLst>
                </p:cNvPr>
                <p:cNvCxnSpPr/>
                <p:nvPr/>
              </p:nvCxnSpPr>
              <p:spPr>
                <a:xfrm flipH="1">
                  <a:off x="4406448" y="5580886"/>
                  <a:ext cx="0" cy="667512"/>
                </a:xfrm>
                <a:prstGeom prst="straightConnector1">
                  <a:avLst/>
                </a:prstGeom>
                <a:grpFill/>
                <a:ln>
                  <a:solidFill>
                    <a:schemeClr val="tx1">
                      <a:alpha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F5DB8464-9701-FE4B-ABDB-9B02EC814C32}"/>
                    </a:ext>
                  </a:extLst>
                </p:cNvPr>
                <p:cNvCxnSpPr>
                  <a:cxnSpLocks/>
                  <a:endCxn id="30" idx="1"/>
                </p:cNvCxnSpPr>
                <p:nvPr/>
              </p:nvCxnSpPr>
              <p:spPr>
                <a:xfrm flipV="1">
                  <a:off x="4905699" y="4138043"/>
                  <a:ext cx="859219" cy="1083729"/>
                </a:xfrm>
                <a:prstGeom prst="straightConnector1">
                  <a:avLst/>
                </a:prstGeom>
                <a:grpFill/>
                <a:ln>
                  <a:solidFill>
                    <a:schemeClr val="tx1">
                      <a:alpha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FA081FA4-22C0-9043-AD0F-97FACE5CEA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16178" y="5342529"/>
                  <a:ext cx="859219" cy="1144226"/>
                </a:xfrm>
                <a:prstGeom prst="straightConnector1">
                  <a:avLst/>
                </a:prstGeom>
                <a:grpFill/>
                <a:ln>
                  <a:solidFill>
                    <a:schemeClr val="tx1">
                      <a:alpha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FE1877D5-DFA4-EF4B-8574-8C57AD4732B9}"/>
                    </a:ext>
                  </a:extLst>
                </p:cNvPr>
                <p:cNvCxnSpPr/>
                <p:nvPr/>
              </p:nvCxnSpPr>
              <p:spPr>
                <a:xfrm flipH="1">
                  <a:off x="6279924" y="4355602"/>
                  <a:ext cx="0" cy="667512"/>
                </a:xfrm>
                <a:prstGeom prst="straightConnector1">
                  <a:avLst/>
                </a:prstGeom>
                <a:grpFill/>
                <a:ln>
                  <a:solidFill>
                    <a:schemeClr val="tx1">
                      <a:alpha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EBE3039C-9A31-2B49-927C-A3D703A6DF95}"/>
                      </a:ext>
                    </a:extLst>
                  </p:cNvPr>
                  <p:cNvSpPr txBox="1"/>
                  <p:nvPr/>
                </p:nvSpPr>
                <p:spPr>
                  <a:xfrm>
                    <a:off x="4342074" y="1973573"/>
                    <a:ext cx="46634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oMath>
                      </m:oMathPara>
                    </a14:m>
                    <a:endParaRPr lang="en-US" sz="1200" dirty="0">
                      <a:latin typeface="Franklin Gothic Book" panose="020B05030201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EBE3039C-9A31-2B49-927C-A3D703A6DF9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42074" y="1973573"/>
                    <a:ext cx="466344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C36057FD-75A8-AD43-BE8D-94CB4ADD6447}"/>
                      </a:ext>
                    </a:extLst>
                  </p:cNvPr>
                  <p:cNvSpPr txBox="1"/>
                  <p:nvPr/>
                </p:nvSpPr>
                <p:spPr>
                  <a:xfrm>
                    <a:off x="4342074" y="3141738"/>
                    <a:ext cx="46634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oMath>
                      </m:oMathPara>
                    </a14:m>
                    <a:endParaRPr lang="en-US" sz="1200" dirty="0">
                      <a:latin typeface="Franklin Gothic Book" panose="020B05030201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C36057FD-75A8-AD43-BE8D-94CB4ADD644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42074" y="3141738"/>
                    <a:ext cx="466344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5EF3AAA3-688F-6D48-A4FD-F26E9A897FC1}"/>
                      </a:ext>
                    </a:extLst>
                  </p:cNvPr>
                  <p:cNvSpPr txBox="1"/>
                  <p:nvPr/>
                </p:nvSpPr>
                <p:spPr>
                  <a:xfrm>
                    <a:off x="4342074" y="4387327"/>
                    <a:ext cx="46634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oMath>
                      </m:oMathPara>
                    </a14:m>
                    <a:endParaRPr lang="en-US" sz="1200" dirty="0">
                      <a:latin typeface="Franklin Gothic Book" panose="020B05030201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5EF3AAA3-688F-6D48-A4FD-F26E9A897F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42074" y="4387327"/>
                    <a:ext cx="466344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E6ABEA8-0516-044F-8CA2-7FA9E7EA657E}"/>
                      </a:ext>
                    </a:extLst>
                  </p:cNvPr>
                  <p:cNvSpPr txBox="1"/>
                  <p:nvPr/>
                </p:nvSpPr>
                <p:spPr>
                  <a:xfrm>
                    <a:off x="4390739" y="5628323"/>
                    <a:ext cx="46634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oMath>
                      </m:oMathPara>
                    </a14:m>
                    <a:endParaRPr lang="en-US" sz="1200" dirty="0">
                      <a:latin typeface="Franklin Gothic Book" panose="020B05030201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E6ABEA8-0516-044F-8CA2-7FA9E7EA657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90739" y="5628323"/>
                    <a:ext cx="466344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6BAC40FD-7E0B-F444-AD90-6172E068A5CA}"/>
                      </a:ext>
                    </a:extLst>
                  </p:cNvPr>
                  <p:cNvSpPr txBox="1"/>
                  <p:nvPr/>
                </p:nvSpPr>
                <p:spPr>
                  <a:xfrm>
                    <a:off x="6239416" y="4387327"/>
                    <a:ext cx="46634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oMath>
                      </m:oMathPara>
                    </a14:m>
                    <a:endParaRPr lang="en-US" sz="1200" dirty="0">
                      <a:latin typeface="Franklin Gothic Book" panose="020B05030201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6BAC40FD-7E0B-F444-AD90-6172E068A5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9416" y="4387327"/>
                    <a:ext cx="466344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536F30BF-1D2F-6143-9772-B61C864FACA6}"/>
                      </a:ext>
                    </a:extLst>
                  </p:cNvPr>
                  <p:cNvSpPr txBox="1"/>
                  <p:nvPr/>
                </p:nvSpPr>
                <p:spPr>
                  <a:xfrm>
                    <a:off x="5211822" y="4602472"/>
                    <a:ext cx="46634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1200" dirty="0">
                      <a:latin typeface="Franklin Gothic Book" panose="020B05030201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536F30BF-1D2F-6143-9772-B61C864FACA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11822" y="4602472"/>
                    <a:ext cx="466344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3114EB19-EF18-7A40-A3AA-2D3946E1498C}"/>
                      </a:ext>
                    </a:extLst>
                  </p:cNvPr>
                  <p:cNvSpPr txBox="1"/>
                  <p:nvPr/>
                </p:nvSpPr>
                <p:spPr>
                  <a:xfrm>
                    <a:off x="5249958" y="5898331"/>
                    <a:ext cx="46634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1200" dirty="0">
                      <a:latin typeface="Franklin Gothic Book" panose="020B05030201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3114EB19-EF18-7A40-A3AA-2D3946E1498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49958" y="5898331"/>
                    <a:ext cx="466344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869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B25A5AC0-A953-6442-AB28-198EC6FE0343}"/>
                      </a:ext>
                    </a:extLst>
                  </p:cNvPr>
                  <p:cNvSpPr txBox="1"/>
                  <p:nvPr/>
                </p:nvSpPr>
                <p:spPr>
                  <a:xfrm>
                    <a:off x="6279971" y="5698969"/>
                    <a:ext cx="46634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1200" dirty="0">
                      <a:latin typeface="Franklin Gothic Book" panose="020B05030201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B25A5AC0-A953-6442-AB28-198EC6FE034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79971" y="5698969"/>
                    <a:ext cx="466344" cy="36933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9CA7B10F-1F59-3D4B-AE25-92C9172B95C0}"/>
                      </a:ext>
                    </a:extLst>
                  </p:cNvPr>
                  <p:cNvSpPr txBox="1"/>
                  <p:nvPr/>
                </p:nvSpPr>
                <p:spPr>
                  <a:xfrm>
                    <a:off x="3623795" y="5774899"/>
                    <a:ext cx="825463" cy="307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2.09%</m:t>
                          </m:r>
                        </m:oMath>
                      </m:oMathPara>
                    </a14:m>
                    <a:endParaRPr lang="en-US" sz="900" dirty="0">
                      <a:latin typeface="Franklin Gothic Book" panose="020B05030201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9CA7B10F-1F59-3D4B-AE25-92C9172B95C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23795" y="5774899"/>
                    <a:ext cx="825463" cy="307776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C28ECF8C-C6EA-CE4C-B5D8-1828326EC429}"/>
                      </a:ext>
                    </a:extLst>
                  </p:cNvPr>
                  <p:cNvSpPr txBox="1"/>
                  <p:nvPr/>
                </p:nvSpPr>
                <p:spPr>
                  <a:xfrm>
                    <a:off x="5032262" y="4880445"/>
                    <a:ext cx="825463" cy="307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97.9%</m:t>
                          </m:r>
                        </m:oMath>
                      </m:oMathPara>
                    </a14:m>
                    <a:endParaRPr lang="en-US" sz="900" dirty="0">
                      <a:latin typeface="Franklin Gothic Book" panose="020B05030201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C28ECF8C-C6EA-CE4C-B5D8-1828326EC42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32262" y="4880445"/>
                    <a:ext cx="825463" cy="307776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9E083FAF-51EC-0246-AE94-2B85A9F988BE}"/>
                      </a:ext>
                    </a:extLst>
                  </p:cNvPr>
                  <p:cNvSpPr txBox="1"/>
                  <p:nvPr/>
                </p:nvSpPr>
                <p:spPr>
                  <a:xfrm>
                    <a:off x="4326306" y="2235282"/>
                    <a:ext cx="960849" cy="307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5.83 </m:t>
                        </m:r>
                      </m:oMath>
                    </a14:m>
                    <a:r>
                      <a:rPr lang="en-US" sz="900" dirty="0">
                        <a:latin typeface="Franklin Gothic Book" panose="020B0503020102020204" pitchFamily="34" charset="0"/>
                        <a:cs typeface="Times New Roman" panose="02020603050405020304" pitchFamily="18" charset="0"/>
                      </a:rPr>
                      <a:t>MeV</a:t>
                    </a: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9E083FAF-51EC-0246-AE94-2B85A9F988B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26306" y="2235282"/>
                    <a:ext cx="960849" cy="307776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b="-105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9DC09354-F131-E94F-A4AC-9790C8372572}"/>
                      </a:ext>
                    </a:extLst>
                  </p:cNvPr>
                  <p:cNvSpPr txBox="1"/>
                  <p:nvPr/>
                </p:nvSpPr>
                <p:spPr>
                  <a:xfrm>
                    <a:off x="4326306" y="3438714"/>
                    <a:ext cx="960849" cy="307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6.34 </m:t>
                        </m:r>
                      </m:oMath>
                    </a14:m>
                    <a:r>
                      <a:rPr lang="en-US" sz="900" dirty="0">
                        <a:latin typeface="Franklin Gothic Book" panose="020B0503020102020204" pitchFamily="34" charset="0"/>
                        <a:cs typeface="Times New Roman" panose="02020603050405020304" pitchFamily="18" charset="0"/>
                      </a:rPr>
                      <a:t>MeV</a:t>
                    </a: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9DC09354-F131-E94F-A4AC-9790C83725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26306" y="3438714"/>
                    <a:ext cx="960849" cy="307776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b="-105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7ECD0F5E-9E18-1546-96A9-F7589DFB7325}"/>
                      </a:ext>
                    </a:extLst>
                  </p:cNvPr>
                  <p:cNvSpPr txBox="1"/>
                  <p:nvPr/>
                </p:nvSpPr>
                <p:spPr>
                  <a:xfrm>
                    <a:off x="4326306" y="4653375"/>
                    <a:ext cx="960849" cy="307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7.07 </m:t>
                        </m:r>
                      </m:oMath>
                    </a14:m>
                    <a:r>
                      <a:rPr lang="en-US" sz="900" dirty="0">
                        <a:latin typeface="Franklin Gothic Book" panose="020B0503020102020204" pitchFamily="34" charset="0"/>
                        <a:cs typeface="Times New Roman" panose="02020603050405020304" pitchFamily="18" charset="0"/>
                      </a:rPr>
                      <a:t>MeV</a:t>
                    </a:r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7ECD0F5E-9E18-1546-96A9-F7589DFB732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26306" y="4653375"/>
                    <a:ext cx="960849" cy="307776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b="-157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FEA333D9-3E34-314F-93F4-B3DF97996E4D}"/>
                      </a:ext>
                    </a:extLst>
                  </p:cNvPr>
                  <p:cNvSpPr txBox="1"/>
                  <p:nvPr/>
                </p:nvSpPr>
                <p:spPr>
                  <a:xfrm>
                    <a:off x="4337150" y="5906671"/>
                    <a:ext cx="960849" cy="307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5.87 </m:t>
                        </m:r>
                      </m:oMath>
                    </a14:m>
                    <a:r>
                      <a:rPr lang="en-US" sz="900" dirty="0">
                        <a:latin typeface="Franklin Gothic Book" panose="020B0503020102020204" pitchFamily="34" charset="0"/>
                        <a:cs typeface="Times New Roman" panose="02020603050405020304" pitchFamily="18" charset="0"/>
                      </a:rPr>
                      <a:t>MeV</a:t>
                    </a: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FEA333D9-3E34-314F-93F4-B3DF97996E4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37150" y="5906671"/>
                    <a:ext cx="960849" cy="307776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4E65910C-F2F3-B442-B163-36FBD9C0BE71}"/>
                      </a:ext>
                    </a:extLst>
                  </p:cNvPr>
                  <p:cNvSpPr txBox="1"/>
                  <p:nvPr/>
                </p:nvSpPr>
                <p:spPr>
                  <a:xfrm>
                    <a:off x="6201999" y="4653373"/>
                    <a:ext cx="960849" cy="307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8.38 </m:t>
                        </m:r>
                      </m:oMath>
                    </a14:m>
                    <a:r>
                      <a:rPr lang="en-US" sz="900" dirty="0">
                        <a:latin typeface="Franklin Gothic Book" panose="020B0503020102020204" pitchFamily="34" charset="0"/>
                        <a:cs typeface="Times New Roman" panose="02020603050405020304" pitchFamily="18" charset="0"/>
                      </a:rPr>
                      <a:t>MeV</a:t>
                    </a:r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4E65910C-F2F3-B442-B163-36FBD9C0BE7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01999" y="4653373"/>
                    <a:ext cx="960849" cy="307776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b="-157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F0D968A-BDE2-094D-BE3D-2FE2B66E304E}"/>
                </a:ext>
              </a:extLst>
            </p:cNvPr>
            <p:cNvCxnSpPr/>
            <p:nvPr/>
          </p:nvCxnSpPr>
          <p:spPr>
            <a:xfrm flipH="1">
              <a:off x="10615145" y="4394568"/>
              <a:ext cx="0" cy="667512"/>
            </a:xfrm>
            <a:prstGeom prst="straightConnector1">
              <a:avLst/>
            </a:prstGeom>
            <a:solidFill>
              <a:schemeClr val="bg1"/>
            </a:solidFill>
            <a:ln>
              <a:solidFill>
                <a:schemeClr val="tx1">
                  <a:alpha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377B8FA-C8BD-254C-8C9F-0DD650D302AF}"/>
              </a:ext>
            </a:extLst>
          </p:cNvPr>
          <p:cNvSpPr txBox="1"/>
          <p:nvPr/>
        </p:nvSpPr>
        <p:spPr>
          <a:xfrm>
            <a:off x="104175" y="959917"/>
            <a:ext cx="5962096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kern="0" dirty="0">
                <a:solidFill>
                  <a:srgbClr val="000000"/>
                </a:solidFill>
                <a:latin typeface="Franklin Gothic Book" panose="020B0503020102020204" pitchFamily="34" charset="0"/>
                <a:cs typeface="Arial"/>
                <a:sym typeface="Arial"/>
              </a:rPr>
              <a:t>How can we ensure accuracy and effectiveness?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kern="0" dirty="0">
                <a:solidFill>
                  <a:srgbClr val="000000"/>
                </a:solidFill>
                <a:latin typeface="Franklin Gothic Book" panose="020B0503020102020204" pitchFamily="34" charset="0"/>
                <a:cs typeface="Arial"/>
                <a:sym typeface="Arial"/>
              </a:rPr>
              <a:t>Due to a nuclear recoil effect and different chemical properties, are alpha-emitting daughters breaking free from radiopharmaceutical preparation?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960D0A7-A7CE-B546-9E30-C1F963006B94}"/>
              </a:ext>
            </a:extLst>
          </p:cNvPr>
          <p:cNvGrpSpPr/>
          <p:nvPr/>
        </p:nvGrpSpPr>
        <p:grpSpPr>
          <a:xfrm>
            <a:off x="695389" y="2170243"/>
            <a:ext cx="4996718" cy="3787633"/>
            <a:chOff x="1325827" y="448097"/>
            <a:chExt cx="6169449" cy="439164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C9DC44B-A25B-8843-B0C8-EB7CB855EFCB}"/>
                </a:ext>
              </a:extLst>
            </p:cNvPr>
            <p:cNvGrpSpPr/>
            <p:nvPr/>
          </p:nvGrpSpPr>
          <p:grpSpPr>
            <a:xfrm>
              <a:off x="1325827" y="954757"/>
              <a:ext cx="6169449" cy="3884988"/>
              <a:chOff x="740984" y="2671801"/>
              <a:chExt cx="5838601" cy="3772448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1C139E9-8A20-3A40-8011-9227BB658E9F}"/>
                  </a:ext>
                </a:extLst>
              </p:cNvPr>
              <p:cNvGrpSpPr/>
              <p:nvPr/>
            </p:nvGrpSpPr>
            <p:grpSpPr>
              <a:xfrm>
                <a:off x="740984" y="2671801"/>
                <a:ext cx="5838601" cy="3772448"/>
                <a:chOff x="1923743" y="1128219"/>
                <a:chExt cx="8057252" cy="4676383"/>
              </a:xfrm>
            </p:grpSpPr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27ED3158-056E-1B4A-8FC0-4C8C04ACEC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23743" y="1128219"/>
                  <a:ext cx="8057252" cy="4676383"/>
                </a:xfrm>
                <a:prstGeom prst="rect">
                  <a:avLst/>
                </a:prstGeom>
              </p:spPr>
            </p:pic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1DC03E2E-3E18-4843-9D4E-AC66DC1D21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897016" y="1514664"/>
                  <a:ext cx="531436" cy="31532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1B677846-1537-BE40-B1CB-48B432F6F78D}"/>
                      </a:ext>
                    </a:extLst>
                  </p:cNvPr>
                  <p:cNvSpPr txBox="1"/>
                  <p:nvPr/>
                </p:nvSpPr>
                <p:spPr>
                  <a:xfrm>
                    <a:off x="3280632" y="2791264"/>
                    <a:ext cx="1125130" cy="428818"/>
                  </a:xfrm>
                  <a:prstGeom prst="rect">
                    <a:avLst/>
                  </a:prstGeom>
                  <a:solidFill>
                    <a:srgbClr val="0070C0">
                      <a:alpha val="50000"/>
                    </a:srgbClr>
                  </a:solidFill>
                  <a:ln>
                    <a:solidFill>
                      <a:schemeClr val="tx1">
                        <a:alpha val="75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050" baseline="30000" dirty="0">
                        <a:latin typeface="Franklin Gothic Book" panose="020B0503020102020204" pitchFamily="34" charset="0"/>
                        <a:cs typeface="Times New Roman" panose="02020603050405020304" pitchFamily="18" charset="0"/>
                      </a:rPr>
                      <a:t>221</a:t>
                    </a:r>
                    <a:r>
                      <a:rPr lang="en-US" sz="1050" dirty="0">
                        <a:latin typeface="Franklin Gothic Book" panose="020B0503020102020204" pitchFamily="34" charset="0"/>
                        <a:cs typeface="Times New Roman" panose="02020603050405020304" pitchFamily="18" charset="0"/>
                      </a:rPr>
                      <a:t>Fr</a:t>
                    </a: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825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218 </m:t>
                          </m:r>
                          <m:r>
                            <a:rPr lang="en-US" sz="825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𝑘𝑒𝑉</m:t>
                          </m:r>
                          <m:r>
                            <a:rPr lang="en-US" sz="825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(12%)</m:t>
                          </m:r>
                        </m:oMath>
                      </m:oMathPara>
                    </a14:m>
                    <a:endParaRPr lang="en-US" sz="825" dirty="0">
                      <a:latin typeface="Franklin Gothic Book" panose="020B050302010202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1B677846-1537-BE40-B1CB-48B432F6F78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80632" y="2791264"/>
                    <a:ext cx="1125130" cy="428818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>
                        <a:alpha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72DD92CA-33BF-4143-BC8B-0B25592FCFC5}"/>
                      </a:ext>
                    </a:extLst>
                  </p:cNvPr>
                  <p:cNvSpPr txBox="1"/>
                  <p:nvPr/>
                </p:nvSpPr>
                <p:spPr>
                  <a:xfrm>
                    <a:off x="5282978" y="3478870"/>
                    <a:ext cx="1038488" cy="422394"/>
                  </a:xfrm>
                  <a:prstGeom prst="rect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chemeClr val="tx1">
                        <a:alpha val="75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050" baseline="30000" dirty="0">
                        <a:latin typeface="Franklin Gothic Book" panose="020B0503020102020204" pitchFamily="34" charset="0"/>
                        <a:cs typeface="Times New Roman" panose="02020603050405020304" pitchFamily="18" charset="0"/>
                      </a:rPr>
                      <a:t>213</a:t>
                    </a:r>
                    <a:r>
                      <a:rPr lang="en-US" sz="1050" dirty="0">
                        <a:latin typeface="Franklin Gothic Book" panose="020B0503020102020204" pitchFamily="34" charset="0"/>
                        <a:cs typeface="Times New Roman" panose="02020603050405020304" pitchFamily="18" charset="0"/>
                      </a:rPr>
                      <a:t>Bi</a:t>
                    </a: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788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440 </m:t>
                          </m:r>
                          <m:r>
                            <a:rPr lang="en-US" sz="788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𝑘𝑒𝑉</m:t>
                          </m:r>
                          <m:r>
                            <a:rPr lang="en-US" sz="788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(26 %)</m:t>
                          </m:r>
                        </m:oMath>
                      </m:oMathPara>
                    </a14:m>
                    <a:endParaRPr lang="en-US" sz="788" dirty="0">
                      <a:latin typeface="Franklin Gothic Book" panose="020B050302010202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72DD92CA-33BF-4143-BC8B-0B25592FCF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82978" y="3478870"/>
                    <a:ext cx="1038488" cy="42239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>
                        <a:alpha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B5C1764A-59FB-524B-B5E8-01148793FD4E}"/>
                  </a:ext>
                </a:extLst>
              </p:cNvPr>
              <p:cNvCxnSpPr>
                <a:cxnSpLocks/>
                <a:stCxn id="45" idx="1"/>
              </p:cNvCxnSpPr>
              <p:nvPr/>
            </p:nvCxnSpPr>
            <p:spPr>
              <a:xfrm flipH="1">
                <a:off x="4966587" y="3690068"/>
                <a:ext cx="316391" cy="21174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CCF2B81-64FF-0649-8A25-39F5A5BA52D7}"/>
                </a:ext>
              </a:extLst>
            </p:cNvPr>
            <p:cNvSpPr/>
            <p:nvPr/>
          </p:nvSpPr>
          <p:spPr>
            <a:xfrm>
              <a:off x="2254361" y="448097"/>
              <a:ext cx="4698936" cy="42823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baseline="30000" dirty="0">
                  <a:latin typeface="Franklin Gothic Book" panose="020B0503020102020204" pitchFamily="34" charset="0"/>
                  <a:cs typeface="Lucida Grande"/>
                </a:rPr>
                <a:t>225</a:t>
              </a:r>
              <a:r>
                <a:rPr lang="en-US" sz="1800" dirty="0">
                  <a:latin typeface="Franklin Gothic Book" panose="020B0503020102020204" pitchFamily="34" charset="0"/>
                  <a:cs typeface="Lucida Grande"/>
                </a:rPr>
                <a:t>Ac gamma-ray energy spectrum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21D02412-BD59-104F-8455-2FBC12301EFA}"/>
              </a:ext>
            </a:extLst>
          </p:cNvPr>
          <p:cNvSpPr/>
          <p:nvPr/>
        </p:nvSpPr>
        <p:spPr>
          <a:xfrm>
            <a:off x="840619" y="6063982"/>
            <a:ext cx="769716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ctr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latin typeface="Franklin Gothic Book" panose="020B0503020102020204" pitchFamily="34" charset="0"/>
                <a:cs typeface="Lucida Grande"/>
              </a:rPr>
              <a:t>Use gamma ray imaging to understand kinetics and to verify treatment!</a:t>
            </a:r>
          </a:p>
        </p:txBody>
      </p:sp>
    </p:spTree>
    <p:extLst>
      <p:ext uri="{BB962C8B-B14F-4D97-AF65-F5344CB8AC3E}">
        <p14:creationId xmlns:p14="http://schemas.microsoft.com/office/powerpoint/2010/main" val="383279518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A7B31-D497-6246-B466-4CD5D56E9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Verification of Targeted Alpha Therapy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A07391-5B21-A74B-880E-9F6CEE3B0E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610" y="922421"/>
                <a:ext cx="8616563" cy="1468387"/>
              </a:xfrm>
            </p:spPr>
            <p:txBody>
              <a:bodyPr/>
              <a:lstStyle/>
              <a:p>
                <a:pPr marL="230188" indent="-230188"/>
                <a:r>
                  <a:rPr lang="en-US" sz="1800" dirty="0">
                    <a:solidFill>
                      <a:schemeClr val="bg1">
                        <a:lumMod val="50000"/>
                      </a:schemeClr>
                    </a:solidFill>
                    <a:latin typeface="Franklin Gothic Book" panose="020B0503020102020204" pitchFamily="34" charset="0"/>
                  </a:rPr>
                  <a:t>Need for high sensitivity and good spatial resolution at 100’s of keV:</a:t>
                </a:r>
              </a:p>
              <a:p>
                <a:pPr marL="460375" lvl="1" indent="-230188"/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Franklin Gothic Book" panose="020B0503020102020204" pitchFamily="34" charset="0"/>
                  </a:rPr>
                  <a:t>Range →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Franklin Gothic Book" panose="020B0503020102020204" pitchFamily="34" charset="0"/>
                  </a:rPr>
                  <a:t>1mm spatial resolution</a:t>
                </a:r>
              </a:p>
              <a:p>
                <a:pPr marL="460375" lvl="1" indent="-230188"/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Franklin Gothic Book" panose="020B0503020102020204" pitchFamily="34" charset="0"/>
                  </a:rPr>
                  <a:t>High LET → ~18kBq or 0.5𝜇Ci for mice → &gt;1% efficiency </a:t>
                </a:r>
              </a:p>
              <a:p>
                <a:endParaRPr lang="en-US" sz="1600" dirty="0">
                  <a:solidFill>
                    <a:schemeClr val="bg1">
                      <a:lumMod val="50000"/>
                    </a:schemeClr>
                  </a:solidFill>
                  <a:latin typeface="Franklin Gothic Book" panose="020B0503020102020204" pitchFamily="34" charset="0"/>
                </a:endParaRPr>
              </a:p>
              <a:p>
                <a:endParaRPr lang="en-US" sz="2000" dirty="0">
                  <a:solidFill>
                    <a:schemeClr val="bg1">
                      <a:lumMod val="50000"/>
                    </a:schemeClr>
                  </a:solidFill>
                  <a:latin typeface="Franklin Gothic Book" panose="020B05030201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A07391-5B21-A74B-880E-9F6CEE3B0E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610" y="922421"/>
                <a:ext cx="8616563" cy="1468387"/>
              </a:xfrm>
              <a:blipFill>
                <a:blip r:embed="rId2"/>
                <a:stretch>
                  <a:fillRect l="-441" t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0727EE3F-EAF0-2B41-B7EB-77905F2AF269}"/>
              </a:ext>
            </a:extLst>
          </p:cNvPr>
          <p:cNvSpPr/>
          <p:nvPr/>
        </p:nvSpPr>
        <p:spPr>
          <a:xfrm>
            <a:off x="59189" y="2155467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0188" lvl="0" indent="-230188" eaLnBrk="0" hangingPunct="0">
              <a:spcBef>
                <a:spcPct val="40000"/>
              </a:spcBef>
              <a:buFont typeface="Wingdings" charset="2"/>
              <a:buChar char="Ø"/>
            </a:pPr>
            <a:r>
              <a:rPr lang="en-US" sz="1800" kern="0" dirty="0">
                <a:solidFill>
                  <a:srgbClr val="000064"/>
                </a:solidFill>
                <a:latin typeface="Franklin Gothic Book" panose="020B0503020102020204" pitchFamily="34" charset="0"/>
              </a:rPr>
              <a:t>Coded aperture</a:t>
            </a:r>
          </a:p>
          <a:p>
            <a:pPr marL="460375" lvl="1" indent="-230188" eaLnBrk="0" hangingPunct="0">
              <a:spcBef>
                <a:spcPts val="300"/>
              </a:spcBef>
              <a:buFont typeface="Wingdings" pitchFamily="2" charset="2"/>
              <a:buChar char="v"/>
            </a:pPr>
            <a:r>
              <a:rPr lang="en-US" sz="1400" kern="0" dirty="0">
                <a:solidFill>
                  <a:srgbClr val="000064"/>
                </a:solidFill>
                <a:latin typeface="Franklin Gothic Book" panose="020B0503020102020204" pitchFamily="34" charset="0"/>
              </a:rPr>
              <a:t>Extension of multi-pinhole with overlapping projections requiring image reconstruction</a:t>
            </a:r>
          </a:p>
          <a:p>
            <a:pPr marL="460375" lvl="1" indent="-230188" eaLnBrk="0" hangingPunct="0">
              <a:spcBef>
                <a:spcPts val="300"/>
              </a:spcBef>
              <a:buFont typeface="Wingdings" pitchFamily="2" charset="2"/>
              <a:buChar char="v"/>
            </a:pPr>
            <a:r>
              <a:rPr lang="en-US" sz="1400" kern="0" dirty="0">
                <a:solidFill>
                  <a:srgbClr val="000064"/>
                </a:solidFill>
                <a:latin typeface="Franklin Gothic Book" panose="020B0503020102020204" pitchFamily="34" charset="0"/>
              </a:rPr>
              <a:t>Gamma-ray imaging for &lt;300-400 keV</a:t>
            </a:r>
          </a:p>
          <a:p>
            <a:pPr marL="460375" lvl="1" indent="-230188" eaLnBrk="0" hangingPunct="0">
              <a:spcBef>
                <a:spcPts val="300"/>
              </a:spcBef>
              <a:buFont typeface="Wingdings" pitchFamily="2" charset="2"/>
              <a:buChar char="v"/>
            </a:pPr>
            <a:r>
              <a:rPr lang="en-US" sz="1400" kern="0" dirty="0">
                <a:solidFill>
                  <a:srgbClr val="000064"/>
                </a:solidFill>
                <a:latin typeface="Franklin Gothic Book" panose="020B0503020102020204" pitchFamily="34" charset="0"/>
              </a:rPr>
              <a:t>50% opaque → &gt;10% efficiency </a:t>
            </a:r>
          </a:p>
          <a:p>
            <a:pPr marL="460375" lvl="1" indent="-230188" eaLnBrk="0" hangingPunct="0">
              <a:spcBef>
                <a:spcPts val="300"/>
              </a:spcBef>
              <a:buFont typeface="Wingdings" pitchFamily="2" charset="2"/>
              <a:buChar char="v"/>
            </a:pPr>
            <a:r>
              <a:rPr lang="en-US" sz="1400" kern="0" dirty="0">
                <a:solidFill>
                  <a:srgbClr val="000064"/>
                </a:solidFill>
                <a:latin typeface="Franklin Gothic Book" panose="020B0503020102020204" pitchFamily="34" charset="0"/>
              </a:rPr>
              <a:t>Angular resolution → &lt;1 deg.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0CBB7F-9E8B-CA4C-A6C8-7440C1352BC1}"/>
              </a:ext>
            </a:extLst>
          </p:cNvPr>
          <p:cNvSpPr/>
          <p:nvPr/>
        </p:nvSpPr>
        <p:spPr>
          <a:xfrm>
            <a:off x="59189" y="3784275"/>
            <a:ext cx="497832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538" lvl="1" indent="-225425">
              <a:buFont typeface="Wingdings" pitchFamily="2" charset="2"/>
              <a:buChar char="Ø"/>
            </a:pPr>
            <a:r>
              <a:rPr lang="en-US" sz="1600" dirty="0">
                <a:solidFill>
                  <a:srgbClr val="000064"/>
                </a:solidFill>
                <a:latin typeface="Franklin Gothic Book" panose="020B0503020102020204" pitchFamily="34" charset="0"/>
              </a:rPr>
              <a:t> Detectors</a:t>
            </a:r>
          </a:p>
          <a:p>
            <a:pPr marL="465138" lvl="1" indent="-233363">
              <a:buFont typeface="Wingdings" pitchFamily="2" charset="2"/>
              <a:buChar char="v"/>
            </a:pPr>
            <a:r>
              <a:rPr lang="en-US" sz="1400" dirty="0">
                <a:solidFill>
                  <a:srgbClr val="000064"/>
                </a:solidFill>
                <a:latin typeface="Franklin Gothic Book" panose="020B0503020102020204" pitchFamily="34" charset="0"/>
              </a:rPr>
              <a:t>2 x planar </a:t>
            </a:r>
            <a:r>
              <a:rPr lang="en-US" sz="1400" dirty="0" err="1">
                <a:solidFill>
                  <a:srgbClr val="000064"/>
                </a:solidFill>
                <a:latin typeface="Franklin Gothic Book" panose="020B0503020102020204" pitchFamily="34" charset="0"/>
              </a:rPr>
              <a:t>HPGe</a:t>
            </a:r>
            <a:r>
              <a:rPr lang="en-US" sz="1400" dirty="0">
                <a:solidFill>
                  <a:srgbClr val="000064"/>
                </a:solidFill>
                <a:latin typeface="Franklin Gothic Book" panose="020B0503020102020204" pitchFamily="34" charset="0"/>
              </a:rPr>
              <a:t> DSSDs</a:t>
            </a:r>
          </a:p>
          <a:p>
            <a:pPr marL="465138" lvl="1" indent="-233363">
              <a:buFont typeface="Wingdings" pitchFamily="2" charset="2"/>
              <a:buChar char="v"/>
            </a:pPr>
            <a:r>
              <a:rPr lang="en-US" sz="1400" dirty="0">
                <a:solidFill>
                  <a:srgbClr val="000064"/>
                </a:solidFill>
                <a:latin typeface="Franklin Gothic Book" panose="020B0503020102020204" pitchFamily="34" charset="0"/>
              </a:rPr>
              <a:t>76 x 76 x 15-mm</a:t>
            </a:r>
            <a:r>
              <a:rPr lang="en-US" sz="1400" baseline="30000" dirty="0">
                <a:solidFill>
                  <a:srgbClr val="000064"/>
                </a:solidFill>
                <a:latin typeface="Franklin Gothic Book" panose="020B0503020102020204" pitchFamily="34" charset="0"/>
              </a:rPr>
              <a:t>3</a:t>
            </a:r>
            <a:r>
              <a:rPr lang="en-US" sz="1400" dirty="0">
                <a:solidFill>
                  <a:srgbClr val="000064"/>
                </a:solidFill>
                <a:latin typeface="Franklin Gothic Book" panose="020B0503020102020204" pitchFamily="34" charset="0"/>
              </a:rPr>
              <a:t> volume</a:t>
            </a:r>
          </a:p>
          <a:p>
            <a:pPr marL="465138" lvl="1" indent="-233363">
              <a:buFont typeface="Wingdings" pitchFamily="2" charset="2"/>
              <a:buChar char="v"/>
            </a:pPr>
            <a:r>
              <a:rPr lang="en-US" sz="1400" dirty="0">
                <a:solidFill>
                  <a:srgbClr val="000064"/>
                </a:solidFill>
                <a:latin typeface="Franklin Gothic Book" panose="020B0503020102020204" pitchFamily="34" charset="0"/>
              </a:rPr>
              <a:t>38 x 38 strips </a:t>
            </a:r>
          </a:p>
          <a:p>
            <a:pPr marL="465138" lvl="1" indent="-233363">
              <a:buFont typeface="Wingdings" pitchFamily="2" charset="2"/>
              <a:buChar char="v"/>
            </a:pPr>
            <a:r>
              <a:rPr lang="en-US" sz="1400" dirty="0">
                <a:solidFill>
                  <a:srgbClr val="000064"/>
                </a:solidFill>
                <a:latin typeface="Franklin Gothic Book" panose="020B0503020102020204" pitchFamily="34" charset="0"/>
              </a:rPr>
              <a:t>2-mm strip pitch</a:t>
            </a:r>
          </a:p>
          <a:p>
            <a:pPr marL="465138" lvl="1" indent="-233363">
              <a:buFont typeface="Wingdings" pitchFamily="2" charset="2"/>
              <a:buChar char="v"/>
            </a:pPr>
            <a:endParaRPr lang="en-US" sz="1400" dirty="0">
              <a:solidFill>
                <a:srgbClr val="000064"/>
              </a:solidFill>
              <a:latin typeface="Franklin Gothic Book" panose="020B0503020102020204" pitchFamily="34" charset="0"/>
            </a:endParaRPr>
          </a:p>
          <a:p>
            <a:pPr marL="6350" indent="-285750">
              <a:buFont typeface="Wingdings" pitchFamily="2" charset="2"/>
              <a:buChar char="Ø"/>
            </a:pPr>
            <a:r>
              <a:rPr lang="en-US" sz="1600" dirty="0">
                <a:solidFill>
                  <a:srgbClr val="000064"/>
                </a:solidFill>
                <a:latin typeface="Franklin Gothic Book" panose="020B0503020102020204" pitchFamily="34" charset="0"/>
              </a:rPr>
              <a:t>Tungsten Mask</a:t>
            </a:r>
          </a:p>
          <a:p>
            <a:pPr marL="465138" lvl="1" indent="-233363">
              <a:buFont typeface="Wingdings" pitchFamily="2" charset="2"/>
              <a:buChar char="v"/>
            </a:pPr>
            <a:r>
              <a:rPr lang="en-US" sz="1400" dirty="0">
                <a:solidFill>
                  <a:srgbClr val="000064"/>
                </a:solidFill>
                <a:latin typeface="Franklin Gothic Book" panose="020B0503020102020204" pitchFamily="34" charset="0"/>
              </a:rPr>
              <a:t>Pseudorandom array</a:t>
            </a:r>
          </a:p>
          <a:p>
            <a:pPr marL="465138" lvl="1" indent="-233363">
              <a:buFont typeface="Wingdings" pitchFamily="2" charset="2"/>
              <a:buChar char="v"/>
            </a:pPr>
            <a:r>
              <a:rPr lang="en-US" sz="1400" dirty="0">
                <a:solidFill>
                  <a:srgbClr val="000064"/>
                </a:solidFill>
                <a:latin typeface="Franklin Gothic Book" panose="020B0503020102020204" pitchFamily="34" charset="0"/>
              </a:rPr>
              <a:t>64 x 64 square elements of 2-mm size and thickness</a:t>
            </a:r>
          </a:p>
          <a:p>
            <a:pPr marL="465138" lvl="1" indent="-233363">
              <a:buFont typeface="Wingdings" pitchFamily="2" charset="2"/>
              <a:buChar char="v"/>
            </a:pPr>
            <a:r>
              <a:rPr lang="en-US" sz="1400" dirty="0">
                <a:solidFill>
                  <a:srgbClr val="000064"/>
                </a:solidFill>
                <a:latin typeface="Franklin Gothic Book" panose="020B0503020102020204" pitchFamily="34" charset="0"/>
              </a:rPr>
              <a:t>Converging elements to improve image contrast</a:t>
            </a:r>
          </a:p>
          <a:p>
            <a:pPr marL="463550" lvl="1" indent="-285750">
              <a:buFont typeface="Wingdings" pitchFamily="2" charset="2"/>
              <a:buChar char="v"/>
            </a:pPr>
            <a:endParaRPr lang="en-US" sz="1400" dirty="0">
              <a:solidFill>
                <a:srgbClr val="000064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5FC2C2-BF49-6A4B-AC35-C5F618B385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622" y="2551229"/>
            <a:ext cx="2838189" cy="28381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44596A-FC59-A34C-8795-4A853672C5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963" y="3299779"/>
            <a:ext cx="2516473" cy="184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9952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1311D-0073-BD42-A532-C84D8D65E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715" y="1092355"/>
            <a:ext cx="9144000" cy="601980"/>
          </a:xfrm>
        </p:spPr>
        <p:txBody>
          <a:bodyPr/>
          <a:lstStyle/>
          <a:p>
            <a:r>
              <a:rPr lang="en-US" sz="2000" b="1" u="sng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Coded Aperture </a:t>
            </a:r>
            <a:r>
              <a:rPr lang="en-US" sz="2000" b="1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Tomographic Image Reconstruction </a:t>
            </a:r>
            <a:r>
              <a:rPr lang="en-US" sz="2000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of an  </a:t>
            </a:r>
            <a:r>
              <a:rPr lang="en-US" sz="2000" baseline="30000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225</a:t>
            </a:r>
            <a:r>
              <a:rPr lang="en-US" sz="2000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Ac-filled Phantom</a:t>
            </a:r>
            <a:br>
              <a:rPr lang="en-US" sz="2000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</a:br>
            <a:endParaRPr lang="en-US" sz="2000" dirty="0">
              <a:solidFill>
                <a:srgbClr val="00006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D89A42-8794-264F-A787-03C605A47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60" y="1887583"/>
            <a:ext cx="8229600" cy="3394472"/>
          </a:xfrm>
        </p:spPr>
        <p:txBody>
          <a:bodyPr>
            <a:normAutofit/>
          </a:bodyPr>
          <a:lstStyle/>
          <a:p>
            <a:endParaRPr lang="en-US" sz="2100" i="1" dirty="0">
              <a:latin typeface="Franklin Gothic Book" panose="020B0503020102020204" pitchFamily="34" charset="0"/>
            </a:endParaRPr>
          </a:p>
          <a:p>
            <a:pPr marL="385763" indent="-385763">
              <a:buFont typeface="+mj-lt"/>
              <a:buAutoNum type="arabicPeriod"/>
            </a:pPr>
            <a:endParaRPr lang="en-US" sz="1500" i="1" dirty="0">
              <a:latin typeface="Franklin Gothic Book" panose="020B0503020102020204" pitchFamily="34" charset="0"/>
            </a:endParaRPr>
          </a:p>
          <a:p>
            <a:pPr marL="385763" indent="-385763">
              <a:buFont typeface="+mj-lt"/>
              <a:buAutoNum type="arabicPeriod"/>
            </a:pPr>
            <a:endParaRPr lang="en-US" sz="1500" i="1" dirty="0">
              <a:latin typeface="Franklin Gothic Book" panose="020B0503020102020204" pitchFamily="34" charset="0"/>
            </a:endParaRPr>
          </a:p>
          <a:p>
            <a:pPr marL="385763" indent="-385763">
              <a:buFont typeface="+mj-lt"/>
              <a:buAutoNum type="arabicPeriod"/>
            </a:pPr>
            <a:endParaRPr lang="en-US" sz="1500" i="1" dirty="0">
              <a:latin typeface="Franklin Gothic Book" panose="020B0503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142C53-E2A8-4848-A0FC-6EF9563003F1}"/>
              </a:ext>
            </a:extLst>
          </p:cNvPr>
          <p:cNvSpPr txBox="1"/>
          <p:nvPr/>
        </p:nvSpPr>
        <p:spPr>
          <a:xfrm>
            <a:off x="322539" y="5067127"/>
            <a:ext cx="340762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Franklin Gothic Book" panose="020B0503020102020204" pitchFamily="34" charset="0"/>
                <a:cs typeface="Lucida Grande"/>
              </a:rPr>
              <a:t>Experimental setup of phantom measurement in the coded aperture mode. </a:t>
            </a:r>
            <a:endParaRPr lang="en-US" sz="1400" dirty="0">
              <a:latin typeface="Franklin Gothic Book" panose="020B0503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D29254-36D9-6745-B7F7-384206762684}"/>
              </a:ext>
            </a:extLst>
          </p:cNvPr>
          <p:cNvSpPr txBox="1"/>
          <p:nvPr/>
        </p:nvSpPr>
        <p:spPr>
          <a:xfrm>
            <a:off x="4570960" y="5066900"/>
            <a:ext cx="434916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Franklin Gothic Book" panose="020B0503020102020204" pitchFamily="34" charset="0"/>
              </a:rPr>
              <a:t>Max. Likelihood Expectation Maximization tomographic image reconstruction at the 218-keV line of </a:t>
            </a:r>
            <a:r>
              <a:rPr lang="en-US" sz="1400" baseline="30000" dirty="0">
                <a:latin typeface="Franklin Gothic Book" panose="020B0503020102020204" pitchFamily="34" charset="0"/>
              </a:rPr>
              <a:t>221</a:t>
            </a:r>
            <a:r>
              <a:rPr lang="en-US" sz="1400" dirty="0">
                <a:latin typeface="Franklin Gothic Book" panose="020B0503020102020204" pitchFamily="34" charset="0"/>
              </a:rPr>
              <a:t>Fr.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4689C8-5AE3-0C4E-9A78-9C4821F76968}"/>
              </a:ext>
            </a:extLst>
          </p:cNvPr>
          <p:cNvGrpSpPr/>
          <p:nvPr/>
        </p:nvGrpSpPr>
        <p:grpSpPr>
          <a:xfrm>
            <a:off x="607156" y="1608946"/>
            <a:ext cx="2876837" cy="3315788"/>
            <a:chOff x="809542" y="1002262"/>
            <a:chExt cx="3835782" cy="44210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E3FEBD-AD11-8F4D-A39E-09A9EF828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9542" y="1002262"/>
              <a:ext cx="3835782" cy="44210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8E0F467-55ED-A143-810B-2EE916D49F51}"/>
                    </a:ext>
                  </a:extLst>
                </p:cNvPr>
                <p:cNvSpPr txBox="1"/>
                <p:nvPr/>
              </p:nvSpPr>
              <p:spPr>
                <a:xfrm>
                  <a:off x="1280090" y="4543789"/>
                  <a:ext cx="1447342" cy="33855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i="1" dirty="0">
                      <a:latin typeface="Franklin Gothic Book" panose="020B0503020102020204" pitchFamily="34" charset="0"/>
                    </a:rPr>
                    <a:t>3.7 </a:t>
                  </a:r>
                  <a14:m>
                    <m:oMath xmlns:m="http://schemas.openxmlformats.org/officeDocument/2006/math">
                      <m:r>
                        <a:rPr lang="en-US" sz="105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050" i="1" smtClean="0">
                          <a:latin typeface="Cambria Math" panose="02040503050406030204" pitchFamily="18" charset="0"/>
                        </a:rPr>
                        <m:t>𝐶𝑖</m:t>
                      </m:r>
                    </m:oMath>
                  </a14:m>
                  <a:r>
                    <a:rPr lang="en-US" sz="1050" i="1" dirty="0">
                      <a:latin typeface="Franklin Gothic Book" panose="020B0503020102020204" pitchFamily="34" charset="0"/>
                    </a:rPr>
                    <a:t> in total 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8E0F467-55ED-A143-810B-2EE916D49F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0090" y="4543789"/>
                  <a:ext cx="1447342" cy="338555"/>
                </a:xfrm>
                <a:prstGeom prst="rect">
                  <a:avLst/>
                </a:prstGeom>
                <a:blipFill>
                  <a:blip r:embed="rId3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C170E-CB77-3F41-AEE5-83CA059E9922}"/>
                </a:ext>
              </a:extLst>
            </p:cNvPr>
            <p:cNvSpPr txBox="1"/>
            <p:nvPr/>
          </p:nvSpPr>
          <p:spPr>
            <a:xfrm>
              <a:off x="1071093" y="1073679"/>
              <a:ext cx="3069983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i="1" dirty="0">
                  <a:latin typeface="Franklin Gothic Book" panose="020B0503020102020204" pitchFamily="34" charset="0"/>
                </a:rPr>
                <a:t>10-mm separation between spheres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809A7-5D93-AC41-9178-1DBE55167A3E}"/>
              </a:ext>
            </a:extLst>
          </p:cNvPr>
          <p:cNvGrpSpPr/>
          <p:nvPr/>
        </p:nvGrpSpPr>
        <p:grpSpPr>
          <a:xfrm>
            <a:off x="4794836" y="1598233"/>
            <a:ext cx="4024545" cy="3309440"/>
            <a:chOff x="6014513" y="1001420"/>
            <a:chExt cx="5366060" cy="44125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112E227-2FF6-B74B-B52F-A06781B33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4513" y="1001420"/>
              <a:ext cx="5366060" cy="441258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6E6BEDE-9748-A043-9627-5B79CABD2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346" t="12525"/>
            <a:stretch/>
          </p:blipFill>
          <p:spPr>
            <a:xfrm>
              <a:off x="6014513" y="1053858"/>
              <a:ext cx="700215" cy="2066324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A9C0B6DA-0C95-EC4A-942D-74345245D0CF}"/>
              </a:ext>
            </a:extLst>
          </p:cNvPr>
          <p:cNvSpPr txBox="1">
            <a:spLocks/>
          </p:cNvSpPr>
          <p:nvPr/>
        </p:nvSpPr>
        <p:spPr bwMode="auto">
          <a:xfrm>
            <a:off x="0" y="36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 cap="none" spc="0">
                <a:ln w="50800"/>
                <a:solidFill>
                  <a:srgbClr val="FFFFFF"/>
                </a:solidFill>
                <a:effectLst/>
                <a:latin typeface="Franklin Gothic Medium"/>
                <a:ea typeface="+mj-ea"/>
                <a:cs typeface="Franklin Gothic Medium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Franklin Gothic Book" panose="020B0503020102020204" pitchFamily="34" charset="0"/>
              </a:rPr>
              <a:t>Verification of Targeted Alpha Therapy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2213C50A-7022-2240-91AF-61381B25CD53}"/>
              </a:ext>
            </a:extLst>
          </p:cNvPr>
          <p:cNvSpPr txBox="1"/>
          <p:nvPr/>
        </p:nvSpPr>
        <p:spPr>
          <a:xfrm>
            <a:off x="2233717" y="5824637"/>
            <a:ext cx="5302862" cy="338554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Franklin Gothic Book" panose="020B0503020102020204" pitchFamily="34" charset="0"/>
              </a:rPr>
              <a:t>~1mm spatial resolution with &gt;1% efficiency at 218 keV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CE88C55E-BE27-D648-A1B6-4EF7E94F73B1}"/>
              </a:ext>
            </a:extLst>
          </p:cNvPr>
          <p:cNvSpPr/>
          <p:nvPr/>
        </p:nvSpPr>
        <p:spPr>
          <a:xfrm>
            <a:off x="3826438" y="2971800"/>
            <a:ext cx="522727" cy="914400"/>
          </a:xfrm>
          <a:prstGeom prst="rightArrow">
            <a:avLst/>
          </a:prstGeom>
          <a:gradFill flip="none" rotWithShape="1">
            <a:gsLst>
              <a:gs pos="0">
                <a:srgbClr val="003399">
                  <a:shade val="30000"/>
                  <a:satMod val="115000"/>
                </a:srgbClr>
              </a:gs>
              <a:gs pos="50000">
                <a:srgbClr val="003399">
                  <a:shade val="67500"/>
                  <a:satMod val="115000"/>
                </a:srgbClr>
              </a:gs>
              <a:gs pos="100000">
                <a:srgbClr val="0033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5048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1311D-0073-BD42-A532-C84D8D65E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715" y="1136599"/>
            <a:ext cx="9144000" cy="601980"/>
          </a:xfrm>
        </p:spPr>
        <p:txBody>
          <a:bodyPr/>
          <a:lstStyle/>
          <a:p>
            <a:r>
              <a:rPr lang="en-US" sz="2000" b="1" u="sng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Coded Aperture </a:t>
            </a:r>
            <a:r>
              <a:rPr lang="en-US" sz="2000" b="1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Tomographic Image Reconstruction </a:t>
            </a:r>
            <a:r>
              <a:rPr lang="en-US" sz="2000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of an  </a:t>
            </a:r>
            <a:r>
              <a:rPr lang="en-US" sz="2000" baseline="30000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225</a:t>
            </a:r>
            <a:r>
              <a:rPr lang="en-US" sz="2000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Ac injected mouse</a:t>
            </a:r>
            <a:br>
              <a:rPr lang="en-US" sz="2000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</a:br>
            <a:r>
              <a:rPr lang="en-US" sz="1600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(euthanized 1 hour after injection, measurement 3 days after)</a:t>
            </a:r>
            <a:br>
              <a:rPr lang="en-US" sz="1600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</a:br>
            <a:endParaRPr lang="en-US" sz="1600" dirty="0">
              <a:solidFill>
                <a:srgbClr val="00006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142C53-E2A8-4848-A0FC-6EF9563003F1}"/>
              </a:ext>
            </a:extLst>
          </p:cNvPr>
          <p:cNvSpPr txBox="1"/>
          <p:nvPr/>
        </p:nvSpPr>
        <p:spPr>
          <a:xfrm>
            <a:off x="322539" y="5288347"/>
            <a:ext cx="340762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Franklin Gothic Book" panose="020B0503020102020204" pitchFamily="34" charset="0"/>
                <a:cs typeface="Lucida Grande"/>
              </a:rPr>
              <a:t>Experimental setup of phantom measurement in the coded aperture mode. </a:t>
            </a:r>
            <a:endParaRPr lang="en-US" sz="1400" dirty="0">
              <a:latin typeface="Franklin Gothic Book" panose="020B0503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D29254-36D9-6745-B7F7-384206762684}"/>
              </a:ext>
            </a:extLst>
          </p:cNvPr>
          <p:cNvSpPr txBox="1"/>
          <p:nvPr/>
        </p:nvSpPr>
        <p:spPr>
          <a:xfrm>
            <a:off x="4570960" y="5288120"/>
            <a:ext cx="434916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Franklin Gothic Book" panose="020B0503020102020204" pitchFamily="34" charset="0"/>
              </a:rPr>
              <a:t>Max. Likelihood Expectation Maximization tomographic image reconstruction at the 218-keV line of </a:t>
            </a:r>
            <a:r>
              <a:rPr lang="en-US" sz="1400" baseline="30000" dirty="0">
                <a:latin typeface="Franklin Gothic Book" panose="020B0503020102020204" pitchFamily="34" charset="0"/>
              </a:rPr>
              <a:t>221</a:t>
            </a:r>
            <a:r>
              <a:rPr lang="en-US" sz="1400" dirty="0">
                <a:latin typeface="Franklin Gothic Book" panose="020B0503020102020204" pitchFamily="34" charset="0"/>
              </a:rPr>
              <a:t>Fr.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C0B6DA-0C95-EC4A-942D-74345245D0CF}"/>
              </a:ext>
            </a:extLst>
          </p:cNvPr>
          <p:cNvSpPr txBox="1">
            <a:spLocks/>
          </p:cNvSpPr>
          <p:nvPr/>
        </p:nvSpPr>
        <p:spPr bwMode="auto">
          <a:xfrm>
            <a:off x="0" y="36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 cap="none" spc="0">
                <a:ln w="50800"/>
                <a:solidFill>
                  <a:srgbClr val="FFFFFF"/>
                </a:solidFill>
                <a:effectLst/>
                <a:latin typeface="Franklin Gothic Medium"/>
                <a:ea typeface="+mj-ea"/>
                <a:cs typeface="Franklin Gothic Medium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Franklin Gothic Book" panose="020B0503020102020204" pitchFamily="34" charset="0"/>
              </a:rPr>
              <a:t>Verification of Targeted Alpha Therapy</a:t>
            </a:r>
          </a:p>
        </p:txBody>
      </p:sp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BD13CA35-F5F4-784E-B6CF-75A8BC7F99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88" b="7899"/>
          <a:stretch/>
        </p:blipFill>
        <p:spPr bwMode="auto">
          <a:xfrm>
            <a:off x="439359" y="1953175"/>
            <a:ext cx="2876837" cy="332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F871E7-F3F3-ED4C-AB70-C24720AB2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40" t="17917" r="39230" b="15266"/>
          <a:stretch/>
        </p:blipFill>
        <p:spPr>
          <a:xfrm>
            <a:off x="7482177" y="1939210"/>
            <a:ext cx="1340015" cy="34440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6FE485-BC82-DC42-9811-4B0A2AE37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38"/>
          <a:stretch/>
        </p:blipFill>
        <p:spPr>
          <a:xfrm>
            <a:off x="3490856" y="1939211"/>
            <a:ext cx="3806418" cy="3398880"/>
          </a:xfrm>
          <a:prstGeom prst="rect">
            <a:avLst/>
          </a:prstGeom>
        </p:spPr>
      </p:pic>
      <p:sp>
        <p:nvSpPr>
          <p:cNvPr id="25" name="Right Arrow 24">
            <a:extLst>
              <a:ext uri="{FF2B5EF4-FFF2-40B4-BE49-F238E27FC236}">
                <a16:creationId xmlns:a16="http://schemas.microsoft.com/office/drawing/2014/main" id="{71284D17-7903-054F-91CF-470FA6E2EF26}"/>
              </a:ext>
            </a:extLst>
          </p:cNvPr>
          <p:cNvSpPr/>
          <p:nvPr/>
        </p:nvSpPr>
        <p:spPr>
          <a:xfrm>
            <a:off x="3207434" y="3372383"/>
            <a:ext cx="522727" cy="914400"/>
          </a:xfrm>
          <a:prstGeom prst="rightArrow">
            <a:avLst/>
          </a:prstGeom>
          <a:gradFill flip="none" rotWithShape="1">
            <a:gsLst>
              <a:gs pos="0">
                <a:srgbClr val="003399">
                  <a:shade val="30000"/>
                  <a:satMod val="115000"/>
                </a:srgbClr>
              </a:gs>
              <a:gs pos="50000">
                <a:srgbClr val="003399">
                  <a:shade val="67500"/>
                  <a:satMod val="115000"/>
                </a:srgbClr>
              </a:gs>
              <a:gs pos="100000">
                <a:srgbClr val="0033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B3256640-2F36-5A49-A63E-F74D997C6B9E}"/>
              </a:ext>
            </a:extLst>
          </p:cNvPr>
          <p:cNvSpPr/>
          <p:nvPr/>
        </p:nvSpPr>
        <p:spPr>
          <a:xfrm>
            <a:off x="7128362" y="3372383"/>
            <a:ext cx="522727" cy="914400"/>
          </a:xfrm>
          <a:prstGeom prst="rightArrow">
            <a:avLst/>
          </a:prstGeom>
          <a:gradFill flip="none" rotWithShape="1">
            <a:gsLst>
              <a:gs pos="0">
                <a:srgbClr val="003399">
                  <a:shade val="30000"/>
                  <a:satMod val="115000"/>
                </a:srgbClr>
              </a:gs>
              <a:gs pos="50000">
                <a:srgbClr val="003399">
                  <a:shade val="67500"/>
                  <a:satMod val="115000"/>
                </a:srgbClr>
              </a:gs>
              <a:gs pos="100000">
                <a:srgbClr val="0033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31E3E41-C709-1F4B-8E4D-6402FE82F063}"/>
                  </a:ext>
                </a:extLst>
              </p:cNvPr>
              <p:cNvSpPr txBox="1"/>
              <p:nvPr/>
            </p:nvSpPr>
            <p:spPr>
              <a:xfrm>
                <a:off x="7482176" y="1613488"/>
                <a:ext cx="1409205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i="1" dirty="0">
                    <a:latin typeface="Franklin Gothic Book" panose="020B0503020102020204" pitchFamily="34" charset="0"/>
                  </a:rPr>
                  <a:t>0.8 </a:t>
                </a:r>
                <a14:m>
                  <m:oMath xmlns:m="http://schemas.openxmlformats.org/officeDocument/2006/math">
                    <m:r>
                      <a:rPr lang="en-US" sz="105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050" i="1" smtClean="0">
                        <a:latin typeface="Cambria Math" panose="02040503050406030204" pitchFamily="18" charset="0"/>
                      </a:rPr>
                      <m:t>𝐶𝑖</m:t>
                    </m:r>
                  </m:oMath>
                </a14:m>
                <a:r>
                  <a:rPr lang="en-US" sz="1050" i="1" dirty="0">
                    <a:latin typeface="Franklin Gothic Book" panose="020B0503020102020204" pitchFamily="34" charset="0"/>
                  </a:rPr>
                  <a:t>  activity during measurement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31E3E41-C709-1F4B-8E4D-6402FE82F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2176" y="1613488"/>
                <a:ext cx="1409205" cy="415498"/>
              </a:xfrm>
              <a:prstGeom prst="rect">
                <a:avLst/>
              </a:prstGeom>
              <a:blipFill>
                <a:blip r:embed="rId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7E0DAEF3-9223-544E-B56B-A4BAC98E4974}"/>
              </a:ext>
            </a:extLst>
          </p:cNvPr>
          <p:cNvSpPr txBox="1"/>
          <p:nvPr/>
        </p:nvSpPr>
        <p:spPr>
          <a:xfrm>
            <a:off x="2643230" y="5819765"/>
            <a:ext cx="372210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baseline="30000" dirty="0">
                <a:latin typeface="Franklin Gothic Book" panose="020B0503020102020204" pitchFamily="34" charset="0"/>
              </a:rPr>
              <a:t>221</a:t>
            </a:r>
            <a:r>
              <a:rPr lang="en-US" sz="2000" dirty="0">
                <a:latin typeface="Franklin Gothic Book" panose="020B0503020102020204" pitchFamily="34" charset="0"/>
              </a:rPr>
              <a:t>Fr accumulation in bladder</a:t>
            </a:r>
          </a:p>
        </p:txBody>
      </p:sp>
    </p:spTree>
    <p:extLst>
      <p:ext uri="{BB962C8B-B14F-4D97-AF65-F5344CB8AC3E}">
        <p14:creationId xmlns:p14="http://schemas.microsoft.com/office/powerpoint/2010/main" val="402158823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1311D-0073-BD42-A532-C84D8D65E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715" y="1136599"/>
            <a:ext cx="9144000" cy="601980"/>
          </a:xfrm>
        </p:spPr>
        <p:txBody>
          <a:bodyPr/>
          <a:lstStyle/>
          <a:p>
            <a:r>
              <a:rPr lang="en-US" sz="2000" b="1" u="sng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Compton Imaging </a:t>
            </a:r>
            <a:r>
              <a:rPr lang="en-US" sz="2000" b="1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Tomographic Reconstruction </a:t>
            </a:r>
            <a:r>
              <a:rPr lang="en-US" sz="2000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of an  </a:t>
            </a:r>
            <a:r>
              <a:rPr lang="en-US" sz="2000" baseline="30000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225</a:t>
            </a:r>
            <a:r>
              <a:rPr lang="en-US" sz="2000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Ac injected mouse</a:t>
            </a:r>
            <a:br>
              <a:rPr lang="en-US" sz="2000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</a:br>
            <a:r>
              <a:rPr lang="en-US" sz="1600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(euthanized 1 hour after injection, measurement 4 days after)</a:t>
            </a:r>
            <a:br>
              <a:rPr lang="en-US" sz="1600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</a:br>
            <a:endParaRPr lang="en-US" sz="1600" dirty="0">
              <a:solidFill>
                <a:srgbClr val="00006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142C53-E2A8-4848-A0FC-6EF9563003F1}"/>
              </a:ext>
            </a:extLst>
          </p:cNvPr>
          <p:cNvSpPr txBox="1"/>
          <p:nvPr/>
        </p:nvSpPr>
        <p:spPr>
          <a:xfrm>
            <a:off x="322539" y="5273599"/>
            <a:ext cx="340762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Franklin Gothic Book" panose="020B0503020102020204" pitchFamily="34" charset="0"/>
                <a:cs typeface="Lucida Grande"/>
              </a:rPr>
              <a:t>Experimental setup of phantom measurement in the coded aperture mode. </a:t>
            </a:r>
            <a:endParaRPr lang="en-US" sz="1400" dirty="0">
              <a:latin typeface="Franklin Gothic Book" panose="020B0503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D29254-36D9-6745-B7F7-384206762684}"/>
              </a:ext>
            </a:extLst>
          </p:cNvPr>
          <p:cNvSpPr txBox="1"/>
          <p:nvPr/>
        </p:nvSpPr>
        <p:spPr>
          <a:xfrm>
            <a:off x="4570960" y="5273372"/>
            <a:ext cx="434916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Franklin Gothic Book" panose="020B0503020102020204" pitchFamily="34" charset="0"/>
              </a:rPr>
              <a:t>Max. Likelihood Expectation Maximization tomographic image reconstruction at the 440-keV line of </a:t>
            </a:r>
            <a:r>
              <a:rPr lang="en-US" sz="1400" baseline="30000" dirty="0">
                <a:latin typeface="Franklin Gothic Book" panose="020B0503020102020204" pitchFamily="34" charset="0"/>
              </a:rPr>
              <a:t>213</a:t>
            </a:r>
            <a:r>
              <a:rPr lang="en-US" sz="1400" dirty="0">
                <a:latin typeface="Franklin Gothic Book" panose="020B0503020102020204" pitchFamily="34" charset="0"/>
              </a:rPr>
              <a:t>Bi.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C0B6DA-0C95-EC4A-942D-74345245D0CF}"/>
              </a:ext>
            </a:extLst>
          </p:cNvPr>
          <p:cNvSpPr txBox="1">
            <a:spLocks/>
          </p:cNvSpPr>
          <p:nvPr/>
        </p:nvSpPr>
        <p:spPr bwMode="auto">
          <a:xfrm>
            <a:off x="0" y="36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 cap="none" spc="0">
                <a:ln w="50800"/>
                <a:solidFill>
                  <a:srgbClr val="FFFFFF"/>
                </a:solidFill>
                <a:effectLst/>
                <a:latin typeface="Franklin Gothic Medium"/>
                <a:ea typeface="+mj-ea"/>
                <a:cs typeface="Franklin Gothic Medium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Franklin Gothic Book" panose="020B0503020102020204" pitchFamily="34" charset="0"/>
              </a:rPr>
              <a:t>Verification of Targeted Alpha Therapy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31E3E41-C709-1F4B-8E4D-6402FE82F063}"/>
                  </a:ext>
                </a:extLst>
              </p:cNvPr>
              <p:cNvSpPr txBox="1"/>
              <p:nvPr/>
            </p:nvSpPr>
            <p:spPr>
              <a:xfrm>
                <a:off x="7482176" y="1598740"/>
                <a:ext cx="1409205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i="1" dirty="0">
                    <a:latin typeface="Franklin Gothic Book" panose="020B0503020102020204" pitchFamily="34" charset="0"/>
                  </a:rPr>
                  <a:t>0.8 </a:t>
                </a:r>
                <a14:m>
                  <m:oMath xmlns:m="http://schemas.openxmlformats.org/officeDocument/2006/math">
                    <m:r>
                      <a:rPr lang="en-US" sz="105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050" i="1" smtClean="0">
                        <a:latin typeface="Cambria Math" panose="02040503050406030204" pitchFamily="18" charset="0"/>
                      </a:rPr>
                      <m:t>𝐶𝑖</m:t>
                    </m:r>
                  </m:oMath>
                </a14:m>
                <a:r>
                  <a:rPr lang="en-US" sz="1050" i="1" dirty="0">
                    <a:latin typeface="Franklin Gothic Book" panose="020B0503020102020204" pitchFamily="34" charset="0"/>
                  </a:rPr>
                  <a:t>  activity during measurement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31E3E41-C709-1F4B-8E4D-6402FE82F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2176" y="1598740"/>
                <a:ext cx="1409205" cy="415498"/>
              </a:xfrm>
              <a:prstGeom prst="rect">
                <a:avLst/>
              </a:prstGeom>
              <a:blipFill>
                <a:blip r:embed="rId2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AD07EE73-0EE1-A743-875D-285BDED517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13319" r="22706" b="14460"/>
          <a:stretch/>
        </p:blipFill>
        <p:spPr>
          <a:xfrm>
            <a:off x="595413" y="1939213"/>
            <a:ext cx="2676269" cy="333416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1CDD5E-9FB2-5E40-8C66-B6D542A7C9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65" t="16380" r="38185" b="15238"/>
          <a:stretch/>
        </p:blipFill>
        <p:spPr>
          <a:xfrm>
            <a:off x="7482175" y="2008490"/>
            <a:ext cx="1339286" cy="33148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E344BE-CE4C-1C4B-BC23-731E2019B0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08"/>
          <a:stretch/>
        </p:blipFill>
        <p:spPr>
          <a:xfrm>
            <a:off x="3490856" y="1939212"/>
            <a:ext cx="3807599" cy="3398880"/>
          </a:xfrm>
          <a:prstGeom prst="rect">
            <a:avLst/>
          </a:prstGeom>
        </p:spPr>
      </p:pic>
      <p:sp>
        <p:nvSpPr>
          <p:cNvPr id="25" name="Right Arrow 24">
            <a:extLst>
              <a:ext uri="{FF2B5EF4-FFF2-40B4-BE49-F238E27FC236}">
                <a16:creationId xmlns:a16="http://schemas.microsoft.com/office/drawing/2014/main" id="{71284D17-7903-054F-91CF-470FA6E2EF26}"/>
              </a:ext>
            </a:extLst>
          </p:cNvPr>
          <p:cNvSpPr/>
          <p:nvPr/>
        </p:nvSpPr>
        <p:spPr>
          <a:xfrm>
            <a:off x="3207434" y="3357635"/>
            <a:ext cx="522727" cy="914400"/>
          </a:xfrm>
          <a:prstGeom prst="rightArrow">
            <a:avLst/>
          </a:prstGeom>
          <a:gradFill flip="none" rotWithShape="1">
            <a:gsLst>
              <a:gs pos="0">
                <a:srgbClr val="003399">
                  <a:shade val="30000"/>
                  <a:satMod val="115000"/>
                </a:srgbClr>
              </a:gs>
              <a:gs pos="50000">
                <a:srgbClr val="003399">
                  <a:shade val="67500"/>
                  <a:satMod val="115000"/>
                </a:srgbClr>
              </a:gs>
              <a:gs pos="100000">
                <a:srgbClr val="0033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B3256640-2F36-5A49-A63E-F74D997C6B9E}"/>
              </a:ext>
            </a:extLst>
          </p:cNvPr>
          <p:cNvSpPr/>
          <p:nvPr/>
        </p:nvSpPr>
        <p:spPr>
          <a:xfrm>
            <a:off x="7128362" y="3357635"/>
            <a:ext cx="522727" cy="914400"/>
          </a:xfrm>
          <a:prstGeom prst="rightArrow">
            <a:avLst/>
          </a:prstGeom>
          <a:gradFill flip="none" rotWithShape="1">
            <a:gsLst>
              <a:gs pos="0">
                <a:srgbClr val="003399">
                  <a:shade val="30000"/>
                  <a:satMod val="115000"/>
                </a:srgbClr>
              </a:gs>
              <a:gs pos="50000">
                <a:srgbClr val="003399">
                  <a:shade val="67500"/>
                  <a:satMod val="115000"/>
                </a:srgbClr>
              </a:gs>
              <a:gs pos="100000">
                <a:srgbClr val="0033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F54331-70C4-7242-B70B-A82EFA423BE9}"/>
              </a:ext>
            </a:extLst>
          </p:cNvPr>
          <p:cNvSpPr txBox="1"/>
          <p:nvPr/>
        </p:nvSpPr>
        <p:spPr>
          <a:xfrm>
            <a:off x="2643230" y="5819765"/>
            <a:ext cx="3830408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baseline="30000" dirty="0">
                <a:latin typeface="Franklin Gothic Book" panose="020B0503020102020204" pitchFamily="34" charset="0"/>
              </a:rPr>
              <a:t>213</a:t>
            </a:r>
            <a:r>
              <a:rPr lang="en-US" sz="2000" dirty="0">
                <a:latin typeface="Franklin Gothic Book" panose="020B0503020102020204" pitchFamily="34" charset="0"/>
              </a:rPr>
              <a:t>Bi accumulation in bladder</a:t>
            </a:r>
          </a:p>
        </p:txBody>
      </p:sp>
    </p:spTree>
    <p:extLst>
      <p:ext uri="{BB962C8B-B14F-4D97-AF65-F5344CB8AC3E}">
        <p14:creationId xmlns:p14="http://schemas.microsoft.com/office/powerpoint/2010/main" val="341484938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DE21-42DA-7F48-805D-3CA46A6DE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9424"/>
            <a:ext cx="9099783" cy="590550"/>
          </a:xfrm>
        </p:spPr>
        <p:txBody>
          <a:bodyPr/>
          <a:lstStyle/>
          <a:p>
            <a:r>
              <a:rPr lang="en-US" sz="2000" b="1" u="sng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Compton Imaging </a:t>
            </a:r>
            <a:r>
              <a:rPr lang="en-US" sz="2000" b="1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Tomographic Reconstruction </a:t>
            </a:r>
            <a:r>
              <a:rPr lang="en-US" sz="2000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of an </a:t>
            </a:r>
            <a:r>
              <a:rPr lang="en-US" sz="2000" baseline="30000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225</a:t>
            </a:r>
            <a:r>
              <a:rPr lang="en-US" sz="2000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Ac-filled Phantom</a:t>
            </a:r>
            <a:br>
              <a:rPr lang="en-US" sz="2000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</a:br>
            <a:r>
              <a:rPr lang="en-US" sz="2000" u="sng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2mm strip pitch </a:t>
            </a:r>
            <a:r>
              <a:rPr lang="en-US" sz="2000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w/ 2 </a:t>
            </a:r>
            <a:r>
              <a:rPr lang="en-US" sz="2000" dirty="0" err="1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HPGe</a:t>
            </a:r>
            <a:r>
              <a:rPr lang="en-US" sz="2000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 DSSDs (at 440 keV)</a:t>
            </a:r>
            <a:endParaRPr lang="en-US" sz="2000" dirty="0">
              <a:solidFill>
                <a:srgbClr val="00006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A89A53-E1A3-2F4A-8861-542E0B3BE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55" y="2148588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5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US" sz="1500" dirty="0">
              <a:latin typeface="Franklin Gothic Book" panose="020B0503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B5A206-1A2A-7849-B1F5-0C9FB20E9AEB}"/>
              </a:ext>
            </a:extLst>
          </p:cNvPr>
          <p:cNvSpPr txBox="1"/>
          <p:nvPr/>
        </p:nvSpPr>
        <p:spPr>
          <a:xfrm>
            <a:off x="142825" y="4649751"/>
            <a:ext cx="2505051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ranklin Gothic Book" panose="020B0503020102020204" pitchFamily="34" charset="0"/>
              </a:rPr>
              <a:t>Experimental setup of phantom measurement in the Compton mode.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00EC4E-7354-5D4D-A9B8-0D59885BD88E}"/>
              </a:ext>
            </a:extLst>
          </p:cNvPr>
          <p:cNvSpPr txBox="1"/>
          <p:nvPr/>
        </p:nvSpPr>
        <p:spPr>
          <a:xfrm>
            <a:off x="2664144" y="4646765"/>
            <a:ext cx="301403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ranklin Gothic Book" panose="020B0503020102020204" pitchFamily="34" charset="0"/>
              </a:rPr>
              <a:t>3D MLEM tomographic image reconstruction at the 440-keV line of </a:t>
            </a:r>
            <a:r>
              <a:rPr lang="en-US" sz="1200" baseline="30000" dirty="0">
                <a:latin typeface="Franklin Gothic Book" panose="020B0503020102020204" pitchFamily="34" charset="0"/>
              </a:rPr>
              <a:t>213</a:t>
            </a:r>
            <a:r>
              <a:rPr lang="en-US" sz="1200" dirty="0">
                <a:latin typeface="Franklin Gothic Book" panose="020B0503020102020204" pitchFamily="34" charset="0"/>
              </a:rPr>
              <a:t>Bi.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FBCAAB3-1014-CC47-9516-9A768E309148}"/>
              </a:ext>
            </a:extLst>
          </p:cNvPr>
          <p:cNvGrpSpPr/>
          <p:nvPr/>
        </p:nvGrpSpPr>
        <p:grpSpPr>
          <a:xfrm>
            <a:off x="321165" y="2123424"/>
            <a:ext cx="1802732" cy="2403641"/>
            <a:chOff x="526102" y="1340225"/>
            <a:chExt cx="2403642" cy="320485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19E2D9-AD3C-2B42-B21E-D542ECA8EACE}"/>
                </a:ext>
              </a:extLst>
            </p:cNvPr>
            <p:cNvGrpSpPr/>
            <p:nvPr/>
          </p:nvGrpSpPr>
          <p:grpSpPr>
            <a:xfrm>
              <a:off x="526102" y="1340225"/>
              <a:ext cx="2403642" cy="3204855"/>
              <a:chOff x="526102" y="968019"/>
              <a:chExt cx="2403642" cy="320485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FD1F60B-123B-CC4F-A60A-D196D57E2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6102" y="968019"/>
                <a:ext cx="2403642" cy="320485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3FB1CCA4-5178-904C-BF48-DC2858B95FA9}"/>
                      </a:ext>
                    </a:extLst>
                  </p:cNvPr>
                  <p:cNvSpPr txBox="1"/>
                  <p:nvPr/>
                </p:nvSpPr>
                <p:spPr>
                  <a:xfrm>
                    <a:off x="634154" y="3753629"/>
                    <a:ext cx="1217276" cy="30777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900" dirty="0">
                        <a:latin typeface="Franklin Gothic Book" panose="020B0503020102020204" pitchFamily="34" charset="0"/>
                      </a:rPr>
                      <a:t>1.6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900" i="0" smtClean="0">
                            <a:latin typeface="Cambria Math" panose="02040503050406030204" pitchFamily="18" charset="0"/>
                          </a:rPr>
                          <m:t>μCi</m:t>
                        </m:r>
                      </m:oMath>
                    </a14:m>
                    <a:r>
                      <a:rPr lang="en-US" sz="900" dirty="0">
                        <a:latin typeface="Franklin Gothic Book" panose="020B0503020102020204" pitchFamily="34" charset="0"/>
                      </a:rPr>
                      <a:t> in total </a:t>
                    </a: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3FB1CCA4-5178-904C-BF48-DC2858B95F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4154" y="3753629"/>
                    <a:ext cx="1217276" cy="30777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105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406DCA-644B-4048-A621-AB8A01AD5C99}"/>
                </a:ext>
              </a:extLst>
            </p:cNvPr>
            <p:cNvSpPr txBox="1"/>
            <p:nvPr/>
          </p:nvSpPr>
          <p:spPr>
            <a:xfrm>
              <a:off x="634154" y="1439556"/>
              <a:ext cx="1762206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Franklin Gothic Book" panose="020B0503020102020204" pitchFamily="34" charset="0"/>
                </a:rPr>
                <a:t>10-mm separation between spheres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DFF4A2C-9726-8340-883A-E2BDBA67A85E}"/>
              </a:ext>
            </a:extLst>
          </p:cNvPr>
          <p:cNvSpPr txBox="1"/>
          <p:nvPr/>
        </p:nvSpPr>
        <p:spPr>
          <a:xfrm>
            <a:off x="5874066" y="4650710"/>
            <a:ext cx="3254198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Franklin Gothic Book" panose="020B0503020102020204" pitchFamily="34" charset="0"/>
              </a:rPr>
              <a:t>Histogram of an angular resolution metric for the Dual-Modality Imager. This metric was determined experimentally from a Cs-137 (662 keV) point source measurement.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EAB834-C382-3C4C-A2B5-F4204F33DC10}"/>
              </a:ext>
            </a:extLst>
          </p:cNvPr>
          <p:cNvGrpSpPr/>
          <p:nvPr/>
        </p:nvGrpSpPr>
        <p:grpSpPr>
          <a:xfrm>
            <a:off x="5874067" y="2196930"/>
            <a:ext cx="3294623" cy="2375070"/>
            <a:chOff x="7682095" y="1389229"/>
            <a:chExt cx="4392831" cy="316676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14DE802-E011-4B45-8921-5294677514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82095" y="1389229"/>
              <a:ext cx="4392831" cy="316676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55F9CB6-77E4-924C-9085-EAEF09DCB150}"/>
                </a:ext>
              </a:extLst>
            </p:cNvPr>
            <p:cNvGrpSpPr/>
            <p:nvPr/>
          </p:nvGrpSpPr>
          <p:grpSpPr>
            <a:xfrm>
              <a:off x="8194548" y="1590323"/>
              <a:ext cx="3788501" cy="615553"/>
              <a:chOff x="8194548" y="1590323"/>
              <a:chExt cx="3788501" cy="615553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B6E9B78D-608A-3C41-9DBA-B0D358355F2E}"/>
                      </a:ext>
                    </a:extLst>
                  </p:cNvPr>
                  <p:cNvSpPr txBox="1"/>
                  <p:nvPr/>
                </p:nvSpPr>
                <p:spPr>
                  <a:xfrm>
                    <a:off x="10114022" y="1590323"/>
                    <a:ext cx="1869027" cy="615553"/>
                  </a:xfrm>
                  <a:prstGeom prst="rect">
                    <a:avLst/>
                  </a:prstGeom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200" i="0" smtClean="0">
                              <a:latin typeface="Cambria Math" panose="02040503050406030204" pitchFamily="18" charset="0"/>
                            </a:rPr>
                            <m:t>FWH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 i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 i="0" smtClean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r>
                            <a:rPr lang="en-US" sz="1200" i="0" smtClean="0">
                              <a:latin typeface="Cambria Math" panose="02040503050406030204" pitchFamily="18" charset="0"/>
                            </a:rPr>
                            <m:t>≈</m:t>
                          </m:r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0" smtClean="0">
                                  <a:latin typeface="Cambria Math" panose="02040503050406030204" pitchFamily="18" charset="0"/>
                                </a:rPr>
                                <m:t>7.0</m:t>
                              </m:r>
                            </m:e>
                            <m:sup>
                              <m:r>
                                <a:rPr lang="en-US" sz="1200" i="0" smtClean="0">
                                  <a:latin typeface="Cambria Math" panose="02040503050406030204" pitchFamily="18" charset="0"/>
                                </a:rPr>
                                <m:t>∘</m:t>
                              </m:r>
                            </m:sup>
                          </m:sSup>
                        </m:oMath>
                      </m:oMathPara>
                    </a14:m>
                    <a:endParaRPr lang="en-US" sz="1200" dirty="0">
                      <a:latin typeface="Franklin Gothic Book" panose="020B0503020102020204" pitchFamily="34" charset="0"/>
                    </a:endParaRPr>
                  </a:p>
                  <a:p>
                    <a:pPr/>
                    <a:r>
                      <a:rPr lang="en-US" sz="1200" dirty="0">
                        <a:latin typeface="Franklin Gothic Book" panose="020B0503020102020204" pitchFamily="34" charset="0"/>
                      </a:rPr>
                      <a:t>FWHM</a:t>
                    </a:r>
                    <a:r>
                      <a:rPr lang="en-US" sz="1200" baseline="-25000" dirty="0">
                        <a:latin typeface="Franklin Gothic Book" panose="020B0503020102020204" pitchFamily="34" charset="0"/>
                      </a:rPr>
                      <a:t>(</a:t>
                    </a:r>
                    <a:r>
                      <a:rPr lang="en-US" sz="1200" baseline="-25000" dirty="0" err="1">
                        <a:latin typeface="Franklin Gothic Book" panose="020B0503020102020204" pitchFamily="34" charset="0"/>
                      </a:rPr>
                      <a:t>x,y</a:t>
                    </a:r>
                    <a:r>
                      <a:rPr lang="en-US" sz="1200" baseline="-25000" dirty="0">
                        <a:latin typeface="Franklin Gothic Book" panose="020B0503020102020204" pitchFamily="34" charset="0"/>
                      </a:rPr>
                      <a:t>) </a:t>
                    </a:r>
                    <a14:m>
                      <m:oMath xmlns:m="http://schemas.openxmlformats.org/officeDocument/2006/math">
                        <m:r>
                          <a:rPr lang="en-US" sz="1200">
                            <a:latin typeface="Cambria Math" panose="02040503050406030204" pitchFamily="18" charset="0"/>
                          </a:rPr>
                          <m:t>≈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sz="1200" dirty="0">
                        <a:latin typeface="Franklin Gothic Book" panose="020B0503020102020204" pitchFamily="34" charset="0"/>
                      </a:rPr>
                      <a:t>6 mm</a:t>
                    </a:r>
                  </a:p>
                </p:txBody>
              </p:sp>
            </mc:Choice>
            <mc:Fallback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B6E9B78D-608A-3C41-9DBA-B0D358355F2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14022" y="1590323"/>
                    <a:ext cx="1869027" cy="61555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789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8D42E6E-FEFC-C14B-9FF2-CD775E4C130D}"/>
                  </a:ext>
                </a:extLst>
              </p:cNvPr>
              <p:cNvSpPr txBox="1"/>
              <p:nvPr/>
            </p:nvSpPr>
            <p:spPr>
              <a:xfrm>
                <a:off x="8194548" y="1636622"/>
                <a:ext cx="1491339" cy="338555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Franklin Gothic Book" panose="020B0503020102020204" pitchFamily="34" charset="0"/>
                  </a:rPr>
                  <a:t>2-mm strip pitch</a:t>
                </a: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55575BE-92DC-8B4F-AF3D-04D229DD1EF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520" y="2123424"/>
            <a:ext cx="3262598" cy="2448576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3C0B458-63E0-1949-9F52-E985E6A426FD}"/>
              </a:ext>
            </a:extLst>
          </p:cNvPr>
          <p:cNvSpPr txBox="1">
            <a:spLocks/>
          </p:cNvSpPr>
          <p:nvPr/>
        </p:nvSpPr>
        <p:spPr bwMode="auto">
          <a:xfrm>
            <a:off x="0" y="36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 cap="none" spc="0">
                <a:ln w="50800"/>
                <a:solidFill>
                  <a:srgbClr val="FFFFFF"/>
                </a:solidFill>
                <a:effectLst/>
                <a:latin typeface="Franklin Gothic Medium"/>
                <a:ea typeface="+mj-ea"/>
                <a:cs typeface="Franklin Gothic Medium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Franklin Gothic Book" panose="020B0503020102020204" pitchFamily="34" charset="0"/>
              </a:rPr>
              <a:t>Verification of Targeted Alpha Therapy</a:t>
            </a: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76E4EF03-8024-3F44-9A2A-2C9F3402EFD7}"/>
              </a:ext>
            </a:extLst>
          </p:cNvPr>
          <p:cNvSpPr txBox="1"/>
          <p:nvPr/>
        </p:nvSpPr>
        <p:spPr>
          <a:xfrm>
            <a:off x="2233717" y="5824637"/>
            <a:ext cx="5312929" cy="338554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Franklin Gothic Book" panose="020B0503020102020204" pitchFamily="34" charset="0"/>
              </a:rPr>
              <a:t>~6mm spatial resolution with &gt;1% efficiency at 440 keV</a:t>
            </a:r>
          </a:p>
        </p:txBody>
      </p:sp>
    </p:spTree>
    <p:extLst>
      <p:ext uri="{BB962C8B-B14F-4D97-AF65-F5344CB8AC3E}">
        <p14:creationId xmlns:p14="http://schemas.microsoft.com/office/powerpoint/2010/main" val="404147574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382B30-EEEE-DE47-8D29-8F65D85F58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6303" y="2162384"/>
            <a:ext cx="3271679" cy="2375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B9192F-D0F7-F640-8DD2-82535964FAFC}"/>
              </a:ext>
            </a:extLst>
          </p:cNvPr>
          <p:cNvSpPr txBox="1"/>
          <p:nvPr/>
        </p:nvSpPr>
        <p:spPr>
          <a:xfrm>
            <a:off x="510062" y="4645678"/>
            <a:ext cx="4182515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6F"/>
                </a:solidFill>
                <a:latin typeface="Franklin Gothic Book" panose="020B0503020102020204" pitchFamily="34" charset="0"/>
              </a:rPr>
              <a:t>3D MLEM image reconstruction of three simulated 440-keV point sources, each with a 10-mm separation distance, at a distance of 30 mm from an imager with 0.5-mm strip pitch.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E7D530-5F5D-B64B-BFC4-81DE4591CE50}"/>
              </a:ext>
            </a:extLst>
          </p:cNvPr>
          <p:cNvGrpSpPr/>
          <p:nvPr/>
        </p:nvGrpSpPr>
        <p:grpSpPr>
          <a:xfrm>
            <a:off x="5409165" y="2368711"/>
            <a:ext cx="2838815" cy="501540"/>
            <a:chOff x="8382701" y="4011273"/>
            <a:chExt cx="3785086" cy="66872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06986F8-29E4-7843-81B4-E0113EEB71C8}"/>
                </a:ext>
              </a:extLst>
            </p:cNvPr>
            <p:cNvGrpSpPr/>
            <p:nvPr/>
          </p:nvGrpSpPr>
          <p:grpSpPr>
            <a:xfrm>
              <a:off x="10263167" y="4031909"/>
              <a:ext cx="1904620" cy="648085"/>
              <a:chOff x="10263167" y="4031909"/>
              <a:chExt cx="1904620" cy="64808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3F782168-16FB-834B-A4C2-98A7334E6F20}"/>
                      </a:ext>
                    </a:extLst>
                  </p:cNvPr>
                  <p:cNvSpPr txBox="1"/>
                  <p:nvPr/>
                </p:nvSpPr>
                <p:spPr>
                  <a:xfrm>
                    <a:off x="10263167" y="4335455"/>
                    <a:ext cx="1904620" cy="344539"/>
                  </a:xfrm>
                  <a:prstGeom prst="rect">
                    <a:avLst/>
                  </a:prstGeom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𝐹𝑊𝐻</m:t>
                          </m:r>
                          <m:sSub>
                            <m:sSubPr>
                              <m:ctrlPr>
                                <a:rPr lang="en-US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≈1.5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𝑚𝑚</m:t>
                          </m:r>
                        </m:oMath>
                      </m:oMathPara>
                    </a14:m>
                    <a:endParaRPr lang="en-US" sz="1000" dirty="0">
                      <a:latin typeface="Franklin Gothic Book" panose="020B05030201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3F782168-16FB-834B-A4C2-98A7334E6F2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63167" y="4335455"/>
                    <a:ext cx="1904620" cy="34453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427DADB-4D1C-F54A-9767-AA4374F542FF}"/>
                      </a:ext>
                    </a:extLst>
                  </p:cNvPr>
                  <p:cNvSpPr txBox="1"/>
                  <p:nvPr/>
                </p:nvSpPr>
                <p:spPr>
                  <a:xfrm>
                    <a:off x="10263167" y="4031909"/>
                    <a:ext cx="1670359" cy="328295"/>
                  </a:xfrm>
                  <a:prstGeom prst="rect">
                    <a:avLst/>
                  </a:prstGeom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𝐹𝑊𝐻</m:t>
                          </m:r>
                          <m:sSub>
                            <m:sSubPr>
                              <m:ctrlPr>
                                <a:rPr lang="en-US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≈</m:t>
                          </m:r>
                          <m:sSup>
                            <m:sSup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2.5</m:t>
                              </m:r>
                            </m:e>
                            <m:sup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∘</m:t>
                              </m:r>
                            </m:sup>
                          </m:sSup>
                        </m:oMath>
                      </m:oMathPara>
                    </a14:m>
                    <a:endParaRPr lang="en-US" sz="1000" dirty="0">
                      <a:latin typeface="Franklin Gothic Book" panose="020B05030201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427DADB-4D1C-F54A-9767-AA4374F542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63167" y="4031909"/>
                    <a:ext cx="1670359" cy="32829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ABD7F1-927F-C242-836C-607E94E490DF}"/>
                </a:ext>
              </a:extLst>
            </p:cNvPr>
            <p:cNvSpPr txBox="1"/>
            <p:nvPr/>
          </p:nvSpPr>
          <p:spPr>
            <a:xfrm>
              <a:off x="8382701" y="4011273"/>
              <a:ext cx="1646202" cy="32829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Franklin Gothic Book" panose="020B0503020102020204" pitchFamily="34" charset="0"/>
                </a:rPr>
                <a:t>0.5-mm strip pitch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D4C672-9634-C743-A6CC-0BDF0DB054D1}"/>
              </a:ext>
            </a:extLst>
          </p:cNvPr>
          <p:cNvGrpSpPr/>
          <p:nvPr/>
        </p:nvGrpSpPr>
        <p:grpSpPr>
          <a:xfrm>
            <a:off x="785040" y="1878172"/>
            <a:ext cx="3686424" cy="2767506"/>
            <a:chOff x="3723248" y="3633312"/>
            <a:chExt cx="3680319" cy="285687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ADD5EBE-39B4-FF4F-824B-C930CFBA1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3248" y="3714324"/>
              <a:ext cx="3680319" cy="277586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88CC95-428E-7E49-99E8-77E1BCEC4494}"/>
                </a:ext>
              </a:extLst>
            </p:cNvPr>
            <p:cNvSpPr txBox="1"/>
            <p:nvPr/>
          </p:nvSpPr>
          <p:spPr>
            <a:xfrm>
              <a:off x="4343788" y="3633312"/>
              <a:ext cx="2049997" cy="4297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Franklin Gothic Book" panose="020B0503020102020204" pitchFamily="34" charset="0"/>
                </a:rPr>
                <a:t>0.5-mm position resolution</a:t>
              </a:r>
            </a:p>
            <a:p>
              <a:pPr algn="ctr"/>
              <a:r>
                <a:rPr lang="en-US" sz="1000" dirty="0">
                  <a:latin typeface="Franklin Gothic Book" panose="020B0503020102020204" pitchFamily="34" charset="0"/>
                </a:rPr>
                <a:t>30-mm depth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B915F7B-A372-CD43-8523-C690A545B3A1}"/>
              </a:ext>
            </a:extLst>
          </p:cNvPr>
          <p:cNvSpPr txBox="1"/>
          <p:nvPr/>
        </p:nvSpPr>
        <p:spPr>
          <a:xfrm>
            <a:off x="1362478" y="5440600"/>
            <a:ext cx="688550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Franklin Gothic Book" panose="020B0503020102020204" pitchFamily="34" charset="0"/>
              </a:rPr>
              <a:t>Promise to obtain ~mm spatial resolution with &gt;1% sensitivity at 440keV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7A5A036-B684-D44F-AF5C-37C434FC0110}"/>
              </a:ext>
            </a:extLst>
          </p:cNvPr>
          <p:cNvSpPr txBox="1">
            <a:spLocks/>
          </p:cNvSpPr>
          <p:nvPr/>
        </p:nvSpPr>
        <p:spPr bwMode="auto">
          <a:xfrm>
            <a:off x="0" y="36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 cap="none" spc="0">
                <a:ln w="50800"/>
                <a:solidFill>
                  <a:srgbClr val="FFFFFF"/>
                </a:solidFill>
                <a:effectLst/>
                <a:latin typeface="Franklin Gothic Medium"/>
                <a:ea typeface="+mj-ea"/>
                <a:cs typeface="Franklin Gothic Medium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Franklin Gothic Book" panose="020B0503020102020204" pitchFamily="34" charset="0"/>
              </a:rPr>
              <a:t>Verification of Targeted Alpha Therapy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065751-C74B-6B40-9F05-26C8683F2229}"/>
              </a:ext>
            </a:extLst>
          </p:cNvPr>
          <p:cNvSpPr txBox="1"/>
          <p:nvPr/>
        </p:nvSpPr>
        <p:spPr>
          <a:xfrm>
            <a:off x="4976304" y="4648387"/>
            <a:ext cx="3686425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solidFill>
                  <a:srgbClr val="00006F"/>
                </a:solidFill>
                <a:latin typeface="Franklin Gothic Book" panose="020B0503020102020204" pitchFamily="34" charset="0"/>
              </a:rPr>
              <a:t>Angular resolution metric for an imager with 0.5-mm strip pitch. This metric was determined from simulated 440-keV point source data.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3BEDFF-0E5E-F34D-84A8-2EC669DE9F4E}"/>
              </a:ext>
            </a:extLst>
          </p:cNvPr>
          <p:cNvSpPr/>
          <p:nvPr/>
        </p:nvSpPr>
        <p:spPr>
          <a:xfrm>
            <a:off x="395130" y="944351"/>
            <a:ext cx="81526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Compton Imaging Tomographic </a:t>
            </a:r>
            <a:r>
              <a:rPr lang="en-US" sz="2000" kern="0" dirty="0">
                <a:ln w="50800"/>
                <a:solidFill>
                  <a:srgbClr val="00006F"/>
                </a:solidFill>
                <a:latin typeface="Franklin Gothic Book" panose="020B0503020102020204" pitchFamily="34" charset="0"/>
                <a:ea typeface="+mj-ea"/>
                <a:cs typeface="Calibri"/>
              </a:rPr>
              <a:t>Reconstruction of an </a:t>
            </a:r>
            <a:r>
              <a:rPr lang="en-US" sz="2000" kern="0" baseline="30000" dirty="0">
                <a:ln w="50800"/>
                <a:solidFill>
                  <a:srgbClr val="00006F"/>
                </a:solidFill>
                <a:latin typeface="Franklin Gothic Book" panose="020B0503020102020204" pitchFamily="34" charset="0"/>
                <a:ea typeface="+mj-ea"/>
                <a:cs typeface="Calibri"/>
              </a:rPr>
              <a:t>225</a:t>
            </a:r>
            <a:r>
              <a:rPr lang="en-US" sz="2000" kern="0" dirty="0">
                <a:ln w="50800"/>
                <a:solidFill>
                  <a:srgbClr val="00006F"/>
                </a:solidFill>
                <a:latin typeface="Franklin Gothic Book" panose="020B0503020102020204" pitchFamily="34" charset="0"/>
                <a:ea typeface="+mj-ea"/>
                <a:cs typeface="Calibri"/>
              </a:rPr>
              <a:t>Ac-filled Phantom</a:t>
            </a:r>
            <a:br>
              <a:rPr lang="en-US" sz="2000" kern="0" dirty="0">
                <a:ln w="50800"/>
                <a:solidFill>
                  <a:srgbClr val="00006F"/>
                </a:solidFill>
                <a:latin typeface="Franklin Gothic Book" panose="020B0503020102020204" pitchFamily="34" charset="0"/>
                <a:ea typeface="+mj-ea"/>
                <a:cs typeface="Calibri"/>
              </a:rPr>
            </a:br>
            <a:r>
              <a:rPr lang="en-US" sz="2000" u="sng" kern="0" dirty="0">
                <a:ln w="50800"/>
                <a:solidFill>
                  <a:srgbClr val="00006F"/>
                </a:solidFill>
                <a:latin typeface="Franklin Gothic Book" panose="020B0503020102020204" pitchFamily="34" charset="0"/>
                <a:ea typeface="+mj-ea"/>
                <a:cs typeface="Calibri"/>
              </a:rPr>
              <a:t>0.5 mm strip pitch </a:t>
            </a:r>
            <a:r>
              <a:rPr lang="en-US" sz="2000" kern="0" dirty="0">
                <a:ln w="50800"/>
                <a:solidFill>
                  <a:srgbClr val="00006F"/>
                </a:solidFill>
                <a:latin typeface="Franklin Gothic Book" panose="020B0503020102020204" pitchFamily="34" charset="0"/>
                <a:ea typeface="+mj-ea"/>
                <a:cs typeface="Calibri"/>
              </a:rPr>
              <a:t>w/ 2 </a:t>
            </a:r>
            <a:r>
              <a:rPr lang="en-US" sz="2000" kern="0" dirty="0" err="1">
                <a:ln w="50800"/>
                <a:solidFill>
                  <a:srgbClr val="00006F"/>
                </a:solidFill>
                <a:latin typeface="Franklin Gothic Book" panose="020B0503020102020204" pitchFamily="34" charset="0"/>
                <a:ea typeface="+mj-ea"/>
                <a:cs typeface="Calibri"/>
              </a:rPr>
              <a:t>HPGe</a:t>
            </a:r>
            <a:r>
              <a:rPr lang="en-US" sz="2000" kern="0" dirty="0">
                <a:ln w="50800"/>
                <a:solidFill>
                  <a:srgbClr val="00006F"/>
                </a:solidFill>
                <a:latin typeface="Franklin Gothic Book" panose="020B0503020102020204" pitchFamily="34" charset="0"/>
                <a:ea typeface="+mj-ea"/>
                <a:cs typeface="Calibri"/>
              </a:rPr>
              <a:t> DSSDs (at 440 keV)</a:t>
            </a:r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1478AC-47B8-5040-991E-4978B9701EF5}"/>
              </a:ext>
            </a:extLst>
          </p:cNvPr>
          <p:cNvSpPr txBox="1"/>
          <p:nvPr/>
        </p:nvSpPr>
        <p:spPr>
          <a:xfrm>
            <a:off x="282462" y="5857740"/>
            <a:ext cx="882023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dirty="0">
                <a:latin typeface="Franklin Gothic Book" panose="020B0503020102020204" pitchFamily="34" charset="0"/>
              </a:rPr>
              <a:t>Under development: 80x80x15mm</a:t>
            </a:r>
            <a:r>
              <a:rPr lang="en-US" sz="1800" baseline="30000" dirty="0">
                <a:latin typeface="Franklin Gothic Book" panose="020B0503020102020204" pitchFamily="34" charset="0"/>
              </a:rPr>
              <a:t>3</a:t>
            </a:r>
            <a:r>
              <a:rPr lang="en-US" sz="1800" dirty="0">
                <a:latin typeface="Franklin Gothic Book" panose="020B0503020102020204" pitchFamily="34" charset="0"/>
              </a:rPr>
              <a:t> </a:t>
            </a:r>
            <a:r>
              <a:rPr lang="en-US" sz="1800" dirty="0" err="1">
                <a:latin typeface="Franklin Gothic Book" panose="020B0503020102020204" pitchFamily="34" charset="0"/>
              </a:rPr>
              <a:t>HPGe</a:t>
            </a:r>
            <a:r>
              <a:rPr lang="en-US" sz="1800" dirty="0">
                <a:latin typeface="Franklin Gothic Book" panose="020B0503020102020204" pitchFamily="34" charset="0"/>
              </a:rPr>
              <a:t> DSSD with 0.5 mm pitch and &lt;0.3% energy resolution at &gt;2 </a:t>
            </a:r>
            <a:r>
              <a:rPr lang="en-US" sz="1800" dirty="0" err="1">
                <a:latin typeface="Franklin Gothic Book" panose="020B0503020102020204" pitchFamily="34" charset="0"/>
              </a:rPr>
              <a:t>Mcps</a:t>
            </a:r>
            <a:r>
              <a:rPr lang="en-US" sz="1800" dirty="0">
                <a:latin typeface="Franklin Gothic Book" panose="020B0503020102020204" pitchFamily="34" charset="0"/>
              </a:rPr>
              <a:t> with benefits for nuclear physics and medical imaging studies. </a:t>
            </a:r>
          </a:p>
        </p:txBody>
      </p:sp>
    </p:spTree>
    <p:extLst>
      <p:ext uri="{BB962C8B-B14F-4D97-AF65-F5344CB8AC3E}">
        <p14:creationId xmlns:p14="http://schemas.microsoft.com/office/powerpoint/2010/main" val="1207983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FDCF0-B2C2-5A40-981A-66B0B1DF8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The promise (and challenge) of ion-beam cancer therapy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75FA0D-B1B0-AF40-9C1E-349B41FC76AB}"/>
              </a:ext>
            </a:extLst>
          </p:cNvPr>
          <p:cNvGrpSpPr/>
          <p:nvPr/>
        </p:nvGrpSpPr>
        <p:grpSpPr>
          <a:xfrm>
            <a:off x="596985" y="1050786"/>
            <a:ext cx="8514437" cy="5195271"/>
            <a:chOff x="629563" y="1115949"/>
            <a:chExt cx="8514437" cy="5195271"/>
          </a:xfrm>
        </p:grpSpPr>
        <p:pic>
          <p:nvPicPr>
            <p:cNvPr id="10" name="Google Shape;161;p16">
              <a:extLst>
                <a:ext uri="{FF2B5EF4-FFF2-40B4-BE49-F238E27FC236}">
                  <a16:creationId xmlns:a16="http://schemas.microsoft.com/office/drawing/2014/main" id="{0B33CA31-B27F-224E-B207-004F7E62B83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416874" y="1115949"/>
              <a:ext cx="5084946" cy="39394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FB01B2-1D5C-0F4F-9CBA-9D12BB2E94BB}"/>
                </a:ext>
              </a:extLst>
            </p:cNvPr>
            <p:cNvSpPr txBox="1"/>
            <p:nvPr/>
          </p:nvSpPr>
          <p:spPr>
            <a:xfrm>
              <a:off x="629563" y="5229365"/>
              <a:ext cx="57165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sz="1600" dirty="0">
                  <a:latin typeface="Franklin Gothic Book" panose="020B0503020102020204" pitchFamily="34" charset="0"/>
                </a:rPr>
                <a:t>High LET and high RBE right until the end of the range.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sz="1600" dirty="0">
                  <a:latin typeface="Franklin Gothic Book" panose="020B0503020102020204" pitchFamily="34" charset="0"/>
                </a:rPr>
                <a:t>External signal? Proton is absorbed </a:t>
              </a:r>
              <a:r>
                <a:rPr lang="en-US" sz="1600" dirty="0">
                  <a:latin typeface="Franklin Gothic Book" panose="020B0503020102020204" pitchFamily="34" charset="0"/>
                  <a:sym typeface="Wingdings" pitchFamily="2" charset="2"/>
                </a:rPr>
                <a:t> photon-based therapy.</a:t>
              </a:r>
              <a:endParaRPr lang="en-US" sz="1600" dirty="0">
                <a:latin typeface="Franklin Gothic Book" panose="020B0503020102020204" pitchFamily="34" charset="0"/>
              </a:endParaRP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sz="1600" dirty="0">
                  <a:latin typeface="Franklin Gothic Book" panose="020B0503020102020204" pitchFamily="34" charset="0"/>
                </a:rPr>
                <a:t>How accurate can we estimate the range?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1B29C7F-C1E0-0C4A-9520-F98B0EDA6626}"/>
                </a:ext>
              </a:extLst>
            </p:cNvPr>
            <p:cNvSpPr/>
            <p:nvPr/>
          </p:nvSpPr>
          <p:spPr>
            <a:xfrm>
              <a:off x="6095395" y="5911110"/>
              <a:ext cx="30486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Franklin Gothic Book" panose="020B0503020102020204" pitchFamily="34" charset="0"/>
                </a:rPr>
                <a:t>LET: Linear Energy Transfer</a:t>
              </a:r>
            </a:p>
            <a:p>
              <a:r>
                <a:rPr lang="en-US" sz="1000" dirty="0">
                  <a:latin typeface="Franklin Gothic Book" panose="020B0503020102020204" pitchFamily="34" charset="0"/>
                </a:rPr>
                <a:t>RBE: Relative Biological Effectiveness (e.g. p/ph~1.1)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6E0973-963B-8643-AD6F-A93A0545EECF}"/>
                </a:ext>
              </a:extLst>
            </p:cNvPr>
            <p:cNvSpPr txBox="1"/>
            <p:nvPr/>
          </p:nvSpPr>
          <p:spPr>
            <a:xfrm>
              <a:off x="4794570" y="2274674"/>
              <a:ext cx="2430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Franklin Gothic Book" panose="020B0503020102020204" pitchFamily="34" charset="0"/>
                </a:rPr>
                <a:t>Spread-Out Brag Peak (SOBP)</a:t>
              </a:r>
            </a:p>
          </p:txBody>
        </p:sp>
      </p:grpSp>
      <p:sp>
        <p:nvSpPr>
          <p:cNvPr id="17" name="Donut 16">
            <a:extLst>
              <a:ext uri="{FF2B5EF4-FFF2-40B4-BE49-F238E27FC236}">
                <a16:creationId xmlns:a16="http://schemas.microsoft.com/office/drawing/2014/main" id="{64E88C8C-3377-0046-9E7A-4930A62BBD29}"/>
              </a:ext>
            </a:extLst>
          </p:cNvPr>
          <p:cNvSpPr/>
          <p:nvPr/>
        </p:nvSpPr>
        <p:spPr>
          <a:xfrm>
            <a:off x="5176231" y="2612681"/>
            <a:ext cx="628154" cy="2066111"/>
          </a:xfrm>
          <a:prstGeom prst="donut">
            <a:avLst>
              <a:gd name="adj" fmla="val 4981"/>
            </a:avLst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5346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45393-543B-7F4D-AB51-ACF88829D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Evolution of Gamma-Ray Detection in Nuclear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423BD-A069-E94C-A501-9EA0ADFE2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920" y="905466"/>
            <a:ext cx="8898292" cy="5272971"/>
          </a:xfrm>
        </p:spPr>
        <p:txBody>
          <a:bodyPr/>
          <a:lstStyle/>
          <a:p>
            <a:pPr marL="239713" indent="-239713"/>
            <a:r>
              <a:rPr lang="en-US" sz="1800" dirty="0">
                <a:latin typeface="Franklin Gothic Book" panose="020B0503020102020204" pitchFamily="34" charset="0"/>
              </a:rPr>
              <a:t>Last 120+ years have seen enormous and still ongoing advances in nuclear instrumentation, radiation detection, and medical imaging;</a:t>
            </a:r>
          </a:p>
          <a:p>
            <a:pPr marL="0" indent="0">
              <a:buNone/>
            </a:pPr>
            <a:endParaRPr lang="en-US" sz="1600" dirty="0">
              <a:latin typeface="Franklin Gothic Book" panose="020B05030201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D0064E-B6E4-8D46-9D22-51B46BB8C504}"/>
              </a:ext>
            </a:extLst>
          </p:cNvPr>
          <p:cNvGrpSpPr/>
          <p:nvPr/>
        </p:nvGrpSpPr>
        <p:grpSpPr>
          <a:xfrm>
            <a:off x="2040008" y="1884270"/>
            <a:ext cx="5634688" cy="4389860"/>
            <a:chOff x="2486517" y="2499652"/>
            <a:chExt cx="4713450" cy="3850348"/>
          </a:xfrm>
        </p:grpSpPr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D5515645-17AE-EE4D-80EB-46D49ADA31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36"/>
            <a:stretch/>
          </p:blipFill>
          <p:spPr>
            <a:xfrm>
              <a:off x="2486517" y="2499652"/>
              <a:ext cx="4713450" cy="38503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1EDC009-7D3A-574C-9A00-55B4F95F0112}"/>
                </a:ext>
              </a:extLst>
            </p:cNvPr>
            <p:cNvGrpSpPr/>
            <p:nvPr/>
          </p:nvGrpSpPr>
          <p:grpSpPr>
            <a:xfrm>
              <a:off x="5875186" y="2853872"/>
              <a:ext cx="520985" cy="644834"/>
              <a:chOff x="5875186" y="2853872"/>
              <a:chExt cx="520985" cy="644834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5216981-6806-3C46-B957-FBD2007E44EF}"/>
                  </a:ext>
                </a:extLst>
              </p:cNvPr>
              <p:cNvSpPr/>
              <p:nvPr/>
            </p:nvSpPr>
            <p:spPr bwMode="auto">
              <a:xfrm>
                <a:off x="5875186" y="2853872"/>
                <a:ext cx="477520" cy="32784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FDB4A0-205F-024A-B2BB-B2C2F0F64C89}"/>
                  </a:ext>
                </a:extLst>
              </p:cNvPr>
              <p:cNvSpPr/>
              <p:nvPr/>
            </p:nvSpPr>
            <p:spPr bwMode="auto">
              <a:xfrm>
                <a:off x="5875186" y="3353119"/>
                <a:ext cx="477520" cy="14558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FAF9822-E5DD-6B40-8252-0EBDD6160204}"/>
                  </a:ext>
                </a:extLst>
              </p:cNvPr>
              <p:cNvSpPr/>
              <p:nvPr/>
            </p:nvSpPr>
            <p:spPr bwMode="auto">
              <a:xfrm>
                <a:off x="5930176" y="3170391"/>
                <a:ext cx="465995" cy="319244"/>
              </a:xfrm>
              <a:prstGeom prst="rect">
                <a:avLst/>
              </a:prstGeom>
              <a:solidFill>
                <a:srgbClr val="C24F4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E6E854F-51C9-AD42-B5A0-4A2ECB396027}"/>
              </a:ext>
            </a:extLst>
          </p:cNvPr>
          <p:cNvSpPr/>
          <p:nvPr/>
        </p:nvSpPr>
        <p:spPr>
          <a:xfrm>
            <a:off x="1469304" y="1612928"/>
            <a:ext cx="6358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9713" indent="-239713" algn="ctr"/>
            <a:r>
              <a:rPr lang="en-US" sz="1800" dirty="0">
                <a:latin typeface="Franklin Gothic Book" panose="020B0503020102020204" pitchFamily="34" charset="0"/>
              </a:rPr>
              <a:t>Advances in gamma-ray detection for nuclear physics studies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7C2D65-F282-F841-9A8A-53033773DFE1}"/>
              </a:ext>
            </a:extLst>
          </p:cNvPr>
          <p:cNvGrpSpPr/>
          <p:nvPr/>
        </p:nvGrpSpPr>
        <p:grpSpPr>
          <a:xfrm>
            <a:off x="4568243" y="2125726"/>
            <a:ext cx="4187192" cy="2559303"/>
            <a:chOff x="4814888" y="2012697"/>
            <a:chExt cx="4187192" cy="255930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852EF7-D360-9343-BDEE-DB2EB3C1377D}"/>
                </a:ext>
              </a:extLst>
            </p:cNvPr>
            <p:cNvSpPr/>
            <p:nvPr/>
          </p:nvSpPr>
          <p:spPr>
            <a:xfrm>
              <a:off x="4814888" y="2012697"/>
              <a:ext cx="4187192" cy="255930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Franklin Gothic Book" panose="020B0503020102020204" pitchFamily="34" charset="0"/>
                </a:rPr>
                <a:t>GRETA </a:t>
              </a:r>
            </a:p>
            <a:p>
              <a:pPr algn="ctr"/>
              <a:r>
                <a:rPr lang="en-US" sz="1400" dirty="0">
                  <a:latin typeface="Franklin Gothic Book" panose="020B0503020102020204" pitchFamily="34" charset="0"/>
                </a:rPr>
                <a:t>Gamma-Ray Energy Tracking Array</a:t>
              </a:r>
            </a:p>
            <a:p>
              <a:pPr algn="ctr"/>
              <a:endParaRPr lang="en-US" sz="1400" dirty="0">
                <a:latin typeface="Franklin Gothic Book" panose="020B0503020102020204" pitchFamily="34" charset="0"/>
              </a:endParaRPr>
            </a:p>
            <a:p>
              <a:pPr algn="ctr"/>
              <a:endParaRPr lang="en-US" sz="1400" dirty="0">
                <a:latin typeface="Franklin Gothic Book" panose="020B0503020102020204" pitchFamily="34" charset="0"/>
              </a:endParaRPr>
            </a:p>
            <a:p>
              <a:pPr algn="ctr"/>
              <a:endParaRPr lang="en-US" sz="1400" dirty="0">
                <a:latin typeface="Franklin Gothic Book" panose="020B0503020102020204" pitchFamily="34" charset="0"/>
              </a:endParaRPr>
            </a:p>
            <a:p>
              <a:pPr algn="ctr"/>
              <a:endParaRPr lang="en-US" sz="1400" dirty="0">
                <a:latin typeface="Franklin Gothic Book" panose="020B0503020102020204" pitchFamily="34" charset="0"/>
              </a:endParaRPr>
            </a:p>
            <a:p>
              <a:pPr algn="ctr"/>
              <a:endParaRPr lang="en-US" sz="1400" dirty="0">
                <a:latin typeface="Franklin Gothic Book" panose="020B0503020102020204" pitchFamily="34" charset="0"/>
              </a:endParaRPr>
            </a:p>
            <a:p>
              <a:pPr algn="ctr"/>
              <a:endParaRPr lang="en-US" sz="1400" dirty="0">
                <a:latin typeface="Franklin Gothic Book" panose="020B0503020102020204" pitchFamily="34" charset="0"/>
              </a:endParaRPr>
            </a:p>
            <a:p>
              <a:pPr algn="ctr"/>
              <a:endParaRPr lang="en-US" sz="1400" dirty="0">
                <a:latin typeface="Franklin Gothic Book" panose="020B0503020102020204" pitchFamily="34" charset="0"/>
              </a:endParaRPr>
            </a:p>
            <a:p>
              <a:pPr algn="ctr"/>
              <a:endParaRPr lang="en-US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D371508-3FB9-E740-B7CC-57B2D5AFD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2808" y="2843517"/>
              <a:ext cx="3923023" cy="1728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53991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AED993CF-44F8-194B-A9B6-04A12DF1C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61" r="5476" b="18477"/>
          <a:stretch/>
        </p:blipFill>
        <p:spPr bwMode="auto">
          <a:xfrm>
            <a:off x="294910" y="1730342"/>
            <a:ext cx="6808221" cy="227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1A476D-5BEA-724C-BD56-207814600C96}"/>
              </a:ext>
            </a:extLst>
          </p:cNvPr>
          <p:cNvSpPr txBox="1"/>
          <p:nvPr/>
        </p:nvSpPr>
        <p:spPr>
          <a:xfrm>
            <a:off x="1460152" y="1448581"/>
            <a:ext cx="1161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ranklin Gothic Book" panose="020B0503020102020204" pitchFamily="34" charset="0"/>
                <a:cs typeface="Calibri" panose="020F0502020204030204" pitchFamily="34" charset="0"/>
              </a:rPr>
              <a:t>Ideal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7A27D6-AA33-5F40-ACB3-7B14CA1A2981}"/>
              </a:ext>
            </a:extLst>
          </p:cNvPr>
          <p:cNvSpPr txBox="1"/>
          <p:nvPr/>
        </p:nvSpPr>
        <p:spPr>
          <a:xfrm>
            <a:off x="4819093" y="1483219"/>
            <a:ext cx="1161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ranklin Gothic Book" panose="020B0503020102020204" pitchFamily="34" charset="0"/>
                <a:cs typeface="Calibri" panose="020F0502020204030204" pitchFamily="34" charset="0"/>
              </a:rPr>
              <a:t>Actual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475216-93D5-A049-92EF-F8F99BBA8393}"/>
              </a:ext>
            </a:extLst>
          </p:cNvPr>
          <p:cNvSpPr txBox="1"/>
          <p:nvPr/>
        </p:nvSpPr>
        <p:spPr>
          <a:xfrm>
            <a:off x="227583" y="4873322"/>
            <a:ext cx="88774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1400" dirty="0">
                <a:latin typeface="Franklin Gothic Book" panose="020B0503020102020204" pitchFamily="34" charset="0"/>
                <a:cs typeface="Calibri" panose="020F0502020204030204" pitchFamily="34" charset="0"/>
              </a:rPr>
              <a:t>Conformal treatment is goal – trace edges of target volume/cancer;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1400" dirty="0">
                <a:latin typeface="Franklin Gothic Book" panose="020B0503020102020204" pitchFamily="34" charset="0"/>
                <a:cs typeface="Calibri" panose="020F0502020204030204" pitchFamily="34" charset="0"/>
              </a:rPr>
              <a:t>Range uncertainty is dominating right now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sz="1400" dirty="0">
                <a:latin typeface="Franklin Gothic Book" panose="020B0503020102020204" pitchFamily="34" charset="0"/>
                <a:cs typeface="Calibri" panose="020F0502020204030204" pitchFamily="34" charset="0"/>
              </a:rPr>
              <a:t>1mm is goal to be consistent with other uncertainties such as patient and beam alignment;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1400" dirty="0">
                <a:latin typeface="Franklin Gothic Book" panose="020B0503020102020204" pitchFamily="34" charset="0"/>
                <a:cs typeface="Calibri" panose="020F0502020204030204" pitchFamily="34" charset="0"/>
              </a:rPr>
              <a:t>Use of lateral/anterior beams with smaller uncertainties/margins as compared to longitudinal uncertainties/range uncertainties;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1400" dirty="0">
                <a:latin typeface="Franklin Gothic Book" panose="020B0503020102020204" pitchFamily="34" charset="0"/>
                <a:cs typeface="Calibri" panose="020F0502020204030204" pitchFamily="34" charset="0"/>
              </a:rPr>
              <a:t>Effectiveness of care and therapeutic endpoints are compromised due to additional margins.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4BFA85-AB66-924A-9226-F8A6C90189F1}"/>
              </a:ext>
            </a:extLst>
          </p:cNvPr>
          <p:cNvSpPr/>
          <p:nvPr/>
        </p:nvSpPr>
        <p:spPr>
          <a:xfrm>
            <a:off x="7103131" y="2488391"/>
            <a:ext cx="2001855" cy="72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Franklin Gothic Book" panose="020B0503020102020204" pitchFamily="34" charset="0"/>
                <a:cs typeface="Calibri" panose="020F0502020204030204" pitchFamily="34" charset="0"/>
              </a:rPr>
              <a:t>Tang S, Both S, </a:t>
            </a:r>
            <a:r>
              <a:rPr lang="en-US" sz="800" dirty="0" err="1">
                <a:latin typeface="Franklin Gothic Book" panose="020B0503020102020204" pitchFamily="34" charset="0"/>
                <a:cs typeface="Calibri" panose="020F0502020204030204" pitchFamily="34" charset="0"/>
              </a:rPr>
              <a:t>Bentefour</a:t>
            </a:r>
            <a:r>
              <a:rPr lang="en-US" sz="800" dirty="0">
                <a:latin typeface="Franklin Gothic Book" panose="020B0503020102020204" pitchFamily="34" charset="0"/>
                <a:cs typeface="Calibri" panose="020F0502020204030204" pitchFamily="34" charset="0"/>
              </a:rPr>
              <a:t> H, Paly JJ, </a:t>
            </a:r>
            <a:r>
              <a:rPr lang="en-US" sz="800" dirty="0" err="1">
                <a:latin typeface="Franklin Gothic Book" panose="020B0503020102020204" pitchFamily="34" charset="0"/>
                <a:cs typeface="Calibri" panose="020F0502020204030204" pitchFamily="34" charset="0"/>
              </a:rPr>
              <a:t>Tochner</a:t>
            </a:r>
            <a:r>
              <a:rPr lang="en-US" sz="800" dirty="0">
                <a:latin typeface="Franklin Gothic Book" panose="020B0503020102020204" pitchFamily="34" charset="0"/>
                <a:cs typeface="Calibri" panose="020F0502020204030204" pitchFamily="34" charset="0"/>
              </a:rPr>
              <a:t> Z, </a:t>
            </a:r>
            <a:r>
              <a:rPr lang="en-US" sz="800" dirty="0" err="1">
                <a:latin typeface="Franklin Gothic Book" panose="020B0503020102020204" pitchFamily="34" charset="0"/>
                <a:cs typeface="Calibri" panose="020F0502020204030204" pitchFamily="34" charset="0"/>
              </a:rPr>
              <a:t>Efstathiou</a:t>
            </a:r>
            <a:r>
              <a:rPr lang="en-US" sz="800" dirty="0">
                <a:latin typeface="Franklin Gothic Book" panose="020B0503020102020204" pitchFamily="34" charset="0"/>
                <a:cs typeface="Calibri" panose="020F0502020204030204" pitchFamily="34" charset="0"/>
              </a:rPr>
              <a:t> J, et al. Improvement of prostate treatment by anterior proton fields. Int J </a:t>
            </a:r>
            <a:r>
              <a:rPr lang="en-US" sz="800" dirty="0" err="1">
                <a:latin typeface="Franklin Gothic Book" panose="020B0503020102020204" pitchFamily="34" charset="0"/>
                <a:cs typeface="Calibri" panose="020F0502020204030204" pitchFamily="34" charset="0"/>
              </a:rPr>
              <a:t>Radiat</a:t>
            </a:r>
            <a:r>
              <a:rPr lang="en-US" sz="800" dirty="0">
                <a:latin typeface="Franklin Gothic Book" panose="020B0503020102020204" pitchFamily="34" charset="0"/>
                <a:cs typeface="Calibri" panose="020F0502020204030204" pitchFamily="34" charset="0"/>
              </a:rPr>
              <a:t> Oncol Biol Phys. 2012;83: 408–418.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9513D9-03FC-6F46-9BD2-8DD56A30D9E4}"/>
              </a:ext>
            </a:extLst>
          </p:cNvPr>
          <p:cNvSpPr/>
          <p:nvPr/>
        </p:nvSpPr>
        <p:spPr>
          <a:xfrm>
            <a:off x="227582" y="3971927"/>
            <a:ext cx="88774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Comparison of treatment planning dose distributions for proton therapy treatment of prostate cancer with (a) one single anterior field and (b) two parallel­-opposed lateral fields.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Uncertainty in range requires larger margins in the treatment planning as should be required!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009D7A3-52F5-E54A-8793-BB12E0213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725487"/>
          </a:xfrm>
        </p:spPr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The promise (and challenge) of ion-beam cancer therapy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AE20E18-14E2-BF42-BE13-05643C45E5D7}"/>
              </a:ext>
            </a:extLst>
          </p:cNvPr>
          <p:cNvSpPr txBox="1">
            <a:spLocks/>
          </p:cNvSpPr>
          <p:nvPr/>
        </p:nvSpPr>
        <p:spPr bwMode="auto">
          <a:xfrm>
            <a:off x="227582" y="827334"/>
            <a:ext cx="847709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 cap="none" spc="0">
                <a:ln w="50800"/>
                <a:solidFill>
                  <a:srgbClr val="FFFFFF"/>
                </a:solidFill>
                <a:effectLst/>
                <a:latin typeface="Franklin Gothic Medium"/>
                <a:ea typeface="+mj-ea"/>
                <a:cs typeface="Franklin Gothic Medium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charset="0"/>
              </a:defRPr>
            </a:lvl9pPr>
          </a:lstStyle>
          <a:p>
            <a:r>
              <a:rPr lang="en-US" sz="2400" kern="0" dirty="0">
                <a:solidFill>
                  <a:srgbClr val="00006F"/>
                </a:solidFill>
                <a:latin typeface="Franklin Gothic Book" panose="020B0503020102020204" pitchFamily="34" charset="0"/>
                <a:cs typeface="Calibri"/>
              </a:rPr>
              <a:t>Impact of current range uncertainty</a:t>
            </a:r>
            <a:endParaRPr lang="en-US" sz="2400" kern="0" dirty="0">
              <a:solidFill>
                <a:srgbClr val="00006F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57697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B6BA7A0-BEC5-3345-A57C-05C37C4F86EB}"/>
              </a:ext>
            </a:extLst>
          </p:cNvPr>
          <p:cNvGrpSpPr/>
          <p:nvPr/>
        </p:nvGrpSpPr>
        <p:grpSpPr>
          <a:xfrm>
            <a:off x="5118722" y="3548431"/>
            <a:ext cx="4025278" cy="2688091"/>
            <a:chOff x="2985216" y="3699563"/>
            <a:chExt cx="4025278" cy="2688091"/>
          </a:xfrm>
        </p:grpSpPr>
        <p:pic>
          <p:nvPicPr>
            <p:cNvPr id="4" name="Picture 3" descr="Chart, histogram&#10;&#10;Description automatically generated">
              <a:extLst>
                <a:ext uri="{FF2B5EF4-FFF2-40B4-BE49-F238E27FC236}">
                  <a16:creationId xmlns:a16="http://schemas.microsoft.com/office/drawing/2014/main" id="{B310B6AF-1F9E-B047-A7B3-92440A81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5216" y="3860745"/>
              <a:ext cx="4025278" cy="2526909"/>
            </a:xfrm>
            <a:prstGeom prst="rect">
              <a:avLst/>
            </a:prstGeom>
          </p:spPr>
        </p:pic>
        <p:sp>
          <p:nvSpPr>
            <p:cNvPr id="17" name="Google Shape;225;p19">
              <a:extLst>
                <a:ext uri="{FF2B5EF4-FFF2-40B4-BE49-F238E27FC236}">
                  <a16:creationId xmlns:a16="http://schemas.microsoft.com/office/drawing/2014/main" id="{B5BF58E1-B426-B149-BD23-95D71DB68D8C}"/>
                </a:ext>
              </a:extLst>
            </p:cNvPr>
            <p:cNvSpPr txBox="1"/>
            <p:nvPr/>
          </p:nvSpPr>
          <p:spPr>
            <a:xfrm>
              <a:off x="3962741" y="3699563"/>
              <a:ext cx="2631458" cy="322364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Franklin Gothic Book" panose="020B0503020102020204" pitchFamily="34" charset="0"/>
                  <a:ea typeface="Calibri"/>
                  <a:cs typeface="Calibri"/>
                  <a:sym typeface="Calibri"/>
                </a:rPr>
                <a:t>Key: Looks like Bragg Peak!</a:t>
              </a:r>
              <a:endParaRPr sz="1600" dirty="0">
                <a:solidFill>
                  <a:prstClr val="black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05DDE802-E9CF-CE45-A2D0-CC0B3EDA5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725487"/>
          </a:xfrm>
        </p:spPr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The promise (and challenge) of ion-beam cancer therapy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6A38B5-4CDD-5A45-8B73-009D3936172F}"/>
              </a:ext>
            </a:extLst>
          </p:cNvPr>
          <p:cNvGrpSpPr/>
          <p:nvPr/>
        </p:nvGrpSpPr>
        <p:grpSpPr>
          <a:xfrm>
            <a:off x="88609" y="1891923"/>
            <a:ext cx="4800297" cy="2978639"/>
            <a:chOff x="4572000" y="1368810"/>
            <a:chExt cx="4262286" cy="2735198"/>
          </a:xfrm>
        </p:grpSpPr>
        <p:pic>
          <p:nvPicPr>
            <p:cNvPr id="12" name="Google Shape;222;p19" descr="https://lh3.googleusercontent.com/Vwbgv7xtYX5jw-qnDZvg18RHMfYPwA3RFuFGDHUynewPmFnEcblSB4dlOMl_9i1qmfs6zDQOY-XT9cqHBfJyu0FFUalWfJR4buQFxXSNhcbYXUSebizAW5T1a7YfiSW3IMuZPdKd">
              <a:extLst>
                <a:ext uri="{FF2B5EF4-FFF2-40B4-BE49-F238E27FC236}">
                  <a16:creationId xmlns:a16="http://schemas.microsoft.com/office/drawing/2014/main" id="{7B39F4E6-9006-2E4A-A7B1-777D6428D243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0" y="1368810"/>
              <a:ext cx="4262286" cy="27351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0F3C48-B99D-AC46-9645-CE7198EBDF28}"/>
                </a:ext>
              </a:extLst>
            </p:cNvPr>
            <p:cNvSpPr txBox="1"/>
            <p:nvPr/>
          </p:nvSpPr>
          <p:spPr>
            <a:xfrm>
              <a:off x="5647552" y="2567132"/>
              <a:ext cx="2286332" cy="338554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ranklin Gothic Book" panose="020B0503020102020204" pitchFamily="34" charset="0"/>
                </a:rPr>
                <a:t>(De) Excitation functions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4CEC8EA-3F5B-F446-A07A-7B2825213935}"/>
              </a:ext>
            </a:extLst>
          </p:cNvPr>
          <p:cNvSpPr txBox="1"/>
          <p:nvPr/>
        </p:nvSpPr>
        <p:spPr>
          <a:xfrm>
            <a:off x="2488758" y="747333"/>
            <a:ext cx="4166484" cy="461665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Calibri" panose="020F0502020204030204" pitchFamily="34" charset="0"/>
              </a:rPr>
              <a:t>Prompt gamma-ray imaging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D7CBB4-36B5-304D-BA4D-E33A520B2B65}"/>
              </a:ext>
            </a:extLst>
          </p:cNvPr>
          <p:cNvSpPr txBox="1"/>
          <p:nvPr/>
        </p:nvSpPr>
        <p:spPr>
          <a:xfrm>
            <a:off x="1588083" y="1484973"/>
            <a:ext cx="1775038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>
                <a:latin typeface="Franklin Gothic Book" panose="020B0503020102020204" pitchFamily="34" charset="0"/>
              </a:rPr>
              <a:t>Nuclear Physics!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4C04C9FE-0138-6B4B-9C4D-354311679DD8}"/>
              </a:ext>
            </a:extLst>
          </p:cNvPr>
          <p:cNvSpPr/>
          <p:nvPr/>
        </p:nvSpPr>
        <p:spPr>
          <a:xfrm rot="2199347">
            <a:off x="4533264" y="3594756"/>
            <a:ext cx="711285" cy="6544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6294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0608D-1DAB-7748-AD9F-A857CF993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Verification of Ion-Beam Cancer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6B300-668E-8840-AB8E-CFE181B3A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8" y="1068516"/>
            <a:ext cx="8189843" cy="3303519"/>
          </a:xfrm>
        </p:spPr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Prompt gamma-ray imaging at &gt; 3MeV?</a:t>
            </a:r>
          </a:p>
          <a:p>
            <a:pPr marL="519113" lvl="1" indent="-290513">
              <a:spcBef>
                <a:spcPts val="1800"/>
              </a:spcBef>
            </a:pPr>
            <a:r>
              <a:rPr lang="en-US" sz="2000" dirty="0">
                <a:latin typeface="Franklin Gothic Book" panose="020B0503020102020204" pitchFamily="34" charset="0"/>
              </a:rPr>
              <a:t>Compton imaging for in-vivo verification?</a:t>
            </a:r>
          </a:p>
          <a:p>
            <a:pPr marL="685800" lvl="2" indent="-166688"/>
            <a:r>
              <a:rPr lang="en-US" sz="1800" dirty="0">
                <a:latin typeface="Franklin Gothic Book" panose="020B0503020102020204" pitchFamily="34" charset="0"/>
              </a:rPr>
              <a:t>Coincidence timing challenge!</a:t>
            </a:r>
          </a:p>
          <a:p>
            <a:pPr marL="685800" lvl="2" indent="-166688"/>
            <a:r>
              <a:rPr lang="en-US" sz="1800" dirty="0">
                <a:latin typeface="Franklin Gothic Book" panose="020B0503020102020204" pitchFamily="34" charset="0"/>
              </a:rPr>
              <a:t>Count rate: ~10</a:t>
            </a:r>
            <a:r>
              <a:rPr lang="en-US" sz="1800" baseline="30000" dirty="0">
                <a:latin typeface="Franklin Gothic Book" panose="020B0503020102020204" pitchFamily="34" charset="0"/>
              </a:rPr>
              <a:t>7</a:t>
            </a:r>
            <a:r>
              <a:rPr lang="en-US" sz="1800" dirty="0">
                <a:latin typeface="Franklin Gothic Book" panose="020B0503020102020204" pitchFamily="34" charset="0"/>
              </a:rPr>
              <a:t> cps on average is already a challenge;</a:t>
            </a:r>
          </a:p>
          <a:p>
            <a:pPr marL="685800" lvl="2" indent="-166688"/>
            <a:r>
              <a:rPr lang="en-US" sz="1800" dirty="0">
                <a:latin typeface="Franklin Gothic Book" panose="020B0503020102020204" pitchFamily="34" charset="0"/>
              </a:rPr>
              <a:t>However, this is compounded by beam bunching resulting in gamma-ray bursts of &gt;10</a:t>
            </a:r>
            <a:r>
              <a:rPr lang="en-US" sz="1800" baseline="30000" dirty="0">
                <a:latin typeface="Franklin Gothic Book" panose="020B0503020102020204" pitchFamily="34" charset="0"/>
              </a:rPr>
              <a:t>8</a:t>
            </a:r>
            <a:r>
              <a:rPr lang="en-US" sz="1800" dirty="0">
                <a:latin typeface="Franklin Gothic Book" panose="020B0503020102020204" pitchFamily="34" charset="0"/>
              </a:rPr>
              <a:t> cps requiring time coincidence windows of ~100s </a:t>
            </a:r>
            <a:r>
              <a:rPr lang="en-US" sz="1800" dirty="0" err="1">
                <a:latin typeface="Franklin Gothic Book" panose="020B0503020102020204" pitchFamily="34" charset="0"/>
              </a:rPr>
              <a:t>ps</a:t>
            </a:r>
            <a:r>
              <a:rPr lang="en-US" sz="1800" dirty="0">
                <a:latin typeface="Franklin Gothic Book" panose="020B0503020102020204" pitchFamily="34" charset="0"/>
              </a:rPr>
              <a:t> which is not feasible with current detectors.</a:t>
            </a:r>
          </a:p>
          <a:p>
            <a:pPr marL="519113" lvl="1" indent="-290513">
              <a:spcBef>
                <a:spcPts val="1800"/>
              </a:spcBef>
            </a:pPr>
            <a:r>
              <a:rPr lang="en-US" sz="2000" dirty="0">
                <a:latin typeface="Franklin Gothic Book" panose="020B0503020102020204" pitchFamily="34" charset="0"/>
              </a:rPr>
              <a:t>Coded-aperture?</a:t>
            </a:r>
          </a:p>
          <a:p>
            <a:pPr marL="685800" lvl="2" indent="-166688"/>
            <a:r>
              <a:rPr lang="en-US" sz="1800" dirty="0">
                <a:latin typeface="Franklin Gothic Book" panose="020B0503020102020204" pitchFamily="34" charset="0"/>
              </a:rPr>
              <a:t>For high energies with high spatial resolution (~1mm) and high sensitivity (&gt;1%) to enable the range determination with 10</a:t>
            </a:r>
            <a:r>
              <a:rPr lang="en-US" sz="1800" baseline="30000" dirty="0">
                <a:latin typeface="Franklin Gothic Book" panose="020B0503020102020204" pitchFamily="34" charset="0"/>
              </a:rPr>
              <a:t>8</a:t>
            </a:r>
            <a:r>
              <a:rPr lang="en-US" sz="1800" dirty="0">
                <a:latin typeface="Franklin Gothic Book" panose="020B0503020102020204" pitchFamily="34" charset="0"/>
              </a:rPr>
              <a:t> protons in 70 </a:t>
            </a:r>
            <a:r>
              <a:rPr lang="en-US" sz="1800" dirty="0" err="1">
                <a:latin typeface="Franklin Gothic Book" panose="020B0503020102020204" pitchFamily="34" charset="0"/>
              </a:rPr>
              <a:t>ms</a:t>
            </a:r>
            <a:r>
              <a:rPr lang="en-US" sz="1800" dirty="0">
                <a:latin typeface="Franklin Gothic Book" panose="020B0503020102020204" pitchFamily="34" charset="0"/>
              </a:rPr>
              <a:t> (i.e. one spot of scan)?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681D2A-2FA4-EA4F-ACE8-C7B9D8C123F6}"/>
              </a:ext>
            </a:extLst>
          </p:cNvPr>
          <p:cNvSpPr/>
          <p:nvPr/>
        </p:nvSpPr>
        <p:spPr>
          <a:xfrm>
            <a:off x="2023904" y="5389374"/>
            <a:ext cx="470802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indent="-395288">
              <a:buFont typeface="Wingdings" pitchFamily="2" charset="2"/>
              <a:buChar char="Ø"/>
            </a:pPr>
            <a:r>
              <a:rPr lang="en-US" sz="2000" dirty="0">
                <a:latin typeface="Franklin Gothic Book" panose="020B0503020102020204" pitchFamily="34" charset="0"/>
              </a:rPr>
              <a:t>2D knife-edge coded aperture system!</a:t>
            </a:r>
          </a:p>
        </p:txBody>
      </p:sp>
    </p:spTree>
    <p:extLst>
      <p:ext uri="{BB962C8B-B14F-4D97-AF65-F5344CB8AC3E}">
        <p14:creationId xmlns:p14="http://schemas.microsoft.com/office/powerpoint/2010/main" val="28775876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0608D-1DAB-7748-AD9F-A857CF993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Verification of Ion-Beam Cancer Therapy</a:t>
            </a:r>
          </a:p>
        </p:txBody>
      </p:sp>
      <p:pic>
        <p:nvPicPr>
          <p:cNvPr id="4" name="Google Shape;246;p20">
            <a:extLst>
              <a:ext uri="{FF2B5EF4-FFF2-40B4-BE49-F238E27FC236}">
                <a16:creationId xmlns:a16="http://schemas.microsoft.com/office/drawing/2014/main" id="{4DA46A2A-88AC-6F49-9628-0510FE86C52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1685" y="1909637"/>
            <a:ext cx="3950802" cy="283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7" descr="8x8in x 7.5cm Tungsten collimator (all cuts - 10-17-13).PDF">
            <a:extLst>
              <a:ext uri="{FF2B5EF4-FFF2-40B4-BE49-F238E27FC236}">
                <a16:creationId xmlns:a16="http://schemas.microsoft.com/office/drawing/2014/main" id="{C7FD446B-DE8E-044E-BB79-8681B6011E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8" b="57841"/>
          <a:stretch/>
        </p:blipFill>
        <p:spPr bwMode="auto">
          <a:xfrm>
            <a:off x="5110922" y="1186290"/>
            <a:ext cx="3383280" cy="176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11" descr="detector-Collimator STL.jpg">
            <a:extLst>
              <a:ext uri="{FF2B5EF4-FFF2-40B4-BE49-F238E27FC236}">
                <a16:creationId xmlns:a16="http://schemas.microsoft.com/office/drawing/2014/main" id="{2D0311A8-0232-364C-9BC9-2A82DD6A4A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1570" y="2951480"/>
            <a:ext cx="2941983" cy="271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EAC8E4E-E19D-C445-B6D2-5584FBE14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5" y="989271"/>
            <a:ext cx="5009322" cy="429371"/>
          </a:xfrm>
        </p:spPr>
        <p:txBody>
          <a:bodyPr/>
          <a:lstStyle/>
          <a:p>
            <a:pPr marL="228600" indent="-228600"/>
            <a:r>
              <a:rPr lang="en-US" sz="2000" dirty="0">
                <a:latin typeface="Franklin Gothic Book" panose="020B0503020102020204" pitchFamily="34" charset="0"/>
              </a:rPr>
              <a:t>New 2D knife-edge coded aperture system</a:t>
            </a:r>
            <a:endParaRPr lang="en-US" sz="16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88667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0608D-1DAB-7748-AD9F-A857CF993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Verification of Ion-Beam Cancer Therapy</a:t>
            </a:r>
          </a:p>
        </p:txBody>
      </p:sp>
      <p:pic>
        <p:nvPicPr>
          <p:cNvPr id="4" name="Google Shape;246;p20">
            <a:extLst>
              <a:ext uri="{FF2B5EF4-FFF2-40B4-BE49-F238E27FC236}">
                <a16:creationId xmlns:a16="http://schemas.microsoft.com/office/drawing/2014/main" id="{4DA46A2A-88AC-6F49-9628-0510FE86C52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1685" y="1909637"/>
            <a:ext cx="3950802" cy="283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2178F17-6D06-C64C-9C96-C70689A1FE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8301" y="1530627"/>
            <a:ext cx="3034014" cy="274320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E76B3E23-25DF-EF49-8C8A-E73176F423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397" y="4273827"/>
            <a:ext cx="3367819" cy="19645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972856D8-89CE-8843-BE0A-FDAF20D75BE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785269" y="1101254"/>
                <a:ext cx="2600077" cy="469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0488" tIns="44450" rIns="90488" bIns="44450" numCol="1" anchor="t" anchorCtr="0" compatLnSpc="1">
                <a:prstTxWarp prst="textNoShape">
                  <a:avLst/>
                </a:prstTxWarp>
              </a:bodyPr>
              <a:lstStyle>
                <a:lvl1pPr marL="423863" indent="-423863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Font typeface="Wingdings" charset="2"/>
                  <a:buChar char="Ø"/>
                  <a:defRPr sz="2400" b="0">
                    <a:solidFill>
                      <a:srgbClr val="000064"/>
                    </a:solidFill>
                    <a:latin typeface="Franklin Gothic Book"/>
                    <a:ea typeface="+mn-ea"/>
                    <a:cs typeface="Franklin Gothic Book"/>
                  </a:defRPr>
                </a:lvl1pPr>
                <a:lvl2pPr marL="776288" indent="-42227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charset="2"/>
                  <a:buChar char="v"/>
                  <a:defRPr sz="2400" b="0">
                    <a:solidFill>
                      <a:srgbClr val="000064"/>
                    </a:solidFill>
                    <a:latin typeface="Franklin Gothic Book"/>
                    <a:ea typeface="ＭＳ Ｐゴシック" charset="-128"/>
                    <a:cs typeface="Franklin Gothic Book"/>
                  </a:defRPr>
                </a:lvl2pPr>
                <a:lvl3pPr marL="915988" indent="-22383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 b="0">
                    <a:solidFill>
                      <a:srgbClr val="000064"/>
                    </a:solidFill>
                    <a:latin typeface="Franklin Gothic Book"/>
                    <a:ea typeface="ＭＳ Ｐゴシック" charset="-128"/>
                    <a:cs typeface="Franklin Gothic Book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Franklin Gothic Book"/>
                    <a:ea typeface="ＭＳ Ｐゴシック" charset="-128"/>
                    <a:cs typeface="Franklin Gothic Book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Franklin Gothic Book"/>
                    <a:ea typeface="ＭＳ Ｐゴシック" charset="-128"/>
                    <a:cs typeface="Franklin Gothic Book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228600" indent="-228600">
                  <a:buFont typeface="Wingdings" pitchFamily="2" charset="2"/>
                  <a:buChar char="v"/>
                </a:pPr>
                <a:r>
                  <a:rPr lang="en-US" sz="1200" kern="0" dirty="0">
                    <a:latin typeface="Franklin Gothic Book" panose="020B0503020102020204" pitchFamily="34" charset="0"/>
                  </a:rPr>
                  <a:t>Line response – 2.614MeV</a:t>
                </a:r>
                <a14:m>
                  <m:oMath xmlns:m="http://schemas.openxmlformats.org/officeDocument/2006/math">
                    <m:r>
                      <a:rPr lang="en-US" sz="1200" b="0" i="0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sz="1200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 kern="0" dirty="0">
                        <a:latin typeface="Franklin Gothic Book" panose="020B0503020102020204" pitchFamily="34" charset="0"/>
                      </a:rPr>
                      <m:t>&lt; 2</m:t>
                    </m:r>
                    <m:r>
                      <m:rPr>
                        <m:nor/>
                      </m:rPr>
                      <a:rPr lang="en-US" sz="1200" kern="0" dirty="0">
                        <a:latin typeface="Franklin Gothic Book" panose="020B0503020102020204" pitchFamily="34" charset="0"/>
                      </a:rPr>
                      <m:t>mm</m:t>
                    </m:r>
                    <m:r>
                      <m:rPr>
                        <m:nor/>
                      </m:rPr>
                      <a:rPr lang="en-US" sz="1200" kern="0" dirty="0">
                        <a:latin typeface="Franklin Gothic Book" panose="020B05030201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 kern="0" dirty="0">
                        <a:latin typeface="Franklin Gothic Book" panose="020B0503020102020204" pitchFamily="34" charset="0"/>
                      </a:rPr>
                      <m:t>FWHM</m:t>
                    </m:r>
                  </m:oMath>
                </a14:m>
                <a:r>
                  <a:rPr lang="en-US" sz="1200" kern="0" dirty="0">
                    <a:latin typeface="Franklin Gothic Book" panose="020B0503020102020204" pitchFamily="34" charset="0"/>
                  </a:rPr>
                  <a:t> in both dimensions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972856D8-89CE-8843-BE0A-FDAF20D75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85269" y="1101254"/>
                <a:ext cx="2600077" cy="469127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77452AE-4E3F-B44B-8F2D-521926A30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5" y="989271"/>
            <a:ext cx="5009322" cy="429371"/>
          </a:xfrm>
        </p:spPr>
        <p:txBody>
          <a:bodyPr/>
          <a:lstStyle/>
          <a:p>
            <a:pPr marL="228600" indent="-228600"/>
            <a:r>
              <a:rPr lang="en-US" sz="2000" dirty="0">
                <a:latin typeface="Franklin Gothic Book" panose="020B0503020102020204" pitchFamily="34" charset="0"/>
              </a:rPr>
              <a:t>New 2D knife-edge coded aperture system</a:t>
            </a:r>
            <a:endParaRPr lang="en-US" sz="16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09461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0608D-1DAB-7748-AD9F-A857CF993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Verification of Ion-Beam Cancer Therapy</a:t>
            </a:r>
          </a:p>
        </p:txBody>
      </p:sp>
      <p:pic>
        <p:nvPicPr>
          <p:cNvPr id="4" name="Google Shape;246;p20">
            <a:extLst>
              <a:ext uri="{FF2B5EF4-FFF2-40B4-BE49-F238E27FC236}">
                <a16:creationId xmlns:a16="http://schemas.microsoft.com/office/drawing/2014/main" id="{4DA46A2A-88AC-6F49-9628-0510FE86C52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1685" y="1909637"/>
            <a:ext cx="3950802" cy="28306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C098D0C-812E-E54A-A93C-AAC3EEA25111}"/>
              </a:ext>
            </a:extLst>
          </p:cNvPr>
          <p:cNvSpPr txBox="1">
            <a:spLocks/>
          </p:cNvSpPr>
          <p:nvPr/>
        </p:nvSpPr>
        <p:spPr bwMode="auto">
          <a:xfrm>
            <a:off x="5320732" y="1158904"/>
            <a:ext cx="3605221" cy="469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423863" indent="-423863" algn="l" rtl="0" eaLnBrk="0" fontAlgn="base" hangingPunct="0">
              <a:spcBef>
                <a:spcPct val="40000"/>
              </a:spcBef>
              <a:spcAft>
                <a:spcPct val="0"/>
              </a:spcAft>
              <a:buFont typeface="Wingdings" charset="2"/>
              <a:buChar char="Ø"/>
              <a:defRPr sz="2400" b="0">
                <a:solidFill>
                  <a:srgbClr val="000064"/>
                </a:solidFill>
                <a:latin typeface="Franklin Gothic Book"/>
                <a:ea typeface="+mn-ea"/>
                <a:cs typeface="Franklin Gothic Book"/>
              </a:defRPr>
            </a:lvl1pPr>
            <a:lvl2pPr marL="776288" indent="-422275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v"/>
              <a:defRPr sz="2400" b="0">
                <a:solidFill>
                  <a:srgbClr val="000064"/>
                </a:solidFill>
                <a:latin typeface="Franklin Gothic Book"/>
                <a:ea typeface="ＭＳ Ｐゴシック" charset="-128"/>
                <a:cs typeface="Franklin Gothic Book"/>
              </a:defRPr>
            </a:lvl2pPr>
            <a:lvl3pPr marL="91598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0">
                <a:solidFill>
                  <a:srgbClr val="000064"/>
                </a:solidFill>
                <a:latin typeface="Franklin Gothic Book"/>
                <a:ea typeface="ＭＳ Ｐゴシック" charset="-128"/>
                <a:cs typeface="Franklin Gothic Book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Franklin Gothic Book"/>
                <a:ea typeface="ＭＳ Ｐゴシック" charset="-128"/>
                <a:cs typeface="Franklin Gothic Book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ranklin Gothic Book"/>
                <a:ea typeface="ＭＳ Ｐゴシック" charset="-128"/>
                <a:cs typeface="Franklin Gothic Book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28600" indent="-228600">
              <a:buFont typeface="Wingdings" pitchFamily="2" charset="2"/>
              <a:buChar char="v"/>
            </a:pPr>
            <a:r>
              <a:rPr lang="en-US" sz="1400" kern="0" dirty="0">
                <a:latin typeface="Franklin Gothic Book" panose="020B0503020102020204" pitchFamily="34" charset="0"/>
              </a:rPr>
              <a:t>Imaging results w/ 50 MeV protons from LBNL 88” cyclotron onto PMMA target (~20mm range)</a:t>
            </a:r>
          </a:p>
        </p:txBody>
      </p:sp>
      <p:pic>
        <p:nvPicPr>
          <p:cNvPr id="12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46F09EFD-6DED-CA4D-A2F5-39289229F7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0137" y="1664432"/>
            <a:ext cx="3102178" cy="1661651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774E83C7-E0DF-2C48-8BBF-A395A8400C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8500" y="3667868"/>
            <a:ext cx="3766526" cy="2644442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25A0349-2635-E34F-A652-06B84404E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5" y="989271"/>
            <a:ext cx="5009322" cy="429371"/>
          </a:xfrm>
        </p:spPr>
        <p:txBody>
          <a:bodyPr/>
          <a:lstStyle/>
          <a:p>
            <a:pPr marL="228600" indent="-228600"/>
            <a:r>
              <a:rPr lang="en-US" sz="2000" dirty="0">
                <a:latin typeface="Franklin Gothic Book" panose="020B0503020102020204" pitchFamily="34" charset="0"/>
              </a:rPr>
              <a:t>New 2D knife-edge coded aperture system</a:t>
            </a:r>
            <a:endParaRPr lang="en-US" sz="1600" dirty="0">
              <a:latin typeface="Franklin Gothic Book" panose="020B05030201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ADEC3DE-E454-AB4B-9FC1-CB6B4A4EE7EE}"/>
              </a:ext>
            </a:extLst>
          </p:cNvPr>
          <p:cNvCxnSpPr>
            <a:cxnSpLocks/>
          </p:cNvCxnSpPr>
          <p:nvPr/>
        </p:nvCxnSpPr>
        <p:spPr>
          <a:xfrm>
            <a:off x="6626942" y="3038168"/>
            <a:ext cx="0" cy="2819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D588AF-7E30-3E42-BB0E-09DAB1475AC8}"/>
              </a:ext>
            </a:extLst>
          </p:cNvPr>
          <p:cNvCxnSpPr>
            <a:cxnSpLocks/>
          </p:cNvCxnSpPr>
          <p:nvPr/>
        </p:nvCxnSpPr>
        <p:spPr>
          <a:xfrm>
            <a:off x="7575755" y="3038168"/>
            <a:ext cx="0" cy="29672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74169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0608D-1DAB-7748-AD9F-A857CF993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Verification of Ion-Beam Cancer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6B300-668E-8840-AB8E-CFE181B3A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5" y="989271"/>
            <a:ext cx="5009322" cy="429371"/>
          </a:xfrm>
        </p:spPr>
        <p:txBody>
          <a:bodyPr/>
          <a:lstStyle/>
          <a:p>
            <a:pPr marL="228600" indent="-228600"/>
            <a:r>
              <a:rPr lang="en-US" sz="2000" dirty="0">
                <a:latin typeface="Franklin Gothic Book" panose="020B0503020102020204" pitchFamily="34" charset="0"/>
              </a:rPr>
              <a:t>New 2D knife-edge coded aperture system</a:t>
            </a:r>
            <a:endParaRPr lang="en-US" sz="1600" dirty="0">
              <a:latin typeface="Franklin Gothic Book" panose="020B0503020102020204" pitchFamily="34" charset="0"/>
            </a:endParaRPr>
          </a:p>
        </p:txBody>
      </p:sp>
      <p:pic>
        <p:nvPicPr>
          <p:cNvPr id="4" name="Google Shape;246;p20">
            <a:extLst>
              <a:ext uri="{FF2B5EF4-FFF2-40B4-BE49-F238E27FC236}">
                <a16:creationId xmlns:a16="http://schemas.microsoft.com/office/drawing/2014/main" id="{4DA46A2A-88AC-6F49-9628-0510FE86C52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1685" y="1909637"/>
            <a:ext cx="3950802" cy="28306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C098D0C-812E-E54A-A93C-AAC3EEA25111}"/>
              </a:ext>
            </a:extLst>
          </p:cNvPr>
          <p:cNvSpPr txBox="1">
            <a:spLocks/>
          </p:cNvSpPr>
          <p:nvPr/>
        </p:nvSpPr>
        <p:spPr bwMode="auto">
          <a:xfrm>
            <a:off x="5541826" y="1116496"/>
            <a:ext cx="3300024" cy="469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423863" indent="-423863" algn="l" rtl="0" eaLnBrk="0" fontAlgn="base" hangingPunct="0">
              <a:spcBef>
                <a:spcPct val="40000"/>
              </a:spcBef>
              <a:spcAft>
                <a:spcPct val="0"/>
              </a:spcAft>
              <a:buFont typeface="Wingdings" charset="2"/>
              <a:buChar char="Ø"/>
              <a:defRPr sz="2400" b="0">
                <a:solidFill>
                  <a:srgbClr val="000064"/>
                </a:solidFill>
                <a:latin typeface="Franklin Gothic Book"/>
                <a:ea typeface="+mn-ea"/>
                <a:cs typeface="Franklin Gothic Book"/>
              </a:defRPr>
            </a:lvl1pPr>
            <a:lvl2pPr marL="776288" indent="-422275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v"/>
              <a:defRPr sz="2400" b="0">
                <a:solidFill>
                  <a:srgbClr val="000064"/>
                </a:solidFill>
                <a:latin typeface="Franklin Gothic Book"/>
                <a:ea typeface="ＭＳ Ｐゴシック" charset="-128"/>
                <a:cs typeface="Franklin Gothic Book"/>
              </a:defRPr>
            </a:lvl2pPr>
            <a:lvl3pPr marL="91598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0">
                <a:solidFill>
                  <a:srgbClr val="000064"/>
                </a:solidFill>
                <a:latin typeface="Franklin Gothic Book"/>
                <a:ea typeface="ＭＳ Ｐゴシック" charset="-128"/>
                <a:cs typeface="Franklin Gothic Book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Franklin Gothic Book"/>
                <a:ea typeface="ＭＳ Ｐゴシック" charset="-128"/>
                <a:cs typeface="Franklin Gothic Book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ranklin Gothic Book"/>
                <a:ea typeface="ＭＳ Ｐゴシック" charset="-128"/>
                <a:cs typeface="Franklin Gothic Book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28600" indent="-228600">
              <a:buFont typeface="Wingdings" pitchFamily="2" charset="2"/>
              <a:buChar char="v"/>
            </a:pPr>
            <a:r>
              <a:rPr lang="en-US" sz="1200" kern="0" dirty="0">
                <a:latin typeface="Franklin Gothic Book" panose="020B0503020102020204" pitchFamily="34" charset="0"/>
              </a:rPr>
              <a:t>Estimated Bragg peak location at 58% falloff (5.6x10</a:t>
            </a:r>
            <a:r>
              <a:rPr lang="en-US" sz="1200" kern="0" baseline="30000" dirty="0">
                <a:latin typeface="Franklin Gothic Book" panose="020B0503020102020204" pitchFamily="34" charset="0"/>
              </a:rPr>
              <a:t>10</a:t>
            </a:r>
            <a:r>
              <a:rPr lang="en-US" sz="1200" kern="0" dirty="0">
                <a:latin typeface="Franklin Gothic Book" panose="020B0503020102020204" pitchFamily="34" charset="0"/>
              </a:rPr>
              <a:t> protons)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7E193B-5D79-9743-8E3C-EC1C1E3F41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250"/>
          <a:stretch/>
        </p:blipFill>
        <p:spPr>
          <a:xfrm>
            <a:off x="5382384" y="1619932"/>
            <a:ext cx="3300024" cy="2258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4A5E6F-2BC9-4045-A8ED-0583B4B72C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9542" y="3966773"/>
            <a:ext cx="3332308" cy="1986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63FCE1-1859-2447-B0E8-B0679CB74AC5}"/>
              </a:ext>
            </a:extLst>
          </p:cNvPr>
          <p:cNvSpPr/>
          <p:nvPr/>
        </p:nvSpPr>
        <p:spPr>
          <a:xfrm>
            <a:off x="6650182" y="4048005"/>
            <a:ext cx="382214" cy="1521229"/>
          </a:xfrm>
          <a:prstGeom prst="rect">
            <a:avLst/>
          </a:prstGeom>
          <a:solidFill>
            <a:schemeClr val="bg1">
              <a:lumMod val="5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97313-B0A7-3B45-9D30-45A01C87FC5B}"/>
              </a:ext>
            </a:extLst>
          </p:cNvPr>
          <p:cNvSpPr txBox="1"/>
          <p:nvPr/>
        </p:nvSpPr>
        <p:spPr>
          <a:xfrm>
            <a:off x="6184058" y="5204330"/>
            <a:ext cx="1314462" cy="27699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Per spot (~70ms)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C11DD31-E595-E144-84FA-726AC988A8AA}"/>
              </a:ext>
            </a:extLst>
          </p:cNvPr>
          <p:cNvSpPr txBox="1">
            <a:spLocks/>
          </p:cNvSpPr>
          <p:nvPr/>
        </p:nvSpPr>
        <p:spPr bwMode="auto">
          <a:xfrm>
            <a:off x="6105833" y="4045722"/>
            <a:ext cx="2469386" cy="276999"/>
          </a:xfrm>
          <a:prstGeom prst="rect">
            <a:avLst/>
          </a:prstGeom>
          <a:ln w="127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423863" indent="-423863" algn="l" rtl="0" eaLnBrk="0" fontAlgn="base" hangingPunct="0">
              <a:spcBef>
                <a:spcPct val="40000"/>
              </a:spcBef>
              <a:spcAft>
                <a:spcPct val="0"/>
              </a:spcAft>
              <a:buFont typeface="Wingdings" charset="2"/>
              <a:buChar char="Ø"/>
              <a:defRPr sz="2400" b="0">
                <a:solidFill>
                  <a:srgbClr val="000064"/>
                </a:solidFill>
                <a:latin typeface="Franklin Gothic Book"/>
                <a:ea typeface="+mn-ea"/>
                <a:cs typeface="Franklin Gothic Book"/>
              </a:defRPr>
            </a:lvl1pPr>
            <a:lvl2pPr marL="776288" indent="-422275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v"/>
              <a:defRPr sz="2400" b="0">
                <a:solidFill>
                  <a:srgbClr val="000064"/>
                </a:solidFill>
                <a:latin typeface="Franklin Gothic Book"/>
                <a:ea typeface="ＭＳ Ｐゴシック" charset="-128"/>
                <a:cs typeface="Franklin Gothic Book"/>
              </a:defRPr>
            </a:lvl2pPr>
            <a:lvl3pPr marL="91598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0">
                <a:solidFill>
                  <a:srgbClr val="000064"/>
                </a:solidFill>
                <a:latin typeface="Franklin Gothic Book"/>
                <a:ea typeface="ＭＳ Ｐゴシック" charset="-128"/>
                <a:cs typeface="Franklin Gothic Book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Franklin Gothic Book"/>
                <a:ea typeface="ＭＳ Ｐゴシック" charset="-128"/>
                <a:cs typeface="Franklin Gothic Book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ranklin Gothic Book"/>
                <a:ea typeface="ＭＳ Ｐゴシック" charset="-128"/>
                <a:cs typeface="Franklin Gothic Book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>
              <a:buNone/>
            </a:pPr>
            <a:r>
              <a:rPr lang="en-US" sz="1200" kern="0" dirty="0">
                <a:latin typeface="Franklin Gothic Book" panose="020B0503020102020204" pitchFamily="34" charset="0"/>
              </a:rPr>
              <a:t>Range uncertainty vs. # of protons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B3033C3-D402-FB49-8D9F-AB2F7F320959}"/>
              </a:ext>
            </a:extLst>
          </p:cNvPr>
          <p:cNvSpPr txBox="1">
            <a:spLocks/>
          </p:cNvSpPr>
          <p:nvPr/>
        </p:nvSpPr>
        <p:spPr bwMode="auto">
          <a:xfrm>
            <a:off x="254279" y="4959813"/>
            <a:ext cx="5121896" cy="148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423863" indent="-423863" algn="l" rtl="0" eaLnBrk="0" fontAlgn="base" hangingPunct="0">
              <a:spcBef>
                <a:spcPct val="40000"/>
              </a:spcBef>
              <a:spcAft>
                <a:spcPct val="0"/>
              </a:spcAft>
              <a:buFont typeface="Wingdings" charset="2"/>
              <a:buChar char="Ø"/>
              <a:defRPr sz="2400" b="0">
                <a:solidFill>
                  <a:srgbClr val="000064"/>
                </a:solidFill>
                <a:latin typeface="Franklin Gothic Book"/>
                <a:ea typeface="+mn-ea"/>
                <a:cs typeface="Franklin Gothic Book"/>
              </a:defRPr>
            </a:lvl1pPr>
            <a:lvl2pPr marL="776288" indent="-422275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v"/>
              <a:defRPr sz="2400" b="0">
                <a:solidFill>
                  <a:srgbClr val="000064"/>
                </a:solidFill>
                <a:latin typeface="Franklin Gothic Book"/>
                <a:ea typeface="ＭＳ Ｐゴシック" charset="-128"/>
                <a:cs typeface="Franklin Gothic Book"/>
              </a:defRPr>
            </a:lvl2pPr>
            <a:lvl3pPr marL="91598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0">
                <a:solidFill>
                  <a:srgbClr val="000064"/>
                </a:solidFill>
                <a:latin typeface="Franklin Gothic Book"/>
                <a:ea typeface="ＭＳ Ｐゴシック" charset="-128"/>
                <a:cs typeface="Franklin Gothic Book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Franklin Gothic Book"/>
                <a:ea typeface="ＭＳ Ｐゴシック" charset="-128"/>
                <a:cs typeface="Franklin Gothic Book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ranklin Gothic Book"/>
                <a:ea typeface="ＭＳ Ｐゴシック" charset="-128"/>
                <a:cs typeface="Franklin Gothic Book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00038" indent="-300038">
              <a:spcBef>
                <a:spcPts val="0"/>
              </a:spcBef>
              <a:buFont typeface="Wingdings" pitchFamily="2" charset="2"/>
              <a:buChar char="Ø"/>
            </a:pPr>
            <a:r>
              <a:rPr lang="en-US" sz="1800" kern="0" dirty="0">
                <a:latin typeface="Franklin Gothic Book" panose="020B0503020102020204" pitchFamily="34" charset="0"/>
              </a:rPr>
              <a:t>Timing reference?</a:t>
            </a:r>
          </a:p>
          <a:p>
            <a:pPr marL="400050" lvl="1" indent="-225425">
              <a:spcBef>
                <a:spcPts val="0"/>
              </a:spcBef>
              <a:buFont typeface="Wingdings" pitchFamily="2" charset="2"/>
              <a:buChar char="v"/>
            </a:pPr>
            <a:r>
              <a:rPr lang="en-US" sz="1600" kern="0" dirty="0">
                <a:latin typeface="Franklin Gothic Book" panose="020B0503020102020204" pitchFamily="34" charset="0"/>
              </a:rPr>
              <a:t>Can we reduce field-of-view with time-of-flight (TOF)?</a:t>
            </a:r>
          </a:p>
          <a:p>
            <a:pPr marL="600075" lvl="2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kern="0" dirty="0">
                <a:latin typeface="Franklin Gothic Book" panose="020B0503020102020204" pitchFamily="34" charset="0"/>
              </a:rPr>
              <a:t> 40mm w/ ~100 </a:t>
            </a:r>
            <a:r>
              <a:rPr lang="en-US" sz="1600" kern="0" dirty="0" err="1">
                <a:latin typeface="Franklin Gothic Book" panose="020B0503020102020204" pitchFamily="34" charset="0"/>
              </a:rPr>
              <a:t>ps</a:t>
            </a:r>
            <a:r>
              <a:rPr lang="en-US" sz="1600" kern="0" dirty="0">
                <a:latin typeface="Franklin Gothic Book" panose="020B0503020102020204" pitchFamily="34" charset="0"/>
              </a:rPr>
              <a:t>? Feasible!</a:t>
            </a:r>
          </a:p>
          <a:p>
            <a:pPr marL="400050" lvl="1" indent="-225425">
              <a:spcBef>
                <a:spcPts val="0"/>
              </a:spcBef>
              <a:buFont typeface="Wingdings" pitchFamily="2" charset="2"/>
              <a:buChar char="v"/>
            </a:pPr>
            <a:r>
              <a:rPr lang="en-US" sz="1600" kern="0" dirty="0">
                <a:latin typeface="Franklin Gothic Book" panose="020B0503020102020204" pitchFamily="34" charset="0"/>
              </a:rPr>
              <a:t>Can we determine range with TOF ? </a:t>
            </a:r>
          </a:p>
          <a:p>
            <a:pPr marL="600075" lvl="2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kern="0" dirty="0">
                <a:latin typeface="Franklin Gothic Book" panose="020B0503020102020204" pitchFamily="34" charset="0"/>
              </a:rPr>
              <a:t>1mm w/ &lt;5ps? Not feasible, yet.</a:t>
            </a:r>
          </a:p>
        </p:txBody>
      </p:sp>
    </p:spTree>
    <p:extLst>
      <p:ext uri="{BB962C8B-B14F-4D97-AF65-F5344CB8AC3E}">
        <p14:creationId xmlns:p14="http://schemas.microsoft.com/office/powerpoint/2010/main" val="28970888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5AF22-E304-0E4A-9FFA-BD2A0C694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62C79-7AB5-B140-B6DE-04A00FE08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9195"/>
            <a:ext cx="9144000" cy="5314335"/>
          </a:xfrm>
        </p:spPr>
        <p:txBody>
          <a:bodyPr/>
          <a:lstStyle/>
          <a:p>
            <a:pPr marL="342900" indent="-342900"/>
            <a:r>
              <a:rPr lang="en-US" dirty="0"/>
              <a:t>Nuclear physics and associated instrumentation can complement more conventional gamma-ray imaging approaches;</a:t>
            </a:r>
          </a:p>
          <a:p>
            <a:pPr marL="342900" indent="-342900"/>
            <a:r>
              <a:rPr lang="en-US" dirty="0"/>
              <a:t>As example, current limits in high LET radiation cancer therapy can potentially be overcome with advanced concepts in gamma-ray imaging, specifically in the verification of high LET cancer therapy</a:t>
            </a:r>
          </a:p>
          <a:p>
            <a:pPr marL="514350" lvl="1" indent="-285750"/>
            <a:r>
              <a:rPr lang="en-US" sz="1800" dirty="0"/>
              <a:t>Hybrid Compton imagers or dual modality Compton/ coded aperture imager have the potential to provide ~mm resolution for ~100’s </a:t>
            </a:r>
            <a:r>
              <a:rPr lang="en-US" sz="1800" dirty="0" err="1"/>
              <a:t>nCi</a:t>
            </a:r>
            <a:r>
              <a:rPr lang="en-US" sz="1800" dirty="0"/>
              <a:t> activities in small animals;</a:t>
            </a:r>
          </a:p>
          <a:p>
            <a:pPr marL="514350" lvl="1" indent="-285750"/>
            <a:r>
              <a:rPr lang="en-US" sz="1800" dirty="0"/>
              <a:t>2D knife-edge/ coded aperture imager has the potential to provide ~mm range accuracy required for range verification in proton cancer therapy (potentially within 70ms).</a:t>
            </a:r>
          </a:p>
          <a:p>
            <a:pPr marL="342900" indent="-342900"/>
            <a:r>
              <a:rPr lang="en-US" dirty="0"/>
              <a:t>Many other developments in semiconductor and scintillation detection systems (detectors and integrated readouts) will provide enhanced 3D position resolution and count rate capabilities.</a:t>
            </a:r>
          </a:p>
        </p:txBody>
      </p:sp>
    </p:spTree>
    <p:extLst>
      <p:ext uri="{BB962C8B-B14F-4D97-AF65-F5344CB8AC3E}">
        <p14:creationId xmlns:p14="http://schemas.microsoft.com/office/powerpoint/2010/main" val="225491182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FO_Night_reduce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28078" y="2315714"/>
            <a:ext cx="5666533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200" b="1" dirty="0">
                <a:ln w="50800"/>
                <a:solidFill>
                  <a:srgbClr val="FFFFFF">
                    <a:shade val="50000"/>
                  </a:srgbClr>
                </a:solidFill>
                <a:latin typeface="Franklin Gothic Book"/>
                <a:cs typeface="Franklin Gothic Book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8799479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0608D-1DAB-7748-AD9F-A857CF993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Verification of Ion-Beam Cancer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6B300-668E-8840-AB8E-CFE181B3A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7" y="989271"/>
            <a:ext cx="5009322" cy="429371"/>
          </a:xfrm>
        </p:spPr>
        <p:txBody>
          <a:bodyPr/>
          <a:lstStyle/>
          <a:p>
            <a:pPr marL="228600" indent="-228600"/>
            <a:r>
              <a:rPr lang="en-US" sz="2000" dirty="0">
                <a:latin typeface="Franklin Gothic Book" panose="020B0503020102020204" pitchFamily="34" charset="0"/>
              </a:rPr>
              <a:t>New 2D knife-edge coded aperture system</a:t>
            </a:r>
            <a:endParaRPr lang="en-US" sz="1600" dirty="0">
              <a:latin typeface="Franklin Gothic Book" panose="020B05030201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EECE8A-6CF5-B640-A5F9-AEF5011E3A14}"/>
              </a:ext>
            </a:extLst>
          </p:cNvPr>
          <p:cNvSpPr txBox="1">
            <a:spLocks/>
          </p:cNvSpPr>
          <p:nvPr/>
        </p:nvSpPr>
        <p:spPr bwMode="auto">
          <a:xfrm>
            <a:off x="4907041" y="1620841"/>
            <a:ext cx="4236959" cy="469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423863" indent="-423863" algn="l" rtl="0" eaLnBrk="0" fontAlgn="base" hangingPunct="0">
              <a:spcBef>
                <a:spcPct val="40000"/>
              </a:spcBef>
              <a:spcAft>
                <a:spcPct val="0"/>
              </a:spcAft>
              <a:buFont typeface="Wingdings" charset="2"/>
              <a:buChar char="Ø"/>
              <a:defRPr sz="2400" b="0">
                <a:solidFill>
                  <a:srgbClr val="000064"/>
                </a:solidFill>
                <a:latin typeface="Franklin Gothic Book"/>
                <a:ea typeface="+mn-ea"/>
                <a:cs typeface="Franklin Gothic Book"/>
              </a:defRPr>
            </a:lvl1pPr>
            <a:lvl2pPr marL="776288" indent="-422275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v"/>
              <a:defRPr sz="2400" b="0">
                <a:solidFill>
                  <a:srgbClr val="000064"/>
                </a:solidFill>
                <a:latin typeface="Franklin Gothic Book"/>
                <a:ea typeface="ＭＳ Ｐゴシック" charset="-128"/>
                <a:cs typeface="Franklin Gothic Book"/>
              </a:defRPr>
            </a:lvl2pPr>
            <a:lvl3pPr marL="91598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0">
                <a:solidFill>
                  <a:srgbClr val="000064"/>
                </a:solidFill>
                <a:latin typeface="Franklin Gothic Book"/>
                <a:ea typeface="ＭＳ Ｐゴシック" charset="-128"/>
                <a:cs typeface="Franklin Gothic Book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Franklin Gothic Book"/>
                <a:ea typeface="ＭＳ Ｐゴシック" charset="-128"/>
                <a:cs typeface="Franklin Gothic Book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ranklin Gothic Book"/>
                <a:ea typeface="ＭＳ Ｐゴシック" charset="-128"/>
                <a:cs typeface="Franklin Gothic Book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>
              <a:buNone/>
            </a:pPr>
            <a:r>
              <a:rPr lang="en-US" sz="1600" kern="0" dirty="0">
                <a:latin typeface="Franklin Gothic Book" panose="020B0503020102020204" pitchFamily="34" charset="0"/>
              </a:rPr>
              <a:t>Very preliminary imaging results w/ 67 MeV protons from UC Davis Crocker Lab onto PMMA target (~35mm range)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CEE3C5E-2F85-6F42-AD63-BD327CD6A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800" y="1634531"/>
            <a:ext cx="3774221" cy="283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Chart, histogram&#10;&#10;Description automatically generated">
            <a:extLst>
              <a:ext uri="{FF2B5EF4-FFF2-40B4-BE49-F238E27FC236}">
                <a16:creationId xmlns:a16="http://schemas.microsoft.com/office/drawing/2014/main" id="{101D8EE0-CF6D-5745-A143-F0F091C9B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188" y="2437723"/>
            <a:ext cx="4015812" cy="301185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CEA1D0F-18CB-EE4D-9A2B-DD80BA575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005" y="2814597"/>
            <a:ext cx="2452557" cy="2343150"/>
          </a:xfrm>
          <a:prstGeom prst="rect">
            <a:avLst/>
          </a:prstGeom>
        </p:spPr>
      </p:pic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E485CA4B-45F4-C644-81E9-894EA3CEA800}"/>
              </a:ext>
            </a:extLst>
          </p:cNvPr>
          <p:cNvSpPr txBox="1">
            <a:spLocks/>
          </p:cNvSpPr>
          <p:nvPr/>
        </p:nvSpPr>
        <p:spPr bwMode="auto">
          <a:xfrm>
            <a:off x="69577" y="4667395"/>
            <a:ext cx="5121896" cy="148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423863" indent="-423863" algn="l" rtl="0" eaLnBrk="0" fontAlgn="base" hangingPunct="0">
              <a:spcBef>
                <a:spcPct val="40000"/>
              </a:spcBef>
              <a:spcAft>
                <a:spcPct val="0"/>
              </a:spcAft>
              <a:buFont typeface="Wingdings" charset="2"/>
              <a:buChar char="Ø"/>
              <a:defRPr sz="2400" b="0">
                <a:solidFill>
                  <a:srgbClr val="000064"/>
                </a:solidFill>
                <a:latin typeface="Franklin Gothic Book"/>
                <a:ea typeface="+mn-ea"/>
                <a:cs typeface="Franklin Gothic Book"/>
              </a:defRPr>
            </a:lvl1pPr>
            <a:lvl2pPr marL="776288" indent="-422275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v"/>
              <a:defRPr sz="2400" b="0">
                <a:solidFill>
                  <a:srgbClr val="000064"/>
                </a:solidFill>
                <a:latin typeface="Franklin Gothic Book"/>
                <a:ea typeface="ＭＳ Ｐゴシック" charset="-128"/>
                <a:cs typeface="Franklin Gothic Book"/>
              </a:defRPr>
            </a:lvl2pPr>
            <a:lvl3pPr marL="91598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0">
                <a:solidFill>
                  <a:srgbClr val="000064"/>
                </a:solidFill>
                <a:latin typeface="Franklin Gothic Book"/>
                <a:ea typeface="ＭＳ Ｐゴシック" charset="-128"/>
                <a:cs typeface="Franklin Gothic Book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Franklin Gothic Book"/>
                <a:ea typeface="ＭＳ Ｐゴシック" charset="-128"/>
                <a:cs typeface="Franklin Gothic Book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ranklin Gothic Book"/>
                <a:ea typeface="ＭＳ Ｐゴシック" charset="-128"/>
                <a:cs typeface="Franklin Gothic Book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>
              <a:buFont typeface="Wingdings" pitchFamily="2" charset="2"/>
              <a:buChar char="Ø"/>
            </a:pPr>
            <a:r>
              <a:rPr lang="en-US" sz="1800" kern="0" dirty="0">
                <a:latin typeface="Franklin Gothic Book" panose="020B0503020102020204" pitchFamily="34" charset="0"/>
              </a:rPr>
              <a:t>Timing reference?</a:t>
            </a:r>
          </a:p>
          <a:p>
            <a:pPr marL="350838" lvl="1" indent="-176213">
              <a:buFont typeface="Wingdings" pitchFamily="2" charset="2"/>
              <a:buChar char="v"/>
            </a:pPr>
            <a:r>
              <a:rPr lang="en-US" sz="1600" kern="0" dirty="0">
                <a:latin typeface="Franklin Gothic Book" panose="020B0503020102020204" pitchFamily="34" charset="0"/>
              </a:rPr>
              <a:t>Can we reduce field-of-view with time-of-flight (TOF)?</a:t>
            </a:r>
          </a:p>
          <a:p>
            <a:pPr marL="600075" lvl="2" indent="-285750">
              <a:buFont typeface="Courier New" panose="02070309020205020404" pitchFamily="49" charset="0"/>
              <a:buChar char="o"/>
            </a:pPr>
            <a:r>
              <a:rPr lang="en-US" sz="1600" kern="0" dirty="0">
                <a:latin typeface="Franklin Gothic Book" panose="020B0503020102020204" pitchFamily="34" charset="0"/>
              </a:rPr>
              <a:t> 40mm w/ ~100 </a:t>
            </a:r>
            <a:r>
              <a:rPr lang="en-US" sz="1600" kern="0" dirty="0" err="1">
                <a:latin typeface="Franklin Gothic Book" panose="020B0503020102020204" pitchFamily="34" charset="0"/>
              </a:rPr>
              <a:t>ps</a:t>
            </a:r>
            <a:r>
              <a:rPr lang="en-US" sz="1600" kern="0" dirty="0">
                <a:latin typeface="Franklin Gothic Book" panose="020B0503020102020204" pitchFamily="34" charset="0"/>
              </a:rPr>
              <a:t>? Feasible!</a:t>
            </a:r>
          </a:p>
          <a:p>
            <a:pPr marL="350838" lvl="1" indent="-176213">
              <a:buFont typeface="Wingdings" pitchFamily="2" charset="2"/>
              <a:buChar char="v"/>
            </a:pPr>
            <a:r>
              <a:rPr lang="en-US" sz="1600" kern="0" dirty="0">
                <a:latin typeface="Franklin Gothic Book" panose="020B0503020102020204" pitchFamily="34" charset="0"/>
              </a:rPr>
              <a:t>Can we determine range with TOF ? </a:t>
            </a:r>
          </a:p>
          <a:p>
            <a:pPr marL="600075" lvl="2" indent="-285750">
              <a:buFont typeface="Courier New" panose="02070309020205020404" pitchFamily="49" charset="0"/>
              <a:buChar char="o"/>
            </a:pPr>
            <a:r>
              <a:rPr lang="en-US" sz="1600" kern="0" dirty="0">
                <a:latin typeface="Franklin Gothic Book" panose="020B0503020102020204" pitchFamily="34" charset="0"/>
              </a:rPr>
              <a:t>1mm w/ &lt;5ps? Not feasible, yet.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1F09065C-91A5-324F-9D3B-D9371AE567DE}"/>
              </a:ext>
            </a:extLst>
          </p:cNvPr>
          <p:cNvSpPr txBox="1">
            <a:spLocks/>
          </p:cNvSpPr>
          <p:nvPr/>
        </p:nvSpPr>
        <p:spPr bwMode="auto">
          <a:xfrm>
            <a:off x="537704" y="2275166"/>
            <a:ext cx="1425165" cy="296436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423863" indent="-423863" algn="l" rtl="0" eaLnBrk="0" fontAlgn="base" hangingPunct="0">
              <a:spcBef>
                <a:spcPct val="40000"/>
              </a:spcBef>
              <a:spcAft>
                <a:spcPct val="0"/>
              </a:spcAft>
              <a:buFont typeface="Wingdings" charset="2"/>
              <a:buChar char="Ø"/>
              <a:defRPr sz="2400" b="0">
                <a:solidFill>
                  <a:srgbClr val="000064"/>
                </a:solidFill>
                <a:latin typeface="Franklin Gothic Book"/>
                <a:ea typeface="+mn-ea"/>
                <a:cs typeface="Franklin Gothic Book"/>
              </a:defRPr>
            </a:lvl1pPr>
            <a:lvl2pPr marL="776288" indent="-422275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v"/>
              <a:defRPr sz="2400" b="0">
                <a:solidFill>
                  <a:srgbClr val="000064"/>
                </a:solidFill>
                <a:latin typeface="Franklin Gothic Book"/>
                <a:ea typeface="ＭＳ Ｐゴシック" charset="-128"/>
                <a:cs typeface="Franklin Gothic Book"/>
              </a:defRPr>
            </a:lvl2pPr>
            <a:lvl3pPr marL="91598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0">
                <a:solidFill>
                  <a:srgbClr val="000064"/>
                </a:solidFill>
                <a:latin typeface="Franklin Gothic Book"/>
                <a:ea typeface="ＭＳ Ｐゴシック" charset="-128"/>
                <a:cs typeface="Franklin Gothic Book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Franklin Gothic Book"/>
                <a:ea typeface="ＭＳ Ｐゴシック" charset="-128"/>
                <a:cs typeface="Franklin Gothic Book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ranklin Gothic Book"/>
                <a:ea typeface="ＭＳ Ｐゴシック" charset="-128"/>
                <a:cs typeface="Franklin Gothic Book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200" kern="0" dirty="0">
                <a:solidFill>
                  <a:schemeClr val="tx1"/>
                </a:solidFill>
                <a:latin typeface="Franklin Gothic Book" panose="020B0503020102020204" pitchFamily="34" charset="0"/>
              </a:rPr>
              <a:t>Plastic scintillator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EDDD26F-66EB-4A40-98E0-9029AB11A80C}"/>
              </a:ext>
            </a:extLst>
          </p:cNvPr>
          <p:cNvCxnSpPr/>
          <p:nvPr/>
        </p:nvCxnSpPr>
        <p:spPr>
          <a:xfrm flipH="1">
            <a:off x="834206" y="2571602"/>
            <a:ext cx="285135" cy="189713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38321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45393-543B-7F4D-AB51-ACF88829D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GRETA &amp; Gamma-Ray Tracking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852EF7-D360-9343-BDEE-DB2EB3C1377D}"/>
              </a:ext>
            </a:extLst>
          </p:cNvPr>
          <p:cNvSpPr/>
          <p:nvPr/>
        </p:nvSpPr>
        <p:spPr>
          <a:xfrm>
            <a:off x="4677344" y="1582802"/>
            <a:ext cx="4187192" cy="23021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Franklin Gothic Book" panose="020B0503020102020204" pitchFamily="34" charset="0"/>
              </a:rPr>
              <a:t>GRETA </a:t>
            </a:r>
          </a:p>
          <a:p>
            <a:pPr algn="ctr"/>
            <a:r>
              <a:rPr lang="en-US" sz="1400" dirty="0">
                <a:latin typeface="Franklin Gothic Book" panose="020B0503020102020204" pitchFamily="34" charset="0"/>
              </a:rPr>
              <a:t>Gamma-Ray Energy Tracking Array</a:t>
            </a:r>
          </a:p>
          <a:p>
            <a:pPr algn="ctr"/>
            <a:endParaRPr lang="en-US" sz="1400" dirty="0">
              <a:latin typeface="Franklin Gothic Book" panose="020B0503020102020204" pitchFamily="34" charset="0"/>
            </a:endParaRPr>
          </a:p>
          <a:p>
            <a:pPr algn="ctr"/>
            <a:endParaRPr lang="en-US" sz="1400" dirty="0">
              <a:latin typeface="Franklin Gothic Book" panose="020B0503020102020204" pitchFamily="34" charset="0"/>
            </a:endParaRPr>
          </a:p>
          <a:p>
            <a:pPr algn="ctr"/>
            <a:endParaRPr lang="en-US" sz="1400" dirty="0">
              <a:latin typeface="Franklin Gothic Book" panose="020B0503020102020204" pitchFamily="34" charset="0"/>
            </a:endParaRPr>
          </a:p>
          <a:p>
            <a:pPr algn="ctr"/>
            <a:endParaRPr lang="en-US" sz="1400" dirty="0">
              <a:latin typeface="Franklin Gothic Book" panose="020B0503020102020204" pitchFamily="34" charset="0"/>
            </a:endParaRPr>
          </a:p>
          <a:p>
            <a:pPr algn="ctr"/>
            <a:endParaRPr lang="en-US" sz="1400" dirty="0">
              <a:latin typeface="Franklin Gothic Book" panose="020B0503020102020204" pitchFamily="34" charset="0"/>
            </a:endParaRPr>
          </a:p>
          <a:p>
            <a:pPr algn="ctr"/>
            <a:endParaRPr lang="en-US" sz="1400" dirty="0">
              <a:latin typeface="Franklin Gothic Book" panose="020B0503020102020204" pitchFamily="34" charset="0"/>
            </a:endParaRPr>
          </a:p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4C2FE28-DE0E-3D4E-9C2D-F537E4C4F1AF}"/>
                  </a:ext>
                </a:extLst>
              </p:cNvPr>
              <p:cNvSpPr txBox="1"/>
              <p:nvPr/>
            </p:nvSpPr>
            <p:spPr>
              <a:xfrm>
                <a:off x="48003" y="1236470"/>
                <a:ext cx="4572000" cy="4678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800" dirty="0">
                    <a:latin typeface="Franklin Gothic Book" panose="020B0503020102020204" pitchFamily="34" charset="0"/>
                  </a:rPr>
                  <a:t>Complete shell of 120 36-fold segmented High-Purity Germanium (</a:t>
                </a:r>
                <a:r>
                  <a:rPr lang="en-US" sz="1800" dirty="0" err="1">
                    <a:latin typeface="Franklin Gothic Book" panose="020B0503020102020204" pitchFamily="34" charset="0"/>
                  </a:rPr>
                  <a:t>HPGe</a:t>
                </a:r>
                <a:r>
                  <a:rPr lang="en-US" sz="1800" dirty="0">
                    <a:latin typeface="Franklin Gothic Book" panose="020B0503020102020204" pitchFamily="34" charset="0"/>
                  </a:rPr>
                  <a:t>) detectors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800" dirty="0">
                  <a:latin typeface="Franklin Gothic Book" panose="020B0503020102020204" pitchFamily="34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800" dirty="0">
                    <a:latin typeface="Franklin Gothic Book" panose="020B0503020102020204" pitchFamily="34" charset="0"/>
                  </a:rPr>
                  <a:t>Combination of 2D segmentation and pulse-shape analysis enables the reconstruction of individual gamma-ray interactions and </a:t>
                </a:r>
                <a:r>
                  <a:rPr lang="en-US" sz="1800" b="1" dirty="0">
                    <a:latin typeface="Franklin Gothic Book" panose="020B0503020102020204" pitchFamily="34" charset="0"/>
                  </a:rPr>
                  <a:t>gamma-ray tracking </a:t>
                </a:r>
                <a:r>
                  <a:rPr lang="en-US" sz="1800" dirty="0">
                    <a:latin typeface="Franklin Gothic Book" panose="020B0503020102020204" pitchFamily="34" charset="0"/>
                  </a:rPr>
                  <a:t>of up to 30 gamma-rays across the array simultaneously:</a:t>
                </a:r>
              </a:p>
              <a:p>
                <a:pPr marL="527050" lvl="1" indent="-2286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Franklin Gothic Book" panose="020B0503020102020204" pitchFamily="34" charset="0"/>
                  </a:rPr>
                  <a:t>High efficiency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US" sz="1600" dirty="0">
                    <a:latin typeface="Franklin Gothic Book" panose="020B0503020102020204" pitchFamily="34" charset="0"/>
                  </a:rPr>
                  <a:t> ~ 60% at 1.33MeV</a:t>
                </a:r>
              </a:p>
              <a:p>
                <a:pPr marL="527050" lvl="1" indent="-2286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Franklin Gothic Book" panose="020B0503020102020204" pitchFamily="34" charset="0"/>
                  </a:rPr>
                  <a:t>High energy resolution – 0.2%</a:t>
                </a:r>
              </a:p>
              <a:p>
                <a:pPr marL="527050" lvl="1" indent="-2286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Franklin Gothic Book" panose="020B0503020102020204" pitchFamily="34" charset="0"/>
                  </a:rPr>
                  <a:t>High position resolution - ~2 mm (FHMW)</a:t>
                </a:r>
              </a:p>
              <a:p>
                <a:pPr marL="527050" lvl="1" indent="-228600">
                  <a:buFont typeface="Arial" panose="020B0604020202020204" pitchFamily="34" charset="0"/>
                  <a:buChar char="•"/>
                </a:pPr>
                <a:endParaRPr lang="en-US" sz="1600" dirty="0">
                  <a:latin typeface="Franklin Gothic Book" panose="020B0503020102020204" pitchFamily="34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800" dirty="0">
                    <a:latin typeface="Franklin Gothic Book" panose="020B0503020102020204" pitchFamily="34" charset="0"/>
                  </a:rPr>
                  <a:t>Currently under construction at LBNL to become important instrument of nuclear physics studies at the Facility for Rare Ion Beams (FRIB) at MSU.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4C2FE28-DE0E-3D4E-9C2D-F537E4C4F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3" y="1236470"/>
                <a:ext cx="4572000" cy="4678204"/>
              </a:xfrm>
              <a:prstGeom prst="rect">
                <a:avLst/>
              </a:prstGeom>
              <a:blipFill>
                <a:blip r:embed="rId2"/>
                <a:stretch>
                  <a:fillRect l="-831" t="-542" r="-1662" b="-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542F471F-ACF5-9443-8246-08ACA6F913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9762" y="2202304"/>
            <a:ext cx="3403610" cy="16826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5EFA90-67BD-7D40-B96D-858FDAEDEF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78181" y="4329623"/>
            <a:ext cx="1784214" cy="13858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FE547A-B268-0344-9BDB-8A6EDE3BF4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96" r="10478"/>
          <a:stretch/>
        </p:blipFill>
        <p:spPr>
          <a:xfrm>
            <a:off x="7834824" y="4218414"/>
            <a:ext cx="1160374" cy="16083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1C9A57D-EB2A-1142-845D-054CCEDEDA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354" t="6060" r="16511" b="6469"/>
          <a:stretch/>
        </p:blipFill>
        <p:spPr>
          <a:xfrm>
            <a:off x="6120573" y="4026777"/>
            <a:ext cx="1714251" cy="200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5381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C2EA28B6-EC69-1A42-AE99-179503FE9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317371" y="519038"/>
            <a:ext cx="1734745" cy="357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8EE729-93E9-0546-89FE-8535A1A0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Gamma-Ray Imaging – How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EC748C-53EB-5C44-AAC9-9C45C06BA5C7}"/>
              </a:ext>
            </a:extLst>
          </p:cNvPr>
          <p:cNvSpPr txBox="1"/>
          <p:nvPr/>
        </p:nvSpPr>
        <p:spPr>
          <a:xfrm>
            <a:off x="5398997" y="1073277"/>
            <a:ext cx="357149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>
                <a:latin typeface="Franklin Gothic Book" panose="020B0503020102020204" pitchFamily="34" charset="0"/>
              </a:rPr>
              <a:t>Spatial modulation-coded aperture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2D0A282-8766-8E4C-ACB6-295B00FA7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22421"/>
            <a:ext cx="5474188" cy="5272971"/>
          </a:xfrm>
        </p:spPr>
        <p:txBody>
          <a:bodyPr/>
          <a:lstStyle/>
          <a:p>
            <a:r>
              <a:rPr lang="en-US" sz="2000" b="0" dirty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Gamma-ray optics?</a:t>
            </a:r>
          </a:p>
          <a:p>
            <a:pPr lvl="1"/>
            <a:r>
              <a:rPr lang="en-US" sz="1800" b="0" dirty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Difficult since gamma-rays don’t refract (much) but interact;</a:t>
            </a:r>
          </a:p>
          <a:p>
            <a:pPr lvl="1"/>
            <a:r>
              <a:rPr lang="en-US" sz="1800" b="0" dirty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Grazing incidence mirrors w/ depth graded multilayers or crystal diffraction to focus with 2-D focal plan detector</a:t>
            </a:r>
            <a:endParaRPr lang="en-US" sz="2000" b="0" dirty="0">
              <a:latin typeface="Franklin Gothic Book" panose="020B0503020102020204" pitchFamily="34" charset="0"/>
            </a:endParaRPr>
          </a:p>
          <a:p>
            <a:r>
              <a:rPr lang="en-US" sz="2000" b="0" dirty="0">
                <a:solidFill>
                  <a:srgbClr val="FF0000"/>
                </a:solidFill>
                <a:latin typeface="Franklin Gothic Book" panose="020B0503020102020204" pitchFamily="34" charset="0"/>
              </a:rPr>
              <a:t>Gamma-ray interaction-based and energy dependent:</a:t>
            </a:r>
          </a:p>
          <a:p>
            <a:pPr lvl="1"/>
            <a:r>
              <a:rPr lang="en-US" sz="1800" b="0" dirty="0">
                <a:solidFill>
                  <a:srgbClr val="FF0000"/>
                </a:solidFill>
                <a:latin typeface="Franklin Gothic Book" panose="020B0503020102020204" pitchFamily="34" charset="0"/>
              </a:rPr>
              <a:t>Photo-electric absorption domain (&gt;~300 keV)</a:t>
            </a:r>
          </a:p>
          <a:p>
            <a:pPr lvl="2"/>
            <a:r>
              <a:rPr lang="en-US" sz="1800" b="0" dirty="0">
                <a:latin typeface="Franklin Gothic Book" panose="020B0503020102020204" pitchFamily="34" charset="0"/>
              </a:rPr>
              <a:t>Collimators (2-D detectors)</a:t>
            </a:r>
          </a:p>
          <a:p>
            <a:pPr lvl="2"/>
            <a:r>
              <a:rPr lang="en-US" sz="1800" b="0" dirty="0">
                <a:solidFill>
                  <a:srgbClr val="FF0000"/>
                </a:solidFill>
                <a:latin typeface="Franklin Gothic Book" panose="020B0503020102020204" pitchFamily="34" charset="0"/>
              </a:rPr>
              <a:t>Spatial (2-D) </a:t>
            </a:r>
            <a:r>
              <a:rPr lang="en-US" sz="1800" b="0" dirty="0">
                <a:latin typeface="Franklin Gothic Book" panose="020B0503020102020204" pitchFamily="34" charset="0"/>
              </a:rPr>
              <a:t>or temporal (1-D) </a:t>
            </a:r>
            <a:r>
              <a:rPr lang="en-US" sz="1800" b="0" dirty="0">
                <a:solidFill>
                  <a:srgbClr val="FF0000"/>
                </a:solidFill>
                <a:latin typeface="Franklin Gothic Book" panose="020B0503020102020204" pitchFamily="34" charset="0"/>
              </a:rPr>
              <a:t>modulation</a:t>
            </a:r>
          </a:p>
          <a:p>
            <a:pPr lvl="1"/>
            <a:r>
              <a:rPr lang="en-US" sz="1800" b="0" dirty="0">
                <a:solidFill>
                  <a:srgbClr val="FF0000"/>
                </a:solidFill>
                <a:latin typeface="Franklin Gothic Book" panose="020B0503020102020204" pitchFamily="34" charset="0"/>
              </a:rPr>
              <a:t>Compton scattering domain (</a:t>
            </a:r>
            <a:r>
              <a:rPr lang="en-US" sz="18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~30</a:t>
            </a:r>
            <a:r>
              <a:rPr lang="en-US" sz="1800" b="0" dirty="0">
                <a:solidFill>
                  <a:srgbClr val="FF0000"/>
                </a:solidFill>
                <a:latin typeface="Franklin Gothic Book" panose="020B0503020102020204" pitchFamily="34" charset="0"/>
              </a:rPr>
              <a:t>0keV-8MeV)</a:t>
            </a:r>
          </a:p>
          <a:p>
            <a:pPr lvl="2"/>
            <a:r>
              <a:rPr lang="en-US" sz="1800" b="0" dirty="0">
                <a:solidFill>
                  <a:srgbClr val="FF0000"/>
                </a:solidFill>
                <a:latin typeface="Franklin Gothic Book" panose="020B0503020102020204" pitchFamily="34" charset="0"/>
              </a:rPr>
              <a:t>Compton imagers (3-D detectors)</a:t>
            </a:r>
          </a:p>
          <a:p>
            <a:pPr lvl="1"/>
            <a:r>
              <a:rPr lang="en-US" sz="1800" b="0" dirty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Pair production domain (&gt;8 MeV)</a:t>
            </a:r>
          </a:p>
          <a:p>
            <a:pPr lvl="2"/>
            <a:r>
              <a:rPr lang="en-US" sz="1800" b="0" dirty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Pair “tracker” (3-D detectors)</a:t>
            </a:r>
          </a:p>
          <a:p>
            <a:pPr lvl="1"/>
            <a:r>
              <a:rPr lang="en-US" sz="1800" b="0" dirty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Positron-emission based (511 </a:t>
            </a:r>
            <a:r>
              <a:rPr lang="en-US" sz="1800" b="0" dirty="0" err="1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keV</a:t>
            </a:r>
            <a:r>
              <a:rPr lang="en-US" sz="1800" b="0" dirty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 photons)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822CA3-C755-8E4E-B63C-610C51772E2F}"/>
              </a:ext>
            </a:extLst>
          </p:cNvPr>
          <p:cNvSpPr txBox="1"/>
          <p:nvPr/>
        </p:nvSpPr>
        <p:spPr>
          <a:xfrm>
            <a:off x="6461506" y="3559920"/>
            <a:ext cx="188474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>
                <a:latin typeface="Franklin Gothic Book" panose="020B0503020102020204" pitchFamily="34" charset="0"/>
              </a:rPr>
              <a:t>Compton imaging</a:t>
            </a:r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4F047AA5-CEEB-0846-BDD8-CF2467B670C6}"/>
              </a:ext>
            </a:extLst>
          </p:cNvPr>
          <p:cNvGrpSpPr>
            <a:grpSpLocks/>
          </p:cNvGrpSpPr>
          <p:nvPr/>
        </p:nvGrpSpPr>
        <p:grpSpPr bwMode="auto">
          <a:xfrm>
            <a:off x="6067655" y="4086578"/>
            <a:ext cx="2902833" cy="2233118"/>
            <a:chOff x="3408" y="816"/>
            <a:chExt cx="1575" cy="1462"/>
          </a:xfrm>
        </p:grpSpPr>
        <p:sp>
          <p:nvSpPr>
            <p:cNvPr id="15" name="Line 10">
              <a:extLst>
                <a:ext uri="{FF2B5EF4-FFF2-40B4-BE49-F238E27FC236}">
                  <a16:creationId xmlns:a16="http://schemas.microsoft.com/office/drawing/2014/main" id="{B90FB2DA-F5C7-154B-A676-CCAC26E67ED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3786" y="1289"/>
              <a:ext cx="32" cy="37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Franklin Gothic Book" panose="020B0503020102020204" pitchFamily="34" charset="0"/>
              </a:endParaRPr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6BBE781C-F443-8D42-9FD8-A5A2D43F519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08" y="1478"/>
              <a:ext cx="1230" cy="757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13446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en-US">
                <a:latin typeface="Franklin Gothic Book" panose="020B0503020102020204" pitchFamily="34" charset="0"/>
              </a:endParaRPr>
            </a:p>
          </p:txBody>
        </p:sp>
        <p:sp>
          <p:nvSpPr>
            <p:cNvPr id="17" name="AutoShape 12">
              <a:extLst>
                <a:ext uri="{FF2B5EF4-FFF2-40B4-BE49-F238E27FC236}">
                  <a16:creationId xmlns:a16="http://schemas.microsoft.com/office/drawing/2014/main" id="{41FF2DA0-4287-034D-8323-F7986FE22F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86" y="1592"/>
              <a:ext cx="76" cy="75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Franklin Gothic Book" panose="020B0503020102020204" pitchFamily="34" charset="0"/>
              </a:endParaRPr>
            </a:p>
          </p:txBody>
        </p:sp>
        <p:sp>
          <p:nvSpPr>
            <p:cNvPr id="18" name="Line 13">
              <a:extLst>
                <a:ext uri="{FF2B5EF4-FFF2-40B4-BE49-F238E27FC236}">
                  <a16:creationId xmlns:a16="http://schemas.microsoft.com/office/drawing/2014/main" id="{FFA2FB02-927D-8647-9B14-797B5ADDA81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039" y="942"/>
              <a:ext cx="315" cy="41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Franklin Gothic Book" panose="020B0503020102020204" pitchFamily="34" charset="0"/>
              </a:endParaRPr>
            </a:p>
          </p:txBody>
        </p:sp>
        <p:sp>
          <p:nvSpPr>
            <p:cNvPr id="19" name="Line 14">
              <a:extLst>
                <a:ext uri="{FF2B5EF4-FFF2-40B4-BE49-F238E27FC236}">
                  <a16:creationId xmlns:a16="http://schemas.microsoft.com/office/drawing/2014/main" id="{A3C89EEA-8BB5-E64A-9835-E6D805C1C2C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849" y="1478"/>
              <a:ext cx="95" cy="12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Franklin Gothic Book" panose="020B0503020102020204" pitchFamily="34" charset="0"/>
              </a:endParaRPr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3F66DCC9-D3EE-7D4E-82C2-17D1FFC67BA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3723" y="1636"/>
              <a:ext cx="95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Franklin Gothic Book" panose="020B0503020102020204" pitchFamily="34" charset="0"/>
              </a:endParaRPr>
            </a:p>
          </p:txBody>
        </p:sp>
        <p:sp>
          <p:nvSpPr>
            <p:cNvPr id="21" name="Line 16">
              <a:extLst>
                <a:ext uri="{FF2B5EF4-FFF2-40B4-BE49-F238E27FC236}">
                  <a16:creationId xmlns:a16="http://schemas.microsoft.com/office/drawing/2014/main" id="{038716FD-3373-BA4A-968B-E65423D8B5F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723" y="1983"/>
              <a:ext cx="126" cy="9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Franklin Gothic Book" panose="020B0503020102020204" pitchFamily="34" charset="0"/>
              </a:endParaRPr>
            </a:p>
          </p:txBody>
        </p:sp>
        <p:sp>
          <p:nvSpPr>
            <p:cNvPr id="22" name="Line 17">
              <a:extLst>
                <a:ext uri="{FF2B5EF4-FFF2-40B4-BE49-F238E27FC236}">
                  <a16:creationId xmlns:a16="http://schemas.microsoft.com/office/drawing/2014/main" id="{2959F395-B2AB-4449-864D-CB1D407D561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849" y="2014"/>
              <a:ext cx="158" cy="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Franklin Gothic Book" panose="020B0503020102020204" pitchFamily="34" charset="0"/>
              </a:endParaRPr>
            </a:p>
          </p:txBody>
        </p:sp>
        <p:sp>
          <p:nvSpPr>
            <p:cNvPr id="23" name="AutoShape 18">
              <a:extLst>
                <a:ext uri="{FF2B5EF4-FFF2-40B4-BE49-F238E27FC236}">
                  <a16:creationId xmlns:a16="http://schemas.microsoft.com/office/drawing/2014/main" id="{569AC0DA-7D09-824D-93AA-1FFB094AF99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17" y="1951"/>
              <a:ext cx="38" cy="38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Franklin Gothic Book" panose="020B0503020102020204" pitchFamily="34" charset="0"/>
              </a:endParaRPr>
            </a:p>
          </p:txBody>
        </p:sp>
        <p:sp>
          <p:nvSpPr>
            <p:cNvPr id="24" name="AutoShape 19">
              <a:extLst>
                <a:ext uri="{FF2B5EF4-FFF2-40B4-BE49-F238E27FC236}">
                  <a16:creationId xmlns:a16="http://schemas.microsoft.com/office/drawing/2014/main" id="{052ED930-EF2B-A748-9096-ED06272F179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05" y="2046"/>
              <a:ext cx="76" cy="75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Franklin Gothic Book" panose="020B0503020102020204" pitchFamily="34" charset="0"/>
              </a:endParaRPr>
            </a:p>
          </p:txBody>
        </p:sp>
        <p:sp>
          <p:nvSpPr>
            <p:cNvPr id="25" name="AutoShape 20">
              <a:extLst>
                <a:ext uri="{FF2B5EF4-FFF2-40B4-BE49-F238E27FC236}">
                  <a16:creationId xmlns:a16="http://schemas.microsoft.com/office/drawing/2014/main" id="{5F822C51-2869-C94D-9F6D-15017966E56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76" y="1983"/>
              <a:ext cx="53" cy="53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Franklin Gothic Book" panose="020B0503020102020204" pitchFamily="34" charset="0"/>
              </a:endParaRPr>
            </a:p>
          </p:txBody>
        </p:sp>
        <p:sp>
          <p:nvSpPr>
            <p:cNvPr id="26" name="Line 21">
              <a:extLst>
                <a:ext uri="{FF2B5EF4-FFF2-40B4-BE49-F238E27FC236}">
                  <a16:creationId xmlns:a16="http://schemas.microsoft.com/office/drawing/2014/main" id="{90620C53-8AF6-B94C-87E4-A00CB890BC5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3818" y="1478"/>
              <a:ext cx="31" cy="1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Franklin Gothic Book" panose="020B0503020102020204" pitchFamily="34" charset="0"/>
              </a:endParaRPr>
            </a:p>
          </p:txBody>
        </p:sp>
        <p:sp>
          <p:nvSpPr>
            <p:cNvPr id="27" name="Line 22">
              <a:extLst>
                <a:ext uri="{FF2B5EF4-FFF2-40B4-BE49-F238E27FC236}">
                  <a16:creationId xmlns:a16="http://schemas.microsoft.com/office/drawing/2014/main" id="{3246E06B-74CE-004F-85F7-8DA1581DB0C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3881" y="816"/>
              <a:ext cx="158" cy="5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Franklin Gothic Book" panose="020B0503020102020204" pitchFamily="34" charset="0"/>
              </a:endParaRPr>
            </a:p>
          </p:txBody>
        </p:sp>
        <p:sp>
          <p:nvSpPr>
            <p:cNvPr id="28" name="Line 23">
              <a:extLst>
                <a:ext uri="{FF2B5EF4-FFF2-40B4-BE49-F238E27FC236}">
                  <a16:creationId xmlns:a16="http://schemas.microsoft.com/office/drawing/2014/main" id="{D52E8395-5CB3-0B46-A703-80D492E5340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818" y="1636"/>
              <a:ext cx="31" cy="44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Franklin Gothic Book" panose="020B0503020102020204" pitchFamily="34" charset="0"/>
              </a:endParaRPr>
            </a:p>
          </p:txBody>
        </p:sp>
        <p:sp>
          <p:nvSpPr>
            <p:cNvPr id="29" name="Line 24">
              <a:extLst>
                <a:ext uri="{FF2B5EF4-FFF2-40B4-BE49-F238E27FC236}">
                  <a16:creationId xmlns:a16="http://schemas.microsoft.com/office/drawing/2014/main" id="{9245E0E2-6F81-B349-9E31-C2205610677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818" y="1636"/>
              <a:ext cx="189" cy="378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Franklin Gothic Book" panose="020B0503020102020204" pitchFamily="34" charset="0"/>
              </a:endParaRPr>
            </a:p>
          </p:txBody>
        </p:sp>
        <p:sp>
          <p:nvSpPr>
            <p:cNvPr id="30" name="Line 25">
              <a:extLst>
                <a:ext uri="{FF2B5EF4-FFF2-40B4-BE49-F238E27FC236}">
                  <a16:creationId xmlns:a16="http://schemas.microsoft.com/office/drawing/2014/main" id="{876B84CB-6A2E-7B42-BCD2-9D7DA9CD761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723" y="1983"/>
              <a:ext cx="284" cy="3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Franklin Gothic Book" panose="020B0503020102020204" pitchFamily="34" charset="0"/>
              </a:endParaRPr>
            </a:p>
          </p:txBody>
        </p:sp>
        <p:sp>
          <p:nvSpPr>
            <p:cNvPr id="31" name="Text Box 26">
              <a:extLst>
                <a:ext uri="{FF2B5EF4-FFF2-40B4-BE49-F238E27FC236}">
                  <a16:creationId xmlns:a16="http://schemas.microsoft.com/office/drawing/2014/main" id="{C0B0E40B-BF75-024C-B72F-EA77409A747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600" y="1584"/>
              <a:ext cx="190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r1</a:t>
              </a:r>
            </a:p>
          </p:txBody>
        </p:sp>
        <p:sp>
          <p:nvSpPr>
            <p:cNvPr id="32" name="Text Box 27">
              <a:extLst>
                <a:ext uri="{FF2B5EF4-FFF2-40B4-BE49-F238E27FC236}">
                  <a16:creationId xmlns:a16="http://schemas.microsoft.com/office/drawing/2014/main" id="{F5953C0D-E318-AB4A-ABF0-2F0F6893FB1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552" y="1920"/>
              <a:ext cx="190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r2</a:t>
              </a:r>
            </a:p>
          </p:txBody>
        </p:sp>
        <p:sp>
          <p:nvSpPr>
            <p:cNvPr id="33" name="Text Box 28">
              <a:extLst>
                <a:ext uri="{FF2B5EF4-FFF2-40B4-BE49-F238E27FC236}">
                  <a16:creationId xmlns:a16="http://schemas.microsoft.com/office/drawing/2014/main" id="{53358FB1-A947-014E-B154-8D4878D2E78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723" y="2077"/>
              <a:ext cx="190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r3</a:t>
              </a:r>
            </a:p>
          </p:txBody>
        </p:sp>
        <p:sp>
          <p:nvSpPr>
            <p:cNvPr id="34" name="Text Box 29">
              <a:extLst>
                <a:ext uri="{FF2B5EF4-FFF2-40B4-BE49-F238E27FC236}">
                  <a16:creationId xmlns:a16="http://schemas.microsoft.com/office/drawing/2014/main" id="{85F5A961-64B2-1948-AC52-3A426FBF4C4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007" y="1952"/>
              <a:ext cx="190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r4</a:t>
              </a:r>
            </a:p>
          </p:txBody>
        </p:sp>
        <p:sp>
          <p:nvSpPr>
            <p:cNvPr id="35" name="Oval 30">
              <a:extLst>
                <a:ext uri="{FF2B5EF4-FFF2-40B4-BE49-F238E27FC236}">
                  <a16:creationId xmlns:a16="http://schemas.microsoft.com/office/drawing/2014/main" id="{E0AE6BA8-6FD6-184E-8B02-8623B7876EF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20000">
              <a:off x="3720" y="848"/>
              <a:ext cx="568" cy="2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Franklin Gothic Book" panose="020B0503020102020204" pitchFamily="34" charset="0"/>
              </a:endParaRPr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940AD5C8-5BC8-CE4E-8633-A28E464EC14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13" y="1215"/>
              <a:ext cx="157" cy="105"/>
            </a:xfrm>
            <a:custGeom>
              <a:avLst/>
              <a:gdLst>
                <a:gd name="T0" fmla="*/ 0 w 288"/>
                <a:gd name="T1" fmla="*/ 18 h 160"/>
                <a:gd name="T2" fmla="*/ 31 w 288"/>
                <a:gd name="T3" fmla="*/ 5 h 160"/>
                <a:gd name="T4" fmla="*/ 47 w 288"/>
                <a:gd name="T5" fmla="*/ 45 h 160"/>
                <a:gd name="T6" fmla="*/ 0 60000 65536"/>
                <a:gd name="T7" fmla="*/ 0 60000 65536"/>
                <a:gd name="T8" fmla="*/ 0 60000 65536"/>
                <a:gd name="T9" fmla="*/ 0 w 288"/>
                <a:gd name="T10" fmla="*/ 0 h 160"/>
                <a:gd name="T11" fmla="*/ 288 w 288"/>
                <a:gd name="T12" fmla="*/ 160 h 1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160">
                  <a:moveTo>
                    <a:pt x="0" y="64"/>
                  </a:moveTo>
                  <a:cubicBezTo>
                    <a:pt x="72" y="32"/>
                    <a:pt x="144" y="0"/>
                    <a:pt x="192" y="16"/>
                  </a:cubicBezTo>
                  <a:cubicBezTo>
                    <a:pt x="240" y="32"/>
                    <a:pt x="264" y="96"/>
                    <a:pt x="288" y="16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Franklin Gothic Book" panose="020B0503020102020204" pitchFamily="34" charset="0"/>
              </a:endParaRPr>
            </a:p>
          </p:txBody>
        </p:sp>
        <p:sp>
          <p:nvSpPr>
            <p:cNvPr id="37" name="AutoShape 32">
              <a:extLst>
                <a:ext uri="{FF2B5EF4-FFF2-40B4-BE49-F238E27FC236}">
                  <a16:creationId xmlns:a16="http://schemas.microsoft.com/office/drawing/2014/main" id="{7089D5E9-97A9-0C40-A1D3-80F8DE7D552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23" y="848"/>
              <a:ext cx="126" cy="12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Franklin Gothic Book" panose="020B0503020102020204" pitchFamily="34" charset="0"/>
              </a:endParaRPr>
            </a:p>
          </p:txBody>
        </p:sp>
        <p:graphicFrame>
          <p:nvGraphicFramePr>
            <p:cNvPr id="38" name="Object 2">
              <a:extLst>
                <a:ext uri="{FF2B5EF4-FFF2-40B4-BE49-F238E27FC236}">
                  <a16:creationId xmlns:a16="http://schemas.microsoft.com/office/drawing/2014/main" id="{CCA4F176-EEA8-604E-956B-62C099AA902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07" y="1100"/>
            <a:ext cx="97" cy="1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53" name="Equation" r:id="rId4" imgW="126720" imgH="177480" progId="Equation.3">
                    <p:embed/>
                  </p:oleObj>
                </mc:Choice>
                <mc:Fallback>
                  <p:oleObj name="Equation" r:id="rId4" imgW="126720" imgH="177480" progId="Equation.3">
                    <p:embed/>
                    <p:pic>
                      <p:nvPicPr>
                        <p:cNvPr id="38" name="Object 2">
                          <a:extLst>
                            <a:ext uri="{FF2B5EF4-FFF2-40B4-BE49-F238E27FC236}">
                              <a16:creationId xmlns:a16="http://schemas.microsoft.com/office/drawing/2014/main" id="{CCA4F176-EEA8-604E-956B-62C099AA902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07" y="1100"/>
                          <a:ext cx="97" cy="1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Line 34">
              <a:extLst>
                <a:ext uri="{FF2B5EF4-FFF2-40B4-BE49-F238E27FC236}">
                  <a16:creationId xmlns:a16="http://schemas.microsoft.com/office/drawing/2014/main" id="{34DCE283-4552-254B-9E6B-3E24BE3F8DE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3723" y="816"/>
              <a:ext cx="63" cy="536"/>
            </a:xfrm>
            <a:prstGeom prst="line">
              <a:avLst/>
            </a:prstGeom>
            <a:noFill/>
            <a:ln w="15875">
              <a:solidFill>
                <a:srgbClr val="808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Franklin Gothic Book" panose="020B0503020102020204" pitchFamily="34" charset="0"/>
              </a:endParaRPr>
            </a:p>
          </p:txBody>
        </p:sp>
        <p:graphicFrame>
          <p:nvGraphicFramePr>
            <p:cNvPr id="40" name="Object 3">
              <a:extLst>
                <a:ext uri="{FF2B5EF4-FFF2-40B4-BE49-F238E27FC236}">
                  <a16:creationId xmlns:a16="http://schemas.microsoft.com/office/drawing/2014/main" id="{2FDD9889-FAC2-594D-BD96-CB27F6042DE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49" y="1573"/>
            <a:ext cx="110" cy="1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54" name="Equation" r:id="rId6" imgW="177480" imgH="215640" progId="Equation.3">
                    <p:embed/>
                  </p:oleObj>
                </mc:Choice>
                <mc:Fallback>
                  <p:oleObj name="Equation" r:id="rId6" imgW="177480" imgH="215640" progId="Equation.3">
                    <p:embed/>
                    <p:pic>
                      <p:nvPicPr>
                        <p:cNvPr id="40" name="Object 3">
                          <a:extLst>
                            <a:ext uri="{FF2B5EF4-FFF2-40B4-BE49-F238E27FC236}">
                              <a16:creationId xmlns:a16="http://schemas.microsoft.com/office/drawing/2014/main" id="{2FDD9889-FAC2-594D-BD96-CB27F6042DE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9" y="1573"/>
                          <a:ext cx="110" cy="1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4">
              <a:extLst>
                <a:ext uri="{FF2B5EF4-FFF2-40B4-BE49-F238E27FC236}">
                  <a16:creationId xmlns:a16="http://schemas.microsoft.com/office/drawing/2014/main" id="{CAF69667-11ED-A84A-8849-1D27D22F112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133" y="1194"/>
            <a:ext cx="125" cy="1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55" name="Equation" r:id="rId8" imgW="203040" imgH="241200" progId="Equation.3">
                    <p:embed/>
                  </p:oleObj>
                </mc:Choice>
                <mc:Fallback>
                  <p:oleObj name="Equation" r:id="rId8" imgW="203040" imgH="241200" progId="Equation.3">
                    <p:embed/>
                    <p:pic>
                      <p:nvPicPr>
                        <p:cNvPr id="41" name="Object 4">
                          <a:extLst>
                            <a:ext uri="{FF2B5EF4-FFF2-40B4-BE49-F238E27FC236}">
                              <a16:creationId xmlns:a16="http://schemas.microsoft.com/office/drawing/2014/main" id="{CAF69667-11ED-A84A-8849-1D27D22F112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33" y="1194"/>
                          <a:ext cx="125" cy="1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5">
              <a:extLst>
                <a:ext uri="{FF2B5EF4-FFF2-40B4-BE49-F238E27FC236}">
                  <a16:creationId xmlns:a16="http://schemas.microsoft.com/office/drawing/2014/main" id="{70E2384F-1FDB-7842-8FA2-0150652B884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60" y="1730"/>
            <a:ext cx="109" cy="1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56" name="Equation" r:id="rId10" imgW="177480" imgH="215640" progId="Equation.3">
                    <p:embed/>
                  </p:oleObj>
                </mc:Choice>
                <mc:Fallback>
                  <p:oleObj name="Equation" r:id="rId10" imgW="177480" imgH="215640" progId="Equation.3">
                    <p:embed/>
                    <p:pic>
                      <p:nvPicPr>
                        <p:cNvPr id="42" name="Object 5">
                          <a:extLst>
                            <a:ext uri="{FF2B5EF4-FFF2-40B4-BE49-F238E27FC236}">
                              <a16:creationId xmlns:a16="http://schemas.microsoft.com/office/drawing/2014/main" id="{70E2384F-1FDB-7842-8FA2-0150652B884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0" y="1730"/>
                          <a:ext cx="109" cy="1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Text Box 38">
              <a:extLst>
                <a:ext uri="{FF2B5EF4-FFF2-40B4-BE49-F238E27FC236}">
                  <a16:creationId xmlns:a16="http://schemas.microsoft.com/office/drawing/2014/main" id="{2ED85511-5FCF-DC44-A7D0-163EFADC397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410" y="878"/>
              <a:ext cx="573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Franklin Gothic Book" panose="020B0503020102020204" pitchFamily="34" charset="0"/>
                </a:rPr>
                <a:t>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113994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45393-543B-7F4D-AB51-ACF88829D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GRETA &amp; Gamma-Ray Tracking</a:t>
            </a:r>
          </a:p>
        </p:txBody>
      </p:sp>
      <p:pic>
        <p:nvPicPr>
          <p:cNvPr id="23" name="Picture 22" descr="GREAT-page-rev-2">
            <a:extLst>
              <a:ext uri="{FF2B5EF4-FFF2-40B4-BE49-F238E27FC236}">
                <a16:creationId xmlns:a16="http://schemas.microsoft.com/office/drawing/2014/main" id="{AD3CEFCD-C055-6644-AC61-0B320382E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176" y="4581847"/>
            <a:ext cx="2354726" cy="1353779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8CC55A3-EF24-0044-AE44-27DB90A5BBBD}"/>
              </a:ext>
            </a:extLst>
          </p:cNvPr>
          <p:cNvGrpSpPr/>
          <p:nvPr/>
        </p:nvGrpSpPr>
        <p:grpSpPr>
          <a:xfrm>
            <a:off x="7047445" y="4188495"/>
            <a:ext cx="1957434" cy="1989942"/>
            <a:chOff x="4876798" y="911419"/>
            <a:chExt cx="1831968" cy="2255112"/>
          </a:xfrm>
        </p:grpSpPr>
        <p:pic>
          <p:nvPicPr>
            <p:cNvPr id="26" name="Picture 25" descr="compare">
              <a:extLst>
                <a:ext uri="{FF2B5EF4-FFF2-40B4-BE49-F238E27FC236}">
                  <a16:creationId xmlns:a16="http://schemas.microsoft.com/office/drawing/2014/main" id="{F0D7C5EF-4792-FC48-8E68-AFBD5B1472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6798" y="911419"/>
              <a:ext cx="1752601" cy="222548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99856E21-3FDF-0147-8DD8-AD14BC1A3E42}"/>
                </a:ext>
              </a:extLst>
            </p:cNvPr>
            <p:cNvSpPr/>
            <p:nvPr/>
          </p:nvSpPr>
          <p:spPr bwMode="auto">
            <a:xfrm>
              <a:off x="5401734" y="2616198"/>
              <a:ext cx="1307032" cy="550333"/>
            </a:xfrm>
            <a:prstGeom prst="rtTriangl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B668D4B-3DFB-C044-8B30-386CE8324316}"/>
              </a:ext>
            </a:extLst>
          </p:cNvPr>
          <p:cNvSpPr/>
          <p:nvPr/>
        </p:nvSpPr>
        <p:spPr>
          <a:xfrm>
            <a:off x="4677344" y="1582802"/>
            <a:ext cx="4187192" cy="23021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Franklin Gothic Book" panose="020B0503020102020204" pitchFamily="34" charset="0"/>
              </a:rPr>
              <a:t>GRETA </a:t>
            </a:r>
          </a:p>
          <a:p>
            <a:pPr algn="ctr"/>
            <a:r>
              <a:rPr lang="en-US" sz="1400" dirty="0">
                <a:latin typeface="Franklin Gothic Book" panose="020B0503020102020204" pitchFamily="34" charset="0"/>
              </a:rPr>
              <a:t>Gamma-Ray Energy Tracking Array</a:t>
            </a:r>
          </a:p>
          <a:p>
            <a:pPr algn="ctr"/>
            <a:endParaRPr lang="en-US" sz="1400" dirty="0">
              <a:latin typeface="Franklin Gothic Book" panose="020B0503020102020204" pitchFamily="34" charset="0"/>
            </a:endParaRPr>
          </a:p>
          <a:p>
            <a:pPr algn="ctr"/>
            <a:endParaRPr lang="en-US" sz="1400" dirty="0">
              <a:latin typeface="Franklin Gothic Book" panose="020B0503020102020204" pitchFamily="34" charset="0"/>
            </a:endParaRPr>
          </a:p>
          <a:p>
            <a:pPr algn="ctr"/>
            <a:endParaRPr lang="en-US" sz="1400" dirty="0">
              <a:latin typeface="Franklin Gothic Book" panose="020B0503020102020204" pitchFamily="34" charset="0"/>
            </a:endParaRPr>
          </a:p>
          <a:p>
            <a:pPr algn="ctr"/>
            <a:endParaRPr lang="en-US" sz="1400" dirty="0">
              <a:latin typeface="Franklin Gothic Book" panose="020B0503020102020204" pitchFamily="34" charset="0"/>
            </a:endParaRPr>
          </a:p>
          <a:p>
            <a:pPr algn="ctr"/>
            <a:endParaRPr lang="en-US" sz="1400" dirty="0">
              <a:latin typeface="Franklin Gothic Book" panose="020B0503020102020204" pitchFamily="34" charset="0"/>
            </a:endParaRPr>
          </a:p>
          <a:p>
            <a:pPr algn="ctr"/>
            <a:endParaRPr lang="en-US" sz="1400" dirty="0">
              <a:latin typeface="Franklin Gothic Book" panose="020B0503020102020204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89961C-E392-6C47-B00A-2FEFD083A7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9762" y="2202304"/>
            <a:ext cx="3403610" cy="168262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6764CF5-D296-C140-B882-76AE9887D021}"/>
                  </a:ext>
                </a:extLst>
              </p:cNvPr>
              <p:cNvSpPr txBox="1"/>
              <p:nvPr/>
            </p:nvSpPr>
            <p:spPr>
              <a:xfrm>
                <a:off x="48003" y="1236470"/>
                <a:ext cx="4572000" cy="4732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800" dirty="0">
                    <a:latin typeface="Franklin Gothic Book" panose="020B0503020102020204" pitchFamily="34" charset="0"/>
                  </a:rPr>
                  <a:t>Complete shell of 120 36-fold segmented High-Purity Germanium (</a:t>
                </a:r>
                <a:r>
                  <a:rPr lang="en-US" sz="1800" dirty="0" err="1">
                    <a:latin typeface="Franklin Gothic Book" panose="020B0503020102020204" pitchFamily="34" charset="0"/>
                  </a:rPr>
                  <a:t>HPGe</a:t>
                </a:r>
                <a:r>
                  <a:rPr lang="en-US" sz="1800" dirty="0">
                    <a:latin typeface="Franklin Gothic Book" panose="020B0503020102020204" pitchFamily="34" charset="0"/>
                  </a:rPr>
                  <a:t>) detectors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800" dirty="0">
                  <a:latin typeface="Franklin Gothic Book" panose="020B0503020102020204" pitchFamily="34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800" dirty="0">
                    <a:latin typeface="Franklin Gothic Book" panose="020B0503020102020204" pitchFamily="34" charset="0"/>
                  </a:rPr>
                  <a:t>Combination of 2D segmentation and pulse-shape analysis enables the reconstruction of individual gamma-ray interactions and </a:t>
                </a:r>
                <a:r>
                  <a:rPr lang="en-US" sz="1800" b="1" dirty="0">
                    <a:latin typeface="Franklin Gothic Book" panose="020B0503020102020204" pitchFamily="34" charset="0"/>
                  </a:rPr>
                  <a:t>gamma-ray tracking </a:t>
                </a:r>
                <a:r>
                  <a:rPr lang="en-US" sz="1800" dirty="0">
                    <a:latin typeface="Franklin Gothic Book" panose="020B0503020102020204" pitchFamily="34" charset="0"/>
                  </a:rPr>
                  <a:t>of up to 30 gamma-rays across the array simultaneously:</a:t>
                </a:r>
              </a:p>
              <a:p>
                <a:pPr marL="527050" lvl="1" indent="-2286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Franklin Gothic Book" panose="020B0503020102020204" pitchFamily="34" charset="0"/>
                  </a:rPr>
                  <a:t>High efficiency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US" sz="1600" dirty="0">
                    <a:latin typeface="Franklin Gothic Book" panose="020B0503020102020204" pitchFamily="34" charset="0"/>
                  </a:rPr>
                  <a:t> ~ 60% at 1.33MeV</a:t>
                </a:r>
              </a:p>
              <a:p>
                <a:pPr marL="527050" lvl="1" indent="-2286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Franklin Gothic Book" panose="020B0503020102020204" pitchFamily="34" charset="0"/>
                  </a:rPr>
                  <a:t>High energy resolution – 0.2%</a:t>
                </a:r>
              </a:p>
              <a:p>
                <a:pPr marL="527050" lvl="1" indent="-2286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Franklin Gothic Book" panose="020B0503020102020204" pitchFamily="34" charset="0"/>
                  </a:rPr>
                  <a:t>High position resolution - ~2 mm (FHMW)</a:t>
                </a:r>
              </a:p>
              <a:p>
                <a:pPr marL="527050" lvl="1" indent="-228600">
                  <a:buFont typeface="Arial" panose="020B0604020202020204" pitchFamily="34" charset="0"/>
                  <a:buChar char="•"/>
                </a:pPr>
                <a:endParaRPr lang="en-US" sz="1600" dirty="0">
                  <a:latin typeface="Franklin Gothic Book" panose="020B0503020102020204" pitchFamily="34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800" dirty="0">
                    <a:latin typeface="Franklin Gothic Book" panose="020B0503020102020204" pitchFamily="34" charset="0"/>
                  </a:rPr>
                  <a:t>Currently under construction at LBNL to become important instrument of nuclear physics studies at the Facility for Rare Ion Beams (FRIB) at MSU.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6764CF5-D296-C140-B882-76AE9887D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3" y="1236470"/>
                <a:ext cx="4572000" cy="4732642"/>
              </a:xfrm>
              <a:prstGeom prst="rect">
                <a:avLst/>
              </a:prstGeom>
              <a:blipFill>
                <a:blip r:embed="rId5"/>
                <a:stretch>
                  <a:fillRect l="-831" t="-536" r="-1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124906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45393-543B-7F4D-AB51-ACF88829D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Gamma-Ray Tracking &amp; Imaging</a:t>
            </a:r>
          </a:p>
        </p:txBody>
      </p:sp>
      <p:pic>
        <p:nvPicPr>
          <p:cNvPr id="23" name="Picture 22" descr="GREAT-page-rev-2">
            <a:extLst>
              <a:ext uri="{FF2B5EF4-FFF2-40B4-BE49-F238E27FC236}">
                <a16:creationId xmlns:a16="http://schemas.microsoft.com/office/drawing/2014/main" id="{AD3CEFCD-C055-6644-AC61-0B320382E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683643"/>
            <a:ext cx="2354726" cy="1353779"/>
          </a:xfrm>
          <a:prstGeom prst="rect">
            <a:avLst/>
          </a:prstGeom>
          <a:effectLst/>
        </p:spPr>
      </p:pic>
      <p:pic>
        <p:nvPicPr>
          <p:cNvPr id="11" name="Picture 10" descr="ConicSecion.jpg">
            <a:extLst>
              <a:ext uri="{FF2B5EF4-FFF2-40B4-BE49-F238E27FC236}">
                <a16:creationId xmlns:a16="http://schemas.microsoft.com/office/drawing/2014/main" id="{7B2AED50-58AE-6640-A334-D7E867424C86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44680" y="2855778"/>
            <a:ext cx="2057400" cy="17912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EFE4A8-8688-1E45-B3A5-1EA5762BB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326" y="4349869"/>
            <a:ext cx="2057400" cy="1981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2B0B52-5BC9-CD49-A657-466FAA041828}"/>
                  </a:ext>
                </a:extLst>
              </p:cNvPr>
              <p:cNvSpPr txBox="1"/>
              <p:nvPr/>
            </p:nvSpPr>
            <p:spPr>
              <a:xfrm>
                <a:off x="141920" y="1683643"/>
                <a:ext cx="4572000" cy="4647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800" dirty="0">
                    <a:latin typeface="Franklin Gothic Book" panose="020B0503020102020204" pitchFamily="34" charset="0"/>
                  </a:rPr>
                  <a:t>Utilize gamma-ray tracking to determine location of gamma-ray source;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800" dirty="0">
                  <a:latin typeface="Franklin Gothic Book" panose="020B0503020102020204" pitchFamily="34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800" dirty="0">
                    <a:latin typeface="Franklin Gothic Book" panose="020B0503020102020204" pitchFamily="34" charset="0"/>
                  </a:rPr>
                  <a:t>To simplify position determination, replace coaxial with planar detectors: Double-sided strip detectors (DSSD) built of </a:t>
                </a:r>
                <a:r>
                  <a:rPr lang="en-US" sz="1800" dirty="0" err="1">
                    <a:latin typeface="Franklin Gothic Book" panose="020B0503020102020204" pitchFamily="34" charset="0"/>
                  </a:rPr>
                  <a:t>HPGe</a:t>
                </a:r>
                <a:r>
                  <a:rPr lang="en-US" sz="1800" dirty="0">
                    <a:latin typeface="Franklin Gothic Book" panose="020B0503020102020204" pitchFamily="34" charset="0"/>
                  </a:rPr>
                  <a:t>, </a:t>
                </a:r>
                <a:r>
                  <a:rPr lang="en-US" sz="1800" dirty="0" err="1">
                    <a:latin typeface="Franklin Gothic Book" panose="020B0503020102020204" pitchFamily="34" charset="0"/>
                  </a:rPr>
                  <a:t>HPSi</a:t>
                </a:r>
                <a:r>
                  <a:rPr lang="en-US" sz="1800" dirty="0">
                    <a:latin typeface="Franklin Gothic Book" panose="020B0503020102020204" pitchFamily="34" charset="0"/>
                  </a:rPr>
                  <a:t>, or Si(Li) (or </a:t>
                </a:r>
                <a:r>
                  <a:rPr lang="en-US" sz="1800" dirty="0" err="1">
                    <a:latin typeface="Franklin Gothic Book" panose="020B0503020102020204" pitchFamily="34" charset="0"/>
                  </a:rPr>
                  <a:t>CdTe</a:t>
                </a:r>
                <a:r>
                  <a:rPr lang="en-US" sz="1800" dirty="0">
                    <a:latin typeface="Franklin Gothic Book" panose="020B0503020102020204" pitchFamily="34" charset="0"/>
                  </a:rPr>
                  <a:t> or </a:t>
                </a:r>
                <a:r>
                  <a:rPr lang="en-US" sz="1800" dirty="0" err="1">
                    <a:latin typeface="Franklin Gothic Book" panose="020B0503020102020204" pitchFamily="34" charset="0"/>
                  </a:rPr>
                  <a:t>CdZnTe</a:t>
                </a:r>
                <a:r>
                  <a:rPr lang="en-US" sz="1800" dirty="0">
                    <a:latin typeface="Franklin Gothic Book" panose="020B0503020102020204" pitchFamily="34" charset="0"/>
                  </a:rPr>
                  <a:t>):</a:t>
                </a:r>
              </a:p>
              <a:p>
                <a:pPr marL="230188" lvl="0" indent="-230188" eaLnBrk="0" hangingPunct="0">
                  <a:spcBef>
                    <a:spcPct val="40000"/>
                  </a:spcBef>
                  <a:buFont typeface="Wingdings" charset="2"/>
                  <a:buChar char="Ø"/>
                </a:pPr>
                <a:r>
                  <a:rPr lang="en-US" sz="1800" kern="0" dirty="0">
                    <a:latin typeface="Franklin Gothic Book" panose="020B0503020102020204" pitchFamily="34" charset="0"/>
                  </a:rPr>
                  <a:t>Compton imaging </a:t>
                </a:r>
              </a:p>
              <a:p>
                <a:pPr marL="460375" lvl="1" indent="-230188" eaLnBrk="0" hangingPunct="0">
                  <a:spcBef>
                    <a:spcPct val="20000"/>
                  </a:spcBef>
                  <a:buFont typeface="Wingdings" charset="2"/>
                  <a:buChar char="v"/>
                </a:pPr>
                <a:r>
                  <a:rPr lang="en-US" sz="1600" kern="0" dirty="0">
                    <a:latin typeface="Franklin Gothic Book" panose="020B0503020102020204" pitchFamily="34" charset="0"/>
                    <a:ea typeface="ＭＳ Ｐゴシック" charset="-128"/>
                  </a:rPr>
                  <a:t>Kinetics of Compton scattering provides incident direction (in 3D in near field)</a:t>
                </a:r>
              </a:p>
              <a:p>
                <a:pPr marL="460375" lvl="1" indent="-230188" eaLnBrk="0" hangingPunct="0">
                  <a:spcBef>
                    <a:spcPct val="20000"/>
                  </a:spcBef>
                  <a:buFont typeface="Wingdings" charset="2"/>
                  <a:buChar char="v"/>
                </a:pPr>
                <a:r>
                  <a:rPr lang="en-US" sz="1600" kern="0" dirty="0">
                    <a:latin typeface="Franklin Gothic Book" panose="020B0503020102020204" pitchFamily="34" charset="0"/>
                    <a:ea typeface="ＭＳ Ｐゴシック" charset="-128"/>
                  </a:rPr>
                  <a:t>Gamma-ray imaging for ~150keV – 8MeV</a:t>
                </a:r>
              </a:p>
              <a:p>
                <a:pPr marL="460375" lvl="1" indent="-230188" eaLnBrk="0" hangingPunct="0">
                  <a:spcBef>
                    <a:spcPct val="20000"/>
                  </a:spcBef>
                  <a:buFont typeface="Wingdings" charset="2"/>
                  <a:buChar char="v"/>
                </a:pPr>
                <a:r>
                  <a:rPr lang="en-US" sz="1600" kern="0" dirty="0">
                    <a:latin typeface="Franklin Gothic Book" panose="020B0503020102020204" pitchFamily="34" charset="0"/>
                    <a:ea typeface="ＭＳ Ｐゴシック" charset="-128"/>
                  </a:rPr>
                  <a:t>No collimator required </a:t>
                </a:r>
                <a:r>
                  <a:rPr lang="en-US" sz="1600" kern="0" dirty="0">
                    <a:latin typeface="Franklin Gothic Book" panose="020B0503020102020204" pitchFamily="34" charset="0"/>
                  </a:rPr>
                  <a:t>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kern="0" dirty="0">
                    <a:latin typeface="Franklin Gothic Book" panose="020B0503020102020204" pitchFamily="34" charset="0"/>
                  </a:rPr>
                  <a:t>&gt;1% efficiency </a:t>
                </a:r>
              </a:p>
              <a:p>
                <a:pPr marL="460375" lvl="1" indent="-230188" eaLnBrk="0" hangingPunct="0">
                  <a:spcBef>
                    <a:spcPct val="20000"/>
                  </a:spcBef>
                  <a:buFont typeface="Wingdings" charset="2"/>
                  <a:buChar char="v"/>
                </a:pPr>
                <a:r>
                  <a:rPr lang="en-US" sz="1600" kern="0" dirty="0">
                    <a:latin typeface="Franklin Gothic Book" panose="020B0503020102020204" pitchFamily="34" charset="0"/>
                    <a:ea typeface="ＭＳ Ｐゴシック" charset="-128"/>
                  </a:rPr>
                  <a:t>Design to optimize angular resolution vs. efficiency </a:t>
                </a:r>
                <a:r>
                  <a:rPr lang="en-US" sz="1600" kern="0" dirty="0">
                    <a:latin typeface="Franklin Gothic Book" panose="020B0503020102020204" pitchFamily="34" charset="0"/>
                  </a:rPr>
                  <a:t>→ 1-2 deg. angular resolution </a:t>
                </a:r>
                <a:endParaRPr lang="en-US" sz="1600" kern="0" dirty="0">
                  <a:latin typeface="Franklin Gothic Book" panose="020B0503020102020204" pitchFamily="34" charset="0"/>
                  <a:ea typeface="ＭＳ Ｐゴシック" charset="-128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800" dirty="0">
                  <a:latin typeface="Franklin Gothic Book" panose="020B0503020102020204" pitchFamily="34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800" dirty="0">
                  <a:latin typeface="Franklin Gothic Book" panose="020B0503020102020204" pitchFamily="34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2B0B52-5BC9-CD49-A657-466FAA041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20" y="1683643"/>
                <a:ext cx="4572000" cy="4647426"/>
              </a:xfrm>
              <a:prstGeom prst="rect">
                <a:avLst/>
              </a:prstGeom>
              <a:blipFill>
                <a:blip r:embed="rId5"/>
                <a:stretch>
                  <a:fillRect l="-831" t="-545" r="-1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386659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45393-543B-7F4D-AB51-ACF88829D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Gamma-Ray Tracking &amp; Imaging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2B0B52-5BC9-CD49-A657-466FAA041828}"/>
                  </a:ext>
                </a:extLst>
              </p:cNvPr>
              <p:cNvSpPr txBox="1"/>
              <p:nvPr/>
            </p:nvSpPr>
            <p:spPr>
              <a:xfrm>
                <a:off x="141920" y="1683643"/>
                <a:ext cx="4572000" cy="4647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800" dirty="0">
                    <a:latin typeface="Franklin Gothic Book" panose="020B0503020102020204" pitchFamily="34" charset="0"/>
                  </a:rPr>
                  <a:t>Utilize gamma-ray tracking to determine location of gamma-ray source;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800" dirty="0">
                  <a:latin typeface="Franklin Gothic Book" panose="020B0503020102020204" pitchFamily="34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800" dirty="0">
                    <a:latin typeface="Franklin Gothic Book" panose="020B0503020102020204" pitchFamily="34" charset="0"/>
                  </a:rPr>
                  <a:t>To simplify position determination, replace coaxial with planar detectors: Double-sided strip detectors (DSSD) built of </a:t>
                </a:r>
                <a:r>
                  <a:rPr lang="en-US" sz="1800" dirty="0" err="1">
                    <a:latin typeface="Franklin Gothic Book" panose="020B0503020102020204" pitchFamily="34" charset="0"/>
                  </a:rPr>
                  <a:t>HPGe</a:t>
                </a:r>
                <a:r>
                  <a:rPr lang="en-US" sz="1800" dirty="0">
                    <a:latin typeface="Franklin Gothic Book" panose="020B0503020102020204" pitchFamily="34" charset="0"/>
                  </a:rPr>
                  <a:t>, </a:t>
                </a:r>
                <a:r>
                  <a:rPr lang="en-US" sz="1800" dirty="0" err="1">
                    <a:latin typeface="Franklin Gothic Book" panose="020B0503020102020204" pitchFamily="34" charset="0"/>
                  </a:rPr>
                  <a:t>HPSi</a:t>
                </a:r>
                <a:r>
                  <a:rPr lang="en-US" sz="1800" dirty="0">
                    <a:latin typeface="Franklin Gothic Book" panose="020B0503020102020204" pitchFamily="34" charset="0"/>
                  </a:rPr>
                  <a:t>, or Si(Li) (or </a:t>
                </a:r>
                <a:r>
                  <a:rPr lang="en-US" sz="1800" dirty="0" err="1">
                    <a:latin typeface="Franklin Gothic Book" panose="020B0503020102020204" pitchFamily="34" charset="0"/>
                  </a:rPr>
                  <a:t>CdTe</a:t>
                </a:r>
                <a:r>
                  <a:rPr lang="en-US" sz="1800" dirty="0">
                    <a:latin typeface="Franklin Gothic Book" panose="020B0503020102020204" pitchFamily="34" charset="0"/>
                  </a:rPr>
                  <a:t> or </a:t>
                </a:r>
                <a:r>
                  <a:rPr lang="en-US" sz="1800" dirty="0" err="1">
                    <a:latin typeface="Franklin Gothic Book" panose="020B0503020102020204" pitchFamily="34" charset="0"/>
                  </a:rPr>
                  <a:t>CdZnTe</a:t>
                </a:r>
                <a:r>
                  <a:rPr lang="en-US" sz="1800" dirty="0">
                    <a:latin typeface="Franklin Gothic Book" panose="020B0503020102020204" pitchFamily="34" charset="0"/>
                  </a:rPr>
                  <a:t>):</a:t>
                </a:r>
              </a:p>
              <a:p>
                <a:pPr marL="230188" lvl="0" indent="-230188" eaLnBrk="0" hangingPunct="0">
                  <a:spcBef>
                    <a:spcPct val="40000"/>
                  </a:spcBef>
                  <a:buFont typeface="Wingdings" charset="2"/>
                  <a:buChar char="Ø"/>
                </a:pPr>
                <a:r>
                  <a:rPr lang="en-US" sz="1800" kern="0" dirty="0">
                    <a:latin typeface="Franklin Gothic Book" panose="020B0503020102020204" pitchFamily="34" charset="0"/>
                  </a:rPr>
                  <a:t>Compton imaging </a:t>
                </a:r>
              </a:p>
              <a:p>
                <a:pPr marL="460375" lvl="1" indent="-230188" eaLnBrk="0" hangingPunct="0">
                  <a:spcBef>
                    <a:spcPct val="20000"/>
                  </a:spcBef>
                  <a:buFont typeface="Wingdings" charset="2"/>
                  <a:buChar char="v"/>
                </a:pPr>
                <a:r>
                  <a:rPr lang="en-US" sz="1600" kern="0" dirty="0">
                    <a:latin typeface="Franklin Gothic Book" panose="020B0503020102020204" pitchFamily="34" charset="0"/>
                    <a:ea typeface="ＭＳ Ｐゴシック" charset="-128"/>
                  </a:rPr>
                  <a:t>Kinetics of Compton scattering provides incident direction (in 3D in near field)</a:t>
                </a:r>
              </a:p>
              <a:p>
                <a:pPr marL="460375" lvl="1" indent="-230188" eaLnBrk="0" hangingPunct="0">
                  <a:spcBef>
                    <a:spcPct val="20000"/>
                  </a:spcBef>
                  <a:buFont typeface="Wingdings" charset="2"/>
                  <a:buChar char="v"/>
                </a:pPr>
                <a:r>
                  <a:rPr lang="en-US" sz="1600" kern="0" dirty="0">
                    <a:latin typeface="Franklin Gothic Book" panose="020B0503020102020204" pitchFamily="34" charset="0"/>
                    <a:ea typeface="ＭＳ Ｐゴシック" charset="-128"/>
                  </a:rPr>
                  <a:t>Gamma-ray imaging for ~150keV – 8MeV</a:t>
                </a:r>
              </a:p>
              <a:p>
                <a:pPr marL="460375" lvl="1" indent="-230188" eaLnBrk="0" hangingPunct="0">
                  <a:spcBef>
                    <a:spcPct val="20000"/>
                  </a:spcBef>
                  <a:buFont typeface="Wingdings" charset="2"/>
                  <a:buChar char="v"/>
                </a:pPr>
                <a:r>
                  <a:rPr lang="en-US" sz="1600" kern="0" dirty="0">
                    <a:latin typeface="Franklin Gothic Book" panose="020B0503020102020204" pitchFamily="34" charset="0"/>
                    <a:ea typeface="ＭＳ Ｐゴシック" charset="-128"/>
                  </a:rPr>
                  <a:t>No collimator required </a:t>
                </a:r>
                <a:r>
                  <a:rPr lang="en-US" sz="1600" kern="0" dirty="0">
                    <a:latin typeface="Franklin Gothic Book" panose="020B0503020102020204" pitchFamily="34" charset="0"/>
                  </a:rPr>
                  <a:t>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kern="0" dirty="0">
                    <a:latin typeface="Franklin Gothic Book" panose="020B0503020102020204" pitchFamily="34" charset="0"/>
                  </a:rPr>
                  <a:t>&gt;1% efficiency </a:t>
                </a:r>
              </a:p>
              <a:p>
                <a:pPr marL="460375" lvl="1" indent="-230188" eaLnBrk="0" hangingPunct="0">
                  <a:spcBef>
                    <a:spcPct val="20000"/>
                  </a:spcBef>
                  <a:buFont typeface="Wingdings" charset="2"/>
                  <a:buChar char="v"/>
                </a:pPr>
                <a:r>
                  <a:rPr lang="en-US" sz="1600" kern="0" dirty="0">
                    <a:latin typeface="Franklin Gothic Book" panose="020B0503020102020204" pitchFamily="34" charset="0"/>
                    <a:ea typeface="ＭＳ Ｐゴシック" charset="-128"/>
                  </a:rPr>
                  <a:t>Design to optimize angular resolution vs. efficiency </a:t>
                </a:r>
                <a:r>
                  <a:rPr lang="en-US" sz="1600" kern="0" dirty="0">
                    <a:latin typeface="Franklin Gothic Book" panose="020B0503020102020204" pitchFamily="34" charset="0"/>
                  </a:rPr>
                  <a:t>→ 1-2 deg. angular resolution </a:t>
                </a:r>
                <a:endParaRPr lang="en-US" sz="1600" kern="0" dirty="0">
                  <a:latin typeface="Franklin Gothic Book" panose="020B0503020102020204" pitchFamily="34" charset="0"/>
                  <a:ea typeface="ＭＳ Ｐゴシック" charset="-128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800" dirty="0">
                  <a:latin typeface="Franklin Gothic Book" panose="020B0503020102020204" pitchFamily="34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800" dirty="0">
                  <a:latin typeface="Franklin Gothic Book" panose="020B0503020102020204" pitchFamily="34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2B0B52-5BC9-CD49-A657-466FAA041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20" y="1683643"/>
                <a:ext cx="4572000" cy="4647426"/>
              </a:xfrm>
              <a:prstGeom prst="rect">
                <a:avLst/>
              </a:prstGeom>
              <a:blipFill>
                <a:blip r:embed="rId2"/>
                <a:stretch>
                  <a:fillRect l="-831" t="-545" r="-1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109">
            <a:extLst>
              <a:ext uri="{FF2B5EF4-FFF2-40B4-BE49-F238E27FC236}">
                <a16:creationId xmlns:a16="http://schemas.microsoft.com/office/drawing/2014/main" id="{66105317-0B2A-7741-A468-AA457B12426B}"/>
              </a:ext>
            </a:extLst>
          </p:cNvPr>
          <p:cNvGrpSpPr>
            <a:grpSpLocks/>
          </p:cNvGrpSpPr>
          <p:nvPr/>
        </p:nvGrpSpPr>
        <p:grpSpPr bwMode="auto">
          <a:xfrm>
            <a:off x="6488903" y="877185"/>
            <a:ext cx="1905000" cy="1676400"/>
            <a:chOff x="1348" y="2136"/>
            <a:chExt cx="1459" cy="1275"/>
          </a:xfrm>
        </p:grpSpPr>
        <p:pic>
          <p:nvPicPr>
            <p:cNvPr id="9" name="Picture 110" descr="dssd_sige_sim">
              <a:extLst>
                <a:ext uri="{FF2B5EF4-FFF2-40B4-BE49-F238E27FC236}">
                  <a16:creationId xmlns:a16="http://schemas.microsoft.com/office/drawing/2014/main" id="{C32F5D8C-F3E8-0747-9BEF-2491EB5A7A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48" y="2136"/>
              <a:ext cx="1459" cy="1275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10" name="Text Box 111">
              <a:extLst>
                <a:ext uri="{FF2B5EF4-FFF2-40B4-BE49-F238E27FC236}">
                  <a16:creationId xmlns:a16="http://schemas.microsoft.com/office/drawing/2014/main" id="{10345605-98AB-4840-B3A4-DF7DEE3E6F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4" y="2895"/>
              <a:ext cx="426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Si</a:t>
              </a:r>
              <a:endParaRPr lang="en-US" sz="1400"/>
            </a:p>
          </p:txBody>
        </p:sp>
        <p:sp>
          <p:nvSpPr>
            <p:cNvPr id="14" name="Text Box 112">
              <a:extLst>
                <a:ext uri="{FF2B5EF4-FFF2-40B4-BE49-F238E27FC236}">
                  <a16:creationId xmlns:a16="http://schemas.microsoft.com/office/drawing/2014/main" id="{8B9A7737-AE43-514A-B7EB-AF6CC47F37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6" y="2940"/>
              <a:ext cx="521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 err="1"/>
                <a:t>Ge</a:t>
              </a:r>
              <a:endParaRPr lang="en-US" sz="1400" dirty="0"/>
            </a:p>
          </p:txBody>
        </p:sp>
      </p:grpSp>
      <p:grpSp>
        <p:nvGrpSpPr>
          <p:cNvPr id="15" name="Group 115">
            <a:extLst>
              <a:ext uri="{FF2B5EF4-FFF2-40B4-BE49-F238E27FC236}">
                <a16:creationId xmlns:a16="http://schemas.microsoft.com/office/drawing/2014/main" id="{E9EC412E-6CB2-254B-8259-01FE4114FCAB}"/>
              </a:ext>
            </a:extLst>
          </p:cNvPr>
          <p:cNvGrpSpPr>
            <a:grpSpLocks/>
          </p:cNvGrpSpPr>
          <p:nvPr/>
        </p:nvGrpSpPr>
        <p:grpSpPr bwMode="auto">
          <a:xfrm>
            <a:off x="4713920" y="2735681"/>
            <a:ext cx="4430080" cy="3982619"/>
            <a:chOff x="3024" y="1760"/>
            <a:chExt cx="2544" cy="2224"/>
          </a:xfrm>
        </p:grpSpPr>
        <p:pic>
          <p:nvPicPr>
            <p:cNvPr id="16" name="Picture 106" descr="eff_siczt">
              <a:extLst>
                <a:ext uri="{FF2B5EF4-FFF2-40B4-BE49-F238E27FC236}">
                  <a16:creationId xmlns:a16="http://schemas.microsoft.com/office/drawing/2014/main" id="{87482347-9E97-2F4B-B679-0DAF7575FE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24" y="1760"/>
              <a:ext cx="2544" cy="2224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17" name="Rectangle 114">
              <a:extLst>
                <a:ext uri="{FF2B5EF4-FFF2-40B4-BE49-F238E27FC236}">
                  <a16:creationId xmlns:a16="http://schemas.microsoft.com/office/drawing/2014/main" id="{DD5B1787-56C9-3C4E-B36D-3EE619F0B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7" y="2016"/>
              <a:ext cx="672" cy="144"/>
            </a:xfrm>
            <a:prstGeom prst="rect">
              <a:avLst/>
            </a:prstGeom>
            <a:solidFill>
              <a:srgbClr val="FFFFFF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8F313F6-F1B4-9445-9B34-FF79B2B16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3717" y="1127214"/>
            <a:ext cx="1413181" cy="13608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DDF492-F128-6D44-B08C-47E59F21EDE0}"/>
              </a:ext>
            </a:extLst>
          </p:cNvPr>
          <p:cNvSpPr/>
          <p:nvPr/>
        </p:nvSpPr>
        <p:spPr>
          <a:xfrm rot="16200000">
            <a:off x="4136745" y="4613468"/>
            <a:ext cx="1376048" cy="227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48CBA6F-A045-0044-BDED-6FCA00E6F2A1}"/>
                  </a:ext>
                </a:extLst>
              </p:cNvPr>
              <p:cNvSpPr/>
              <p:nvPr/>
            </p:nvSpPr>
            <p:spPr>
              <a:xfrm rot="16200000">
                <a:off x="4348293" y="4557712"/>
                <a:ext cx="8382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48CBA6F-A045-0044-BDED-6FCA00E6F2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348293" y="4557712"/>
                <a:ext cx="838200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F9E32F65-DCD3-2F49-B054-AF0FB5C053BD}"/>
              </a:ext>
            </a:extLst>
          </p:cNvPr>
          <p:cNvSpPr txBox="1"/>
          <p:nvPr/>
        </p:nvSpPr>
        <p:spPr>
          <a:xfrm>
            <a:off x="5615063" y="5500072"/>
            <a:ext cx="316304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Franklin Gothic Book" panose="020B0503020102020204" pitchFamily="34" charset="0"/>
              </a:rPr>
              <a:t>Dimensions (using 2+2 detectors):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Si(Li):80x80x20mm</a:t>
            </a:r>
            <a:r>
              <a:rPr lang="en-US" sz="1600" baseline="30000" dirty="0">
                <a:latin typeface="Franklin Gothic Book" panose="020B0503020102020204" pitchFamily="34" charset="0"/>
              </a:rPr>
              <a:t>3</a:t>
            </a:r>
          </a:p>
          <a:p>
            <a:r>
              <a:rPr lang="en-US" sz="1600" dirty="0" err="1">
                <a:latin typeface="Franklin Gothic Book" panose="020B0503020102020204" pitchFamily="34" charset="0"/>
              </a:rPr>
              <a:t>HPGe</a:t>
            </a:r>
            <a:r>
              <a:rPr lang="en-US" sz="1600" dirty="0">
                <a:latin typeface="Franklin Gothic Book" panose="020B0503020102020204" pitchFamily="34" charset="0"/>
              </a:rPr>
              <a:t>: 80x80x30mm</a:t>
            </a:r>
            <a:r>
              <a:rPr lang="en-US" sz="1600" baseline="30000" dirty="0">
                <a:latin typeface="Franklin Gothic Book" panose="020B0503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9802900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45393-543B-7F4D-AB51-ACF88829D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Gamma-Ray Tracking &amp; Imaging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8A8A0C-50F3-2B40-916A-C404449DC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307" y="2978460"/>
            <a:ext cx="3140951" cy="3246037"/>
          </a:xfrm>
          <a:prstGeom prst="rect">
            <a:avLst/>
          </a:prstGeom>
        </p:spPr>
      </p:pic>
      <p:pic>
        <p:nvPicPr>
          <p:cNvPr id="19" name="Picture 18" descr="HP41525_1_080607_5a_small.jpg">
            <a:extLst>
              <a:ext uri="{FF2B5EF4-FFF2-40B4-BE49-F238E27FC236}">
                <a16:creationId xmlns:a16="http://schemas.microsoft.com/office/drawing/2014/main" id="{A07E6626-CAE5-6647-A13E-E283FFBB5E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72324" y="1414491"/>
            <a:ext cx="1968934" cy="149444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7C0D1DE-7232-494A-8A73-A08B80DC0507}"/>
              </a:ext>
            </a:extLst>
          </p:cNvPr>
          <p:cNvSpPr/>
          <p:nvPr/>
        </p:nvSpPr>
        <p:spPr>
          <a:xfrm>
            <a:off x="141920" y="1742237"/>
            <a:ext cx="428871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88" lvl="0" indent="-230188" eaLnBrk="0" hangingPunct="0">
              <a:spcBef>
                <a:spcPct val="40000"/>
              </a:spcBef>
              <a:buFont typeface="Wingdings" charset="2"/>
              <a:buChar char="Ø"/>
            </a:pPr>
            <a:r>
              <a:rPr lang="en-US" sz="1800" kern="0" dirty="0">
                <a:latin typeface="Franklin Gothic Book" panose="020B0503020102020204" pitchFamily="34" charset="0"/>
              </a:rPr>
              <a:t>Compton imaging </a:t>
            </a:r>
          </a:p>
          <a:p>
            <a:pPr marL="460375" lvl="1" indent="-230188" eaLnBrk="0" hangingPunct="0">
              <a:spcBef>
                <a:spcPct val="20000"/>
              </a:spcBef>
              <a:buFont typeface="Wingdings" charset="2"/>
              <a:buChar char="v"/>
            </a:pPr>
            <a:r>
              <a:rPr lang="en-US" sz="1600" kern="0" dirty="0">
                <a:latin typeface="Franklin Gothic Book" panose="020B0503020102020204" pitchFamily="34" charset="0"/>
                <a:ea typeface="ＭＳ Ｐゴシック" charset="-128"/>
              </a:rPr>
              <a:t>Kinetics of Compton scattering provides incident direction (in 3D in near field)</a:t>
            </a:r>
          </a:p>
          <a:p>
            <a:pPr marL="460375" lvl="1" indent="-230188" eaLnBrk="0" hangingPunct="0">
              <a:spcBef>
                <a:spcPct val="20000"/>
              </a:spcBef>
              <a:buFont typeface="Wingdings" charset="2"/>
              <a:buChar char="v"/>
            </a:pPr>
            <a:r>
              <a:rPr lang="en-US" sz="1600" kern="0" dirty="0">
                <a:latin typeface="Franklin Gothic Book" panose="020B0503020102020204" pitchFamily="34" charset="0"/>
                <a:ea typeface="ＭＳ Ｐゴシック" charset="-128"/>
              </a:rPr>
              <a:t>Gamma-ray imaging for ~150keV – 8MeV</a:t>
            </a:r>
          </a:p>
          <a:p>
            <a:pPr marL="460375" lvl="1" indent="-230188" eaLnBrk="0" hangingPunct="0">
              <a:spcBef>
                <a:spcPct val="20000"/>
              </a:spcBef>
              <a:buFont typeface="Wingdings" charset="2"/>
              <a:buChar char="v"/>
            </a:pPr>
            <a:r>
              <a:rPr lang="en-US" sz="1600" kern="0" dirty="0">
                <a:latin typeface="Franklin Gothic Book" panose="020B0503020102020204" pitchFamily="34" charset="0"/>
                <a:ea typeface="ＭＳ Ｐゴシック" charset="-128"/>
              </a:rPr>
              <a:t>No collimator required </a:t>
            </a:r>
            <a:r>
              <a:rPr lang="en-US" sz="1600" kern="0" dirty="0">
                <a:latin typeface="Franklin Gothic Book" panose="020B0503020102020204" pitchFamily="34" charset="0"/>
              </a:rPr>
              <a:t>→ &gt;1% efficiency </a:t>
            </a:r>
          </a:p>
          <a:p>
            <a:pPr marL="460375" lvl="1" indent="-230188" eaLnBrk="0" hangingPunct="0">
              <a:spcBef>
                <a:spcPct val="20000"/>
              </a:spcBef>
              <a:buFont typeface="Wingdings" charset="2"/>
              <a:buChar char="v"/>
            </a:pPr>
            <a:r>
              <a:rPr lang="en-US" sz="1600" kern="0" dirty="0">
                <a:latin typeface="Franklin Gothic Book" panose="020B0503020102020204" pitchFamily="34" charset="0"/>
                <a:ea typeface="ＭＳ Ｐゴシック" charset="-128"/>
              </a:rPr>
              <a:t>Design to optimize angular resolution vs. efficiency </a:t>
            </a:r>
            <a:r>
              <a:rPr lang="en-US" sz="1600" kern="0" dirty="0">
                <a:latin typeface="Franklin Gothic Book" panose="020B0503020102020204" pitchFamily="34" charset="0"/>
              </a:rPr>
              <a:t>→ 1-2 deg. angular resolution </a:t>
            </a:r>
            <a:endParaRPr lang="en-US" sz="1600" kern="0" dirty="0">
              <a:latin typeface="Franklin Gothic Book" panose="020B0503020102020204" pitchFamily="34" charset="0"/>
              <a:ea typeface="ＭＳ Ｐゴシック" charset="-128"/>
            </a:endParaRPr>
          </a:p>
          <a:p>
            <a:pPr marL="423863" lvl="0" indent="-423863" eaLnBrk="0" hangingPunct="0">
              <a:spcBef>
                <a:spcPct val="40000"/>
              </a:spcBef>
              <a:buFont typeface="Wingdings" charset="2"/>
              <a:buChar char="Ø"/>
            </a:pPr>
            <a:endParaRPr lang="en-US" sz="1800" kern="0" dirty="0">
              <a:latin typeface="Franklin Gothic Book" panose="020B05030201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7756A47-28BC-2A46-B137-FA743E99CB4C}"/>
              </a:ext>
            </a:extLst>
          </p:cNvPr>
          <p:cNvSpPr/>
          <p:nvPr/>
        </p:nvSpPr>
        <p:spPr>
          <a:xfrm>
            <a:off x="141920" y="4045015"/>
            <a:ext cx="428871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538" lvl="1" indent="-225425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800" dirty="0" err="1">
                <a:latin typeface="Franklin Gothic Book" panose="020B0503020102020204" pitchFamily="34" charset="0"/>
              </a:rPr>
              <a:t>HPGe</a:t>
            </a:r>
            <a:r>
              <a:rPr lang="en-US" sz="1800" dirty="0">
                <a:latin typeface="Franklin Gothic Book" panose="020B0503020102020204" pitchFamily="34" charset="0"/>
              </a:rPr>
              <a:t> + Si(Li) DSSD detectors in two cryostats &amp; digital DAQ</a:t>
            </a:r>
          </a:p>
          <a:p>
            <a:pPr marL="463550" lvl="1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en-US" sz="1600" dirty="0">
                <a:latin typeface="Franklin Gothic Book" panose="020B0503020102020204" pitchFamily="34" charset="0"/>
              </a:rPr>
              <a:t>Si(Li): 32+32 strips w/ 2 mm pitch size; 10 mm thickness; 1.9 keV at 60 keV</a:t>
            </a:r>
          </a:p>
          <a:p>
            <a:pPr marL="463550" lvl="1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en-US" sz="1600" dirty="0" err="1">
                <a:latin typeface="Franklin Gothic Book" panose="020B0503020102020204" pitchFamily="34" charset="0"/>
              </a:rPr>
              <a:t>HPGe</a:t>
            </a:r>
            <a:r>
              <a:rPr lang="en-US" sz="1600" dirty="0">
                <a:latin typeface="Franklin Gothic Book" panose="020B0503020102020204" pitchFamily="34" charset="0"/>
              </a:rPr>
              <a:t>: 37+37 strips w/ 2 mm pitch size; 15 mm thickness; 1.7 keV at 60 keV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4990105-B89C-7141-9502-AE7DDE4C6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717" y="1127214"/>
            <a:ext cx="1413181" cy="136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927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45393-543B-7F4D-AB51-ACF88829D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Gamma-Ray Tracking &amp; Imaging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C6FA45-D39B-0B4D-A144-34C322A2EB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339"/>
          <a:stretch/>
        </p:blipFill>
        <p:spPr>
          <a:xfrm>
            <a:off x="6017396" y="2603071"/>
            <a:ext cx="1917700" cy="1301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EA82DB-8AF1-CA46-A9C4-AB8DD448C4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667"/>
          <a:stretch/>
        </p:blipFill>
        <p:spPr>
          <a:xfrm>
            <a:off x="4342560" y="3647200"/>
            <a:ext cx="2463593" cy="25590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856EA12-76D9-B34C-BE5C-7395BE7F7362}"/>
              </a:ext>
            </a:extLst>
          </p:cNvPr>
          <p:cNvSpPr/>
          <p:nvPr/>
        </p:nvSpPr>
        <p:spPr>
          <a:xfrm>
            <a:off x="6149390" y="1504215"/>
            <a:ext cx="2914650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latin typeface="Franklin Gothic Book" panose="020B0503020102020204" pitchFamily="34" charset="0"/>
              </a:rPr>
              <a:t>2 spherical </a:t>
            </a:r>
            <a:r>
              <a:rPr lang="en-US" sz="1400" baseline="30000" dirty="0">
                <a:latin typeface="Franklin Gothic Book" panose="020B0503020102020204" pitchFamily="34" charset="0"/>
              </a:rPr>
              <a:t>113</a:t>
            </a:r>
            <a:r>
              <a:rPr lang="en-US" sz="1400" dirty="0">
                <a:latin typeface="Franklin Gothic Book" panose="020B0503020102020204" pitchFamily="34" charset="0"/>
              </a:rPr>
              <a:t>Sn sources (391 keV):</a:t>
            </a:r>
          </a:p>
          <a:p>
            <a:pPr marL="520700" indent="-227013">
              <a:lnSpc>
                <a:spcPct val="110000"/>
              </a:lnSpc>
              <a:buFont typeface="Wingdings" pitchFamily="2" charset="2"/>
              <a:buChar char="v"/>
            </a:pPr>
            <a:r>
              <a:rPr lang="en-US" sz="1400" dirty="0">
                <a:latin typeface="Franklin Gothic Book" panose="020B0503020102020204" pitchFamily="34" charset="0"/>
              </a:rPr>
              <a:t>Diameter: Each 4 mm </a:t>
            </a:r>
          </a:p>
          <a:p>
            <a:pPr marL="520700" indent="-227013">
              <a:lnSpc>
                <a:spcPct val="110000"/>
              </a:lnSpc>
              <a:buFont typeface="Wingdings" pitchFamily="2" charset="2"/>
              <a:buChar char="v"/>
            </a:pPr>
            <a:r>
              <a:rPr lang="en-US" sz="1400" dirty="0">
                <a:latin typeface="Franklin Gothic Book" panose="020B0503020102020204" pitchFamily="34" charset="0"/>
              </a:rPr>
              <a:t>Distance: 10 mm</a:t>
            </a:r>
          </a:p>
        </p:txBody>
      </p:sp>
      <p:pic>
        <p:nvPicPr>
          <p:cNvPr id="12" name="Picture 2" descr="xz_ML">
            <a:extLst>
              <a:ext uri="{FF2B5EF4-FFF2-40B4-BE49-F238E27FC236}">
                <a16:creationId xmlns:a16="http://schemas.microsoft.com/office/drawing/2014/main" id="{26A04D71-97EF-BC43-BD44-BA590169B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37"/>
          <a:stretch/>
        </p:blipFill>
        <p:spPr bwMode="auto">
          <a:xfrm>
            <a:off x="6682272" y="4218334"/>
            <a:ext cx="2381768" cy="191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C45AC3F-DEAB-DA4B-A1A4-475CB51C38D1}"/>
              </a:ext>
            </a:extLst>
          </p:cNvPr>
          <p:cNvSpPr/>
          <p:nvPr/>
        </p:nvSpPr>
        <p:spPr>
          <a:xfrm>
            <a:off x="141920" y="1742237"/>
            <a:ext cx="428871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88" lvl="0" indent="-230188" eaLnBrk="0" hangingPunct="0">
              <a:spcBef>
                <a:spcPct val="40000"/>
              </a:spcBef>
              <a:buFont typeface="Wingdings" charset="2"/>
              <a:buChar char="Ø"/>
            </a:pPr>
            <a:r>
              <a:rPr lang="en-US" sz="1800" kern="0" dirty="0">
                <a:latin typeface="Franklin Gothic Book" panose="020B0503020102020204" pitchFamily="34" charset="0"/>
              </a:rPr>
              <a:t>Compton imaging </a:t>
            </a:r>
          </a:p>
          <a:p>
            <a:pPr marL="460375" lvl="1" indent="-230188" eaLnBrk="0" hangingPunct="0">
              <a:spcBef>
                <a:spcPct val="20000"/>
              </a:spcBef>
              <a:buFont typeface="Wingdings" charset="2"/>
              <a:buChar char="v"/>
            </a:pPr>
            <a:r>
              <a:rPr lang="en-US" sz="1600" kern="0" dirty="0">
                <a:latin typeface="Franklin Gothic Book" panose="020B0503020102020204" pitchFamily="34" charset="0"/>
                <a:ea typeface="ＭＳ Ｐゴシック" charset="-128"/>
              </a:rPr>
              <a:t>Kinetics of Compton scattering provides incident direction (in 3D in near field)</a:t>
            </a:r>
          </a:p>
          <a:p>
            <a:pPr marL="460375" lvl="1" indent="-230188" eaLnBrk="0" hangingPunct="0">
              <a:spcBef>
                <a:spcPct val="20000"/>
              </a:spcBef>
              <a:buFont typeface="Wingdings" charset="2"/>
              <a:buChar char="v"/>
            </a:pPr>
            <a:r>
              <a:rPr lang="en-US" sz="1600" kern="0" dirty="0">
                <a:latin typeface="Franklin Gothic Book" panose="020B0503020102020204" pitchFamily="34" charset="0"/>
                <a:ea typeface="ＭＳ Ｐゴシック" charset="-128"/>
              </a:rPr>
              <a:t>Gamma-ray imaging for ~150keV – 8MeV</a:t>
            </a:r>
          </a:p>
          <a:p>
            <a:pPr marL="460375" lvl="1" indent="-230188" eaLnBrk="0" hangingPunct="0">
              <a:spcBef>
                <a:spcPct val="20000"/>
              </a:spcBef>
              <a:buFont typeface="Wingdings" charset="2"/>
              <a:buChar char="v"/>
            </a:pPr>
            <a:r>
              <a:rPr lang="en-US" sz="1600" kern="0" dirty="0">
                <a:latin typeface="Franklin Gothic Book" panose="020B0503020102020204" pitchFamily="34" charset="0"/>
                <a:ea typeface="ＭＳ Ｐゴシック" charset="-128"/>
              </a:rPr>
              <a:t>No collimator required </a:t>
            </a:r>
            <a:r>
              <a:rPr lang="en-US" sz="1600" kern="0" dirty="0">
                <a:latin typeface="Franklin Gothic Book" panose="020B0503020102020204" pitchFamily="34" charset="0"/>
              </a:rPr>
              <a:t>→ &gt;1% efficiency </a:t>
            </a:r>
          </a:p>
          <a:p>
            <a:pPr marL="460375" lvl="1" indent="-230188" eaLnBrk="0" hangingPunct="0">
              <a:spcBef>
                <a:spcPct val="20000"/>
              </a:spcBef>
              <a:buFont typeface="Wingdings" charset="2"/>
              <a:buChar char="v"/>
            </a:pPr>
            <a:r>
              <a:rPr lang="en-US" sz="1600" kern="0" dirty="0">
                <a:latin typeface="Franklin Gothic Book" panose="020B0503020102020204" pitchFamily="34" charset="0"/>
                <a:ea typeface="ＭＳ Ｐゴシック" charset="-128"/>
              </a:rPr>
              <a:t>Design to optimize angular resolution vs. efficiency </a:t>
            </a:r>
            <a:r>
              <a:rPr lang="en-US" sz="1600" kern="0" dirty="0">
                <a:latin typeface="Franklin Gothic Book" panose="020B0503020102020204" pitchFamily="34" charset="0"/>
              </a:rPr>
              <a:t>→ 1-2 deg. angular resolution </a:t>
            </a:r>
            <a:endParaRPr lang="en-US" sz="1600" kern="0" dirty="0">
              <a:latin typeface="Franklin Gothic Book" panose="020B0503020102020204" pitchFamily="34" charset="0"/>
              <a:ea typeface="ＭＳ Ｐゴシック" charset="-128"/>
            </a:endParaRPr>
          </a:p>
          <a:p>
            <a:pPr marL="423863" lvl="0" indent="-423863" eaLnBrk="0" hangingPunct="0">
              <a:spcBef>
                <a:spcPct val="40000"/>
              </a:spcBef>
              <a:buFont typeface="Wingdings" charset="2"/>
              <a:buChar char="Ø"/>
            </a:pPr>
            <a:endParaRPr lang="en-US" sz="1800" kern="0" dirty="0">
              <a:latin typeface="Franklin Gothic Book" panose="020B05030201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922BD0-87D6-854C-A368-ADA120D4EA35}"/>
              </a:ext>
            </a:extLst>
          </p:cNvPr>
          <p:cNvSpPr/>
          <p:nvPr/>
        </p:nvSpPr>
        <p:spPr>
          <a:xfrm>
            <a:off x="141920" y="4045015"/>
            <a:ext cx="428871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538" lvl="1" indent="-225425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800" dirty="0" err="1">
                <a:latin typeface="Franklin Gothic Book" panose="020B0503020102020204" pitchFamily="34" charset="0"/>
              </a:rPr>
              <a:t>HPGe</a:t>
            </a:r>
            <a:r>
              <a:rPr lang="en-US" sz="1800" dirty="0">
                <a:latin typeface="Franklin Gothic Book" panose="020B0503020102020204" pitchFamily="34" charset="0"/>
              </a:rPr>
              <a:t> + Si(Li) DSSD detectors in two cryostats &amp; digital DAQ</a:t>
            </a:r>
          </a:p>
          <a:p>
            <a:pPr marL="463550" lvl="1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en-US" sz="1600" dirty="0">
                <a:latin typeface="Franklin Gothic Book" panose="020B0503020102020204" pitchFamily="34" charset="0"/>
              </a:rPr>
              <a:t>Si(Li): 32+32 strips w/ 2 mm pitch size; 10 mm thickness; 1.9 keV at 60 keV</a:t>
            </a:r>
          </a:p>
          <a:p>
            <a:pPr marL="463550" lvl="1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en-US" sz="1600" dirty="0" err="1">
                <a:latin typeface="Franklin Gothic Book" panose="020B0503020102020204" pitchFamily="34" charset="0"/>
              </a:rPr>
              <a:t>HPGe</a:t>
            </a:r>
            <a:r>
              <a:rPr lang="en-US" sz="1600" dirty="0">
                <a:latin typeface="Franklin Gothic Book" panose="020B0503020102020204" pitchFamily="34" charset="0"/>
              </a:rPr>
              <a:t>: 37+37 strips w/ 2 mm pitch size; 15 mm thickness; 1.7 keV at 60 keV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2AD7102-2067-BA48-914A-54CE8819E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3717" y="1127214"/>
            <a:ext cx="1413181" cy="136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7069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45393-543B-7F4D-AB51-ACF88829D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Gamma-Ray Tracking &amp; Compton + Coded Aperture Imaging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541216-6B43-E742-98FD-5C71D9F55350}"/>
              </a:ext>
            </a:extLst>
          </p:cNvPr>
          <p:cNvGrpSpPr/>
          <p:nvPr/>
        </p:nvGrpSpPr>
        <p:grpSpPr>
          <a:xfrm>
            <a:off x="218517" y="1368398"/>
            <a:ext cx="8925483" cy="2492932"/>
            <a:chOff x="118474" y="1774798"/>
            <a:chExt cx="8925483" cy="2492932"/>
          </a:xfrm>
        </p:grpSpPr>
        <p:grpSp>
          <p:nvGrpSpPr>
            <p:cNvPr id="13" name="Group 21">
              <a:extLst>
                <a:ext uri="{FF2B5EF4-FFF2-40B4-BE49-F238E27FC236}">
                  <a16:creationId xmlns:a16="http://schemas.microsoft.com/office/drawing/2014/main" id="{7E3307D0-8EC1-2845-BFB0-7166A381E986}"/>
                </a:ext>
              </a:extLst>
            </p:cNvPr>
            <p:cNvGrpSpPr/>
            <p:nvPr/>
          </p:nvGrpSpPr>
          <p:grpSpPr>
            <a:xfrm>
              <a:off x="4572000" y="2227255"/>
              <a:ext cx="2057400" cy="1791260"/>
              <a:chOff x="216451" y="4268435"/>
              <a:chExt cx="3030626" cy="2537062"/>
            </a:xfrm>
          </p:grpSpPr>
          <p:pic>
            <p:nvPicPr>
              <p:cNvPr id="19" name="Picture 18" descr="ConicSecion.jpg">
                <a:extLst>
                  <a:ext uri="{FF2B5EF4-FFF2-40B4-BE49-F238E27FC236}">
                    <a16:creationId xmlns:a16="http://schemas.microsoft.com/office/drawing/2014/main" id="{B9437231-2578-5E4D-AD46-28EEDFC15957}"/>
                  </a:ext>
                </a:extLst>
              </p:cNvPr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6451" y="4268435"/>
                <a:ext cx="3030626" cy="2537062"/>
              </a:xfrm>
              <a:prstGeom prst="rect">
                <a:avLst/>
              </a:prstGeom>
            </p:spPr>
          </p:pic>
          <p:graphicFrame>
            <p:nvGraphicFramePr>
              <p:cNvPr id="20" name="Object 1">
                <a:extLst>
                  <a:ext uri="{FF2B5EF4-FFF2-40B4-BE49-F238E27FC236}">
                    <a16:creationId xmlns:a16="http://schemas.microsoft.com/office/drawing/2014/main" id="{3841B40E-9AEB-924C-A6FA-6DB7A01F1FE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905000" y="4800600"/>
              <a:ext cx="306747" cy="4492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514" name="Equation" r:id="rId4" imgW="139680" imgH="228600" progId="Equation.3">
                      <p:embed/>
                    </p:oleObj>
                  </mc:Choice>
                  <mc:Fallback>
                    <p:oleObj name="Equation" r:id="rId4" imgW="139680" imgH="228600" progId="Equation.3">
                      <p:embed/>
                      <p:pic>
                        <p:nvPicPr>
                          <p:cNvPr id="36" name="Object 1">
                            <a:extLst>
                              <a:ext uri="{FF2B5EF4-FFF2-40B4-BE49-F238E27FC236}">
                                <a16:creationId xmlns:a16="http://schemas.microsoft.com/office/drawing/2014/main" id="{F9C968FB-A883-1D46-A294-4DECE5ECB17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05000" y="4800600"/>
                            <a:ext cx="306747" cy="44926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bg1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" name="Object 4">
                <a:extLst>
                  <a:ext uri="{FF2B5EF4-FFF2-40B4-BE49-F238E27FC236}">
                    <a16:creationId xmlns:a16="http://schemas.microsoft.com/office/drawing/2014/main" id="{5F5910CE-50B0-774C-A1E1-E0F6D46477A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42432" y="4876800"/>
              <a:ext cx="333893" cy="4492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515" name="Equation" r:id="rId6" imgW="152280" imgH="228600" progId="Equation.3">
                      <p:embed/>
                    </p:oleObj>
                  </mc:Choice>
                  <mc:Fallback>
                    <p:oleObj name="Equation" r:id="rId6" imgW="152280" imgH="228600" progId="Equation.3">
                      <p:embed/>
                      <p:pic>
                        <p:nvPicPr>
                          <p:cNvPr id="37" name="Object 4">
                            <a:extLst>
                              <a:ext uri="{FF2B5EF4-FFF2-40B4-BE49-F238E27FC236}">
                                <a16:creationId xmlns:a16="http://schemas.microsoft.com/office/drawing/2014/main" id="{545A47B3-0EA9-7C43-B559-57EE7774723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42432" y="4876800"/>
                            <a:ext cx="333893" cy="44926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bg1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" name="Object 5">
                <a:extLst>
                  <a:ext uri="{FF2B5EF4-FFF2-40B4-BE49-F238E27FC236}">
                    <a16:creationId xmlns:a16="http://schemas.microsoft.com/office/drawing/2014/main" id="{2F00B2B7-FF94-EE4B-8DA9-5DD0EA71548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95400" y="5867400"/>
              <a:ext cx="359037" cy="457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516" name="Equation" r:id="rId8" imgW="164880" imgH="241200" progId="Equation.3">
                      <p:embed/>
                    </p:oleObj>
                  </mc:Choice>
                  <mc:Fallback>
                    <p:oleObj name="Equation" r:id="rId8" imgW="164880" imgH="241200" progId="Equation.3">
                      <p:embed/>
                      <p:pic>
                        <p:nvPicPr>
                          <p:cNvPr id="38" name="Object 5">
                            <a:extLst>
                              <a:ext uri="{FF2B5EF4-FFF2-40B4-BE49-F238E27FC236}">
                                <a16:creationId xmlns:a16="http://schemas.microsoft.com/office/drawing/2014/main" id="{63A41FEA-31F6-824D-BD63-B04D50BAF4D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95400" y="5867400"/>
                            <a:ext cx="359037" cy="4572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bg1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8AC3B79A-8D7A-6C4E-A4CD-2B56F058F3BC}"/>
                  </a:ext>
                </a:extLst>
              </p:cNvPr>
              <p:cNvCxnSpPr/>
              <p:nvPr/>
            </p:nvCxnSpPr>
            <p:spPr>
              <a:xfrm rot="5400000">
                <a:off x="952500" y="5753100"/>
                <a:ext cx="762000" cy="228600"/>
              </a:xfrm>
              <a:prstGeom prst="straightConnector1">
                <a:avLst/>
              </a:prstGeom>
              <a:ln w="22225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A72A6880-4162-D141-BE31-DDBDC263B4C5}"/>
                  </a:ext>
                </a:extLst>
              </p:cNvPr>
              <p:cNvCxnSpPr/>
              <p:nvPr/>
            </p:nvCxnSpPr>
            <p:spPr>
              <a:xfrm rot="5400000">
                <a:off x="1333500" y="4610100"/>
                <a:ext cx="990600" cy="762000"/>
              </a:xfrm>
              <a:prstGeom prst="straightConnector1">
                <a:avLst/>
              </a:prstGeom>
              <a:ln w="22225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9861C1E-6800-CE43-9921-0F07BAFF5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50745" y="2444637"/>
              <a:ext cx="1893212" cy="1823093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C05D0CC-4E66-4441-B788-031DD5A44FC5}"/>
                </a:ext>
              </a:extLst>
            </p:cNvPr>
            <p:cNvSpPr/>
            <p:nvPr/>
          </p:nvSpPr>
          <p:spPr>
            <a:xfrm>
              <a:off x="118474" y="1774798"/>
              <a:ext cx="4288712" cy="24314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30188" lvl="0" indent="-230188" eaLnBrk="0" hangingPunct="0">
                <a:spcBef>
                  <a:spcPct val="40000"/>
                </a:spcBef>
                <a:buFont typeface="Wingdings" charset="2"/>
                <a:buChar char="Ø"/>
              </a:pPr>
              <a:r>
                <a:rPr lang="en-US" sz="1800" kern="0" dirty="0">
                  <a:latin typeface="Franklin Gothic Book" panose="020B0503020102020204" pitchFamily="34" charset="0"/>
                </a:rPr>
                <a:t>Compton imaging </a:t>
              </a:r>
            </a:p>
            <a:p>
              <a:pPr marL="460375" lvl="1" indent="-230188" eaLnBrk="0" hangingPunct="0">
                <a:spcBef>
                  <a:spcPct val="20000"/>
                </a:spcBef>
                <a:buFont typeface="Wingdings" charset="2"/>
                <a:buChar char="v"/>
              </a:pPr>
              <a:r>
                <a:rPr lang="en-US" sz="1600" kern="0" dirty="0">
                  <a:latin typeface="Franklin Gothic Book" panose="020B0503020102020204" pitchFamily="34" charset="0"/>
                  <a:ea typeface="ＭＳ Ｐゴシック" charset="-128"/>
                </a:rPr>
                <a:t>Kinetics of Compton scattering provides incident direction (in 3D in near field)</a:t>
              </a:r>
            </a:p>
            <a:p>
              <a:pPr marL="460375" lvl="1" indent="-230188" eaLnBrk="0" hangingPunct="0">
                <a:spcBef>
                  <a:spcPct val="20000"/>
                </a:spcBef>
                <a:buFont typeface="Wingdings" charset="2"/>
                <a:buChar char="v"/>
              </a:pPr>
              <a:r>
                <a:rPr lang="en-US" sz="1600" kern="0" dirty="0">
                  <a:latin typeface="Franklin Gothic Book" panose="020B0503020102020204" pitchFamily="34" charset="0"/>
                  <a:ea typeface="ＭＳ Ｐゴシック" charset="-128"/>
                </a:rPr>
                <a:t>Gamma-ray imaging for ~150keV – 8MeV</a:t>
              </a:r>
            </a:p>
            <a:p>
              <a:pPr marL="460375" lvl="1" indent="-230188" eaLnBrk="0" hangingPunct="0">
                <a:spcBef>
                  <a:spcPct val="20000"/>
                </a:spcBef>
                <a:buFont typeface="Wingdings" charset="2"/>
                <a:buChar char="v"/>
              </a:pPr>
              <a:r>
                <a:rPr lang="en-US" sz="1600" kern="0" dirty="0">
                  <a:latin typeface="Franklin Gothic Book" panose="020B0503020102020204" pitchFamily="34" charset="0"/>
                  <a:ea typeface="ＭＳ Ｐゴシック" charset="-128"/>
                </a:rPr>
                <a:t>No collimator required </a:t>
              </a:r>
              <a:r>
                <a:rPr lang="en-US" sz="1600" kern="0" dirty="0">
                  <a:latin typeface="Franklin Gothic Book" panose="020B0503020102020204" pitchFamily="34" charset="0"/>
                </a:rPr>
                <a:t>→ &gt;1% efficiency </a:t>
              </a:r>
            </a:p>
            <a:p>
              <a:pPr marL="460375" lvl="1" indent="-230188" eaLnBrk="0" hangingPunct="0">
                <a:spcBef>
                  <a:spcPct val="20000"/>
                </a:spcBef>
                <a:buFont typeface="Wingdings" charset="2"/>
                <a:buChar char="v"/>
              </a:pPr>
              <a:r>
                <a:rPr lang="en-US" sz="1600" kern="0" dirty="0">
                  <a:latin typeface="Franklin Gothic Book" panose="020B0503020102020204" pitchFamily="34" charset="0"/>
                  <a:ea typeface="ＭＳ Ｐゴシック" charset="-128"/>
                </a:rPr>
                <a:t>Design to optimize angular resolution vs. efficiency </a:t>
              </a:r>
              <a:r>
                <a:rPr lang="en-US" sz="1600" kern="0" dirty="0">
                  <a:latin typeface="Franklin Gothic Book" panose="020B0503020102020204" pitchFamily="34" charset="0"/>
                </a:rPr>
                <a:t>→ 1-2 deg. angular resolution </a:t>
              </a:r>
              <a:endParaRPr lang="en-US" sz="1600" kern="0" dirty="0">
                <a:latin typeface="Franklin Gothic Book" panose="020B0503020102020204" pitchFamily="34" charset="0"/>
                <a:ea typeface="ＭＳ Ｐゴシック" charset="-128"/>
              </a:endParaRPr>
            </a:p>
            <a:p>
              <a:pPr marL="423863" lvl="0" indent="-423863" eaLnBrk="0" hangingPunct="0">
                <a:spcBef>
                  <a:spcPct val="40000"/>
                </a:spcBef>
                <a:buFont typeface="Wingdings" charset="2"/>
                <a:buChar char="Ø"/>
              </a:pPr>
              <a:endParaRPr lang="en-US" sz="1800" kern="0" dirty="0"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4AA2F0E-105E-0C4A-BB0F-BD46686ADAD3}"/>
              </a:ext>
            </a:extLst>
          </p:cNvPr>
          <p:cNvGrpSpPr/>
          <p:nvPr/>
        </p:nvGrpSpPr>
        <p:grpSpPr>
          <a:xfrm>
            <a:off x="236805" y="3737627"/>
            <a:ext cx="7765940" cy="1994392"/>
            <a:chOff x="63610" y="4144027"/>
            <a:chExt cx="7765940" cy="19943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D869F98-0E6B-9F46-A960-071252AC2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36450" y="4467192"/>
              <a:ext cx="2793100" cy="1509403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51F240A-1BE5-644B-8F19-23555040B8B2}"/>
                </a:ext>
              </a:extLst>
            </p:cNvPr>
            <p:cNvSpPr/>
            <p:nvPr/>
          </p:nvSpPr>
          <p:spPr>
            <a:xfrm>
              <a:off x="63610" y="4144027"/>
              <a:ext cx="4572000" cy="19943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30188" lvl="0" indent="-230188" eaLnBrk="0" hangingPunct="0">
                <a:spcBef>
                  <a:spcPct val="40000"/>
                </a:spcBef>
                <a:buFont typeface="Wingdings" charset="2"/>
                <a:buChar char="Ø"/>
              </a:pPr>
              <a:r>
                <a:rPr lang="en-US" sz="1800" kern="0" dirty="0">
                  <a:latin typeface="Franklin Gothic Book" panose="020B0503020102020204" pitchFamily="34" charset="0"/>
                </a:rPr>
                <a:t>Coded aperture</a:t>
              </a:r>
            </a:p>
            <a:p>
              <a:pPr marL="460375" lvl="1" indent="-230188" eaLnBrk="0" hangingPunct="0">
                <a:spcBef>
                  <a:spcPct val="40000"/>
                </a:spcBef>
                <a:buFont typeface="Wingdings" pitchFamily="2" charset="2"/>
                <a:buChar char="v"/>
              </a:pPr>
              <a:r>
                <a:rPr lang="en-US" sz="1600" kern="0" dirty="0">
                  <a:latin typeface="Franklin Gothic Book" panose="020B0503020102020204" pitchFamily="34" charset="0"/>
                </a:rPr>
                <a:t>Extension of multi-pinhole with overlapping projections requiring image reconstruction</a:t>
              </a:r>
            </a:p>
            <a:p>
              <a:pPr marL="460375" lvl="1" indent="-230188" eaLnBrk="0" hangingPunct="0">
                <a:spcBef>
                  <a:spcPct val="40000"/>
                </a:spcBef>
                <a:buFont typeface="Wingdings" pitchFamily="2" charset="2"/>
                <a:buChar char="v"/>
              </a:pPr>
              <a:r>
                <a:rPr lang="en-US" sz="1600" kern="0" dirty="0">
                  <a:latin typeface="Franklin Gothic Book" panose="020B0503020102020204" pitchFamily="34" charset="0"/>
                </a:rPr>
                <a:t>Gamma-ray imaging for &lt;300-400 keV</a:t>
              </a:r>
            </a:p>
            <a:p>
              <a:pPr marL="460375" lvl="1" indent="-230188" eaLnBrk="0" hangingPunct="0">
                <a:spcBef>
                  <a:spcPct val="40000"/>
                </a:spcBef>
                <a:buFont typeface="Wingdings" pitchFamily="2" charset="2"/>
                <a:buChar char="v"/>
              </a:pPr>
              <a:r>
                <a:rPr lang="en-US" sz="1600" kern="0" dirty="0">
                  <a:latin typeface="Franklin Gothic Book" panose="020B0503020102020204" pitchFamily="34" charset="0"/>
                </a:rPr>
                <a:t>50% opaque → &gt;10% efficiency </a:t>
              </a:r>
            </a:p>
            <a:p>
              <a:pPr marL="460375" lvl="1" indent="-230188" eaLnBrk="0" hangingPunct="0">
                <a:spcBef>
                  <a:spcPct val="40000"/>
                </a:spcBef>
                <a:buFont typeface="Wingdings" pitchFamily="2" charset="2"/>
                <a:buChar char="v"/>
              </a:pPr>
              <a:r>
                <a:rPr lang="en-US" sz="1600" kern="0" dirty="0">
                  <a:latin typeface="Franklin Gothic Book" panose="020B0503020102020204" pitchFamily="34" charset="0"/>
                </a:rPr>
                <a:t>Angular resolution → &lt;1 deg.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597693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5_JeffPonVisit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_JeffPonVis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JeffPonVis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effPonVisi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JeffPonVisi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effPonVisi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effPonVisi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effPonVisi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effPonVisi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JeffPonVisit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_JeffPonVis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JeffPonVis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effPonVisi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JeffPonVisi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effPonVisi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effPonVisi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effPonVisi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effPonVisi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JeffPonVisit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_JeffPonVis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JeffPonVis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effPonVisi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JeffPonVisi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effPonVisi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effPonVisi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effPonVisi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effPonVisi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JeffPonVisit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_JeffPonVis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JeffPonVis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effPonVisi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JeffPonVisi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effPonVisi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effPonVisi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effPonVisi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effPonVisi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231083</TotalTime>
  <Words>2746</Words>
  <Application>Microsoft Macintosh PowerPoint</Application>
  <PresentationFormat>On-screen Show (4:3)</PresentationFormat>
  <Paragraphs>321</Paragraphs>
  <Slides>30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Arial</vt:lpstr>
      <vt:lpstr>Avenir Medium</vt:lpstr>
      <vt:lpstr>Calibri</vt:lpstr>
      <vt:lpstr>Cambria Math</vt:lpstr>
      <vt:lpstr>Courier New</vt:lpstr>
      <vt:lpstr>Franklin Gothic Book</vt:lpstr>
      <vt:lpstr>Franklin Gothic Medium</vt:lpstr>
      <vt:lpstr>Helvetica Light</vt:lpstr>
      <vt:lpstr>Times New Roman</vt:lpstr>
      <vt:lpstr>Wingdings</vt:lpstr>
      <vt:lpstr>5_JeffPonVisit</vt:lpstr>
      <vt:lpstr>1_JeffPonVisit</vt:lpstr>
      <vt:lpstr>6_JeffPonVisit</vt:lpstr>
      <vt:lpstr>7_JeffPonVisit</vt:lpstr>
      <vt:lpstr>Equation</vt:lpstr>
      <vt:lpstr>Capabilities from the Physical Sciences – Radiation Detection Selected Radiation Detection and Imaging Developments for Medical Applications A Perspective from an Experimental Nuclear Physicist </vt:lpstr>
      <vt:lpstr>Evolution of Gamma-Ray Detection in Nuclear Physics</vt:lpstr>
      <vt:lpstr>GRETA &amp; Gamma-Ray Tracking</vt:lpstr>
      <vt:lpstr>GRETA &amp; Gamma-Ray Tracking</vt:lpstr>
      <vt:lpstr>Gamma-Ray Tracking &amp; Imaging</vt:lpstr>
      <vt:lpstr>Gamma-Ray Tracking &amp; Imaging</vt:lpstr>
      <vt:lpstr>Gamma-Ray Tracking &amp; Imaging</vt:lpstr>
      <vt:lpstr>Gamma-Ray Tracking &amp; Imaging</vt:lpstr>
      <vt:lpstr>Gamma-Ray Tracking &amp; Compton + Coded Aperture Imaging</vt:lpstr>
      <vt:lpstr>Example: Verification of ion-cancer therapy</vt:lpstr>
      <vt:lpstr>The Promise of Targeted Alpha-Particle Therapy with 225Ac</vt:lpstr>
      <vt:lpstr>225Ac Decay Characteristics and Daughter Redistribution</vt:lpstr>
      <vt:lpstr>Verification of Targeted Alpha Therapy</vt:lpstr>
      <vt:lpstr>Coded Aperture Tomographic Image Reconstruction of an  225Ac-filled Phantom </vt:lpstr>
      <vt:lpstr>Coded Aperture Tomographic Image Reconstruction of an  225Ac injected mouse (euthanized 1 hour after injection, measurement 3 days after) </vt:lpstr>
      <vt:lpstr>Compton Imaging Tomographic Reconstruction of an  225Ac injected mouse (euthanized 1 hour after injection, measurement 4 days after) </vt:lpstr>
      <vt:lpstr>Compton Imaging Tomographic Reconstruction of an 225Ac-filled Phantom 2mm strip pitch w/ 2 HPGe DSSDs (at 440 keV)</vt:lpstr>
      <vt:lpstr>PowerPoint Presentation</vt:lpstr>
      <vt:lpstr>The promise (and challenge) of ion-beam cancer therapy</vt:lpstr>
      <vt:lpstr>The promise (and challenge) of ion-beam cancer therapy</vt:lpstr>
      <vt:lpstr>The promise (and challenge) of ion-beam cancer therapy</vt:lpstr>
      <vt:lpstr>Verification of Ion-Beam Cancer Therapy</vt:lpstr>
      <vt:lpstr>Verification of Ion-Beam Cancer Therapy</vt:lpstr>
      <vt:lpstr>Verification of Ion-Beam Cancer Therapy</vt:lpstr>
      <vt:lpstr>Verification of Ion-Beam Cancer Therapy</vt:lpstr>
      <vt:lpstr>Verification of Ion-Beam Cancer Therapy</vt:lpstr>
      <vt:lpstr>Conclusions</vt:lpstr>
      <vt:lpstr>PowerPoint Presentation</vt:lpstr>
      <vt:lpstr>Verification of Ion-Beam Cancer Therapy</vt:lpstr>
      <vt:lpstr>Gamma-Ray Imaging – How ?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MSU Seminar Marhc 2012</dc:title>
  <dc:creator>Kai Vetter</dc:creator>
  <cp:lastModifiedBy>Kai Vetter</cp:lastModifiedBy>
  <cp:revision>1273</cp:revision>
  <cp:lastPrinted>2016-05-23T20:05:03Z</cp:lastPrinted>
  <dcterms:created xsi:type="dcterms:W3CDTF">2014-08-06T00:49:02Z</dcterms:created>
  <dcterms:modified xsi:type="dcterms:W3CDTF">2021-07-11T21:08:37Z</dcterms:modified>
</cp:coreProperties>
</file>