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5" r:id="rId2"/>
    <p:sldId id="310" r:id="rId3"/>
    <p:sldId id="1064" r:id="rId4"/>
    <p:sldId id="1065" r:id="rId5"/>
    <p:sldId id="1066" r:id="rId6"/>
    <p:sldId id="1084" r:id="rId7"/>
    <p:sldId id="1073" r:id="rId8"/>
    <p:sldId id="1072" r:id="rId9"/>
    <p:sldId id="1076" r:id="rId10"/>
    <p:sldId id="1075" r:id="rId11"/>
    <p:sldId id="1085" r:id="rId12"/>
    <p:sldId id="1077" r:id="rId13"/>
    <p:sldId id="1086" r:id="rId14"/>
    <p:sldId id="1081" r:id="rId15"/>
    <p:sldId id="1057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CC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2" y="8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B1F48-F6C7-4864-8DA5-EEEC52585B7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486E3-993B-4346-A60D-19007FC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555315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35296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710324"/>
            <a:ext cx="5324687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74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67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157A906-E9FF-A241-9D14-E37C3882A5D8}" type="datetime4">
              <a:rPr lang="en-US" smtClean="0"/>
              <a:pPr>
                <a:defRPr/>
              </a:pPr>
              <a:t>July 11,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7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1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1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54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6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84891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3992035" y="2865121"/>
            <a:ext cx="4218368" cy="1084580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2133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4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82880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32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9008" y="0"/>
            <a:ext cx="5730240" cy="6864096"/>
          </a:xfrm>
        </p:spPr>
        <p:txBody>
          <a:bodyPr anchor="ctr">
            <a:noAutofit/>
          </a:bodyPr>
          <a:lstStyle>
            <a:lvl1pPr marL="609585" marR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914377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2533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38902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2031143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4305313" cy="6864096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8" y="2423160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8" y="4343400"/>
            <a:ext cx="540856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7587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32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9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2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63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01" y="1101213"/>
            <a:ext cx="11556836" cy="15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40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July 11, 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5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6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609585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5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914377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1219170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2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52396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1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84" y="506925"/>
            <a:ext cx="10363200" cy="1200845"/>
          </a:xfrm>
        </p:spPr>
        <p:txBody>
          <a:bodyPr/>
          <a:lstStyle/>
          <a:p>
            <a:pPr algn="ctr"/>
            <a:r>
              <a:rPr lang="en-US" sz="3200" dirty="0"/>
              <a:t>Advancing Medical Care through Discovery in the Physical Sciences:  Joint DOE- NIH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66159"/>
            <a:ext cx="10363200" cy="1584071"/>
          </a:xfrm>
        </p:spPr>
        <p:txBody>
          <a:bodyPr/>
          <a:lstStyle/>
          <a:p>
            <a:pPr algn="ctr"/>
            <a:r>
              <a:rPr lang="en-US" sz="2667" dirty="0" err="1"/>
              <a:t>C.Norman</a:t>
            </a:r>
            <a:r>
              <a:rPr lang="en-US" sz="2667" dirty="0"/>
              <a:t> Coleman*</a:t>
            </a:r>
          </a:p>
          <a:p>
            <a:pPr algn="ctr"/>
            <a:r>
              <a:rPr lang="en-US" sz="2000" dirty="0"/>
              <a:t>Radiation Research Program, DCTD and Radiation Oncology Branch, CCR, NCI</a:t>
            </a:r>
          </a:p>
          <a:p>
            <a:pPr algn="ctr"/>
            <a:r>
              <a:rPr lang="en-US" sz="2000" dirty="0"/>
              <a:t>&amp; Office of the Assistant Secretary for Preparedness and Response, DHHS</a:t>
            </a:r>
          </a:p>
          <a:p>
            <a:pPr algn="ctr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37715" y="5727700"/>
            <a:ext cx="3744685" cy="474576"/>
          </a:xfrm>
        </p:spPr>
        <p:txBody>
          <a:bodyPr/>
          <a:lstStyle/>
          <a:p>
            <a:pPr defTabSz="609585">
              <a:defRPr/>
            </a:pPr>
            <a:r>
              <a:rPr lang="en-US" sz="2133" dirty="0">
                <a:latin typeface="Arial"/>
              </a:rPr>
              <a:t>July 12,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BBD62-D30B-4150-B22F-E4B72EA9E7BB}"/>
              </a:ext>
            </a:extLst>
          </p:cNvPr>
          <p:cNvSpPr txBox="1"/>
          <p:nvPr/>
        </p:nvSpPr>
        <p:spPr>
          <a:xfrm>
            <a:off x="960889" y="2034582"/>
            <a:ext cx="10172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For cancer treatment, physics is biology and…</a:t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For cancer cure, biology needs the physical sciences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F035B-AC3C-4E6C-9045-33BDE08297C3}"/>
              </a:ext>
            </a:extLst>
          </p:cNvPr>
          <p:cNvSpPr txBox="1"/>
          <p:nvPr/>
        </p:nvSpPr>
        <p:spPr>
          <a:xfrm>
            <a:off x="340966" y="5196722"/>
            <a:ext cx="1163406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*Acknowledgment:</a:t>
            </a:r>
            <a:r>
              <a:rPr lang="en-US" dirty="0"/>
              <a:t> colleagues in Rad Res Program, Rad Oncology Branch, NCI &amp; DCTD &amp; OD;  NIAID; ASPR</a:t>
            </a:r>
          </a:p>
        </p:txBody>
      </p:sp>
    </p:spTree>
    <p:extLst>
      <p:ext uri="{BB962C8B-B14F-4D97-AF65-F5344CB8AC3E}">
        <p14:creationId xmlns:p14="http://schemas.microsoft.com/office/powerpoint/2010/main" val="320502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6DA42-A8AC-45E9-B84A-6E48073A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71" y="271220"/>
            <a:ext cx="1377815" cy="871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C5F3B-06BB-4B35-89C1-F4C0A185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0" y="1220496"/>
            <a:ext cx="3109579" cy="358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59BB5-A5AD-42BA-97F8-C7E69E7D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03" y="707122"/>
            <a:ext cx="7333068" cy="58874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69C36-4C0F-49EC-BF1E-743051DE1665}"/>
              </a:ext>
            </a:extLst>
          </p:cNvPr>
          <p:cNvSpPr txBox="1"/>
          <p:nvPr/>
        </p:nvSpPr>
        <p:spPr>
          <a:xfrm>
            <a:off x="170483" y="4909072"/>
            <a:ext cx="3925832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Tumors adapt rapidly: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Type of radiation, dose and schedule matter. </a:t>
            </a:r>
            <a:r>
              <a:rPr lang="en-US" sz="1600" b="1" dirty="0">
                <a:solidFill>
                  <a:srgbClr val="000000"/>
                </a:solidFill>
              </a:rPr>
              <a:t>Inducible adaptation potentially targetable post- radiation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39D3D-411A-42F3-8744-30423A18AFC2}"/>
              </a:ext>
            </a:extLst>
          </p:cNvPr>
          <p:cNvSpPr txBox="1"/>
          <p:nvPr/>
        </p:nvSpPr>
        <p:spPr>
          <a:xfrm>
            <a:off x="967958" y="6137325"/>
            <a:ext cx="2126678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Clin Ca Res 26: 5781, 2020</a:t>
            </a:r>
          </a:p>
        </p:txBody>
      </p:sp>
    </p:spTree>
    <p:extLst>
      <p:ext uri="{BB962C8B-B14F-4D97-AF65-F5344CB8AC3E}">
        <p14:creationId xmlns:p14="http://schemas.microsoft.com/office/powerpoint/2010/main" val="212438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6DA42-A8AC-45E9-B84A-6E48073A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71" y="271220"/>
            <a:ext cx="1377815" cy="871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C5F3B-06BB-4B35-89C1-F4C0A185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0" y="1220496"/>
            <a:ext cx="3109579" cy="358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59BB5-A5AD-42BA-97F8-C7E69E7D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03" y="707122"/>
            <a:ext cx="7333068" cy="58874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69C36-4C0F-49EC-BF1E-743051DE1665}"/>
              </a:ext>
            </a:extLst>
          </p:cNvPr>
          <p:cNvSpPr txBox="1"/>
          <p:nvPr/>
        </p:nvSpPr>
        <p:spPr>
          <a:xfrm>
            <a:off x="170483" y="4909072"/>
            <a:ext cx="3925832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Tumors adapt rapidly: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Type of radiation, dose and schedule matter. </a:t>
            </a:r>
            <a:r>
              <a:rPr lang="en-US" sz="1600" b="1" dirty="0">
                <a:solidFill>
                  <a:srgbClr val="000000"/>
                </a:solidFill>
              </a:rPr>
              <a:t>Inducible adaptation potentially targetable post- radiation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39D3D-411A-42F3-8744-30423A18AFC2}"/>
              </a:ext>
            </a:extLst>
          </p:cNvPr>
          <p:cNvSpPr txBox="1"/>
          <p:nvPr/>
        </p:nvSpPr>
        <p:spPr>
          <a:xfrm>
            <a:off x="967958" y="6137325"/>
            <a:ext cx="2126678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Clin Ca Res 26: 5781,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49A23-205F-4E93-92DA-9CC1F310D983}"/>
              </a:ext>
            </a:extLst>
          </p:cNvPr>
          <p:cNvSpPr txBox="1"/>
          <p:nvPr/>
        </p:nvSpPr>
        <p:spPr>
          <a:xfrm>
            <a:off x="6881247" y="387458"/>
            <a:ext cx="468761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Our approach to treatment:</a:t>
            </a:r>
          </a:p>
          <a:p>
            <a:r>
              <a:rPr lang="en-US" sz="2400" dirty="0"/>
              <a:t>We should at least know what the tumor &amp; normal tissues know</a:t>
            </a:r>
          </a:p>
        </p:txBody>
      </p:sp>
    </p:spTree>
    <p:extLst>
      <p:ext uri="{BB962C8B-B14F-4D97-AF65-F5344CB8AC3E}">
        <p14:creationId xmlns:p14="http://schemas.microsoft.com/office/powerpoint/2010/main" val="151346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biology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Integration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: </a:t>
            </a:r>
            <a:r>
              <a:rPr lang="en-US" sz="2400" b="1" i="1" dirty="0">
                <a:sym typeface="Wingdings" panose="05000000000000000000" pitchFamily="2" charset="2"/>
              </a:rPr>
              <a:t>Anticipate and adapt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5D3EB68E-3C62-438A-AE0C-09056216B7B2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BB71-C07E-4E54-95DC-CFC26C71C6D0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11ECD-F5AD-4D6C-AF18-46D08CAE341F}"/>
              </a:ext>
            </a:extLst>
          </p:cNvPr>
          <p:cNvSpPr txBox="1"/>
          <p:nvPr/>
        </p:nvSpPr>
        <p:spPr>
          <a:xfrm>
            <a:off x="2979682" y="4449777"/>
            <a:ext cx="2459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Tumor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Stroma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Normal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Define specific target (or clinical 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Initiate treatment course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BB9E7-CED1-495F-A184-2DA886E49208}"/>
              </a:ext>
            </a:extLst>
          </p:cNvPr>
          <p:cNvSpPr txBox="1"/>
          <p:nvPr/>
        </p:nvSpPr>
        <p:spPr>
          <a:xfrm>
            <a:off x="410396" y="3792201"/>
            <a:ext cx="222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Chose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 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79744BCC-0FFF-44B3-8E30-080725DF6DCD}"/>
              </a:ext>
            </a:extLst>
          </p:cNvPr>
          <p:cNvSpPr/>
          <p:nvPr/>
        </p:nvSpPr>
        <p:spPr>
          <a:xfrm flipH="1">
            <a:off x="2262753" y="3792201"/>
            <a:ext cx="1025549" cy="417451"/>
          </a:xfrm>
          <a:prstGeom prst="ben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2F8C9-27B4-4151-A9BE-562D3E6DC259}"/>
              </a:ext>
            </a:extLst>
          </p:cNvPr>
          <p:cNvSpPr txBox="1"/>
          <p:nvPr/>
        </p:nvSpPr>
        <p:spPr>
          <a:xfrm>
            <a:off x="5523189" y="4307526"/>
            <a:ext cx="2314720" cy="10772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Analyze adaptation early and frequently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5946-8755-47DA-BA37-A69FEE2EB5C0}"/>
              </a:ext>
            </a:extLst>
          </p:cNvPr>
          <p:cNvSpPr txBox="1"/>
          <p:nvPr/>
        </p:nvSpPr>
        <p:spPr>
          <a:xfrm>
            <a:off x="1038386" y="5083444"/>
            <a:ext cx="1224367" cy="52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2CAE29-211A-46F7-8FDF-8D569DC0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58" y="5116825"/>
            <a:ext cx="469312" cy="364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B657F5-7079-42FA-AE3D-4D5DDF26D7E4}"/>
              </a:ext>
            </a:extLst>
          </p:cNvPr>
          <p:cNvSpPr txBox="1"/>
          <p:nvPr/>
        </p:nvSpPr>
        <p:spPr>
          <a:xfrm>
            <a:off x="2744529" y="1788176"/>
            <a:ext cx="1208867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+++ systemic 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27E4C-B8A4-4592-9C3F-C60C316AF729}"/>
              </a:ext>
            </a:extLst>
          </p:cNvPr>
          <p:cNvSpPr/>
          <p:nvPr/>
        </p:nvSpPr>
        <p:spPr>
          <a:xfrm>
            <a:off x="7419542" y="2265305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B1AE3A-93BE-47D3-BAB6-3F065F053853}"/>
              </a:ext>
            </a:extLst>
          </p:cNvPr>
          <p:cNvSpPr txBox="1"/>
          <p:nvPr/>
        </p:nvSpPr>
        <p:spPr>
          <a:xfrm>
            <a:off x="6540285" y="1306160"/>
            <a:ext cx="1553433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Image physical </a:t>
            </a:r>
            <a:r>
              <a:rPr lang="en-US" sz="1600" dirty="0">
                <a:solidFill>
                  <a:srgbClr val="CC3399"/>
                </a:solidFill>
              </a:rPr>
              <a:t>and biological </a:t>
            </a:r>
            <a:r>
              <a:rPr lang="en-US" sz="1600" dirty="0"/>
              <a:t>properties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>
              <a:solidFill>
                <a:srgbClr val="CC33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8C343-35E2-49E9-816F-2E7FDDAD9F56}"/>
              </a:ext>
            </a:extLst>
          </p:cNvPr>
          <p:cNvSpPr txBox="1"/>
          <p:nvPr/>
        </p:nvSpPr>
        <p:spPr>
          <a:xfrm>
            <a:off x="7910492" y="3036404"/>
            <a:ext cx="91225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AI/ML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2F421A30-4A18-4C6C-9DC7-B6159C40D205}"/>
              </a:ext>
            </a:extLst>
          </p:cNvPr>
          <p:cNvSpPr/>
          <p:nvPr/>
        </p:nvSpPr>
        <p:spPr>
          <a:xfrm rot="5400000">
            <a:off x="8116434" y="1881902"/>
            <a:ext cx="559580" cy="543088"/>
          </a:xfrm>
          <a:prstGeom prst="ben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BAB2B-75AE-497F-961E-126F834E9281}"/>
              </a:ext>
            </a:extLst>
          </p:cNvPr>
          <p:cNvSpPr txBox="1"/>
          <p:nvPr/>
        </p:nvSpPr>
        <p:spPr>
          <a:xfrm>
            <a:off x="7837909" y="5510258"/>
            <a:ext cx="1578544" cy="1077218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Personalized adaptive multi-modality therapy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222C34A-5521-4FFC-B0BF-A8F36F54D5C7}"/>
              </a:ext>
            </a:extLst>
          </p:cNvPr>
          <p:cNvSpPr/>
          <p:nvPr/>
        </p:nvSpPr>
        <p:spPr>
          <a:xfrm>
            <a:off x="8415580" y="4307526"/>
            <a:ext cx="407168" cy="917326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5C074A-9E4E-4B5A-BBD2-F4529B23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21" y="5703178"/>
            <a:ext cx="469312" cy="364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644B264-DD91-4682-91A5-135C2F8DEEE9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0BB74-84D2-4008-B868-0A335881ADD6}"/>
              </a:ext>
            </a:extLst>
          </p:cNvPr>
          <p:cNvSpPr txBox="1"/>
          <p:nvPr/>
        </p:nvSpPr>
        <p:spPr>
          <a:xfrm>
            <a:off x="1669792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350265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biology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Integration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: </a:t>
            </a:r>
            <a:r>
              <a:rPr lang="en-US" sz="2400" b="1" i="1" dirty="0">
                <a:sym typeface="Wingdings" panose="05000000000000000000" pitchFamily="2" charset="2"/>
              </a:rPr>
              <a:t>Anticipate and adapt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5D3EB68E-3C62-438A-AE0C-09056216B7B2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BB71-C07E-4E54-95DC-CFC26C71C6D0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11ECD-F5AD-4D6C-AF18-46D08CAE341F}"/>
              </a:ext>
            </a:extLst>
          </p:cNvPr>
          <p:cNvSpPr txBox="1"/>
          <p:nvPr/>
        </p:nvSpPr>
        <p:spPr>
          <a:xfrm>
            <a:off x="2979682" y="4449777"/>
            <a:ext cx="2459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Tumor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Stroma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Normal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Define specific target (or clinical 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Initiate treatment course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BB9E7-CED1-495F-A184-2DA886E49208}"/>
              </a:ext>
            </a:extLst>
          </p:cNvPr>
          <p:cNvSpPr txBox="1"/>
          <p:nvPr/>
        </p:nvSpPr>
        <p:spPr>
          <a:xfrm>
            <a:off x="410396" y="3792201"/>
            <a:ext cx="222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Chose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 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79744BCC-0FFF-44B3-8E30-080725DF6DCD}"/>
              </a:ext>
            </a:extLst>
          </p:cNvPr>
          <p:cNvSpPr/>
          <p:nvPr/>
        </p:nvSpPr>
        <p:spPr>
          <a:xfrm flipH="1">
            <a:off x="2262753" y="3792201"/>
            <a:ext cx="1025549" cy="417451"/>
          </a:xfrm>
          <a:prstGeom prst="ben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2F8C9-27B4-4151-A9BE-562D3E6DC259}"/>
              </a:ext>
            </a:extLst>
          </p:cNvPr>
          <p:cNvSpPr txBox="1"/>
          <p:nvPr/>
        </p:nvSpPr>
        <p:spPr>
          <a:xfrm>
            <a:off x="5523189" y="4307526"/>
            <a:ext cx="2314720" cy="10772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Analyze adaptation early and frequently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5946-8755-47DA-BA37-A69FEE2EB5C0}"/>
              </a:ext>
            </a:extLst>
          </p:cNvPr>
          <p:cNvSpPr txBox="1"/>
          <p:nvPr/>
        </p:nvSpPr>
        <p:spPr>
          <a:xfrm>
            <a:off x="1038386" y="5083444"/>
            <a:ext cx="1224367" cy="52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2CAE29-211A-46F7-8FDF-8D569DC0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58" y="5116825"/>
            <a:ext cx="469312" cy="364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B657F5-7079-42FA-AE3D-4D5DDF26D7E4}"/>
              </a:ext>
            </a:extLst>
          </p:cNvPr>
          <p:cNvSpPr txBox="1"/>
          <p:nvPr/>
        </p:nvSpPr>
        <p:spPr>
          <a:xfrm>
            <a:off x="2744529" y="1788176"/>
            <a:ext cx="1208867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+++ systemic 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27E4C-B8A4-4592-9C3F-C60C316AF729}"/>
              </a:ext>
            </a:extLst>
          </p:cNvPr>
          <p:cNvSpPr/>
          <p:nvPr/>
        </p:nvSpPr>
        <p:spPr>
          <a:xfrm>
            <a:off x="7419542" y="2265305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B1AE3A-93BE-47D3-BAB6-3F065F053853}"/>
              </a:ext>
            </a:extLst>
          </p:cNvPr>
          <p:cNvSpPr txBox="1"/>
          <p:nvPr/>
        </p:nvSpPr>
        <p:spPr>
          <a:xfrm>
            <a:off x="6540285" y="1306160"/>
            <a:ext cx="1553433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Image physical </a:t>
            </a:r>
            <a:r>
              <a:rPr lang="en-US" sz="1600" dirty="0">
                <a:solidFill>
                  <a:srgbClr val="CC3399"/>
                </a:solidFill>
              </a:rPr>
              <a:t>and biological </a:t>
            </a:r>
            <a:r>
              <a:rPr lang="en-US" sz="1600" dirty="0"/>
              <a:t>properties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endParaRPr lang="en-US" sz="1600" dirty="0">
              <a:solidFill>
                <a:srgbClr val="CC33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8C343-35E2-49E9-816F-2E7FDDAD9F56}"/>
              </a:ext>
            </a:extLst>
          </p:cNvPr>
          <p:cNvSpPr txBox="1"/>
          <p:nvPr/>
        </p:nvSpPr>
        <p:spPr>
          <a:xfrm>
            <a:off x="7910492" y="3036404"/>
            <a:ext cx="91225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AI/ML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2F421A30-4A18-4C6C-9DC7-B6159C40D205}"/>
              </a:ext>
            </a:extLst>
          </p:cNvPr>
          <p:cNvSpPr/>
          <p:nvPr/>
        </p:nvSpPr>
        <p:spPr>
          <a:xfrm rot="5400000">
            <a:off x="8116434" y="1881902"/>
            <a:ext cx="559580" cy="543088"/>
          </a:xfrm>
          <a:prstGeom prst="ben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BAB2B-75AE-497F-961E-126F834E9281}"/>
              </a:ext>
            </a:extLst>
          </p:cNvPr>
          <p:cNvSpPr txBox="1"/>
          <p:nvPr/>
        </p:nvSpPr>
        <p:spPr>
          <a:xfrm>
            <a:off x="7837909" y="5510258"/>
            <a:ext cx="1578544" cy="1077218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Personalized adaptive multi-modality therapy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222C34A-5521-4FFC-B0BF-A8F36F54D5C7}"/>
              </a:ext>
            </a:extLst>
          </p:cNvPr>
          <p:cNvSpPr/>
          <p:nvPr/>
        </p:nvSpPr>
        <p:spPr>
          <a:xfrm>
            <a:off x="8415580" y="4307526"/>
            <a:ext cx="407168" cy="917326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5C074A-9E4E-4B5A-BBD2-F4529B23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21" y="5703178"/>
            <a:ext cx="469312" cy="364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644B264-DD91-4682-91A5-135C2F8DEEE9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0BB74-84D2-4008-B868-0A335881ADD6}"/>
              </a:ext>
            </a:extLst>
          </p:cNvPr>
          <p:cNvSpPr txBox="1"/>
          <p:nvPr/>
        </p:nvSpPr>
        <p:spPr>
          <a:xfrm>
            <a:off x="1669792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779C3F-55C4-480C-B37F-CD641F132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785" y="4291265"/>
            <a:ext cx="2633772" cy="2314205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82EB98-9722-41E9-B880-C53FADB78751}"/>
              </a:ext>
            </a:extLst>
          </p:cNvPr>
          <p:cNvSpPr txBox="1"/>
          <p:nvPr/>
        </p:nvSpPr>
        <p:spPr>
          <a:xfrm>
            <a:off x="9745074" y="2763657"/>
            <a:ext cx="1924682" cy="338554"/>
          </a:xfrm>
          <a:prstGeom prst="rect">
            <a:avLst/>
          </a:prstGeom>
          <a:solidFill>
            <a:srgbClr val="FFFF00">
              <a:alpha val="65882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Mitigate</a:t>
            </a:r>
          </a:p>
        </p:txBody>
      </p:sp>
    </p:spTree>
    <p:extLst>
      <p:ext uri="{BB962C8B-B14F-4D97-AF65-F5344CB8AC3E}">
        <p14:creationId xmlns:p14="http://schemas.microsoft.com/office/powerpoint/2010/main" val="138851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71B3-E56C-B547-ADB6-1ABD501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Where are we in integration of medical care and physical sciences </a:t>
            </a:r>
            <a:r>
              <a:rPr lang="en-US" sz="2000" b="1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1B77-56B3-194A-A64F-5313372A01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128" y="1275684"/>
            <a:ext cx="11649903" cy="5326594"/>
          </a:xfrm>
        </p:spPr>
        <p:txBody>
          <a:bodyPr/>
          <a:lstStyle/>
          <a:p>
            <a:pPr marL="609585" indent="-609585">
              <a:spcAft>
                <a:spcPts val="933"/>
              </a:spcAft>
              <a:buFont typeface="+mj-lt"/>
              <a:buAutoNum type="arabicPeriod"/>
            </a:pPr>
            <a:r>
              <a:rPr lang="en-US" sz="2200" dirty="0"/>
              <a:t>Radiation as “Focused Biology”-   ~2001 (presented to </a:t>
            </a:r>
            <a:r>
              <a:rPr lang="en-US" sz="2200" dirty="0">
                <a:solidFill>
                  <a:srgbClr val="0070C0"/>
                </a:solidFill>
              </a:rPr>
              <a:t>RSNA</a:t>
            </a:r>
            <a:r>
              <a:rPr lang="en-US" sz="2000" dirty="0"/>
              <a:t>) “Therapeutic radiation is focused biology (</a:t>
            </a:r>
            <a:r>
              <a:rPr lang="en-US" sz="2000" dirty="0" err="1"/>
              <a:t>ie</a:t>
            </a:r>
            <a:r>
              <a:rPr lang="en-US" sz="2000" dirty="0"/>
              <a:t>, radiation produces molecular events in the irradiated tissue). (</a:t>
            </a:r>
            <a:r>
              <a:rPr lang="en-US" sz="1800" dirty="0"/>
              <a:t>Radiology 2003</a:t>
            </a:r>
            <a:r>
              <a:rPr lang="en-US" sz="2000" dirty="0"/>
              <a:t>)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/>
            </a:pPr>
            <a:r>
              <a:rPr lang="en-US" sz="2200" dirty="0"/>
              <a:t>Physical aspects of RT-  discussion with </a:t>
            </a:r>
            <a:r>
              <a:rPr lang="en-US" sz="2200" dirty="0">
                <a:solidFill>
                  <a:srgbClr val="0070C0"/>
                </a:solidFill>
              </a:rPr>
              <a:t>NASA</a:t>
            </a:r>
            <a:r>
              <a:rPr lang="en-US" sz="2200" dirty="0"/>
              <a:t> and RT targeting “6-degrees of freedom”: focusing and directing the shaped beam is readily do-able  ~ 2002 {</a:t>
            </a:r>
            <a:r>
              <a:rPr lang="en-US" sz="2200" i="1" dirty="0">
                <a:solidFill>
                  <a:srgbClr val="0070C0"/>
                </a:solidFill>
              </a:rPr>
              <a:t>DOE- NCI </a:t>
            </a:r>
            <a:r>
              <a:rPr lang="en-US" sz="2200" i="1" dirty="0"/>
              <a:t>Technology workshops- 2013, 2019</a:t>
            </a:r>
            <a:r>
              <a:rPr lang="en-US" sz="2200" dirty="0"/>
              <a:t>}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/>
            </a:pPr>
            <a:r>
              <a:rPr lang="en-US" sz="2200" dirty="0"/>
              <a:t>Radiation adaptive response- happens early, is sustainable and targetable (in </a:t>
            </a:r>
            <a:r>
              <a:rPr lang="en-US" sz="2200" dirty="0">
                <a:solidFill>
                  <a:srgbClr val="0070C0"/>
                </a:solidFill>
              </a:rPr>
              <a:t>NCI ROB </a:t>
            </a:r>
            <a:r>
              <a:rPr lang="en-US" sz="2200" dirty="0"/>
              <a:t>lab) ~2010 - present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/>
            </a:pPr>
            <a:r>
              <a:rPr lang="en-US" sz="2200" b="1" dirty="0"/>
              <a:t>Paradigm: </a:t>
            </a:r>
            <a:r>
              <a:rPr lang="en-US" sz="2200" dirty="0"/>
              <a:t>Define radiation in both physical dose and biological perturbation: “Shades of </a:t>
            </a:r>
            <a:r>
              <a:rPr lang="en-US" sz="2200" dirty="0" err="1"/>
              <a:t>Gy</a:t>
            </a:r>
            <a:r>
              <a:rPr lang="en-US" sz="2200" dirty="0"/>
              <a:t>” </a:t>
            </a:r>
            <a:r>
              <a:rPr lang="en-US" sz="2200" dirty="0">
                <a:solidFill>
                  <a:srgbClr val="0070C0"/>
                </a:solidFill>
              </a:rPr>
              <a:t>NCI</a:t>
            </a:r>
            <a:r>
              <a:rPr lang="en-US" sz="2200" dirty="0"/>
              <a:t> workshop, 2018.  Consider choosing physical dose for biological goal.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/>
            </a:pPr>
            <a:r>
              <a:rPr lang="en-US" sz="2200" dirty="0"/>
              <a:t>Biomarkers of normal tissue injury- </a:t>
            </a:r>
            <a:r>
              <a:rPr lang="en-US" sz="2200" dirty="0">
                <a:solidFill>
                  <a:srgbClr val="0070C0"/>
                </a:solidFill>
              </a:rPr>
              <a:t>NCI, NIAID, BARDA </a:t>
            </a:r>
            <a:r>
              <a:rPr lang="en-US" sz="2200" dirty="0"/>
              <a:t>(for nuclear disasters; clinical spinoff) –physics of radiation and point-of-triage/point-of-care detectors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/>
            </a:pPr>
            <a:r>
              <a:rPr lang="en-US" sz="2200" dirty="0"/>
              <a:t>Tumor plasticity being understood- single cell analysis, 4D relationships- application of physical sciences,  analytical science (in lab);  requires high level computation </a:t>
            </a:r>
            <a:r>
              <a:rPr lang="en-US" sz="2200" i="1" dirty="0"/>
              <a:t>(</a:t>
            </a:r>
            <a:r>
              <a:rPr lang="en-US" sz="2200" i="1" dirty="0">
                <a:solidFill>
                  <a:srgbClr val="0070C0"/>
                </a:solidFill>
              </a:rPr>
              <a:t>DOE Workshop 2021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609585" indent="-609585">
              <a:buFont typeface="+mj-lt"/>
              <a:buAutoNum type="arabicPeriod"/>
            </a:pPr>
            <a:endParaRPr lang="en-US" sz="2000" dirty="0"/>
          </a:p>
          <a:p>
            <a:pPr marL="609585" indent="-609585">
              <a:buFont typeface="+mj-lt"/>
              <a:buAutoNum type="arabicPeriod"/>
            </a:pPr>
            <a:endParaRPr lang="en-US" sz="2000" dirty="0"/>
          </a:p>
          <a:p>
            <a:pPr marL="609585" indent="-609585">
              <a:buFont typeface="+mj-lt"/>
              <a:buAutoNum type="arabicPeriod"/>
            </a:pPr>
            <a:endParaRPr lang="en-US" sz="2000" dirty="0"/>
          </a:p>
          <a:p>
            <a:pPr marL="609585" indent="-609585">
              <a:buFont typeface="+mj-lt"/>
              <a:buAutoNum type="arabicPeriod"/>
            </a:pPr>
            <a:endParaRPr lang="en-US" sz="2000" dirty="0"/>
          </a:p>
          <a:p>
            <a:pPr marL="609585" indent="-609585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41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71B3-E56C-B547-ADB6-1ABD501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Where are we in integration of medical care and physical sciences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1B77-56B3-194A-A64F-5313372A01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128" y="1275684"/>
            <a:ext cx="11649903" cy="5326594"/>
          </a:xfrm>
        </p:spPr>
        <p:txBody>
          <a:bodyPr/>
          <a:lstStyle/>
          <a:p>
            <a:pPr marL="609585" indent="-609585">
              <a:spcAft>
                <a:spcPts val="933"/>
              </a:spcAft>
              <a:buFont typeface="+mj-lt"/>
              <a:buAutoNum type="arabicPeriod" startAt="7"/>
            </a:pPr>
            <a:r>
              <a:rPr lang="en-US" sz="2200" dirty="0"/>
              <a:t>Biomarkers to tumor response- circulating cells and molecules; (COVID- detector) physical technology.  </a:t>
            </a:r>
            <a:r>
              <a:rPr lang="en-US" sz="2200" dirty="0">
                <a:solidFill>
                  <a:srgbClr val="0070C0"/>
                </a:solidFill>
              </a:rPr>
              <a:t>NIBIB,NCI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 startAt="7"/>
            </a:pPr>
            <a:r>
              <a:rPr lang="en-US" sz="2200" dirty="0"/>
              <a:t>Imaging – biology;  Imaging- Radiomics (</a:t>
            </a:r>
            <a:r>
              <a:rPr lang="en-US" sz="2200" dirty="0">
                <a:solidFill>
                  <a:srgbClr val="0070C0"/>
                </a:solidFill>
              </a:rPr>
              <a:t>CIP, CBIIT NCI</a:t>
            </a:r>
            <a:r>
              <a:rPr lang="en-US" sz="2200" dirty="0"/>
              <a:t>)  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 startAt="7"/>
            </a:pPr>
            <a:r>
              <a:rPr lang="en-US" sz="2200" dirty="0"/>
              <a:t>Embedded physical sensors to monitor and adapt tumor and normal tissue–physical sciences (</a:t>
            </a:r>
            <a:r>
              <a:rPr lang="en-US" sz="2200" dirty="0">
                <a:solidFill>
                  <a:srgbClr val="0070C0"/>
                </a:solidFill>
              </a:rPr>
              <a:t>NCI SBIR</a:t>
            </a:r>
            <a:r>
              <a:rPr lang="en-US" sz="2200" dirty="0"/>
              <a:t>)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 startAt="7"/>
            </a:pPr>
            <a:r>
              <a:rPr lang="en-US" sz="2200" dirty="0"/>
              <a:t>Integration of data- real-time  high quality dense data sets; clinical paradigm (</a:t>
            </a:r>
            <a:r>
              <a:rPr lang="en-US" sz="2200" dirty="0">
                <a:solidFill>
                  <a:srgbClr val="0070C0"/>
                </a:solidFill>
              </a:rPr>
              <a:t>NCI, ROB </a:t>
            </a:r>
            <a:r>
              <a:rPr lang="en-US" sz="2200" dirty="0"/>
              <a:t>ROBIN program - Radiation Oncology-Biology Integration Network launched)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 startAt="7"/>
            </a:pPr>
            <a:r>
              <a:rPr lang="en-US" sz="2200" dirty="0"/>
              <a:t>Application of </a:t>
            </a:r>
            <a:r>
              <a:rPr lang="en-US" sz="2200" dirty="0" err="1"/>
              <a:t>linacs</a:t>
            </a:r>
            <a:r>
              <a:rPr lang="en-US" sz="2200" dirty="0"/>
              <a:t>:  Basic Research Needs Workshop on Compact Accelerators for Security and Medicine (</a:t>
            </a:r>
            <a:r>
              <a:rPr lang="en-US" sz="2200" dirty="0">
                <a:solidFill>
                  <a:srgbClr val="0070C0"/>
                </a:solidFill>
              </a:rPr>
              <a:t>DOE,  DHS, NNSA, NCI, 2019</a:t>
            </a:r>
            <a:r>
              <a:rPr lang="en-US" sz="2200" dirty="0"/>
              <a:t>) (Also cost-effective technology global health)</a:t>
            </a:r>
          </a:p>
          <a:p>
            <a:pPr marL="609585" indent="-609585">
              <a:spcAft>
                <a:spcPts val="933"/>
              </a:spcAft>
              <a:buFont typeface="+mj-lt"/>
              <a:buAutoNum type="arabicPeriod" startAt="7"/>
            </a:pPr>
            <a:r>
              <a:rPr lang="en-US" sz="2200" dirty="0"/>
              <a:t>This workshop </a:t>
            </a:r>
            <a:r>
              <a:rPr lang="en-US" sz="2200" dirty="0">
                <a:sym typeface="Wingdings" panose="05000000000000000000" pitchFamily="2" charset="2"/>
              </a:rPr>
              <a:t>Advancing Medical Care through Discovery in the Physical Sciences (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DOE, NCI,</a:t>
            </a:r>
            <a:r>
              <a:rPr lang="en-US" sz="2200" dirty="0">
                <a:sym typeface="Wingdings" panose="05000000000000000000" pitchFamily="2" charset="2"/>
              </a:rPr>
              <a:t> 2021)</a:t>
            </a:r>
            <a:endParaRPr lang="en-US" sz="2200" dirty="0"/>
          </a:p>
          <a:p>
            <a:pPr marL="609585" indent="-609585">
              <a:buFont typeface="+mj-lt"/>
              <a:buAutoNum type="arabicPeriod" startAt="7"/>
            </a:pPr>
            <a:endParaRPr lang="en-US" sz="2000" dirty="0"/>
          </a:p>
          <a:p>
            <a:pPr marL="609585" indent="-609585">
              <a:buFont typeface="+mj-lt"/>
              <a:buAutoNum type="arabicPeriod" startAt="7"/>
            </a:pPr>
            <a:endParaRPr lang="en-US" sz="2000" dirty="0"/>
          </a:p>
          <a:p>
            <a:pPr marL="609585" indent="-609585">
              <a:buFont typeface="+mj-lt"/>
              <a:buAutoNum type="arabicPeriod" startAt="7"/>
            </a:pPr>
            <a:endParaRPr lang="en-US" sz="2000" dirty="0"/>
          </a:p>
          <a:p>
            <a:pPr marL="609585" indent="-609585">
              <a:buFont typeface="+mj-lt"/>
              <a:buAutoNum type="arabicPeriod" startAt="7"/>
            </a:pPr>
            <a:endParaRPr lang="en-US" sz="2000" dirty="0"/>
          </a:p>
          <a:p>
            <a:pPr marL="609585" indent="-609585">
              <a:buFont typeface="+mj-lt"/>
              <a:buAutoNum type="arabicPeriod" startAt="7"/>
            </a:pPr>
            <a:endParaRPr lang="en-US" sz="2000" dirty="0"/>
          </a:p>
          <a:p>
            <a:pPr marL="609585" indent="-609585">
              <a:buFont typeface="+mj-lt"/>
              <a:buAutoNum type="arabicPeriod" startAt="7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28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651FE-7D53-4689-BE15-D2CE6BBD9E68}"/>
              </a:ext>
            </a:extLst>
          </p:cNvPr>
          <p:cNvSpPr txBox="1"/>
          <p:nvPr/>
        </p:nvSpPr>
        <p:spPr>
          <a:xfrm>
            <a:off x="3425125" y="945397"/>
            <a:ext cx="528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Welcome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E5D9E-3C8B-433B-A266-C3CE64760A74}"/>
              </a:ext>
            </a:extLst>
          </p:cNvPr>
          <p:cNvSpPr txBox="1"/>
          <p:nvPr/>
        </p:nvSpPr>
        <p:spPr>
          <a:xfrm>
            <a:off x="3983064" y="4510007"/>
            <a:ext cx="4463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ccoleman@mail.nih.gov</a:t>
            </a:r>
          </a:p>
        </p:txBody>
      </p:sp>
    </p:spTree>
    <p:extLst>
      <p:ext uri="{BB962C8B-B14F-4D97-AF65-F5344CB8AC3E}">
        <p14:creationId xmlns:p14="http://schemas.microsoft.com/office/powerpoint/2010/main" val="426619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8C75-9E02-DB45-90C4-B6B7364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" y="380189"/>
            <a:ext cx="10887456" cy="501155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2E9-8689-D24D-BC28-F4CF240F2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25874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Welcome from 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Personal opinion regarding the possibilities of physical sciences and biology producing new paradigms- radiation oncology and combined modality 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road ahead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98245-132D-4E06-AC94-74A19215AAF3}"/>
              </a:ext>
            </a:extLst>
          </p:cNvPr>
          <p:cNvSpPr txBox="1"/>
          <p:nvPr/>
        </p:nvSpPr>
        <p:spPr>
          <a:xfrm>
            <a:off x="900244" y="5005953"/>
            <a:ext cx="1038252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Disclaimer:   </a:t>
            </a:r>
            <a:r>
              <a:rPr lang="en-US" sz="2000" dirty="0"/>
              <a:t>This presentation is the personal opinion of the presenter and is not opinion or policy of NCI, NIH, ASPR, DHHS or US Government.</a:t>
            </a:r>
          </a:p>
          <a:p>
            <a:r>
              <a:rPr lang="en-US" sz="2000" b="1" dirty="0"/>
              <a:t>Conflict of interest</a:t>
            </a:r>
            <a:r>
              <a:rPr lang="en-US" sz="2000" dirty="0"/>
              <a:t>:  None</a:t>
            </a:r>
          </a:p>
        </p:txBody>
      </p:sp>
    </p:spTree>
    <p:extLst>
      <p:ext uri="{BB962C8B-B14F-4D97-AF65-F5344CB8AC3E}">
        <p14:creationId xmlns:p14="http://schemas.microsoft.com/office/powerpoint/2010/main" val="6846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biology:   scope of opportunities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biology:   scope of opportunities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0E5BF-1A02-4FD3-9CB1-DE465D6B7BF6}"/>
              </a:ext>
            </a:extLst>
          </p:cNvPr>
          <p:cNvSpPr txBox="1"/>
          <p:nvPr/>
        </p:nvSpPr>
        <p:spPr>
          <a:xfrm>
            <a:off x="410396" y="3792201"/>
            <a:ext cx="2228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Hyperthermia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Phototherapy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Ultrasound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70C0"/>
                </a:solidFill>
              </a:rPr>
              <a:t>Etc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03F22F-EF3A-4244-ABF5-FB0B53B1B4CA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95F2F-ED4F-4281-9074-979F370F4433}"/>
              </a:ext>
            </a:extLst>
          </p:cNvPr>
          <p:cNvSpPr txBox="1"/>
          <p:nvPr/>
        </p:nvSpPr>
        <p:spPr>
          <a:xfrm>
            <a:off x="2103740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8B7E6-8A56-4155-A94C-7BFFFABAAA98}"/>
              </a:ext>
            </a:extLst>
          </p:cNvPr>
          <p:cNvSpPr txBox="1"/>
          <p:nvPr/>
        </p:nvSpPr>
        <p:spPr>
          <a:xfrm>
            <a:off x="4146934" y="4407754"/>
            <a:ext cx="10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Hit the target</a:t>
            </a: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68A7B-D13A-42FF-9F00-F4E03CD67E69}"/>
              </a:ext>
            </a:extLst>
          </p:cNvPr>
          <p:cNvSpPr/>
          <p:nvPr/>
        </p:nvSpPr>
        <p:spPr>
          <a:xfrm>
            <a:off x="5470902" y="2118389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28D82-3633-4894-A61E-99DE0DABF003}"/>
              </a:ext>
            </a:extLst>
          </p:cNvPr>
          <p:cNvSpPr txBox="1"/>
          <p:nvPr/>
        </p:nvSpPr>
        <p:spPr>
          <a:xfrm>
            <a:off x="4978673" y="1291711"/>
            <a:ext cx="146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Transit dose (new/older technology)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CAA56-2CFE-4023-93C2-23441D9FE60A}"/>
              </a:ext>
            </a:extLst>
          </p:cNvPr>
          <p:cNvSpPr txBox="1"/>
          <p:nvPr/>
        </p:nvSpPr>
        <p:spPr>
          <a:xfrm>
            <a:off x="5864659" y="400401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Hope it shrinks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031C2C-8C93-4B94-A02F-7BBD53826CC3}"/>
              </a:ext>
            </a:extLst>
          </p:cNvPr>
          <p:cNvSpPr/>
          <p:nvPr/>
        </p:nvSpPr>
        <p:spPr>
          <a:xfrm>
            <a:off x="7436602" y="2193299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0E60C-CB75-4888-B034-15F5423AE628}"/>
              </a:ext>
            </a:extLst>
          </p:cNvPr>
          <p:cNvSpPr txBox="1"/>
          <p:nvPr/>
        </p:nvSpPr>
        <p:spPr>
          <a:xfrm>
            <a:off x="7134387" y="1401250"/>
            <a:ext cx="10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Assess physical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7DCFD-814E-4480-971A-EFC2B82D189C}"/>
              </a:ext>
            </a:extLst>
          </p:cNvPr>
          <p:cNvSpPr txBox="1"/>
          <p:nvPr/>
        </p:nvSpPr>
        <p:spPr>
          <a:xfrm>
            <a:off x="7749153" y="3988520"/>
            <a:ext cx="121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Improve process &amp; throughput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1FBC286-9CD2-48C2-8D6A-CF43A823457E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C77CD1-804D-4557-AAA8-0B7034D2766F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36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biology</a:t>
            </a:r>
            <a:r>
              <a:rPr lang="en-US" sz="2400" b="1" dirty="0">
                <a:sym typeface="Wingdings" panose="05000000000000000000" pitchFamily="2" charset="2"/>
              </a:rPr>
              <a:t>:   scope of opportunities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BDD3-B321-469C-B9E3-EA37692F80EE}"/>
              </a:ext>
            </a:extLst>
          </p:cNvPr>
          <p:cNvSpPr txBox="1"/>
          <p:nvPr/>
        </p:nvSpPr>
        <p:spPr>
          <a:xfrm>
            <a:off x="410396" y="3792201"/>
            <a:ext cx="2202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049CD-2AC2-488B-A9E8-F8DEC14A0843}"/>
              </a:ext>
            </a:extLst>
          </p:cNvPr>
          <p:cNvSpPr txBox="1"/>
          <p:nvPr/>
        </p:nvSpPr>
        <p:spPr>
          <a:xfrm>
            <a:off x="2979682" y="4449777"/>
            <a:ext cx="2459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Tumor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Stroma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Normal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Define specific target (or clinical 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Initiate treatment course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7D310-F686-4A21-91D3-D8998E485A81}"/>
              </a:ext>
            </a:extLst>
          </p:cNvPr>
          <p:cNvSpPr txBox="1"/>
          <p:nvPr/>
        </p:nvSpPr>
        <p:spPr>
          <a:xfrm>
            <a:off x="6293867" y="4221770"/>
            <a:ext cx="1928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Post treatment analysis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Circulating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Circulating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Biological imaging</a:t>
            </a: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1C051-82C9-4797-9E59-7164B8CF830F}"/>
              </a:ext>
            </a:extLst>
          </p:cNvPr>
          <p:cNvSpPr txBox="1"/>
          <p:nvPr/>
        </p:nvSpPr>
        <p:spPr>
          <a:xfrm>
            <a:off x="7134387" y="1401250"/>
            <a:ext cx="10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Assess physical size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9467AC93-489D-49D5-A759-08CC184AADB9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5779B-E274-4F14-B11E-D854B61DA79E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ADA63-941C-4C76-B925-2740B9000E06}"/>
              </a:ext>
            </a:extLst>
          </p:cNvPr>
          <p:cNvSpPr txBox="1"/>
          <p:nvPr/>
        </p:nvSpPr>
        <p:spPr>
          <a:xfrm>
            <a:off x="7924221" y="5439617"/>
            <a:ext cx="1653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Biopsy, analyze failure- and back to treatment</a:t>
            </a:r>
          </a:p>
          <a:p>
            <a:endParaRPr lang="en-US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56EDBD-AD36-4EEA-BCB9-7EB56356BED7}"/>
              </a:ext>
            </a:extLst>
          </p:cNvPr>
          <p:cNvCxnSpPr/>
          <p:nvPr/>
        </p:nvCxnSpPr>
        <p:spPr>
          <a:xfrm flipH="1">
            <a:off x="7928050" y="6638633"/>
            <a:ext cx="1055800" cy="0"/>
          </a:xfrm>
          <a:prstGeom prst="straightConnector1">
            <a:avLst/>
          </a:prstGeom>
          <a:ln w="57150">
            <a:solidFill>
              <a:srgbClr val="00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1FD275-E84A-4B7A-BFC1-2F8FC0540621}"/>
              </a:ext>
            </a:extLst>
          </p:cNvPr>
          <p:cNvSpPr txBox="1"/>
          <p:nvPr/>
        </p:nvSpPr>
        <p:spPr>
          <a:xfrm>
            <a:off x="7910492" y="3036404"/>
            <a:ext cx="91225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AI/ML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6A9EF3-5C61-4A74-A446-B28ED1F7E996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4C62A-AAAF-477E-9E29-62F641225BFA}"/>
              </a:ext>
            </a:extLst>
          </p:cNvPr>
          <p:cNvSpPr txBox="1"/>
          <p:nvPr/>
        </p:nvSpPr>
        <p:spPr>
          <a:xfrm>
            <a:off x="2103740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AD503-D4E3-477B-804C-D898854D9A9F}"/>
              </a:ext>
            </a:extLst>
          </p:cNvPr>
          <p:cNvSpPr/>
          <p:nvPr/>
        </p:nvSpPr>
        <p:spPr>
          <a:xfrm>
            <a:off x="7436602" y="2193299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9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biology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Integration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:   scope of opportunities</a:t>
            </a:r>
            <a:endParaRPr lang="en-US" sz="24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D3EB68E-3C62-438A-AE0C-09056216B7B2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BB71-C07E-4E54-95DC-CFC26C71C6D0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11ECD-F5AD-4D6C-AF18-46D08CAE341F}"/>
              </a:ext>
            </a:extLst>
          </p:cNvPr>
          <p:cNvSpPr txBox="1"/>
          <p:nvPr/>
        </p:nvSpPr>
        <p:spPr>
          <a:xfrm>
            <a:off x="2979682" y="4449777"/>
            <a:ext cx="2459421" cy="20621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Tumor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Stroma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Normal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Define specific target (or clinical 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Initiate treatment course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BB9E7-CED1-495F-A184-2DA886E49208}"/>
              </a:ext>
            </a:extLst>
          </p:cNvPr>
          <p:cNvSpPr txBox="1"/>
          <p:nvPr/>
        </p:nvSpPr>
        <p:spPr>
          <a:xfrm>
            <a:off x="410396" y="3792201"/>
            <a:ext cx="222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Chose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 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79744BCC-0FFF-44B3-8E30-080725DF6DCD}"/>
              </a:ext>
            </a:extLst>
          </p:cNvPr>
          <p:cNvSpPr/>
          <p:nvPr/>
        </p:nvSpPr>
        <p:spPr>
          <a:xfrm flipH="1">
            <a:off x="2262753" y="3792201"/>
            <a:ext cx="1025549" cy="417451"/>
          </a:xfrm>
          <a:prstGeom prst="ben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AD78D-87D1-48E4-B06F-090D99419CAE}"/>
              </a:ext>
            </a:extLst>
          </p:cNvPr>
          <p:cNvSpPr txBox="1"/>
          <p:nvPr/>
        </p:nvSpPr>
        <p:spPr>
          <a:xfrm>
            <a:off x="2713533" y="1586702"/>
            <a:ext cx="1208867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+++ systemic Rx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02BBCE-149A-4ACC-AB4D-B79358C5EFEE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119DF-BF1F-48E8-BF7A-A704666D48FA}"/>
              </a:ext>
            </a:extLst>
          </p:cNvPr>
          <p:cNvSpPr txBox="1"/>
          <p:nvPr/>
        </p:nvSpPr>
        <p:spPr>
          <a:xfrm>
            <a:off x="1669792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72CA6-76D3-43A8-98F0-1BAC7C68C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3BD211-F9EB-49E3-A9E5-217400FAAF8B}"/>
              </a:ext>
            </a:extLst>
          </p:cNvPr>
          <p:cNvSpPr txBox="1"/>
          <p:nvPr/>
        </p:nvSpPr>
        <p:spPr>
          <a:xfrm>
            <a:off x="6293867" y="4221770"/>
            <a:ext cx="1928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Post treatment analysis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Circulating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Circulating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Biological imaging</a:t>
            </a:r>
          </a:p>
          <a:p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17BB4-E1CC-4C5A-B849-6730BC6BE91D}"/>
              </a:ext>
            </a:extLst>
          </p:cNvPr>
          <p:cNvSpPr txBox="1"/>
          <p:nvPr/>
        </p:nvSpPr>
        <p:spPr>
          <a:xfrm>
            <a:off x="7134387" y="1401250"/>
            <a:ext cx="10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Assess physical size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B36E5-C98D-43CD-B223-7927E05178D1}"/>
              </a:ext>
            </a:extLst>
          </p:cNvPr>
          <p:cNvSpPr txBox="1"/>
          <p:nvPr/>
        </p:nvSpPr>
        <p:spPr>
          <a:xfrm>
            <a:off x="7910492" y="3036404"/>
            <a:ext cx="91225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AI/ML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05542-5B08-46B6-A1BE-DADDAF7B17A0}"/>
              </a:ext>
            </a:extLst>
          </p:cNvPr>
          <p:cNvSpPr/>
          <p:nvPr/>
        </p:nvSpPr>
        <p:spPr>
          <a:xfrm>
            <a:off x="7436602" y="2193299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biology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Integration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:   scope of opportunities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5D3EB68E-3C62-438A-AE0C-09056216B7B2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BB71-C07E-4E54-95DC-CFC26C71C6D0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11ECD-F5AD-4D6C-AF18-46D08CAE341F}"/>
              </a:ext>
            </a:extLst>
          </p:cNvPr>
          <p:cNvSpPr txBox="1"/>
          <p:nvPr/>
        </p:nvSpPr>
        <p:spPr>
          <a:xfrm>
            <a:off x="2979682" y="4449777"/>
            <a:ext cx="2459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Tumor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Stroma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Normal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Define specific target (or clinical 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Initiate treatment course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BB9E7-CED1-495F-A184-2DA886E49208}"/>
              </a:ext>
            </a:extLst>
          </p:cNvPr>
          <p:cNvSpPr txBox="1"/>
          <p:nvPr/>
        </p:nvSpPr>
        <p:spPr>
          <a:xfrm>
            <a:off x="410396" y="3792201"/>
            <a:ext cx="222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Chose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 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79744BCC-0FFF-44B3-8E30-080725DF6DCD}"/>
              </a:ext>
            </a:extLst>
          </p:cNvPr>
          <p:cNvSpPr/>
          <p:nvPr/>
        </p:nvSpPr>
        <p:spPr>
          <a:xfrm flipH="1">
            <a:off x="2262753" y="3792201"/>
            <a:ext cx="1025549" cy="417451"/>
          </a:xfrm>
          <a:prstGeom prst="ben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D76AA-A813-4EA4-98F4-EFC983CAC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3" y="4887119"/>
            <a:ext cx="1373063" cy="8746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C9FBB76-2ADF-4C2F-A9CD-AF8A0E391342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901FF-ACE3-494F-863D-C6B46B0D123B}"/>
              </a:ext>
            </a:extLst>
          </p:cNvPr>
          <p:cNvSpPr txBox="1"/>
          <p:nvPr/>
        </p:nvSpPr>
        <p:spPr>
          <a:xfrm>
            <a:off x="6293867" y="4221770"/>
            <a:ext cx="1928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Post treatment analysis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Circulating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Circulating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Biological imaging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FAEFA3-C0D7-4EA2-81B0-698B9A2FCE8C}"/>
              </a:ext>
            </a:extLst>
          </p:cNvPr>
          <p:cNvSpPr txBox="1"/>
          <p:nvPr/>
        </p:nvSpPr>
        <p:spPr>
          <a:xfrm>
            <a:off x="7134387" y="1401250"/>
            <a:ext cx="10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Assess physical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2C984-4BD6-450C-A3D2-423268490476}"/>
              </a:ext>
            </a:extLst>
          </p:cNvPr>
          <p:cNvSpPr txBox="1"/>
          <p:nvPr/>
        </p:nvSpPr>
        <p:spPr>
          <a:xfrm>
            <a:off x="7910492" y="3036404"/>
            <a:ext cx="91225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AI/ML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D8DA26-B5CA-403E-AB3F-0C3641FF65FE}"/>
              </a:ext>
            </a:extLst>
          </p:cNvPr>
          <p:cNvSpPr/>
          <p:nvPr/>
        </p:nvSpPr>
        <p:spPr>
          <a:xfrm>
            <a:off x="7436602" y="2193299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68598-3A37-4A59-9624-324561127ACB}"/>
              </a:ext>
            </a:extLst>
          </p:cNvPr>
          <p:cNvSpPr txBox="1"/>
          <p:nvPr/>
        </p:nvSpPr>
        <p:spPr>
          <a:xfrm>
            <a:off x="2713533" y="1586702"/>
            <a:ext cx="1208867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+++ systemic Rx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19A52-06B6-4057-BCB2-530428E29CE8}"/>
              </a:ext>
            </a:extLst>
          </p:cNvPr>
          <p:cNvSpPr txBox="1"/>
          <p:nvPr/>
        </p:nvSpPr>
        <p:spPr>
          <a:xfrm>
            <a:off x="1669792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159351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03DA6-19C6-42A2-9884-B9D3D005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99" y="0"/>
            <a:ext cx="846534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AF4AF-014F-471D-A4E0-24897B95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4" y="1228160"/>
            <a:ext cx="2676525" cy="170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D1AC5-9FA2-40E9-BA62-53F347FE1CDD}"/>
              </a:ext>
            </a:extLst>
          </p:cNvPr>
          <p:cNvSpPr txBox="1"/>
          <p:nvPr/>
        </p:nvSpPr>
        <p:spPr>
          <a:xfrm>
            <a:off x="363392" y="3766088"/>
            <a:ext cx="2383207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Choose type of physical 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3FF07-BD22-41D8-9ED1-888243E7ADDB}"/>
              </a:ext>
            </a:extLst>
          </p:cNvPr>
          <p:cNvSpPr txBox="1"/>
          <p:nvPr/>
        </p:nvSpPr>
        <p:spPr>
          <a:xfrm>
            <a:off x="534008" y="5997843"/>
            <a:ext cx="2383207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JNCI Cancer Spectrum, in press</a:t>
            </a:r>
          </a:p>
        </p:txBody>
      </p:sp>
    </p:spTree>
    <p:extLst>
      <p:ext uri="{BB962C8B-B14F-4D97-AF65-F5344CB8AC3E}">
        <p14:creationId xmlns:p14="http://schemas.microsoft.com/office/powerpoint/2010/main" val="153973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D9369-35E5-44CF-8C98-F860DE8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Physical sciences </a:t>
            </a:r>
            <a:r>
              <a:rPr lang="en-US" sz="2400" b="1" dirty="0">
                <a:sym typeface="Wingdings" panose="05000000000000000000" pitchFamily="2" charset="2"/>
              </a:rPr>
              <a:t> 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biology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Integration</a:t>
            </a:r>
            <a:r>
              <a:rPr lang="en-US" sz="2400" b="1" dirty="0">
                <a:solidFill>
                  <a:srgbClr val="CC3399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:   scope of opportunities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9A13E-DB72-4EEA-8501-BD7665A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7" y="1249917"/>
            <a:ext cx="11322289" cy="5404214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5D3EB68E-3C62-438A-AE0C-09056216B7B2}"/>
              </a:ext>
            </a:extLst>
          </p:cNvPr>
          <p:cNvSpPr/>
          <p:nvPr/>
        </p:nvSpPr>
        <p:spPr>
          <a:xfrm flipH="1">
            <a:off x="9313418" y="2203675"/>
            <a:ext cx="227313" cy="247040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BB71-C07E-4E54-95DC-CFC26C71C6D0}"/>
              </a:ext>
            </a:extLst>
          </p:cNvPr>
          <p:cNvSpPr txBox="1"/>
          <p:nvPr/>
        </p:nvSpPr>
        <p:spPr>
          <a:xfrm>
            <a:off x="8759122" y="1259186"/>
            <a:ext cx="103838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Outcome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11ECD-F5AD-4D6C-AF18-46D08CAE341F}"/>
              </a:ext>
            </a:extLst>
          </p:cNvPr>
          <p:cNvSpPr txBox="1"/>
          <p:nvPr/>
        </p:nvSpPr>
        <p:spPr>
          <a:xfrm>
            <a:off x="2979682" y="4449777"/>
            <a:ext cx="2459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Tumor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Stroma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Normal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Define specific target (or clinical 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Initiate treatment course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BB9E7-CED1-495F-A184-2DA886E49208}"/>
              </a:ext>
            </a:extLst>
          </p:cNvPr>
          <p:cNvSpPr txBox="1"/>
          <p:nvPr/>
        </p:nvSpPr>
        <p:spPr>
          <a:xfrm>
            <a:off x="410396" y="3792201"/>
            <a:ext cx="222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Chose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Charged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Systemic radiation 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79744BCC-0FFF-44B3-8E30-080725DF6DCD}"/>
              </a:ext>
            </a:extLst>
          </p:cNvPr>
          <p:cNvSpPr/>
          <p:nvPr/>
        </p:nvSpPr>
        <p:spPr>
          <a:xfrm flipH="1">
            <a:off x="2262753" y="3792201"/>
            <a:ext cx="1025549" cy="417451"/>
          </a:xfrm>
          <a:prstGeom prst="ben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2F8C9-27B4-4151-A9BE-562D3E6DC259}"/>
              </a:ext>
            </a:extLst>
          </p:cNvPr>
          <p:cNvSpPr txBox="1"/>
          <p:nvPr/>
        </p:nvSpPr>
        <p:spPr>
          <a:xfrm>
            <a:off x="5523188" y="4307526"/>
            <a:ext cx="245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Laboratory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C3399"/>
                </a:solidFill>
              </a:rPr>
              <a:t>Analyze adaptation early and frequently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5946-8755-47DA-BA37-A69FEE2EB5C0}"/>
              </a:ext>
            </a:extLst>
          </p:cNvPr>
          <p:cNvSpPr txBox="1"/>
          <p:nvPr/>
        </p:nvSpPr>
        <p:spPr>
          <a:xfrm>
            <a:off x="1038386" y="5083444"/>
            <a:ext cx="1224367" cy="52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2CAE29-211A-46F7-8FDF-8D569DC0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58" y="5116825"/>
            <a:ext cx="469312" cy="364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B657F5-7079-42FA-AE3D-4D5DDF26D7E4}"/>
              </a:ext>
            </a:extLst>
          </p:cNvPr>
          <p:cNvSpPr txBox="1"/>
          <p:nvPr/>
        </p:nvSpPr>
        <p:spPr>
          <a:xfrm>
            <a:off x="2744529" y="1788176"/>
            <a:ext cx="1208867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+++ systemic Rx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F6505D-20DB-4CF8-BF19-38F3F66BA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047" y="5224852"/>
            <a:ext cx="1377815" cy="87180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7E74255-7EC3-4FDE-A7F5-6BDF1A17408E}"/>
              </a:ext>
            </a:extLst>
          </p:cNvPr>
          <p:cNvSpPr/>
          <p:nvPr/>
        </p:nvSpPr>
        <p:spPr>
          <a:xfrm>
            <a:off x="2487169" y="2743200"/>
            <a:ext cx="271529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FBBD4D-6BAA-4068-BF82-1639B5506984}"/>
              </a:ext>
            </a:extLst>
          </p:cNvPr>
          <p:cNvSpPr txBox="1"/>
          <p:nvPr/>
        </p:nvSpPr>
        <p:spPr>
          <a:xfrm>
            <a:off x="1669792" y="2118389"/>
            <a:ext cx="1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Focus &amp;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Measure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F463C8-4E0D-438A-8A65-C15C6B866C39}"/>
              </a:ext>
            </a:extLst>
          </p:cNvPr>
          <p:cNvSpPr txBox="1"/>
          <p:nvPr/>
        </p:nvSpPr>
        <p:spPr>
          <a:xfrm>
            <a:off x="7134387" y="1401250"/>
            <a:ext cx="10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Assess physical size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E741E1-9BEF-467F-A30F-0156A39D679D}"/>
              </a:ext>
            </a:extLst>
          </p:cNvPr>
          <p:cNvSpPr txBox="1"/>
          <p:nvPr/>
        </p:nvSpPr>
        <p:spPr>
          <a:xfrm>
            <a:off x="7910492" y="3036404"/>
            <a:ext cx="912256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AI/ML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ABAFB9-4CA8-44A9-8A2C-EB9D72D98B74}"/>
              </a:ext>
            </a:extLst>
          </p:cNvPr>
          <p:cNvSpPr/>
          <p:nvPr/>
        </p:nvSpPr>
        <p:spPr>
          <a:xfrm>
            <a:off x="7436602" y="2193299"/>
            <a:ext cx="154983" cy="1673812"/>
          </a:xfrm>
          <a:prstGeom prst="rect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41266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995</Words>
  <Application>Microsoft Office PowerPoint</Application>
  <PresentationFormat>Widescreen</PresentationFormat>
  <Paragraphs>198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Sapient Centro Slab</vt:lpstr>
      <vt:lpstr>SapientCentroSlab-Light</vt:lpstr>
      <vt:lpstr>SapientSansBold</vt:lpstr>
      <vt:lpstr>SapientSansRegular</vt:lpstr>
      <vt:lpstr>Wingdings</vt:lpstr>
      <vt:lpstr>NCI PPT Template 16x9 BLUE</vt:lpstr>
      <vt:lpstr>Advancing Medical Care through Discovery in the Physical Sciences:  Joint DOE- NIH Workshop</vt:lpstr>
      <vt:lpstr>Outline</vt:lpstr>
      <vt:lpstr>Physical sciences  biology:   scope of opportunities</vt:lpstr>
      <vt:lpstr>Physical sciences  biology:   scope of opportunities</vt:lpstr>
      <vt:lpstr>Physical sciences  biology:   scope of opportunities</vt:lpstr>
      <vt:lpstr>Physical sciences  biology Integration :   scope of opportunities</vt:lpstr>
      <vt:lpstr>Physical sciences  biology Integration :   scope of opportunities</vt:lpstr>
      <vt:lpstr>PowerPoint Presentation</vt:lpstr>
      <vt:lpstr>Physical sciences  biology Integration :   scope of opportunities</vt:lpstr>
      <vt:lpstr>PowerPoint Presentation</vt:lpstr>
      <vt:lpstr>PowerPoint Presentation</vt:lpstr>
      <vt:lpstr>Physical sciences  biology Integration : Anticipate and adapt</vt:lpstr>
      <vt:lpstr>Physical sciences  biology Integration : Anticipate and adapt</vt:lpstr>
      <vt:lpstr>Where are we in integration of medical care and physical sciences (1)</vt:lpstr>
      <vt:lpstr>Where are we in integration of medical care and physical sciences (2)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Medical Care throughDiscovery in the Physical Sciences:</dc:title>
  <dc:creator>Coleman, Norman (NIH/NCI) [E]</dc:creator>
  <cp:lastModifiedBy>Stephanie Tysor</cp:lastModifiedBy>
  <cp:revision>66</cp:revision>
  <dcterms:created xsi:type="dcterms:W3CDTF">2021-07-07T16:58:38Z</dcterms:created>
  <dcterms:modified xsi:type="dcterms:W3CDTF">2021-07-11T23:44:38Z</dcterms:modified>
</cp:coreProperties>
</file>