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78" r:id="rId3"/>
    <p:sldId id="279" r:id="rId4"/>
    <p:sldId id="267" r:id="rId5"/>
    <p:sldId id="282" r:id="rId6"/>
    <p:sldId id="283" r:id="rId7"/>
    <p:sldId id="274" r:id="rId8"/>
    <p:sldId id="284" r:id="rId9"/>
    <p:sldId id="285" r:id="rId10"/>
    <p:sldId id="286" r:id="rId11"/>
    <p:sldId id="269" r:id="rId12"/>
    <p:sldId id="272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bianco, Richard" initials="CR" lastIdx="12" clrIdx="0">
    <p:extLst>
      <p:ext uri="{19B8F6BF-5375-455C-9EA6-DF929625EA0E}">
        <p15:presenceInfo xmlns:p15="http://schemas.microsoft.com/office/powerpoint/2012/main" userId="S::richard.capobianco@uconn.edu::44c1ad0f-305c-4443-898e-34c68c8139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656"/>
  </p:normalViewPr>
  <p:slideViewPr>
    <p:cSldViewPr snapToGrid="0" snapToObjects="1">
      <p:cViewPr varScale="1">
        <p:scale>
          <a:sx n="78" d="100"/>
          <a:sy n="78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3BB4A-F9D7-4072-B56A-04508843F3DA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A310A41-74F0-4077-82A6-82DD61EB0FD9}">
      <dgm:prSet/>
      <dgm:spPr/>
      <dgm:t>
        <a:bodyPr/>
        <a:lstStyle/>
        <a:p>
          <a:r>
            <a:rPr lang="en-US" b="0" i="0" baseline="0" dirty="0"/>
            <a:t>Richard Capobianco</a:t>
          </a:r>
          <a:endParaRPr lang="en-US" dirty="0"/>
        </a:p>
      </dgm:t>
    </dgm:pt>
    <dgm:pt modelId="{BF5FE936-68F8-445B-BB73-572CFFCA80FD}" type="parTrans" cxnId="{BFF05F87-4555-468C-860C-EEEFB9117A38}">
      <dgm:prSet/>
      <dgm:spPr/>
      <dgm:t>
        <a:bodyPr/>
        <a:lstStyle/>
        <a:p>
          <a:endParaRPr lang="en-US"/>
        </a:p>
      </dgm:t>
    </dgm:pt>
    <dgm:pt modelId="{95CF66DD-6AB9-4A82-ACAB-049560830F5E}" type="sibTrans" cxnId="{BFF05F87-4555-468C-860C-EEEFB9117A38}">
      <dgm:prSet/>
      <dgm:spPr/>
      <dgm:t>
        <a:bodyPr/>
        <a:lstStyle/>
        <a:p>
          <a:endParaRPr lang="en-US"/>
        </a:p>
      </dgm:t>
    </dgm:pt>
    <dgm:pt modelId="{81E0041E-203A-4773-B65D-CBED7969E4C1}">
      <dgm:prSet/>
      <dgm:spPr/>
      <dgm:t>
        <a:bodyPr/>
        <a:lstStyle/>
        <a:p>
          <a:r>
            <a:rPr lang="en-US" b="0" i="0" baseline="0" dirty="0"/>
            <a:t>University of Connecticut</a:t>
          </a:r>
          <a:endParaRPr lang="en-US" dirty="0"/>
        </a:p>
      </dgm:t>
    </dgm:pt>
    <dgm:pt modelId="{751EBDAD-1E17-4C57-9945-752FA69A0ED2}" type="parTrans" cxnId="{ED37FABA-3918-42EB-9497-BBDB115E68F2}">
      <dgm:prSet/>
      <dgm:spPr/>
      <dgm:t>
        <a:bodyPr/>
        <a:lstStyle/>
        <a:p>
          <a:endParaRPr lang="en-US"/>
        </a:p>
      </dgm:t>
    </dgm:pt>
    <dgm:pt modelId="{481AFB35-B09E-4245-ADF7-6FE15DD00424}" type="sibTrans" cxnId="{ED37FABA-3918-42EB-9497-BBDB115E68F2}">
      <dgm:prSet/>
      <dgm:spPr/>
      <dgm:t>
        <a:bodyPr/>
        <a:lstStyle/>
        <a:p>
          <a:endParaRPr lang="en-US"/>
        </a:p>
      </dgm:t>
    </dgm:pt>
    <dgm:pt modelId="{C0EB0630-0139-41DB-AF84-E9047C1C01E9}">
      <dgm:prSet/>
      <dgm:spPr/>
      <dgm:t>
        <a:bodyPr/>
        <a:lstStyle/>
        <a:p>
          <a:r>
            <a:rPr lang="en-US" dirty="0"/>
            <a:t>HUGS</a:t>
          </a:r>
          <a:r>
            <a:rPr lang="en-US" b="0" i="0" baseline="0" dirty="0"/>
            <a:t>, 2021</a:t>
          </a:r>
          <a:endParaRPr lang="en-US" dirty="0"/>
        </a:p>
      </dgm:t>
    </dgm:pt>
    <dgm:pt modelId="{B38371EB-0462-4F4C-B932-E6DCEA0C47EB}" type="parTrans" cxnId="{AFD93FDC-700C-4F12-BC9D-7CF5234525C0}">
      <dgm:prSet/>
      <dgm:spPr/>
      <dgm:t>
        <a:bodyPr/>
        <a:lstStyle/>
        <a:p>
          <a:endParaRPr lang="en-US"/>
        </a:p>
      </dgm:t>
    </dgm:pt>
    <dgm:pt modelId="{CA33BE47-8CEA-41DD-9E0F-8FDDF3EA5CD8}" type="sibTrans" cxnId="{AFD93FDC-700C-4F12-BC9D-7CF5234525C0}">
      <dgm:prSet/>
      <dgm:spPr/>
      <dgm:t>
        <a:bodyPr/>
        <a:lstStyle/>
        <a:p>
          <a:endParaRPr lang="en-US"/>
        </a:p>
      </dgm:t>
    </dgm:pt>
    <dgm:pt modelId="{9C7602D7-C184-0C4F-A67E-3FD527DD321A}" type="pres">
      <dgm:prSet presAssocID="{0803BB4A-F9D7-4072-B56A-04508843F3DA}" presName="linear" presStyleCnt="0">
        <dgm:presLayoutVars>
          <dgm:dir/>
          <dgm:animLvl val="lvl"/>
          <dgm:resizeHandles val="exact"/>
        </dgm:presLayoutVars>
      </dgm:prSet>
      <dgm:spPr/>
    </dgm:pt>
    <dgm:pt modelId="{B55485C4-92E5-254D-98FA-98C5A462D2ED}" type="pres">
      <dgm:prSet presAssocID="{BA310A41-74F0-4077-82A6-82DD61EB0FD9}" presName="parentLin" presStyleCnt="0"/>
      <dgm:spPr/>
    </dgm:pt>
    <dgm:pt modelId="{E3B3C887-416C-BE4D-841C-AC8ECC2DC620}" type="pres">
      <dgm:prSet presAssocID="{BA310A41-74F0-4077-82A6-82DD61EB0FD9}" presName="parentLeftMargin" presStyleLbl="node1" presStyleIdx="0" presStyleCnt="3"/>
      <dgm:spPr/>
    </dgm:pt>
    <dgm:pt modelId="{BC543685-6A14-A64D-AA22-37EF7D812526}" type="pres">
      <dgm:prSet presAssocID="{BA310A41-74F0-4077-82A6-82DD61EB0F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F7F429-1FE0-2440-B843-A096CCC4ADB4}" type="pres">
      <dgm:prSet presAssocID="{BA310A41-74F0-4077-82A6-82DD61EB0FD9}" presName="negativeSpace" presStyleCnt="0"/>
      <dgm:spPr/>
    </dgm:pt>
    <dgm:pt modelId="{CDD5C959-9F95-5244-B604-4DF80C9CE91E}" type="pres">
      <dgm:prSet presAssocID="{BA310A41-74F0-4077-82A6-82DD61EB0FD9}" presName="childText" presStyleLbl="conFgAcc1" presStyleIdx="0" presStyleCnt="3">
        <dgm:presLayoutVars>
          <dgm:bulletEnabled val="1"/>
        </dgm:presLayoutVars>
      </dgm:prSet>
      <dgm:spPr/>
    </dgm:pt>
    <dgm:pt modelId="{3843F0EC-79C1-8E4A-A3C0-833F35B40088}" type="pres">
      <dgm:prSet presAssocID="{95CF66DD-6AB9-4A82-ACAB-049560830F5E}" presName="spaceBetweenRectangles" presStyleCnt="0"/>
      <dgm:spPr/>
    </dgm:pt>
    <dgm:pt modelId="{3B5D74B2-096A-514E-8929-B5ECDDB6BC87}" type="pres">
      <dgm:prSet presAssocID="{81E0041E-203A-4773-B65D-CBED7969E4C1}" presName="parentLin" presStyleCnt="0"/>
      <dgm:spPr/>
    </dgm:pt>
    <dgm:pt modelId="{334F5CD6-9D4B-7744-ADB0-9631690F1D31}" type="pres">
      <dgm:prSet presAssocID="{81E0041E-203A-4773-B65D-CBED7969E4C1}" presName="parentLeftMargin" presStyleLbl="node1" presStyleIdx="0" presStyleCnt="3"/>
      <dgm:spPr/>
    </dgm:pt>
    <dgm:pt modelId="{8AC17F69-09C5-B649-8152-EEF869C227C5}" type="pres">
      <dgm:prSet presAssocID="{81E0041E-203A-4773-B65D-CBED7969E4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EA6F7A-0686-C548-98CB-703C074BAEEF}" type="pres">
      <dgm:prSet presAssocID="{81E0041E-203A-4773-B65D-CBED7969E4C1}" presName="negativeSpace" presStyleCnt="0"/>
      <dgm:spPr/>
    </dgm:pt>
    <dgm:pt modelId="{E4826280-74AF-5742-8887-4ABF3B77EF22}" type="pres">
      <dgm:prSet presAssocID="{81E0041E-203A-4773-B65D-CBED7969E4C1}" presName="childText" presStyleLbl="conFgAcc1" presStyleIdx="1" presStyleCnt="3">
        <dgm:presLayoutVars>
          <dgm:bulletEnabled val="1"/>
        </dgm:presLayoutVars>
      </dgm:prSet>
      <dgm:spPr/>
    </dgm:pt>
    <dgm:pt modelId="{BA1A3F7B-B88C-E942-9B06-633FA1225269}" type="pres">
      <dgm:prSet presAssocID="{481AFB35-B09E-4245-ADF7-6FE15DD00424}" presName="spaceBetweenRectangles" presStyleCnt="0"/>
      <dgm:spPr/>
    </dgm:pt>
    <dgm:pt modelId="{673E0D54-5B45-FE4F-ADC5-04E7A690847E}" type="pres">
      <dgm:prSet presAssocID="{C0EB0630-0139-41DB-AF84-E9047C1C01E9}" presName="parentLin" presStyleCnt="0"/>
      <dgm:spPr/>
    </dgm:pt>
    <dgm:pt modelId="{85D73D8E-1D42-8A4B-BED9-ACB4C933464C}" type="pres">
      <dgm:prSet presAssocID="{C0EB0630-0139-41DB-AF84-E9047C1C01E9}" presName="parentLeftMargin" presStyleLbl="node1" presStyleIdx="1" presStyleCnt="3"/>
      <dgm:spPr/>
    </dgm:pt>
    <dgm:pt modelId="{E37FDCB9-7E17-6841-9216-7C6B5295E4E1}" type="pres">
      <dgm:prSet presAssocID="{C0EB0630-0139-41DB-AF84-E9047C1C01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9EA0A0-944A-FB4F-A8E3-F82F038F8DE9}" type="pres">
      <dgm:prSet presAssocID="{C0EB0630-0139-41DB-AF84-E9047C1C01E9}" presName="negativeSpace" presStyleCnt="0"/>
      <dgm:spPr/>
    </dgm:pt>
    <dgm:pt modelId="{2340A930-E549-BF42-9234-76ACB908E693}" type="pres">
      <dgm:prSet presAssocID="{C0EB0630-0139-41DB-AF84-E9047C1C01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427304-83ED-C34B-8C97-8A23063F08F9}" type="presOf" srcId="{C0EB0630-0139-41DB-AF84-E9047C1C01E9}" destId="{E37FDCB9-7E17-6841-9216-7C6B5295E4E1}" srcOrd="1" destOrd="0" presId="urn:microsoft.com/office/officeart/2005/8/layout/list1"/>
    <dgm:cxn modelId="{3F3F384D-B3BA-F044-AADB-00662D6A2014}" type="presOf" srcId="{C0EB0630-0139-41DB-AF84-E9047C1C01E9}" destId="{85D73D8E-1D42-8A4B-BED9-ACB4C933464C}" srcOrd="0" destOrd="0" presId="urn:microsoft.com/office/officeart/2005/8/layout/list1"/>
    <dgm:cxn modelId="{A4F2876B-5E60-214A-9752-16DBB77C534A}" type="presOf" srcId="{81E0041E-203A-4773-B65D-CBED7969E4C1}" destId="{334F5CD6-9D4B-7744-ADB0-9631690F1D31}" srcOrd="0" destOrd="0" presId="urn:microsoft.com/office/officeart/2005/8/layout/list1"/>
    <dgm:cxn modelId="{13F66779-8CCF-2C4F-B298-7FBBC6C81A76}" type="presOf" srcId="{BA310A41-74F0-4077-82A6-82DD61EB0FD9}" destId="{BC543685-6A14-A64D-AA22-37EF7D812526}" srcOrd="1" destOrd="0" presId="urn:microsoft.com/office/officeart/2005/8/layout/list1"/>
    <dgm:cxn modelId="{BFF05F87-4555-468C-860C-EEEFB9117A38}" srcId="{0803BB4A-F9D7-4072-B56A-04508843F3DA}" destId="{BA310A41-74F0-4077-82A6-82DD61EB0FD9}" srcOrd="0" destOrd="0" parTransId="{BF5FE936-68F8-445B-BB73-572CFFCA80FD}" sibTransId="{95CF66DD-6AB9-4A82-ACAB-049560830F5E}"/>
    <dgm:cxn modelId="{E45FD7BA-7BBC-F24E-B457-79FE2A8B7ED4}" type="presOf" srcId="{81E0041E-203A-4773-B65D-CBED7969E4C1}" destId="{8AC17F69-09C5-B649-8152-EEF869C227C5}" srcOrd="1" destOrd="0" presId="urn:microsoft.com/office/officeart/2005/8/layout/list1"/>
    <dgm:cxn modelId="{ED37FABA-3918-42EB-9497-BBDB115E68F2}" srcId="{0803BB4A-F9D7-4072-B56A-04508843F3DA}" destId="{81E0041E-203A-4773-B65D-CBED7969E4C1}" srcOrd="1" destOrd="0" parTransId="{751EBDAD-1E17-4C57-9945-752FA69A0ED2}" sibTransId="{481AFB35-B09E-4245-ADF7-6FE15DD00424}"/>
    <dgm:cxn modelId="{8772BAD1-038C-F349-A6D8-521C35E7BAA8}" type="presOf" srcId="{0803BB4A-F9D7-4072-B56A-04508843F3DA}" destId="{9C7602D7-C184-0C4F-A67E-3FD527DD321A}" srcOrd="0" destOrd="0" presId="urn:microsoft.com/office/officeart/2005/8/layout/list1"/>
    <dgm:cxn modelId="{E2FE9BD5-A638-C34C-940B-AA790399F7FD}" type="presOf" srcId="{BA310A41-74F0-4077-82A6-82DD61EB0FD9}" destId="{E3B3C887-416C-BE4D-841C-AC8ECC2DC620}" srcOrd="0" destOrd="0" presId="urn:microsoft.com/office/officeart/2005/8/layout/list1"/>
    <dgm:cxn modelId="{AFD93FDC-700C-4F12-BC9D-7CF5234525C0}" srcId="{0803BB4A-F9D7-4072-B56A-04508843F3DA}" destId="{C0EB0630-0139-41DB-AF84-E9047C1C01E9}" srcOrd="2" destOrd="0" parTransId="{B38371EB-0462-4F4C-B932-E6DCEA0C47EB}" sibTransId="{CA33BE47-8CEA-41DD-9E0F-8FDDF3EA5CD8}"/>
    <dgm:cxn modelId="{33CA65F4-7B27-1E47-9673-0C257C6A4F9A}" type="presParOf" srcId="{9C7602D7-C184-0C4F-A67E-3FD527DD321A}" destId="{B55485C4-92E5-254D-98FA-98C5A462D2ED}" srcOrd="0" destOrd="0" presId="urn:microsoft.com/office/officeart/2005/8/layout/list1"/>
    <dgm:cxn modelId="{77137FF3-27C4-9747-9D95-9FF5CEA6BC76}" type="presParOf" srcId="{B55485C4-92E5-254D-98FA-98C5A462D2ED}" destId="{E3B3C887-416C-BE4D-841C-AC8ECC2DC620}" srcOrd="0" destOrd="0" presId="urn:microsoft.com/office/officeart/2005/8/layout/list1"/>
    <dgm:cxn modelId="{8F43BDAC-E0BB-CE4D-AB53-92C3EE6C9301}" type="presParOf" srcId="{B55485C4-92E5-254D-98FA-98C5A462D2ED}" destId="{BC543685-6A14-A64D-AA22-37EF7D812526}" srcOrd="1" destOrd="0" presId="urn:microsoft.com/office/officeart/2005/8/layout/list1"/>
    <dgm:cxn modelId="{2F4D0F20-782A-7E4F-AC74-75EEA8F6E220}" type="presParOf" srcId="{9C7602D7-C184-0C4F-A67E-3FD527DD321A}" destId="{55F7F429-1FE0-2440-B843-A096CCC4ADB4}" srcOrd="1" destOrd="0" presId="urn:microsoft.com/office/officeart/2005/8/layout/list1"/>
    <dgm:cxn modelId="{F62BB886-3D37-164C-8063-3C09B4AE7741}" type="presParOf" srcId="{9C7602D7-C184-0C4F-A67E-3FD527DD321A}" destId="{CDD5C959-9F95-5244-B604-4DF80C9CE91E}" srcOrd="2" destOrd="0" presId="urn:microsoft.com/office/officeart/2005/8/layout/list1"/>
    <dgm:cxn modelId="{528E1801-8237-914A-AE56-88B23846A251}" type="presParOf" srcId="{9C7602D7-C184-0C4F-A67E-3FD527DD321A}" destId="{3843F0EC-79C1-8E4A-A3C0-833F35B40088}" srcOrd="3" destOrd="0" presId="urn:microsoft.com/office/officeart/2005/8/layout/list1"/>
    <dgm:cxn modelId="{DBEBB39A-21CC-9147-B597-7DAE8C915643}" type="presParOf" srcId="{9C7602D7-C184-0C4F-A67E-3FD527DD321A}" destId="{3B5D74B2-096A-514E-8929-B5ECDDB6BC87}" srcOrd="4" destOrd="0" presId="urn:microsoft.com/office/officeart/2005/8/layout/list1"/>
    <dgm:cxn modelId="{205B7FEE-534E-E64D-891A-9C693B4571D5}" type="presParOf" srcId="{3B5D74B2-096A-514E-8929-B5ECDDB6BC87}" destId="{334F5CD6-9D4B-7744-ADB0-9631690F1D31}" srcOrd="0" destOrd="0" presId="urn:microsoft.com/office/officeart/2005/8/layout/list1"/>
    <dgm:cxn modelId="{52C0BF94-01A9-F049-823D-9C05480B7B05}" type="presParOf" srcId="{3B5D74B2-096A-514E-8929-B5ECDDB6BC87}" destId="{8AC17F69-09C5-B649-8152-EEF869C227C5}" srcOrd="1" destOrd="0" presId="urn:microsoft.com/office/officeart/2005/8/layout/list1"/>
    <dgm:cxn modelId="{5FBCED36-A0EA-8941-9E29-EFDD907A143E}" type="presParOf" srcId="{9C7602D7-C184-0C4F-A67E-3FD527DD321A}" destId="{7CEA6F7A-0686-C548-98CB-703C074BAEEF}" srcOrd="5" destOrd="0" presId="urn:microsoft.com/office/officeart/2005/8/layout/list1"/>
    <dgm:cxn modelId="{61D29A73-8734-D147-87D6-854320679DBA}" type="presParOf" srcId="{9C7602D7-C184-0C4F-A67E-3FD527DD321A}" destId="{E4826280-74AF-5742-8887-4ABF3B77EF22}" srcOrd="6" destOrd="0" presId="urn:microsoft.com/office/officeart/2005/8/layout/list1"/>
    <dgm:cxn modelId="{6706805F-60FC-C249-893F-58714801932E}" type="presParOf" srcId="{9C7602D7-C184-0C4F-A67E-3FD527DD321A}" destId="{BA1A3F7B-B88C-E942-9B06-633FA1225269}" srcOrd="7" destOrd="0" presId="urn:microsoft.com/office/officeart/2005/8/layout/list1"/>
    <dgm:cxn modelId="{D3649EDE-B290-BB4F-9A9A-6DB415A78B26}" type="presParOf" srcId="{9C7602D7-C184-0C4F-A67E-3FD527DD321A}" destId="{673E0D54-5B45-FE4F-ADC5-04E7A690847E}" srcOrd="8" destOrd="0" presId="urn:microsoft.com/office/officeart/2005/8/layout/list1"/>
    <dgm:cxn modelId="{42AC702F-D6C4-4E44-BDBF-44E71D60849D}" type="presParOf" srcId="{673E0D54-5B45-FE4F-ADC5-04E7A690847E}" destId="{85D73D8E-1D42-8A4B-BED9-ACB4C933464C}" srcOrd="0" destOrd="0" presId="urn:microsoft.com/office/officeart/2005/8/layout/list1"/>
    <dgm:cxn modelId="{2C3F88FF-086A-5041-AD1F-8B532BFB574F}" type="presParOf" srcId="{673E0D54-5B45-FE4F-ADC5-04E7A690847E}" destId="{E37FDCB9-7E17-6841-9216-7C6B5295E4E1}" srcOrd="1" destOrd="0" presId="urn:microsoft.com/office/officeart/2005/8/layout/list1"/>
    <dgm:cxn modelId="{0D445988-A664-A045-8A8D-B8AC0DB40E2A}" type="presParOf" srcId="{9C7602D7-C184-0C4F-A67E-3FD527DD321A}" destId="{AD9EA0A0-944A-FB4F-A8E3-F82F038F8DE9}" srcOrd="9" destOrd="0" presId="urn:microsoft.com/office/officeart/2005/8/layout/list1"/>
    <dgm:cxn modelId="{6DE14C63-6DE7-FC4B-B336-32CB9F2A4A8A}" type="presParOf" srcId="{9C7602D7-C184-0C4F-A67E-3FD527DD321A}" destId="{2340A930-E549-BF42-9234-76ACB908E6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CBD25-A0B2-459A-AC7C-8596A9FD4A6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76D18C-D6F5-4AD6-AB00-61D4B0057354}">
      <dgm:prSet/>
      <dgm:spPr/>
      <dgm:t>
        <a:bodyPr/>
        <a:lstStyle/>
        <a:p>
          <a:r>
            <a:rPr lang="en-US" dirty="0"/>
            <a:t>Thank you all for listening to my talk</a:t>
          </a:r>
        </a:p>
      </dgm:t>
    </dgm:pt>
    <dgm:pt modelId="{84FCC815-A954-47B6-93AE-7DD2DDACF41F}" type="parTrans" cxnId="{E8566089-26D4-4E5B-88A6-77A9729A565E}">
      <dgm:prSet/>
      <dgm:spPr/>
      <dgm:t>
        <a:bodyPr/>
        <a:lstStyle/>
        <a:p>
          <a:endParaRPr lang="en-US"/>
        </a:p>
      </dgm:t>
    </dgm:pt>
    <dgm:pt modelId="{A7457712-48FB-45E6-987F-14E3C9883942}" type="sibTrans" cxnId="{E8566089-26D4-4E5B-88A6-77A9729A565E}">
      <dgm:prSet/>
      <dgm:spPr/>
      <dgm:t>
        <a:bodyPr/>
        <a:lstStyle/>
        <a:p>
          <a:endParaRPr lang="en-US"/>
        </a:p>
      </dgm:t>
    </dgm:pt>
    <dgm:pt modelId="{3DE0BB14-7660-4CB6-9D43-0F96EC0AD5A1}">
      <dgm:prSet/>
      <dgm:spPr/>
      <dgm:t>
        <a:bodyPr/>
        <a:lstStyle/>
        <a:p>
          <a:r>
            <a:rPr lang="en-US" dirty="0"/>
            <a:t>I would also like to thank and give credit to Dr. Kyungseon Joo for some of the images and information shown in these slides</a:t>
          </a:r>
        </a:p>
      </dgm:t>
    </dgm:pt>
    <dgm:pt modelId="{D14248F4-4835-436E-B135-ACF718A052DB}" type="parTrans" cxnId="{66C084CE-063D-4C33-9FF8-FCC0B71B1266}">
      <dgm:prSet/>
      <dgm:spPr/>
      <dgm:t>
        <a:bodyPr/>
        <a:lstStyle/>
        <a:p>
          <a:endParaRPr lang="en-US"/>
        </a:p>
      </dgm:t>
    </dgm:pt>
    <dgm:pt modelId="{4DC52D55-5592-464E-9D92-E2306B1A3E49}" type="sibTrans" cxnId="{66C084CE-063D-4C33-9FF8-FCC0B71B1266}">
      <dgm:prSet/>
      <dgm:spPr/>
      <dgm:t>
        <a:bodyPr/>
        <a:lstStyle/>
        <a:p>
          <a:endParaRPr lang="en-US"/>
        </a:p>
      </dgm:t>
    </dgm:pt>
    <dgm:pt modelId="{416C4912-94E1-4959-8959-44AF2CE19BCF}">
      <dgm:prSet/>
      <dgm:spPr/>
      <dgm:t>
        <a:bodyPr/>
        <a:lstStyle/>
        <a:p>
          <a:r>
            <a:rPr lang="en-US" dirty="0"/>
            <a:t>Credit also to everyone in the CLAS Collaboration who contributed to the paper discussed in this talk</a:t>
          </a:r>
        </a:p>
      </dgm:t>
    </dgm:pt>
    <dgm:pt modelId="{CF3BB154-0253-42DA-A9AA-F0403F679603}" type="parTrans" cxnId="{1C17000B-09FB-483B-9C36-1A68D9DEEBE2}">
      <dgm:prSet/>
      <dgm:spPr/>
      <dgm:t>
        <a:bodyPr/>
        <a:lstStyle/>
        <a:p>
          <a:endParaRPr lang="en-US"/>
        </a:p>
      </dgm:t>
    </dgm:pt>
    <dgm:pt modelId="{61177C26-2C6E-4437-984D-197BF703487B}" type="sibTrans" cxnId="{1C17000B-09FB-483B-9C36-1A68D9DEEBE2}">
      <dgm:prSet/>
      <dgm:spPr/>
      <dgm:t>
        <a:bodyPr/>
        <a:lstStyle/>
        <a:p>
          <a:endParaRPr lang="en-US"/>
        </a:p>
      </dgm:t>
    </dgm:pt>
    <dgm:pt modelId="{9384EBE3-21A2-2F48-A866-63633ECEE143}" type="pres">
      <dgm:prSet presAssocID="{3F8CBD25-A0B2-459A-AC7C-8596A9FD4A6E}" presName="linear" presStyleCnt="0">
        <dgm:presLayoutVars>
          <dgm:animLvl val="lvl"/>
          <dgm:resizeHandles val="exact"/>
        </dgm:presLayoutVars>
      </dgm:prSet>
      <dgm:spPr/>
    </dgm:pt>
    <dgm:pt modelId="{D1721820-D568-8840-AB28-5D3D4A33D2F9}" type="pres">
      <dgm:prSet presAssocID="{5F76D18C-D6F5-4AD6-AB00-61D4B00573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50B62-4341-3841-BF13-99641C5C90E5}" type="pres">
      <dgm:prSet presAssocID="{A7457712-48FB-45E6-987F-14E3C9883942}" presName="spacer" presStyleCnt="0"/>
      <dgm:spPr/>
    </dgm:pt>
    <dgm:pt modelId="{081CBD83-1D5F-4144-A139-68EDC3C13C03}" type="pres">
      <dgm:prSet presAssocID="{3DE0BB14-7660-4CB6-9D43-0F96EC0AD5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51DEEB-8ABE-BD4D-8995-AC2F06ABD350}" type="pres">
      <dgm:prSet presAssocID="{4DC52D55-5592-464E-9D92-E2306B1A3E49}" presName="spacer" presStyleCnt="0"/>
      <dgm:spPr/>
    </dgm:pt>
    <dgm:pt modelId="{22ABC18F-3D9C-E244-9FF1-5F6E38F6BE32}" type="pres">
      <dgm:prSet presAssocID="{416C4912-94E1-4959-8959-44AF2CE19B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17000B-09FB-483B-9C36-1A68D9DEEBE2}" srcId="{3F8CBD25-A0B2-459A-AC7C-8596A9FD4A6E}" destId="{416C4912-94E1-4959-8959-44AF2CE19BCF}" srcOrd="2" destOrd="0" parTransId="{CF3BB154-0253-42DA-A9AA-F0403F679603}" sibTransId="{61177C26-2C6E-4437-984D-197BF703487B}"/>
    <dgm:cxn modelId="{D1B4356D-3D53-5A4D-ABE2-8DFEA7BFF0E6}" type="presOf" srcId="{3F8CBD25-A0B2-459A-AC7C-8596A9FD4A6E}" destId="{9384EBE3-21A2-2F48-A866-63633ECEE143}" srcOrd="0" destOrd="0" presId="urn:microsoft.com/office/officeart/2005/8/layout/vList2"/>
    <dgm:cxn modelId="{E8566089-26D4-4E5B-88A6-77A9729A565E}" srcId="{3F8CBD25-A0B2-459A-AC7C-8596A9FD4A6E}" destId="{5F76D18C-D6F5-4AD6-AB00-61D4B0057354}" srcOrd="0" destOrd="0" parTransId="{84FCC815-A954-47B6-93AE-7DD2DDACF41F}" sibTransId="{A7457712-48FB-45E6-987F-14E3C9883942}"/>
    <dgm:cxn modelId="{7E6DA499-5C7E-6044-A646-4CB2FBDB8A83}" type="presOf" srcId="{5F76D18C-D6F5-4AD6-AB00-61D4B0057354}" destId="{D1721820-D568-8840-AB28-5D3D4A33D2F9}" srcOrd="0" destOrd="0" presId="urn:microsoft.com/office/officeart/2005/8/layout/vList2"/>
    <dgm:cxn modelId="{D27F999E-081F-7340-8938-41339613D3ED}" type="presOf" srcId="{416C4912-94E1-4959-8959-44AF2CE19BCF}" destId="{22ABC18F-3D9C-E244-9FF1-5F6E38F6BE32}" srcOrd="0" destOrd="0" presId="urn:microsoft.com/office/officeart/2005/8/layout/vList2"/>
    <dgm:cxn modelId="{66C084CE-063D-4C33-9FF8-FCC0B71B1266}" srcId="{3F8CBD25-A0B2-459A-AC7C-8596A9FD4A6E}" destId="{3DE0BB14-7660-4CB6-9D43-0F96EC0AD5A1}" srcOrd="1" destOrd="0" parTransId="{D14248F4-4835-436E-B135-ACF718A052DB}" sibTransId="{4DC52D55-5592-464E-9D92-E2306B1A3E49}"/>
    <dgm:cxn modelId="{D36D54F0-55F5-964D-A36B-84BB4FA30198}" type="presOf" srcId="{3DE0BB14-7660-4CB6-9D43-0F96EC0AD5A1}" destId="{081CBD83-1D5F-4144-A139-68EDC3C13C03}" srcOrd="0" destOrd="0" presId="urn:microsoft.com/office/officeart/2005/8/layout/vList2"/>
    <dgm:cxn modelId="{51060A92-D755-4D48-83CD-BCE6B6D28632}" type="presParOf" srcId="{9384EBE3-21A2-2F48-A866-63633ECEE143}" destId="{D1721820-D568-8840-AB28-5D3D4A33D2F9}" srcOrd="0" destOrd="0" presId="urn:microsoft.com/office/officeart/2005/8/layout/vList2"/>
    <dgm:cxn modelId="{D0BD659D-62CF-1040-945B-58AB833A3C12}" type="presParOf" srcId="{9384EBE3-21A2-2F48-A866-63633ECEE143}" destId="{30750B62-4341-3841-BF13-99641C5C90E5}" srcOrd="1" destOrd="0" presId="urn:microsoft.com/office/officeart/2005/8/layout/vList2"/>
    <dgm:cxn modelId="{3B10A069-0B59-A141-816F-2580B607422F}" type="presParOf" srcId="{9384EBE3-21A2-2F48-A866-63633ECEE143}" destId="{081CBD83-1D5F-4144-A139-68EDC3C13C03}" srcOrd="2" destOrd="0" presId="urn:microsoft.com/office/officeart/2005/8/layout/vList2"/>
    <dgm:cxn modelId="{AE606CB5-2818-994D-B599-AA5020B5E53B}" type="presParOf" srcId="{9384EBE3-21A2-2F48-A866-63633ECEE143}" destId="{F751DEEB-8ABE-BD4D-8995-AC2F06ABD350}" srcOrd="3" destOrd="0" presId="urn:microsoft.com/office/officeart/2005/8/layout/vList2"/>
    <dgm:cxn modelId="{86EE77CF-0246-8D4F-A7E7-664E51A339FB}" type="presParOf" srcId="{9384EBE3-21A2-2F48-A866-63633ECEE143}" destId="{22ABC18F-3D9C-E244-9FF1-5F6E38F6BE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5C959-9F95-5244-B604-4DF80C9CE91E}">
      <dsp:nvSpPr>
        <dsp:cNvPr id="0" name=""/>
        <dsp:cNvSpPr/>
      </dsp:nvSpPr>
      <dsp:spPr>
        <a:xfrm>
          <a:off x="0" y="1108400"/>
          <a:ext cx="6666833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3685-6A14-A64D-AA22-37EF7D812526}">
      <dsp:nvSpPr>
        <dsp:cNvPr id="0" name=""/>
        <dsp:cNvSpPr/>
      </dsp:nvSpPr>
      <dsp:spPr>
        <a:xfrm>
          <a:off x="333341" y="636079"/>
          <a:ext cx="4666783" cy="944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Richard Capobianco</a:t>
          </a:r>
          <a:endParaRPr lang="en-US" sz="3200" kern="1200" dirty="0"/>
        </a:p>
      </dsp:txBody>
      <dsp:txXfrm>
        <a:off x="379455" y="682193"/>
        <a:ext cx="4574555" cy="852412"/>
      </dsp:txXfrm>
    </dsp:sp>
    <dsp:sp modelId="{E4826280-74AF-5742-8887-4ABF3B77EF22}">
      <dsp:nvSpPr>
        <dsp:cNvPr id="0" name=""/>
        <dsp:cNvSpPr/>
      </dsp:nvSpPr>
      <dsp:spPr>
        <a:xfrm>
          <a:off x="0" y="2559920"/>
          <a:ext cx="6666833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17F69-09C5-B649-8152-EEF869C227C5}">
      <dsp:nvSpPr>
        <dsp:cNvPr id="0" name=""/>
        <dsp:cNvSpPr/>
      </dsp:nvSpPr>
      <dsp:spPr>
        <a:xfrm>
          <a:off x="333341" y="2087600"/>
          <a:ext cx="4666783" cy="944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University of Connecticut</a:t>
          </a:r>
          <a:endParaRPr lang="en-US" sz="3200" kern="1200" dirty="0"/>
        </a:p>
      </dsp:txBody>
      <dsp:txXfrm>
        <a:off x="379455" y="2133714"/>
        <a:ext cx="4574555" cy="852412"/>
      </dsp:txXfrm>
    </dsp:sp>
    <dsp:sp modelId="{2340A930-E549-BF42-9234-76ACB908E693}">
      <dsp:nvSpPr>
        <dsp:cNvPr id="0" name=""/>
        <dsp:cNvSpPr/>
      </dsp:nvSpPr>
      <dsp:spPr>
        <a:xfrm>
          <a:off x="0" y="4011439"/>
          <a:ext cx="6666833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FDCB9-7E17-6841-9216-7C6B5295E4E1}">
      <dsp:nvSpPr>
        <dsp:cNvPr id="0" name=""/>
        <dsp:cNvSpPr/>
      </dsp:nvSpPr>
      <dsp:spPr>
        <a:xfrm>
          <a:off x="333341" y="3539120"/>
          <a:ext cx="4666783" cy="944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HUGS</a:t>
          </a:r>
          <a:r>
            <a:rPr lang="en-US" sz="3200" b="0" i="0" kern="1200" baseline="0" dirty="0"/>
            <a:t>, 2021</a:t>
          </a:r>
          <a:endParaRPr lang="en-US" sz="3200" kern="1200" dirty="0"/>
        </a:p>
      </dsp:txBody>
      <dsp:txXfrm>
        <a:off x="379455" y="3585234"/>
        <a:ext cx="4574555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820-D568-8840-AB28-5D3D4A33D2F9}">
      <dsp:nvSpPr>
        <dsp:cNvPr id="0" name=""/>
        <dsp:cNvSpPr/>
      </dsp:nvSpPr>
      <dsp:spPr>
        <a:xfrm>
          <a:off x="0" y="144620"/>
          <a:ext cx="7080018" cy="16639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Thank you all for listening to my talk</a:t>
          </a:r>
        </a:p>
      </dsp:txBody>
      <dsp:txXfrm>
        <a:off x="81228" y="225848"/>
        <a:ext cx="6917562" cy="1501503"/>
      </dsp:txXfrm>
    </dsp:sp>
    <dsp:sp modelId="{081CBD83-1D5F-4144-A139-68EDC3C13C03}">
      <dsp:nvSpPr>
        <dsp:cNvPr id="0" name=""/>
        <dsp:cNvSpPr/>
      </dsp:nvSpPr>
      <dsp:spPr>
        <a:xfrm>
          <a:off x="0" y="1894980"/>
          <a:ext cx="7080018" cy="166395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 would also like to thank and give credit to Dr. Kyungseon Joo for some of the images and information shown in these slides</a:t>
          </a:r>
        </a:p>
      </dsp:txBody>
      <dsp:txXfrm>
        <a:off x="81228" y="1976208"/>
        <a:ext cx="6917562" cy="1501503"/>
      </dsp:txXfrm>
    </dsp:sp>
    <dsp:sp modelId="{22ABC18F-3D9C-E244-9FF1-5F6E38F6BE32}">
      <dsp:nvSpPr>
        <dsp:cNvPr id="0" name=""/>
        <dsp:cNvSpPr/>
      </dsp:nvSpPr>
      <dsp:spPr>
        <a:xfrm>
          <a:off x="0" y="3645339"/>
          <a:ext cx="7080018" cy="166395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Credit also to everyone in the CLAS Collaboration who contributed to the paper discussed in this talk</a:t>
          </a:r>
        </a:p>
      </dsp:txBody>
      <dsp:txXfrm>
        <a:off x="81228" y="3726567"/>
        <a:ext cx="6917562" cy="150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6331C-56B5-0240-8353-A8C91DA5EA48}" type="datetimeFigureOut">
              <a:rPr lang="en-US" smtClean="0"/>
              <a:t>6/17/21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F90B-6084-B14B-ACD0-002435FC4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8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0354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92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credit to Stefan Diehl for some of the equations</a:t>
            </a:r>
          </a:p>
          <a:p>
            <a:endParaRPr lang="en-US" dirty="0"/>
          </a:p>
          <a:p>
            <a:r>
              <a:rPr lang="en-US" dirty="0"/>
              <a:t>Citation for the paper: </a:t>
            </a:r>
            <a:br>
              <a:rPr lang="en-US" b="0" u="none" strike="noStrike" dirty="0">
                <a:effectLst/>
                <a:hlinkClick r:id="rId3"/>
              </a:rPr>
            </a:br>
            <a:r>
              <a:rPr lang="en-US" b="0" u="none" strike="noStrike" dirty="0">
                <a:effectLst/>
                <a:hlinkClick r:id="rId3"/>
              </a:rPr>
              <a:t>arXiv:2101.03544</a:t>
            </a:r>
            <a:r>
              <a:rPr lang="en-US" b="1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6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7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8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9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AF90B-6084-B14B-ACD0-002435FC4FC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2115-315B-1240-A5E7-79D22F80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B3163-4506-FD49-A633-12E23EF41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E23E-4E18-DF4B-9E8C-8A32190C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203F-3872-1E44-9AD5-BABA09FF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17A5-66D7-3340-9265-3DF76F87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90D3-2E4A-944F-8B7E-86C21455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65FE2-3B7A-754B-B218-2FCDADBB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E99F6-1DF8-5544-8A0A-0557EADA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76AD-A083-7348-AF7F-47284924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539C-BE73-264B-9459-1327B593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EC454-8D74-E34A-8BD3-BAEC1A0E0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26620-3745-F748-A818-EFCC36612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CD9D7-56B3-3746-9726-85A7F45A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B16B-14F6-AB41-B35D-11F9D1F8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4E3F1-C209-A040-8770-855BA0F0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8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73566" y="0"/>
            <a:ext cx="11980332" cy="110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C7AC9-FB5E-4C2F-A6A7-7E169A949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990" y="6547343"/>
            <a:ext cx="2725148" cy="262151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953000" y="6408844"/>
            <a:ext cx="280416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6555BE4-C2AD-4BA7-8E5C-2F6405DF77BA}"/>
              </a:ext>
            </a:extLst>
          </p:cNvPr>
          <p:cNvSpPr/>
          <p:nvPr userDrawn="1"/>
        </p:nvSpPr>
        <p:spPr>
          <a:xfrm>
            <a:off x="9809277" y="6253228"/>
            <a:ext cx="2382723" cy="654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3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B7AB-19B8-C04B-AA0A-FB5C0BA0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DF88-6230-9648-9024-26458EB3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DB5B-5955-5D48-821B-C4C3A071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0802-3692-2F4E-B8EE-62EE9F78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AC4D-539C-B149-BF53-858C9F75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7798-1F78-3E4F-BE2F-C35A18A1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02750-C4CD-844A-9FAC-224FB550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48F2-09FF-7044-9EAF-24D39993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B51FE-F1DF-E643-8534-DC71C12F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99F4C-B267-F649-A748-869B712B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C01B-2F2C-234C-8767-5AA35CE2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8D0E-664F-9B4F-AD0B-73FD42937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52DCE-D21A-4349-B38D-7A51BE970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1E2E5-F7EB-0F42-94C2-AEAEFF6A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C4632-E037-FC4B-A451-D677289F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DBCA-6A2B-8141-B256-D182C0C9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9467-4142-3C41-AD08-822AD940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F17FC-C70A-2D46-B2F4-E7666EBF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488A7-A368-6E4E-BB87-5D4686BD2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03E33-9C92-9748-8080-5C2184E85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21BD8-E8AE-3F45-BD0F-9D2B03A93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8C06B-BDB5-0F4D-8B1F-3120F59F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8CEEB-330D-D248-86D1-37A694BE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6DF15-9851-1D47-B6F6-98928A97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6B10-ADB7-2240-945A-BB577077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250C1-549D-4442-875D-216A48D9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E9BB2-706F-4844-8726-B225A83A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C8487-2FC9-C840-894D-BBEDD1EE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9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6181-42FC-004A-94F4-D00C11CC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EF405-727A-4944-A27F-5070F6B7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34D48-0313-4C49-BE06-65F12881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8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4476-3527-8549-AD47-5F1BC8BE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F957-6C58-0F4D-8938-C56A672F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2B274-372E-014E-B2C7-5023B5D4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C4D7E-B437-E44E-898A-C2562420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EBFFD-035D-2A40-8623-B4C58260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B065C-6F14-6447-B69B-7F298B1F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A626-0AFD-4740-AB57-83CA5644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14778-ED99-2240-91C4-D7ABB30E8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90597-0D84-A743-8DC7-A11FFBAAF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9CF1C-1A6F-3E44-A00F-71868454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75C9C-B9D2-8E44-B9C6-F52DDB75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762C1-571F-5440-BF09-E5B2D812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6B263-0668-FC4A-B33B-46FE9CE9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070FF-D44D-614B-B5CE-CD856E83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B8FD-3B61-9C41-A4C7-64F260235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F882-C9AD-AF49-93BE-2427DAA07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B19A-7EEA-7141-9315-BBDAE18CD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AF05-ECE6-9549-AA9A-36B20540F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1.03544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2101.0354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rxiv.org/abs/2101.03544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arxiv.org/abs/2101.0354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Pion SIDIS Analysis from RG-A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F15528-21DE-4FAA-801E-634DDDAF4B2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Subtitle 2">
            <a:extLst>
              <a:ext uri="{FF2B5EF4-FFF2-40B4-BE49-F238E27FC236}">
                <a16:creationId xmlns:a16="http://schemas.microsoft.com/office/drawing/2014/main" id="{B156EC93-A336-44B3-88B2-4DD5AD082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30942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48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Recent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0328-E64B-5547-BA9A-1CCC1026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0" y="1143664"/>
            <a:ext cx="4422650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34976-AC27-D645-ABA1-51C85F4EF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b="1478"/>
          <a:stretch/>
        </p:blipFill>
        <p:spPr>
          <a:xfrm>
            <a:off x="4995902" y="1143664"/>
            <a:ext cx="3434716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8D5F9-067E-E04E-9973-C6CFC940B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520" y="1143664"/>
            <a:ext cx="3434716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4FC18E-C6EB-3143-ACEE-426B706BC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50" y="1143664"/>
            <a:ext cx="4419600" cy="33147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71DC5-A76B-9B4D-9F15-A6C0C218F2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83" t="16397" r="8012" b="2206"/>
          <a:stretch/>
        </p:blipFill>
        <p:spPr>
          <a:xfrm>
            <a:off x="530349" y="4518348"/>
            <a:ext cx="4419603" cy="15395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B2E93C-0750-054F-AD34-7B8B8D8220E5}"/>
              </a:ext>
            </a:extLst>
          </p:cNvPr>
          <p:cNvSpPr txBox="1"/>
          <p:nvPr/>
        </p:nvSpPr>
        <p:spPr>
          <a:xfrm>
            <a:off x="3019863" y="6455374"/>
            <a:ext cx="20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none" strike="noStrike" dirty="0">
                <a:effectLst/>
                <a:hlinkClick r:id="rId8"/>
              </a:rPr>
              <a:t>arXiv: 2101.03544</a:t>
            </a:r>
            <a:r>
              <a:rPr lang="en-US" b="1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My involvement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0BAAF26-2AE5-DE48-8517-E2D59FA2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1" y="1114376"/>
            <a:ext cx="10426700" cy="4775666"/>
          </a:xfrm>
        </p:spPr>
        <p:txBody>
          <a:bodyPr/>
          <a:lstStyle/>
          <a:p>
            <a:r>
              <a:rPr lang="en-US" dirty="0"/>
              <a:t>I am joining the CLAS Collaboration 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Was learning how to access/use the data files to perform computational analysis as preparation for future 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am in the early stages of performing cross-checks on existing SIDIS analysis data as part of my thesis work</a:t>
            </a:r>
          </a:p>
          <a:p>
            <a:endParaRPr lang="en-US" dirty="0"/>
          </a:p>
          <a:p>
            <a:r>
              <a:rPr lang="en-US" dirty="0"/>
              <a:t>Will be working towards producing ‘final’ files for analyzed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10" name="Picture 2" descr="Applied Software | Revit Tag giving you a Question Mark?">
            <a:extLst>
              <a:ext uri="{FF2B5EF4-FFF2-40B4-BE49-F238E27FC236}">
                <a16:creationId xmlns:a16="http://schemas.microsoft.com/office/drawing/2014/main" id="{767E3E87-0AA9-7644-B897-106D40DF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994" y="467208"/>
            <a:ext cx="647461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F15528-21DE-4FAA-801E-634DDDAF4B2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271464" y="1683756"/>
            <a:ext cx="3430280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Acknowledgements and Thanks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F15528-21DE-4FAA-801E-634DDDAF4B2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04B506F5-1374-449D-930E-A21CBFA541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7876721"/>
              </p:ext>
            </p:extLst>
          </p:nvPr>
        </p:nvGraphicFramePr>
        <p:xfrm>
          <a:off x="4624302" y="750440"/>
          <a:ext cx="7080018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76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95A64-2A57-7A4B-8106-221B8D30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40221"/>
            <a:ext cx="10426700" cy="453662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Goals: Address the “Proton Spin Puzzle”</a:t>
            </a:r>
          </a:p>
          <a:p>
            <a:pPr marL="457200" lvl="1" indent="0">
              <a:buNone/>
            </a:pPr>
            <a:r>
              <a:rPr lang="en-US" sz="3200" dirty="0"/>
              <a:t>Study the 3-D structures of nucleons</a:t>
            </a:r>
          </a:p>
          <a:p>
            <a:pPr lvl="1"/>
            <a:endParaRPr lang="en-US" dirty="0"/>
          </a:p>
          <a:p>
            <a:r>
              <a:rPr lang="en-US" dirty="0"/>
              <a:t>What is the “Proton Spin Puzzle”?</a:t>
            </a:r>
          </a:p>
          <a:p>
            <a:pPr lvl="1"/>
            <a:r>
              <a:rPr lang="en-US" dirty="0"/>
              <a:t>A.K.A. The “Proton Spin Crisis”</a:t>
            </a:r>
          </a:p>
          <a:p>
            <a:pPr lvl="1"/>
            <a:r>
              <a:rPr lang="en-US" dirty="0"/>
              <a:t>Quark spin only accounts for 20-30% of proton spin</a:t>
            </a:r>
          </a:p>
          <a:p>
            <a:pPr lvl="1"/>
            <a:endParaRPr lang="en-US" dirty="0"/>
          </a:p>
          <a:p>
            <a:r>
              <a:rPr lang="en-US" dirty="0"/>
              <a:t>Possible Solution: Using angular momentum contribution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62E10-DAA3-1F40-A157-3E1198B31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4197B0C-A11C-324F-A25F-B17C93BE6778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General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D8FC19-6B72-2E45-AE67-872FFAA2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74" y="989389"/>
            <a:ext cx="2408334" cy="24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95A64-2A57-7A4B-8106-221B8D30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40221"/>
            <a:ext cx="10426700" cy="464742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Goals: Address the “Proton Spin Puzzle”</a:t>
            </a:r>
          </a:p>
          <a:p>
            <a:pPr marL="457200" lvl="1" indent="0">
              <a:buNone/>
            </a:pPr>
            <a:r>
              <a:rPr lang="en-US" sz="3200" dirty="0"/>
              <a:t>Study the 3-D structures of nucleons</a:t>
            </a:r>
          </a:p>
          <a:p>
            <a:pPr lvl="1"/>
            <a:endParaRPr lang="en-US" dirty="0"/>
          </a:p>
          <a:p>
            <a:r>
              <a:rPr lang="en-US" dirty="0"/>
              <a:t>Questions to be answered:</a:t>
            </a:r>
          </a:p>
          <a:p>
            <a:pPr lvl="1"/>
            <a:r>
              <a:rPr lang="en-US" sz="2000" dirty="0"/>
              <a:t>Do quarks undergo orbital motion? </a:t>
            </a:r>
          </a:p>
          <a:p>
            <a:pPr lvl="1"/>
            <a:r>
              <a:rPr lang="en-US" sz="2000" dirty="0"/>
              <a:t>Is there a connection between the motion of quarks, their spin and the spin of the proton?</a:t>
            </a:r>
          </a:p>
          <a:p>
            <a:pPr lvl="1"/>
            <a:r>
              <a:rPr lang="en-US" sz="2000" dirty="0"/>
              <a:t>How is the total spin of the proton built up from the spin and the orbital angular momentum of partons?</a:t>
            </a:r>
          </a:p>
          <a:p>
            <a:pPr lvl="1"/>
            <a:endParaRPr lang="en-US" dirty="0"/>
          </a:p>
          <a:p>
            <a:r>
              <a:rPr lang="en-US" dirty="0"/>
              <a:t>These questions cannot be answered without going into 3-dimensions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62E10-DAA3-1F40-A157-3E1198B31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4197B0C-A11C-324F-A25F-B17C93BE6778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General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D8FC19-6B72-2E45-AE67-872FFAA2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73" y="989389"/>
            <a:ext cx="2041621" cy="20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0284A2-1F96-1E41-ABC8-1967823E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74" y="989389"/>
            <a:ext cx="2408334" cy="24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A2E48-2CA0-9C4B-ACC3-7981E04DC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2" t="19568" r="6442" b="23079"/>
          <a:stretch/>
        </p:blipFill>
        <p:spPr>
          <a:xfrm>
            <a:off x="4693920" y="5484409"/>
            <a:ext cx="2804160" cy="4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1D643A6-53B6-514E-AAE2-CCC0F7A655A4}"/>
              </a:ext>
            </a:extLst>
          </p:cNvPr>
          <p:cNvSpPr txBox="1">
            <a:spLocks/>
          </p:cNvSpPr>
          <p:nvPr/>
        </p:nvSpPr>
        <p:spPr>
          <a:xfrm>
            <a:off x="166686" y="158576"/>
            <a:ext cx="118586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Semi-Inclusive Deep Inelastic Scattering (SIDIS)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6A9FF45-7918-FF4A-A3EC-161AFBC6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40220"/>
            <a:ext cx="10426700" cy="245195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Differs from DIS through the detection of a specified hadron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Directly related to TMDs and FFs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40C47-A50B-B149-B807-FC34D58A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883" r="489" b="1823"/>
          <a:stretch/>
        </p:blipFill>
        <p:spPr>
          <a:xfrm>
            <a:off x="740509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84DE7-4BE8-274E-8BC8-5AA9B3D01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1" b="6526"/>
          <a:stretch/>
        </p:blipFill>
        <p:spPr>
          <a:xfrm>
            <a:off x="6355078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83A95-8AB1-0944-B398-3AF10C161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4" r="3159"/>
          <a:stretch/>
        </p:blipFill>
        <p:spPr>
          <a:xfrm>
            <a:off x="6355078" y="2989823"/>
            <a:ext cx="5096412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D81962-352F-0D4C-A055-EC4E96087F79}"/>
              </a:ext>
            </a:extLst>
          </p:cNvPr>
          <p:cNvSpPr/>
          <p:nvPr/>
        </p:nvSpPr>
        <p:spPr>
          <a:xfrm>
            <a:off x="1543050" y="3257549"/>
            <a:ext cx="400050" cy="32918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C58B115-7080-9D4D-B129-BEDE1024D502}"/>
              </a:ext>
            </a:extLst>
          </p:cNvPr>
          <p:cNvSpPr/>
          <p:nvPr/>
        </p:nvSpPr>
        <p:spPr>
          <a:xfrm>
            <a:off x="4158591" y="3258700"/>
            <a:ext cx="1699517" cy="259792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88EE9A5-E238-B74A-9A2C-AEFE156CA06E}"/>
              </a:ext>
            </a:extLst>
          </p:cNvPr>
          <p:cNvSpPr/>
          <p:nvPr/>
        </p:nvSpPr>
        <p:spPr>
          <a:xfrm>
            <a:off x="7257326" y="4560427"/>
            <a:ext cx="636608" cy="347239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EBA16FB3-5068-C646-BE4C-3A7240BC87B9}"/>
              </a:ext>
            </a:extLst>
          </p:cNvPr>
          <p:cNvSpPr/>
          <p:nvPr/>
        </p:nvSpPr>
        <p:spPr>
          <a:xfrm>
            <a:off x="2009347" y="3264805"/>
            <a:ext cx="400050" cy="319539"/>
          </a:xfrm>
          <a:prstGeom prst="fram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4D3B2BE-6140-1B4F-A2AD-CB85B54CBA7F}"/>
              </a:ext>
            </a:extLst>
          </p:cNvPr>
          <p:cNvSpPr/>
          <p:nvPr/>
        </p:nvSpPr>
        <p:spPr>
          <a:xfrm>
            <a:off x="3773714" y="4071257"/>
            <a:ext cx="254000" cy="246744"/>
          </a:xfrm>
          <a:prstGeom prst="fram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FEAA4C5E-53D6-2D42-B8A2-773705A07FA1}"/>
              </a:ext>
            </a:extLst>
          </p:cNvPr>
          <p:cNvSpPr/>
          <p:nvPr/>
        </p:nvSpPr>
        <p:spPr>
          <a:xfrm>
            <a:off x="9840739" y="4560427"/>
            <a:ext cx="636608" cy="347239"/>
          </a:xfrm>
          <a:prstGeom prst="fram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6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1D643A6-53B6-514E-AAE2-CCC0F7A655A4}"/>
              </a:ext>
            </a:extLst>
          </p:cNvPr>
          <p:cNvSpPr txBox="1">
            <a:spLocks/>
          </p:cNvSpPr>
          <p:nvPr/>
        </p:nvSpPr>
        <p:spPr>
          <a:xfrm>
            <a:off x="166686" y="158576"/>
            <a:ext cx="118586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Semi-Inclusive Deep Inelastic Scattering (SIDIS)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6A9FF45-7918-FF4A-A3EC-161AFBC6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40220"/>
            <a:ext cx="10426700" cy="245195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Differs from DIS through the detection of a specified hadron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Directly related to TMDs and FFs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40C47-A50B-B149-B807-FC34D58A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883" r="489" b="1823"/>
          <a:stretch/>
        </p:blipFill>
        <p:spPr>
          <a:xfrm>
            <a:off x="740509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83A95-8AB1-0944-B398-3AF10C161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r="3159"/>
          <a:stretch/>
        </p:blipFill>
        <p:spPr>
          <a:xfrm>
            <a:off x="6355078" y="2989823"/>
            <a:ext cx="5096412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84DE7-4BE8-274E-8BC8-5AA9B3D01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1" b="6526"/>
          <a:stretch/>
        </p:blipFill>
        <p:spPr>
          <a:xfrm>
            <a:off x="6355078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83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1D643A6-53B6-514E-AAE2-CCC0F7A655A4}"/>
              </a:ext>
            </a:extLst>
          </p:cNvPr>
          <p:cNvSpPr txBox="1">
            <a:spLocks/>
          </p:cNvSpPr>
          <p:nvPr/>
        </p:nvSpPr>
        <p:spPr>
          <a:xfrm>
            <a:off x="166686" y="158576"/>
            <a:ext cx="118586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Semi-Inclusive Deep Inelastic Scattering (SIDIS)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6A9FF45-7918-FF4A-A3EC-161AFBC6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40220"/>
            <a:ext cx="10426700" cy="245195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Differs from DIS through the detection of a specified hadron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Directly related to TMDs and FFs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40C47-A50B-B149-B807-FC34D58A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883" r="489" b="1823"/>
          <a:stretch/>
        </p:blipFill>
        <p:spPr>
          <a:xfrm>
            <a:off x="740509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84DE7-4BE8-274E-8BC8-5AA9B3D01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1" b="6526"/>
          <a:stretch/>
        </p:blipFill>
        <p:spPr>
          <a:xfrm>
            <a:off x="6355078" y="2989823"/>
            <a:ext cx="5096411" cy="32678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7B2B2-C955-B741-AF38-19676F829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020" y="938118"/>
            <a:ext cx="8464365" cy="192995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D9DE5-D7BC-5046-9816-E05EA7F0AF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83" t="16397" r="8012" b="2206"/>
          <a:stretch/>
        </p:blipFill>
        <p:spPr>
          <a:xfrm>
            <a:off x="394615" y="938118"/>
            <a:ext cx="3080544" cy="1143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F0E71-9C36-7B4D-B95D-1630665E67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59" t="11368" r="6143" b="12957"/>
          <a:stretch/>
        </p:blipFill>
        <p:spPr>
          <a:xfrm>
            <a:off x="394615" y="2139157"/>
            <a:ext cx="3080544" cy="7289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30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483A9-0722-4646-990F-ABC63A77D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" b="58166"/>
          <a:stretch/>
        </p:blipFill>
        <p:spPr>
          <a:xfrm>
            <a:off x="530352" y="1235171"/>
            <a:ext cx="7652375" cy="44162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Recent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4C53E-102B-F549-8FA3-9ED0EBF5FBFF}"/>
              </a:ext>
            </a:extLst>
          </p:cNvPr>
          <p:cNvSpPr txBox="1"/>
          <p:nvPr/>
        </p:nvSpPr>
        <p:spPr>
          <a:xfrm>
            <a:off x="8395334" y="1695386"/>
            <a:ext cx="3796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Longitudinally polarized electron beam (10.6 GeV) scattering off an unpolarized proton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range: 1.7 to 7.0 GeV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baseline="-25000" dirty="0"/>
              <a:t>B</a:t>
            </a:r>
            <a:r>
              <a:rPr lang="en-US" dirty="0"/>
              <a:t> from 0.13 to 0.52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 from 0.18 to 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T </a:t>
            </a:r>
            <a:r>
              <a:rPr lang="en-US" dirty="0"/>
              <a:t>up to 0.85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FAC9D-C887-7A46-90E6-6E9A51780BDF}"/>
              </a:ext>
            </a:extLst>
          </p:cNvPr>
          <p:cNvSpPr txBox="1"/>
          <p:nvPr/>
        </p:nvSpPr>
        <p:spPr>
          <a:xfrm>
            <a:off x="3019863" y="6455374"/>
            <a:ext cx="20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none" strike="noStrike" dirty="0">
                <a:effectLst/>
                <a:hlinkClick r:id="rId4"/>
              </a:rPr>
              <a:t>arXiv: 2101.03544</a:t>
            </a:r>
            <a:r>
              <a:rPr lang="en-US" b="1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0054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483A9-0722-4646-990F-ABC63A77D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" b="58166"/>
          <a:stretch/>
        </p:blipFill>
        <p:spPr>
          <a:xfrm>
            <a:off x="530352" y="1235171"/>
            <a:ext cx="7652375" cy="44162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Recent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4C53E-102B-F549-8FA3-9ED0EBF5FBFF}"/>
              </a:ext>
            </a:extLst>
          </p:cNvPr>
          <p:cNvSpPr txBox="1"/>
          <p:nvPr/>
        </p:nvSpPr>
        <p:spPr>
          <a:xfrm>
            <a:off x="8395334" y="1695386"/>
            <a:ext cx="3796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Longitudinally polarized electron beam (10.6 GeV) scattering off an unpolarized proton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range: 1.7 to 7.0 GeV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baseline="-25000" dirty="0"/>
              <a:t>B</a:t>
            </a:r>
            <a:r>
              <a:rPr lang="en-US" dirty="0"/>
              <a:t> from 0.13 to 0.52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 from 0.18 to 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T </a:t>
            </a:r>
            <a:r>
              <a:rPr lang="en-US" dirty="0"/>
              <a:t>up to 0.85 GeV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ED47-B6C0-6649-A654-802D984CAD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1"/>
          <a:stretch/>
        </p:blipFill>
        <p:spPr>
          <a:xfrm>
            <a:off x="530351" y="2286000"/>
            <a:ext cx="7652376" cy="33654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A51C5-921E-A940-8953-4BA5F6EEA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1" b="54066"/>
          <a:stretch/>
        </p:blipFill>
        <p:spPr>
          <a:xfrm>
            <a:off x="530351" y="1191662"/>
            <a:ext cx="7652375" cy="26231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1580C-114B-8F48-A2C4-F77E6928DC44}"/>
              </a:ext>
            </a:extLst>
          </p:cNvPr>
          <p:cNvSpPr txBox="1"/>
          <p:nvPr/>
        </p:nvSpPr>
        <p:spPr>
          <a:xfrm>
            <a:off x="3019863" y="6455374"/>
            <a:ext cx="20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none" strike="noStrike" dirty="0">
                <a:effectLst/>
                <a:hlinkClick r:id="rId5"/>
              </a:rPr>
              <a:t>arXiv: 2101.03544</a:t>
            </a:r>
            <a:r>
              <a:rPr lang="en-US" b="1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E1E0-7268-EC4A-AA50-FE5551305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D1F36-8DF4-804B-8264-1108FA6F8587}"/>
              </a:ext>
            </a:extLst>
          </p:cNvPr>
          <p:cNvSpPr txBox="1">
            <a:spLocks/>
          </p:cNvSpPr>
          <p:nvPr/>
        </p:nvSpPr>
        <p:spPr>
          <a:xfrm>
            <a:off x="882650" y="172157"/>
            <a:ext cx="1042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Roboto"/>
              </a:rPr>
              <a:t>Recent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ED47-B6C0-6649-A654-802D984C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1"/>
          <a:stretch/>
        </p:blipFill>
        <p:spPr>
          <a:xfrm>
            <a:off x="530351" y="2286000"/>
            <a:ext cx="7652376" cy="33654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A51C5-921E-A940-8953-4BA5F6EE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1" b="54066"/>
          <a:stretch/>
        </p:blipFill>
        <p:spPr>
          <a:xfrm>
            <a:off x="530351" y="1191662"/>
            <a:ext cx="7652375" cy="26231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4C53E-102B-F549-8FA3-9ED0EBF5FBFF}"/>
              </a:ext>
            </a:extLst>
          </p:cNvPr>
          <p:cNvSpPr txBox="1"/>
          <p:nvPr/>
        </p:nvSpPr>
        <p:spPr>
          <a:xfrm>
            <a:off x="8395334" y="1695386"/>
            <a:ext cx="3796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Longitudinally polarized electron beam (10.6 GeV) scattering off an unpolarized proton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range: 1.7 to 7.0 GeV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baseline="-25000" dirty="0"/>
              <a:t>B</a:t>
            </a:r>
            <a:r>
              <a:rPr lang="en-US" dirty="0"/>
              <a:t> from 0.13 to 0.52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 from 0.18 to 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T </a:t>
            </a:r>
            <a:r>
              <a:rPr lang="en-US" dirty="0"/>
              <a:t>up to 0.85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0328-E64B-5547-BA9A-1CCC1026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0" y="1143664"/>
            <a:ext cx="4422650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34976-AC27-D645-ABA1-51C85F4EF5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" b="1478"/>
          <a:stretch/>
        </p:blipFill>
        <p:spPr>
          <a:xfrm>
            <a:off x="4995902" y="1143664"/>
            <a:ext cx="3434716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8D5F9-067E-E04E-9973-C6CFC940B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520" y="1143664"/>
            <a:ext cx="3434716" cy="49142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A54194-2062-F34F-B294-149B33A59101}"/>
              </a:ext>
            </a:extLst>
          </p:cNvPr>
          <p:cNvSpPr txBox="1"/>
          <p:nvPr/>
        </p:nvSpPr>
        <p:spPr>
          <a:xfrm>
            <a:off x="3019863" y="6455374"/>
            <a:ext cx="201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none" strike="noStrike" dirty="0">
                <a:effectLst/>
                <a:hlinkClick r:id="rId7"/>
              </a:rPr>
              <a:t>arXiv: 2101.03544</a:t>
            </a:r>
            <a:r>
              <a:rPr lang="en-US" b="1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501</Words>
  <Application>Microsoft Macintosh PowerPoint</Application>
  <PresentationFormat>Widescreen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Capobianco, Richard</dc:creator>
  <cp:lastModifiedBy>Capobianco, Richard</cp:lastModifiedBy>
  <cp:revision>69</cp:revision>
  <dcterms:created xsi:type="dcterms:W3CDTF">2021-06-12T21:26:24Z</dcterms:created>
  <dcterms:modified xsi:type="dcterms:W3CDTF">2021-06-18T02:58:00Z</dcterms:modified>
</cp:coreProperties>
</file>